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6.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handoutMasterIdLst>
    <p:handoutMasterId r:id="rId72"/>
  </p:handoutMasterIdLst>
  <p:sldIdLst>
    <p:sldId id="262" r:id="rId2"/>
    <p:sldId id="352" r:id="rId3"/>
    <p:sldId id="333" r:id="rId4"/>
    <p:sldId id="358" r:id="rId5"/>
    <p:sldId id="354" r:id="rId6"/>
    <p:sldId id="356" r:id="rId7"/>
    <p:sldId id="381" r:id="rId8"/>
    <p:sldId id="359" r:id="rId9"/>
    <p:sldId id="360" r:id="rId10"/>
    <p:sldId id="361" r:id="rId11"/>
    <p:sldId id="382" r:id="rId12"/>
    <p:sldId id="383" r:id="rId13"/>
    <p:sldId id="384" r:id="rId14"/>
    <p:sldId id="385" r:id="rId15"/>
    <p:sldId id="386" r:id="rId16"/>
    <p:sldId id="363" r:id="rId17"/>
    <p:sldId id="366" r:id="rId18"/>
    <p:sldId id="387" r:id="rId19"/>
    <p:sldId id="367" r:id="rId20"/>
    <p:sldId id="368" r:id="rId21"/>
    <p:sldId id="369" r:id="rId22"/>
    <p:sldId id="370" r:id="rId23"/>
    <p:sldId id="371" r:id="rId24"/>
    <p:sldId id="372" r:id="rId25"/>
    <p:sldId id="373" r:id="rId26"/>
    <p:sldId id="374" r:id="rId27"/>
    <p:sldId id="316" r:id="rId28"/>
    <p:sldId id="379" r:id="rId29"/>
    <p:sldId id="380" r:id="rId30"/>
    <p:sldId id="353" r:id="rId31"/>
    <p:sldId id="337" r:id="rId32"/>
    <p:sldId id="319" r:id="rId33"/>
    <p:sldId id="283" r:id="rId34"/>
    <p:sldId id="338" r:id="rId35"/>
    <p:sldId id="335" r:id="rId36"/>
    <p:sldId id="287" r:id="rId37"/>
    <p:sldId id="310" r:id="rId38"/>
    <p:sldId id="289" r:id="rId39"/>
    <p:sldId id="376" r:id="rId40"/>
    <p:sldId id="377" r:id="rId41"/>
    <p:sldId id="378" r:id="rId42"/>
    <p:sldId id="348" r:id="rId43"/>
    <p:sldId id="349" r:id="rId44"/>
    <p:sldId id="350" r:id="rId45"/>
    <p:sldId id="351" r:id="rId46"/>
    <p:sldId id="332" r:id="rId47"/>
    <p:sldId id="327" r:id="rId48"/>
    <p:sldId id="328" r:id="rId49"/>
    <p:sldId id="329" r:id="rId50"/>
    <p:sldId id="330" r:id="rId51"/>
    <p:sldId id="331" r:id="rId52"/>
    <p:sldId id="291" r:id="rId53"/>
    <p:sldId id="292" r:id="rId54"/>
    <p:sldId id="293" r:id="rId55"/>
    <p:sldId id="294" r:id="rId56"/>
    <p:sldId id="295" r:id="rId57"/>
    <p:sldId id="296" r:id="rId58"/>
    <p:sldId id="297" r:id="rId59"/>
    <p:sldId id="298" r:id="rId60"/>
    <p:sldId id="299" r:id="rId61"/>
    <p:sldId id="300" r:id="rId62"/>
    <p:sldId id="301" r:id="rId63"/>
    <p:sldId id="302" r:id="rId64"/>
    <p:sldId id="303" r:id="rId65"/>
    <p:sldId id="304" r:id="rId66"/>
    <p:sldId id="305" r:id="rId67"/>
    <p:sldId id="306" r:id="rId68"/>
    <p:sldId id="307" r:id="rId69"/>
    <p:sldId id="309" r:id="rId7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 Mariani" initials="NM" lastIdx="10" clrIdx="0">
    <p:extLst>
      <p:ext uri="{19B8F6BF-5375-455C-9EA6-DF929625EA0E}">
        <p15:presenceInfo xmlns:p15="http://schemas.microsoft.com/office/powerpoint/2012/main" userId="a7978d4f2e58eb2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7" autoAdjust="0"/>
    <p:restoredTop sz="94660"/>
  </p:normalViewPr>
  <p:slideViewPr>
    <p:cSldViewPr>
      <p:cViewPr>
        <p:scale>
          <a:sx n="80" d="100"/>
          <a:sy n="80" d="100"/>
        </p:scale>
        <p:origin x="1613" y="29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paolo\MQW_MBW\nicola\Summary_Flexural_test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100" b="1" i="0" u="none" strike="noStrike" baseline="0" dirty="0">
                <a:effectLst/>
              </a:rPr>
              <a:t>Sensor 81-C (1.5 m)</a:t>
            </a:r>
            <a:endParaRPr lang="en-GB" sz="1100" dirty="0"/>
          </a:p>
        </c:rich>
      </c:tx>
      <c:layout/>
      <c:overlay val="0"/>
      <c:spPr>
        <a:noFill/>
        <a:ln>
          <a:noFill/>
        </a:ln>
        <a:effectLst/>
      </c:spPr>
    </c:title>
    <c:autoTitleDeleted val="0"/>
    <c:plotArea>
      <c:layout/>
      <c:scatterChart>
        <c:scatterStyle val="lineMarker"/>
        <c:varyColors val="0"/>
        <c:ser>
          <c:idx val="5"/>
          <c:order val="9"/>
          <c:tx>
            <c:strRef>
              <c:f>Data!$N$2</c:f>
              <c:strCache>
                <c:ptCount val="1"/>
                <c:pt idx="0">
                  <c:v>81_C</c:v>
                </c:pt>
              </c:strCache>
            </c:strRef>
          </c:tx>
          <c:spPr>
            <a:ln w="9525"/>
          </c:spPr>
          <c:xVal>
            <c:numRef>
              <c:f>'Data (2)'!$B$3:$B$52</c:f>
              <c:numCache>
                <c:formatCode>General</c:formatCode>
                <c:ptCount val="50"/>
                <c:pt idx="0">
                  <c:v>1200</c:v>
                </c:pt>
                <c:pt idx="1">
                  <c:v>2400</c:v>
                </c:pt>
                <c:pt idx="2">
                  <c:v>3600</c:v>
                </c:pt>
                <c:pt idx="3">
                  <c:v>4800</c:v>
                </c:pt>
                <c:pt idx="4">
                  <c:v>6000</c:v>
                </c:pt>
                <c:pt idx="5">
                  <c:v>7200</c:v>
                </c:pt>
                <c:pt idx="6">
                  <c:v>8400</c:v>
                </c:pt>
                <c:pt idx="7">
                  <c:v>9600</c:v>
                </c:pt>
                <c:pt idx="8">
                  <c:v>10800</c:v>
                </c:pt>
                <c:pt idx="9">
                  <c:v>12000</c:v>
                </c:pt>
                <c:pt idx="10">
                  <c:v>13200</c:v>
                </c:pt>
                <c:pt idx="11">
                  <c:v>14400</c:v>
                </c:pt>
                <c:pt idx="12">
                  <c:v>15600</c:v>
                </c:pt>
                <c:pt idx="13">
                  <c:v>16800</c:v>
                </c:pt>
                <c:pt idx="14">
                  <c:v>18000</c:v>
                </c:pt>
                <c:pt idx="15">
                  <c:v>19200</c:v>
                </c:pt>
                <c:pt idx="16">
                  <c:v>20400</c:v>
                </c:pt>
                <c:pt idx="17">
                  <c:v>21600</c:v>
                </c:pt>
                <c:pt idx="18">
                  <c:v>22800</c:v>
                </c:pt>
                <c:pt idx="19">
                  <c:v>24000</c:v>
                </c:pt>
                <c:pt idx="20">
                  <c:v>25200</c:v>
                </c:pt>
                <c:pt idx="21">
                  <c:v>26400</c:v>
                </c:pt>
                <c:pt idx="22">
                  <c:v>27600</c:v>
                </c:pt>
                <c:pt idx="23">
                  <c:v>28800</c:v>
                </c:pt>
                <c:pt idx="24">
                  <c:v>30000</c:v>
                </c:pt>
                <c:pt idx="25">
                  <c:v>31200</c:v>
                </c:pt>
                <c:pt idx="26">
                  <c:v>32400</c:v>
                </c:pt>
                <c:pt idx="27">
                  <c:v>33600</c:v>
                </c:pt>
                <c:pt idx="28">
                  <c:v>34800</c:v>
                </c:pt>
                <c:pt idx="29">
                  <c:v>36000</c:v>
                </c:pt>
                <c:pt idx="30">
                  <c:v>37200</c:v>
                </c:pt>
                <c:pt idx="31">
                  <c:v>38400</c:v>
                </c:pt>
                <c:pt idx="32">
                  <c:v>39600</c:v>
                </c:pt>
                <c:pt idx="33">
                  <c:v>40800</c:v>
                </c:pt>
                <c:pt idx="34">
                  <c:v>42000</c:v>
                </c:pt>
                <c:pt idx="35">
                  <c:v>43200</c:v>
                </c:pt>
                <c:pt idx="36">
                  <c:v>44400</c:v>
                </c:pt>
                <c:pt idx="37">
                  <c:v>45600</c:v>
                </c:pt>
                <c:pt idx="38">
                  <c:v>46800</c:v>
                </c:pt>
                <c:pt idx="39">
                  <c:v>48000</c:v>
                </c:pt>
                <c:pt idx="40">
                  <c:v>49200</c:v>
                </c:pt>
                <c:pt idx="41">
                  <c:v>50400</c:v>
                </c:pt>
                <c:pt idx="42">
                  <c:v>51600</c:v>
                </c:pt>
                <c:pt idx="43">
                  <c:v>52800</c:v>
                </c:pt>
                <c:pt idx="44">
                  <c:v>54000</c:v>
                </c:pt>
                <c:pt idx="45">
                  <c:v>55200</c:v>
                </c:pt>
                <c:pt idx="46">
                  <c:v>56400</c:v>
                </c:pt>
                <c:pt idx="47">
                  <c:v>57600</c:v>
                </c:pt>
                <c:pt idx="48">
                  <c:v>58800</c:v>
                </c:pt>
                <c:pt idx="49">
                  <c:v>60000</c:v>
                </c:pt>
              </c:numCache>
            </c:numRef>
          </c:xVal>
          <c:yVal>
            <c:numRef>
              <c:f>Data!$N$4:$N$55</c:f>
              <c:numCache>
                <c:formatCode>0.0000</c:formatCode>
                <c:ptCount val="52"/>
                <c:pt idx="0">
                  <c:v>1.4760000000000001E-2</c:v>
                </c:pt>
                <c:pt idx="1">
                  <c:v>1.4619999999999999E-2</c:v>
                </c:pt>
                <c:pt idx="2">
                  <c:v>1.4710000000000001E-2</c:v>
                </c:pt>
                <c:pt idx="3">
                  <c:v>1.384E-2</c:v>
                </c:pt>
                <c:pt idx="4">
                  <c:v>1.329E-2</c:v>
                </c:pt>
                <c:pt idx="5">
                  <c:v>1.3220000000000001E-2</c:v>
                </c:pt>
                <c:pt idx="6">
                  <c:v>1.372E-2</c:v>
                </c:pt>
                <c:pt idx="7">
                  <c:v>1.325E-2</c:v>
                </c:pt>
                <c:pt idx="8">
                  <c:v>1.379E-2</c:v>
                </c:pt>
                <c:pt idx="9">
                  <c:v>1.354E-2</c:v>
                </c:pt>
                <c:pt idx="10">
                  <c:v>1.3350000000000001E-2</c:v>
                </c:pt>
                <c:pt idx="11">
                  <c:v>1.3299999999999999E-2</c:v>
                </c:pt>
                <c:pt idx="12">
                  <c:v>1.3610000000000001E-2</c:v>
                </c:pt>
                <c:pt idx="13">
                  <c:v>1.3469999999999999E-2</c:v>
                </c:pt>
                <c:pt idx="14">
                  <c:v>1.3350000000000001E-2</c:v>
                </c:pt>
                <c:pt idx="15" formatCode="General">
                  <c:v>1.3559999999999999E-2</c:v>
                </c:pt>
                <c:pt idx="16" formatCode="General">
                  <c:v>1.37E-2</c:v>
                </c:pt>
                <c:pt idx="17" formatCode="General">
                  <c:v>1.404E-2</c:v>
                </c:pt>
                <c:pt idx="18" formatCode="General">
                  <c:v>1.3390000000000001E-2</c:v>
                </c:pt>
                <c:pt idx="19" formatCode="General">
                  <c:v>1.3820000000000001E-2</c:v>
                </c:pt>
                <c:pt idx="20" formatCode="General">
                  <c:v>1.4789999999999999E-2</c:v>
                </c:pt>
                <c:pt idx="21" formatCode="General">
                  <c:v>1.393E-2</c:v>
                </c:pt>
                <c:pt idx="22" formatCode="General">
                  <c:v>1.435E-2</c:v>
                </c:pt>
                <c:pt idx="23" formatCode="General">
                  <c:v>1.341E-2</c:v>
                </c:pt>
                <c:pt idx="24" formatCode="General">
                  <c:v>1.392E-2</c:v>
                </c:pt>
                <c:pt idx="25" formatCode="General">
                  <c:v>1.448E-2</c:v>
                </c:pt>
                <c:pt idx="26" formatCode="General">
                  <c:v>1.417E-2</c:v>
                </c:pt>
                <c:pt idx="27" formatCode="General">
                  <c:v>1.427E-2</c:v>
                </c:pt>
                <c:pt idx="28" formatCode="General">
                  <c:v>1.401E-2</c:v>
                </c:pt>
                <c:pt idx="29" formatCode="General">
                  <c:v>1.44E-2</c:v>
                </c:pt>
                <c:pt idx="30" formatCode="General">
                  <c:v>1.4E-2</c:v>
                </c:pt>
                <c:pt idx="31" formatCode="General">
                  <c:v>1.417E-2</c:v>
                </c:pt>
                <c:pt idx="32" formatCode="General">
                  <c:v>1.401E-2</c:v>
                </c:pt>
                <c:pt idx="33" formatCode="General">
                  <c:v>1.3809999999999999E-2</c:v>
                </c:pt>
                <c:pt idx="34" formatCode="General">
                  <c:v>1.375E-2</c:v>
                </c:pt>
                <c:pt idx="35" formatCode="General">
                  <c:v>1.372E-2</c:v>
                </c:pt>
                <c:pt idx="36" formatCode="General">
                  <c:v>1.372E-2</c:v>
                </c:pt>
                <c:pt idx="37" formatCode="General">
                  <c:v>1.3599999999999999E-2</c:v>
                </c:pt>
                <c:pt idx="38" formatCode="General">
                  <c:v>1.4760000000000001E-2</c:v>
                </c:pt>
                <c:pt idx="39" formatCode="General">
                  <c:v>1.7760000000000001E-2</c:v>
                </c:pt>
                <c:pt idx="40" formatCode="General">
                  <c:v>1.908E-2</c:v>
                </c:pt>
                <c:pt idx="41" formatCode="General">
                  <c:v>1.634E-2</c:v>
                </c:pt>
                <c:pt idx="42" formatCode="General">
                  <c:v>1.451E-2</c:v>
                </c:pt>
                <c:pt idx="43" formatCode="General">
                  <c:v>1.487E-2</c:v>
                </c:pt>
                <c:pt idx="44" formatCode="General">
                  <c:v>1.702E-2</c:v>
                </c:pt>
                <c:pt idx="45" formatCode="General">
                  <c:v>1.545E-2</c:v>
                </c:pt>
                <c:pt idx="46" formatCode="General">
                  <c:v>1.6389999999999998E-2</c:v>
                </c:pt>
                <c:pt idx="47" formatCode="General">
                  <c:v>1.451E-2</c:v>
                </c:pt>
                <c:pt idx="48" formatCode="General">
                  <c:v>1.451E-2</c:v>
                </c:pt>
                <c:pt idx="49" formatCode="General">
                  <c:v>1.6590000000000001E-2</c:v>
                </c:pt>
              </c:numCache>
            </c:numRef>
          </c:yVal>
          <c:smooth val="0"/>
          <c:extLst xmlns:c16r2="http://schemas.microsoft.com/office/drawing/2015/06/chart">
            <c:ext xmlns:c16="http://schemas.microsoft.com/office/drawing/2014/chart" uri="{C3380CC4-5D6E-409C-BE32-E72D297353CC}">
              <c16:uniqueId val="{00000000-94DB-4B35-85D2-6FBF0BAC22D8}"/>
            </c:ext>
          </c:extLst>
        </c:ser>
        <c:dLbls>
          <c:showLegendKey val="0"/>
          <c:showVal val="0"/>
          <c:showCatName val="0"/>
          <c:showSerName val="0"/>
          <c:showPercent val="0"/>
          <c:showBubbleSize val="0"/>
        </c:dLbls>
        <c:axId val="189719432"/>
        <c:axId val="189720216"/>
        <c:extLst xmlns:c16r2="http://schemas.microsoft.com/office/drawing/2015/06/chart">
          <c:ext xmlns:c15="http://schemas.microsoft.com/office/drawing/2012/chart" uri="{02D57815-91ED-43cb-92C2-25804820EDAC}">
            <c15:filteredScatterSeries>
              <c15:ser>
                <c:idx val="1"/>
                <c:order val="0"/>
                <c:tx>
                  <c:strRef>
                    <c:extLst xmlns:c16r2="http://schemas.microsoft.com/office/drawing/2015/06/chart">
                      <c:ext uri="{02D57815-91ED-43cb-92C2-25804820EDAC}">
                        <c15:formulaRef>
                          <c15:sqref>Data!$A$4</c15:sqref>
                        </c15:formulaRef>
                      </c:ext>
                    </c:extLst>
                    <c:strCache>
                      <c:ptCount val="1"/>
                      <c:pt idx="0">
                        <c:v>06-11/02/2015</c:v>
                      </c:pt>
                    </c:strCache>
                  </c:strRef>
                </c:tx>
                <c:spPr>
                  <a:ln w="349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c:spPr>
                </c:marker>
                <c:xVal>
                  <c:numRef>
                    <c:extLst xmlns:c16r2="http://schemas.microsoft.com/office/drawing/2015/06/chart">
                      <c:ext uri="{02D57815-91ED-43cb-92C2-25804820EDAC}">
                        <c15:formulaRef>
                          <c15:sqref>Data!$B$4:$B$6</c15:sqref>
                        </c15:formulaRef>
                      </c:ext>
                    </c:extLst>
                    <c:numCache>
                      <c:formatCode>m/d/yyyy</c:formatCode>
                      <c:ptCount val="3"/>
                      <c:pt idx="0">
                        <c:v>42041</c:v>
                      </c:pt>
                      <c:pt idx="1">
                        <c:v>42042</c:v>
                      </c:pt>
                      <c:pt idx="2">
                        <c:v>42044</c:v>
                      </c:pt>
                    </c:numCache>
                  </c:numRef>
                </c:xVal>
                <c:yVal>
                  <c:numRef>
                    <c:extLst xmlns:c16r2="http://schemas.microsoft.com/office/drawing/2015/06/chart">
                      <c:ext uri="{02D57815-91ED-43cb-92C2-25804820EDAC}">
                        <c15:formulaRef>
                          <c15:sqref>Data!$N$4:$N$6</c15:sqref>
                        </c15:formulaRef>
                      </c:ext>
                    </c:extLst>
                    <c:numCache>
                      <c:formatCode>0.0000</c:formatCode>
                      <c:ptCount val="3"/>
                      <c:pt idx="0">
                        <c:v>1.4760000000000001E-2</c:v>
                      </c:pt>
                      <c:pt idx="1">
                        <c:v>1.4619999999999999E-2</c:v>
                      </c:pt>
                      <c:pt idx="2">
                        <c:v>1.4710000000000001E-2</c:v>
                      </c:pt>
                    </c:numCache>
                  </c:numRef>
                </c:yVal>
                <c:smooth val="0"/>
                <c:extLst xmlns:c16r2="http://schemas.microsoft.com/office/drawing/2015/06/chart">
                  <c:ext xmlns:c16="http://schemas.microsoft.com/office/drawing/2014/chart" uri="{C3380CC4-5D6E-409C-BE32-E72D297353CC}">
                    <c16:uniqueId val="{00000001-94DB-4B35-85D2-6FBF0BAC22D8}"/>
                  </c:ext>
                </c:extLst>
              </c15:ser>
            </c15:filteredScatterSeries>
            <c15:filteredScatterSeries>
              <c15:ser>
                <c:idx val="0"/>
                <c:order val="1"/>
                <c:tx>
                  <c:strRef>
                    <c:extLst xmlns:c15="http://schemas.microsoft.com/office/drawing/2012/chart" xmlns:c16r2="http://schemas.microsoft.com/office/drawing/2015/06/chart">
                      <c:ext xmlns:c15="http://schemas.microsoft.com/office/drawing/2012/chart" uri="{02D57815-91ED-43cb-92C2-25804820EDAC}">
                        <c15:formulaRef>
                          <c15:sqref>Data!$A$7</c15:sqref>
                        </c15:formulaRef>
                      </c:ext>
                    </c:extLst>
                    <c:strCache>
                      <c:ptCount val="1"/>
                      <c:pt idx="0">
                        <c:v>17-23/02/2015</c:v>
                      </c:pt>
                    </c:strCache>
                  </c:strRef>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xVal>
                  <c:numRef>
                    <c:extLst xmlns:c15="http://schemas.microsoft.com/office/drawing/2012/chart" xmlns:c16r2="http://schemas.microsoft.com/office/drawing/2015/06/chart">
                      <c:ext xmlns:c15="http://schemas.microsoft.com/office/drawing/2012/chart" uri="{02D57815-91ED-43cb-92C2-25804820EDAC}">
                        <c15:formulaRef>
                          <c15:sqref>Data!$B$7:$B$11</c15:sqref>
                        </c15:formulaRef>
                      </c:ext>
                    </c:extLst>
                    <c:numCache>
                      <c:formatCode>m/d/yyyy</c:formatCode>
                      <c:ptCount val="5"/>
                      <c:pt idx="0">
                        <c:v>42052</c:v>
                      </c:pt>
                      <c:pt idx="1">
                        <c:v>42053</c:v>
                      </c:pt>
                      <c:pt idx="2">
                        <c:v>42054</c:v>
                      </c:pt>
                      <c:pt idx="3">
                        <c:v>42055</c:v>
                      </c:pt>
                      <c:pt idx="4">
                        <c:v>42057</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Data!$N$7:$N$11</c15:sqref>
                        </c15:formulaRef>
                      </c:ext>
                    </c:extLst>
                    <c:numCache>
                      <c:formatCode>0.0000</c:formatCode>
                      <c:ptCount val="5"/>
                      <c:pt idx="0">
                        <c:v>1.384E-2</c:v>
                      </c:pt>
                      <c:pt idx="1">
                        <c:v>1.329E-2</c:v>
                      </c:pt>
                      <c:pt idx="2">
                        <c:v>1.3220000000000001E-2</c:v>
                      </c:pt>
                      <c:pt idx="3">
                        <c:v>1.372E-2</c:v>
                      </c:pt>
                      <c:pt idx="4">
                        <c:v>1.325E-2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2-94DB-4B35-85D2-6FBF0BAC22D8}"/>
                  </c:ext>
                </c:extLst>
              </c15:ser>
            </c15:filteredScatterSeries>
            <c15:filteredScatterSeries>
              <c15:ser>
                <c:idx val="2"/>
                <c:order val="2"/>
                <c:tx>
                  <c:strRef>
                    <c:extLst xmlns:c15="http://schemas.microsoft.com/office/drawing/2012/chart" xmlns:c16r2="http://schemas.microsoft.com/office/drawing/2015/06/chart">
                      <c:ext xmlns:c15="http://schemas.microsoft.com/office/drawing/2012/chart" uri="{02D57815-91ED-43cb-92C2-25804820EDAC}">
                        <c15:formulaRef>
                          <c15:sqref>Data!$A$12</c15:sqref>
                        </c15:formulaRef>
                      </c:ext>
                    </c:extLst>
                    <c:strCache>
                      <c:ptCount val="1"/>
                      <c:pt idx="0">
                        <c:v>23-26/02/2015</c:v>
                      </c:pt>
                    </c:strCache>
                  </c:strRef>
                </c:tx>
                <c:spPr>
                  <a:ln w="34925" cap="rnd">
                    <a:solidFill>
                      <a:schemeClr val="accent3"/>
                    </a:solidFill>
                    <a:round/>
                  </a:ln>
                  <a:effectLst>
                    <a:outerShdw blurRad="57150" dist="19050" dir="5400000" algn="ctr" rotWithShape="0">
                      <a:srgbClr val="000000">
                        <a:alpha val="63000"/>
                      </a:srgbClr>
                    </a:outerShdw>
                  </a:effectLst>
                </c:spPr>
                <c:marker>
                  <c:symbol val="circle"/>
                  <c:size val="6"/>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9525">
                      <a:solidFill>
                        <a:schemeClr val="accent3"/>
                      </a:solidFill>
                      <a:round/>
                    </a:ln>
                    <a:effectLst>
                      <a:outerShdw blurRad="57150" dist="19050" dir="5400000" algn="ctr" rotWithShape="0">
                        <a:srgbClr val="000000">
                          <a:alpha val="63000"/>
                        </a:srgbClr>
                      </a:outerShdw>
                    </a:effectLst>
                  </c:spPr>
                </c:marker>
                <c:xVal>
                  <c:numRef>
                    <c:extLst xmlns:c15="http://schemas.microsoft.com/office/drawing/2012/chart" xmlns:c16r2="http://schemas.microsoft.com/office/drawing/2015/06/chart">
                      <c:ext xmlns:c15="http://schemas.microsoft.com/office/drawing/2012/chart" uri="{02D57815-91ED-43cb-92C2-25804820EDAC}">
                        <c15:formulaRef>
                          <c15:sqref>Data!$B$12:$B$13</c15:sqref>
                        </c15:formulaRef>
                      </c:ext>
                    </c:extLst>
                    <c:numCache>
                      <c:formatCode>m/d/yyyy</c:formatCode>
                      <c:ptCount val="2"/>
                      <c:pt idx="0">
                        <c:v>42059</c:v>
                      </c:pt>
                      <c:pt idx="1">
                        <c:v>42060</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Data!$N$12:$N$13</c15:sqref>
                        </c15:formulaRef>
                      </c:ext>
                    </c:extLst>
                    <c:numCache>
                      <c:formatCode>0.0000</c:formatCode>
                      <c:ptCount val="2"/>
                      <c:pt idx="0">
                        <c:v>1.379E-2</c:v>
                      </c:pt>
                      <c:pt idx="1">
                        <c:v>1.354E-2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3-94DB-4B35-85D2-6FBF0BAC22D8}"/>
                  </c:ext>
                </c:extLst>
              </c15:ser>
            </c15:filteredScatterSeries>
            <c15:filteredScatterSeries>
              <c15:ser>
                <c:idx val="3"/>
                <c:order val="3"/>
                <c:tx>
                  <c:strRef>
                    <c:extLst xmlns:c15="http://schemas.microsoft.com/office/drawing/2012/chart" xmlns:c16r2="http://schemas.microsoft.com/office/drawing/2015/06/chart">
                      <c:ext xmlns:c15="http://schemas.microsoft.com/office/drawing/2012/chart" uri="{02D57815-91ED-43cb-92C2-25804820EDAC}">
                        <c15:formulaRef>
                          <c15:sqref>Data!$A$14</c15:sqref>
                        </c15:formulaRef>
                      </c:ext>
                    </c:extLst>
                    <c:strCache>
                      <c:ptCount val="1"/>
                      <c:pt idx="0">
                        <c:v>26/02-04/03/2015</c:v>
                      </c:pt>
                    </c:strCache>
                  </c:strRef>
                </c:tx>
                <c:spPr>
                  <a:ln w="34925" cap="rnd">
                    <a:solidFill>
                      <a:schemeClr val="accent4"/>
                    </a:solid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a:solidFill>
                        <a:schemeClr val="accent4"/>
                      </a:solidFill>
                      <a:round/>
                    </a:ln>
                    <a:effectLst>
                      <a:outerShdw blurRad="57150" dist="19050" dir="5400000" algn="ctr" rotWithShape="0">
                        <a:srgbClr val="000000">
                          <a:alpha val="63000"/>
                        </a:srgbClr>
                      </a:outerShdw>
                    </a:effectLst>
                  </c:spPr>
                </c:marker>
                <c:xVal>
                  <c:numRef>
                    <c:extLst xmlns:c15="http://schemas.microsoft.com/office/drawing/2012/chart" xmlns:c16r2="http://schemas.microsoft.com/office/drawing/2015/06/chart">
                      <c:ext xmlns:c15="http://schemas.microsoft.com/office/drawing/2012/chart" uri="{02D57815-91ED-43cb-92C2-25804820EDAC}">
                        <c15:formulaRef>
                          <c15:sqref>Data!$B$14:$B$18</c15:sqref>
                        </c15:formulaRef>
                      </c:ext>
                    </c:extLst>
                    <c:numCache>
                      <c:formatCode>m/d/yyyy</c:formatCode>
                      <c:ptCount val="5"/>
                      <c:pt idx="0">
                        <c:v>42061</c:v>
                      </c:pt>
                      <c:pt idx="1">
                        <c:v>42062</c:v>
                      </c:pt>
                      <c:pt idx="2">
                        <c:v>42063</c:v>
                      </c:pt>
                      <c:pt idx="3">
                        <c:v>42065</c:v>
                      </c:pt>
                      <c:pt idx="4">
                        <c:v>42066</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Data!$N$14:$N$18</c15:sqref>
                        </c15:formulaRef>
                      </c:ext>
                    </c:extLst>
                    <c:numCache>
                      <c:formatCode>0.0000</c:formatCode>
                      <c:ptCount val="5"/>
                      <c:pt idx="0">
                        <c:v>1.3350000000000001E-2</c:v>
                      </c:pt>
                      <c:pt idx="1">
                        <c:v>1.3299999999999999E-2</c:v>
                      </c:pt>
                      <c:pt idx="2">
                        <c:v>1.3610000000000001E-2</c:v>
                      </c:pt>
                      <c:pt idx="3">
                        <c:v>1.3469999999999999E-2</c:v>
                      </c:pt>
                      <c:pt idx="4">
                        <c:v>1.3350000000000001E-2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4-94DB-4B35-85D2-6FBF0BAC22D8}"/>
                  </c:ext>
                </c:extLst>
              </c15:ser>
            </c15:filteredScatterSeries>
            <c15:filteredScatterSeries>
              <c15:ser>
                <c:idx val="4"/>
                <c:order val="4"/>
                <c:tx>
                  <c:strRef>
                    <c:extLst xmlns:c15="http://schemas.microsoft.com/office/drawing/2012/chart" xmlns:c16r2="http://schemas.microsoft.com/office/drawing/2015/06/chart">
                      <c:ext xmlns:c15="http://schemas.microsoft.com/office/drawing/2012/chart" uri="{02D57815-91ED-43cb-92C2-25804820EDAC}">
                        <c15:formulaRef>
                          <c15:sqref>Data!$A$19</c15:sqref>
                        </c15:formulaRef>
                      </c:ext>
                    </c:extLst>
                    <c:strCache>
                      <c:ptCount val="1"/>
                      <c:pt idx="0">
                        <c:v>04-10/03/2015</c:v>
                      </c:pt>
                    </c:strCache>
                  </c:strRef>
                </c:tx>
                <c:spPr>
                  <a:ln w="34925" cap="rnd">
                    <a:solidFill>
                      <a:schemeClr val="accent5"/>
                    </a:solidFill>
                    <a:round/>
                  </a:ln>
                  <a:effectLst>
                    <a:outerShdw blurRad="57150" dist="19050" dir="5400000" algn="ctr" rotWithShape="0">
                      <a:srgbClr val="000000">
                        <a:alpha val="63000"/>
                      </a:srgbClr>
                    </a:outerShdw>
                  </a:effectLst>
                </c:spPr>
                <c:marker>
                  <c:symbol val="circle"/>
                  <c:size val="6"/>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9525">
                      <a:solidFill>
                        <a:schemeClr val="accent5"/>
                      </a:solidFill>
                      <a:round/>
                    </a:ln>
                    <a:effectLst>
                      <a:outerShdw blurRad="57150" dist="19050" dir="5400000" algn="ctr" rotWithShape="0">
                        <a:srgbClr val="000000">
                          <a:alpha val="63000"/>
                        </a:srgbClr>
                      </a:outerShdw>
                    </a:effectLst>
                  </c:spPr>
                </c:marker>
                <c:xVal>
                  <c:numRef>
                    <c:extLst xmlns:c15="http://schemas.microsoft.com/office/drawing/2012/chart" xmlns:c16r2="http://schemas.microsoft.com/office/drawing/2015/06/chart">
                      <c:ext xmlns:c15="http://schemas.microsoft.com/office/drawing/2012/chart" uri="{02D57815-91ED-43cb-92C2-25804820EDAC}">
                        <c15:formulaRef>
                          <c15:sqref>Data!$B$19:$B$23</c15:sqref>
                        </c15:formulaRef>
                      </c:ext>
                    </c:extLst>
                    <c:numCache>
                      <c:formatCode>m/d/yyyy</c:formatCode>
                      <c:ptCount val="5"/>
                      <c:pt idx="0">
                        <c:v>42067</c:v>
                      </c:pt>
                      <c:pt idx="1">
                        <c:v>42068</c:v>
                      </c:pt>
                      <c:pt idx="2">
                        <c:v>42069</c:v>
                      </c:pt>
                      <c:pt idx="3">
                        <c:v>42071</c:v>
                      </c:pt>
                      <c:pt idx="4">
                        <c:v>42072</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Data!$N$19:$N$23</c15:sqref>
                        </c15:formulaRef>
                      </c:ext>
                    </c:extLst>
                    <c:numCache>
                      <c:formatCode>General</c:formatCode>
                      <c:ptCount val="5"/>
                      <c:pt idx="0">
                        <c:v>1.3559999999999999E-2</c:v>
                      </c:pt>
                      <c:pt idx="1">
                        <c:v>1.37E-2</c:v>
                      </c:pt>
                      <c:pt idx="2">
                        <c:v>1.404E-2</c:v>
                      </c:pt>
                      <c:pt idx="3">
                        <c:v>1.3390000000000001E-2</c:v>
                      </c:pt>
                      <c:pt idx="4">
                        <c:v>1.3820000000000001E-2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5-94DB-4B35-85D2-6FBF0BAC22D8}"/>
                  </c:ext>
                </c:extLst>
              </c15:ser>
            </c15:filteredScatterSeries>
            <c15:filteredScatterSeries>
              <c15:ser>
                <c:idx val="6"/>
                <c:order val="5"/>
                <c:tx>
                  <c:strRef>
                    <c:extLst xmlns:c15="http://schemas.microsoft.com/office/drawing/2012/chart" xmlns:c16r2="http://schemas.microsoft.com/office/drawing/2015/06/chart">
                      <c:ext xmlns:c15="http://schemas.microsoft.com/office/drawing/2012/chart" uri="{02D57815-91ED-43cb-92C2-25804820EDAC}">
                        <c15:formulaRef>
                          <c15:sqref>Data!$A$24</c15:sqref>
                        </c15:formulaRef>
                      </c:ext>
                    </c:extLst>
                    <c:strCache>
                      <c:ptCount val="1"/>
                      <c:pt idx="0">
                        <c:v>16-27/03/2015</c:v>
                      </c:pt>
                    </c:strCache>
                  </c:strRef>
                </c:tx>
                <c:spPr>
                  <a:ln w="28575"/>
                </c:spPr>
                <c:marker>
                  <c:symbol val="circle"/>
                  <c:size val="6"/>
                </c:marker>
                <c:xVal>
                  <c:numRef>
                    <c:extLst xmlns:c15="http://schemas.microsoft.com/office/drawing/2012/chart" xmlns:c16r2="http://schemas.microsoft.com/office/drawing/2015/06/chart">
                      <c:ext xmlns:c15="http://schemas.microsoft.com/office/drawing/2012/chart" uri="{02D57815-91ED-43cb-92C2-25804820EDAC}">
                        <c15:formulaRef>
                          <c15:sqref>Data!$B$24:$B$32</c15:sqref>
                        </c15:formulaRef>
                      </c:ext>
                    </c:extLst>
                    <c:numCache>
                      <c:formatCode>m/d/yyyy</c:formatCode>
                      <c:ptCount val="9"/>
                      <c:pt idx="0">
                        <c:v>42079</c:v>
                      </c:pt>
                      <c:pt idx="1">
                        <c:v>42080</c:v>
                      </c:pt>
                      <c:pt idx="2">
                        <c:v>42081</c:v>
                      </c:pt>
                      <c:pt idx="3">
                        <c:v>42083</c:v>
                      </c:pt>
                      <c:pt idx="4">
                        <c:v>42084</c:v>
                      </c:pt>
                      <c:pt idx="5">
                        <c:v>42085</c:v>
                      </c:pt>
                      <c:pt idx="6">
                        <c:v>42086</c:v>
                      </c:pt>
                      <c:pt idx="7">
                        <c:v>42087</c:v>
                      </c:pt>
                      <c:pt idx="8">
                        <c:v>42088</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Data!$N$24:$N$32</c15:sqref>
                        </c15:formulaRef>
                      </c:ext>
                    </c:extLst>
                    <c:numCache>
                      <c:formatCode>General</c:formatCode>
                      <c:ptCount val="9"/>
                      <c:pt idx="0">
                        <c:v>1.4789999999999999E-2</c:v>
                      </c:pt>
                      <c:pt idx="1">
                        <c:v>1.393E-2</c:v>
                      </c:pt>
                      <c:pt idx="2">
                        <c:v>1.435E-2</c:v>
                      </c:pt>
                      <c:pt idx="3">
                        <c:v>1.341E-2</c:v>
                      </c:pt>
                      <c:pt idx="4">
                        <c:v>1.392E-2</c:v>
                      </c:pt>
                      <c:pt idx="5">
                        <c:v>1.448E-2</c:v>
                      </c:pt>
                      <c:pt idx="6">
                        <c:v>1.417E-2</c:v>
                      </c:pt>
                      <c:pt idx="7">
                        <c:v>1.427E-2</c:v>
                      </c:pt>
                      <c:pt idx="8">
                        <c:v>1.401E-2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6-94DB-4B35-85D2-6FBF0BAC22D8}"/>
                  </c:ext>
                </c:extLst>
              </c15:ser>
            </c15:filteredScatterSeries>
            <c15:filteredScatterSeries>
              <c15:ser>
                <c:idx val="7"/>
                <c:order val="6"/>
                <c:tx>
                  <c:strRef>
                    <c:extLst xmlns:c15="http://schemas.microsoft.com/office/drawing/2012/chart" xmlns:c16r2="http://schemas.microsoft.com/office/drawing/2015/06/chart">
                      <c:ext xmlns:c15="http://schemas.microsoft.com/office/drawing/2012/chart" uri="{02D57815-91ED-43cb-92C2-25804820EDAC}">
                        <c15:formulaRef>
                          <c15:sqref>Data!$A$33</c15:sqref>
                        </c15:formulaRef>
                      </c:ext>
                    </c:extLst>
                    <c:strCache>
                      <c:ptCount val="1"/>
                      <c:pt idx="0">
                        <c:v>27/03-07/04/2015</c:v>
                      </c:pt>
                    </c:strCache>
                  </c:strRef>
                </c:tx>
                <c:spPr>
                  <a:ln w="31750"/>
                </c:spPr>
                <c:marker>
                  <c:symbol val="circle"/>
                  <c:size val="6"/>
                </c:marker>
                <c:xVal>
                  <c:numRef>
                    <c:extLst xmlns:c15="http://schemas.microsoft.com/office/drawing/2012/chart" xmlns:c16r2="http://schemas.microsoft.com/office/drawing/2015/06/chart">
                      <c:ext xmlns:c15="http://schemas.microsoft.com/office/drawing/2012/chart" uri="{02D57815-91ED-43cb-92C2-25804820EDAC}">
                        <c15:formulaRef>
                          <c15:sqref>Data!$B$33:$B$41</c15:sqref>
                        </c15:formulaRef>
                      </c:ext>
                    </c:extLst>
                    <c:numCache>
                      <c:formatCode>m/d/yyyy</c:formatCode>
                      <c:ptCount val="9"/>
                      <c:pt idx="0">
                        <c:v>42090</c:v>
                      </c:pt>
                      <c:pt idx="1">
                        <c:v>42091</c:v>
                      </c:pt>
                      <c:pt idx="2">
                        <c:v>42092</c:v>
                      </c:pt>
                      <c:pt idx="3">
                        <c:v>42094</c:v>
                      </c:pt>
                      <c:pt idx="4">
                        <c:v>42095</c:v>
                      </c:pt>
                      <c:pt idx="5">
                        <c:v>42096</c:v>
                      </c:pt>
                      <c:pt idx="6">
                        <c:v>42097</c:v>
                      </c:pt>
                      <c:pt idx="7">
                        <c:v>42098</c:v>
                      </c:pt>
                      <c:pt idx="8">
                        <c:v>42100</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Data!$N$33:$N$43</c15:sqref>
                        </c15:formulaRef>
                      </c:ext>
                    </c:extLst>
                    <c:numCache>
                      <c:formatCode>General</c:formatCode>
                      <c:ptCount val="11"/>
                      <c:pt idx="0">
                        <c:v>1.44E-2</c:v>
                      </c:pt>
                      <c:pt idx="1">
                        <c:v>1.4E-2</c:v>
                      </c:pt>
                      <c:pt idx="2">
                        <c:v>1.417E-2</c:v>
                      </c:pt>
                      <c:pt idx="3">
                        <c:v>1.401E-2</c:v>
                      </c:pt>
                      <c:pt idx="4">
                        <c:v>1.3809999999999999E-2</c:v>
                      </c:pt>
                      <c:pt idx="5">
                        <c:v>1.375E-2</c:v>
                      </c:pt>
                      <c:pt idx="6">
                        <c:v>1.372E-2</c:v>
                      </c:pt>
                      <c:pt idx="7">
                        <c:v>1.372E-2</c:v>
                      </c:pt>
                      <c:pt idx="8">
                        <c:v>1.3599999999999999E-2</c:v>
                      </c:pt>
                      <c:pt idx="9">
                        <c:v>1.4760000000000001E-2</c:v>
                      </c:pt>
                      <c:pt idx="10">
                        <c:v>1.7760000000000001E-2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7-94DB-4B35-85D2-6FBF0BAC22D8}"/>
                  </c:ext>
                </c:extLst>
              </c15:ser>
            </c15:filteredScatterSeries>
            <c15:filteredScatterSeries>
              <c15:ser>
                <c:idx val="8"/>
                <c:order val="7"/>
                <c:tx>
                  <c:strRef>
                    <c:extLst xmlns:c15="http://schemas.microsoft.com/office/drawing/2012/chart" xmlns:c16r2="http://schemas.microsoft.com/office/drawing/2015/06/chart">
                      <c:ext xmlns:c15="http://schemas.microsoft.com/office/drawing/2012/chart" uri="{02D57815-91ED-43cb-92C2-25804820EDAC}">
                        <c15:formulaRef>
                          <c15:sqref>Data!$A$42</c15:sqref>
                        </c15:formulaRef>
                      </c:ext>
                    </c:extLst>
                    <c:strCache>
                      <c:ptCount val="1"/>
                      <c:pt idx="0">
                        <c:v>08-13/04/2016</c:v>
                      </c:pt>
                    </c:strCache>
                  </c:strRef>
                </c:tx>
                <c:spPr>
                  <a:ln w="28575"/>
                </c:spPr>
                <c:marker>
                  <c:symbol val="circle"/>
                  <c:size val="7"/>
                </c:marker>
                <c:xVal>
                  <c:numRef>
                    <c:extLst xmlns:c15="http://schemas.microsoft.com/office/drawing/2012/chart" xmlns:c16r2="http://schemas.microsoft.com/office/drawing/2015/06/chart">
                      <c:ext xmlns:c15="http://schemas.microsoft.com/office/drawing/2012/chart" uri="{02D57815-91ED-43cb-92C2-25804820EDAC}">
                        <c15:formulaRef>
                          <c15:sqref>Data!$B$42:$B$45</c15:sqref>
                        </c15:formulaRef>
                      </c:ext>
                    </c:extLst>
                    <c:numCache>
                      <c:formatCode>m/d/yyyy</c:formatCode>
                      <c:ptCount val="4"/>
                      <c:pt idx="0">
                        <c:v>42102</c:v>
                      </c:pt>
                      <c:pt idx="1">
                        <c:v>42103</c:v>
                      </c:pt>
                      <c:pt idx="2">
                        <c:v>42104</c:v>
                      </c:pt>
                      <c:pt idx="3">
                        <c:v>42105</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Data!$N$42:$N$45</c15:sqref>
                        </c15:formulaRef>
                      </c:ext>
                    </c:extLst>
                    <c:numCache>
                      <c:formatCode>General</c:formatCode>
                      <c:ptCount val="4"/>
                      <c:pt idx="0">
                        <c:v>1.4760000000000001E-2</c:v>
                      </c:pt>
                      <c:pt idx="1">
                        <c:v>1.7760000000000001E-2</c:v>
                      </c:pt>
                      <c:pt idx="2">
                        <c:v>1.908E-2</c:v>
                      </c:pt>
                      <c:pt idx="3">
                        <c:v>1.634E-2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8-94DB-4B35-85D2-6FBF0BAC22D8}"/>
                  </c:ext>
                </c:extLst>
              </c15:ser>
            </c15:filteredScatterSeries>
            <c15:filteredScatterSeries>
              <c15:ser>
                <c:idx val="9"/>
                <c:order val="8"/>
                <c:tx>
                  <c:strRef>
                    <c:extLst xmlns:c15="http://schemas.microsoft.com/office/drawing/2012/chart" xmlns:c16r2="http://schemas.microsoft.com/office/drawing/2015/06/chart">
                      <c:ext xmlns:c15="http://schemas.microsoft.com/office/drawing/2012/chart" uri="{02D57815-91ED-43cb-92C2-25804820EDAC}">
                        <c15:formulaRef>
                          <c15:sqref>Data!$A$46</c15:sqref>
                        </c15:formulaRef>
                      </c:ext>
                    </c:extLst>
                    <c:strCache>
                      <c:ptCount val="1"/>
                      <c:pt idx="0">
                        <c:v>14-24/04/2015</c:v>
                      </c:pt>
                    </c:strCache>
                  </c:strRef>
                </c:tx>
                <c:spPr>
                  <a:ln w="28575">
                    <a:headEnd type="none" w="med" len="med"/>
                    <a:tailEnd type="none" w="med" len="med"/>
                  </a:ln>
                </c:spPr>
                <c:marker>
                  <c:symbol val="circle"/>
                  <c:size val="6"/>
                  <c:spPr>
                    <a:ln>
                      <a:headEnd type="none" w="med" len="med"/>
                      <a:tailEnd type="none" w="med" len="med"/>
                    </a:ln>
                  </c:spPr>
                </c:marker>
                <c:xVal>
                  <c:numRef>
                    <c:extLst xmlns:c15="http://schemas.microsoft.com/office/drawing/2012/chart" xmlns:c16r2="http://schemas.microsoft.com/office/drawing/2015/06/chart">
                      <c:ext xmlns:c15="http://schemas.microsoft.com/office/drawing/2012/chart" uri="{02D57815-91ED-43cb-92C2-25804820EDAC}">
                        <c15:formulaRef>
                          <c15:sqref>Data!$B$46:$B$53</c15:sqref>
                        </c15:formulaRef>
                      </c:ext>
                    </c:extLst>
                    <c:numCache>
                      <c:formatCode>m/d/yyyy</c:formatCode>
                      <c:ptCount val="8"/>
                      <c:pt idx="0">
                        <c:v>42108</c:v>
                      </c:pt>
                      <c:pt idx="1">
                        <c:v>42109</c:v>
                      </c:pt>
                      <c:pt idx="2">
                        <c:v>42110</c:v>
                      </c:pt>
                      <c:pt idx="3">
                        <c:v>42112</c:v>
                      </c:pt>
                      <c:pt idx="4">
                        <c:v>42113</c:v>
                      </c:pt>
                      <c:pt idx="5">
                        <c:v>42114</c:v>
                      </c:pt>
                      <c:pt idx="6">
                        <c:v>42115</c:v>
                      </c:pt>
                      <c:pt idx="7">
                        <c:v>42116</c:v>
                      </c:pt>
                    </c:numCache>
                  </c:numRef>
                </c:xVal>
                <c:yVal>
                  <c:numRef>
                    <c:extLst xmlns:c15="http://schemas.microsoft.com/office/drawing/2012/chart" xmlns:c16r2="http://schemas.microsoft.com/office/drawing/2015/06/chart">
                      <c:ext xmlns:c15="http://schemas.microsoft.com/office/drawing/2012/chart" uri="{02D57815-91ED-43cb-92C2-25804820EDAC}">
                        <c15:formulaRef>
                          <c15:sqref>Data!$N$46:$N$53</c15:sqref>
                        </c15:formulaRef>
                      </c:ext>
                    </c:extLst>
                    <c:numCache>
                      <c:formatCode>General</c:formatCode>
                      <c:ptCount val="8"/>
                      <c:pt idx="0">
                        <c:v>1.451E-2</c:v>
                      </c:pt>
                      <c:pt idx="1">
                        <c:v>1.487E-2</c:v>
                      </c:pt>
                      <c:pt idx="2">
                        <c:v>1.702E-2</c:v>
                      </c:pt>
                      <c:pt idx="3">
                        <c:v>1.545E-2</c:v>
                      </c:pt>
                      <c:pt idx="4">
                        <c:v>1.6389999999999998E-2</c:v>
                      </c:pt>
                      <c:pt idx="5">
                        <c:v>1.451E-2</c:v>
                      </c:pt>
                      <c:pt idx="6">
                        <c:v>1.451E-2</c:v>
                      </c:pt>
                      <c:pt idx="7">
                        <c:v>1.6590000000000001E-2</c:v>
                      </c:pt>
                    </c:numCache>
                  </c:numRef>
                </c:yVal>
                <c:smooth val="0"/>
                <c:extLst xmlns:c15="http://schemas.microsoft.com/office/drawing/2012/chart" xmlns:c16r2="http://schemas.microsoft.com/office/drawing/2015/06/chart">
                  <c:ext xmlns:c16="http://schemas.microsoft.com/office/drawing/2014/chart" uri="{C3380CC4-5D6E-409C-BE32-E72D297353CC}">
                    <c16:uniqueId val="{00000009-94DB-4B35-85D2-6FBF0BAC22D8}"/>
                  </c:ext>
                </c:extLst>
              </c15:ser>
            </c15:filteredScatterSeries>
          </c:ext>
        </c:extLst>
      </c:scatterChart>
      <c:valAx>
        <c:axId val="189719432"/>
        <c:scaling>
          <c:orientation val="minMax"/>
          <c:max val="60000"/>
          <c:min val="0"/>
        </c:scaling>
        <c:delete val="0"/>
        <c:axPos val="b"/>
        <c:title>
          <c:tx>
            <c:rich>
              <a:bodyPr/>
              <a:lstStyle/>
              <a:p>
                <a:pPr>
                  <a:defRPr/>
                </a:pPr>
                <a:r>
                  <a:rPr lang="en-GB" dirty="0">
                    <a:solidFill>
                      <a:schemeClr val="bg1"/>
                    </a:solidFill>
                  </a:rPr>
                  <a:t>Cycle Number</a:t>
                </a:r>
              </a:p>
            </c:rich>
          </c:tx>
          <c:layout/>
          <c:overlay val="0"/>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189720216"/>
        <c:crosses val="autoZero"/>
        <c:crossBetween val="midCat"/>
      </c:valAx>
      <c:valAx>
        <c:axId val="189720216"/>
        <c:scaling>
          <c:orientation val="minMax"/>
          <c:max val="3.0000000000000006E-2"/>
          <c:min val="0"/>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GB" dirty="0"/>
                  <a:t>Coil Displacement [mm]</a:t>
                </a:r>
              </a:p>
            </c:rich>
          </c:tx>
          <c:layout/>
          <c:overlay val="0"/>
          <c:spPr>
            <a:noFill/>
            <a:ln>
              <a:noFill/>
            </a:ln>
            <a:effectLst/>
          </c:spPr>
        </c:title>
        <c:numFmt formatCode="0.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189719432"/>
        <c:crosses val="autoZero"/>
        <c:crossBetween val="midCat"/>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sz="1200" dirty="0"/>
              <a:t>Linear</a:t>
            </a:r>
            <a:r>
              <a:rPr lang="en-GB" sz="1200" baseline="0" dirty="0"/>
              <a:t> Power deposited during Fast Losses</a:t>
            </a:r>
            <a:endParaRPr lang="en-GB" sz="1200" dirty="0"/>
          </a:p>
        </c:rich>
      </c:tx>
      <c:layout>
        <c:manualLayout>
          <c:xMode val="edge"/>
          <c:yMode val="edge"/>
          <c:x val="0.17228055314901847"/>
          <c:y val="1.3762812555369583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91528505379744"/>
          <c:y val="0.14176308635519952"/>
          <c:w val="0.81955103279122832"/>
          <c:h val="0.69991599158428952"/>
        </c:manualLayout>
      </c:layout>
      <c:scatterChart>
        <c:scatterStyle val="lineMarker"/>
        <c:varyColors val="0"/>
        <c:ser>
          <c:idx val="3"/>
          <c:order val="0"/>
          <c:tx>
            <c:v>bott-f</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evaluation'!$O$4:$O$317</c:f>
              <c:numCache>
                <c:formatCode>General</c:formatCode>
                <c:ptCount val="314"/>
                <c:pt idx="0">
                  <c:v>9.0324000000000009</c:v>
                </c:pt>
                <c:pt idx="1">
                  <c:v>9.0324000000000009</c:v>
                </c:pt>
                <c:pt idx="2">
                  <c:v>9.0324000000000009</c:v>
                </c:pt>
                <c:pt idx="3">
                  <c:v>8.9108184285713605</c:v>
                </c:pt>
                <c:pt idx="4">
                  <c:v>8.7677812857142001</c:v>
                </c:pt>
                <c:pt idx="5">
                  <c:v>8.6247441428570397</c:v>
                </c:pt>
                <c:pt idx="6">
                  <c:v>8.6266432547771199</c:v>
                </c:pt>
                <c:pt idx="7">
                  <c:v>8.6906579044586607</c:v>
                </c:pt>
                <c:pt idx="8">
                  <c:v>8.7546725541402104</c:v>
                </c:pt>
                <c:pt idx="9">
                  <c:v>8.68601499999982</c:v>
                </c:pt>
                <c:pt idx="10">
                  <c:v>8.5131149999998996</c:v>
                </c:pt>
                <c:pt idx="11">
                  <c:v>8.3402149999999793</c:v>
                </c:pt>
                <c:pt idx="12">
                  <c:v>8.1595712714285895</c:v>
                </c:pt>
                <c:pt idx="13">
                  <c:v>7.9677841285714299</c:v>
                </c:pt>
                <c:pt idx="14">
                  <c:v>7.7759969857142597</c:v>
                </c:pt>
                <c:pt idx="15">
                  <c:v>7.5838959857142401</c:v>
                </c:pt>
                <c:pt idx="16">
                  <c:v>7.3909016999999304</c:v>
                </c:pt>
                <c:pt idx="17">
                  <c:v>7.1979074142856199</c:v>
                </c:pt>
                <c:pt idx="18">
                  <c:v>6.9986170428569903</c:v>
                </c:pt>
                <c:pt idx="19">
                  <c:v>6.7483856142855396</c:v>
                </c:pt>
                <c:pt idx="20">
                  <c:v>6.4981541857140801</c:v>
                </c:pt>
                <c:pt idx="21">
                  <c:v>6.2479227571426197</c:v>
                </c:pt>
                <c:pt idx="22">
                  <c:v>6.0393628605093204</c:v>
                </c:pt>
                <c:pt idx="23">
                  <c:v>5.83253927770674</c:v>
                </c:pt>
                <c:pt idx="24">
                  <c:v>5.6257156949041498</c:v>
                </c:pt>
                <c:pt idx="25">
                  <c:v>5.4431794671426497</c:v>
                </c:pt>
                <c:pt idx="26">
                  <c:v>5.2659746099998799</c:v>
                </c:pt>
                <c:pt idx="27">
                  <c:v>5.0887697528571003</c:v>
                </c:pt>
                <c:pt idx="28">
                  <c:v>4.9431573099999797</c:v>
                </c:pt>
                <c:pt idx="29">
                  <c:v>4.8131053099999699</c:v>
                </c:pt>
                <c:pt idx="30">
                  <c:v>4.6830533099999503</c:v>
                </c:pt>
                <c:pt idx="31">
                  <c:v>4.5666748585713801</c:v>
                </c:pt>
                <c:pt idx="32">
                  <c:v>4.4629181442856503</c:v>
                </c:pt>
                <c:pt idx="33">
                  <c:v>4.3591614299999302</c:v>
                </c:pt>
                <c:pt idx="34">
                  <c:v>4.2754926499999604</c:v>
                </c:pt>
                <c:pt idx="35">
                  <c:v>4.2260276499999501</c:v>
                </c:pt>
                <c:pt idx="36">
                  <c:v>4.1765626499999504</c:v>
                </c:pt>
                <c:pt idx="37">
                  <c:v>4.1151258630572096</c:v>
                </c:pt>
                <c:pt idx="38">
                  <c:v>4.0112436496814601</c:v>
                </c:pt>
                <c:pt idx="39">
                  <c:v>3.9073614363056999</c:v>
                </c:pt>
                <c:pt idx="40">
                  <c:v>3.8078798457142899</c:v>
                </c:pt>
                <c:pt idx="41">
                  <c:v>3.7590054171428502</c:v>
                </c:pt>
                <c:pt idx="42">
                  <c:v>3.7101309885714202</c:v>
                </c:pt>
                <c:pt idx="43">
                  <c:v>3.6612565599999898</c:v>
                </c:pt>
                <c:pt idx="44">
                  <c:v>3.5589253328571</c:v>
                </c:pt>
                <c:pt idx="45">
                  <c:v>3.4525704757142299</c:v>
                </c:pt>
                <c:pt idx="46">
                  <c:v>3.3462156185713599</c:v>
                </c:pt>
                <c:pt idx="47">
                  <c:v>3.2784014528570999</c:v>
                </c:pt>
                <c:pt idx="48">
                  <c:v>3.2214577385713801</c:v>
                </c:pt>
                <c:pt idx="49">
                  <c:v>3.1645140242856602</c:v>
                </c:pt>
                <c:pt idx="50">
                  <c:v>3.1180745699999601</c:v>
                </c:pt>
                <c:pt idx="51">
                  <c:v>3.0778042842856701</c:v>
                </c:pt>
                <c:pt idx="52">
                  <c:v>3.0375339985713801</c:v>
                </c:pt>
                <c:pt idx="53">
                  <c:v>2.9859513735668002</c:v>
                </c:pt>
                <c:pt idx="54">
                  <c:v>2.92211371433116</c:v>
                </c:pt>
                <c:pt idx="55">
                  <c:v>2.8582760550955202</c:v>
                </c:pt>
                <c:pt idx="56">
                  <c:v>2.7957669999999899</c:v>
                </c:pt>
                <c:pt idx="57">
                  <c:v>2.7358369999999801</c:v>
                </c:pt>
                <c:pt idx="58">
                  <c:v>2.6759069999999801</c:v>
                </c:pt>
                <c:pt idx="59">
                  <c:v>2.6204007699999798</c:v>
                </c:pt>
                <c:pt idx="60">
                  <c:v>2.58375376999998</c:v>
                </c:pt>
                <c:pt idx="61">
                  <c:v>2.5471067699999699</c:v>
                </c:pt>
                <c:pt idx="62">
                  <c:v>2.5110152785714099</c:v>
                </c:pt>
                <c:pt idx="63">
                  <c:v>2.4882559928571202</c:v>
                </c:pt>
                <c:pt idx="64">
                  <c:v>2.46549670714283</c:v>
                </c:pt>
                <c:pt idx="65">
                  <c:v>2.4427374214285398</c:v>
                </c:pt>
                <c:pt idx="66">
                  <c:v>2.38524995428563</c:v>
                </c:pt>
                <c:pt idx="67">
                  <c:v>2.3234702399999101</c:v>
                </c:pt>
                <c:pt idx="68">
                  <c:v>2.2616905257141902</c:v>
                </c:pt>
                <c:pt idx="69">
                  <c:v>2.2130251910827501</c:v>
                </c:pt>
                <c:pt idx="70">
                  <c:v>2.1689676114649301</c:v>
                </c:pt>
                <c:pt idx="71">
                  <c:v>2.1249100318471101</c:v>
                </c:pt>
                <c:pt idx="72">
                  <c:v>2.0976707142857101</c:v>
                </c:pt>
                <c:pt idx="73">
                  <c:v>2.0816435714285602</c:v>
                </c:pt>
                <c:pt idx="74">
                  <c:v>2.06561642857142</c:v>
                </c:pt>
                <c:pt idx="75">
                  <c:v>2.0534578071428502</c:v>
                </c:pt>
                <c:pt idx="76">
                  <c:v>2.04602737857142</c:v>
                </c:pt>
                <c:pt idx="77">
                  <c:v>2.0385969499999899</c:v>
                </c:pt>
                <c:pt idx="78">
                  <c:v>2.0195812928570902</c:v>
                </c:pt>
                <c:pt idx="79">
                  <c:v>1.97353343571423</c:v>
                </c:pt>
                <c:pt idx="80">
                  <c:v>1.92748557857137</c:v>
                </c:pt>
                <c:pt idx="81">
                  <c:v>1.88153020714279</c:v>
                </c:pt>
                <c:pt idx="82">
                  <c:v>1.8360989214285299</c:v>
                </c:pt>
                <c:pt idx="83">
                  <c:v>1.7906676357142599</c:v>
                </c:pt>
                <c:pt idx="84">
                  <c:v>1.7452363500000001</c:v>
                </c:pt>
                <c:pt idx="85">
                  <c:v>1.7243477512738801</c:v>
                </c:pt>
                <c:pt idx="86">
                  <c:v>1.70345915254776</c:v>
                </c:pt>
                <c:pt idx="87">
                  <c:v>1.68257055382164</c:v>
                </c:pt>
                <c:pt idx="88">
                  <c:v>1.6539880499999799</c:v>
                </c:pt>
                <c:pt idx="89">
                  <c:v>1.6241530499999799</c:v>
                </c:pt>
                <c:pt idx="90">
                  <c:v>1.5943180499999701</c:v>
                </c:pt>
                <c:pt idx="91">
                  <c:v>1.5852650542857101</c:v>
                </c:pt>
                <c:pt idx="92">
                  <c:v>1.58470048285714</c:v>
                </c:pt>
                <c:pt idx="93">
                  <c:v>1.58413591142857</c:v>
                </c:pt>
                <c:pt idx="94">
                  <c:v>1.5741811799999801</c:v>
                </c:pt>
                <c:pt idx="95">
                  <c:v>1.55684846571428</c:v>
                </c:pt>
                <c:pt idx="96">
                  <c:v>1.53951575142857</c:v>
                </c:pt>
                <c:pt idx="97">
                  <c:v>1.5534137914285699</c:v>
                </c:pt>
                <c:pt idx="98">
                  <c:v>1.6122536485714301</c:v>
                </c:pt>
                <c:pt idx="99">
                  <c:v>1.6710935057142899</c:v>
                </c:pt>
                <c:pt idx="100">
                  <c:v>1.7277248035032</c:v>
                </c:pt>
                <c:pt idx="101">
                  <c:v>1.7780702015923799</c:v>
                </c:pt>
                <c:pt idx="102">
                  <c:v>1.8284155996815601</c:v>
                </c:pt>
                <c:pt idx="103">
                  <c:v>1.8761671500000201</c:v>
                </c:pt>
                <c:pt idx="104">
                  <c:v>1.90489715000003</c:v>
                </c:pt>
                <c:pt idx="105">
                  <c:v>1.9336271500000299</c:v>
                </c:pt>
                <c:pt idx="106">
                  <c:v>1.9623571500000301</c:v>
                </c:pt>
                <c:pt idx="107">
                  <c:v>1.9856486371428901</c:v>
                </c:pt>
                <c:pt idx="108">
                  <c:v>2.0087719228571799</c:v>
                </c:pt>
                <c:pt idx="109">
                  <c:v>2.0318952085714601</c:v>
                </c:pt>
                <c:pt idx="110">
                  <c:v>2.04033510571429</c:v>
                </c:pt>
                <c:pt idx="111">
                  <c:v>2.04555182</c:v>
                </c:pt>
                <c:pt idx="112">
                  <c:v>2.0507685342857198</c:v>
                </c:pt>
                <c:pt idx="113">
                  <c:v>2.0491640742857098</c:v>
                </c:pt>
                <c:pt idx="114">
                  <c:v>2.0441999314285701</c:v>
                </c:pt>
                <c:pt idx="115">
                  <c:v>2.0392357885714301</c:v>
                </c:pt>
                <c:pt idx="116">
                  <c:v>2.0230051184713198</c:v>
                </c:pt>
                <c:pt idx="117">
                  <c:v>1.9963745770700401</c:v>
                </c:pt>
                <c:pt idx="118">
                  <c:v>1.9697440356687701</c:v>
                </c:pt>
                <c:pt idx="119">
                  <c:v>1.9473911971428399</c:v>
                </c:pt>
                <c:pt idx="120">
                  <c:v>1.9320177685714099</c:v>
                </c:pt>
                <c:pt idx="121">
                  <c:v>1.91664433999998</c:v>
                </c:pt>
                <c:pt idx="122">
                  <c:v>1.90298717142856</c:v>
                </c:pt>
                <c:pt idx="123">
                  <c:v>1.8950757428571401</c:v>
                </c:pt>
                <c:pt idx="124">
                  <c:v>1.88716431428571</c:v>
                </c:pt>
                <c:pt idx="125">
                  <c:v>1.8800804285714301</c:v>
                </c:pt>
                <c:pt idx="126">
                  <c:v>1.8825132857142901</c:v>
                </c:pt>
                <c:pt idx="127">
                  <c:v>1.8849461428571399</c:v>
                </c:pt>
                <c:pt idx="128">
                  <c:v>1.8873789999999999</c:v>
                </c:pt>
                <c:pt idx="129">
                  <c:v>1.87050412714285</c:v>
                </c:pt>
                <c:pt idx="130">
                  <c:v>1.8521759842857</c:v>
                </c:pt>
                <c:pt idx="131">
                  <c:v>1.8338478414285599</c:v>
                </c:pt>
                <c:pt idx="132">
                  <c:v>1.81711772197451</c:v>
                </c:pt>
                <c:pt idx="133">
                  <c:v>1.8008383270700501</c:v>
                </c:pt>
                <c:pt idx="134">
                  <c:v>1.7845589321655899</c:v>
                </c:pt>
                <c:pt idx="135">
                  <c:v>1.7733628528571299</c:v>
                </c:pt>
                <c:pt idx="136">
                  <c:v>1.7650261385714201</c:v>
                </c:pt>
                <c:pt idx="137">
                  <c:v>1.7566894242857001</c:v>
                </c:pt>
                <c:pt idx="138">
                  <c:v>1.7514348799999999</c:v>
                </c:pt>
                <c:pt idx="139">
                  <c:v>1.7493883085714299</c:v>
                </c:pt>
                <c:pt idx="140">
                  <c:v>1.7473417371428599</c:v>
                </c:pt>
                <c:pt idx="141">
                  <c:v>1.7386702171428501</c:v>
                </c:pt>
                <c:pt idx="142">
                  <c:v>1.71713850285714</c:v>
                </c:pt>
                <c:pt idx="143">
                  <c:v>1.6956067885714201</c:v>
                </c:pt>
                <c:pt idx="144">
                  <c:v>1.67481395714285</c:v>
                </c:pt>
                <c:pt idx="145">
                  <c:v>1.65717109999999</c:v>
                </c:pt>
                <c:pt idx="146">
                  <c:v>1.6395282428571301</c:v>
                </c:pt>
                <c:pt idx="147">
                  <c:v>1.6222398764331101</c:v>
                </c:pt>
                <c:pt idx="148">
                  <c:v>1.61345928726114</c:v>
                </c:pt>
                <c:pt idx="149">
                  <c:v>1.6046786980891601</c:v>
                </c:pt>
                <c:pt idx="150">
                  <c:v>1.59589810891718</c:v>
                </c:pt>
                <c:pt idx="151">
                  <c:v>1.57359734999998</c:v>
                </c:pt>
                <c:pt idx="152">
                  <c:v>1.54979434999999</c:v>
                </c:pt>
                <c:pt idx="153">
                  <c:v>1.52599135</c:v>
                </c:pt>
                <c:pt idx="154">
                  <c:v>1.53524363571429</c:v>
                </c:pt>
                <c:pt idx="155">
                  <c:v>1.5555143499999999</c:v>
                </c:pt>
                <c:pt idx="156">
                  <c:v>1.5757850642857201</c:v>
                </c:pt>
                <c:pt idx="157">
                  <c:v>1.57239169285713</c:v>
                </c:pt>
                <c:pt idx="158">
                  <c:v>1.5532222642857001</c:v>
                </c:pt>
                <c:pt idx="159">
                  <c:v>1.53405283571427</c:v>
                </c:pt>
                <c:pt idx="160">
                  <c:v>1.5237344571428599</c:v>
                </c:pt>
                <c:pt idx="161">
                  <c:v>1.52423402857143</c:v>
                </c:pt>
                <c:pt idx="162">
                  <c:v>1.5247336</c:v>
                </c:pt>
                <c:pt idx="163">
                  <c:v>1.5238268541401201</c:v>
                </c:pt>
                <c:pt idx="164">
                  <c:v>1.5196387012738799</c:v>
                </c:pt>
                <c:pt idx="165">
                  <c:v>1.5154505484076399</c:v>
                </c:pt>
                <c:pt idx="166">
                  <c:v>1.51360244285714</c:v>
                </c:pt>
                <c:pt idx="167">
                  <c:v>1.5240395857142901</c:v>
                </c:pt>
                <c:pt idx="168">
                  <c:v>1.53447672857143</c:v>
                </c:pt>
                <c:pt idx="169">
                  <c:v>1.5448187671428599</c:v>
                </c:pt>
                <c:pt idx="170">
                  <c:v>1.54574548142857</c:v>
                </c:pt>
                <c:pt idx="171">
                  <c:v>1.5466721957142899</c:v>
                </c:pt>
                <c:pt idx="172">
                  <c:v>1.54759891</c:v>
                </c:pt>
                <c:pt idx="173">
                  <c:v>1.54539841857143</c:v>
                </c:pt>
                <c:pt idx="174">
                  <c:v>1.5426888471428599</c:v>
                </c:pt>
                <c:pt idx="175">
                  <c:v>1.5399792757142801</c:v>
                </c:pt>
                <c:pt idx="176">
                  <c:v>1.52368973714283</c:v>
                </c:pt>
                <c:pt idx="177">
                  <c:v>1.50185345142855</c:v>
                </c:pt>
                <c:pt idx="178">
                  <c:v>1.48001716571426</c:v>
                </c:pt>
                <c:pt idx="179">
                  <c:v>1.4669986127388499</c:v>
                </c:pt>
                <c:pt idx="180">
                  <c:v>1.46090827834394</c:v>
                </c:pt>
                <c:pt idx="181">
                  <c:v>1.4548179439490401</c:v>
                </c:pt>
                <c:pt idx="182">
                  <c:v>1.4455821900000001</c:v>
                </c:pt>
                <c:pt idx="183">
                  <c:v>1.43200276142857</c:v>
                </c:pt>
                <c:pt idx="184">
                  <c:v>1.4184233328571401</c:v>
                </c:pt>
                <c:pt idx="185">
                  <c:v>1.40358180857142</c:v>
                </c:pt>
                <c:pt idx="186">
                  <c:v>1.3853279514285599</c:v>
                </c:pt>
                <c:pt idx="187">
                  <c:v>1.3670740942857</c:v>
                </c:pt>
                <c:pt idx="188">
                  <c:v>1.3515056657142901</c:v>
                </c:pt>
                <c:pt idx="189">
                  <c:v>1.35563038</c:v>
                </c:pt>
                <c:pt idx="190">
                  <c:v>1.3597550942857199</c:v>
                </c:pt>
                <c:pt idx="191">
                  <c:v>1.3638798085714301</c:v>
                </c:pt>
                <c:pt idx="192">
                  <c:v>1.36330459571428</c:v>
                </c:pt>
                <c:pt idx="193">
                  <c:v>1.3625840242857099</c:v>
                </c:pt>
                <c:pt idx="194">
                  <c:v>1.3618634528571401</c:v>
                </c:pt>
                <c:pt idx="195">
                  <c:v>1.3656905111465001</c:v>
                </c:pt>
                <c:pt idx="196">
                  <c:v>1.3705158296178399</c:v>
                </c:pt>
                <c:pt idx="197">
                  <c:v>1.37534114808917</c:v>
                </c:pt>
                <c:pt idx="198">
                  <c:v>1.3745262328571399</c:v>
                </c:pt>
                <c:pt idx="199">
                  <c:v>1.3710570900000001</c:v>
                </c:pt>
                <c:pt idx="200">
                  <c:v>1.36758794714286</c:v>
                </c:pt>
                <c:pt idx="201">
                  <c:v>1.3633048000000001</c:v>
                </c:pt>
                <c:pt idx="202">
                  <c:v>1.3582997999999999</c:v>
                </c:pt>
                <c:pt idx="203">
                  <c:v>1.3532948</c:v>
                </c:pt>
                <c:pt idx="204">
                  <c:v>1.3442150057142701</c:v>
                </c:pt>
                <c:pt idx="205">
                  <c:v>1.32848686285712</c:v>
                </c:pt>
                <c:pt idx="206">
                  <c:v>1.31275871999998</c:v>
                </c:pt>
                <c:pt idx="207">
                  <c:v>1.30073305142857</c:v>
                </c:pt>
                <c:pt idx="208">
                  <c:v>1.3011026228571401</c:v>
                </c:pt>
                <c:pt idx="209">
                  <c:v>1.3014721942857099</c:v>
                </c:pt>
                <c:pt idx="210">
                  <c:v>1.30071955414013</c:v>
                </c:pt>
                <c:pt idx="211">
                  <c:v>1.28706148089172</c:v>
                </c:pt>
                <c:pt idx="212">
                  <c:v>1.2734034076433101</c:v>
                </c:pt>
                <c:pt idx="213">
                  <c:v>1.2597453343949001</c:v>
                </c:pt>
                <c:pt idx="214">
                  <c:v>1.2549910099999999</c:v>
                </c:pt>
                <c:pt idx="215">
                  <c:v>1.2508050100000001</c:v>
                </c:pt>
                <c:pt idx="216">
                  <c:v>1.2466190100000001</c:v>
                </c:pt>
                <c:pt idx="217">
                  <c:v>1.2449227514285699</c:v>
                </c:pt>
                <c:pt idx="218">
                  <c:v>1.24388832285714</c:v>
                </c:pt>
                <c:pt idx="219">
                  <c:v>1.2428538942857099</c:v>
                </c:pt>
                <c:pt idx="220">
                  <c:v>1.2416780257142801</c:v>
                </c:pt>
                <c:pt idx="221">
                  <c:v>1.24042259714286</c:v>
                </c:pt>
                <c:pt idx="222">
                  <c:v>1.2391671685714301</c:v>
                </c:pt>
                <c:pt idx="223">
                  <c:v>1.2331378799999799</c:v>
                </c:pt>
                <c:pt idx="224">
                  <c:v>1.2221398799999901</c:v>
                </c:pt>
                <c:pt idx="225">
                  <c:v>1.21114188</c:v>
                </c:pt>
                <c:pt idx="226">
                  <c:v>1.20289186719745</c:v>
                </c:pt>
                <c:pt idx="227">
                  <c:v>1.19997618248408</c:v>
                </c:pt>
                <c:pt idx="228">
                  <c:v>1.1970604977707</c:v>
                </c:pt>
                <c:pt idx="229">
                  <c:v>1.1972945214285799</c:v>
                </c:pt>
                <c:pt idx="230">
                  <c:v>1.2101273785714399</c:v>
                </c:pt>
                <c:pt idx="231">
                  <c:v>1.2229602357142999</c:v>
                </c:pt>
                <c:pt idx="232">
                  <c:v>1.23581816428573</c:v>
                </c:pt>
                <c:pt idx="233">
                  <c:v>1.24915245000002</c:v>
                </c:pt>
                <c:pt idx="234">
                  <c:v>1.2624867357142999</c:v>
                </c:pt>
                <c:pt idx="235">
                  <c:v>1.2758210214285901</c:v>
                </c:pt>
                <c:pt idx="236">
                  <c:v>1.28104887857143</c:v>
                </c:pt>
                <c:pt idx="237">
                  <c:v>1.2853760214285701</c:v>
                </c:pt>
                <c:pt idx="238">
                  <c:v>1.28970316428571</c:v>
                </c:pt>
                <c:pt idx="239">
                  <c:v>1.2943423071428599</c:v>
                </c:pt>
                <c:pt idx="240">
                  <c:v>1.29908545</c:v>
                </c:pt>
                <c:pt idx="241">
                  <c:v>1.30382859285714</c:v>
                </c:pt>
                <c:pt idx="242">
                  <c:v>1.30505067802548</c:v>
                </c:pt>
                <c:pt idx="243">
                  <c:v>1.3039253914012701</c:v>
                </c:pt>
                <c:pt idx="244">
                  <c:v>1.3028001047770701</c:v>
                </c:pt>
                <c:pt idx="245">
                  <c:v>1.29661652714285</c:v>
                </c:pt>
                <c:pt idx="246">
                  <c:v>1.28449495571427</c:v>
                </c:pt>
                <c:pt idx="247">
                  <c:v>1.2723733842856999</c:v>
                </c:pt>
                <c:pt idx="248">
                  <c:v>1.26333821714285</c:v>
                </c:pt>
                <c:pt idx="249">
                  <c:v>1.2611727885714299</c:v>
                </c:pt>
                <c:pt idx="250">
                  <c:v>1.25900736</c:v>
                </c:pt>
                <c:pt idx="251">
                  <c:v>1.25641672</c:v>
                </c:pt>
                <c:pt idx="252">
                  <c:v>1.25159372</c:v>
                </c:pt>
                <c:pt idx="253">
                  <c:v>1.24677072</c:v>
                </c:pt>
                <c:pt idx="254">
                  <c:v>1.24210697</c:v>
                </c:pt>
                <c:pt idx="255">
                  <c:v>1.25320897</c:v>
                </c:pt>
                <c:pt idx="256">
                  <c:v>1.2643109700000099</c:v>
                </c:pt>
                <c:pt idx="257">
                  <c:v>1.2754129700000101</c:v>
                </c:pt>
                <c:pt idx="258">
                  <c:v>1.2900430433121099</c:v>
                </c:pt>
                <c:pt idx="259">
                  <c:v>1.30524745414014</c:v>
                </c:pt>
                <c:pt idx="260">
                  <c:v>1.32045186496817</c:v>
                </c:pt>
                <c:pt idx="261">
                  <c:v>1.32599409428572</c:v>
                </c:pt>
                <c:pt idx="262">
                  <c:v>1.3277788085714299</c:v>
                </c:pt>
                <c:pt idx="263">
                  <c:v>1.3295635228571501</c:v>
                </c:pt>
                <c:pt idx="264">
                  <c:v>1.3263020271428501</c:v>
                </c:pt>
                <c:pt idx="265">
                  <c:v>1.31923374142857</c:v>
                </c:pt>
                <c:pt idx="266">
                  <c:v>1.3121654557142799</c:v>
                </c:pt>
                <c:pt idx="267">
                  <c:v>1.3010731499999999</c:v>
                </c:pt>
                <c:pt idx="268">
                  <c:v>1.28442386428571</c:v>
                </c:pt>
                <c:pt idx="269">
                  <c:v>1.2677745785714201</c:v>
                </c:pt>
                <c:pt idx="270">
                  <c:v>1.2495874114285599</c:v>
                </c:pt>
                <c:pt idx="271">
                  <c:v>1.2272422685714199</c:v>
                </c:pt>
                <c:pt idx="272">
                  <c:v>1.20489712571427</c:v>
                </c:pt>
                <c:pt idx="273">
                  <c:v>1.1831115267515799</c:v>
                </c:pt>
                <c:pt idx="274">
                  <c:v>1.16542924968151</c:v>
                </c:pt>
                <c:pt idx="275">
                  <c:v>1.14774697261144</c:v>
                </c:pt>
                <c:pt idx="276">
                  <c:v>1.13006469554138</c:v>
                </c:pt>
                <c:pt idx="277">
                  <c:v>1.12909225</c:v>
                </c:pt>
                <c:pt idx="278">
                  <c:v>1.1284608214285701</c:v>
                </c:pt>
                <c:pt idx="279">
                  <c:v>1.1278293928571399</c:v>
                </c:pt>
                <c:pt idx="280">
                  <c:v>1.12766039285714</c:v>
                </c:pt>
                <c:pt idx="281">
                  <c:v>1.1275861071428599</c:v>
                </c:pt>
                <c:pt idx="282">
                  <c:v>1.12751182142857</c:v>
                </c:pt>
                <c:pt idx="283">
                  <c:v>1.1153229471428501</c:v>
                </c:pt>
                <c:pt idx="284">
                  <c:v>1.09743308999999</c:v>
                </c:pt>
                <c:pt idx="285">
                  <c:v>1.0795432328571299</c:v>
                </c:pt>
                <c:pt idx="286">
                  <c:v>1.07022650428571</c:v>
                </c:pt>
                <c:pt idx="287">
                  <c:v>1.0685123614285701</c:v>
                </c:pt>
                <c:pt idx="288">
                  <c:v>1.06679821857143</c:v>
                </c:pt>
                <c:pt idx="289">
                  <c:v>1.0642175799363001</c:v>
                </c:pt>
                <c:pt idx="290">
                  <c:v>1.06022318503184</c:v>
                </c:pt>
                <c:pt idx="291">
                  <c:v>1.0562287901273799</c:v>
                </c:pt>
                <c:pt idx="292">
                  <c:v>1.05321087857143</c:v>
                </c:pt>
                <c:pt idx="293">
                  <c:v>1.05328516428571</c:v>
                </c:pt>
                <c:pt idx="294">
                  <c:v>1.0533594500000001</c:v>
                </c:pt>
                <c:pt idx="295">
                  <c:v>1.0524031328571399</c:v>
                </c:pt>
                <c:pt idx="296">
                  <c:v>1.0410262757142801</c:v>
                </c:pt>
                <c:pt idx="297">
                  <c:v>1.02964941857142</c:v>
                </c:pt>
                <c:pt idx="298">
                  <c:v>1.0182725614285699</c:v>
                </c:pt>
                <c:pt idx="299">
                  <c:v>1.02061527285715</c:v>
                </c:pt>
                <c:pt idx="300">
                  <c:v>1.0238337014285701</c:v>
                </c:pt>
                <c:pt idx="301">
                  <c:v>1.02705213</c:v>
                </c:pt>
                <c:pt idx="302">
                  <c:v>1.0237608457142799</c:v>
                </c:pt>
                <c:pt idx="303">
                  <c:v>1.0187391314285701</c:v>
                </c:pt>
                <c:pt idx="304">
                  <c:v>1.01371741714285</c:v>
                </c:pt>
                <c:pt idx="305">
                  <c:v>1.01811223949046</c:v>
                </c:pt>
                <c:pt idx="306">
                  <c:v>1.0278038636942699</c:v>
                </c:pt>
                <c:pt idx="307">
                  <c:v>1.03749548789809</c:v>
                </c:pt>
                <c:pt idx="308">
                  <c:v>1.05555765714286</c:v>
                </c:pt>
                <c:pt idx="309">
                  <c:v>1.0819903714285799</c:v>
                </c:pt>
                <c:pt idx="310">
                  <c:v>1.10842308571429</c:v>
                </c:pt>
                <c:pt idx="311">
                  <c:v>1.14037820000002</c:v>
                </c:pt>
                <c:pt idx="312">
                  <c:v>1.18258920000002</c:v>
                </c:pt>
                <c:pt idx="313">
                  <c:v>1.22480020000003</c:v>
                </c:pt>
              </c:numCache>
            </c:numRef>
          </c:yVal>
          <c:smooth val="0"/>
          <c:extLst xmlns:c16r2="http://schemas.microsoft.com/office/drawing/2015/06/chart">
            <c:ext xmlns:c16="http://schemas.microsoft.com/office/drawing/2014/chart" uri="{C3380CC4-5D6E-409C-BE32-E72D297353CC}">
              <c16:uniqueId val="{00000000-D223-460C-992A-595FE3C37E18}"/>
            </c:ext>
          </c:extLst>
        </c:ser>
        <c:ser>
          <c:idx val="4"/>
          <c:order val="1"/>
          <c:tx>
            <c:v>middle_f</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evaluation'!$P$4:$P$317</c:f>
              <c:numCache>
                <c:formatCode>General</c:formatCode>
                <c:ptCount val="314"/>
                <c:pt idx="0">
                  <c:v>26.213555745000001</c:v>
                </c:pt>
                <c:pt idx="1">
                  <c:v>26.213555745000001</c:v>
                </c:pt>
                <c:pt idx="2">
                  <c:v>26.213555745000001</c:v>
                </c:pt>
                <c:pt idx="3">
                  <c:v>25.599493353571098</c:v>
                </c:pt>
                <c:pt idx="4">
                  <c:v>24.877067010713901</c:v>
                </c:pt>
                <c:pt idx="5">
                  <c:v>24.154640667856601</c:v>
                </c:pt>
                <c:pt idx="6">
                  <c:v>23.3871072259866</c:v>
                </c:pt>
                <c:pt idx="7">
                  <c:v>22.600242170253999</c:v>
                </c:pt>
                <c:pt idx="8">
                  <c:v>21.813377114521298</c:v>
                </c:pt>
                <c:pt idx="9">
                  <c:v>21.048754921999201</c:v>
                </c:pt>
                <c:pt idx="10">
                  <c:v>20.301609264856701</c:v>
                </c:pt>
                <c:pt idx="11">
                  <c:v>19.554463607714201</c:v>
                </c:pt>
                <c:pt idx="12">
                  <c:v>18.854654670428602</c:v>
                </c:pt>
                <c:pt idx="13">
                  <c:v>18.222964427571402</c:v>
                </c:pt>
                <c:pt idx="14">
                  <c:v>17.591274184714202</c:v>
                </c:pt>
                <c:pt idx="15">
                  <c:v>16.928972971857</c:v>
                </c:pt>
                <c:pt idx="16">
                  <c:v>16.1795482289997</c:v>
                </c:pt>
                <c:pt idx="17">
                  <c:v>15.430123486142501</c:v>
                </c:pt>
                <c:pt idx="18">
                  <c:v>14.710325871428299</c:v>
                </c:pt>
                <c:pt idx="19">
                  <c:v>14.2302386571425</c:v>
                </c:pt>
                <c:pt idx="20">
                  <c:v>13.7501514428567</c:v>
                </c:pt>
                <c:pt idx="21">
                  <c:v>13.270064228571</c:v>
                </c:pt>
                <c:pt idx="22">
                  <c:v>12.9667596408914</c:v>
                </c:pt>
                <c:pt idx="23">
                  <c:v>12.670820995986899</c:v>
                </c:pt>
                <c:pt idx="24">
                  <c:v>12.3748823510824</c:v>
                </c:pt>
                <c:pt idx="25">
                  <c:v>11.984178100142399</c:v>
                </c:pt>
                <c:pt idx="26">
                  <c:v>11.572671642999699</c:v>
                </c:pt>
                <c:pt idx="27">
                  <c:v>11.161165185857101</c:v>
                </c:pt>
                <c:pt idx="28">
                  <c:v>10.8305303321428</c:v>
                </c:pt>
                <c:pt idx="29">
                  <c:v>10.5397277607142</c:v>
                </c:pt>
                <c:pt idx="30">
                  <c:v>10.2489251892856</c:v>
                </c:pt>
                <c:pt idx="31">
                  <c:v>9.9815288281427392</c:v>
                </c:pt>
                <c:pt idx="32">
                  <c:v>9.7357381995712799</c:v>
                </c:pt>
                <c:pt idx="33">
                  <c:v>9.4899475709998207</c:v>
                </c:pt>
                <c:pt idx="34">
                  <c:v>9.2744940934284301</c:v>
                </c:pt>
                <c:pt idx="35">
                  <c:v>9.11069576485699</c:v>
                </c:pt>
                <c:pt idx="36">
                  <c:v>8.9468974362855391</c:v>
                </c:pt>
                <c:pt idx="37">
                  <c:v>8.7951021873247193</c:v>
                </c:pt>
                <c:pt idx="38">
                  <c:v>8.6858633115285908</c:v>
                </c:pt>
                <c:pt idx="39">
                  <c:v>8.5766244357324499</c:v>
                </c:pt>
                <c:pt idx="40">
                  <c:v>8.4631505362857204</c:v>
                </c:pt>
                <c:pt idx="41">
                  <c:v>8.3009738648571307</c:v>
                </c:pt>
                <c:pt idx="42">
                  <c:v>8.1387971934285499</c:v>
                </c:pt>
                <c:pt idx="43">
                  <c:v>7.9766205219999602</c:v>
                </c:pt>
                <c:pt idx="44">
                  <c:v>7.9036381709999697</c:v>
                </c:pt>
                <c:pt idx="45">
                  <c:v>7.8373693709999701</c:v>
                </c:pt>
                <c:pt idx="46">
                  <c:v>7.7711005709999599</c:v>
                </c:pt>
                <c:pt idx="47">
                  <c:v>7.6421512161427501</c:v>
                </c:pt>
                <c:pt idx="48">
                  <c:v>7.4955227304284504</c:v>
                </c:pt>
                <c:pt idx="49">
                  <c:v>7.3488942447141401</c:v>
                </c:pt>
                <c:pt idx="50">
                  <c:v>7.2595813679999397</c:v>
                </c:pt>
                <c:pt idx="51">
                  <c:v>7.2039300394285002</c:v>
                </c:pt>
                <c:pt idx="52">
                  <c:v>7.1482787108570696</c:v>
                </c:pt>
                <c:pt idx="53">
                  <c:v>7.0658659524839402</c:v>
                </c:pt>
                <c:pt idx="54">
                  <c:v>6.9544616451591503</c:v>
                </c:pt>
                <c:pt idx="55">
                  <c:v>6.8430573378343498</c:v>
                </c:pt>
                <c:pt idx="56">
                  <c:v>6.7280366715714104</c:v>
                </c:pt>
                <c:pt idx="57">
                  <c:v>6.6059960144285297</c:v>
                </c:pt>
                <c:pt idx="58">
                  <c:v>6.4839553572856596</c:v>
                </c:pt>
                <c:pt idx="59">
                  <c:v>6.3796479592857001</c:v>
                </c:pt>
                <c:pt idx="60">
                  <c:v>6.3509402449999799</c:v>
                </c:pt>
                <c:pt idx="61">
                  <c:v>6.3222325307142597</c:v>
                </c:pt>
                <c:pt idx="62">
                  <c:v>6.2916875227142199</c:v>
                </c:pt>
                <c:pt idx="63">
                  <c:v>6.2170474655713601</c:v>
                </c:pt>
                <c:pt idx="64">
                  <c:v>6.1424074084284896</c:v>
                </c:pt>
                <c:pt idx="65">
                  <c:v>6.0677673512856201</c:v>
                </c:pt>
                <c:pt idx="66">
                  <c:v>6.0238163885713796</c:v>
                </c:pt>
                <c:pt idx="67">
                  <c:v>5.9836584599999396</c:v>
                </c:pt>
                <c:pt idx="68">
                  <c:v>5.9435005314285103</c:v>
                </c:pt>
                <c:pt idx="69">
                  <c:v>5.8557366366877597</c:v>
                </c:pt>
                <c:pt idx="70">
                  <c:v>5.7512463214011804</c:v>
                </c:pt>
                <c:pt idx="71">
                  <c:v>5.6467560061146003</c:v>
                </c:pt>
                <c:pt idx="72">
                  <c:v>5.5436678142856701</c:v>
                </c:pt>
                <c:pt idx="73">
                  <c:v>5.4415143714285197</c:v>
                </c:pt>
                <c:pt idx="74">
                  <c:v>5.3393609285713604</c:v>
                </c:pt>
                <c:pt idx="75">
                  <c:v>5.2592773628570999</c:v>
                </c:pt>
                <c:pt idx="76">
                  <c:v>5.2061680914285304</c:v>
                </c:pt>
                <c:pt idx="77">
                  <c:v>5.1530588199999503</c:v>
                </c:pt>
                <c:pt idx="78">
                  <c:v>5.1254183314286097</c:v>
                </c:pt>
                <c:pt idx="79">
                  <c:v>5.1572050028571796</c:v>
                </c:pt>
                <c:pt idx="80">
                  <c:v>5.1889916742857602</c:v>
                </c:pt>
                <c:pt idx="81">
                  <c:v>5.2115332564285302</c:v>
                </c:pt>
                <c:pt idx="82">
                  <c:v>5.1816859992856896</c:v>
                </c:pt>
                <c:pt idx="83">
                  <c:v>5.1518387421428402</c:v>
                </c:pt>
                <c:pt idx="84">
                  <c:v>5.1219914849999997</c:v>
                </c:pt>
                <c:pt idx="85">
                  <c:v>5.0480810200318302</c:v>
                </c:pt>
                <c:pt idx="86">
                  <c:v>4.9741705550636697</c:v>
                </c:pt>
                <c:pt idx="87">
                  <c:v>4.9002600900955002</c:v>
                </c:pt>
                <c:pt idx="88">
                  <c:v>4.8976961410000097</c:v>
                </c:pt>
                <c:pt idx="89">
                  <c:v>4.9067467410000098</c:v>
                </c:pt>
                <c:pt idx="90">
                  <c:v>4.91579734100001</c:v>
                </c:pt>
                <c:pt idx="91">
                  <c:v>4.8807766688570897</c:v>
                </c:pt>
                <c:pt idx="92">
                  <c:v>4.8277550545713703</c:v>
                </c:pt>
                <c:pt idx="93">
                  <c:v>4.7747334402856501</c:v>
                </c:pt>
                <c:pt idx="94">
                  <c:v>4.7286025539999601</c:v>
                </c:pt>
                <c:pt idx="95">
                  <c:v>4.6878858111428299</c:v>
                </c:pt>
                <c:pt idx="96">
                  <c:v>4.6471690682857103</c:v>
                </c:pt>
                <c:pt idx="97">
                  <c:v>4.6250689494285702</c:v>
                </c:pt>
                <c:pt idx="98">
                  <c:v>4.6297586065714302</c:v>
                </c:pt>
                <c:pt idx="99">
                  <c:v>4.6344482637142903</c:v>
                </c:pt>
                <c:pt idx="100">
                  <c:v>4.6536486563694401</c:v>
                </c:pt>
                <c:pt idx="101">
                  <c:v>4.7141488347134004</c:v>
                </c:pt>
                <c:pt idx="102">
                  <c:v>4.7746490130573598</c:v>
                </c:pt>
                <c:pt idx="103">
                  <c:v>4.8328172545714603</c:v>
                </c:pt>
                <c:pt idx="104">
                  <c:v>4.8738846260000397</c:v>
                </c:pt>
                <c:pt idx="105">
                  <c:v>4.91495199742862</c:v>
                </c:pt>
                <c:pt idx="106">
                  <c:v>4.9560193688571896</c:v>
                </c:pt>
                <c:pt idx="107">
                  <c:v>4.9470693554285603</c:v>
                </c:pt>
                <c:pt idx="108">
                  <c:v>4.9365724125714197</c:v>
                </c:pt>
                <c:pt idx="109">
                  <c:v>4.9260754697142701</c:v>
                </c:pt>
                <c:pt idx="110">
                  <c:v>4.9312121782857297</c:v>
                </c:pt>
                <c:pt idx="111">
                  <c:v>4.9397806640000104</c:v>
                </c:pt>
                <c:pt idx="112">
                  <c:v>4.9483491497142902</c:v>
                </c:pt>
                <c:pt idx="113">
                  <c:v>4.9331979412857097</c:v>
                </c:pt>
                <c:pt idx="114">
                  <c:v>4.9063638984285598</c:v>
                </c:pt>
                <c:pt idx="115">
                  <c:v>4.8795298555714197</c:v>
                </c:pt>
                <c:pt idx="116">
                  <c:v>4.8368641692037899</c:v>
                </c:pt>
                <c:pt idx="117">
                  <c:v>4.7795846580572796</c:v>
                </c:pt>
                <c:pt idx="118">
                  <c:v>4.72230514691078</c:v>
                </c:pt>
                <c:pt idx="119">
                  <c:v>4.6844226965714197</c:v>
                </c:pt>
                <c:pt idx="120">
                  <c:v>4.6781880822857103</c:v>
                </c:pt>
                <c:pt idx="121">
                  <c:v>4.6719534679999901</c:v>
                </c:pt>
                <c:pt idx="122">
                  <c:v>4.6667899144285698</c:v>
                </c:pt>
                <c:pt idx="123">
                  <c:v>4.6652120858571404</c:v>
                </c:pt>
                <c:pt idx="124">
                  <c:v>4.6636342572857101</c:v>
                </c:pt>
                <c:pt idx="125">
                  <c:v>4.6593285384285696</c:v>
                </c:pt>
                <c:pt idx="126">
                  <c:v>4.6236520812857096</c:v>
                </c:pt>
                <c:pt idx="127">
                  <c:v>4.5879756241428504</c:v>
                </c:pt>
                <c:pt idx="128">
                  <c:v>4.5522991669999904</c:v>
                </c:pt>
                <c:pt idx="129">
                  <c:v>4.5211878938571299</c:v>
                </c:pt>
                <c:pt idx="130">
                  <c:v>4.4904202367142698</c:v>
                </c:pt>
                <c:pt idx="131">
                  <c:v>4.4596525795714097</c:v>
                </c:pt>
                <c:pt idx="132">
                  <c:v>4.4834921246178698</c:v>
                </c:pt>
                <c:pt idx="133">
                  <c:v>4.5227337010509903</c:v>
                </c:pt>
                <c:pt idx="134">
                  <c:v>4.5619752774841196</c:v>
                </c:pt>
                <c:pt idx="135">
                  <c:v>4.5519299112856704</c:v>
                </c:pt>
                <c:pt idx="136">
                  <c:v>4.5141606398570904</c:v>
                </c:pt>
                <c:pt idx="137">
                  <c:v>4.4763913684285104</c:v>
                </c:pt>
                <c:pt idx="138">
                  <c:v>4.4410274089999504</c:v>
                </c:pt>
                <c:pt idx="139">
                  <c:v>4.4081669375713997</c:v>
                </c:pt>
                <c:pt idx="140">
                  <c:v>4.37530646614284</c:v>
                </c:pt>
                <c:pt idx="141">
                  <c:v>4.3571651630000003</c:v>
                </c:pt>
                <c:pt idx="142">
                  <c:v>4.3675963629999996</c:v>
                </c:pt>
                <c:pt idx="143">
                  <c:v>4.3780275629999998</c:v>
                </c:pt>
                <c:pt idx="144">
                  <c:v>4.3911922414285796</c:v>
                </c:pt>
                <c:pt idx="145">
                  <c:v>4.4160101700000203</c:v>
                </c:pt>
                <c:pt idx="146">
                  <c:v>4.4408280985714503</c:v>
                </c:pt>
                <c:pt idx="147">
                  <c:v>4.4641177778980801</c:v>
                </c:pt>
                <c:pt idx="148">
                  <c:v>4.4507294753503102</c:v>
                </c:pt>
                <c:pt idx="149">
                  <c:v>4.4373411728025296</c:v>
                </c:pt>
                <c:pt idx="150">
                  <c:v>4.4239528702547597</c:v>
                </c:pt>
                <c:pt idx="151">
                  <c:v>4.4007118071428302</c:v>
                </c:pt>
                <c:pt idx="152">
                  <c:v>4.3763759928571302</c:v>
                </c:pt>
                <c:pt idx="153">
                  <c:v>4.3520401785714302</c:v>
                </c:pt>
                <c:pt idx="154">
                  <c:v>4.3949182178571498</c:v>
                </c:pt>
                <c:pt idx="155">
                  <c:v>4.4602008750000097</c:v>
                </c:pt>
                <c:pt idx="156">
                  <c:v>4.5254835321428803</c:v>
                </c:pt>
                <c:pt idx="157">
                  <c:v>4.49649750642853</c:v>
                </c:pt>
                <c:pt idx="158">
                  <c:v>4.4046656921428102</c:v>
                </c:pt>
                <c:pt idx="159">
                  <c:v>4.3128338778570798</c:v>
                </c:pt>
                <c:pt idx="160">
                  <c:v>4.2635886428571403</c:v>
                </c:pt>
                <c:pt idx="161">
                  <c:v>4.2663936714285704</c:v>
                </c:pt>
                <c:pt idx="162">
                  <c:v>4.2691986999999996</c:v>
                </c:pt>
                <c:pt idx="163">
                  <c:v>4.2810946257325204</c:v>
                </c:pt>
                <c:pt idx="164">
                  <c:v>4.3142026448407798</c:v>
                </c:pt>
                <c:pt idx="165">
                  <c:v>4.3473106639490497</c:v>
                </c:pt>
                <c:pt idx="166">
                  <c:v>4.3675495760000098</c:v>
                </c:pt>
                <c:pt idx="167">
                  <c:v>4.3202256759999997</c:v>
                </c:pt>
                <c:pt idx="168">
                  <c:v>4.2729017760000003</c:v>
                </c:pt>
                <c:pt idx="169">
                  <c:v>4.22597408628571</c:v>
                </c:pt>
                <c:pt idx="170">
                  <c:v>4.2182712148571397</c:v>
                </c:pt>
                <c:pt idx="171">
                  <c:v>4.2105683434285703</c:v>
                </c:pt>
                <c:pt idx="172">
                  <c:v>4.202865472</c:v>
                </c:pt>
                <c:pt idx="173">
                  <c:v>4.2064515257142903</c:v>
                </c:pt>
                <c:pt idx="174">
                  <c:v>4.2118753114285798</c:v>
                </c:pt>
                <c:pt idx="175">
                  <c:v>4.2172990971428597</c:v>
                </c:pt>
                <c:pt idx="176">
                  <c:v>4.2441711612857498</c:v>
                </c:pt>
                <c:pt idx="177">
                  <c:v>4.2798037898571799</c:v>
                </c:pt>
                <c:pt idx="178">
                  <c:v>4.3154364184286198</c:v>
                </c:pt>
                <c:pt idx="179">
                  <c:v>4.3119771967834</c:v>
                </c:pt>
                <c:pt idx="180">
                  <c:v>4.2778029499681303</c:v>
                </c:pt>
                <c:pt idx="181">
                  <c:v>4.2436287031528597</c:v>
                </c:pt>
                <c:pt idx="182">
                  <c:v>4.2299236980000003</c:v>
                </c:pt>
                <c:pt idx="183">
                  <c:v>4.2444857408571499</c:v>
                </c:pt>
                <c:pt idx="184">
                  <c:v>4.2590477837142897</c:v>
                </c:pt>
                <c:pt idx="185">
                  <c:v>4.2641221461428502</c:v>
                </c:pt>
                <c:pt idx="186">
                  <c:v>4.2435446318571302</c:v>
                </c:pt>
                <c:pt idx="187">
                  <c:v>4.2229671175714101</c:v>
                </c:pt>
                <c:pt idx="188">
                  <c:v>4.1934867055713498</c:v>
                </c:pt>
                <c:pt idx="189">
                  <c:v>4.0987183769999103</c:v>
                </c:pt>
                <c:pt idx="190">
                  <c:v>4.0039500484284698</c:v>
                </c:pt>
                <c:pt idx="191">
                  <c:v>3.9091817198570298</c:v>
                </c:pt>
                <c:pt idx="192">
                  <c:v>3.9289347091428901</c:v>
                </c:pt>
                <c:pt idx="193">
                  <c:v>3.95222959485718</c:v>
                </c:pt>
                <c:pt idx="194">
                  <c:v>3.97552448057146</c:v>
                </c:pt>
                <c:pt idx="195">
                  <c:v>3.9258800957005602</c:v>
                </c:pt>
                <c:pt idx="196">
                  <c:v>3.8602246514330698</c:v>
                </c:pt>
                <c:pt idx="197">
                  <c:v>3.7945692071655799</c:v>
                </c:pt>
                <c:pt idx="198">
                  <c:v>3.7559679912856998</c:v>
                </c:pt>
                <c:pt idx="199">
                  <c:v>3.7300981769999901</c:v>
                </c:pt>
                <c:pt idx="200">
                  <c:v>3.7042283627142698</c:v>
                </c:pt>
                <c:pt idx="201">
                  <c:v>3.7007862858571499</c:v>
                </c:pt>
                <c:pt idx="202">
                  <c:v>3.7172329572857299</c:v>
                </c:pt>
                <c:pt idx="203">
                  <c:v>3.7336796287143001</c:v>
                </c:pt>
                <c:pt idx="204">
                  <c:v>3.7538736430000301</c:v>
                </c:pt>
                <c:pt idx="205">
                  <c:v>3.7801817430000302</c:v>
                </c:pt>
                <c:pt idx="206">
                  <c:v>3.8064898430000298</c:v>
                </c:pt>
                <c:pt idx="207">
                  <c:v>3.8198393684285299</c:v>
                </c:pt>
                <c:pt idx="208">
                  <c:v>3.7898058398571202</c:v>
                </c:pt>
                <c:pt idx="209">
                  <c:v>3.7597723112857002</c:v>
                </c:pt>
                <c:pt idx="210">
                  <c:v>3.72993338436306</c:v>
                </c:pt>
                <c:pt idx="211">
                  <c:v>3.7023323764012699</c:v>
                </c:pt>
                <c:pt idx="212">
                  <c:v>3.6747313684394798</c:v>
                </c:pt>
                <c:pt idx="213">
                  <c:v>3.6471303604776901</c:v>
                </c:pt>
                <c:pt idx="214">
                  <c:v>3.6441662362857099</c:v>
                </c:pt>
                <c:pt idx="215">
                  <c:v>3.6427746791428599</c:v>
                </c:pt>
                <c:pt idx="216">
                  <c:v>3.6413831220000001</c:v>
                </c:pt>
                <c:pt idx="217">
                  <c:v>3.6526641580000101</c:v>
                </c:pt>
                <c:pt idx="218">
                  <c:v>3.66731385800002</c:v>
                </c:pt>
                <c:pt idx="219">
                  <c:v>3.6819635580000201</c:v>
                </c:pt>
                <c:pt idx="220">
                  <c:v>3.6863889288571401</c:v>
                </c:pt>
                <c:pt idx="221">
                  <c:v>3.6850631145714301</c:v>
                </c:pt>
                <c:pt idx="222">
                  <c:v>3.6837373002857099</c:v>
                </c:pt>
                <c:pt idx="223">
                  <c:v>3.68853214600002</c:v>
                </c:pt>
                <c:pt idx="224">
                  <c:v>3.6996974745714399</c:v>
                </c:pt>
                <c:pt idx="225">
                  <c:v>3.7108628031428599</c:v>
                </c:pt>
                <c:pt idx="226">
                  <c:v>3.7218122466878998</c:v>
                </c:pt>
                <c:pt idx="227">
                  <c:v>3.7323426192993701</c:v>
                </c:pt>
                <c:pt idx="228">
                  <c:v>3.7428729919108301</c:v>
                </c:pt>
                <c:pt idx="229">
                  <c:v>3.7390011842856699</c:v>
                </c:pt>
                <c:pt idx="230">
                  <c:v>3.6775206557142299</c:v>
                </c:pt>
                <c:pt idx="231">
                  <c:v>3.6160401271428002</c:v>
                </c:pt>
                <c:pt idx="232">
                  <c:v>3.5570567314285602</c:v>
                </c:pt>
                <c:pt idx="233">
                  <c:v>3.5455188599999898</c:v>
                </c:pt>
                <c:pt idx="234">
                  <c:v>3.5339809885714102</c:v>
                </c:pt>
                <c:pt idx="235">
                  <c:v>3.5224431171428399</c:v>
                </c:pt>
                <c:pt idx="236">
                  <c:v>3.5790871628572098</c:v>
                </c:pt>
                <c:pt idx="237">
                  <c:v>3.6433069771428901</c:v>
                </c:pt>
                <c:pt idx="238">
                  <c:v>3.7075267914285801</c:v>
                </c:pt>
                <c:pt idx="239">
                  <c:v>3.6826568164285698</c:v>
                </c:pt>
                <c:pt idx="240">
                  <c:v>3.6280902449999899</c:v>
                </c:pt>
                <c:pt idx="241">
                  <c:v>3.57352367357141</c:v>
                </c:pt>
                <c:pt idx="242">
                  <c:v>3.5777415803503398</c:v>
                </c:pt>
                <c:pt idx="243">
                  <c:v>3.6211491392675401</c:v>
                </c:pt>
                <c:pt idx="244">
                  <c:v>3.6645566981847502</c:v>
                </c:pt>
                <c:pt idx="245">
                  <c:v>3.6988888374286</c:v>
                </c:pt>
                <c:pt idx="246">
                  <c:v>3.7225672231428799</c:v>
                </c:pt>
                <c:pt idx="247">
                  <c:v>3.7462456088571701</c:v>
                </c:pt>
                <c:pt idx="248">
                  <c:v>3.7544349774285402</c:v>
                </c:pt>
                <c:pt idx="249">
                  <c:v>3.7281487917142702</c:v>
                </c:pt>
                <c:pt idx="250">
                  <c:v>3.70186260599999</c:v>
                </c:pt>
                <c:pt idx="251">
                  <c:v>3.6837355471428501</c:v>
                </c:pt>
                <c:pt idx="252">
                  <c:v>3.7084439042857098</c:v>
                </c:pt>
                <c:pt idx="253">
                  <c:v>3.7331522614285699</c:v>
                </c:pt>
                <c:pt idx="254">
                  <c:v>3.7572902992857098</c:v>
                </c:pt>
                <c:pt idx="255">
                  <c:v>3.7249667278571299</c:v>
                </c:pt>
                <c:pt idx="256">
                  <c:v>3.6926431564285598</c:v>
                </c:pt>
                <c:pt idx="257">
                  <c:v>3.6603195849999799</c:v>
                </c:pt>
                <c:pt idx="258">
                  <c:v>3.6375118873566699</c:v>
                </c:pt>
                <c:pt idx="259">
                  <c:v>3.6162532854458398</c:v>
                </c:pt>
                <c:pt idx="260">
                  <c:v>3.5949946835350102</c:v>
                </c:pt>
                <c:pt idx="261">
                  <c:v>3.5796384167142699</c:v>
                </c:pt>
                <c:pt idx="262">
                  <c:v>3.56657750242855</c:v>
                </c:pt>
                <c:pt idx="263">
                  <c:v>3.5535165881428399</c:v>
                </c:pt>
                <c:pt idx="264">
                  <c:v>3.52639002244281</c:v>
                </c:pt>
                <c:pt idx="265">
                  <c:v>3.48865252672854</c:v>
                </c:pt>
                <c:pt idx="266">
                  <c:v>3.45091503101427</c:v>
                </c:pt>
                <c:pt idx="267">
                  <c:v>3.4078162052999899</c:v>
                </c:pt>
                <c:pt idx="268">
                  <c:v>3.3573136381571298</c:v>
                </c:pt>
                <c:pt idx="269">
                  <c:v>3.3068110710142702</c:v>
                </c:pt>
                <c:pt idx="270">
                  <c:v>3.2583152059714098</c:v>
                </c:pt>
                <c:pt idx="271">
                  <c:v>3.2152448688285502</c:v>
                </c:pt>
                <c:pt idx="272">
                  <c:v>3.17217453168568</c:v>
                </c:pt>
                <c:pt idx="273">
                  <c:v>3.1349500962993702</c:v>
                </c:pt>
                <c:pt idx="274">
                  <c:v>3.1405956071274002</c:v>
                </c:pt>
                <c:pt idx="275">
                  <c:v>3.1462411179554199</c:v>
                </c:pt>
                <c:pt idx="276">
                  <c:v>3.1518866287834499</c:v>
                </c:pt>
                <c:pt idx="277">
                  <c:v>3.13797893239999</c:v>
                </c:pt>
                <c:pt idx="278">
                  <c:v>3.12367219097142</c:v>
                </c:pt>
                <c:pt idx="279">
                  <c:v>3.1093654495428602</c:v>
                </c:pt>
                <c:pt idx="280">
                  <c:v>3.0828849060285699</c:v>
                </c:pt>
                <c:pt idx="281">
                  <c:v>3.0539109331714198</c:v>
                </c:pt>
                <c:pt idx="282">
                  <c:v>3.0249369603142799</c:v>
                </c:pt>
                <c:pt idx="283">
                  <c:v>3.0375052414571502</c:v>
                </c:pt>
                <c:pt idx="284">
                  <c:v>3.0696228186000201</c:v>
                </c:pt>
                <c:pt idx="285">
                  <c:v>3.1017403957428802</c:v>
                </c:pt>
                <c:pt idx="286">
                  <c:v>3.1191504410857198</c:v>
                </c:pt>
                <c:pt idx="287">
                  <c:v>3.1235179582285801</c:v>
                </c:pt>
                <c:pt idx="288">
                  <c:v>3.1278854753714298</c:v>
                </c:pt>
                <c:pt idx="289">
                  <c:v>3.1459946764586402</c:v>
                </c:pt>
                <c:pt idx="290">
                  <c:v>3.1865245197707499</c:v>
                </c:pt>
                <c:pt idx="291">
                  <c:v>3.2270543630828601</c:v>
                </c:pt>
                <c:pt idx="292">
                  <c:v>3.25379623919997</c:v>
                </c:pt>
                <c:pt idx="293">
                  <c:v>3.23687621919998</c:v>
                </c:pt>
                <c:pt idx="294">
                  <c:v>3.2199561991999901</c:v>
                </c:pt>
                <c:pt idx="295">
                  <c:v>3.2048203088571401</c:v>
                </c:pt>
                <c:pt idx="296">
                  <c:v>3.2077239517142901</c:v>
                </c:pt>
                <c:pt idx="297">
                  <c:v>3.21062759457143</c:v>
                </c:pt>
                <c:pt idx="298">
                  <c:v>3.2135312374285698</c:v>
                </c:pt>
                <c:pt idx="299">
                  <c:v>3.1980313507999898</c:v>
                </c:pt>
                <c:pt idx="300">
                  <c:v>3.1813567707999901</c:v>
                </c:pt>
                <c:pt idx="301">
                  <c:v>3.16468219079999</c:v>
                </c:pt>
                <c:pt idx="302">
                  <c:v>3.1476933928142699</c:v>
                </c:pt>
                <c:pt idx="303">
                  <c:v>3.13062106852855</c:v>
                </c:pt>
                <c:pt idx="304">
                  <c:v>3.11354874424284</c:v>
                </c:pt>
                <c:pt idx="305">
                  <c:v>3.1036699871942601</c:v>
                </c:pt>
                <c:pt idx="306">
                  <c:v>3.0978376117165598</c:v>
                </c:pt>
                <c:pt idx="307">
                  <c:v>3.0920052362388502</c:v>
                </c:pt>
                <c:pt idx="308">
                  <c:v>3.0743686749285701</c:v>
                </c:pt>
                <c:pt idx="309">
                  <c:v>3.04492792778571</c:v>
                </c:pt>
                <c:pt idx="310">
                  <c:v>3.0154871806428498</c:v>
                </c:pt>
                <c:pt idx="311">
                  <c:v>2.9551766009999501</c:v>
                </c:pt>
                <c:pt idx="312">
                  <c:v>2.8375363324285101</c:v>
                </c:pt>
                <c:pt idx="313">
                  <c:v>2.7198960638570702</c:v>
                </c:pt>
              </c:numCache>
            </c:numRef>
          </c:yVal>
          <c:smooth val="0"/>
          <c:extLst xmlns:c16r2="http://schemas.microsoft.com/office/drawing/2015/06/chart">
            <c:ext xmlns:c16="http://schemas.microsoft.com/office/drawing/2014/chart" uri="{C3380CC4-5D6E-409C-BE32-E72D297353CC}">
              <c16:uniqueId val="{00000001-D223-460C-992A-595FE3C37E18}"/>
            </c:ext>
          </c:extLst>
        </c:ser>
        <c:ser>
          <c:idx val="5"/>
          <c:order val="2"/>
          <c:tx>
            <c:v>top_f</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evaluation'!$Q$4:$Q$317</c:f>
              <c:numCache>
                <c:formatCode>General</c:formatCode>
                <c:ptCount val="314"/>
                <c:pt idx="0">
                  <c:v>8.2152720000000006</c:v>
                </c:pt>
                <c:pt idx="1">
                  <c:v>8.2152720000000006</c:v>
                </c:pt>
                <c:pt idx="2">
                  <c:v>8.2152720000000006</c:v>
                </c:pt>
                <c:pt idx="3">
                  <c:v>8.1128384999999401</c:v>
                </c:pt>
                <c:pt idx="4">
                  <c:v>7.99232849999993</c:v>
                </c:pt>
                <c:pt idx="5">
                  <c:v>7.8718184999999199</c:v>
                </c:pt>
                <c:pt idx="6">
                  <c:v>7.8314009617834399</c:v>
                </c:pt>
                <c:pt idx="7">
                  <c:v>7.8253087643311998</c:v>
                </c:pt>
                <c:pt idx="8">
                  <c:v>7.8192165668789704</c:v>
                </c:pt>
                <c:pt idx="9">
                  <c:v>7.7552071999998899</c:v>
                </c:pt>
                <c:pt idx="10">
                  <c:v>7.6456914857142202</c:v>
                </c:pt>
                <c:pt idx="11">
                  <c:v>7.5361757714285602</c:v>
                </c:pt>
                <c:pt idx="12">
                  <c:v>7.3919922142857297</c:v>
                </c:pt>
                <c:pt idx="13">
                  <c:v>7.1979207857142802</c:v>
                </c:pt>
                <c:pt idx="14">
                  <c:v>7.0038493571428297</c:v>
                </c:pt>
                <c:pt idx="15">
                  <c:v>6.8191405285713902</c:v>
                </c:pt>
                <c:pt idx="16">
                  <c:v>6.6610790999999399</c:v>
                </c:pt>
                <c:pt idx="17">
                  <c:v>6.5030176714285002</c:v>
                </c:pt>
                <c:pt idx="18">
                  <c:v>6.3346788328569898</c:v>
                </c:pt>
                <c:pt idx="19">
                  <c:v>6.0831864042855397</c:v>
                </c:pt>
                <c:pt idx="20">
                  <c:v>5.8316939757140798</c:v>
                </c:pt>
                <c:pt idx="21">
                  <c:v>5.5802015471426198</c:v>
                </c:pt>
                <c:pt idx="22">
                  <c:v>5.3906033378978799</c:v>
                </c:pt>
                <c:pt idx="23">
                  <c:v>5.20358405445835</c:v>
                </c:pt>
                <c:pt idx="24">
                  <c:v>5.0165647710188299</c:v>
                </c:pt>
                <c:pt idx="25">
                  <c:v>4.8594996171426796</c:v>
                </c:pt>
                <c:pt idx="26">
                  <c:v>4.7090097599999003</c:v>
                </c:pt>
                <c:pt idx="27">
                  <c:v>4.5585199028571104</c:v>
                </c:pt>
                <c:pt idx="28">
                  <c:v>4.4324802599999797</c:v>
                </c:pt>
                <c:pt idx="29">
                  <c:v>4.3184832599999696</c:v>
                </c:pt>
                <c:pt idx="30">
                  <c:v>4.2044862599999604</c:v>
                </c:pt>
                <c:pt idx="31">
                  <c:v>4.0973796314285202</c:v>
                </c:pt>
                <c:pt idx="32">
                  <c:v>3.99663334571422</c:v>
                </c:pt>
                <c:pt idx="33">
                  <c:v>3.89588705999993</c:v>
                </c:pt>
                <c:pt idx="34">
                  <c:v>3.7995721585713498</c:v>
                </c:pt>
                <c:pt idx="35">
                  <c:v>3.7108025871427701</c:v>
                </c:pt>
                <c:pt idx="36">
                  <c:v>3.62203301571419</c:v>
                </c:pt>
                <c:pt idx="37">
                  <c:v>3.5438038337579201</c:v>
                </c:pt>
                <c:pt idx="38">
                  <c:v>3.5029451235668501</c:v>
                </c:pt>
                <c:pt idx="39">
                  <c:v>3.46208641337578</c:v>
                </c:pt>
                <c:pt idx="40">
                  <c:v>3.4198710742857199</c:v>
                </c:pt>
                <c:pt idx="41">
                  <c:v>3.36205450285714</c:v>
                </c:pt>
                <c:pt idx="42">
                  <c:v>3.3042379314285601</c:v>
                </c:pt>
                <c:pt idx="43">
                  <c:v>3.2464213599999798</c:v>
                </c:pt>
                <c:pt idx="44">
                  <c:v>3.1624886614285401</c:v>
                </c:pt>
                <c:pt idx="45">
                  <c:v>3.0765902328571002</c:v>
                </c:pt>
                <c:pt idx="46">
                  <c:v>2.9906918042856598</c:v>
                </c:pt>
                <c:pt idx="47">
                  <c:v>2.9677395985714199</c:v>
                </c:pt>
                <c:pt idx="48">
                  <c:v>2.96254145571428</c:v>
                </c:pt>
                <c:pt idx="49">
                  <c:v>2.95734331285714</c:v>
                </c:pt>
                <c:pt idx="50">
                  <c:v>2.91939803999994</c:v>
                </c:pt>
                <c:pt idx="51">
                  <c:v>2.8622203257142198</c:v>
                </c:pt>
                <c:pt idx="52">
                  <c:v>2.8050426114285001</c:v>
                </c:pt>
                <c:pt idx="53">
                  <c:v>2.7362655859871601</c:v>
                </c:pt>
                <c:pt idx="54">
                  <c:v>2.65492264012732</c:v>
                </c:pt>
                <c:pt idx="55">
                  <c:v>2.57357969426748</c:v>
                </c:pt>
                <c:pt idx="56">
                  <c:v>2.5199716471428601</c:v>
                </c:pt>
                <c:pt idx="57">
                  <c:v>2.5202019328571401</c:v>
                </c:pt>
                <c:pt idx="58">
                  <c:v>2.5204322185714298</c:v>
                </c:pt>
                <c:pt idx="59">
                  <c:v>2.51814204571428</c:v>
                </c:pt>
                <c:pt idx="60">
                  <c:v>2.5051067599999901</c:v>
                </c:pt>
                <c:pt idx="61">
                  <c:v>2.4920714742857002</c:v>
                </c:pt>
                <c:pt idx="62">
                  <c:v>2.4766403257142202</c:v>
                </c:pt>
                <c:pt idx="63">
                  <c:v>2.4037084685713599</c:v>
                </c:pt>
                <c:pt idx="64">
                  <c:v>2.3307766114284898</c:v>
                </c:pt>
                <c:pt idx="65">
                  <c:v>2.2578447542856299</c:v>
                </c:pt>
                <c:pt idx="66">
                  <c:v>2.1990977171427799</c:v>
                </c:pt>
                <c:pt idx="67">
                  <c:v>2.1421038599999198</c:v>
                </c:pt>
                <c:pt idx="68">
                  <c:v>2.0851100028570499</c:v>
                </c:pt>
                <c:pt idx="69">
                  <c:v>2.0524944468152602</c:v>
                </c:pt>
                <c:pt idx="70">
                  <c:v>2.0284442398089002</c:v>
                </c:pt>
                <c:pt idx="71">
                  <c:v>2.0043940328025398</c:v>
                </c:pt>
                <c:pt idx="72">
                  <c:v>1.9811841214285599</c:v>
                </c:pt>
                <c:pt idx="73">
                  <c:v>1.9585344071428401</c:v>
                </c:pt>
                <c:pt idx="74">
                  <c:v>1.9358846928571301</c:v>
                </c:pt>
                <c:pt idx="75">
                  <c:v>1.90920599999998</c:v>
                </c:pt>
                <c:pt idx="76">
                  <c:v>1.8776029999999699</c:v>
                </c:pt>
                <c:pt idx="77">
                  <c:v>1.8459999999999701</c:v>
                </c:pt>
                <c:pt idx="78">
                  <c:v>1.81635591428569</c:v>
                </c:pt>
                <c:pt idx="79">
                  <c:v>1.7912826285714001</c:v>
                </c:pt>
                <c:pt idx="80">
                  <c:v>1.76620934285711</c:v>
                </c:pt>
                <c:pt idx="81">
                  <c:v>1.74138593571425</c:v>
                </c:pt>
                <c:pt idx="82">
                  <c:v>1.71797850714284</c:v>
                </c:pt>
                <c:pt idx="83">
                  <c:v>1.6945710785714201</c:v>
                </c:pt>
                <c:pt idx="84">
                  <c:v>1.67116365</c:v>
                </c:pt>
                <c:pt idx="85">
                  <c:v>1.64598070414012</c:v>
                </c:pt>
                <c:pt idx="86">
                  <c:v>1.62079775828025</c:v>
                </c:pt>
                <c:pt idx="87">
                  <c:v>1.59561481242037</c:v>
                </c:pt>
                <c:pt idx="88">
                  <c:v>1.5652524085714099</c:v>
                </c:pt>
                <c:pt idx="89">
                  <c:v>1.53404683714283</c:v>
                </c:pt>
                <c:pt idx="90">
                  <c:v>1.50284126571426</c:v>
                </c:pt>
                <c:pt idx="91">
                  <c:v>1.4895392571428501</c:v>
                </c:pt>
                <c:pt idx="92">
                  <c:v>1.48354997142856</c:v>
                </c:pt>
                <c:pt idx="93">
                  <c:v>1.47756068571428</c:v>
                </c:pt>
                <c:pt idx="94">
                  <c:v>1.4740715600000001</c:v>
                </c:pt>
                <c:pt idx="95">
                  <c:v>1.4725468457142801</c:v>
                </c:pt>
                <c:pt idx="96">
                  <c:v>1.4710221314285701</c:v>
                </c:pt>
                <c:pt idx="97">
                  <c:v>1.4877458142857101</c:v>
                </c:pt>
                <c:pt idx="98">
                  <c:v>1.5307293857142901</c:v>
                </c:pt>
                <c:pt idx="99">
                  <c:v>1.5737129571428601</c:v>
                </c:pt>
                <c:pt idx="100">
                  <c:v>1.61577253375797</c:v>
                </c:pt>
                <c:pt idx="101">
                  <c:v>1.65520227898091</c:v>
                </c:pt>
                <c:pt idx="102">
                  <c:v>1.69463202420385</c:v>
                </c:pt>
                <c:pt idx="103">
                  <c:v>1.7346079028571799</c:v>
                </c:pt>
                <c:pt idx="104">
                  <c:v>1.7785887600000401</c:v>
                </c:pt>
                <c:pt idx="105">
                  <c:v>1.8225696171429</c:v>
                </c:pt>
                <c:pt idx="106">
                  <c:v>1.8665504742857699</c:v>
                </c:pt>
                <c:pt idx="107">
                  <c:v>1.87298235428572</c:v>
                </c:pt>
                <c:pt idx="108">
                  <c:v>1.8782529257142899</c:v>
                </c:pt>
                <c:pt idx="109">
                  <c:v>1.88352349714287</c:v>
                </c:pt>
                <c:pt idx="110">
                  <c:v>1.88979306285715</c:v>
                </c:pt>
                <c:pt idx="111">
                  <c:v>1.8962819200000001</c:v>
                </c:pt>
                <c:pt idx="112">
                  <c:v>1.9027707771428599</c:v>
                </c:pt>
                <c:pt idx="113">
                  <c:v>1.8947375757142799</c:v>
                </c:pt>
                <c:pt idx="114">
                  <c:v>1.8795517185714199</c:v>
                </c:pt>
                <c:pt idx="115">
                  <c:v>1.8643658614285701</c:v>
                </c:pt>
                <c:pt idx="116">
                  <c:v>1.8595238130573299</c:v>
                </c:pt>
                <c:pt idx="117">
                  <c:v>1.86422989585988</c:v>
                </c:pt>
                <c:pt idx="118">
                  <c:v>1.86893597866243</c:v>
                </c:pt>
                <c:pt idx="119">
                  <c:v>1.8646455842856899</c:v>
                </c:pt>
                <c:pt idx="120">
                  <c:v>1.84567672714284</c:v>
                </c:pt>
                <c:pt idx="121">
                  <c:v>1.8267078699999799</c:v>
                </c:pt>
                <c:pt idx="122">
                  <c:v>1.81200061714286</c:v>
                </c:pt>
                <c:pt idx="123">
                  <c:v>1.8115604742857101</c:v>
                </c:pt>
                <c:pt idx="124">
                  <c:v>1.81112033142857</c:v>
                </c:pt>
                <c:pt idx="125">
                  <c:v>1.8090025199999999</c:v>
                </c:pt>
                <c:pt idx="126">
                  <c:v>1.7875915200000001</c:v>
                </c:pt>
                <c:pt idx="127">
                  <c:v>1.76618052</c:v>
                </c:pt>
                <c:pt idx="128">
                  <c:v>1.74476951999999</c:v>
                </c:pt>
                <c:pt idx="129">
                  <c:v>1.73564368714285</c:v>
                </c:pt>
                <c:pt idx="130">
                  <c:v>1.72744254428571</c:v>
                </c:pt>
                <c:pt idx="131">
                  <c:v>1.71924140142857</c:v>
                </c:pt>
                <c:pt idx="132">
                  <c:v>1.7069713136942599</c:v>
                </c:pt>
                <c:pt idx="133">
                  <c:v>1.69355357484075</c:v>
                </c:pt>
                <c:pt idx="134">
                  <c:v>1.68013583598725</c:v>
                </c:pt>
                <c:pt idx="135">
                  <c:v>1.66618672999998</c:v>
                </c:pt>
                <c:pt idx="136">
                  <c:v>1.6519387299999799</c:v>
                </c:pt>
                <c:pt idx="137">
                  <c:v>1.6376907299999801</c:v>
                </c:pt>
                <c:pt idx="138">
                  <c:v>1.62918392</c:v>
                </c:pt>
                <c:pt idx="139">
                  <c:v>1.6266526342857099</c:v>
                </c:pt>
                <c:pt idx="140">
                  <c:v>1.6241213485714301</c:v>
                </c:pt>
                <c:pt idx="141">
                  <c:v>1.61961242857143</c:v>
                </c:pt>
                <c:pt idx="142">
                  <c:v>1.61126457142857</c:v>
                </c:pt>
                <c:pt idx="143">
                  <c:v>1.6029167142857099</c:v>
                </c:pt>
                <c:pt idx="144">
                  <c:v>1.5933567928571399</c:v>
                </c:pt>
                <c:pt idx="145">
                  <c:v>1.5786296499999899</c:v>
                </c:pt>
                <c:pt idx="146">
                  <c:v>1.5639025071428501</c:v>
                </c:pt>
                <c:pt idx="147">
                  <c:v>1.5496803888535</c:v>
                </c:pt>
                <c:pt idx="148">
                  <c:v>1.54757886019108</c:v>
                </c:pt>
                <c:pt idx="149">
                  <c:v>1.5454773315286601</c:v>
                </c:pt>
                <c:pt idx="150">
                  <c:v>1.5433758028662401</c:v>
                </c:pt>
                <c:pt idx="151">
                  <c:v>1.5272586642857</c:v>
                </c:pt>
                <c:pt idx="152">
                  <c:v>1.5095842357142799</c:v>
                </c:pt>
                <c:pt idx="153">
                  <c:v>1.49190980714286</c:v>
                </c:pt>
                <c:pt idx="154">
                  <c:v>1.4845104857142899</c:v>
                </c:pt>
                <c:pt idx="155">
                  <c:v>1.4805362</c:v>
                </c:pt>
                <c:pt idx="156">
                  <c:v>1.47656191428571</c:v>
                </c:pt>
                <c:pt idx="157">
                  <c:v>1.46517094285714</c:v>
                </c:pt>
                <c:pt idx="158">
                  <c:v>1.4488355142857099</c:v>
                </c:pt>
                <c:pt idx="159">
                  <c:v>1.43250008571427</c:v>
                </c:pt>
                <c:pt idx="160">
                  <c:v>1.4243429571428601</c:v>
                </c:pt>
                <c:pt idx="161">
                  <c:v>1.4261815285714301</c:v>
                </c:pt>
                <c:pt idx="162">
                  <c:v>1.4280200999999999</c:v>
                </c:pt>
                <c:pt idx="163">
                  <c:v>1.42348094713374</c:v>
                </c:pt>
                <c:pt idx="164">
                  <c:v>1.40406043757961</c:v>
                </c:pt>
                <c:pt idx="165">
                  <c:v>1.38463992802547</c:v>
                </c:pt>
                <c:pt idx="166">
                  <c:v>1.3682066542857101</c:v>
                </c:pt>
                <c:pt idx="167">
                  <c:v>1.36745636857143</c:v>
                </c:pt>
                <c:pt idx="168">
                  <c:v>1.36670608285714</c:v>
                </c:pt>
                <c:pt idx="169">
                  <c:v>1.36586877142857</c:v>
                </c:pt>
                <c:pt idx="170">
                  <c:v>1.35641591428571</c:v>
                </c:pt>
                <c:pt idx="171">
                  <c:v>1.3469630571428499</c:v>
                </c:pt>
                <c:pt idx="172">
                  <c:v>1.3375101999999901</c:v>
                </c:pt>
                <c:pt idx="173">
                  <c:v>1.3253773371428501</c:v>
                </c:pt>
                <c:pt idx="174">
                  <c:v>1.3128081942856999</c:v>
                </c:pt>
                <c:pt idx="175">
                  <c:v>1.30023905142856</c:v>
                </c:pt>
                <c:pt idx="176">
                  <c:v>1.30387383285715</c:v>
                </c:pt>
                <c:pt idx="177">
                  <c:v>1.31412711857144</c:v>
                </c:pt>
                <c:pt idx="178">
                  <c:v>1.3243804042857299</c:v>
                </c:pt>
                <c:pt idx="179">
                  <c:v>1.3295971289808901</c:v>
                </c:pt>
                <c:pt idx="180">
                  <c:v>1.3308565557324801</c:v>
                </c:pt>
                <c:pt idx="181">
                  <c:v>1.33211598248408</c:v>
                </c:pt>
                <c:pt idx="182">
                  <c:v>1.3359687899999999</c:v>
                </c:pt>
                <c:pt idx="183">
                  <c:v>1.34340293285714</c:v>
                </c:pt>
                <c:pt idx="184">
                  <c:v>1.35083707571429</c:v>
                </c:pt>
                <c:pt idx="185">
                  <c:v>1.35155357999999</c:v>
                </c:pt>
                <c:pt idx="186">
                  <c:v>1.33410757999999</c:v>
                </c:pt>
                <c:pt idx="187">
                  <c:v>1.3166615799999899</c:v>
                </c:pt>
                <c:pt idx="188">
                  <c:v>1.29864216857141</c:v>
                </c:pt>
                <c:pt idx="189">
                  <c:v>1.2764177399999801</c:v>
                </c:pt>
                <c:pt idx="190">
                  <c:v>1.25419331142855</c:v>
                </c:pt>
                <c:pt idx="191">
                  <c:v>1.23196888285712</c:v>
                </c:pt>
                <c:pt idx="192">
                  <c:v>1.2310103185714301</c:v>
                </c:pt>
                <c:pt idx="193">
                  <c:v>1.2307094614285701</c:v>
                </c:pt>
                <c:pt idx="194">
                  <c:v>1.2304086042857101</c:v>
                </c:pt>
                <c:pt idx="195">
                  <c:v>1.22373184012738</c:v>
                </c:pt>
                <c:pt idx="196">
                  <c:v>1.2156554866242</c:v>
                </c:pt>
                <c:pt idx="197">
                  <c:v>1.2075791331210199</c:v>
                </c:pt>
                <c:pt idx="198">
                  <c:v>1.2162467571428599</c:v>
                </c:pt>
                <c:pt idx="199">
                  <c:v>1.2327939000000101</c:v>
                </c:pt>
                <c:pt idx="200">
                  <c:v>1.2493410428571501</c:v>
                </c:pt>
                <c:pt idx="201">
                  <c:v>1.2471759299999901</c:v>
                </c:pt>
                <c:pt idx="202">
                  <c:v>1.2284169299999801</c:v>
                </c:pt>
                <c:pt idx="203">
                  <c:v>1.2096579299999799</c:v>
                </c:pt>
                <c:pt idx="204">
                  <c:v>1.2009475957142901</c:v>
                </c:pt>
                <c:pt idx="205">
                  <c:v>1.2086324528571499</c:v>
                </c:pt>
                <c:pt idx="206">
                  <c:v>1.21631731000001</c:v>
                </c:pt>
                <c:pt idx="207">
                  <c:v>1.21919595571427</c:v>
                </c:pt>
                <c:pt idx="208">
                  <c:v>1.20598424142856</c:v>
                </c:pt>
                <c:pt idx="209">
                  <c:v>1.19277252714285</c:v>
                </c:pt>
                <c:pt idx="210">
                  <c:v>1.18104237802548</c:v>
                </c:pt>
                <c:pt idx="211">
                  <c:v>1.18635022834395</c:v>
                </c:pt>
                <c:pt idx="212">
                  <c:v>1.19165807866242</c:v>
                </c:pt>
                <c:pt idx="213">
                  <c:v>1.19696592898089</c:v>
                </c:pt>
                <c:pt idx="214">
                  <c:v>1.1896050028571401</c:v>
                </c:pt>
                <c:pt idx="215">
                  <c:v>1.18143543142857</c:v>
                </c:pt>
                <c:pt idx="216">
                  <c:v>1.1732658599999899</c:v>
                </c:pt>
                <c:pt idx="217">
                  <c:v>1.1755584842857201</c:v>
                </c:pt>
                <c:pt idx="218">
                  <c:v>1.1806321985714301</c:v>
                </c:pt>
                <c:pt idx="219">
                  <c:v>1.1857059128571501</c:v>
                </c:pt>
                <c:pt idx="220">
                  <c:v>1.1822706442857001</c:v>
                </c:pt>
                <c:pt idx="221">
                  <c:v>1.17404907285713</c:v>
                </c:pt>
                <c:pt idx="222">
                  <c:v>1.16582750142856</c:v>
                </c:pt>
                <c:pt idx="223">
                  <c:v>1.15797265999999</c:v>
                </c:pt>
                <c:pt idx="224">
                  <c:v>1.15049951714285</c:v>
                </c:pt>
                <c:pt idx="225">
                  <c:v>1.1430263742857101</c:v>
                </c:pt>
                <c:pt idx="226">
                  <c:v>1.14183012611465</c:v>
                </c:pt>
                <c:pt idx="227">
                  <c:v>1.15281843821656</c:v>
                </c:pt>
                <c:pt idx="228">
                  <c:v>1.1638067503184799</c:v>
                </c:pt>
                <c:pt idx="229">
                  <c:v>1.1684697142856999</c:v>
                </c:pt>
                <c:pt idx="230">
                  <c:v>1.1478312857142701</c:v>
                </c:pt>
                <c:pt idx="231">
                  <c:v>1.12719285714284</c:v>
                </c:pt>
                <c:pt idx="232">
                  <c:v>1.10800727142858</c:v>
                </c:pt>
                <c:pt idx="233">
                  <c:v>1.11642570000001</c:v>
                </c:pt>
                <c:pt idx="234">
                  <c:v>1.1248441285714399</c:v>
                </c:pt>
                <c:pt idx="235">
                  <c:v>1.1332625571428701</c:v>
                </c:pt>
                <c:pt idx="236">
                  <c:v>1.1285936999999899</c:v>
                </c:pt>
                <c:pt idx="237">
                  <c:v>1.1224707</c:v>
                </c:pt>
                <c:pt idx="238">
                  <c:v>1.1163476999999999</c:v>
                </c:pt>
                <c:pt idx="239">
                  <c:v>1.1097385928571399</c:v>
                </c:pt>
                <c:pt idx="240">
                  <c:v>1.10296745</c:v>
                </c:pt>
                <c:pt idx="241">
                  <c:v>1.09619630714286</c:v>
                </c:pt>
                <c:pt idx="242">
                  <c:v>1.0960890506369401</c:v>
                </c:pt>
                <c:pt idx="243">
                  <c:v>1.10042438503185</c:v>
                </c:pt>
                <c:pt idx="244">
                  <c:v>1.10475971942676</c:v>
                </c:pt>
                <c:pt idx="245">
                  <c:v>1.1082258942857199</c:v>
                </c:pt>
                <c:pt idx="246">
                  <c:v>1.11067175142857</c:v>
                </c:pt>
                <c:pt idx="247">
                  <c:v>1.1131176085714301</c:v>
                </c:pt>
                <c:pt idx="248">
                  <c:v>1.11396470714285</c:v>
                </c:pt>
                <c:pt idx="249">
                  <c:v>1.11125327857143</c:v>
                </c:pt>
                <c:pt idx="250">
                  <c:v>1.1085418499999999</c:v>
                </c:pt>
                <c:pt idx="251">
                  <c:v>1.10430340428572</c:v>
                </c:pt>
                <c:pt idx="252">
                  <c:v>1.0920481185714299</c:v>
                </c:pt>
                <c:pt idx="253">
                  <c:v>1.07979283285714</c:v>
                </c:pt>
                <c:pt idx="254">
                  <c:v>1.06781249714286</c:v>
                </c:pt>
                <c:pt idx="255">
                  <c:v>1.0830522114285801</c:v>
                </c:pt>
                <c:pt idx="256">
                  <c:v>1.09829192571429</c:v>
                </c:pt>
                <c:pt idx="257">
                  <c:v>1.1135316400000099</c:v>
                </c:pt>
                <c:pt idx="258">
                  <c:v>1.1144090522293</c:v>
                </c:pt>
                <c:pt idx="259">
                  <c:v>1.11294841528662</c:v>
                </c:pt>
                <c:pt idx="260">
                  <c:v>1.1114877783439501</c:v>
                </c:pt>
                <c:pt idx="261">
                  <c:v>1.11431602285715</c:v>
                </c:pt>
                <c:pt idx="262">
                  <c:v>1.11881216571429</c:v>
                </c:pt>
                <c:pt idx="263">
                  <c:v>1.1233083085714399</c:v>
                </c:pt>
                <c:pt idx="264">
                  <c:v>1.1271153214285801</c:v>
                </c:pt>
                <c:pt idx="265">
                  <c:v>1.13040246428572</c:v>
                </c:pt>
                <c:pt idx="266">
                  <c:v>1.1336896071428599</c:v>
                </c:pt>
                <c:pt idx="267">
                  <c:v>1.1332935900000001</c:v>
                </c:pt>
                <c:pt idx="268">
                  <c:v>1.1278113042857101</c:v>
                </c:pt>
                <c:pt idx="269">
                  <c:v>1.1223290185714301</c:v>
                </c:pt>
                <c:pt idx="270">
                  <c:v>1.1173436485714301</c:v>
                </c:pt>
                <c:pt idx="271">
                  <c:v>1.1137017914285701</c:v>
                </c:pt>
                <c:pt idx="272">
                  <c:v>1.11005993428571</c:v>
                </c:pt>
                <c:pt idx="273">
                  <c:v>1.1060853592356601</c:v>
                </c:pt>
                <c:pt idx="274">
                  <c:v>1.09967085286624</c:v>
                </c:pt>
                <c:pt idx="275">
                  <c:v>1.0932563464968099</c:v>
                </c:pt>
                <c:pt idx="276">
                  <c:v>1.0868418401273801</c:v>
                </c:pt>
                <c:pt idx="277">
                  <c:v>1.09362045000001</c:v>
                </c:pt>
                <c:pt idx="278">
                  <c:v>1.10066830714286</c:v>
                </c:pt>
                <c:pt idx="279">
                  <c:v>1.1077161642857101</c:v>
                </c:pt>
                <c:pt idx="280">
                  <c:v>1.1062584185714299</c:v>
                </c:pt>
                <c:pt idx="281">
                  <c:v>1.10305856142857</c:v>
                </c:pt>
                <c:pt idx="282">
                  <c:v>1.09985870428571</c:v>
                </c:pt>
                <c:pt idx="283">
                  <c:v>1.0953593671428601</c:v>
                </c:pt>
                <c:pt idx="284">
                  <c:v>1.0902485099999999</c:v>
                </c:pt>
                <c:pt idx="285">
                  <c:v>1.0851376528571399</c:v>
                </c:pt>
                <c:pt idx="286">
                  <c:v>1.0827955914285701</c:v>
                </c:pt>
                <c:pt idx="287">
                  <c:v>1.0829088771428601</c:v>
                </c:pt>
                <c:pt idx="288">
                  <c:v>1.0830221628571399</c:v>
                </c:pt>
                <c:pt idx="289">
                  <c:v>1.0786725945859701</c:v>
                </c:pt>
                <c:pt idx="290">
                  <c:v>1.06704152770699</c:v>
                </c:pt>
                <c:pt idx="291">
                  <c:v>1.0554104608280099</c:v>
                </c:pt>
                <c:pt idx="292">
                  <c:v>1.0497171471428799</c:v>
                </c:pt>
                <c:pt idx="293">
                  <c:v>1.06282671857144</c:v>
                </c:pt>
                <c:pt idx="294">
                  <c:v>1.07593629000001</c:v>
                </c:pt>
                <c:pt idx="295">
                  <c:v>1.0865362114285699</c:v>
                </c:pt>
                <c:pt idx="296">
                  <c:v>1.07176078285714</c:v>
                </c:pt>
                <c:pt idx="297">
                  <c:v>1.0569853542857099</c:v>
                </c:pt>
                <c:pt idx="298">
                  <c:v>1.0422099257142801</c:v>
                </c:pt>
                <c:pt idx="299">
                  <c:v>1.0234298285714201</c:v>
                </c:pt>
                <c:pt idx="300">
                  <c:v>1.0043941142857</c:v>
                </c:pt>
                <c:pt idx="301">
                  <c:v>0.98535839999998398</c:v>
                </c:pt>
                <c:pt idx="302">
                  <c:v>0.97254923999998899</c:v>
                </c:pt>
                <c:pt idx="303">
                  <c:v>0.96139523999998799</c:v>
                </c:pt>
                <c:pt idx="304">
                  <c:v>0.950241239999987</c:v>
                </c:pt>
                <c:pt idx="305">
                  <c:v>0.95028696687898695</c:v>
                </c:pt>
                <c:pt idx="306">
                  <c:v>0.95663254012739196</c:v>
                </c:pt>
                <c:pt idx="307">
                  <c:v>0.96297811337579697</c:v>
                </c:pt>
                <c:pt idx="308">
                  <c:v>0.97197582857142895</c:v>
                </c:pt>
                <c:pt idx="309">
                  <c:v>0.98362568571428799</c:v>
                </c:pt>
                <c:pt idx="310">
                  <c:v>0.99527554285714603</c:v>
                </c:pt>
                <c:pt idx="311">
                  <c:v>1.0258189500000301</c:v>
                </c:pt>
                <c:pt idx="312">
                  <c:v>1.09145037857146</c:v>
                </c:pt>
                <c:pt idx="313">
                  <c:v>1.1570818071429001</c:v>
                </c:pt>
              </c:numCache>
            </c:numRef>
          </c:yVal>
          <c:smooth val="0"/>
          <c:extLst xmlns:c16r2="http://schemas.microsoft.com/office/drawing/2015/06/chart">
            <c:ext xmlns:c16="http://schemas.microsoft.com/office/drawing/2014/chart" uri="{C3380CC4-5D6E-409C-BE32-E72D297353CC}">
              <c16:uniqueId val="{00000002-D223-460C-992A-595FE3C37E18}"/>
            </c:ext>
          </c:extLst>
        </c:ser>
        <c:dLbls>
          <c:showLegendKey val="0"/>
          <c:showVal val="0"/>
          <c:showCatName val="0"/>
          <c:showSerName val="0"/>
          <c:showPercent val="0"/>
          <c:showBubbleSize val="0"/>
        </c:dLbls>
        <c:axId val="227403024"/>
        <c:axId val="227406160"/>
      </c:scatterChart>
      <c:valAx>
        <c:axId val="2274030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Position along magnet axis (cm)</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406160"/>
        <c:crosses val="autoZero"/>
        <c:crossBetween val="midCat"/>
      </c:valAx>
      <c:valAx>
        <c:axId val="2274061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Linear Power (W/cm)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403024"/>
        <c:crosses val="autoZero"/>
        <c:crossBetween val="midCat"/>
      </c:valAx>
      <c:spPr>
        <a:noFill/>
        <a:ln>
          <a:noFill/>
        </a:ln>
        <a:effectLst/>
      </c:spPr>
    </c:plotArea>
    <c:legend>
      <c:legendPos val="r"/>
      <c:layout>
        <c:manualLayout>
          <c:xMode val="edge"/>
          <c:yMode val="edge"/>
          <c:x val="0.46018916098275298"/>
          <c:y val="0.22436043812107898"/>
          <c:w val="0.48343290686027263"/>
          <c:h val="0.20495885046635404"/>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dirty="0"/>
              <a:t>IR3 vs IR7 Total Dose </a:t>
            </a:r>
            <a:r>
              <a:rPr lang="en-GB" noProof="0" dirty="0"/>
              <a:t>Comparison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7684850860711425E-2"/>
          <c:y val="0.11438760258429245"/>
          <c:w val="0.94649630782355498"/>
          <c:h val="0.79481558646951767"/>
        </c:manualLayout>
      </c:layout>
      <c:scatterChart>
        <c:scatterStyle val="lineMarker"/>
        <c:varyColors val="0"/>
        <c:ser>
          <c:idx val="0"/>
          <c:order val="0"/>
          <c:tx>
            <c:v>IR3</c:v>
          </c:tx>
          <c:spPr>
            <a:ln w="19050"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3.4722222222222224E-2"/>
                  <c:y val="-8.9031089375997217E-3"/>
                </c:manualLayout>
              </c:layout>
              <c:tx>
                <c:rich>
                  <a:bodyPr/>
                  <a:lstStyle/>
                  <a:p>
                    <a:fld id="{7ABED658-53C4-4838-B514-3073EA35B82C}"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0-4FFE-4028-8BE0-4181F6756C78}"/>
                </c:ext>
                <c:ext xmlns:c15="http://schemas.microsoft.com/office/drawing/2012/chart" uri="{CE6537A1-D6FC-4f65-9D91-7224C49458BB}">
                  <c15:layout/>
                  <c15:dlblFieldTable/>
                  <c15:showDataLabelsRange val="1"/>
                </c:ext>
              </c:extLst>
            </c:dLbl>
            <c:dLbl>
              <c:idx val="1"/>
              <c:layout>
                <c:manualLayout>
                  <c:x val="-9.7222222222222279E-2"/>
                  <c:y val="-3.5612435750398887E-2"/>
                </c:manualLayout>
              </c:layout>
              <c:tx>
                <c:rich>
                  <a:bodyPr/>
                  <a:lstStyle/>
                  <a:p>
                    <a:fld id="{1259E290-A267-4ACD-B20D-AEB019514050}"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1-4FFE-4028-8BE0-4181F6756C78}"/>
                </c:ext>
                <c:ext xmlns:c15="http://schemas.microsoft.com/office/drawing/2012/chart" uri="{CE6537A1-D6FC-4f65-9D91-7224C49458BB}">
                  <c15:layout/>
                  <c15:dlblFieldTable/>
                  <c15:showDataLabelsRange val="1"/>
                </c:ext>
              </c:extLst>
            </c:dLbl>
            <c:dLbl>
              <c:idx val="2"/>
              <c:layout/>
              <c:tx>
                <c:rich>
                  <a:bodyPr/>
                  <a:lstStyle/>
                  <a:p>
                    <a:fld id="{8D33106C-EA4B-40E9-9577-BF2316ED7ADE}"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manualLayout>
                  <c:x val="5.5555555555555297E-3"/>
                  <c:y val="3.5612435750398887E-2"/>
                </c:manualLayout>
              </c:layout>
              <c:tx>
                <c:rich>
                  <a:bodyPr/>
                  <a:lstStyle/>
                  <a:p>
                    <a:fld id="{76BAC7A8-8DD7-4556-A850-9DB4D4AF0EDA}"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3-4FFE-4028-8BE0-4181F6756C78}"/>
                </c:ext>
                <c:ext xmlns:c15="http://schemas.microsoft.com/office/drawing/2012/chart" uri="{CE6537A1-D6FC-4f65-9D91-7224C49458BB}">
                  <c15:layout/>
                  <c15:dlblFieldTable/>
                  <c15:showDataLabelsRange val="1"/>
                </c:ext>
              </c:extLst>
            </c:dLbl>
            <c:dLbl>
              <c:idx val="4"/>
              <c:layout/>
              <c:tx>
                <c:rich>
                  <a:bodyPr/>
                  <a:lstStyle/>
                  <a:p>
                    <a:fld id="{55EF4BF4-16FF-4290-A4E2-593BCB4AA10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B36FF90B-C983-4504-B90B-8B789D90058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tx>
                <c:rich>
                  <a:bodyPr/>
                  <a:lstStyle/>
                  <a:p>
                    <a:fld id="{1C15A18F-A061-4D82-9A0F-D9797AB9FA1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7"/>
              <c:layout/>
              <c:tx>
                <c:rich>
                  <a:bodyPr/>
                  <a:lstStyle/>
                  <a:p>
                    <a:fld id="{8522136D-051A-44A8-88C4-593C04D81F4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8"/>
              <c:layout>
                <c:manualLayout>
                  <c:x val="-4.3227665706051889E-2"/>
                  <c:y val="0.17748197448696607"/>
                </c:manualLayout>
              </c:layout>
              <c:tx>
                <c:rich>
                  <a:bodyPr/>
                  <a:lstStyle/>
                  <a:p>
                    <a:fld id="{0E868E6F-C6ED-4502-A3A0-18856D6C4067}"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8-4FFE-4028-8BE0-4181F6756C78}"/>
                </c:ext>
                <c:ext xmlns:c15="http://schemas.microsoft.com/office/drawing/2012/chart" uri="{CE6537A1-D6FC-4f65-9D91-7224C49458BB}">
                  <c15:layout/>
                  <c15:dlblFieldTable/>
                  <c15:showDataLabelsRange val="1"/>
                </c:ext>
              </c:extLst>
            </c:dLbl>
            <c:dLbl>
              <c:idx val="9"/>
              <c:layout>
                <c:manualLayout>
                  <c:x val="-9.285943003522254E-2"/>
                  <c:y val="-9.9833610648918464E-2"/>
                </c:manualLayout>
              </c:layout>
              <c:tx>
                <c:rich>
                  <a:bodyPr/>
                  <a:lstStyle/>
                  <a:p>
                    <a:fld id="{DF05FC89-DF20-49DE-829A-54702C9A30C9}"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9-4FFE-4028-8BE0-4181F6756C78}"/>
                </c:ext>
                <c:ext xmlns:c15="http://schemas.microsoft.com/office/drawing/2012/chart" uri="{CE6537A1-D6FC-4f65-9D91-7224C49458BB}">
                  <c15:layout/>
                  <c15:dlblFieldTable/>
                  <c15:showDataLabelsRange val="1"/>
                </c:ext>
              </c:extLst>
            </c:dLbl>
            <c:dLbl>
              <c:idx val="10"/>
              <c:layout>
                <c:manualLayout>
                  <c:x val="-8.1652257444764648E-2"/>
                  <c:y val="6.3782584581253465E-2"/>
                </c:manualLayout>
              </c:layout>
              <c:tx>
                <c:rich>
                  <a:bodyPr/>
                  <a:lstStyle/>
                  <a:p>
                    <a:fld id="{DECACC4A-E405-45D0-8A3B-B2C992C04F4C}"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A-4FFE-4028-8BE0-4181F6756C78}"/>
                </c:ext>
                <c:ext xmlns:c15="http://schemas.microsoft.com/office/drawing/2012/chart" uri="{CE6537A1-D6FC-4f65-9D91-7224C49458BB}">
                  <c15:layout/>
                  <c15:dlblFieldTable/>
                  <c15:showDataLabelsRange val="1"/>
                </c:ext>
              </c:extLst>
            </c:dLbl>
            <c:dLbl>
              <c:idx val="11"/>
              <c:tx>
                <c:rich>
                  <a:bodyPr/>
                  <a:lstStyle/>
                  <a:p>
                    <a:endParaRPr lang="en-US"/>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B-4FFE-4028-8BE0-4181F6756C78}"/>
                </c:ext>
                <c:ext xmlns:c15="http://schemas.microsoft.com/office/drawing/2012/chart" uri="{CE6537A1-D6FC-4f65-9D91-7224C49458BB}"/>
              </c:extLst>
            </c:dLbl>
            <c:dLbl>
              <c:idx val="12"/>
              <c:layout>
                <c:manualLayout>
                  <c:x val="-4.4444444444444446E-2"/>
                  <c:y val="-6.6773317031997917E-2"/>
                </c:manualLayout>
              </c:layout>
              <c:tx>
                <c:rich>
                  <a:bodyPr/>
                  <a:lstStyle/>
                  <a:p>
                    <a:fld id="{831E971F-4C63-433C-AB71-9E6240859C67}"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C-4FFE-4028-8BE0-4181F6756C78}"/>
                </c:ext>
                <c:ext xmlns:c15="http://schemas.microsoft.com/office/drawing/2012/chart" uri="{CE6537A1-D6FC-4f65-9D91-7224C49458BB}">
                  <c15:layout/>
                  <c15:dlblFieldTable/>
                  <c15:showDataLabelsRange val="1"/>
                </c:ext>
              </c:extLst>
            </c:dLbl>
            <c:dLbl>
              <c:idx val="13"/>
              <c:layout>
                <c:manualLayout>
                  <c:x val="-1.8055555555555658E-2"/>
                  <c:y val="-0.14244974300159563"/>
                </c:manualLayout>
              </c:layout>
              <c:tx>
                <c:rich>
                  <a:bodyPr/>
                  <a:lstStyle/>
                  <a:p>
                    <a:fld id="{1A4632B4-E4A0-41BF-846A-16071E6C3690}"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D-4FFE-4028-8BE0-4181F6756C78}"/>
                </c:ext>
                <c:ext xmlns:c15="http://schemas.microsoft.com/office/drawing/2012/chart" uri="{CE6537A1-D6FC-4f65-9D91-7224C49458BB}">
                  <c15:layout/>
                  <c15:dlblFieldTable/>
                  <c15:showDataLabelsRange val="1"/>
                </c:ext>
              </c:extLst>
            </c:dLbl>
            <c:dLbl>
              <c:idx val="14"/>
              <c:layout>
                <c:manualLayout>
                  <c:x val="9.7222222222222224E-3"/>
                  <c:y val="-3.5612435750398887E-2"/>
                </c:manualLayout>
              </c:layout>
              <c:tx>
                <c:rich>
                  <a:bodyPr/>
                  <a:lstStyle/>
                  <a:p>
                    <a:fld id="{DF037D31-AAF4-4FE1-BB9C-6BE3ECECED75}"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E-4FFE-4028-8BE0-4181F6756C78}"/>
                </c:ext>
                <c:ext xmlns:c15="http://schemas.microsoft.com/office/drawing/2012/chart" uri="{CE6537A1-D6FC-4f65-9D91-7224C49458BB}">
                  <c15:layout/>
                  <c15:dlblFieldTable/>
                  <c15:showDataLabelsRange val="1"/>
                </c:ext>
              </c:extLst>
            </c:dLbl>
            <c:dLbl>
              <c:idx val="15"/>
              <c:layout/>
              <c:tx>
                <c:rich>
                  <a:bodyPr/>
                  <a:lstStyle/>
                  <a:p>
                    <a:fld id="{43277F13-7D96-4471-96D5-8729E2BF7F1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6"/>
              <c:layout>
                <c:manualLayout>
                  <c:x val="-5.4166666666666766E-2"/>
                  <c:y val="-0.10238575278239696"/>
                </c:manualLayout>
              </c:layout>
              <c:tx>
                <c:rich>
                  <a:bodyPr/>
                  <a:lstStyle/>
                  <a:p>
                    <a:fld id="{0301FC78-865D-4D71-AA61-7B736172356A}"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0-4FFE-4028-8BE0-4181F6756C78}"/>
                </c:ext>
                <c:ext xmlns:c15="http://schemas.microsoft.com/office/drawing/2012/chart" uri="{CE6537A1-D6FC-4f65-9D91-7224C49458BB}">
                  <c15:layout/>
                  <c15:dlblFieldTable/>
                  <c15:showDataLabelsRange val="1"/>
                </c:ext>
              </c:extLst>
            </c:dLbl>
            <c:dLbl>
              <c:idx val="17"/>
              <c:layout>
                <c:manualLayout>
                  <c:x val="5.4166666666666564E-2"/>
                  <c:y val="-8.9031089375997213E-2"/>
                </c:manualLayout>
              </c:layout>
              <c:tx>
                <c:rich>
                  <a:bodyPr/>
                  <a:lstStyle/>
                  <a:p>
                    <a:fld id="{91EBF3DE-5D9A-44DC-915D-8B0124EC0AA3}"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1-4FFE-4028-8BE0-4181F6756C78}"/>
                </c:ext>
                <c:ext xmlns:c15="http://schemas.microsoft.com/office/drawing/2012/chart" uri="{CE6537A1-D6FC-4f65-9D91-7224C49458BB}">
                  <c15:layout/>
                  <c15:dlblFieldTable/>
                  <c15:showDataLabelsRange val="1"/>
                </c:ext>
              </c:extLst>
            </c:dLbl>
            <c:dLbl>
              <c:idx val="18"/>
              <c:layout>
                <c:manualLayout>
                  <c:x val="-3.4722222222222224E-2"/>
                  <c:y val="8.4579534907197357E-2"/>
                </c:manualLayout>
              </c:layout>
              <c:tx>
                <c:rich>
                  <a:bodyPr/>
                  <a:lstStyle/>
                  <a:p>
                    <a:fld id="{05C374CF-6745-4B72-B297-D8083C4F6052}"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2-4FFE-4028-8BE0-4181F6756C78}"/>
                </c:ext>
                <c:ext xmlns:c15="http://schemas.microsoft.com/office/drawing/2012/chart" uri="{CE6537A1-D6FC-4f65-9D91-7224C49458BB}">
                  <c15:layout/>
                  <c15:dlblFieldTable/>
                  <c15:showDataLabelsRange val="1"/>
                </c:ext>
              </c:extLst>
            </c:dLbl>
            <c:dLbl>
              <c:idx val="19"/>
              <c:layout>
                <c:manualLayout>
                  <c:x val="1.8055555555555658E-2"/>
                  <c:y val="-0.13799818853279577"/>
                </c:manualLayout>
              </c:layout>
              <c:tx>
                <c:rich>
                  <a:bodyPr/>
                  <a:lstStyle/>
                  <a:p>
                    <a:fld id="{FD9507DC-8275-4F7A-9D21-C6A80CFBA79E}"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3-4FFE-4028-8BE0-4181F6756C78}"/>
                </c:ext>
                <c:ext xmlns:c15="http://schemas.microsoft.com/office/drawing/2012/chart" uri="{CE6537A1-D6FC-4f65-9D91-7224C49458BB}">
                  <c15:layout/>
                  <c15:dlblFieldTable/>
                  <c15:showDataLabelsRange val="1"/>
                </c:ext>
              </c:extLst>
            </c:dLbl>
            <c:dLbl>
              <c:idx val="20"/>
              <c:layout>
                <c:manualLayout>
                  <c:x val="1.2499999999999898E-2"/>
                  <c:y val="-8.4579534907197274E-2"/>
                </c:manualLayout>
              </c:layout>
              <c:tx>
                <c:rich>
                  <a:bodyPr/>
                  <a:lstStyle/>
                  <a:p>
                    <a:fld id="{81D79655-0000-4560-96BF-3EFEEDF251D3}"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4-4FFE-4028-8BE0-4181F6756C78}"/>
                </c:ext>
                <c:ext xmlns:c15="http://schemas.microsoft.com/office/drawing/2012/chart" uri="{CE6537A1-D6FC-4f65-9D91-7224C49458BB}">
                  <c15:layout/>
                  <c15:dlblFieldTable/>
                  <c15:showDataLabelsRange val="1"/>
                </c:ext>
              </c:extLst>
            </c:dLbl>
            <c:dLbl>
              <c:idx val="21"/>
              <c:layout>
                <c:manualLayout>
                  <c:x val="2.2222222222222223E-2"/>
                  <c:y val="-3.5612435750398887E-2"/>
                </c:manualLayout>
              </c:layout>
              <c:tx>
                <c:rich>
                  <a:bodyPr/>
                  <a:lstStyle/>
                  <a:p>
                    <a:fld id="{A7D1804A-BEBC-4FFB-A63E-3EED2996CDBB}"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5-4FFE-4028-8BE0-4181F6756C78}"/>
                </c:ext>
                <c:ext xmlns:c15="http://schemas.microsoft.com/office/drawing/2012/chart" uri="{CE6537A1-D6FC-4f65-9D91-7224C49458BB}">
                  <c15:layout/>
                  <c15:dlblFieldTable/>
                  <c15:showDataLabelsRange val="1"/>
                </c:ext>
              </c:extLst>
            </c:dLbl>
            <c:dLbl>
              <c:idx val="22"/>
              <c:layout>
                <c:manualLayout>
                  <c:x val="1.1111111111111112E-2"/>
                  <c:y val="8.9031089375997213E-2"/>
                </c:manualLayout>
              </c:layout>
              <c:tx>
                <c:rich>
                  <a:bodyPr/>
                  <a:lstStyle/>
                  <a:p>
                    <a:fld id="{49FE4ED2-2177-49E6-8D26-268C5DB673F6}"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6-4FFE-4028-8BE0-4181F6756C78}"/>
                </c:ext>
                <c:ext xmlns:c15="http://schemas.microsoft.com/office/drawing/2012/chart" uri="{CE6537A1-D6FC-4f65-9D91-7224C49458BB}">
                  <c15:layout/>
                  <c15:dlblFieldTable/>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Foglio1!$K$3:$K$25</c:f>
              <c:numCache>
                <c:formatCode>0.0</c:formatCode>
                <c:ptCount val="23"/>
                <c:pt idx="0" formatCode="#,##0">
                  <c:v>-24.585000000000001</c:v>
                </c:pt>
                <c:pt idx="1">
                  <c:v>-39.784999999999819</c:v>
                </c:pt>
                <c:pt idx="2">
                  <c:v>-47.925000000000146</c:v>
                </c:pt>
                <c:pt idx="3">
                  <c:v>-127.25799999999978</c:v>
                </c:pt>
                <c:pt idx="4">
                  <c:v>-134.85800000000015</c:v>
                </c:pt>
                <c:pt idx="5">
                  <c:v>-138.65800000000033</c:v>
                </c:pt>
                <c:pt idx="6">
                  <c:v>-146.79799999999975</c:v>
                </c:pt>
                <c:pt idx="7">
                  <c:v>-150.59799999999993</c:v>
                </c:pt>
                <c:pt idx="8">
                  <c:v>-156.43550000000047</c:v>
                </c:pt>
                <c:pt idx="9">
                  <c:v>-160.67050000000015</c:v>
                </c:pt>
                <c:pt idx="10">
                  <c:v>-164.90549999999982</c:v>
                </c:pt>
                <c:pt idx="12" formatCode="General">
                  <c:v>24.585000000000001</c:v>
                </c:pt>
                <c:pt idx="13">
                  <c:v>39.784999999999819</c:v>
                </c:pt>
                <c:pt idx="14">
                  <c:v>47.925000000000146</c:v>
                </c:pt>
                <c:pt idx="15">
                  <c:v>127.25799999999978</c:v>
                </c:pt>
                <c:pt idx="16">
                  <c:v>134.85800000000015</c:v>
                </c:pt>
                <c:pt idx="17">
                  <c:v>138.65800000000033</c:v>
                </c:pt>
                <c:pt idx="18">
                  <c:v>146.79799999999975</c:v>
                </c:pt>
                <c:pt idx="19">
                  <c:v>150.59799999999993</c:v>
                </c:pt>
                <c:pt idx="20">
                  <c:v>156.28349999999952</c:v>
                </c:pt>
                <c:pt idx="21">
                  <c:v>160.5185000000001</c:v>
                </c:pt>
                <c:pt idx="22">
                  <c:v>164.75349999999978</c:v>
                </c:pt>
              </c:numCache>
            </c:numRef>
          </c:xVal>
          <c:yVal>
            <c:numRef>
              <c:f>Foglio1!$J$3:$J$25</c:f>
              <c:numCache>
                <c:formatCode>0</c:formatCode>
                <c:ptCount val="23"/>
                <c:pt idx="0">
                  <c:v>140</c:v>
                </c:pt>
                <c:pt idx="1">
                  <c:v>145</c:v>
                </c:pt>
                <c:pt idx="2">
                  <c:v>2659</c:v>
                </c:pt>
                <c:pt idx="3">
                  <c:v>899</c:v>
                </c:pt>
                <c:pt idx="4">
                  <c:v>3042</c:v>
                </c:pt>
                <c:pt idx="5">
                  <c:v>3278.6666666666665</c:v>
                </c:pt>
                <c:pt idx="6">
                  <c:v>1612</c:v>
                </c:pt>
                <c:pt idx="7">
                  <c:v>5780</c:v>
                </c:pt>
                <c:pt idx="8">
                  <c:v>2876</c:v>
                </c:pt>
                <c:pt idx="9">
                  <c:v>2569</c:v>
                </c:pt>
                <c:pt idx="10">
                  <c:v>2200</c:v>
                </c:pt>
                <c:pt idx="12" formatCode="General">
                  <c:v>27</c:v>
                </c:pt>
                <c:pt idx="13" formatCode="General">
                  <c:v>39</c:v>
                </c:pt>
                <c:pt idx="14" formatCode="General">
                  <c:v>514</c:v>
                </c:pt>
                <c:pt idx="15" formatCode="General">
                  <c:v>418</c:v>
                </c:pt>
                <c:pt idx="16" formatCode="General">
                  <c:v>1024</c:v>
                </c:pt>
                <c:pt idx="17" formatCode="General">
                  <c:v>1566</c:v>
                </c:pt>
                <c:pt idx="18" formatCode="General">
                  <c:v>846</c:v>
                </c:pt>
                <c:pt idx="19" formatCode="General">
                  <c:v>1588</c:v>
                </c:pt>
                <c:pt idx="20" formatCode="General">
                  <c:v>919</c:v>
                </c:pt>
                <c:pt idx="21" formatCode="General">
                  <c:v>884</c:v>
                </c:pt>
                <c:pt idx="22">
                  <c:v>884.33333333333337</c:v>
                </c:pt>
              </c:numCache>
            </c:numRef>
          </c:yVal>
          <c:smooth val="0"/>
          <c:extLst xmlns:c16r2="http://schemas.microsoft.com/office/drawing/2015/06/chart">
            <c:ext xmlns:c16="http://schemas.microsoft.com/office/drawing/2014/chart" uri="{C3380CC4-5D6E-409C-BE32-E72D297353CC}">
              <c16:uniqueId val="{00000000-428C-4AC6-A40B-9ED99992BF16}"/>
            </c:ext>
            <c:ext xmlns:c15="http://schemas.microsoft.com/office/drawing/2012/chart" uri="{02D57815-91ED-43cb-92C2-25804820EDAC}">
              <c15:datalabelsRange>
                <c15:f>Foglio1!$H$3:$H$25</c15:f>
                <c15:dlblRangeCache>
                  <c:ptCount val="23"/>
                  <c:pt idx="0">
                    <c:v>MQWA.A4L3</c:v>
                  </c:pt>
                  <c:pt idx="1">
                    <c:v>MQWA.D4L3</c:v>
                  </c:pt>
                  <c:pt idx="2">
                    <c:v>MQWA.E4L3</c:v>
                  </c:pt>
                  <c:pt idx="3">
                    <c:v>MQWA.A5L3</c:v>
                  </c:pt>
                  <c:pt idx="4">
                    <c:v>MQWB.5L3</c:v>
                  </c:pt>
                  <c:pt idx="5">
                    <c:v>MQWA.C5L3</c:v>
                  </c:pt>
                  <c:pt idx="6">
                    <c:v>MQWA.D5L3</c:v>
                  </c:pt>
                  <c:pt idx="7">
                    <c:v>MQWA.E5L3</c:v>
                  </c:pt>
                  <c:pt idx="8">
                    <c:v>MBW.A6L3</c:v>
                  </c:pt>
                  <c:pt idx="9">
                    <c:v>MBW.B6L3</c:v>
                  </c:pt>
                  <c:pt idx="10">
                    <c:v>MBW.C6L3</c:v>
                  </c:pt>
                  <c:pt idx="12">
                    <c:v>MQWA.A4R3</c:v>
                  </c:pt>
                  <c:pt idx="13">
                    <c:v>MQWA.D4R3</c:v>
                  </c:pt>
                  <c:pt idx="14">
                    <c:v>MQWA.E4R3</c:v>
                  </c:pt>
                  <c:pt idx="15">
                    <c:v>MQWA.A5R3</c:v>
                  </c:pt>
                  <c:pt idx="16">
                    <c:v>MQWB.5R3</c:v>
                  </c:pt>
                  <c:pt idx="17">
                    <c:v>MQWA.C5R3</c:v>
                  </c:pt>
                  <c:pt idx="18">
                    <c:v>MQWA.D5R3</c:v>
                  </c:pt>
                  <c:pt idx="19">
                    <c:v>(MQWA.E5R3)</c:v>
                  </c:pt>
                  <c:pt idx="20">
                    <c:v>MBW.A6R3</c:v>
                  </c:pt>
                  <c:pt idx="21">
                    <c:v>MBW.B6R3</c:v>
                  </c:pt>
                  <c:pt idx="22">
                    <c:v>MBW.C6R3</c:v>
                  </c:pt>
                </c15:dlblRangeCache>
              </c15:datalabelsRange>
            </c:ext>
          </c:extLst>
        </c:ser>
        <c:ser>
          <c:idx val="1"/>
          <c:order val="1"/>
          <c:tx>
            <c:v>IR7</c:v>
          </c:tx>
          <c:spPr>
            <a:ln w="19050"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5.5555555555555558E-3"/>
                  <c:y val="-0.13799818853279577"/>
                </c:manualLayout>
              </c:layout>
              <c:tx>
                <c:rich>
                  <a:bodyPr/>
                  <a:lstStyle/>
                  <a:p>
                    <a:fld id="{CA5C44C5-C524-4AF8-A734-082D7CC341E5}"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5-428C-4AC6-A40B-9ED99992BF16}"/>
                </c:ext>
                <c:ext xmlns:c15="http://schemas.microsoft.com/office/drawing/2012/chart" uri="{CE6537A1-D6FC-4f65-9D91-7224C49458BB}">
                  <c15:layout/>
                  <c15:dlblFieldTable/>
                  <c15:showDataLabelsRange val="1"/>
                </c:ext>
              </c:extLst>
            </c:dLbl>
            <c:dLbl>
              <c:idx val="1"/>
              <c:layout/>
              <c:tx>
                <c:rich>
                  <a:bodyPr/>
                  <a:lstStyle/>
                  <a:p>
                    <a:fld id="{F54C3295-3325-4BE2-BF60-03302792271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2"/>
              <c:layout/>
              <c:tx>
                <c:rich>
                  <a:bodyPr/>
                  <a:lstStyle/>
                  <a:p>
                    <a:fld id="{6C285D5C-4D62-43E4-8FFC-845581AABD5A}"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tx>
                <c:rich>
                  <a:bodyPr/>
                  <a:lstStyle/>
                  <a:p>
                    <a:fld id="{B46AFA8F-62C3-4896-979F-ED54DED4EBB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4"/>
              <c:layout/>
              <c:tx>
                <c:rich>
                  <a:bodyPr/>
                  <a:lstStyle/>
                  <a:p>
                    <a:fld id="{31A6CDBF-DE37-4B23-81F7-DB121A41587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188BA9F8-4B8F-4A6A-871C-3A3DCB1E379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manualLayout>
                  <c:x val="-5.6944444444444443E-2"/>
                  <c:y val="8.9031089375997213E-2"/>
                </c:manualLayout>
              </c:layout>
              <c:tx>
                <c:rich>
                  <a:bodyPr/>
                  <a:lstStyle/>
                  <a:p>
                    <a:fld id="{6A18E887-4637-4185-88BF-BF021025B6A1}"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C-4FFE-4028-8BE0-4181F6756C78}"/>
                </c:ext>
                <c:ext xmlns:c15="http://schemas.microsoft.com/office/drawing/2012/chart" uri="{CE6537A1-D6FC-4f65-9D91-7224C49458BB}">
                  <c15:layout/>
                  <c15:dlblFieldTable/>
                  <c15:showDataLabelsRange val="1"/>
                </c:ext>
              </c:extLst>
            </c:dLbl>
            <c:dLbl>
              <c:idx val="7"/>
              <c:layout>
                <c:manualLayout>
                  <c:x val="-5.2777777777777792E-2"/>
                  <c:y val="-8.0127980438397542E-2"/>
                </c:manualLayout>
              </c:layout>
              <c:tx>
                <c:rich>
                  <a:bodyPr/>
                  <a:lstStyle/>
                  <a:p>
                    <a:fld id="{9C1528AC-3F83-47E5-A67E-371602F358E1}"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D-4FFE-4028-8BE0-4181F6756C78}"/>
                </c:ext>
                <c:ext xmlns:c15="http://schemas.microsoft.com/office/drawing/2012/chart" uri="{CE6537A1-D6FC-4f65-9D91-7224C49458BB}">
                  <c15:layout/>
                  <c15:dlblFieldTable/>
                  <c15:showDataLabelsRange val="1"/>
                </c:ext>
              </c:extLst>
            </c:dLbl>
            <c:dLbl>
              <c:idx val="8"/>
              <c:tx>
                <c:rich>
                  <a:bodyPr/>
                  <a:lstStyle/>
                  <a:p>
                    <a:endParaRPr lang="en-US"/>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D-428C-4AC6-A40B-9ED99992BF16}"/>
                </c:ext>
                <c:ext xmlns:c15="http://schemas.microsoft.com/office/drawing/2012/chart" uri="{CE6537A1-D6FC-4f65-9D91-7224C49458BB}"/>
              </c:extLst>
            </c:dLbl>
            <c:dLbl>
              <c:idx val="9"/>
              <c:layout/>
              <c:tx>
                <c:rich>
                  <a:bodyPr/>
                  <a:lstStyle/>
                  <a:p>
                    <a:fld id="{A6B71978-6AEA-411A-AF38-1D507BAEF18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0"/>
              <c:layout/>
              <c:tx>
                <c:rich>
                  <a:bodyPr/>
                  <a:lstStyle/>
                  <a:p>
                    <a:fld id="{AE856D94-64B3-42FF-96C6-F9EE0F96A9EE}"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1"/>
              <c:layout/>
              <c:tx>
                <c:rich>
                  <a:bodyPr/>
                  <a:lstStyle/>
                  <a:p>
                    <a:fld id="{AF026E82-8577-480E-8781-9EEA8433E2DE}"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2"/>
              <c:layout/>
              <c:tx>
                <c:rich>
                  <a:bodyPr/>
                  <a:lstStyle/>
                  <a:p>
                    <a:fld id="{3852789A-8F5F-4A2F-A0D1-56272FC51F0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3"/>
              <c:layout/>
              <c:tx>
                <c:rich>
                  <a:bodyPr/>
                  <a:lstStyle/>
                  <a:p>
                    <a:fld id="{9619816A-A741-425D-B3A3-09EE90CD75C3}"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4"/>
              <c:layout/>
              <c:tx>
                <c:rich>
                  <a:bodyPr/>
                  <a:lstStyle/>
                  <a:p>
                    <a:fld id="{0B03C023-D555-46ED-B853-42F843ADDFB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5"/>
              <c:layout/>
              <c:tx>
                <c:rich>
                  <a:bodyPr/>
                  <a:lstStyle/>
                  <a:p>
                    <a:fld id="{7ABA5F00-1657-4558-9FFC-1F0856D4F9D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6"/>
              <c:layout/>
              <c:tx>
                <c:rich>
                  <a:bodyPr/>
                  <a:lstStyle/>
                  <a:p>
                    <a:fld id="{5166C974-488B-4325-B5AC-919135276E4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Foglio1!$C$3:$C$19</c:f>
              <c:numCache>
                <c:formatCode>General</c:formatCode>
                <c:ptCount val="17"/>
                <c:pt idx="0">
                  <c:v>-71.600000000002183</c:v>
                </c:pt>
                <c:pt idx="1">
                  <c:v>-84.100000000002183</c:v>
                </c:pt>
                <c:pt idx="2">
                  <c:v>-117.5</c:v>
                </c:pt>
                <c:pt idx="3">
                  <c:v>-123.40000000000146</c:v>
                </c:pt>
                <c:pt idx="4">
                  <c:v>-138.60000000000218</c:v>
                </c:pt>
                <c:pt idx="5">
                  <c:v>-142.40000000000146</c:v>
                </c:pt>
                <c:pt idx="6">
                  <c:v>-170.10000000000218</c:v>
                </c:pt>
                <c:pt idx="7">
                  <c:v>-175.10000000000218</c:v>
                </c:pt>
                <c:pt idx="9">
                  <c:v>71.5</c:v>
                </c:pt>
                <c:pt idx="10">
                  <c:v>80.200000000000728</c:v>
                </c:pt>
                <c:pt idx="11">
                  <c:v>84</c:v>
                </c:pt>
                <c:pt idx="12">
                  <c:v>120.79999999999927</c:v>
                </c:pt>
                <c:pt idx="13">
                  <c:v>138.5</c:v>
                </c:pt>
                <c:pt idx="14">
                  <c:v>142.29999999999927</c:v>
                </c:pt>
                <c:pt idx="15">
                  <c:v>170.09999999999854</c:v>
                </c:pt>
                <c:pt idx="16">
                  <c:v>175</c:v>
                </c:pt>
              </c:numCache>
            </c:numRef>
          </c:xVal>
          <c:yVal>
            <c:numRef>
              <c:f>Foglio1!$E$3:$E$19</c:f>
              <c:numCache>
                <c:formatCode>0</c:formatCode>
                <c:ptCount val="17"/>
                <c:pt idx="0">
                  <c:v>2381</c:v>
                </c:pt>
                <c:pt idx="1">
                  <c:v>9004</c:v>
                </c:pt>
                <c:pt idx="2">
                  <c:v>1268</c:v>
                </c:pt>
                <c:pt idx="3">
                  <c:v>3847</c:v>
                </c:pt>
                <c:pt idx="4">
                  <c:v>4502</c:v>
                </c:pt>
                <c:pt idx="5">
                  <c:v>7553.333333333333</c:v>
                </c:pt>
                <c:pt idx="6">
                  <c:v>6221</c:v>
                </c:pt>
                <c:pt idx="7">
                  <c:v>6707.333333333333</c:v>
                </c:pt>
                <c:pt idx="9">
                  <c:v>4942</c:v>
                </c:pt>
                <c:pt idx="10">
                  <c:v>2056</c:v>
                </c:pt>
                <c:pt idx="11">
                  <c:v>10610</c:v>
                </c:pt>
                <c:pt idx="12">
                  <c:v>3938</c:v>
                </c:pt>
                <c:pt idx="13">
                  <c:v>4248</c:v>
                </c:pt>
                <c:pt idx="14">
                  <c:v>9880</c:v>
                </c:pt>
                <c:pt idx="15">
                  <c:v>9240</c:v>
                </c:pt>
                <c:pt idx="16">
                  <c:v>9840</c:v>
                </c:pt>
              </c:numCache>
            </c:numRef>
          </c:yVal>
          <c:smooth val="0"/>
          <c:extLst xmlns:c16r2="http://schemas.microsoft.com/office/drawing/2015/06/chart">
            <c:ext xmlns:c16="http://schemas.microsoft.com/office/drawing/2014/chart" uri="{C3380CC4-5D6E-409C-BE32-E72D297353CC}">
              <c16:uniqueId val="{00000001-428C-4AC6-A40B-9ED99992BF16}"/>
            </c:ext>
            <c:ext xmlns:c15="http://schemas.microsoft.com/office/drawing/2012/chart" uri="{02D57815-91ED-43cb-92C2-25804820EDAC}">
              <c15:datalabelsRange>
                <c15:f>Foglio1!$D$3:$D$19</c15:f>
                <c15:dlblRangeCache>
                  <c:ptCount val="17"/>
                  <c:pt idx="0">
                    <c:v>MQWA.C4L7</c:v>
                  </c:pt>
                  <c:pt idx="1">
                    <c:v>MQWA.E4L7</c:v>
                  </c:pt>
                  <c:pt idx="2">
                    <c:v>MCBWH.5L7</c:v>
                  </c:pt>
                  <c:pt idx="3">
                    <c:v>MQWA.A5L7</c:v>
                  </c:pt>
                  <c:pt idx="4">
                    <c:v>MQWA.D5L7</c:v>
                  </c:pt>
                  <c:pt idx="5">
                    <c:v>MQWA.E5L7</c:v>
                  </c:pt>
                  <c:pt idx="6">
                    <c:v>MBW.A6L7</c:v>
                  </c:pt>
                  <c:pt idx="7">
                    <c:v>MBW.B6L7</c:v>
                  </c:pt>
                  <c:pt idx="9">
                    <c:v>MQWA.C4R7</c:v>
                  </c:pt>
                  <c:pt idx="10">
                    <c:v>MQWA.D4R7</c:v>
                  </c:pt>
                  <c:pt idx="11">
                    <c:v>MQWA.E4R7</c:v>
                  </c:pt>
                  <c:pt idx="12">
                    <c:v>MQWA.A5R7</c:v>
                  </c:pt>
                  <c:pt idx="13">
                    <c:v>MQWA.D5R7</c:v>
                  </c:pt>
                  <c:pt idx="14">
                    <c:v>MQWA.E5R7</c:v>
                  </c:pt>
                  <c:pt idx="15">
                    <c:v>MBW.A6R7</c:v>
                  </c:pt>
                  <c:pt idx="16">
                    <c:v>MBW.B6R7</c:v>
                  </c:pt>
                </c15:dlblRangeCache>
              </c15:datalabelsRange>
            </c:ext>
          </c:extLst>
        </c:ser>
        <c:dLbls>
          <c:showLegendKey val="0"/>
          <c:showVal val="0"/>
          <c:showCatName val="0"/>
          <c:showSerName val="0"/>
          <c:showPercent val="0"/>
          <c:showBubbleSize val="0"/>
        </c:dLbls>
        <c:axId val="224805872"/>
        <c:axId val="224804304"/>
      </c:scatterChart>
      <c:valAx>
        <c:axId val="2248058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t-IT"/>
                  <a:t>Distance from Interaction</a:t>
                </a:r>
                <a:r>
                  <a:rPr lang="it-IT" baseline="0"/>
                  <a:t> Point (m)</a:t>
                </a:r>
                <a:endParaRPr lang="it-IT"/>
              </a:p>
            </c:rich>
          </c:tx>
          <c:layout>
            <c:manualLayout>
              <c:xMode val="edge"/>
              <c:yMode val="edge"/>
              <c:x val="0.41173092207539114"/>
              <c:y val="0.9068459951602191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804304"/>
        <c:crosses val="autoZero"/>
        <c:crossBetween val="midCat"/>
      </c:valAx>
      <c:valAx>
        <c:axId val="2248043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t-IT"/>
                  <a:t>Dose(Gy)</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805872"/>
        <c:crosses val="autoZero"/>
        <c:crossBetween val="midCat"/>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83675196850393707"/>
          <c:h val="0.80629286822111679"/>
        </c:manualLayout>
      </c:layout>
      <c:scatterChart>
        <c:scatterStyle val="lineMarker"/>
        <c:varyColors val="0"/>
        <c:ser>
          <c:idx val="0"/>
          <c:order val="0"/>
          <c:tx>
            <c:v>MQW Minimum Values</c:v>
          </c:tx>
          <c:spPr>
            <a:ln w="19050" cap="rnd">
              <a:solidFill>
                <a:srgbClr val="FF0000"/>
              </a:solidFill>
              <a:round/>
            </a:ln>
            <a:effectLst/>
          </c:spPr>
          <c:marker>
            <c:symbol val="circle"/>
            <c:size val="5"/>
            <c:spPr>
              <a:solidFill>
                <a:srgbClr val="FF0000"/>
              </a:solidFill>
              <a:ln w="9525">
                <a:solidFill>
                  <a:srgbClr val="FF0000"/>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Sheet1!$P$7:$P$12</c:f>
              <c:numCache>
                <c:formatCode>General</c:formatCode>
                <c:ptCount val="6"/>
                <c:pt idx="0">
                  <c:v>60</c:v>
                </c:pt>
                <c:pt idx="1">
                  <c:v>60</c:v>
                </c:pt>
                <c:pt idx="2">
                  <c:v>60</c:v>
                </c:pt>
                <c:pt idx="3" formatCode="#,#00">
                  <c:v>33.1</c:v>
                </c:pt>
                <c:pt idx="4" formatCode="#,#00">
                  <c:v>17.5</c:v>
                </c:pt>
              </c:numCache>
            </c:numRef>
          </c:yVal>
          <c:smooth val="0"/>
          <c:extLst xmlns:c16r2="http://schemas.microsoft.com/office/drawing/2015/06/chart">
            <c:ext xmlns:c16="http://schemas.microsoft.com/office/drawing/2014/chart" uri="{C3380CC4-5D6E-409C-BE32-E72D297353CC}">
              <c16:uniqueId val="{00000000-E3FC-49F6-B2D4-FB3662920992}"/>
            </c:ext>
          </c:extLst>
        </c:ser>
        <c:ser>
          <c:idx val="2"/>
          <c:order val="1"/>
          <c:tx>
            <c:v>MQW Average</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Sheet1!$O$7:$O$11</c:f>
              <c:numCache>
                <c:formatCode>General</c:formatCode>
                <c:ptCount val="5"/>
                <c:pt idx="0">
                  <c:v>60</c:v>
                </c:pt>
                <c:pt idx="1">
                  <c:v>60</c:v>
                </c:pt>
                <c:pt idx="2">
                  <c:v>60</c:v>
                </c:pt>
                <c:pt idx="3" formatCode="#,#00">
                  <c:v>56.640625</c:v>
                </c:pt>
                <c:pt idx="4" formatCode="#,#00">
                  <c:v>44.956282996256256</c:v>
                </c:pt>
              </c:numCache>
            </c:numRef>
          </c:yVal>
          <c:smooth val="0"/>
          <c:extLst xmlns:c16r2="http://schemas.microsoft.com/office/drawing/2015/06/chart">
            <c:ext xmlns:c16="http://schemas.microsoft.com/office/drawing/2014/chart" uri="{C3380CC4-5D6E-409C-BE32-E72D297353CC}">
              <c16:uniqueId val="{00000001-E3FC-49F6-B2D4-FB3662920992}"/>
            </c:ext>
          </c:extLst>
        </c:ser>
        <c:dLbls>
          <c:showLegendKey val="0"/>
          <c:showVal val="0"/>
          <c:showCatName val="0"/>
          <c:showSerName val="0"/>
          <c:showPercent val="0"/>
          <c:showBubbleSize val="0"/>
        </c:dLbls>
        <c:axId val="228627216"/>
        <c:axId val="228627608"/>
      </c:scatterChart>
      <c:valAx>
        <c:axId val="228627216"/>
        <c:scaling>
          <c:orientation val="minMax"/>
          <c:max val="9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8627608"/>
        <c:crosses val="autoZero"/>
        <c:crossBetween val="midCat"/>
      </c:valAx>
      <c:valAx>
        <c:axId val="2286276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GB" sz="800" dirty="0"/>
                  <a:t>Minimum Breakdown</a:t>
                </a:r>
                <a:r>
                  <a:rPr lang="en-GB" sz="800" baseline="0" dirty="0"/>
                  <a:t> Voltage (kV/mm)</a:t>
                </a:r>
                <a:endParaRPr lang="en-GB" sz="800" dirty="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8627216"/>
        <c:crosses val="autoZero"/>
        <c:crossBetween val="midCat"/>
      </c:valAx>
      <c:spPr>
        <a:noFill/>
        <a:ln>
          <a:noFill/>
        </a:ln>
        <a:effectLst/>
      </c:spPr>
    </c:plotArea>
    <c:legend>
      <c:legendPos val="r"/>
      <c:layout>
        <c:manualLayout>
          <c:xMode val="edge"/>
          <c:yMode val="edge"/>
          <c:x val="0.13956909921312952"/>
          <c:y val="0.5005782095823097"/>
          <c:w val="0.33688559647314281"/>
          <c:h val="0.3125021872265967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Mechanical properties Evolution vs Dose</a:t>
            </a:r>
          </a:p>
        </c:rich>
      </c:tx>
      <c:layout/>
      <c:overlay val="1"/>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15048118985127"/>
          <c:y val="5.360623781676413E-2"/>
          <c:w val="0.74682305336832888"/>
          <c:h val="0.73000337677088611"/>
        </c:manualLayout>
      </c:layout>
      <c:scatterChart>
        <c:scatterStyle val="lineMarker"/>
        <c:varyColors val="0"/>
        <c:ser>
          <c:idx val="0"/>
          <c:order val="0"/>
          <c:tx>
            <c:v>MQW</c:v>
          </c:tx>
          <c:spPr>
            <a:ln w="19050"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Sheet1!$L$7:$L$10</c:f>
                <c:numCache>
                  <c:formatCode>General</c:formatCode>
                  <c:ptCount val="4"/>
                  <c:pt idx="0">
                    <c:v>50.600000000000023</c:v>
                  </c:pt>
                  <c:pt idx="1">
                    <c:v>109.69999999999999</c:v>
                  </c:pt>
                  <c:pt idx="2">
                    <c:v>51.199999999999989</c:v>
                  </c:pt>
                  <c:pt idx="3">
                    <c:v>59.899999999999977</c:v>
                  </c:pt>
                </c:numCache>
              </c:numRef>
            </c:plus>
            <c:minus>
              <c:numRef>
                <c:f>Sheet1!$N$7:$N$10</c:f>
                <c:numCache>
                  <c:formatCode>General</c:formatCode>
                  <c:ptCount val="4"/>
                  <c:pt idx="0">
                    <c:v>53.399999999999977</c:v>
                  </c:pt>
                  <c:pt idx="1">
                    <c:v>68.300000000000011</c:v>
                  </c:pt>
                  <c:pt idx="2">
                    <c:v>55.800000000000011</c:v>
                  </c:pt>
                  <c:pt idx="3">
                    <c:v>66.100000000000023</c:v>
                  </c:pt>
                </c:numCache>
              </c:numRef>
            </c:minus>
            <c:spPr>
              <a:noFill/>
              <a:ln w="9525" cap="flat" cmpd="sng" algn="ctr">
                <a:solidFill>
                  <a:schemeClr val="tx1">
                    <a:lumMod val="65000"/>
                    <a:lumOff val="35000"/>
                  </a:schemeClr>
                </a:solidFill>
                <a:round/>
              </a:ln>
              <a:effectLst/>
            </c:spPr>
          </c:errBars>
          <c:xVal>
            <c:numRef>
              <c:f>Sheet1!$I$7:$I$12</c:f>
              <c:numCache>
                <c:formatCode>General</c:formatCode>
                <c:ptCount val="6"/>
                <c:pt idx="0">
                  <c:v>0</c:v>
                </c:pt>
                <c:pt idx="1">
                  <c:v>10</c:v>
                </c:pt>
                <c:pt idx="2">
                  <c:v>25</c:v>
                </c:pt>
                <c:pt idx="3">
                  <c:v>50</c:v>
                </c:pt>
                <c:pt idx="4">
                  <c:v>75</c:v>
                </c:pt>
                <c:pt idx="5">
                  <c:v>100</c:v>
                </c:pt>
              </c:numCache>
            </c:numRef>
          </c:xVal>
          <c:yVal>
            <c:numRef>
              <c:f>Sheet1!$J$7:$J$12</c:f>
              <c:numCache>
                <c:formatCode>General</c:formatCode>
                <c:ptCount val="6"/>
                <c:pt idx="0">
                  <c:v>420.4</c:v>
                </c:pt>
                <c:pt idx="1">
                  <c:v>404.3</c:v>
                </c:pt>
                <c:pt idx="2">
                  <c:v>402.8</c:v>
                </c:pt>
                <c:pt idx="3">
                  <c:v>384.1</c:v>
                </c:pt>
              </c:numCache>
            </c:numRef>
          </c:yVal>
          <c:smooth val="0"/>
          <c:extLst xmlns:c16r2="http://schemas.microsoft.com/office/drawing/2015/06/chart">
            <c:ext xmlns:c16="http://schemas.microsoft.com/office/drawing/2014/chart" uri="{C3380CC4-5D6E-409C-BE32-E72D297353CC}">
              <c16:uniqueId val="{00000000-C38A-45AD-98B5-ECE964F0C706}"/>
            </c:ext>
          </c:extLst>
        </c:ser>
        <c:ser>
          <c:idx val="7"/>
          <c:order val="2"/>
          <c:tx>
            <c:v>MQW Pure Resin</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Sheet1!$AO$6:$AO$11</c:f>
              <c:numCache>
                <c:formatCode>General</c:formatCode>
                <c:ptCount val="6"/>
                <c:pt idx="0">
                  <c:v>0</c:v>
                </c:pt>
                <c:pt idx="1">
                  <c:v>2</c:v>
                </c:pt>
                <c:pt idx="2">
                  <c:v>5</c:v>
                </c:pt>
                <c:pt idx="3">
                  <c:v>10</c:v>
                </c:pt>
                <c:pt idx="4">
                  <c:v>12</c:v>
                </c:pt>
                <c:pt idx="5">
                  <c:v>20</c:v>
                </c:pt>
              </c:numCache>
            </c:numRef>
          </c:xVal>
          <c:yVal>
            <c:numRef>
              <c:f>Sheet1!$AP$6:$AP$11</c:f>
              <c:numCache>
                <c:formatCode>General</c:formatCode>
                <c:ptCount val="6"/>
                <c:pt idx="0">
                  <c:v>153</c:v>
                </c:pt>
                <c:pt idx="1">
                  <c:v>140</c:v>
                </c:pt>
                <c:pt idx="2">
                  <c:v>93</c:v>
                </c:pt>
                <c:pt idx="3">
                  <c:v>73</c:v>
                </c:pt>
                <c:pt idx="4">
                  <c:v>71</c:v>
                </c:pt>
                <c:pt idx="5">
                  <c:v>13</c:v>
                </c:pt>
              </c:numCache>
            </c:numRef>
          </c:yVal>
          <c:smooth val="0"/>
          <c:extLst xmlns:c16r2="http://schemas.microsoft.com/office/drawing/2015/06/chart">
            <c:ext xmlns:c16="http://schemas.microsoft.com/office/drawing/2014/chart" uri="{C3380CC4-5D6E-409C-BE32-E72D297353CC}">
              <c16:uniqueId val="{00000003-C38A-45AD-98B5-ECE964F0C706}"/>
            </c:ext>
          </c:extLst>
        </c:ser>
        <c:dLbls>
          <c:showLegendKey val="0"/>
          <c:showVal val="0"/>
          <c:showCatName val="0"/>
          <c:showSerName val="0"/>
          <c:showPercent val="0"/>
          <c:showBubbleSize val="0"/>
        </c:dLbls>
        <c:axId val="223490520"/>
        <c:axId val="223489344"/>
      </c:scatterChart>
      <c:scatterChart>
        <c:scatterStyle val="lineMarker"/>
        <c:varyColors val="0"/>
        <c:ser>
          <c:idx val="3"/>
          <c:order val="1"/>
          <c:tx>
            <c:v>MQW Displ</c:v>
          </c:tx>
          <c:spPr>
            <a:ln w="19050" cap="rnd">
              <a:solidFill>
                <a:schemeClr val="accent4"/>
              </a:solidFill>
              <a:prstDash val="dash"/>
              <a:round/>
            </a:ln>
            <a:effectLst/>
          </c:spPr>
          <c:marker>
            <c:symbol val="circle"/>
            <c:size val="5"/>
            <c:spPr>
              <a:solidFill>
                <a:schemeClr val="accent4"/>
              </a:solidFill>
              <a:ln w="9525">
                <a:solidFill>
                  <a:schemeClr val="accent4"/>
                </a:solidFill>
              </a:ln>
              <a:effectLst/>
            </c:spPr>
          </c:marker>
          <c:xVal>
            <c:numRef>
              <c:f>Sheet1!$I$7:$I$12</c:f>
              <c:numCache>
                <c:formatCode>General</c:formatCode>
                <c:ptCount val="6"/>
                <c:pt idx="0">
                  <c:v>0</c:v>
                </c:pt>
                <c:pt idx="1">
                  <c:v>10</c:v>
                </c:pt>
                <c:pt idx="2">
                  <c:v>25</c:v>
                </c:pt>
                <c:pt idx="3">
                  <c:v>50</c:v>
                </c:pt>
                <c:pt idx="4">
                  <c:v>75</c:v>
                </c:pt>
                <c:pt idx="5">
                  <c:v>100</c:v>
                </c:pt>
              </c:numCache>
            </c:numRef>
          </c:xVal>
          <c:yVal>
            <c:numRef>
              <c:f>Sheet1!$P$7:$P$12</c:f>
              <c:numCache>
                <c:formatCode>General</c:formatCode>
                <c:ptCount val="6"/>
                <c:pt idx="0">
                  <c:v>6.83</c:v>
                </c:pt>
                <c:pt idx="1">
                  <c:v>7.02</c:v>
                </c:pt>
                <c:pt idx="2">
                  <c:v>7.66</c:v>
                </c:pt>
                <c:pt idx="3">
                  <c:v>10</c:v>
                </c:pt>
              </c:numCache>
            </c:numRef>
          </c:yVal>
          <c:smooth val="0"/>
          <c:extLst xmlns:c16r2="http://schemas.microsoft.com/office/drawing/2015/06/chart">
            <c:ext xmlns:c16="http://schemas.microsoft.com/office/drawing/2014/chart" uri="{C3380CC4-5D6E-409C-BE32-E72D297353CC}">
              <c16:uniqueId val="{00000004-C38A-45AD-98B5-ECE964F0C706}"/>
            </c:ext>
          </c:extLst>
        </c:ser>
        <c:dLbls>
          <c:showLegendKey val="0"/>
          <c:showVal val="0"/>
          <c:showCatName val="0"/>
          <c:showSerName val="0"/>
          <c:showPercent val="0"/>
          <c:showBubbleSize val="0"/>
        </c:dLbls>
        <c:axId val="227800992"/>
        <c:axId val="223491304"/>
      </c:scatterChart>
      <c:valAx>
        <c:axId val="223490520"/>
        <c:scaling>
          <c:orientation val="minMax"/>
          <c:max val="7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3489344"/>
        <c:crosses val="autoZero"/>
        <c:crossBetween val="midCat"/>
      </c:valAx>
      <c:valAx>
        <c:axId val="2234893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3490520"/>
        <c:crosses val="autoZero"/>
        <c:crossBetween val="midCat"/>
      </c:valAx>
      <c:valAx>
        <c:axId val="223491304"/>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Displacement (mm)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800992"/>
        <c:crosses val="max"/>
        <c:crossBetween val="midCat"/>
      </c:valAx>
      <c:valAx>
        <c:axId val="227800992"/>
        <c:scaling>
          <c:orientation val="minMax"/>
        </c:scaling>
        <c:delete val="1"/>
        <c:axPos val="b"/>
        <c:numFmt formatCode="General" sourceLinked="1"/>
        <c:majorTickMark val="out"/>
        <c:minorTickMark val="none"/>
        <c:tickLblPos val="nextTo"/>
        <c:crossAx val="223491304"/>
        <c:crosses val="autoZero"/>
        <c:crossBetween val="midCat"/>
      </c:valAx>
      <c:spPr>
        <a:noFill/>
        <a:ln>
          <a:noFill/>
        </a:ln>
        <a:effectLst/>
      </c:spPr>
    </c:plotArea>
    <c:legend>
      <c:legendPos val="r"/>
      <c:layout>
        <c:manualLayout>
          <c:xMode val="edge"/>
          <c:yMode val="edge"/>
          <c:x val="0.64342027995412177"/>
          <c:y val="0.47283337222221034"/>
          <c:w val="0.23947623465170301"/>
          <c:h val="0.30719501309021013"/>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04370325606531E-2"/>
          <c:y val="3.6676515109283415E-2"/>
          <c:w val="0.87891954253287363"/>
          <c:h val="0.80104139281629949"/>
        </c:manualLayout>
      </c:layout>
      <c:scatterChart>
        <c:scatterStyle val="lineMarker"/>
        <c:varyColors val="0"/>
        <c:ser>
          <c:idx val="0"/>
          <c:order val="0"/>
          <c:tx>
            <c:strRef>
              <c:f>Sheet4!$C$13</c:f>
              <c:strCache>
                <c:ptCount val="1"/>
                <c:pt idx="0">
                  <c:v>Average flexural strenght</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Sheet4!$B$14:$B$19</c:f>
              <c:numCache>
                <c:formatCode>General</c:formatCode>
                <c:ptCount val="6"/>
                <c:pt idx="0">
                  <c:v>0</c:v>
                </c:pt>
                <c:pt idx="1">
                  <c:v>10</c:v>
                </c:pt>
                <c:pt idx="2">
                  <c:v>25</c:v>
                </c:pt>
                <c:pt idx="3">
                  <c:v>50</c:v>
                </c:pt>
                <c:pt idx="4">
                  <c:v>75</c:v>
                </c:pt>
                <c:pt idx="5">
                  <c:v>90</c:v>
                </c:pt>
              </c:numCache>
            </c:numRef>
          </c:xVal>
          <c:yVal>
            <c:numRef>
              <c:f>Sheet4!$C$14:$C$19</c:f>
              <c:numCache>
                <c:formatCode>General</c:formatCode>
                <c:ptCount val="6"/>
                <c:pt idx="0">
                  <c:v>420.4</c:v>
                </c:pt>
                <c:pt idx="1">
                  <c:v>404.3</c:v>
                </c:pt>
                <c:pt idx="2">
                  <c:v>402.8</c:v>
                </c:pt>
                <c:pt idx="3">
                  <c:v>384.1</c:v>
                </c:pt>
                <c:pt idx="4">
                  <c:v>262.89999999999998</c:v>
                </c:pt>
                <c:pt idx="5">
                  <c:v>263.8</c:v>
                </c:pt>
              </c:numCache>
            </c:numRef>
          </c:yVal>
          <c:smooth val="0"/>
        </c:ser>
        <c:ser>
          <c:idx val="1"/>
          <c:order val="1"/>
          <c:tx>
            <c:strRef>
              <c:f>Sheet4!$D$13</c:f>
              <c:strCache>
                <c:ptCount val="1"/>
                <c:pt idx="0">
                  <c:v>Minimum flexural strenght</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Sheet4!$B$14:$B$19</c:f>
              <c:numCache>
                <c:formatCode>General</c:formatCode>
                <c:ptCount val="6"/>
                <c:pt idx="0">
                  <c:v>0</c:v>
                </c:pt>
                <c:pt idx="1">
                  <c:v>10</c:v>
                </c:pt>
                <c:pt idx="2">
                  <c:v>25</c:v>
                </c:pt>
                <c:pt idx="3">
                  <c:v>50</c:v>
                </c:pt>
                <c:pt idx="4">
                  <c:v>75</c:v>
                </c:pt>
                <c:pt idx="5">
                  <c:v>90</c:v>
                </c:pt>
              </c:numCache>
            </c:numRef>
          </c:xVal>
          <c:yVal>
            <c:numRef>
              <c:f>Sheet4!$D$14:$D$19</c:f>
              <c:numCache>
                <c:formatCode>General</c:formatCode>
                <c:ptCount val="6"/>
                <c:pt idx="0">
                  <c:v>367</c:v>
                </c:pt>
                <c:pt idx="1">
                  <c:v>336</c:v>
                </c:pt>
                <c:pt idx="2">
                  <c:v>347</c:v>
                </c:pt>
                <c:pt idx="3">
                  <c:v>318</c:v>
                </c:pt>
                <c:pt idx="4">
                  <c:v>208.4</c:v>
                </c:pt>
                <c:pt idx="5">
                  <c:v>228</c:v>
                </c:pt>
              </c:numCache>
            </c:numRef>
          </c:yVal>
          <c:smooth val="0"/>
        </c:ser>
        <c:dLbls>
          <c:showLegendKey val="0"/>
          <c:showVal val="0"/>
          <c:showCatName val="0"/>
          <c:showSerName val="0"/>
          <c:showPercent val="0"/>
          <c:showBubbleSize val="0"/>
        </c:dLbls>
        <c:axId val="439426384"/>
        <c:axId val="439426776"/>
      </c:scatterChart>
      <c:valAx>
        <c:axId val="4394263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Dose</a:t>
                </a:r>
                <a:r>
                  <a:rPr lang="en-GB" sz="1400" baseline="0"/>
                  <a:t> MGy</a:t>
                </a:r>
                <a:endParaRPr lang="en-GB" sz="1400"/>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39426776"/>
        <c:crosses val="autoZero"/>
        <c:crossBetween val="midCat"/>
      </c:valAx>
      <c:valAx>
        <c:axId val="439426776"/>
        <c:scaling>
          <c:orientation val="minMax"/>
          <c:max val="6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Flexural</a:t>
                </a:r>
                <a:r>
                  <a:rPr lang="en-GB" sz="1400" baseline="0"/>
                  <a:t> Strenght [MPa]</a:t>
                </a:r>
                <a:endParaRPr lang="en-GB" sz="1400"/>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39426384"/>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83675196850393707"/>
          <c:h val="0.85966415886697622"/>
        </c:manualLayout>
      </c:layout>
      <c:scatterChart>
        <c:scatterStyle val="lineMarker"/>
        <c:varyColors val="0"/>
        <c:ser>
          <c:idx val="1"/>
          <c:order val="0"/>
          <c:tx>
            <c:v>MBW Minimum Values</c:v>
          </c:tx>
          <c:spPr>
            <a:ln w="19050" cap="rnd">
              <a:solidFill>
                <a:srgbClr val="FF0000"/>
              </a:solidFill>
              <a:round/>
            </a:ln>
            <a:effectLst/>
          </c:spPr>
          <c:marker>
            <c:symbol val="circle"/>
            <c:size val="5"/>
            <c:spPr>
              <a:solidFill>
                <a:srgbClr val="FF0000"/>
              </a:solidFill>
              <a:ln w="9525">
                <a:solidFill>
                  <a:srgbClr val="FF0000"/>
                </a:solidFill>
              </a:ln>
              <a:effectLst/>
            </c:spPr>
          </c:marker>
          <c:errBars>
            <c:errDir val="x"/>
            <c:errBarType val="both"/>
            <c:errValType val="fixedVal"/>
            <c:noEndCap val="0"/>
            <c:val val="1"/>
            <c:spPr>
              <a:noFill/>
              <a:ln w="9525" cap="flat" cmpd="sng" algn="ctr">
                <a:solidFill>
                  <a:schemeClr val="tx1">
                    <a:lumMod val="65000"/>
                    <a:lumOff val="35000"/>
                  </a:schemeClr>
                </a:solidFill>
                <a:round/>
              </a:ln>
              <a:effectLst/>
            </c:spPr>
          </c:errBars>
          <c:xVal>
            <c:numRef>
              <c:f>Sheet1!$N$7:$N$12</c:f>
              <c:numCache>
                <c:formatCode>General</c:formatCode>
                <c:ptCount val="6"/>
                <c:pt idx="0">
                  <c:v>0</c:v>
                </c:pt>
                <c:pt idx="1">
                  <c:v>10</c:v>
                </c:pt>
                <c:pt idx="2">
                  <c:v>25</c:v>
                </c:pt>
                <c:pt idx="3">
                  <c:v>50</c:v>
                </c:pt>
                <c:pt idx="4">
                  <c:v>75</c:v>
                </c:pt>
                <c:pt idx="5">
                  <c:v>90</c:v>
                </c:pt>
              </c:numCache>
            </c:numRef>
          </c:xVal>
          <c:yVal>
            <c:numRef>
              <c:f>Sheet1!$S$7:$S$11</c:f>
              <c:numCache>
                <c:formatCode>General</c:formatCode>
                <c:ptCount val="5"/>
                <c:pt idx="0">
                  <c:v>60</c:v>
                </c:pt>
                <c:pt idx="1">
                  <c:v>60</c:v>
                </c:pt>
                <c:pt idx="2">
                  <c:v>60</c:v>
                </c:pt>
                <c:pt idx="3">
                  <c:v>60</c:v>
                </c:pt>
                <c:pt idx="4" formatCode="#,#00">
                  <c:v>41.1</c:v>
                </c:pt>
              </c:numCache>
            </c:numRef>
          </c:yVal>
          <c:smooth val="0"/>
          <c:extLst xmlns:c16r2="http://schemas.microsoft.com/office/drawing/2015/06/chart">
            <c:ext xmlns:c16="http://schemas.microsoft.com/office/drawing/2014/chart" uri="{C3380CC4-5D6E-409C-BE32-E72D297353CC}">
              <c16:uniqueId val="{00000000-5CE3-4694-A5A8-68FDE6FEF006}"/>
            </c:ext>
          </c:extLst>
        </c:ser>
        <c:ser>
          <c:idx val="3"/>
          <c:order val="1"/>
          <c:tx>
            <c:v>MBW Average</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Sheet1!$R$7:$R$12</c:f>
              <c:numCache>
                <c:formatCode>General</c:formatCode>
                <c:ptCount val="6"/>
                <c:pt idx="0">
                  <c:v>60</c:v>
                </c:pt>
                <c:pt idx="1">
                  <c:v>60</c:v>
                </c:pt>
                <c:pt idx="2">
                  <c:v>60</c:v>
                </c:pt>
                <c:pt idx="3" formatCode="#,#00">
                  <c:v>60</c:v>
                </c:pt>
                <c:pt idx="4" formatCode="#,#00">
                  <c:v>54.255783825467383</c:v>
                </c:pt>
              </c:numCache>
            </c:numRef>
          </c:yVal>
          <c:smooth val="0"/>
          <c:extLst xmlns:c16r2="http://schemas.microsoft.com/office/drawing/2015/06/chart">
            <c:ext xmlns:c16="http://schemas.microsoft.com/office/drawing/2014/chart" uri="{C3380CC4-5D6E-409C-BE32-E72D297353CC}">
              <c16:uniqueId val="{00000001-5CE3-4694-A5A8-68FDE6FEF006}"/>
            </c:ext>
          </c:extLst>
        </c:ser>
        <c:dLbls>
          <c:showLegendKey val="0"/>
          <c:showVal val="0"/>
          <c:showCatName val="0"/>
          <c:showSerName val="0"/>
          <c:showPercent val="0"/>
          <c:showBubbleSize val="0"/>
        </c:dLbls>
        <c:axId val="228578856"/>
        <c:axId val="228579248"/>
      </c:scatterChart>
      <c:valAx>
        <c:axId val="228578856"/>
        <c:scaling>
          <c:orientation val="minMax"/>
          <c:max val="9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8579248"/>
        <c:crosses val="autoZero"/>
        <c:crossBetween val="midCat"/>
      </c:valAx>
      <c:valAx>
        <c:axId val="228579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GB" sz="800" dirty="0"/>
                  <a:t>Minimum Breakdown</a:t>
                </a:r>
                <a:r>
                  <a:rPr lang="en-GB" sz="800" baseline="0" dirty="0"/>
                  <a:t> Voltage (kV/mm)</a:t>
                </a:r>
                <a:endParaRPr lang="en-GB" sz="800" dirty="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8578856"/>
        <c:crosses val="autoZero"/>
        <c:crossBetween val="midCat"/>
      </c:valAx>
      <c:spPr>
        <a:noFill/>
        <a:ln>
          <a:noFill/>
        </a:ln>
        <a:effectLst/>
      </c:spPr>
    </c:plotArea>
    <c:legend>
      <c:legendPos val="r"/>
      <c:layout>
        <c:manualLayout>
          <c:xMode val="edge"/>
          <c:yMode val="edge"/>
          <c:x val="0.13956911636045491"/>
          <c:y val="0.50057815689705454"/>
          <c:w val="0.26857101601854083"/>
          <c:h val="0.3125021872265967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Mechanical properties Evolution vs Dose</a:t>
            </a:r>
          </a:p>
        </c:rich>
      </c:tx>
      <c:layout/>
      <c:overlay val="1"/>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15048118985127"/>
          <c:y val="5.360623781676413E-2"/>
          <c:w val="0.74682305336832888"/>
          <c:h val="0.73000337677088611"/>
        </c:manualLayout>
      </c:layout>
      <c:scatterChart>
        <c:scatterStyle val="lineMarker"/>
        <c:varyColors val="0"/>
        <c:ser>
          <c:idx val="1"/>
          <c:order val="0"/>
          <c:tx>
            <c:v>MBW</c:v>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Sheet1!$U$7:$U$10</c:f>
                <c:numCache>
                  <c:formatCode>General</c:formatCode>
                  <c:ptCount val="4"/>
                  <c:pt idx="0">
                    <c:v>85.5</c:v>
                  </c:pt>
                  <c:pt idx="1">
                    <c:v>105.5</c:v>
                  </c:pt>
                  <c:pt idx="2">
                    <c:v>113.5</c:v>
                  </c:pt>
                  <c:pt idx="3">
                    <c:v>71.400000000000006</c:v>
                  </c:pt>
                </c:numCache>
              </c:numRef>
            </c:plus>
            <c:minus>
              <c:numRef>
                <c:f>Sheet1!$W$7:$W$10</c:f>
                <c:numCache>
                  <c:formatCode>General</c:formatCode>
                  <c:ptCount val="4"/>
                  <c:pt idx="0">
                    <c:v>57.5</c:v>
                  </c:pt>
                  <c:pt idx="1">
                    <c:v>68.5</c:v>
                  </c:pt>
                  <c:pt idx="2">
                    <c:v>124.5</c:v>
                  </c:pt>
                  <c:pt idx="3">
                    <c:v>78.599999999999994</c:v>
                  </c:pt>
                </c:numCache>
              </c:numRef>
            </c:minus>
            <c:spPr>
              <a:noFill/>
              <a:ln w="9525" cap="flat" cmpd="sng" algn="ctr">
                <a:solidFill>
                  <a:schemeClr val="tx1">
                    <a:lumMod val="65000"/>
                    <a:lumOff val="35000"/>
                  </a:schemeClr>
                </a:solidFill>
                <a:round/>
              </a:ln>
              <a:effectLst/>
            </c:spPr>
          </c:errBars>
          <c:xVal>
            <c:numRef>
              <c:f>Sheet1!$R$7:$R$12</c:f>
              <c:numCache>
                <c:formatCode>General</c:formatCode>
                <c:ptCount val="6"/>
                <c:pt idx="0">
                  <c:v>0</c:v>
                </c:pt>
                <c:pt idx="1">
                  <c:v>10</c:v>
                </c:pt>
                <c:pt idx="2">
                  <c:v>25</c:v>
                </c:pt>
                <c:pt idx="3">
                  <c:v>50</c:v>
                </c:pt>
                <c:pt idx="4">
                  <c:v>75</c:v>
                </c:pt>
                <c:pt idx="5">
                  <c:v>100</c:v>
                </c:pt>
              </c:numCache>
            </c:numRef>
          </c:xVal>
          <c:yVal>
            <c:numRef>
              <c:f>Sheet1!$S$7:$S$12</c:f>
              <c:numCache>
                <c:formatCode>General</c:formatCode>
                <c:ptCount val="6"/>
                <c:pt idx="0">
                  <c:v>236.5</c:v>
                </c:pt>
                <c:pt idx="1">
                  <c:v>320.5</c:v>
                </c:pt>
                <c:pt idx="2">
                  <c:v>296.5</c:v>
                </c:pt>
                <c:pt idx="3">
                  <c:v>254.6</c:v>
                </c:pt>
              </c:numCache>
            </c:numRef>
          </c:yVal>
          <c:smooth val="0"/>
          <c:extLst xmlns:c16r2="http://schemas.microsoft.com/office/drawing/2015/06/chart">
            <c:ext xmlns:c16="http://schemas.microsoft.com/office/drawing/2014/chart" uri="{C3380CC4-5D6E-409C-BE32-E72D297353CC}">
              <c16:uniqueId val="{00000001-B248-442E-8B9E-D1DE6DE719A9}"/>
            </c:ext>
          </c:extLst>
        </c:ser>
        <c:ser>
          <c:idx val="6"/>
          <c:order val="2"/>
          <c:tx>
            <c:v>MBW Pure Resin</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Sheet1!$AR$6:$AR$10</c:f>
              <c:numCache>
                <c:formatCode>General</c:formatCode>
                <c:ptCount val="5"/>
                <c:pt idx="0">
                  <c:v>0.01</c:v>
                </c:pt>
                <c:pt idx="1">
                  <c:v>10</c:v>
                </c:pt>
                <c:pt idx="2">
                  <c:v>25</c:v>
                </c:pt>
                <c:pt idx="3">
                  <c:v>30</c:v>
                </c:pt>
                <c:pt idx="4">
                  <c:v>50</c:v>
                </c:pt>
              </c:numCache>
            </c:numRef>
          </c:xVal>
          <c:yVal>
            <c:numRef>
              <c:f>Sheet1!$AS$6:$AS$10</c:f>
              <c:numCache>
                <c:formatCode>General</c:formatCode>
                <c:ptCount val="5"/>
                <c:pt idx="0">
                  <c:v>118</c:v>
                </c:pt>
                <c:pt idx="1">
                  <c:v>97</c:v>
                </c:pt>
                <c:pt idx="2">
                  <c:v>94</c:v>
                </c:pt>
                <c:pt idx="3">
                  <c:v>79</c:v>
                </c:pt>
                <c:pt idx="4">
                  <c:v>58</c:v>
                </c:pt>
              </c:numCache>
            </c:numRef>
          </c:yVal>
          <c:smooth val="0"/>
          <c:extLst xmlns:c16r2="http://schemas.microsoft.com/office/drawing/2015/06/chart">
            <c:ext xmlns:c16="http://schemas.microsoft.com/office/drawing/2014/chart" uri="{C3380CC4-5D6E-409C-BE32-E72D297353CC}">
              <c16:uniqueId val="{00000002-B248-442E-8B9E-D1DE6DE719A9}"/>
            </c:ext>
          </c:extLst>
        </c:ser>
        <c:dLbls>
          <c:showLegendKey val="0"/>
          <c:showVal val="0"/>
          <c:showCatName val="0"/>
          <c:showSerName val="0"/>
          <c:showPercent val="0"/>
          <c:showBubbleSize val="0"/>
        </c:dLbls>
        <c:axId val="224806656"/>
        <c:axId val="228562472"/>
      </c:scatterChart>
      <c:scatterChart>
        <c:scatterStyle val="lineMarker"/>
        <c:varyColors val="0"/>
        <c:ser>
          <c:idx val="4"/>
          <c:order val="1"/>
          <c:tx>
            <c:v>MBW Displ</c:v>
          </c:tx>
          <c:spPr>
            <a:ln w="19050" cap="rnd">
              <a:solidFill>
                <a:schemeClr val="accent5"/>
              </a:solidFill>
              <a:prstDash val="dash"/>
              <a:round/>
            </a:ln>
            <a:effectLst/>
          </c:spPr>
          <c:marker>
            <c:symbol val="circle"/>
            <c:size val="5"/>
            <c:spPr>
              <a:solidFill>
                <a:schemeClr val="accent5"/>
              </a:solidFill>
              <a:ln w="9525">
                <a:solidFill>
                  <a:schemeClr val="accent5"/>
                </a:solidFill>
              </a:ln>
              <a:effectLst/>
            </c:spPr>
          </c:marker>
          <c:xVal>
            <c:numRef>
              <c:f>Sheet1!$R$7:$R$12</c:f>
              <c:numCache>
                <c:formatCode>General</c:formatCode>
                <c:ptCount val="6"/>
                <c:pt idx="0">
                  <c:v>0</c:v>
                </c:pt>
                <c:pt idx="1">
                  <c:v>10</c:v>
                </c:pt>
                <c:pt idx="2">
                  <c:v>25</c:v>
                </c:pt>
                <c:pt idx="3">
                  <c:v>50</c:v>
                </c:pt>
                <c:pt idx="4">
                  <c:v>75</c:v>
                </c:pt>
                <c:pt idx="5">
                  <c:v>100</c:v>
                </c:pt>
              </c:numCache>
            </c:numRef>
          </c:xVal>
          <c:yVal>
            <c:numRef>
              <c:f>Sheet1!$Y$7:$Y$12</c:f>
              <c:numCache>
                <c:formatCode>General</c:formatCode>
                <c:ptCount val="6"/>
                <c:pt idx="0">
                  <c:v>6.99</c:v>
                </c:pt>
                <c:pt idx="1">
                  <c:v>8.48</c:v>
                </c:pt>
                <c:pt idx="2">
                  <c:v>8.58</c:v>
                </c:pt>
                <c:pt idx="3">
                  <c:v>10</c:v>
                </c:pt>
              </c:numCache>
            </c:numRef>
          </c:yVal>
          <c:smooth val="0"/>
          <c:extLst xmlns:c16r2="http://schemas.microsoft.com/office/drawing/2015/06/chart">
            <c:ext xmlns:c16="http://schemas.microsoft.com/office/drawing/2014/chart" uri="{C3380CC4-5D6E-409C-BE32-E72D297353CC}">
              <c16:uniqueId val="{00000005-B248-442E-8B9E-D1DE6DE719A9}"/>
            </c:ext>
          </c:extLst>
        </c:ser>
        <c:dLbls>
          <c:showLegendKey val="0"/>
          <c:showVal val="0"/>
          <c:showCatName val="0"/>
          <c:showSerName val="0"/>
          <c:showPercent val="0"/>
          <c:showBubbleSize val="0"/>
        </c:dLbls>
        <c:axId val="136454912"/>
        <c:axId val="228563256"/>
      </c:scatterChart>
      <c:valAx>
        <c:axId val="224806656"/>
        <c:scaling>
          <c:orientation val="minMax"/>
          <c:max val="7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8562472"/>
        <c:crosses val="autoZero"/>
        <c:crossBetween val="midCat"/>
      </c:valAx>
      <c:valAx>
        <c:axId val="2285624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806656"/>
        <c:crosses val="autoZero"/>
        <c:crossBetween val="midCat"/>
      </c:valAx>
      <c:valAx>
        <c:axId val="228563256"/>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Displacement (mm)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454912"/>
        <c:crosses val="max"/>
        <c:crossBetween val="midCat"/>
      </c:valAx>
      <c:valAx>
        <c:axId val="136454912"/>
        <c:scaling>
          <c:orientation val="minMax"/>
        </c:scaling>
        <c:delete val="1"/>
        <c:axPos val="b"/>
        <c:numFmt formatCode="General" sourceLinked="1"/>
        <c:majorTickMark val="out"/>
        <c:minorTickMark val="none"/>
        <c:tickLblPos val="nextTo"/>
        <c:crossAx val="228563256"/>
        <c:crosses val="autoZero"/>
        <c:crossBetween val="midCat"/>
      </c:valAx>
      <c:spPr>
        <a:noFill/>
        <a:ln>
          <a:noFill/>
        </a:ln>
        <a:effectLst/>
      </c:spPr>
    </c:plotArea>
    <c:legend>
      <c:legendPos val="r"/>
      <c:layout>
        <c:manualLayout>
          <c:xMode val="edge"/>
          <c:yMode val="edge"/>
          <c:x val="0.67175999517990914"/>
          <c:y val="0.13483552100270274"/>
          <c:w val="0.2048379926305175"/>
          <c:h val="0.23451140854321678"/>
        </c:manualLayout>
      </c:layout>
      <c:overlay val="0"/>
      <c:spPr>
        <a:noFill/>
        <a:ln>
          <a:noFill/>
        </a:ln>
        <a:effectLst/>
      </c:spPr>
      <c:txPr>
        <a:bodyPr rot="0" spcFirstLastPara="1" vertOverflow="ellipsis" vert="horz" wrap="square" anchor="ctr" anchorCtr="1"/>
        <a:lstStyle/>
        <a:p>
          <a:pPr>
            <a:defRPr sz="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Compression Strength Evolution with Dose on MQW Spacers materials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219633867968738"/>
          <c:y val="9.0500792448396664E-2"/>
          <c:w val="0.79589188091820018"/>
          <c:h val="0.75473134455754021"/>
        </c:manualLayout>
      </c:layout>
      <c:scatterChart>
        <c:scatterStyle val="lineMarker"/>
        <c:varyColors val="0"/>
        <c:ser>
          <c:idx val="1"/>
          <c:order val="0"/>
          <c:tx>
            <c:v>Compressive Strength</c:v>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Sheet1!$AI$7:$AI$9</c:f>
                <c:numCache>
                  <c:formatCode>General</c:formatCode>
                  <c:ptCount val="3"/>
                  <c:pt idx="0">
                    <c:v>1.7000000000000028</c:v>
                  </c:pt>
                  <c:pt idx="1">
                    <c:v>11.5</c:v>
                  </c:pt>
                  <c:pt idx="2">
                    <c:v>6.8599999999999994</c:v>
                  </c:pt>
                </c:numCache>
              </c:numRef>
            </c:plus>
            <c:minus>
              <c:numRef>
                <c:f>Sheet1!$AK$7:$AK$9</c:f>
                <c:numCache>
                  <c:formatCode>General</c:formatCode>
                  <c:ptCount val="3"/>
                  <c:pt idx="0">
                    <c:v>5.2999999999999972</c:v>
                  </c:pt>
                  <c:pt idx="1">
                    <c:v>6.5</c:v>
                  </c:pt>
                  <c:pt idx="2">
                    <c:v>7.1400000000000006</c:v>
                  </c:pt>
                </c:numCache>
              </c:numRef>
            </c:minus>
            <c:spPr>
              <a:noFill/>
              <a:ln w="9525" cap="flat" cmpd="sng" algn="ctr">
                <a:solidFill>
                  <a:schemeClr val="tx1">
                    <a:lumMod val="65000"/>
                    <a:lumOff val="35000"/>
                  </a:schemeClr>
                </a:solidFill>
                <a:round/>
              </a:ln>
              <a:effectLst/>
            </c:spPr>
          </c:errBars>
          <c:xVal>
            <c:numRef>
              <c:f>Sheet1!$AF$7:$AF$10</c:f>
              <c:numCache>
                <c:formatCode>General</c:formatCode>
                <c:ptCount val="4"/>
                <c:pt idx="0">
                  <c:v>0</c:v>
                </c:pt>
                <c:pt idx="1">
                  <c:v>5</c:v>
                </c:pt>
                <c:pt idx="2">
                  <c:v>10</c:v>
                </c:pt>
                <c:pt idx="3">
                  <c:v>15</c:v>
                </c:pt>
              </c:numCache>
            </c:numRef>
          </c:xVal>
          <c:yVal>
            <c:numRef>
              <c:f>Sheet1!$AG$7:$AG$10</c:f>
              <c:numCache>
                <c:formatCode>General</c:formatCode>
                <c:ptCount val="4"/>
                <c:pt idx="0">
                  <c:v>82.3</c:v>
                </c:pt>
                <c:pt idx="1">
                  <c:v>81.5</c:v>
                </c:pt>
                <c:pt idx="2">
                  <c:v>19.14</c:v>
                </c:pt>
              </c:numCache>
            </c:numRef>
          </c:yVal>
          <c:smooth val="0"/>
          <c:extLst xmlns:c16r2="http://schemas.microsoft.com/office/drawing/2015/06/chart">
            <c:ext xmlns:c16="http://schemas.microsoft.com/office/drawing/2014/chart" uri="{C3380CC4-5D6E-409C-BE32-E72D297353CC}">
              <c16:uniqueId val="{00000000-73CE-4774-97AC-B1AA73A0139A}"/>
            </c:ext>
          </c:extLst>
        </c:ser>
        <c:dLbls>
          <c:showLegendKey val="0"/>
          <c:showVal val="0"/>
          <c:showCatName val="0"/>
          <c:showSerName val="0"/>
          <c:showPercent val="0"/>
          <c:showBubbleSize val="0"/>
        </c:dLbls>
        <c:axId val="227802560"/>
        <c:axId val="340100936"/>
      </c:scatterChart>
      <c:valAx>
        <c:axId val="227802560"/>
        <c:scaling>
          <c:orientation val="minMax"/>
          <c:max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a:t>
                </a:r>
                <a:r>
                  <a:rPr lang="en-GB" baseline="0"/>
                  <a:t> (MGy)</a:t>
                </a:r>
                <a:endParaRPr lang="en-GB"/>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0100936"/>
        <c:crosses val="autoZero"/>
        <c:crossBetween val="midCat"/>
      </c:valAx>
      <c:valAx>
        <c:axId val="340100936"/>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802560"/>
        <c:crosses val="autoZero"/>
        <c:crossBetween val="midCat"/>
      </c:valAx>
      <c:spPr>
        <a:noFill/>
        <a:ln>
          <a:noFill/>
        </a:ln>
        <a:effectLst/>
      </c:spPr>
    </c:plotArea>
    <c:legend>
      <c:legendPos val="r"/>
      <c:layout>
        <c:manualLayout>
          <c:xMode val="edge"/>
          <c:yMode val="edge"/>
          <c:x val="0.61887726564980117"/>
          <c:y val="0.55353967705372931"/>
          <c:w val="0.24646031815083891"/>
          <c:h val="0.1873560075823855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D994295-B02A-4378-8E81-2F51566FC36F}" type="datetimeFigureOut">
              <a:rPr lang="en-GB" smtClean="0"/>
              <a:t>21/09/2016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01078673-ED1B-4720-BA66-1F7E25B632CF}" type="slidenum">
              <a:rPr lang="en-GB" smtClean="0"/>
              <a:t>‹#›</a:t>
            </a:fld>
            <a:endParaRPr lang="en-GB"/>
          </a:p>
        </p:txBody>
      </p:sp>
    </p:spTree>
    <p:extLst>
      <p:ext uri="{BB962C8B-B14F-4D97-AF65-F5344CB8AC3E}">
        <p14:creationId xmlns:p14="http://schemas.microsoft.com/office/powerpoint/2010/main" val="1317426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DA45CE9-8175-4EAE-A1F0-3EA8A3C84AA9}" type="datetimeFigureOut">
              <a:rPr lang="en-GB" smtClean="0"/>
              <a:t>21/09/2016</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1" y="4716464"/>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8E300780-61C1-451A-8857-6544CA2DF84C}" type="slidenum">
              <a:rPr lang="en-GB" smtClean="0"/>
              <a:t>‹#›</a:t>
            </a:fld>
            <a:endParaRPr lang="en-GB"/>
          </a:p>
        </p:txBody>
      </p:sp>
    </p:spTree>
    <p:extLst>
      <p:ext uri="{BB962C8B-B14F-4D97-AF65-F5344CB8AC3E}">
        <p14:creationId xmlns:p14="http://schemas.microsoft.com/office/powerpoint/2010/main" val="2456384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E300780-61C1-451A-8857-6544CA2DF84C}" type="slidenum">
              <a:rPr lang="en-GB" smtClean="0"/>
              <a:t>1</a:t>
            </a:fld>
            <a:endParaRPr lang="en-GB"/>
          </a:p>
        </p:txBody>
      </p:sp>
    </p:spTree>
    <p:extLst>
      <p:ext uri="{BB962C8B-B14F-4D97-AF65-F5344CB8AC3E}">
        <p14:creationId xmlns:p14="http://schemas.microsoft.com/office/powerpoint/2010/main" val="1796968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3</a:t>
            </a:fld>
            <a:endParaRPr lang="en-GB"/>
          </a:p>
        </p:txBody>
      </p:sp>
    </p:spTree>
    <p:extLst>
      <p:ext uri="{BB962C8B-B14F-4D97-AF65-F5344CB8AC3E}">
        <p14:creationId xmlns:p14="http://schemas.microsoft.com/office/powerpoint/2010/main" val="303064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10</a:t>
            </a:fld>
            <a:endParaRPr lang="en-GB"/>
          </a:p>
        </p:txBody>
      </p:sp>
    </p:spTree>
    <p:extLst>
      <p:ext uri="{BB962C8B-B14F-4D97-AF65-F5344CB8AC3E}">
        <p14:creationId xmlns:p14="http://schemas.microsoft.com/office/powerpoint/2010/main" val="4019855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17</a:t>
            </a:fld>
            <a:endParaRPr lang="en-GB"/>
          </a:p>
        </p:txBody>
      </p:sp>
    </p:spTree>
    <p:extLst>
      <p:ext uri="{BB962C8B-B14F-4D97-AF65-F5344CB8AC3E}">
        <p14:creationId xmlns:p14="http://schemas.microsoft.com/office/powerpoint/2010/main" val="2542415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19</a:t>
            </a:fld>
            <a:endParaRPr lang="en-GB"/>
          </a:p>
        </p:txBody>
      </p:sp>
    </p:spTree>
    <p:extLst>
      <p:ext uri="{BB962C8B-B14F-4D97-AF65-F5344CB8AC3E}">
        <p14:creationId xmlns:p14="http://schemas.microsoft.com/office/powerpoint/2010/main" val="4125396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20</a:t>
            </a:fld>
            <a:endParaRPr lang="en-GB"/>
          </a:p>
        </p:txBody>
      </p:sp>
    </p:spTree>
    <p:extLst>
      <p:ext uri="{BB962C8B-B14F-4D97-AF65-F5344CB8AC3E}">
        <p14:creationId xmlns:p14="http://schemas.microsoft.com/office/powerpoint/2010/main" val="218603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E300780-61C1-451A-8857-6544CA2DF84C}" type="slidenum">
              <a:rPr lang="en-GB" smtClean="0"/>
              <a:t>33</a:t>
            </a:fld>
            <a:endParaRPr lang="en-GB"/>
          </a:p>
        </p:txBody>
      </p:sp>
    </p:spTree>
    <p:extLst>
      <p:ext uri="{BB962C8B-B14F-4D97-AF65-F5344CB8AC3E}">
        <p14:creationId xmlns:p14="http://schemas.microsoft.com/office/powerpoint/2010/main" val="1118134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446896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952265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425806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99134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51972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1160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31/08/2016</a:t>
            </a:r>
            <a:endParaRPr lang="en-GB"/>
          </a:p>
        </p:txBody>
      </p:sp>
      <p:sp>
        <p:nvSpPr>
          <p:cNvPr id="8" name="Footer Placeholder 7"/>
          <p:cNvSpPr>
            <a:spLocks noGrp="1"/>
          </p:cNvSpPr>
          <p:nvPr>
            <p:ph type="ftr" sz="quarter" idx="11"/>
          </p:nvPr>
        </p:nvSpPr>
        <p:spPr/>
        <p:txBody>
          <a:bodyPr/>
          <a:lstStyle/>
          <a:p>
            <a:r>
              <a:rPr lang="it-IT"/>
              <a:t>F. Cerutti, E. Skordis, P. Fessia, N. Mariani</a:t>
            </a:r>
            <a:endParaRPr lang="en-GB"/>
          </a:p>
        </p:txBody>
      </p:sp>
      <p:sp>
        <p:nvSpPr>
          <p:cNvPr id="9" name="Slide Number Placeholder 8"/>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4191901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31/08/2016</a:t>
            </a:r>
            <a:endParaRPr lang="en-GB"/>
          </a:p>
        </p:txBody>
      </p:sp>
      <p:sp>
        <p:nvSpPr>
          <p:cNvPr id="4" name="Footer Placeholder 3"/>
          <p:cNvSpPr>
            <a:spLocks noGrp="1"/>
          </p:cNvSpPr>
          <p:nvPr>
            <p:ph type="ftr" sz="quarter" idx="11"/>
          </p:nvPr>
        </p:nvSpPr>
        <p:spPr/>
        <p:txBody>
          <a:bodyPr/>
          <a:lstStyle/>
          <a:p>
            <a:r>
              <a:rPr lang="it-IT"/>
              <a:t>F. Cerutti, E. Skordis, P. Fessia, N. Mariani</a:t>
            </a:r>
            <a:endParaRPr lang="en-GB"/>
          </a:p>
        </p:txBody>
      </p:sp>
      <p:sp>
        <p:nvSpPr>
          <p:cNvPr id="5" name="Slide Number Placeholder 4"/>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59436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936576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3818451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717894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31/08/2016</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F. Cerutti, E. Skordis, P. Fessia, N. Mariani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B5E4A-4952-40B3-BECC-8C3A08E058E6}" type="slidenum">
              <a:rPr lang="en-GB" smtClean="0"/>
              <a:t>‹#›</a:t>
            </a:fld>
            <a:endParaRPr lang="en-GB"/>
          </a:p>
        </p:txBody>
      </p:sp>
    </p:spTree>
    <p:extLst>
      <p:ext uri="{BB962C8B-B14F-4D97-AF65-F5344CB8AC3E}">
        <p14:creationId xmlns:p14="http://schemas.microsoft.com/office/powerpoint/2010/main" val="3598304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7.png"/><Relationship Id="rId3" Type="http://schemas.openxmlformats.org/officeDocument/2006/relationships/image" Target="../media/image29.png"/><Relationship Id="rId7" Type="http://schemas.openxmlformats.org/officeDocument/2006/relationships/image" Target="../media/image32.png"/><Relationship Id="rId12"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chart" Target="../charts/chart5.xml"/><Relationship Id="rId5" Type="http://schemas.openxmlformats.org/officeDocument/2006/relationships/image" Target="../media/image30.png"/><Relationship Id="rId10" Type="http://schemas.openxmlformats.org/officeDocument/2006/relationships/image" Target="../media/image35.tiff"/><Relationship Id="rId4" Type="http://schemas.openxmlformats.org/officeDocument/2006/relationships/chart" Target="../charts/chart4.xml"/><Relationship Id="rId9"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6.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chart" Target="../charts/chart8.xml"/><Relationship Id="rId5" Type="http://schemas.openxmlformats.org/officeDocument/2006/relationships/image" Target="../media/image40.png"/><Relationship Id="rId10" Type="http://schemas.openxmlformats.org/officeDocument/2006/relationships/image" Target="../media/image44.png"/><Relationship Id="rId4" Type="http://schemas.openxmlformats.org/officeDocument/2006/relationships/image" Target="../media/image39.png"/><Relationship Id="rId9" Type="http://schemas.openxmlformats.org/officeDocument/2006/relationships/chart" Target="../charts/char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microsoft.com/office/2007/relationships/hdphoto" Target="../media/hdphoto1.wdp"/><Relationship Id="rId12" Type="http://schemas.openxmlformats.org/officeDocument/2006/relationships/image" Target="../media/image53.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2.png"/><Relationship Id="rId5" Type="http://schemas.openxmlformats.org/officeDocument/2006/relationships/image" Target="../media/image49.png"/><Relationship Id="rId10" Type="http://schemas.openxmlformats.org/officeDocument/2006/relationships/chart" Target="../charts/chart9.xml"/><Relationship Id="rId4" Type="http://schemas.openxmlformats.org/officeDocument/2006/relationships/image" Target="../media/image48.png"/><Relationship Id="rId9" Type="http://schemas.microsoft.com/office/2007/relationships/hdphoto" Target="../media/hdphoto2.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3.jpeg"/><Relationship Id="rId5" Type="http://schemas.microsoft.com/office/2007/relationships/hdphoto" Target="../media/hdphoto3.wdp"/><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8.jpeg"/><Relationship Id="rId2" Type="http://schemas.openxmlformats.org/officeDocument/2006/relationships/image" Target="../media/image64.jpe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67.png"/><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image" Target="../media/image71.jpeg"/></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chart" Target="../charts/chart2.xml"/></Relationships>
</file>

<file path=ppt/slides/_rels/slide6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39" r="15732"/>
          <a:stretch/>
        </p:blipFill>
        <p:spPr>
          <a:xfrm>
            <a:off x="-36512" y="-22335"/>
            <a:ext cx="9217024" cy="6880335"/>
          </a:xfrm>
          <a:prstGeom prst="rect">
            <a:avLst/>
          </a:prstGeom>
        </p:spPr>
      </p:pic>
      <p:sp>
        <p:nvSpPr>
          <p:cNvPr id="2" name="Title 1"/>
          <p:cNvSpPr>
            <a:spLocks noGrp="1"/>
          </p:cNvSpPr>
          <p:nvPr>
            <p:ph type="ctrTitle"/>
          </p:nvPr>
        </p:nvSpPr>
        <p:spPr>
          <a:xfrm>
            <a:off x="789853" y="332656"/>
            <a:ext cx="7772400" cy="2520280"/>
          </a:xfrm>
          <a:solidFill>
            <a:srgbClr val="F8F8F8">
              <a:alpha val="49020"/>
            </a:srgbClr>
          </a:solidFill>
        </p:spPr>
        <p:txBody>
          <a:bodyPr>
            <a:normAutofit fontScale="90000"/>
          </a:bodyPr>
          <a:lstStyle/>
          <a:p>
            <a:r>
              <a:rPr lang="en-GB" dirty="0"/>
              <a:t>Radiation Levels of MBWs and MQWs:</a:t>
            </a:r>
            <a:br>
              <a:rPr lang="en-GB" dirty="0"/>
            </a:br>
            <a:r>
              <a:rPr lang="en-GB" dirty="0"/>
              <a:t>Experimental verifications and</a:t>
            </a:r>
            <a:br>
              <a:rPr lang="en-GB" dirty="0"/>
            </a:br>
            <a:r>
              <a:rPr lang="en-GB" dirty="0"/>
              <a:t>Long Term Strategy Update</a:t>
            </a:r>
          </a:p>
        </p:txBody>
      </p:sp>
      <p:sp>
        <p:nvSpPr>
          <p:cNvPr id="3" name="Subtitle 2"/>
          <p:cNvSpPr>
            <a:spLocks noGrp="1"/>
          </p:cNvSpPr>
          <p:nvPr>
            <p:ph type="subTitle" idx="1"/>
          </p:nvPr>
        </p:nvSpPr>
        <p:spPr>
          <a:xfrm>
            <a:off x="1475653" y="2907691"/>
            <a:ext cx="6400800" cy="600472"/>
          </a:xfrm>
          <a:solidFill>
            <a:schemeClr val="bg1">
              <a:alpha val="63000"/>
            </a:schemeClr>
          </a:solidFill>
        </p:spPr>
        <p:txBody>
          <a:bodyPr>
            <a:normAutofit fontScale="55000" lnSpcReduction="20000"/>
          </a:bodyPr>
          <a:lstStyle/>
          <a:p>
            <a:r>
              <a:rPr lang="en-GB" dirty="0">
                <a:solidFill>
                  <a:schemeClr val="tx1"/>
                </a:solidFill>
              </a:rPr>
              <a:t>F. Cerutti, E. Skordis, P. Fessia, N. Mariani, </a:t>
            </a:r>
          </a:p>
          <a:p>
            <a:r>
              <a:rPr lang="en-GB" dirty="0">
                <a:solidFill>
                  <a:schemeClr val="tx1"/>
                </a:solidFill>
              </a:rPr>
              <a:t>CERN EN/STI, ATS/DO, TE/MSC</a:t>
            </a:r>
          </a:p>
        </p:txBody>
      </p:sp>
      <p:sp>
        <p:nvSpPr>
          <p:cNvPr id="5" name="Rectangle 4"/>
          <p:cNvSpPr/>
          <p:nvPr/>
        </p:nvSpPr>
        <p:spPr>
          <a:xfrm>
            <a:off x="2815750" y="6345318"/>
            <a:ext cx="3720605" cy="360040"/>
          </a:xfrm>
          <a:prstGeom prst="rect">
            <a:avLst/>
          </a:prstGeom>
          <a:solidFill>
            <a:schemeClr val="bg1">
              <a:alpha val="63000"/>
            </a:schemeClr>
          </a:solidFill>
        </p:spPr>
        <p:txBody>
          <a:bodyPr vert="horz" lIns="91440" tIns="45720" rIns="91440" bIns="45720" rtlCol="0">
            <a:normAutofit fontScale="70000" lnSpcReduction="20000"/>
          </a:bodyPr>
          <a:lstStyle/>
          <a:p>
            <a:pPr algn="ctr">
              <a:spcBef>
                <a:spcPct val="20000"/>
              </a:spcBef>
              <a:buFont typeface="Arial" panose="020B0604020202020204" pitchFamily="34" charset="0"/>
              <a:buNone/>
            </a:pPr>
            <a:r>
              <a:rPr lang="en-GB" sz="3200" dirty="0"/>
              <a:t>14th HL-LHC TCC 01/09/2016</a:t>
            </a:r>
          </a:p>
        </p:txBody>
      </p:sp>
      <p:sp>
        <p:nvSpPr>
          <p:cNvPr id="6" name="TextBox 5"/>
          <p:cNvSpPr txBox="1"/>
          <p:nvPr/>
        </p:nvSpPr>
        <p:spPr>
          <a:xfrm>
            <a:off x="685799" y="4710491"/>
            <a:ext cx="7772401" cy="1600438"/>
          </a:xfrm>
          <a:prstGeom prst="rect">
            <a:avLst/>
          </a:prstGeom>
          <a:solidFill>
            <a:srgbClr val="C0C0C0">
              <a:alpha val="77000"/>
            </a:srgbClr>
          </a:solidFill>
        </p:spPr>
        <p:txBody>
          <a:bodyPr wrap="square" rtlCol="0">
            <a:spAutoFit/>
          </a:bodyPr>
          <a:lstStyle/>
          <a:p>
            <a:pPr algn="ctr"/>
            <a:r>
              <a:rPr lang="en-GB" sz="1400" dirty="0"/>
              <a:t>With contributions from:</a:t>
            </a:r>
          </a:p>
          <a:p>
            <a:pPr algn="ctr"/>
            <a:r>
              <a:rPr lang="en-GB" sz="1200" dirty="0"/>
              <a:t>J.M. Flores Vega, R. Lopez, G. Perrin-Bonnet, A. Sanz Ull, P. Schwarz, P. A. Thonet, TE/MSC/MNC</a:t>
            </a:r>
          </a:p>
          <a:p>
            <a:pPr algn="ctr"/>
            <a:r>
              <a:rPr lang="en-GB" sz="1200" dirty="0"/>
              <a:t>S. Clement, R. Gauthier, R. Gavaggio, CERN Polymer Laboratory</a:t>
            </a:r>
          </a:p>
          <a:p>
            <a:pPr algn="ctr"/>
            <a:r>
              <a:rPr lang="en-GB" sz="1200" dirty="0"/>
              <a:t>L. Bianchi, E. Gallay, M. </a:t>
            </a:r>
            <a:r>
              <a:rPr lang="en-GB" sz="1200" dirty="0" err="1"/>
              <a:t>Guichard</a:t>
            </a:r>
            <a:r>
              <a:rPr lang="en-GB" sz="1200" dirty="0"/>
              <a:t>, O. Sacristan de Frutos, CERN Mechanical Laboratory</a:t>
            </a:r>
          </a:p>
          <a:p>
            <a:pPr algn="ctr"/>
            <a:r>
              <a:rPr lang="en-GB" sz="1200" dirty="0"/>
              <a:t>C. Bahamonde, A. Lechner, A. </a:t>
            </a:r>
            <a:r>
              <a:rPr lang="en-GB" sz="1200" dirty="0" err="1"/>
              <a:t>Tsinganis</a:t>
            </a:r>
            <a:r>
              <a:rPr lang="en-GB" sz="1200" dirty="0"/>
              <a:t>, FLUKA Team, A. Riviere, B. Teissandier, CERN Chemical Laboratory</a:t>
            </a:r>
          </a:p>
          <a:p>
            <a:pPr algn="ctr"/>
            <a:r>
              <a:rPr lang="en-GB" sz="1200" dirty="0"/>
              <a:t>C. Adorisio, I. Brunner, S. </a:t>
            </a:r>
            <a:r>
              <a:rPr lang="en-GB" sz="1200" dirty="0" err="1"/>
              <a:t>Roesler</a:t>
            </a:r>
            <a:r>
              <a:rPr lang="en-GB" sz="1200" dirty="0"/>
              <a:t>, C. Tromel, J.B. Trummer, HSE/RP</a:t>
            </a:r>
          </a:p>
          <a:p>
            <a:pPr algn="ctr"/>
            <a:r>
              <a:rPr lang="en-GB" sz="1200" dirty="0"/>
              <a:t>L. Favre, EN/MME, L. Lambert, TE/MSC, R.F. Gomez TE/VSC/DLM, </a:t>
            </a:r>
          </a:p>
          <a:p>
            <a:pPr algn="ctr"/>
            <a:r>
              <a:rPr lang="en-GB" sz="1200" dirty="0"/>
              <a:t>B. Salvachua, BE/OP, S. Redaelli, BE/ABP, C. Martinella, E. Guillermain, M. Brugger, EN/EA </a:t>
            </a:r>
          </a:p>
        </p:txBody>
      </p:sp>
    </p:spTree>
    <p:extLst>
      <p:ext uri="{BB962C8B-B14F-4D97-AF65-F5344CB8AC3E}">
        <p14:creationId xmlns:p14="http://schemas.microsoft.com/office/powerpoint/2010/main" val="584019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8"/>
            <a:ext cx="9144000" cy="913248"/>
          </a:xfrm>
        </p:spPr>
        <p:txBody>
          <a:bodyPr/>
          <a:lstStyle/>
          <a:p>
            <a:r>
              <a:rPr lang="en-GB" dirty="0"/>
              <a:t>IR3/IR7 Dosimeters Activities </a:t>
            </a:r>
          </a:p>
        </p:txBody>
      </p:sp>
      <p:sp>
        <p:nvSpPr>
          <p:cNvPr id="5" name="Rectangle 4"/>
          <p:cNvSpPr/>
          <p:nvPr/>
        </p:nvSpPr>
        <p:spPr>
          <a:xfrm>
            <a:off x="251520" y="814343"/>
            <a:ext cx="8787815" cy="2308324"/>
          </a:xfrm>
          <a:prstGeom prst="rect">
            <a:avLst/>
          </a:prstGeom>
        </p:spPr>
        <p:txBody>
          <a:bodyPr wrap="square">
            <a:spAutoFit/>
          </a:bodyPr>
          <a:lstStyle/>
          <a:p>
            <a:r>
              <a:rPr lang="en-GB" dirty="0">
                <a:sym typeface="Wingdings" panose="05000000000000000000" pitchFamily="2" charset="2"/>
              </a:rPr>
              <a:t>First exchange of dosimeters in February 2016, dose recorded during all 2015 LHC Run:</a:t>
            </a:r>
          </a:p>
          <a:p>
            <a:pPr marL="285750" indent="-285750">
              <a:buFontTx/>
              <a:buChar char="-"/>
            </a:pPr>
            <a:r>
              <a:rPr lang="en-GB" b="1" dirty="0">
                <a:sym typeface="Wingdings" panose="05000000000000000000" pitchFamily="2" charset="2"/>
              </a:rPr>
              <a:t>IR3 vs IR7 and Left vs Right</a:t>
            </a:r>
            <a:r>
              <a:rPr lang="en-GB" dirty="0">
                <a:sym typeface="Wingdings" panose="05000000000000000000" pitchFamily="2" charset="2"/>
              </a:rPr>
              <a:t> dose comparison:</a:t>
            </a:r>
          </a:p>
          <a:p>
            <a:pPr marL="742950" lvl="1" indent="-285750">
              <a:buFontTx/>
              <a:buChar char="-"/>
            </a:pPr>
            <a:r>
              <a:rPr lang="en-GB" dirty="0">
                <a:sym typeface="Wingdings" panose="05000000000000000000" pitchFamily="2" charset="2"/>
              </a:rPr>
              <a:t>Beam loss ratio IR3/IR7;</a:t>
            </a:r>
          </a:p>
          <a:p>
            <a:pPr marL="742950" lvl="1" indent="-285750">
              <a:buFontTx/>
              <a:buChar char="-"/>
            </a:pPr>
            <a:r>
              <a:rPr lang="en-GB" dirty="0">
                <a:sym typeface="Wingdings" panose="05000000000000000000" pitchFamily="2" charset="2"/>
              </a:rPr>
              <a:t>Beam 1 vs Beam 2 (Left vs Right) a-symmetry verification;</a:t>
            </a:r>
          </a:p>
          <a:p>
            <a:pPr marL="285750" indent="-285750">
              <a:buFontTx/>
              <a:buChar char="-"/>
            </a:pPr>
            <a:r>
              <a:rPr lang="en-GB" dirty="0">
                <a:sym typeface="Wingdings" panose="05000000000000000000" pitchFamily="2" charset="2"/>
              </a:rPr>
              <a:t>Comparison between </a:t>
            </a:r>
            <a:r>
              <a:rPr lang="en-GB" b="1" dirty="0">
                <a:sym typeface="Wingdings" panose="05000000000000000000" pitchFamily="2" charset="2"/>
              </a:rPr>
              <a:t>Doses read by Dosimeters installed on BLMs and BLMs Integrated Doses</a:t>
            </a:r>
            <a:r>
              <a:rPr lang="en-GB" dirty="0">
                <a:sym typeface="Wingdings" panose="05000000000000000000" pitchFamily="2" charset="2"/>
              </a:rPr>
              <a:t> (C. </a:t>
            </a:r>
            <a:r>
              <a:rPr lang="en-GB" dirty="0" err="1">
                <a:sym typeface="Wingdings" panose="05000000000000000000" pitchFamily="2" charset="2"/>
              </a:rPr>
              <a:t>Martinella</a:t>
            </a:r>
            <a:r>
              <a:rPr lang="en-GB" dirty="0">
                <a:sym typeface="Wingdings" panose="05000000000000000000" pitchFamily="2" charset="2"/>
              </a:rPr>
              <a:t>) to verify dosimeters readings with respect to BLMs;</a:t>
            </a:r>
          </a:p>
          <a:p>
            <a:pPr marL="285750" indent="-285750">
              <a:buFontTx/>
              <a:buChar char="-"/>
            </a:pPr>
            <a:r>
              <a:rPr lang="en-GB" dirty="0">
                <a:sym typeface="Wingdings" panose="05000000000000000000" pitchFamily="2" charset="2"/>
              </a:rPr>
              <a:t>Implementation of Dosimeters locations in FLUKA model to </a:t>
            </a:r>
            <a:r>
              <a:rPr lang="en-GB" b="1" dirty="0">
                <a:sym typeface="Wingdings" panose="05000000000000000000" pitchFamily="2" charset="2"/>
              </a:rPr>
              <a:t>compare Dose read by Dosimeters installed on magnets and FLUKA maps</a:t>
            </a:r>
            <a:r>
              <a:rPr lang="en-GB" dirty="0">
                <a:sym typeface="Wingdings" panose="05000000000000000000" pitchFamily="2" charset="2"/>
              </a:rPr>
              <a:t> at same location;</a:t>
            </a:r>
          </a:p>
        </p:txBody>
      </p:sp>
      <p:graphicFrame>
        <p:nvGraphicFramePr>
          <p:cNvPr id="4" name="Grafico 1"/>
          <p:cNvGraphicFramePr>
            <a:graphicFrameLocks/>
          </p:cNvGraphicFramePr>
          <p:nvPr>
            <p:extLst/>
          </p:nvPr>
        </p:nvGraphicFramePr>
        <p:xfrm>
          <a:off x="251520" y="3676665"/>
          <a:ext cx="8712968" cy="285293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244716" y="2045449"/>
            <a:ext cx="8726575" cy="1631216"/>
          </a:xfrm>
          <a:prstGeom prst="rect">
            <a:avLst/>
          </a:prstGeom>
          <a:solidFill>
            <a:srgbClr val="FF0000"/>
          </a:solidFill>
        </p:spPr>
        <p:txBody>
          <a:bodyPr wrap="square" rtlCol="0">
            <a:spAutoFit/>
          </a:bodyPr>
          <a:lstStyle/>
          <a:p>
            <a:r>
              <a:rPr lang="en-GB" sz="2000" dirty="0">
                <a:solidFill>
                  <a:schemeClr val="bg1"/>
                </a:solidFill>
              </a:rPr>
              <a:t>IR3 vs IR7 analysis:</a:t>
            </a:r>
          </a:p>
          <a:p>
            <a:pPr marL="342900" indent="-342900">
              <a:buFont typeface="Wingdings" panose="05000000000000000000" pitchFamily="2" charset="2"/>
              <a:buChar char="§"/>
            </a:pPr>
            <a:r>
              <a:rPr lang="en-GB" sz="2000" dirty="0">
                <a:solidFill>
                  <a:schemeClr val="bg1"/>
                </a:solidFill>
              </a:rPr>
              <a:t>A-symmetry between Beam 1 and Beam 2 for both IRs:</a:t>
            </a:r>
          </a:p>
          <a:p>
            <a:pPr marL="342900" indent="-342900">
              <a:buFont typeface="Wingdings" panose="05000000000000000000" pitchFamily="2" charset="2"/>
              <a:buChar char="§"/>
            </a:pPr>
            <a:r>
              <a:rPr lang="en-GB" sz="2000" dirty="0">
                <a:solidFill>
                  <a:schemeClr val="bg1"/>
                </a:solidFill>
              </a:rPr>
              <a:t>Confirmed beam loss ratios between IR3 and IR7 (but with a-symmetry);</a:t>
            </a:r>
          </a:p>
          <a:p>
            <a:r>
              <a:rPr lang="en-GB" sz="2000" dirty="0">
                <a:solidFill>
                  <a:schemeClr val="bg1"/>
                </a:solidFill>
                <a:sym typeface="Wingdings" panose="05000000000000000000" pitchFamily="2" charset="2"/>
              </a:rPr>
              <a:t> </a:t>
            </a:r>
            <a:r>
              <a:rPr lang="en-GB" sz="2000" dirty="0">
                <a:solidFill>
                  <a:schemeClr val="bg1"/>
                </a:solidFill>
              </a:rPr>
              <a:t>new corrective factors implemented for long term forecasts based on FLUKA maps.</a:t>
            </a:r>
          </a:p>
        </p:txBody>
      </p:sp>
      <p:sp>
        <p:nvSpPr>
          <p:cNvPr id="3" name="Date Placeholder 2"/>
          <p:cNvSpPr>
            <a:spLocks noGrp="1"/>
          </p:cNvSpPr>
          <p:nvPr>
            <p:ph type="dt" sz="half" idx="10"/>
          </p:nvPr>
        </p:nvSpPr>
        <p:spPr/>
        <p:txBody>
          <a:bodyPr/>
          <a:lstStyle/>
          <a:p>
            <a:r>
              <a:rPr lang="en-US"/>
              <a:t>31/08/2016</a:t>
            </a:r>
            <a:endParaRPr lang="en-GB"/>
          </a:p>
        </p:txBody>
      </p:sp>
      <p:sp>
        <p:nvSpPr>
          <p:cNvPr id="8" name="Slide Number Placeholder 7"/>
          <p:cNvSpPr>
            <a:spLocks noGrp="1"/>
          </p:cNvSpPr>
          <p:nvPr>
            <p:ph type="sldNum" sz="quarter" idx="12"/>
          </p:nvPr>
        </p:nvSpPr>
        <p:spPr/>
        <p:txBody>
          <a:bodyPr/>
          <a:lstStyle/>
          <a:p>
            <a:fld id="{CEC5FD3D-B1CB-4370-885D-D8ADD141148B}" type="slidenum">
              <a:rPr lang="en-GB" smtClean="0"/>
              <a:t>10</a:t>
            </a:fld>
            <a:endParaRPr lang="en-GB"/>
          </a:p>
        </p:txBody>
      </p:sp>
    </p:spTree>
    <p:extLst>
      <p:ext uri="{BB962C8B-B14F-4D97-AF65-F5344CB8AC3E}">
        <p14:creationId xmlns:p14="http://schemas.microsoft.com/office/powerpoint/2010/main" val="210747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11</a:t>
            </a:fld>
            <a:endParaRPr lang="en-GB"/>
          </a:p>
        </p:txBody>
      </p:sp>
      <p:sp>
        <p:nvSpPr>
          <p:cNvPr id="7" name="Rectangle 2"/>
          <p:cNvSpPr>
            <a:spLocks noChangeArrowheads="1"/>
          </p:cNvSpPr>
          <p:nvPr/>
        </p:nvSpPr>
        <p:spPr bwMode="auto">
          <a:xfrm>
            <a:off x="2471738" y="255588"/>
            <a:ext cx="4338637" cy="685800"/>
          </a:xfrm>
          <a:prstGeom prst="rect">
            <a:avLst/>
          </a:prstGeom>
        </p:spPr>
        <p:txBody>
          <a:bodyPr vert="horz" lIns="91440" tIns="45720" rIns="91440" bIns="45720" rtlCol="0" anchor="ctr">
            <a:normAutofit fontScale="70000" lnSpcReduction="20000"/>
          </a:bodyPr>
          <a:lstStyle/>
          <a:p>
            <a:pPr algn="ctr">
              <a:spcBef>
                <a:spcPct val="0"/>
              </a:spcBef>
            </a:pPr>
            <a:r>
              <a:rPr lang="en-US" sz="4400" dirty="0">
                <a:latin typeface="+mj-lt"/>
                <a:ea typeface="+mj-ea"/>
                <a:cs typeface="+mj-cs"/>
              </a:rPr>
              <a:t>BLM VIEW ON 2015 (R7)</a:t>
            </a:r>
          </a:p>
        </p:txBody>
      </p:sp>
      <p:pic>
        <p:nvPicPr>
          <p:cNvPr id="12" name="Picture 11"/>
          <p:cNvPicPr>
            <a:picLocks noChangeAspect="1"/>
          </p:cNvPicPr>
          <p:nvPr/>
        </p:nvPicPr>
        <p:blipFill>
          <a:blip r:embed="rId2"/>
          <a:stretch>
            <a:fillRect/>
          </a:stretch>
        </p:blipFill>
        <p:spPr>
          <a:xfrm>
            <a:off x="1041943" y="941388"/>
            <a:ext cx="6659086" cy="4836599"/>
          </a:xfrm>
          <a:prstGeom prst="rect">
            <a:avLst/>
          </a:prstGeom>
        </p:spPr>
      </p:pic>
      <p:sp>
        <p:nvSpPr>
          <p:cNvPr id="13" name="TextBox 14"/>
          <p:cNvSpPr txBox="1">
            <a:spLocks noChangeArrowheads="1"/>
          </p:cNvSpPr>
          <p:nvPr/>
        </p:nvSpPr>
        <p:spPr bwMode="auto">
          <a:xfrm>
            <a:off x="6418695" y="4547095"/>
            <a:ext cx="1745384" cy="400110"/>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a:solidFill>
                  <a:srgbClr val="000000"/>
                </a:solidFill>
                <a:latin typeface="Tahoma" pitchFamily="34" charset="0"/>
              </a:rPr>
              <a:t>simulated </a:t>
            </a:r>
            <a:r>
              <a:rPr lang="en-US" sz="1000" i="1" dirty="0">
                <a:solidFill>
                  <a:srgbClr val="000000"/>
                </a:solidFill>
                <a:latin typeface="Tahoma" pitchFamily="34" charset="0"/>
              </a:rPr>
              <a:t>6.5 </a:t>
            </a:r>
            <a:r>
              <a:rPr lang="en-US" sz="1000" i="1" dirty="0" err="1">
                <a:solidFill>
                  <a:srgbClr val="000000"/>
                </a:solidFill>
                <a:latin typeface="Tahoma" pitchFamily="34" charset="0"/>
              </a:rPr>
              <a:t>TeV</a:t>
            </a:r>
            <a:r>
              <a:rPr lang="en-US" sz="1000" i="1" dirty="0">
                <a:solidFill>
                  <a:srgbClr val="000000"/>
                </a:solidFill>
                <a:latin typeface="Tahoma" pitchFamily="34" charset="0"/>
              </a:rPr>
              <a:t> protons</a:t>
            </a:r>
          </a:p>
          <a:p>
            <a:pPr algn="ctr" fontAlgn="base">
              <a:spcBef>
                <a:spcPct val="0"/>
              </a:spcBef>
              <a:spcAft>
                <a:spcPct val="0"/>
              </a:spcAft>
            </a:pPr>
            <a:r>
              <a:rPr lang="en-US" sz="1000" b="1" dirty="0" err="1">
                <a:solidFill>
                  <a:srgbClr val="000000"/>
                </a:solidFill>
                <a:latin typeface="Tahoma" pitchFamily="34" charset="0"/>
              </a:rPr>
              <a:t>hor</a:t>
            </a:r>
            <a:r>
              <a:rPr lang="en-US" sz="1000" dirty="0">
                <a:solidFill>
                  <a:srgbClr val="000000"/>
                </a:solidFill>
                <a:latin typeface="Tahoma" pitchFamily="34" charset="0"/>
              </a:rPr>
              <a:t> losses only</a:t>
            </a:r>
          </a:p>
        </p:txBody>
      </p:sp>
      <p:sp>
        <p:nvSpPr>
          <p:cNvPr id="14" name="TextBox 14"/>
          <p:cNvSpPr txBox="1">
            <a:spLocks noChangeArrowheads="1"/>
          </p:cNvSpPr>
          <p:nvPr/>
        </p:nvSpPr>
        <p:spPr bwMode="auto">
          <a:xfrm>
            <a:off x="2968289" y="4347040"/>
            <a:ext cx="1403196" cy="400110"/>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a:solidFill>
                  <a:srgbClr val="000000"/>
                </a:solidFill>
                <a:latin typeface="Tahoma" pitchFamily="34" charset="0"/>
              </a:rPr>
              <a:t>relevant contribution</a:t>
            </a:r>
          </a:p>
          <a:p>
            <a:pPr algn="ctr" fontAlgn="base">
              <a:spcBef>
                <a:spcPct val="0"/>
              </a:spcBef>
              <a:spcAft>
                <a:spcPct val="0"/>
              </a:spcAft>
            </a:pPr>
            <a:r>
              <a:rPr lang="en-US" sz="1000" dirty="0">
                <a:solidFill>
                  <a:srgbClr val="000000"/>
                </a:solidFill>
                <a:latin typeface="Tahoma" pitchFamily="34" charset="0"/>
              </a:rPr>
              <a:t>from B1 to be added</a:t>
            </a:r>
          </a:p>
        </p:txBody>
      </p:sp>
      <p:sp>
        <p:nvSpPr>
          <p:cNvPr id="15" name="TextBox 14"/>
          <p:cNvSpPr txBox="1">
            <a:spLocks noChangeArrowheads="1"/>
          </p:cNvSpPr>
          <p:nvPr/>
        </p:nvSpPr>
        <p:spPr bwMode="auto">
          <a:xfrm>
            <a:off x="3918857" y="2154848"/>
            <a:ext cx="1056290" cy="246221"/>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err="1">
                <a:solidFill>
                  <a:srgbClr val="000000"/>
                </a:solidFill>
                <a:latin typeface="Tahoma" pitchFamily="34" charset="0"/>
              </a:rPr>
              <a:t>mispositioning</a:t>
            </a:r>
            <a:r>
              <a:rPr lang="en-US" sz="1000" dirty="0">
                <a:solidFill>
                  <a:srgbClr val="000000"/>
                </a:solidFill>
                <a:latin typeface="Tahoma" pitchFamily="34" charset="0"/>
              </a:rPr>
              <a:t>?</a:t>
            </a:r>
          </a:p>
        </p:txBody>
      </p:sp>
    </p:spTree>
    <p:extLst>
      <p:ext uri="{BB962C8B-B14F-4D97-AF65-F5344CB8AC3E}">
        <p14:creationId xmlns:p14="http://schemas.microsoft.com/office/powerpoint/2010/main" val="277292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12</a:t>
            </a:fld>
            <a:endParaRPr lang="en-GB" dirty="0"/>
          </a:p>
        </p:txBody>
      </p:sp>
      <p:sp>
        <p:nvSpPr>
          <p:cNvPr id="7" name="Rectangle 6"/>
          <p:cNvSpPr>
            <a:spLocks noChangeArrowheads="1"/>
          </p:cNvSpPr>
          <p:nvPr/>
        </p:nvSpPr>
        <p:spPr bwMode="auto">
          <a:xfrm>
            <a:off x="2471736" y="374333"/>
            <a:ext cx="4338637" cy="685800"/>
          </a:xfrm>
          <a:prstGeom prst="rect">
            <a:avLst/>
          </a:prstGeom>
        </p:spPr>
        <p:txBody>
          <a:bodyPr vert="horz" lIns="91440" tIns="45720" rIns="91440" bIns="45720" rtlCol="0" anchor="ctr">
            <a:normAutofit fontScale="92500" lnSpcReduction="10000"/>
          </a:bodyPr>
          <a:lstStyle/>
          <a:p>
            <a:pPr algn="ctr">
              <a:spcBef>
                <a:spcPct val="0"/>
              </a:spcBef>
            </a:pPr>
            <a:r>
              <a:rPr lang="en-US" sz="4400" dirty="0">
                <a:latin typeface="+mj-lt"/>
                <a:ea typeface="+mj-ea"/>
                <a:cs typeface="+mj-cs"/>
              </a:rPr>
              <a:t>2015 LOSSES</a:t>
            </a:r>
          </a:p>
        </p:txBody>
      </p:sp>
      <p:sp>
        <p:nvSpPr>
          <p:cNvPr id="8" name="Text Box 5"/>
          <p:cNvSpPr txBox="1">
            <a:spLocks noChangeArrowheads="1"/>
          </p:cNvSpPr>
          <p:nvPr/>
        </p:nvSpPr>
        <p:spPr bwMode="auto">
          <a:xfrm>
            <a:off x="390400" y="743559"/>
            <a:ext cx="8605157" cy="5435334"/>
          </a:xfrm>
          <a:prstGeom prst="rect">
            <a:avLst/>
          </a:prstGeom>
          <a:noFill/>
          <a:ln w="9525">
            <a:noFill/>
            <a:miter lim="800000"/>
            <a:headEnd/>
            <a:tailEnd/>
          </a:ln>
        </p:spPr>
        <p:txBody>
          <a:bodyPr wrap="square">
            <a:spAutoFit/>
          </a:bodyPr>
          <a:lstStyle/>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the simulated BLM pattern in the previous plot was normalized to</a:t>
            </a:r>
          </a:p>
          <a:p>
            <a:pPr eaLnBrk="0" hangingPunct="0">
              <a:spcBef>
                <a:spcPct val="20000"/>
              </a:spcBef>
              <a:spcAft>
                <a:spcPct val="20000"/>
              </a:spcAft>
            </a:pPr>
            <a:r>
              <a:rPr lang="en-US" sz="1400" dirty="0">
                <a:cs typeface="Tahoma" pitchFamily="34" charset="0"/>
              </a:rPr>
              <a:t>			</a:t>
            </a:r>
            <a:r>
              <a:rPr lang="en-US" sz="1400" u="sng" dirty="0">
                <a:cs typeface="Tahoma" pitchFamily="34" charset="0"/>
              </a:rPr>
              <a:t>6.22 10</a:t>
            </a:r>
            <a:r>
              <a:rPr lang="en-US" sz="1400" u="sng"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(B2) protons lost in IR7 (per 4.2fb</a:t>
            </a:r>
            <a:r>
              <a:rPr lang="en-US" sz="1400" baseline="30000" dirty="0">
                <a:cs typeface="Tahoma" pitchFamily="34" charset="0"/>
              </a:rPr>
              <a:t>-1</a:t>
            </a:r>
            <a:r>
              <a:rPr lang="en-US" sz="1400" dirty="0">
                <a:cs typeface="Tahoma" pitchFamily="34" charset="0"/>
              </a:rPr>
              <a:t>)</a:t>
            </a: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B2 BCT indication for 5.5 10</a:t>
            </a:r>
            <a:r>
              <a:rPr lang="en-US" sz="1400"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lost protons [B. </a:t>
            </a:r>
            <a:r>
              <a:rPr lang="en-US" sz="1400" dirty="0" err="1">
                <a:cs typeface="Tahoma" pitchFamily="34" charset="0"/>
              </a:rPr>
              <a:t>Salvachua</a:t>
            </a:r>
            <a:r>
              <a:rPr lang="en-US" sz="1400" dirty="0">
                <a:cs typeface="Tahoma" pitchFamily="34" charset="0"/>
              </a:rPr>
              <a:t>]</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95–80% in P7 (from BLM ratio @ TCP(C), dosimeter ratios, loss map matrix)</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this would imply a 20–40% effective increase mimicking the contribution of </a:t>
            </a:r>
            <a:r>
              <a:rPr lang="en-US" sz="1400" i="1" dirty="0">
                <a:cs typeface="Tahoma" pitchFamily="34" charset="0"/>
              </a:rPr>
              <a:t>ion</a:t>
            </a:r>
            <a:r>
              <a:rPr lang="en-US" sz="1400" dirty="0">
                <a:cs typeface="Tahoma" pitchFamily="34" charset="0"/>
              </a:rPr>
              <a:t>/injection/ramp/… losses</a:t>
            </a:r>
          </a:p>
          <a:p>
            <a:pPr eaLnBrk="0" hangingPunct="0">
              <a:spcBef>
                <a:spcPct val="20000"/>
              </a:spcBef>
              <a:spcAft>
                <a:spcPct val="20000"/>
              </a:spcAft>
              <a:buFont typeface="Wingdings" pitchFamily="2" charset="2"/>
              <a:buChar char="v"/>
            </a:pPr>
            <a:endParaRPr lang="en-US" sz="1400" dirty="0">
              <a:cs typeface="Tahoma" pitchFamily="34" charset="0"/>
            </a:endParaRPr>
          </a:p>
          <a:p>
            <a:pPr algn="ctr" eaLnBrk="0" hangingPunct="0">
              <a:spcBef>
                <a:spcPct val="20000"/>
              </a:spcBef>
              <a:spcAft>
                <a:spcPct val="20000"/>
              </a:spcAft>
            </a:pPr>
            <a:endParaRPr lang="en-US" sz="1400" dirty="0">
              <a:cs typeface="Tahoma" pitchFamily="34" charset="0"/>
            </a:endParaRPr>
          </a:p>
          <a:p>
            <a:pPr algn="ctr" eaLnBrk="0" hangingPunct="0">
              <a:spcBef>
                <a:spcPct val="20000"/>
              </a:spcBef>
              <a:spcAft>
                <a:spcPct val="20000"/>
              </a:spcAft>
            </a:pPr>
            <a:r>
              <a:rPr lang="en-US" sz="1400" dirty="0">
                <a:solidFill>
                  <a:srgbClr val="FF0000"/>
                </a:solidFill>
                <a:cs typeface="Tahoma" pitchFamily="34" charset="0"/>
              </a:rPr>
              <a:t>corresponding to 7.5 10</a:t>
            </a:r>
            <a:r>
              <a:rPr lang="en-US" sz="1400" baseline="30000" dirty="0">
                <a:solidFill>
                  <a:srgbClr val="FF0000"/>
                </a:solidFill>
                <a:cs typeface="Tahoma" pitchFamily="34" charset="0"/>
              </a:rPr>
              <a:t>15</a:t>
            </a:r>
            <a:r>
              <a:rPr lang="en-US" sz="1400" dirty="0">
                <a:solidFill>
                  <a:srgbClr val="FF0000"/>
                </a:solidFill>
                <a:cs typeface="Tahoma" pitchFamily="34" charset="0"/>
              </a:rPr>
              <a:t> proton equivalent losses per 50 fb</a:t>
            </a:r>
            <a:r>
              <a:rPr lang="en-US" sz="1400" baseline="30000" dirty="0">
                <a:solidFill>
                  <a:srgbClr val="FF0000"/>
                </a:solidFill>
                <a:cs typeface="Tahoma" pitchFamily="34" charset="0"/>
              </a:rPr>
              <a:t>-1</a:t>
            </a:r>
            <a:r>
              <a:rPr lang="en-US" sz="1400" dirty="0">
                <a:solidFill>
                  <a:srgbClr val="FF0000"/>
                </a:solidFill>
                <a:cs typeface="Tahoma" pitchFamily="34" charset="0"/>
              </a:rPr>
              <a:t> (IR7 only, one beam only)</a:t>
            </a:r>
          </a:p>
          <a:p>
            <a:pPr algn="ctr" eaLnBrk="0" hangingPunct="0">
              <a:spcBef>
                <a:spcPct val="20000"/>
              </a:spcBef>
              <a:spcAft>
                <a:spcPct val="20000"/>
              </a:spcAft>
            </a:pPr>
            <a:endParaRPr lang="en-US" sz="1400" dirty="0">
              <a:solidFill>
                <a:srgbClr val="FF0000"/>
              </a:solidFill>
              <a:cs typeface="Tahoma" pitchFamily="34" charset="0"/>
            </a:endParaRPr>
          </a:p>
          <a:p>
            <a:pPr algn="ctr" eaLnBrk="0" hangingPunct="0">
              <a:spcBef>
                <a:spcPct val="20000"/>
              </a:spcBef>
              <a:spcAft>
                <a:spcPct val="20000"/>
              </a:spcAft>
            </a:pPr>
            <a:r>
              <a:rPr lang="en-US" sz="1400" dirty="0">
                <a:solidFill>
                  <a:srgbClr val="FF0000"/>
                </a:solidFill>
                <a:cs typeface="Tahoma" pitchFamily="34" charset="0"/>
              </a:rPr>
              <a:t>Previous assumption of </a:t>
            </a:r>
            <a:r>
              <a:rPr lang="en-US" sz="1400" b="1" dirty="0">
                <a:solidFill>
                  <a:srgbClr val="FF0000"/>
                </a:solidFill>
                <a:cs typeface="Tahoma" pitchFamily="34" charset="0"/>
              </a:rPr>
              <a:t>1.15 10</a:t>
            </a:r>
            <a:r>
              <a:rPr lang="en-US" sz="1400" b="1" baseline="30000" dirty="0">
                <a:solidFill>
                  <a:srgbClr val="FF0000"/>
                </a:solidFill>
                <a:cs typeface="Tahoma" pitchFamily="34" charset="0"/>
              </a:rPr>
              <a:t>16</a:t>
            </a:r>
            <a:r>
              <a:rPr lang="en-US" sz="1400" b="1" dirty="0">
                <a:solidFill>
                  <a:srgbClr val="FF0000"/>
                </a:solidFill>
                <a:cs typeface="Tahoma" pitchFamily="34" charset="0"/>
              </a:rPr>
              <a:t> proton</a:t>
            </a:r>
            <a:r>
              <a:rPr lang="en-US" sz="1400" dirty="0">
                <a:solidFill>
                  <a:srgbClr val="FF0000"/>
                </a:solidFill>
                <a:cs typeface="Tahoma" pitchFamily="34" charset="0"/>
              </a:rPr>
              <a:t> (equivalent) losses </a:t>
            </a:r>
            <a:r>
              <a:rPr lang="en-US" sz="1400" b="1" dirty="0">
                <a:solidFill>
                  <a:srgbClr val="FF0000"/>
                </a:solidFill>
                <a:cs typeface="Tahoma" pitchFamily="34" charset="0"/>
              </a:rPr>
              <a:t>per 50 fb</a:t>
            </a:r>
            <a:r>
              <a:rPr lang="en-US" sz="1400" b="1" baseline="30000" dirty="0">
                <a:solidFill>
                  <a:srgbClr val="FF0000"/>
                </a:solidFill>
                <a:cs typeface="Tahoma" pitchFamily="34" charset="0"/>
              </a:rPr>
              <a:t>-1</a:t>
            </a:r>
            <a:r>
              <a:rPr lang="en-US" sz="1400" b="1" dirty="0">
                <a:solidFill>
                  <a:srgbClr val="FF0000"/>
                </a:solidFill>
                <a:cs typeface="Tahoma" pitchFamily="34" charset="0"/>
              </a:rPr>
              <a:t> </a:t>
            </a:r>
            <a:r>
              <a:rPr lang="en-US" sz="1400" dirty="0">
                <a:solidFill>
                  <a:srgbClr val="FF0000"/>
                </a:solidFill>
                <a:cs typeface="Tahoma" pitchFamily="34" charset="0"/>
              </a:rPr>
              <a:t>(IR7 only, one beam only),</a:t>
            </a:r>
          </a:p>
          <a:p>
            <a:pPr algn="ctr" eaLnBrk="0" hangingPunct="0">
              <a:spcBef>
                <a:spcPct val="20000"/>
              </a:spcBef>
              <a:spcAft>
                <a:spcPct val="20000"/>
              </a:spcAft>
            </a:pPr>
            <a:r>
              <a:rPr lang="en-US" sz="1400" dirty="0">
                <a:solidFill>
                  <a:srgbClr val="FF0000"/>
                </a:solidFill>
                <a:cs typeface="Tahoma" pitchFamily="34" charset="0"/>
              </a:rPr>
              <a:t>somewhat in line with the 2005 estimate of 1.15 10</a:t>
            </a:r>
            <a:r>
              <a:rPr lang="en-US" sz="1400" baseline="30000" dirty="0">
                <a:solidFill>
                  <a:srgbClr val="FF0000"/>
                </a:solidFill>
                <a:cs typeface="Tahoma" pitchFamily="34" charset="0"/>
              </a:rPr>
              <a:t>16</a:t>
            </a:r>
            <a:r>
              <a:rPr lang="en-US" sz="1400" dirty="0">
                <a:solidFill>
                  <a:srgbClr val="FF0000"/>
                </a:solidFill>
                <a:cs typeface="Tahoma" pitchFamily="34" charset="0"/>
              </a:rPr>
              <a:t> annual proton losses [M. Lamont, LHC Project Note 375] </a:t>
            </a: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Based on the next slide, for lifetime projection purposes </a:t>
            </a:r>
            <a:r>
              <a:rPr lang="en-US" sz="1400" u="sng" dirty="0">
                <a:cs typeface="Tahoma" pitchFamily="34" charset="0"/>
              </a:rPr>
              <a:t>we conservatively stick to the old loss to </a:t>
            </a:r>
            <a:r>
              <a:rPr lang="en-US" sz="1400" u="sng" dirty="0" err="1">
                <a:cs typeface="Tahoma" pitchFamily="34" charset="0"/>
              </a:rPr>
              <a:t>lumi</a:t>
            </a:r>
            <a:r>
              <a:rPr lang="en-US" sz="1400" u="sng" dirty="0">
                <a:cs typeface="Tahoma" pitchFamily="34" charset="0"/>
              </a:rPr>
              <a:t> ratio</a:t>
            </a:r>
          </a:p>
        </p:txBody>
      </p:sp>
      <p:sp>
        <p:nvSpPr>
          <p:cNvPr id="13" name="Rectangle 12"/>
          <p:cNvSpPr/>
          <p:nvPr/>
        </p:nvSpPr>
        <p:spPr>
          <a:xfrm>
            <a:off x="396338" y="2234554"/>
            <a:ext cx="7920078" cy="1512168"/>
          </a:xfrm>
          <a:prstGeom prst="rect">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857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2" end="12"/>
                                            </p:txEl>
                                          </p:spTgt>
                                        </p:tgtEl>
                                        <p:attrNameLst>
                                          <p:attrName>style.visibility</p:attrName>
                                        </p:attrNameLst>
                                      </p:cBhvr>
                                      <p:to>
                                        <p:strVal val="visible"/>
                                      </p:to>
                                    </p:set>
                                    <p:animEffect transition="in" filter="fade">
                                      <p:cBhvr>
                                        <p:cTn id="7" dur="500"/>
                                        <p:tgtEl>
                                          <p:spTgt spid="8">
                                            <p:txEl>
                                              <p:pRg st="12" end="1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4" end="14"/>
                                            </p:txEl>
                                          </p:spTgt>
                                        </p:tgtEl>
                                        <p:attrNameLst>
                                          <p:attrName>style.visibility</p:attrName>
                                        </p:attrNameLst>
                                      </p:cBhvr>
                                      <p:to>
                                        <p:strVal val="visible"/>
                                      </p:to>
                                    </p:set>
                                    <p:animEffect transition="in" filter="fade">
                                      <p:cBhvr>
                                        <p:cTn id="12" dur="500"/>
                                        <p:tgtEl>
                                          <p:spTgt spid="8">
                                            <p:txEl>
                                              <p:pRg st="14"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15" end="15"/>
                                            </p:txEl>
                                          </p:spTgt>
                                        </p:tgtEl>
                                        <p:attrNameLst>
                                          <p:attrName>style.visibility</p:attrName>
                                        </p:attrNameLst>
                                      </p:cBhvr>
                                      <p:to>
                                        <p:strVal val="visible"/>
                                      </p:to>
                                    </p:set>
                                    <p:animEffect transition="in" filter="fade">
                                      <p:cBhvr>
                                        <p:cTn id="17" dur="500"/>
                                        <p:tgtEl>
                                          <p:spTgt spid="8">
                                            <p:txEl>
                                              <p:pRg st="15" end="1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Effect transition="in" filter="fade">
                                      <p:cBhvr>
                                        <p:cTn id="25" dur="500"/>
                                        <p:tgtEl>
                                          <p:spTgt spid="8">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8">
                                            <p:txEl>
                                              <p:pRg st="7" end="7"/>
                                            </p:txEl>
                                          </p:spTgt>
                                        </p:tgtEl>
                                        <p:attrNameLst>
                                          <p:attrName>style.visibility</p:attrName>
                                        </p:attrNameLst>
                                      </p:cBhvr>
                                      <p:to>
                                        <p:strVal val="visible"/>
                                      </p:to>
                                    </p:set>
                                    <p:animEffect transition="in" filter="fade">
                                      <p:cBhvr>
                                        <p:cTn id="28" dur="500"/>
                                        <p:tgtEl>
                                          <p:spTgt spid="8">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animEffect transition="in" filter="fade">
                                      <p:cBhvr>
                                        <p:cTn id="31" dur="500"/>
                                        <p:tgtEl>
                                          <p:spTgt spid="8">
                                            <p:txEl>
                                              <p:pRg st="9" end="9"/>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
                                            <p:txEl>
                                              <p:pRg st="17" end="17"/>
                                            </p:txEl>
                                          </p:spTgt>
                                        </p:tgtEl>
                                        <p:attrNameLst>
                                          <p:attrName>style.visibility</p:attrName>
                                        </p:attrNameLst>
                                      </p:cBhvr>
                                      <p:to>
                                        <p:strVal val="visible"/>
                                      </p:to>
                                    </p:set>
                                    <p:animEffect transition="in" filter="fade">
                                      <p:cBhvr>
                                        <p:cTn id="36" dur="500"/>
                                        <p:tgtEl>
                                          <p:spTgt spid="8">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a:srcRect l="4941" t="1225" r="3491" b="11923"/>
          <a:stretch/>
        </p:blipFill>
        <p:spPr>
          <a:xfrm>
            <a:off x="2176912" y="1113194"/>
            <a:ext cx="6787575" cy="4678055"/>
          </a:xfrm>
          <a:prstGeom prst="rect">
            <a:avLst/>
          </a:prstGeom>
        </p:spPr>
      </p:pic>
      <p:sp>
        <p:nvSpPr>
          <p:cNvPr id="20" name="TextBox 14"/>
          <p:cNvSpPr txBox="1">
            <a:spLocks noChangeArrowheads="1"/>
          </p:cNvSpPr>
          <p:nvPr/>
        </p:nvSpPr>
        <p:spPr bwMode="auto">
          <a:xfrm>
            <a:off x="2872630" y="1479464"/>
            <a:ext cx="3283546" cy="461665"/>
          </a:xfrm>
          <a:prstGeom prst="rect">
            <a:avLst/>
          </a:prstGeom>
          <a:noFill/>
          <a:ln w="19050">
            <a:noFill/>
            <a:miter lim="800000"/>
            <a:headEnd/>
            <a:tailEnd/>
          </a:ln>
        </p:spPr>
        <p:txBody>
          <a:bodyPr wrap="square">
            <a:spAutoFit/>
          </a:bodyPr>
          <a:lstStyle/>
          <a:p>
            <a:pPr fontAlgn="base">
              <a:spcBef>
                <a:spcPct val="0"/>
              </a:spcBef>
              <a:spcAft>
                <a:spcPct val="0"/>
              </a:spcAft>
            </a:pPr>
            <a:r>
              <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rPr>
              <a:t>same normalization as before,</a:t>
            </a:r>
          </a:p>
          <a:p>
            <a:pPr fontAlgn="base">
              <a:spcBef>
                <a:spcPct val="0"/>
              </a:spcBef>
              <a:spcAft>
                <a:spcPct val="0"/>
              </a:spcAft>
            </a:pPr>
            <a:r>
              <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rPr>
              <a:t>i.e. </a:t>
            </a:r>
            <a:r>
              <a:rPr lang="en-US" sz="1200" u="sng" dirty="0">
                <a:solidFill>
                  <a:prstClr val="black"/>
                </a:solidFill>
                <a:latin typeface="Tahoma" panose="020B0604030504040204" pitchFamily="34" charset="0"/>
                <a:ea typeface="Tahoma" panose="020B0604030504040204" pitchFamily="34" charset="0"/>
                <a:cs typeface="Tahoma" panose="020B0604030504040204" pitchFamily="34" charset="0"/>
              </a:rPr>
              <a:t>6.22 10</a:t>
            </a:r>
            <a:r>
              <a:rPr lang="en-US" sz="1200" u="sng" baseline="30000" dirty="0">
                <a:solidFill>
                  <a:prstClr val="black"/>
                </a:solidFill>
                <a:latin typeface="Tahoma" panose="020B0604030504040204" pitchFamily="34" charset="0"/>
                <a:ea typeface="Tahoma" panose="020B0604030504040204" pitchFamily="34" charset="0"/>
                <a:cs typeface="Tahoma" panose="020B0604030504040204" pitchFamily="34" charset="0"/>
              </a:rPr>
              <a:t>14</a:t>
            </a:r>
            <a:r>
              <a:rPr lang="en-US" sz="1200" dirty="0">
                <a:solidFill>
                  <a:prstClr val="black"/>
                </a:solidFill>
                <a:latin typeface="Tahoma" panose="020B0604030504040204" pitchFamily="34" charset="0"/>
                <a:ea typeface="Tahoma" panose="020B0604030504040204" pitchFamily="34" charset="0"/>
                <a:cs typeface="Tahoma" panose="020B0604030504040204" pitchFamily="34" charset="0"/>
              </a:rPr>
              <a:t> 6.5 </a:t>
            </a:r>
            <a:r>
              <a:rPr lang="en-US" sz="1200" dirty="0" err="1">
                <a:solidFill>
                  <a:prstClr val="black"/>
                </a:solidFill>
                <a:latin typeface="Tahoma" panose="020B0604030504040204" pitchFamily="34" charset="0"/>
                <a:ea typeface="Tahoma" panose="020B0604030504040204" pitchFamily="34" charset="0"/>
                <a:cs typeface="Tahoma" panose="020B0604030504040204" pitchFamily="34" charset="0"/>
              </a:rPr>
              <a:t>TeV</a:t>
            </a:r>
            <a:r>
              <a:rPr lang="en-US" sz="1200" dirty="0">
                <a:solidFill>
                  <a:prstClr val="black"/>
                </a:solidFill>
                <a:latin typeface="Tahoma" panose="020B0604030504040204" pitchFamily="34" charset="0"/>
                <a:ea typeface="Tahoma" panose="020B0604030504040204" pitchFamily="34" charset="0"/>
                <a:cs typeface="Tahoma" panose="020B0604030504040204" pitchFamily="34" charset="0"/>
              </a:rPr>
              <a:t> (B2) protons lost in IR7 </a:t>
            </a:r>
            <a:endPar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13</a:t>
            </a:fld>
            <a:endParaRPr lang="en-GB"/>
          </a:p>
        </p:txBody>
      </p:sp>
      <p:sp>
        <p:nvSpPr>
          <p:cNvPr id="7" name="Rectangle 2"/>
          <p:cNvSpPr>
            <a:spLocks noChangeArrowheads="1"/>
          </p:cNvSpPr>
          <p:nvPr/>
        </p:nvSpPr>
        <p:spPr bwMode="auto">
          <a:xfrm>
            <a:off x="1908810" y="255588"/>
            <a:ext cx="5427345" cy="685800"/>
          </a:xfrm>
          <a:prstGeom prst="rect">
            <a:avLst/>
          </a:prstGeom>
        </p:spPr>
        <p:txBody>
          <a:bodyPr vert="horz" lIns="91440" tIns="45720" rIns="91440" bIns="45720" rtlCol="0" anchor="ctr">
            <a:normAutofit fontScale="70000" lnSpcReduction="20000"/>
          </a:bodyPr>
          <a:lstStyle/>
          <a:p>
            <a:pPr algn="ctr">
              <a:spcBef>
                <a:spcPct val="0"/>
              </a:spcBef>
            </a:pPr>
            <a:r>
              <a:rPr lang="en-US" sz="4400" dirty="0">
                <a:latin typeface="+mj-lt"/>
                <a:ea typeface="+mj-ea"/>
                <a:cs typeface="+mj-cs"/>
              </a:rPr>
              <a:t>DOSIMETER VIEW ON 2015 (R7)</a:t>
            </a:r>
          </a:p>
        </p:txBody>
      </p:sp>
      <p:grpSp>
        <p:nvGrpSpPr>
          <p:cNvPr id="8" name="Group 7"/>
          <p:cNvGrpSpPr/>
          <p:nvPr/>
        </p:nvGrpSpPr>
        <p:grpSpPr>
          <a:xfrm>
            <a:off x="251520" y="1052736"/>
            <a:ext cx="1800200" cy="3872079"/>
            <a:chOff x="899592" y="2221217"/>
            <a:chExt cx="1800200" cy="3872079"/>
          </a:xfrm>
        </p:grpSpPr>
        <p:pic>
          <p:nvPicPr>
            <p:cNvPr id="9" name="Picture 8"/>
            <p:cNvPicPr>
              <a:picLocks noChangeAspect="1"/>
            </p:cNvPicPr>
            <p:nvPr/>
          </p:nvPicPr>
          <p:blipFill rotWithShape="1">
            <a:blip r:embed="rId3"/>
            <a:srcRect r="50948"/>
            <a:stretch/>
          </p:blipFill>
          <p:spPr>
            <a:xfrm>
              <a:off x="899592" y="2221217"/>
              <a:ext cx="1800200" cy="2123331"/>
            </a:xfrm>
            <a:prstGeom prst="rect">
              <a:avLst/>
            </a:prstGeom>
          </p:spPr>
        </p:pic>
        <p:pic>
          <p:nvPicPr>
            <p:cNvPr id="10" name="Picture 9"/>
            <p:cNvPicPr>
              <a:picLocks noChangeAspect="1"/>
            </p:cNvPicPr>
            <p:nvPr/>
          </p:nvPicPr>
          <p:blipFill rotWithShape="1">
            <a:blip r:embed="rId3"/>
            <a:srcRect l="51014"/>
            <a:stretch/>
          </p:blipFill>
          <p:spPr>
            <a:xfrm>
              <a:off x="902009" y="3969965"/>
              <a:ext cx="1797783" cy="2123331"/>
            </a:xfrm>
            <a:prstGeom prst="rect">
              <a:avLst/>
            </a:prstGeom>
          </p:spPr>
        </p:pic>
        <p:cxnSp>
          <p:nvCxnSpPr>
            <p:cNvPr id="11" name="Straight Arrow Connector 10"/>
            <p:cNvCxnSpPr/>
            <p:nvPr/>
          </p:nvCxnSpPr>
          <p:spPr>
            <a:xfrm flipV="1">
              <a:off x="912477" y="2924944"/>
              <a:ext cx="1211251" cy="123231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14" idx="1"/>
            </p:cNvCxnSpPr>
            <p:nvPr/>
          </p:nvCxnSpPr>
          <p:spPr>
            <a:xfrm>
              <a:off x="906539" y="4174362"/>
              <a:ext cx="882847" cy="55126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2087724" y="2771555"/>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757750" y="4693993"/>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847952" y="4777505"/>
              <a:ext cx="36000" cy="36000"/>
            </a:xfrm>
            <a:prstGeom prst="rect">
              <a:avLst/>
            </a:prstGeom>
            <a:solidFill>
              <a:srgbClr val="FFC000"/>
            </a:solidFill>
            <a:ln w="31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14"/>
          <p:cNvSpPr txBox="1">
            <a:spLocks noChangeArrowheads="1"/>
          </p:cNvSpPr>
          <p:nvPr/>
        </p:nvSpPr>
        <p:spPr bwMode="auto">
          <a:xfrm>
            <a:off x="1642289" y="5963055"/>
            <a:ext cx="6786897" cy="276999"/>
          </a:xfrm>
          <a:prstGeom prst="rect">
            <a:avLst/>
          </a:prstGeom>
          <a:noFill/>
          <a:ln w="19050">
            <a:noFill/>
            <a:miter lim="800000"/>
            <a:headEnd/>
            <a:tailEnd/>
          </a:ln>
        </p:spPr>
        <p:txBody>
          <a:bodyPr wrap="square">
            <a:spAutoFit/>
          </a:bodyPr>
          <a:lstStyle/>
          <a:p>
            <a:pPr algn="ctr" fontAlgn="base">
              <a:spcBef>
                <a:spcPct val="0"/>
              </a:spcBef>
              <a:spcAft>
                <a:spcPct val="0"/>
              </a:spcAft>
            </a:pPr>
            <a:r>
              <a:rPr lang="en-US" sz="1200" dirty="0">
                <a:solidFill>
                  <a:srgbClr val="000000"/>
                </a:solidFill>
                <a:latin typeface="Tahoma" pitchFamily="34" charset="0"/>
              </a:rPr>
              <a:t>N.B. this is not the peak dose absorbed by the magnet coils!</a:t>
            </a:r>
          </a:p>
        </p:txBody>
      </p:sp>
    </p:spTree>
    <p:extLst>
      <p:ext uri="{BB962C8B-B14F-4D97-AF65-F5344CB8AC3E}">
        <p14:creationId xmlns:p14="http://schemas.microsoft.com/office/powerpoint/2010/main" val="324481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14</a:t>
            </a:fld>
            <a:endParaRPr lang="en-GB"/>
          </a:p>
        </p:txBody>
      </p:sp>
      <p:sp>
        <p:nvSpPr>
          <p:cNvPr id="7" name="Rectangle 2"/>
          <p:cNvSpPr>
            <a:spLocks noChangeArrowheads="1"/>
          </p:cNvSpPr>
          <p:nvPr/>
        </p:nvSpPr>
        <p:spPr bwMode="auto">
          <a:xfrm>
            <a:off x="2471738" y="255588"/>
            <a:ext cx="4338637" cy="685800"/>
          </a:xfrm>
          <a:prstGeom prst="rect">
            <a:avLst/>
          </a:prstGeom>
        </p:spPr>
        <p:txBody>
          <a:bodyPr vert="horz" lIns="91440" tIns="45720" rIns="91440" bIns="45720" rtlCol="0" anchor="ctr">
            <a:normAutofit fontScale="92500" lnSpcReduction="10000"/>
          </a:bodyPr>
          <a:lstStyle/>
          <a:p>
            <a:pPr algn="ctr">
              <a:spcBef>
                <a:spcPct val="0"/>
              </a:spcBef>
            </a:pPr>
            <a:r>
              <a:rPr lang="en-US" sz="4400" dirty="0">
                <a:latin typeface="+mj-lt"/>
                <a:ea typeface="+mj-ea"/>
                <a:cs typeface="+mj-cs"/>
              </a:rPr>
              <a:t>WARM D1</a:t>
            </a:r>
          </a:p>
        </p:txBody>
      </p:sp>
      <p:sp>
        <p:nvSpPr>
          <p:cNvPr id="8" name="TextBox 14"/>
          <p:cNvSpPr txBox="1">
            <a:spLocks noChangeArrowheads="1"/>
          </p:cNvSpPr>
          <p:nvPr/>
        </p:nvSpPr>
        <p:spPr bwMode="auto">
          <a:xfrm>
            <a:off x="1069191" y="4190835"/>
            <a:ext cx="6989350" cy="954107"/>
          </a:xfrm>
          <a:prstGeom prst="rect">
            <a:avLst/>
          </a:prstGeom>
          <a:noFill/>
          <a:ln w="9525">
            <a:noFill/>
            <a:miter lim="800000"/>
            <a:headEnd/>
            <a:tailEnd/>
          </a:ln>
        </p:spPr>
        <p:txBody>
          <a:bodyPr wrap="square">
            <a:spAutoFit/>
          </a:bodyPr>
          <a:lstStyle/>
          <a:p>
            <a:pPr algn="ctr"/>
            <a:r>
              <a:rPr lang="en-US" sz="1400" dirty="0"/>
              <a:t>at P1, </a:t>
            </a:r>
            <a:r>
              <a:rPr lang="en-US" sz="1400" b="1" dirty="0"/>
              <a:t>40-50 MGy after 300 fb</a:t>
            </a:r>
            <a:r>
              <a:rPr lang="en-US" sz="1400" b="1" baseline="30000" dirty="0"/>
              <a:t>-1</a:t>
            </a:r>
            <a:r>
              <a:rPr lang="en-US" sz="1400" dirty="0"/>
              <a:t> (for 145 µrad half crossing angle)</a:t>
            </a:r>
          </a:p>
          <a:p>
            <a:pPr algn="ctr"/>
            <a:endParaRPr lang="en-US" sz="1400" dirty="0"/>
          </a:p>
          <a:p>
            <a:pPr algn="ctr"/>
            <a:r>
              <a:rPr lang="en-US" sz="1400" dirty="0"/>
              <a:t>better controlled source term (integrated </a:t>
            </a:r>
            <a:r>
              <a:rPr lang="en-US" sz="1400" dirty="0" err="1"/>
              <a:t>lumi</a:t>
            </a:r>
            <a:r>
              <a:rPr lang="en-US" sz="1400" dirty="0"/>
              <a:t>)</a:t>
            </a:r>
          </a:p>
          <a:p>
            <a:pPr algn="ctr"/>
            <a:r>
              <a:rPr lang="en-US" sz="1400" dirty="0"/>
              <a:t>benchmark against future 2016 dosimeter data (2015 values not really usable)</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770" y="941388"/>
            <a:ext cx="4812571" cy="3028914"/>
          </a:xfrm>
          <a:prstGeom prst="rect">
            <a:avLst/>
          </a:prstGeom>
        </p:spPr>
      </p:pic>
      <p:sp>
        <p:nvSpPr>
          <p:cNvPr id="13" name="TextBox 14"/>
          <p:cNvSpPr txBox="1">
            <a:spLocks noChangeArrowheads="1"/>
          </p:cNvSpPr>
          <p:nvPr/>
        </p:nvSpPr>
        <p:spPr bwMode="auto">
          <a:xfrm>
            <a:off x="3443844" y="3604022"/>
            <a:ext cx="1056904" cy="276999"/>
          </a:xfrm>
          <a:prstGeom prst="rect">
            <a:avLst/>
          </a:prstGeom>
          <a:noFill/>
          <a:ln w="19050">
            <a:noFill/>
            <a:miter lim="800000"/>
            <a:headEnd/>
            <a:tailEnd/>
          </a:ln>
        </p:spPr>
        <p:txBody>
          <a:bodyPr wrap="square">
            <a:spAutoFit/>
          </a:bodyPr>
          <a:lstStyle/>
          <a:p>
            <a:pPr algn="ctr" fontAlgn="base">
              <a:spcBef>
                <a:spcPct val="0"/>
              </a:spcBef>
              <a:spcAft>
                <a:spcPct val="0"/>
              </a:spcAft>
            </a:pPr>
            <a:r>
              <a:rPr lang="en-US" sz="1200" i="1" dirty="0">
                <a:solidFill>
                  <a:srgbClr val="FFFFFF"/>
                </a:solidFill>
                <a:latin typeface="Tahoma" pitchFamily="34" charset="0"/>
              </a:rPr>
              <a:t>A. </a:t>
            </a:r>
            <a:r>
              <a:rPr lang="en-US" sz="1200" i="1" dirty="0" err="1">
                <a:solidFill>
                  <a:srgbClr val="FFFFFF"/>
                </a:solidFill>
                <a:latin typeface="Tahoma" pitchFamily="34" charset="0"/>
              </a:rPr>
              <a:t>Tsinganis</a:t>
            </a:r>
            <a:endParaRPr lang="en-US" sz="1200" i="1" dirty="0">
              <a:solidFill>
                <a:srgbClr val="FFFFFF"/>
              </a:solidFill>
              <a:latin typeface="Tahoma" pitchFamily="34" charset="0"/>
            </a:endParaRPr>
          </a:p>
        </p:txBody>
      </p:sp>
    </p:spTree>
    <p:extLst>
      <p:ext uri="{BB962C8B-B14F-4D97-AF65-F5344CB8AC3E}">
        <p14:creationId xmlns:p14="http://schemas.microsoft.com/office/powerpoint/2010/main" val="157507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 on Dose Monitoring and Forecast</a:t>
            </a: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
            </a:pPr>
            <a:r>
              <a:rPr lang="en-GB" dirty="0"/>
              <a:t>The implemented activities allowed to closely monitor the dose received by the most exposed magnets in LHC tunnel;</a:t>
            </a:r>
          </a:p>
          <a:p>
            <a:pPr>
              <a:buFont typeface="Wingdings" panose="05000000000000000000" pitchFamily="2" charset="2"/>
              <a:buChar char="§"/>
            </a:pPr>
            <a:r>
              <a:rPr lang="en-GB" dirty="0"/>
              <a:t>Acquired data have been compared to RP Surveys, FLUKA maps and BLMs readings:</a:t>
            </a:r>
          </a:p>
          <a:p>
            <a:pPr lvl="1">
              <a:buFont typeface="Wingdings" panose="05000000000000000000" pitchFamily="2" charset="2"/>
              <a:buChar char="§"/>
            </a:pPr>
            <a:r>
              <a:rPr lang="en-GB" dirty="0"/>
              <a:t>BLM readings and Dosimeters Readings are consistent, more data will be needed to establish a correlation;</a:t>
            </a:r>
          </a:p>
          <a:p>
            <a:pPr lvl="1">
              <a:buFont typeface="Wingdings" panose="05000000000000000000" pitchFamily="2" charset="2"/>
              <a:buChar char="§"/>
            </a:pPr>
            <a:r>
              <a:rPr lang="en-GB" dirty="0"/>
              <a:t>FLUKA maps, once suitably scaled, fit pretty well the experimental readings, thus have been validated;</a:t>
            </a:r>
          </a:p>
          <a:p>
            <a:pPr lvl="1">
              <a:buFont typeface="Wingdings" panose="05000000000000000000" pitchFamily="2" charset="2"/>
              <a:buChar char="§"/>
            </a:pPr>
            <a:r>
              <a:rPr lang="en-GB" dirty="0"/>
              <a:t>New Dosimeters readings allowed for a more actual and precise evaluation of Beam Losses A-Symmetry with respect to old ratios obtained from RP Activation Surveys;</a:t>
            </a:r>
          </a:p>
          <a:p>
            <a:pPr>
              <a:buFont typeface="Wingdings" panose="05000000000000000000" pitchFamily="2" charset="2"/>
              <a:buChar char="§"/>
            </a:pPr>
            <a:endParaRPr lang="en-GB" dirty="0"/>
          </a:p>
          <a:p>
            <a:pPr>
              <a:buFont typeface="Wingdings" panose="05000000000000000000" pitchFamily="2" charset="2"/>
              <a:buChar char="§"/>
            </a:pPr>
            <a:r>
              <a:rPr lang="en-GB" dirty="0"/>
              <a:t>New forecasts for each magnet that will be updated each year basing on fresh dosimeters data!</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15</a:t>
            </a:fld>
            <a:endParaRPr lang="en-GB"/>
          </a:p>
        </p:txBody>
      </p:sp>
    </p:spTree>
    <p:extLst>
      <p:ext uri="{BB962C8B-B14F-4D97-AF65-F5344CB8AC3E}">
        <p14:creationId xmlns:p14="http://schemas.microsoft.com/office/powerpoint/2010/main" val="2490396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36712"/>
          </a:xfrm>
        </p:spPr>
        <p:txBody>
          <a:bodyPr>
            <a:normAutofit/>
          </a:bodyPr>
          <a:lstStyle/>
          <a:p>
            <a:r>
              <a:rPr lang="en-GB" sz="3600" dirty="0"/>
              <a:t>MQW and MBW Materials Radiation Resistance</a:t>
            </a:r>
          </a:p>
        </p:txBody>
      </p:sp>
      <p:sp>
        <p:nvSpPr>
          <p:cNvPr id="3" name="Content Placeholder 2"/>
          <p:cNvSpPr>
            <a:spLocks noGrp="1"/>
          </p:cNvSpPr>
          <p:nvPr>
            <p:ph idx="1"/>
          </p:nvPr>
        </p:nvSpPr>
        <p:spPr>
          <a:xfrm>
            <a:off x="615248" y="669195"/>
            <a:ext cx="7886700" cy="815589"/>
          </a:xfrm>
        </p:spPr>
        <p:txBody>
          <a:bodyPr>
            <a:normAutofit fontScale="62500" lnSpcReduction="20000"/>
          </a:bodyPr>
          <a:lstStyle/>
          <a:p>
            <a:pPr>
              <a:buFont typeface="Wingdings" panose="05000000000000000000" pitchFamily="2" charset="2"/>
              <a:buChar char="§"/>
            </a:pPr>
            <a:r>
              <a:rPr lang="en-GB" dirty="0"/>
              <a:t>MQW and MBW Coils both made with Epoxy Resins Blends with Type E Glass Fibres, MQW Spacers made with Epoxy reinforced with Silica</a:t>
            </a:r>
          </a:p>
          <a:p>
            <a:pPr marL="0" indent="0">
              <a:buNone/>
            </a:pPr>
            <a:endParaRPr lang="en-GB" dirty="0"/>
          </a:p>
        </p:txBody>
      </p:sp>
      <p:graphicFrame>
        <p:nvGraphicFramePr>
          <p:cNvPr id="5" name="Table 4"/>
          <p:cNvGraphicFramePr>
            <a:graphicFrameLocks noGrp="1"/>
          </p:cNvGraphicFramePr>
          <p:nvPr>
            <p:extLst/>
          </p:nvPr>
        </p:nvGraphicFramePr>
        <p:xfrm>
          <a:off x="144308" y="1373908"/>
          <a:ext cx="8855384" cy="4267523"/>
        </p:xfrm>
        <a:graphic>
          <a:graphicData uri="http://schemas.openxmlformats.org/drawingml/2006/table">
            <a:tbl>
              <a:tblPr firstRow="1" bandRow="1">
                <a:tableStyleId>{5C22544A-7EE6-4342-B048-85BDC9FD1C3A}</a:tableStyleId>
              </a:tblPr>
              <a:tblGrid>
                <a:gridCol w="1331348">
                  <a:extLst>
                    <a:ext uri="{9D8B030D-6E8A-4147-A177-3AD203B41FA5}">
                      <a16:colId xmlns="" xmlns:a16="http://schemas.microsoft.com/office/drawing/2014/main" val="20000"/>
                    </a:ext>
                  </a:extLst>
                </a:gridCol>
                <a:gridCol w="2270842">
                  <a:extLst>
                    <a:ext uri="{9D8B030D-6E8A-4147-A177-3AD203B41FA5}">
                      <a16:colId xmlns="" xmlns:a16="http://schemas.microsoft.com/office/drawing/2014/main" val="20001"/>
                    </a:ext>
                  </a:extLst>
                </a:gridCol>
                <a:gridCol w="2626597">
                  <a:extLst>
                    <a:ext uri="{9D8B030D-6E8A-4147-A177-3AD203B41FA5}">
                      <a16:colId xmlns="" xmlns:a16="http://schemas.microsoft.com/office/drawing/2014/main" val="20002"/>
                    </a:ext>
                  </a:extLst>
                </a:gridCol>
                <a:gridCol w="2626597">
                  <a:extLst>
                    <a:ext uri="{9D8B030D-6E8A-4147-A177-3AD203B41FA5}">
                      <a16:colId xmlns="" xmlns:a16="http://schemas.microsoft.com/office/drawing/2014/main" val="1114690148"/>
                    </a:ext>
                  </a:extLst>
                </a:gridCol>
              </a:tblGrid>
              <a:tr h="254892">
                <a:tc>
                  <a:txBody>
                    <a:bodyPr/>
                    <a:lstStyle/>
                    <a:p>
                      <a:endParaRPr lang="en-GB"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t>MQW Coils</a:t>
                      </a:r>
                    </a:p>
                  </a:txBody>
                  <a:tcPr/>
                </a:tc>
                <a:tc>
                  <a:txBody>
                    <a:bodyPr/>
                    <a:lstStyle/>
                    <a:p>
                      <a:pPr algn="ctr"/>
                      <a:r>
                        <a:rPr lang="en-GB" sz="1400" dirty="0"/>
                        <a:t>MBW Coils</a:t>
                      </a:r>
                    </a:p>
                  </a:txBody>
                  <a:tcPr/>
                </a:tc>
                <a:tc>
                  <a:txBody>
                    <a:bodyPr/>
                    <a:lstStyle/>
                    <a:p>
                      <a:pPr algn="ctr"/>
                      <a:r>
                        <a:rPr lang="en-GB" sz="1400" dirty="0"/>
                        <a:t>MQW Spacers</a:t>
                      </a:r>
                    </a:p>
                  </a:txBody>
                  <a:tcPr/>
                </a:tc>
                <a:extLst>
                  <a:ext uri="{0D108BD9-81ED-4DB2-BD59-A6C34878D82A}">
                    <a16:rowId xmlns="" xmlns:a16="http://schemas.microsoft.com/office/drawing/2014/main" val="10000"/>
                  </a:ext>
                </a:extLst>
              </a:tr>
              <a:tr h="598164">
                <a:tc>
                  <a:txBody>
                    <a:bodyPr/>
                    <a:lstStyle/>
                    <a:p>
                      <a:r>
                        <a:rPr lang="en-GB" sz="1400" dirty="0"/>
                        <a:t>Resin used</a:t>
                      </a:r>
                    </a:p>
                  </a:txBody>
                  <a:tcPr/>
                </a:tc>
                <a:tc>
                  <a:txBody>
                    <a:bodyPr/>
                    <a:lstStyle/>
                    <a:p>
                      <a:pPr algn="ctr"/>
                      <a:r>
                        <a:rPr lang="en-GB" sz="1400" dirty="0"/>
                        <a:t>EPN1138 42%+ GY 6004 42% + CY 221 16%  + HY 905 100 %+ 30ml DY</a:t>
                      </a:r>
                      <a:r>
                        <a:rPr lang="en-GB" sz="1400" baseline="0" dirty="0"/>
                        <a:t> 073</a:t>
                      </a:r>
                      <a:endParaRPr lang="en-GB" sz="1400" dirty="0"/>
                    </a:p>
                  </a:txBody>
                  <a:tcPr/>
                </a:tc>
                <a:tc>
                  <a:txBody>
                    <a:bodyPr/>
                    <a:lstStyle/>
                    <a:p>
                      <a:pPr algn="ctr"/>
                      <a:r>
                        <a:rPr lang="en-GB" sz="1400" dirty="0"/>
                        <a:t>EPC-1: </a:t>
                      </a:r>
                      <a:r>
                        <a:rPr lang="it-IT" sz="1400" kern="1200" dirty="0">
                          <a:solidFill>
                            <a:schemeClr val="dk1"/>
                          </a:solidFill>
                          <a:effectLst/>
                          <a:latin typeface="+mn-lt"/>
                          <a:ea typeface="+mn-ea"/>
                          <a:cs typeface="+mn-cs"/>
                        </a:rPr>
                        <a:t>resin ED-16 100</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Hardener MA 2.28 K</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Plasticizer MGF-9 20</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TEa accelerant 0.5</a:t>
                      </a:r>
                      <a:endParaRPr lang="en-GB" sz="1400" dirty="0"/>
                    </a:p>
                  </a:txBody>
                  <a:tcPr/>
                </a:tc>
                <a:tc>
                  <a:txBody>
                    <a:bodyPr/>
                    <a:lstStyle/>
                    <a:p>
                      <a:pPr algn="ctr"/>
                      <a:r>
                        <a:rPr lang="en-GB" sz="1400" dirty="0"/>
                        <a:t>EPON 826 + RP 1500 Hardener</a:t>
                      </a:r>
                    </a:p>
                  </a:txBody>
                  <a:tcPr/>
                </a:tc>
                <a:extLst>
                  <a:ext uri="{0D108BD9-81ED-4DB2-BD59-A6C34878D82A}">
                    <a16:rowId xmlns="" xmlns:a16="http://schemas.microsoft.com/office/drawing/2014/main" val="10001"/>
                  </a:ext>
                </a:extLst>
              </a:tr>
              <a:tr h="370700">
                <a:tc>
                  <a:txBody>
                    <a:bodyPr/>
                    <a:lstStyle/>
                    <a:p>
                      <a:r>
                        <a:rPr lang="en-GB" sz="1400" dirty="0"/>
                        <a:t>Dielectric resin</a:t>
                      </a:r>
                    </a:p>
                  </a:txBody>
                  <a:tcPr/>
                </a:tc>
                <a:tc>
                  <a:txBody>
                    <a:bodyPr/>
                    <a:lstStyle/>
                    <a:p>
                      <a:pPr algn="ctr"/>
                      <a:r>
                        <a:rPr lang="en-GB" sz="1400" dirty="0"/>
                        <a:t>&gt; 20 kV/mm</a:t>
                      </a:r>
                    </a:p>
                  </a:txBody>
                  <a:tcPr/>
                </a:tc>
                <a:tc>
                  <a:txBody>
                    <a:bodyPr/>
                    <a:lstStyle/>
                    <a:p>
                      <a:pPr algn="ctr"/>
                      <a:r>
                        <a:rPr lang="en-GB" sz="1400" dirty="0"/>
                        <a:t>&gt;15 kV/mm</a:t>
                      </a:r>
                    </a:p>
                  </a:txBody>
                  <a:tcPr/>
                </a:tc>
                <a:tc>
                  <a:txBody>
                    <a:bodyPr/>
                    <a:lstStyle/>
                    <a:p>
                      <a:pPr algn="ctr"/>
                      <a:r>
                        <a:rPr lang="en-GB" sz="1400" dirty="0"/>
                        <a:t>-</a:t>
                      </a:r>
                    </a:p>
                  </a:txBody>
                  <a:tcPr/>
                </a:tc>
                <a:extLst>
                  <a:ext uri="{0D108BD9-81ED-4DB2-BD59-A6C34878D82A}">
                    <a16:rowId xmlns="" xmlns:a16="http://schemas.microsoft.com/office/drawing/2014/main" val="10002"/>
                  </a:ext>
                </a:extLst>
              </a:tr>
              <a:tr h="428604">
                <a:tc>
                  <a:txBody>
                    <a:bodyPr/>
                    <a:lstStyle/>
                    <a:p>
                      <a:r>
                        <a:rPr lang="en-GB" sz="1400" dirty="0"/>
                        <a:t>Reinforcement</a:t>
                      </a:r>
                    </a:p>
                  </a:txBody>
                  <a:tcPr/>
                </a:tc>
                <a:tc>
                  <a:txBody>
                    <a:bodyPr/>
                    <a:lstStyle/>
                    <a:p>
                      <a:pPr algn="ctr"/>
                      <a:r>
                        <a:rPr lang="en-GB" sz="1400" dirty="0"/>
                        <a:t>Type</a:t>
                      </a:r>
                      <a:r>
                        <a:rPr lang="en-GB" sz="1400" baseline="0" dirty="0"/>
                        <a:t> E Glass Fibre – </a:t>
                      </a:r>
                    </a:p>
                    <a:p>
                      <a:pPr algn="ctr"/>
                      <a:r>
                        <a:rPr lang="en-GB" sz="1400" baseline="0" dirty="0"/>
                        <a:t>1 mm inter-turn</a:t>
                      </a:r>
                      <a:endParaRPr lang="en-GB"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t>Type</a:t>
                      </a:r>
                      <a:r>
                        <a:rPr lang="en-GB" sz="1400" baseline="0" dirty="0"/>
                        <a:t> E Glass Fibre –</a:t>
                      </a: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aseline="0" dirty="0"/>
                        <a:t>0.6 mm inter-turn</a:t>
                      </a:r>
                      <a:endParaRPr lang="en-GB" sz="1400" dirty="0"/>
                    </a:p>
                  </a:txBody>
                  <a:tcPr/>
                </a:tc>
                <a:tc>
                  <a:txBody>
                    <a:bodyPr/>
                    <a:lstStyle/>
                    <a:p>
                      <a:pPr algn="ctr"/>
                      <a:r>
                        <a:rPr lang="en-GB" sz="1400" dirty="0"/>
                        <a:t>MIN-SIL 120 F silica particles</a:t>
                      </a:r>
                    </a:p>
                  </a:txBody>
                  <a:tcPr/>
                </a:tc>
                <a:extLst>
                  <a:ext uri="{0D108BD9-81ED-4DB2-BD59-A6C34878D82A}">
                    <a16:rowId xmlns="" xmlns:a16="http://schemas.microsoft.com/office/drawing/2014/main" val="4007086991"/>
                  </a:ext>
                </a:extLst>
              </a:tr>
              <a:tr h="2342343">
                <a:tc>
                  <a:txBody>
                    <a:bodyPr/>
                    <a:lstStyle/>
                    <a:p>
                      <a:r>
                        <a:rPr lang="en-GB" sz="1400" dirty="0"/>
                        <a:t>Picture</a:t>
                      </a: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extLst>
                  <a:ext uri="{0D108BD9-81ED-4DB2-BD59-A6C34878D82A}">
                    <a16:rowId xmlns="" xmlns:a16="http://schemas.microsoft.com/office/drawing/2014/main" val="10003"/>
                  </a:ext>
                </a:extLst>
              </a:tr>
            </a:tbl>
          </a:graphicData>
        </a:graphic>
      </p:graphicFrame>
      <p:pic>
        <p:nvPicPr>
          <p:cNvPr id="9" name="Picture 2" descr="G:\Workspaces\n\NORMA\MI\MLR\LHC\point 7 photo for shielding study\paolo\DSCN142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260" r="10397" b="13904"/>
          <a:stretch/>
        </p:blipFill>
        <p:spPr bwMode="auto">
          <a:xfrm>
            <a:off x="3950227" y="3259300"/>
            <a:ext cx="2088232" cy="22322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7714" r="25324"/>
          <a:stretch/>
        </p:blipFill>
        <p:spPr>
          <a:xfrm>
            <a:off x="1470432" y="3284984"/>
            <a:ext cx="2232248" cy="2206564"/>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23530" r="22688"/>
          <a:stretch/>
        </p:blipFill>
        <p:spPr>
          <a:xfrm>
            <a:off x="6588224" y="3227025"/>
            <a:ext cx="2141420" cy="2241962"/>
          </a:xfrm>
          <a:prstGeom prst="rect">
            <a:avLst/>
          </a:prstGeom>
        </p:spPr>
      </p:pic>
      <p:sp>
        <p:nvSpPr>
          <p:cNvPr id="4" name="Date Placeholder 3"/>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16</a:t>
            </a:fld>
            <a:endParaRPr lang="en-GB"/>
          </a:p>
        </p:txBody>
      </p:sp>
      <p:sp>
        <p:nvSpPr>
          <p:cNvPr id="12" name="Rectangle 11"/>
          <p:cNvSpPr/>
          <p:nvPr/>
        </p:nvSpPr>
        <p:spPr>
          <a:xfrm>
            <a:off x="144308" y="5682182"/>
            <a:ext cx="8855384" cy="1015663"/>
          </a:xfrm>
          <a:prstGeom prst="rect">
            <a:avLst/>
          </a:prstGeom>
          <a:solidFill>
            <a:srgbClr val="FF0000"/>
          </a:solidFill>
        </p:spPr>
        <p:txBody>
          <a:bodyPr wrap="square" rtlCol="0">
            <a:spAutoFit/>
          </a:bodyPr>
          <a:lstStyle/>
          <a:p>
            <a:r>
              <a:rPr lang="en-GB" sz="2000" dirty="0">
                <a:solidFill>
                  <a:schemeClr val="bg1"/>
                </a:solidFill>
              </a:rPr>
              <a:t>Possible Radiation Induced Failure Modes:</a:t>
            </a:r>
          </a:p>
          <a:p>
            <a:r>
              <a:rPr lang="en-GB" sz="2000" dirty="0">
                <a:solidFill>
                  <a:schemeClr val="bg1"/>
                </a:solidFill>
              </a:rPr>
              <a:t>Coils: Loss of Insulation between Coils and Ground, or between Coils (Interlayer).</a:t>
            </a:r>
          </a:p>
          <a:p>
            <a:r>
              <a:rPr lang="en-GB" sz="2000" dirty="0">
                <a:solidFill>
                  <a:schemeClr val="bg1"/>
                </a:solidFill>
              </a:rPr>
              <a:t>Spacers: Loss of mechanical strength.</a:t>
            </a:r>
          </a:p>
        </p:txBody>
      </p:sp>
    </p:spTree>
    <p:extLst>
      <p:ext uri="{BB962C8B-B14F-4D97-AF65-F5344CB8AC3E}">
        <p14:creationId xmlns:p14="http://schemas.microsoft.com/office/powerpoint/2010/main" val="181407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072382" y="2841724"/>
            <a:ext cx="2948787" cy="2180744"/>
            <a:chOff x="1344513" y="3140969"/>
            <a:chExt cx="3744415" cy="2815144"/>
          </a:xfrm>
        </p:grpSpPr>
        <p:pic>
          <p:nvPicPr>
            <p:cNvPr id="21" name="Picture 20"/>
            <p:cNvPicPr>
              <a:picLocks noChangeAspect="1"/>
            </p:cNvPicPr>
            <p:nvPr/>
          </p:nvPicPr>
          <p:blipFill>
            <a:blip r:embed="rId3"/>
            <a:stretch>
              <a:fillRect/>
            </a:stretch>
          </p:blipFill>
          <p:spPr>
            <a:xfrm>
              <a:off x="1344513" y="3140969"/>
              <a:ext cx="3744415" cy="2815144"/>
            </a:xfrm>
            <a:prstGeom prst="rect">
              <a:avLst/>
            </a:prstGeom>
          </p:spPr>
        </p:pic>
        <p:cxnSp>
          <p:nvCxnSpPr>
            <p:cNvPr id="22" name="Straight Arrow Connector 21"/>
            <p:cNvCxnSpPr/>
            <p:nvPr/>
          </p:nvCxnSpPr>
          <p:spPr>
            <a:xfrm flipH="1">
              <a:off x="2915816" y="4322713"/>
              <a:ext cx="538947" cy="80075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437725" y="4077072"/>
              <a:ext cx="538947" cy="80075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8" name="Chart 17"/>
          <p:cNvGraphicFramePr>
            <a:graphicFrameLocks/>
          </p:cNvGraphicFramePr>
          <p:nvPr>
            <p:extLst/>
          </p:nvPr>
        </p:nvGraphicFramePr>
        <p:xfrm>
          <a:off x="240794" y="3019654"/>
          <a:ext cx="4033119" cy="2327244"/>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a:xfrm>
            <a:off x="0" y="-8326"/>
            <a:ext cx="9144000" cy="760232"/>
          </a:xfrm>
        </p:spPr>
        <p:txBody>
          <a:bodyPr>
            <a:normAutofit/>
          </a:bodyPr>
          <a:lstStyle/>
          <a:p>
            <a:r>
              <a:rPr lang="en-GB" sz="3600" dirty="0"/>
              <a:t>MQW Coils: Properties Evolution with Dose</a:t>
            </a:r>
          </a:p>
        </p:txBody>
      </p:sp>
      <p:sp>
        <p:nvSpPr>
          <p:cNvPr id="23" name="TextBox 22"/>
          <p:cNvSpPr txBox="1"/>
          <p:nvPr/>
        </p:nvSpPr>
        <p:spPr>
          <a:xfrm>
            <a:off x="5399292" y="4653136"/>
            <a:ext cx="3600400" cy="369332"/>
          </a:xfrm>
          <a:prstGeom prst="rect">
            <a:avLst/>
          </a:prstGeom>
          <a:noFill/>
        </p:spPr>
        <p:txBody>
          <a:bodyPr wrap="square" rtlCol="0">
            <a:spAutoFit/>
          </a:bodyPr>
          <a:lstStyle/>
          <a:p>
            <a:pPr marL="285750" indent="-285750">
              <a:buFont typeface="Wingdings" panose="05000000000000000000" pitchFamily="2" charset="2"/>
              <a:buChar char="§"/>
            </a:pPr>
            <a:endParaRPr lang="it-IT" dirty="0"/>
          </a:p>
        </p:txBody>
      </p:sp>
      <p:sp>
        <p:nvSpPr>
          <p:cNvPr id="3" name="Date Placeholder 2"/>
          <p:cNvSpPr>
            <a:spLocks noGrp="1"/>
          </p:cNvSpPr>
          <p:nvPr>
            <p:ph type="dt" sz="half" idx="10"/>
          </p:nvPr>
        </p:nvSpPr>
        <p:spPr/>
        <p:txBody>
          <a:bodyPr/>
          <a:lstStyle/>
          <a:p>
            <a:r>
              <a:rPr lang="en-US"/>
              <a:t>31/08/2016</a:t>
            </a:r>
            <a:endParaRPr lang="en-GB"/>
          </a:p>
        </p:txBody>
      </p:sp>
      <p:sp>
        <p:nvSpPr>
          <p:cNvPr id="10" name="Slide Number Placeholder 9"/>
          <p:cNvSpPr>
            <a:spLocks noGrp="1"/>
          </p:cNvSpPr>
          <p:nvPr>
            <p:ph type="sldNum" sz="quarter" idx="12"/>
          </p:nvPr>
        </p:nvSpPr>
        <p:spPr/>
        <p:txBody>
          <a:bodyPr/>
          <a:lstStyle/>
          <a:p>
            <a:fld id="{CEC5FD3D-B1CB-4370-885D-D8ADD141148B}" type="slidenum">
              <a:rPr lang="en-GB" smtClean="0"/>
              <a:t>17</a:t>
            </a:fld>
            <a:endParaRPr lang="en-GB"/>
          </a:p>
        </p:txBody>
      </p:sp>
      <p:grpSp>
        <p:nvGrpSpPr>
          <p:cNvPr id="11" name="Group 10"/>
          <p:cNvGrpSpPr/>
          <p:nvPr/>
        </p:nvGrpSpPr>
        <p:grpSpPr>
          <a:xfrm>
            <a:off x="4284157" y="683939"/>
            <a:ext cx="2818362" cy="4588776"/>
            <a:chOff x="4284157" y="683939"/>
            <a:chExt cx="2818362" cy="4588776"/>
          </a:xfrm>
        </p:grpSpPr>
        <p:pic>
          <p:nvPicPr>
            <p:cNvPr id="5" name="Picture 4"/>
            <p:cNvPicPr>
              <a:picLocks noChangeAspect="1"/>
            </p:cNvPicPr>
            <p:nvPr/>
          </p:nvPicPr>
          <p:blipFill>
            <a:blip r:embed="rId5"/>
            <a:stretch>
              <a:fillRect/>
            </a:stretch>
          </p:blipFill>
          <p:spPr>
            <a:xfrm>
              <a:off x="4293300" y="683939"/>
              <a:ext cx="1728190" cy="707605"/>
            </a:xfrm>
            <a:prstGeom prst="rect">
              <a:avLst/>
            </a:prstGeom>
          </p:spPr>
        </p:pic>
        <p:pic>
          <p:nvPicPr>
            <p:cNvPr id="6" name="Picture 5"/>
            <p:cNvPicPr>
              <a:picLocks noChangeAspect="1"/>
            </p:cNvPicPr>
            <p:nvPr/>
          </p:nvPicPr>
          <p:blipFill rotWithShape="1">
            <a:blip r:embed="rId6"/>
            <a:srcRect b="4629"/>
            <a:stretch/>
          </p:blipFill>
          <p:spPr>
            <a:xfrm>
              <a:off x="4294342" y="1383992"/>
              <a:ext cx="1728190" cy="707605"/>
            </a:xfrm>
            <a:prstGeom prst="rect">
              <a:avLst/>
            </a:prstGeom>
          </p:spPr>
        </p:pic>
        <p:pic>
          <p:nvPicPr>
            <p:cNvPr id="7" name="Picture 6"/>
            <p:cNvPicPr>
              <a:picLocks noChangeAspect="1"/>
            </p:cNvPicPr>
            <p:nvPr/>
          </p:nvPicPr>
          <p:blipFill rotWithShape="1">
            <a:blip r:embed="rId7"/>
            <a:srcRect t="10220"/>
            <a:stretch/>
          </p:blipFill>
          <p:spPr>
            <a:xfrm>
              <a:off x="4293300" y="2101237"/>
              <a:ext cx="1728190" cy="651578"/>
            </a:xfrm>
            <a:prstGeom prst="rect">
              <a:avLst/>
            </a:prstGeom>
          </p:spPr>
        </p:pic>
        <p:pic>
          <p:nvPicPr>
            <p:cNvPr id="8" name="Picture 7"/>
            <p:cNvPicPr>
              <a:picLocks noChangeAspect="1"/>
            </p:cNvPicPr>
            <p:nvPr/>
          </p:nvPicPr>
          <p:blipFill>
            <a:blip r:embed="rId8"/>
            <a:stretch>
              <a:fillRect/>
            </a:stretch>
          </p:blipFill>
          <p:spPr>
            <a:xfrm>
              <a:off x="4293300" y="2730235"/>
              <a:ext cx="1728190" cy="675022"/>
            </a:xfrm>
            <a:prstGeom prst="rect">
              <a:avLst/>
            </a:prstGeom>
          </p:spPr>
        </p:pic>
        <p:sp>
          <p:nvSpPr>
            <p:cNvPr id="9" name="TextBox 8"/>
            <p:cNvSpPr txBox="1"/>
            <p:nvPr/>
          </p:nvSpPr>
          <p:spPr>
            <a:xfrm>
              <a:off x="5085386" y="1137080"/>
              <a:ext cx="577887" cy="261610"/>
            </a:xfrm>
            <a:prstGeom prst="rect">
              <a:avLst/>
            </a:prstGeom>
            <a:noFill/>
          </p:spPr>
          <p:txBody>
            <a:bodyPr wrap="square" rtlCol="0">
              <a:spAutoFit/>
            </a:bodyPr>
            <a:lstStyle/>
            <a:p>
              <a:r>
                <a:rPr lang="en-GB" sz="1100" dirty="0"/>
                <a:t>0 MGy</a:t>
              </a:r>
            </a:p>
          </p:txBody>
        </p:sp>
        <p:sp>
          <p:nvSpPr>
            <p:cNvPr id="13" name="TextBox 12"/>
            <p:cNvSpPr txBox="1"/>
            <p:nvPr/>
          </p:nvSpPr>
          <p:spPr>
            <a:xfrm>
              <a:off x="5157395" y="1842285"/>
              <a:ext cx="914987" cy="261610"/>
            </a:xfrm>
            <a:prstGeom prst="rect">
              <a:avLst/>
            </a:prstGeom>
            <a:noFill/>
          </p:spPr>
          <p:txBody>
            <a:bodyPr wrap="square" rtlCol="0">
              <a:spAutoFit/>
            </a:bodyPr>
            <a:lstStyle/>
            <a:p>
              <a:r>
                <a:rPr lang="en-GB" sz="1100" dirty="0"/>
                <a:t>10 MGy</a:t>
              </a:r>
            </a:p>
          </p:txBody>
        </p:sp>
        <p:sp>
          <p:nvSpPr>
            <p:cNvPr id="15" name="TextBox 14"/>
            <p:cNvSpPr txBox="1"/>
            <p:nvPr/>
          </p:nvSpPr>
          <p:spPr>
            <a:xfrm>
              <a:off x="5374329" y="3158649"/>
              <a:ext cx="1728190" cy="261610"/>
            </a:xfrm>
            <a:prstGeom prst="rect">
              <a:avLst/>
            </a:prstGeom>
            <a:noFill/>
          </p:spPr>
          <p:txBody>
            <a:bodyPr wrap="square" rtlCol="0">
              <a:spAutoFit/>
            </a:bodyPr>
            <a:lstStyle/>
            <a:p>
              <a:r>
                <a:rPr lang="en-GB" sz="1100" dirty="0"/>
                <a:t>50 MGy</a:t>
              </a:r>
            </a:p>
          </p:txBody>
        </p:sp>
        <p:sp>
          <p:nvSpPr>
            <p:cNvPr id="16" name="TextBox 15"/>
            <p:cNvSpPr txBox="1"/>
            <p:nvPr/>
          </p:nvSpPr>
          <p:spPr>
            <a:xfrm>
              <a:off x="5301703" y="2496823"/>
              <a:ext cx="1728190" cy="261610"/>
            </a:xfrm>
            <a:prstGeom prst="rect">
              <a:avLst/>
            </a:prstGeom>
            <a:noFill/>
          </p:spPr>
          <p:txBody>
            <a:bodyPr wrap="square" rtlCol="0">
              <a:spAutoFit/>
            </a:bodyPr>
            <a:lstStyle/>
            <a:p>
              <a:r>
                <a:rPr lang="en-GB" sz="1100" dirty="0"/>
                <a:t>25 MGy</a:t>
              </a:r>
            </a:p>
          </p:txBody>
        </p:sp>
        <p:pic>
          <p:nvPicPr>
            <p:cNvPr id="19" name="Picture 18"/>
            <p:cNvPicPr>
              <a:picLocks noChangeAspect="1"/>
            </p:cNvPicPr>
            <p:nvPr/>
          </p:nvPicPr>
          <p:blipFill>
            <a:blip r:embed="rId9"/>
            <a:stretch>
              <a:fillRect/>
            </a:stretch>
          </p:blipFill>
          <p:spPr>
            <a:xfrm rot="10800000">
              <a:off x="4284157" y="3417724"/>
              <a:ext cx="1732937" cy="1800176"/>
            </a:xfrm>
            <a:prstGeom prst="rect">
              <a:avLst/>
            </a:prstGeom>
          </p:spPr>
        </p:pic>
        <p:sp>
          <p:nvSpPr>
            <p:cNvPr id="20" name="TextBox 19"/>
            <p:cNvSpPr txBox="1"/>
            <p:nvPr/>
          </p:nvSpPr>
          <p:spPr>
            <a:xfrm>
              <a:off x="5113048" y="4903383"/>
              <a:ext cx="1100449" cy="369332"/>
            </a:xfrm>
            <a:prstGeom prst="rect">
              <a:avLst/>
            </a:prstGeom>
            <a:noFill/>
          </p:spPr>
          <p:txBody>
            <a:bodyPr wrap="square" rtlCol="0">
              <a:spAutoFit/>
            </a:bodyPr>
            <a:lstStyle/>
            <a:p>
              <a:r>
                <a:rPr lang="en-GB" dirty="0"/>
                <a:t>75 MGy</a:t>
              </a:r>
            </a:p>
          </p:txBody>
        </p:sp>
      </p:grpSp>
      <p:pic>
        <p:nvPicPr>
          <p:cNvPr id="26" name="Picture 25" descr="\\cern.ch\dfs\Workspaces\n\NORMA\USERS\Nicola\Fraunhofer\Microscope_pictures_MQWMBW\mqw-o-25\MQW25_13.tif"/>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72382" y="701060"/>
            <a:ext cx="2927310" cy="2095014"/>
          </a:xfrm>
          <a:prstGeom prst="rect">
            <a:avLst/>
          </a:prstGeom>
          <a:noFill/>
          <a:ln>
            <a:noFill/>
          </a:ln>
        </p:spPr>
      </p:pic>
      <p:sp>
        <p:nvSpPr>
          <p:cNvPr id="27" name="TextBox 26"/>
          <p:cNvSpPr txBox="1"/>
          <p:nvPr/>
        </p:nvSpPr>
        <p:spPr>
          <a:xfrm>
            <a:off x="7197706" y="701060"/>
            <a:ext cx="758670" cy="261610"/>
          </a:xfrm>
          <a:prstGeom prst="rect">
            <a:avLst/>
          </a:prstGeom>
          <a:noFill/>
        </p:spPr>
        <p:txBody>
          <a:bodyPr wrap="square" rtlCol="0">
            <a:spAutoFit/>
          </a:bodyPr>
          <a:lstStyle/>
          <a:p>
            <a:r>
              <a:rPr lang="en-GB" sz="1100" dirty="0">
                <a:solidFill>
                  <a:schemeClr val="bg1"/>
                </a:solidFill>
              </a:rPr>
              <a:t>25 MGy</a:t>
            </a:r>
          </a:p>
        </p:txBody>
      </p:sp>
      <p:sp>
        <p:nvSpPr>
          <p:cNvPr id="28" name="TextBox 27"/>
          <p:cNvSpPr txBox="1"/>
          <p:nvPr/>
        </p:nvSpPr>
        <p:spPr>
          <a:xfrm>
            <a:off x="6823597" y="2857876"/>
            <a:ext cx="758670" cy="261610"/>
          </a:xfrm>
          <a:prstGeom prst="rect">
            <a:avLst/>
          </a:prstGeom>
          <a:noFill/>
        </p:spPr>
        <p:txBody>
          <a:bodyPr wrap="square" rtlCol="0">
            <a:spAutoFit/>
          </a:bodyPr>
          <a:lstStyle/>
          <a:p>
            <a:r>
              <a:rPr lang="en-GB" sz="1100" dirty="0">
                <a:solidFill>
                  <a:schemeClr val="bg1"/>
                </a:solidFill>
              </a:rPr>
              <a:t>75 MGy</a:t>
            </a:r>
          </a:p>
        </p:txBody>
      </p:sp>
      <p:graphicFrame>
        <p:nvGraphicFramePr>
          <p:cNvPr id="29" name="Chart 28"/>
          <p:cNvGraphicFramePr>
            <a:graphicFrameLocks/>
          </p:cNvGraphicFramePr>
          <p:nvPr>
            <p:extLst>
              <p:ext uri="{D42A27DB-BD31-4B8C-83A1-F6EECF244321}">
                <p14:modId xmlns:p14="http://schemas.microsoft.com/office/powerpoint/2010/main" val="403493033"/>
              </p:ext>
            </p:extLst>
          </p:nvPr>
        </p:nvGraphicFramePr>
        <p:xfrm>
          <a:off x="239752" y="645762"/>
          <a:ext cx="4034161" cy="2335715"/>
        </p:xfrm>
        <a:graphic>
          <a:graphicData uri="http://schemas.openxmlformats.org/drawingml/2006/chart">
            <c:chart xmlns:c="http://schemas.openxmlformats.org/drawingml/2006/chart" xmlns:r="http://schemas.openxmlformats.org/officeDocument/2006/relationships" r:id="rId11"/>
          </a:graphicData>
        </a:graphic>
      </p:graphicFrame>
      <p:cxnSp>
        <p:nvCxnSpPr>
          <p:cNvPr id="14" name="Straight Connector 13"/>
          <p:cNvCxnSpPr/>
          <p:nvPr/>
        </p:nvCxnSpPr>
        <p:spPr>
          <a:xfrm flipV="1">
            <a:off x="1602000" y="1137080"/>
            <a:ext cx="0" cy="1283808"/>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808000" y="1052736"/>
            <a:ext cx="0" cy="1368152"/>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187624" y="1200381"/>
            <a:ext cx="0" cy="128380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5796136" y="701060"/>
            <a:ext cx="3203556" cy="2175312"/>
            <a:chOff x="17585" y="1772816"/>
            <a:chExt cx="4626423" cy="3096343"/>
          </a:xfrm>
          <a:solidFill>
            <a:schemeClr val="bg1"/>
          </a:solidFill>
        </p:grpSpPr>
        <p:grpSp>
          <p:nvGrpSpPr>
            <p:cNvPr id="34" name="Group 33"/>
            <p:cNvGrpSpPr/>
            <p:nvPr/>
          </p:nvGrpSpPr>
          <p:grpSpPr>
            <a:xfrm>
              <a:off x="17585" y="1772816"/>
              <a:ext cx="4626423" cy="3096343"/>
              <a:chOff x="2404894" y="2615317"/>
              <a:chExt cx="5280421" cy="3013895"/>
            </a:xfrm>
            <a:grpFill/>
          </p:grpSpPr>
          <p:pic>
            <p:nvPicPr>
              <p:cNvPr id="41" name="Picture 40"/>
              <p:cNvPicPr>
                <a:picLocks noChangeAspect="1"/>
              </p:cNvPicPr>
              <p:nvPr/>
            </p:nvPicPr>
            <p:blipFill rotWithShape="1">
              <a:blip r:embed="rId12"/>
              <a:srcRect b="17711"/>
              <a:stretch/>
            </p:blipFill>
            <p:spPr>
              <a:xfrm>
                <a:off x="2404894" y="2615317"/>
                <a:ext cx="5280421" cy="3013895"/>
              </a:xfrm>
              <a:prstGeom prst="rect">
                <a:avLst/>
              </a:prstGeom>
              <a:grpFill/>
            </p:spPr>
          </p:pic>
          <p:sp>
            <p:nvSpPr>
              <p:cNvPr id="42" name="TextBox 41"/>
              <p:cNvSpPr txBox="1"/>
              <p:nvPr/>
            </p:nvSpPr>
            <p:spPr>
              <a:xfrm>
                <a:off x="3144854" y="3197411"/>
                <a:ext cx="818607" cy="575673"/>
              </a:xfrm>
              <a:prstGeom prst="rect">
                <a:avLst/>
              </a:prstGeom>
              <a:grpFill/>
              <a:ln>
                <a:solidFill>
                  <a:schemeClr val="accent6"/>
                </a:solidFill>
              </a:ln>
            </p:spPr>
            <p:txBody>
              <a:bodyPr wrap="square" rtlCol="0">
                <a:spAutoFit/>
              </a:bodyPr>
              <a:lstStyle/>
              <a:p>
                <a:r>
                  <a:rPr lang="fr-FR" sz="700" b="1" dirty="0">
                    <a:solidFill>
                      <a:srgbClr val="0033CC"/>
                    </a:solidFill>
                  </a:rPr>
                  <a:t>0 </a:t>
                </a:r>
                <a:r>
                  <a:rPr lang="fr-FR" sz="700" b="1" dirty="0" err="1">
                    <a:solidFill>
                      <a:srgbClr val="0033CC"/>
                    </a:solidFill>
                  </a:rPr>
                  <a:t>MGy</a:t>
                </a:r>
                <a:endParaRPr lang="fr-FR" sz="700" b="1" dirty="0">
                  <a:solidFill>
                    <a:srgbClr val="0033CC"/>
                  </a:solidFill>
                </a:endParaRPr>
              </a:p>
              <a:p>
                <a:r>
                  <a:rPr lang="fr-FR" sz="700" b="1" dirty="0">
                    <a:solidFill>
                      <a:srgbClr val="FF0000"/>
                    </a:solidFill>
                  </a:rPr>
                  <a:t>10 </a:t>
                </a:r>
                <a:r>
                  <a:rPr lang="fr-FR" sz="700" b="1" dirty="0" err="1">
                    <a:solidFill>
                      <a:srgbClr val="FF0000"/>
                    </a:solidFill>
                  </a:rPr>
                  <a:t>MGy</a:t>
                </a:r>
                <a:endParaRPr lang="fr-FR" sz="700" b="1" dirty="0">
                  <a:solidFill>
                    <a:srgbClr val="FF0000"/>
                  </a:solidFill>
                </a:endParaRPr>
              </a:p>
              <a:p>
                <a:r>
                  <a:rPr lang="fr-FR" sz="700" b="1" dirty="0">
                    <a:solidFill>
                      <a:srgbClr val="00B050"/>
                    </a:solidFill>
                  </a:rPr>
                  <a:t>25 </a:t>
                </a:r>
                <a:r>
                  <a:rPr lang="fr-FR" sz="700" b="1" dirty="0" err="1">
                    <a:solidFill>
                      <a:srgbClr val="00B050"/>
                    </a:solidFill>
                  </a:rPr>
                  <a:t>MGy</a:t>
                </a:r>
                <a:endParaRPr lang="en-GB" sz="700" b="1" dirty="0">
                  <a:solidFill>
                    <a:srgbClr val="0033CC"/>
                  </a:solidFill>
                </a:endParaRPr>
              </a:p>
            </p:txBody>
          </p:sp>
        </p:grpSp>
        <p:sp>
          <p:nvSpPr>
            <p:cNvPr id="35" name="Rectangle 34"/>
            <p:cNvSpPr/>
            <p:nvPr/>
          </p:nvSpPr>
          <p:spPr>
            <a:xfrm>
              <a:off x="3779912" y="3933056"/>
              <a:ext cx="130629" cy="496389"/>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36" name="Rectangle 35"/>
            <p:cNvSpPr/>
            <p:nvPr/>
          </p:nvSpPr>
          <p:spPr>
            <a:xfrm>
              <a:off x="755576" y="3582670"/>
              <a:ext cx="2016224" cy="326745"/>
            </a:xfrm>
            <a:prstGeom prst="rect">
              <a:avLst/>
            </a:prstGeom>
            <a:grpFill/>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7" name="Straight Arrow Connector 36"/>
            <p:cNvCxnSpPr>
              <a:endCxn id="35" idx="1"/>
            </p:cNvCxnSpPr>
            <p:nvPr/>
          </p:nvCxnSpPr>
          <p:spPr>
            <a:xfrm>
              <a:off x="2771800" y="3767336"/>
              <a:ext cx="1008112" cy="41391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38343" y="3048360"/>
              <a:ext cx="2972860" cy="326745"/>
            </a:xfrm>
            <a:prstGeom prst="rect">
              <a:avLst/>
            </a:prstGeom>
            <a:noFill/>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9" name="Straight Arrow Connector 38"/>
            <p:cNvCxnSpPr>
              <a:stCxn id="38" idx="0"/>
            </p:cNvCxnSpPr>
            <p:nvPr/>
          </p:nvCxnSpPr>
          <p:spPr>
            <a:xfrm flipV="1">
              <a:off x="2024773" y="2659139"/>
              <a:ext cx="849873" cy="389222"/>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8" idx="0"/>
            </p:cNvCxnSpPr>
            <p:nvPr/>
          </p:nvCxnSpPr>
          <p:spPr>
            <a:xfrm flipV="1">
              <a:off x="2024773" y="2781002"/>
              <a:ext cx="1293161" cy="267359"/>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5809724" y="2876372"/>
            <a:ext cx="3225033" cy="1974055"/>
            <a:chOff x="5809724" y="2876372"/>
            <a:chExt cx="3225033" cy="1974055"/>
          </a:xfrm>
        </p:grpSpPr>
        <p:pic>
          <p:nvPicPr>
            <p:cNvPr id="46" name="Picture 45"/>
            <p:cNvPicPr>
              <a:picLocks noChangeAspect="1"/>
            </p:cNvPicPr>
            <p:nvPr/>
          </p:nvPicPr>
          <p:blipFill>
            <a:blip r:embed="rId13"/>
            <a:stretch>
              <a:fillRect/>
            </a:stretch>
          </p:blipFill>
          <p:spPr>
            <a:xfrm>
              <a:off x="5809724" y="2876372"/>
              <a:ext cx="3225033" cy="1974055"/>
            </a:xfrm>
            <a:prstGeom prst="rect">
              <a:avLst/>
            </a:prstGeom>
          </p:spPr>
        </p:pic>
        <p:sp>
          <p:nvSpPr>
            <p:cNvPr id="47" name="Rectangle 46"/>
            <p:cNvSpPr/>
            <p:nvPr/>
          </p:nvSpPr>
          <p:spPr>
            <a:xfrm>
              <a:off x="6394049" y="3667816"/>
              <a:ext cx="360040" cy="982751"/>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79373" y="4371364"/>
            <a:ext cx="8855384" cy="2246769"/>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No significant loss of mechanical properties after 50 MGy.</a:t>
            </a:r>
          </a:p>
          <a:p>
            <a:pPr marL="342900" indent="-342900">
              <a:buFont typeface="Wingdings" panose="05000000000000000000" pitchFamily="2" charset="2"/>
              <a:buChar char="§"/>
            </a:pPr>
            <a:r>
              <a:rPr lang="en-GB" sz="2000" dirty="0">
                <a:solidFill>
                  <a:schemeClr val="bg1"/>
                </a:solidFill>
              </a:rPr>
              <a:t>At 50 MGy first reduction of Electrical Properties, </a:t>
            </a:r>
          </a:p>
          <a:p>
            <a:pPr marL="342900" indent="-342900">
              <a:buFont typeface="Wingdings" panose="05000000000000000000" pitchFamily="2" charset="2"/>
              <a:buChar char="§"/>
            </a:pPr>
            <a:r>
              <a:rPr lang="en-GB" sz="2000" dirty="0">
                <a:solidFill>
                  <a:schemeClr val="bg1"/>
                </a:solidFill>
              </a:rPr>
              <a:t>Degradation prosecuting with extensive formation of bubbles at 75 MGy </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Glass Fibres increase significantly mechanical limit with respect to pure resin data!</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Previously estimated limits were largely conservative from the point of view of materials damage.</a:t>
            </a:r>
            <a:endParaRPr lang="en-GB" sz="2000" dirty="0">
              <a:solidFill>
                <a:schemeClr val="bg1"/>
              </a:solidFill>
            </a:endParaRPr>
          </a:p>
        </p:txBody>
      </p:sp>
      <p:cxnSp>
        <p:nvCxnSpPr>
          <p:cNvPr id="31" name="Straight Arrow Connector 30"/>
          <p:cNvCxnSpPr/>
          <p:nvPr/>
        </p:nvCxnSpPr>
        <p:spPr>
          <a:xfrm flipH="1" flipV="1">
            <a:off x="2907328" y="2494846"/>
            <a:ext cx="503117" cy="2103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699988" y="2322892"/>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410445" y="2567454"/>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35763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ppt_x"/>
                                          </p:val>
                                        </p:tav>
                                        <p:tav tm="100000">
                                          <p:val>
                                            <p:strVal val="#ppt_x"/>
                                          </p:val>
                                        </p:tav>
                                      </p:tavLst>
                                    </p:anim>
                                    <p:anim calcmode="lin" valueType="num">
                                      <p:cBhvr additive="base">
                                        <p:cTn id="16" dur="5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ppt_x"/>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ppt_x"/>
                                          </p:val>
                                        </p:tav>
                                        <p:tav tm="100000">
                                          <p:val>
                                            <p:strVal val="#ppt_x"/>
                                          </p:val>
                                        </p:tav>
                                      </p:tavLst>
                                    </p:anim>
                                    <p:anim calcmode="lin" valueType="num">
                                      <p:cBhvr additive="base">
                                        <p:cTn id="64" dur="500" fill="hold"/>
                                        <p:tgtEl>
                                          <p:spTgt spid="3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27" grpId="0"/>
      <p:bldP spid="28" grpId="0"/>
      <p:bldP spid="24" grpId="0" animBg="1"/>
      <p:bldP spid="43" grpId="0" animBg="1"/>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9646" y="22523"/>
            <a:ext cx="9213645" cy="886197"/>
          </a:xfrm>
        </p:spPr>
        <p:txBody>
          <a:bodyPr>
            <a:normAutofit fontScale="90000"/>
          </a:bodyPr>
          <a:lstStyle/>
          <a:p>
            <a:r>
              <a:rPr lang="en-GB" dirty="0" smtClean="0"/>
              <a:t>MQW mechanical resistance updated results</a:t>
            </a:r>
            <a:endParaRPr lang="en-GB" dirty="0"/>
          </a:p>
        </p:txBody>
      </p:sp>
      <p:sp>
        <p:nvSpPr>
          <p:cNvPr id="4" name="Date Placeholder 3"/>
          <p:cNvSpPr>
            <a:spLocks noGrp="1"/>
          </p:cNvSpPr>
          <p:nvPr>
            <p:ph type="dt" sz="half" idx="10"/>
          </p:nvPr>
        </p:nvSpPr>
        <p:spPr/>
        <p:txBody>
          <a:bodyPr/>
          <a:lstStyle/>
          <a:p>
            <a:r>
              <a:rPr lang="en-US" smtClean="0"/>
              <a:t>31/08/2016</a:t>
            </a:r>
            <a:endParaRPr lang="en-GB"/>
          </a:p>
        </p:txBody>
      </p:sp>
      <p:sp>
        <p:nvSpPr>
          <p:cNvPr id="5" name="Footer Placeholder 4"/>
          <p:cNvSpPr>
            <a:spLocks noGrp="1"/>
          </p:cNvSpPr>
          <p:nvPr>
            <p:ph type="ftr" sz="quarter" idx="11"/>
          </p:nvPr>
        </p:nvSpPr>
        <p:spPr/>
        <p:txBody>
          <a:bodyPr/>
          <a:lstStyle/>
          <a:p>
            <a:r>
              <a:rPr lang="it-IT" smtClean="0"/>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18</a:t>
            </a:fld>
            <a:endParaRPr lang="en-GB"/>
          </a:p>
        </p:txBody>
      </p:sp>
      <p:graphicFrame>
        <p:nvGraphicFramePr>
          <p:cNvPr id="7" name="Chart 6"/>
          <p:cNvGraphicFramePr>
            <a:graphicFrameLocks noGrp="1"/>
          </p:cNvGraphicFramePr>
          <p:nvPr>
            <p:extLst>
              <p:ext uri="{D42A27DB-BD31-4B8C-83A1-F6EECF244321}">
                <p14:modId xmlns:p14="http://schemas.microsoft.com/office/powerpoint/2010/main" val="2901279773"/>
              </p:ext>
            </p:extLst>
          </p:nvPr>
        </p:nvGraphicFramePr>
        <p:xfrm>
          <a:off x="-69645" y="794774"/>
          <a:ext cx="9283290" cy="6063226"/>
        </p:xfrm>
        <a:graphic>
          <a:graphicData uri="http://schemas.openxmlformats.org/drawingml/2006/chart">
            <c:chart xmlns:c="http://schemas.openxmlformats.org/drawingml/2006/chart" xmlns:r="http://schemas.openxmlformats.org/officeDocument/2006/relationships" r:id="rId2"/>
          </a:graphicData>
        </a:graphic>
      </p:graphicFrame>
      <p:sp>
        <p:nvSpPr>
          <p:cNvPr id="9" name="Oval 8"/>
          <p:cNvSpPr/>
          <p:nvPr/>
        </p:nvSpPr>
        <p:spPr>
          <a:xfrm>
            <a:off x="7620000" y="3212976"/>
            <a:ext cx="1066800" cy="15468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a:xfrm>
            <a:off x="4860032" y="3284984"/>
            <a:ext cx="3672408" cy="165618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1297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185756" y="2951958"/>
            <a:ext cx="2923316" cy="2188692"/>
          </a:xfrm>
          <a:prstGeom prst="rect">
            <a:avLst/>
          </a:prstGeom>
        </p:spPr>
      </p:pic>
      <p:grpSp>
        <p:nvGrpSpPr>
          <p:cNvPr id="8" name="Group 7"/>
          <p:cNvGrpSpPr/>
          <p:nvPr/>
        </p:nvGrpSpPr>
        <p:grpSpPr>
          <a:xfrm>
            <a:off x="4332159" y="750521"/>
            <a:ext cx="2382160" cy="5038610"/>
            <a:chOff x="4332159" y="750521"/>
            <a:chExt cx="2382160" cy="5038610"/>
          </a:xfrm>
        </p:grpSpPr>
        <p:grpSp>
          <p:nvGrpSpPr>
            <p:cNvPr id="6" name="Group 5"/>
            <p:cNvGrpSpPr/>
            <p:nvPr/>
          </p:nvGrpSpPr>
          <p:grpSpPr>
            <a:xfrm>
              <a:off x="4337385" y="750521"/>
              <a:ext cx="2376934" cy="3318935"/>
              <a:chOff x="6227514" y="719354"/>
              <a:chExt cx="3397129" cy="4080617"/>
            </a:xfrm>
          </p:grpSpPr>
          <p:pic>
            <p:nvPicPr>
              <p:cNvPr id="10" name="Picture 9"/>
              <p:cNvPicPr>
                <a:picLocks noChangeAspect="1"/>
              </p:cNvPicPr>
              <p:nvPr/>
            </p:nvPicPr>
            <p:blipFill rotWithShape="1">
              <a:blip r:embed="rId4"/>
              <a:srcRect t="5236" b="8021"/>
              <a:stretch/>
            </p:blipFill>
            <p:spPr>
              <a:xfrm>
                <a:off x="6227514" y="3776689"/>
                <a:ext cx="2573896" cy="1010719"/>
              </a:xfrm>
              <a:prstGeom prst="rect">
                <a:avLst/>
              </a:prstGeom>
            </p:spPr>
          </p:pic>
          <p:pic>
            <p:nvPicPr>
              <p:cNvPr id="4" name="Picture 3"/>
              <p:cNvPicPr>
                <a:picLocks noChangeAspect="1"/>
              </p:cNvPicPr>
              <p:nvPr/>
            </p:nvPicPr>
            <p:blipFill>
              <a:blip r:embed="rId5"/>
              <a:stretch>
                <a:fillRect/>
              </a:stretch>
            </p:blipFill>
            <p:spPr>
              <a:xfrm>
                <a:off x="6227514" y="2770440"/>
                <a:ext cx="2573787" cy="1021084"/>
              </a:xfrm>
              <a:prstGeom prst="rect">
                <a:avLst/>
              </a:prstGeom>
            </p:spPr>
          </p:pic>
          <p:pic>
            <p:nvPicPr>
              <p:cNvPr id="3" name="Picture 2"/>
              <p:cNvPicPr>
                <a:picLocks noChangeAspect="1"/>
              </p:cNvPicPr>
              <p:nvPr/>
            </p:nvPicPr>
            <p:blipFill rotWithShape="1">
              <a:blip r:embed="rId6"/>
              <a:srcRect b="11663"/>
              <a:stretch/>
            </p:blipFill>
            <p:spPr>
              <a:xfrm>
                <a:off x="6227515" y="1752637"/>
                <a:ext cx="2573787" cy="1030132"/>
              </a:xfrm>
              <a:prstGeom prst="rect">
                <a:avLst/>
              </a:prstGeom>
            </p:spPr>
          </p:pic>
          <p:pic>
            <p:nvPicPr>
              <p:cNvPr id="18" name="Picture 17"/>
              <p:cNvPicPr>
                <a:picLocks noChangeAspect="1"/>
              </p:cNvPicPr>
              <p:nvPr/>
            </p:nvPicPr>
            <p:blipFill>
              <a:blip r:embed="rId7"/>
              <a:stretch>
                <a:fillRect/>
              </a:stretch>
            </p:blipFill>
            <p:spPr>
              <a:xfrm>
                <a:off x="6227515" y="719354"/>
                <a:ext cx="2573787" cy="1030898"/>
              </a:xfrm>
              <a:prstGeom prst="rect">
                <a:avLst/>
              </a:prstGeom>
            </p:spPr>
          </p:pic>
          <p:sp>
            <p:nvSpPr>
              <p:cNvPr id="9" name="TextBox 8"/>
              <p:cNvSpPr txBox="1"/>
              <p:nvPr/>
            </p:nvSpPr>
            <p:spPr>
              <a:xfrm>
                <a:off x="7020273" y="1393948"/>
                <a:ext cx="864097" cy="321648"/>
              </a:xfrm>
              <a:prstGeom prst="rect">
                <a:avLst/>
              </a:prstGeom>
              <a:noFill/>
            </p:spPr>
            <p:txBody>
              <a:bodyPr wrap="square" rtlCol="0">
                <a:spAutoFit/>
              </a:bodyPr>
              <a:lstStyle/>
              <a:p>
                <a:r>
                  <a:rPr lang="en-GB" sz="1100" dirty="0"/>
                  <a:t>0 MGy</a:t>
                </a:r>
              </a:p>
            </p:txBody>
          </p:sp>
          <p:sp>
            <p:nvSpPr>
              <p:cNvPr id="13" name="TextBox 12"/>
              <p:cNvSpPr txBox="1"/>
              <p:nvPr/>
            </p:nvSpPr>
            <p:spPr>
              <a:xfrm>
                <a:off x="7020273" y="2476307"/>
                <a:ext cx="2584109" cy="321648"/>
              </a:xfrm>
              <a:prstGeom prst="rect">
                <a:avLst/>
              </a:prstGeom>
              <a:noFill/>
            </p:spPr>
            <p:txBody>
              <a:bodyPr wrap="square" rtlCol="0">
                <a:spAutoFit/>
              </a:bodyPr>
              <a:lstStyle/>
              <a:p>
                <a:r>
                  <a:rPr lang="en-GB" sz="1100" dirty="0"/>
                  <a:t>10 MGy</a:t>
                </a:r>
              </a:p>
            </p:txBody>
          </p:sp>
          <p:sp>
            <p:nvSpPr>
              <p:cNvPr id="15" name="TextBox 14"/>
              <p:cNvSpPr txBox="1"/>
              <p:nvPr/>
            </p:nvSpPr>
            <p:spPr>
              <a:xfrm>
                <a:off x="7040534" y="4478323"/>
                <a:ext cx="2584109" cy="321648"/>
              </a:xfrm>
              <a:prstGeom prst="rect">
                <a:avLst/>
              </a:prstGeom>
              <a:noFill/>
            </p:spPr>
            <p:txBody>
              <a:bodyPr wrap="square" rtlCol="0">
                <a:spAutoFit/>
              </a:bodyPr>
              <a:lstStyle/>
              <a:p>
                <a:r>
                  <a:rPr lang="en-GB" sz="1100" dirty="0"/>
                  <a:t>50 MGy</a:t>
                </a:r>
              </a:p>
            </p:txBody>
          </p:sp>
          <p:sp>
            <p:nvSpPr>
              <p:cNvPr id="16" name="TextBox 15"/>
              <p:cNvSpPr txBox="1"/>
              <p:nvPr/>
            </p:nvSpPr>
            <p:spPr>
              <a:xfrm>
                <a:off x="7040534" y="3422191"/>
                <a:ext cx="2584109" cy="321648"/>
              </a:xfrm>
              <a:prstGeom prst="rect">
                <a:avLst/>
              </a:prstGeom>
              <a:noFill/>
            </p:spPr>
            <p:txBody>
              <a:bodyPr wrap="square" rtlCol="0">
                <a:spAutoFit/>
              </a:bodyPr>
              <a:lstStyle/>
              <a:p>
                <a:r>
                  <a:rPr lang="en-GB" sz="1100" dirty="0"/>
                  <a:t>25 MGy</a:t>
                </a:r>
              </a:p>
            </p:txBody>
          </p:sp>
        </p:grpSp>
        <p:pic>
          <p:nvPicPr>
            <p:cNvPr id="20" name="Picture 19"/>
            <p:cNvPicPr>
              <a:picLocks noChangeAspect="1"/>
            </p:cNvPicPr>
            <p:nvPr/>
          </p:nvPicPr>
          <p:blipFill>
            <a:blip r:embed="rId8"/>
            <a:stretch>
              <a:fillRect/>
            </a:stretch>
          </p:blipFill>
          <p:spPr>
            <a:xfrm>
              <a:off x="4332159" y="4048573"/>
              <a:ext cx="1806077" cy="1690274"/>
            </a:xfrm>
            <a:prstGeom prst="rect">
              <a:avLst/>
            </a:prstGeom>
          </p:spPr>
        </p:pic>
        <p:sp>
          <p:nvSpPr>
            <p:cNvPr id="21" name="TextBox 20"/>
            <p:cNvSpPr txBox="1"/>
            <p:nvPr/>
          </p:nvSpPr>
          <p:spPr>
            <a:xfrm>
              <a:off x="4777853" y="5512132"/>
              <a:ext cx="1033906" cy="276999"/>
            </a:xfrm>
            <a:prstGeom prst="rect">
              <a:avLst/>
            </a:prstGeom>
            <a:noFill/>
          </p:spPr>
          <p:txBody>
            <a:bodyPr wrap="square" rtlCol="0">
              <a:spAutoFit/>
            </a:bodyPr>
            <a:lstStyle/>
            <a:p>
              <a:r>
                <a:rPr lang="en-GB" sz="1200" dirty="0"/>
                <a:t>75 MGy</a:t>
              </a:r>
            </a:p>
          </p:txBody>
        </p:sp>
      </p:grpSp>
      <p:sp>
        <p:nvSpPr>
          <p:cNvPr id="2" name="Title 1"/>
          <p:cNvSpPr>
            <a:spLocks noGrp="1"/>
          </p:cNvSpPr>
          <p:nvPr>
            <p:ph type="title"/>
          </p:nvPr>
        </p:nvSpPr>
        <p:spPr>
          <a:xfrm>
            <a:off x="0" y="-8326"/>
            <a:ext cx="9144000" cy="760232"/>
          </a:xfrm>
        </p:spPr>
        <p:txBody>
          <a:bodyPr>
            <a:normAutofit/>
          </a:bodyPr>
          <a:lstStyle/>
          <a:p>
            <a:r>
              <a:rPr lang="en-GB" sz="3600" dirty="0"/>
              <a:t>MBW Coils: Mechanical Properties</a:t>
            </a:r>
          </a:p>
        </p:txBody>
      </p:sp>
      <p:sp>
        <p:nvSpPr>
          <p:cNvPr id="23" name="TextBox 22"/>
          <p:cNvSpPr txBox="1"/>
          <p:nvPr/>
        </p:nvSpPr>
        <p:spPr>
          <a:xfrm>
            <a:off x="5399292" y="4653136"/>
            <a:ext cx="3600400" cy="369332"/>
          </a:xfrm>
          <a:prstGeom prst="rect">
            <a:avLst/>
          </a:prstGeom>
          <a:noFill/>
        </p:spPr>
        <p:txBody>
          <a:bodyPr wrap="square" rtlCol="0">
            <a:spAutoFit/>
          </a:bodyPr>
          <a:lstStyle/>
          <a:p>
            <a:pPr marL="285750" indent="-285750">
              <a:buFont typeface="Wingdings" panose="05000000000000000000" pitchFamily="2" charset="2"/>
              <a:buChar char="§"/>
            </a:pPr>
            <a:endParaRPr lang="it-IT" dirty="0"/>
          </a:p>
        </p:txBody>
      </p:sp>
      <p:sp>
        <p:nvSpPr>
          <p:cNvPr id="5" name="Date Placeholder 4"/>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19</a:t>
            </a:fld>
            <a:endParaRPr lang="en-GB"/>
          </a:p>
        </p:txBody>
      </p:sp>
      <p:graphicFrame>
        <p:nvGraphicFramePr>
          <p:cNvPr id="19" name="Chart 18"/>
          <p:cNvGraphicFramePr>
            <a:graphicFrameLocks/>
          </p:cNvGraphicFramePr>
          <p:nvPr>
            <p:extLst/>
          </p:nvPr>
        </p:nvGraphicFramePr>
        <p:xfrm>
          <a:off x="253688" y="3125527"/>
          <a:ext cx="4030951" cy="2313042"/>
        </p:xfrm>
        <a:graphic>
          <a:graphicData uri="http://schemas.openxmlformats.org/drawingml/2006/chart">
            <c:chart xmlns:c="http://schemas.openxmlformats.org/drawingml/2006/chart" xmlns:r="http://schemas.openxmlformats.org/officeDocument/2006/relationships" r:id="rId9"/>
          </a:graphicData>
        </a:graphic>
      </p:graphicFrame>
      <p:pic>
        <p:nvPicPr>
          <p:cNvPr id="22" name="Picture 21"/>
          <p:cNvPicPr>
            <a:picLocks noChangeAspect="1"/>
          </p:cNvPicPr>
          <p:nvPr/>
        </p:nvPicPr>
        <p:blipFill>
          <a:blip r:embed="rId10"/>
          <a:stretch>
            <a:fillRect/>
          </a:stretch>
        </p:blipFill>
        <p:spPr>
          <a:xfrm>
            <a:off x="6190982" y="744766"/>
            <a:ext cx="2927524" cy="2188774"/>
          </a:xfrm>
          <a:prstGeom prst="rect">
            <a:avLst/>
          </a:prstGeom>
        </p:spPr>
      </p:pic>
      <p:sp>
        <p:nvSpPr>
          <p:cNvPr id="25" name="TextBox 24"/>
          <p:cNvSpPr txBox="1"/>
          <p:nvPr/>
        </p:nvSpPr>
        <p:spPr>
          <a:xfrm>
            <a:off x="8513907" y="778034"/>
            <a:ext cx="604599" cy="261610"/>
          </a:xfrm>
          <a:prstGeom prst="rect">
            <a:avLst/>
          </a:prstGeom>
          <a:noFill/>
        </p:spPr>
        <p:txBody>
          <a:bodyPr wrap="square" rtlCol="0">
            <a:spAutoFit/>
          </a:bodyPr>
          <a:lstStyle/>
          <a:p>
            <a:r>
              <a:rPr lang="en-GB" sz="1100" dirty="0">
                <a:solidFill>
                  <a:schemeClr val="bg1"/>
                </a:solidFill>
              </a:rPr>
              <a:t>0 MGy</a:t>
            </a:r>
          </a:p>
        </p:txBody>
      </p:sp>
      <p:sp>
        <p:nvSpPr>
          <p:cNvPr id="27" name="TextBox 26"/>
          <p:cNvSpPr txBox="1"/>
          <p:nvPr/>
        </p:nvSpPr>
        <p:spPr>
          <a:xfrm>
            <a:off x="7307096" y="2924365"/>
            <a:ext cx="865304" cy="261610"/>
          </a:xfrm>
          <a:prstGeom prst="rect">
            <a:avLst/>
          </a:prstGeom>
          <a:noFill/>
        </p:spPr>
        <p:txBody>
          <a:bodyPr wrap="square" rtlCol="0">
            <a:spAutoFit/>
          </a:bodyPr>
          <a:lstStyle/>
          <a:p>
            <a:r>
              <a:rPr lang="en-GB" sz="1100" dirty="0">
                <a:solidFill>
                  <a:schemeClr val="bg1"/>
                </a:solidFill>
              </a:rPr>
              <a:t>25 MGy</a:t>
            </a:r>
          </a:p>
        </p:txBody>
      </p:sp>
      <p:graphicFrame>
        <p:nvGraphicFramePr>
          <p:cNvPr id="28" name="Chart 27"/>
          <p:cNvGraphicFramePr>
            <a:graphicFrameLocks/>
          </p:cNvGraphicFramePr>
          <p:nvPr>
            <p:extLst>
              <p:ext uri="{D42A27DB-BD31-4B8C-83A1-F6EECF244321}">
                <p14:modId xmlns:p14="http://schemas.microsoft.com/office/powerpoint/2010/main" val="3444749911"/>
              </p:ext>
            </p:extLst>
          </p:nvPr>
        </p:nvGraphicFramePr>
        <p:xfrm>
          <a:off x="253688" y="777854"/>
          <a:ext cx="4033119" cy="2321725"/>
        </p:xfrm>
        <a:graphic>
          <a:graphicData uri="http://schemas.openxmlformats.org/drawingml/2006/chart">
            <c:chart xmlns:c="http://schemas.openxmlformats.org/drawingml/2006/chart" xmlns:r="http://schemas.openxmlformats.org/officeDocument/2006/relationships" r:id="rId11"/>
          </a:graphicData>
        </a:graphic>
      </p:graphicFrame>
      <p:cxnSp>
        <p:nvCxnSpPr>
          <p:cNvPr id="29" name="Straight Connector 28"/>
          <p:cNvCxnSpPr/>
          <p:nvPr/>
        </p:nvCxnSpPr>
        <p:spPr>
          <a:xfrm flipV="1">
            <a:off x="2411760" y="1268760"/>
            <a:ext cx="0" cy="1283808"/>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3203848" y="1184417"/>
            <a:ext cx="1330" cy="1383037"/>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619672" y="1268760"/>
            <a:ext cx="0" cy="128380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5815310" y="730345"/>
            <a:ext cx="3310123" cy="2167302"/>
            <a:chOff x="6598019" y="759072"/>
            <a:chExt cx="3310123" cy="2167302"/>
          </a:xfrm>
        </p:grpSpPr>
        <p:grpSp>
          <p:nvGrpSpPr>
            <p:cNvPr id="12" name="Group 11"/>
            <p:cNvGrpSpPr/>
            <p:nvPr/>
          </p:nvGrpSpPr>
          <p:grpSpPr>
            <a:xfrm>
              <a:off x="6598019" y="759072"/>
              <a:ext cx="3310123" cy="2167302"/>
              <a:chOff x="-404484" y="1646204"/>
              <a:chExt cx="5201068" cy="3414901"/>
            </a:xfrm>
          </p:grpSpPr>
          <p:pic>
            <p:nvPicPr>
              <p:cNvPr id="32" name="Picture 31"/>
              <p:cNvPicPr/>
              <p:nvPr/>
            </p:nvPicPr>
            <p:blipFill rotWithShape="1">
              <a:blip r:embed="rId12" cstate="print">
                <a:extLst>
                  <a:ext uri="{28A0092B-C50C-407E-A947-70E740481C1C}">
                    <a14:useLocalDpi xmlns:a14="http://schemas.microsoft.com/office/drawing/2010/main" val="0"/>
                  </a:ext>
                </a:extLst>
              </a:blip>
              <a:srcRect b="18089"/>
              <a:stretch/>
            </p:blipFill>
            <p:spPr bwMode="auto">
              <a:xfrm>
                <a:off x="-404484" y="1646204"/>
                <a:ext cx="5201068" cy="3414901"/>
              </a:xfrm>
              <a:prstGeom prst="rect">
                <a:avLst/>
              </a:prstGeom>
              <a:solidFill>
                <a:schemeClr val="bg1"/>
              </a:solidFill>
              <a:ln>
                <a:noFill/>
              </a:ln>
              <a:extLst>
                <a:ext uri="{53640926-AAD7-44D8-BBD7-CCE9431645EC}">
                  <a14:shadowObscured xmlns:a14="http://schemas.microsoft.com/office/drawing/2010/main"/>
                </a:ext>
              </a:extLst>
            </p:spPr>
          </p:pic>
          <p:sp>
            <p:nvSpPr>
              <p:cNvPr id="33" name="Rectangle 32"/>
              <p:cNvSpPr/>
              <p:nvPr/>
            </p:nvSpPr>
            <p:spPr>
              <a:xfrm>
                <a:off x="3812566" y="3452807"/>
                <a:ext cx="195881" cy="1071698"/>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755576" y="3582670"/>
                <a:ext cx="2016224" cy="328168"/>
              </a:xfrm>
              <a:prstGeom prst="rect">
                <a:avLst/>
              </a:prstGeom>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5" name="Straight Arrow Connector 34"/>
              <p:cNvCxnSpPr>
                <a:endCxn id="33" idx="1"/>
              </p:cNvCxnSpPr>
              <p:nvPr/>
            </p:nvCxnSpPr>
            <p:spPr>
              <a:xfrm>
                <a:off x="2804454" y="3862394"/>
                <a:ext cx="1008112" cy="1262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87056" y="2193502"/>
                <a:ext cx="2972860" cy="328168"/>
              </a:xfrm>
              <a:prstGeom prst="rect">
                <a:avLst/>
              </a:prstGeom>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7" name="Straight Arrow Connector 36"/>
              <p:cNvCxnSpPr/>
              <p:nvPr/>
            </p:nvCxnSpPr>
            <p:spPr>
              <a:xfrm>
                <a:off x="1946979" y="2521669"/>
                <a:ext cx="772317" cy="2330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946979" y="2521669"/>
                <a:ext cx="1460830" cy="1070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6598019" y="1400724"/>
              <a:ext cx="496637" cy="415498"/>
            </a:xfrm>
            <a:prstGeom prst="rect">
              <a:avLst/>
            </a:prstGeom>
            <a:solidFill>
              <a:schemeClr val="bg1"/>
            </a:solidFill>
            <a:ln>
              <a:solidFill>
                <a:schemeClr val="accent6"/>
              </a:solidFill>
            </a:ln>
          </p:spPr>
          <p:txBody>
            <a:bodyPr wrap="square" rtlCol="0">
              <a:spAutoFit/>
            </a:bodyPr>
            <a:lstStyle/>
            <a:p>
              <a:r>
                <a:rPr lang="fr-FR" sz="700" b="1" dirty="0">
                  <a:solidFill>
                    <a:srgbClr val="0033CC"/>
                  </a:solidFill>
                </a:rPr>
                <a:t>0 </a:t>
              </a:r>
              <a:r>
                <a:rPr lang="fr-FR" sz="700" b="1" dirty="0" err="1">
                  <a:solidFill>
                    <a:srgbClr val="0033CC"/>
                  </a:solidFill>
                </a:rPr>
                <a:t>MGy</a:t>
              </a:r>
              <a:endParaRPr lang="fr-FR" sz="700" b="1" dirty="0">
                <a:solidFill>
                  <a:srgbClr val="0033CC"/>
                </a:solidFill>
              </a:endParaRPr>
            </a:p>
            <a:p>
              <a:r>
                <a:rPr lang="fr-FR" sz="700" b="1" dirty="0">
                  <a:solidFill>
                    <a:srgbClr val="FF0000"/>
                  </a:solidFill>
                </a:rPr>
                <a:t>10 </a:t>
              </a:r>
              <a:r>
                <a:rPr lang="fr-FR" sz="700" b="1" dirty="0" err="1">
                  <a:solidFill>
                    <a:srgbClr val="FF0000"/>
                  </a:solidFill>
                </a:rPr>
                <a:t>MGy</a:t>
              </a:r>
              <a:endParaRPr lang="fr-FR" sz="700" b="1" dirty="0">
                <a:solidFill>
                  <a:srgbClr val="FF0000"/>
                </a:solidFill>
              </a:endParaRPr>
            </a:p>
            <a:p>
              <a:r>
                <a:rPr lang="fr-FR" sz="700" b="1" dirty="0">
                  <a:solidFill>
                    <a:srgbClr val="00B050"/>
                  </a:solidFill>
                </a:rPr>
                <a:t>25 </a:t>
              </a:r>
              <a:r>
                <a:rPr lang="fr-FR" sz="700" b="1" dirty="0" err="1">
                  <a:solidFill>
                    <a:srgbClr val="00B050"/>
                  </a:solidFill>
                </a:rPr>
                <a:t>MGy</a:t>
              </a:r>
              <a:endParaRPr lang="en-GB" sz="700" b="1" dirty="0">
                <a:solidFill>
                  <a:srgbClr val="0033CC"/>
                </a:solidFill>
              </a:endParaRPr>
            </a:p>
          </p:txBody>
        </p:sp>
      </p:grpSp>
      <p:grpSp>
        <p:nvGrpSpPr>
          <p:cNvPr id="40" name="Group 39"/>
          <p:cNvGrpSpPr/>
          <p:nvPr/>
        </p:nvGrpSpPr>
        <p:grpSpPr>
          <a:xfrm>
            <a:off x="5810282" y="2897860"/>
            <a:ext cx="3298810" cy="2055118"/>
            <a:chOff x="4831205" y="1655128"/>
            <a:chExt cx="4277196" cy="3264489"/>
          </a:xfrm>
        </p:grpSpPr>
        <p:pic>
          <p:nvPicPr>
            <p:cNvPr id="41" name="Picture 40"/>
            <p:cNvPicPr>
              <a:picLocks noChangeAspect="1"/>
            </p:cNvPicPr>
            <p:nvPr/>
          </p:nvPicPr>
          <p:blipFill>
            <a:blip r:embed="rId13"/>
            <a:stretch>
              <a:fillRect/>
            </a:stretch>
          </p:blipFill>
          <p:spPr>
            <a:xfrm>
              <a:off x="4831205" y="1655128"/>
              <a:ext cx="4277196" cy="3264489"/>
            </a:xfrm>
            <a:prstGeom prst="rect">
              <a:avLst/>
            </a:prstGeom>
          </p:spPr>
        </p:pic>
        <p:sp>
          <p:nvSpPr>
            <p:cNvPr id="42" name="Rectangle 41"/>
            <p:cNvSpPr/>
            <p:nvPr/>
          </p:nvSpPr>
          <p:spPr>
            <a:xfrm>
              <a:off x="7092280" y="3212976"/>
              <a:ext cx="747790" cy="1230401"/>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41305" y="4883328"/>
            <a:ext cx="8999692" cy="1938992"/>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Initial increase of properties due to end of polymerisation, after the strength reduces but is still comparable to </a:t>
            </a:r>
            <a:r>
              <a:rPr lang="en-GB" sz="2000" dirty="0" err="1">
                <a:solidFill>
                  <a:schemeClr val="bg1"/>
                </a:solidFill>
              </a:rPr>
              <a:t>unirradiated</a:t>
            </a:r>
            <a:r>
              <a:rPr lang="en-GB" sz="2000" dirty="0">
                <a:solidFill>
                  <a:schemeClr val="bg1"/>
                </a:solidFill>
              </a:rPr>
              <a:t> material after 50 MGy.</a:t>
            </a:r>
          </a:p>
          <a:p>
            <a:pPr marL="342900" indent="-342900">
              <a:buFont typeface="Wingdings" panose="05000000000000000000" pitchFamily="2" charset="2"/>
              <a:buChar char="§"/>
            </a:pPr>
            <a:r>
              <a:rPr lang="en-GB" sz="2000" dirty="0">
                <a:solidFill>
                  <a:schemeClr val="bg1"/>
                </a:solidFill>
              </a:rPr>
              <a:t>At 75 MGy first reduction of electrical properties and observation of first bubbles</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Glass Fibres effect is lower with respect to MQW due to lower Fibres amount.</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Resin matrix suffers less from gas (and bubbles) formation with respect to MQW.</a:t>
            </a:r>
          </a:p>
          <a:p>
            <a:pPr marL="342900" indent="-342900">
              <a:buFont typeface="Wingdings" panose="05000000000000000000" pitchFamily="2" charset="2"/>
              <a:buChar char="è"/>
            </a:pPr>
            <a:r>
              <a:rPr lang="en-GB" sz="2000" dirty="0">
                <a:solidFill>
                  <a:schemeClr val="bg1"/>
                </a:solidFill>
              </a:rPr>
              <a:t>Electrical limit can be increased with respect to previous estimations.</a:t>
            </a:r>
          </a:p>
        </p:txBody>
      </p:sp>
      <p:cxnSp>
        <p:nvCxnSpPr>
          <p:cNvPr id="44" name="Straight Arrow Connector 43"/>
          <p:cNvCxnSpPr>
            <a:stCxn id="46" idx="1"/>
          </p:cNvCxnSpPr>
          <p:nvPr/>
        </p:nvCxnSpPr>
        <p:spPr>
          <a:xfrm flipH="1" flipV="1">
            <a:off x="3258923" y="2616559"/>
            <a:ext cx="151522" cy="1355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097166" y="2441134"/>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a:off x="3410445" y="2567454"/>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184704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nodePh="1">
                                  <p:stCondLst>
                                    <p:cond delay="0"/>
                                  </p:stCondLst>
                                  <p:endCondLst>
                                    <p:cond evt="begin" delay="0">
                                      <p:tn val="31"/>
                                    </p:cond>
                                  </p:endCondLst>
                                  <p:childTnLst>
                                    <p:set>
                                      <p:cBhvr>
                                        <p:cTn id="32" dur="1" fill="hold">
                                          <p:stCondLst>
                                            <p:cond delay="0"/>
                                          </p:stCondLst>
                                        </p:cTn>
                                        <p:tgtEl>
                                          <p:spTgt spid="23">
                                            <p:txEl>
                                              <p:pRg st="0" end="0"/>
                                            </p:txEl>
                                          </p:spTgt>
                                        </p:tgtEl>
                                        <p:attrNameLst>
                                          <p:attrName>style.visibility</p:attrName>
                                        </p:attrNameLst>
                                      </p:cBhvr>
                                      <p:to>
                                        <p:strVal val="visible"/>
                                      </p:to>
                                    </p:set>
                                    <p:anim calcmode="lin" valueType="num">
                                      <p:cBhvr additive="base">
                                        <p:cTn id="33"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ppt_x"/>
                                          </p:val>
                                        </p:tav>
                                        <p:tav tm="100000">
                                          <p:val>
                                            <p:strVal val="#ppt_x"/>
                                          </p:val>
                                        </p:tav>
                                      </p:tavLst>
                                    </p:anim>
                                    <p:anim calcmode="lin" valueType="num">
                                      <p:cBhvr additive="base">
                                        <p:cTn id="6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24" grpId="0" animBg="1"/>
      <p:bldP spid="45" grpId="0" animBg="1"/>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vert="horz" lIns="91440" tIns="45720" rIns="91440" bIns="45720" rtlCol="0" anchor="ctr">
            <a:normAutofit/>
          </a:bodyPr>
          <a:lstStyle/>
          <a:p>
            <a:pPr algn="ctr"/>
            <a:r>
              <a:rPr lang="en-GB" dirty="0"/>
              <a:t>Outline</a:t>
            </a:r>
          </a:p>
        </p:txBody>
      </p:sp>
      <p:sp>
        <p:nvSpPr>
          <p:cNvPr id="3" name="Content Placeholder 2"/>
          <p:cNvSpPr>
            <a:spLocks noGrp="1"/>
          </p:cNvSpPr>
          <p:nvPr>
            <p:ph idx="1"/>
          </p:nvPr>
        </p:nvSpPr>
        <p:spPr>
          <a:xfrm>
            <a:off x="297361" y="953344"/>
            <a:ext cx="8846639" cy="5904656"/>
          </a:xfrm>
        </p:spPr>
        <p:txBody>
          <a:bodyPr>
            <a:noAutofit/>
          </a:bodyPr>
          <a:lstStyle/>
          <a:p>
            <a:pPr>
              <a:spcAft>
                <a:spcPts val="600"/>
              </a:spcAft>
              <a:buFont typeface="Wingdings" panose="05000000000000000000" pitchFamily="2" charset="2"/>
              <a:buChar char="§"/>
            </a:pPr>
            <a:r>
              <a:rPr lang="en-GB" sz="2400" dirty="0"/>
              <a:t>Introduction to LHC Warm Magnets MBWs and MQWs</a:t>
            </a:r>
          </a:p>
          <a:p>
            <a:pPr>
              <a:spcAft>
                <a:spcPts val="600"/>
              </a:spcAft>
              <a:buFont typeface="Wingdings" panose="05000000000000000000" pitchFamily="2" charset="2"/>
              <a:buChar char="§"/>
            </a:pPr>
            <a:r>
              <a:rPr lang="en-GB" sz="2400" dirty="0"/>
              <a:t>LHC Warm magnets Long Term Strategy</a:t>
            </a:r>
          </a:p>
          <a:p>
            <a:pPr>
              <a:spcAft>
                <a:spcPts val="600"/>
              </a:spcAft>
              <a:buFont typeface="Wingdings" panose="05000000000000000000" pitchFamily="2" charset="2"/>
              <a:buChar char="§"/>
            </a:pPr>
            <a:r>
              <a:rPr lang="en-GB" sz="2400" dirty="0"/>
              <a:t>Overview of MQW Damage evaluations Tests</a:t>
            </a:r>
          </a:p>
          <a:p>
            <a:pPr marL="1200150" lvl="3" indent="-342900">
              <a:spcAft>
                <a:spcPts val="600"/>
              </a:spcAft>
              <a:buFont typeface="Wingdings" panose="05000000000000000000" pitchFamily="2" charset="2"/>
              <a:buChar char="§"/>
            </a:pPr>
            <a:r>
              <a:rPr lang="en-GB" dirty="0"/>
              <a:t>Mechanical Loads: MQW life Test</a:t>
            </a:r>
          </a:p>
          <a:p>
            <a:pPr marL="1200150" lvl="3" indent="-342900">
              <a:spcAft>
                <a:spcPts val="600"/>
              </a:spcAft>
              <a:buFont typeface="Wingdings" panose="05000000000000000000" pitchFamily="2" charset="2"/>
              <a:buChar char="§"/>
            </a:pPr>
            <a:r>
              <a:rPr lang="en-GB" dirty="0"/>
              <a:t>Thermal Loads: MQW Heat Test</a:t>
            </a:r>
          </a:p>
          <a:p>
            <a:pPr marL="342900" lvl="1" indent="-342900">
              <a:spcAft>
                <a:spcPts val="600"/>
              </a:spcAft>
              <a:buFont typeface="Wingdings" panose="05000000000000000000" pitchFamily="2" charset="2"/>
              <a:buChar char="§"/>
            </a:pPr>
            <a:r>
              <a:rPr lang="en-GB" dirty="0"/>
              <a:t>Radiation induced degradation of Warm Magnets</a:t>
            </a:r>
          </a:p>
          <a:p>
            <a:pPr marL="628650" lvl="2" indent="-342900">
              <a:spcAft>
                <a:spcPts val="600"/>
              </a:spcAft>
              <a:buFont typeface="Wingdings" panose="05000000000000000000" pitchFamily="2" charset="2"/>
              <a:buChar char="§"/>
            </a:pPr>
            <a:r>
              <a:rPr lang="en-GB" sz="2800" dirty="0"/>
              <a:t>Dose Monitoring &amp; Forecast Updates</a:t>
            </a:r>
          </a:p>
          <a:p>
            <a:pPr marL="628650" lvl="2" indent="-342900">
              <a:spcAft>
                <a:spcPts val="600"/>
              </a:spcAft>
              <a:buFont typeface="Wingdings" panose="05000000000000000000" pitchFamily="2" charset="2"/>
              <a:buChar char="§"/>
            </a:pPr>
            <a:r>
              <a:rPr lang="en-GB" sz="2800" dirty="0"/>
              <a:t>Materials Damage Evaluation</a:t>
            </a:r>
          </a:p>
          <a:p>
            <a:pPr marL="171450" lvl="1">
              <a:spcBef>
                <a:spcPts val="750"/>
              </a:spcBef>
              <a:spcAft>
                <a:spcPts val="600"/>
              </a:spcAft>
              <a:buFont typeface="Wingdings" panose="05000000000000000000" pitchFamily="2" charset="2"/>
              <a:buChar char="§"/>
            </a:pPr>
            <a:r>
              <a:rPr lang="en-GB" sz="2400" dirty="0"/>
              <a:t>Update of Long Term Strategy</a:t>
            </a:r>
          </a:p>
          <a:p>
            <a:pPr>
              <a:spcAft>
                <a:spcPts val="600"/>
              </a:spcAft>
              <a:buFont typeface="Wingdings" panose="05000000000000000000" pitchFamily="2" charset="2"/>
              <a:buChar char="§"/>
            </a:pPr>
            <a:r>
              <a:rPr lang="en-GB" sz="2400" dirty="0"/>
              <a:t>Conclusions &amp; Next Steps</a:t>
            </a:r>
            <a:endParaRPr lang="en-GB" sz="2800" dirty="0"/>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a:t>
            </a:fld>
            <a:endParaRPr lang="en-GB"/>
          </a:p>
        </p:txBody>
      </p:sp>
      <p:sp>
        <p:nvSpPr>
          <p:cNvPr id="5" name="Footer Placeholder 4"/>
          <p:cNvSpPr>
            <a:spLocks noGrp="1"/>
          </p:cNvSpPr>
          <p:nvPr>
            <p:ph type="ftr" sz="quarter" idx="11"/>
          </p:nvPr>
        </p:nvSpPr>
        <p:spPr/>
        <p:txBody>
          <a:bodyPr/>
          <a:lstStyle/>
          <a:p>
            <a:r>
              <a:rPr lang="it-IT" dirty="0"/>
              <a:t>F. Cerutti, E. Skordis, P. Fessia, N. Mariani</a:t>
            </a:r>
            <a:endParaRPr lang="en-GB" dirty="0"/>
          </a:p>
        </p:txBody>
      </p:sp>
    </p:spTree>
    <p:extLst>
      <p:ext uri="{BB962C8B-B14F-4D97-AF65-F5344CB8AC3E}">
        <p14:creationId xmlns:p14="http://schemas.microsoft.com/office/powerpoint/2010/main" val="3419522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26"/>
            <a:ext cx="9144000" cy="760232"/>
          </a:xfrm>
        </p:spPr>
        <p:txBody>
          <a:bodyPr>
            <a:normAutofit/>
          </a:bodyPr>
          <a:lstStyle/>
          <a:p>
            <a:r>
              <a:rPr lang="en-GB" sz="3600" dirty="0"/>
              <a:t>MQW Spacers: Mechanical Properties</a:t>
            </a:r>
          </a:p>
        </p:txBody>
      </p:sp>
      <p:pic>
        <p:nvPicPr>
          <p:cNvPr id="4" name="Picture 3"/>
          <p:cNvPicPr>
            <a:picLocks noChangeAspect="1"/>
          </p:cNvPicPr>
          <p:nvPr/>
        </p:nvPicPr>
        <p:blipFill rotWithShape="1">
          <a:blip r:embed="rId3"/>
          <a:srcRect t="8226" b="17995"/>
          <a:stretch/>
        </p:blipFill>
        <p:spPr>
          <a:xfrm>
            <a:off x="6471458" y="3929608"/>
            <a:ext cx="2422238" cy="1512168"/>
          </a:xfrm>
          <a:prstGeom prst="rect">
            <a:avLst/>
          </a:prstGeom>
        </p:spPr>
      </p:pic>
      <p:pic>
        <p:nvPicPr>
          <p:cNvPr id="5" name="Picture 4"/>
          <p:cNvPicPr>
            <a:picLocks noChangeAspect="1"/>
          </p:cNvPicPr>
          <p:nvPr/>
        </p:nvPicPr>
        <p:blipFill rotWithShape="1">
          <a:blip r:embed="rId4"/>
          <a:srcRect l="18957" t="53826" r="21699" b="13014"/>
          <a:stretch/>
        </p:blipFill>
        <p:spPr>
          <a:xfrm>
            <a:off x="5508104" y="836712"/>
            <a:ext cx="3385592" cy="1807186"/>
          </a:xfrm>
          <a:prstGeom prst="rect">
            <a:avLst/>
          </a:prstGeom>
        </p:spPr>
      </p:pic>
      <p:pic>
        <p:nvPicPr>
          <p:cNvPr id="6" name="Picture 5"/>
          <p:cNvPicPr>
            <a:picLocks noChangeAspect="1"/>
          </p:cNvPicPr>
          <p:nvPr/>
        </p:nvPicPr>
        <p:blipFill rotWithShape="1">
          <a:blip r:embed="rId5"/>
          <a:srcRect b="30341"/>
          <a:stretch/>
        </p:blipFill>
        <p:spPr>
          <a:xfrm>
            <a:off x="6224179" y="2639318"/>
            <a:ext cx="2677485" cy="1293738"/>
          </a:xfrm>
          <a:prstGeom prst="rect">
            <a:avLst/>
          </a:prstGeom>
        </p:spPr>
      </p:pic>
      <p:sp>
        <p:nvSpPr>
          <p:cNvPr id="11" name="TextBox 10"/>
          <p:cNvSpPr txBox="1"/>
          <p:nvPr/>
        </p:nvSpPr>
        <p:spPr>
          <a:xfrm>
            <a:off x="6730236" y="537540"/>
            <a:ext cx="864096" cy="369332"/>
          </a:xfrm>
          <a:prstGeom prst="rect">
            <a:avLst/>
          </a:prstGeom>
          <a:noFill/>
        </p:spPr>
        <p:txBody>
          <a:bodyPr wrap="square" rtlCol="0">
            <a:spAutoFit/>
          </a:bodyPr>
          <a:lstStyle/>
          <a:p>
            <a:r>
              <a:rPr lang="en-GB" dirty="0"/>
              <a:t>0 MGy</a:t>
            </a:r>
          </a:p>
        </p:txBody>
      </p:sp>
      <p:sp>
        <p:nvSpPr>
          <p:cNvPr id="12" name="TextBox 11"/>
          <p:cNvSpPr txBox="1"/>
          <p:nvPr/>
        </p:nvSpPr>
        <p:spPr>
          <a:xfrm>
            <a:off x="6241003" y="2644855"/>
            <a:ext cx="1012117" cy="369332"/>
          </a:xfrm>
          <a:prstGeom prst="rect">
            <a:avLst/>
          </a:prstGeom>
          <a:noFill/>
        </p:spPr>
        <p:txBody>
          <a:bodyPr wrap="square" rtlCol="0">
            <a:spAutoFit/>
          </a:bodyPr>
          <a:lstStyle/>
          <a:p>
            <a:r>
              <a:rPr lang="en-GB" dirty="0"/>
              <a:t>5 MGy</a:t>
            </a:r>
          </a:p>
        </p:txBody>
      </p:sp>
      <p:sp>
        <p:nvSpPr>
          <p:cNvPr id="13" name="TextBox 12"/>
          <p:cNvSpPr txBox="1"/>
          <p:nvPr/>
        </p:nvSpPr>
        <p:spPr>
          <a:xfrm>
            <a:off x="7952370" y="3910168"/>
            <a:ext cx="1008112" cy="369332"/>
          </a:xfrm>
          <a:prstGeom prst="rect">
            <a:avLst/>
          </a:prstGeom>
          <a:noFill/>
        </p:spPr>
        <p:txBody>
          <a:bodyPr wrap="square" rtlCol="0">
            <a:spAutoFit/>
          </a:bodyPr>
          <a:lstStyle/>
          <a:p>
            <a:r>
              <a:rPr lang="en-GB" dirty="0"/>
              <a:t>10 MGy</a:t>
            </a:r>
          </a:p>
        </p:txBody>
      </p:sp>
      <p:sp>
        <p:nvSpPr>
          <p:cNvPr id="3" name="Date Placeholder 2"/>
          <p:cNvSpPr>
            <a:spLocks noGrp="1"/>
          </p:cNvSpPr>
          <p:nvPr>
            <p:ph type="dt" sz="half" idx="10"/>
          </p:nvPr>
        </p:nvSpPr>
        <p:spPr/>
        <p:txBody>
          <a:bodyPr/>
          <a:lstStyle/>
          <a:p>
            <a:r>
              <a:rPr lang="en-US"/>
              <a:t>31/08/2016</a:t>
            </a:r>
            <a:endParaRPr lang="en-GB"/>
          </a:p>
        </p:txBody>
      </p:sp>
      <p:sp>
        <p:nvSpPr>
          <p:cNvPr id="9" name="Slide Number Placeholder 8"/>
          <p:cNvSpPr>
            <a:spLocks noGrp="1"/>
          </p:cNvSpPr>
          <p:nvPr>
            <p:ph type="sldNum" sz="quarter" idx="12"/>
          </p:nvPr>
        </p:nvSpPr>
        <p:spPr/>
        <p:txBody>
          <a:bodyPr/>
          <a:lstStyle/>
          <a:p>
            <a:fld id="{CEC5FD3D-B1CB-4370-885D-D8ADD141148B}" type="slidenum">
              <a:rPr lang="en-GB" smtClean="0"/>
              <a:t>20</a:t>
            </a:fld>
            <a:endParaRPr lang="en-GB"/>
          </a:p>
        </p:txBody>
      </p:sp>
      <p:pic>
        <p:nvPicPr>
          <p:cNvPr id="14" name="Picture 13" descr="\\cern.ch\dfs\Workspaces\n\NORMA\USERS\Nicola\Fraunhofer\Microscope_pictures_MQWMBW\MQW_038_spacers\MQ_SpP01.tif"/>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2685" y="3873846"/>
            <a:ext cx="3960440" cy="2965189"/>
          </a:xfrm>
          <a:prstGeom prst="rect">
            <a:avLst/>
          </a:prstGeom>
          <a:noFill/>
          <a:ln>
            <a:noFill/>
          </a:ln>
        </p:spPr>
      </p:pic>
      <p:pic>
        <p:nvPicPr>
          <p:cNvPr id="15" name="Picture 14" descr="\\cern.ch\dfs\Workspaces\n\NORMA\USERS\Nicola\Fraunhofer\Microscope_pictures_MQWMBW\MQW_038_spacers\MQ_SpP04.tif"/>
          <p:cNvPicPr/>
          <p:nvPr/>
        </p:nvPicPr>
        <p:blipFill>
          <a:blip r:embed="rId8" cstate="print">
            <a:extLst>
              <a:ext uri="{BEBA8EAE-BF5A-486C-A8C5-ECC9F3942E4B}">
                <a14:imgProps xmlns:a14="http://schemas.microsoft.com/office/drawing/2010/main">
                  <a14:imgLayer r:embed="rId9">
                    <a14:imgEffect>
                      <a14:brightnessContrast bright="32000"/>
                    </a14:imgEffect>
                  </a14:imgLayer>
                </a14:imgProps>
              </a:ext>
              <a:ext uri="{28A0092B-C50C-407E-A947-70E740481C1C}">
                <a14:useLocalDpi xmlns:a14="http://schemas.microsoft.com/office/drawing/2010/main" val="0"/>
              </a:ext>
            </a:extLst>
          </a:blip>
          <a:srcRect/>
          <a:stretch>
            <a:fillRect/>
          </a:stretch>
        </p:blipFill>
        <p:spPr bwMode="auto">
          <a:xfrm>
            <a:off x="4030802" y="3873845"/>
            <a:ext cx="3960440" cy="2965189"/>
          </a:xfrm>
          <a:prstGeom prst="rect">
            <a:avLst/>
          </a:prstGeom>
          <a:noFill/>
          <a:ln>
            <a:noFill/>
          </a:ln>
        </p:spPr>
      </p:pic>
      <p:sp>
        <p:nvSpPr>
          <p:cNvPr id="16" name="TextBox 15"/>
          <p:cNvSpPr txBox="1"/>
          <p:nvPr/>
        </p:nvSpPr>
        <p:spPr>
          <a:xfrm>
            <a:off x="107504" y="3889998"/>
            <a:ext cx="864096" cy="369332"/>
          </a:xfrm>
          <a:prstGeom prst="rect">
            <a:avLst/>
          </a:prstGeom>
          <a:noFill/>
        </p:spPr>
        <p:txBody>
          <a:bodyPr wrap="square" rtlCol="0">
            <a:spAutoFit/>
          </a:bodyPr>
          <a:lstStyle/>
          <a:p>
            <a:r>
              <a:rPr lang="en-GB" dirty="0"/>
              <a:t>0 MGy</a:t>
            </a:r>
          </a:p>
        </p:txBody>
      </p:sp>
      <p:sp>
        <p:nvSpPr>
          <p:cNvPr id="17" name="TextBox 16"/>
          <p:cNvSpPr txBox="1"/>
          <p:nvPr/>
        </p:nvSpPr>
        <p:spPr>
          <a:xfrm>
            <a:off x="3954986" y="4757916"/>
            <a:ext cx="864096" cy="369332"/>
          </a:xfrm>
          <a:prstGeom prst="rect">
            <a:avLst/>
          </a:prstGeom>
          <a:noFill/>
        </p:spPr>
        <p:txBody>
          <a:bodyPr wrap="square" rtlCol="0">
            <a:spAutoFit/>
          </a:bodyPr>
          <a:lstStyle/>
          <a:p>
            <a:r>
              <a:rPr lang="en-GB" dirty="0"/>
              <a:t>0 MGy</a:t>
            </a:r>
          </a:p>
        </p:txBody>
      </p:sp>
      <p:graphicFrame>
        <p:nvGraphicFramePr>
          <p:cNvPr id="18" name="Chart 17"/>
          <p:cNvGraphicFramePr>
            <a:graphicFrameLocks/>
          </p:cNvGraphicFramePr>
          <p:nvPr>
            <p:extLst>
              <p:ext uri="{D42A27DB-BD31-4B8C-83A1-F6EECF244321}">
                <p14:modId xmlns:p14="http://schemas.microsoft.com/office/powerpoint/2010/main" val="1825907815"/>
              </p:ext>
            </p:extLst>
          </p:nvPr>
        </p:nvGraphicFramePr>
        <p:xfrm>
          <a:off x="229845" y="776959"/>
          <a:ext cx="5292080" cy="2919433"/>
        </p:xfrm>
        <a:graphic>
          <a:graphicData uri="http://schemas.openxmlformats.org/drawingml/2006/chart">
            <c:chart xmlns:c="http://schemas.openxmlformats.org/drawingml/2006/chart" xmlns:r="http://schemas.openxmlformats.org/officeDocument/2006/relationships" r:id="rId10"/>
          </a:graphicData>
        </a:graphic>
      </p:graphicFrame>
      <p:cxnSp>
        <p:nvCxnSpPr>
          <p:cNvPr id="19" name="Straight Connector 18"/>
          <p:cNvCxnSpPr/>
          <p:nvPr/>
        </p:nvCxnSpPr>
        <p:spPr>
          <a:xfrm flipV="1">
            <a:off x="1656000" y="1340768"/>
            <a:ext cx="0" cy="1872000"/>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2483768" y="1340768"/>
            <a:ext cx="36232" cy="1899119"/>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224000" y="1340770"/>
            <a:ext cx="14503" cy="187199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5383013" y="801787"/>
            <a:ext cx="3744117" cy="2468612"/>
            <a:chOff x="5383013" y="801787"/>
            <a:chExt cx="3744117" cy="2468612"/>
          </a:xfrm>
        </p:grpSpPr>
        <p:pic>
          <p:nvPicPr>
            <p:cNvPr id="32" name="Picture 31"/>
            <p:cNvPicPr>
              <a:picLocks noChangeAspect="1"/>
            </p:cNvPicPr>
            <p:nvPr/>
          </p:nvPicPr>
          <p:blipFill rotWithShape="1">
            <a:blip r:embed="rId11"/>
            <a:srcRect b="17301"/>
            <a:stretch/>
          </p:blipFill>
          <p:spPr>
            <a:xfrm>
              <a:off x="5383013" y="801787"/>
              <a:ext cx="3744117" cy="2468612"/>
            </a:xfrm>
            <a:prstGeom prst="rect">
              <a:avLst/>
            </a:prstGeom>
            <a:solidFill>
              <a:schemeClr val="bg1"/>
            </a:solidFill>
          </p:spPr>
        </p:pic>
        <p:sp>
          <p:nvSpPr>
            <p:cNvPr id="33" name="Rectangle 32"/>
            <p:cNvSpPr/>
            <p:nvPr/>
          </p:nvSpPr>
          <p:spPr>
            <a:xfrm>
              <a:off x="8531165" y="2331061"/>
              <a:ext cx="123873" cy="621457"/>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6846474" y="2067438"/>
              <a:ext cx="1156650" cy="415498"/>
            </a:xfrm>
            <a:prstGeom prst="rect">
              <a:avLst/>
            </a:prstGeom>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5" name="Straight Arrow Connector 34"/>
            <p:cNvCxnSpPr>
              <a:endCxn id="33" idx="1"/>
            </p:cNvCxnSpPr>
            <p:nvPr/>
          </p:nvCxnSpPr>
          <p:spPr>
            <a:xfrm>
              <a:off x="7523053" y="2290409"/>
              <a:ext cx="1008112" cy="351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937336" y="1482014"/>
              <a:ext cx="1896536" cy="261610"/>
            </a:xfrm>
            <a:prstGeom prst="rect">
              <a:avLst/>
            </a:prstGeom>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7" name="Straight Arrow Connector 36"/>
            <p:cNvCxnSpPr>
              <a:stCxn id="36" idx="2"/>
            </p:cNvCxnSpPr>
            <p:nvPr/>
          </p:nvCxnSpPr>
          <p:spPr>
            <a:xfrm>
              <a:off x="6885604" y="1743624"/>
              <a:ext cx="1578986" cy="3631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6" idx="2"/>
            </p:cNvCxnSpPr>
            <p:nvPr/>
          </p:nvCxnSpPr>
          <p:spPr>
            <a:xfrm flipV="1">
              <a:off x="6885604" y="1671852"/>
              <a:ext cx="1363679" cy="71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5508104" y="3270399"/>
            <a:ext cx="3593686" cy="2263524"/>
            <a:chOff x="4923356" y="1754762"/>
            <a:chExt cx="4178434" cy="3023098"/>
          </a:xfrm>
        </p:grpSpPr>
        <p:pic>
          <p:nvPicPr>
            <p:cNvPr id="45" name="Picture 44"/>
            <p:cNvPicPr>
              <a:picLocks noChangeAspect="1"/>
            </p:cNvPicPr>
            <p:nvPr/>
          </p:nvPicPr>
          <p:blipFill>
            <a:blip r:embed="rId12"/>
            <a:stretch>
              <a:fillRect/>
            </a:stretch>
          </p:blipFill>
          <p:spPr>
            <a:xfrm>
              <a:off x="4923356" y="1754762"/>
              <a:ext cx="4178434" cy="3023098"/>
            </a:xfrm>
            <a:prstGeom prst="rect">
              <a:avLst/>
            </a:prstGeom>
          </p:spPr>
        </p:pic>
        <p:sp>
          <p:nvSpPr>
            <p:cNvPr id="46" name="Rectangle 45"/>
            <p:cNvSpPr/>
            <p:nvPr/>
          </p:nvSpPr>
          <p:spPr>
            <a:xfrm>
              <a:off x="7092280" y="2274542"/>
              <a:ext cx="504056" cy="1946546"/>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2685" y="4592265"/>
            <a:ext cx="9144000" cy="2246769"/>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Use of Compression samples to better match magnet’s loading conditions;</a:t>
            </a:r>
          </a:p>
          <a:p>
            <a:pPr marL="342900" indent="-342900">
              <a:buFont typeface="Wingdings" panose="05000000000000000000" pitchFamily="2" charset="2"/>
              <a:buChar char="§"/>
            </a:pPr>
            <a:r>
              <a:rPr lang="en-GB" sz="2000" dirty="0">
                <a:solidFill>
                  <a:schemeClr val="bg1"/>
                </a:solidFill>
              </a:rPr>
              <a:t>At 5 MGy colour variation but properties (and size/shape) unchanged;</a:t>
            </a:r>
          </a:p>
          <a:p>
            <a:pPr marL="342900" indent="-342900">
              <a:buFont typeface="Wingdings" panose="05000000000000000000" pitchFamily="2" charset="2"/>
              <a:buChar char="§"/>
            </a:pPr>
            <a:r>
              <a:rPr lang="en-GB" sz="2000" dirty="0">
                <a:solidFill>
                  <a:schemeClr val="bg1"/>
                </a:solidFill>
              </a:rPr>
              <a:t>At 10 MGy, significant samples expansion with important loss of properties, but material still capable to withstand required loads (estimated stress ~0.1 </a:t>
            </a:r>
            <a:r>
              <a:rPr lang="en-GB" sz="2000" dirty="0" err="1">
                <a:solidFill>
                  <a:schemeClr val="bg1"/>
                </a:solidFill>
              </a:rPr>
              <a:t>Mpa</a:t>
            </a:r>
            <a:r>
              <a:rPr lang="en-GB" sz="2000" dirty="0">
                <a:solidFill>
                  <a:schemeClr val="bg1"/>
                </a:solidFill>
              </a:rPr>
              <a:t>, used limit 10 </a:t>
            </a:r>
            <a:r>
              <a:rPr lang="en-GB" sz="2000" dirty="0" err="1">
                <a:solidFill>
                  <a:schemeClr val="bg1"/>
                </a:solidFill>
              </a:rPr>
              <a:t>Mpa</a:t>
            </a:r>
            <a:r>
              <a:rPr lang="en-GB" sz="2000" dirty="0">
                <a:solidFill>
                  <a:schemeClr val="bg1"/>
                </a:solidFill>
              </a:rPr>
              <a:t>, same as MQW Coils).</a:t>
            </a:r>
          </a:p>
          <a:p>
            <a:r>
              <a:rPr lang="en-GB" sz="2000" dirty="0">
                <a:solidFill>
                  <a:schemeClr val="bg1"/>
                </a:solidFill>
                <a:sym typeface="Wingdings" panose="05000000000000000000" pitchFamily="2" charset="2"/>
              </a:rPr>
              <a:t> Previously estimated limits for MQW Spacers material have been reduced to take into account the important gas formation starting at 10 MGy.</a:t>
            </a:r>
            <a:endParaRPr lang="en-GB" sz="2000" dirty="0">
              <a:solidFill>
                <a:schemeClr val="bg1"/>
              </a:solidFill>
            </a:endParaRPr>
          </a:p>
        </p:txBody>
      </p:sp>
      <p:cxnSp>
        <p:nvCxnSpPr>
          <p:cNvPr id="39" name="Straight Arrow Connector 38"/>
          <p:cNvCxnSpPr/>
          <p:nvPr/>
        </p:nvCxnSpPr>
        <p:spPr>
          <a:xfrm flipH="1" flipV="1">
            <a:off x="2624560" y="2996447"/>
            <a:ext cx="179218" cy="468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2408536" y="2903744"/>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2766293" y="2870555"/>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386041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additive="base">
                                        <p:cTn id="57" dur="500" fill="hold"/>
                                        <p:tgtEl>
                                          <p:spTgt spid="47"/>
                                        </p:tgtEl>
                                        <p:attrNameLst>
                                          <p:attrName>ppt_x</p:attrName>
                                        </p:attrNameLst>
                                      </p:cBhvr>
                                      <p:tavLst>
                                        <p:tav tm="0">
                                          <p:val>
                                            <p:strVal val="#ppt_x"/>
                                          </p:val>
                                        </p:tav>
                                        <p:tav tm="100000">
                                          <p:val>
                                            <p:strVal val="#ppt_x"/>
                                          </p:val>
                                        </p:tav>
                                      </p:tavLst>
                                    </p:anim>
                                    <p:anim calcmode="lin" valueType="num">
                                      <p:cBhvr additive="base">
                                        <p:cTn id="5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animBg="1"/>
      <p:bldP spid="40" grpId="0" animBg="1"/>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36496" cy="980728"/>
          </a:xfrm>
        </p:spPr>
        <p:txBody>
          <a:bodyPr>
            <a:normAutofit/>
          </a:bodyPr>
          <a:lstStyle/>
          <a:p>
            <a:r>
              <a:rPr lang="en-GB" dirty="0"/>
              <a:t>Conclusions on Materials Tests</a:t>
            </a:r>
          </a:p>
        </p:txBody>
      </p:sp>
      <p:sp>
        <p:nvSpPr>
          <p:cNvPr id="3" name="Content Placeholder 2"/>
          <p:cNvSpPr>
            <a:spLocks noGrp="1"/>
          </p:cNvSpPr>
          <p:nvPr>
            <p:ph idx="1"/>
          </p:nvPr>
        </p:nvSpPr>
        <p:spPr>
          <a:xfrm>
            <a:off x="0" y="764704"/>
            <a:ext cx="9144000" cy="5400600"/>
          </a:xfrm>
        </p:spPr>
        <p:txBody>
          <a:bodyPr>
            <a:noAutofit/>
          </a:bodyPr>
          <a:lstStyle/>
          <a:p>
            <a:pPr lvl="1">
              <a:buFont typeface="Wingdings" panose="05000000000000000000" pitchFamily="2" charset="2"/>
              <a:buChar char="§"/>
            </a:pPr>
            <a:r>
              <a:rPr lang="en-GB" sz="1600" dirty="0"/>
              <a:t>First results up to 75 MGY have been analysed showing slightly greater resistance with respect to expectations:</a:t>
            </a:r>
          </a:p>
          <a:p>
            <a:pPr lvl="2">
              <a:buFont typeface="Wingdings" panose="05000000000000000000" pitchFamily="2" charset="2"/>
              <a:buChar char="§"/>
            </a:pPr>
            <a:r>
              <a:rPr lang="en-GB" sz="1600" dirty="0"/>
              <a:t>Glass fibres effect (MQW have more Fibres than MBW) enhances MQW Coils Mechanical Properties, which remain good after 50 MGy;</a:t>
            </a:r>
          </a:p>
          <a:p>
            <a:pPr lvl="2">
              <a:buFont typeface="Wingdings" panose="05000000000000000000" pitchFamily="2" charset="2"/>
              <a:buChar char="§"/>
            </a:pPr>
            <a:r>
              <a:rPr lang="en-GB" sz="1600" dirty="0"/>
              <a:t>MBW Coils material was not 100% polymerised after curing, initial increase of mechanical properties after 10 MGy with sequential gradual degradation, at 50 MGy strength is still comparable to non irradiated samples;</a:t>
            </a:r>
          </a:p>
          <a:p>
            <a:pPr lvl="2">
              <a:buFont typeface="Wingdings" panose="05000000000000000000" pitchFamily="2" charset="2"/>
              <a:buChar char="§"/>
            </a:pPr>
            <a:r>
              <a:rPr lang="en-GB" sz="1600" dirty="0"/>
              <a:t>At 50 MGy (MQW) and 75 MGy (MBW) start of bubbles formation with detrimental effect on electrical properties, which remain however well above reference </a:t>
            </a:r>
            <a:r>
              <a:rPr lang="en-GB" sz="1600" dirty="0" err="1"/>
              <a:t>valueses</a:t>
            </a:r>
            <a:r>
              <a:rPr lang="en-GB" sz="1600" dirty="0"/>
              <a:t>.</a:t>
            </a:r>
          </a:p>
          <a:p>
            <a:pPr lvl="2">
              <a:buFont typeface="Wingdings" panose="05000000000000000000" pitchFamily="2" charset="2"/>
              <a:buChar char="§"/>
            </a:pPr>
            <a:r>
              <a:rPr lang="en-GB" sz="1600" dirty="0"/>
              <a:t>MQW Spacers matrix after 10 MGy is already heavily damaged.</a:t>
            </a:r>
          </a:p>
          <a:p>
            <a:pPr lvl="1">
              <a:buFont typeface="Wingdings" panose="05000000000000000000" pitchFamily="2" charset="2"/>
              <a:buChar char="§"/>
            </a:pPr>
            <a:r>
              <a:rPr lang="en-GB" sz="1600" dirty="0"/>
              <a:t>Update of Materials Limits with new definitions:</a:t>
            </a:r>
          </a:p>
        </p:txBody>
      </p:sp>
      <p:sp>
        <p:nvSpPr>
          <p:cNvPr id="5" name="Date Placeholder 4"/>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21</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3964355771"/>
              </p:ext>
            </p:extLst>
          </p:nvPr>
        </p:nvGraphicFramePr>
        <p:xfrm>
          <a:off x="827584" y="3886835"/>
          <a:ext cx="7733456" cy="2834640"/>
        </p:xfrm>
        <a:graphic>
          <a:graphicData uri="http://schemas.openxmlformats.org/drawingml/2006/table">
            <a:tbl>
              <a:tblPr firstRow="1" bandRow="1">
                <a:tableStyleId>{5C22544A-7EE6-4342-B048-85BDC9FD1C3A}</a:tableStyleId>
              </a:tblPr>
              <a:tblGrid>
                <a:gridCol w="1368152">
                  <a:extLst>
                    <a:ext uri="{9D8B030D-6E8A-4147-A177-3AD203B41FA5}">
                      <a16:colId xmlns="" xmlns:a16="http://schemas.microsoft.com/office/drawing/2014/main" val="3689380965"/>
                    </a:ext>
                  </a:extLst>
                </a:gridCol>
                <a:gridCol w="1944216">
                  <a:extLst>
                    <a:ext uri="{9D8B030D-6E8A-4147-A177-3AD203B41FA5}">
                      <a16:colId xmlns="" xmlns:a16="http://schemas.microsoft.com/office/drawing/2014/main" val="2897731903"/>
                    </a:ext>
                  </a:extLst>
                </a:gridCol>
                <a:gridCol w="2487724">
                  <a:extLst>
                    <a:ext uri="{9D8B030D-6E8A-4147-A177-3AD203B41FA5}">
                      <a16:colId xmlns="" xmlns:a16="http://schemas.microsoft.com/office/drawing/2014/main" val="1382273140"/>
                    </a:ext>
                  </a:extLst>
                </a:gridCol>
                <a:gridCol w="1933364">
                  <a:extLst>
                    <a:ext uri="{9D8B030D-6E8A-4147-A177-3AD203B41FA5}">
                      <a16:colId xmlns="" xmlns:a16="http://schemas.microsoft.com/office/drawing/2014/main" val="2751147050"/>
                    </a:ext>
                  </a:extLst>
                </a:gridCol>
              </a:tblGrid>
              <a:tr h="650110">
                <a:tc>
                  <a:txBody>
                    <a:bodyPr/>
                    <a:lstStyle/>
                    <a:p>
                      <a:r>
                        <a:rPr lang="en-GB" dirty="0">
                          <a:solidFill>
                            <a:schemeClr val="tx1"/>
                          </a:solidFill>
                        </a:rPr>
                        <a:t>Material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solidFill>
                            <a:schemeClr val="tx1"/>
                          </a:solidFill>
                        </a:rPr>
                        <a:t>Beginning of Damage (no bubbles, limited variation in 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solidFill>
                            <a:schemeClr val="tx1"/>
                          </a:solidFill>
                        </a:rPr>
                        <a:t>Moderate Damage (bubbles formation and</a:t>
                      </a:r>
                      <a:r>
                        <a:rPr lang="en-GB" baseline="0" dirty="0">
                          <a:solidFill>
                            <a:schemeClr val="tx1"/>
                          </a:solidFill>
                        </a:rPr>
                        <a:t> beginning of properties reduction</a:t>
                      </a:r>
                      <a:r>
                        <a:rPr lang="en-GB"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solidFill>
                            <a:schemeClr val="tx1"/>
                          </a:solidFill>
                        </a:rPr>
                        <a:t>Failure on Component (extensive bubbles, properties</a:t>
                      </a:r>
                      <a:r>
                        <a:rPr lang="en-GB" baseline="0" dirty="0">
                          <a:solidFill>
                            <a:schemeClr val="tx1"/>
                          </a:solidFill>
                        </a:rPr>
                        <a:t> loss)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3046211861"/>
                  </a:ext>
                </a:extLst>
              </a:tr>
              <a:tr h="247816">
                <a:tc>
                  <a:txBody>
                    <a:bodyPr/>
                    <a:lstStyle/>
                    <a:p>
                      <a:r>
                        <a:rPr lang="en-GB" dirty="0"/>
                        <a:t>MQW Coils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10-50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50-75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473925221"/>
                  </a:ext>
                </a:extLst>
              </a:tr>
              <a:tr h="310676">
                <a:tc>
                  <a:txBody>
                    <a:bodyPr/>
                    <a:lstStyle/>
                    <a:p>
                      <a:r>
                        <a:rPr lang="en-GB" dirty="0"/>
                        <a:t>MBW Coils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50-75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75-90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3062864886"/>
                  </a:ext>
                </a:extLst>
              </a:tr>
              <a:tr h="215084">
                <a:tc>
                  <a:txBody>
                    <a:bodyPr/>
                    <a:lstStyle/>
                    <a:p>
                      <a:r>
                        <a:rPr lang="en-GB" dirty="0"/>
                        <a:t>MQW Spacers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5-10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10-15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3968325718"/>
                  </a:ext>
                </a:extLst>
              </a:tr>
            </a:tbl>
          </a:graphicData>
        </a:graphic>
      </p:graphicFrame>
    </p:spTree>
    <p:extLst>
      <p:ext uri="{BB962C8B-B14F-4D97-AF65-F5344CB8AC3E}">
        <p14:creationId xmlns:p14="http://schemas.microsoft.com/office/powerpoint/2010/main" val="1037997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117670439"/>
              </p:ext>
            </p:extLst>
          </p:nvPr>
        </p:nvGraphicFramePr>
        <p:xfrm>
          <a:off x="276807" y="1193269"/>
          <a:ext cx="8712961" cy="4680529"/>
        </p:xfrm>
        <a:graphic>
          <a:graphicData uri="http://schemas.openxmlformats.org/drawingml/2006/table">
            <a:tbl>
              <a:tblPr/>
              <a:tblGrid>
                <a:gridCol w="1126841">
                  <a:extLst>
                    <a:ext uri="{9D8B030D-6E8A-4147-A177-3AD203B41FA5}">
                      <a16:colId xmlns="" xmlns:a16="http://schemas.microsoft.com/office/drawing/2014/main" val="2926152348"/>
                    </a:ext>
                  </a:extLst>
                </a:gridCol>
                <a:gridCol w="758612">
                  <a:extLst>
                    <a:ext uri="{9D8B030D-6E8A-4147-A177-3AD203B41FA5}">
                      <a16:colId xmlns="" xmlns:a16="http://schemas.microsoft.com/office/drawing/2014/main" val="624851823"/>
                    </a:ext>
                  </a:extLst>
                </a:gridCol>
                <a:gridCol w="758612">
                  <a:extLst>
                    <a:ext uri="{9D8B030D-6E8A-4147-A177-3AD203B41FA5}">
                      <a16:colId xmlns="" xmlns:a16="http://schemas.microsoft.com/office/drawing/2014/main" val="1941200513"/>
                    </a:ext>
                  </a:extLst>
                </a:gridCol>
                <a:gridCol w="758612">
                  <a:extLst>
                    <a:ext uri="{9D8B030D-6E8A-4147-A177-3AD203B41FA5}">
                      <a16:colId xmlns="" xmlns:a16="http://schemas.microsoft.com/office/drawing/2014/main" val="3621768621"/>
                    </a:ext>
                  </a:extLst>
                </a:gridCol>
                <a:gridCol w="758612">
                  <a:extLst>
                    <a:ext uri="{9D8B030D-6E8A-4147-A177-3AD203B41FA5}">
                      <a16:colId xmlns="" xmlns:a16="http://schemas.microsoft.com/office/drawing/2014/main" val="1880472369"/>
                    </a:ext>
                  </a:extLst>
                </a:gridCol>
                <a:gridCol w="758612">
                  <a:extLst>
                    <a:ext uri="{9D8B030D-6E8A-4147-A177-3AD203B41FA5}">
                      <a16:colId xmlns="" xmlns:a16="http://schemas.microsoft.com/office/drawing/2014/main" val="1131460888"/>
                    </a:ext>
                  </a:extLst>
                </a:gridCol>
                <a:gridCol w="758612">
                  <a:extLst>
                    <a:ext uri="{9D8B030D-6E8A-4147-A177-3AD203B41FA5}">
                      <a16:colId xmlns="" xmlns:a16="http://schemas.microsoft.com/office/drawing/2014/main" val="1015041407"/>
                    </a:ext>
                  </a:extLst>
                </a:gridCol>
                <a:gridCol w="758612">
                  <a:extLst>
                    <a:ext uri="{9D8B030D-6E8A-4147-A177-3AD203B41FA5}">
                      <a16:colId xmlns="" xmlns:a16="http://schemas.microsoft.com/office/drawing/2014/main" val="873806549"/>
                    </a:ext>
                  </a:extLst>
                </a:gridCol>
                <a:gridCol w="758612">
                  <a:extLst>
                    <a:ext uri="{9D8B030D-6E8A-4147-A177-3AD203B41FA5}">
                      <a16:colId xmlns="" xmlns:a16="http://schemas.microsoft.com/office/drawing/2014/main" val="295393424"/>
                    </a:ext>
                  </a:extLst>
                </a:gridCol>
                <a:gridCol w="758612">
                  <a:extLst>
                    <a:ext uri="{9D8B030D-6E8A-4147-A177-3AD203B41FA5}">
                      <a16:colId xmlns="" xmlns:a16="http://schemas.microsoft.com/office/drawing/2014/main" val="2867279366"/>
                    </a:ext>
                  </a:extLst>
                </a:gridCol>
                <a:gridCol w="758612">
                  <a:extLst>
                    <a:ext uri="{9D8B030D-6E8A-4147-A177-3AD203B41FA5}">
                      <a16:colId xmlns="" xmlns:a16="http://schemas.microsoft.com/office/drawing/2014/main" val="2322142833"/>
                    </a:ext>
                  </a:extLst>
                </a:gridCol>
              </a:tblGrid>
              <a:tr h="1138191">
                <a:tc>
                  <a:txBody>
                    <a:bodyPr/>
                    <a:lstStyle/>
                    <a:p>
                      <a:pPr algn="ctr" rtl="0" fontAlgn="b"/>
                      <a:r>
                        <a:rPr lang="en-GB" sz="2400" b="1" i="1" u="none" strike="noStrike" dirty="0">
                          <a:solidFill>
                            <a:srgbClr val="000000"/>
                          </a:solidFill>
                          <a:effectLst/>
                          <a:latin typeface="Calibri" panose="020F0502020204030204" pitchFamily="34" charset="0"/>
                        </a:rPr>
                        <a:t>IR3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OLD Forecast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 OLD LIMITS</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210738964"/>
                  </a:ext>
                </a:extLst>
              </a:tr>
              <a:tr h="227638">
                <a:tc>
                  <a:txBody>
                    <a:bodyPr/>
                    <a:lstStyle/>
                    <a:p>
                      <a:pPr algn="ctr" rtl="0" fontAlgn="b"/>
                      <a:r>
                        <a:rPr lang="en-GB" sz="1400" b="0" i="0" u="none" strike="noStrike">
                          <a:solidFill>
                            <a:srgbClr val="000000"/>
                          </a:solidFill>
                          <a:effectLst/>
                          <a:latin typeface="Calibri" panose="020F0502020204030204" pitchFamily="34" charset="0"/>
                        </a:rPr>
                        <a:t>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32846478"/>
                  </a:ext>
                </a:extLst>
              </a:tr>
              <a:tr h="218883">
                <a:tc>
                  <a:txBody>
                    <a:bodyPr/>
                    <a:lstStyle/>
                    <a:p>
                      <a:pPr algn="ctr" rtl="0" fontAlgn="b"/>
                      <a:r>
                        <a:rPr lang="en-GB" sz="1400" b="0" i="0" u="none" strike="noStrike">
                          <a:solidFill>
                            <a:srgbClr val="000000"/>
                          </a:solidFill>
                          <a:effectLst/>
                          <a:latin typeface="Calibri" panose="020F0502020204030204" pitchFamily="34" charset="0"/>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69993258"/>
                  </a:ext>
                </a:extLst>
              </a:tr>
              <a:tr h="218883">
                <a:tc>
                  <a:txBody>
                    <a:bodyPr/>
                    <a:lstStyle/>
                    <a:p>
                      <a:pPr algn="ctr" rtl="0" fontAlgn="b"/>
                      <a:r>
                        <a:rPr lang="en-GB" sz="1400" b="0" i="0" u="none" strike="noStrike">
                          <a:solidFill>
                            <a:srgbClr val="000000"/>
                          </a:solidFill>
                          <a:effectLst/>
                          <a:latin typeface="Calibri" panose="020F0502020204030204" pitchFamily="34" charset="0"/>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3486763603"/>
                  </a:ext>
                </a:extLst>
              </a:tr>
              <a:tr h="218883">
                <a:tc>
                  <a:txBody>
                    <a:bodyPr/>
                    <a:lstStyle/>
                    <a:p>
                      <a:pPr algn="ctr" rtl="0" fontAlgn="b"/>
                      <a:r>
                        <a:rPr lang="en-GB" sz="1400" b="0" i="0" u="none" strike="noStrike">
                          <a:solidFill>
                            <a:srgbClr val="000000"/>
                          </a:solidFill>
                          <a:effectLst/>
                          <a:latin typeface="Calibri" panose="020F0502020204030204" pitchFamily="34" charset="0"/>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2968001679"/>
                  </a:ext>
                </a:extLst>
              </a:tr>
              <a:tr h="218883">
                <a:tc>
                  <a:txBody>
                    <a:bodyPr/>
                    <a:lstStyle/>
                    <a:p>
                      <a:pPr algn="ctr" rtl="0" fontAlgn="b"/>
                      <a:r>
                        <a:rPr lang="en-GB" sz="1400" b="0" i="0" u="none" strike="noStrike">
                          <a:solidFill>
                            <a:srgbClr val="000000"/>
                          </a:solidFill>
                          <a:effectLst/>
                          <a:latin typeface="Calibri" panose="020F0502020204030204" pitchFamily="34" charset="0"/>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4113511302"/>
                  </a:ext>
                </a:extLst>
              </a:tr>
              <a:tr h="218883">
                <a:tc>
                  <a:txBody>
                    <a:bodyPr/>
                    <a:lstStyle/>
                    <a:p>
                      <a:pPr algn="ctr" rtl="0" fontAlgn="b"/>
                      <a:r>
                        <a:rPr lang="en-GB" sz="1400" b="0" i="0" u="none" strike="noStrike">
                          <a:solidFill>
                            <a:srgbClr val="000000"/>
                          </a:solidFill>
                          <a:effectLst/>
                          <a:latin typeface="Calibri" panose="020F0502020204030204" pitchFamily="34" charset="0"/>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2461973560"/>
                  </a:ext>
                </a:extLst>
              </a:tr>
              <a:tr h="218883">
                <a:tc>
                  <a:txBody>
                    <a:bodyPr/>
                    <a:lstStyle/>
                    <a:p>
                      <a:pPr algn="ctr" rtl="0" fontAlgn="b"/>
                      <a:r>
                        <a:rPr lang="en-GB" sz="1400" b="0" i="0" u="none" strike="noStrike">
                          <a:solidFill>
                            <a:srgbClr val="000000"/>
                          </a:solidFill>
                          <a:effectLst/>
                          <a:latin typeface="Calibri" panose="020F0502020204030204" pitchFamily="34" charset="0"/>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3346409823"/>
                  </a:ext>
                </a:extLst>
              </a:tr>
              <a:tr h="218883">
                <a:tc>
                  <a:txBody>
                    <a:bodyPr/>
                    <a:lstStyle/>
                    <a:p>
                      <a:pPr algn="ctr" rtl="0" fontAlgn="b"/>
                      <a:r>
                        <a:rPr lang="en-GB" sz="1400" b="0" i="0" u="none" strike="noStrike">
                          <a:solidFill>
                            <a:srgbClr val="000000"/>
                          </a:solidFill>
                          <a:effectLst/>
                          <a:latin typeface="Calibri" panose="020F0502020204030204" pitchFamily="34" charset="0"/>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425380362"/>
                  </a:ext>
                </a:extLst>
              </a:tr>
              <a:tr h="218883">
                <a:tc>
                  <a:txBody>
                    <a:bodyPr/>
                    <a:lstStyle/>
                    <a:p>
                      <a:pPr algn="ctr" rtl="0" fontAlgn="b"/>
                      <a:r>
                        <a:rPr lang="en-GB" sz="1400" b="0" i="0" u="none" strike="noStrike">
                          <a:solidFill>
                            <a:srgbClr val="000000"/>
                          </a:solidFill>
                          <a:effectLst/>
                          <a:latin typeface="Calibri" panose="020F0502020204030204" pitchFamily="34" charset="0"/>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619713623"/>
                  </a:ext>
                </a:extLst>
              </a:tr>
              <a:tr h="218883">
                <a:tc>
                  <a:txBody>
                    <a:bodyPr/>
                    <a:lstStyle/>
                    <a:p>
                      <a:pPr algn="ctr" rtl="0" fontAlgn="b"/>
                      <a:r>
                        <a:rPr lang="en-GB" sz="1400" b="0" i="0" u="none" strike="noStrike">
                          <a:solidFill>
                            <a:srgbClr val="000000"/>
                          </a:solidFill>
                          <a:effectLst/>
                          <a:latin typeface="Calibri" panose="020F0502020204030204" pitchFamily="34" charset="0"/>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38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 xmlns:a16="http://schemas.microsoft.com/office/drawing/2014/main" val="647723060"/>
                  </a:ext>
                </a:extLst>
              </a:tr>
              <a:tr h="218883">
                <a:tc>
                  <a:txBody>
                    <a:bodyPr/>
                    <a:lstStyle/>
                    <a:p>
                      <a:pPr algn="ctr" rtl="0" fontAlgn="b"/>
                      <a:r>
                        <a:rPr lang="en-GB" sz="1400" b="0" i="0" u="none" strike="noStrike">
                          <a:solidFill>
                            <a:srgbClr val="000000"/>
                          </a:solidFill>
                          <a:effectLst/>
                          <a:latin typeface="Calibri" panose="020F0502020204030204" pitchFamily="34" charset="0"/>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68</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a:solidFill>
                            <a:srgbClr val="000000"/>
                          </a:solidFill>
                          <a:effectLst/>
                          <a:latin typeface="Calibri" panose="020F0502020204030204" pitchFamily="34" charset="0"/>
                        </a:rPr>
                        <a:t>68</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88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88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34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68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extLst>
                  <a:ext uri="{0D108BD9-81ED-4DB2-BD59-A6C34878D82A}">
                    <a16:rowId xmlns="" xmlns:a16="http://schemas.microsoft.com/office/drawing/2014/main" val="2897988823"/>
                  </a:ext>
                </a:extLst>
              </a:tr>
              <a:tr h="218883">
                <a:tc>
                  <a:txBody>
                    <a:bodyPr/>
                    <a:lstStyle/>
                    <a:p>
                      <a:pPr algn="ctr" rtl="0" fontAlgn="b"/>
                      <a:r>
                        <a:rPr lang="en-GB" sz="1400" b="0" i="0" u="none" strike="noStrike">
                          <a:solidFill>
                            <a:srgbClr val="000000"/>
                          </a:solidFill>
                          <a:effectLst/>
                          <a:latin typeface="Calibri" panose="020F0502020204030204" pitchFamily="34" charset="0"/>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747113515"/>
                  </a:ext>
                </a:extLst>
              </a:tr>
              <a:tr h="218883">
                <a:tc>
                  <a:txBody>
                    <a:bodyPr/>
                    <a:lstStyle/>
                    <a:p>
                      <a:pPr algn="ctr" rtl="0" fontAlgn="b"/>
                      <a:r>
                        <a:rPr lang="en-GB" sz="1400" b="0" i="0" u="none" strike="noStrike">
                          <a:solidFill>
                            <a:srgbClr val="000000"/>
                          </a:solidFill>
                          <a:effectLst/>
                          <a:latin typeface="Calibri" panose="020F0502020204030204" pitchFamily="34" charset="0"/>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 xmlns:a16="http://schemas.microsoft.com/office/drawing/2014/main" val="436566322"/>
                  </a:ext>
                </a:extLst>
              </a:tr>
              <a:tr h="218883">
                <a:tc>
                  <a:txBody>
                    <a:bodyPr/>
                    <a:lstStyle/>
                    <a:p>
                      <a:pPr algn="ctr" rtl="0" fontAlgn="b"/>
                      <a:r>
                        <a:rPr lang="en-GB" sz="1400" b="0" i="0" u="none" strike="noStrike">
                          <a:solidFill>
                            <a:srgbClr val="000000"/>
                          </a:solidFill>
                          <a:effectLst/>
                          <a:latin typeface="Calibri" panose="020F0502020204030204" pitchFamily="34" charset="0"/>
                        </a:rPr>
                        <a:t>MBW.A6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3477717181"/>
                  </a:ext>
                </a:extLst>
              </a:tr>
              <a:tr h="218883">
                <a:tc>
                  <a:txBody>
                    <a:bodyPr/>
                    <a:lstStyle/>
                    <a:p>
                      <a:pPr algn="ctr" rtl="0" fontAlgn="b"/>
                      <a:r>
                        <a:rPr lang="en-GB" sz="1400" b="0" i="0" u="none" strike="noStrike">
                          <a:solidFill>
                            <a:srgbClr val="000000"/>
                          </a:solidFill>
                          <a:effectLst/>
                          <a:latin typeface="Calibri" panose="020F0502020204030204" pitchFamily="34" charset="0"/>
                        </a:rPr>
                        <a:t>MBW.B6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1144928833"/>
                  </a:ext>
                </a:extLst>
              </a:tr>
              <a:tr h="218883">
                <a:tc>
                  <a:txBody>
                    <a:bodyPr/>
                    <a:lstStyle/>
                    <a:p>
                      <a:pPr algn="ctr" rtl="0" fontAlgn="b"/>
                      <a:r>
                        <a:rPr lang="en-GB" sz="1400" b="0" i="0" u="none" strike="noStrike">
                          <a:solidFill>
                            <a:srgbClr val="000000"/>
                          </a:solidFill>
                          <a:effectLst/>
                          <a:latin typeface="Calibri" panose="020F0502020204030204" pitchFamily="34" charset="0"/>
                        </a:rPr>
                        <a:t>MBW.C6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8</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16</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279425857"/>
                  </a:ext>
                </a:extLst>
              </a:tr>
            </a:tbl>
          </a:graphicData>
        </a:graphic>
      </p:graphicFrame>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 IR3</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Updated values of foreseen peak dose for each involved magnet of IR3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10-50</a:t>
            </a:r>
            <a:r>
              <a:rPr lang="en-GB" b="1" dirty="0">
                <a:sym typeface="Wingdings" panose="05000000000000000000" pitchFamily="2" charset="2"/>
              </a:rPr>
              <a:t>, </a:t>
            </a:r>
            <a:r>
              <a:rPr lang="en-GB" b="1" dirty="0">
                <a:solidFill>
                  <a:srgbClr val="FFC000"/>
                </a:solidFill>
                <a:sym typeface="Wingdings" panose="05000000000000000000" pitchFamily="2" charset="2"/>
              </a:rPr>
              <a:t>50-75</a:t>
            </a:r>
            <a:r>
              <a:rPr lang="en-GB" b="1" dirty="0">
                <a:sym typeface="Wingdings" panose="05000000000000000000" pitchFamily="2" charset="2"/>
              </a:rPr>
              <a:t>, </a:t>
            </a:r>
            <a:r>
              <a:rPr lang="en-GB" b="1" dirty="0">
                <a:solidFill>
                  <a:srgbClr val="FF0000"/>
                </a:solidFill>
                <a:sym typeface="Wingdings" panose="05000000000000000000" pitchFamily="2" charset="2"/>
              </a:rPr>
              <a:t>75+ </a:t>
            </a:r>
            <a:r>
              <a:rPr lang="en-GB" b="1" dirty="0">
                <a:sym typeface="Wingdings" panose="05000000000000000000" pitchFamily="2" charset="2"/>
              </a:rPr>
              <a:t>. MBW: </a:t>
            </a:r>
            <a:r>
              <a:rPr lang="en-GB" b="1" dirty="0">
                <a:solidFill>
                  <a:srgbClr val="FFFF00"/>
                </a:solidFill>
                <a:sym typeface="Wingdings" panose="05000000000000000000" pitchFamily="2" charset="2"/>
              </a:rPr>
              <a:t>50-75</a:t>
            </a:r>
            <a:r>
              <a:rPr lang="en-GB" b="1" dirty="0">
                <a:sym typeface="Wingdings" panose="05000000000000000000" pitchFamily="2" charset="2"/>
              </a:rPr>
              <a:t>, </a:t>
            </a:r>
            <a:r>
              <a:rPr lang="en-GB" b="1" dirty="0">
                <a:solidFill>
                  <a:srgbClr val="FFC000"/>
                </a:solidFill>
                <a:sym typeface="Wingdings" panose="05000000000000000000" pitchFamily="2" charset="2"/>
              </a:rPr>
              <a:t>75-90</a:t>
            </a:r>
            <a:r>
              <a:rPr lang="en-GB" b="1" dirty="0">
                <a:sym typeface="Wingdings" panose="05000000000000000000" pitchFamily="2" charset="2"/>
              </a:rPr>
              <a:t>, </a:t>
            </a:r>
            <a:r>
              <a:rPr lang="en-GB" b="1" dirty="0">
                <a:solidFill>
                  <a:srgbClr val="FF0000"/>
                </a:solidFill>
                <a:sym typeface="Wingdings" panose="05000000000000000000" pitchFamily="2" charset="2"/>
              </a:rPr>
              <a:t>90+</a:t>
            </a:r>
          </a:p>
        </p:txBody>
      </p:sp>
      <p:sp>
        <p:nvSpPr>
          <p:cNvPr id="8" name="Rectangle 7"/>
          <p:cNvSpPr/>
          <p:nvPr/>
        </p:nvSpPr>
        <p:spPr>
          <a:xfrm>
            <a:off x="4427984" y="4526271"/>
            <a:ext cx="4638900" cy="28803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22</a:t>
            </a:fld>
            <a:endParaRPr lang="en-GB"/>
          </a:p>
        </p:txBody>
      </p:sp>
      <p:sp>
        <p:nvSpPr>
          <p:cNvPr id="7" name="Rectangle 6"/>
          <p:cNvSpPr/>
          <p:nvPr/>
        </p:nvSpPr>
        <p:spPr>
          <a:xfrm>
            <a:off x="0" y="5842337"/>
            <a:ext cx="9144000" cy="1015663"/>
          </a:xfrm>
          <a:prstGeom prst="rect">
            <a:avLst/>
          </a:prstGeom>
          <a:solidFill>
            <a:srgbClr val="FF0000"/>
          </a:solidFill>
        </p:spPr>
        <p:txBody>
          <a:bodyPr wrap="square" rtlCol="0">
            <a:spAutoFit/>
          </a:bodyPr>
          <a:lstStyle/>
          <a:p>
            <a:r>
              <a:rPr lang="en-GB" sz="2000" dirty="0">
                <a:solidFill>
                  <a:schemeClr val="bg1"/>
                </a:solidFill>
              </a:rPr>
              <a:t>New updated doses and limits give a similar picture with respect to 2013 forecasts, however the Right magnets have now the same dose as Left magnets due to the new R/L ratios measured by dosimeters and the new materials limits increase safety.</a:t>
            </a:r>
          </a:p>
        </p:txBody>
      </p:sp>
    </p:spTree>
    <p:extLst>
      <p:ext uri="{BB962C8B-B14F-4D97-AF65-F5344CB8AC3E}">
        <p14:creationId xmlns:p14="http://schemas.microsoft.com/office/powerpoint/2010/main" val="410285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 IR7</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Updated values of foreseen peak dose for each involved magnet of IR7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10-50</a:t>
            </a:r>
            <a:r>
              <a:rPr lang="en-GB" b="1" dirty="0">
                <a:sym typeface="Wingdings" panose="05000000000000000000" pitchFamily="2" charset="2"/>
              </a:rPr>
              <a:t>, </a:t>
            </a:r>
            <a:r>
              <a:rPr lang="en-GB" b="1" dirty="0">
                <a:solidFill>
                  <a:srgbClr val="FFC000"/>
                </a:solidFill>
                <a:sym typeface="Wingdings" panose="05000000000000000000" pitchFamily="2" charset="2"/>
              </a:rPr>
              <a:t>50-75</a:t>
            </a:r>
            <a:r>
              <a:rPr lang="en-GB" b="1" dirty="0">
                <a:sym typeface="Wingdings" panose="05000000000000000000" pitchFamily="2" charset="2"/>
              </a:rPr>
              <a:t>, </a:t>
            </a:r>
            <a:r>
              <a:rPr lang="en-GB" b="1" dirty="0">
                <a:solidFill>
                  <a:srgbClr val="FF0000"/>
                </a:solidFill>
                <a:sym typeface="Wingdings" panose="05000000000000000000" pitchFamily="2" charset="2"/>
              </a:rPr>
              <a:t>75+ </a:t>
            </a:r>
            <a:r>
              <a:rPr lang="en-GB" b="1" dirty="0">
                <a:sym typeface="Wingdings" panose="05000000000000000000" pitchFamily="2" charset="2"/>
              </a:rPr>
              <a:t>. MBW: </a:t>
            </a:r>
            <a:r>
              <a:rPr lang="en-GB" b="1" dirty="0">
                <a:solidFill>
                  <a:srgbClr val="FFFF00"/>
                </a:solidFill>
                <a:sym typeface="Wingdings" panose="05000000000000000000" pitchFamily="2" charset="2"/>
              </a:rPr>
              <a:t>50-75</a:t>
            </a:r>
            <a:r>
              <a:rPr lang="en-GB" b="1" dirty="0">
                <a:sym typeface="Wingdings" panose="05000000000000000000" pitchFamily="2" charset="2"/>
              </a:rPr>
              <a:t>, </a:t>
            </a:r>
            <a:r>
              <a:rPr lang="en-GB" b="1" dirty="0">
                <a:solidFill>
                  <a:srgbClr val="FFC000"/>
                </a:solidFill>
                <a:sym typeface="Wingdings" panose="05000000000000000000" pitchFamily="2" charset="2"/>
              </a:rPr>
              <a:t>75-90</a:t>
            </a:r>
            <a:r>
              <a:rPr lang="en-GB" b="1" dirty="0">
                <a:sym typeface="Wingdings" panose="05000000000000000000" pitchFamily="2" charset="2"/>
              </a:rPr>
              <a:t>, </a:t>
            </a:r>
            <a:r>
              <a:rPr lang="en-GB" b="1" dirty="0">
                <a:solidFill>
                  <a:srgbClr val="FF0000"/>
                </a:solidFill>
                <a:sym typeface="Wingdings" panose="05000000000000000000" pitchFamily="2" charset="2"/>
              </a:rPr>
              <a:t>90+</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23</a:t>
            </a:fld>
            <a:endParaRPr lang="en-GB"/>
          </a:p>
        </p:txBody>
      </p:sp>
      <p:graphicFrame>
        <p:nvGraphicFramePr>
          <p:cNvPr id="10" name="Table 9"/>
          <p:cNvGraphicFramePr>
            <a:graphicFrameLocks noGrp="1"/>
          </p:cNvGraphicFramePr>
          <p:nvPr>
            <p:extLst>
              <p:ext uri="{D42A27DB-BD31-4B8C-83A1-F6EECF244321}">
                <p14:modId xmlns:p14="http://schemas.microsoft.com/office/powerpoint/2010/main" val="1670128640"/>
              </p:ext>
            </p:extLst>
          </p:nvPr>
        </p:nvGraphicFramePr>
        <p:xfrm>
          <a:off x="276803" y="1218942"/>
          <a:ext cx="8712969" cy="4611154"/>
        </p:xfrm>
        <a:graphic>
          <a:graphicData uri="http://schemas.openxmlformats.org/drawingml/2006/table">
            <a:tbl>
              <a:tblPr/>
              <a:tblGrid>
                <a:gridCol w="982829">
                  <a:extLst>
                    <a:ext uri="{9D8B030D-6E8A-4147-A177-3AD203B41FA5}">
                      <a16:colId xmlns="" xmlns:a16="http://schemas.microsoft.com/office/drawing/2014/main" val="147096358"/>
                    </a:ext>
                  </a:extLst>
                </a:gridCol>
                <a:gridCol w="773014">
                  <a:extLst>
                    <a:ext uri="{9D8B030D-6E8A-4147-A177-3AD203B41FA5}">
                      <a16:colId xmlns="" xmlns:a16="http://schemas.microsoft.com/office/drawing/2014/main" val="3701390027"/>
                    </a:ext>
                  </a:extLst>
                </a:gridCol>
                <a:gridCol w="773014">
                  <a:extLst>
                    <a:ext uri="{9D8B030D-6E8A-4147-A177-3AD203B41FA5}">
                      <a16:colId xmlns="" xmlns:a16="http://schemas.microsoft.com/office/drawing/2014/main" val="3206604474"/>
                    </a:ext>
                  </a:extLst>
                </a:gridCol>
                <a:gridCol w="773014">
                  <a:extLst>
                    <a:ext uri="{9D8B030D-6E8A-4147-A177-3AD203B41FA5}">
                      <a16:colId xmlns="" xmlns:a16="http://schemas.microsoft.com/office/drawing/2014/main" val="3487763602"/>
                    </a:ext>
                  </a:extLst>
                </a:gridCol>
                <a:gridCol w="773014">
                  <a:extLst>
                    <a:ext uri="{9D8B030D-6E8A-4147-A177-3AD203B41FA5}">
                      <a16:colId xmlns="" xmlns:a16="http://schemas.microsoft.com/office/drawing/2014/main" val="1002120110"/>
                    </a:ext>
                  </a:extLst>
                </a:gridCol>
                <a:gridCol w="773014">
                  <a:extLst>
                    <a:ext uri="{9D8B030D-6E8A-4147-A177-3AD203B41FA5}">
                      <a16:colId xmlns="" xmlns:a16="http://schemas.microsoft.com/office/drawing/2014/main" val="2227340062"/>
                    </a:ext>
                  </a:extLst>
                </a:gridCol>
                <a:gridCol w="773014">
                  <a:extLst>
                    <a:ext uri="{9D8B030D-6E8A-4147-A177-3AD203B41FA5}">
                      <a16:colId xmlns="" xmlns:a16="http://schemas.microsoft.com/office/drawing/2014/main" val="395076875"/>
                    </a:ext>
                  </a:extLst>
                </a:gridCol>
                <a:gridCol w="773014">
                  <a:extLst>
                    <a:ext uri="{9D8B030D-6E8A-4147-A177-3AD203B41FA5}">
                      <a16:colId xmlns="" xmlns:a16="http://schemas.microsoft.com/office/drawing/2014/main" val="832700302"/>
                    </a:ext>
                  </a:extLst>
                </a:gridCol>
                <a:gridCol w="773014">
                  <a:extLst>
                    <a:ext uri="{9D8B030D-6E8A-4147-A177-3AD203B41FA5}">
                      <a16:colId xmlns="" xmlns:a16="http://schemas.microsoft.com/office/drawing/2014/main" val="2482832612"/>
                    </a:ext>
                  </a:extLst>
                </a:gridCol>
                <a:gridCol w="773014">
                  <a:extLst>
                    <a:ext uri="{9D8B030D-6E8A-4147-A177-3AD203B41FA5}">
                      <a16:colId xmlns="" xmlns:a16="http://schemas.microsoft.com/office/drawing/2014/main" val="3053937627"/>
                    </a:ext>
                  </a:extLst>
                </a:gridCol>
                <a:gridCol w="773014">
                  <a:extLst>
                    <a:ext uri="{9D8B030D-6E8A-4147-A177-3AD203B41FA5}">
                      <a16:colId xmlns="" xmlns:a16="http://schemas.microsoft.com/office/drawing/2014/main" val="3809535610"/>
                    </a:ext>
                  </a:extLst>
                </a:gridCol>
              </a:tblGrid>
              <a:tr h="1012894">
                <a:tc>
                  <a:txBody>
                    <a:bodyPr/>
                    <a:lstStyle/>
                    <a:p>
                      <a:pPr algn="ctr" fontAlgn="b"/>
                      <a:r>
                        <a:rPr lang="en-GB" sz="2400" b="1" i="1" u="none" strike="noStrike" dirty="0">
                          <a:solidFill>
                            <a:srgbClr val="000000"/>
                          </a:solidFill>
                          <a:effectLst/>
                          <a:latin typeface="Calibri" panose="020F0502020204030204" pitchFamily="34" charset="0"/>
                        </a:rPr>
                        <a:t>IR7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OLD Forecast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 OLD LIMITS</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1508318965"/>
                  </a:ext>
                </a:extLst>
              </a:tr>
              <a:tr h="239884">
                <a:tc>
                  <a:txBody>
                    <a:bodyPr/>
                    <a:lstStyle/>
                    <a:p>
                      <a:pPr algn="ctr" fontAlgn="b"/>
                      <a:r>
                        <a:rPr lang="en-GB" sz="1400" b="0" i="0" u="none" strike="noStrike" dirty="0">
                          <a:solidFill>
                            <a:srgbClr val="000000"/>
                          </a:solidFill>
                          <a:effectLst/>
                          <a:latin typeface="Calibri" panose="020F0502020204030204" pitchFamily="34" charset="0"/>
                        </a:rPr>
                        <a:t>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46552891"/>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9</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7</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13</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 xmlns:a16="http://schemas.microsoft.com/office/drawing/2014/main" val="914803820"/>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11</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19</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70849438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2588093553"/>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20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 xmlns:a16="http://schemas.microsoft.com/office/drawing/2014/main" val="268007356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3004587928"/>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308464435"/>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201785518"/>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602725865"/>
                  </a:ext>
                </a:extLst>
              </a:tr>
              <a:tr h="239884">
                <a:tc>
                  <a:txBody>
                    <a:bodyPr/>
                    <a:lstStyle/>
                    <a:p>
                      <a:pPr algn="ctr" fontAlgn="b"/>
                      <a:r>
                        <a:rPr lang="en-GB" sz="1400" b="0" i="0" u="none" strike="noStrike" dirty="0">
                          <a:solidFill>
                            <a:srgbClr val="000000"/>
                          </a:solidFill>
                          <a:effectLst/>
                          <a:latin typeface="Calibri" panose="020F0502020204030204" pitchFamily="34" charset="0"/>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4037265390"/>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888694631"/>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41</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31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 xmlns:a16="http://schemas.microsoft.com/office/drawing/2014/main" val="194966948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59</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45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78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tc>
                  <a:txBody>
                    <a:bodyPr/>
                    <a:lstStyle/>
                    <a:p>
                      <a:pPr algn="ctr" fontAlgn="b"/>
                      <a:r>
                        <a:rPr lang="en-GB" sz="1400" b="1" i="0" u="sng" strike="noStrike">
                          <a:solidFill>
                            <a:srgbClr val="000000"/>
                          </a:solidFill>
                          <a:effectLst/>
                          <a:latin typeface="Calibri" panose="020F0502020204030204" pitchFamily="34" charset="0"/>
                        </a:rPr>
                        <a:t>135</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45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 xmlns:a16="http://schemas.microsoft.com/office/drawing/2014/main" val="3934352762"/>
                  </a:ext>
                </a:extLst>
              </a:tr>
              <a:tr h="239884">
                <a:tc>
                  <a:txBody>
                    <a:bodyPr/>
                    <a:lstStyle/>
                    <a:p>
                      <a:pPr algn="ctr" fontAlgn="b"/>
                      <a:r>
                        <a:rPr lang="en-GB" sz="1400" b="0" i="0" u="none" strike="noStrike" dirty="0">
                          <a:solidFill>
                            <a:srgbClr val="000000"/>
                          </a:solidFill>
                          <a:effectLst/>
                          <a:latin typeface="Calibri" panose="020F0502020204030204" pitchFamily="34" charset="0"/>
                        </a:rPr>
                        <a:t>MBW.A6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B0F0"/>
                    </a:solidFill>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48</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95</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64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48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132115452"/>
                  </a:ext>
                </a:extLst>
              </a:tr>
              <a:tr h="239884">
                <a:tc>
                  <a:txBody>
                    <a:bodyPr/>
                    <a:lstStyle/>
                    <a:p>
                      <a:pPr algn="ctr" fontAlgn="b"/>
                      <a:r>
                        <a:rPr lang="en-GB" sz="1400" b="0" i="0" u="none" strike="noStrike" dirty="0">
                          <a:solidFill>
                            <a:srgbClr val="000000"/>
                          </a:solidFill>
                          <a:effectLst/>
                          <a:latin typeface="Calibri" panose="020F0502020204030204" pitchFamily="34" charset="0"/>
                        </a:rPr>
                        <a:t>MBW.B6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B0F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89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80</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120</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 xmlns:a16="http://schemas.microsoft.com/office/drawing/2014/main" val="3352103720"/>
                  </a:ext>
                </a:extLst>
              </a:tr>
            </a:tbl>
          </a:graphicData>
        </a:graphic>
      </p:graphicFrame>
      <p:grpSp>
        <p:nvGrpSpPr>
          <p:cNvPr id="5" name="Group 4"/>
          <p:cNvGrpSpPr/>
          <p:nvPr/>
        </p:nvGrpSpPr>
        <p:grpSpPr>
          <a:xfrm>
            <a:off x="2987824" y="3717032"/>
            <a:ext cx="6016062" cy="2121793"/>
            <a:chOff x="2808312" y="3669106"/>
            <a:chExt cx="6016062" cy="2121793"/>
          </a:xfrm>
        </p:grpSpPr>
        <p:sp>
          <p:nvSpPr>
            <p:cNvPr id="13" name="Rectangle 12"/>
            <p:cNvSpPr/>
            <p:nvPr/>
          </p:nvSpPr>
          <p:spPr>
            <a:xfrm>
              <a:off x="2808312" y="5037258"/>
              <a:ext cx="6012160" cy="2557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 + Cell Reconfiguration</a:t>
              </a:r>
            </a:p>
          </p:txBody>
        </p:sp>
        <p:sp>
          <p:nvSpPr>
            <p:cNvPr id="15" name="Rectangle 14"/>
            <p:cNvSpPr/>
            <p:nvPr/>
          </p:nvSpPr>
          <p:spPr>
            <a:xfrm>
              <a:off x="4104456" y="5301762"/>
              <a:ext cx="4716016" cy="2301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6" name="Rectangle 15"/>
            <p:cNvSpPr/>
            <p:nvPr/>
          </p:nvSpPr>
          <p:spPr>
            <a:xfrm>
              <a:off x="4104456" y="5563839"/>
              <a:ext cx="4716016" cy="2270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22" name="Rectangle 21"/>
            <p:cNvSpPr/>
            <p:nvPr/>
          </p:nvSpPr>
          <p:spPr>
            <a:xfrm>
              <a:off x="4104456" y="3669106"/>
              <a:ext cx="4719918" cy="2160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grpSp>
      <p:sp>
        <p:nvSpPr>
          <p:cNvPr id="7" name="Rectangle 6"/>
          <p:cNvSpPr/>
          <p:nvPr/>
        </p:nvSpPr>
        <p:spPr>
          <a:xfrm>
            <a:off x="16564" y="5830097"/>
            <a:ext cx="9110872" cy="923330"/>
          </a:xfrm>
          <a:prstGeom prst="rect">
            <a:avLst/>
          </a:prstGeom>
          <a:solidFill>
            <a:srgbClr val="FF0000"/>
          </a:solidFill>
        </p:spPr>
        <p:txBody>
          <a:bodyPr wrap="square" rtlCol="0">
            <a:spAutoFit/>
          </a:bodyPr>
          <a:lstStyle/>
          <a:p>
            <a:r>
              <a:rPr lang="en-GB" dirty="0">
                <a:solidFill>
                  <a:schemeClr val="bg1"/>
                </a:solidFill>
              </a:rPr>
              <a:t>MQW: new updated values are slightly higher than 2013 forecasts, due to the new Right/Left ratios measured by the dosimeters, but with an higher materials limits.</a:t>
            </a:r>
          </a:p>
          <a:p>
            <a:r>
              <a:rPr lang="it-IT" dirty="0">
                <a:solidFill>
                  <a:schemeClr val="bg1"/>
                </a:solidFill>
              </a:rPr>
              <a:t>MBW: new </a:t>
            </a:r>
            <a:r>
              <a:rPr lang="it-IT" dirty="0" err="1">
                <a:solidFill>
                  <a:schemeClr val="bg1"/>
                </a:solidFill>
              </a:rPr>
              <a:t>forecasts</a:t>
            </a:r>
            <a:r>
              <a:rPr lang="it-IT" dirty="0">
                <a:solidFill>
                  <a:schemeClr val="bg1"/>
                </a:solidFill>
              </a:rPr>
              <a:t> are </a:t>
            </a:r>
            <a:r>
              <a:rPr lang="it-IT" dirty="0" err="1">
                <a:solidFill>
                  <a:schemeClr val="bg1"/>
                </a:solidFill>
              </a:rPr>
              <a:t>lower</a:t>
            </a:r>
            <a:r>
              <a:rPr lang="it-IT" dirty="0">
                <a:solidFill>
                  <a:schemeClr val="bg1"/>
                </a:solidFill>
              </a:rPr>
              <a:t> </a:t>
            </a:r>
            <a:r>
              <a:rPr lang="it-IT" dirty="0" err="1">
                <a:solidFill>
                  <a:schemeClr val="bg1"/>
                </a:solidFill>
              </a:rPr>
              <a:t>than</a:t>
            </a:r>
            <a:r>
              <a:rPr lang="it-IT" dirty="0">
                <a:solidFill>
                  <a:schemeClr val="bg1"/>
                </a:solidFill>
              </a:rPr>
              <a:t> </a:t>
            </a:r>
            <a:r>
              <a:rPr lang="it-IT" dirty="0" err="1">
                <a:solidFill>
                  <a:schemeClr val="bg1"/>
                </a:solidFill>
              </a:rPr>
              <a:t>previous</a:t>
            </a:r>
            <a:r>
              <a:rPr lang="it-IT" dirty="0">
                <a:solidFill>
                  <a:schemeClr val="bg1"/>
                </a:solidFill>
              </a:rPr>
              <a:t> </a:t>
            </a:r>
            <a:r>
              <a:rPr lang="it-IT" dirty="0" err="1">
                <a:solidFill>
                  <a:schemeClr val="bg1"/>
                </a:solidFill>
              </a:rPr>
              <a:t>estimations</a:t>
            </a:r>
            <a:r>
              <a:rPr lang="it-IT" dirty="0">
                <a:solidFill>
                  <a:schemeClr val="bg1"/>
                </a:solidFill>
              </a:rPr>
              <a:t> </a:t>
            </a:r>
            <a:r>
              <a:rPr lang="it-IT" dirty="0" err="1">
                <a:solidFill>
                  <a:schemeClr val="bg1"/>
                </a:solidFill>
              </a:rPr>
              <a:t>giving</a:t>
            </a:r>
            <a:r>
              <a:rPr lang="it-IT" dirty="0">
                <a:solidFill>
                  <a:schemeClr val="bg1"/>
                </a:solidFill>
              </a:rPr>
              <a:t> more </a:t>
            </a:r>
            <a:r>
              <a:rPr lang="it-IT" dirty="0" err="1">
                <a:solidFill>
                  <a:schemeClr val="bg1"/>
                </a:solidFill>
              </a:rPr>
              <a:t>margin</a:t>
            </a:r>
            <a:r>
              <a:rPr lang="it-IT" dirty="0">
                <a:solidFill>
                  <a:schemeClr val="bg1"/>
                </a:solidFill>
              </a:rPr>
              <a:t>.</a:t>
            </a:r>
            <a:endParaRPr lang="en-GB" dirty="0">
              <a:solidFill>
                <a:schemeClr val="bg1"/>
              </a:solidFill>
            </a:endParaRPr>
          </a:p>
        </p:txBody>
      </p:sp>
    </p:spTree>
    <p:extLst>
      <p:ext uri="{BB962C8B-B14F-4D97-AF65-F5344CB8AC3E}">
        <p14:creationId xmlns:p14="http://schemas.microsoft.com/office/powerpoint/2010/main" val="4097703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367833669"/>
              </p:ext>
            </p:extLst>
          </p:nvPr>
        </p:nvGraphicFramePr>
        <p:xfrm>
          <a:off x="323528" y="1415589"/>
          <a:ext cx="8666246" cy="3794447"/>
        </p:xfrm>
        <a:graphic>
          <a:graphicData uri="http://schemas.openxmlformats.org/drawingml/2006/table">
            <a:tbl>
              <a:tblPr/>
              <a:tblGrid>
                <a:gridCol w="1152134">
                  <a:extLst>
                    <a:ext uri="{9D8B030D-6E8A-4147-A177-3AD203B41FA5}">
                      <a16:colId xmlns="" xmlns:a16="http://schemas.microsoft.com/office/drawing/2014/main" val="1854302456"/>
                    </a:ext>
                  </a:extLst>
                </a:gridCol>
                <a:gridCol w="939264">
                  <a:extLst>
                    <a:ext uri="{9D8B030D-6E8A-4147-A177-3AD203B41FA5}">
                      <a16:colId xmlns="" xmlns:a16="http://schemas.microsoft.com/office/drawing/2014/main" val="4065973941"/>
                    </a:ext>
                  </a:extLst>
                </a:gridCol>
                <a:gridCol w="939264">
                  <a:extLst>
                    <a:ext uri="{9D8B030D-6E8A-4147-A177-3AD203B41FA5}">
                      <a16:colId xmlns="" xmlns:a16="http://schemas.microsoft.com/office/drawing/2014/main" val="3770351115"/>
                    </a:ext>
                  </a:extLst>
                </a:gridCol>
                <a:gridCol w="939264">
                  <a:extLst>
                    <a:ext uri="{9D8B030D-6E8A-4147-A177-3AD203B41FA5}">
                      <a16:colId xmlns="" xmlns:a16="http://schemas.microsoft.com/office/drawing/2014/main" val="2802945075"/>
                    </a:ext>
                  </a:extLst>
                </a:gridCol>
                <a:gridCol w="939264">
                  <a:extLst>
                    <a:ext uri="{9D8B030D-6E8A-4147-A177-3AD203B41FA5}">
                      <a16:colId xmlns="" xmlns:a16="http://schemas.microsoft.com/office/drawing/2014/main" val="2787470143"/>
                    </a:ext>
                  </a:extLst>
                </a:gridCol>
                <a:gridCol w="939264">
                  <a:extLst>
                    <a:ext uri="{9D8B030D-6E8A-4147-A177-3AD203B41FA5}">
                      <a16:colId xmlns="" xmlns:a16="http://schemas.microsoft.com/office/drawing/2014/main" val="2393002462"/>
                    </a:ext>
                  </a:extLst>
                </a:gridCol>
                <a:gridCol w="939264">
                  <a:extLst>
                    <a:ext uri="{9D8B030D-6E8A-4147-A177-3AD203B41FA5}">
                      <a16:colId xmlns="" xmlns:a16="http://schemas.microsoft.com/office/drawing/2014/main" val="990960948"/>
                    </a:ext>
                  </a:extLst>
                </a:gridCol>
                <a:gridCol w="939264">
                  <a:extLst>
                    <a:ext uri="{9D8B030D-6E8A-4147-A177-3AD203B41FA5}">
                      <a16:colId xmlns="" xmlns:a16="http://schemas.microsoft.com/office/drawing/2014/main" val="3980559408"/>
                    </a:ext>
                  </a:extLst>
                </a:gridCol>
                <a:gridCol w="939264">
                  <a:extLst>
                    <a:ext uri="{9D8B030D-6E8A-4147-A177-3AD203B41FA5}">
                      <a16:colId xmlns="" xmlns:a16="http://schemas.microsoft.com/office/drawing/2014/main" val="154500023"/>
                    </a:ext>
                  </a:extLst>
                </a:gridCol>
              </a:tblGrid>
              <a:tr h="861283">
                <a:tc>
                  <a:txBody>
                    <a:bodyPr/>
                    <a:lstStyle/>
                    <a:p>
                      <a:pPr algn="ctr" fontAlgn="b"/>
                      <a:r>
                        <a:rPr lang="en-GB" sz="2400" b="1" i="1" u="none" strike="noStrike" dirty="0">
                          <a:solidFill>
                            <a:srgbClr val="000000"/>
                          </a:solidFill>
                          <a:effectLst/>
                          <a:latin typeface="Calibri" panose="020F0502020204030204" pitchFamily="34" charset="0"/>
                        </a:rPr>
                        <a:t>IR7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3184215313"/>
                  </a:ext>
                </a:extLst>
              </a:tr>
              <a:tr h="225628">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176731943"/>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 xmlns:a16="http://schemas.microsoft.com/office/drawing/2014/main" val="381507475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654945757"/>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60701806"/>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28341155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3584676321"/>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21</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extLst>
                  <a:ext uri="{0D108BD9-81ED-4DB2-BD59-A6C34878D82A}">
                    <a16:rowId xmlns="" xmlns:a16="http://schemas.microsoft.com/office/drawing/2014/main" val="1281050767"/>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 xmlns:a16="http://schemas.microsoft.com/office/drawing/2014/main" val="2377351596"/>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1821750838"/>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8</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324169045"/>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327660157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 xmlns:a16="http://schemas.microsoft.com/office/drawing/2014/main" val="3659061291"/>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43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33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58</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44</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3679563809"/>
                  </a:ext>
                </a:extLst>
              </a:tr>
            </a:tbl>
          </a:graphicData>
        </a:graphic>
      </p:graphicFrame>
      <p:sp>
        <p:nvSpPr>
          <p:cNvPr id="2" name="Title 1"/>
          <p:cNvSpPr>
            <a:spLocks noGrp="1"/>
          </p:cNvSpPr>
          <p:nvPr>
            <p:ph type="title"/>
          </p:nvPr>
        </p:nvSpPr>
        <p:spPr>
          <a:xfrm>
            <a:off x="457200" y="0"/>
            <a:ext cx="8229600" cy="692696"/>
          </a:xfrm>
        </p:spPr>
        <p:txBody>
          <a:bodyPr>
            <a:normAutofit fontScale="90000"/>
          </a:bodyPr>
          <a:lstStyle/>
          <a:p>
            <a:r>
              <a:rPr lang="en-GB" dirty="0"/>
              <a:t>MQW Spacers Dose Forecast in IR7</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Values of foreseen peak dose for each involved MQW Spacer of IR7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5-10</a:t>
            </a:r>
            <a:r>
              <a:rPr lang="en-GB" b="1" dirty="0">
                <a:sym typeface="Wingdings" panose="05000000000000000000" pitchFamily="2" charset="2"/>
              </a:rPr>
              <a:t>, </a:t>
            </a:r>
            <a:r>
              <a:rPr lang="en-GB" b="1" dirty="0">
                <a:solidFill>
                  <a:srgbClr val="FFC000"/>
                </a:solidFill>
                <a:sym typeface="Wingdings" panose="05000000000000000000" pitchFamily="2" charset="2"/>
              </a:rPr>
              <a:t>10-15</a:t>
            </a:r>
            <a:r>
              <a:rPr lang="en-GB" b="1" dirty="0">
                <a:sym typeface="Wingdings" panose="05000000000000000000" pitchFamily="2" charset="2"/>
              </a:rPr>
              <a:t>, </a:t>
            </a:r>
            <a:r>
              <a:rPr lang="en-GB" b="1" dirty="0">
                <a:solidFill>
                  <a:srgbClr val="FF0000"/>
                </a:solidFill>
                <a:sym typeface="Wingdings" panose="05000000000000000000" pitchFamily="2" charset="2"/>
              </a:rPr>
              <a:t>15+ </a:t>
            </a:r>
            <a:r>
              <a:rPr lang="en-GB" b="1" dirty="0">
                <a:sym typeface="Wingdings" panose="05000000000000000000" pitchFamily="2" charset="2"/>
              </a:rPr>
              <a:t>. </a:t>
            </a:r>
            <a:endParaRPr lang="en-GB" b="1" dirty="0">
              <a:solidFill>
                <a:srgbClr val="FF0000"/>
              </a:solidFill>
              <a:sym typeface="Wingdings" panose="05000000000000000000" pitchFamily="2" charset="2"/>
            </a:endParaRPr>
          </a:p>
        </p:txBody>
      </p:sp>
      <p:sp>
        <p:nvSpPr>
          <p:cNvPr id="17" name="Rectangle 16"/>
          <p:cNvSpPr/>
          <p:nvPr/>
        </p:nvSpPr>
        <p:spPr>
          <a:xfrm>
            <a:off x="5247613" y="3645024"/>
            <a:ext cx="3777157" cy="24996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2" name="Rectangle 11"/>
          <p:cNvSpPr/>
          <p:nvPr/>
        </p:nvSpPr>
        <p:spPr>
          <a:xfrm>
            <a:off x="3347864" y="5013176"/>
            <a:ext cx="5641907" cy="196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 + Cell Reconfiguration</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24</a:t>
            </a:fld>
            <a:endParaRPr lang="en-GB"/>
          </a:p>
        </p:txBody>
      </p:sp>
      <p:sp>
        <p:nvSpPr>
          <p:cNvPr id="7" name="Rectangle 6"/>
          <p:cNvSpPr/>
          <p:nvPr/>
        </p:nvSpPr>
        <p:spPr>
          <a:xfrm>
            <a:off x="33128" y="5805264"/>
            <a:ext cx="9110872" cy="1015663"/>
          </a:xfrm>
          <a:prstGeom prst="rect">
            <a:avLst/>
          </a:prstGeom>
          <a:solidFill>
            <a:srgbClr val="FF0000"/>
          </a:solidFill>
        </p:spPr>
        <p:txBody>
          <a:bodyPr wrap="square" rtlCol="0">
            <a:spAutoFit/>
          </a:bodyPr>
          <a:lstStyle/>
          <a:p>
            <a:r>
              <a:rPr lang="en-GB" sz="2000" dirty="0">
                <a:solidFill>
                  <a:schemeClr val="bg1"/>
                </a:solidFill>
              </a:rPr>
              <a:t>MQW Spacers are critical only on magnets that will anyway be removed because of coils damage, however, it might be necessary to extend the shields and increase protection on C5 and D5 magnets spacers during LS2. </a:t>
            </a:r>
          </a:p>
        </p:txBody>
      </p:sp>
    </p:spTree>
    <p:extLst>
      <p:ext uri="{BB962C8B-B14F-4D97-AF65-F5344CB8AC3E}">
        <p14:creationId xmlns:p14="http://schemas.microsoft.com/office/powerpoint/2010/main" val="91741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256"/>
            <a:ext cx="8229600" cy="1143000"/>
          </a:xfrm>
        </p:spPr>
        <p:txBody>
          <a:bodyPr>
            <a:normAutofit fontScale="90000"/>
          </a:bodyPr>
          <a:lstStyle/>
          <a:p>
            <a:r>
              <a:rPr lang="en-GB" dirty="0"/>
              <a:t>Conclusions about Warm magnets Long Term Strategy</a:t>
            </a:r>
          </a:p>
        </p:txBody>
      </p:sp>
      <p:sp>
        <p:nvSpPr>
          <p:cNvPr id="4" name="Date Placeholder 3"/>
          <p:cNvSpPr>
            <a:spLocks noGrp="1"/>
          </p:cNvSpPr>
          <p:nvPr>
            <p:ph type="dt" sz="half" idx="10"/>
          </p:nvPr>
        </p:nvSpPr>
        <p:spPr/>
        <p:txBody>
          <a:bodyPr/>
          <a:lstStyle/>
          <a:p>
            <a:r>
              <a:rPr lang="en-US" dirty="0"/>
              <a:t>31/08/2016</a:t>
            </a:r>
            <a:endParaRPr lang="en-GB" dirty="0"/>
          </a:p>
        </p:txBody>
      </p:sp>
      <p:sp>
        <p:nvSpPr>
          <p:cNvPr id="6" name="Slide Number Placeholder 5"/>
          <p:cNvSpPr>
            <a:spLocks noGrp="1"/>
          </p:cNvSpPr>
          <p:nvPr>
            <p:ph type="sldNum" sz="quarter" idx="12"/>
          </p:nvPr>
        </p:nvSpPr>
        <p:spPr/>
        <p:txBody>
          <a:bodyPr/>
          <a:lstStyle/>
          <a:p>
            <a:fld id="{CEC5FD3D-B1CB-4370-885D-D8ADD141148B}" type="slidenum">
              <a:rPr lang="en-GB" smtClean="0"/>
              <a:t>25</a:t>
            </a:fld>
            <a:endParaRPr lang="en-GB"/>
          </a:p>
        </p:txBody>
      </p:sp>
      <p:sp>
        <p:nvSpPr>
          <p:cNvPr id="3" name="Content Placeholder 2"/>
          <p:cNvSpPr>
            <a:spLocks noGrp="1"/>
          </p:cNvSpPr>
          <p:nvPr>
            <p:ph idx="1"/>
          </p:nvPr>
        </p:nvSpPr>
        <p:spPr>
          <a:xfrm>
            <a:off x="0" y="1268760"/>
            <a:ext cx="9144000" cy="5452715"/>
          </a:xfrm>
        </p:spPr>
        <p:txBody>
          <a:bodyPr>
            <a:noAutofit/>
          </a:bodyPr>
          <a:lstStyle/>
          <a:p>
            <a:pPr>
              <a:buFont typeface="Wingdings" panose="05000000000000000000" pitchFamily="2" charset="2"/>
              <a:buChar char="§"/>
            </a:pPr>
            <a:r>
              <a:rPr lang="en-GB" sz="1800" dirty="0"/>
              <a:t>Very consistent comparison between BLM readings, Dosimeters and FLUKA maps of IR7 bring high confidence about dose forecast made using FLUKA/</a:t>
            </a:r>
            <a:r>
              <a:rPr lang="en-GB" sz="1800" dirty="0" err="1"/>
              <a:t>Sixtrack</a:t>
            </a:r>
            <a:r>
              <a:rPr lang="en-GB" sz="1800" dirty="0"/>
              <a:t> calculations with some conservative margins.</a:t>
            </a:r>
          </a:p>
          <a:p>
            <a:pPr>
              <a:buFont typeface="Wingdings" panose="05000000000000000000" pitchFamily="2" charset="2"/>
              <a:buChar char="§"/>
            </a:pPr>
            <a:r>
              <a:rPr lang="en-GB" sz="1800" dirty="0"/>
              <a:t>New materials limits verified experimentally allow for a more precise and reliable evaluation of interventions to be performed in IR3 and IR7 on Warm Magnets, in particular:</a:t>
            </a:r>
          </a:p>
          <a:p>
            <a:pPr lvl="1">
              <a:buFont typeface="Wingdings" panose="05000000000000000000" pitchFamily="2" charset="2"/>
              <a:buChar char="§"/>
            </a:pPr>
            <a:r>
              <a:rPr lang="en-GB" sz="1800" dirty="0"/>
              <a:t>For MQW we propose the following slight changes to original plan:</a:t>
            </a:r>
          </a:p>
          <a:p>
            <a:pPr lvl="2">
              <a:buFont typeface="Wingdings" panose="05000000000000000000" pitchFamily="2" charset="2"/>
              <a:buChar char="§"/>
            </a:pPr>
            <a:r>
              <a:rPr lang="en-GB" sz="1400" dirty="0"/>
              <a:t>Reduction of the number of spare magnets since we are less critical (from 4 spares to 2 spares)</a:t>
            </a:r>
          </a:p>
          <a:p>
            <a:pPr lvl="2">
              <a:buFont typeface="Wingdings" panose="05000000000000000000" pitchFamily="2" charset="2"/>
              <a:buChar char="§"/>
            </a:pPr>
            <a:r>
              <a:rPr lang="en-GB" sz="1400" dirty="0"/>
              <a:t>Exchange as planned 4 magnets, remove 2 magnets (substituted with absorber and re-cabling of the presently unused trim).</a:t>
            </a:r>
          </a:p>
          <a:p>
            <a:pPr lvl="2">
              <a:buFont typeface="Wingdings" panose="05000000000000000000" pitchFamily="2" charset="2"/>
              <a:buChar char="§"/>
            </a:pPr>
            <a:r>
              <a:rPr lang="en-GB" sz="1400" dirty="0"/>
              <a:t>On Spacers, new estimations could lead to the need to increase shielding protection on spacers on most exposed magnets during LS2;</a:t>
            </a:r>
          </a:p>
          <a:p>
            <a:pPr lvl="2">
              <a:buFont typeface="Wingdings" panose="05000000000000000000" pitchFamily="2" charset="2"/>
              <a:buChar char="§"/>
            </a:pPr>
            <a:r>
              <a:rPr lang="en-GB" sz="1400" dirty="0"/>
              <a:t>Production in collaboration with TRIUMF of 7 new MQW magnets (6 and 1 prototype) featuring Cyanate Esther blend coils.</a:t>
            </a:r>
          </a:p>
          <a:p>
            <a:pPr lvl="1">
              <a:buFont typeface="Wingdings" panose="05000000000000000000" pitchFamily="2" charset="2"/>
              <a:buChar char="§"/>
            </a:pPr>
            <a:r>
              <a:rPr lang="en-GB" sz="1800" dirty="0"/>
              <a:t>For MBW, as the dose on magnets is greatly reduced we propose to re-use the yokes of the exposed magnets once the coils are removed: </a:t>
            </a:r>
          </a:p>
          <a:p>
            <a:pPr marL="1257300" lvl="2" indent="-342900">
              <a:buFont typeface="+mj-lt"/>
              <a:buAutoNum type="arabicParenR"/>
            </a:pPr>
            <a:r>
              <a:rPr lang="en-GB" sz="1400" dirty="0"/>
              <a:t>production of 4 sets of coils in Cyanate Esther blend, to be installed on spare magnets available at CERN;</a:t>
            </a:r>
          </a:p>
          <a:p>
            <a:pPr marL="1257300" lvl="2" indent="-342900">
              <a:buFont typeface="+mj-lt"/>
              <a:buAutoNum type="arabicParenR"/>
            </a:pPr>
            <a:r>
              <a:rPr lang="en-GB" sz="1400" dirty="0"/>
              <a:t>The magnets with new coils will be installed instead of the most exposed magnets;</a:t>
            </a:r>
          </a:p>
          <a:p>
            <a:pPr marL="1257300" lvl="2" indent="-342900">
              <a:buFont typeface="+mj-lt"/>
              <a:buAutoNum type="arabicParenR"/>
            </a:pPr>
            <a:r>
              <a:rPr lang="en-GB" sz="1400" dirty="0"/>
              <a:t>The coils of removed magnets could be substituted with the present available spare coils in order to have 4 fresh spare magnets.</a:t>
            </a:r>
          </a:p>
        </p:txBody>
      </p:sp>
    </p:spTree>
    <p:extLst>
      <p:ext uri="{BB962C8B-B14F-4D97-AF65-F5344CB8AC3E}">
        <p14:creationId xmlns:p14="http://schemas.microsoft.com/office/powerpoint/2010/main" val="3490554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256"/>
            <a:ext cx="8229600" cy="1143000"/>
          </a:xfrm>
        </p:spPr>
        <p:txBody>
          <a:bodyPr/>
          <a:lstStyle/>
          <a:p>
            <a:r>
              <a:rPr lang="en-GB" dirty="0"/>
              <a:t>Next Steps</a:t>
            </a:r>
          </a:p>
        </p:txBody>
      </p:sp>
      <p:sp>
        <p:nvSpPr>
          <p:cNvPr id="3" name="Content Placeholder 2"/>
          <p:cNvSpPr>
            <a:spLocks noGrp="1"/>
          </p:cNvSpPr>
          <p:nvPr>
            <p:ph idx="1"/>
          </p:nvPr>
        </p:nvSpPr>
        <p:spPr>
          <a:xfrm>
            <a:off x="323528" y="980728"/>
            <a:ext cx="8496944" cy="4525963"/>
          </a:xfrm>
        </p:spPr>
        <p:txBody>
          <a:bodyPr>
            <a:noAutofit/>
          </a:bodyPr>
          <a:lstStyle/>
          <a:p>
            <a:pPr marL="0" indent="0">
              <a:buNone/>
            </a:pPr>
            <a:r>
              <a:rPr lang="en-GB" sz="2000" dirty="0"/>
              <a:t>LHC:</a:t>
            </a:r>
          </a:p>
          <a:p>
            <a:pPr>
              <a:buFont typeface="Wingdings" panose="05000000000000000000" pitchFamily="2" charset="2"/>
              <a:buChar char="§"/>
            </a:pPr>
            <a:r>
              <a:rPr lang="en-GB" sz="1800" dirty="0"/>
              <a:t>Prosecution of radiation hardness characterization, final results at 90 MGy will follow;</a:t>
            </a:r>
          </a:p>
          <a:p>
            <a:pPr>
              <a:buFont typeface="Wingdings" panose="05000000000000000000" pitchFamily="2" charset="2"/>
              <a:buChar char="§"/>
            </a:pPr>
            <a:r>
              <a:rPr lang="en-GB" sz="1800" dirty="0"/>
              <a:t>Update of LHC Warm Magnets Long Term Strategy with new data and preparation of new ECR;</a:t>
            </a:r>
          </a:p>
          <a:p>
            <a:pPr lvl="1">
              <a:buFont typeface="Wingdings" panose="05000000000000000000" pitchFamily="2" charset="2"/>
              <a:buChar char="§"/>
            </a:pPr>
            <a:r>
              <a:rPr lang="en-GB" sz="1800" dirty="0"/>
              <a:t>Update of magnets exchange and protection planning.</a:t>
            </a:r>
          </a:p>
          <a:p>
            <a:pPr>
              <a:buFont typeface="Wingdings" panose="05000000000000000000" pitchFamily="2" charset="2"/>
              <a:buChar char="§"/>
            </a:pPr>
            <a:r>
              <a:rPr lang="en-GB" sz="1800" dirty="0"/>
              <a:t>Perform update of present forecasts with the new data available in End of the Year tech stop 2016 (having with much greater statistic, 25-30 fb</a:t>
            </a:r>
            <a:r>
              <a:rPr lang="en-GB" sz="1800" baseline="30000" dirty="0"/>
              <a:t>-1</a:t>
            </a:r>
            <a:r>
              <a:rPr lang="en-GB" sz="1800" dirty="0"/>
              <a:t>, at</a:t>
            </a:r>
            <a:r>
              <a:rPr lang="el-GR" sz="1800" dirty="0"/>
              <a:t> β</a:t>
            </a:r>
            <a:r>
              <a:rPr lang="en-GB" sz="1800" dirty="0"/>
              <a:t>* 40 cm) and modify the actions if required.</a:t>
            </a:r>
          </a:p>
          <a:p>
            <a:pPr marL="342900" lvl="1" indent="0">
              <a:buNone/>
            </a:pPr>
            <a:endParaRPr lang="en-GB" sz="2100" dirty="0"/>
          </a:p>
          <a:p>
            <a:pPr marL="0" indent="0">
              <a:buNone/>
            </a:pPr>
            <a:r>
              <a:rPr lang="en-GB" sz="2400" dirty="0"/>
              <a:t>HL-LHC</a:t>
            </a:r>
          </a:p>
          <a:p>
            <a:pPr>
              <a:buFont typeface="Wingdings" panose="05000000000000000000" pitchFamily="2" charset="2"/>
              <a:buChar char="§"/>
            </a:pPr>
            <a:r>
              <a:rPr lang="en-GB" sz="1800" dirty="0"/>
              <a:t>Definition of new materials combinations for future MQW-MBW coils (i.e. Cyanate Esther + Mica + Fibres);</a:t>
            </a:r>
          </a:p>
          <a:p>
            <a:pPr>
              <a:buFont typeface="Wingdings" panose="05000000000000000000" pitchFamily="2" charset="2"/>
              <a:buChar char="§"/>
            </a:pPr>
            <a:r>
              <a:rPr lang="en-GB" sz="1800" dirty="0"/>
              <a:t>Study on possible new shields design to improve protection on MBWs and on MQW Spacers Materials to be implemented in LS2</a:t>
            </a:r>
            <a:r>
              <a:rPr lang="en-GB" sz="2400" dirty="0"/>
              <a:t>.</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26</a:t>
            </a:fld>
            <a:endParaRPr lang="en-GB"/>
          </a:p>
        </p:txBody>
      </p:sp>
    </p:spTree>
    <p:extLst>
      <p:ext uri="{BB962C8B-B14F-4D97-AF65-F5344CB8AC3E}">
        <p14:creationId xmlns:p14="http://schemas.microsoft.com/office/powerpoint/2010/main" val="3802404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27</a:t>
            </a:fld>
            <a:endParaRPr lang="en-GB"/>
          </a:p>
        </p:txBody>
      </p:sp>
      <p:sp>
        <p:nvSpPr>
          <p:cNvPr id="7" name="TextBox 6"/>
          <p:cNvSpPr txBox="1"/>
          <p:nvPr/>
        </p:nvSpPr>
        <p:spPr>
          <a:xfrm>
            <a:off x="1655676" y="2420888"/>
            <a:ext cx="5832648" cy="707886"/>
          </a:xfrm>
          <a:prstGeom prst="rect">
            <a:avLst/>
          </a:prstGeom>
          <a:solidFill>
            <a:schemeClr val="bg1"/>
          </a:solidFill>
          <a:ln w="28575">
            <a:solidFill>
              <a:srgbClr val="FF0000"/>
            </a:solidFill>
          </a:ln>
        </p:spPr>
        <p:txBody>
          <a:bodyPr wrap="square" rtlCol="0">
            <a:spAutoFit/>
          </a:bodyPr>
          <a:lstStyle/>
          <a:p>
            <a:r>
              <a:rPr lang="en-GB" sz="4000" b="1" dirty="0"/>
              <a:t>Thanks for your attention</a:t>
            </a:r>
          </a:p>
        </p:txBody>
      </p:sp>
      <p:sp>
        <p:nvSpPr>
          <p:cNvPr id="3" name="Title 2"/>
          <p:cNvSpPr>
            <a:spLocks noGrp="1"/>
          </p:cNvSpPr>
          <p:nvPr>
            <p:ph type="title"/>
          </p:nvPr>
        </p:nvSpPr>
        <p:spPr/>
        <p:txBody>
          <a:bodyPr/>
          <a:lstStyle/>
          <a:p>
            <a:r>
              <a:rPr lang="en-GB"/>
              <a:t>`</a:t>
            </a:r>
          </a:p>
        </p:txBody>
      </p:sp>
    </p:spTree>
    <p:extLst>
      <p:ext uri="{BB962C8B-B14F-4D97-AF65-F5344CB8AC3E}">
        <p14:creationId xmlns:p14="http://schemas.microsoft.com/office/powerpoint/2010/main" val="416868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
            <a:ext cx="9144000" cy="477281"/>
          </a:xfrm>
        </p:spPr>
        <p:txBody>
          <a:bodyPr>
            <a:normAutofit fontScale="90000"/>
          </a:bodyPr>
          <a:lstStyle/>
          <a:p>
            <a:pPr algn="ctr"/>
            <a:r>
              <a:rPr lang="en-US" dirty="0"/>
              <a:t>Warm Magnets Protection Strategy</a:t>
            </a:r>
          </a:p>
        </p:txBody>
      </p:sp>
      <p:sp>
        <p:nvSpPr>
          <p:cNvPr id="4" name="TextBox 3"/>
          <p:cNvSpPr txBox="1"/>
          <p:nvPr/>
        </p:nvSpPr>
        <p:spPr>
          <a:xfrm>
            <a:off x="223334" y="455837"/>
            <a:ext cx="8933241" cy="1083178"/>
          </a:xfrm>
          <a:prstGeom prst="rect">
            <a:avLst/>
          </a:prstGeom>
        </p:spPr>
        <p:txBody>
          <a:bodyPr vert="horz" lIns="91440" tIns="45720" rIns="91440" bIns="45720" rtlCol="0">
            <a:normAutofit/>
          </a:bodyPr>
          <a:lstStyle>
            <a:lvl1pPr indent="0" defTabSz="685800">
              <a:lnSpc>
                <a:spcPct val="90000"/>
              </a:lnSpc>
              <a:spcBef>
                <a:spcPts val="750"/>
              </a:spcBef>
              <a:buFont typeface="Arial" panose="020B0604020202020204" pitchFamily="34" charset="0"/>
              <a:buNone/>
              <a:defRPr sz="2000"/>
            </a:lvl1pPr>
            <a:lvl2pPr marL="514350" indent="-171450" defTabSz="685800">
              <a:lnSpc>
                <a:spcPct val="90000"/>
              </a:lnSpc>
              <a:spcBef>
                <a:spcPts val="375"/>
              </a:spcBef>
              <a:buFont typeface="Arial" panose="020B0604020202020204" pitchFamily="34" charset="0"/>
              <a:buChar char="•"/>
            </a:lvl2pPr>
            <a:lvl3pPr marL="857250" indent="-171450" defTabSz="685800">
              <a:lnSpc>
                <a:spcPct val="90000"/>
              </a:lnSpc>
              <a:spcBef>
                <a:spcPts val="375"/>
              </a:spcBef>
              <a:buFont typeface="Arial" panose="020B0604020202020204" pitchFamily="34" charset="0"/>
              <a:buChar char="•"/>
              <a:defRPr sz="1500"/>
            </a:lvl3pPr>
            <a:lvl4pPr marL="1200150" indent="-171450" defTabSz="685800">
              <a:lnSpc>
                <a:spcPct val="90000"/>
              </a:lnSpc>
              <a:spcBef>
                <a:spcPts val="375"/>
              </a:spcBef>
              <a:buFont typeface="Arial" panose="020B0604020202020204" pitchFamily="34" charset="0"/>
              <a:buChar char="•"/>
              <a:defRPr sz="1350"/>
            </a:lvl4pPr>
            <a:lvl5pPr marL="1543050" indent="-171450" defTabSz="685800">
              <a:lnSpc>
                <a:spcPct val="90000"/>
              </a:lnSpc>
              <a:spcBef>
                <a:spcPts val="375"/>
              </a:spcBef>
              <a:buFont typeface="Arial" panose="020B0604020202020204" pitchFamily="34" charset="0"/>
              <a:buChar char="•"/>
              <a:defRPr sz="1350"/>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r>
              <a:rPr lang="en-US" dirty="0"/>
              <a:t>Dose estimations based on calculations &amp; measurements available in 2013.</a:t>
            </a:r>
          </a:p>
          <a:p>
            <a:r>
              <a:rPr lang="en-US" dirty="0"/>
              <a:t>Materials damage evaluated using old literature data on similar resins and adapting them to the used system (fibers addition), details in Slide 43.</a:t>
            </a:r>
          </a:p>
        </p:txBody>
      </p:sp>
      <p:graphicFrame>
        <p:nvGraphicFramePr>
          <p:cNvPr id="6" name="Table 5"/>
          <p:cNvGraphicFramePr>
            <a:graphicFrameLocks noGrp="1"/>
          </p:cNvGraphicFramePr>
          <p:nvPr>
            <p:extLst/>
          </p:nvPr>
        </p:nvGraphicFramePr>
        <p:xfrm>
          <a:off x="257641" y="1477750"/>
          <a:ext cx="4104455" cy="4018280"/>
        </p:xfrm>
        <a:graphic>
          <a:graphicData uri="http://schemas.openxmlformats.org/drawingml/2006/table">
            <a:tbl>
              <a:tblPr firstRow="1" firstCol="1" bandRow="1"/>
              <a:tblGrid>
                <a:gridCol w="720080">
                  <a:extLst>
                    <a:ext uri="{9D8B030D-6E8A-4147-A177-3AD203B41FA5}">
                      <a16:colId xmlns="" xmlns:a16="http://schemas.microsoft.com/office/drawing/2014/main" val="406302045"/>
                    </a:ext>
                  </a:extLst>
                </a:gridCol>
                <a:gridCol w="506036">
                  <a:extLst>
                    <a:ext uri="{9D8B030D-6E8A-4147-A177-3AD203B41FA5}">
                      <a16:colId xmlns="" xmlns:a16="http://schemas.microsoft.com/office/drawing/2014/main" val="2492978441"/>
                    </a:ext>
                  </a:extLst>
                </a:gridCol>
                <a:gridCol w="575761">
                  <a:extLst>
                    <a:ext uri="{9D8B030D-6E8A-4147-A177-3AD203B41FA5}">
                      <a16:colId xmlns="" xmlns:a16="http://schemas.microsoft.com/office/drawing/2014/main" val="58537028"/>
                    </a:ext>
                  </a:extLst>
                </a:gridCol>
                <a:gridCol w="575761">
                  <a:extLst>
                    <a:ext uri="{9D8B030D-6E8A-4147-A177-3AD203B41FA5}">
                      <a16:colId xmlns="" xmlns:a16="http://schemas.microsoft.com/office/drawing/2014/main" val="911848390"/>
                    </a:ext>
                  </a:extLst>
                </a:gridCol>
                <a:gridCol w="575295">
                  <a:extLst>
                    <a:ext uri="{9D8B030D-6E8A-4147-A177-3AD203B41FA5}">
                      <a16:colId xmlns="" xmlns:a16="http://schemas.microsoft.com/office/drawing/2014/main" val="995301311"/>
                    </a:ext>
                  </a:extLst>
                </a:gridCol>
                <a:gridCol w="575761">
                  <a:extLst>
                    <a:ext uri="{9D8B030D-6E8A-4147-A177-3AD203B41FA5}">
                      <a16:colId xmlns="" xmlns:a16="http://schemas.microsoft.com/office/drawing/2014/main" val="420846855"/>
                    </a:ext>
                  </a:extLst>
                </a:gridCol>
                <a:gridCol w="575761">
                  <a:extLst>
                    <a:ext uri="{9D8B030D-6E8A-4147-A177-3AD203B41FA5}">
                      <a16:colId xmlns="" xmlns:a16="http://schemas.microsoft.com/office/drawing/2014/main" val="1393732320"/>
                    </a:ext>
                  </a:extLst>
                </a:gridCol>
              </a:tblGrid>
              <a:tr h="432584">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586071386"/>
                  </a:ext>
                </a:extLst>
              </a:tr>
              <a:tr h="139459">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35926451"/>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9553050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extLst>
                  <a:ext uri="{0D108BD9-81ED-4DB2-BD59-A6C34878D82A}">
                    <a16:rowId xmlns="" xmlns:a16="http://schemas.microsoft.com/office/drawing/2014/main" val="3716222101"/>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extLst>
                  <a:ext uri="{0D108BD9-81ED-4DB2-BD59-A6C34878D82A}">
                    <a16:rowId xmlns="" xmlns:a16="http://schemas.microsoft.com/office/drawing/2014/main" val="3603651636"/>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MQWA.C4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extLst>
                  <a:ext uri="{0D108BD9-81ED-4DB2-BD59-A6C34878D82A}">
                    <a16:rowId xmlns="" xmlns:a16="http://schemas.microsoft.com/office/drawing/2014/main" val="1124692963"/>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MQWA.D4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9</a:t>
                      </a:r>
                    </a:p>
                  </a:txBody>
                  <a:tcPr marL="7620" marR="7620" marT="7620" marB="0" anchor="b">
                    <a:lnL>
                      <a:noFill/>
                    </a:lnL>
                    <a:lnR>
                      <a:noFill/>
                    </a:lnR>
                    <a:lnT>
                      <a:noFill/>
                    </a:lnT>
                    <a:lnB>
                      <a:noFill/>
                    </a:lnB>
                    <a:solidFill>
                      <a:srgbClr val="FFFF00"/>
                    </a:solidFill>
                  </a:tcPr>
                </a:tc>
                <a:extLst>
                  <a:ext uri="{0D108BD9-81ED-4DB2-BD59-A6C34878D82A}">
                    <a16:rowId xmlns="" xmlns:a16="http://schemas.microsoft.com/office/drawing/2014/main" val="2719534634"/>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MQWA.E4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23</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45</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3092468037"/>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29</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2729096457"/>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18</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36</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181736614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dirty="0">
                          <a:solidFill>
                            <a:schemeClr val="tx1"/>
                          </a:solidFill>
                          <a:effectLst/>
                          <a:latin typeface="+mn-lt"/>
                        </a:rPr>
                        <a:t>43</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a:solidFill>
                            <a:schemeClr val="tx1"/>
                          </a:solidFill>
                          <a:effectLst/>
                          <a:latin typeface="+mn-lt"/>
                        </a:rPr>
                        <a:t>86</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1904868513"/>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MQWA.C5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12</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24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dirty="0">
                          <a:solidFill>
                            <a:schemeClr val="tx1"/>
                          </a:solidFill>
                          <a:effectLst/>
                          <a:latin typeface="+mn-lt"/>
                        </a:rPr>
                        <a:t>101</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a:solidFill>
                            <a:schemeClr val="tx1"/>
                          </a:solidFill>
                          <a:effectLst/>
                          <a:latin typeface="+mn-lt"/>
                        </a:rPr>
                        <a:t>202</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1576951446"/>
                  </a:ext>
                </a:extLst>
              </a:tr>
              <a:tr h="21295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MQWA.D5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6</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24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49</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185153023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MQWA.E5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11</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45</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dirty="0">
                          <a:solidFill>
                            <a:schemeClr val="tx1"/>
                          </a:solidFill>
                          <a:effectLst/>
                          <a:latin typeface="+mn-lt"/>
                        </a:rPr>
                        <a:t>90</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382752856"/>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MBW.A6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B9CDE5"/>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dirty="0">
                          <a:solidFill>
                            <a:schemeClr val="tx1"/>
                          </a:solidFill>
                          <a:effectLst/>
                          <a:latin typeface="+mn-lt"/>
                        </a:rPr>
                        <a:t>42</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dirty="0">
                          <a:solidFill>
                            <a:schemeClr val="tx1"/>
                          </a:solidFill>
                          <a:effectLst/>
                          <a:latin typeface="+mn-lt"/>
                        </a:rPr>
                        <a:t>85</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3730081570"/>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MBW.B6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B9CDE5"/>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7</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30</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dirty="0">
                          <a:solidFill>
                            <a:schemeClr val="tx1"/>
                          </a:solidFill>
                          <a:effectLst/>
                          <a:latin typeface="+mn-lt"/>
                        </a:rPr>
                        <a:t>60</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1939902445"/>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MBW.C6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26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dirty="0">
                          <a:solidFill>
                            <a:schemeClr val="tx1"/>
                          </a:solidFill>
                          <a:effectLst/>
                          <a:latin typeface="+mn-lt"/>
                        </a:rPr>
                        <a:t>52</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 xmlns:a16="http://schemas.microsoft.com/office/drawing/2014/main" val="2351723129"/>
                  </a:ext>
                </a:extLst>
              </a:tr>
            </a:tbl>
          </a:graphicData>
        </a:graphic>
      </p:graphicFrame>
      <p:graphicFrame>
        <p:nvGraphicFramePr>
          <p:cNvPr id="7" name="Table 6"/>
          <p:cNvGraphicFramePr>
            <a:graphicFrameLocks noGrp="1"/>
          </p:cNvGraphicFramePr>
          <p:nvPr>
            <p:extLst/>
          </p:nvPr>
        </p:nvGraphicFramePr>
        <p:xfrm>
          <a:off x="4813961" y="1477750"/>
          <a:ext cx="4104457" cy="3875217"/>
        </p:xfrm>
        <a:graphic>
          <a:graphicData uri="http://schemas.openxmlformats.org/drawingml/2006/table">
            <a:tbl>
              <a:tblPr firstRow="1" firstCol="1" bandRow="1"/>
              <a:tblGrid>
                <a:gridCol w="720080">
                  <a:extLst>
                    <a:ext uri="{9D8B030D-6E8A-4147-A177-3AD203B41FA5}">
                      <a16:colId xmlns="" xmlns:a16="http://schemas.microsoft.com/office/drawing/2014/main" val="11721970"/>
                    </a:ext>
                  </a:extLst>
                </a:gridCol>
                <a:gridCol w="506037">
                  <a:extLst>
                    <a:ext uri="{9D8B030D-6E8A-4147-A177-3AD203B41FA5}">
                      <a16:colId xmlns="" xmlns:a16="http://schemas.microsoft.com/office/drawing/2014/main" val="3522639740"/>
                    </a:ext>
                  </a:extLst>
                </a:gridCol>
                <a:gridCol w="575761">
                  <a:extLst>
                    <a:ext uri="{9D8B030D-6E8A-4147-A177-3AD203B41FA5}">
                      <a16:colId xmlns="" xmlns:a16="http://schemas.microsoft.com/office/drawing/2014/main" val="2747644106"/>
                    </a:ext>
                  </a:extLst>
                </a:gridCol>
                <a:gridCol w="575761">
                  <a:extLst>
                    <a:ext uri="{9D8B030D-6E8A-4147-A177-3AD203B41FA5}">
                      <a16:colId xmlns="" xmlns:a16="http://schemas.microsoft.com/office/drawing/2014/main" val="1046349722"/>
                    </a:ext>
                  </a:extLst>
                </a:gridCol>
                <a:gridCol w="575296">
                  <a:extLst>
                    <a:ext uri="{9D8B030D-6E8A-4147-A177-3AD203B41FA5}">
                      <a16:colId xmlns="" xmlns:a16="http://schemas.microsoft.com/office/drawing/2014/main" val="313967272"/>
                    </a:ext>
                  </a:extLst>
                </a:gridCol>
                <a:gridCol w="575761">
                  <a:extLst>
                    <a:ext uri="{9D8B030D-6E8A-4147-A177-3AD203B41FA5}">
                      <a16:colId xmlns="" xmlns:a16="http://schemas.microsoft.com/office/drawing/2014/main" val="3678601953"/>
                    </a:ext>
                  </a:extLst>
                </a:gridCol>
                <a:gridCol w="575761">
                  <a:extLst>
                    <a:ext uri="{9D8B030D-6E8A-4147-A177-3AD203B41FA5}">
                      <a16:colId xmlns="" xmlns:a16="http://schemas.microsoft.com/office/drawing/2014/main" val="3643526725"/>
                    </a:ext>
                  </a:extLst>
                </a:gridCol>
              </a:tblGrid>
              <a:tr h="591366">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a:effectLst/>
                          <a:latin typeface="+mn-lt"/>
                          <a:ea typeface="Times New Roman" panose="02020603050405020304" pitchFamily="18" charset="0"/>
                          <a:cs typeface="Times New Roman" panose="02020603050405020304" pitchFamily="18" charset="0"/>
                        </a:rPr>
                        <a:t>  Dose [MGy] for integrated luminosity 350 fb^-1</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2923997500"/>
                  </a:ext>
                </a:extLst>
              </a:tr>
              <a:tr h="179703">
                <a:tc>
                  <a:txBody>
                    <a:bodyPr/>
                    <a:lstStyle/>
                    <a:p>
                      <a:pPr>
                        <a:lnSpc>
                          <a:spcPct val="110000"/>
                        </a:lnSpc>
                        <a:spcAft>
                          <a:spcPts val="0"/>
                        </a:spcAft>
                      </a:pPr>
                      <a:r>
                        <a:rPr lang="en-GB" sz="1000">
                          <a:solidFill>
                            <a:srgbClr val="000000"/>
                          </a:solidFill>
                          <a:effectLst/>
                          <a:latin typeface="+mn-lt"/>
                          <a:ea typeface="Times New Roman" panose="02020603050405020304" pitchFamily="18" charset="0"/>
                          <a:cs typeface="Times New Roman" panose="02020603050405020304" pitchFamily="18" charset="0"/>
                        </a:rPr>
                        <a:t> </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R</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61244928"/>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MQWA.A4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00"/>
                    </a:solidFill>
                  </a:tcPr>
                </a:tc>
                <a:extLst>
                  <a:ext uri="{0D108BD9-81ED-4DB2-BD59-A6C34878D82A}">
                    <a16:rowId xmlns="" xmlns:a16="http://schemas.microsoft.com/office/drawing/2014/main" val="42172259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b">
                    <a:lnL>
                      <a:noFill/>
                    </a:lnL>
                    <a:lnR>
                      <a:noFill/>
                    </a:lnR>
                    <a:lnT>
                      <a:noFill/>
                    </a:lnT>
                    <a:lnB>
                      <a:noFill/>
                    </a:lnB>
                    <a:solidFill>
                      <a:srgbClr val="FFFF00"/>
                    </a:solidFill>
                  </a:tcPr>
                </a:tc>
                <a:extLst>
                  <a:ext uri="{0D108BD9-81ED-4DB2-BD59-A6C34878D82A}">
                    <a16:rowId xmlns="" xmlns:a16="http://schemas.microsoft.com/office/drawing/2014/main" val="1770411416"/>
                  </a:ext>
                </a:extLst>
              </a:tr>
              <a:tr h="179703">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21</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1829356786"/>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75432815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36</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2040632552"/>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15</a:t>
                      </a:r>
                    </a:p>
                  </a:txBody>
                  <a:tcPr marL="7620" marR="7620" marT="7620" marB="0" anchor="b">
                    <a:lnL>
                      <a:noFill/>
                    </a:lnL>
                    <a:lnR>
                      <a:noFill/>
                    </a:lnR>
                    <a:lnT>
                      <a:noFill/>
                    </a:lnT>
                    <a:lnB>
                      <a:noFill/>
                    </a:lnB>
                    <a:solidFill>
                      <a:srgbClr val="FFC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132</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85205311"/>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27</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27</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7604169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1692866051"/>
                  </a:ext>
                </a:extLst>
              </a:tr>
              <a:tr h="179703">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1394246378"/>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19</a:t>
                      </a:r>
                    </a:p>
                  </a:txBody>
                  <a:tcPr marL="7620" marR="7620" marT="7620" marB="0" anchor="b">
                    <a:lnL>
                      <a:noFill/>
                    </a:lnL>
                    <a:lnR>
                      <a:noFill/>
                    </a:lnR>
                    <a:lnT>
                      <a:noFill/>
                    </a:lnT>
                    <a:lnB>
                      <a:noFill/>
                    </a:lnB>
                    <a:solidFill>
                      <a:srgbClr val="FFC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48</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395971501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66</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3751134810"/>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15</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396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132</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1051849349"/>
                  </a:ext>
                </a:extLst>
              </a:tr>
              <a:tr h="228795">
                <a:tc>
                  <a:txBody>
                    <a:bodyPr/>
                    <a:lstStyle/>
                    <a:p>
                      <a:pPr>
                        <a:lnSpc>
                          <a:spcPct val="110000"/>
                        </a:lnSpc>
                        <a:spcAft>
                          <a:spcPts val="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25</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218</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156</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2104924406"/>
                  </a:ext>
                </a:extLst>
              </a:tr>
              <a:tr h="179703">
                <a:tc>
                  <a:txBody>
                    <a:bodyPr/>
                    <a:lstStyle/>
                    <a:p>
                      <a:pPr>
                        <a:lnSpc>
                          <a:spcPct val="110000"/>
                        </a:lnSpc>
                        <a:spcAft>
                          <a:spcPts val="0"/>
                        </a:spcAft>
                      </a:pPr>
                      <a:r>
                        <a:rPr lang="en-GB" sz="1000" b="1" dirty="0">
                          <a:solidFill>
                            <a:srgbClr val="000000"/>
                          </a:solidFill>
                          <a:effectLst/>
                          <a:latin typeface="+mn-lt"/>
                          <a:ea typeface="Times New Roman" panose="02020603050405020304" pitchFamily="18" charset="0"/>
                          <a:cs typeface="Times New Roman" panose="02020603050405020304" pitchFamily="18" charset="0"/>
                        </a:rPr>
                        <a:t>MBW.B6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rgbClr val="B9CDE5"/>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18</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21</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360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180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387954974"/>
                  </a:ext>
                </a:extLst>
              </a:tr>
            </a:tbl>
          </a:graphicData>
        </a:graphic>
      </p:graphicFrame>
      <p:sp>
        <p:nvSpPr>
          <p:cNvPr id="8" name="TextBox 7"/>
          <p:cNvSpPr txBox="1"/>
          <p:nvPr/>
        </p:nvSpPr>
        <p:spPr>
          <a:xfrm>
            <a:off x="323528" y="1700808"/>
            <a:ext cx="720080" cy="369332"/>
          </a:xfrm>
          <a:prstGeom prst="rect">
            <a:avLst/>
          </a:prstGeom>
          <a:noFill/>
        </p:spPr>
        <p:txBody>
          <a:bodyPr wrap="square" rtlCol="0">
            <a:spAutoFit/>
          </a:bodyPr>
          <a:lstStyle/>
          <a:p>
            <a:r>
              <a:rPr lang="it-IT" dirty="0"/>
              <a:t>IR3</a:t>
            </a:r>
            <a:endParaRPr lang="en-GB" dirty="0"/>
          </a:p>
        </p:txBody>
      </p:sp>
      <p:sp>
        <p:nvSpPr>
          <p:cNvPr id="9" name="TextBox 8"/>
          <p:cNvSpPr txBox="1"/>
          <p:nvPr/>
        </p:nvSpPr>
        <p:spPr>
          <a:xfrm>
            <a:off x="4860032" y="1700808"/>
            <a:ext cx="720080" cy="369332"/>
          </a:xfrm>
          <a:prstGeom prst="rect">
            <a:avLst/>
          </a:prstGeom>
          <a:noFill/>
        </p:spPr>
        <p:txBody>
          <a:bodyPr wrap="square" rtlCol="0">
            <a:spAutoFit/>
          </a:bodyPr>
          <a:lstStyle/>
          <a:p>
            <a:r>
              <a:rPr lang="it-IT" dirty="0"/>
              <a:t>IR7</a:t>
            </a:r>
            <a:endParaRPr lang="en-GB" dirty="0"/>
          </a:p>
        </p:txBody>
      </p:sp>
      <p:sp>
        <p:nvSpPr>
          <p:cNvPr id="10" name="TextBox 9"/>
          <p:cNvSpPr txBox="1"/>
          <p:nvPr/>
        </p:nvSpPr>
        <p:spPr>
          <a:xfrm>
            <a:off x="-6288" y="5880223"/>
            <a:ext cx="9156576" cy="954107"/>
          </a:xfrm>
          <a:prstGeom prst="rect">
            <a:avLst/>
          </a:prstGeom>
          <a:solidFill>
            <a:srgbClr val="FF0000"/>
          </a:solidFill>
        </p:spPr>
        <p:txBody>
          <a:bodyPr wrap="square" rtlCol="0">
            <a:spAutoFit/>
          </a:bodyPr>
          <a:lstStyle/>
          <a:p>
            <a:r>
              <a:rPr lang="en-GB" sz="2000" dirty="0">
                <a:solidFill>
                  <a:schemeClr val="bg1"/>
                </a:solidFill>
              </a:rPr>
              <a:t>Magnet’s protection &amp; exchange strategy of 2013 (ECRs LHC-MW-EC-0001 and LHC-MW-EC-0002) to guarantee smooth operations up to end of HL-LHC era! </a:t>
            </a:r>
          </a:p>
          <a:p>
            <a:r>
              <a:rPr lang="en-GB" sz="1600" dirty="0">
                <a:solidFill>
                  <a:schemeClr val="bg1"/>
                </a:solidFill>
              </a:rPr>
              <a:t>Docs available in EDMS N. 1321044 and 1321045</a:t>
            </a:r>
          </a:p>
        </p:txBody>
      </p:sp>
      <p:grpSp>
        <p:nvGrpSpPr>
          <p:cNvPr id="5" name="Group 4"/>
          <p:cNvGrpSpPr/>
          <p:nvPr/>
        </p:nvGrpSpPr>
        <p:grpSpPr>
          <a:xfrm>
            <a:off x="103389" y="5531726"/>
            <a:ext cx="8937222" cy="297151"/>
            <a:chOff x="107505" y="5421096"/>
            <a:chExt cx="8937222" cy="297151"/>
          </a:xfrm>
        </p:grpSpPr>
        <p:sp>
          <p:nvSpPr>
            <p:cNvPr id="3" name="TextBox 2"/>
            <p:cNvSpPr txBox="1"/>
            <p:nvPr/>
          </p:nvSpPr>
          <p:spPr>
            <a:xfrm>
              <a:off x="107505" y="5441248"/>
              <a:ext cx="2808312" cy="276999"/>
            </a:xfrm>
            <a:prstGeom prst="rect">
              <a:avLst/>
            </a:prstGeom>
            <a:solidFill>
              <a:srgbClr val="FFFF00"/>
            </a:solidFill>
          </p:spPr>
          <p:txBody>
            <a:bodyPr wrap="square" rtlCol="0">
              <a:spAutoFit/>
            </a:bodyPr>
            <a:lstStyle/>
            <a:p>
              <a:r>
                <a:rPr lang="en-GB" sz="1200" dirty="0"/>
                <a:t>Estimated Damage on pure resin</a:t>
              </a:r>
            </a:p>
          </p:txBody>
        </p:sp>
        <p:sp>
          <p:nvSpPr>
            <p:cNvPr id="11" name="TextBox 10"/>
            <p:cNvSpPr txBox="1"/>
            <p:nvPr/>
          </p:nvSpPr>
          <p:spPr>
            <a:xfrm>
              <a:off x="2915817" y="5428364"/>
              <a:ext cx="2880320" cy="276999"/>
            </a:xfrm>
            <a:prstGeom prst="rect">
              <a:avLst/>
            </a:prstGeom>
            <a:solidFill>
              <a:srgbClr val="FFC000"/>
            </a:solidFill>
          </p:spPr>
          <p:txBody>
            <a:bodyPr wrap="square" rtlCol="0">
              <a:spAutoFit/>
            </a:bodyPr>
            <a:lstStyle/>
            <a:p>
              <a:r>
                <a:rPr lang="en-GB" sz="1200" dirty="0"/>
                <a:t>Estimated damage on reinforced resin</a:t>
              </a:r>
            </a:p>
          </p:txBody>
        </p:sp>
        <p:sp>
          <p:nvSpPr>
            <p:cNvPr id="12" name="TextBox 11"/>
            <p:cNvSpPr txBox="1"/>
            <p:nvPr/>
          </p:nvSpPr>
          <p:spPr>
            <a:xfrm>
              <a:off x="5796137" y="5421096"/>
              <a:ext cx="3248590" cy="276999"/>
            </a:xfrm>
            <a:prstGeom prst="rect">
              <a:avLst/>
            </a:prstGeom>
            <a:solidFill>
              <a:srgbClr val="FF0000"/>
            </a:solidFill>
          </p:spPr>
          <p:txBody>
            <a:bodyPr wrap="square" rtlCol="0">
              <a:spAutoFit/>
            </a:bodyPr>
            <a:lstStyle/>
            <a:p>
              <a:r>
                <a:rPr lang="en-GB" sz="1200" dirty="0"/>
                <a:t>Estimated beginning of failure on reinforced resin</a:t>
              </a:r>
            </a:p>
          </p:txBody>
        </p:sp>
      </p:grpSp>
      <p:sp>
        <p:nvSpPr>
          <p:cNvPr id="13" name="Date Placeholder 12"/>
          <p:cNvSpPr>
            <a:spLocks noGrp="1"/>
          </p:cNvSpPr>
          <p:nvPr>
            <p:ph type="dt" sz="half" idx="10"/>
          </p:nvPr>
        </p:nvSpPr>
        <p:spPr/>
        <p:txBody>
          <a:bodyPr/>
          <a:lstStyle/>
          <a:p>
            <a:r>
              <a:rPr lang="en-US"/>
              <a:t>31/08/2016</a:t>
            </a:r>
            <a:endParaRPr lang="en-GB"/>
          </a:p>
        </p:txBody>
      </p:sp>
      <p:sp>
        <p:nvSpPr>
          <p:cNvPr id="15" name="Slide Number Placeholder 14"/>
          <p:cNvSpPr>
            <a:spLocks noGrp="1"/>
          </p:cNvSpPr>
          <p:nvPr>
            <p:ph type="sldNum" sz="quarter" idx="12"/>
          </p:nvPr>
        </p:nvSpPr>
        <p:spPr/>
        <p:txBody>
          <a:bodyPr/>
          <a:lstStyle/>
          <a:p>
            <a:fld id="{CEC5FD3D-B1CB-4370-885D-D8ADD141148B}" type="slidenum">
              <a:rPr lang="en-GB" smtClean="0"/>
              <a:t>28</a:t>
            </a:fld>
            <a:endParaRPr lang="en-GB"/>
          </a:p>
        </p:txBody>
      </p:sp>
    </p:spTree>
    <p:extLst>
      <p:ext uri="{BB962C8B-B14F-4D97-AF65-F5344CB8AC3E}">
        <p14:creationId xmlns:p14="http://schemas.microsoft.com/office/powerpoint/2010/main" val="57166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4788026" y="1583471"/>
          <a:ext cx="4355973" cy="4002704"/>
        </p:xfrm>
        <a:graphic>
          <a:graphicData uri="http://schemas.openxmlformats.org/drawingml/2006/table">
            <a:tbl>
              <a:tblPr firstRow="1" firstCol="1" bandRow="1"/>
              <a:tblGrid>
                <a:gridCol w="798595">
                  <a:extLst>
                    <a:ext uri="{9D8B030D-6E8A-4147-A177-3AD203B41FA5}">
                      <a16:colId xmlns="" xmlns:a16="http://schemas.microsoft.com/office/drawing/2014/main" val="580681368"/>
                    </a:ext>
                  </a:extLst>
                </a:gridCol>
                <a:gridCol w="502657">
                  <a:extLst>
                    <a:ext uri="{9D8B030D-6E8A-4147-A177-3AD203B41FA5}">
                      <a16:colId xmlns="" xmlns:a16="http://schemas.microsoft.com/office/drawing/2014/main" val="1511443319"/>
                    </a:ext>
                  </a:extLst>
                </a:gridCol>
                <a:gridCol w="611043">
                  <a:extLst>
                    <a:ext uri="{9D8B030D-6E8A-4147-A177-3AD203B41FA5}">
                      <a16:colId xmlns="" xmlns:a16="http://schemas.microsoft.com/office/drawing/2014/main" val="3018205568"/>
                    </a:ext>
                  </a:extLst>
                </a:gridCol>
                <a:gridCol w="611043">
                  <a:extLst>
                    <a:ext uri="{9D8B030D-6E8A-4147-A177-3AD203B41FA5}">
                      <a16:colId xmlns="" xmlns:a16="http://schemas.microsoft.com/office/drawing/2014/main" val="3892068953"/>
                    </a:ext>
                  </a:extLst>
                </a:gridCol>
                <a:gridCol w="610549">
                  <a:extLst>
                    <a:ext uri="{9D8B030D-6E8A-4147-A177-3AD203B41FA5}">
                      <a16:colId xmlns="" xmlns:a16="http://schemas.microsoft.com/office/drawing/2014/main" val="1380744554"/>
                    </a:ext>
                  </a:extLst>
                </a:gridCol>
                <a:gridCol w="611043">
                  <a:extLst>
                    <a:ext uri="{9D8B030D-6E8A-4147-A177-3AD203B41FA5}">
                      <a16:colId xmlns="" xmlns:a16="http://schemas.microsoft.com/office/drawing/2014/main" val="3971284474"/>
                    </a:ext>
                  </a:extLst>
                </a:gridCol>
                <a:gridCol w="611043">
                  <a:extLst>
                    <a:ext uri="{9D8B030D-6E8A-4147-A177-3AD203B41FA5}">
                      <a16:colId xmlns="" xmlns:a16="http://schemas.microsoft.com/office/drawing/2014/main" val="1241681093"/>
                    </a:ext>
                  </a:extLst>
                </a:gridCol>
              </a:tblGrid>
              <a:tr h="635436">
                <a:tc>
                  <a:txBody>
                    <a:bodyPr/>
                    <a:lstStyle/>
                    <a:p>
                      <a:pPr marL="540385" algn="just">
                        <a:lnSpc>
                          <a:spcPct val="110000"/>
                        </a:lnSpc>
                        <a:spcAft>
                          <a:spcPts val="0"/>
                        </a:spcAft>
                      </a:pPr>
                      <a:r>
                        <a:rPr lang="en-GB" sz="1000" dirty="0">
                          <a:effectLst/>
                          <a:latin typeface="+mn-lt"/>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a:effectLst/>
                          <a:latin typeface="+mn-lt"/>
                          <a:ea typeface="Times New Roman" panose="02020603050405020304" pitchFamily="18" charset="0"/>
                          <a:cs typeface="Times New Roman" panose="02020603050405020304" pitchFamily="18" charset="0"/>
                        </a:rPr>
                        <a:t>  Dose [MGy] for integrated luminosity 350 fb^-1</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3602874085"/>
                  </a:ext>
                </a:extLst>
              </a:tr>
              <a:tr h="199615">
                <a:tc>
                  <a:txBody>
                    <a:bodyPr/>
                    <a:lstStyle/>
                    <a:p>
                      <a:pPr>
                        <a:lnSpc>
                          <a:spcPct val="110000"/>
                        </a:lnSpc>
                        <a:spcAft>
                          <a:spcPts val="0"/>
                        </a:spcAft>
                      </a:pPr>
                      <a:r>
                        <a:rPr lang="en-GB" sz="1000">
                          <a:solidFill>
                            <a:srgbClr val="000000"/>
                          </a:solidFill>
                          <a:effectLst/>
                          <a:latin typeface="+mn-lt"/>
                          <a:ea typeface="Times New Roman" panose="02020603050405020304" pitchFamily="18" charset="0"/>
                          <a:cs typeface="Times New Roman" panose="02020603050405020304" pitchFamily="18" charset="0"/>
                        </a:rPr>
                        <a:t> </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88333421"/>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 xmlns:a16="http://schemas.microsoft.com/office/drawing/2014/main" val="1405250971"/>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chemeClr val="bg1"/>
                    </a:solidFill>
                  </a:tcPr>
                </a:tc>
                <a:extLst>
                  <a:ext uri="{0D108BD9-81ED-4DB2-BD59-A6C34878D82A}">
                    <a16:rowId xmlns="" xmlns:a16="http://schemas.microsoft.com/office/drawing/2014/main" val="2267030432"/>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a:noFill/>
                    </a:lnB>
                    <a:solidFill>
                      <a:schemeClr val="bg1"/>
                    </a:solidFill>
                  </a:tcPr>
                </a:tc>
                <a:extLst>
                  <a:ext uri="{0D108BD9-81ED-4DB2-BD59-A6C34878D82A}">
                    <a16:rowId xmlns="" xmlns:a16="http://schemas.microsoft.com/office/drawing/2014/main" val="2186402662"/>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ctr">
                    <a:lnL>
                      <a:noFill/>
                    </a:lnL>
                    <a:lnR>
                      <a:noFill/>
                    </a:lnR>
                    <a:lnT>
                      <a:noFill/>
                    </a:lnT>
                    <a:lnB>
                      <a:noFill/>
                    </a:lnB>
                    <a:solidFill>
                      <a:srgbClr val="FFC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ctr">
                    <a:lnL>
                      <a:noFill/>
                    </a:lnL>
                    <a:lnR>
                      <a:noFill/>
                    </a:lnR>
                    <a:lnT>
                      <a:noFill/>
                    </a:lnT>
                    <a:lnB>
                      <a:noFill/>
                    </a:lnB>
                    <a:solidFill>
                      <a:srgbClr val="FFC000"/>
                    </a:solidFill>
                  </a:tcPr>
                </a:tc>
                <a:extLst>
                  <a:ext uri="{0D108BD9-81ED-4DB2-BD59-A6C34878D82A}">
                    <a16:rowId xmlns="" xmlns:a16="http://schemas.microsoft.com/office/drawing/2014/main" val="3127404758"/>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1473311260"/>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9</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19</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3883307767"/>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10</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10</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1336733579"/>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2948567064"/>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2704263237"/>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260256155"/>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17</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24</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4163222962"/>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16</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135</a:t>
                      </a:r>
                    </a:p>
                  </a:txBody>
                  <a:tcPr marL="7620" marR="7620" marT="7620" marB="0" anchor="ctr">
                    <a:lnL>
                      <a:noFill/>
                    </a:lnL>
                    <a:lnR>
                      <a:noFill/>
                    </a:lnR>
                    <a:lnT>
                      <a:noFill/>
                    </a:lnT>
                    <a:lnB>
                      <a:noFill/>
                    </a:lnB>
                    <a:solidFill>
                      <a:srgbClr val="FF0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45</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3335322828"/>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67</a:t>
                      </a:r>
                    </a:p>
                  </a:txBody>
                  <a:tcPr marL="7620" marR="7620" marT="7620" marB="0" anchor="ctr">
                    <a:lnL>
                      <a:noFill/>
                    </a:lnL>
                    <a:lnR>
                      <a:noFill/>
                    </a:lnR>
                    <a:lnT>
                      <a:noFill/>
                    </a:lnT>
                    <a:lnB>
                      <a:noFill/>
                    </a:lnB>
                    <a:solidFill>
                      <a:srgbClr val="FFC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48</a:t>
                      </a:r>
                    </a:p>
                  </a:txBody>
                  <a:tcPr marL="7620" marR="7620" marT="7620" marB="0" anchor="ctr">
                    <a:lnL>
                      <a:noFill/>
                    </a:lnL>
                    <a:lnR>
                      <a:noFill/>
                    </a:lnR>
                    <a:lnT>
                      <a:noFill/>
                    </a:lnT>
                    <a:lnB>
                      <a:noFill/>
                    </a:lnB>
                    <a:solidFill>
                      <a:srgbClr val="FFFF00"/>
                    </a:solidFill>
                  </a:tcPr>
                </a:tc>
                <a:extLst>
                  <a:ext uri="{0D108BD9-81ED-4DB2-BD59-A6C34878D82A}">
                    <a16:rowId xmlns="" xmlns:a16="http://schemas.microsoft.com/office/drawing/2014/main" val="1819797821"/>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MBW.B6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 xmlns:a16="http://schemas.microsoft.com/office/drawing/2014/main" val="3201900039"/>
                  </a:ext>
                </a:extLst>
              </a:tr>
            </a:tbl>
          </a:graphicData>
        </a:graphic>
      </p:graphicFrame>
      <p:graphicFrame>
        <p:nvGraphicFramePr>
          <p:cNvPr id="4" name="Table 3"/>
          <p:cNvGraphicFramePr>
            <a:graphicFrameLocks noGrp="1"/>
          </p:cNvGraphicFramePr>
          <p:nvPr>
            <p:extLst/>
          </p:nvPr>
        </p:nvGraphicFramePr>
        <p:xfrm>
          <a:off x="251518" y="1593375"/>
          <a:ext cx="4464498" cy="4139886"/>
        </p:xfrm>
        <a:graphic>
          <a:graphicData uri="http://schemas.openxmlformats.org/drawingml/2006/table">
            <a:tbl>
              <a:tblPr firstRow="1" firstCol="1" bandRow="1"/>
              <a:tblGrid>
                <a:gridCol w="864098">
                  <a:extLst>
                    <a:ext uri="{9D8B030D-6E8A-4147-A177-3AD203B41FA5}">
                      <a16:colId xmlns="" xmlns:a16="http://schemas.microsoft.com/office/drawing/2014/main" val="61642954"/>
                    </a:ext>
                  </a:extLst>
                </a:gridCol>
                <a:gridCol w="469572">
                  <a:extLst>
                    <a:ext uri="{9D8B030D-6E8A-4147-A177-3AD203B41FA5}">
                      <a16:colId xmlns="" xmlns:a16="http://schemas.microsoft.com/office/drawing/2014/main" val="2292367539"/>
                    </a:ext>
                  </a:extLst>
                </a:gridCol>
                <a:gridCol w="626267">
                  <a:extLst>
                    <a:ext uri="{9D8B030D-6E8A-4147-A177-3AD203B41FA5}">
                      <a16:colId xmlns="" xmlns:a16="http://schemas.microsoft.com/office/drawing/2014/main" val="2783426233"/>
                    </a:ext>
                  </a:extLst>
                </a:gridCol>
                <a:gridCol w="626267">
                  <a:extLst>
                    <a:ext uri="{9D8B030D-6E8A-4147-A177-3AD203B41FA5}">
                      <a16:colId xmlns="" xmlns:a16="http://schemas.microsoft.com/office/drawing/2014/main" val="620869868"/>
                    </a:ext>
                  </a:extLst>
                </a:gridCol>
                <a:gridCol w="625760">
                  <a:extLst>
                    <a:ext uri="{9D8B030D-6E8A-4147-A177-3AD203B41FA5}">
                      <a16:colId xmlns="" xmlns:a16="http://schemas.microsoft.com/office/drawing/2014/main" val="3857172110"/>
                    </a:ext>
                  </a:extLst>
                </a:gridCol>
                <a:gridCol w="626267">
                  <a:extLst>
                    <a:ext uri="{9D8B030D-6E8A-4147-A177-3AD203B41FA5}">
                      <a16:colId xmlns="" xmlns:a16="http://schemas.microsoft.com/office/drawing/2014/main" val="882074267"/>
                    </a:ext>
                  </a:extLst>
                </a:gridCol>
                <a:gridCol w="626267">
                  <a:extLst>
                    <a:ext uri="{9D8B030D-6E8A-4147-A177-3AD203B41FA5}">
                      <a16:colId xmlns="" xmlns:a16="http://schemas.microsoft.com/office/drawing/2014/main" val="2040001930"/>
                    </a:ext>
                  </a:extLst>
                </a:gridCol>
              </a:tblGrid>
              <a:tr h="634014">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 xmlns:a16="http://schemas.microsoft.com/office/drawing/2014/main" val="3100163549"/>
                  </a:ext>
                </a:extLst>
              </a:tr>
              <a:tr h="219117">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1988307"/>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663097913"/>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3</a:t>
                      </a:r>
                    </a:p>
                  </a:txBody>
                  <a:tcPr marL="7620" marR="7620" marT="7620" marB="0" anchor="b">
                    <a:lnL>
                      <a:noFill/>
                    </a:lnL>
                    <a:lnR>
                      <a:noFill/>
                    </a:lnR>
                    <a:lnT>
                      <a:noFill/>
                    </a:lnT>
                    <a:lnB>
                      <a:noFill/>
                    </a:lnB>
                  </a:tcPr>
                </a:tc>
                <a:extLst>
                  <a:ext uri="{0D108BD9-81ED-4DB2-BD59-A6C34878D82A}">
                    <a16:rowId xmlns="" xmlns:a16="http://schemas.microsoft.com/office/drawing/2014/main" val="3757993368"/>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a:noFill/>
                    </a:lnB>
                  </a:tcPr>
                </a:tc>
                <a:extLst>
                  <a:ext uri="{0D108BD9-81ED-4DB2-BD59-A6C34878D82A}">
                    <a16:rowId xmlns="" xmlns:a16="http://schemas.microsoft.com/office/drawing/2014/main" val="2126913271"/>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a:noFill/>
                    </a:lnB>
                  </a:tcPr>
                </a:tc>
                <a:extLst>
                  <a:ext uri="{0D108BD9-81ED-4DB2-BD59-A6C34878D82A}">
                    <a16:rowId xmlns="" xmlns:a16="http://schemas.microsoft.com/office/drawing/2014/main" val="51992208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3</a:t>
                      </a:r>
                    </a:p>
                  </a:txBody>
                  <a:tcPr marL="7620" marR="7620" marT="7620" marB="0" anchor="b">
                    <a:lnL>
                      <a:noFill/>
                    </a:lnL>
                    <a:lnR>
                      <a:noFill/>
                    </a:lnR>
                    <a:lnT>
                      <a:noFill/>
                    </a:lnT>
                    <a:lnB>
                      <a:noFill/>
                    </a:lnB>
                    <a:solidFill>
                      <a:srgbClr val="FFFF00"/>
                    </a:solidFill>
                  </a:tcPr>
                </a:tc>
                <a:extLst>
                  <a:ext uri="{0D108BD9-81ED-4DB2-BD59-A6C34878D82A}">
                    <a16:rowId xmlns="" xmlns:a16="http://schemas.microsoft.com/office/drawing/2014/main" val="206801119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14</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435727250"/>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5</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10</a:t>
                      </a:r>
                    </a:p>
                  </a:txBody>
                  <a:tcPr marL="7620" marR="7620" marT="7620" marB="0" anchor="b">
                    <a:lnL>
                      <a:noFill/>
                    </a:lnL>
                    <a:lnR>
                      <a:noFill/>
                    </a:lnR>
                    <a:lnT>
                      <a:noFill/>
                    </a:lnT>
                    <a:lnB>
                      <a:noFill/>
                    </a:lnB>
                    <a:solidFill>
                      <a:srgbClr val="FFFF00"/>
                    </a:solidFill>
                  </a:tcPr>
                </a:tc>
                <a:extLst>
                  <a:ext uri="{0D108BD9-81ED-4DB2-BD59-A6C34878D82A}">
                    <a16:rowId xmlns="" xmlns:a16="http://schemas.microsoft.com/office/drawing/2014/main" val="1509111763"/>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6</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12</a:t>
                      </a:r>
                    </a:p>
                  </a:txBody>
                  <a:tcPr marL="7620" marR="7620" marT="7620" marB="0" anchor="b">
                    <a:lnL>
                      <a:noFill/>
                    </a:lnL>
                    <a:lnR>
                      <a:noFill/>
                    </a:lnR>
                    <a:lnT>
                      <a:noFill/>
                    </a:lnT>
                    <a:lnB>
                      <a:noFill/>
                    </a:lnB>
                    <a:solidFill>
                      <a:srgbClr val="FFFF00"/>
                    </a:solidFill>
                  </a:tcPr>
                </a:tc>
                <a:extLst>
                  <a:ext uri="{0D108BD9-81ED-4DB2-BD59-A6C34878D82A}">
                    <a16:rowId xmlns="" xmlns:a16="http://schemas.microsoft.com/office/drawing/2014/main" val="3334764219"/>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4</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6</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1" i="0" u="sng" strike="noStrike" dirty="0">
                          <a:solidFill>
                            <a:srgbClr val="000000"/>
                          </a:solidFill>
                          <a:effectLst/>
                          <a:latin typeface="+mn-lt"/>
                        </a:rPr>
                        <a:t>29</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3339190172"/>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14</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34</a:t>
                      </a:r>
                    </a:p>
                  </a:txBody>
                  <a:tcPr marL="7620" marR="7620" marT="7620" marB="0" anchor="b">
                    <a:lnL>
                      <a:noFill/>
                    </a:lnL>
                    <a:lnR>
                      <a:noFill/>
                    </a:lnR>
                    <a:lnT>
                      <a:noFill/>
                    </a:lnT>
                    <a:lnB>
                      <a:noFill/>
                    </a:lnB>
                    <a:solidFill>
                      <a:srgbClr val="FF0000"/>
                    </a:solidFill>
                  </a:tcPr>
                </a:tc>
                <a:tc>
                  <a:txBody>
                    <a:bodyPr/>
                    <a:lstStyle/>
                    <a:p>
                      <a:pPr algn="ctr" fontAlgn="b"/>
                      <a:r>
                        <a:rPr lang="en-GB" sz="1000" b="1" i="0" u="sng" strike="noStrike" dirty="0">
                          <a:solidFill>
                            <a:srgbClr val="9C0006"/>
                          </a:solidFill>
                          <a:effectLst/>
                          <a:latin typeface="+mn-lt"/>
                        </a:rPr>
                        <a:t>68</a:t>
                      </a:r>
                    </a:p>
                  </a:txBody>
                  <a:tcPr marL="7620" marR="7620" marT="7620" marB="0" anchor="b">
                    <a:lnL>
                      <a:noFill/>
                    </a:lnL>
                    <a:lnR>
                      <a:noFill/>
                    </a:lnR>
                    <a:lnT>
                      <a:noFill/>
                    </a:lnT>
                    <a:lnB>
                      <a:noFill/>
                    </a:lnB>
                    <a:solidFill>
                      <a:srgbClr val="FF0000"/>
                    </a:solidFill>
                  </a:tcPr>
                </a:tc>
                <a:extLst>
                  <a:ext uri="{0D108BD9-81ED-4DB2-BD59-A6C34878D82A}">
                    <a16:rowId xmlns="" xmlns:a16="http://schemas.microsoft.com/office/drawing/2014/main" val="73870275"/>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15</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251577496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1" i="0" u="sng" strike="noStrike" dirty="0">
                          <a:solidFill>
                            <a:srgbClr val="000000"/>
                          </a:solidFill>
                          <a:effectLst/>
                          <a:latin typeface="+mn-lt"/>
                        </a:rPr>
                        <a:t>27</a:t>
                      </a:r>
                    </a:p>
                  </a:txBody>
                  <a:tcPr marL="7620" marR="7620" marT="7620" marB="0" anchor="b">
                    <a:lnL>
                      <a:noFill/>
                    </a:lnL>
                    <a:lnR>
                      <a:noFill/>
                    </a:lnR>
                    <a:lnT>
                      <a:noFill/>
                    </a:lnT>
                    <a:lnB>
                      <a:noFill/>
                    </a:lnB>
                    <a:solidFill>
                      <a:srgbClr val="FFC000"/>
                    </a:solidFill>
                  </a:tcPr>
                </a:tc>
                <a:extLst>
                  <a:ext uri="{0D108BD9-81ED-4DB2-BD59-A6C34878D82A}">
                    <a16:rowId xmlns="" xmlns:a16="http://schemas.microsoft.com/office/drawing/2014/main" val="1885184459"/>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13</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25</a:t>
                      </a:r>
                    </a:p>
                  </a:txBody>
                  <a:tcPr marL="7620" marR="7620" marT="7620" marB="0" anchor="b">
                    <a:lnL>
                      <a:noFill/>
                    </a:lnL>
                    <a:lnR>
                      <a:noFill/>
                    </a:lnR>
                    <a:lnT>
                      <a:noFill/>
                    </a:lnT>
                    <a:lnB>
                      <a:noFill/>
                    </a:lnB>
                  </a:tcPr>
                </a:tc>
                <a:extLst>
                  <a:ext uri="{0D108BD9-81ED-4DB2-BD59-A6C34878D82A}">
                    <a16:rowId xmlns="" xmlns:a16="http://schemas.microsoft.com/office/drawing/2014/main" val="2565525912"/>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MBW.B6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9</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18</a:t>
                      </a:r>
                    </a:p>
                  </a:txBody>
                  <a:tcPr marL="7620" marR="7620" marT="7620" marB="0" anchor="b">
                    <a:lnL>
                      <a:noFill/>
                    </a:lnL>
                    <a:lnR>
                      <a:noFill/>
                    </a:lnR>
                    <a:lnT>
                      <a:noFill/>
                    </a:lnT>
                    <a:lnB>
                      <a:noFill/>
                    </a:lnB>
                  </a:tcPr>
                </a:tc>
                <a:extLst>
                  <a:ext uri="{0D108BD9-81ED-4DB2-BD59-A6C34878D82A}">
                    <a16:rowId xmlns="" xmlns:a16="http://schemas.microsoft.com/office/drawing/2014/main" val="2831666241"/>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MBW.C6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mn-lt"/>
                        </a:rPr>
                        <a:t>2</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mn-lt"/>
                        </a:rPr>
                        <a:t>8</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mn-lt"/>
                        </a:rPr>
                        <a:t>16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 xmlns:a16="http://schemas.microsoft.com/office/drawing/2014/main" val="1063808449"/>
                  </a:ext>
                </a:extLst>
              </a:tr>
            </a:tbl>
          </a:graphicData>
        </a:graphic>
      </p:graphicFrame>
      <p:sp>
        <p:nvSpPr>
          <p:cNvPr id="2" name="Title 1"/>
          <p:cNvSpPr>
            <a:spLocks noGrp="1"/>
          </p:cNvSpPr>
          <p:nvPr>
            <p:ph type="title"/>
          </p:nvPr>
        </p:nvSpPr>
        <p:spPr>
          <a:xfrm>
            <a:off x="0" y="-609"/>
            <a:ext cx="9144000" cy="477281"/>
          </a:xfrm>
        </p:spPr>
        <p:txBody>
          <a:bodyPr>
            <a:normAutofit fontScale="90000"/>
          </a:bodyPr>
          <a:lstStyle/>
          <a:p>
            <a:pPr algn="ctr"/>
            <a:r>
              <a:rPr lang="it-IT" dirty="0"/>
              <a:t>Long </a:t>
            </a:r>
            <a:r>
              <a:rPr lang="it-IT" dirty="0" err="1"/>
              <a:t>Term</a:t>
            </a:r>
            <a:r>
              <a:rPr lang="it-IT" dirty="0"/>
              <a:t> </a:t>
            </a:r>
            <a:r>
              <a:rPr lang="it-IT" dirty="0" err="1"/>
              <a:t>Strategy</a:t>
            </a:r>
            <a:r>
              <a:rPr lang="it-IT" dirty="0"/>
              <a:t> with </a:t>
            </a:r>
            <a:r>
              <a:rPr lang="it-IT" dirty="0" err="1"/>
              <a:t>Protection</a:t>
            </a:r>
            <a:r>
              <a:rPr lang="it-IT" dirty="0"/>
              <a:t> </a:t>
            </a:r>
            <a:r>
              <a:rPr lang="it-IT" dirty="0" err="1"/>
              <a:t>Effect</a:t>
            </a:r>
            <a:endParaRPr lang="en-GB" dirty="0"/>
          </a:p>
        </p:txBody>
      </p:sp>
      <p:sp>
        <p:nvSpPr>
          <p:cNvPr id="8" name="TextBox 7"/>
          <p:cNvSpPr txBox="1"/>
          <p:nvPr/>
        </p:nvSpPr>
        <p:spPr>
          <a:xfrm>
            <a:off x="323528" y="1686837"/>
            <a:ext cx="720080" cy="369332"/>
          </a:xfrm>
          <a:prstGeom prst="rect">
            <a:avLst/>
          </a:prstGeom>
          <a:noFill/>
        </p:spPr>
        <p:txBody>
          <a:bodyPr wrap="square" rtlCol="0">
            <a:spAutoFit/>
          </a:bodyPr>
          <a:lstStyle/>
          <a:p>
            <a:r>
              <a:rPr lang="it-IT" dirty="0"/>
              <a:t>IR3</a:t>
            </a:r>
            <a:endParaRPr lang="en-GB" dirty="0"/>
          </a:p>
        </p:txBody>
      </p:sp>
      <p:sp>
        <p:nvSpPr>
          <p:cNvPr id="9" name="TextBox 8"/>
          <p:cNvSpPr txBox="1"/>
          <p:nvPr/>
        </p:nvSpPr>
        <p:spPr>
          <a:xfrm>
            <a:off x="4788025" y="1686837"/>
            <a:ext cx="720080" cy="369332"/>
          </a:xfrm>
          <a:prstGeom prst="rect">
            <a:avLst/>
          </a:prstGeom>
          <a:noFill/>
        </p:spPr>
        <p:txBody>
          <a:bodyPr wrap="square" rtlCol="0">
            <a:spAutoFit/>
          </a:bodyPr>
          <a:lstStyle/>
          <a:p>
            <a:r>
              <a:rPr lang="it-IT" dirty="0"/>
              <a:t>IR7</a:t>
            </a:r>
            <a:endParaRPr lang="en-GB" dirty="0"/>
          </a:p>
        </p:txBody>
      </p:sp>
      <p:sp>
        <p:nvSpPr>
          <p:cNvPr id="10" name="TextBox 9"/>
          <p:cNvSpPr txBox="1"/>
          <p:nvPr/>
        </p:nvSpPr>
        <p:spPr>
          <a:xfrm>
            <a:off x="21033" y="442440"/>
            <a:ext cx="9156576" cy="1015663"/>
          </a:xfrm>
          <a:prstGeom prst="rect">
            <a:avLst/>
          </a:prstGeom>
          <a:solidFill>
            <a:srgbClr val="FF0000"/>
          </a:solidFill>
        </p:spPr>
        <p:txBody>
          <a:bodyPr wrap="square" rtlCol="0">
            <a:spAutoFit/>
          </a:bodyPr>
          <a:lstStyle/>
          <a:p>
            <a:r>
              <a:rPr lang="en-GB" sz="2000" dirty="0">
                <a:solidFill>
                  <a:schemeClr val="bg1"/>
                </a:solidFill>
              </a:rPr>
              <a:t>Plan: protect most exposed MBWs and MQWs in LS1 and LS2, removal of worst magnets (MQWA.C5R3, C5L3, E5R7, C5L7) during LS2 with optics reconfiguration…</a:t>
            </a:r>
          </a:p>
          <a:p>
            <a:r>
              <a:rPr lang="en-GB" sz="2000" dirty="0">
                <a:solidFill>
                  <a:schemeClr val="bg1"/>
                </a:solidFill>
              </a:rPr>
              <a:t>Dose and Damage forecasts </a:t>
            </a:r>
            <a:r>
              <a:rPr lang="en-GB" sz="2000" b="1" dirty="0">
                <a:solidFill>
                  <a:schemeClr val="bg1"/>
                </a:solidFill>
              </a:rPr>
              <a:t>After Shielding </a:t>
            </a:r>
            <a:r>
              <a:rPr lang="en-GB" sz="2000" dirty="0">
                <a:solidFill>
                  <a:schemeClr val="bg1"/>
                </a:solidFill>
              </a:rPr>
              <a:t>(magnets shielded are </a:t>
            </a:r>
            <a:r>
              <a:rPr lang="en-GB" sz="2000" b="1" u="sng" dirty="0">
                <a:solidFill>
                  <a:schemeClr val="bg1"/>
                </a:solidFill>
              </a:rPr>
              <a:t>underlined</a:t>
            </a:r>
            <a:r>
              <a:rPr lang="en-GB" sz="2000" dirty="0">
                <a:solidFill>
                  <a:schemeClr val="bg1"/>
                </a:solidFill>
              </a:rPr>
              <a:t>):</a:t>
            </a:r>
          </a:p>
        </p:txBody>
      </p:sp>
      <p:sp>
        <p:nvSpPr>
          <p:cNvPr id="3" name="Rectangle 2"/>
          <p:cNvSpPr/>
          <p:nvPr/>
        </p:nvSpPr>
        <p:spPr>
          <a:xfrm>
            <a:off x="2195736" y="4437112"/>
            <a:ext cx="2550433" cy="2160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2" name="Rectangle 11"/>
          <p:cNvSpPr/>
          <p:nvPr/>
        </p:nvSpPr>
        <p:spPr>
          <a:xfrm>
            <a:off x="5652120" y="5026633"/>
            <a:ext cx="3531840" cy="15723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a:t>
            </a:r>
          </a:p>
        </p:txBody>
      </p:sp>
      <p:sp>
        <p:nvSpPr>
          <p:cNvPr id="15" name="Rectangle 14"/>
          <p:cNvSpPr/>
          <p:nvPr/>
        </p:nvSpPr>
        <p:spPr>
          <a:xfrm>
            <a:off x="6732240" y="3629460"/>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a:t>
            </a:r>
            <a:r>
              <a:rPr lang="en-GB" sz="1400" dirty="0"/>
              <a:t> in LS3</a:t>
            </a:r>
            <a:endParaRPr lang="en-GB" sz="900" dirty="0"/>
          </a:p>
        </p:txBody>
      </p:sp>
      <p:sp>
        <p:nvSpPr>
          <p:cNvPr id="16" name="Rectangle 15"/>
          <p:cNvSpPr/>
          <p:nvPr/>
        </p:nvSpPr>
        <p:spPr>
          <a:xfrm>
            <a:off x="6664796" y="5216831"/>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endParaRPr lang="en-GB" sz="1050" dirty="0"/>
          </a:p>
        </p:txBody>
      </p:sp>
      <p:sp>
        <p:nvSpPr>
          <p:cNvPr id="17" name="Rectangle 16"/>
          <p:cNvSpPr/>
          <p:nvPr/>
        </p:nvSpPr>
        <p:spPr>
          <a:xfrm>
            <a:off x="6664796" y="5409370"/>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endParaRPr lang="en-GB" sz="1050" dirty="0"/>
          </a:p>
        </p:txBody>
      </p:sp>
      <p:sp>
        <p:nvSpPr>
          <p:cNvPr id="6" name="Date Placeholder 5"/>
          <p:cNvSpPr>
            <a:spLocks noGrp="1"/>
          </p:cNvSpPr>
          <p:nvPr>
            <p:ph type="dt" sz="half" idx="10"/>
          </p:nvPr>
        </p:nvSpPr>
        <p:spPr/>
        <p:txBody>
          <a:bodyPr/>
          <a:lstStyle/>
          <a:p>
            <a:r>
              <a:rPr lang="en-US"/>
              <a:t>31/08/2016</a:t>
            </a:r>
            <a:endParaRPr lang="en-GB"/>
          </a:p>
        </p:txBody>
      </p:sp>
      <p:sp>
        <p:nvSpPr>
          <p:cNvPr id="13" name="Slide Number Placeholder 12"/>
          <p:cNvSpPr>
            <a:spLocks noGrp="1"/>
          </p:cNvSpPr>
          <p:nvPr>
            <p:ph type="sldNum" sz="quarter" idx="12"/>
          </p:nvPr>
        </p:nvSpPr>
        <p:spPr/>
        <p:txBody>
          <a:bodyPr/>
          <a:lstStyle/>
          <a:p>
            <a:fld id="{CEC5FD3D-B1CB-4370-885D-D8ADD141148B}" type="slidenum">
              <a:rPr lang="en-GB" smtClean="0"/>
              <a:t>29</a:t>
            </a:fld>
            <a:endParaRPr lang="en-GB"/>
          </a:p>
        </p:txBody>
      </p:sp>
      <p:sp>
        <p:nvSpPr>
          <p:cNvPr id="11" name="TextBox 10"/>
          <p:cNvSpPr txBox="1"/>
          <p:nvPr/>
        </p:nvSpPr>
        <p:spPr>
          <a:xfrm>
            <a:off x="0" y="5814897"/>
            <a:ext cx="9156576" cy="1015663"/>
          </a:xfrm>
          <a:prstGeom prst="rect">
            <a:avLst/>
          </a:prstGeom>
          <a:solidFill>
            <a:srgbClr val="FF0000"/>
          </a:solidFill>
        </p:spPr>
        <p:txBody>
          <a:bodyPr wrap="square" rtlCol="0">
            <a:spAutoFit/>
          </a:bodyPr>
          <a:lstStyle/>
          <a:p>
            <a:r>
              <a:rPr lang="en-GB" sz="2000" dirty="0">
                <a:solidFill>
                  <a:schemeClr val="bg1"/>
                </a:solidFill>
              </a:rPr>
              <a:t>However, </a:t>
            </a:r>
            <a:r>
              <a:rPr lang="en-GB" sz="2000" b="1" dirty="0">
                <a:solidFill>
                  <a:schemeClr val="bg1"/>
                </a:solidFill>
              </a:rPr>
              <a:t>uncertainties in materials behaviour, dose expectations and machine parameters</a:t>
            </a:r>
            <a:r>
              <a:rPr lang="en-GB" sz="2000" dirty="0">
                <a:solidFill>
                  <a:schemeClr val="bg1"/>
                </a:solidFill>
              </a:rPr>
              <a:t> bring to the need to verify the magnets behaviour with respect to mechanical, thermal and radiative loads to update this picture with more reliable data.</a:t>
            </a:r>
            <a:endParaRPr lang="en-GB" sz="1600" dirty="0">
              <a:solidFill>
                <a:schemeClr val="bg1"/>
              </a:solidFill>
            </a:endParaRPr>
          </a:p>
        </p:txBody>
      </p:sp>
    </p:spTree>
    <p:extLst>
      <p:ext uri="{BB962C8B-B14F-4D97-AF65-F5344CB8AC3E}">
        <p14:creationId xmlns:p14="http://schemas.microsoft.com/office/powerpoint/2010/main" val="233578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5" grpId="0" animBg="1"/>
      <p:bldP spid="16" grpId="0" animBg="1"/>
      <p:bldP spid="17"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6" y="0"/>
            <a:ext cx="9144000" cy="830999"/>
          </a:xfrm>
        </p:spPr>
        <p:txBody>
          <a:bodyPr>
            <a:normAutofit/>
          </a:bodyPr>
          <a:lstStyle/>
          <a:p>
            <a:r>
              <a:rPr lang="en-GB" dirty="0"/>
              <a:t>Introduction to LHC Warm Magnets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a:t>
            </a:fld>
            <a:endParaRPr lang="en-GB"/>
          </a:p>
        </p:txBody>
      </p:sp>
      <p:grpSp>
        <p:nvGrpSpPr>
          <p:cNvPr id="8" name="Group 7"/>
          <p:cNvGrpSpPr/>
          <p:nvPr/>
        </p:nvGrpSpPr>
        <p:grpSpPr>
          <a:xfrm>
            <a:off x="339424" y="2335830"/>
            <a:ext cx="3852428" cy="2612759"/>
            <a:chOff x="1443037" y="1484784"/>
            <a:chExt cx="6257925" cy="4448175"/>
          </a:xfrm>
        </p:grpSpPr>
        <p:pic>
          <p:nvPicPr>
            <p:cNvPr id="1030" name="Picture 6" descr="http://te-epc-lpc.web.cern.ch/te-epc-lpc/context/radiations/pagesources/lhc_layou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3037" y="1484784"/>
              <a:ext cx="6257925" cy="444817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524000" y="220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260962" y="364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265838" y="1205287"/>
            <a:ext cx="1999800" cy="540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9" name="Rectangle 8"/>
          <p:cNvSpPr/>
          <p:nvPr/>
        </p:nvSpPr>
        <p:spPr>
          <a:xfrm>
            <a:off x="390602" y="804018"/>
            <a:ext cx="8627578" cy="861774"/>
          </a:xfrm>
          <a:prstGeom prst="rect">
            <a:avLst/>
          </a:prstGeom>
        </p:spPr>
        <p:txBody>
          <a:bodyPr wrap="square">
            <a:spAutoFit/>
          </a:bodyPr>
          <a:lstStyle/>
          <a:p>
            <a:r>
              <a:rPr lang="en-GB" sz="1600" dirty="0">
                <a:sym typeface="Wingdings" panose="05000000000000000000" pitchFamily="2" charset="2"/>
              </a:rPr>
              <a:t>Beam cleaning areas (</a:t>
            </a:r>
            <a:r>
              <a:rPr lang="en-GB" sz="1600" b="1" dirty="0">
                <a:sym typeface="Wingdings" panose="05000000000000000000" pitchFamily="2" charset="2"/>
              </a:rPr>
              <a:t>IR3 and IR7</a:t>
            </a:r>
            <a:r>
              <a:rPr lang="en-GB" sz="1600" dirty="0">
                <a:sym typeface="Wingdings" panose="05000000000000000000" pitchFamily="2" charset="2"/>
              </a:rPr>
              <a:t>) high radiation level  quenches in SC cables.</a:t>
            </a:r>
          </a:p>
          <a:p>
            <a:r>
              <a:rPr lang="en-GB" sz="1600" b="1" dirty="0">
                <a:sym typeface="Wingdings" panose="05000000000000000000" pitchFamily="2" charset="2"/>
              </a:rPr>
              <a:t>Use of robust warm magnets (MQWs and MBWs) instead of SCs, however…</a:t>
            </a:r>
          </a:p>
          <a:p>
            <a:pPr marL="285750" indent="-285750">
              <a:buFont typeface="Wingdings" panose="05000000000000000000" pitchFamily="2" charset="2"/>
              <a:buChar char="§"/>
            </a:pPr>
            <a:r>
              <a:rPr lang="en-GB" sz="1600" b="1" dirty="0">
                <a:sym typeface="Wingdings" panose="05000000000000000000" pitchFamily="2" charset="2"/>
              </a:rPr>
              <a:t>High activation of equipment, maintenance in next 10 years might become very challenging!</a:t>
            </a:r>
            <a:endParaRPr lang="en-GB" sz="1600" dirty="0">
              <a:sym typeface="Wingdings" panose="05000000000000000000" pitchFamily="2" charset="2"/>
            </a:endParaRPr>
          </a:p>
        </p:txBody>
      </p:sp>
      <p:pic>
        <p:nvPicPr>
          <p:cNvPr id="18" name="Picture 3" descr="C:\Users\nmariani\OneDrive\SkyDrive camera roll\WP_20140411_11_35_48_Pro.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32"/>
          <a:stretch/>
        </p:blipFill>
        <p:spPr bwMode="auto">
          <a:xfrm>
            <a:off x="4071992" y="2418344"/>
            <a:ext cx="4946188" cy="266684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60345" y="1637806"/>
            <a:ext cx="8657835" cy="646331"/>
          </a:xfrm>
          <a:prstGeom prst="rect">
            <a:avLst/>
          </a:prstGeom>
          <a:solidFill>
            <a:schemeClr val="bg1"/>
          </a:solidFill>
          <a:ln w="28575">
            <a:solidFill>
              <a:srgbClr val="FF0000"/>
            </a:solidFill>
          </a:ln>
        </p:spPr>
        <p:txBody>
          <a:bodyPr wrap="square" rtlCol="0">
            <a:spAutoFit/>
          </a:bodyPr>
          <a:lstStyle/>
          <a:p>
            <a:r>
              <a:rPr lang="en-GB" b="1" dirty="0">
                <a:sym typeface="Wingdings" panose="05000000000000000000" pitchFamily="2" charset="2"/>
              </a:rPr>
              <a:t> Paramount to predict in advance eventual mechanical, thermal or radiation induced failures on LHC warm magnets and adopt effective counter measurements…</a:t>
            </a:r>
          </a:p>
        </p:txBody>
      </p:sp>
      <p:sp>
        <p:nvSpPr>
          <p:cNvPr id="17" name="Oval 16"/>
          <p:cNvSpPr/>
          <p:nvPr/>
        </p:nvSpPr>
        <p:spPr>
          <a:xfrm>
            <a:off x="2403739" y="2335830"/>
            <a:ext cx="858562" cy="83466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1453168" y="4132725"/>
            <a:ext cx="858562" cy="83466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2647" y="4546639"/>
            <a:ext cx="9156576" cy="2308324"/>
          </a:xfrm>
          <a:prstGeom prst="rect">
            <a:avLst/>
          </a:prstGeom>
          <a:solidFill>
            <a:srgbClr val="FF0000"/>
          </a:solidFill>
        </p:spPr>
        <p:txBody>
          <a:bodyPr wrap="square" rtlCol="0">
            <a:spAutoFit/>
          </a:bodyPr>
          <a:lstStyle/>
          <a:p>
            <a:r>
              <a:rPr lang="en-GB" sz="2400" dirty="0">
                <a:solidFill>
                  <a:schemeClr val="bg1"/>
                </a:solidFill>
              </a:rPr>
              <a:t>Long term Strategy already proposed by P. Fessia in ECRs </a:t>
            </a:r>
            <a:endParaRPr lang="en-GB" sz="2400" dirty="0"/>
          </a:p>
          <a:p>
            <a:r>
              <a:rPr lang="en-GB" sz="2400" dirty="0">
                <a:solidFill>
                  <a:schemeClr val="bg1"/>
                </a:solidFill>
              </a:rPr>
              <a:t> LHC-MW-EC-0001 and LHC-MW-EC-0002 involves </a:t>
            </a:r>
            <a:r>
              <a:rPr lang="en-GB" sz="2400" b="1" dirty="0">
                <a:solidFill>
                  <a:schemeClr val="bg1"/>
                </a:solidFill>
              </a:rPr>
              <a:t>dose and damage prediction</a:t>
            </a:r>
            <a:r>
              <a:rPr lang="en-GB" sz="2400" dirty="0">
                <a:solidFill>
                  <a:schemeClr val="bg1"/>
                </a:solidFill>
              </a:rPr>
              <a:t>, </a:t>
            </a:r>
            <a:r>
              <a:rPr lang="en-GB" sz="2400" b="1" dirty="0">
                <a:solidFill>
                  <a:schemeClr val="bg1"/>
                </a:solidFill>
              </a:rPr>
              <a:t>magnets protection </a:t>
            </a:r>
            <a:r>
              <a:rPr lang="en-GB" sz="2400" dirty="0">
                <a:solidFill>
                  <a:schemeClr val="bg1"/>
                </a:solidFill>
              </a:rPr>
              <a:t>and </a:t>
            </a:r>
            <a:r>
              <a:rPr lang="en-GB" sz="2400" b="1" dirty="0">
                <a:solidFill>
                  <a:schemeClr val="bg1"/>
                </a:solidFill>
              </a:rPr>
              <a:t>preventive magnet’s exchange plan </a:t>
            </a:r>
            <a:r>
              <a:rPr lang="en-GB" sz="2400" dirty="0">
                <a:solidFill>
                  <a:schemeClr val="bg1"/>
                </a:solidFill>
              </a:rPr>
              <a:t>to guarantee smooth operations up to end of HL-LHC era! </a:t>
            </a:r>
          </a:p>
          <a:p>
            <a:r>
              <a:rPr lang="en-GB" sz="2400" dirty="0">
                <a:solidFill>
                  <a:schemeClr val="bg1"/>
                </a:solidFill>
              </a:rPr>
              <a:t>We are now updating the previous estimations with fresh data in order to give a more reliable picture of the problem. </a:t>
            </a:r>
          </a:p>
        </p:txBody>
      </p:sp>
    </p:spTree>
    <p:extLst>
      <p:ext uri="{BB962C8B-B14F-4D97-AF65-F5344CB8AC3E}">
        <p14:creationId xmlns:p14="http://schemas.microsoft.com/office/powerpoint/2010/main" val="12521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698"/>
            <a:ext cx="9144000" cy="646086"/>
          </a:xfrm>
        </p:spPr>
        <p:txBody>
          <a:bodyPr>
            <a:noAutofit/>
          </a:bodyPr>
          <a:lstStyle/>
          <a:p>
            <a:pPr algn="ctr"/>
            <a:r>
              <a:rPr lang="en-GB" sz="2800" dirty="0"/>
              <a:t>Overview of MQW Magnets Damage Evaluations tests</a:t>
            </a:r>
          </a:p>
        </p:txBody>
      </p:sp>
      <p:sp>
        <p:nvSpPr>
          <p:cNvPr id="7" name="Rectangle 6"/>
          <p:cNvSpPr/>
          <p:nvPr/>
        </p:nvSpPr>
        <p:spPr>
          <a:xfrm>
            <a:off x="125400" y="1118002"/>
            <a:ext cx="4930800" cy="2092881"/>
          </a:xfrm>
          <a:prstGeom prst="rect">
            <a:avLst/>
          </a:prstGeom>
          <a:noFill/>
          <a:ln w="28575">
            <a:noFill/>
          </a:ln>
        </p:spPr>
        <p:txBody>
          <a:bodyPr wrap="square" rtlCol="0">
            <a:spAutoFit/>
          </a:bodyPr>
          <a:lstStyle/>
          <a:p>
            <a:r>
              <a:rPr lang="en-GB" b="1" dirty="0">
                <a:sym typeface="Wingdings" panose="05000000000000000000" pitchFamily="2" charset="2"/>
              </a:rPr>
              <a:t>Mechanical induced damage on MQWs: </a:t>
            </a:r>
          </a:p>
          <a:p>
            <a:pPr marL="285750" indent="-285750">
              <a:buFont typeface="Wingdings" panose="05000000000000000000" pitchFamily="2" charset="2"/>
              <a:buChar char="è"/>
            </a:pPr>
            <a:r>
              <a:rPr lang="en-GB" sz="1600" b="1" dirty="0">
                <a:sym typeface="Wingdings" panose="05000000000000000000" pitchFamily="2" charset="2"/>
              </a:rPr>
              <a:t>MQW Life Test: Endurance fatigue test on spare MQW to simulate LHC powering cycles (@7 </a:t>
            </a:r>
            <a:r>
              <a:rPr lang="en-GB" sz="1600" b="1" dirty="0" err="1">
                <a:sym typeface="Wingdings" panose="05000000000000000000" pitchFamily="2" charset="2"/>
              </a:rPr>
              <a:t>TeV</a:t>
            </a:r>
            <a:r>
              <a:rPr lang="en-GB" sz="1600" b="1" dirty="0">
                <a:sym typeface="Wingdings" panose="05000000000000000000" pitchFamily="2" charset="2"/>
              </a:rPr>
              <a:t>) while acquiring key parameters to verify life span.</a:t>
            </a:r>
          </a:p>
          <a:p>
            <a:pPr marL="285750" indent="-285750">
              <a:buFont typeface="Wingdings" panose="05000000000000000000" pitchFamily="2" charset="2"/>
              <a:buChar char="§"/>
            </a:pPr>
            <a:r>
              <a:rPr lang="it-IT" sz="1600" b="1" dirty="0" err="1">
                <a:sym typeface="Wingdings" panose="05000000000000000000" pitchFamily="2" charset="2"/>
              </a:rPr>
              <a:t>Simulation</a:t>
            </a:r>
            <a:r>
              <a:rPr lang="it-IT" sz="1600" b="1" dirty="0">
                <a:sym typeface="Wingdings" panose="05000000000000000000" pitchFamily="2" charset="2"/>
              </a:rPr>
              <a:t> of </a:t>
            </a:r>
            <a:r>
              <a:rPr lang="it-IT" sz="1600" b="1" dirty="0" err="1">
                <a:sym typeface="Wingdings" panose="05000000000000000000" pitchFamily="2" charset="2"/>
              </a:rPr>
              <a:t>entire</a:t>
            </a:r>
            <a:r>
              <a:rPr lang="en-GB" sz="1600" b="1" dirty="0">
                <a:sym typeface="Wingdings" panose="05000000000000000000" pitchFamily="2" charset="2"/>
              </a:rPr>
              <a:t> HL-LHC magnets life with respect to purely mechanical loads</a:t>
            </a:r>
          </a:p>
          <a:p>
            <a:pPr marL="285750" indent="-285750">
              <a:buFont typeface="Wingdings" panose="05000000000000000000" pitchFamily="2" charset="2"/>
              <a:buChar char="§"/>
            </a:pPr>
            <a:r>
              <a:rPr lang="en-GB" sz="1600" b="1" dirty="0">
                <a:sym typeface="Wingdings" panose="05000000000000000000" pitchFamily="2" charset="2"/>
              </a:rPr>
              <a:t>Verification of weaknesses on magnets design and application of needed counter measurements.</a:t>
            </a:r>
          </a:p>
        </p:txBody>
      </p:sp>
      <p:sp>
        <p:nvSpPr>
          <p:cNvPr id="4" name="Rectangle 3"/>
          <p:cNvSpPr/>
          <p:nvPr/>
        </p:nvSpPr>
        <p:spPr>
          <a:xfrm>
            <a:off x="5292080" y="3605126"/>
            <a:ext cx="3744416" cy="2831544"/>
          </a:xfrm>
          <a:prstGeom prst="rect">
            <a:avLst/>
          </a:prstGeom>
        </p:spPr>
        <p:txBody>
          <a:bodyPr wrap="square">
            <a:spAutoFit/>
          </a:bodyPr>
          <a:lstStyle/>
          <a:p>
            <a:r>
              <a:rPr lang="en-GB" b="1" dirty="0">
                <a:sym typeface="Wingdings" panose="05000000000000000000" pitchFamily="2" charset="2"/>
              </a:rPr>
              <a:t>Heat induced damage on MQWs:</a:t>
            </a:r>
          </a:p>
          <a:p>
            <a:pPr marL="285750" indent="-285750">
              <a:buFont typeface="Wingdings" panose="05000000000000000000" pitchFamily="2" charset="2"/>
              <a:buChar char="§"/>
            </a:pPr>
            <a:r>
              <a:rPr lang="en-GB" sz="1600" b="1" dirty="0">
                <a:sym typeface="Wingdings" panose="05000000000000000000" pitchFamily="2" charset="2"/>
              </a:rPr>
              <a:t>MQW and MBW magnets have been protected with WHA shields to reduce dose on coils,</a:t>
            </a:r>
          </a:p>
          <a:p>
            <a:pPr marL="285750" indent="-285750">
              <a:buFont typeface="Wingdings" panose="05000000000000000000" pitchFamily="2" charset="2"/>
              <a:buChar char="§"/>
            </a:pPr>
            <a:r>
              <a:rPr lang="en-GB" sz="1600" b="1" dirty="0">
                <a:sym typeface="Wingdings" panose="05000000000000000000" pitchFamily="2" charset="2"/>
              </a:rPr>
              <a:t>The energy deposited on the shields has to be evacuated by the magnet’s cooling circuit</a:t>
            </a:r>
          </a:p>
          <a:p>
            <a:r>
              <a:rPr lang="en-GB" sz="1600" b="1" dirty="0">
                <a:sym typeface="Wingdings" panose="05000000000000000000" pitchFamily="2" charset="2"/>
              </a:rPr>
              <a:t> Ad hoc Heat Test to simulate Beam Losses Energy Deposition inside tunnel environment and verify absence of hot spots and MQWs cooling capabilities.</a:t>
            </a:r>
          </a:p>
        </p:txBody>
      </p:sp>
      <p:sp>
        <p:nvSpPr>
          <p:cNvPr id="5" name="Rectangle 4"/>
          <p:cNvSpPr/>
          <p:nvPr/>
        </p:nvSpPr>
        <p:spPr>
          <a:xfrm>
            <a:off x="0" y="787085"/>
            <a:ext cx="9036496" cy="369332"/>
          </a:xfrm>
          <a:prstGeom prst="rect">
            <a:avLst/>
          </a:prstGeom>
        </p:spPr>
        <p:txBody>
          <a:bodyPr wrap="square">
            <a:spAutoFit/>
          </a:bodyPr>
          <a:lstStyle/>
          <a:p>
            <a:r>
              <a:rPr lang="en-GB" dirty="0">
                <a:sym typeface="Wingdings" panose="05000000000000000000" pitchFamily="2" charset="2"/>
              </a:rPr>
              <a:t>Prediction of eventual MQWs failures on two fronts:</a:t>
            </a:r>
          </a:p>
        </p:txBody>
      </p:sp>
      <p:grpSp>
        <p:nvGrpSpPr>
          <p:cNvPr id="10" name="Group 9"/>
          <p:cNvGrpSpPr/>
          <p:nvPr/>
        </p:nvGrpSpPr>
        <p:grpSpPr>
          <a:xfrm>
            <a:off x="5056200" y="789113"/>
            <a:ext cx="3848864" cy="2711895"/>
            <a:chOff x="5953840" y="789113"/>
            <a:chExt cx="2951224" cy="1901945"/>
          </a:xfrm>
        </p:grpSpPr>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12630"/>
            <a:stretch/>
          </p:blipFill>
          <p:spPr>
            <a:xfrm>
              <a:off x="5953840" y="789113"/>
              <a:ext cx="2951224" cy="1901945"/>
            </a:xfrm>
            <a:prstGeom prst="rect">
              <a:avLst/>
            </a:prstGeom>
          </p:spPr>
        </p:pic>
        <p:sp>
          <p:nvSpPr>
            <p:cNvPr id="16" name="Oval 15"/>
            <p:cNvSpPr/>
            <p:nvPr/>
          </p:nvSpPr>
          <p:spPr>
            <a:xfrm>
              <a:off x="6550472" y="172962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Date Placeholder 11"/>
          <p:cNvSpPr>
            <a:spLocks noGrp="1"/>
          </p:cNvSpPr>
          <p:nvPr>
            <p:ph type="dt" sz="half" idx="10"/>
          </p:nvPr>
        </p:nvSpPr>
        <p:spPr/>
        <p:txBody>
          <a:bodyPr/>
          <a:lstStyle/>
          <a:p>
            <a:r>
              <a:rPr lang="en-US"/>
              <a:t>31/08/2016</a:t>
            </a:r>
            <a:endParaRPr lang="en-GB"/>
          </a:p>
        </p:txBody>
      </p:sp>
      <p:sp>
        <p:nvSpPr>
          <p:cNvPr id="14" name="Slide Number Placeholder 13"/>
          <p:cNvSpPr>
            <a:spLocks noGrp="1"/>
          </p:cNvSpPr>
          <p:nvPr>
            <p:ph type="sldNum" sz="quarter" idx="12"/>
          </p:nvPr>
        </p:nvSpPr>
        <p:spPr/>
        <p:txBody>
          <a:bodyPr/>
          <a:lstStyle/>
          <a:p>
            <a:fld id="{CEC5FD3D-B1CB-4370-885D-D8ADD141148B}" type="slidenum">
              <a:rPr lang="en-GB" smtClean="0"/>
              <a:t>30</a:t>
            </a:fld>
            <a:endParaRPr lang="en-GB"/>
          </a:p>
        </p:txBody>
      </p:sp>
      <p:pic>
        <p:nvPicPr>
          <p:cNvPr id="17" name="Picture 16" descr="C:\Users\pfessia\AppData\Local\Microsoft\Windows\Temporary Internet Files\Content.Word\MQW supportage.jpg"/>
          <p:cNvPicPr/>
          <p:nvPr/>
        </p:nvPicPr>
        <p:blipFill rotWithShape="1">
          <a:blip r:embed="rId3" cstate="print">
            <a:extLst>
              <a:ext uri="{28A0092B-C50C-407E-A947-70E740481C1C}">
                <a14:useLocalDpi xmlns:a14="http://schemas.microsoft.com/office/drawing/2010/main" val="0"/>
              </a:ext>
            </a:extLst>
          </a:blip>
          <a:srcRect l="15681" r="12361" b="2750"/>
          <a:stretch/>
        </p:blipFill>
        <p:spPr bwMode="auto">
          <a:xfrm>
            <a:off x="323528" y="3264104"/>
            <a:ext cx="3071220" cy="2181127"/>
          </a:xfrm>
          <a:prstGeom prst="rect">
            <a:avLst/>
          </a:prstGeom>
          <a:noFill/>
          <a:ln>
            <a:noFill/>
          </a:ln>
          <a:extLst>
            <a:ext uri="{53640926-AAD7-44D8-BBD7-CCE9431645EC}">
              <a14:shadowObscured xmlns:a14="http://schemas.microsoft.com/office/drawing/2010/main"/>
            </a:ext>
          </a:extLst>
        </p:spPr>
      </p:pic>
      <p:pic>
        <p:nvPicPr>
          <p:cNvPr id="9" name="Picture 2" descr="\\cern.ch\dfs\Users\e\eskordis\Desktop\Plots-Graphs\WarmMagnetProtectionPlots\Protection\MQWenergyDepositio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4899989"/>
            <a:ext cx="2520280" cy="167908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57200" y="5445231"/>
            <a:ext cx="2314600" cy="830997"/>
          </a:xfrm>
          <a:prstGeom prst="rect">
            <a:avLst/>
          </a:prstGeom>
          <a:noFill/>
        </p:spPr>
        <p:txBody>
          <a:bodyPr wrap="square" rtlCol="0">
            <a:spAutoFit/>
          </a:bodyPr>
          <a:lstStyle/>
          <a:p>
            <a:r>
              <a:rPr lang="en-GB" sz="1600" dirty="0"/>
              <a:t>WHA Shields for MQWs and FLUKA map of dose on MQWs front face</a:t>
            </a:r>
          </a:p>
        </p:txBody>
      </p:sp>
    </p:spTree>
    <p:extLst>
      <p:ext uri="{BB962C8B-B14F-4D97-AF65-F5344CB8AC3E}">
        <p14:creationId xmlns:p14="http://schemas.microsoft.com/office/powerpoint/2010/main" val="65513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12" y="0"/>
            <a:ext cx="8229600" cy="1143000"/>
          </a:xfrm>
        </p:spPr>
        <p:txBody>
          <a:bodyPr>
            <a:normAutofit fontScale="90000"/>
          </a:bodyPr>
          <a:lstStyle/>
          <a:p>
            <a:r>
              <a:rPr lang="en-GB" dirty="0"/>
              <a:t>LHC Warm Magnets: </a:t>
            </a:r>
            <a:br>
              <a:rPr lang="en-GB" dirty="0"/>
            </a:br>
            <a:r>
              <a:rPr lang="en-GB" dirty="0"/>
              <a:t>Radiation Induced Degradation </a:t>
            </a:r>
          </a:p>
        </p:txBody>
      </p:sp>
      <p:sp>
        <p:nvSpPr>
          <p:cNvPr id="3" name="Content Placeholder 2"/>
          <p:cNvSpPr>
            <a:spLocks noGrp="1"/>
          </p:cNvSpPr>
          <p:nvPr>
            <p:ph idx="1"/>
          </p:nvPr>
        </p:nvSpPr>
        <p:spPr>
          <a:xfrm>
            <a:off x="467512" y="1268760"/>
            <a:ext cx="8229600" cy="5472608"/>
          </a:xfrm>
        </p:spPr>
        <p:txBody>
          <a:bodyPr>
            <a:normAutofit/>
          </a:bodyPr>
          <a:lstStyle/>
          <a:p>
            <a:pPr marL="0" indent="0">
              <a:buNone/>
            </a:pPr>
            <a:r>
              <a:rPr lang="en-GB" sz="1800" dirty="0"/>
              <a:t>Radiation induced degradation will affect the Breakdown Voltage, until discharges might happen between coils and/or ground blocking LHC machine operations:</a:t>
            </a:r>
          </a:p>
          <a:p>
            <a:pPr marL="457200" lvl="1" indent="0">
              <a:buNone/>
            </a:pPr>
            <a:r>
              <a:rPr lang="en-GB" sz="1800" dirty="0">
                <a:sym typeface="Wingdings" panose="05000000000000000000" pitchFamily="2" charset="2"/>
              </a:rPr>
              <a:t> N</a:t>
            </a:r>
            <a:r>
              <a:rPr lang="en-GB" sz="1800" dirty="0"/>
              <a:t>eed to replace and dismantle the broken magnet, but…</a:t>
            </a:r>
          </a:p>
          <a:p>
            <a:pPr marL="457200" lvl="1" indent="0">
              <a:buNone/>
            </a:pPr>
            <a:r>
              <a:rPr lang="en-GB" sz="1800" dirty="0">
                <a:sym typeface="Wingdings" panose="05000000000000000000" pitchFamily="2" charset="2"/>
              </a:rPr>
              <a:t> </a:t>
            </a:r>
            <a:r>
              <a:rPr lang="en-GB" sz="1800" b="1" dirty="0">
                <a:sym typeface="Wingdings" panose="05000000000000000000" pitchFamily="2" charset="2"/>
              </a:rPr>
              <a:t>High activation of the magnet itself hampers the dismantling!</a:t>
            </a:r>
          </a:p>
          <a:p>
            <a:pPr lvl="1">
              <a:buFont typeface="Wingdings" panose="05000000000000000000" pitchFamily="2" charset="2"/>
              <a:buChar char="è"/>
            </a:pPr>
            <a:r>
              <a:rPr lang="en-GB" sz="2000" dirty="0">
                <a:sym typeface="Wingdings" panose="05000000000000000000" pitchFamily="2" charset="2"/>
              </a:rPr>
              <a:t>Need to </a:t>
            </a:r>
            <a:r>
              <a:rPr lang="en-GB" sz="2000" b="1" dirty="0">
                <a:sym typeface="Wingdings" panose="05000000000000000000" pitchFamily="2" charset="2"/>
              </a:rPr>
              <a:t>reliably verify lifetime </a:t>
            </a:r>
            <a:r>
              <a:rPr lang="en-GB" sz="2000" dirty="0">
                <a:sym typeface="Wingdings" panose="05000000000000000000" pitchFamily="2" charset="2"/>
              </a:rPr>
              <a:t>and </a:t>
            </a:r>
            <a:r>
              <a:rPr lang="en-GB" sz="2000" b="1" dirty="0">
                <a:sym typeface="Wingdings" panose="05000000000000000000" pitchFamily="2" charset="2"/>
              </a:rPr>
              <a:t>adopt preventive countermeasures</a:t>
            </a:r>
            <a:r>
              <a:rPr lang="en-GB" sz="2000" dirty="0">
                <a:sym typeface="Wingdings" panose="05000000000000000000" pitchFamily="2" charset="2"/>
              </a:rPr>
              <a:t> (shielding, magnets replacements, development of rad hard coils, </a:t>
            </a:r>
            <a:r>
              <a:rPr lang="en-GB" sz="2000" dirty="0" err="1">
                <a:sym typeface="Wingdings" panose="05000000000000000000" pitchFamily="2" charset="2"/>
              </a:rPr>
              <a:t>ecc</a:t>
            </a:r>
            <a:r>
              <a:rPr lang="en-GB" sz="2000" dirty="0">
                <a:sym typeface="Wingdings" panose="05000000000000000000" pitchFamily="2" charset="2"/>
              </a:rPr>
              <a:t>…).</a:t>
            </a:r>
          </a:p>
        </p:txBody>
      </p:sp>
      <p:sp>
        <p:nvSpPr>
          <p:cNvPr id="4" name="Rectangle 3"/>
          <p:cNvSpPr/>
          <p:nvPr/>
        </p:nvSpPr>
        <p:spPr>
          <a:xfrm>
            <a:off x="486920" y="3540492"/>
            <a:ext cx="8424968" cy="1446550"/>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Dosimeters Installation in LHC to monitor doses on critical locations and have a verified forecast of dose on coils</a:t>
            </a:r>
          </a:p>
          <a:p>
            <a:pPr lvl="1"/>
            <a:r>
              <a:rPr lang="en-GB" sz="2000" dirty="0">
                <a:solidFill>
                  <a:schemeClr val="bg1"/>
                </a:solidFill>
                <a:sym typeface="Wingdings" panose="05000000000000000000" pitchFamily="2" charset="2"/>
              </a:rPr>
              <a:t>More than 100 dosimeters have been installed on MQWs, MBWs and BLMs in 2014, recording dose on coils during all 2015 activities.</a:t>
            </a:r>
          </a:p>
        </p:txBody>
      </p:sp>
      <p:sp>
        <p:nvSpPr>
          <p:cNvPr id="5" name="Rectangle 4"/>
          <p:cNvSpPr/>
          <p:nvPr/>
        </p:nvSpPr>
        <p:spPr>
          <a:xfrm>
            <a:off x="483504" y="5032762"/>
            <a:ext cx="8428384" cy="1754326"/>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Radiation resistance evaluation of materials (coils insulation and spacers) to find the maximum sustainable dose</a:t>
            </a:r>
          </a:p>
          <a:p>
            <a:pPr lvl="1"/>
            <a:r>
              <a:rPr lang="en-GB" sz="2000" dirty="0">
                <a:solidFill>
                  <a:schemeClr val="bg1"/>
                </a:solidFill>
                <a:sym typeface="Wingdings" panose="05000000000000000000" pitchFamily="2" charset="2"/>
              </a:rPr>
              <a:t>Test campaign launched in collaboration with </a:t>
            </a:r>
            <a:r>
              <a:rPr lang="en-GB" sz="2000" dirty="0" err="1">
                <a:solidFill>
                  <a:schemeClr val="bg1"/>
                </a:solidFill>
                <a:sym typeface="Wingdings" panose="05000000000000000000" pitchFamily="2" charset="2"/>
              </a:rPr>
              <a:t>Fraunhofer</a:t>
            </a:r>
            <a:r>
              <a:rPr lang="en-GB" sz="2000" dirty="0">
                <a:solidFill>
                  <a:schemeClr val="bg1"/>
                </a:solidFill>
                <a:sym typeface="Wingdings" panose="05000000000000000000" pitchFamily="2" charset="2"/>
              </a:rPr>
              <a:t> Institute (DE) to measure electrical and mechanical properties after irradiation up to 90 MGy.</a:t>
            </a:r>
            <a:endParaRPr lang="en-GB" sz="2000" dirty="0">
              <a:solidFill>
                <a:schemeClr val="bg1"/>
              </a:solidFill>
            </a:endParaRPr>
          </a:p>
        </p:txBody>
      </p:sp>
      <p:sp>
        <p:nvSpPr>
          <p:cNvPr id="6" name="Date Placeholder 5"/>
          <p:cNvSpPr>
            <a:spLocks noGrp="1"/>
          </p:cNvSpPr>
          <p:nvPr>
            <p:ph type="dt" sz="half" idx="10"/>
          </p:nvPr>
        </p:nvSpPr>
        <p:spPr/>
        <p:txBody>
          <a:bodyPr/>
          <a:lstStyle/>
          <a:p>
            <a:r>
              <a:rPr lang="en-US"/>
              <a:t>31/08/2016</a:t>
            </a:r>
            <a:endParaRPr lang="en-GB"/>
          </a:p>
        </p:txBody>
      </p:sp>
      <p:sp>
        <p:nvSpPr>
          <p:cNvPr id="7" name="Footer Placeholder 6"/>
          <p:cNvSpPr>
            <a:spLocks noGrp="1"/>
          </p:cNvSpPr>
          <p:nvPr>
            <p:ph type="ftr" sz="quarter" idx="11"/>
          </p:nvPr>
        </p:nvSpPr>
        <p:spPr/>
        <p:txBody>
          <a:bodyPr/>
          <a:lstStyle/>
          <a:p>
            <a:r>
              <a:rPr lang="it-IT"/>
              <a:t>F. Cerutti, E. Skordis, P. Fessia, N. Mariani</a:t>
            </a:r>
            <a:endParaRPr lang="en-GB"/>
          </a:p>
        </p:txBody>
      </p:sp>
      <p:sp>
        <p:nvSpPr>
          <p:cNvPr id="8" name="Slide Number Placeholder 7"/>
          <p:cNvSpPr>
            <a:spLocks noGrp="1"/>
          </p:cNvSpPr>
          <p:nvPr>
            <p:ph type="sldNum" sz="quarter" idx="12"/>
          </p:nvPr>
        </p:nvSpPr>
        <p:spPr/>
        <p:txBody>
          <a:bodyPr/>
          <a:lstStyle/>
          <a:p>
            <a:fld id="{E67B5E4A-4952-40B3-BECC-8C3A08E058E6}" type="slidenum">
              <a:rPr lang="en-GB" smtClean="0"/>
              <a:t>31</a:t>
            </a:fld>
            <a:endParaRPr lang="en-GB"/>
          </a:p>
        </p:txBody>
      </p:sp>
    </p:spTree>
    <p:extLst>
      <p:ext uri="{BB962C8B-B14F-4D97-AF65-F5344CB8AC3E}">
        <p14:creationId xmlns:p14="http://schemas.microsoft.com/office/powerpoint/2010/main" val="351912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405" y="-24387"/>
            <a:ext cx="8229600" cy="1143000"/>
          </a:xfrm>
        </p:spPr>
        <p:txBody>
          <a:bodyPr/>
          <a:lstStyle/>
          <a:p>
            <a:r>
              <a:rPr lang="en-GB" dirty="0"/>
              <a:t>Dosimeters Lists: IR3 Left Example </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32</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356510776"/>
              </p:ext>
            </p:extLst>
          </p:nvPr>
        </p:nvGraphicFramePr>
        <p:xfrm>
          <a:off x="95298" y="890865"/>
          <a:ext cx="8953403" cy="4907280"/>
        </p:xfrm>
        <a:graphic>
          <a:graphicData uri="http://schemas.openxmlformats.org/drawingml/2006/table">
            <a:tbl>
              <a:tblPr firstRow="1" firstCol="1" bandRow="1">
                <a:tableStyleId>{5C22544A-7EE6-4342-B048-85BDC9FD1C3A}</a:tableStyleId>
              </a:tblPr>
              <a:tblGrid>
                <a:gridCol w="924601">
                  <a:extLst>
                    <a:ext uri="{9D8B030D-6E8A-4147-A177-3AD203B41FA5}">
                      <a16:colId xmlns="" xmlns:a16="http://schemas.microsoft.com/office/drawing/2014/main" val="20000"/>
                    </a:ext>
                  </a:extLst>
                </a:gridCol>
                <a:gridCol w="1267657">
                  <a:extLst>
                    <a:ext uri="{9D8B030D-6E8A-4147-A177-3AD203B41FA5}">
                      <a16:colId xmlns="" xmlns:a16="http://schemas.microsoft.com/office/drawing/2014/main" val="20001"/>
                    </a:ext>
                  </a:extLst>
                </a:gridCol>
                <a:gridCol w="622821">
                  <a:extLst>
                    <a:ext uri="{9D8B030D-6E8A-4147-A177-3AD203B41FA5}">
                      <a16:colId xmlns="" xmlns:a16="http://schemas.microsoft.com/office/drawing/2014/main" val="20002"/>
                    </a:ext>
                  </a:extLst>
                </a:gridCol>
                <a:gridCol w="2202349">
                  <a:extLst>
                    <a:ext uri="{9D8B030D-6E8A-4147-A177-3AD203B41FA5}">
                      <a16:colId xmlns="" xmlns:a16="http://schemas.microsoft.com/office/drawing/2014/main" val="20003"/>
                    </a:ext>
                  </a:extLst>
                </a:gridCol>
                <a:gridCol w="776438">
                  <a:extLst>
                    <a:ext uri="{9D8B030D-6E8A-4147-A177-3AD203B41FA5}">
                      <a16:colId xmlns="" xmlns:a16="http://schemas.microsoft.com/office/drawing/2014/main" val="20004"/>
                    </a:ext>
                  </a:extLst>
                </a:gridCol>
                <a:gridCol w="1693752">
                  <a:extLst>
                    <a:ext uri="{9D8B030D-6E8A-4147-A177-3AD203B41FA5}">
                      <a16:colId xmlns="" xmlns:a16="http://schemas.microsoft.com/office/drawing/2014/main" val="20005"/>
                    </a:ext>
                  </a:extLst>
                </a:gridCol>
                <a:gridCol w="1465785">
                  <a:extLst>
                    <a:ext uri="{9D8B030D-6E8A-4147-A177-3AD203B41FA5}">
                      <a16:colId xmlns="" xmlns:a16="http://schemas.microsoft.com/office/drawing/2014/main" val="20006"/>
                    </a:ext>
                  </a:extLst>
                </a:gridCol>
              </a:tblGrid>
              <a:tr h="425786">
                <a:tc>
                  <a:txBody>
                    <a:bodyPr/>
                    <a:lstStyle/>
                    <a:p>
                      <a:pPr algn="r">
                        <a:spcBef>
                          <a:spcPts val="600"/>
                        </a:spcBef>
                        <a:spcAft>
                          <a:spcPts val="0"/>
                        </a:spcAft>
                      </a:pPr>
                      <a:r>
                        <a:rPr lang="en-GB" sz="1400" dirty="0">
                          <a:effectLst/>
                        </a:rPr>
                        <a:t>Id N.</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Equipment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a:effectLst/>
                        </a:rPr>
                        <a:t>Position</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Beam</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Related Equipment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a:effectLst/>
                        </a:rPr>
                        <a:t>Absorbed Dose 27/06/2012 (KGy)</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 xmlns:a16="http://schemas.microsoft.com/office/drawing/2014/main" val="10000"/>
                  </a:ext>
                </a:extLst>
              </a:tr>
              <a:tr h="212893">
                <a:tc>
                  <a:txBody>
                    <a:bodyPr/>
                    <a:lstStyle/>
                    <a:p>
                      <a:pPr algn="r">
                        <a:spcBef>
                          <a:spcPts val="600"/>
                        </a:spcBef>
                        <a:spcAft>
                          <a:spcPts val="0"/>
                        </a:spcAft>
                      </a:pPr>
                      <a:r>
                        <a:rPr lang="en-US" sz="1400">
                          <a:effectLst/>
                        </a:rPr>
                        <a:t>IR3-1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MQWA.A4L3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212893">
                <a:tc>
                  <a:txBody>
                    <a:bodyPr/>
                    <a:lstStyle/>
                    <a:p>
                      <a:pPr algn="r">
                        <a:spcBef>
                          <a:spcPts val="600"/>
                        </a:spcBef>
                        <a:spcAft>
                          <a:spcPts val="0"/>
                        </a:spcAft>
                      </a:pPr>
                      <a:r>
                        <a:rPr lang="en-US" sz="1400">
                          <a:effectLst/>
                        </a:rPr>
                        <a:t>IR3-2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dirty="0">
                          <a:effectLst/>
                        </a:rPr>
                        <a:t>MQWA.D4L3</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Left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212893">
                <a:tc>
                  <a:txBody>
                    <a:bodyPr/>
                    <a:lstStyle/>
                    <a:p>
                      <a:pPr algn="r">
                        <a:spcBef>
                          <a:spcPts val="600"/>
                        </a:spcBef>
                        <a:spcAft>
                          <a:spcPts val="0"/>
                        </a:spcAft>
                      </a:pPr>
                      <a:r>
                        <a:rPr lang="en-US" sz="1400">
                          <a:effectLst/>
                        </a:rPr>
                        <a:t>IR3-3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MQWA.E4L3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Left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Flange 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212893">
                <a:tc>
                  <a:txBody>
                    <a:bodyPr/>
                    <a:lstStyle/>
                    <a:p>
                      <a:pPr algn="r">
                        <a:spcBef>
                          <a:spcPts val="600"/>
                        </a:spcBef>
                        <a:spcAft>
                          <a:spcPts val="0"/>
                        </a:spcAft>
                      </a:pPr>
                      <a:r>
                        <a:rPr lang="en-US" sz="1400">
                          <a:effectLst/>
                        </a:rPr>
                        <a:t>IR3-4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BLMQI.F4L3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BLM center</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MQWA.E4L3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212893">
                <a:tc>
                  <a:txBody>
                    <a:bodyPr/>
                    <a:lstStyle/>
                    <a:p>
                      <a:pPr algn="r">
                        <a:spcBef>
                          <a:spcPts val="600"/>
                        </a:spcBef>
                        <a:spcAft>
                          <a:spcPts val="0"/>
                        </a:spcAft>
                      </a:pPr>
                      <a:r>
                        <a:rPr lang="en-US" sz="1400">
                          <a:effectLst/>
                        </a:rPr>
                        <a:t>IR3-5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BLMEI.A4L3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BLM center</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TCSG.4L3.B2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212893">
                <a:tc>
                  <a:txBody>
                    <a:bodyPr/>
                    <a:lstStyle/>
                    <a:p>
                      <a:pPr algn="r">
                        <a:spcBef>
                          <a:spcPts val="600"/>
                        </a:spcBef>
                        <a:spcAft>
                          <a:spcPts val="0"/>
                        </a:spcAft>
                      </a:pPr>
                      <a:r>
                        <a:rPr lang="en-US" sz="1400">
                          <a:effectLst/>
                        </a:rPr>
                        <a:t>IR3-6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MQWA.A5L3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Flange 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212893">
                <a:tc>
                  <a:txBody>
                    <a:bodyPr/>
                    <a:lstStyle/>
                    <a:p>
                      <a:pPr algn="r">
                        <a:spcBef>
                          <a:spcPts val="600"/>
                        </a:spcBef>
                        <a:spcAft>
                          <a:spcPts val="0"/>
                        </a:spcAft>
                      </a:pPr>
                      <a:r>
                        <a:rPr lang="en-US" sz="1400">
                          <a:effectLst/>
                        </a:rPr>
                        <a:t>IR3-7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MQWB.5L3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212893">
                <a:tc>
                  <a:txBody>
                    <a:bodyPr/>
                    <a:lstStyle/>
                    <a:p>
                      <a:pPr algn="r">
                        <a:spcBef>
                          <a:spcPts val="600"/>
                        </a:spcBef>
                        <a:spcAft>
                          <a:spcPts val="0"/>
                        </a:spcAft>
                      </a:pPr>
                      <a:r>
                        <a:rPr lang="en-US" sz="1400">
                          <a:effectLst/>
                        </a:rPr>
                        <a:t>IR3-8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MQWA.C5L3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2.7-6.6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r h="212893">
                <a:tc>
                  <a:txBody>
                    <a:bodyPr/>
                    <a:lstStyle/>
                    <a:p>
                      <a:pPr algn="r">
                        <a:spcBef>
                          <a:spcPts val="600"/>
                        </a:spcBef>
                        <a:spcAft>
                          <a:spcPts val="0"/>
                        </a:spcAft>
                      </a:pPr>
                      <a:r>
                        <a:rPr lang="en-US" sz="1400">
                          <a:effectLst/>
                        </a:rPr>
                        <a:t>IR3-9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BLMEI.H5L3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center</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On TCSG.5L3.B1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9"/>
                  </a:ext>
                </a:extLst>
              </a:tr>
              <a:tr h="212893">
                <a:tc>
                  <a:txBody>
                    <a:bodyPr/>
                    <a:lstStyle/>
                    <a:p>
                      <a:pPr algn="r">
                        <a:spcBef>
                          <a:spcPts val="600"/>
                        </a:spcBef>
                        <a:spcAft>
                          <a:spcPts val="0"/>
                        </a:spcAft>
                      </a:pPr>
                      <a:r>
                        <a:rPr lang="en-US" sz="1400">
                          <a:effectLst/>
                        </a:rPr>
                        <a:t>IR3-10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MQWA.D5L3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0"/>
                  </a:ext>
                </a:extLst>
              </a:tr>
              <a:tr h="212893">
                <a:tc>
                  <a:txBody>
                    <a:bodyPr/>
                    <a:lstStyle/>
                    <a:p>
                      <a:pPr algn="r">
                        <a:spcBef>
                          <a:spcPts val="600"/>
                        </a:spcBef>
                        <a:spcAft>
                          <a:spcPts val="0"/>
                        </a:spcAft>
                      </a:pPr>
                      <a:r>
                        <a:rPr lang="en-US" sz="1400">
                          <a:effectLst/>
                        </a:rPr>
                        <a:t>IR3-11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BLMQI.E5L3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center</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MQWA.E5L3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1"/>
                  </a:ext>
                </a:extLst>
              </a:tr>
              <a:tr h="212893">
                <a:tc>
                  <a:txBody>
                    <a:bodyPr/>
                    <a:lstStyle/>
                    <a:p>
                      <a:pPr algn="r">
                        <a:spcBef>
                          <a:spcPts val="600"/>
                        </a:spcBef>
                        <a:spcAft>
                          <a:spcPts val="0"/>
                        </a:spcAft>
                      </a:pPr>
                      <a:r>
                        <a:rPr lang="en-US" sz="1400">
                          <a:effectLst/>
                        </a:rPr>
                        <a:t>IR3-12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1.6/6.7</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2"/>
                  </a:ext>
                </a:extLst>
              </a:tr>
              <a:tr h="212893">
                <a:tc>
                  <a:txBody>
                    <a:bodyPr/>
                    <a:lstStyle/>
                    <a:p>
                      <a:pPr algn="r">
                        <a:spcBef>
                          <a:spcPts val="600"/>
                        </a:spcBef>
                        <a:spcAft>
                          <a:spcPts val="0"/>
                        </a:spcAft>
                      </a:pPr>
                      <a:r>
                        <a:rPr lang="en-US" sz="1400">
                          <a:effectLst/>
                        </a:rPr>
                        <a:t>IR3-13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MBW.A6L3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3"/>
                  </a:ext>
                </a:extLst>
              </a:tr>
              <a:tr h="212893">
                <a:tc>
                  <a:txBody>
                    <a:bodyPr/>
                    <a:lstStyle/>
                    <a:p>
                      <a:pPr algn="r">
                        <a:spcBef>
                          <a:spcPts val="600"/>
                        </a:spcBef>
                        <a:spcAft>
                          <a:spcPts val="0"/>
                        </a:spcAft>
                      </a:pPr>
                      <a:r>
                        <a:rPr lang="en-US" sz="1400">
                          <a:effectLst/>
                        </a:rPr>
                        <a:t>IR3-14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MBW.B6L3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4"/>
                  </a:ext>
                </a:extLst>
              </a:tr>
              <a:tr h="212893">
                <a:tc>
                  <a:txBody>
                    <a:bodyPr/>
                    <a:lstStyle/>
                    <a:p>
                      <a:pPr algn="r">
                        <a:spcBef>
                          <a:spcPts val="600"/>
                        </a:spcBef>
                        <a:spcAft>
                          <a:spcPts val="0"/>
                        </a:spcAft>
                      </a:pPr>
                      <a:r>
                        <a:rPr lang="en-US" sz="1400">
                          <a:effectLst/>
                        </a:rPr>
                        <a:t>IR3-15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15.7-18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5"/>
                  </a:ext>
                </a:extLst>
              </a:tr>
              <a:tr h="212893">
                <a:tc>
                  <a:txBody>
                    <a:bodyPr/>
                    <a:lstStyle/>
                    <a:p>
                      <a:pPr algn="r">
                        <a:spcBef>
                          <a:spcPts val="600"/>
                        </a:spcBef>
                        <a:spcAft>
                          <a:spcPts val="0"/>
                        </a:spcAft>
                      </a:pPr>
                      <a:r>
                        <a:rPr lang="en-US" sz="1400">
                          <a:effectLst/>
                        </a:rPr>
                        <a:t>IR3-16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Below beamline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6.3-9.2</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6"/>
                  </a:ext>
                </a:extLst>
              </a:tr>
              <a:tr h="212893">
                <a:tc>
                  <a:txBody>
                    <a:bodyPr/>
                    <a:lstStyle/>
                    <a:p>
                      <a:pPr algn="r">
                        <a:spcBef>
                          <a:spcPts val="600"/>
                        </a:spcBef>
                        <a:spcAft>
                          <a:spcPts val="0"/>
                        </a:spcAft>
                      </a:pPr>
                      <a:r>
                        <a:rPr lang="en-US" sz="1400">
                          <a:effectLst/>
                        </a:rPr>
                        <a:t>IR3-17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top</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7"/>
                  </a:ext>
                </a:extLst>
              </a:tr>
              <a:tr h="212893">
                <a:tc>
                  <a:txBody>
                    <a:bodyPr/>
                    <a:lstStyle/>
                    <a:p>
                      <a:pPr algn="r">
                        <a:spcBef>
                          <a:spcPts val="600"/>
                        </a:spcBef>
                        <a:spcAft>
                          <a:spcPts val="0"/>
                        </a:spcAft>
                      </a:pPr>
                      <a:r>
                        <a:rPr lang="en-US" sz="1400">
                          <a:effectLst/>
                        </a:rPr>
                        <a:t>IR3-18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8"/>
                  </a:ext>
                </a:extLst>
              </a:tr>
              <a:tr h="212893">
                <a:tc>
                  <a:txBody>
                    <a:bodyPr/>
                    <a:lstStyle/>
                    <a:p>
                      <a:pPr algn="r">
                        <a:spcBef>
                          <a:spcPts val="600"/>
                        </a:spcBef>
                        <a:spcAft>
                          <a:spcPts val="0"/>
                        </a:spcAft>
                      </a:pPr>
                      <a:r>
                        <a:rPr lang="en-US" sz="1400">
                          <a:effectLst/>
                        </a:rPr>
                        <a:t>IR3-19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bottom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9"/>
                  </a:ext>
                </a:extLst>
              </a:tr>
              <a:tr h="212893">
                <a:tc>
                  <a:txBody>
                    <a:bodyPr/>
                    <a:lstStyle/>
                    <a:p>
                      <a:pPr algn="r">
                        <a:spcBef>
                          <a:spcPts val="600"/>
                        </a:spcBef>
                        <a:spcAft>
                          <a:spcPts val="0"/>
                        </a:spcAft>
                      </a:pPr>
                      <a:r>
                        <a:rPr lang="en-US" sz="1400">
                          <a:effectLst/>
                        </a:rPr>
                        <a:t>IR3-20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BLMEI.B6L3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TCHSH.6L3.B1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20"/>
                  </a:ext>
                </a:extLst>
              </a:tr>
              <a:tr h="212893">
                <a:tc>
                  <a:txBody>
                    <a:bodyPr/>
                    <a:lstStyle/>
                    <a:p>
                      <a:pPr algn="r">
                        <a:spcBef>
                          <a:spcPts val="600"/>
                        </a:spcBef>
                        <a:spcAft>
                          <a:spcPts val="0"/>
                        </a:spcAft>
                      </a:pPr>
                      <a:r>
                        <a:rPr lang="en-US" sz="1400">
                          <a:effectLst/>
                        </a:rPr>
                        <a:t>IR3-21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BLMEI.A6L3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TCAPA.6L3.B1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21"/>
                  </a:ext>
                </a:extLst>
              </a:tr>
            </a:tbl>
          </a:graphicData>
        </a:graphic>
      </p:graphicFrame>
      <p:sp>
        <p:nvSpPr>
          <p:cNvPr id="8" name="TextBox 7"/>
          <p:cNvSpPr txBox="1"/>
          <p:nvPr/>
        </p:nvSpPr>
        <p:spPr>
          <a:xfrm>
            <a:off x="119709" y="5803825"/>
            <a:ext cx="8928992" cy="923330"/>
          </a:xfrm>
          <a:prstGeom prst="rect">
            <a:avLst/>
          </a:prstGeom>
          <a:solidFill>
            <a:schemeClr val="bg1"/>
          </a:solidFill>
          <a:ln w="28575">
            <a:solidFill>
              <a:srgbClr val="FF0000"/>
            </a:solidFill>
          </a:ln>
        </p:spPr>
        <p:txBody>
          <a:bodyPr wrap="square" rtlCol="0">
            <a:spAutoFit/>
          </a:bodyPr>
          <a:lstStyle/>
          <a:p>
            <a:r>
              <a:rPr lang="en-GB" b="1" dirty="0"/>
              <a:t>Example of Dosimeter summary for IR3 Left stating position and related equipment of each dosimeter, including the absorbed dose measured during the campaign of 2012.</a:t>
            </a:r>
          </a:p>
          <a:p>
            <a:r>
              <a:rPr lang="en-GB" b="1" dirty="0"/>
              <a:t>Related Docs: LHC-SI-ES-0001-0-6, EDMS N. 1470754.</a:t>
            </a:r>
          </a:p>
        </p:txBody>
      </p:sp>
    </p:spTree>
    <p:extLst>
      <p:ext uri="{BB962C8B-B14F-4D97-AF65-F5344CB8AC3E}">
        <p14:creationId xmlns:p14="http://schemas.microsoft.com/office/powerpoint/2010/main" val="116388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GB" dirty="0"/>
              <a:t>Objectives of Dosimeters Installation</a:t>
            </a:r>
          </a:p>
        </p:txBody>
      </p:sp>
      <p:sp>
        <p:nvSpPr>
          <p:cNvPr id="4" name="Date Placeholder 3"/>
          <p:cNvSpPr>
            <a:spLocks noGrp="1"/>
          </p:cNvSpPr>
          <p:nvPr>
            <p:ph type="dt" sz="half" idx="10"/>
          </p:nvPr>
        </p:nvSpPr>
        <p:spPr/>
        <p:txBody>
          <a:bodyPr/>
          <a:lstStyle/>
          <a:p>
            <a:r>
              <a:rPr lang="en-US"/>
              <a:t>31/08/2016</a:t>
            </a:r>
            <a:endParaRPr lang="en-GB" dirty="0"/>
          </a:p>
        </p:txBody>
      </p:sp>
      <p:sp>
        <p:nvSpPr>
          <p:cNvPr id="5" name="Footer Placeholder 4"/>
          <p:cNvSpPr>
            <a:spLocks noGrp="1"/>
          </p:cNvSpPr>
          <p:nvPr>
            <p:ph type="ftr" sz="quarter" idx="11"/>
          </p:nvPr>
        </p:nvSpPr>
        <p:spPr/>
        <p:txBody>
          <a:bodyPr/>
          <a:lstStyle/>
          <a:p>
            <a:r>
              <a:rPr lang="it-IT"/>
              <a:t>F. Cerutti, E. Skordis, P. Fessia, N. Mariani</a:t>
            </a:r>
            <a:endParaRPr lang="en-GB" dirty="0"/>
          </a:p>
        </p:txBody>
      </p:sp>
      <p:sp>
        <p:nvSpPr>
          <p:cNvPr id="6" name="Slide Number Placeholder 5"/>
          <p:cNvSpPr>
            <a:spLocks noGrp="1"/>
          </p:cNvSpPr>
          <p:nvPr>
            <p:ph type="sldNum" sz="quarter" idx="12"/>
          </p:nvPr>
        </p:nvSpPr>
        <p:spPr/>
        <p:txBody>
          <a:bodyPr/>
          <a:lstStyle/>
          <a:p>
            <a:fld id="{E67B5E4A-4952-40B3-BECC-8C3A08E058E6}" type="slidenum">
              <a:rPr lang="en-GB" smtClean="0"/>
              <a:t>33</a:t>
            </a:fld>
            <a:endParaRPr lang="en-GB"/>
          </a:p>
        </p:txBody>
      </p:sp>
      <p:sp>
        <p:nvSpPr>
          <p:cNvPr id="8" name="Rectangle 7"/>
          <p:cNvSpPr/>
          <p:nvPr/>
        </p:nvSpPr>
        <p:spPr>
          <a:xfrm>
            <a:off x="107504" y="1073042"/>
            <a:ext cx="4608513" cy="5109091"/>
          </a:xfrm>
          <a:prstGeom prst="rect">
            <a:avLst/>
          </a:prstGeom>
        </p:spPr>
        <p:txBody>
          <a:bodyPr wrap="square">
            <a:spAutoFit/>
          </a:bodyPr>
          <a:lstStyle/>
          <a:p>
            <a:pPr lvl="1"/>
            <a:r>
              <a:rPr lang="en-GB" sz="2000" b="1" dirty="0">
                <a:sym typeface="Wingdings" panose="05000000000000000000" pitchFamily="2" charset="2"/>
              </a:rPr>
              <a:t>Main Goals:</a:t>
            </a:r>
          </a:p>
          <a:p>
            <a:pPr marL="800100" lvl="1" indent="-342900">
              <a:buFont typeface="Wingdings" panose="05000000000000000000" pitchFamily="2" charset="2"/>
              <a:buChar char="§"/>
            </a:pPr>
            <a:r>
              <a:rPr lang="en-GB" b="1" dirty="0">
                <a:sym typeface="Wingdings" panose="05000000000000000000" pitchFamily="2" charset="2"/>
              </a:rPr>
              <a:t>Monitor critical locations </a:t>
            </a:r>
          </a:p>
          <a:p>
            <a:pPr lvl="1"/>
            <a:r>
              <a:rPr lang="en-GB" b="1" dirty="0">
                <a:sym typeface="Wingdings" panose="05000000000000000000" pitchFamily="2" charset="2"/>
              </a:rPr>
              <a:t> Forecast of radiation damage induced failures on warm magnets;</a:t>
            </a:r>
          </a:p>
          <a:p>
            <a:pPr marL="800100" lvl="1" indent="-342900">
              <a:buFont typeface="Wingdings" panose="05000000000000000000" pitchFamily="2" charset="2"/>
              <a:buChar char="§"/>
            </a:pPr>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Benchmark the present magnet lifetime estimation (FLUKA computations, operational assumptions, </a:t>
            </a:r>
            <a:r>
              <a:rPr lang="en-GB" b="1" dirty="0" err="1">
                <a:sym typeface="Wingdings" panose="05000000000000000000" pitchFamily="2" charset="2"/>
              </a:rPr>
              <a:t>etc</a:t>
            </a:r>
            <a:r>
              <a:rPr lang="en-GB" b="1" dirty="0">
                <a:sym typeface="Wingdings" panose="05000000000000000000" pitchFamily="2" charset="2"/>
              </a:rPr>
              <a:t>….);</a:t>
            </a:r>
          </a:p>
          <a:p>
            <a:pPr lvl="1"/>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Have fix dosimeters holders for fast and reliable readings in future years, </a:t>
            </a:r>
          </a:p>
          <a:p>
            <a:pPr marL="742950" lvl="1" indent="-285750">
              <a:buFont typeface="Wingdings" panose="05000000000000000000" pitchFamily="2" charset="2"/>
              <a:buChar char="è"/>
            </a:pPr>
            <a:r>
              <a:rPr lang="en-GB" b="1" dirty="0">
                <a:sym typeface="Wingdings" panose="05000000000000000000" pitchFamily="2" charset="2"/>
              </a:rPr>
              <a:t>fair comparison among readings in different stages, </a:t>
            </a:r>
          </a:p>
          <a:p>
            <a:pPr marL="800100" lvl="1" indent="-342900">
              <a:buFont typeface="Wingdings" panose="05000000000000000000" pitchFamily="2" charset="2"/>
              <a:buChar char="§"/>
            </a:pPr>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If possible, establish a correlation between BLM signal and dose received by magnets.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5521" r="4020"/>
          <a:stretch/>
        </p:blipFill>
        <p:spPr>
          <a:xfrm>
            <a:off x="4716018" y="1142999"/>
            <a:ext cx="4227962" cy="2631709"/>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8110" r="1890"/>
          <a:stretch/>
        </p:blipFill>
        <p:spPr>
          <a:xfrm>
            <a:off x="4720801" y="4077072"/>
            <a:ext cx="4226814" cy="2644403"/>
          </a:xfrm>
          <a:prstGeom prst="rect">
            <a:avLst/>
          </a:prstGeom>
        </p:spPr>
      </p:pic>
    </p:spTree>
    <p:extLst>
      <p:ext uri="{BB962C8B-B14F-4D97-AF65-F5344CB8AC3E}">
        <p14:creationId xmlns:p14="http://schemas.microsoft.com/office/powerpoint/2010/main" val="27073396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6"/>
            <a:ext cx="8229600" cy="1143000"/>
          </a:xfrm>
        </p:spPr>
        <p:txBody>
          <a:bodyPr/>
          <a:lstStyle/>
          <a:p>
            <a:r>
              <a:rPr lang="en-GB" dirty="0"/>
              <a:t>Criteria for locations choice</a:t>
            </a:r>
          </a:p>
        </p:txBody>
      </p:sp>
      <p:sp>
        <p:nvSpPr>
          <p:cNvPr id="3" name="Content Placeholder 2"/>
          <p:cNvSpPr>
            <a:spLocks noGrp="1"/>
          </p:cNvSpPr>
          <p:nvPr>
            <p:ph idx="1"/>
          </p:nvPr>
        </p:nvSpPr>
        <p:spPr>
          <a:xfrm>
            <a:off x="0" y="2636912"/>
            <a:ext cx="3779912" cy="3240163"/>
          </a:xfrm>
        </p:spPr>
        <p:txBody>
          <a:bodyPr>
            <a:normAutofit/>
          </a:bodyPr>
          <a:lstStyle/>
          <a:p>
            <a:pPr>
              <a:buFont typeface="Wingdings" panose="05000000000000000000" pitchFamily="2" charset="2"/>
              <a:buChar char="§"/>
            </a:pPr>
            <a:r>
              <a:rPr lang="en-GB" sz="2000" b="1" dirty="0"/>
              <a:t>Verify a-symmetry between beams</a:t>
            </a:r>
            <a:r>
              <a:rPr lang="en-GB" sz="2000" dirty="0"/>
              <a:t>;</a:t>
            </a:r>
          </a:p>
          <a:p>
            <a:pPr>
              <a:buFont typeface="Wingdings" panose="05000000000000000000" pitchFamily="2" charset="2"/>
              <a:buChar char="§"/>
            </a:pPr>
            <a:r>
              <a:rPr lang="en-GB" sz="2000" b="1" dirty="0"/>
              <a:t>Provide indication of radiation load gradient in space</a:t>
            </a:r>
            <a:r>
              <a:rPr lang="en-GB" sz="2000" dirty="0"/>
              <a:t>;</a:t>
            </a:r>
          </a:p>
          <a:p>
            <a:pPr>
              <a:buFont typeface="Wingdings" panose="05000000000000000000" pitchFamily="2" charset="2"/>
              <a:buChar char="§"/>
            </a:pPr>
            <a:r>
              <a:rPr lang="en-GB" sz="2000" dirty="0"/>
              <a:t>Verify dose evolution along magnets cells;</a:t>
            </a:r>
          </a:p>
          <a:p>
            <a:pPr>
              <a:buFont typeface="Wingdings" panose="05000000000000000000" pitchFamily="2" charset="2"/>
              <a:buChar char="§"/>
            </a:pPr>
            <a:r>
              <a:rPr lang="en-GB" sz="2000" dirty="0"/>
              <a:t>Avoid dosimeters saturation.</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34</a:t>
            </a:fld>
            <a:endParaRPr lang="en-GB"/>
          </a:p>
        </p:txBody>
      </p:sp>
      <p:sp>
        <p:nvSpPr>
          <p:cNvPr id="7" name="Rectangle 6"/>
          <p:cNvSpPr/>
          <p:nvPr/>
        </p:nvSpPr>
        <p:spPr>
          <a:xfrm>
            <a:off x="0" y="966550"/>
            <a:ext cx="8892480" cy="1754326"/>
          </a:xfrm>
          <a:prstGeom prst="rect">
            <a:avLst/>
          </a:prstGeom>
        </p:spPr>
        <p:txBody>
          <a:bodyPr wrap="square">
            <a:spAutoFit/>
          </a:bodyPr>
          <a:lstStyle/>
          <a:p>
            <a:r>
              <a:rPr lang="en-GB" sz="2400" dirty="0"/>
              <a:t>Critical locations discussed with FLUKA and Collimation Team basing on FLUKA maps and RP surveys, here the general guidelines:</a:t>
            </a:r>
          </a:p>
          <a:p>
            <a:pPr marL="342900" indent="-342900">
              <a:buFont typeface="Wingdings" panose="05000000000000000000" pitchFamily="2" charset="2"/>
              <a:buChar char="§"/>
            </a:pPr>
            <a:r>
              <a:rPr lang="en-GB" sz="2000" b="1" dirty="0"/>
              <a:t>Keep monitored highly loaded magnets;</a:t>
            </a:r>
          </a:p>
          <a:p>
            <a:pPr marL="342900" indent="-342900">
              <a:buFont typeface="Wingdings" panose="05000000000000000000" pitchFamily="2" charset="2"/>
              <a:buChar char="§"/>
            </a:pPr>
            <a:r>
              <a:rPr lang="en-GB" sz="2000" dirty="0"/>
              <a:t>Instrument BLMs on magnets with medium-high dose to have the </a:t>
            </a:r>
            <a:r>
              <a:rPr lang="en-GB" sz="2000" b="1" dirty="0"/>
              <a:t>correspondence between BLM readings, dosimeter and magnet face</a:t>
            </a:r>
            <a:r>
              <a:rPr lang="en-GB" sz="2000" dirty="0"/>
              <a:t>;</a:t>
            </a:r>
          </a:p>
        </p:txBody>
      </p:sp>
      <p:pic>
        <p:nvPicPr>
          <p:cNvPr id="8" name="Picture 7"/>
          <p:cNvPicPr>
            <a:picLocks noChangeAspect="1"/>
          </p:cNvPicPr>
          <p:nvPr/>
        </p:nvPicPr>
        <p:blipFill>
          <a:blip r:embed="rId2"/>
          <a:stretch>
            <a:fillRect/>
          </a:stretch>
        </p:blipFill>
        <p:spPr>
          <a:xfrm>
            <a:off x="3670978" y="2799804"/>
            <a:ext cx="5400000" cy="3901684"/>
          </a:xfrm>
          <a:prstGeom prst="rect">
            <a:avLst/>
          </a:prstGeom>
          <a:ln>
            <a:solidFill>
              <a:schemeClr val="tx1"/>
            </a:solidFill>
          </a:ln>
        </p:spPr>
      </p:pic>
      <p:sp>
        <p:nvSpPr>
          <p:cNvPr id="11" name="TextBox 10"/>
          <p:cNvSpPr txBox="1"/>
          <p:nvPr/>
        </p:nvSpPr>
        <p:spPr>
          <a:xfrm>
            <a:off x="107297" y="5747381"/>
            <a:ext cx="3456384" cy="954107"/>
          </a:xfrm>
          <a:prstGeom prst="rect">
            <a:avLst/>
          </a:prstGeom>
          <a:solidFill>
            <a:schemeClr val="bg1"/>
          </a:solidFill>
          <a:ln>
            <a:solidFill>
              <a:srgbClr val="FF0000"/>
            </a:solidFill>
          </a:ln>
        </p:spPr>
        <p:txBody>
          <a:bodyPr wrap="square" rtlCol="0">
            <a:spAutoFit/>
          </a:bodyPr>
          <a:lstStyle/>
          <a:p>
            <a:r>
              <a:rPr lang="en-GB" sz="1400" dirty="0"/>
              <a:t>Reference: “Prompt radiation levels at critical locations”, E. Skordis On behalf of the FLUKA team, R2E and availability workshop 10/15/2014</a:t>
            </a:r>
          </a:p>
        </p:txBody>
      </p:sp>
    </p:spTree>
    <p:extLst>
      <p:ext uri="{BB962C8B-B14F-4D97-AF65-F5344CB8AC3E}">
        <p14:creationId xmlns:p14="http://schemas.microsoft.com/office/powerpoint/2010/main" val="2155000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2" y="468479"/>
            <a:ext cx="8792555" cy="2473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3056858" y="61671"/>
            <a:ext cx="5987218" cy="755651"/>
          </a:xfrm>
        </p:spPr>
        <p:txBody>
          <a:bodyPr>
            <a:normAutofit fontScale="90000"/>
          </a:bodyPr>
          <a:lstStyle/>
          <a:p>
            <a:r>
              <a:rPr lang="en-GB" dirty="0"/>
              <a:t>Layout IR3 Left Cell 4 and 5</a:t>
            </a:r>
          </a:p>
        </p:txBody>
      </p:sp>
      <p:grpSp>
        <p:nvGrpSpPr>
          <p:cNvPr id="9" name="Group 8"/>
          <p:cNvGrpSpPr/>
          <p:nvPr/>
        </p:nvGrpSpPr>
        <p:grpSpPr>
          <a:xfrm>
            <a:off x="827861" y="1798489"/>
            <a:ext cx="1298983" cy="1408078"/>
            <a:chOff x="3813474" y="2898242"/>
            <a:chExt cx="1298983" cy="1408078"/>
          </a:xfrm>
        </p:grpSpPr>
        <p:sp>
          <p:nvSpPr>
            <p:cNvPr id="6" name="TextBox 5"/>
            <p:cNvSpPr txBox="1"/>
            <p:nvPr/>
          </p:nvSpPr>
          <p:spPr>
            <a:xfrm>
              <a:off x="3960329" y="3475323"/>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Left B1</a:t>
              </a:r>
            </a:p>
            <a:p>
              <a:r>
                <a:rPr lang="en-GB" sz="1200" dirty="0"/>
                <a:t>Flange side</a:t>
              </a:r>
            </a:p>
            <a:p>
              <a:r>
                <a:rPr lang="en-GB" sz="1200" b="1" dirty="0"/>
                <a:t>IR3-3</a:t>
              </a:r>
              <a:endParaRPr lang="en-GB" sz="1200" dirty="0"/>
            </a:p>
          </p:txBody>
        </p:sp>
        <p:cxnSp>
          <p:nvCxnSpPr>
            <p:cNvPr id="8" name="Straight Arrow Connector 7"/>
            <p:cNvCxnSpPr>
              <a:stCxn id="6" idx="0"/>
            </p:cNvCxnSpPr>
            <p:nvPr/>
          </p:nvCxnSpPr>
          <p:spPr>
            <a:xfrm flipH="1" flipV="1">
              <a:off x="3813474" y="2898242"/>
              <a:ext cx="722919" cy="57708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979988" y="188686"/>
            <a:ext cx="1008112" cy="1477747"/>
            <a:chOff x="1187624" y="3931244"/>
            <a:chExt cx="1008112" cy="147774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BLMTI.A4L3 1 RPL centre</a:t>
              </a:r>
            </a:p>
            <a:p>
              <a:r>
                <a:rPr lang="en-GB" sz="1200" b="1"/>
                <a:t>IR3-6</a:t>
              </a:r>
              <a:endParaRPr lang="en-GB" sz="1200" dirty="0"/>
            </a:p>
          </p:txBody>
        </p:sp>
        <p:cxnSp>
          <p:nvCxnSpPr>
            <p:cNvPr id="26" name="Straight Arrow Connector 25"/>
            <p:cNvCxnSpPr/>
            <p:nvPr/>
          </p:nvCxnSpPr>
          <p:spPr>
            <a:xfrm>
              <a:off x="1691680" y="4392909"/>
              <a:ext cx="0" cy="101608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90342" y="188640"/>
            <a:ext cx="1145629" cy="1559095"/>
            <a:chOff x="2402631" y="3949789"/>
            <a:chExt cx="1145629" cy="1559095"/>
          </a:xfrm>
        </p:grpSpPr>
        <p:sp>
          <p:nvSpPr>
            <p:cNvPr id="35" name="TextBox 34"/>
            <p:cNvSpPr txBox="1"/>
            <p:nvPr/>
          </p:nvSpPr>
          <p:spPr>
            <a:xfrm>
              <a:off x="2402631" y="3949789"/>
              <a:ext cx="1145629" cy="646331"/>
            </a:xfrm>
            <a:prstGeom prst="rect">
              <a:avLst/>
            </a:prstGeom>
            <a:noFill/>
            <a:ln w="28575">
              <a:solidFill>
                <a:schemeClr val="accent1"/>
              </a:solidFill>
            </a:ln>
          </p:spPr>
          <p:txBody>
            <a:bodyPr wrap="square" rtlCol="0">
              <a:spAutoFit/>
            </a:bodyPr>
            <a:lstStyle/>
            <a:p>
              <a:r>
                <a:rPr lang="en-GB" sz="1200" dirty="0"/>
                <a:t>BLMQI.E4L3 </a:t>
              </a:r>
            </a:p>
            <a:p>
              <a:r>
                <a:rPr lang="en-GB" sz="1200" dirty="0"/>
                <a:t>1 RPL centre</a:t>
              </a:r>
            </a:p>
            <a:p>
              <a:r>
                <a:rPr lang="en-GB" sz="1200" b="1" dirty="0"/>
                <a:t>IR3-4</a:t>
              </a:r>
              <a:endParaRPr lang="en-GB" sz="1200" dirty="0"/>
            </a:p>
          </p:txBody>
        </p:sp>
        <p:cxnSp>
          <p:nvCxnSpPr>
            <p:cNvPr id="36" name="Straight Arrow Connector 35"/>
            <p:cNvCxnSpPr>
              <a:stCxn id="35" idx="2"/>
            </p:cNvCxnSpPr>
            <p:nvPr/>
          </p:nvCxnSpPr>
          <p:spPr>
            <a:xfrm flipH="1">
              <a:off x="2906688" y="4596120"/>
              <a:ext cx="6875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9137" y="1796269"/>
            <a:ext cx="1921993" cy="1403941"/>
            <a:chOff x="2728001" y="3400985"/>
            <a:chExt cx="4100249" cy="1412116"/>
          </a:xfrm>
        </p:grpSpPr>
        <p:sp>
          <p:nvSpPr>
            <p:cNvPr id="38" name="TextBox 37"/>
            <p:cNvSpPr txBox="1"/>
            <p:nvPr/>
          </p:nvSpPr>
          <p:spPr>
            <a:xfrm>
              <a:off x="4018458" y="3977265"/>
              <a:ext cx="2809792" cy="835836"/>
            </a:xfrm>
            <a:prstGeom prst="rect">
              <a:avLst/>
            </a:prstGeom>
            <a:noFill/>
            <a:ln w="28575">
              <a:solidFill>
                <a:srgbClr val="C00000"/>
              </a:solidFill>
            </a:ln>
          </p:spPr>
          <p:txBody>
            <a:bodyPr wrap="square" rtlCol="0">
              <a:spAutoFit/>
            </a:bodyPr>
            <a:lstStyle/>
            <a:p>
              <a:r>
                <a:rPr lang="en-GB" sz="1200" dirty="0"/>
                <a:t>MQWA.D4L3</a:t>
              </a:r>
            </a:p>
            <a:p>
              <a:r>
                <a:rPr lang="en-GB" sz="1200" dirty="0"/>
                <a:t>1 RPL Left B1</a:t>
              </a:r>
            </a:p>
            <a:p>
              <a:r>
                <a:rPr lang="en-GB" sz="1200" dirty="0"/>
                <a:t>Flange side</a:t>
              </a:r>
            </a:p>
            <a:p>
              <a:r>
                <a:rPr lang="en-GB" sz="1200" b="1" dirty="0"/>
                <a:t>IR3-2</a:t>
              </a:r>
            </a:p>
          </p:txBody>
        </p:sp>
        <p:cxnSp>
          <p:nvCxnSpPr>
            <p:cNvPr id="39" name="Straight Arrow Connector 38"/>
            <p:cNvCxnSpPr>
              <a:stCxn id="38" idx="0"/>
            </p:cNvCxnSpPr>
            <p:nvPr/>
          </p:nvCxnSpPr>
          <p:spPr>
            <a:xfrm flipH="1" flipV="1">
              <a:off x="2728001" y="3400985"/>
              <a:ext cx="2695354" cy="57628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5"/>
          <p:cNvSpPr txBox="1"/>
          <p:nvPr/>
        </p:nvSpPr>
        <p:spPr>
          <a:xfrm>
            <a:off x="2165510" y="2375570"/>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Right B2</a:t>
            </a:r>
          </a:p>
          <a:p>
            <a:r>
              <a:rPr lang="en-GB" sz="1200" dirty="0"/>
              <a:t>Flange side</a:t>
            </a:r>
          </a:p>
          <a:p>
            <a:r>
              <a:rPr lang="en-GB" sz="1200" b="1" dirty="0"/>
              <a:t>IR3-5</a:t>
            </a:r>
            <a:endParaRPr lang="en-GB" sz="1200" dirty="0"/>
          </a:p>
        </p:txBody>
      </p:sp>
      <p:cxnSp>
        <p:nvCxnSpPr>
          <p:cNvPr id="41" name="Straight Arrow Connector 7"/>
          <p:cNvCxnSpPr>
            <a:stCxn id="40" idx="0"/>
          </p:cNvCxnSpPr>
          <p:nvPr/>
        </p:nvCxnSpPr>
        <p:spPr>
          <a:xfrm flipH="1" flipV="1">
            <a:off x="1644353" y="1769803"/>
            <a:ext cx="1097221" cy="60576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6462744" y="1627025"/>
            <a:ext cx="2039600" cy="1587963"/>
            <a:chOff x="2360423" y="2361828"/>
            <a:chExt cx="4428574" cy="2062391"/>
          </a:xfrm>
        </p:grpSpPr>
        <p:sp>
          <p:nvSpPr>
            <p:cNvPr id="28" name="TextBox 27"/>
            <p:cNvSpPr txBox="1"/>
            <p:nvPr/>
          </p:nvSpPr>
          <p:spPr>
            <a:xfrm>
              <a:off x="4040033" y="3344949"/>
              <a:ext cx="2748964" cy="1079270"/>
            </a:xfrm>
            <a:prstGeom prst="rect">
              <a:avLst/>
            </a:prstGeom>
            <a:noFill/>
            <a:ln w="28575">
              <a:solidFill>
                <a:srgbClr val="C00000"/>
              </a:solidFill>
            </a:ln>
          </p:spPr>
          <p:txBody>
            <a:bodyPr wrap="square" rtlCol="0">
              <a:spAutoFit/>
            </a:bodyPr>
            <a:lstStyle/>
            <a:p>
              <a:r>
                <a:rPr lang="en-GB" sz="1200" dirty="0"/>
                <a:t>MQWA.A4L3</a:t>
              </a:r>
            </a:p>
            <a:p>
              <a:r>
                <a:rPr lang="en-GB" sz="1200" dirty="0"/>
                <a:t>1 RPL Left B1</a:t>
              </a:r>
            </a:p>
            <a:p>
              <a:r>
                <a:rPr lang="en-GB" sz="1200" dirty="0"/>
                <a:t>Flange side</a:t>
              </a:r>
            </a:p>
            <a:p>
              <a:r>
                <a:rPr lang="en-GB" sz="1200" b="1" dirty="0"/>
                <a:t>IR3-1</a:t>
              </a:r>
            </a:p>
          </p:txBody>
        </p:sp>
        <p:cxnSp>
          <p:nvCxnSpPr>
            <p:cNvPr id="29" name="Straight Arrow Connector 28"/>
            <p:cNvCxnSpPr>
              <a:stCxn id="28" idx="0"/>
            </p:cNvCxnSpPr>
            <p:nvPr/>
          </p:nvCxnSpPr>
          <p:spPr>
            <a:xfrm flipH="1" flipV="1">
              <a:off x="2360423" y="2361828"/>
              <a:ext cx="3054092" cy="9831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07" y="3817184"/>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2528763" y="3306679"/>
            <a:ext cx="1008112" cy="1595595"/>
            <a:chOff x="2321049" y="4276556"/>
            <a:chExt cx="1008112" cy="1595595"/>
          </a:xfrm>
        </p:grpSpPr>
        <p:sp>
          <p:nvSpPr>
            <p:cNvPr id="42" name="TextBox 41"/>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43" name="Straight Arrow Connector 42"/>
            <p:cNvCxnSpPr>
              <a:stCxn id="42"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902791" y="3306680"/>
            <a:ext cx="1008112" cy="1559095"/>
            <a:chOff x="2402632" y="3949789"/>
            <a:chExt cx="1008112" cy="1559095"/>
          </a:xfrm>
        </p:grpSpPr>
        <p:sp>
          <p:nvSpPr>
            <p:cNvPr id="45" name="TextBox 4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46" name="Straight Arrow Connector 45"/>
            <p:cNvCxnSpPr>
              <a:stCxn id="4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3746834" y="4956240"/>
            <a:ext cx="1152128" cy="1812047"/>
            <a:chOff x="4637943" y="2996215"/>
            <a:chExt cx="1152128" cy="1812047"/>
          </a:xfrm>
        </p:grpSpPr>
        <p:sp>
          <p:nvSpPr>
            <p:cNvPr id="48" name="TextBox 4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49" name="Straight Arrow Connector 48"/>
            <p:cNvCxnSpPr>
              <a:stCxn id="4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902791" y="4956240"/>
            <a:ext cx="1409948" cy="1825367"/>
            <a:chOff x="4729461" y="2982895"/>
            <a:chExt cx="1409948" cy="1825367"/>
          </a:xfrm>
        </p:grpSpPr>
        <p:sp>
          <p:nvSpPr>
            <p:cNvPr id="51" name="TextBox 5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52" name="Straight Arrow Connector 51"/>
            <p:cNvCxnSpPr>
              <a:stCxn id="5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833020" y="4952445"/>
            <a:ext cx="1554062" cy="1833801"/>
            <a:chOff x="4781960" y="2979100"/>
            <a:chExt cx="1554062" cy="1833801"/>
          </a:xfrm>
        </p:grpSpPr>
        <p:sp>
          <p:nvSpPr>
            <p:cNvPr id="54" name="TextBox 53"/>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55" name="Straight Arrow Connector 54"/>
            <p:cNvCxnSpPr>
              <a:stCxn id="54"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Group 36"/>
          <p:cNvGrpSpPr/>
          <p:nvPr/>
        </p:nvGrpSpPr>
        <p:grpSpPr>
          <a:xfrm>
            <a:off x="1907704" y="4952445"/>
            <a:ext cx="1698146" cy="1812047"/>
            <a:chOff x="4091925" y="2996215"/>
            <a:chExt cx="1698146" cy="1812047"/>
          </a:xfrm>
        </p:grpSpPr>
        <p:sp>
          <p:nvSpPr>
            <p:cNvPr id="57"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8" name="Straight Arrow Connector 38"/>
            <p:cNvCxnSpPr>
              <a:stCxn id="57"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6561211" y="4979394"/>
            <a:ext cx="1152128" cy="1812047"/>
            <a:chOff x="4637943" y="2996215"/>
            <a:chExt cx="1152128" cy="1812047"/>
          </a:xfrm>
        </p:grpSpPr>
        <p:sp>
          <p:nvSpPr>
            <p:cNvPr id="60" name="TextBox 59"/>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61" name="Straight Arrow Connector 60"/>
            <p:cNvCxnSpPr>
              <a:stCxn id="60"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7965180" y="5469919"/>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spTree>
    <p:extLst>
      <p:ext uri="{BB962C8B-B14F-4D97-AF65-F5344CB8AC3E}">
        <p14:creationId xmlns:p14="http://schemas.microsoft.com/office/powerpoint/2010/main" val="4299656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0"/>
            <a:ext cx="8229600" cy="692696"/>
          </a:xfrm>
        </p:spPr>
        <p:txBody>
          <a:bodyPr>
            <a:normAutofit fontScale="90000"/>
          </a:bodyPr>
          <a:lstStyle/>
          <a:p>
            <a:r>
              <a:rPr lang="en-GB" dirty="0"/>
              <a:t>Dosimeters Supports</a:t>
            </a:r>
          </a:p>
        </p:txBody>
      </p:sp>
      <p:sp>
        <p:nvSpPr>
          <p:cNvPr id="3" name="Content Placeholder 2"/>
          <p:cNvSpPr>
            <a:spLocks noGrp="1"/>
          </p:cNvSpPr>
          <p:nvPr>
            <p:ph idx="1"/>
          </p:nvPr>
        </p:nvSpPr>
        <p:spPr>
          <a:xfrm>
            <a:off x="0" y="938314"/>
            <a:ext cx="5004048" cy="4794941"/>
          </a:xfrm>
        </p:spPr>
        <p:txBody>
          <a:bodyPr>
            <a:noAutofit/>
          </a:bodyPr>
          <a:lstStyle/>
          <a:p>
            <a:pPr>
              <a:buFont typeface="Wingdings" panose="05000000000000000000" pitchFamily="2" charset="2"/>
              <a:buChar char="§"/>
            </a:pPr>
            <a:r>
              <a:rPr lang="en-GB" sz="1800" b="1" dirty="0"/>
              <a:t>Dosimeter single support for BLMs, </a:t>
            </a:r>
            <a:r>
              <a:rPr lang="en-GB" sz="1800" dirty="0" err="1"/>
              <a:t>Inox</a:t>
            </a:r>
            <a:r>
              <a:rPr lang="en-GB" sz="1800" dirty="0"/>
              <a:t> 316LN thin frame cut and bended to accommodate a dosimeter capsule.</a:t>
            </a:r>
          </a:p>
          <a:p>
            <a:pPr>
              <a:buFont typeface="Wingdings" panose="05000000000000000000" pitchFamily="2" charset="2"/>
              <a:buChar char="§"/>
            </a:pPr>
            <a:r>
              <a:rPr lang="en-GB" sz="1800" dirty="0"/>
              <a:t>Attached to BLMs through a PEEK cable tie,  capsules can be removed without detaching the support (bend the frame by hands).</a:t>
            </a:r>
          </a:p>
        </p:txBody>
      </p:sp>
      <p:sp>
        <p:nvSpPr>
          <p:cNvPr id="9" name="Date Placeholder 8"/>
          <p:cNvSpPr>
            <a:spLocks noGrp="1"/>
          </p:cNvSpPr>
          <p:nvPr>
            <p:ph type="dt" sz="half" idx="10"/>
          </p:nvPr>
        </p:nvSpPr>
        <p:spPr/>
        <p:txBody>
          <a:bodyPr/>
          <a:lstStyle/>
          <a:p>
            <a:r>
              <a:rPr lang="en-US"/>
              <a:t>31/08/2016</a:t>
            </a:r>
            <a:endParaRPr lang="en-GB"/>
          </a:p>
        </p:txBody>
      </p:sp>
      <p:sp>
        <p:nvSpPr>
          <p:cNvPr id="10" name="Footer Placeholder 9"/>
          <p:cNvSpPr>
            <a:spLocks noGrp="1"/>
          </p:cNvSpPr>
          <p:nvPr>
            <p:ph type="ftr" sz="quarter" idx="11"/>
          </p:nvPr>
        </p:nvSpPr>
        <p:spPr/>
        <p:txBody>
          <a:bodyPr/>
          <a:lstStyle/>
          <a:p>
            <a:r>
              <a:rPr lang="it-IT"/>
              <a:t>F. Cerutti, E. Skordis, P. Fessia, N. Mariani</a:t>
            </a:r>
            <a:endParaRPr lang="en-GB" dirty="0"/>
          </a:p>
        </p:txBody>
      </p:sp>
      <p:sp>
        <p:nvSpPr>
          <p:cNvPr id="11" name="Slide Number Placeholder 10"/>
          <p:cNvSpPr>
            <a:spLocks noGrp="1"/>
          </p:cNvSpPr>
          <p:nvPr>
            <p:ph type="sldNum" sz="quarter" idx="12"/>
          </p:nvPr>
        </p:nvSpPr>
        <p:spPr/>
        <p:txBody>
          <a:bodyPr/>
          <a:lstStyle/>
          <a:p>
            <a:fld id="{E67B5E4A-4952-40B3-BECC-8C3A08E058E6}" type="slidenum">
              <a:rPr lang="en-GB" smtClean="0"/>
              <a:t>36</a:t>
            </a:fld>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92" y="2763886"/>
            <a:ext cx="2449579" cy="2321297"/>
          </a:xfrm>
          <a:prstGeom prst="rect">
            <a:avLst/>
          </a:prstGeom>
        </p:spPr>
      </p:pic>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31782" r="16506" b="30476"/>
          <a:stretch/>
        </p:blipFill>
        <p:spPr>
          <a:xfrm>
            <a:off x="2374049" y="2763885"/>
            <a:ext cx="3060820" cy="2317073"/>
          </a:xfrm>
          <a:prstGeom prst="rect">
            <a:avLst/>
          </a:prstGeom>
        </p:spPr>
      </p:pic>
      <p:sp>
        <p:nvSpPr>
          <p:cNvPr id="17" name="Oval 16"/>
          <p:cNvSpPr/>
          <p:nvPr/>
        </p:nvSpPr>
        <p:spPr>
          <a:xfrm>
            <a:off x="2544362" y="3971132"/>
            <a:ext cx="1046720" cy="10222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p:cNvCxnSpPr>
            <a:stCxn id="17" idx="4"/>
            <a:endCxn id="22" idx="0"/>
          </p:cNvCxnSpPr>
          <p:nvPr/>
        </p:nvCxnSpPr>
        <p:spPr>
          <a:xfrm flipH="1">
            <a:off x="2769448" y="4993374"/>
            <a:ext cx="298274" cy="20333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2" name="TextBox 21"/>
          <p:cNvSpPr txBox="1"/>
          <p:nvPr/>
        </p:nvSpPr>
        <p:spPr>
          <a:xfrm>
            <a:off x="104026" y="5196707"/>
            <a:ext cx="5330843" cy="1200329"/>
          </a:xfrm>
          <a:prstGeom prst="rect">
            <a:avLst/>
          </a:prstGeom>
          <a:noFill/>
          <a:ln w="28575">
            <a:solidFill>
              <a:srgbClr val="FF0000"/>
            </a:solidFill>
          </a:ln>
        </p:spPr>
        <p:txBody>
          <a:bodyPr wrap="square" rtlCol="0">
            <a:spAutoFit/>
          </a:bodyPr>
          <a:lstStyle/>
          <a:p>
            <a:pPr>
              <a:buFont typeface="Wingdings" panose="05000000000000000000" pitchFamily="2" charset="2"/>
              <a:buChar char="§"/>
            </a:pPr>
            <a:r>
              <a:rPr lang="en-GB" b="1" dirty="0"/>
              <a:t> Clear labels on the support stating the Id of the dosimeter and of the related equipment</a:t>
            </a:r>
          </a:p>
          <a:p>
            <a:pPr>
              <a:buFont typeface="Wingdings" panose="05000000000000000000" pitchFamily="2" charset="2"/>
              <a:buChar char="§"/>
            </a:pPr>
            <a:r>
              <a:rPr lang="en-GB" dirty="0"/>
              <a:t> Id label on one side of the capsule, on the other the installation date.</a:t>
            </a:r>
          </a:p>
        </p:txBody>
      </p:sp>
      <p:pic>
        <p:nvPicPr>
          <p:cNvPr id="20" name="Picture 19"/>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16000" contrast="22000"/>
                    </a14:imgEffect>
                  </a14:imgLayer>
                </a14:imgProps>
              </a:ext>
              <a:ext uri="{28A0092B-C50C-407E-A947-70E740481C1C}">
                <a14:useLocalDpi xmlns:a14="http://schemas.microsoft.com/office/drawing/2010/main" val="0"/>
              </a:ext>
            </a:extLst>
          </a:blip>
          <a:srcRect l="30987" t="33880" r="52924" b="46099"/>
          <a:stretch/>
        </p:blipFill>
        <p:spPr>
          <a:xfrm>
            <a:off x="5589955" y="2420888"/>
            <a:ext cx="3391579" cy="2376264"/>
          </a:xfrm>
          <a:prstGeom prst="rect">
            <a:avLst/>
          </a:prstGeom>
        </p:spPr>
      </p:pic>
      <p:pic>
        <p:nvPicPr>
          <p:cNvPr id="32" name="Picture 31"/>
          <p:cNvPicPr>
            <a:picLocks noChangeAspect="1"/>
          </p:cNvPicPr>
          <p:nvPr/>
        </p:nvPicPr>
        <p:blipFill rotWithShape="1">
          <a:blip r:embed="rId6" cstate="print">
            <a:extLst>
              <a:ext uri="{28A0092B-C50C-407E-A947-70E740481C1C}">
                <a14:useLocalDpi xmlns:a14="http://schemas.microsoft.com/office/drawing/2010/main" val="0"/>
              </a:ext>
            </a:extLst>
          </a:blip>
          <a:srcRect t="9454" r="20927" b="20072"/>
          <a:stretch/>
        </p:blipFill>
        <p:spPr>
          <a:xfrm>
            <a:off x="5492116" y="4797152"/>
            <a:ext cx="3587258" cy="1800201"/>
          </a:xfrm>
          <a:prstGeom prst="rect">
            <a:avLst/>
          </a:prstGeom>
        </p:spPr>
      </p:pic>
      <p:sp>
        <p:nvSpPr>
          <p:cNvPr id="33" name="Oval 32"/>
          <p:cNvSpPr/>
          <p:nvPr/>
        </p:nvSpPr>
        <p:spPr>
          <a:xfrm>
            <a:off x="6737496" y="5143224"/>
            <a:ext cx="1046720" cy="10222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Arrow Connector 33"/>
          <p:cNvCxnSpPr>
            <a:stCxn id="33" idx="2"/>
            <a:endCxn id="22" idx="3"/>
          </p:cNvCxnSpPr>
          <p:nvPr/>
        </p:nvCxnSpPr>
        <p:spPr>
          <a:xfrm flipH="1">
            <a:off x="5434869" y="5654345"/>
            <a:ext cx="1302627" cy="14252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7" name="Rectangle 36"/>
          <p:cNvSpPr/>
          <p:nvPr/>
        </p:nvSpPr>
        <p:spPr>
          <a:xfrm>
            <a:off x="5076056" y="938314"/>
            <a:ext cx="4021256" cy="1477328"/>
          </a:xfrm>
          <a:prstGeom prst="rect">
            <a:avLst/>
          </a:prstGeom>
        </p:spPr>
        <p:txBody>
          <a:bodyPr wrap="square">
            <a:spAutoFit/>
          </a:bodyPr>
          <a:lstStyle/>
          <a:p>
            <a:pPr>
              <a:buFont typeface="Wingdings" panose="05000000000000000000" pitchFamily="2" charset="2"/>
              <a:buChar char="§"/>
            </a:pPr>
            <a:r>
              <a:rPr lang="en-GB" b="1" dirty="0"/>
              <a:t>Dosimeter single support for Magnets, </a:t>
            </a:r>
            <a:r>
              <a:rPr lang="en-GB" dirty="0"/>
              <a:t>AW6082 Al alloy holders.</a:t>
            </a:r>
          </a:p>
          <a:p>
            <a:pPr>
              <a:buFont typeface="Wingdings" panose="05000000000000000000" pitchFamily="2" charset="2"/>
              <a:buChar char="§"/>
            </a:pPr>
            <a:r>
              <a:rPr lang="en-GB" dirty="0"/>
              <a:t> Fixed to flanges with 1.5 Allen screw having removable caps for fast dosimeter exchange.</a:t>
            </a:r>
          </a:p>
        </p:txBody>
      </p:sp>
    </p:spTree>
    <p:extLst>
      <p:ext uri="{BB962C8B-B14F-4D97-AF65-F5344CB8AC3E}">
        <p14:creationId xmlns:p14="http://schemas.microsoft.com/office/powerpoint/2010/main" val="2441637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049" y="47624"/>
            <a:ext cx="4171606" cy="1527200"/>
          </a:xfrm>
        </p:spPr>
        <p:txBody>
          <a:bodyPr>
            <a:normAutofit/>
          </a:bodyPr>
          <a:lstStyle/>
          <a:p>
            <a:r>
              <a:rPr lang="en-GB" dirty="0"/>
              <a:t>Installation Pictures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37</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9594" y="1628800"/>
            <a:ext cx="3548910" cy="1998260"/>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35038"/>
          <a:stretch/>
        </p:blipFill>
        <p:spPr>
          <a:xfrm>
            <a:off x="5579914" y="3717032"/>
            <a:ext cx="3528590" cy="305841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347864" y="3022896"/>
            <a:ext cx="2112925" cy="3752555"/>
          </a:xfrm>
          <a:prstGeom prst="rect">
            <a:avLst/>
          </a:prstGeom>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40000" contrast="2000"/>
                    </a14:imgEffect>
                  </a14:imgLayer>
                </a14:imgProps>
              </a:ext>
              <a:ext uri="{28A0092B-C50C-407E-A947-70E740481C1C}">
                <a14:useLocalDpi xmlns:a14="http://schemas.microsoft.com/office/drawing/2010/main" val="0"/>
              </a:ext>
            </a:extLst>
          </a:blip>
          <a:srcRect l="27061" r="32158" b="12148"/>
          <a:stretch/>
        </p:blipFill>
        <p:spPr>
          <a:xfrm>
            <a:off x="107504" y="3022895"/>
            <a:ext cx="3096344" cy="3746787"/>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914" y="47624"/>
            <a:ext cx="5187174" cy="2920706"/>
          </a:xfrm>
          <a:prstGeom prst="rect">
            <a:avLst/>
          </a:prstGeom>
        </p:spPr>
      </p:pic>
    </p:spTree>
    <p:extLst>
      <p:ext uri="{BB962C8B-B14F-4D97-AF65-F5344CB8AC3E}">
        <p14:creationId xmlns:p14="http://schemas.microsoft.com/office/powerpoint/2010/main" val="21755794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518" y="34545"/>
            <a:ext cx="8229600" cy="1143000"/>
          </a:xfrm>
        </p:spPr>
        <p:txBody>
          <a:bodyPr>
            <a:normAutofit/>
          </a:bodyPr>
          <a:lstStyle/>
          <a:p>
            <a:r>
              <a:rPr lang="it-IT" dirty="0"/>
              <a:t>Dose </a:t>
            </a:r>
            <a:r>
              <a:rPr lang="it-IT" dirty="0" err="1"/>
              <a:t>Gradients</a:t>
            </a:r>
            <a:r>
              <a:rPr lang="it-IT" dirty="0"/>
              <a:t> </a:t>
            </a:r>
            <a:r>
              <a:rPr lang="it-IT" dirty="0" err="1"/>
              <a:t>locations</a:t>
            </a:r>
            <a:endParaRPr lang="it-IT" dirty="0"/>
          </a:p>
        </p:txBody>
      </p:sp>
      <p:sp>
        <p:nvSpPr>
          <p:cNvPr id="4" name="Date Placeholder 3"/>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8" name="Slide Number Placeholder 7"/>
          <p:cNvSpPr>
            <a:spLocks noGrp="1"/>
          </p:cNvSpPr>
          <p:nvPr>
            <p:ph type="sldNum" sz="quarter" idx="12"/>
          </p:nvPr>
        </p:nvSpPr>
        <p:spPr/>
        <p:txBody>
          <a:bodyPr/>
          <a:lstStyle/>
          <a:p>
            <a:fld id="{E67B5E4A-4952-40B3-BECC-8C3A08E058E6}" type="slidenum">
              <a:rPr lang="en-GB" smtClean="0"/>
              <a:t>38</a:t>
            </a:fld>
            <a:endParaRPr lang="en-GB"/>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b="17300"/>
          <a:stretch/>
        </p:blipFill>
        <p:spPr>
          <a:xfrm>
            <a:off x="423773" y="2903589"/>
            <a:ext cx="2304256" cy="3384376"/>
          </a:xfrm>
          <a:prstGeom prst="rect">
            <a:avLst/>
          </a:prstGeom>
        </p:spPr>
      </p:pic>
      <p:sp>
        <p:nvSpPr>
          <p:cNvPr id="13" name="TextBox 12"/>
          <p:cNvSpPr txBox="1"/>
          <p:nvPr/>
        </p:nvSpPr>
        <p:spPr>
          <a:xfrm>
            <a:off x="362518" y="965627"/>
            <a:ext cx="2460004" cy="2031325"/>
          </a:xfrm>
          <a:prstGeom prst="rect">
            <a:avLst/>
          </a:prstGeom>
          <a:noFill/>
        </p:spPr>
        <p:txBody>
          <a:bodyPr wrap="square" rtlCol="0">
            <a:spAutoFit/>
          </a:bodyPr>
          <a:lstStyle/>
          <a:p>
            <a:r>
              <a:rPr lang="en-GB" dirty="0"/>
              <a:t>Multiple RPL on BLMs to check distribution along BLM active surface:</a:t>
            </a:r>
            <a:r>
              <a:rPr lang="en-GB" b="1" dirty="0"/>
              <a:t>BLMTI.C6L3, BLMTI.06L7</a:t>
            </a:r>
          </a:p>
          <a:p>
            <a:r>
              <a:rPr lang="en-GB" b="1" dirty="0"/>
              <a:t>3 RPL each, top, centre &amp; bottom</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20955"/>
          <a:stretch/>
        </p:blipFill>
        <p:spPr>
          <a:xfrm>
            <a:off x="2822523" y="4168894"/>
            <a:ext cx="2987824" cy="2128329"/>
          </a:xfrm>
          <a:prstGeom prst="rect">
            <a:avLst/>
          </a:prstGeom>
        </p:spPr>
      </p:pic>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7476" t="28971" r="20862" b="21962"/>
          <a:stretch/>
        </p:blipFill>
        <p:spPr>
          <a:xfrm>
            <a:off x="3258361" y="2146701"/>
            <a:ext cx="5103972" cy="1963066"/>
          </a:xfrm>
          <a:prstGeom prst="rect">
            <a:avLst/>
          </a:prstGeom>
        </p:spPr>
      </p:pic>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12685" r="4785"/>
          <a:stretch/>
        </p:blipFill>
        <p:spPr>
          <a:xfrm>
            <a:off x="5940152" y="4184720"/>
            <a:ext cx="3096344" cy="2112503"/>
          </a:xfrm>
          <a:prstGeom prst="rect">
            <a:avLst/>
          </a:prstGeom>
        </p:spPr>
      </p:pic>
      <p:sp>
        <p:nvSpPr>
          <p:cNvPr id="22" name="TextBox 21"/>
          <p:cNvSpPr txBox="1"/>
          <p:nvPr/>
        </p:nvSpPr>
        <p:spPr>
          <a:xfrm>
            <a:off x="3258361" y="1267895"/>
            <a:ext cx="5778134" cy="923330"/>
          </a:xfrm>
          <a:prstGeom prst="rect">
            <a:avLst/>
          </a:prstGeom>
          <a:noFill/>
        </p:spPr>
        <p:txBody>
          <a:bodyPr wrap="square" rtlCol="0">
            <a:spAutoFit/>
          </a:bodyPr>
          <a:lstStyle/>
          <a:p>
            <a:r>
              <a:rPr lang="en-GB" dirty="0"/>
              <a:t>Radial dose profile on highly loaded quadrupoles in IR3 and IR7: </a:t>
            </a:r>
            <a:r>
              <a:rPr lang="en-GB" b="1" dirty="0"/>
              <a:t>MQWA.E5R3 and MQWA.C4L7. 4 dosimeters in a row, </a:t>
            </a:r>
            <a:r>
              <a:rPr lang="en-GB" dirty="0"/>
              <a:t>placed radially at fixed distance from one beam line.</a:t>
            </a:r>
          </a:p>
        </p:txBody>
      </p:sp>
      <p:cxnSp>
        <p:nvCxnSpPr>
          <p:cNvPr id="19" name="Straight Arrow Connector 18"/>
          <p:cNvCxnSpPr/>
          <p:nvPr/>
        </p:nvCxnSpPr>
        <p:spPr>
          <a:xfrm flipH="1" flipV="1">
            <a:off x="3258361" y="4941168"/>
            <a:ext cx="1385647" cy="72008"/>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p:nvPr/>
        </p:nvCxnSpPr>
        <p:spPr>
          <a:xfrm flipH="1" flipV="1">
            <a:off x="6660232" y="5373216"/>
            <a:ext cx="1432063" cy="216024"/>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2077171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a:t>
            </a:r>
          </a:p>
        </p:txBody>
      </p:sp>
      <p:sp>
        <p:nvSpPr>
          <p:cNvPr id="4" name="Rectangle 3"/>
          <p:cNvSpPr/>
          <p:nvPr/>
        </p:nvSpPr>
        <p:spPr>
          <a:xfrm>
            <a:off x="0" y="692696"/>
            <a:ext cx="9144000" cy="1200329"/>
          </a:xfrm>
          <a:prstGeom prst="rect">
            <a:avLst/>
          </a:prstGeom>
        </p:spPr>
        <p:txBody>
          <a:bodyPr wrap="square">
            <a:spAutoFit/>
          </a:bodyPr>
          <a:lstStyle/>
          <a:p>
            <a:pPr marL="285750" indent="-285750">
              <a:buFont typeface="Wingdings" panose="05000000000000000000" pitchFamily="2" charset="2"/>
              <a:buChar char="§"/>
            </a:pPr>
            <a:r>
              <a:rPr lang="en-GB" dirty="0">
                <a:sym typeface="Wingdings" panose="05000000000000000000" pitchFamily="2" charset="2"/>
              </a:rPr>
              <a:t>Previous magnets dose forecasts (LHC-MW-EC-0001 &amp; 0002) were based on FLUKA calculations of 2013-2014 made By E. Skordis and F. Cerutti.</a:t>
            </a:r>
          </a:p>
          <a:p>
            <a:pPr marL="285750" indent="-285750">
              <a:buFont typeface="Wingdings" panose="05000000000000000000" pitchFamily="2" charset="2"/>
              <a:buChar char="§"/>
            </a:pPr>
            <a:r>
              <a:rPr lang="en-GB" dirty="0">
                <a:sym typeface="Wingdings" panose="05000000000000000000" pitchFamily="2" charset="2"/>
              </a:rPr>
              <a:t>New Dosimeters data allows for validation of previous calculations, but a normalization is needed!</a:t>
            </a:r>
          </a:p>
        </p:txBody>
      </p:sp>
      <p:sp>
        <p:nvSpPr>
          <p:cNvPr id="7" name="Rectangle 6"/>
          <p:cNvSpPr/>
          <p:nvPr/>
        </p:nvSpPr>
        <p:spPr>
          <a:xfrm>
            <a:off x="0" y="6135916"/>
            <a:ext cx="9144000" cy="707886"/>
          </a:xfrm>
          <a:prstGeom prst="rect">
            <a:avLst/>
          </a:prstGeom>
          <a:solidFill>
            <a:srgbClr val="FF0000"/>
          </a:solidFill>
        </p:spPr>
        <p:txBody>
          <a:bodyPr wrap="square" rtlCol="0">
            <a:spAutoFit/>
          </a:bodyPr>
          <a:lstStyle/>
          <a:p>
            <a:r>
              <a:rPr lang="en-GB" sz="2000" dirty="0">
                <a:solidFill>
                  <a:schemeClr val="bg1"/>
                </a:solidFill>
              </a:rPr>
              <a:t>New estimation of proton losses allows for a meaningful normalization of FLUKA maps to LHC 2015 Run losses, thus allowing direct comparison with dosimeters readings.</a:t>
            </a:r>
          </a:p>
        </p:txBody>
      </p:sp>
      <p:pic>
        <p:nvPicPr>
          <p:cNvPr id="8" name="Picture 7"/>
          <p:cNvPicPr>
            <a:picLocks noChangeAspect="1"/>
          </p:cNvPicPr>
          <p:nvPr/>
        </p:nvPicPr>
        <p:blipFill>
          <a:blip r:embed="rId2"/>
          <a:stretch>
            <a:fillRect/>
          </a:stretch>
        </p:blipFill>
        <p:spPr>
          <a:xfrm>
            <a:off x="107503" y="1988840"/>
            <a:ext cx="5299705" cy="3849259"/>
          </a:xfrm>
          <a:prstGeom prst="rect">
            <a:avLst/>
          </a:prstGeom>
        </p:spPr>
      </p:pic>
      <p:sp>
        <p:nvSpPr>
          <p:cNvPr id="3" name="Rectangle 2"/>
          <p:cNvSpPr/>
          <p:nvPr/>
        </p:nvSpPr>
        <p:spPr>
          <a:xfrm>
            <a:off x="5407208" y="1575876"/>
            <a:ext cx="3736792" cy="2862322"/>
          </a:xfrm>
          <a:prstGeom prst="rect">
            <a:avLst/>
          </a:prstGeom>
        </p:spPr>
        <p:txBody>
          <a:bodyPr wrap="square">
            <a:spAutoFit/>
          </a:bodyPr>
          <a:lstStyle/>
          <a:p>
            <a:pPr marL="342900" indent="-342900">
              <a:buFont typeface="+mj-lt"/>
              <a:buAutoNum type="arabicParenR"/>
            </a:pPr>
            <a:r>
              <a:rPr lang="en-GB" dirty="0">
                <a:sym typeface="Wingdings" panose="05000000000000000000" pitchFamily="2" charset="2"/>
              </a:rPr>
              <a:t>The comparison between FLUKA maps and BLM readings 2015 (C. Martinella, E. Skordis) allows to estimate the number of protons lost in IR7 (“Considerations on Warm Magnet Measured Dose”, F. Cerutti, </a:t>
            </a:r>
            <a:r>
              <a:rPr lang="en-GB" dirty="0" err="1">
                <a:sym typeface="Wingdings" panose="05000000000000000000" pitchFamily="2" charset="2"/>
              </a:rPr>
              <a:t>ColUSM</a:t>
            </a:r>
            <a:r>
              <a:rPr lang="en-GB" dirty="0">
                <a:sym typeface="Wingdings" panose="05000000000000000000" pitchFamily="2" charset="2"/>
              </a:rPr>
              <a:t> N.77):</a:t>
            </a:r>
          </a:p>
          <a:p>
            <a:pPr marL="342900" indent="-342900">
              <a:buFont typeface="+mj-lt"/>
              <a:buAutoNum type="arabicParenR"/>
            </a:pPr>
            <a:r>
              <a:rPr lang="en-GB" dirty="0">
                <a:sym typeface="Wingdings" panose="05000000000000000000" pitchFamily="2" charset="2"/>
              </a:rPr>
              <a:t>Taking into account scaling factors we obtain </a:t>
            </a:r>
            <a:r>
              <a:rPr lang="en-US" dirty="0">
                <a:solidFill>
                  <a:srgbClr val="FF0000"/>
                </a:solidFill>
                <a:cs typeface="Tahoma" pitchFamily="34" charset="0"/>
              </a:rPr>
              <a:t>8 10</a:t>
            </a:r>
            <a:r>
              <a:rPr lang="en-US" baseline="30000" dirty="0">
                <a:solidFill>
                  <a:srgbClr val="FF0000"/>
                </a:solidFill>
                <a:cs typeface="Tahoma" pitchFamily="34" charset="0"/>
              </a:rPr>
              <a:t>15</a:t>
            </a:r>
            <a:r>
              <a:rPr lang="en-US" dirty="0">
                <a:solidFill>
                  <a:srgbClr val="FF0000"/>
                </a:solidFill>
                <a:cs typeface="Tahoma" pitchFamily="34" charset="0"/>
              </a:rPr>
              <a:t> proton equivalent losses per 50 fb</a:t>
            </a:r>
            <a:r>
              <a:rPr lang="en-US" baseline="30000" dirty="0">
                <a:solidFill>
                  <a:srgbClr val="FF0000"/>
                </a:solidFill>
                <a:cs typeface="Tahoma" pitchFamily="34" charset="0"/>
              </a:rPr>
              <a:t>-1</a:t>
            </a:r>
            <a:r>
              <a:rPr lang="en-US" dirty="0"/>
              <a:t>.</a:t>
            </a:r>
          </a:p>
        </p:txBody>
      </p:sp>
      <p:sp>
        <p:nvSpPr>
          <p:cNvPr id="5" name="Rectangle 4"/>
          <p:cNvSpPr/>
          <p:nvPr/>
        </p:nvSpPr>
        <p:spPr>
          <a:xfrm>
            <a:off x="5220072" y="4506856"/>
            <a:ext cx="3779912" cy="1477328"/>
          </a:xfrm>
          <a:prstGeom prst="rect">
            <a:avLst/>
          </a:prstGeom>
          <a:solidFill>
            <a:schemeClr val="bg1"/>
          </a:solidFill>
          <a:ln w="28575">
            <a:solidFill>
              <a:srgbClr val="FF0000"/>
            </a:solidFill>
          </a:ln>
        </p:spPr>
        <p:txBody>
          <a:bodyPr wrap="square" rtlCol="0">
            <a:spAutoFit/>
          </a:bodyPr>
          <a:lstStyle/>
          <a:p>
            <a:r>
              <a:rPr lang="en-US" dirty="0">
                <a:sym typeface="Wingdings" panose="05000000000000000000" pitchFamily="2" charset="2"/>
              </a:rPr>
              <a:t>NOTE: it has been decided to keep conservatively in all future calculations the </a:t>
            </a:r>
            <a:r>
              <a:rPr lang="en-GB" dirty="0">
                <a:sym typeface="Wingdings" panose="05000000000000000000" pitchFamily="2" charset="2"/>
              </a:rPr>
              <a:t>previous value of 1.15 10</a:t>
            </a:r>
            <a:r>
              <a:rPr lang="en-GB" baseline="30000" dirty="0">
                <a:sym typeface="Wingdings" panose="05000000000000000000" pitchFamily="2" charset="2"/>
              </a:rPr>
              <a:t>16</a:t>
            </a:r>
            <a:r>
              <a:rPr lang="en-GB" dirty="0">
                <a:sym typeface="Wingdings" panose="05000000000000000000" pitchFamily="2" charset="2"/>
              </a:rPr>
              <a:t> proton equivalent losses per 50 fb</a:t>
            </a:r>
            <a:r>
              <a:rPr lang="en-GB" baseline="30000" dirty="0">
                <a:sym typeface="Wingdings" panose="05000000000000000000" pitchFamily="2" charset="2"/>
              </a:rPr>
              <a:t>-1</a:t>
            </a:r>
            <a:r>
              <a:rPr lang="en-GB" dirty="0">
                <a:sym typeface="Wingdings" panose="05000000000000000000" pitchFamily="2" charset="2"/>
              </a:rPr>
              <a:t>, as by present LHC Design Parameters.</a:t>
            </a:r>
            <a:endParaRPr lang="en-US" dirty="0"/>
          </a:p>
        </p:txBody>
      </p:sp>
      <p:sp>
        <p:nvSpPr>
          <p:cNvPr id="6" name="Date Placeholder 5"/>
          <p:cNvSpPr>
            <a:spLocks noGrp="1"/>
          </p:cNvSpPr>
          <p:nvPr>
            <p:ph type="dt" sz="half" idx="10"/>
          </p:nvPr>
        </p:nvSpPr>
        <p:spPr/>
        <p:txBody>
          <a:bodyPr/>
          <a:lstStyle/>
          <a:p>
            <a:r>
              <a:rPr lang="en-US"/>
              <a:t>31/08/2016</a:t>
            </a:r>
            <a:endParaRPr lang="en-GB"/>
          </a:p>
        </p:txBody>
      </p:sp>
      <p:sp>
        <p:nvSpPr>
          <p:cNvPr id="10" name="Slide Number Placeholder 9"/>
          <p:cNvSpPr>
            <a:spLocks noGrp="1"/>
          </p:cNvSpPr>
          <p:nvPr>
            <p:ph type="sldNum" sz="quarter" idx="12"/>
          </p:nvPr>
        </p:nvSpPr>
        <p:spPr/>
        <p:txBody>
          <a:bodyPr/>
          <a:lstStyle/>
          <a:p>
            <a:fld id="{CEC5FD3D-B1CB-4370-885D-D8ADD141148B}" type="slidenum">
              <a:rPr lang="en-GB" smtClean="0"/>
              <a:t>39</a:t>
            </a:fld>
            <a:endParaRPr lang="en-GB"/>
          </a:p>
        </p:txBody>
      </p:sp>
    </p:spTree>
    <p:extLst>
      <p:ext uri="{BB962C8B-B14F-4D97-AF65-F5344CB8AC3E}">
        <p14:creationId xmlns:p14="http://schemas.microsoft.com/office/powerpoint/2010/main" val="247546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normAutofit fontScale="90000"/>
          </a:bodyPr>
          <a:lstStyle/>
          <a:p>
            <a:pPr algn="ctr"/>
            <a:r>
              <a:rPr lang="en-GB" dirty="0"/>
              <a:t>LHC Warm Magnets Damage Evaluations</a:t>
            </a:r>
          </a:p>
        </p:txBody>
      </p:sp>
      <p:sp>
        <p:nvSpPr>
          <p:cNvPr id="7" name="Rectangle 6"/>
          <p:cNvSpPr/>
          <p:nvPr/>
        </p:nvSpPr>
        <p:spPr>
          <a:xfrm>
            <a:off x="1115616" y="1114574"/>
            <a:ext cx="4930800" cy="1107996"/>
          </a:xfrm>
          <a:prstGeom prst="rect">
            <a:avLst/>
          </a:prstGeom>
          <a:noFill/>
          <a:ln w="28575">
            <a:noFill/>
          </a:ln>
        </p:spPr>
        <p:txBody>
          <a:bodyPr wrap="square" rtlCol="0">
            <a:spAutoFit/>
          </a:bodyPr>
          <a:lstStyle/>
          <a:p>
            <a:r>
              <a:rPr lang="en-GB" b="1" dirty="0">
                <a:sym typeface="Wingdings" panose="05000000000000000000" pitchFamily="2" charset="2"/>
              </a:rPr>
              <a:t>1) Mechanical induced damage on MQWs: </a:t>
            </a:r>
          </a:p>
          <a:p>
            <a:r>
              <a:rPr lang="en-GB" sz="1600" b="1" dirty="0">
                <a:sym typeface="Wingdings" panose="05000000000000000000" pitchFamily="2" charset="2"/>
              </a:rPr>
              <a:t> MQW Life Test: Endurance fatigue test on spare MQW to simulate LHC powering cycles (@7 </a:t>
            </a:r>
            <a:r>
              <a:rPr lang="en-GB" sz="1600" b="1" dirty="0" err="1">
                <a:sym typeface="Wingdings" panose="05000000000000000000" pitchFamily="2" charset="2"/>
              </a:rPr>
              <a:t>TeV</a:t>
            </a:r>
            <a:r>
              <a:rPr lang="en-GB" sz="1600" b="1" dirty="0">
                <a:sym typeface="Wingdings" panose="05000000000000000000" pitchFamily="2" charset="2"/>
              </a:rPr>
              <a:t>) while acquiring key parameters to verify life span.</a:t>
            </a:r>
          </a:p>
        </p:txBody>
      </p:sp>
      <p:sp>
        <p:nvSpPr>
          <p:cNvPr id="4" name="Rectangle 3"/>
          <p:cNvSpPr/>
          <p:nvPr/>
        </p:nvSpPr>
        <p:spPr>
          <a:xfrm>
            <a:off x="3547128" y="2711904"/>
            <a:ext cx="5112568" cy="1107996"/>
          </a:xfrm>
          <a:prstGeom prst="rect">
            <a:avLst/>
          </a:prstGeom>
        </p:spPr>
        <p:txBody>
          <a:bodyPr wrap="square">
            <a:spAutoFit/>
          </a:bodyPr>
          <a:lstStyle/>
          <a:p>
            <a:r>
              <a:rPr lang="en-GB" b="1" dirty="0">
                <a:sym typeface="Wingdings" panose="05000000000000000000" pitchFamily="2" charset="2"/>
              </a:rPr>
              <a:t>2) Heat induced damage on MQWs:</a:t>
            </a:r>
          </a:p>
          <a:p>
            <a:r>
              <a:rPr lang="en-GB" sz="1600" b="1" dirty="0">
                <a:sym typeface="Wingdings" panose="05000000000000000000" pitchFamily="2" charset="2"/>
              </a:rPr>
              <a:t> Ad hoc Heat Test to simulate Beam Losses Energy Deposition inside tunnel environment and verify absence of hot spots and MQWs cooling capabilities.</a:t>
            </a:r>
          </a:p>
        </p:txBody>
      </p:sp>
      <p:sp>
        <p:nvSpPr>
          <p:cNvPr id="5" name="Rectangle 4"/>
          <p:cNvSpPr/>
          <p:nvPr/>
        </p:nvSpPr>
        <p:spPr>
          <a:xfrm>
            <a:off x="0" y="787085"/>
            <a:ext cx="9036496" cy="369332"/>
          </a:xfrm>
          <a:prstGeom prst="rect">
            <a:avLst/>
          </a:prstGeom>
        </p:spPr>
        <p:txBody>
          <a:bodyPr wrap="square">
            <a:spAutoFit/>
          </a:bodyPr>
          <a:lstStyle/>
          <a:p>
            <a:r>
              <a:rPr lang="en-GB" dirty="0">
                <a:sym typeface="Wingdings" panose="05000000000000000000" pitchFamily="2" charset="2"/>
              </a:rPr>
              <a:t>Prediction of eventual MBWs/MQWs failures on three fronts:</a:t>
            </a:r>
          </a:p>
        </p:txBody>
      </p:sp>
      <p:pic>
        <p:nvPicPr>
          <p:cNvPr id="9" name="Picture 2" descr="\\cern.ch\dfs\Users\e\eskordis\Desktop\Plots-Graphs\WarmMagnetProtectionPlots\Protection\MQWenergyDepositio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500432"/>
            <a:ext cx="3176392" cy="2116204"/>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6205730" y="3819900"/>
            <a:ext cx="2821287" cy="2972937"/>
            <a:chOff x="251520" y="1700807"/>
            <a:chExt cx="2821287" cy="2972937"/>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1100" t="-215" r="15351" b="2"/>
            <a:stretch/>
          </p:blipFill>
          <p:spPr>
            <a:xfrm>
              <a:off x="251520" y="1700807"/>
              <a:ext cx="2821287" cy="2972937"/>
            </a:xfrm>
            <a:prstGeom prst="rect">
              <a:avLst/>
            </a:prstGeom>
          </p:spPr>
        </p:pic>
        <p:sp>
          <p:nvSpPr>
            <p:cNvPr id="15" name="Oval 14"/>
            <p:cNvSpPr/>
            <p:nvPr/>
          </p:nvSpPr>
          <p:spPr>
            <a:xfrm>
              <a:off x="395536" y="385635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5953840" y="789113"/>
            <a:ext cx="2951224" cy="1901945"/>
            <a:chOff x="5953840" y="789113"/>
            <a:chExt cx="2951224" cy="1901945"/>
          </a:xfrm>
        </p:grpSpPr>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12630"/>
            <a:stretch/>
          </p:blipFill>
          <p:spPr>
            <a:xfrm>
              <a:off x="5953840" y="789113"/>
              <a:ext cx="2951224" cy="1901945"/>
            </a:xfrm>
            <a:prstGeom prst="rect">
              <a:avLst/>
            </a:prstGeom>
          </p:spPr>
        </p:pic>
        <p:sp>
          <p:nvSpPr>
            <p:cNvPr id="16" name="Oval 15"/>
            <p:cNvSpPr/>
            <p:nvPr/>
          </p:nvSpPr>
          <p:spPr>
            <a:xfrm>
              <a:off x="6550472" y="172962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p:cNvSpPr/>
          <p:nvPr/>
        </p:nvSpPr>
        <p:spPr>
          <a:xfrm>
            <a:off x="107504" y="4959617"/>
            <a:ext cx="6098226" cy="1600438"/>
          </a:xfrm>
          <a:prstGeom prst="rect">
            <a:avLst/>
          </a:prstGeom>
        </p:spPr>
        <p:txBody>
          <a:bodyPr wrap="square">
            <a:spAutoFit/>
          </a:bodyPr>
          <a:lstStyle/>
          <a:p>
            <a:r>
              <a:rPr lang="en-GB" b="1" dirty="0">
                <a:sym typeface="Wingdings" panose="05000000000000000000" pitchFamily="2" charset="2"/>
              </a:rPr>
              <a:t>3) Radiation induced damage on MBWs and MQWs: </a:t>
            </a:r>
          </a:p>
          <a:p>
            <a:r>
              <a:rPr lang="en-GB" sz="1600" b="1" dirty="0">
                <a:sym typeface="Wingdings" panose="05000000000000000000" pitchFamily="2" charset="2"/>
              </a:rPr>
              <a:t> Verification of doses received by coils with Dosimetry Campaign: installation of 114  Radio-Photoluminescence Glass Dosimeters (RPLGD) in meaningful locations and BLMs for long term predictions…</a:t>
            </a:r>
          </a:p>
          <a:p>
            <a:r>
              <a:rPr lang="en-GB" sz="1600" b="1" dirty="0">
                <a:sym typeface="Wingdings" panose="05000000000000000000" pitchFamily="2" charset="2"/>
              </a:rPr>
              <a:t> Irradiation and testing of materials samples to measure the properties loss due to ionizing radiation!</a:t>
            </a:r>
          </a:p>
        </p:txBody>
      </p:sp>
      <p:sp>
        <p:nvSpPr>
          <p:cNvPr id="12" name="Date Placeholder 11"/>
          <p:cNvSpPr>
            <a:spLocks noGrp="1"/>
          </p:cNvSpPr>
          <p:nvPr>
            <p:ph type="dt" sz="half" idx="10"/>
          </p:nvPr>
        </p:nvSpPr>
        <p:spPr/>
        <p:txBody>
          <a:bodyPr/>
          <a:lstStyle/>
          <a:p>
            <a:r>
              <a:rPr lang="en-US"/>
              <a:t>31/08/2016</a:t>
            </a:r>
            <a:endParaRPr lang="en-GB"/>
          </a:p>
        </p:txBody>
      </p:sp>
      <p:sp>
        <p:nvSpPr>
          <p:cNvPr id="14" name="Slide Number Placeholder 13"/>
          <p:cNvSpPr>
            <a:spLocks noGrp="1"/>
          </p:cNvSpPr>
          <p:nvPr>
            <p:ph type="sldNum" sz="quarter" idx="12"/>
          </p:nvPr>
        </p:nvSpPr>
        <p:spPr/>
        <p:txBody>
          <a:bodyPr/>
          <a:lstStyle/>
          <a:p>
            <a:fld id="{CEC5FD3D-B1CB-4370-885D-D8ADD141148B}" type="slidenum">
              <a:rPr lang="en-GB" smtClean="0"/>
              <a:t>4</a:t>
            </a:fld>
            <a:endParaRPr lang="en-GB"/>
          </a:p>
        </p:txBody>
      </p:sp>
    </p:spTree>
    <p:extLst>
      <p:ext uri="{BB962C8B-B14F-4D97-AF65-F5344CB8AC3E}">
        <p14:creationId xmlns:p14="http://schemas.microsoft.com/office/powerpoint/2010/main" val="153549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a:t>
            </a:r>
          </a:p>
        </p:txBody>
      </p:sp>
      <p:pic>
        <p:nvPicPr>
          <p:cNvPr id="8" name="Picture 7"/>
          <p:cNvPicPr>
            <a:picLocks noChangeAspect="1"/>
          </p:cNvPicPr>
          <p:nvPr/>
        </p:nvPicPr>
        <p:blipFill rotWithShape="1">
          <a:blip r:embed="rId2"/>
          <a:srcRect l="4941" t="1225" r="3491" b="11923"/>
          <a:stretch/>
        </p:blipFill>
        <p:spPr>
          <a:xfrm>
            <a:off x="3118109" y="1988840"/>
            <a:ext cx="5955317" cy="4104456"/>
          </a:xfrm>
          <a:prstGeom prst="rect">
            <a:avLst/>
          </a:prstGeom>
          <a:ln>
            <a:solidFill>
              <a:schemeClr val="tx1"/>
            </a:solidFill>
          </a:ln>
        </p:spPr>
      </p:pic>
      <p:sp>
        <p:nvSpPr>
          <p:cNvPr id="3" name="Rectangle 2"/>
          <p:cNvSpPr/>
          <p:nvPr/>
        </p:nvSpPr>
        <p:spPr>
          <a:xfrm>
            <a:off x="276851" y="743889"/>
            <a:ext cx="8796575" cy="1477328"/>
          </a:xfrm>
          <a:prstGeom prst="rect">
            <a:avLst/>
          </a:prstGeom>
        </p:spPr>
        <p:txBody>
          <a:bodyPr wrap="square">
            <a:spAutoFit/>
          </a:bodyPr>
          <a:lstStyle/>
          <a:p>
            <a:pPr marL="342900" indent="-342900">
              <a:buFont typeface="+mj-lt"/>
              <a:buAutoNum type="arabicParenR"/>
            </a:pPr>
            <a:r>
              <a:rPr lang="en-GB" dirty="0">
                <a:sym typeface="Wingdings" panose="05000000000000000000" pitchFamily="2" charset="2"/>
              </a:rPr>
              <a:t>Implementation of dosimeters locations in FLUKA model to obtain dose received by RPL Dosimeters on magnets and BLMs.</a:t>
            </a:r>
          </a:p>
          <a:p>
            <a:pPr marL="342900" indent="-342900">
              <a:buFont typeface="+mj-lt"/>
              <a:buAutoNum type="arabicParenR"/>
            </a:pPr>
            <a:r>
              <a:rPr lang="en-GB" dirty="0">
                <a:sym typeface="Wingdings" panose="05000000000000000000" pitchFamily="2" charset="2"/>
              </a:rPr>
              <a:t>Normalization of FLUKA data with respect to new estimated number of protons equivalent losses to compare FLUKA calculated dose on dosimeters and dosimeters readings.</a:t>
            </a:r>
          </a:p>
        </p:txBody>
      </p:sp>
      <p:pic>
        <p:nvPicPr>
          <p:cNvPr id="9" name="Picture 8"/>
          <p:cNvPicPr>
            <a:picLocks noChangeAspect="1"/>
          </p:cNvPicPr>
          <p:nvPr/>
        </p:nvPicPr>
        <p:blipFill rotWithShape="1">
          <a:blip r:embed="rId3"/>
          <a:srcRect r="50948"/>
          <a:stretch/>
        </p:blipFill>
        <p:spPr>
          <a:xfrm>
            <a:off x="899592" y="2221217"/>
            <a:ext cx="1800200" cy="2123331"/>
          </a:xfrm>
          <a:prstGeom prst="rect">
            <a:avLst/>
          </a:prstGeom>
        </p:spPr>
      </p:pic>
      <p:pic>
        <p:nvPicPr>
          <p:cNvPr id="10" name="Picture 9"/>
          <p:cNvPicPr>
            <a:picLocks noChangeAspect="1"/>
          </p:cNvPicPr>
          <p:nvPr/>
        </p:nvPicPr>
        <p:blipFill rotWithShape="1">
          <a:blip r:embed="rId3"/>
          <a:srcRect l="51014"/>
          <a:stretch/>
        </p:blipFill>
        <p:spPr>
          <a:xfrm>
            <a:off x="902009" y="3969965"/>
            <a:ext cx="1797783" cy="2123331"/>
          </a:xfrm>
          <a:prstGeom prst="rect">
            <a:avLst/>
          </a:prstGeom>
        </p:spPr>
      </p:pic>
      <p:cxnSp>
        <p:nvCxnSpPr>
          <p:cNvPr id="13" name="Straight Arrow Connector 12"/>
          <p:cNvCxnSpPr>
            <a:stCxn id="11" idx="3"/>
          </p:cNvCxnSpPr>
          <p:nvPr/>
        </p:nvCxnSpPr>
        <p:spPr>
          <a:xfrm flipV="1">
            <a:off x="912477" y="2924944"/>
            <a:ext cx="1211251" cy="123231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3"/>
          </p:cNvCxnSpPr>
          <p:nvPr/>
        </p:nvCxnSpPr>
        <p:spPr>
          <a:xfrm>
            <a:off x="912477" y="4157257"/>
            <a:ext cx="887215" cy="63989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087724" y="2771555"/>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1763688" y="4653136"/>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835696" y="4725144"/>
            <a:ext cx="36000" cy="36000"/>
          </a:xfrm>
          <a:prstGeom prst="rect">
            <a:avLst/>
          </a:prstGeom>
          <a:solidFill>
            <a:srgbClr val="FFC000"/>
          </a:solidFill>
          <a:ln w="31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73813" y="2221217"/>
            <a:ext cx="738664" cy="3872079"/>
          </a:xfrm>
          <a:prstGeom prst="rect">
            <a:avLst/>
          </a:prstGeom>
          <a:noFill/>
        </p:spPr>
        <p:txBody>
          <a:bodyPr vert="vert270" wrap="square" rtlCol="0">
            <a:spAutoFit/>
          </a:bodyPr>
          <a:lstStyle/>
          <a:p>
            <a:pPr algn="ctr"/>
            <a:r>
              <a:rPr lang="en-GB" dirty="0"/>
              <a:t>Dosimeters Implemented in FLUKA Model</a:t>
            </a:r>
          </a:p>
        </p:txBody>
      </p:sp>
      <p:sp>
        <p:nvSpPr>
          <p:cNvPr id="7" name="Rectangle 6"/>
          <p:cNvSpPr/>
          <p:nvPr/>
        </p:nvSpPr>
        <p:spPr>
          <a:xfrm>
            <a:off x="0" y="5842337"/>
            <a:ext cx="9144000" cy="1015663"/>
          </a:xfrm>
          <a:prstGeom prst="rect">
            <a:avLst/>
          </a:prstGeom>
          <a:solidFill>
            <a:srgbClr val="FF0000"/>
          </a:solidFill>
        </p:spPr>
        <p:txBody>
          <a:bodyPr wrap="square" rtlCol="0">
            <a:spAutoFit/>
          </a:bodyPr>
          <a:lstStyle/>
          <a:p>
            <a:r>
              <a:rPr lang="en-GB" sz="2000" dirty="0">
                <a:solidFill>
                  <a:schemeClr val="bg1"/>
                </a:solidFill>
              </a:rPr>
              <a:t>Very good agreement FLUKA/Dosimeters once normalized with value obtained from BLM/FLUKA comparison (8 10</a:t>
            </a:r>
            <a:r>
              <a:rPr lang="en-GB" sz="2000" baseline="30000" dirty="0">
                <a:solidFill>
                  <a:schemeClr val="bg1"/>
                </a:solidFill>
              </a:rPr>
              <a:t>15</a:t>
            </a:r>
            <a:r>
              <a:rPr lang="en-GB" sz="2000" dirty="0">
                <a:solidFill>
                  <a:schemeClr val="bg1"/>
                </a:solidFill>
              </a:rPr>
              <a:t> proton equivalent losses):</a:t>
            </a:r>
          </a:p>
          <a:p>
            <a:r>
              <a:rPr lang="en-GB" sz="2000" dirty="0">
                <a:solidFill>
                  <a:schemeClr val="bg1"/>
                </a:solidFill>
                <a:sym typeface="Wingdings" panose="05000000000000000000" pitchFamily="2" charset="2"/>
              </a:rPr>
              <a:t> Maps are still valid and have been only corrected with updated factors!</a:t>
            </a:r>
            <a:endParaRPr lang="en-GB" sz="2000" dirty="0">
              <a:solidFill>
                <a:schemeClr val="bg1"/>
              </a:solidFill>
            </a:endParaRP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40</a:t>
            </a:fld>
            <a:endParaRPr lang="en-GB"/>
          </a:p>
        </p:txBody>
      </p:sp>
    </p:spTree>
    <p:extLst>
      <p:ext uri="{BB962C8B-B14F-4D97-AF65-F5344CB8AC3E}">
        <p14:creationId xmlns:p14="http://schemas.microsoft.com/office/powerpoint/2010/main" val="2317332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 on Dose Monitoring and Forecast</a:t>
            </a: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
            </a:pPr>
            <a:r>
              <a:rPr lang="en-GB" dirty="0"/>
              <a:t>The implemented activities allowed to closely monitor the dose received by the most exposed magnets in LHC tunnel;</a:t>
            </a:r>
          </a:p>
          <a:p>
            <a:pPr>
              <a:buFont typeface="Wingdings" panose="05000000000000000000" pitchFamily="2" charset="2"/>
              <a:buChar char="§"/>
            </a:pPr>
            <a:r>
              <a:rPr lang="en-GB" dirty="0"/>
              <a:t>Acquired data have been compared to RP Surveys, FLUKA maps and BLMs readings:</a:t>
            </a:r>
          </a:p>
          <a:p>
            <a:pPr lvl="1">
              <a:buFont typeface="Wingdings" panose="05000000000000000000" pitchFamily="2" charset="2"/>
              <a:buChar char="§"/>
            </a:pPr>
            <a:r>
              <a:rPr lang="en-GB" dirty="0"/>
              <a:t>BLM readings and Dosimeters Readings are consistent, more data will be needed to establish a correlation;</a:t>
            </a:r>
          </a:p>
          <a:p>
            <a:pPr lvl="1">
              <a:buFont typeface="Wingdings" panose="05000000000000000000" pitchFamily="2" charset="2"/>
              <a:buChar char="§"/>
            </a:pPr>
            <a:r>
              <a:rPr lang="en-GB" dirty="0"/>
              <a:t>FLUKA maps, once correctly scaled, fit very well the experimental readings, thus have been validated;</a:t>
            </a:r>
          </a:p>
          <a:p>
            <a:pPr lvl="1">
              <a:buFont typeface="Wingdings" panose="05000000000000000000" pitchFamily="2" charset="2"/>
              <a:buChar char="§"/>
            </a:pPr>
            <a:r>
              <a:rPr lang="en-GB" dirty="0"/>
              <a:t>New Dosimeters readings allowed for a more actual and precise evaluation of Beam Losses A-Symmetry with respect to old ratios obtained from RP Activation Surveys;</a:t>
            </a:r>
          </a:p>
          <a:p>
            <a:pPr>
              <a:buFont typeface="Wingdings" panose="05000000000000000000" pitchFamily="2" charset="2"/>
              <a:buChar char="§"/>
            </a:pPr>
            <a:endParaRPr lang="en-GB" dirty="0"/>
          </a:p>
          <a:p>
            <a:pPr>
              <a:buFont typeface="Wingdings" panose="05000000000000000000" pitchFamily="2" charset="2"/>
              <a:buChar char="§"/>
            </a:pPr>
            <a:r>
              <a:rPr lang="en-GB" dirty="0"/>
              <a:t>New forecasts for each magnet that will be updated each year basing on fresh dosimeters data!</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41</a:t>
            </a:fld>
            <a:endParaRPr lang="en-GB"/>
          </a:p>
        </p:txBody>
      </p:sp>
    </p:spTree>
    <p:extLst>
      <p:ext uri="{BB962C8B-B14F-4D97-AF65-F5344CB8AC3E}">
        <p14:creationId xmlns:p14="http://schemas.microsoft.com/office/powerpoint/2010/main" val="18679015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42</a:t>
            </a:fld>
            <a:endParaRPr lang="en-US" altLang="en-US"/>
          </a:p>
        </p:txBody>
      </p:sp>
      <p:sp>
        <p:nvSpPr>
          <p:cNvPr id="11267" name="Rectangle 2"/>
          <p:cNvSpPr>
            <a:spLocks noChangeArrowheads="1"/>
          </p:cNvSpPr>
          <p:nvPr/>
        </p:nvSpPr>
        <p:spPr bwMode="auto">
          <a:xfrm>
            <a:off x="2471738" y="255588"/>
            <a:ext cx="4338637" cy="685800"/>
          </a:xfrm>
          <a:prstGeom prst="rect">
            <a:avLst/>
          </a:prstGeom>
          <a:noFill/>
          <a:ln w="9525">
            <a:noFill/>
            <a:miter lim="800000"/>
            <a:headEnd/>
            <a:tailEnd/>
          </a:ln>
        </p:spPr>
        <p:txBody>
          <a:bodyPr anchor="ctr"/>
          <a:lstStyle/>
          <a:p>
            <a:pPr algn="ctr"/>
            <a:r>
              <a:rPr lang="en-US" sz="2800" dirty="0">
                <a:solidFill>
                  <a:srgbClr val="0066FF"/>
                </a:solidFill>
              </a:rPr>
              <a:t>BLM VIEW ON 2015 (R7)</a:t>
            </a:r>
          </a:p>
        </p:txBody>
      </p:sp>
      <p:pic>
        <p:nvPicPr>
          <p:cNvPr id="16" name="Picture 15"/>
          <p:cNvPicPr>
            <a:picLocks noChangeAspect="1"/>
          </p:cNvPicPr>
          <p:nvPr/>
        </p:nvPicPr>
        <p:blipFill>
          <a:blip r:embed="rId2"/>
          <a:stretch>
            <a:fillRect/>
          </a:stretch>
        </p:blipFill>
        <p:spPr>
          <a:xfrm>
            <a:off x="1041943" y="941388"/>
            <a:ext cx="6659086" cy="4836599"/>
          </a:xfrm>
          <a:prstGeom prst="rect">
            <a:avLst/>
          </a:prstGeom>
        </p:spPr>
      </p:pic>
      <p:sp>
        <p:nvSpPr>
          <p:cNvPr id="5" name="TextBox 14"/>
          <p:cNvSpPr txBox="1">
            <a:spLocks noChangeArrowheads="1"/>
          </p:cNvSpPr>
          <p:nvPr/>
        </p:nvSpPr>
        <p:spPr bwMode="auto">
          <a:xfrm>
            <a:off x="6418695" y="4547095"/>
            <a:ext cx="1745384" cy="400110"/>
          </a:xfrm>
          <a:prstGeom prst="rect">
            <a:avLst/>
          </a:prstGeom>
          <a:noFill/>
          <a:ln w="19050">
            <a:solidFill>
              <a:srgbClr val="0000FF"/>
            </a:solidFill>
            <a:miter lim="800000"/>
            <a:headEnd/>
            <a:tailEnd/>
          </a:ln>
        </p:spPr>
        <p:txBody>
          <a:bodyPr wrap="square">
            <a:spAutoFit/>
          </a:bodyPr>
          <a:lstStyle/>
          <a:p>
            <a:pPr algn="ctr"/>
            <a:r>
              <a:rPr lang="en-US" sz="1000" dirty="0"/>
              <a:t>simulated </a:t>
            </a:r>
            <a:r>
              <a:rPr lang="en-US" sz="1000" i="1" dirty="0"/>
              <a:t>6.5 </a:t>
            </a:r>
            <a:r>
              <a:rPr lang="en-US" sz="1000" i="1" dirty="0" err="1"/>
              <a:t>TeV</a:t>
            </a:r>
            <a:r>
              <a:rPr lang="en-US" sz="1000" i="1" dirty="0"/>
              <a:t> protons</a:t>
            </a:r>
          </a:p>
          <a:p>
            <a:pPr algn="ctr"/>
            <a:r>
              <a:rPr lang="en-US" sz="1000" b="1" dirty="0" err="1"/>
              <a:t>hor</a:t>
            </a:r>
            <a:r>
              <a:rPr lang="en-US" sz="1000" dirty="0"/>
              <a:t> losses only</a:t>
            </a:r>
          </a:p>
        </p:txBody>
      </p:sp>
      <p:sp>
        <p:nvSpPr>
          <p:cNvPr id="8" name="TextBox 14"/>
          <p:cNvSpPr txBox="1">
            <a:spLocks noChangeArrowheads="1"/>
          </p:cNvSpPr>
          <p:nvPr/>
        </p:nvSpPr>
        <p:spPr bwMode="auto">
          <a:xfrm>
            <a:off x="2968289" y="4347040"/>
            <a:ext cx="1403196" cy="400110"/>
          </a:xfrm>
          <a:prstGeom prst="rect">
            <a:avLst/>
          </a:prstGeom>
          <a:noFill/>
          <a:ln w="19050">
            <a:solidFill>
              <a:srgbClr val="0000FF"/>
            </a:solidFill>
            <a:miter lim="800000"/>
            <a:headEnd/>
            <a:tailEnd/>
          </a:ln>
        </p:spPr>
        <p:txBody>
          <a:bodyPr wrap="square">
            <a:spAutoFit/>
          </a:bodyPr>
          <a:lstStyle/>
          <a:p>
            <a:pPr algn="ctr"/>
            <a:r>
              <a:rPr lang="en-US" sz="1000" dirty="0"/>
              <a:t>relevant contribution</a:t>
            </a:r>
          </a:p>
          <a:p>
            <a:pPr algn="ctr"/>
            <a:r>
              <a:rPr lang="en-US" sz="1000" dirty="0"/>
              <a:t>from B1 to be added</a:t>
            </a:r>
          </a:p>
        </p:txBody>
      </p:sp>
      <p:sp>
        <p:nvSpPr>
          <p:cNvPr id="9" name="TextBox 14"/>
          <p:cNvSpPr txBox="1">
            <a:spLocks noChangeArrowheads="1"/>
          </p:cNvSpPr>
          <p:nvPr/>
        </p:nvSpPr>
        <p:spPr bwMode="auto">
          <a:xfrm>
            <a:off x="3918857" y="2154848"/>
            <a:ext cx="1056290" cy="246221"/>
          </a:xfrm>
          <a:prstGeom prst="rect">
            <a:avLst/>
          </a:prstGeom>
          <a:noFill/>
          <a:ln w="19050">
            <a:solidFill>
              <a:srgbClr val="0000FF"/>
            </a:solidFill>
            <a:miter lim="800000"/>
            <a:headEnd/>
            <a:tailEnd/>
          </a:ln>
        </p:spPr>
        <p:txBody>
          <a:bodyPr wrap="square">
            <a:spAutoFit/>
          </a:bodyPr>
          <a:lstStyle/>
          <a:p>
            <a:pPr algn="ctr"/>
            <a:r>
              <a:rPr lang="en-US" sz="1000" dirty="0" err="1"/>
              <a:t>mispositioning</a:t>
            </a:r>
            <a:r>
              <a:rPr lang="en-US" sz="1000" dirty="0"/>
              <a:t>?</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190015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32E6136D-59BF-4DCE-83C6-9227B1CDDCF9}" type="slidenum">
              <a:rPr lang="en-US" altLang="en-US" smtClean="0"/>
              <a:pPr>
                <a:defRPr/>
              </a:pPr>
              <a:t>43</a:t>
            </a:fld>
            <a:endParaRPr lang="en-US" altLang="en-US"/>
          </a:p>
        </p:txBody>
      </p:sp>
      <p:sp>
        <p:nvSpPr>
          <p:cNvPr id="3" name="Rectangle 2"/>
          <p:cNvSpPr>
            <a:spLocks noChangeArrowheads="1"/>
          </p:cNvSpPr>
          <p:nvPr/>
        </p:nvSpPr>
        <p:spPr bwMode="auto">
          <a:xfrm>
            <a:off x="2471736" y="374333"/>
            <a:ext cx="4338637" cy="685800"/>
          </a:xfrm>
          <a:prstGeom prst="rect">
            <a:avLst/>
          </a:prstGeom>
          <a:noFill/>
          <a:ln w="9525">
            <a:noFill/>
            <a:miter lim="800000"/>
            <a:headEnd/>
            <a:tailEnd/>
          </a:ln>
        </p:spPr>
        <p:txBody>
          <a:bodyPr anchor="ctr"/>
          <a:lstStyle/>
          <a:p>
            <a:pPr algn="ctr"/>
            <a:r>
              <a:rPr lang="en-US" sz="2800" dirty="0">
                <a:solidFill>
                  <a:srgbClr val="0066FF"/>
                </a:solidFill>
              </a:rPr>
              <a:t>2015 LOSSES</a:t>
            </a:r>
          </a:p>
        </p:txBody>
      </p:sp>
      <p:sp>
        <p:nvSpPr>
          <p:cNvPr id="5" name="Text Box 5"/>
          <p:cNvSpPr txBox="1">
            <a:spLocks noChangeArrowheads="1"/>
          </p:cNvSpPr>
          <p:nvPr/>
        </p:nvSpPr>
        <p:spPr bwMode="auto">
          <a:xfrm>
            <a:off x="390400" y="1277749"/>
            <a:ext cx="8605157" cy="4228850"/>
          </a:xfrm>
          <a:prstGeom prst="rect">
            <a:avLst/>
          </a:prstGeom>
          <a:noFill/>
          <a:ln w="9525">
            <a:noFill/>
            <a:miter lim="800000"/>
            <a:headEnd/>
            <a:tailEnd/>
          </a:ln>
        </p:spPr>
        <p:txBody>
          <a:bodyPr wrap="square">
            <a:spAutoFit/>
          </a:bodyPr>
          <a:lstStyle/>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the simulated BLM pattern in the previous plot was normalized to</a:t>
            </a:r>
          </a:p>
          <a:p>
            <a:pPr eaLnBrk="0" hangingPunct="0">
              <a:spcBef>
                <a:spcPct val="20000"/>
              </a:spcBef>
              <a:spcAft>
                <a:spcPct val="20000"/>
              </a:spcAft>
            </a:pPr>
            <a:r>
              <a:rPr lang="en-US" sz="1400" dirty="0">
                <a:cs typeface="Tahoma" pitchFamily="34" charset="0"/>
              </a:rPr>
              <a:t>			</a:t>
            </a:r>
            <a:r>
              <a:rPr lang="en-US" sz="1400" u="sng" dirty="0">
                <a:cs typeface="Tahoma" pitchFamily="34" charset="0"/>
              </a:rPr>
              <a:t>6.22 10</a:t>
            </a:r>
            <a:r>
              <a:rPr lang="en-US" sz="1400" u="sng"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(B2) protons lost in IR7</a:t>
            </a: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B2 BCT indication for 5.5 10</a:t>
            </a:r>
            <a:r>
              <a:rPr lang="en-US" sz="1400"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lost protons [B. </a:t>
            </a:r>
            <a:r>
              <a:rPr lang="en-US" sz="1400" dirty="0" err="1">
                <a:cs typeface="Tahoma" pitchFamily="34" charset="0"/>
              </a:rPr>
              <a:t>Salvachua</a:t>
            </a:r>
            <a:r>
              <a:rPr lang="en-US" sz="1400" dirty="0">
                <a:cs typeface="Tahoma" pitchFamily="34" charset="0"/>
              </a:rPr>
              <a:t>]</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95–80% in P7 (from BLM ratio @ TCP(C), dosimeter ratios, loss map matrix)</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this would imply a 20–40% effective increase mimicking the contribution of </a:t>
            </a:r>
            <a:r>
              <a:rPr lang="en-US" sz="1400" i="1" dirty="0">
                <a:cs typeface="Tahoma" pitchFamily="34" charset="0"/>
              </a:rPr>
              <a:t>ion</a:t>
            </a:r>
            <a:r>
              <a:rPr lang="en-US" sz="1400" dirty="0">
                <a:cs typeface="Tahoma" pitchFamily="34" charset="0"/>
              </a:rPr>
              <a:t>/injection/ramp/… losses</a:t>
            </a:r>
          </a:p>
          <a:p>
            <a:pPr eaLnBrk="0" hangingPunct="0">
              <a:spcBef>
                <a:spcPct val="20000"/>
              </a:spcBef>
              <a:spcAft>
                <a:spcPct val="20000"/>
              </a:spcAft>
              <a:buFont typeface="Wingdings" pitchFamily="2" charset="2"/>
              <a:buChar char="v"/>
            </a:pPr>
            <a:endParaRPr lang="en-US" sz="1400" dirty="0">
              <a:cs typeface="Tahoma" pitchFamily="34" charset="0"/>
            </a:endParaRPr>
          </a:p>
          <a:p>
            <a:pPr algn="ctr" eaLnBrk="0" hangingPunct="0">
              <a:spcBef>
                <a:spcPct val="20000"/>
              </a:spcBef>
              <a:spcAft>
                <a:spcPct val="20000"/>
              </a:spcAft>
              <a:buFont typeface="Wingdings" pitchFamily="2" charset="2"/>
              <a:buChar char="v"/>
            </a:pPr>
            <a:r>
              <a:rPr lang="en-US" sz="1400" dirty="0">
                <a:cs typeface="Tahoma" pitchFamily="34" charset="0"/>
              </a:rPr>
              <a:t> and </a:t>
            </a:r>
            <a:r>
              <a:rPr lang="en-US" sz="1400" dirty="0">
                <a:solidFill>
                  <a:srgbClr val="FF0000"/>
                </a:solidFill>
                <a:cs typeface="Tahoma" pitchFamily="34" charset="0"/>
              </a:rPr>
              <a:t>8–9 10</a:t>
            </a:r>
            <a:r>
              <a:rPr lang="en-US" sz="1400" baseline="30000" dirty="0">
                <a:solidFill>
                  <a:srgbClr val="FF0000"/>
                </a:solidFill>
                <a:cs typeface="Tahoma" pitchFamily="34" charset="0"/>
              </a:rPr>
              <a:t>15</a:t>
            </a:r>
            <a:r>
              <a:rPr lang="en-US" sz="1400" dirty="0">
                <a:solidFill>
                  <a:srgbClr val="FF0000"/>
                </a:solidFill>
                <a:cs typeface="Tahoma" pitchFamily="34" charset="0"/>
              </a:rPr>
              <a:t> proton equivalent losses per 50 fb</a:t>
            </a:r>
            <a:r>
              <a:rPr lang="en-US" sz="1400" baseline="30000" dirty="0">
                <a:solidFill>
                  <a:srgbClr val="FF0000"/>
                </a:solidFill>
                <a:cs typeface="Tahoma" pitchFamily="34" charset="0"/>
              </a:rPr>
              <a:t>-1</a:t>
            </a: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p:txBody>
      </p:sp>
      <p:sp>
        <p:nvSpPr>
          <p:cNvPr id="2" name="Date Placeholder 1"/>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205619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8" end="8"/>
                                            </p:txEl>
                                          </p:spTgt>
                                        </p:tgtEl>
                                        <p:attrNameLst>
                                          <p:attrName>style.visibility</p:attrName>
                                        </p:attrNameLst>
                                      </p:cBhvr>
                                      <p:to>
                                        <p:strVal val="visible"/>
                                      </p:to>
                                    </p:set>
                                    <p:animEffect transition="in" filter="fade">
                                      <p:cBhvr>
                                        <p:cTn id="12" dur="500"/>
                                        <p:tgtEl>
                                          <p:spTgt spid="5">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0" end="10"/>
                                            </p:txEl>
                                          </p:spTgt>
                                        </p:tgtEl>
                                        <p:attrNameLst>
                                          <p:attrName>style.visibility</p:attrName>
                                        </p:attrNameLst>
                                      </p:cBhvr>
                                      <p:to>
                                        <p:strVal val="visible"/>
                                      </p:to>
                                    </p:set>
                                    <p:animEffect transition="in" filter="fade">
                                      <p:cBhvr>
                                        <p:cTn id="17" dur="500"/>
                                        <p:tgtEl>
                                          <p:spTgt spid="5">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12" end="12"/>
                                            </p:txEl>
                                          </p:spTgt>
                                        </p:tgtEl>
                                        <p:attrNameLst>
                                          <p:attrName>style.visibility</p:attrName>
                                        </p:attrNameLst>
                                      </p:cBhvr>
                                      <p:to>
                                        <p:strVal val="visible"/>
                                      </p:to>
                                    </p:set>
                                    <p:animEffect transition="in" filter="fade">
                                      <p:cBhvr>
                                        <p:cTn id="22"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44</a:t>
            </a:fld>
            <a:endParaRPr lang="en-US" altLang="en-US"/>
          </a:p>
        </p:txBody>
      </p:sp>
      <p:pic>
        <p:nvPicPr>
          <p:cNvPr id="5" name="Picture 4"/>
          <p:cNvPicPr>
            <a:picLocks noChangeAspect="1"/>
          </p:cNvPicPr>
          <p:nvPr/>
        </p:nvPicPr>
        <p:blipFill rotWithShape="1">
          <a:blip r:embed="rId2"/>
          <a:srcRect l="4941" t="1225" r="3491" b="11923"/>
          <a:stretch/>
        </p:blipFill>
        <p:spPr>
          <a:xfrm>
            <a:off x="834390" y="781062"/>
            <a:ext cx="7269480" cy="5010188"/>
          </a:xfrm>
          <a:prstGeom prst="rect">
            <a:avLst/>
          </a:prstGeom>
        </p:spPr>
      </p:pic>
      <p:sp>
        <p:nvSpPr>
          <p:cNvPr id="15" name="Rectangle 2"/>
          <p:cNvSpPr>
            <a:spLocks noChangeArrowheads="1"/>
          </p:cNvSpPr>
          <p:nvPr/>
        </p:nvSpPr>
        <p:spPr bwMode="auto">
          <a:xfrm>
            <a:off x="1908810" y="255588"/>
            <a:ext cx="5427345" cy="685800"/>
          </a:xfrm>
          <a:prstGeom prst="rect">
            <a:avLst/>
          </a:prstGeom>
          <a:noFill/>
          <a:ln w="9525">
            <a:noFill/>
            <a:miter lim="800000"/>
            <a:headEnd/>
            <a:tailEnd/>
          </a:ln>
        </p:spPr>
        <p:txBody>
          <a:bodyPr anchor="ctr"/>
          <a:lstStyle/>
          <a:p>
            <a:pPr algn="ctr"/>
            <a:r>
              <a:rPr lang="en-US" sz="2800" dirty="0">
                <a:solidFill>
                  <a:srgbClr val="0066FF"/>
                </a:solidFill>
              </a:rPr>
              <a:t>DOSIMETER VIEW ON 2015 (R7)</a:t>
            </a:r>
          </a:p>
        </p:txBody>
      </p:sp>
      <p:sp>
        <p:nvSpPr>
          <p:cNvPr id="6" name="TextBox 14"/>
          <p:cNvSpPr txBox="1">
            <a:spLocks noChangeArrowheads="1"/>
          </p:cNvSpPr>
          <p:nvPr/>
        </p:nvSpPr>
        <p:spPr bwMode="auto">
          <a:xfrm>
            <a:off x="1656607" y="1343751"/>
            <a:ext cx="2416629" cy="276999"/>
          </a:xfrm>
          <a:prstGeom prst="rect">
            <a:avLst/>
          </a:prstGeom>
          <a:noFill/>
          <a:ln w="19050">
            <a:noFill/>
            <a:miter lim="800000"/>
            <a:headEnd/>
            <a:tailEnd/>
          </a:ln>
        </p:spPr>
        <p:txBody>
          <a:bodyPr wrap="square">
            <a:spAutoFit/>
          </a:bodyPr>
          <a:lstStyle/>
          <a:p>
            <a:pPr algn="ctr"/>
            <a:r>
              <a:rPr lang="en-US" dirty="0"/>
              <a:t>same normalization as before</a:t>
            </a:r>
          </a:p>
        </p:txBody>
      </p:sp>
      <p:sp>
        <p:nvSpPr>
          <p:cNvPr id="7" name="TextBox 14"/>
          <p:cNvSpPr txBox="1">
            <a:spLocks noChangeArrowheads="1"/>
          </p:cNvSpPr>
          <p:nvPr/>
        </p:nvSpPr>
        <p:spPr bwMode="auto">
          <a:xfrm>
            <a:off x="1145819" y="5873006"/>
            <a:ext cx="6786897" cy="276999"/>
          </a:xfrm>
          <a:prstGeom prst="rect">
            <a:avLst/>
          </a:prstGeom>
          <a:noFill/>
          <a:ln w="19050">
            <a:noFill/>
            <a:miter lim="800000"/>
            <a:headEnd/>
            <a:tailEnd/>
          </a:ln>
        </p:spPr>
        <p:txBody>
          <a:bodyPr wrap="square">
            <a:spAutoFit/>
          </a:bodyPr>
          <a:lstStyle/>
          <a:p>
            <a:pPr algn="ctr"/>
            <a:r>
              <a:rPr lang="en-US" dirty="0"/>
              <a:t>N.B. this is not the peak dose absorbed by the magnet coils!</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12193137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45</a:t>
            </a:fld>
            <a:endParaRPr lang="en-US" altLang="en-US"/>
          </a:p>
        </p:txBody>
      </p:sp>
      <p:sp>
        <p:nvSpPr>
          <p:cNvPr id="11267" name="Rectangle 2"/>
          <p:cNvSpPr>
            <a:spLocks noChangeArrowheads="1"/>
          </p:cNvSpPr>
          <p:nvPr/>
        </p:nvSpPr>
        <p:spPr bwMode="auto">
          <a:xfrm>
            <a:off x="2471738" y="255588"/>
            <a:ext cx="4338637" cy="685800"/>
          </a:xfrm>
          <a:prstGeom prst="rect">
            <a:avLst/>
          </a:prstGeom>
          <a:noFill/>
          <a:ln w="9525">
            <a:noFill/>
            <a:miter lim="800000"/>
            <a:headEnd/>
            <a:tailEnd/>
          </a:ln>
        </p:spPr>
        <p:txBody>
          <a:bodyPr anchor="ctr"/>
          <a:lstStyle/>
          <a:p>
            <a:pPr algn="ctr"/>
            <a:r>
              <a:rPr lang="en-US" sz="2800" dirty="0">
                <a:solidFill>
                  <a:srgbClr val="0066FF"/>
                </a:solidFill>
              </a:rPr>
              <a:t>WARM D1</a:t>
            </a:r>
          </a:p>
        </p:txBody>
      </p:sp>
      <p:sp>
        <p:nvSpPr>
          <p:cNvPr id="11281" name="TextBox 14"/>
          <p:cNvSpPr txBox="1">
            <a:spLocks noChangeArrowheads="1"/>
          </p:cNvSpPr>
          <p:nvPr/>
        </p:nvSpPr>
        <p:spPr bwMode="auto">
          <a:xfrm>
            <a:off x="1069191" y="4190835"/>
            <a:ext cx="6989350" cy="954107"/>
          </a:xfrm>
          <a:prstGeom prst="rect">
            <a:avLst/>
          </a:prstGeom>
          <a:noFill/>
          <a:ln w="9525">
            <a:noFill/>
            <a:miter lim="800000"/>
            <a:headEnd/>
            <a:tailEnd/>
          </a:ln>
        </p:spPr>
        <p:txBody>
          <a:bodyPr wrap="square">
            <a:spAutoFit/>
          </a:bodyPr>
          <a:lstStyle/>
          <a:p>
            <a:pPr algn="ctr"/>
            <a:r>
              <a:rPr lang="en-US" sz="1400" dirty="0"/>
              <a:t>at P1, </a:t>
            </a:r>
            <a:r>
              <a:rPr lang="en-US" sz="1400" b="1" dirty="0"/>
              <a:t>40-50 </a:t>
            </a:r>
            <a:r>
              <a:rPr lang="en-US" sz="1400" b="1" dirty="0" err="1"/>
              <a:t>MGy</a:t>
            </a:r>
            <a:r>
              <a:rPr lang="en-US" sz="1400" b="1" dirty="0"/>
              <a:t> after 300 fb</a:t>
            </a:r>
            <a:r>
              <a:rPr lang="en-US" sz="1400" b="1" baseline="30000" dirty="0"/>
              <a:t>-1</a:t>
            </a:r>
            <a:r>
              <a:rPr lang="en-US" sz="1400" dirty="0"/>
              <a:t> </a:t>
            </a:r>
          </a:p>
          <a:p>
            <a:pPr algn="ctr"/>
            <a:endParaRPr lang="en-US" sz="1400" dirty="0"/>
          </a:p>
          <a:p>
            <a:pPr algn="ctr"/>
            <a:r>
              <a:rPr lang="en-US" sz="1400" dirty="0"/>
              <a:t>better controlled source term (integrated </a:t>
            </a:r>
            <a:r>
              <a:rPr lang="en-US" sz="1400" dirty="0" err="1"/>
              <a:t>lumi</a:t>
            </a:r>
            <a:r>
              <a:rPr lang="en-US" sz="1400" dirty="0"/>
              <a:t>)</a:t>
            </a:r>
          </a:p>
          <a:p>
            <a:pPr algn="ctr"/>
            <a:r>
              <a:rPr lang="en-US" sz="1400" dirty="0"/>
              <a:t>benchmark against future 2016 dosimeter data (2015 values not really usable)</a:t>
            </a:r>
          </a:p>
        </p:txBody>
      </p:sp>
      <p:grpSp>
        <p:nvGrpSpPr>
          <p:cNvPr id="3" name="Group 2"/>
          <p:cNvGrpSpPr/>
          <p:nvPr/>
        </p:nvGrpSpPr>
        <p:grpSpPr>
          <a:xfrm>
            <a:off x="2234770" y="941388"/>
            <a:ext cx="4812571" cy="3028914"/>
            <a:chOff x="2234770" y="941388"/>
            <a:chExt cx="4812571" cy="3028914"/>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770" y="941388"/>
              <a:ext cx="4812571" cy="3028914"/>
            </a:xfrm>
            <a:prstGeom prst="rect">
              <a:avLst/>
            </a:prstGeom>
          </p:spPr>
        </p:pic>
        <p:sp>
          <p:nvSpPr>
            <p:cNvPr id="6" name="TextBox 14"/>
            <p:cNvSpPr txBox="1">
              <a:spLocks noChangeArrowheads="1"/>
            </p:cNvSpPr>
            <p:nvPr/>
          </p:nvSpPr>
          <p:spPr bwMode="auto">
            <a:xfrm>
              <a:off x="3443844" y="3604022"/>
              <a:ext cx="1056904" cy="276999"/>
            </a:xfrm>
            <a:prstGeom prst="rect">
              <a:avLst/>
            </a:prstGeom>
            <a:noFill/>
            <a:ln w="19050">
              <a:noFill/>
              <a:miter lim="800000"/>
              <a:headEnd/>
              <a:tailEnd/>
            </a:ln>
          </p:spPr>
          <p:txBody>
            <a:bodyPr wrap="square">
              <a:spAutoFit/>
            </a:bodyPr>
            <a:lstStyle/>
            <a:p>
              <a:pPr algn="ctr"/>
              <a:r>
                <a:rPr lang="en-US" i="1" dirty="0">
                  <a:solidFill>
                    <a:schemeClr val="bg1"/>
                  </a:solidFill>
                </a:rPr>
                <a:t>A. </a:t>
              </a:r>
              <a:r>
                <a:rPr lang="en-US" i="1" dirty="0" err="1">
                  <a:solidFill>
                    <a:schemeClr val="bg1"/>
                  </a:solidFill>
                </a:rPr>
                <a:t>Tsinganis</a:t>
              </a:r>
              <a:endParaRPr lang="en-US" i="1" dirty="0">
                <a:solidFill>
                  <a:schemeClr val="bg1"/>
                </a:solidFill>
              </a:endParaRPr>
            </a:p>
          </p:txBody>
        </p:sp>
      </p:gr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3869561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Complete Lists of Dosimeters</a:t>
            </a:r>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46</a:t>
            </a:fld>
            <a:endParaRPr lang="en-GB"/>
          </a:p>
        </p:txBody>
      </p:sp>
    </p:spTree>
    <p:extLst>
      <p:ext uri="{BB962C8B-B14F-4D97-AF65-F5344CB8AC3E}">
        <p14:creationId xmlns:p14="http://schemas.microsoft.com/office/powerpoint/2010/main" val="9663603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IR1 &amp; IR5</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47</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2537877"/>
              </p:ext>
            </p:extLst>
          </p:nvPr>
        </p:nvGraphicFramePr>
        <p:xfrm>
          <a:off x="395534" y="1124744"/>
          <a:ext cx="8496945" cy="2976242"/>
        </p:xfrm>
        <a:graphic>
          <a:graphicData uri="http://schemas.openxmlformats.org/drawingml/2006/table">
            <a:tbl>
              <a:tblPr firstRow="1" firstCol="1" bandRow="1">
                <a:tableStyleId>{5C22544A-7EE6-4342-B048-85BDC9FD1C3A}</a:tableStyleId>
              </a:tblPr>
              <a:tblGrid>
                <a:gridCol w="753853">
                  <a:extLst>
                    <a:ext uri="{9D8B030D-6E8A-4147-A177-3AD203B41FA5}">
                      <a16:colId xmlns="" xmlns:a16="http://schemas.microsoft.com/office/drawing/2014/main" val="20000"/>
                    </a:ext>
                  </a:extLst>
                </a:gridCol>
                <a:gridCol w="1048082">
                  <a:extLst>
                    <a:ext uri="{9D8B030D-6E8A-4147-A177-3AD203B41FA5}">
                      <a16:colId xmlns="" xmlns:a16="http://schemas.microsoft.com/office/drawing/2014/main" val="20001"/>
                    </a:ext>
                  </a:extLst>
                </a:gridCol>
                <a:gridCol w="1430230">
                  <a:extLst>
                    <a:ext uri="{9D8B030D-6E8A-4147-A177-3AD203B41FA5}">
                      <a16:colId xmlns="" xmlns:a16="http://schemas.microsoft.com/office/drawing/2014/main" val="20002"/>
                    </a:ext>
                  </a:extLst>
                </a:gridCol>
                <a:gridCol w="603256">
                  <a:extLst>
                    <a:ext uri="{9D8B030D-6E8A-4147-A177-3AD203B41FA5}">
                      <a16:colId xmlns="" xmlns:a16="http://schemas.microsoft.com/office/drawing/2014/main" val="20003"/>
                    </a:ext>
                  </a:extLst>
                </a:gridCol>
                <a:gridCol w="2617592">
                  <a:extLst>
                    <a:ext uri="{9D8B030D-6E8A-4147-A177-3AD203B41FA5}">
                      <a16:colId xmlns="" xmlns:a16="http://schemas.microsoft.com/office/drawing/2014/main" val="20004"/>
                    </a:ext>
                  </a:extLst>
                </a:gridCol>
                <a:gridCol w="2043932">
                  <a:extLst>
                    <a:ext uri="{9D8B030D-6E8A-4147-A177-3AD203B41FA5}">
                      <a16:colId xmlns="" xmlns:a16="http://schemas.microsoft.com/office/drawing/2014/main" val="20005"/>
                    </a:ext>
                  </a:extLst>
                </a:gridCol>
              </a:tblGrid>
              <a:tr h="341849">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General Location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186463">
                <a:tc>
                  <a:txBody>
                    <a:bodyPr/>
                    <a:lstStyle/>
                    <a:p>
                      <a:pPr algn="r">
                        <a:spcBef>
                          <a:spcPts val="600"/>
                        </a:spcBef>
                        <a:spcAft>
                          <a:spcPts val="0"/>
                        </a:spcAft>
                      </a:pPr>
                      <a:r>
                        <a:rPr lang="en-US" sz="1200">
                          <a:effectLst/>
                        </a:rPr>
                        <a:t>IR1-1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dirty="0">
                          <a:effectLst/>
                        </a:rPr>
                        <a:t>IP1 Left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186463">
                <a:tc>
                  <a:txBody>
                    <a:bodyPr/>
                    <a:lstStyle/>
                    <a:p>
                      <a:pPr algn="r">
                        <a:spcBef>
                          <a:spcPts val="600"/>
                        </a:spcBef>
                        <a:spcAft>
                          <a:spcPts val="0"/>
                        </a:spcAft>
                      </a:pPr>
                      <a:r>
                        <a:rPr lang="en-US" sz="1200">
                          <a:effectLst/>
                        </a:rPr>
                        <a:t>IR1-2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26.5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186463">
                <a:tc>
                  <a:txBody>
                    <a:bodyPr/>
                    <a:lstStyle/>
                    <a:p>
                      <a:pPr algn="r">
                        <a:spcBef>
                          <a:spcPts val="600"/>
                        </a:spcBef>
                        <a:spcAft>
                          <a:spcPts val="0"/>
                        </a:spcAft>
                      </a:pPr>
                      <a:r>
                        <a:rPr lang="en-US" sz="1200">
                          <a:effectLst/>
                        </a:rPr>
                        <a:t>IR1-3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Left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4.9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186463">
                <a:tc>
                  <a:txBody>
                    <a:bodyPr/>
                    <a:lstStyle/>
                    <a:p>
                      <a:pPr algn="r">
                        <a:spcBef>
                          <a:spcPts val="600"/>
                        </a:spcBef>
                        <a:spcAft>
                          <a:spcPts val="0"/>
                        </a:spcAft>
                      </a:pPr>
                      <a:r>
                        <a:rPr lang="en-US" sz="1200">
                          <a:effectLst/>
                        </a:rPr>
                        <a:t>IR1-4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186463">
                <a:tc>
                  <a:txBody>
                    <a:bodyPr/>
                    <a:lstStyle/>
                    <a:p>
                      <a:pPr algn="r">
                        <a:spcBef>
                          <a:spcPts val="600"/>
                        </a:spcBef>
                        <a:spcAft>
                          <a:spcPts val="0"/>
                        </a:spcAft>
                      </a:pPr>
                      <a:r>
                        <a:rPr lang="en-US" sz="1200">
                          <a:effectLst/>
                        </a:rPr>
                        <a:t>IR1-5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186463">
                <a:tc>
                  <a:txBody>
                    <a:bodyPr/>
                    <a:lstStyle/>
                    <a:p>
                      <a:pPr algn="r">
                        <a:spcBef>
                          <a:spcPts val="600"/>
                        </a:spcBef>
                        <a:spcAft>
                          <a:spcPts val="0"/>
                        </a:spcAft>
                      </a:pPr>
                      <a:r>
                        <a:rPr lang="en-US" sz="1200">
                          <a:effectLst/>
                        </a:rPr>
                        <a:t>IR1-6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186463">
                <a:tc>
                  <a:txBody>
                    <a:bodyPr/>
                    <a:lstStyle/>
                    <a:p>
                      <a:pPr algn="r">
                        <a:spcBef>
                          <a:spcPts val="600"/>
                        </a:spcBef>
                        <a:spcAft>
                          <a:spcPts val="0"/>
                        </a:spcAft>
                      </a:pPr>
                      <a:r>
                        <a:rPr lang="en-US" sz="1200">
                          <a:effectLst/>
                        </a:rPr>
                        <a:t>IR1-7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186463">
                <a:tc>
                  <a:txBody>
                    <a:bodyPr/>
                    <a:lstStyle/>
                    <a:p>
                      <a:pPr algn="r">
                        <a:spcBef>
                          <a:spcPts val="600"/>
                        </a:spcBef>
                        <a:spcAft>
                          <a:spcPts val="0"/>
                        </a:spcAft>
                      </a:pPr>
                      <a:r>
                        <a:rPr lang="en-US" sz="1200">
                          <a:effectLst/>
                        </a:rPr>
                        <a:t>IR1-8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289.7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r h="186463">
                <a:tc>
                  <a:txBody>
                    <a:bodyPr/>
                    <a:lstStyle/>
                    <a:p>
                      <a:pPr algn="r">
                        <a:spcBef>
                          <a:spcPts val="600"/>
                        </a:spcBef>
                        <a:spcAft>
                          <a:spcPts val="0"/>
                        </a:spcAft>
                      </a:pPr>
                      <a:r>
                        <a:rPr lang="en-US" sz="1200">
                          <a:effectLst/>
                        </a:rPr>
                        <a:t>IR1-9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9"/>
                  </a:ext>
                </a:extLst>
              </a:tr>
              <a:tr h="186463">
                <a:tc>
                  <a:txBody>
                    <a:bodyPr/>
                    <a:lstStyle/>
                    <a:p>
                      <a:pPr algn="r">
                        <a:spcBef>
                          <a:spcPts val="600"/>
                        </a:spcBef>
                        <a:spcAft>
                          <a:spcPts val="0"/>
                        </a:spcAft>
                      </a:pPr>
                      <a:r>
                        <a:rPr lang="en-US" sz="1200">
                          <a:effectLst/>
                        </a:rPr>
                        <a:t>IR1-10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0"/>
                  </a:ext>
                </a:extLst>
              </a:tr>
              <a:tr h="186463">
                <a:tc>
                  <a:txBody>
                    <a:bodyPr/>
                    <a:lstStyle/>
                    <a:p>
                      <a:pPr algn="r">
                        <a:spcBef>
                          <a:spcPts val="600"/>
                        </a:spcBef>
                        <a:spcAft>
                          <a:spcPts val="0"/>
                        </a:spcAft>
                      </a:pPr>
                      <a:r>
                        <a:rPr lang="en-US" sz="1200">
                          <a:effectLst/>
                        </a:rPr>
                        <a:t>IR1-11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1"/>
                  </a:ext>
                </a:extLst>
              </a:tr>
              <a:tr h="186463">
                <a:tc>
                  <a:txBody>
                    <a:bodyPr/>
                    <a:lstStyle/>
                    <a:p>
                      <a:pPr algn="r">
                        <a:spcBef>
                          <a:spcPts val="600"/>
                        </a:spcBef>
                        <a:spcAft>
                          <a:spcPts val="0"/>
                        </a:spcAft>
                      </a:pPr>
                      <a:r>
                        <a:rPr lang="en-US" sz="1200">
                          <a:effectLst/>
                        </a:rPr>
                        <a:t>IR1-12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2"/>
                  </a:ext>
                </a:extLst>
              </a:tr>
              <a:tr h="186463">
                <a:tc>
                  <a:txBody>
                    <a:bodyPr/>
                    <a:lstStyle/>
                    <a:p>
                      <a:pPr algn="r">
                        <a:spcBef>
                          <a:spcPts val="600"/>
                        </a:spcBef>
                        <a:spcAft>
                          <a:spcPts val="0"/>
                        </a:spcAft>
                      </a:pPr>
                      <a:r>
                        <a:rPr lang="en-US" sz="1200">
                          <a:effectLst/>
                        </a:rPr>
                        <a:t>IR1-13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3"/>
                  </a:ext>
                </a:extLst>
              </a:tr>
              <a:tr h="186463">
                <a:tc>
                  <a:txBody>
                    <a:bodyPr/>
                    <a:lstStyle/>
                    <a:p>
                      <a:pPr algn="r">
                        <a:spcBef>
                          <a:spcPts val="600"/>
                        </a:spcBef>
                        <a:spcAft>
                          <a:spcPts val="0"/>
                        </a:spcAft>
                      </a:pPr>
                      <a:r>
                        <a:rPr lang="en-US" sz="1200">
                          <a:effectLst/>
                        </a:rPr>
                        <a:t>IR1-14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513173728"/>
              </p:ext>
            </p:extLst>
          </p:nvPr>
        </p:nvGraphicFramePr>
        <p:xfrm>
          <a:off x="395536" y="4221088"/>
          <a:ext cx="8496943" cy="2448271"/>
        </p:xfrm>
        <a:graphic>
          <a:graphicData uri="http://schemas.openxmlformats.org/drawingml/2006/table">
            <a:tbl>
              <a:tblPr firstRow="1" firstCol="1" bandRow="1">
                <a:tableStyleId>{5C22544A-7EE6-4342-B048-85BDC9FD1C3A}</a:tableStyleId>
              </a:tblPr>
              <a:tblGrid>
                <a:gridCol w="627990">
                  <a:extLst>
                    <a:ext uri="{9D8B030D-6E8A-4147-A177-3AD203B41FA5}">
                      <a16:colId xmlns="" xmlns:a16="http://schemas.microsoft.com/office/drawing/2014/main" val="20000"/>
                    </a:ext>
                  </a:extLst>
                </a:gridCol>
                <a:gridCol w="1106788">
                  <a:extLst>
                    <a:ext uri="{9D8B030D-6E8A-4147-A177-3AD203B41FA5}">
                      <a16:colId xmlns="" xmlns:a16="http://schemas.microsoft.com/office/drawing/2014/main" val="20001"/>
                    </a:ext>
                  </a:extLst>
                </a:gridCol>
                <a:gridCol w="1352259">
                  <a:extLst>
                    <a:ext uri="{9D8B030D-6E8A-4147-A177-3AD203B41FA5}">
                      <a16:colId xmlns="" xmlns:a16="http://schemas.microsoft.com/office/drawing/2014/main" val="20002"/>
                    </a:ext>
                  </a:extLst>
                </a:gridCol>
                <a:gridCol w="738148">
                  <a:extLst>
                    <a:ext uri="{9D8B030D-6E8A-4147-A177-3AD203B41FA5}">
                      <a16:colId xmlns="" xmlns:a16="http://schemas.microsoft.com/office/drawing/2014/main" val="20003"/>
                    </a:ext>
                  </a:extLst>
                </a:gridCol>
                <a:gridCol w="2581350">
                  <a:extLst>
                    <a:ext uri="{9D8B030D-6E8A-4147-A177-3AD203B41FA5}">
                      <a16:colId xmlns="" xmlns:a16="http://schemas.microsoft.com/office/drawing/2014/main" val="20004"/>
                    </a:ext>
                  </a:extLst>
                </a:gridCol>
                <a:gridCol w="2090408">
                  <a:extLst>
                    <a:ext uri="{9D8B030D-6E8A-4147-A177-3AD203B41FA5}">
                      <a16:colId xmlns="" xmlns:a16="http://schemas.microsoft.com/office/drawing/2014/main" val="20005"/>
                    </a:ext>
                  </a:extLst>
                </a:gridCol>
              </a:tblGrid>
              <a:tr h="462767">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General Location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 xmlns:a16="http://schemas.microsoft.com/office/drawing/2014/main" val="10000"/>
                  </a:ext>
                </a:extLst>
              </a:tr>
              <a:tr h="248188">
                <a:tc>
                  <a:txBody>
                    <a:bodyPr/>
                    <a:lstStyle/>
                    <a:p>
                      <a:pPr algn="r">
                        <a:spcBef>
                          <a:spcPts val="600"/>
                        </a:spcBef>
                        <a:spcAft>
                          <a:spcPts val="0"/>
                        </a:spcAft>
                      </a:pPr>
                      <a:r>
                        <a:rPr lang="en-GB" sz="1200">
                          <a:effectLst/>
                        </a:rPr>
                        <a:t>IR5-1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248188">
                <a:tc>
                  <a:txBody>
                    <a:bodyPr/>
                    <a:lstStyle/>
                    <a:p>
                      <a:pPr algn="r">
                        <a:spcBef>
                          <a:spcPts val="600"/>
                        </a:spcBef>
                        <a:spcAft>
                          <a:spcPts val="0"/>
                        </a:spcAft>
                      </a:pPr>
                      <a:r>
                        <a:rPr lang="en-GB" sz="1200">
                          <a:effectLst/>
                        </a:rPr>
                        <a:t>IR5-2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248188">
                <a:tc>
                  <a:txBody>
                    <a:bodyPr/>
                    <a:lstStyle/>
                    <a:p>
                      <a:pPr algn="r">
                        <a:spcBef>
                          <a:spcPts val="600"/>
                        </a:spcBef>
                        <a:spcAft>
                          <a:spcPts val="0"/>
                        </a:spcAft>
                      </a:pPr>
                      <a:r>
                        <a:rPr lang="en-GB" sz="1200">
                          <a:effectLst/>
                        </a:rPr>
                        <a:t>IR5-3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MBXW.B4L5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248188">
                <a:tc>
                  <a:txBody>
                    <a:bodyPr/>
                    <a:lstStyle/>
                    <a:p>
                      <a:pPr algn="r">
                        <a:spcBef>
                          <a:spcPts val="600"/>
                        </a:spcBef>
                        <a:spcAft>
                          <a:spcPts val="0"/>
                        </a:spcAft>
                      </a:pPr>
                      <a:r>
                        <a:rPr lang="en-GB" sz="1200">
                          <a:effectLst/>
                        </a:rPr>
                        <a:t>IR5-4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MBXW.F4L5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248188">
                <a:tc>
                  <a:txBody>
                    <a:bodyPr/>
                    <a:lstStyle/>
                    <a:p>
                      <a:pPr algn="r">
                        <a:spcBef>
                          <a:spcPts val="600"/>
                        </a:spcBef>
                        <a:spcAft>
                          <a:spcPts val="0"/>
                        </a:spcAft>
                      </a:pPr>
                      <a:r>
                        <a:rPr lang="en-GB" sz="1200">
                          <a:effectLst/>
                        </a:rPr>
                        <a:t>IR5-5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Left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 (10 cm)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248188">
                <a:tc>
                  <a:txBody>
                    <a:bodyPr/>
                    <a:lstStyle/>
                    <a:p>
                      <a:pPr algn="r">
                        <a:spcBef>
                          <a:spcPts val="600"/>
                        </a:spcBef>
                        <a:spcAft>
                          <a:spcPts val="0"/>
                        </a:spcAft>
                      </a:pPr>
                      <a:r>
                        <a:rPr lang="en-GB" sz="1200">
                          <a:effectLst/>
                        </a:rPr>
                        <a:t>IR5-6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Below beamline (10 cm)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248188">
                <a:tc>
                  <a:txBody>
                    <a:bodyPr/>
                    <a:lstStyle/>
                    <a:p>
                      <a:pPr algn="r">
                        <a:spcBef>
                          <a:spcPts val="600"/>
                        </a:spcBef>
                        <a:spcAft>
                          <a:spcPts val="0"/>
                        </a:spcAft>
                      </a:pPr>
                      <a:r>
                        <a:rPr lang="en-GB" sz="1200">
                          <a:effectLst/>
                        </a:rPr>
                        <a:t>IR5-7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248188">
                <a:tc>
                  <a:txBody>
                    <a:bodyPr/>
                    <a:lstStyle/>
                    <a:p>
                      <a:pPr algn="r">
                        <a:spcBef>
                          <a:spcPts val="600"/>
                        </a:spcBef>
                        <a:spcAft>
                          <a:spcPts val="0"/>
                        </a:spcAft>
                      </a:pPr>
                      <a:r>
                        <a:rPr lang="en-GB" sz="1200">
                          <a:effectLst/>
                        </a:rPr>
                        <a:t>IR5-8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3719473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IR3 Left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48</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2874952"/>
              </p:ext>
            </p:extLst>
          </p:nvPr>
        </p:nvGraphicFramePr>
        <p:xfrm>
          <a:off x="179512" y="1268771"/>
          <a:ext cx="8784975" cy="5087578"/>
        </p:xfrm>
        <a:graphic>
          <a:graphicData uri="http://schemas.openxmlformats.org/drawingml/2006/table">
            <a:tbl>
              <a:tblPr firstRow="1" firstCol="1" bandRow="1">
                <a:tableStyleId>{5C22544A-7EE6-4342-B048-85BDC9FD1C3A}</a:tableStyleId>
              </a:tblPr>
              <a:tblGrid>
                <a:gridCol w="907208">
                  <a:extLst>
                    <a:ext uri="{9D8B030D-6E8A-4147-A177-3AD203B41FA5}">
                      <a16:colId xmlns="" xmlns:a16="http://schemas.microsoft.com/office/drawing/2014/main" val="20000"/>
                    </a:ext>
                  </a:extLst>
                </a:gridCol>
                <a:gridCol w="1243810">
                  <a:extLst>
                    <a:ext uri="{9D8B030D-6E8A-4147-A177-3AD203B41FA5}">
                      <a16:colId xmlns="" xmlns:a16="http://schemas.microsoft.com/office/drawing/2014/main" val="20001"/>
                    </a:ext>
                  </a:extLst>
                </a:gridCol>
                <a:gridCol w="611105">
                  <a:extLst>
                    <a:ext uri="{9D8B030D-6E8A-4147-A177-3AD203B41FA5}">
                      <a16:colId xmlns="" xmlns:a16="http://schemas.microsoft.com/office/drawing/2014/main" val="20002"/>
                    </a:ext>
                  </a:extLst>
                </a:gridCol>
                <a:gridCol w="2160919">
                  <a:extLst>
                    <a:ext uri="{9D8B030D-6E8A-4147-A177-3AD203B41FA5}">
                      <a16:colId xmlns="" xmlns:a16="http://schemas.microsoft.com/office/drawing/2014/main" val="20003"/>
                    </a:ext>
                  </a:extLst>
                </a:gridCol>
                <a:gridCol w="654305">
                  <a:extLst>
                    <a:ext uri="{9D8B030D-6E8A-4147-A177-3AD203B41FA5}">
                      <a16:colId xmlns="" xmlns:a16="http://schemas.microsoft.com/office/drawing/2014/main" val="20004"/>
                    </a:ext>
                  </a:extLst>
                </a:gridCol>
                <a:gridCol w="1769415">
                  <a:extLst>
                    <a:ext uri="{9D8B030D-6E8A-4147-A177-3AD203B41FA5}">
                      <a16:colId xmlns="" xmlns:a16="http://schemas.microsoft.com/office/drawing/2014/main" val="20005"/>
                    </a:ext>
                  </a:extLst>
                </a:gridCol>
                <a:gridCol w="1438213">
                  <a:extLst>
                    <a:ext uri="{9D8B030D-6E8A-4147-A177-3AD203B41FA5}">
                      <a16:colId xmlns="" xmlns:a16="http://schemas.microsoft.com/office/drawing/2014/main" val="20006"/>
                    </a:ext>
                  </a:extLst>
                </a:gridCol>
              </a:tblGrid>
              <a:tr h="442399">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 xmlns:a16="http://schemas.microsoft.com/office/drawing/2014/main" val="10000"/>
                  </a:ext>
                </a:extLst>
              </a:tr>
              <a:tr h="221199">
                <a:tc>
                  <a:txBody>
                    <a:bodyPr/>
                    <a:lstStyle/>
                    <a:p>
                      <a:pPr algn="r">
                        <a:spcBef>
                          <a:spcPts val="600"/>
                        </a:spcBef>
                        <a:spcAft>
                          <a:spcPts val="0"/>
                        </a:spcAft>
                      </a:pPr>
                      <a:r>
                        <a:rPr lang="en-US" sz="1200">
                          <a:effectLst/>
                        </a:rPr>
                        <a:t>IR3-1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dirty="0">
                          <a:effectLst/>
                        </a:rPr>
                        <a:t>MQWA.A4L3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221199">
                <a:tc>
                  <a:txBody>
                    <a:bodyPr/>
                    <a:lstStyle/>
                    <a:p>
                      <a:pPr algn="r">
                        <a:spcBef>
                          <a:spcPts val="600"/>
                        </a:spcBef>
                        <a:spcAft>
                          <a:spcPts val="0"/>
                        </a:spcAft>
                      </a:pPr>
                      <a:r>
                        <a:rPr lang="en-US" sz="1200">
                          <a:effectLst/>
                        </a:rPr>
                        <a:t>IR3-2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MQWA.D4L3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221199">
                <a:tc>
                  <a:txBody>
                    <a:bodyPr/>
                    <a:lstStyle/>
                    <a:p>
                      <a:pPr algn="r">
                        <a:spcBef>
                          <a:spcPts val="600"/>
                        </a:spcBef>
                        <a:spcAft>
                          <a:spcPts val="0"/>
                        </a:spcAft>
                      </a:pPr>
                      <a:r>
                        <a:rPr lang="en-US" sz="1200">
                          <a:effectLst/>
                        </a:rPr>
                        <a:t>IR3-3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MQWA.E4L3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221199">
                <a:tc>
                  <a:txBody>
                    <a:bodyPr/>
                    <a:lstStyle/>
                    <a:p>
                      <a:pPr algn="r">
                        <a:spcBef>
                          <a:spcPts val="600"/>
                        </a:spcBef>
                        <a:spcAft>
                          <a:spcPts val="0"/>
                        </a:spcAft>
                      </a:pPr>
                      <a:r>
                        <a:rPr lang="en-US" sz="1200">
                          <a:effectLst/>
                        </a:rPr>
                        <a:t>IR3-4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BLMQI.F4L3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MQWA.E4L3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221199">
                <a:tc>
                  <a:txBody>
                    <a:bodyPr/>
                    <a:lstStyle/>
                    <a:p>
                      <a:pPr algn="r">
                        <a:spcBef>
                          <a:spcPts val="600"/>
                        </a:spcBef>
                        <a:spcAft>
                          <a:spcPts val="0"/>
                        </a:spcAft>
                      </a:pPr>
                      <a:r>
                        <a:rPr lang="en-US" sz="1200">
                          <a:effectLst/>
                        </a:rPr>
                        <a:t>IR3-5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BLMEI.A4L3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TCSG.4L3.B2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221199">
                <a:tc>
                  <a:txBody>
                    <a:bodyPr/>
                    <a:lstStyle/>
                    <a:p>
                      <a:pPr algn="r">
                        <a:spcBef>
                          <a:spcPts val="600"/>
                        </a:spcBef>
                        <a:spcAft>
                          <a:spcPts val="0"/>
                        </a:spcAft>
                      </a:pPr>
                      <a:r>
                        <a:rPr lang="en-US" sz="1200">
                          <a:effectLst/>
                        </a:rPr>
                        <a:t>IR3-6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MQWA.A5L3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221199">
                <a:tc>
                  <a:txBody>
                    <a:bodyPr/>
                    <a:lstStyle/>
                    <a:p>
                      <a:pPr algn="r">
                        <a:spcBef>
                          <a:spcPts val="600"/>
                        </a:spcBef>
                        <a:spcAft>
                          <a:spcPts val="0"/>
                        </a:spcAft>
                      </a:pPr>
                      <a:r>
                        <a:rPr lang="en-US" sz="1200">
                          <a:effectLst/>
                        </a:rPr>
                        <a:t>IR3-7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MQWB.5L3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221199">
                <a:tc>
                  <a:txBody>
                    <a:bodyPr/>
                    <a:lstStyle/>
                    <a:p>
                      <a:pPr algn="r">
                        <a:spcBef>
                          <a:spcPts val="600"/>
                        </a:spcBef>
                        <a:spcAft>
                          <a:spcPts val="0"/>
                        </a:spcAft>
                      </a:pPr>
                      <a:r>
                        <a:rPr lang="en-US" sz="1200">
                          <a:effectLst/>
                        </a:rPr>
                        <a:t>IR3-8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MQWA.C5L3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2.7-6.6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r h="221199">
                <a:tc>
                  <a:txBody>
                    <a:bodyPr/>
                    <a:lstStyle/>
                    <a:p>
                      <a:pPr algn="r">
                        <a:spcBef>
                          <a:spcPts val="600"/>
                        </a:spcBef>
                        <a:spcAft>
                          <a:spcPts val="0"/>
                        </a:spcAft>
                      </a:pPr>
                      <a:r>
                        <a:rPr lang="en-US" sz="1200">
                          <a:effectLst/>
                        </a:rPr>
                        <a:t>IR3-9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BLMEI.H5L3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TCSG.5L3.B1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9"/>
                  </a:ext>
                </a:extLst>
              </a:tr>
              <a:tr h="221199">
                <a:tc>
                  <a:txBody>
                    <a:bodyPr/>
                    <a:lstStyle/>
                    <a:p>
                      <a:pPr algn="r">
                        <a:spcBef>
                          <a:spcPts val="600"/>
                        </a:spcBef>
                        <a:spcAft>
                          <a:spcPts val="0"/>
                        </a:spcAft>
                      </a:pPr>
                      <a:r>
                        <a:rPr lang="en-US" sz="1200">
                          <a:effectLst/>
                        </a:rPr>
                        <a:t>IR3-10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MQWA.D5L3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0"/>
                  </a:ext>
                </a:extLst>
              </a:tr>
              <a:tr h="221199">
                <a:tc>
                  <a:txBody>
                    <a:bodyPr/>
                    <a:lstStyle/>
                    <a:p>
                      <a:pPr algn="r">
                        <a:spcBef>
                          <a:spcPts val="600"/>
                        </a:spcBef>
                        <a:spcAft>
                          <a:spcPts val="0"/>
                        </a:spcAft>
                      </a:pPr>
                      <a:r>
                        <a:rPr lang="en-US" sz="1200">
                          <a:effectLst/>
                        </a:rPr>
                        <a:t>IR3-11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BLMQI.E5L3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MQWA.E5L3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1"/>
                  </a:ext>
                </a:extLst>
              </a:tr>
              <a:tr h="221199">
                <a:tc>
                  <a:txBody>
                    <a:bodyPr/>
                    <a:lstStyle/>
                    <a:p>
                      <a:pPr algn="r">
                        <a:spcBef>
                          <a:spcPts val="600"/>
                        </a:spcBef>
                        <a:spcAft>
                          <a:spcPts val="0"/>
                        </a:spcAft>
                      </a:pPr>
                      <a:r>
                        <a:rPr lang="en-US" sz="1200">
                          <a:effectLst/>
                        </a:rPr>
                        <a:t>IR3-12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1.6/6.7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2"/>
                  </a:ext>
                </a:extLst>
              </a:tr>
              <a:tr h="221199">
                <a:tc>
                  <a:txBody>
                    <a:bodyPr/>
                    <a:lstStyle/>
                    <a:p>
                      <a:pPr algn="r">
                        <a:spcBef>
                          <a:spcPts val="600"/>
                        </a:spcBef>
                        <a:spcAft>
                          <a:spcPts val="0"/>
                        </a:spcAft>
                      </a:pPr>
                      <a:r>
                        <a:rPr lang="en-US" sz="1200">
                          <a:effectLst/>
                        </a:rPr>
                        <a:t>IR3-13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MBW.A6L3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3"/>
                  </a:ext>
                </a:extLst>
              </a:tr>
              <a:tr h="221199">
                <a:tc>
                  <a:txBody>
                    <a:bodyPr/>
                    <a:lstStyle/>
                    <a:p>
                      <a:pPr algn="r">
                        <a:spcBef>
                          <a:spcPts val="600"/>
                        </a:spcBef>
                        <a:spcAft>
                          <a:spcPts val="0"/>
                        </a:spcAft>
                      </a:pPr>
                      <a:r>
                        <a:rPr lang="en-US" sz="1200">
                          <a:effectLst/>
                        </a:rPr>
                        <a:t>IR3-14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MBW.B6L3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4"/>
                  </a:ext>
                </a:extLst>
              </a:tr>
              <a:tr h="221199">
                <a:tc>
                  <a:txBody>
                    <a:bodyPr/>
                    <a:lstStyle/>
                    <a:p>
                      <a:pPr algn="r">
                        <a:spcBef>
                          <a:spcPts val="600"/>
                        </a:spcBef>
                        <a:spcAft>
                          <a:spcPts val="0"/>
                        </a:spcAft>
                      </a:pPr>
                      <a:r>
                        <a:rPr lang="en-US" sz="1200">
                          <a:effectLst/>
                        </a:rPr>
                        <a:t>IR3-15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15.7-18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5"/>
                  </a:ext>
                </a:extLst>
              </a:tr>
              <a:tr h="221199">
                <a:tc>
                  <a:txBody>
                    <a:bodyPr/>
                    <a:lstStyle/>
                    <a:p>
                      <a:pPr algn="r">
                        <a:spcBef>
                          <a:spcPts val="600"/>
                        </a:spcBef>
                        <a:spcAft>
                          <a:spcPts val="0"/>
                        </a:spcAft>
                      </a:pPr>
                      <a:r>
                        <a:rPr lang="en-US" sz="1200">
                          <a:effectLst/>
                        </a:rPr>
                        <a:t>IR3-16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6.3-9.2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6"/>
                  </a:ext>
                </a:extLst>
              </a:tr>
              <a:tr h="221199">
                <a:tc>
                  <a:txBody>
                    <a:bodyPr/>
                    <a:lstStyle/>
                    <a:p>
                      <a:pPr algn="r">
                        <a:spcBef>
                          <a:spcPts val="600"/>
                        </a:spcBef>
                        <a:spcAft>
                          <a:spcPts val="0"/>
                        </a:spcAft>
                      </a:pPr>
                      <a:r>
                        <a:rPr lang="en-US" sz="1200">
                          <a:effectLst/>
                        </a:rPr>
                        <a:t>IR3-17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7"/>
                  </a:ext>
                </a:extLst>
              </a:tr>
              <a:tr h="221199">
                <a:tc>
                  <a:txBody>
                    <a:bodyPr/>
                    <a:lstStyle/>
                    <a:p>
                      <a:pPr algn="r">
                        <a:spcBef>
                          <a:spcPts val="600"/>
                        </a:spcBef>
                        <a:spcAft>
                          <a:spcPts val="0"/>
                        </a:spcAft>
                      </a:pPr>
                      <a:r>
                        <a:rPr lang="en-US" sz="1200">
                          <a:effectLst/>
                        </a:rPr>
                        <a:t>IR3-18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8"/>
                  </a:ext>
                </a:extLst>
              </a:tr>
              <a:tr h="221199">
                <a:tc>
                  <a:txBody>
                    <a:bodyPr/>
                    <a:lstStyle/>
                    <a:p>
                      <a:pPr algn="r">
                        <a:spcBef>
                          <a:spcPts val="600"/>
                        </a:spcBef>
                        <a:spcAft>
                          <a:spcPts val="0"/>
                        </a:spcAft>
                      </a:pPr>
                      <a:r>
                        <a:rPr lang="en-US" sz="1200">
                          <a:effectLst/>
                        </a:rPr>
                        <a:t>IR3-19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9"/>
                  </a:ext>
                </a:extLst>
              </a:tr>
              <a:tr h="221199">
                <a:tc>
                  <a:txBody>
                    <a:bodyPr/>
                    <a:lstStyle/>
                    <a:p>
                      <a:pPr algn="r">
                        <a:spcBef>
                          <a:spcPts val="600"/>
                        </a:spcBef>
                        <a:spcAft>
                          <a:spcPts val="0"/>
                        </a:spcAft>
                      </a:pPr>
                      <a:r>
                        <a:rPr lang="en-US" sz="1200">
                          <a:effectLst/>
                        </a:rPr>
                        <a:t>IR3-20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BLMEI.B6L3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TCHSH.6L3.B1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20"/>
                  </a:ext>
                </a:extLst>
              </a:tr>
              <a:tr h="221199">
                <a:tc>
                  <a:txBody>
                    <a:bodyPr/>
                    <a:lstStyle/>
                    <a:p>
                      <a:pPr algn="r">
                        <a:spcBef>
                          <a:spcPts val="600"/>
                        </a:spcBef>
                        <a:spcAft>
                          <a:spcPts val="0"/>
                        </a:spcAft>
                      </a:pPr>
                      <a:r>
                        <a:rPr lang="en-US" sz="1200">
                          <a:effectLst/>
                        </a:rPr>
                        <a:t>IR3-21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BLMEI.A6L3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TCAPA.6L3.B1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21"/>
                  </a:ext>
                </a:extLst>
              </a:tr>
            </a:tbl>
          </a:graphicData>
        </a:graphic>
      </p:graphicFrame>
    </p:spTree>
    <p:extLst>
      <p:ext uri="{BB962C8B-B14F-4D97-AF65-F5344CB8AC3E}">
        <p14:creationId xmlns:p14="http://schemas.microsoft.com/office/powerpoint/2010/main" val="42480529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IR3 Right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49</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61133744"/>
              </p:ext>
            </p:extLst>
          </p:nvPr>
        </p:nvGraphicFramePr>
        <p:xfrm>
          <a:off x="179512" y="1268767"/>
          <a:ext cx="8784976" cy="5452718"/>
        </p:xfrm>
        <a:graphic>
          <a:graphicData uri="http://schemas.openxmlformats.org/drawingml/2006/table">
            <a:tbl>
              <a:tblPr firstRow="1" firstCol="1" bandRow="1">
                <a:tableStyleId>{5C22544A-7EE6-4342-B048-85BDC9FD1C3A}</a:tableStyleId>
              </a:tblPr>
              <a:tblGrid>
                <a:gridCol w="776707">
                  <a:extLst>
                    <a:ext uri="{9D8B030D-6E8A-4147-A177-3AD203B41FA5}">
                      <a16:colId xmlns="" xmlns:a16="http://schemas.microsoft.com/office/drawing/2014/main" val="20000"/>
                    </a:ext>
                  </a:extLst>
                </a:gridCol>
                <a:gridCol w="1270811">
                  <a:extLst>
                    <a:ext uri="{9D8B030D-6E8A-4147-A177-3AD203B41FA5}">
                      <a16:colId xmlns="" xmlns:a16="http://schemas.microsoft.com/office/drawing/2014/main" val="20001"/>
                    </a:ext>
                  </a:extLst>
                </a:gridCol>
                <a:gridCol w="636306">
                  <a:extLst>
                    <a:ext uri="{9D8B030D-6E8A-4147-A177-3AD203B41FA5}">
                      <a16:colId xmlns="" xmlns:a16="http://schemas.microsoft.com/office/drawing/2014/main" val="20002"/>
                    </a:ext>
                  </a:extLst>
                </a:gridCol>
                <a:gridCol w="2159118">
                  <a:extLst>
                    <a:ext uri="{9D8B030D-6E8A-4147-A177-3AD203B41FA5}">
                      <a16:colId xmlns="" xmlns:a16="http://schemas.microsoft.com/office/drawing/2014/main" val="20003"/>
                    </a:ext>
                  </a:extLst>
                </a:gridCol>
                <a:gridCol w="654306">
                  <a:extLst>
                    <a:ext uri="{9D8B030D-6E8A-4147-A177-3AD203B41FA5}">
                      <a16:colId xmlns="" xmlns:a16="http://schemas.microsoft.com/office/drawing/2014/main" val="20004"/>
                    </a:ext>
                  </a:extLst>
                </a:gridCol>
                <a:gridCol w="1762216">
                  <a:extLst>
                    <a:ext uri="{9D8B030D-6E8A-4147-A177-3AD203B41FA5}">
                      <a16:colId xmlns="" xmlns:a16="http://schemas.microsoft.com/office/drawing/2014/main" val="20005"/>
                    </a:ext>
                  </a:extLst>
                </a:gridCol>
                <a:gridCol w="1525512">
                  <a:extLst>
                    <a:ext uri="{9D8B030D-6E8A-4147-A177-3AD203B41FA5}">
                      <a16:colId xmlns="" xmlns:a16="http://schemas.microsoft.com/office/drawing/2014/main" val="20006"/>
                    </a:ext>
                  </a:extLst>
                </a:gridCol>
              </a:tblGrid>
              <a:tr h="560558">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extLst>
                  <a:ext uri="{0D108BD9-81ED-4DB2-BD59-A6C34878D82A}">
                    <a16:rowId xmlns="" xmlns:a16="http://schemas.microsoft.com/office/drawing/2014/main" val="10000"/>
                  </a:ext>
                </a:extLst>
              </a:tr>
              <a:tr h="203840">
                <a:tc>
                  <a:txBody>
                    <a:bodyPr/>
                    <a:lstStyle/>
                    <a:p>
                      <a:pPr algn="r">
                        <a:spcBef>
                          <a:spcPts val="600"/>
                        </a:spcBef>
                        <a:spcAft>
                          <a:spcPts val="0"/>
                        </a:spcAft>
                      </a:pPr>
                      <a:r>
                        <a:rPr lang="en-GB" sz="1200">
                          <a:effectLst/>
                        </a:rPr>
                        <a:t>IR3-22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dirty="0">
                          <a:effectLst/>
                        </a:rPr>
                        <a:t>MQWA.A4R3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1"/>
                  </a:ext>
                </a:extLst>
              </a:tr>
              <a:tr h="203840">
                <a:tc>
                  <a:txBody>
                    <a:bodyPr/>
                    <a:lstStyle/>
                    <a:p>
                      <a:pPr algn="r">
                        <a:spcBef>
                          <a:spcPts val="600"/>
                        </a:spcBef>
                        <a:spcAft>
                          <a:spcPts val="0"/>
                        </a:spcAft>
                      </a:pPr>
                      <a:r>
                        <a:rPr lang="en-US" sz="1200">
                          <a:effectLst/>
                        </a:rPr>
                        <a:t>IR3-23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MQWA.D4R3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2"/>
                  </a:ext>
                </a:extLst>
              </a:tr>
              <a:tr h="203840">
                <a:tc>
                  <a:txBody>
                    <a:bodyPr/>
                    <a:lstStyle/>
                    <a:p>
                      <a:pPr algn="r">
                        <a:spcBef>
                          <a:spcPts val="600"/>
                        </a:spcBef>
                        <a:spcAft>
                          <a:spcPts val="0"/>
                        </a:spcAft>
                      </a:pPr>
                      <a:r>
                        <a:rPr lang="en-US" sz="1200">
                          <a:effectLst/>
                        </a:rPr>
                        <a:t>IR3-24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3"/>
                  </a:ext>
                </a:extLst>
              </a:tr>
              <a:tr h="203840">
                <a:tc>
                  <a:txBody>
                    <a:bodyPr/>
                    <a:lstStyle/>
                    <a:p>
                      <a:pPr algn="r">
                        <a:spcBef>
                          <a:spcPts val="600"/>
                        </a:spcBef>
                        <a:spcAft>
                          <a:spcPts val="0"/>
                        </a:spcAft>
                      </a:pPr>
                      <a:r>
                        <a:rPr lang="en-US" sz="1200">
                          <a:effectLst/>
                        </a:rPr>
                        <a:t>IR3-25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BLMQI.E4R3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BLM center</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MQWA.E4R3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4"/>
                  </a:ext>
                </a:extLst>
              </a:tr>
              <a:tr h="203840">
                <a:tc>
                  <a:txBody>
                    <a:bodyPr/>
                    <a:lstStyle/>
                    <a:p>
                      <a:pPr algn="r">
                        <a:spcBef>
                          <a:spcPts val="600"/>
                        </a:spcBef>
                        <a:spcAft>
                          <a:spcPts val="0"/>
                        </a:spcAft>
                      </a:pPr>
                      <a:r>
                        <a:rPr lang="en-US" sz="1200">
                          <a:effectLst/>
                        </a:rPr>
                        <a:t>IR3-26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BLMEI.A4R3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BLM center</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TCSG.4R3.B1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5"/>
                  </a:ext>
                </a:extLst>
              </a:tr>
              <a:tr h="203840">
                <a:tc>
                  <a:txBody>
                    <a:bodyPr/>
                    <a:lstStyle/>
                    <a:p>
                      <a:pPr algn="r">
                        <a:spcBef>
                          <a:spcPts val="600"/>
                        </a:spcBef>
                        <a:spcAft>
                          <a:spcPts val="0"/>
                        </a:spcAft>
                      </a:pPr>
                      <a:r>
                        <a:rPr lang="en-US" sz="1200">
                          <a:effectLst/>
                        </a:rPr>
                        <a:t>IR3-27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MQWA.A5R3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6"/>
                  </a:ext>
                </a:extLst>
              </a:tr>
              <a:tr h="203840">
                <a:tc>
                  <a:txBody>
                    <a:bodyPr/>
                    <a:lstStyle/>
                    <a:p>
                      <a:pPr algn="r">
                        <a:spcBef>
                          <a:spcPts val="600"/>
                        </a:spcBef>
                        <a:spcAft>
                          <a:spcPts val="0"/>
                        </a:spcAft>
                      </a:pPr>
                      <a:r>
                        <a:rPr lang="en-US" sz="1200">
                          <a:effectLst/>
                        </a:rPr>
                        <a:t>IR3-28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MQWB.5R3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7"/>
                  </a:ext>
                </a:extLst>
              </a:tr>
              <a:tr h="203840">
                <a:tc>
                  <a:txBody>
                    <a:bodyPr/>
                    <a:lstStyle/>
                    <a:p>
                      <a:pPr algn="r">
                        <a:spcBef>
                          <a:spcPts val="600"/>
                        </a:spcBef>
                        <a:spcAft>
                          <a:spcPts val="0"/>
                        </a:spcAft>
                      </a:pPr>
                      <a:r>
                        <a:rPr lang="en-US" sz="1200">
                          <a:effectLst/>
                        </a:rPr>
                        <a:t>IR3-29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MQWA.C5R3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1.6-2.4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8"/>
                  </a:ext>
                </a:extLst>
              </a:tr>
              <a:tr h="203840">
                <a:tc>
                  <a:txBody>
                    <a:bodyPr/>
                    <a:lstStyle/>
                    <a:p>
                      <a:pPr algn="r">
                        <a:spcBef>
                          <a:spcPts val="600"/>
                        </a:spcBef>
                        <a:spcAft>
                          <a:spcPts val="0"/>
                        </a:spcAft>
                      </a:pPr>
                      <a:r>
                        <a:rPr lang="en-US" sz="1200">
                          <a:effectLst/>
                        </a:rPr>
                        <a:t>IR3-30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BLMEI.H5R3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On TCSG.5R3.B2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09"/>
                  </a:ext>
                </a:extLst>
              </a:tr>
              <a:tr h="203840">
                <a:tc>
                  <a:txBody>
                    <a:bodyPr/>
                    <a:lstStyle/>
                    <a:p>
                      <a:pPr algn="r">
                        <a:spcBef>
                          <a:spcPts val="600"/>
                        </a:spcBef>
                        <a:spcAft>
                          <a:spcPts val="0"/>
                        </a:spcAft>
                      </a:pPr>
                      <a:r>
                        <a:rPr lang="en-US" sz="1200">
                          <a:effectLst/>
                        </a:rPr>
                        <a:t>IR3-31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BLMQI.F5R3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On MQWA.E5R3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0"/>
                  </a:ext>
                </a:extLst>
              </a:tr>
              <a:tr h="203840">
                <a:tc>
                  <a:txBody>
                    <a:bodyPr/>
                    <a:lstStyle/>
                    <a:p>
                      <a:pPr algn="r">
                        <a:spcBef>
                          <a:spcPts val="600"/>
                        </a:spcBef>
                        <a:spcAft>
                          <a:spcPts val="0"/>
                        </a:spcAft>
                      </a:pPr>
                      <a:r>
                        <a:rPr lang="en-US" sz="1200">
                          <a:effectLst/>
                        </a:rPr>
                        <a:t>IR3-32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1"/>
                  </a:ext>
                </a:extLst>
              </a:tr>
              <a:tr h="203840">
                <a:tc>
                  <a:txBody>
                    <a:bodyPr/>
                    <a:lstStyle/>
                    <a:p>
                      <a:pPr algn="r">
                        <a:spcBef>
                          <a:spcPts val="600"/>
                        </a:spcBef>
                        <a:spcAft>
                          <a:spcPts val="0"/>
                        </a:spcAft>
                      </a:pPr>
                      <a:r>
                        <a:rPr lang="en-US" sz="1200">
                          <a:effectLst/>
                        </a:rPr>
                        <a:t>IR3-33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15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2"/>
                  </a:ext>
                </a:extLst>
              </a:tr>
              <a:tr h="203840">
                <a:tc>
                  <a:txBody>
                    <a:bodyPr/>
                    <a:lstStyle/>
                    <a:p>
                      <a:pPr algn="r">
                        <a:spcBef>
                          <a:spcPts val="600"/>
                        </a:spcBef>
                        <a:spcAft>
                          <a:spcPts val="0"/>
                        </a:spcAft>
                      </a:pPr>
                      <a:r>
                        <a:rPr lang="en-US" sz="1200">
                          <a:effectLst/>
                        </a:rPr>
                        <a:t>IR3-34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20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3"/>
                  </a:ext>
                </a:extLst>
              </a:tr>
              <a:tr h="203840">
                <a:tc>
                  <a:txBody>
                    <a:bodyPr/>
                    <a:lstStyle/>
                    <a:p>
                      <a:pPr algn="r">
                        <a:spcBef>
                          <a:spcPts val="600"/>
                        </a:spcBef>
                        <a:spcAft>
                          <a:spcPts val="0"/>
                        </a:spcAft>
                      </a:pPr>
                      <a:r>
                        <a:rPr lang="en-US" sz="1200">
                          <a:effectLst/>
                        </a:rPr>
                        <a:t>IR3-35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25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4"/>
                  </a:ext>
                </a:extLst>
              </a:tr>
              <a:tr h="203840">
                <a:tc>
                  <a:txBody>
                    <a:bodyPr/>
                    <a:lstStyle/>
                    <a:p>
                      <a:pPr algn="r">
                        <a:spcBef>
                          <a:spcPts val="600"/>
                        </a:spcBef>
                        <a:spcAft>
                          <a:spcPts val="0"/>
                        </a:spcAft>
                      </a:pPr>
                      <a:r>
                        <a:rPr lang="en-US" sz="1200">
                          <a:effectLst/>
                        </a:rPr>
                        <a:t>IR3-36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MQWA.D5R3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5"/>
                  </a:ext>
                </a:extLst>
              </a:tr>
              <a:tr h="203840">
                <a:tc>
                  <a:txBody>
                    <a:bodyPr/>
                    <a:lstStyle/>
                    <a:p>
                      <a:pPr algn="r">
                        <a:spcBef>
                          <a:spcPts val="600"/>
                        </a:spcBef>
                        <a:spcAft>
                          <a:spcPts val="0"/>
                        </a:spcAft>
                      </a:pPr>
                      <a:r>
                        <a:rPr lang="en-GB" sz="1200">
                          <a:effectLst/>
                        </a:rPr>
                        <a:t>IR3-37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MBW.A6R3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6"/>
                  </a:ext>
                </a:extLst>
              </a:tr>
              <a:tr h="203840">
                <a:tc>
                  <a:txBody>
                    <a:bodyPr/>
                    <a:lstStyle/>
                    <a:p>
                      <a:pPr algn="r">
                        <a:spcBef>
                          <a:spcPts val="600"/>
                        </a:spcBef>
                        <a:spcAft>
                          <a:spcPts val="0"/>
                        </a:spcAft>
                      </a:pPr>
                      <a:r>
                        <a:rPr lang="en-US" sz="1200">
                          <a:effectLst/>
                        </a:rPr>
                        <a:t>IR3-38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MBW.B6R3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7"/>
                  </a:ext>
                </a:extLst>
              </a:tr>
              <a:tr h="203840">
                <a:tc>
                  <a:txBody>
                    <a:bodyPr/>
                    <a:lstStyle/>
                    <a:p>
                      <a:pPr algn="r">
                        <a:spcBef>
                          <a:spcPts val="600"/>
                        </a:spcBef>
                        <a:spcAft>
                          <a:spcPts val="0"/>
                        </a:spcAft>
                      </a:pPr>
                      <a:r>
                        <a:rPr lang="en-US" sz="1200">
                          <a:effectLst/>
                        </a:rPr>
                        <a:t>IR3-39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2.3-5.5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8"/>
                  </a:ext>
                </a:extLst>
              </a:tr>
              <a:tr h="203840">
                <a:tc>
                  <a:txBody>
                    <a:bodyPr/>
                    <a:lstStyle/>
                    <a:p>
                      <a:pPr algn="r">
                        <a:spcBef>
                          <a:spcPts val="600"/>
                        </a:spcBef>
                        <a:spcAft>
                          <a:spcPts val="0"/>
                        </a:spcAft>
                      </a:pPr>
                      <a:r>
                        <a:rPr lang="en-US" sz="1200">
                          <a:effectLst/>
                        </a:rPr>
                        <a:t>IR3-40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19"/>
                  </a:ext>
                </a:extLst>
              </a:tr>
              <a:tr h="203840">
                <a:tc>
                  <a:txBody>
                    <a:bodyPr/>
                    <a:lstStyle/>
                    <a:p>
                      <a:pPr algn="r">
                        <a:spcBef>
                          <a:spcPts val="600"/>
                        </a:spcBef>
                        <a:spcAft>
                          <a:spcPts val="0"/>
                        </a:spcAft>
                      </a:pPr>
                      <a:r>
                        <a:rPr lang="en-US" sz="1200">
                          <a:effectLst/>
                        </a:rPr>
                        <a:t>IR3-41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BLMEI.A6R3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TCAPA.6R3.B2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20"/>
                  </a:ext>
                </a:extLst>
              </a:tr>
              <a:tr h="203840">
                <a:tc>
                  <a:txBody>
                    <a:bodyPr/>
                    <a:lstStyle/>
                    <a:p>
                      <a:pPr algn="r">
                        <a:spcBef>
                          <a:spcPts val="600"/>
                        </a:spcBef>
                        <a:spcAft>
                          <a:spcPts val="0"/>
                        </a:spcAft>
                      </a:pPr>
                      <a:r>
                        <a:rPr lang="en-US" sz="1200">
                          <a:effectLst/>
                        </a:rPr>
                        <a:t>IR3-42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21"/>
                  </a:ext>
                </a:extLst>
              </a:tr>
              <a:tr h="203840">
                <a:tc>
                  <a:txBody>
                    <a:bodyPr/>
                    <a:lstStyle/>
                    <a:p>
                      <a:pPr algn="r">
                        <a:spcBef>
                          <a:spcPts val="600"/>
                        </a:spcBef>
                        <a:spcAft>
                          <a:spcPts val="0"/>
                        </a:spcAft>
                      </a:pPr>
                      <a:r>
                        <a:rPr lang="en-US" sz="1200">
                          <a:effectLst/>
                        </a:rPr>
                        <a:t>IR3-43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22"/>
                  </a:ext>
                </a:extLst>
              </a:tr>
              <a:tr h="203840">
                <a:tc>
                  <a:txBody>
                    <a:bodyPr/>
                    <a:lstStyle/>
                    <a:p>
                      <a:pPr algn="r">
                        <a:spcBef>
                          <a:spcPts val="600"/>
                        </a:spcBef>
                        <a:spcAft>
                          <a:spcPts val="0"/>
                        </a:spcAft>
                      </a:pPr>
                      <a:r>
                        <a:rPr lang="en-US" sz="1200">
                          <a:effectLst/>
                        </a:rPr>
                        <a:t>IR3-44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23"/>
                  </a:ext>
                </a:extLst>
              </a:tr>
              <a:tr h="203840">
                <a:tc>
                  <a:txBody>
                    <a:bodyPr/>
                    <a:lstStyle/>
                    <a:p>
                      <a:pPr algn="r">
                        <a:spcBef>
                          <a:spcPts val="600"/>
                        </a:spcBef>
                        <a:spcAft>
                          <a:spcPts val="0"/>
                        </a:spcAft>
                      </a:pPr>
                      <a:r>
                        <a:rPr lang="en-US" sz="1200">
                          <a:effectLst/>
                        </a:rPr>
                        <a:t>IR3-45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BLMEI.B6R3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TCHSH.6R3.B2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 xmlns:a16="http://schemas.microsoft.com/office/drawing/2014/main" val="10024"/>
                  </a:ext>
                </a:extLst>
              </a:tr>
            </a:tbl>
          </a:graphicData>
        </a:graphic>
      </p:graphicFrame>
    </p:spTree>
    <p:extLst>
      <p:ext uri="{BB962C8B-B14F-4D97-AF65-F5344CB8AC3E}">
        <p14:creationId xmlns:p14="http://schemas.microsoft.com/office/powerpoint/2010/main" val="1306820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normAutofit/>
          </a:bodyPr>
          <a:lstStyle/>
          <a:p>
            <a:r>
              <a:rPr lang="en-GB" dirty="0"/>
              <a:t>MQW Life Test Experiment</a:t>
            </a:r>
          </a:p>
        </p:txBody>
      </p:sp>
      <p:sp>
        <p:nvSpPr>
          <p:cNvPr id="5" name="Rectangle 4"/>
          <p:cNvSpPr/>
          <p:nvPr/>
        </p:nvSpPr>
        <p:spPr>
          <a:xfrm>
            <a:off x="266778" y="836712"/>
            <a:ext cx="5997304" cy="2400657"/>
          </a:xfrm>
          <a:prstGeom prst="rect">
            <a:avLst/>
          </a:prstGeom>
        </p:spPr>
        <p:txBody>
          <a:bodyPr wrap="square">
            <a:spAutoFit/>
          </a:bodyPr>
          <a:lstStyle/>
          <a:p>
            <a:pPr marL="0" lvl="1"/>
            <a:r>
              <a:rPr lang="en-GB" sz="2000" dirty="0"/>
              <a:t>Verify the </a:t>
            </a:r>
            <a:r>
              <a:rPr lang="en-GB" sz="2000" b="1" dirty="0"/>
              <a:t>magnet life time in LHC working conditions up to end of HL-LHC (estimated in 60’000 power cycles of MQW magnets):</a:t>
            </a:r>
          </a:p>
          <a:p>
            <a:pPr marL="342900" lvl="1" indent="-342900">
              <a:buFont typeface="Wingdings" panose="05000000000000000000" pitchFamily="2" charset="2"/>
              <a:buChar char="§"/>
            </a:pPr>
            <a:r>
              <a:rPr lang="en-GB" dirty="0"/>
              <a:t>Cycle number limit for damages on coils and spacers, like loss of insulation, movement of coils...</a:t>
            </a:r>
          </a:p>
          <a:p>
            <a:pPr marL="342900" lvl="1" indent="-342900">
              <a:buFont typeface="Wingdings" panose="05000000000000000000" pitchFamily="2" charset="2"/>
              <a:buChar char="§"/>
            </a:pPr>
            <a:r>
              <a:rPr lang="en-GB" dirty="0"/>
              <a:t>Acquire fundamental parameters (</a:t>
            </a:r>
            <a:r>
              <a:rPr lang="en-GB" b="1" dirty="0"/>
              <a:t>Coils displacements, T, strains, electrical insulation</a:t>
            </a:r>
            <a:r>
              <a:rPr lang="en-GB" dirty="0"/>
              <a:t>) to evaluate magnets behaviour.</a:t>
            </a:r>
          </a:p>
        </p:txBody>
      </p:sp>
      <p:pic>
        <p:nvPicPr>
          <p:cNvPr id="6"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9150" r="30984"/>
          <a:stretch/>
        </p:blipFill>
        <p:spPr>
          <a:xfrm>
            <a:off x="6264082" y="836712"/>
            <a:ext cx="2858841" cy="2688847"/>
          </a:xfrm>
          <a:prstGeom prst="rect">
            <a:avLst/>
          </a:prstGeom>
        </p:spPr>
      </p:pic>
      <p:sp>
        <p:nvSpPr>
          <p:cNvPr id="7" name="Date Placeholder 6"/>
          <p:cNvSpPr>
            <a:spLocks noGrp="1"/>
          </p:cNvSpPr>
          <p:nvPr>
            <p:ph type="dt" sz="half" idx="10"/>
          </p:nvPr>
        </p:nvSpPr>
        <p:spPr/>
        <p:txBody>
          <a:bodyPr/>
          <a:lstStyle/>
          <a:p>
            <a:r>
              <a:rPr lang="en-US"/>
              <a:t>31/08/2016</a:t>
            </a:r>
            <a:endParaRPr lang="en-GB"/>
          </a:p>
        </p:txBody>
      </p:sp>
      <p:sp>
        <p:nvSpPr>
          <p:cNvPr id="9" name="Slide Number Placeholder 8"/>
          <p:cNvSpPr>
            <a:spLocks noGrp="1"/>
          </p:cNvSpPr>
          <p:nvPr>
            <p:ph type="sldNum" sz="quarter" idx="12"/>
          </p:nvPr>
        </p:nvSpPr>
        <p:spPr/>
        <p:txBody>
          <a:bodyPr/>
          <a:lstStyle/>
          <a:p>
            <a:fld id="{CEC5FD3D-B1CB-4370-885D-D8ADD141148B}" type="slidenum">
              <a:rPr lang="en-GB" smtClean="0"/>
              <a:t>5</a:t>
            </a:fld>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7457" y="1658861"/>
            <a:ext cx="3299933" cy="1858070"/>
          </a:xfrm>
          <a:prstGeom prst="rect">
            <a:avLst/>
          </a:prstGeom>
        </p:spPr>
      </p:pic>
      <p:graphicFrame>
        <p:nvGraphicFramePr>
          <p:cNvPr id="11" name="Chart 10"/>
          <p:cNvGraphicFramePr>
            <a:graphicFrameLocks noGrp="1"/>
          </p:cNvGraphicFramePr>
          <p:nvPr>
            <p:extLst>
              <p:ext uri="{D42A27DB-BD31-4B8C-83A1-F6EECF244321}">
                <p14:modId xmlns:p14="http://schemas.microsoft.com/office/powerpoint/2010/main" val="3022786523"/>
              </p:ext>
            </p:extLst>
          </p:nvPr>
        </p:nvGraphicFramePr>
        <p:xfrm>
          <a:off x="165452" y="5013176"/>
          <a:ext cx="3326428" cy="1833415"/>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Group 11"/>
          <p:cNvGrpSpPr/>
          <p:nvPr/>
        </p:nvGrpSpPr>
        <p:grpSpPr>
          <a:xfrm>
            <a:off x="152205" y="3150929"/>
            <a:ext cx="2232247" cy="1752109"/>
            <a:chOff x="3090601" y="1504377"/>
            <a:chExt cx="5903145" cy="5139745"/>
          </a:xfrm>
        </p:grpSpPr>
        <p:pic>
          <p:nvPicPr>
            <p:cNvPr id="13"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121" r="18362"/>
            <a:stretch/>
          </p:blipFill>
          <p:spPr bwMode="auto">
            <a:xfrm>
              <a:off x="3090601" y="1504377"/>
              <a:ext cx="5903145" cy="513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661845" y="1551612"/>
              <a:ext cx="834629" cy="541711"/>
            </a:xfrm>
            <a:prstGeom prst="rect">
              <a:avLst/>
            </a:prstGeom>
            <a:solidFill>
              <a:schemeClr val="bg1"/>
            </a:solidFill>
            <a:ln>
              <a:solidFill>
                <a:schemeClr val="tx1"/>
              </a:solidFill>
            </a:ln>
          </p:spPr>
          <p:txBody>
            <a:bodyPr wrap="square" rtlCol="0">
              <a:spAutoFit/>
            </a:bodyPr>
            <a:lstStyle/>
            <a:p>
              <a:pPr algn="ctr"/>
              <a:r>
                <a:rPr lang="en-GB" sz="600" dirty="0"/>
                <a:t>8-1</a:t>
              </a:r>
            </a:p>
          </p:txBody>
        </p:sp>
        <p:sp>
          <p:nvSpPr>
            <p:cNvPr id="15" name="TextBox 14"/>
            <p:cNvSpPr txBox="1"/>
            <p:nvPr/>
          </p:nvSpPr>
          <p:spPr>
            <a:xfrm>
              <a:off x="7931229" y="3061907"/>
              <a:ext cx="890642" cy="541711"/>
            </a:xfrm>
            <a:prstGeom prst="rect">
              <a:avLst/>
            </a:prstGeom>
            <a:solidFill>
              <a:schemeClr val="bg1"/>
            </a:solidFill>
            <a:ln>
              <a:solidFill>
                <a:schemeClr val="tx1"/>
              </a:solidFill>
            </a:ln>
          </p:spPr>
          <p:txBody>
            <a:bodyPr wrap="square" rtlCol="0">
              <a:spAutoFit/>
            </a:bodyPr>
            <a:lstStyle/>
            <a:p>
              <a:pPr algn="ctr"/>
              <a:r>
                <a:rPr lang="en-GB" sz="600" dirty="0"/>
                <a:t>1-2</a:t>
              </a:r>
            </a:p>
          </p:txBody>
        </p:sp>
        <p:sp>
          <p:nvSpPr>
            <p:cNvPr id="16" name="TextBox 15"/>
            <p:cNvSpPr txBox="1"/>
            <p:nvPr/>
          </p:nvSpPr>
          <p:spPr>
            <a:xfrm>
              <a:off x="7931229" y="4416343"/>
              <a:ext cx="774252" cy="541711"/>
            </a:xfrm>
            <a:prstGeom prst="rect">
              <a:avLst/>
            </a:prstGeom>
            <a:solidFill>
              <a:schemeClr val="bg1"/>
            </a:solidFill>
            <a:ln>
              <a:solidFill>
                <a:schemeClr val="tx1"/>
              </a:solidFill>
            </a:ln>
          </p:spPr>
          <p:txBody>
            <a:bodyPr wrap="square" rtlCol="0">
              <a:spAutoFit/>
            </a:bodyPr>
            <a:lstStyle/>
            <a:p>
              <a:pPr algn="ctr"/>
              <a:r>
                <a:rPr lang="en-GB" sz="600" dirty="0"/>
                <a:t>2-3</a:t>
              </a:r>
            </a:p>
          </p:txBody>
        </p:sp>
        <p:sp>
          <p:nvSpPr>
            <p:cNvPr id="17" name="TextBox 16"/>
            <p:cNvSpPr txBox="1"/>
            <p:nvPr/>
          </p:nvSpPr>
          <p:spPr>
            <a:xfrm>
              <a:off x="5661845" y="6065869"/>
              <a:ext cx="834629" cy="541711"/>
            </a:xfrm>
            <a:prstGeom prst="rect">
              <a:avLst/>
            </a:prstGeom>
            <a:solidFill>
              <a:schemeClr val="bg1"/>
            </a:solidFill>
            <a:ln>
              <a:solidFill>
                <a:schemeClr val="tx1"/>
              </a:solidFill>
            </a:ln>
          </p:spPr>
          <p:txBody>
            <a:bodyPr wrap="square" rtlCol="0">
              <a:spAutoFit/>
            </a:bodyPr>
            <a:lstStyle/>
            <a:p>
              <a:pPr algn="ctr"/>
              <a:r>
                <a:rPr lang="en-GB" sz="600" dirty="0"/>
                <a:t>4-5</a:t>
              </a:r>
            </a:p>
          </p:txBody>
        </p:sp>
        <p:sp>
          <p:nvSpPr>
            <p:cNvPr id="18" name="TextBox 17"/>
            <p:cNvSpPr txBox="1"/>
            <p:nvPr/>
          </p:nvSpPr>
          <p:spPr>
            <a:xfrm>
              <a:off x="3680083" y="3252621"/>
              <a:ext cx="877641" cy="541711"/>
            </a:xfrm>
            <a:prstGeom prst="rect">
              <a:avLst/>
            </a:prstGeom>
            <a:solidFill>
              <a:schemeClr val="bg1"/>
            </a:solidFill>
            <a:ln>
              <a:solidFill>
                <a:schemeClr val="tx1"/>
              </a:solidFill>
            </a:ln>
          </p:spPr>
          <p:txBody>
            <a:bodyPr wrap="square" rtlCol="0">
              <a:spAutoFit/>
            </a:bodyPr>
            <a:lstStyle/>
            <a:p>
              <a:pPr algn="ctr"/>
              <a:r>
                <a:rPr lang="en-GB" sz="600" dirty="0"/>
                <a:t>6-7</a:t>
              </a:r>
            </a:p>
          </p:txBody>
        </p:sp>
      </p:grpSp>
      <p:cxnSp>
        <p:nvCxnSpPr>
          <p:cNvPr id="20" name="Straight Arrow Connector 19"/>
          <p:cNvCxnSpPr>
            <a:stCxn id="14" idx="2"/>
            <a:endCxn id="11" idx="0"/>
          </p:cNvCxnSpPr>
          <p:nvPr/>
        </p:nvCxnSpPr>
        <p:spPr>
          <a:xfrm>
            <a:off x="1282315" y="3351697"/>
            <a:ext cx="546351" cy="166147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8173" y="1741741"/>
            <a:ext cx="5805102" cy="5016758"/>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No significant increase of Coils displacements or strains, however a degradation of MQW Brackets insulation has been detected:</a:t>
            </a:r>
          </a:p>
          <a:p>
            <a:pPr marL="342900" indent="-342900">
              <a:buFont typeface="Wingdings" panose="05000000000000000000" pitchFamily="2" charset="2"/>
              <a:buChar char="§"/>
            </a:pPr>
            <a:r>
              <a:rPr lang="en-GB" sz="2000" dirty="0">
                <a:solidFill>
                  <a:schemeClr val="bg1"/>
                </a:solidFill>
              </a:rPr>
              <a:t>Final Insulation check at 60’000 cycles showed 50 </a:t>
            </a:r>
            <a:r>
              <a:rPr lang="en-GB" sz="2000" dirty="0" err="1">
                <a:solidFill>
                  <a:schemeClr val="bg1"/>
                </a:solidFill>
              </a:rPr>
              <a:t>MOhm</a:t>
            </a:r>
            <a:r>
              <a:rPr lang="en-GB" sz="2000" dirty="0">
                <a:solidFill>
                  <a:schemeClr val="bg1"/>
                </a:solidFill>
              </a:rPr>
              <a:t> (Previous value: ~350 </a:t>
            </a:r>
            <a:r>
              <a:rPr lang="en-GB" sz="2000" dirty="0" err="1">
                <a:solidFill>
                  <a:schemeClr val="bg1"/>
                </a:solidFill>
              </a:rPr>
              <a:t>MOhm</a:t>
            </a:r>
            <a:r>
              <a:rPr lang="en-GB" sz="2000" dirty="0">
                <a:solidFill>
                  <a:schemeClr val="bg1"/>
                </a:solidFill>
              </a:rPr>
              <a:t>, MQW specification &gt;100 </a:t>
            </a:r>
            <a:r>
              <a:rPr lang="en-GB" sz="2000" dirty="0" err="1">
                <a:solidFill>
                  <a:schemeClr val="bg1"/>
                </a:solidFill>
              </a:rPr>
              <a:t>Mohm</a:t>
            </a:r>
            <a:r>
              <a:rPr lang="en-GB" sz="2000" dirty="0">
                <a:solidFill>
                  <a:schemeClr val="bg1"/>
                </a:solidFill>
              </a:rPr>
              <a:t>)!</a:t>
            </a:r>
          </a:p>
          <a:p>
            <a:pPr marL="342900" indent="-342900">
              <a:buFont typeface="Wingdings" panose="05000000000000000000" pitchFamily="2" charset="2"/>
              <a:buChar char="§"/>
            </a:pPr>
            <a:endParaRPr lang="en-GB" sz="2000" dirty="0">
              <a:solidFill>
                <a:schemeClr val="bg1"/>
              </a:solidFill>
              <a:sym typeface="Wingdings" panose="05000000000000000000" pitchFamily="2" charset="2"/>
            </a:endParaRPr>
          </a:p>
          <a:p>
            <a:pPr marL="342900" indent="-342900">
              <a:buFont typeface="Wingdings" panose="05000000000000000000" pitchFamily="2" charset="2"/>
              <a:buChar char="§"/>
            </a:pPr>
            <a:r>
              <a:rPr lang="en-GB" sz="2000" dirty="0">
                <a:solidFill>
                  <a:schemeClr val="bg1"/>
                </a:solidFill>
                <a:sym typeface="Wingdings" panose="05000000000000000000" pitchFamily="2" charset="2"/>
              </a:rPr>
              <a:t>Replacing of rubber insulations with Polyimide-Polyurethane sandwich restored magnet’s conditions (insulation at 1 </a:t>
            </a:r>
            <a:r>
              <a:rPr lang="en-GB" sz="2000" dirty="0" err="1">
                <a:solidFill>
                  <a:schemeClr val="bg1"/>
                </a:solidFill>
                <a:sym typeface="Wingdings" panose="05000000000000000000" pitchFamily="2" charset="2"/>
              </a:rPr>
              <a:t>GOhm</a:t>
            </a:r>
            <a:r>
              <a:rPr lang="en-GB" sz="2000" dirty="0">
                <a:solidFill>
                  <a:schemeClr val="bg1"/>
                </a:solidFill>
                <a:sym typeface="Wingdings" panose="05000000000000000000" pitchFamily="2" charset="2"/>
              </a:rPr>
              <a:t> as before test)…</a:t>
            </a:r>
          </a:p>
          <a:p>
            <a:endParaRPr lang="en-GB" sz="2000" dirty="0">
              <a:solidFill>
                <a:schemeClr val="bg1"/>
              </a:solidFill>
              <a:sym typeface="Wingdings" panose="05000000000000000000" pitchFamily="2" charset="2"/>
            </a:endParaRPr>
          </a:p>
          <a:p>
            <a:pPr marL="457200" indent="-457200">
              <a:buFont typeface="Wingdings" panose="05000000000000000000" pitchFamily="2" charset="2"/>
              <a:buChar char="è"/>
            </a:pPr>
            <a:r>
              <a:rPr lang="en-GB" sz="2000" dirty="0">
                <a:solidFill>
                  <a:schemeClr val="bg1"/>
                </a:solidFill>
                <a:sym typeface="Wingdings" panose="05000000000000000000" pitchFamily="2" charset="2"/>
              </a:rPr>
              <a:t>Substitution of brackets in tunnel with new, more insulated ones featuring Polyurethane and Polyimide sandwich wrapped in epoxy resin performed in 2015 End of the Year Technical Stop to avoid any possible failure!</a:t>
            </a:r>
            <a:endParaRPr lang="en-GB" sz="2000" dirty="0">
              <a:solidFill>
                <a:schemeClr val="bg1"/>
              </a:solidFill>
            </a:endParaRPr>
          </a:p>
        </p:txBody>
      </p:sp>
      <p:pic>
        <p:nvPicPr>
          <p:cNvPr id="25" name="Picture 24" descr="C:\Users\nmariani\OneDrive\SkyDrive camera roll\WP_20151204_005.jpg"/>
          <p:cNvPicPr/>
          <p:nvPr/>
        </p:nvPicPr>
        <p:blipFill rotWithShape="1">
          <a:blip r:embed="rId6" cstate="email">
            <a:extLst>
              <a:ext uri="{28A0092B-C50C-407E-A947-70E740481C1C}">
                <a14:useLocalDpi xmlns:a14="http://schemas.microsoft.com/office/drawing/2010/main" val="0"/>
              </a:ext>
            </a:extLst>
          </a:blip>
          <a:srcRect l="9711" t="9290" r="18453" b="4884"/>
          <a:stretch/>
        </p:blipFill>
        <p:spPr bwMode="auto">
          <a:xfrm>
            <a:off x="6370964" y="3560333"/>
            <a:ext cx="2000344" cy="1379574"/>
          </a:xfrm>
          <a:prstGeom prst="rect">
            <a:avLst/>
          </a:prstGeom>
          <a:noFill/>
          <a:ln>
            <a:noFill/>
          </a:ln>
          <a:extLst>
            <a:ext uri="{53640926-AAD7-44D8-BBD7-CCE9431645EC}">
              <a14:shadowObscured xmlns:a14="http://schemas.microsoft.com/office/drawing/2010/main"/>
            </a:ext>
          </a:extLst>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52416" y="4903038"/>
            <a:ext cx="3026240" cy="1703964"/>
          </a:xfrm>
          <a:prstGeom prst="rect">
            <a:avLst/>
          </a:prstGeom>
        </p:spPr>
      </p:pic>
    </p:spTree>
    <p:extLst>
      <p:ext uri="{BB962C8B-B14F-4D97-AF65-F5344CB8AC3E}">
        <p14:creationId xmlns:p14="http://schemas.microsoft.com/office/powerpoint/2010/main" val="1322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2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IR7 Left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50</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67869834"/>
              </p:ext>
            </p:extLst>
          </p:nvPr>
        </p:nvGraphicFramePr>
        <p:xfrm>
          <a:off x="18690" y="1046027"/>
          <a:ext cx="9125309" cy="5675451"/>
        </p:xfrm>
        <a:graphic>
          <a:graphicData uri="http://schemas.openxmlformats.org/drawingml/2006/table">
            <a:tbl>
              <a:tblPr firstRow="1" firstCol="1" bandRow="1">
                <a:tableStyleId>{5C22544A-7EE6-4342-B048-85BDC9FD1C3A}</a:tableStyleId>
              </a:tblPr>
              <a:tblGrid>
                <a:gridCol w="806955">
                  <a:extLst>
                    <a:ext uri="{9D8B030D-6E8A-4147-A177-3AD203B41FA5}">
                      <a16:colId xmlns="" xmlns:a16="http://schemas.microsoft.com/office/drawing/2014/main" val="20000"/>
                    </a:ext>
                  </a:extLst>
                </a:gridCol>
                <a:gridCol w="1280319">
                  <a:extLst>
                    <a:ext uri="{9D8B030D-6E8A-4147-A177-3AD203B41FA5}">
                      <a16:colId xmlns="" xmlns:a16="http://schemas.microsoft.com/office/drawing/2014/main" val="20001"/>
                    </a:ext>
                  </a:extLst>
                </a:gridCol>
                <a:gridCol w="691410">
                  <a:extLst>
                    <a:ext uri="{9D8B030D-6E8A-4147-A177-3AD203B41FA5}">
                      <a16:colId xmlns="" xmlns:a16="http://schemas.microsoft.com/office/drawing/2014/main" val="20002"/>
                    </a:ext>
                  </a:extLst>
                </a:gridCol>
                <a:gridCol w="2638913">
                  <a:extLst>
                    <a:ext uri="{9D8B030D-6E8A-4147-A177-3AD203B41FA5}">
                      <a16:colId xmlns="" xmlns:a16="http://schemas.microsoft.com/office/drawing/2014/main" val="20003"/>
                    </a:ext>
                  </a:extLst>
                </a:gridCol>
                <a:gridCol w="677433">
                  <a:extLst>
                    <a:ext uri="{9D8B030D-6E8A-4147-A177-3AD203B41FA5}">
                      <a16:colId xmlns="" xmlns:a16="http://schemas.microsoft.com/office/drawing/2014/main" val="20004"/>
                    </a:ext>
                  </a:extLst>
                </a:gridCol>
                <a:gridCol w="1584095">
                  <a:extLst>
                    <a:ext uri="{9D8B030D-6E8A-4147-A177-3AD203B41FA5}">
                      <a16:colId xmlns="" xmlns:a16="http://schemas.microsoft.com/office/drawing/2014/main" val="20005"/>
                    </a:ext>
                  </a:extLst>
                </a:gridCol>
                <a:gridCol w="1446184">
                  <a:extLst>
                    <a:ext uri="{9D8B030D-6E8A-4147-A177-3AD203B41FA5}">
                      <a16:colId xmlns="" xmlns:a16="http://schemas.microsoft.com/office/drawing/2014/main" val="20006"/>
                    </a:ext>
                  </a:extLst>
                </a:gridCol>
              </a:tblGrid>
              <a:tr h="426085">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dirty="0">
                          <a:effectLst/>
                        </a:rPr>
                        <a:t>Position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 xmlns:a16="http://schemas.microsoft.com/office/drawing/2014/main" val="10000"/>
                  </a:ext>
                </a:extLst>
              </a:tr>
              <a:tr h="200970">
                <a:tc>
                  <a:txBody>
                    <a:bodyPr/>
                    <a:lstStyle/>
                    <a:p>
                      <a:pPr algn="r">
                        <a:spcBef>
                          <a:spcPts val="600"/>
                        </a:spcBef>
                        <a:spcAft>
                          <a:spcPts val="0"/>
                        </a:spcAft>
                      </a:pPr>
                      <a:r>
                        <a:rPr lang="en-US" sz="1200">
                          <a:effectLst/>
                        </a:rPr>
                        <a:t>IR7-1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10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1"/>
                  </a:ext>
                </a:extLst>
              </a:tr>
              <a:tr h="200970">
                <a:tc>
                  <a:txBody>
                    <a:bodyPr/>
                    <a:lstStyle/>
                    <a:p>
                      <a:pPr algn="r">
                        <a:spcBef>
                          <a:spcPts val="600"/>
                        </a:spcBef>
                        <a:spcAft>
                          <a:spcPts val="0"/>
                        </a:spcAft>
                      </a:pPr>
                      <a:r>
                        <a:rPr lang="en-US" sz="1200">
                          <a:effectLst/>
                        </a:rPr>
                        <a:t>IR7-2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14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2"/>
                  </a:ext>
                </a:extLst>
              </a:tr>
              <a:tr h="200970">
                <a:tc>
                  <a:txBody>
                    <a:bodyPr/>
                    <a:lstStyle/>
                    <a:p>
                      <a:pPr algn="r">
                        <a:spcBef>
                          <a:spcPts val="600"/>
                        </a:spcBef>
                        <a:spcAft>
                          <a:spcPts val="0"/>
                        </a:spcAft>
                      </a:pPr>
                      <a:r>
                        <a:rPr lang="en-US" sz="1200">
                          <a:effectLst/>
                        </a:rPr>
                        <a:t>IR7-3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Radial 18 cm from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3"/>
                  </a:ext>
                </a:extLst>
              </a:tr>
              <a:tr h="200970">
                <a:tc>
                  <a:txBody>
                    <a:bodyPr/>
                    <a:lstStyle/>
                    <a:p>
                      <a:pPr algn="r">
                        <a:spcBef>
                          <a:spcPts val="600"/>
                        </a:spcBef>
                        <a:spcAft>
                          <a:spcPts val="0"/>
                        </a:spcAft>
                      </a:pPr>
                      <a:r>
                        <a:rPr lang="en-US" sz="1200">
                          <a:effectLst/>
                        </a:rPr>
                        <a:t>IR7-4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22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4"/>
                  </a:ext>
                </a:extLst>
              </a:tr>
              <a:tr h="200970">
                <a:tc>
                  <a:txBody>
                    <a:bodyPr/>
                    <a:lstStyle/>
                    <a:p>
                      <a:pPr algn="r">
                        <a:spcBef>
                          <a:spcPts val="600"/>
                        </a:spcBef>
                        <a:spcAft>
                          <a:spcPts val="0"/>
                        </a:spcAft>
                      </a:pPr>
                      <a:r>
                        <a:rPr lang="en-US" sz="1200">
                          <a:effectLst/>
                        </a:rPr>
                        <a:t>IR7-5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5"/>
                  </a:ext>
                </a:extLst>
              </a:tr>
              <a:tr h="200970">
                <a:tc>
                  <a:txBody>
                    <a:bodyPr/>
                    <a:lstStyle/>
                    <a:p>
                      <a:pPr algn="r">
                        <a:spcBef>
                          <a:spcPts val="600"/>
                        </a:spcBef>
                        <a:spcAft>
                          <a:spcPts val="0"/>
                        </a:spcAft>
                      </a:pPr>
                      <a:r>
                        <a:rPr lang="en-US" sz="1200">
                          <a:effectLst/>
                        </a:rPr>
                        <a:t>IR7-6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6"/>
                  </a:ext>
                </a:extLst>
              </a:tr>
              <a:tr h="200970">
                <a:tc>
                  <a:txBody>
                    <a:bodyPr/>
                    <a:lstStyle/>
                    <a:p>
                      <a:pPr algn="r">
                        <a:spcBef>
                          <a:spcPts val="600"/>
                        </a:spcBef>
                        <a:spcAft>
                          <a:spcPts val="0"/>
                        </a:spcAft>
                      </a:pPr>
                      <a:r>
                        <a:rPr lang="en-US" sz="1200">
                          <a:effectLst/>
                        </a:rPr>
                        <a:t>IR7-7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BLMEI.R4L7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7"/>
                  </a:ext>
                </a:extLst>
              </a:tr>
              <a:tr h="200970">
                <a:tc>
                  <a:txBody>
                    <a:bodyPr/>
                    <a:lstStyle/>
                    <a:p>
                      <a:pPr algn="r">
                        <a:spcBef>
                          <a:spcPts val="600"/>
                        </a:spcBef>
                        <a:spcAft>
                          <a:spcPts val="0"/>
                        </a:spcAft>
                      </a:pPr>
                      <a:r>
                        <a:rPr lang="en-US" sz="1200">
                          <a:effectLst/>
                        </a:rPr>
                        <a:t>IR7-8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BLMEI.P4L7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TCSG.D4L7.B1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08"/>
                  </a:ext>
                </a:extLst>
              </a:tr>
              <a:tr h="200970">
                <a:tc>
                  <a:txBody>
                    <a:bodyPr/>
                    <a:lstStyle/>
                    <a:p>
                      <a:pPr algn="r">
                        <a:spcBef>
                          <a:spcPts val="600"/>
                        </a:spcBef>
                        <a:spcAft>
                          <a:spcPts val="0"/>
                        </a:spcAft>
                      </a:pPr>
                      <a:r>
                        <a:rPr lang="en-US" sz="1200">
                          <a:effectLst/>
                        </a:rPr>
                        <a:t>IR7-9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BLMEI.O4L7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(TCSM.D4L7.B1)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 xmlns:a16="http://schemas.microsoft.com/office/drawing/2014/main" val="10009"/>
                  </a:ext>
                </a:extLst>
              </a:tr>
              <a:tr h="200970">
                <a:tc>
                  <a:txBody>
                    <a:bodyPr/>
                    <a:lstStyle/>
                    <a:p>
                      <a:pPr algn="r">
                        <a:spcBef>
                          <a:spcPts val="600"/>
                        </a:spcBef>
                        <a:spcAft>
                          <a:spcPts val="0"/>
                        </a:spcAft>
                      </a:pPr>
                      <a:r>
                        <a:rPr lang="en-US" sz="1200">
                          <a:effectLst/>
                        </a:rPr>
                        <a:t>IR7-10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MCBWH.5L7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0"/>
                  </a:ext>
                </a:extLst>
              </a:tr>
              <a:tr h="213043">
                <a:tc>
                  <a:txBody>
                    <a:bodyPr/>
                    <a:lstStyle/>
                    <a:p>
                      <a:pPr algn="r">
                        <a:spcBef>
                          <a:spcPts val="600"/>
                        </a:spcBef>
                        <a:spcAft>
                          <a:spcPts val="0"/>
                        </a:spcAft>
                      </a:pPr>
                      <a:r>
                        <a:rPr lang="en-US" sz="1200">
                          <a:effectLst/>
                        </a:rPr>
                        <a:t>IR7-11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MQWA.A5L7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1"/>
                  </a:ext>
                </a:extLst>
              </a:tr>
              <a:tr h="213043">
                <a:tc>
                  <a:txBody>
                    <a:bodyPr/>
                    <a:lstStyle/>
                    <a:p>
                      <a:pPr algn="r">
                        <a:spcBef>
                          <a:spcPts val="600"/>
                        </a:spcBef>
                        <a:spcAft>
                          <a:spcPts val="0"/>
                        </a:spcAft>
                      </a:pPr>
                      <a:r>
                        <a:rPr lang="en-US" sz="1200">
                          <a:effectLst/>
                        </a:rPr>
                        <a:t>IR7-12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MQWA.D5L7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GB"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2"/>
                  </a:ext>
                </a:extLst>
              </a:tr>
              <a:tr h="200970">
                <a:tc>
                  <a:txBody>
                    <a:bodyPr/>
                    <a:lstStyle/>
                    <a:p>
                      <a:pPr algn="r">
                        <a:spcBef>
                          <a:spcPts val="600"/>
                        </a:spcBef>
                        <a:spcAft>
                          <a:spcPts val="0"/>
                        </a:spcAft>
                      </a:pPr>
                      <a:r>
                        <a:rPr lang="en-US" sz="1200">
                          <a:effectLst/>
                        </a:rPr>
                        <a:t>IR7-13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MQWA.E5L7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25.7-59.6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3"/>
                  </a:ext>
                </a:extLst>
              </a:tr>
              <a:tr h="200970">
                <a:tc>
                  <a:txBody>
                    <a:bodyPr/>
                    <a:lstStyle/>
                    <a:p>
                      <a:pPr algn="r">
                        <a:spcBef>
                          <a:spcPts val="600"/>
                        </a:spcBef>
                        <a:spcAft>
                          <a:spcPts val="0"/>
                        </a:spcAft>
                      </a:pPr>
                      <a:r>
                        <a:rPr lang="en-US" sz="1200">
                          <a:effectLst/>
                        </a:rPr>
                        <a:t>IR7-14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BLMQI.A5L7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MQWA.A5L7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4"/>
                  </a:ext>
                </a:extLst>
              </a:tr>
              <a:tr h="200970">
                <a:tc>
                  <a:txBody>
                    <a:bodyPr/>
                    <a:lstStyle/>
                    <a:p>
                      <a:pPr algn="r">
                        <a:spcBef>
                          <a:spcPts val="600"/>
                        </a:spcBef>
                        <a:spcAft>
                          <a:spcPts val="0"/>
                        </a:spcAft>
                      </a:pPr>
                      <a:r>
                        <a:rPr lang="en-US" sz="1200">
                          <a:effectLst/>
                        </a:rPr>
                        <a:t>IR7-15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BLMQI.E5L7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MQWA.D5L7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5"/>
                  </a:ext>
                </a:extLst>
              </a:tr>
              <a:tr h="200970">
                <a:tc>
                  <a:txBody>
                    <a:bodyPr/>
                    <a:lstStyle/>
                    <a:p>
                      <a:pPr algn="r">
                        <a:spcBef>
                          <a:spcPts val="600"/>
                        </a:spcBef>
                        <a:spcAft>
                          <a:spcPts val="0"/>
                        </a:spcAft>
                      </a:pPr>
                      <a:r>
                        <a:rPr lang="en-US" sz="1200">
                          <a:effectLst/>
                        </a:rPr>
                        <a:t>IR7-16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MBW.A6L7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6"/>
                  </a:ext>
                </a:extLst>
              </a:tr>
              <a:tr h="200970">
                <a:tc>
                  <a:txBody>
                    <a:bodyPr/>
                    <a:lstStyle/>
                    <a:p>
                      <a:pPr algn="r">
                        <a:spcBef>
                          <a:spcPts val="600"/>
                        </a:spcBef>
                        <a:spcAft>
                          <a:spcPts val="0"/>
                        </a:spcAft>
                      </a:pPr>
                      <a:r>
                        <a:rPr lang="en-US" sz="1200">
                          <a:effectLst/>
                        </a:rPr>
                        <a:t>IR7-17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MBW.A6L7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7"/>
                  </a:ext>
                </a:extLst>
              </a:tr>
              <a:tr h="200970">
                <a:tc>
                  <a:txBody>
                    <a:bodyPr/>
                    <a:lstStyle/>
                    <a:p>
                      <a:pPr algn="r">
                        <a:spcBef>
                          <a:spcPts val="600"/>
                        </a:spcBef>
                        <a:spcAft>
                          <a:spcPts val="0"/>
                        </a:spcAft>
                      </a:pPr>
                      <a:r>
                        <a:rPr lang="en-US" sz="1200">
                          <a:effectLst/>
                        </a:rPr>
                        <a:t>IR7-18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BLMEI.H6L7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MBW.A6L7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8"/>
                  </a:ext>
                </a:extLst>
              </a:tr>
              <a:tr h="200970">
                <a:tc>
                  <a:txBody>
                    <a:bodyPr/>
                    <a:lstStyle/>
                    <a:p>
                      <a:pPr algn="r">
                        <a:spcBef>
                          <a:spcPts val="600"/>
                        </a:spcBef>
                        <a:spcAft>
                          <a:spcPts val="0"/>
                        </a:spcAft>
                      </a:pPr>
                      <a:r>
                        <a:rPr lang="en-US" sz="1200">
                          <a:effectLst/>
                        </a:rPr>
                        <a:t>IR7-19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MBW.B6L7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19"/>
                  </a:ext>
                </a:extLst>
              </a:tr>
              <a:tr h="200970">
                <a:tc>
                  <a:txBody>
                    <a:bodyPr/>
                    <a:lstStyle/>
                    <a:p>
                      <a:pPr algn="r">
                        <a:spcBef>
                          <a:spcPts val="600"/>
                        </a:spcBef>
                        <a:spcAft>
                          <a:spcPts val="0"/>
                        </a:spcAft>
                      </a:pPr>
                      <a:r>
                        <a:rPr lang="en-US" sz="1200">
                          <a:effectLst/>
                        </a:rPr>
                        <a:t>IR7-20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MBW.B6L7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0"/>
                  </a:ext>
                </a:extLst>
              </a:tr>
              <a:tr h="200970">
                <a:tc>
                  <a:txBody>
                    <a:bodyPr/>
                    <a:lstStyle/>
                    <a:p>
                      <a:pPr algn="r">
                        <a:spcBef>
                          <a:spcPts val="600"/>
                        </a:spcBef>
                        <a:spcAft>
                          <a:spcPts val="0"/>
                        </a:spcAft>
                      </a:pPr>
                      <a:r>
                        <a:rPr lang="en-US" sz="1200">
                          <a:effectLst/>
                        </a:rPr>
                        <a:t>IR7-21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BLMEI.I6L7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MBW.B6L7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 xmlns:a16="http://schemas.microsoft.com/office/drawing/2014/main" val="10021"/>
                  </a:ext>
                </a:extLst>
              </a:tr>
              <a:tr h="200970">
                <a:tc>
                  <a:txBody>
                    <a:bodyPr/>
                    <a:lstStyle/>
                    <a:p>
                      <a:pPr algn="r">
                        <a:spcBef>
                          <a:spcPts val="600"/>
                        </a:spcBef>
                        <a:spcAft>
                          <a:spcPts val="0"/>
                        </a:spcAft>
                      </a:pPr>
                      <a:r>
                        <a:rPr lang="en-US" sz="1200">
                          <a:effectLst/>
                        </a:rPr>
                        <a:t>IR7-22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BLMEI.E6L7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TCSG.A6L7.B2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2"/>
                  </a:ext>
                </a:extLst>
              </a:tr>
              <a:tr h="200970">
                <a:tc>
                  <a:txBody>
                    <a:bodyPr/>
                    <a:lstStyle/>
                    <a:p>
                      <a:pPr algn="r">
                        <a:spcBef>
                          <a:spcPts val="600"/>
                        </a:spcBef>
                        <a:spcAft>
                          <a:spcPts val="0"/>
                        </a:spcAft>
                      </a:pPr>
                      <a:r>
                        <a:rPr lang="en-US" sz="1200">
                          <a:effectLst/>
                        </a:rPr>
                        <a:t>IR7-23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3"/>
                  </a:ext>
                </a:extLst>
              </a:tr>
              <a:tr h="200970">
                <a:tc>
                  <a:txBody>
                    <a:bodyPr/>
                    <a:lstStyle/>
                    <a:p>
                      <a:pPr algn="r">
                        <a:spcBef>
                          <a:spcPts val="600"/>
                        </a:spcBef>
                        <a:spcAft>
                          <a:spcPts val="0"/>
                        </a:spcAft>
                      </a:pPr>
                      <a:r>
                        <a:rPr lang="en-US" sz="1200">
                          <a:effectLst/>
                        </a:rPr>
                        <a:t>IR7-24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4"/>
                  </a:ext>
                </a:extLst>
              </a:tr>
              <a:tr h="200970">
                <a:tc>
                  <a:txBody>
                    <a:bodyPr/>
                    <a:lstStyle/>
                    <a:p>
                      <a:pPr algn="r">
                        <a:spcBef>
                          <a:spcPts val="600"/>
                        </a:spcBef>
                        <a:spcAft>
                          <a:spcPts val="0"/>
                        </a:spcAft>
                      </a:pPr>
                      <a:r>
                        <a:rPr lang="en-US" sz="1200">
                          <a:effectLst/>
                        </a:rPr>
                        <a:t>IR7-25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5"/>
                  </a:ext>
                </a:extLst>
              </a:tr>
              <a:tr h="200970">
                <a:tc>
                  <a:txBody>
                    <a:bodyPr/>
                    <a:lstStyle/>
                    <a:p>
                      <a:pPr algn="r">
                        <a:spcBef>
                          <a:spcPts val="600"/>
                        </a:spcBef>
                        <a:spcAft>
                          <a:spcPts val="0"/>
                        </a:spcAft>
                      </a:pPr>
                      <a:r>
                        <a:rPr lang="en-US" sz="1200">
                          <a:effectLst/>
                        </a:rPr>
                        <a:t>IR7-45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BLMEI.O6L7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TCP.B6L7.B1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 xmlns:a16="http://schemas.microsoft.com/office/drawing/2014/main" val="10026"/>
                  </a:ext>
                </a:extLst>
              </a:tr>
            </a:tbl>
          </a:graphicData>
        </a:graphic>
      </p:graphicFrame>
    </p:spTree>
    <p:extLst>
      <p:ext uri="{BB962C8B-B14F-4D97-AF65-F5344CB8AC3E}">
        <p14:creationId xmlns:p14="http://schemas.microsoft.com/office/powerpoint/2010/main" val="16913810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IR7 Right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51</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14508727"/>
              </p:ext>
            </p:extLst>
          </p:nvPr>
        </p:nvGraphicFramePr>
        <p:xfrm>
          <a:off x="35498" y="1124733"/>
          <a:ext cx="9108501" cy="5688642"/>
        </p:xfrm>
        <a:graphic>
          <a:graphicData uri="http://schemas.openxmlformats.org/drawingml/2006/table">
            <a:tbl>
              <a:tblPr firstRow="1" firstCol="1" bandRow="1">
                <a:tableStyleId>{5C22544A-7EE6-4342-B048-85BDC9FD1C3A}</a:tableStyleId>
              </a:tblPr>
              <a:tblGrid>
                <a:gridCol w="796392">
                  <a:extLst>
                    <a:ext uri="{9D8B030D-6E8A-4147-A177-3AD203B41FA5}">
                      <a16:colId xmlns="" xmlns:a16="http://schemas.microsoft.com/office/drawing/2014/main" val="20000"/>
                    </a:ext>
                  </a:extLst>
                </a:gridCol>
                <a:gridCol w="1391388">
                  <a:extLst>
                    <a:ext uri="{9D8B030D-6E8A-4147-A177-3AD203B41FA5}">
                      <a16:colId xmlns="" xmlns:a16="http://schemas.microsoft.com/office/drawing/2014/main" val="20001"/>
                    </a:ext>
                  </a:extLst>
                </a:gridCol>
                <a:gridCol w="137590">
                  <a:extLst>
                    <a:ext uri="{9D8B030D-6E8A-4147-A177-3AD203B41FA5}">
                      <a16:colId xmlns="" xmlns:a16="http://schemas.microsoft.com/office/drawing/2014/main" val="20002"/>
                    </a:ext>
                  </a:extLst>
                </a:gridCol>
                <a:gridCol w="651091">
                  <a:extLst>
                    <a:ext uri="{9D8B030D-6E8A-4147-A177-3AD203B41FA5}">
                      <a16:colId xmlns="" xmlns:a16="http://schemas.microsoft.com/office/drawing/2014/main" val="20003"/>
                    </a:ext>
                  </a:extLst>
                </a:gridCol>
                <a:gridCol w="2604372">
                  <a:extLst>
                    <a:ext uri="{9D8B030D-6E8A-4147-A177-3AD203B41FA5}">
                      <a16:colId xmlns="" xmlns:a16="http://schemas.microsoft.com/office/drawing/2014/main" val="20004"/>
                    </a:ext>
                  </a:extLst>
                </a:gridCol>
                <a:gridCol w="668564">
                  <a:extLst>
                    <a:ext uri="{9D8B030D-6E8A-4147-A177-3AD203B41FA5}">
                      <a16:colId xmlns="" xmlns:a16="http://schemas.microsoft.com/office/drawing/2014/main" val="20005"/>
                    </a:ext>
                  </a:extLst>
                </a:gridCol>
                <a:gridCol w="1548643">
                  <a:extLst>
                    <a:ext uri="{9D8B030D-6E8A-4147-A177-3AD203B41FA5}">
                      <a16:colId xmlns="" xmlns:a16="http://schemas.microsoft.com/office/drawing/2014/main" val="20006"/>
                    </a:ext>
                  </a:extLst>
                </a:gridCol>
                <a:gridCol w="1310461">
                  <a:extLst>
                    <a:ext uri="{9D8B030D-6E8A-4147-A177-3AD203B41FA5}">
                      <a16:colId xmlns="" xmlns:a16="http://schemas.microsoft.com/office/drawing/2014/main" val="20007"/>
                    </a:ext>
                  </a:extLst>
                </a:gridCol>
              </a:tblGrid>
              <a:tr h="680443">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GB"/>
                    </a:p>
                  </a:txBody>
                  <a:tcPr/>
                </a:tc>
                <a:tc>
                  <a:txBody>
                    <a:bodyPr/>
                    <a:lstStyle/>
                    <a:p>
                      <a:pPr algn="r">
                        <a:spcBef>
                          <a:spcPts val="600"/>
                        </a:spcBef>
                        <a:spcAft>
                          <a:spcPts val="0"/>
                        </a:spcAft>
                      </a:pPr>
                      <a:r>
                        <a:rPr lang="en-GB" sz="1200" dirty="0">
                          <a:effectLst/>
                        </a:rPr>
                        <a:t>Position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 xmlns:a16="http://schemas.microsoft.com/office/drawing/2014/main" val="10000"/>
                  </a:ext>
                </a:extLst>
              </a:tr>
              <a:tr h="245683">
                <a:tc>
                  <a:txBody>
                    <a:bodyPr/>
                    <a:lstStyle/>
                    <a:p>
                      <a:pPr algn="r">
                        <a:spcBef>
                          <a:spcPts val="600"/>
                        </a:spcBef>
                        <a:spcAft>
                          <a:spcPts val="0"/>
                        </a:spcAft>
                      </a:pPr>
                      <a:r>
                        <a:rPr lang="en-GB" sz="1200">
                          <a:effectLst/>
                        </a:rPr>
                        <a:t>IR7-26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dirty="0">
                          <a:effectLst/>
                        </a:rPr>
                        <a:t>MQWA.C4R7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245683">
                <a:tc>
                  <a:txBody>
                    <a:bodyPr/>
                    <a:lstStyle/>
                    <a:p>
                      <a:pPr algn="r">
                        <a:spcBef>
                          <a:spcPts val="600"/>
                        </a:spcBef>
                        <a:spcAft>
                          <a:spcPts val="0"/>
                        </a:spcAft>
                      </a:pPr>
                      <a:r>
                        <a:rPr lang="en-US" sz="1200">
                          <a:effectLst/>
                        </a:rPr>
                        <a:t>IR7-27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dirty="0">
                          <a:effectLst/>
                        </a:rPr>
                        <a:t>MQWA.D4R7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245683">
                <a:tc>
                  <a:txBody>
                    <a:bodyPr/>
                    <a:lstStyle/>
                    <a:p>
                      <a:pPr algn="r">
                        <a:spcBef>
                          <a:spcPts val="600"/>
                        </a:spcBef>
                        <a:spcAft>
                          <a:spcPts val="0"/>
                        </a:spcAft>
                      </a:pPr>
                      <a:r>
                        <a:rPr lang="en-US" sz="1200">
                          <a:effectLst/>
                        </a:rPr>
                        <a:t>IR7-28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MQWA.E4R7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245683">
                <a:tc>
                  <a:txBody>
                    <a:bodyPr/>
                    <a:lstStyle/>
                    <a:p>
                      <a:pPr algn="r">
                        <a:spcBef>
                          <a:spcPts val="600"/>
                        </a:spcBef>
                        <a:spcAft>
                          <a:spcPts val="0"/>
                        </a:spcAft>
                      </a:pPr>
                      <a:r>
                        <a:rPr lang="en-US" sz="1200">
                          <a:effectLst/>
                        </a:rPr>
                        <a:t>IR7-29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BLMQI.F4R7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MQWA.E4R7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245683">
                <a:tc>
                  <a:txBody>
                    <a:bodyPr/>
                    <a:lstStyle/>
                    <a:p>
                      <a:pPr algn="r">
                        <a:spcBef>
                          <a:spcPts val="600"/>
                        </a:spcBef>
                        <a:spcAft>
                          <a:spcPts val="0"/>
                        </a:spcAft>
                      </a:pPr>
                      <a:r>
                        <a:rPr lang="en-US" sz="1200">
                          <a:effectLst/>
                        </a:rPr>
                        <a:t>IR7-30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BLMEI.L4R7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TCSG.D4R7.B2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340222">
                <a:tc>
                  <a:txBody>
                    <a:bodyPr/>
                    <a:lstStyle/>
                    <a:p>
                      <a:pPr algn="r">
                        <a:spcBef>
                          <a:spcPts val="600"/>
                        </a:spcBef>
                        <a:spcAft>
                          <a:spcPts val="0"/>
                        </a:spcAft>
                      </a:pPr>
                      <a:r>
                        <a:rPr lang="en-US" sz="1200">
                          <a:effectLst/>
                        </a:rPr>
                        <a:t>IR7-31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BLMEI.K4R7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(TCSM.D4R7.B2)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245683">
                <a:tc>
                  <a:txBody>
                    <a:bodyPr/>
                    <a:lstStyle/>
                    <a:p>
                      <a:pPr algn="r">
                        <a:spcBef>
                          <a:spcPts val="600"/>
                        </a:spcBef>
                        <a:spcAft>
                          <a:spcPts val="0"/>
                        </a:spcAft>
                      </a:pPr>
                      <a:r>
                        <a:rPr lang="en-US" sz="1200">
                          <a:effectLst/>
                        </a:rPr>
                        <a:t>IR7-32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245683">
                <a:tc>
                  <a:txBody>
                    <a:bodyPr/>
                    <a:lstStyle/>
                    <a:p>
                      <a:pPr algn="r">
                        <a:spcBef>
                          <a:spcPts val="600"/>
                        </a:spcBef>
                        <a:spcAft>
                          <a:spcPts val="0"/>
                        </a:spcAft>
                      </a:pPr>
                      <a:r>
                        <a:rPr lang="en-US" sz="1200">
                          <a:effectLst/>
                        </a:rPr>
                        <a:t>IR7-33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MQWA.D5R7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r h="245683">
                <a:tc>
                  <a:txBody>
                    <a:bodyPr/>
                    <a:lstStyle/>
                    <a:p>
                      <a:pPr algn="r">
                        <a:spcBef>
                          <a:spcPts val="600"/>
                        </a:spcBef>
                        <a:spcAft>
                          <a:spcPts val="0"/>
                        </a:spcAft>
                      </a:pPr>
                      <a:r>
                        <a:rPr lang="en-US" sz="1200">
                          <a:effectLst/>
                        </a:rPr>
                        <a:t>IR7-34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MQWA.E5R7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19.1-43.7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9"/>
                  </a:ext>
                </a:extLst>
              </a:tr>
              <a:tr h="245683">
                <a:tc>
                  <a:txBody>
                    <a:bodyPr/>
                    <a:lstStyle/>
                    <a:p>
                      <a:pPr algn="r">
                        <a:spcBef>
                          <a:spcPts val="600"/>
                        </a:spcBef>
                        <a:spcAft>
                          <a:spcPts val="0"/>
                        </a:spcAft>
                      </a:pPr>
                      <a:r>
                        <a:rPr lang="en-US" sz="1200">
                          <a:effectLst/>
                        </a:rPr>
                        <a:t>IR7-35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MQWA.A5R7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0"/>
                  </a:ext>
                </a:extLst>
              </a:tr>
              <a:tr h="245683">
                <a:tc>
                  <a:txBody>
                    <a:bodyPr/>
                    <a:lstStyle/>
                    <a:p>
                      <a:pPr algn="r">
                        <a:spcBef>
                          <a:spcPts val="600"/>
                        </a:spcBef>
                        <a:spcAft>
                          <a:spcPts val="0"/>
                        </a:spcAft>
                      </a:pPr>
                      <a:r>
                        <a:rPr lang="en-US" sz="1200">
                          <a:effectLst/>
                        </a:rPr>
                        <a:t>IR7-36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BLMQI.E5R7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MQWA.D5R7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1"/>
                  </a:ext>
                </a:extLst>
              </a:tr>
              <a:tr h="245683">
                <a:tc>
                  <a:txBody>
                    <a:bodyPr/>
                    <a:lstStyle/>
                    <a:p>
                      <a:pPr algn="r">
                        <a:spcBef>
                          <a:spcPts val="600"/>
                        </a:spcBef>
                        <a:spcAft>
                          <a:spcPts val="0"/>
                        </a:spcAft>
                      </a:pPr>
                      <a:r>
                        <a:rPr lang="en-US" sz="1200">
                          <a:effectLst/>
                        </a:rPr>
                        <a:t>IR7-37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BLMEI.H6R7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2"/>
                  </a:ext>
                </a:extLst>
              </a:tr>
              <a:tr h="245683">
                <a:tc>
                  <a:txBody>
                    <a:bodyPr/>
                    <a:lstStyle/>
                    <a:p>
                      <a:pPr algn="r">
                        <a:spcBef>
                          <a:spcPts val="600"/>
                        </a:spcBef>
                        <a:spcAft>
                          <a:spcPts val="0"/>
                        </a:spcAft>
                      </a:pPr>
                      <a:r>
                        <a:rPr lang="en-US" sz="1200">
                          <a:effectLst/>
                        </a:rPr>
                        <a:t>IR7-38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3"/>
                  </a:ext>
                </a:extLst>
              </a:tr>
              <a:tr h="245683">
                <a:tc>
                  <a:txBody>
                    <a:bodyPr/>
                    <a:lstStyle/>
                    <a:p>
                      <a:pPr algn="r">
                        <a:spcBef>
                          <a:spcPts val="600"/>
                        </a:spcBef>
                        <a:spcAft>
                          <a:spcPts val="0"/>
                        </a:spcAft>
                      </a:pPr>
                      <a:r>
                        <a:rPr lang="en-US" sz="1200">
                          <a:effectLst/>
                        </a:rPr>
                        <a:t>IR7-39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4"/>
                  </a:ext>
                </a:extLst>
              </a:tr>
              <a:tr h="245683">
                <a:tc>
                  <a:txBody>
                    <a:bodyPr/>
                    <a:lstStyle/>
                    <a:p>
                      <a:pPr algn="r">
                        <a:spcBef>
                          <a:spcPts val="600"/>
                        </a:spcBef>
                        <a:spcAft>
                          <a:spcPts val="0"/>
                        </a:spcAft>
                      </a:pPr>
                      <a:r>
                        <a:rPr lang="en-US" sz="1200">
                          <a:effectLst/>
                        </a:rPr>
                        <a:t>IR7-40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BLMEI.I6R7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 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5"/>
                  </a:ext>
                </a:extLst>
              </a:tr>
              <a:tr h="245683">
                <a:tc>
                  <a:txBody>
                    <a:bodyPr/>
                    <a:lstStyle/>
                    <a:p>
                      <a:pPr algn="r">
                        <a:spcBef>
                          <a:spcPts val="600"/>
                        </a:spcBef>
                        <a:spcAft>
                          <a:spcPts val="0"/>
                        </a:spcAft>
                      </a:pPr>
                      <a:r>
                        <a:rPr lang="en-US" sz="1200">
                          <a:effectLst/>
                        </a:rPr>
                        <a:t>IR7-41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487.3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6"/>
                  </a:ext>
                </a:extLst>
              </a:tr>
              <a:tr h="245683">
                <a:tc>
                  <a:txBody>
                    <a:bodyPr/>
                    <a:lstStyle/>
                    <a:p>
                      <a:pPr algn="r">
                        <a:spcBef>
                          <a:spcPts val="600"/>
                        </a:spcBef>
                        <a:spcAft>
                          <a:spcPts val="0"/>
                        </a:spcAft>
                      </a:pPr>
                      <a:r>
                        <a:rPr lang="en-US" sz="1200">
                          <a:effectLst/>
                        </a:rPr>
                        <a:t>IR7-42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329.4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7"/>
                  </a:ext>
                </a:extLst>
              </a:tr>
              <a:tr h="245683">
                <a:tc>
                  <a:txBody>
                    <a:bodyPr/>
                    <a:lstStyle/>
                    <a:p>
                      <a:pPr algn="r">
                        <a:spcBef>
                          <a:spcPts val="600"/>
                        </a:spcBef>
                        <a:spcAft>
                          <a:spcPts val="0"/>
                        </a:spcAft>
                      </a:pPr>
                      <a:r>
                        <a:rPr lang="en-US" sz="1200">
                          <a:effectLst/>
                        </a:rPr>
                        <a:t>IR7-43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BLMEI.E6R7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TCSG.A6R7.B2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8"/>
                  </a:ext>
                </a:extLst>
              </a:tr>
              <a:tr h="245683">
                <a:tc>
                  <a:txBody>
                    <a:bodyPr/>
                    <a:lstStyle/>
                    <a:p>
                      <a:pPr algn="r">
                        <a:spcBef>
                          <a:spcPts val="600"/>
                        </a:spcBef>
                        <a:spcAft>
                          <a:spcPts val="0"/>
                        </a:spcAft>
                      </a:pPr>
                      <a:r>
                        <a:rPr lang="en-US" sz="1200">
                          <a:effectLst/>
                        </a:rPr>
                        <a:t>IR7-44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BLMEI.Q6R7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TCP.D6R7.B2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19"/>
                  </a:ext>
                </a:extLst>
              </a:tr>
              <a:tr h="245683">
                <a:tc>
                  <a:txBody>
                    <a:bodyPr/>
                    <a:lstStyle/>
                    <a:p>
                      <a:pPr algn="r">
                        <a:spcBef>
                          <a:spcPts val="600"/>
                        </a:spcBef>
                        <a:spcAft>
                          <a:spcPts val="0"/>
                        </a:spcAft>
                      </a:pPr>
                      <a:r>
                        <a:rPr lang="en-US" sz="1200">
                          <a:effectLst/>
                        </a:rPr>
                        <a:t>IR7-46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BLMEI.O6R7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TCP.B6R7.B2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20"/>
                  </a:ext>
                </a:extLst>
              </a:tr>
            </a:tbl>
          </a:graphicData>
        </a:graphic>
      </p:graphicFrame>
    </p:spTree>
    <p:extLst>
      <p:ext uri="{BB962C8B-B14F-4D97-AF65-F5344CB8AC3E}">
        <p14:creationId xmlns:p14="http://schemas.microsoft.com/office/powerpoint/2010/main" val="9738419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Detailed</a:t>
            </a:r>
            <a:r>
              <a:rPr lang="it-IT" dirty="0"/>
              <a:t> </a:t>
            </a:r>
            <a:r>
              <a:rPr lang="it-IT" dirty="0" err="1"/>
              <a:t>Dosimeters</a:t>
            </a:r>
            <a:r>
              <a:rPr lang="it-IT" dirty="0"/>
              <a:t> Positions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52</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3" y="2068199"/>
            <a:ext cx="6049491" cy="423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55502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61" y="2348880"/>
            <a:ext cx="8858919" cy="2356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IR1 Left Cell 4</a:t>
            </a:r>
          </a:p>
        </p:txBody>
      </p:sp>
      <p:grpSp>
        <p:nvGrpSpPr>
          <p:cNvPr id="51" name="Group 50"/>
          <p:cNvGrpSpPr/>
          <p:nvPr/>
        </p:nvGrpSpPr>
        <p:grpSpPr>
          <a:xfrm>
            <a:off x="6444208" y="3789039"/>
            <a:ext cx="1152128" cy="1952175"/>
            <a:chOff x="3472695" y="2856084"/>
            <a:chExt cx="1152128" cy="1952175"/>
          </a:xfrm>
        </p:grpSpPr>
        <p:sp>
          <p:nvSpPr>
            <p:cNvPr id="52" name="TextBox 51"/>
            <p:cNvSpPr txBox="1"/>
            <p:nvPr/>
          </p:nvSpPr>
          <p:spPr>
            <a:xfrm>
              <a:off x="3472695" y="3977262"/>
              <a:ext cx="1152128" cy="830997"/>
            </a:xfrm>
            <a:prstGeom prst="rect">
              <a:avLst/>
            </a:prstGeom>
            <a:noFill/>
            <a:ln w="28575">
              <a:solidFill>
                <a:srgbClr val="C00000"/>
              </a:solidFill>
            </a:ln>
          </p:spPr>
          <p:txBody>
            <a:bodyPr wrap="square" rtlCol="0">
              <a:spAutoFit/>
            </a:bodyPr>
            <a:lstStyle/>
            <a:p>
              <a:r>
                <a:rPr lang="en-GB" sz="1200" dirty="0"/>
                <a:t>MBXW.A4L1</a:t>
              </a:r>
            </a:p>
            <a:p>
              <a:r>
                <a:rPr lang="en-GB" sz="1200" dirty="0"/>
                <a:t>1 RPL Left</a:t>
              </a:r>
            </a:p>
            <a:p>
              <a:r>
                <a:rPr lang="en-GB" sz="1200" dirty="0"/>
                <a:t>Over </a:t>
              </a:r>
              <a:r>
                <a:rPr lang="en-GB" sz="1200" dirty="0" err="1"/>
                <a:t>beamline</a:t>
              </a:r>
              <a:endParaRPr lang="en-GB" sz="1200" dirty="0"/>
            </a:p>
            <a:p>
              <a:r>
                <a:rPr lang="en-GB" sz="1200" b="1" dirty="0"/>
                <a:t>IR1-5</a:t>
              </a:r>
            </a:p>
          </p:txBody>
        </p:sp>
        <p:cxnSp>
          <p:nvCxnSpPr>
            <p:cNvPr id="53" name="Straight Arrow Connector 52"/>
            <p:cNvCxnSpPr>
              <a:stCxn id="52" idx="0"/>
            </p:cNvCxnSpPr>
            <p:nvPr/>
          </p:nvCxnSpPr>
          <p:spPr>
            <a:xfrm flipV="1">
              <a:off x="4048759" y="2856084"/>
              <a:ext cx="14401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7781087" y="3796224"/>
            <a:ext cx="1152128" cy="2304581"/>
            <a:chOff x="2386608" y="2969758"/>
            <a:chExt cx="1152128" cy="2304581"/>
          </a:xfrm>
        </p:grpSpPr>
        <p:sp>
          <p:nvSpPr>
            <p:cNvPr id="55" name="TextBox 54"/>
            <p:cNvSpPr txBox="1"/>
            <p:nvPr/>
          </p:nvSpPr>
          <p:spPr>
            <a:xfrm>
              <a:off x="2386608" y="4074010"/>
              <a:ext cx="1152128" cy="1200329"/>
            </a:xfrm>
            <a:prstGeom prst="rect">
              <a:avLst/>
            </a:prstGeom>
            <a:noFill/>
            <a:ln w="28575">
              <a:solidFill>
                <a:srgbClr val="C00000"/>
              </a:solidFill>
            </a:ln>
          </p:spPr>
          <p:txBody>
            <a:bodyPr wrap="square" rtlCol="0">
              <a:spAutoFit/>
            </a:bodyPr>
            <a:lstStyle/>
            <a:p>
              <a:r>
                <a:rPr lang="en-GB" sz="1200" b="1" dirty="0"/>
                <a:t>MBXW.A4L1</a:t>
              </a:r>
            </a:p>
            <a:p>
              <a:r>
                <a:rPr lang="en-GB" sz="1200" b="1" dirty="0"/>
                <a:t>4 RPL Right</a:t>
              </a:r>
            </a:p>
            <a:p>
              <a:r>
                <a:rPr lang="en-GB" sz="1200" dirty="0"/>
                <a:t>Over, Top, Left Right </a:t>
              </a:r>
              <a:r>
                <a:rPr lang="en-GB" sz="1200" dirty="0" err="1"/>
                <a:t>beamline</a:t>
              </a:r>
              <a:endParaRPr lang="en-GB" sz="1200" dirty="0"/>
            </a:p>
            <a:p>
              <a:r>
                <a:rPr lang="en-GB" sz="1200" b="1" dirty="0"/>
                <a:t>IR1-1, IR1-2, IR1-3, IR1-4</a:t>
              </a:r>
            </a:p>
          </p:txBody>
        </p:sp>
        <p:cxnSp>
          <p:nvCxnSpPr>
            <p:cNvPr id="56" name="Straight Arrow Connector 55"/>
            <p:cNvCxnSpPr>
              <a:stCxn id="55" idx="0"/>
            </p:cNvCxnSpPr>
            <p:nvPr/>
          </p:nvCxnSpPr>
          <p:spPr>
            <a:xfrm flipV="1">
              <a:off x="2962672" y="2969758"/>
              <a:ext cx="0" cy="110425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5107329" y="3796224"/>
            <a:ext cx="1984951" cy="1944991"/>
            <a:chOff x="3662041" y="2815154"/>
            <a:chExt cx="1984951" cy="1944991"/>
          </a:xfrm>
        </p:grpSpPr>
        <p:sp>
          <p:nvSpPr>
            <p:cNvPr id="58" name="TextBox 57"/>
            <p:cNvSpPr txBox="1"/>
            <p:nvPr/>
          </p:nvSpPr>
          <p:spPr>
            <a:xfrm>
              <a:off x="3662041" y="3929148"/>
              <a:ext cx="1152128" cy="830997"/>
            </a:xfrm>
            <a:prstGeom prst="rect">
              <a:avLst/>
            </a:prstGeom>
            <a:noFill/>
            <a:ln w="28575">
              <a:solidFill>
                <a:srgbClr val="C00000"/>
              </a:solidFill>
            </a:ln>
          </p:spPr>
          <p:txBody>
            <a:bodyPr wrap="square" rtlCol="0">
              <a:spAutoFit/>
            </a:bodyPr>
            <a:lstStyle/>
            <a:p>
              <a:r>
                <a:rPr lang="en-GB" sz="1200" dirty="0"/>
                <a:t>MBXW.B4L1</a:t>
              </a:r>
            </a:p>
            <a:p>
              <a:r>
                <a:rPr lang="en-GB" sz="1200" dirty="0"/>
                <a:t>1 RPL Right</a:t>
              </a:r>
            </a:p>
            <a:p>
              <a:r>
                <a:rPr lang="en-GB" sz="1200" dirty="0"/>
                <a:t>Over </a:t>
              </a:r>
              <a:r>
                <a:rPr lang="en-GB" sz="1200" dirty="0" err="1"/>
                <a:t>beamline</a:t>
              </a:r>
              <a:endParaRPr lang="en-GB" sz="1200" dirty="0"/>
            </a:p>
            <a:p>
              <a:r>
                <a:rPr lang="en-GB" sz="1200" b="1" dirty="0"/>
                <a:t>IR1-6</a:t>
              </a:r>
            </a:p>
          </p:txBody>
        </p:sp>
        <p:cxnSp>
          <p:nvCxnSpPr>
            <p:cNvPr id="59" name="Straight Arrow Connector 58"/>
            <p:cNvCxnSpPr>
              <a:stCxn id="58" idx="0"/>
            </p:cNvCxnSpPr>
            <p:nvPr/>
          </p:nvCxnSpPr>
          <p:spPr>
            <a:xfrm flipV="1">
              <a:off x="4238105" y="2815154"/>
              <a:ext cx="1408887"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945729" y="3789039"/>
            <a:ext cx="1152128" cy="1952175"/>
            <a:chOff x="3472695" y="2856084"/>
            <a:chExt cx="1152128" cy="1952175"/>
          </a:xfrm>
        </p:grpSpPr>
        <p:sp>
          <p:nvSpPr>
            <p:cNvPr id="70" name="TextBox 69"/>
            <p:cNvSpPr txBox="1"/>
            <p:nvPr/>
          </p:nvSpPr>
          <p:spPr>
            <a:xfrm>
              <a:off x="3472695" y="3977262"/>
              <a:ext cx="1152128" cy="830997"/>
            </a:xfrm>
            <a:prstGeom prst="rect">
              <a:avLst/>
            </a:prstGeom>
            <a:noFill/>
            <a:ln w="28575">
              <a:solidFill>
                <a:srgbClr val="C00000"/>
              </a:solidFill>
            </a:ln>
          </p:spPr>
          <p:txBody>
            <a:bodyPr wrap="square" rtlCol="0">
              <a:spAutoFit/>
            </a:bodyPr>
            <a:lstStyle/>
            <a:p>
              <a:r>
                <a:rPr lang="en-GB" sz="1200" dirty="0"/>
                <a:t>MBXW.F4L1</a:t>
              </a:r>
            </a:p>
            <a:p>
              <a:r>
                <a:rPr lang="en-GB" sz="1200" dirty="0"/>
                <a:t>1 RPL Right</a:t>
              </a:r>
            </a:p>
            <a:p>
              <a:r>
                <a:rPr lang="en-GB" sz="1200" dirty="0"/>
                <a:t>Over </a:t>
              </a:r>
              <a:r>
                <a:rPr lang="en-GB" sz="1200" dirty="0" err="1"/>
                <a:t>beamline</a:t>
              </a:r>
              <a:endParaRPr lang="en-GB" sz="1200" dirty="0"/>
            </a:p>
            <a:p>
              <a:r>
                <a:rPr lang="en-GB" sz="1200" b="1" dirty="0"/>
                <a:t>IR1-7</a:t>
              </a:r>
            </a:p>
          </p:txBody>
        </p:sp>
        <p:cxnSp>
          <p:nvCxnSpPr>
            <p:cNvPr id="71" name="Straight Arrow Connector 70"/>
            <p:cNvCxnSpPr>
              <a:stCxn id="70" idx="0"/>
            </p:cNvCxnSpPr>
            <p:nvPr/>
          </p:nvCxnSpPr>
          <p:spPr>
            <a:xfrm flipV="1">
              <a:off x="4048759" y="2856084"/>
              <a:ext cx="14401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CasellaDiTesto 1"/>
          <p:cNvSpPr txBox="1"/>
          <p:nvPr/>
        </p:nvSpPr>
        <p:spPr>
          <a:xfrm>
            <a:off x="6876256" y="1052736"/>
            <a:ext cx="2016224" cy="369332"/>
          </a:xfrm>
          <a:prstGeom prst="rect">
            <a:avLst/>
          </a:prstGeom>
          <a:noFill/>
        </p:spPr>
        <p:txBody>
          <a:bodyPr wrap="square" rtlCol="0">
            <a:spAutoFit/>
          </a:bodyPr>
          <a:lstStyle/>
          <a:p>
            <a:r>
              <a:rPr lang="it-IT" dirty="0"/>
              <a:t>WEEK 48-49</a:t>
            </a:r>
          </a:p>
        </p:txBody>
      </p:sp>
    </p:spTree>
    <p:extLst>
      <p:ext uri="{BB962C8B-B14F-4D97-AF65-F5344CB8AC3E}">
        <p14:creationId xmlns:p14="http://schemas.microsoft.com/office/powerpoint/2010/main" val="40196590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5" y="2276872"/>
            <a:ext cx="8917300" cy="2760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IR1 Right Cell 4</a:t>
            </a:r>
          </a:p>
        </p:txBody>
      </p:sp>
      <p:grpSp>
        <p:nvGrpSpPr>
          <p:cNvPr id="40" name="Group 39"/>
          <p:cNvGrpSpPr/>
          <p:nvPr/>
        </p:nvGrpSpPr>
        <p:grpSpPr>
          <a:xfrm>
            <a:off x="6876256" y="3784274"/>
            <a:ext cx="1152128" cy="2016999"/>
            <a:chOff x="2386608" y="2888008"/>
            <a:chExt cx="1152128" cy="2016999"/>
          </a:xfrm>
        </p:grpSpPr>
        <p:sp>
          <p:nvSpPr>
            <p:cNvPr id="41" name="TextBox 40"/>
            <p:cNvSpPr txBox="1"/>
            <p:nvPr/>
          </p:nvSpPr>
          <p:spPr>
            <a:xfrm>
              <a:off x="2386608" y="4074010"/>
              <a:ext cx="1152128" cy="830997"/>
            </a:xfrm>
            <a:prstGeom prst="rect">
              <a:avLst/>
            </a:prstGeom>
            <a:noFill/>
            <a:ln w="28575">
              <a:solidFill>
                <a:srgbClr val="C00000"/>
              </a:solidFill>
            </a:ln>
          </p:spPr>
          <p:txBody>
            <a:bodyPr wrap="square" rtlCol="0">
              <a:spAutoFit/>
            </a:bodyPr>
            <a:lstStyle/>
            <a:p>
              <a:r>
                <a:rPr lang="en-GB" sz="1200" dirty="0"/>
                <a:t>MBXW.F4L1</a:t>
              </a:r>
            </a:p>
            <a:p>
              <a:r>
                <a:rPr lang="en-GB" sz="1200" dirty="0"/>
                <a:t>1 RPL Left</a:t>
              </a:r>
            </a:p>
            <a:p>
              <a:r>
                <a:rPr lang="en-GB" sz="1200" dirty="0"/>
                <a:t>Over </a:t>
              </a:r>
              <a:r>
                <a:rPr lang="en-GB" sz="1200" dirty="0" err="1"/>
                <a:t>beamline</a:t>
              </a:r>
              <a:endParaRPr lang="en-GB" sz="1200" dirty="0"/>
            </a:p>
            <a:p>
              <a:r>
                <a:rPr lang="en-GB" sz="1200" b="1" dirty="0"/>
                <a:t>IR1-14</a:t>
              </a:r>
            </a:p>
          </p:txBody>
        </p:sp>
        <p:cxnSp>
          <p:nvCxnSpPr>
            <p:cNvPr id="42" name="Straight Arrow Connector 41"/>
            <p:cNvCxnSpPr>
              <a:stCxn id="41" idx="0"/>
            </p:cNvCxnSpPr>
            <p:nvPr/>
          </p:nvCxnSpPr>
          <p:spPr>
            <a:xfrm flipV="1">
              <a:off x="2962672" y="2888008"/>
              <a:ext cx="0"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1895154" y="3784274"/>
            <a:ext cx="2028774" cy="1944991"/>
            <a:chOff x="2785395" y="2815154"/>
            <a:chExt cx="2028774" cy="1944991"/>
          </a:xfrm>
        </p:grpSpPr>
        <p:sp>
          <p:nvSpPr>
            <p:cNvPr id="44" name="TextBox 43"/>
            <p:cNvSpPr txBox="1"/>
            <p:nvPr/>
          </p:nvSpPr>
          <p:spPr>
            <a:xfrm>
              <a:off x="3662041" y="3929148"/>
              <a:ext cx="1152128" cy="830997"/>
            </a:xfrm>
            <a:prstGeom prst="rect">
              <a:avLst/>
            </a:prstGeom>
            <a:noFill/>
            <a:ln w="28575">
              <a:solidFill>
                <a:srgbClr val="C00000"/>
              </a:solidFill>
            </a:ln>
          </p:spPr>
          <p:txBody>
            <a:bodyPr wrap="square" rtlCol="0">
              <a:spAutoFit/>
            </a:bodyPr>
            <a:lstStyle/>
            <a:p>
              <a:r>
                <a:rPr lang="en-GB" sz="1200" dirty="0"/>
                <a:t>MBXW.B4L1</a:t>
              </a:r>
            </a:p>
            <a:p>
              <a:r>
                <a:rPr lang="en-GB" sz="1200" dirty="0"/>
                <a:t>1 RPL Left</a:t>
              </a:r>
            </a:p>
            <a:p>
              <a:r>
                <a:rPr lang="en-GB" sz="1200" dirty="0"/>
                <a:t>Over </a:t>
              </a:r>
              <a:r>
                <a:rPr lang="en-GB" sz="1200" dirty="0" err="1"/>
                <a:t>beamline</a:t>
              </a:r>
              <a:endParaRPr lang="en-GB" sz="1200" dirty="0"/>
            </a:p>
            <a:p>
              <a:r>
                <a:rPr lang="en-GB" sz="1200" b="1" dirty="0"/>
                <a:t>IR1-13</a:t>
              </a:r>
            </a:p>
          </p:txBody>
        </p:sp>
        <p:cxnSp>
          <p:nvCxnSpPr>
            <p:cNvPr id="45" name="Straight Arrow Connector 44"/>
            <p:cNvCxnSpPr>
              <a:stCxn id="44" idx="0"/>
            </p:cNvCxnSpPr>
            <p:nvPr/>
          </p:nvCxnSpPr>
          <p:spPr>
            <a:xfrm flipH="1" flipV="1">
              <a:off x="2785395" y="2815154"/>
              <a:ext cx="1452710"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1475656" y="3724216"/>
            <a:ext cx="1152128" cy="2016998"/>
            <a:chOff x="3779912" y="3740924"/>
            <a:chExt cx="1152128" cy="2016998"/>
          </a:xfrm>
        </p:grpSpPr>
        <p:sp>
          <p:nvSpPr>
            <p:cNvPr id="46" name="TextBox 45"/>
            <p:cNvSpPr txBox="1"/>
            <p:nvPr/>
          </p:nvSpPr>
          <p:spPr>
            <a:xfrm>
              <a:off x="3779912" y="4926925"/>
              <a:ext cx="1152128" cy="830997"/>
            </a:xfrm>
            <a:prstGeom prst="rect">
              <a:avLst/>
            </a:prstGeom>
            <a:noFill/>
            <a:ln w="28575">
              <a:solidFill>
                <a:srgbClr val="C00000"/>
              </a:solidFill>
            </a:ln>
          </p:spPr>
          <p:txBody>
            <a:bodyPr wrap="square" rtlCol="0">
              <a:spAutoFit/>
            </a:bodyPr>
            <a:lstStyle/>
            <a:p>
              <a:r>
                <a:rPr lang="en-GB" sz="1200" dirty="0"/>
                <a:t>MBXW.A4R1</a:t>
              </a:r>
            </a:p>
            <a:p>
              <a:r>
                <a:rPr lang="en-GB" sz="1200" dirty="0"/>
                <a:t>1 RPL Right</a:t>
              </a:r>
            </a:p>
            <a:p>
              <a:r>
                <a:rPr lang="en-GB" sz="1200" dirty="0"/>
                <a:t>Over </a:t>
              </a:r>
              <a:r>
                <a:rPr lang="en-GB" sz="1200" dirty="0" err="1"/>
                <a:t>beamline</a:t>
              </a:r>
              <a:endParaRPr lang="en-GB" sz="1200" dirty="0"/>
            </a:p>
            <a:p>
              <a:r>
                <a:rPr lang="en-GB" sz="1200" b="1" dirty="0"/>
                <a:t>IR1-12</a:t>
              </a:r>
            </a:p>
          </p:txBody>
        </p:sp>
        <p:cxnSp>
          <p:nvCxnSpPr>
            <p:cNvPr id="50" name="Straight Arrow Connector 49"/>
            <p:cNvCxnSpPr/>
            <p:nvPr/>
          </p:nvCxnSpPr>
          <p:spPr>
            <a:xfrm flipH="1" flipV="1">
              <a:off x="4067944" y="3740924"/>
              <a:ext cx="262933" cy="118600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182985" y="3784274"/>
            <a:ext cx="1152128" cy="2321507"/>
            <a:chOff x="3472695" y="2856084"/>
            <a:chExt cx="1152128" cy="2321507"/>
          </a:xfrm>
        </p:grpSpPr>
        <p:sp>
          <p:nvSpPr>
            <p:cNvPr id="52" name="TextBox 51"/>
            <p:cNvSpPr txBox="1"/>
            <p:nvPr/>
          </p:nvSpPr>
          <p:spPr>
            <a:xfrm>
              <a:off x="3472695" y="3977262"/>
              <a:ext cx="1152128" cy="1200329"/>
            </a:xfrm>
            <a:prstGeom prst="rect">
              <a:avLst/>
            </a:prstGeom>
            <a:noFill/>
            <a:ln w="28575">
              <a:solidFill>
                <a:srgbClr val="C00000"/>
              </a:solidFill>
            </a:ln>
          </p:spPr>
          <p:txBody>
            <a:bodyPr wrap="square" rtlCol="0">
              <a:spAutoFit/>
            </a:bodyPr>
            <a:lstStyle/>
            <a:p>
              <a:r>
                <a:rPr lang="en-GB" sz="1200" dirty="0"/>
                <a:t>MBXW.A4R1</a:t>
              </a:r>
            </a:p>
            <a:p>
              <a:r>
                <a:rPr lang="en-GB" sz="1200" b="1" dirty="0"/>
                <a:t>4</a:t>
              </a:r>
              <a:r>
                <a:rPr lang="en-GB" sz="1200" dirty="0"/>
                <a:t> RPL Left</a:t>
              </a:r>
            </a:p>
            <a:p>
              <a:r>
                <a:rPr lang="en-GB" sz="1200" dirty="0"/>
                <a:t>Over Top Left Right </a:t>
              </a:r>
              <a:r>
                <a:rPr lang="en-GB" sz="1200" dirty="0" err="1"/>
                <a:t>beamline</a:t>
              </a:r>
              <a:endParaRPr lang="en-GB" sz="1200" dirty="0"/>
            </a:p>
            <a:p>
              <a:r>
                <a:rPr lang="en-GB" sz="1200" b="1" dirty="0"/>
                <a:t>IR1-8, IR1-9, IR1-10, IR1-11</a:t>
              </a:r>
            </a:p>
          </p:txBody>
        </p:sp>
        <p:cxnSp>
          <p:nvCxnSpPr>
            <p:cNvPr id="53" name="Straight Arrow Connector 52"/>
            <p:cNvCxnSpPr>
              <a:stCxn id="52" idx="0"/>
            </p:cNvCxnSpPr>
            <p:nvPr/>
          </p:nvCxnSpPr>
          <p:spPr>
            <a:xfrm flipH="1" flipV="1">
              <a:off x="3829263" y="2856084"/>
              <a:ext cx="21949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CasellaDiTesto 19"/>
          <p:cNvSpPr txBox="1"/>
          <p:nvPr/>
        </p:nvSpPr>
        <p:spPr>
          <a:xfrm>
            <a:off x="6876256" y="1052736"/>
            <a:ext cx="2016224" cy="369332"/>
          </a:xfrm>
          <a:prstGeom prst="rect">
            <a:avLst/>
          </a:prstGeom>
          <a:noFill/>
        </p:spPr>
        <p:txBody>
          <a:bodyPr wrap="square" rtlCol="0">
            <a:spAutoFit/>
          </a:bodyPr>
          <a:lstStyle/>
          <a:p>
            <a:r>
              <a:rPr lang="it-IT" dirty="0"/>
              <a:t>WEEK 48-49</a:t>
            </a:r>
          </a:p>
        </p:txBody>
      </p:sp>
    </p:spTree>
    <p:extLst>
      <p:ext uri="{BB962C8B-B14F-4D97-AF65-F5344CB8AC3E}">
        <p14:creationId xmlns:p14="http://schemas.microsoft.com/office/powerpoint/2010/main" val="37470562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2" y="468479"/>
            <a:ext cx="8792555" cy="2473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4283968" y="61671"/>
            <a:ext cx="4760108" cy="755651"/>
          </a:xfrm>
        </p:spPr>
        <p:txBody>
          <a:bodyPr>
            <a:normAutofit fontScale="90000"/>
          </a:bodyPr>
          <a:lstStyle/>
          <a:p>
            <a:r>
              <a:rPr lang="en-GB" dirty="0"/>
              <a:t>IR3 Left Cell 4 and 5</a:t>
            </a:r>
          </a:p>
        </p:txBody>
      </p:sp>
      <p:grpSp>
        <p:nvGrpSpPr>
          <p:cNvPr id="9" name="Group 8"/>
          <p:cNvGrpSpPr/>
          <p:nvPr/>
        </p:nvGrpSpPr>
        <p:grpSpPr>
          <a:xfrm>
            <a:off x="827861" y="1798489"/>
            <a:ext cx="1298983" cy="1408078"/>
            <a:chOff x="3813474" y="2898242"/>
            <a:chExt cx="1298983" cy="1408078"/>
          </a:xfrm>
        </p:grpSpPr>
        <p:sp>
          <p:nvSpPr>
            <p:cNvPr id="6" name="TextBox 5"/>
            <p:cNvSpPr txBox="1"/>
            <p:nvPr/>
          </p:nvSpPr>
          <p:spPr>
            <a:xfrm>
              <a:off x="3960329" y="3475323"/>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Left B1</a:t>
              </a:r>
            </a:p>
            <a:p>
              <a:r>
                <a:rPr lang="en-GB" sz="1200" dirty="0"/>
                <a:t>Flange side</a:t>
              </a:r>
            </a:p>
            <a:p>
              <a:r>
                <a:rPr lang="en-GB" sz="1200" b="1" dirty="0"/>
                <a:t>IR3-3</a:t>
              </a:r>
              <a:endParaRPr lang="en-GB" sz="1200" dirty="0"/>
            </a:p>
          </p:txBody>
        </p:sp>
        <p:cxnSp>
          <p:nvCxnSpPr>
            <p:cNvPr id="8" name="Straight Arrow Connector 7"/>
            <p:cNvCxnSpPr>
              <a:stCxn id="6" idx="0"/>
            </p:cNvCxnSpPr>
            <p:nvPr/>
          </p:nvCxnSpPr>
          <p:spPr>
            <a:xfrm flipH="1" flipV="1">
              <a:off x="3813474" y="2898242"/>
              <a:ext cx="722919" cy="57708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5652396" y="2467427"/>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979988" y="188686"/>
            <a:ext cx="1008112" cy="1477747"/>
            <a:chOff x="1187624" y="3931244"/>
            <a:chExt cx="1008112" cy="147774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BLMTI.A4L3 1 RPL centre</a:t>
              </a:r>
            </a:p>
            <a:p>
              <a:r>
                <a:rPr lang="en-GB" sz="1200" b="1"/>
                <a:t>IR3-6</a:t>
              </a:r>
              <a:endParaRPr lang="en-GB" sz="1200" dirty="0"/>
            </a:p>
          </p:txBody>
        </p:sp>
        <p:cxnSp>
          <p:nvCxnSpPr>
            <p:cNvPr id="26" name="Straight Arrow Connector 25"/>
            <p:cNvCxnSpPr/>
            <p:nvPr/>
          </p:nvCxnSpPr>
          <p:spPr>
            <a:xfrm>
              <a:off x="1691680" y="4392909"/>
              <a:ext cx="0" cy="101608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90342" y="188640"/>
            <a:ext cx="1145629" cy="1559095"/>
            <a:chOff x="2402631" y="3949789"/>
            <a:chExt cx="1145629" cy="1559095"/>
          </a:xfrm>
        </p:grpSpPr>
        <p:sp>
          <p:nvSpPr>
            <p:cNvPr id="35" name="TextBox 34"/>
            <p:cNvSpPr txBox="1"/>
            <p:nvPr/>
          </p:nvSpPr>
          <p:spPr>
            <a:xfrm>
              <a:off x="2402631" y="3949789"/>
              <a:ext cx="1145629" cy="646331"/>
            </a:xfrm>
            <a:prstGeom prst="rect">
              <a:avLst/>
            </a:prstGeom>
            <a:noFill/>
            <a:ln w="28575">
              <a:solidFill>
                <a:schemeClr val="accent1"/>
              </a:solidFill>
            </a:ln>
          </p:spPr>
          <p:txBody>
            <a:bodyPr wrap="square" rtlCol="0">
              <a:spAutoFit/>
            </a:bodyPr>
            <a:lstStyle/>
            <a:p>
              <a:r>
                <a:rPr lang="en-GB" sz="1200" dirty="0"/>
                <a:t>BLMQI.E4L3 </a:t>
              </a:r>
            </a:p>
            <a:p>
              <a:r>
                <a:rPr lang="en-GB" sz="1200" dirty="0"/>
                <a:t>1 RPL centre</a:t>
              </a:r>
            </a:p>
            <a:p>
              <a:r>
                <a:rPr lang="en-GB" sz="1200" b="1" dirty="0"/>
                <a:t>IR3-4</a:t>
              </a:r>
              <a:endParaRPr lang="en-GB" sz="1200" dirty="0"/>
            </a:p>
          </p:txBody>
        </p:sp>
        <p:cxnSp>
          <p:nvCxnSpPr>
            <p:cNvPr id="36" name="Straight Arrow Connector 35"/>
            <p:cNvCxnSpPr>
              <a:stCxn id="35" idx="2"/>
            </p:cNvCxnSpPr>
            <p:nvPr/>
          </p:nvCxnSpPr>
          <p:spPr>
            <a:xfrm flipH="1">
              <a:off x="2906688" y="4596120"/>
              <a:ext cx="6875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9137" y="1796269"/>
            <a:ext cx="1921993" cy="1403941"/>
            <a:chOff x="2728001" y="3400985"/>
            <a:chExt cx="4100249" cy="1412116"/>
          </a:xfrm>
        </p:grpSpPr>
        <p:sp>
          <p:nvSpPr>
            <p:cNvPr id="38" name="TextBox 37"/>
            <p:cNvSpPr txBox="1"/>
            <p:nvPr/>
          </p:nvSpPr>
          <p:spPr>
            <a:xfrm>
              <a:off x="4018458" y="3977265"/>
              <a:ext cx="2809792" cy="835836"/>
            </a:xfrm>
            <a:prstGeom prst="rect">
              <a:avLst/>
            </a:prstGeom>
            <a:noFill/>
            <a:ln w="28575">
              <a:solidFill>
                <a:srgbClr val="C00000"/>
              </a:solidFill>
            </a:ln>
          </p:spPr>
          <p:txBody>
            <a:bodyPr wrap="square" rtlCol="0">
              <a:spAutoFit/>
            </a:bodyPr>
            <a:lstStyle/>
            <a:p>
              <a:r>
                <a:rPr lang="en-GB" sz="1200" dirty="0"/>
                <a:t>MQWA.D4L3</a:t>
              </a:r>
            </a:p>
            <a:p>
              <a:r>
                <a:rPr lang="en-GB" sz="1200" dirty="0"/>
                <a:t>1 RPL Left B1</a:t>
              </a:r>
            </a:p>
            <a:p>
              <a:r>
                <a:rPr lang="en-GB" sz="1200" dirty="0"/>
                <a:t>Flange side</a:t>
              </a:r>
            </a:p>
            <a:p>
              <a:r>
                <a:rPr lang="en-GB" sz="1200" b="1" dirty="0"/>
                <a:t>IR3-2</a:t>
              </a:r>
            </a:p>
          </p:txBody>
        </p:sp>
        <p:cxnSp>
          <p:nvCxnSpPr>
            <p:cNvPr id="39" name="Straight Arrow Connector 38"/>
            <p:cNvCxnSpPr>
              <a:stCxn id="38" idx="0"/>
            </p:cNvCxnSpPr>
            <p:nvPr/>
          </p:nvCxnSpPr>
          <p:spPr>
            <a:xfrm flipH="1" flipV="1">
              <a:off x="2728001" y="3400985"/>
              <a:ext cx="2695354" cy="57628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5"/>
          <p:cNvSpPr txBox="1"/>
          <p:nvPr/>
        </p:nvSpPr>
        <p:spPr>
          <a:xfrm>
            <a:off x="2165510" y="2375570"/>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Right B2</a:t>
            </a:r>
          </a:p>
          <a:p>
            <a:r>
              <a:rPr lang="en-GB" sz="1200" dirty="0"/>
              <a:t>Flange side</a:t>
            </a:r>
          </a:p>
          <a:p>
            <a:r>
              <a:rPr lang="en-GB" sz="1200" b="1" dirty="0"/>
              <a:t>IR3-5</a:t>
            </a:r>
            <a:endParaRPr lang="en-GB" sz="1200" dirty="0"/>
          </a:p>
        </p:txBody>
      </p:sp>
      <p:cxnSp>
        <p:nvCxnSpPr>
          <p:cNvPr id="41" name="Straight Arrow Connector 7"/>
          <p:cNvCxnSpPr>
            <a:stCxn id="40" idx="0"/>
          </p:cNvCxnSpPr>
          <p:nvPr/>
        </p:nvCxnSpPr>
        <p:spPr>
          <a:xfrm flipH="1" flipV="1">
            <a:off x="1644353" y="1769803"/>
            <a:ext cx="1097221" cy="60576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6462744" y="1627025"/>
            <a:ext cx="2039600" cy="1587963"/>
            <a:chOff x="2360423" y="2361828"/>
            <a:chExt cx="4428574" cy="2062391"/>
          </a:xfrm>
        </p:grpSpPr>
        <p:sp>
          <p:nvSpPr>
            <p:cNvPr id="28" name="TextBox 27"/>
            <p:cNvSpPr txBox="1"/>
            <p:nvPr/>
          </p:nvSpPr>
          <p:spPr>
            <a:xfrm>
              <a:off x="4040033" y="3344949"/>
              <a:ext cx="2748964" cy="1079270"/>
            </a:xfrm>
            <a:prstGeom prst="rect">
              <a:avLst/>
            </a:prstGeom>
            <a:noFill/>
            <a:ln w="28575">
              <a:solidFill>
                <a:srgbClr val="C00000"/>
              </a:solidFill>
            </a:ln>
          </p:spPr>
          <p:txBody>
            <a:bodyPr wrap="square" rtlCol="0">
              <a:spAutoFit/>
            </a:bodyPr>
            <a:lstStyle/>
            <a:p>
              <a:r>
                <a:rPr lang="en-GB" sz="1200" dirty="0"/>
                <a:t>MQWA.A4L3</a:t>
              </a:r>
            </a:p>
            <a:p>
              <a:r>
                <a:rPr lang="en-GB" sz="1200" dirty="0"/>
                <a:t>1 RPL Left B1</a:t>
              </a:r>
            </a:p>
            <a:p>
              <a:r>
                <a:rPr lang="en-GB" sz="1200" dirty="0"/>
                <a:t>Flange side</a:t>
              </a:r>
            </a:p>
            <a:p>
              <a:r>
                <a:rPr lang="en-GB" sz="1200" b="1" dirty="0"/>
                <a:t>IR3-1</a:t>
              </a:r>
            </a:p>
          </p:txBody>
        </p:sp>
        <p:cxnSp>
          <p:nvCxnSpPr>
            <p:cNvPr id="29" name="Straight Arrow Connector 28"/>
            <p:cNvCxnSpPr>
              <a:stCxn id="28" idx="0"/>
            </p:cNvCxnSpPr>
            <p:nvPr/>
          </p:nvCxnSpPr>
          <p:spPr>
            <a:xfrm flipH="1" flipV="1">
              <a:off x="2360423" y="2361828"/>
              <a:ext cx="3054092" cy="9831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07" y="3861048"/>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2528763" y="3306679"/>
            <a:ext cx="1008112" cy="1595595"/>
            <a:chOff x="2321049" y="4276556"/>
            <a:chExt cx="1008112" cy="1595595"/>
          </a:xfrm>
        </p:grpSpPr>
        <p:sp>
          <p:nvSpPr>
            <p:cNvPr id="42" name="TextBox 41"/>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43" name="Straight Arrow Connector 42"/>
            <p:cNvCxnSpPr>
              <a:stCxn id="42"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902791" y="3306680"/>
            <a:ext cx="1008112" cy="1559095"/>
            <a:chOff x="2402632" y="3949789"/>
            <a:chExt cx="1008112" cy="1559095"/>
          </a:xfrm>
        </p:grpSpPr>
        <p:sp>
          <p:nvSpPr>
            <p:cNvPr id="45" name="TextBox 4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46" name="Straight Arrow Connector 45"/>
            <p:cNvCxnSpPr>
              <a:stCxn id="4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3746834" y="4956240"/>
            <a:ext cx="1152128" cy="1812047"/>
            <a:chOff x="4637943" y="2996215"/>
            <a:chExt cx="1152128" cy="1812047"/>
          </a:xfrm>
        </p:grpSpPr>
        <p:sp>
          <p:nvSpPr>
            <p:cNvPr id="48" name="TextBox 4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49" name="Straight Arrow Connector 48"/>
            <p:cNvCxnSpPr>
              <a:stCxn id="4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902791" y="4956240"/>
            <a:ext cx="1409948" cy="1825367"/>
            <a:chOff x="4729461" y="2982895"/>
            <a:chExt cx="1409948" cy="1825367"/>
          </a:xfrm>
        </p:grpSpPr>
        <p:sp>
          <p:nvSpPr>
            <p:cNvPr id="51" name="TextBox 5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52" name="Straight Arrow Connector 51"/>
            <p:cNvCxnSpPr>
              <a:stCxn id="5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833020" y="4952445"/>
            <a:ext cx="1554062" cy="1833801"/>
            <a:chOff x="4781960" y="2979100"/>
            <a:chExt cx="1554062" cy="1833801"/>
          </a:xfrm>
        </p:grpSpPr>
        <p:sp>
          <p:nvSpPr>
            <p:cNvPr id="54" name="TextBox 53"/>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55" name="Straight Arrow Connector 54"/>
            <p:cNvCxnSpPr>
              <a:stCxn id="54"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Group 36"/>
          <p:cNvGrpSpPr/>
          <p:nvPr/>
        </p:nvGrpSpPr>
        <p:grpSpPr>
          <a:xfrm>
            <a:off x="1907704" y="4952445"/>
            <a:ext cx="1698146" cy="1812047"/>
            <a:chOff x="4091925" y="2996215"/>
            <a:chExt cx="1698146" cy="1812047"/>
          </a:xfrm>
        </p:grpSpPr>
        <p:sp>
          <p:nvSpPr>
            <p:cNvPr id="57"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8" name="Straight Arrow Connector 38"/>
            <p:cNvCxnSpPr>
              <a:stCxn id="57"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6561211" y="4979394"/>
            <a:ext cx="1152128" cy="1812047"/>
            <a:chOff x="4637943" y="2996215"/>
            <a:chExt cx="1152128" cy="1812047"/>
          </a:xfrm>
        </p:grpSpPr>
        <p:sp>
          <p:nvSpPr>
            <p:cNvPr id="60" name="TextBox 59"/>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61" name="Straight Arrow Connector 60"/>
            <p:cNvCxnSpPr>
              <a:stCxn id="60"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511964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527003"/>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11560" y="0"/>
            <a:ext cx="7772400" cy="1470025"/>
          </a:xfrm>
        </p:spPr>
        <p:txBody>
          <a:bodyPr/>
          <a:lstStyle/>
          <a:p>
            <a:r>
              <a:rPr lang="en-GB" dirty="0"/>
              <a:t>IR3 Left Cell 5</a:t>
            </a:r>
          </a:p>
        </p:txBody>
      </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2483768" y="2016498"/>
            <a:ext cx="1008112" cy="1595595"/>
            <a:chOff x="2321049" y="4276556"/>
            <a:chExt cx="1008112" cy="1595595"/>
          </a:xfrm>
        </p:grpSpPr>
        <p:sp>
          <p:nvSpPr>
            <p:cNvPr id="25" name="TextBox 24"/>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26" name="Straight Arrow Connector 25"/>
            <p:cNvCxnSpPr>
              <a:stCxn id="25"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857796" y="2016499"/>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3701839" y="3666059"/>
            <a:ext cx="1152128" cy="1812047"/>
            <a:chOff x="4637943" y="2996215"/>
            <a:chExt cx="1152128" cy="1812047"/>
          </a:xfrm>
        </p:grpSpPr>
        <p:sp>
          <p:nvSpPr>
            <p:cNvPr id="38"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39" name="Straight Arrow Connector 38"/>
            <p:cNvCxnSpPr>
              <a:stCxn id="3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857796" y="3666059"/>
            <a:ext cx="1409948" cy="1825367"/>
            <a:chOff x="4729461" y="2982895"/>
            <a:chExt cx="1409948" cy="1825367"/>
          </a:xfrm>
        </p:grpSpPr>
        <p:sp>
          <p:nvSpPr>
            <p:cNvPr id="41" name="TextBox 4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42" name="Straight Arrow Connector 41"/>
            <p:cNvCxnSpPr>
              <a:stCxn id="4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4788025" y="3662264"/>
            <a:ext cx="1554062" cy="1833801"/>
            <a:chOff x="4781960" y="2979100"/>
            <a:chExt cx="1554062" cy="1833801"/>
          </a:xfrm>
        </p:grpSpPr>
        <p:sp>
          <p:nvSpPr>
            <p:cNvPr id="45" name="TextBox 44"/>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46" name="Straight Arrow Connector 45"/>
            <p:cNvCxnSpPr>
              <a:stCxn id="45"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7" name="CasellaDiTesto 46"/>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52" name="Group 36"/>
          <p:cNvGrpSpPr/>
          <p:nvPr/>
        </p:nvGrpSpPr>
        <p:grpSpPr>
          <a:xfrm>
            <a:off x="1862709" y="3662264"/>
            <a:ext cx="1698146" cy="1812047"/>
            <a:chOff x="4091925" y="2996215"/>
            <a:chExt cx="1698146" cy="1812047"/>
          </a:xfrm>
        </p:grpSpPr>
        <p:sp>
          <p:nvSpPr>
            <p:cNvPr id="53"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4" name="Straight Arrow Connector 38"/>
            <p:cNvCxnSpPr>
              <a:stCxn id="53"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516216" y="3689213"/>
            <a:ext cx="1152128" cy="1812047"/>
            <a:chOff x="4637943" y="2996215"/>
            <a:chExt cx="1152128" cy="1812047"/>
          </a:xfrm>
        </p:grpSpPr>
        <p:sp>
          <p:nvSpPr>
            <p:cNvPr id="29" name="TextBox 28"/>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30" name="Straight Arrow Connector 29"/>
            <p:cNvCxnSpPr>
              <a:stCxn id="29"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54022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086596"/>
            <a:ext cx="8805098" cy="214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IR3 Left Cell 6</a:t>
            </a:r>
          </a:p>
        </p:txBody>
      </p:sp>
      <p:grpSp>
        <p:nvGrpSpPr>
          <p:cNvPr id="9" name="Group 8"/>
          <p:cNvGrpSpPr/>
          <p:nvPr/>
        </p:nvGrpSpPr>
        <p:grpSpPr>
          <a:xfrm>
            <a:off x="7380312" y="3284984"/>
            <a:ext cx="1512168" cy="2165798"/>
            <a:chOff x="3635896" y="2538202"/>
            <a:chExt cx="1512168" cy="2165798"/>
          </a:xfrm>
        </p:grpSpPr>
        <p:sp>
          <p:nvSpPr>
            <p:cNvPr id="6" name="TextBox 5"/>
            <p:cNvSpPr txBox="1"/>
            <p:nvPr/>
          </p:nvSpPr>
          <p:spPr>
            <a:xfrm>
              <a:off x="3995936" y="3873003"/>
              <a:ext cx="1152128" cy="830997"/>
            </a:xfrm>
            <a:prstGeom prst="rect">
              <a:avLst/>
            </a:prstGeom>
            <a:noFill/>
            <a:ln w="28575">
              <a:solidFill>
                <a:srgbClr val="C00000"/>
              </a:solidFill>
            </a:ln>
          </p:spPr>
          <p:txBody>
            <a:bodyPr wrap="square" rtlCol="0">
              <a:spAutoFit/>
            </a:bodyPr>
            <a:lstStyle/>
            <a:p>
              <a:r>
                <a:rPr lang="en-GB" sz="1200" dirty="0"/>
                <a:t>MBW.A6L3</a:t>
              </a:r>
            </a:p>
            <a:p>
              <a:r>
                <a:rPr lang="en-GB" sz="1200" dirty="0"/>
                <a:t>1 RPL Left B1</a:t>
              </a:r>
            </a:p>
            <a:p>
              <a:r>
                <a:rPr lang="en-GB" sz="1200" dirty="0"/>
                <a:t>Over </a:t>
              </a:r>
              <a:r>
                <a:rPr lang="en-GB" sz="1200" dirty="0" err="1"/>
                <a:t>beamline</a:t>
              </a:r>
              <a:endParaRPr lang="en-GB" sz="1200" dirty="0"/>
            </a:p>
            <a:p>
              <a:r>
                <a:rPr lang="en-GB" sz="1200" b="1" dirty="0"/>
                <a:t>IR3-14</a:t>
              </a:r>
              <a:endParaRPr lang="en-GB" sz="1200" dirty="0"/>
            </a:p>
          </p:txBody>
        </p:sp>
        <p:cxnSp>
          <p:nvCxnSpPr>
            <p:cNvPr id="8" name="Straight Arrow Connector 7"/>
            <p:cNvCxnSpPr/>
            <p:nvPr/>
          </p:nvCxnSpPr>
          <p:spPr>
            <a:xfrm flipH="1" flipV="1">
              <a:off x="3635896" y="2538202"/>
              <a:ext cx="864096" cy="13348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3870623" y="1581873"/>
            <a:ext cx="1008112" cy="1623302"/>
            <a:chOff x="1187624" y="3931244"/>
            <a:chExt cx="1008112" cy="1623302"/>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BLMEI.B6L3 1 RPL centre</a:t>
              </a:r>
            </a:p>
            <a:p>
              <a:r>
                <a:rPr lang="en-GB" sz="1200" b="1" dirty="0"/>
                <a:t>IR3-21</a:t>
              </a:r>
              <a:endParaRPr lang="en-GB" sz="1200" dirty="0"/>
            </a:p>
          </p:txBody>
        </p:sp>
        <p:cxnSp>
          <p:nvCxnSpPr>
            <p:cNvPr id="26" name="Straight Arrow Connector 25"/>
            <p:cNvCxnSpPr/>
            <p:nvPr/>
          </p:nvCxnSpPr>
          <p:spPr>
            <a:xfrm flipH="1">
              <a:off x="1312938" y="4577575"/>
              <a:ext cx="373434" cy="976971"/>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6352939" y="3284985"/>
            <a:ext cx="1152128" cy="2165797"/>
            <a:chOff x="2843808" y="2643960"/>
            <a:chExt cx="1152128" cy="2165797"/>
          </a:xfrm>
        </p:grpSpPr>
        <p:sp>
          <p:nvSpPr>
            <p:cNvPr id="32" name="TextBox 31"/>
            <p:cNvSpPr txBox="1"/>
            <p:nvPr/>
          </p:nvSpPr>
          <p:spPr>
            <a:xfrm>
              <a:off x="2843808" y="3978760"/>
              <a:ext cx="1152128" cy="830997"/>
            </a:xfrm>
            <a:prstGeom prst="rect">
              <a:avLst/>
            </a:prstGeom>
            <a:noFill/>
            <a:ln w="28575">
              <a:solidFill>
                <a:srgbClr val="C00000"/>
              </a:solidFill>
            </a:ln>
          </p:spPr>
          <p:txBody>
            <a:bodyPr wrap="square" rtlCol="0">
              <a:spAutoFit/>
            </a:bodyPr>
            <a:lstStyle/>
            <a:p>
              <a:r>
                <a:rPr lang="en-GB" sz="1200" dirty="0"/>
                <a:t>MBW.B6L3</a:t>
              </a:r>
            </a:p>
            <a:p>
              <a:r>
                <a:rPr lang="en-GB" sz="1200" dirty="0"/>
                <a:t>1 RPL Left B1</a:t>
              </a:r>
            </a:p>
            <a:p>
              <a:r>
                <a:rPr lang="en-GB" sz="1200" dirty="0"/>
                <a:t>Over </a:t>
              </a:r>
              <a:r>
                <a:rPr lang="en-GB" sz="1200" dirty="0" err="1"/>
                <a:t>beamline</a:t>
              </a:r>
              <a:endParaRPr lang="en-GB" sz="1200" dirty="0"/>
            </a:p>
            <a:p>
              <a:r>
                <a:rPr lang="en-GB" sz="1200" b="1" dirty="0"/>
                <a:t>IR3-15</a:t>
              </a:r>
              <a:endParaRPr lang="en-GB" sz="1200" dirty="0"/>
            </a:p>
          </p:txBody>
        </p:sp>
        <p:cxnSp>
          <p:nvCxnSpPr>
            <p:cNvPr id="33" name="Straight Arrow Connector 32"/>
            <p:cNvCxnSpPr>
              <a:stCxn id="32" idx="0"/>
            </p:cNvCxnSpPr>
            <p:nvPr/>
          </p:nvCxnSpPr>
          <p:spPr>
            <a:xfrm flipH="1" flipV="1">
              <a:off x="3079094" y="2643960"/>
              <a:ext cx="340778" cy="1334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2433886" y="1165395"/>
            <a:ext cx="1202010" cy="2039780"/>
            <a:chOff x="2402632" y="3563622"/>
            <a:chExt cx="1202010" cy="1487087"/>
          </a:xfrm>
        </p:grpSpPr>
        <p:sp>
          <p:nvSpPr>
            <p:cNvPr id="35" name="TextBox 34"/>
            <p:cNvSpPr txBox="1"/>
            <p:nvPr/>
          </p:nvSpPr>
          <p:spPr>
            <a:xfrm>
              <a:off x="2402632" y="3563622"/>
              <a:ext cx="1130002" cy="875091"/>
            </a:xfrm>
            <a:prstGeom prst="rect">
              <a:avLst/>
            </a:prstGeom>
            <a:noFill/>
            <a:ln w="28575">
              <a:solidFill>
                <a:schemeClr val="accent1"/>
              </a:solidFill>
            </a:ln>
          </p:spPr>
          <p:txBody>
            <a:bodyPr wrap="square" rtlCol="0">
              <a:spAutoFit/>
            </a:bodyPr>
            <a:lstStyle/>
            <a:p>
              <a:r>
                <a:rPr lang="en-GB" sz="1200" b="1" dirty="0"/>
                <a:t>BLMTI.B6L3 3 RPL top, centre &amp; bottom</a:t>
              </a:r>
            </a:p>
            <a:p>
              <a:r>
                <a:rPr lang="en-GB" sz="1200" b="1" dirty="0"/>
                <a:t>IR3-18, IR3-19, IR3-20</a:t>
              </a:r>
            </a:p>
          </p:txBody>
        </p:sp>
        <p:cxnSp>
          <p:nvCxnSpPr>
            <p:cNvPr id="36" name="Straight Arrow Connector 35"/>
            <p:cNvCxnSpPr>
              <a:stCxn id="35" idx="2"/>
            </p:cNvCxnSpPr>
            <p:nvPr/>
          </p:nvCxnSpPr>
          <p:spPr>
            <a:xfrm>
              <a:off x="2967633" y="4438713"/>
              <a:ext cx="637009" cy="61199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026571" y="3284985"/>
            <a:ext cx="1152128" cy="2535129"/>
            <a:chOff x="4018459" y="2642465"/>
            <a:chExt cx="1152128" cy="2535129"/>
          </a:xfrm>
        </p:grpSpPr>
        <p:sp>
          <p:nvSpPr>
            <p:cNvPr id="38" name="TextBox 37"/>
            <p:cNvSpPr txBox="1"/>
            <p:nvPr/>
          </p:nvSpPr>
          <p:spPr>
            <a:xfrm>
              <a:off x="4018459" y="3977265"/>
              <a:ext cx="1152128" cy="1200329"/>
            </a:xfrm>
            <a:prstGeom prst="rect">
              <a:avLst/>
            </a:prstGeom>
            <a:noFill/>
            <a:ln w="28575">
              <a:solidFill>
                <a:srgbClr val="C00000"/>
              </a:solidFill>
            </a:ln>
          </p:spPr>
          <p:txBody>
            <a:bodyPr wrap="square" rtlCol="0">
              <a:spAutoFit/>
            </a:bodyPr>
            <a:lstStyle/>
            <a:p>
              <a:r>
                <a:rPr lang="en-GB" sz="1200" dirty="0"/>
                <a:t>MBW.C6L3</a:t>
              </a:r>
            </a:p>
            <a:p>
              <a:r>
                <a:rPr lang="en-GB" sz="1200" dirty="0"/>
                <a:t>2 RPL Left B1</a:t>
              </a:r>
            </a:p>
            <a:p>
              <a:r>
                <a:rPr lang="en-GB" sz="1200" dirty="0"/>
                <a:t>Over/below </a:t>
              </a:r>
              <a:r>
                <a:rPr lang="en-GB" sz="1200" dirty="0" err="1"/>
                <a:t>beamline</a:t>
              </a:r>
              <a:endParaRPr lang="en-GB" sz="1200" dirty="0"/>
            </a:p>
            <a:p>
              <a:r>
                <a:rPr lang="en-GB" sz="1200" b="1" dirty="0"/>
                <a:t>IR3-16</a:t>
              </a:r>
            </a:p>
            <a:p>
              <a:r>
                <a:rPr lang="en-GB" sz="1200" b="1" dirty="0"/>
                <a:t>IR3-17</a:t>
              </a:r>
              <a:endParaRPr lang="en-GB" sz="1200" dirty="0"/>
            </a:p>
          </p:txBody>
        </p:sp>
        <p:cxnSp>
          <p:nvCxnSpPr>
            <p:cNvPr id="39" name="Straight Arrow Connector 38"/>
            <p:cNvCxnSpPr>
              <a:stCxn id="38" idx="0"/>
            </p:cNvCxnSpPr>
            <p:nvPr/>
          </p:nvCxnSpPr>
          <p:spPr>
            <a:xfrm flipV="1">
              <a:off x="4594523" y="2642465"/>
              <a:ext cx="121493" cy="1334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3"/>
          <p:cNvGrpSpPr/>
          <p:nvPr/>
        </p:nvGrpSpPr>
        <p:grpSpPr>
          <a:xfrm>
            <a:off x="5271411" y="1336349"/>
            <a:ext cx="1008112" cy="1623302"/>
            <a:chOff x="1187624" y="3931244"/>
            <a:chExt cx="1008112" cy="1623302"/>
          </a:xfrm>
        </p:grpSpPr>
        <p:sp>
          <p:nvSpPr>
            <p:cNvPr id="30"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BLMTI.A6L3 1 RPL centre</a:t>
              </a:r>
            </a:p>
            <a:p>
              <a:r>
                <a:rPr lang="en-GB" sz="1200" b="1" dirty="0"/>
                <a:t>IR3-22</a:t>
              </a:r>
              <a:endParaRPr lang="en-GB" sz="1200" dirty="0"/>
            </a:p>
          </p:txBody>
        </p:sp>
        <p:cxnSp>
          <p:nvCxnSpPr>
            <p:cNvPr id="40" name="Straight Arrow Connector 25"/>
            <p:cNvCxnSpPr>
              <a:stCxn id="30" idx="2"/>
            </p:cNvCxnSpPr>
            <p:nvPr/>
          </p:nvCxnSpPr>
          <p:spPr>
            <a:xfrm flipH="1">
              <a:off x="1312938" y="4577575"/>
              <a:ext cx="378742" cy="976971"/>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41" name="CasellaDiTesto 40"/>
          <p:cNvSpPr txBox="1"/>
          <p:nvPr/>
        </p:nvSpPr>
        <p:spPr>
          <a:xfrm>
            <a:off x="6876256" y="1052736"/>
            <a:ext cx="2016224" cy="369332"/>
          </a:xfrm>
          <a:prstGeom prst="rect">
            <a:avLst/>
          </a:prstGeom>
          <a:noFill/>
        </p:spPr>
        <p:txBody>
          <a:bodyPr wrap="square" rtlCol="0">
            <a:spAutoFit/>
          </a:bodyPr>
          <a:lstStyle/>
          <a:p>
            <a:r>
              <a:rPr lang="it-IT" dirty="0"/>
              <a:t>WEEK 46</a:t>
            </a:r>
          </a:p>
        </p:txBody>
      </p:sp>
    </p:spTree>
    <p:extLst>
      <p:ext uri="{BB962C8B-B14F-4D97-AF65-F5344CB8AC3E}">
        <p14:creationId xmlns:p14="http://schemas.microsoft.com/office/powerpoint/2010/main" val="808399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36553"/>
            <a:ext cx="8892480" cy="2772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16024" y="29691"/>
            <a:ext cx="7772400" cy="1470025"/>
          </a:xfrm>
        </p:spPr>
        <p:txBody>
          <a:bodyPr/>
          <a:lstStyle/>
          <a:p>
            <a:r>
              <a:rPr lang="en-GB" dirty="0"/>
              <a:t>IR3 Right Cell 4</a:t>
            </a:r>
          </a:p>
        </p:txBody>
      </p:sp>
      <p:grpSp>
        <p:nvGrpSpPr>
          <p:cNvPr id="9" name="Group 8"/>
          <p:cNvGrpSpPr/>
          <p:nvPr/>
        </p:nvGrpSpPr>
        <p:grpSpPr>
          <a:xfrm>
            <a:off x="7254298" y="3626843"/>
            <a:ext cx="1260140" cy="1666398"/>
            <a:chOff x="3995936" y="2852936"/>
            <a:chExt cx="1260140" cy="1666398"/>
          </a:xfrm>
        </p:grpSpPr>
        <p:sp>
          <p:nvSpPr>
            <p:cNvPr id="6" name="TextBox 5"/>
            <p:cNvSpPr txBox="1"/>
            <p:nvPr/>
          </p:nvSpPr>
          <p:spPr>
            <a:xfrm>
              <a:off x="3995936" y="3873003"/>
              <a:ext cx="1260140" cy="646331"/>
            </a:xfrm>
            <a:prstGeom prst="rect">
              <a:avLst/>
            </a:prstGeom>
            <a:noFill/>
            <a:ln w="28575">
              <a:solidFill>
                <a:srgbClr val="C00000"/>
              </a:solidFill>
            </a:ln>
          </p:spPr>
          <p:txBody>
            <a:bodyPr wrap="square" rtlCol="0">
              <a:spAutoFit/>
            </a:bodyPr>
            <a:lstStyle/>
            <a:p>
              <a:r>
                <a:rPr lang="en-GB" sz="1200" dirty="0"/>
                <a:t>MQWA.E4R3</a:t>
              </a:r>
            </a:p>
            <a:p>
              <a:r>
                <a:rPr lang="en-GB" sz="1200" dirty="0"/>
                <a:t>1 RPL Right B2</a:t>
              </a:r>
            </a:p>
            <a:p>
              <a:r>
                <a:rPr lang="en-GB" sz="1200" b="1" dirty="0"/>
                <a:t>IR3-25</a:t>
              </a:r>
              <a:endParaRPr lang="en-GB" sz="1200" dirty="0"/>
            </a:p>
          </p:txBody>
        </p:sp>
        <p:cxnSp>
          <p:nvCxnSpPr>
            <p:cNvPr id="8" name="Straight Arrow Connector 7"/>
            <p:cNvCxnSpPr/>
            <p:nvPr/>
          </p:nvCxnSpPr>
          <p:spPr>
            <a:xfrm flipV="1">
              <a:off x="4499992" y="2852936"/>
              <a:ext cx="540060" cy="102006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34" name="Group 33"/>
          <p:cNvGrpSpPr/>
          <p:nvPr/>
        </p:nvGrpSpPr>
        <p:grpSpPr>
          <a:xfrm>
            <a:off x="7380312" y="2023791"/>
            <a:ext cx="1152128" cy="1559095"/>
            <a:chOff x="2402632" y="3949789"/>
            <a:chExt cx="1152128" cy="1559095"/>
          </a:xfrm>
        </p:grpSpPr>
        <p:sp>
          <p:nvSpPr>
            <p:cNvPr id="35" name="TextBox 34"/>
            <p:cNvSpPr txBox="1"/>
            <p:nvPr/>
          </p:nvSpPr>
          <p:spPr>
            <a:xfrm>
              <a:off x="2402632" y="3949789"/>
              <a:ext cx="1152128" cy="646331"/>
            </a:xfrm>
            <a:prstGeom prst="rect">
              <a:avLst/>
            </a:prstGeom>
            <a:noFill/>
            <a:ln w="28575">
              <a:solidFill>
                <a:schemeClr val="accent1"/>
              </a:solidFill>
            </a:ln>
          </p:spPr>
          <p:txBody>
            <a:bodyPr wrap="square" rtlCol="0">
              <a:spAutoFit/>
            </a:bodyPr>
            <a:lstStyle/>
            <a:p>
              <a:r>
                <a:rPr lang="en-GB" sz="1200" dirty="0"/>
                <a:t>BLMQI.E4R3 </a:t>
              </a:r>
            </a:p>
            <a:p>
              <a:r>
                <a:rPr lang="en-GB" sz="1200" dirty="0"/>
                <a:t>1 RPL centre</a:t>
              </a:r>
            </a:p>
            <a:p>
              <a:r>
                <a:rPr lang="en-GB" sz="1200" b="1" dirty="0"/>
                <a:t>IR3-27</a:t>
              </a:r>
              <a:endParaRPr lang="en-GB" sz="1200" dirty="0"/>
            </a:p>
          </p:txBody>
        </p:sp>
        <p:cxnSp>
          <p:nvCxnSpPr>
            <p:cNvPr id="36" name="Straight Arrow Connector 35"/>
            <p:cNvCxnSpPr>
              <a:stCxn id="35" idx="2"/>
            </p:cNvCxnSpPr>
            <p:nvPr/>
          </p:nvCxnSpPr>
          <p:spPr>
            <a:xfrm flipH="1">
              <a:off x="2906688" y="4596120"/>
              <a:ext cx="7200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4572000" y="3640164"/>
            <a:ext cx="1705670" cy="1743533"/>
            <a:chOff x="4018458" y="2880063"/>
            <a:chExt cx="1705670" cy="1743533"/>
          </a:xfrm>
        </p:grpSpPr>
        <p:sp>
          <p:nvSpPr>
            <p:cNvPr id="38" name="TextBox 37"/>
            <p:cNvSpPr txBox="1"/>
            <p:nvPr/>
          </p:nvSpPr>
          <p:spPr>
            <a:xfrm>
              <a:off x="4018458" y="3977265"/>
              <a:ext cx="1345629" cy="646331"/>
            </a:xfrm>
            <a:prstGeom prst="rect">
              <a:avLst/>
            </a:prstGeom>
            <a:noFill/>
            <a:ln w="28575">
              <a:solidFill>
                <a:srgbClr val="C00000"/>
              </a:solidFill>
            </a:ln>
          </p:spPr>
          <p:txBody>
            <a:bodyPr wrap="square" rtlCol="0">
              <a:spAutoFit/>
            </a:bodyPr>
            <a:lstStyle/>
            <a:p>
              <a:r>
                <a:rPr lang="en-GB" sz="1200" dirty="0"/>
                <a:t>MQWA.D4R3</a:t>
              </a:r>
            </a:p>
            <a:p>
              <a:r>
                <a:rPr lang="en-GB" sz="1200" dirty="0"/>
                <a:t>1 RPL Right B2</a:t>
              </a:r>
            </a:p>
            <a:p>
              <a:r>
                <a:rPr lang="en-GB" sz="1200" b="1" dirty="0"/>
                <a:t>IR3-24</a:t>
              </a:r>
              <a:endParaRPr lang="en-GB" sz="1200" dirty="0"/>
            </a:p>
          </p:txBody>
        </p:sp>
        <p:cxnSp>
          <p:nvCxnSpPr>
            <p:cNvPr id="39" name="Straight Arrow Connector 38"/>
            <p:cNvCxnSpPr>
              <a:stCxn id="38" idx="0"/>
            </p:cNvCxnSpPr>
            <p:nvPr/>
          </p:nvCxnSpPr>
          <p:spPr>
            <a:xfrm flipV="1">
              <a:off x="4691273" y="2880063"/>
              <a:ext cx="1032855" cy="10972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111924" y="2023791"/>
            <a:ext cx="1008112" cy="1559095"/>
            <a:chOff x="2402632" y="3949789"/>
            <a:chExt cx="1008112" cy="1559095"/>
          </a:xfrm>
        </p:grpSpPr>
        <p:sp>
          <p:nvSpPr>
            <p:cNvPr id="29" name="TextBox 28"/>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BLMTI.A4R3 1 RPL centre</a:t>
              </a:r>
            </a:p>
            <a:p>
              <a:r>
                <a:rPr lang="en-GB" sz="1200" b="1" dirty="0"/>
                <a:t>IR3-28</a:t>
              </a:r>
              <a:endParaRPr lang="en-GB" sz="1200" dirty="0"/>
            </a:p>
          </p:txBody>
        </p:sp>
        <p:cxnSp>
          <p:nvCxnSpPr>
            <p:cNvPr id="30" name="Straight Arrow Connector 29"/>
            <p:cNvCxnSpPr>
              <a:stCxn id="29"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8"/>
          <p:cNvGrpSpPr/>
          <p:nvPr/>
        </p:nvGrpSpPr>
        <p:grpSpPr>
          <a:xfrm>
            <a:off x="5955893" y="3640163"/>
            <a:ext cx="1511187" cy="1666399"/>
            <a:chOff x="3528865" y="2852936"/>
            <a:chExt cx="1511187" cy="1666399"/>
          </a:xfrm>
        </p:grpSpPr>
        <p:sp>
          <p:nvSpPr>
            <p:cNvPr id="42" name="TextBox 5"/>
            <p:cNvSpPr txBox="1"/>
            <p:nvPr/>
          </p:nvSpPr>
          <p:spPr>
            <a:xfrm>
              <a:off x="3528865" y="3873004"/>
              <a:ext cx="1260140" cy="646331"/>
            </a:xfrm>
            <a:prstGeom prst="rect">
              <a:avLst/>
            </a:prstGeom>
            <a:noFill/>
            <a:ln w="28575">
              <a:solidFill>
                <a:srgbClr val="C00000"/>
              </a:solidFill>
            </a:ln>
          </p:spPr>
          <p:txBody>
            <a:bodyPr wrap="square" rtlCol="0">
              <a:spAutoFit/>
            </a:bodyPr>
            <a:lstStyle/>
            <a:p>
              <a:r>
                <a:rPr lang="en-GB" sz="1200" dirty="0"/>
                <a:t>MQWA.E4R3</a:t>
              </a:r>
            </a:p>
            <a:p>
              <a:r>
                <a:rPr lang="en-GB" sz="1200" dirty="0"/>
                <a:t>1 RPL Left B1</a:t>
              </a:r>
            </a:p>
            <a:p>
              <a:r>
                <a:rPr lang="en-GB" sz="1200" b="1" dirty="0"/>
                <a:t>IR3-26</a:t>
              </a:r>
              <a:endParaRPr lang="en-GB" sz="1200" dirty="0"/>
            </a:p>
          </p:txBody>
        </p:sp>
        <p:cxnSp>
          <p:nvCxnSpPr>
            <p:cNvPr id="43" name="Straight Arrow Connector 7"/>
            <p:cNvCxnSpPr/>
            <p:nvPr/>
          </p:nvCxnSpPr>
          <p:spPr>
            <a:xfrm flipV="1">
              <a:off x="4499992" y="2852936"/>
              <a:ext cx="540060" cy="102006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899592" y="3650263"/>
            <a:ext cx="1705670" cy="1743533"/>
            <a:chOff x="4018458" y="2880063"/>
            <a:chExt cx="1705670" cy="1743533"/>
          </a:xfrm>
        </p:grpSpPr>
        <p:sp>
          <p:nvSpPr>
            <p:cNvPr id="25" name="TextBox 24"/>
            <p:cNvSpPr txBox="1"/>
            <p:nvPr/>
          </p:nvSpPr>
          <p:spPr>
            <a:xfrm>
              <a:off x="4018458" y="3977265"/>
              <a:ext cx="1345629" cy="646331"/>
            </a:xfrm>
            <a:prstGeom prst="rect">
              <a:avLst/>
            </a:prstGeom>
            <a:solidFill>
              <a:schemeClr val="bg1"/>
            </a:solidFill>
            <a:ln w="28575">
              <a:solidFill>
                <a:srgbClr val="FF0000"/>
              </a:solidFill>
            </a:ln>
          </p:spPr>
          <p:txBody>
            <a:bodyPr wrap="square" rtlCol="0">
              <a:spAutoFit/>
            </a:bodyPr>
            <a:lstStyle/>
            <a:p>
              <a:r>
                <a:rPr lang="en-GB" sz="1200" dirty="0"/>
                <a:t>MQWA.A4R3</a:t>
              </a:r>
            </a:p>
            <a:p>
              <a:r>
                <a:rPr lang="en-GB" sz="1200" dirty="0"/>
                <a:t>1 RPL Right B2</a:t>
              </a:r>
            </a:p>
            <a:p>
              <a:r>
                <a:rPr lang="en-GB" sz="1200" b="1" dirty="0"/>
                <a:t>IR3-23</a:t>
              </a:r>
            </a:p>
          </p:txBody>
        </p:sp>
        <p:cxnSp>
          <p:nvCxnSpPr>
            <p:cNvPr id="26" name="Straight Arrow Connector 25"/>
            <p:cNvCxnSpPr>
              <a:stCxn id="25" idx="0"/>
            </p:cNvCxnSpPr>
            <p:nvPr/>
          </p:nvCxnSpPr>
          <p:spPr>
            <a:xfrm flipV="1">
              <a:off x="4691273" y="2880063"/>
              <a:ext cx="1032855" cy="10972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86137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55577"/>
            <a:ext cx="8892480" cy="2878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IR3 Right Cell 5</a:t>
            </a:r>
          </a:p>
        </p:txBody>
      </p:sp>
      <p:grpSp>
        <p:nvGrpSpPr>
          <p:cNvPr id="9" name="Group 8"/>
          <p:cNvGrpSpPr/>
          <p:nvPr/>
        </p:nvGrpSpPr>
        <p:grpSpPr>
          <a:xfrm>
            <a:off x="7092280" y="3694778"/>
            <a:ext cx="1584176" cy="2313291"/>
            <a:chOff x="3995936" y="2919793"/>
            <a:chExt cx="1584176" cy="2313291"/>
          </a:xfrm>
        </p:grpSpPr>
        <p:sp>
          <p:nvSpPr>
            <p:cNvPr id="6" name="TextBox 5"/>
            <p:cNvSpPr txBox="1"/>
            <p:nvPr/>
          </p:nvSpPr>
          <p:spPr>
            <a:xfrm>
              <a:off x="3995936" y="4032755"/>
              <a:ext cx="1152128" cy="1200329"/>
            </a:xfrm>
            <a:prstGeom prst="rect">
              <a:avLst/>
            </a:prstGeom>
            <a:noFill/>
            <a:ln w="28575">
              <a:solidFill>
                <a:srgbClr val="C00000"/>
              </a:solidFill>
            </a:ln>
          </p:spPr>
          <p:txBody>
            <a:bodyPr wrap="square" rtlCol="0">
              <a:spAutoFit/>
            </a:bodyPr>
            <a:lstStyle/>
            <a:p>
              <a:r>
                <a:rPr lang="en-GB" sz="1200" dirty="0"/>
                <a:t>MQWA.E5R3</a:t>
              </a:r>
            </a:p>
            <a:p>
              <a:r>
                <a:rPr lang="en-GB" sz="1200" b="1" dirty="0"/>
                <a:t>4 RPL</a:t>
              </a:r>
              <a:r>
                <a:rPr lang="en-GB" sz="1200" dirty="0"/>
                <a:t> Right B2</a:t>
              </a:r>
            </a:p>
            <a:p>
              <a:r>
                <a:rPr lang="en-GB" sz="1200" dirty="0"/>
                <a:t>Radially from flange</a:t>
              </a:r>
            </a:p>
            <a:p>
              <a:r>
                <a:rPr lang="en-GB" sz="1200" b="1" dirty="0"/>
                <a:t>IR3-34, IR3-35, IR3-36, IR3-37</a:t>
              </a:r>
              <a:endParaRPr lang="en-GB" sz="1200" dirty="0"/>
            </a:p>
          </p:txBody>
        </p:sp>
        <p:cxnSp>
          <p:nvCxnSpPr>
            <p:cNvPr id="8" name="Straight Arrow Connector 7"/>
            <p:cNvCxnSpPr>
              <a:stCxn id="6" idx="0"/>
            </p:cNvCxnSpPr>
            <p:nvPr/>
          </p:nvCxnSpPr>
          <p:spPr>
            <a:xfrm flipV="1">
              <a:off x="4572000" y="2919793"/>
              <a:ext cx="1008112" cy="111296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7" name="Group 26"/>
          <p:cNvGrpSpPr/>
          <p:nvPr/>
        </p:nvGrpSpPr>
        <p:grpSpPr>
          <a:xfrm>
            <a:off x="5508104" y="3694778"/>
            <a:ext cx="2232248" cy="1955323"/>
            <a:chOff x="2843808" y="2919794"/>
            <a:chExt cx="2232248" cy="1955323"/>
          </a:xfrm>
        </p:grpSpPr>
        <p:sp>
          <p:nvSpPr>
            <p:cNvPr id="32" name="TextBox 31"/>
            <p:cNvSpPr txBox="1"/>
            <p:nvPr/>
          </p:nvSpPr>
          <p:spPr>
            <a:xfrm>
              <a:off x="2843808" y="4044120"/>
              <a:ext cx="1152128" cy="830997"/>
            </a:xfrm>
            <a:prstGeom prst="rect">
              <a:avLst/>
            </a:prstGeom>
            <a:noFill/>
            <a:ln w="28575">
              <a:solidFill>
                <a:srgbClr val="C00000"/>
              </a:solidFill>
            </a:ln>
          </p:spPr>
          <p:txBody>
            <a:bodyPr wrap="square" rtlCol="0">
              <a:spAutoFit/>
            </a:bodyPr>
            <a:lstStyle/>
            <a:p>
              <a:r>
                <a:rPr lang="en-GB" sz="1200" dirty="0"/>
                <a:t>MQWA.D5R3</a:t>
              </a:r>
            </a:p>
            <a:p>
              <a:r>
                <a:rPr lang="en-GB" sz="1200" dirty="0"/>
                <a:t>1 RPL Right B2</a:t>
              </a:r>
            </a:p>
            <a:p>
              <a:r>
                <a:rPr lang="en-GB" sz="1200" dirty="0"/>
                <a:t>Flange side</a:t>
              </a:r>
            </a:p>
            <a:p>
              <a:r>
                <a:rPr lang="en-GB" sz="1200" b="1" dirty="0"/>
                <a:t>IR3-38</a:t>
              </a:r>
              <a:endParaRPr lang="en-GB" sz="1200" dirty="0"/>
            </a:p>
          </p:txBody>
        </p:sp>
        <p:cxnSp>
          <p:nvCxnSpPr>
            <p:cNvPr id="33" name="Straight Arrow Connector 32"/>
            <p:cNvCxnSpPr>
              <a:stCxn id="32" idx="0"/>
            </p:cNvCxnSpPr>
            <p:nvPr/>
          </p:nvCxnSpPr>
          <p:spPr>
            <a:xfrm flipV="1">
              <a:off x="3419872" y="2919794"/>
              <a:ext cx="1656184"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7740352" y="2040623"/>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BLMQI.F5R3 1 RPL centre</a:t>
              </a:r>
            </a:p>
            <a:p>
              <a:r>
                <a:rPr lang="en-GB" sz="1200" b="1" dirty="0"/>
                <a:t>IR3-33</a:t>
              </a:r>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866331" y="3694778"/>
            <a:ext cx="1152128" cy="1955323"/>
            <a:chOff x="4018459" y="2852939"/>
            <a:chExt cx="1152128" cy="1955323"/>
          </a:xfrm>
        </p:grpSpPr>
        <p:sp>
          <p:nvSpPr>
            <p:cNvPr id="38" name="TextBox 37"/>
            <p:cNvSpPr txBox="1"/>
            <p:nvPr/>
          </p:nvSpPr>
          <p:spPr>
            <a:xfrm>
              <a:off x="4018459" y="3977265"/>
              <a:ext cx="1152128" cy="830997"/>
            </a:xfrm>
            <a:prstGeom prst="rect">
              <a:avLst/>
            </a:prstGeom>
            <a:noFill/>
            <a:ln w="28575">
              <a:solidFill>
                <a:srgbClr val="C00000"/>
              </a:solidFill>
            </a:ln>
          </p:spPr>
          <p:txBody>
            <a:bodyPr wrap="square" rtlCol="0">
              <a:spAutoFit/>
            </a:bodyPr>
            <a:lstStyle/>
            <a:p>
              <a:r>
                <a:rPr lang="en-GB" sz="1200" dirty="0"/>
                <a:t>MQWB.5R3</a:t>
              </a:r>
            </a:p>
            <a:p>
              <a:r>
                <a:rPr lang="en-GB" sz="1200" dirty="0"/>
                <a:t>1 Right B2</a:t>
              </a:r>
            </a:p>
            <a:p>
              <a:r>
                <a:rPr lang="en-GB" sz="1200" dirty="0"/>
                <a:t>Flange side</a:t>
              </a:r>
            </a:p>
            <a:p>
              <a:r>
                <a:rPr lang="en-GB" sz="1200" b="1" dirty="0"/>
                <a:t>IR3-29</a:t>
              </a:r>
              <a:endParaRPr lang="en-GB" sz="1200" dirty="0"/>
            </a:p>
          </p:txBody>
        </p:sp>
        <p:cxnSp>
          <p:nvCxnSpPr>
            <p:cNvPr id="39" name="Straight Arrow Connector 38"/>
            <p:cNvCxnSpPr>
              <a:stCxn id="38" idx="0"/>
            </p:cNvCxnSpPr>
            <p:nvPr/>
          </p:nvCxnSpPr>
          <p:spPr>
            <a:xfrm flipV="1">
              <a:off x="4594523" y="2852939"/>
              <a:ext cx="193501"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5976156" y="1841898"/>
            <a:ext cx="1008112" cy="1831041"/>
            <a:chOff x="2402632" y="3677843"/>
            <a:chExt cx="1008112" cy="1559095"/>
          </a:xfrm>
        </p:grpSpPr>
        <p:sp>
          <p:nvSpPr>
            <p:cNvPr id="29" name="TextBox 28"/>
            <p:cNvSpPr txBox="1"/>
            <p:nvPr/>
          </p:nvSpPr>
          <p:spPr>
            <a:xfrm>
              <a:off x="2402632" y="3677843"/>
              <a:ext cx="1008112" cy="646331"/>
            </a:xfrm>
            <a:prstGeom prst="rect">
              <a:avLst/>
            </a:prstGeom>
            <a:noFill/>
            <a:ln w="28575">
              <a:solidFill>
                <a:schemeClr val="accent1"/>
              </a:solidFill>
            </a:ln>
          </p:spPr>
          <p:txBody>
            <a:bodyPr wrap="square" rtlCol="0">
              <a:spAutoFit/>
            </a:bodyPr>
            <a:lstStyle/>
            <a:p>
              <a:r>
                <a:rPr lang="en-GB" sz="1200" dirty="0"/>
                <a:t>BLMTI.E5R3 1 RPL centre</a:t>
              </a:r>
            </a:p>
            <a:p>
              <a:r>
                <a:rPr lang="en-GB" sz="1200" b="1" dirty="0"/>
                <a:t>IR3-32</a:t>
              </a:r>
              <a:endParaRPr lang="en-GB" sz="1200" dirty="0"/>
            </a:p>
          </p:txBody>
        </p:sp>
        <p:cxnSp>
          <p:nvCxnSpPr>
            <p:cNvPr id="30" name="Straight Arrow Connector 29"/>
            <p:cNvCxnSpPr>
              <a:stCxn id="29" idx="2"/>
            </p:cNvCxnSpPr>
            <p:nvPr/>
          </p:nvCxnSpPr>
          <p:spPr>
            <a:xfrm>
              <a:off x="2906688" y="4324174"/>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4155926" y="3672939"/>
            <a:ext cx="1496194" cy="1965799"/>
            <a:chOff x="2411760" y="2852937"/>
            <a:chExt cx="1496194" cy="1965799"/>
          </a:xfrm>
        </p:grpSpPr>
        <p:sp>
          <p:nvSpPr>
            <p:cNvPr id="44" name="TextBox 43"/>
            <p:cNvSpPr txBox="1"/>
            <p:nvPr/>
          </p:nvSpPr>
          <p:spPr>
            <a:xfrm>
              <a:off x="2411760" y="3987739"/>
              <a:ext cx="1152128" cy="830997"/>
            </a:xfrm>
            <a:prstGeom prst="rect">
              <a:avLst/>
            </a:prstGeom>
            <a:noFill/>
            <a:ln w="28575">
              <a:solidFill>
                <a:srgbClr val="C00000"/>
              </a:solidFill>
            </a:ln>
          </p:spPr>
          <p:txBody>
            <a:bodyPr wrap="square" rtlCol="0">
              <a:spAutoFit/>
            </a:bodyPr>
            <a:lstStyle/>
            <a:p>
              <a:r>
                <a:rPr lang="en-GB" sz="1200" dirty="0"/>
                <a:t>MQWA.C5R3</a:t>
              </a:r>
            </a:p>
            <a:p>
              <a:r>
                <a:rPr lang="en-GB" sz="1200" dirty="0"/>
                <a:t>1 RPL Right B2</a:t>
              </a:r>
            </a:p>
            <a:p>
              <a:r>
                <a:rPr lang="en-GB" sz="1200" dirty="0"/>
                <a:t>Flange side</a:t>
              </a:r>
            </a:p>
            <a:p>
              <a:r>
                <a:rPr lang="en-GB" sz="1200" b="1" dirty="0"/>
                <a:t>IR3-31</a:t>
              </a:r>
              <a:endParaRPr lang="en-GB" sz="1200" dirty="0"/>
            </a:p>
          </p:txBody>
        </p:sp>
        <p:cxnSp>
          <p:nvCxnSpPr>
            <p:cNvPr id="45" name="Straight Arrow Connector 44"/>
            <p:cNvCxnSpPr>
              <a:stCxn id="44" idx="0"/>
            </p:cNvCxnSpPr>
            <p:nvPr/>
          </p:nvCxnSpPr>
          <p:spPr>
            <a:xfrm flipV="1">
              <a:off x="2987824" y="2852937"/>
              <a:ext cx="920130" cy="11348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CasellaDiTesto 39"/>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41" name="Group 40"/>
          <p:cNvGrpSpPr/>
          <p:nvPr/>
        </p:nvGrpSpPr>
        <p:grpSpPr>
          <a:xfrm>
            <a:off x="467544" y="3683415"/>
            <a:ext cx="2232248" cy="1955323"/>
            <a:chOff x="2843808" y="2919794"/>
            <a:chExt cx="2232248" cy="1955323"/>
          </a:xfrm>
        </p:grpSpPr>
        <p:sp>
          <p:nvSpPr>
            <p:cNvPr id="42" name="TextBox 41"/>
            <p:cNvSpPr txBox="1"/>
            <p:nvPr/>
          </p:nvSpPr>
          <p:spPr>
            <a:xfrm>
              <a:off x="2843808" y="4044120"/>
              <a:ext cx="1152128" cy="830997"/>
            </a:xfrm>
            <a:prstGeom prst="rect">
              <a:avLst/>
            </a:prstGeom>
            <a:solidFill>
              <a:schemeClr val="bg1"/>
            </a:solidFill>
            <a:ln w="28575">
              <a:solidFill>
                <a:srgbClr val="C00000"/>
              </a:solidFill>
            </a:ln>
          </p:spPr>
          <p:txBody>
            <a:bodyPr wrap="square" rtlCol="0">
              <a:spAutoFit/>
            </a:bodyPr>
            <a:lstStyle/>
            <a:p>
              <a:r>
                <a:rPr lang="en-GB" sz="1200" dirty="0"/>
                <a:t>MQWA.A5R3</a:t>
              </a:r>
            </a:p>
            <a:p>
              <a:r>
                <a:rPr lang="en-GB" sz="1200" dirty="0"/>
                <a:t>1 RPL Right B2</a:t>
              </a:r>
            </a:p>
            <a:p>
              <a:r>
                <a:rPr lang="en-GB" sz="1200" dirty="0"/>
                <a:t>Flange side</a:t>
              </a:r>
            </a:p>
            <a:p>
              <a:r>
                <a:rPr lang="en-GB" sz="1200" b="1" dirty="0"/>
                <a:t>IR3-30</a:t>
              </a:r>
              <a:endParaRPr lang="en-GB" sz="1200" dirty="0"/>
            </a:p>
          </p:txBody>
        </p:sp>
        <p:cxnSp>
          <p:nvCxnSpPr>
            <p:cNvPr id="46" name="Straight Arrow Connector 45"/>
            <p:cNvCxnSpPr>
              <a:stCxn id="42" idx="0"/>
            </p:cNvCxnSpPr>
            <p:nvPr/>
          </p:nvCxnSpPr>
          <p:spPr>
            <a:xfrm flipV="1">
              <a:off x="3419872" y="2919794"/>
              <a:ext cx="1656184"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74120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9" y="0"/>
            <a:ext cx="9108021" cy="804871"/>
          </a:xfrm>
        </p:spPr>
        <p:txBody>
          <a:bodyPr/>
          <a:lstStyle/>
          <a:p>
            <a:pPr algn="ctr"/>
            <a:r>
              <a:rPr lang="en-GB" dirty="0"/>
              <a:t>MQW Heat Test Experiment</a:t>
            </a:r>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8293" t="21708" r="23676" b="10633"/>
          <a:stretch/>
        </p:blipFill>
        <p:spPr>
          <a:xfrm>
            <a:off x="233109" y="764704"/>
            <a:ext cx="4179565" cy="2424574"/>
          </a:xfrm>
          <a:prstGeom prst="rect">
            <a:avLst/>
          </a:prstGeom>
        </p:spPr>
      </p:pic>
      <p:sp>
        <p:nvSpPr>
          <p:cNvPr id="10" name="Rectangle 9"/>
          <p:cNvSpPr/>
          <p:nvPr/>
        </p:nvSpPr>
        <p:spPr>
          <a:xfrm>
            <a:off x="4412674" y="764704"/>
            <a:ext cx="4768657" cy="2862322"/>
          </a:xfrm>
          <a:prstGeom prst="rect">
            <a:avLst/>
          </a:prstGeom>
        </p:spPr>
        <p:txBody>
          <a:bodyPr wrap="square">
            <a:spAutoFit/>
          </a:bodyPr>
          <a:lstStyle/>
          <a:p>
            <a:pPr marL="342900" indent="-342900">
              <a:buFont typeface="Wingdings" panose="05000000000000000000" pitchFamily="2" charset="2"/>
              <a:buChar char="§"/>
            </a:pPr>
            <a:r>
              <a:rPr lang="en-GB" dirty="0"/>
              <a:t>Installation in LS1 of Tungsten Heavy Alloy (WHA) shielding to protect coils from radiation…</a:t>
            </a:r>
          </a:p>
          <a:p>
            <a:pPr marL="342900" indent="-342900">
              <a:buFont typeface="Wingdings" panose="05000000000000000000" pitchFamily="2" charset="2"/>
              <a:buChar char="§"/>
            </a:pPr>
            <a:r>
              <a:rPr lang="en-GB" dirty="0">
                <a:sym typeface="Wingdings" panose="05000000000000000000" pitchFamily="2" charset="2"/>
              </a:rPr>
              <a:t>Tunnel ventilation in IR7 will be blocked due to high radiation levels…</a:t>
            </a:r>
          </a:p>
          <a:p>
            <a:pPr marL="342900" indent="-342900">
              <a:buFont typeface="Wingdings" panose="05000000000000000000" pitchFamily="2" charset="2"/>
              <a:buChar char="§"/>
            </a:pPr>
            <a:r>
              <a:rPr lang="en-GB" dirty="0">
                <a:sym typeface="Wingdings" panose="05000000000000000000" pitchFamily="2" charset="2"/>
              </a:rPr>
              <a:t>Heat generated by coils operating at maximum Current (610 A @ 7 </a:t>
            </a:r>
            <a:r>
              <a:rPr lang="en-GB" dirty="0" err="1">
                <a:sym typeface="Wingdings" panose="05000000000000000000" pitchFamily="2" charset="2"/>
              </a:rPr>
              <a:t>TeV</a:t>
            </a:r>
            <a:r>
              <a:rPr lang="en-GB" dirty="0">
                <a:sym typeface="Wingdings" panose="05000000000000000000" pitchFamily="2" charset="2"/>
              </a:rPr>
              <a:t>)…</a:t>
            </a:r>
          </a:p>
          <a:p>
            <a:pPr marL="285750" indent="-285750">
              <a:buFont typeface="Wingdings" panose="05000000000000000000" pitchFamily="2" charset="2"/>
              <a:buChar char="Ø"/>
            </a:pPr>
            <a:r>
              <a:rPr lang="en-GB" b="1" dirty="0">
                <a:sym typeface="Wingdings" panose="05000000000000000000" pitchFamily="2" charset="2"/>
              </a:rPr>
              <a:t>Danger of hot spots or high coils temperatures due to high energy deposition on shields (with limited cooling capability)…</a:t>
            </a:r>
          </a:p>
        </p:txBody>
      </p:sp>
      <p:sp>
        <p:nvSpPr>
          <p:cNvPr id="5" name="Date Placeholder 4"/>
          <p:cNvSpPr>
            <a:spLocks noGrp="1"/>
          </p:cNvSpPr>
          <p:nvPr>
            <p:ph type="dt" sz="half" idx="10"/>
          </p:nvPr>
        </p:nvSpPr>
        <p:spPr/>
        <p:txBody>
          <a:bodyPr/>
          <a:lstStyle/>
          <a:p>
            <a:r>
              <a:rPr lang="en-US"/>
              <a:t>31/08/2016</a:t>
            </a:r>
            <a:endParaRPr lang="en-GB"/>
          </a:p>
        </p:txBody>
      </p:sp>
      <p:sp>
        <p:nvSpPr>
          <p:cNvPr id="13" name="Slide Number Placeholder 12"/>
          <p:cNvSpPr>
            <a:spLocks noGrp="1"/>
          </p:cNvSpPr>
          <p:nvPr>
            <p:ph type="sldNum" sz="quarter" idx="12"/>
          </p:nvPr>
        </p:nvSpPr>
        <p:spPr/>
        <p:txBody>
          <a:bodyPr/>
          <a:lstStyle/>
          <a:p>
            <a:fld id="{CEC5FD3D-B1CB-4370-885D-D8ADD141148B}" type="slidenum">
              <a:rPr lang="en-GB" smtClean="0"/>
              <a:t>6</a:t>
            </a:fld>
            <a:endParaRPr lang="en-GB"/>
          </a:p>
        </p:txBody>
      </p:sp>
      <p:pic>
        <p:nvPicPr>
          <p:cNvPr id="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109" y="2776997"/>
            <a:ext cx="2596832" cy="2288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9" name="Chart 18"/>
          <p:cNvGraphicFramePr>
            <a:graphicFrameLocks/>
          </p:cNvGraphicFramePr>
          <p:nvPr>
            <p:extLst>
              <p:ext uri="{D42A27DB-BD31-4B8C-83A1-F6EECF244321}">
                <p14:modId xmlns:p14="http://schemas.microsoft.com/office/powerpoint/2010/main" val="1116812297"/>
              </p:ext>
            </p:extLst>
          </p:nvPr>
        </p:nvGraphicFramePr>
        <p:xfrm>
          <a:off x="233109" y="4539929"/>
          <a:ext cx="3744416" cy="2017655"/>
        </p:xfrm>
        <a:graphic>
          <a:graphicData uri="http://schemas.openxmlformats.org/drawingml/2006/chart">
            <c:chart xmlns:c="http://schemas.openxmlformats.org/drawingml/2006/chart" xmlns:r="http://schemas.openxmlformats.org/officeDocument/2006/relationships" r:id="rId4"/>
          </a:graphicData>
        </a:graphic>
      </p:graphicFrame>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9989" y="3635168"/>
            <a:ext cx="4378666" cy="2465465"/>
          </a:xfrm>
          <a:prstGeom prst="rect">
            <a:avLst/>
          </a:prstGeom>
        </p:spPr>
      </p:pic>
      <p:sp>
        <p:nvSpPr>
          <p:cNvPr id="22" name="Content Placeholder 2"/>
          <p:cNvSpPr txBox="1">
            <a:spLocks/>
          </p:cNvSpPr>
          <p:nvPr/>
        </p:nvSpPr>
        <p:spPr>
          <a:xfrm>
            <a:off x="4499992" y="5542481"/>
            <a:ext cx="4378666" cy="550010"/>
          </a:xfrm>
          <a:prstGeom prst="rect">
            <a:avLst/>
          </a:prstGeom>
          <a:solidFill>
            <a:schemeClr val="bg1">
              <a:alpha val="48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a:t>Inserts equipped with heating cartridges controlled by a LabVIEW PC.</a:t>
            </a:r>
          </a:p>
        </p:txBody>
      </p:sp>
      <p:pic>
        <p:nvPicPr>
          <p:cNvPr id="23" name="Picture 22"/>
          <p:cNvPicPr>
            <a:picLocks noChangeAspect="1"/>
          </p:cNvPicPr>
          <p:nvPr/>
        </p:nvPicPr>
        <p:blipFill rotWithShape="1">
          <a:blip r:embed="rId6" cstate="print">
            <a:extLst>
              <a:ext uri="{28A0092B-C50C-407E-A947-70E740481C1C}">
                <a14:useLocalDpi xmlns:a14="http://schemas.microsoft.com/office/drawing/2010/main" val="0"/>
              </a:ext>
            </a:extLst>
          </a:blip>
          <a:srcRect r="9905"/>
          <a:stretch/>
        </p:blipFill>
        <p:spPr>
          <a:xfrm>
            <a:off x="77905" y="813013"/>
            <a:ext cx="4502636" cy="2814013"/>
          </a:xfrm>
          <a:prstGeom prst="rect">
            <a:avLst/>
          </a:prstGeom>
        </p:spPr>
      </p:pic>
      <p:grpSp>
        <p:nvGrpSpPr>
          <p:cNvPr id="24" name="Group 23"/>
          <p:cNvGrpSpPr/>
          <p:nvPr/>
        </p:nvGrpSpPr>
        <p:grpSpPr>
          <a:xfrm>
            <a:off x="77905" y="3597624"/>
            <a:ext cx="4502636" cy="3123851"/>
            <a:chOff x="4499992" y="3884192"/>
            <a:chExt cx="4624592" cy="2992056"/>
          </a:xfrm>
        </p:grpSpPr>
        <p:pic>
          <p:nvPicPr>
            <p:cNvPr id="25" name="Picture 24"/>
            <p:cNvPicPr/>
            <p:nvPr/>
          </p:nvPicPr>
          <p:blipFill>
            <a:blip r:embed="rId7">
              <a:extLst>
                <a:ext uri="{28A0092B-C50C-407E-A947-70E740481C1C}">
                  <a14:useLocalDpi xmlns:a14="http://schemas.microsoft.com/office/drawing/2010/main" val="0"/>
                </a:ext>
              </a:extLst>
            </a:blip>
            <a:srcRect/>
            <a:stretch>
              <a:fillRect/>
            </a:stretch>
          </p:blipFill>
          <p:spPr bwMode="auto">
            <a:xfrm>
              <a:off x="4499992" y="3884192"/>
              <a:ext cx="4624592" cy="2992056"/>
            </a:xfrm>
            <a:prstGeom prst="rect">
              <a:avLst/>
            </a:prstGeom>
            <a:noFill/>
            <a:ln>
              <a:solidFill>
                <a:schemeClr val="bg1">
                  <a:lumMod val="75000"/>
                </a:schemeClr>
              </a:solidFill>
            </a:ln>
          </p:spPr>
        </p:pic>
        <p:sp>
          <p:nvSpPr>
            <p:cNvPr id="26" name="TextBox 25"/>
            <p:cNvSpPr txBox="1"/>
            <p:nvPr/>
          </p:nvSpPr>
          <p:spPr>
            <a:xfrm>
              <a:off x="5172812" y="4925151"/>
              <a:ext cx="3675844" cy="369332"/>
            </a:xfrm>
            <a:prstGeom prst="rect">
              <a:avLst/>
            </a:prstGeom>
            <a:noFill/>
          </p:spPr>
          <p:txBody>
            <a:bodyPr wrap="square" rtlCol="0">
              <a:spAutoFit/>
            </a:bodyPr>
            <a:lstStyle/>
            <a:p>
              <a:r>
                <a:rPr lang="en-GB" dirty="0"/>
                <a:t>Case 4: Continuous Operations</a:t>
              </a:r>
            </a:p>
          </p:txBody>
        </p:sp>
      </p:grpSp>
      <p:sp>
        <p:nvSpPr>
          <p:cNvPr id="11" name="Rectangle 10"/>
          <p:cNvSpPr/>
          <p:nvPr/>
        </p:nvSpPr>
        <p:spPr>
          <a:xfrm>
            <a:off x="4557646" y="4867900"/>
            <a:ext cx="4572000" cy="1938992"/>
          </a:xfrm>
          <a:prstGeom prst="rect">
            <a:avLst/>
          </a:prstGeom>
          <a:solidFill>
            <a:srgbClr val="FF0000"/>
          </a:solidFill>
        </p:spPr>
        <p:txBody>
          <a:bodyPr wrap="square" rtlCol="0">
            <a:spAutoFit/>
          </a:bodyPr>
          <a:lstStyle/>
          <a:p>
            <a:r>
              <a:rPr lang="en-GB" sz="2400" dirty="0">
                <a:solidFill>
                  <a:schemeClr val="bg1"/>
                </a:solidFill>
              </a:rPr>
              <a:t>Absence of risks concerning the heat deposition on the Tungsten Heavy Alloy shields in MQWs for Fast Losses and Continuous Operations loads.</a:t>
            </a:r>
          </a:p>
        </p:txBody>
      </p:sp>
    </p:spTree>
    <p:extLst>
      <p:ext uri="{BB962C8B-B14F-4D97-AF65-F5344CB8AC3E}">
        <p14:creationId xmlns:p14="http://schemas.microsoft.com/office/powerpoint/2010/main" val="271038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19"/>
                                        </p:tgtEl>
                                        <p:attrNameLst>
                                          <p:attrName>ppt_x</p:attrName>
                                        </p:attrNameLst>
                                      </p:cBhvr>
                                      <p:tavLst>
                                        <p:tav tm="0">
                                          <p:val>
                                            <p:strVal val="ppt_x"/>
                                          </p:val>
                                        </p:tav>
                                        <p:tav tm="100000">
                                          <p:val>
                                            <p:strVal val="ppt_x"/>
                                          </p:val>
                                        </p:tav>
                                      </p:tavLst>
                                    </p:anim>
                                    <p:anim calcmode="lin" valueType="num">
                                      <p:cBhvr additive="base">
                                        <p:cTn id="17" dur="500"/>
                                        <p:tgtEl>
                                          <p:spTgt spid="19"/>
                                        </p:tgtEl>
                                        <p:attrNameLst>
                                          <p:attrName>ppt_y</p:attrName>
                                        </p:attrNameLst>
                                      </p:cBhvr>
                                      <p:tavLst>
                                        <p:tav tm="0">
                                          <p:val>
                                            <p:strVal val="ppt_y"/>
                                          </p:val>
                                        </p:tav>
                                        <p:tav tm="100000">
                                          <p:val>
                                            <p:strVal val="1+ppt_h/2"/>
                                          </p:val>
                                        </p:tav>
                                      </p:tavLst>
                                    </p:anim>
                                    <p:set>
                                      <p:cBhvr>
                                        <p:cTn id="18" dur="1" fill="hold">
                                          <p:stCondLst>
                                            <p:cond delay="499"/>
                                          </p:stCondLst>
                                        </p:cTn>
                                        <p:tgtEl>
                                          <p:spTgt spid="19"/>
                                        </p:tgtEl>
                                        <p:attrNameLst>
                                          <p:attrName>style.visibility</p:attrName>
                                        </p:attrNameLst>
                                      </p:cBhvr>
                                      <p:to>
                                        <p:strVal val="hidden"/>
                                      </p:to>
                                    </p:set>
                                  </p:childTnLst>
                                </p:cTn>
                              </p:par>
                              <p:par>
                                <p:cTn id="19" presetID="2" presetClass="exit" presetSubtype="4" fill="hold" nodeType="withEffect">
                                  <p:stCondLst>
                                    <p:cond delay="0"/>
                                  </p:stCondLst>
                                  <p:childTnLst>
                                    <p:anim calcmode="lin" valueType="num">
                                      <p:cBhvr additive="base">
                                        <p:cTn id="20" dur="500"/>
                                        <p:tgtEl>
                                          <p:spTgt spid="20"/>
                                        </p:tgtEl>
                                        <p:attrNameLst>
                                          <p:attrName>ppt_x</p:attrName>
                                        </p:attrNameLst>
                                      </p:cBhvr>
                                      <p:tavLst>
                                        <p:tav tm="0">
                                          <p:val>
                                            <p:strVal val="ppt_x"/>
                                          </p:val>
                                        </p:tav>
                                        <p:tav tm="100000">
                                          <p:val>
                                            <p:strVal val="ppt_x"/>
                                          </p:val>
                                        </p:tav>
                                      </p:tavLst>
                                    </p:anim>
                                    <p:anim calcmode="lin" valueType="num">
                                      <p:cBhvr additive="base">
                                        <p:cTn id="21" dur="500"/>
                                        <p:tgtEl>
                                          <p:spTgt spid="20"/>
                                        </p:tgtEl>
                                        <p:attrNameLst>
                                          <p:attrName>ppt_y</p:attrName>
                                        </p:attrNameLst>
                                      </p:cBhvr>
                                      <p:tavLst>
                                        <p:tav tm="0">
                                          <p:val>
                                            <p:strVal val="ppt_y"/>
                                          </p:val>
                                        </p:tav>
                                        <p:tav tm="100000">
                                          <p:val>
                                            <p:strVal val="1+ppt_h/2"/>
                                          </p:val>
                                        </p:tav>
                                      </p:tavLst>
                                    </p:anim>
                                    <p:set>
                                      <p:cBhvr>
                                        <p:cTn id="22" dur="1" fill="hold">
                                          <p:stCondLst>
                                            <p:cond delay="499"/>
                                          </p:stCondLst>
                                        </p:cTn>
                                        <p:tgtEl>
                                          <p:spTgt spid="20"/>
                                        </p:tgtEl>
                                        <p:attrNameLst>
                                          <p:attrName>style.visibility</p:attrName>
                                        </p:attrNameLst>
                                      </p:cBhvr>
                                      <p:to>
                                        <p:strVal val="hidden"/>
                                      </p:to>
                                    </p:set>
                                  </p:childTnLst>
                                </p:cTn>
                              </p:par>
                              <p:par>
                                <p:cTn id="23" presetID="2" presetClass="exit" presetSubtype="4" fill="hold" nodeType="withEffect">
                                  <p:stCondLst>
                                    <p:cond delay="0"/>
                                  </p:stCondLst>
                                  <p:childTnLst>
                                    <p:anim calcmode="lin" valueType="num">
                                      <p:cBhvr additive="base">
                                        <p:cTn id="24" dur="500"/>
                                        <p:tgtEl>
                                          <p:spTgt spid="9"/>
                                        </p:tgtEl>
                                        <p:attrNameLst>
                                          <p:attrName>ppt_x</p:attrName>
                                        </p:attrNameLst>
                                      </p:cBhvr>
                                      <p:tavLst>
                                        <p:tav tm="0">
                                          <p:val>
                                            <p:strVal val="ppt_x"/>
                                          </p:val>
                                        </p:tav>
                                        <p:tav tm="100000">
                                          <p:val>
                                            <p:strVal val="ppt_x"/>
                                          </p:val>
                                        </p:tav>
                                      </p:tavLst>
                                    </p:anim>
                                    <p:anim calcmode="lin" valueType="num">
                                      <p:cBhvr additive="base">
                                        <p:cTn id="25" dur="500"/>
                                        <p:tgtEl>
                                          <p:spTgt spid="9"/>
                                        </p:tgtEl>
                                        <p:attrNameLst>
                                          <p:attrName>ppt_y</p:attrName>
                                        </p:attrNameLst>
                                      </p:cBhvr>
                                      <p:tavLst>
                                        <p:tav tm="0">
                                          <p:val>
                                            <p:strVal val="ppt_y"/>
                                          </p:val>
                                        </p:tav>
                                        <p:tav tm="100000">
                                          <p:val>
                                            <p:strVal val="1+ppt_h/2"/>
                                          </p:val>
                                        </p:tav>
                                      </p:tavLst>
                                    </p:anim>
                                    <p:set>
                                      <p:cBhvr>
                                        <p:cTn id="26" dur="1" fill="hold">
                                          <p:stCondLst>
                                            <p:cond delay="4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22" grpId="0" animBg="1"/>
      <p:bldP spid="1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305"/>
          <a:stretch/>
        </p:blipFill>
        <p:spPr bwMode="auto">
          <a:xfrm>
            <a:off x="0" y="2566582"/>
            <a:ext cx="8848725" cy="2068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538162" y="-22261"/>
            <a:ext cx="7772400" cy="1470025"/>
          </a:xfrm>
        </p:spPr>
        <p:txBody>
          <a:bodyPr/>
          <a:lstStyle/>
          <a:p>
            <a:r>
              <a:rPr lang="en-GB" dirty="0"/>
              <a:t>IR3 Right Cell 6</a:t>
            </a:r>
          </a:p>
        </p:txBody>
      </p:sp>
      <p:grpSp>
        <p:nvGrpSpPr>
          <p:cNvPr id="9" name="Group 8"/>
          <p:cNvGrpSpPr/>
          <p:nvPr/>
        </p:nvGrpSpPr>
        <p:grpSpPr>
          <a:xfrm>
            <a:off x="1691680" y="3601041"/>
            <a:ext cx="1152128" cy="2138667"/>
            <a:chOff x="3613373" y="2854259"/>
            <a:chExt cx="1152128" cy="2138667"/>
          </a:xfrm>
        </p:grpSpPr>
        <p:sp>
          <p:nvSpPr>
            <p:cNvPr id="6" name="TextBox 5"/>
            <p:cNvSpPr txBox="1"/>
            <p:nvPr/>
          </p:nvSpPr>
          <p:spPr>
            <a:xfrm>
              <a:off x="3613373" y="3977263"/>
              <a:ext cx="1152128" cy="1015663"/>
            </a:xfrm>
            <a:prstGeom prst="rect">
              <a:avLst/>
            </a:prstGeom>
            <a:noFill/>
            <a:ln w="28575">
              <a:solidFill>
                <a:srgbClr val="C00000"/>
              </a:solidFill>
            </a:ln>
          </p:spPr>
          <p:txBody>
            <a:bodyPr wrap="square" rtlCol="0">
              <a:spAutoFit/>
            </a:bodyPr>
            <a:lstStyle/>
            <a:p>
              <a:r>
                <a:rPr lang="en-GB" sz="1200" dirty="0"/>
                <a:t>MQWA.B6R3</a:t>
              </a:r>
            </a:p>
            <a:p>
              <a:r>
                <a:rPr lang="en-GB" sz="1200" dirty="0"/>
                <a:t>1 RPL Right B2</a:t>
              </a:r>
            </a:p>
            <a:p>
              <a:r>
                <a:rPr lang="en-GB" sz="1200" dirty="0"/>
                <a:t>Over </a:t>
              </a:r>
              <a:r>
                <a:rPr lang="en-GB" sz="1200" dirty="0" err="1"/>
                <a:t>Beamline</a:t>
              </a:r>
              <a:endParaRPr lang="en-GB" sz="1200" dirty="0"/>
            </a:p>
            <a:p>
              <a:r>
                <a:rPr lang="en-GB" sz="1200" b="1" dirty="0"/>
                <a:t>IR3-40</a:t>
              </a:r>
            </a:p>
            <a:p>
              <a:pPr marL="228600" indent="-228600">
                <a:buAutoNum type="arabicPlain"/>
              </a:pPr>
              <a:endParaRPr lang="en-GB" sz="1200" dirty="0"/>
            </a:p>
          </p:txBody>
        </p:sp>
        <p:cxnSp>
          <p:nvCxnSpPr>
            <p:cNvPr id="8" name="Straight Arrow Connector 7"/>
            <p:cNvCxnSpPr>
              <a:stCxn id="6" idx="0"/>
            </p:cNvCxnSpPr>
            <p:nvPr/>
          </p:nvCxnSpPr>
          <p:spPr>
            <a:xfrm flipH="1" flipV="1">
              <a:off x="3613373" y="2854259"/>
              <a:ext cx="576064" cy="11230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644008" y="1702099"/>
            <a:ext cx="1296144" cy="1654893"/>
            <a:chOff x="899592" y="3931244"/>
            <a:chExt cx="1296144" cy="1654893"/>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BLMTI.A6R3 1 RPL centre</a:t>
              </a:r>
            </a:p>
            <a:p>
              <a:r>
                <a:rPr lang="en-GB" sz="1200" b="1" dirty="0"/>
                <a:t>IR3-43</a:t>
              </a:r>
            </a:p>
          </p:txBody>
        </p:sp>
        <p:cxnSp>
          <p:nvCxnSpPr>
            <p:cNvPr id="26" name="Straight Arrow Connector 25"/>
            <p:cNvCxnSpPr>
              <a:stCxn id="25" idx="2"/>
            </p:cNvCxnSpPr>
            <p:nvPr/>
          </p:nvCxnSpPr>
          <p:spPr>
            <a:xfrm flipH="1">
              <a:off x="899592" y="4577575"/>
              <a:ext cx="792088" cy="100856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2555776" y="3601041"/>
            <a:ext cx="1615008" cy="2314323"/>
            <a:chOff x="1923728" y="2960016"/>
            <a:chExt cx="1615008" cy="2314323"/>
          </a:xfrm>
        </p:grpSpPr>
        <p:sp>
          <p:nvSpPr>
            <p:cNvPr id="32" name="TextBox 31"/>
            <p:cNvSpPr txBox="1"/>
            <p:nvPr/>
          </p:nvSpPr>
          <p:spPr>
            <a:xfrm>
              <a:off x="2386608" y="4074010"/>
              <a:ext cx="1152128" cy="1200329"/>
            </a:xfrm>
            <a:prstGeom prst="rect">
              <a:avLst/>
            </a:prstGeom>
            <a:noFill/>
            <a:ln w="28575">
              <a:solidFill>
                <a:srgbClr val="C00000"/>
              </a:solidFill>
            </a:ln>
          </p:spPr>
          <p:txBody>
            <a:bodyPr wrap="square" rtlCol="0">
              <a:spAutoFit/>
            </a:bodyPr>
            <a:lstStyle/>
            <a:p>
              <a:r>
                <a:rPr lang="en-GB" sz="1200" dirty="0"/>
                <a:t>MBW.C6R3</a:t>
              </a:r>
            </a:p>
            <a:p>
              <a:r>
                <a:rPr lang="en-GB" sz="1200" dirty="0"/>
                <a:t>2 RPL Right B2</a:t>
              </a:r>
            </a:p>
            <a:p>
              <a:r>
                <a:rPr lang="en-GB" sz="1200" dirty="0"/>
                <a:t>Over/below </a:t>
              </a:r>
              <a:r>
                <a:rPr lang="en-GB" sz="1200" dirty="0" err="1"/>
                <a:t>Beamline</a:t>
              </a:r>
              <a:endParaRPr lang="en-GB" sz="1200" dirty="0"/>
            </a:p>
            <a:p>
              <a:r>
                <a:rPr lang="en-GB" sz="1200" b="1" dirty="0"/>
                <a:t>IR3-41, IR3-42</a:t>
              </a:r>
            </a:p>
            <a:p>
              <a:endParaRPr lang="en-GB" sz="1200" dirty="0"/>
            </a:p>
          </p:txBody>
        </p:sp>
        <p:cxnSp>
          <p:nvCxnSpPr>
            <p:cNvPr id="33" name="Straight Arrow Connector 32"/>
            <p:cNvCxnSpPr>
              <a:stCxn id="32" idx="0"/>
            </p:cNvCxnSpPr>
            <p:nvPr/>
          </p:nvCxnSpPr>
          <p:spPr>
            <a:xfrm flipH="1" flipV="1">
              <a:off x="1923728" y="2960016"/>
              <a:ext cx="1038944"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3594720" y="1746758"/>
            <a:ext cx="1298731" cy="1854283"/>
            <a:chOff x="2770981" y="3994448"/>
            <a:chExt cx="1298731" cy="1854283"/>
          </a:xfrm>
        </p:grpSpPr>
        <p:sp>
          <p:nvSpPr>
            <p:cNvPr id="35" name="TextBox 34"/>
            <p:cNvSpPr txBox="1"/>
            <p:nvPr/>
          </p:nvSpPr>
          <p:spPr>
            <a:xfrm>
              <a:off x="2770981" y="3994448"/>
              <a:ext cx="1298731" cy="1015663"/>
            </a:xfrm>
            <a:prstGeom prst="rect">
              <a:avLst/>
            </a:prstGeom>
            <a:noFill/>
            <a:ln w="28575">
              <a:solidFill>
                <a:schemeClr val="accent1"/>
              </a:solidFill>
            </a:ln>
          </p:spPr>
          <p:txBody>
            <a:bodyPr wrap="square" rtlCol="0">
              <a:spAutoFit/>
            </a:bodyPr>
            <a:lstStyle/>
            <a:p>
              <a:r>
                <a:rPr lang="en-GB" sz="1200" dirty="0"/>
                <a:t>BLMTI.B6R3 3 RPL Top, Centre, Bottom</a:t>
              </a:r>
            </a:p>
            <a:p>
              <a:r>
                <a:rPr lang="en-GB" sz="1200" b="1" dirty="0"/>
                <a:t>IR3-44, IR3-45, IR3-46</a:t>
              </a:r>
            </a:p>
          </p:txBody>
        </p:sp>
        <p:cxnSp>
          <p:nvCxnSpPr>
            <p:cNvPr id="36" name="Straight Arrow Connector 35"/>
            <p:cNvCxnSpPr>
              <a:stCxn id="35" idx="2"/>
            </p:cNvCxnSpPr>
            <p:nvPr/>
          </p:nvCxnSpPr>
          <p:spPr>
            <a:xfrm>
              <a:off x="3420347" y="5010111"/>
              <a:ext cx="111891" cy="83862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043" y="3601042"/>
            <a:ext cx="1152128" cy="1954001"/>
            <a:chOff x="2866331" y="2854261"/>
            <a:chExt cx="1152128" cy="1954001"/>
          </a:xfrm>
        </p:grpSpPr>
        <p:sp>
          <p:nvSpPr>
            <p:cNvPr id="38" name="TextBox 37"/>
            <p:cNvSpPr txBox="1"/>
            <p:nvPr/>
          </p:nvSpPr>
          <p:spPr>
            <a:xfrm>
              <a:off x="2866331" y="3977265"/>
              <a:ext cx="1152128" cy="830997"/>
            </a:xfrm>
            <a:prstGeom prst="rect">
              <a:avLst/>
            </a:prstGeom>
            <a:noFill/>
            <a:ln w="28575">
              <a:solidFill>
                <a:srgbClr val="C00000"/>
              </a:solidFill>
            </a:ln>
          </p:spPr>
          <p:txBody>
            <a:bodyPr wrap="square" rtlCol="0">
              <a:spAutoFit/>
            </a:bodyPr>
            <a:lstStyle/>
            <a:p>
              <a:r>
                <a:rPr lang="en-GB" sz="1200" dirty="0"/>
                <a:t>MBW.A6R3</a:t>
              </a:r>
            </a:p>
            <a:p>
              <a:r>
                <a:rPr lang="en-GB" sz="1200" dirty="0"/>
                <a:t>1 RPL Right B2</a:t>
              </a:r>
            </a:p>
            <a:p>
              <a:r>
                <a:rPr lang="en-GB" sz="1200" dirty="0"/>
                <a:t>Over </a:t>
              </a:r>
              <a:r>
                <a:rPr lang="en-GB" sz="1200" dirty="0" err="1"/>
                <a:t>Beamline</a:t>
              </a:r>
              <a:endParaRPr lang="en-GB" sz="1200" dirty="0"/>
            </a:p>
            <a:p>
              <a:r>
                <a:rPr lang="en-GB" sz="1200" b="1" dirty="0"/>
                <a:t>IR3-39</a:t>
              </a:r>
            </a:p>
          </p:txBody>
        </p:sp>
        <p:cxnSp>
          <p:nvCxnSpPr>
            <p:cNvPr id="39" name="Straight Arrow Connector 38"/>
            <p:cNvCxnSpPr>
              <a:stCxn id="38" idx="0"/>
            </p:cNvCxnSpPr>
            <p:nvPr/>
          </p:nvCxnSpPr>
          <p:spPr>
            <a:xfrm flipV="1">
              <a:off x="3442395" y="2854261"/>
              <a:ext cx="193501" cy="11230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9" name="CasellaDiTesto 28"/>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30" name="Group 33"/>
          <p:cNvGrpSpPr/>
          <p:nvPr/>
        </p:nvGrpSpPr>
        <p:grpSpPr>
          <a:xfrm>
            <a:off x="2123728" y="1747845"/>
            <a:ext cx="1872845" cy="1773660"/>
            <a:chOff x="1792512" y="3949789"/>
            <a:chExt cx="1872845" cy="1773660"/>
          </a:xfrm>
        </p:grpSpPr>
        <p:sp>
          <p:nvSpPr>
            <p:cNvPr id="40" name="TextBox 34"/>
            <p:cNvSpPr txBox="1"/>
            <p:nvPr/>
          </p:nvSpPr>
          <p:spPr>
            <a:xfrm>
              <a:off x="1792512" y="3949789"/>
              <a:ext cx="1080120" cy="646331"/>
            </a:xfrm>
            <a:prstGeom prst="rect">
              <a:avLst/>
            </a:prstGeom>
            <a:noFill/>
            <a:ln w="28575">
              <a:solidFill>
                <a:schemeClr val="accent1"/>
              </a:solidFill>
            </a:ln>
          </p:spPr>
          <p:txBody>
            <a:bodyPr wrap="square" rtlCol="0">
              <a:spAutoFit/>
            </a:bodyPr>
            <a:lstStyle/>
            <a:p>
              <a:r>
                <a:rPr lang="en-GB" sz="1200" dirty="0"/>
                <a:t>BLMEI.B6R3 </a:t>
              </a:r>
            </a:p>
            <a:p>
              <a:r>
                <a:rPr lang="en-GB" sz="1200" dirty="0"/>
                <a:t>1 RPL centre</a:t>
              </a:r>
            </a:p>
            <a:p>
              <a:r>
                <a:rPr lang="en-GB" sz="1200" b="1" dirty="0"/>
                <a:t>IR3-47</a:t>
              </a:r>
            </a:p>
          </p:txBody>
        </p:sp>
        <p:cxnSp>
          <p:nvCxnSpPr>
            <p:cNvPr id="41" name="Straight Arrow Connector 35"/>
            <p:cNvCxnSpPr>
              <a:stCxn id="40" idx="2"/>
            </p:cNvCxnSpPr>
            <p:nvPr/>
          </p:nvCxnSpPr>
          <p:spPr>
            <a:xfrm>
              <a:off x="2332572" y="4596120"/>
              <a:ext cx="1332785" cy="112732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66555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420888"/>
            <a:ext cx="7631752" cy="2423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3"/>
          <p:cNvSpPr txBox="1">
            <a:spLocks/>
          </p:cNvSpPr>
          <p:nvPr/>
        </p:nvSpPr>
        <p:spPr>
          <a:xfrm>
            <a:off x="538162" y="-22261"/>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IR5 Left Cell 4</a:t>
            </a:r>
          </a:p>
        </p:txBody>
      </p:sp>
      <p:grpSp>
        <p:nvGrpSpPr>
          <p:cNvPr id="13" name="Group 12"/>
          <p:cNvGrpSpPr/>
          <p:nvPr/>
        </p:nvGrpSpPr>
        <p:grpSpPr>
          <a:xfrm>
            <a:off x="6205661" y="3717032"/>
            <a:ext cx="1390675" cy="2016999"/>
            <a:chOff x="3613373" y="2791261"/>
            <a:chExt cx="1390675" cy="2016999"/>
          </a:xfrm>
        </p:grpSpPr>
        <p:sp>
          <p:nvSpPr>
            <p:cNvPr id="14" name="TextBox 13"/>
            <p:cNvSpPr txBox="1"/>
            <p:nvPr/>
          </p:nvSpPr>
          <p:spPr>
            <a:xfrm>
              <a:off x="3613373" y="3977263"/>
              <a:ext cx="1152128" cy="830997"/>
            </a:xfrm>
            <a:prstGeom prst="rect">
              <a:avLst/>
            </a:prstGeom>
            <a:noFill/>
            <a:ln w="28575">
              <a:solidFill>
                <a:srgbClr val="C00000"/>
              </a:solidFill>
            </a:ln>
          </p:spPr>
          <p:txBody>
            <a:bodyPr wrap="square" rtlCol="0">
              <a:spAutoFit/>
            </a:bodyPr>
            <a:lstStyle/>
            <a:p>
              <a:r>
                <a:rPr lang="en-GB" sz="1200" dirty="0"/>
                <a:t>MBXW.B4L5</a:t>
              </a:r>
            </a:p>
            <a:p>
              <a:r>
                <a:rPr lang="en-GB" sz="1200" dirty="0"/>
                <a:t>1 RPL Right</a:t>
              </a:r>
            </a:p>
            <a:p>
              <a:r>
                <a:rPr lang="en-GB" sz="1200" dirty="0"/>
                <a:t>Over </a:t>
              </a:r>
              <a:r>
                <a:rPr lang="en-GB" sz="1200" dirty="0" err="1"/>
                <a:t>beamline</a:t>
              </a:r>
              <a:r>
                <a:rPr lang="en-GB" sz="1200" dirty="0"/>
                <a:t> </a:t>
              </a:r>
              <a:r>
                <a:rPr lang="en-GB" sz="1200" b="1" dirty="0"/>
                <a:t>IR5-3</a:t>
              </a:r>
              <a:endParaRPr lang="en-GB" sz="1200" dirty="0"/>
            </a:p>
          </p:txBody>
        </p:sp>
        <p:cxnSp>
          <p:nvCxnSpPr>
            <p:cNvPr id="15" name="Straight Arrow Connector 14"/>
            <p:cNvCxnSpPr>
              <a:stCxn id="14" idx="0"/>
            </p:cNvCxnSpPr>
            <p:nvPr/>
          </p:nvCxnSpPr>
          <p:spPr>
            <a:xfrm flipV="1">
              <a:off x="4189437" y="2791261"/>
              <a:ext cx="814611"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7483152" y="3717032"/>
            <a:ext cx="1152128" cy="2201665"/>
            <a:chOff x="2386608" y="2888008"/>
            <a:chExt cx="1152128" cy="2201665"/>
          </a:xfrm>
        </p:grpSpPr>
        <p:sp>
          <p:nvSpPr>
            <p:cNvPr id="17" name="TextBox 16"/>
            <p:cNvSpPr txBox="1"/>
            <p:nvPr/>
          </p:nvSpPr>
          <p:spPr>
            <a:xfrm>
              <a:off x="2386608" y="4074010"/>
              <a:ext cx="1152128" cy="1015663"/>
            </a:xfrm>
            <a:prstGeom prst="rect">
              <a:avLst/>
            </a:prstGeom>
            <a:noFill/>
            <a:ln w="28575">
              <a:solidFill>
                <a:srgbClr val="C00000"/>
              </a:solidFill>
            </a:ln>
          </p:spPr>
          <p:txBody>
            <a:bodyPr wrap="square" rtlCol="0">
              <a:spAutoFit/>
            </a:bodyPr>
            <a:lstStyle/>
            <a:p>
              <a:r>
                <a:rPr lang="en-GB" sz="1200" dirty="0"/>
                <a:t>MBXW.A4L5</a:t>
              </a:r>
            </a:p>
            <a:p>
              <a:r>
                <a:rPr lang="en-GB" sz="1200" dirty="0"/>
                <a:t>2 RPL Right</a:t>
              </a:r>
            </a:p>
            <a:p>
              <a:r>
                <a:rPr lang="en-GB" sz="1200" dirty="0"/>
                <a:t>Over/Below </a:t>
              </a:r>
              <a:r>
                <a:rPr lang="en-GB" sz="1200" dirty="0" err="1"/>
                <a:t>beamline</a:t>
              </a:r>
              <a:endParaRPr lang="en-GB" sz="1200" dirty="0"/>
            </a:p>
            <a:p>
              <a:r>
                <a:rPr lang="en-GB" sz="1200" b="1" dirty="0"/>
                <a:t>IR5-1, IR5-2</a:t>
              </a:r>
            </a:p>
          </p:txBody>
        </p:sp>
        <p:cxnSp>
          <p:nvCxnSpPr>
            <p:cNvPr id="18" name="Straight Arrow Connector 17"/>
            <p:cNvCxnSpPr>
              <a:stCxn id="17" idx="0"/>
            </p:cNvCxnSpPr>
            <p:nvPr/>
          </p:nvCxnSpPr>
          <p:spPr>
            <a:xfrm flipV="1">
              <a:off x="2962672" y="2888008"/>
              <a:ext cx="25134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4424362" y="3717032"/>
            <a:ext cx="1152128" cy="2016999"/>
            <a:chOff x="2866331" y="2791263"/>
            <a:chExt cx="1152128" cy="2016999"/>
          </a:xfrm>
        </p:grpSpPr>
        <p:sp>
          <p:nvSpPr>
            <p:cNvPr id="20" name="TextBox 19"/>
            <p:cNvSpPr txBox="1"/>
            <p:nvPr/>
          </p:nvSpPr>
          <p:spPr>
            <a:xfrm>
              <a:off x="2866331" y="3977265"/>
              <a:ext cx="1152128" cy="830997"/>
            </a:xfrm>
            <a:prstGeom prst="rect">
              <a:avLst/>
            </a:prstGeom>
            <a:noFill/>
            <a:ln w="28575">
              <a:solidFill>
                <a:srgbClr val="C00000"/>
              </a:solidFill>
            </a:ln>
          </p:spPr>
          <p:txBody>
            <a:bodyPr wrap="square" rtlCol="0">
              <a:spAutoFit/>
            </a:bodyPr>
            <a:lstStyle/>
            <a:p>
              <a:r>
                <a:rPr lang="en-GB" sz="1200" dirty="0"/>
                <a:t>MBXW.F4L5</a:t>
              </a:r>
            </a:p>
            <a:p>
              <a:r>
                <a:rPr lang="en-GB" sz="1200" dirty="0"/>
                <a:t>1 RPL Right</a:t>
              </a:r>
            </a:p>
            <a:p>
              <a:r>
                <a:rPr lang="en-GB" sz="1200" dirty="0"/>
                <a:t>Over </a:t>
              </a:r>
              <a:r>
                <a:rPr lang="en-GB" sz="1200" dirty="0" err="1"/>
                <a:t>beamline</a:t>
              </a:r>
              <a:endParaRPr lang="en-GB" sz="1200" dirty="0"/>
            </a:p>
            <a:p>
              <a:r>
                <a:rPr lang="en-GB" sz="1200" b="1" dirty="0"/>
                <a:t>IR5-4</a:t>
              </a:r>
              <a:endParaRPr lang="en-GB" sz="1200" dirty="0"/>
            </a:p>
          </p:txBody>
        </p:sp>
        <p:cxnSp>
          <p:nvCxnSpPr>
            <p:cNvPr id="21" name="Straight Arrow Connector 20"/>
            <p:cNvCxnSpPr>
              <a:stCxn id="20" idx="0"/>
            </p:cNvCxnSpPr>
            <p:nvPr/>
          </p:nvCxnSpPr>
          <p:spPr>
            <a:xfrm flipH="1" flipV="1">
              <a:off x="2919289" y="2791263"/>
              <a:ext cx="52310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3" name="CasellaDiTesto 22"/>
          <p:cNvSpPr txBox="1"/>
          <p:nvPr/>
        </p:nvSpPr>
        <p:spPr>
          <a:xfrm>
            <a:off x="6876256" y="1052736"/>
            <a:ext cx="2016224" cy="369332"/>
          </a:xfrm>
          <a:prstGeom prst="rect">
            <a:avLst/>
          </a:prstGeom>
          <a:noFill/>
        </p:spPr>
        <p:txBody>
          <a:bodyPr wrap="square" rtlCol="0">
            <a:spAutoFit/>
          </a:bodyPr>
          <a:lstStyle/>
          <a:p>
            <a:r>
              <a:rPr lang="it-IT" dirty="0"/>
              <a:t>WEEK 46</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61</a:t>
            </a:fld>
            <a:endParaRPr lang="en-GB"/>
          </a:p>
        </p:txBody>
      </p:sp>
    </p:spTree>
    <p:extLst>
      <p:ext uri="{BB962C8B-B14F-4D97-AF65-F5344CB8AC3E}">
        <p14:creationId xmlns:p14="http://schemas.microsoft.com/office/powerpoint/2010/main" val="12256662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538162" y="-22261"/>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IR5 Right Cell 4</a:t>
            </a:r>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3802"/>
          <a:stretch/>
        </p:blipFill>
        <p:spPr bwMode="auto">
          <a:xfrm>
            <a:off x="179512" y="2564904"/>
            <a:ext cx="8735888" cy="296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1619672" y="4310032"/>
            <a:ext cx="1368152" cy="2016999"/>
            <a:chOff x="3397349" y="2791261"/>
            <a:chExt cx="1368152" cy="2016999"/>
          </a:xfrm>
        </p:grpSpPr>
        <p:sp>
          <p:nvSpPr>
            <p:cNvPr id="12" name="TextBox 11"/>
            <p:cNvSpPr txBox="1"/>
            <p:nvPr/>
          </p:nvSpPr>
          <p:spPr>
            <a:xfrm>
              <a:off x="3613373" y="3977263"/>
              <a:ext cx="1152128" cy="830997"/>
            </a:xfrm>
            <a:prstGeom prst="rect">
              <a:avLst/>
            </a:prstGeom>
            <a:noFill/>
            <a:ln w="28575">
              <a:solidFill>
                <a:srgbClr val="C00000"/>
              </a:solidFill>
            </a:ln>
          </p:spPr>
          <p:txBody>
            <a:bodyPr wrap="square" rtlCol="0">
              <a:spAutoFit/>
            </a:bodyPr>
            <a:lstStyle/>
            <a:p>
              <a:r>
                <a:rPr lang="en-GB" sz="1200" dirty="0"/>
                <a:t>MBXW.B4R5</a:t>
              </a:r>
            </a:p>
            <a:p>
              <a:r>
                <a:rPr lang="en-GB" sz="1200" dirty="0"/>
                <a:t>1 RPL Left</a:t>
              </a:r>
            </a:p>
            <a:p>
              <a:r>
                <a:rPr lang="en-GB" sz="1200" dirty="0"/>
                <a:t>Over </a:t>
              </a:r>
              <a:r>
                <a:rPr lang="en-GB" sz="1200" dirty="0" err="1"/>
                <a:t>beamline</a:t>
              </a:r>
              <a:endParaRPr lang="en-GB" sz="1200" dirty="0"/>
            </a:p>
            <a:p>
              <a:r>
                <a:rPr lang="en-GB" sz="1200" b="1" dirty="0"/>
                <a:t>IR5-7</a:t>
              </a:r>
              <a:endParaRPr lang="en-GB" sz="1200" dirty="0"/>
            </a:p>
          </p:txBody>
        </p:sp>
        <p:cxnSp>
          <p:nvCxnSpPr>
            <p:cNvPr id="13" name="Straight Arrow Connector 12"/>
            <p:cNvCxnSpPr>
              <a:stCxn id="12" idx="0"/>
            </p:cNvCxnSpPr>
            <p:nvPr/>
          </p:nvCxnSpPr>
          <p:spPr>
            <a:xfrm flipH="1" flipV="1">
              <a:off x="3397349" y="2791261"/>
              <a:ext cx="792088"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148064" y="4310032"/>
            <a:ext cx="1152128" cy="2201665"/>
            <a:chOff x="2386608" y="2888008"/>
            <a:chExt cx="1152128" cy="2201665"/>
          </a:xfrm>
        </p:grpSpPr>
        <p:sp>
          <p:nvSpPr>
            <p:cNvPr id="15" name="TextBox 14"/>
            <p:cNvSpPr txBox="1"/>
            <p:nvPr/>
          </p:nvSpPr>
          <p:spPr>
            <a:xfrm>
              <a:off x="2386608" y="4074010"/>
              <a:ext cx="1152128" cy="1015663"/>
            </a:xfrm>
            <a:prstGeom prst="rect">
              <a:avLst/>
            </a:prstGeom>
            <a:noFill/>
            <a:ln w="28575">
              <a:solidFill>
                <a:srgbClr val="C00000"/>
              </a:solidFill>
            </a:ln>
          </p:spPr>
          <p:txBody>
            <a:bodyPr wrap="square" rtlCol="0">
              <a:spAutoFit/>
            </a:bodyPr>
            <a:lstStyle/>
            <a:p>
              <a:r>
                <a:rPr lang="en-GB" sz="1200" dirty="0"/>
                <a:t>MBXW.F4R5</a:t>
              </a:r>
            </a:p>
            <a:p>
              <a:r>
                <a:rPr lang="en-GB" sz="1200" dirty="0"/>
                <a:t>1 RPL Left</a:t>
              </a:r>
            </a:p>
            <a:p>
              <a:r>
                <a:rPr lang="en-GB" sz="1200" dirty="0"/>
                <a:t>Over </a:t>
              </a:r>
              <a:r>
                <a:rPr lang="en-GB" sz="1200" dirty="0" err="1"/>
                <a:t>beamline</a:t>
              </a:r>
              <a:endParaRPr lang="en-GB" sz="1200" dirty="0"/>
            </a:p>
            <a:p>
              <a:r>
                <a:rPr lang="en-GB" sz="1200" b="1" dirty="0"/>
                <a:t>IR5-8</a:t>
              </a:r>
              <a:endParaRPr lang="en-GB" sz="1200" dirty="0"/>
            </a:p>
            <a:p>
              <a:endParaRPr lang="en-GB" sz="1200" dirty="0"/>
            </a:p>
          </p:txBody>
        </p:sp>
        <p:cxnSp>
          <p:nvCxnSpPr>
            <p:cNvPr id="16" name="Straight Arrow Connector 15"/>
            <p:cNvCxnSpPr>
              <a:stCxn id="15" idx="0"/>
            </p:cNvCxnSpPr>
            <p:nvPr/>
          </p:nvCxnSpPr>
          <p:spPr>
            <a:xfrm flipV="1">
              <a:off x="2962672" y="2888008"/>
              <a:ext cx="25134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38162" y="4310032"/>
            <a:ext cx="1152128" cy="2201665"/>
            <a:chOff x="2866331" y="2791263"/>
            <a:chExt cx="1152128" cy="2201665"/>
          </a:xfrm>
        </p:grpSpPr>
        <p:sp>
          <p:nvSpPr>
            <p:cNvPr id="18" name="TextBox 17"/>
            <p:cNvSpPr txBox="1"/>
            <p:nvPr/>
          </p:nvSpPr>
          <p:spPr>
            <a:xfrm>
              <a:off x="2866331" y="3977265"/>
              <a:ext cx="1152128" cy="1015663"/>
            </a:xfrm>
            <a:prstGeom prst="rect">
              <a:avLst/>
            </a:prstGeom>
            <a:noFill/>
            <a:ln w="28575">
              <a:solidFill>
                <a:srgbClr val="C00000"/>
              </a:solidFill>
            </a:ln>
          </p:spPr>
          <p:txBody>
            <a:bodyPr wrap="square" rtlCol="0">
              <a:spAutoFit/>
            </a:bodyPr>
            <a:lstStyle/>
            <a:p>
              <a:r>
                <a:rPr lang="en-GB" sz="1200" dirty="0"/>
                <a:t>MBXW.A4R5</a:t>
              </a:r>
            </a:p>
            <a:p>
              <a:r>
                <a:rPr lang="en-GB" sz="1200" dirty="0"/>
                <a:t>2 RPL Left</a:t>
              </a:r>
            </a:p>
            <a:p>
              <a:r>
                <a:rPr lang="en-GB" sz="1200" dirty="0"/>
                <a:t>Over/below </a:t>
              </a:r>
              <a:r>
                <a:rPr lang="en-GB" sz="1200" dirty="0" err="1"/>
                <a:t>beamline</a:t>
              </a:r>
              <a:endParaRPr lang="en-GB" sz="1200" dirty="0"/>
            </a:p>
            <a:p>
              <a:r>
                <a:rPr lang="en-GB" sz="1200" b="1" dirty="0"/>
                <a:t>IR5-5, IR5-6</a:t>
              </a:r>
            </a:p>
          </p:txBody>
        </p:sp>
        <p:cxnSp>
          <p:nvCxnSpPr>
            <p:cNvPr id="19" name="Straight Arrow Connector 18"/>
            <p:cNvCxnSpPr>
              <a:stCxn id="18" idx="0"/>
            </p:cNvCxnSpPr>
            <p:nvPr/>
          </p:nvCxnSpPr>
          <p:spPr>
            <a:xfrm flipH="1" flipV="1">
              <a:off x="2919289" y="2791263"/>
              <a:ext cx="52310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62</a:t>
            </a:fld>
            <a:endParaRPr lang="en-GB"/>
          </a:p>
        </p:txBody>
      </p:sp>
    </p:spTree>
    <p:extLst>
      <p:ext uri="{BB962C8B-B14F-4D97-AF65-F5344CB8AC3E}">
        <p14:creationId xmlns:p14="http://schemas.microsoft.com/office/powerpoint/2010/main" val="5010117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01" y="2552327"/>
            <a:ext cx="8734176" cy="2094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505780" y="99112"/>
            <a:ext cx="7772400" cy="1470025"/>
          </a:xfrm>
        </p:spPr>
        <p:txBody>
          <a:bodyPr/>
          <a:lstStyle/>
          <a:p>
            <a:r>
              <a:rPr lang="en-GB" dirty="0"/>
              <a:t>IR7 Left Cell 4</a:t>
            </a:r>
          </a:p>
        </p:txBody>
      </p:sp>
      <p:grpSp>
        <p:nvGrpSpPr>
          <p:cNvPr id="9" name="Group 8"/>
          <p:cNvGrpSpPr/>
          <p:nvPr/>
        </p:nvGrpSpPr>
        <p:grpSpPr>
          <a:xfrm>
            <a:off x="3081562" y="3599719"/>
            <a:ext cx="1293117" cy="2220395"/>
            <a:chOff x="2987825" y="2852937"/>
            <a:chExt cx="1293117" cy="2220395"/>
          </a:xfrm>
        </p:grpSpPr>
        <p:sp>
          <p:nvSpPr>
            <p:cNvPr id="6" name="TextBox 5"/>
            <p:cNvSpPr txBox="1"/>
            <p:nvPr/>
          </p:nvSpPr>
          <p:spPr>
            <a:xfrm>
              <a:off x="3182119" y="3873003"/>
              <a:ext cx="1098823" cy="1200329"/>
            </a:xfrm>
            <a:prstGeom prst="rect">
              <a:avLst/>
            </a:prstGeom>
            <a:noFill/>
            <a:ln w="28575">
              <a:solidFill>
                <a:srgbClr val="C00000"/>
              </a:solidFill>
            </a:ln>
          </p:spPr>
          <p:txBody>
            <a:bodyPr wrap="square" rtlCol="0">
              <a:spAutoFit/>
            </a:bodyPr>
            <a:lstStyle/>
            <a:p>
              <a:r>
                <a:rPr lang="en-GB" sz="1200" dirty="0"/>
                <a:t>MQWA.C4L7</a:t>
              </a:r>
            </a:p>
            <a:p>
              <a:r>
                <a:rPr lang="en-GB" sz="1200" b="1" dirty="0"/>
                <a:t>4 RPL </a:t>
              </a:r>
              <a:r>
                <a:rPr lang="en-GB" sz="1200" dirty="0"/>
                <a:t>Left B1</a:t>
              </a:r>
            </a:p>
            <a:p>
              <a:r>
                <a:rPr lang="en-GB" sz="1200" dirty="0"/>
                <a:t>Radially from flange</a:t>
              </a:r>
            </a:p>
            <a:p>
              <a:r>
                <a:rPr lang="en-GB" sz="1200" b="1" dirty="0"/>
                <a:t>IR7-1, IR7-2, IR7-3, IR7-4</a:t>
              </a:r>
            </a:p>
          </p:txBody>
        </p:sp>
        <p:cxnSp>
          <p:nvCxnSpPr>
            <p:cNvPr id="8" name="Straight Arrow Connector 7"/>
            <p:cNvCxnSpPr>
              <a:stCxn id="6" idx="0"/>
            </p:cNvCxnSpPr>
            <p:nvPr/>
          </p:nvCxnSpPr>
          <p:spPr>
            <a:xfrm flipH="1" flipV="1">
              <a:off x="2987825" y="2852937"/>
              <a:ext cx="743706" cy="102006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815926" y="1380050"/>
            <a:ext cx="995165" cy="1940907"/>
            <a:chOff x="2215079" y="3931244"/>
            <a:chExt cx="995165" cy="1940907"/>
          </a:xfrm>
        </p:grpSpPr>
        <p:sp>
          <p:nvSpPr>
            <p:cNvPr id="25" name="TextBox 24"/>
            <p:cNvSpPr txBox="1"/>
            <p:nvPr/>
          </p:nvSpPr>
          <p:spPr>
            <a:xfrm>
              <a:off x="2215079" y="3931244"/>
              <a:ext cx="995165" cy="646331"/>
            </a:xfrm>
            <a:prstGeom prst="rect">
              <a:avLst/>
            </a:prstGeom>
            <a:noFill/>
            <a:ln w="28575">
              <a:solidFill>
                <a:schemeClr val="accent1"/>
              </a:solidFill>
            </a:ln>
          </p:spPr>
          <p:txBody>
            <a:bodyPr wrap="square" rtlCol="0">
              <a:spAutoFit/>
            </a:bodyPr>
            <a:lstStyle/>
            <a:p>
              <a:r>
                <a:rPr lang="en-GB" sz="1200" dirty="0"/>
                <a:t>BLMTI.04L7 1 RPL centre</a:t>
              </a:r>
            </a:p>
            <a:p>
              <a:r>
                <a:rPr lang="en-GB" sz="1200" b="1" dirty="0"/>
                <a:t>IR7-8</a:t>
              </a:r>
              <a:endParaRPr lang="en-GB" sz="1200" dirty="0"/>
            </a:p>
          </p:txBody>
        </p:sp>
        <p:cxnSp>
          <p:nvCxnSpPr>
            <p:cNvPr id="26" name="Straight Arrow Connector 25"/>
            <p:cNvCxnSpPr>
              <a:stCxn id="25" idx="2"/>
            </p:cNvCxnSpPr>
            <p:nvPr/>
          </p:nvCxnSpPr>
          <p:spPr>
            <a:xfrm>
              <a:off x="2712662" y="4577575"/>
              <a:ext cx="112443"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663798" y="3534186"/>
            <a:ext cx="1152128" cy="1956819"/>
            <a:chOff x="2843808" y="2852938"/>
            <a:chExt cx="1152128" cy="1956819"/>
          </a:xfrm>
        </p:grpSpPr>
        <p:sp>
          <p:nvSpPr>
            <p:cNvPr id="32" name="TextBox 31"/>
            <p:cNvSpPr txBox="1"/>
            <p:nvPr/>
          </p:nvSpPr>
          <p:spPr>
            <a:xfrm>
              <a:off x="2843808" y="3978760"/>
              <a:ext cx="1152128" cy="830997"/>
            </a:xfrm>
            <a:prstGeom prst="rect">
              <a:avLst/>
            </a:prstGeom>
            <a:noFill/>
            <a:ln w="28575">
              <a:solidFill>
                <a:srgbClr val="C00000"/>
              </a:solidFill>
            </a:ln>
          </p:spPr>
          <p:txBody>
            <a:bodyPr wrap="square" rtlCol="0">
              <a:spAutoFit/>
            </a:bodyPr>
            <a:lstStyle/>
            <a:p>
              <a:r>
                <a:rPr lang="en-GB" sz="1200" dirty="0"/>
                <a:t>MQWA.E4L7</a:t>
              </a:r>
            </a:p>
            <a:p>
              <a:r>
                <a:rPr lang="en-GB" sz="1200" dirty="0"/>
                <a:t>1 RPL Left B1 Flange side</a:t>
              </a:r>
            </a:p>
            <a:p>
              <a:r>
                <a:rPr lang="en-GB" sz="1200" b="1" dirty="0"/>
                <a:t>IR7-6</a:t>
              </a:r>
              <a:endParaRPr lang="en-GB" sz="1200" dirty="0"/>
            </a:p>
          </p:txBody>
        </p:sp>
        <p:cxnSp>
          <p:nvCxnSpPr>
            <p:cNvPr id="33" name="Straight Arrow Connector 32"/>
            <p:cNvCxnSpPr>
              <a:stCxn id="32" idx="0"/>
            </p:cNvCxnSpPr>
            <p:nvPr/>
          </p:nvCxnSpPr>
          <p:spPr>
            <a:xfrm flipH="1" flipV="1">
              <a:off x="2987824" y="2852938"/>
              <a:ext cx="432048" cy="11258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11560" y="1963685"/>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BLMEI.R4L7 1 RPL centre</a:t>
              </a:r>
            </a:p>
            <a:p>
              <a:r>
                <a:rPr lang="en-GB" sz="1200" b="1" dirty="0"/>
                <a:t>IR7-7</a:t>
              </a:r>
              <a:endParaRPr lang="en-GB" sz="1200" dirty="0"/>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475659" y="3534185"/>
            <a:ext cx="1605902" cy="1955325"/>
            <a:chOff x="2987827" y="2852937"/>
            <a:chExt cx="1605902" cy="1955325"/>
          </a:xfrm>
        </p:grpSpPr>
        <p:sp>
          <p:nvSpPr>
            <p:cNvPr id="38" name="TextBox 37"/>
            <p:cNvSpPr txBox="1"/>
            <p:nvPr/>
          </p:nvSpPr>
          <p:spPr>
            <a:xfrm>
              <a:off x="3491880" y="3977265"/>
              <a:ext cx="1101849" cy="830997"/>
            </a:xfrm>
            <a:prstGeom prst="rect">
              <a:avLst/>
            </a:prstGeom>
            <a:noFill/>
            <a:ln w="28575">
              <a:solidFill>
                <a:srgbClr val="C00000"/>
              </a:solidFill>
            </a:ln>
          </p:spPr>
          <p:txBody>
            <a:bodyPr wrap="square" rtlCol="0">
              <a:spAutoFit/>
            </a:bodyPr>
            <a:lstStyle/>
            <a:p>
              <a:r>
                <a:rPr lang="en-GB" sz="1200" dirty="0"/>
                <a:t>MQWA.E4L7</a:t>
              </a:r>
            </a:p>
            <a:p>
              <a:r>
                <a:rPr lang="en-GB" sz="1200" dirty="0"/>
                <a:t>1 RPL Right B1 Flange side</a:t>
              </a:r>
            </a:p>
            <a:p>
              <a:r>
                <a:rPr lang="en-GB" sz="1200" b="1" dirty="0"/>
                <a:t>IR7-5</a:t>
              </a:r>
              <a:endParaRPr lang="en-GB" sz="1200" dirty="0"/>
            </a:p>
          </p:txBody>
        </p:sp>
        <p:cxnSp>
          <p:nvCxnSpPr>
            <p:cNvPr id="39" name="Straight Arrow Connector 38"/>
            <p:cNvCxnSpPr>
              <a:stCxn id="38" idx="0"/>
            </p:cNvCxnSpPr>
            <p:nvPr/>
          </p:nvCxnSpPr>
          <p:spPr>
            <a:xfrm flipH="1" flipV="1">
              <a:off x="2987827" y="2852937"/>
              <a:ext cx="1054978" cy="11243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2811092" y="1545765"/>
            <a:ext cx="1184843" cy="1811227"/>
            <a:chOff x="2683087" y="3949789"/>
            <a:chExt cx="1184843" cy="1559095"/>
          </a:xfrm>
        </p:grpSpPr>
        <p:sp>
          <p:nvSpPr>
            <p:cNvPr id="42" name="TextBox 41"/>
            <p:cNvSpPr txBox="1"/>
            <p:nvPr/>
          </p:nvSpPr>
          <p:spPr>
            <a:xfrm>
              <a:off x="2787811" y="3949789"/>
              <a:ext cx="1080119" cy="556358"/>
            </a:xfrm>
            <a:prstGeom prst="rect">
              <a:avLst/>
            </a:prstGeom>
            <a:noFill/>
            <a:ln w="28575">
              <a:solidFill>
                <a:schemeClr val="accent1"/>
              </a:solidFill>
            </a:ln>
          </p:spPr>
          <p:txBody>
            <a:bodyPr wrap="square" rtlCol="0">
              <a:spAutoFit/>
            </a:bodyPr>
            <a:lstStyle/>
            <a:p>
              <a:r>
                <a:rPr lang="en-GB" sz="1200" dirty="0"/>
                <a:t>BLMEI.04L7 1 RPL centre</a:t>
              </a:r>
            </a:p>
            <a:p>
              <a:r>
                <a:rPr lang="en-GB" sz="1200" b="1" dirty="0"/>
                <a:t>IR7-9</a:t>
              </a:r>
              <a:endParaRPr lang="en-GB" sz="1200" dirty="0"/>
            </a:p>
          </p:txBody>
        </p:sp>
        <p:cxnSp>
          <p:nvCxnSpPr>
            <p:cNvPr id="43" name="Straight Arrow Connector 42"/>
            <p:cNvCxnSpPr>
              <a:stCxn id="42" idx="2"/>
            </p:cNvCxnSpPr>
            <p:nvPr/>
          </p:nvCxnSpPr>
          <p:spPr>
            <a:xfrm flipH="1">
              <a:off x="2683087" y="4506147"/>
              <a:ext cx="644784" cy="100273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05103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0748"/>
          <a:stretch/>
        </p:blipFill>
        <p:spPr bwMode="auto">
          <a:xfrm>
            <a:off x="124819" y="2852936"/>
            <a:ext cx="8826946" cy="227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Left Cell 5</a:t>
            </a:r>
          </a:p>
        </p:txBody>
      </p:sp>
      <p:grpSp>
        <p:nvGrpSpPr>
          <p:cNvPr id="9" name="Group 8"/>
          <p:cNvGrpSpPr/>
          <p:nvPr/>
        </p:nvGrpSpPr>
        <p:grpSpPr>
          <a:xfrm flipH="1">
            <a:off x="344317" y="3983562"/>
            <a:ext cx="1220661" cy="1915747"/>
            <a:chOff x="-17356543" y="2852938"/>
            <a:chExt cx="20344350" cy="1904367"/>
          </a:xfrm>
        </p:grpSpPr>
        <p:sp>
          <p:nvSpPr>
            <p:cNvPr id="6" name="TextBox 5"/>
            <p:cNvSpPr txBox="1"/>
            <p:nvPr/>
          </p:nvSpPr>
          <p:spPr>
            <a:xfrm>
              <a:off x="-17356543" y="3931244"/>
              <a:ext cx="19552300" cy="826061"/>
            </a:xfrm>
            <a:prstGeom prst="rect">
              <a:avLst/>
            </a:prstGeom>
            <a:noFill/>
            <a:ln w="28575">
              <a:solidFill>
                <a:srgbClr val="C00000"/>
              </a:solidFill>
            </a:ln>
          </p:spPr>
          <p:txBody>
            <a:bodyPr wrap="square" rtlCol="0">
              <a:spAutoFit/>
            </a:bodyPr>
            <a:lstStyle/>
            <a:p>
              <a:r>
                <a:rPr lang="en-GB" sz="1200" dirty="0"/>
                <a:t>MQWA.E5L7 </a:t>
              </a:r>
            </a:p>
            <a:p>
              <a:r>
                <a:rPr lang="en-GB" sz="1200" dirty="0"/>
                <a:t>1 RPL Left B1</a:t>
              </a:r>
            </a:p>
            <a:p>
              <a:r>
                <a:rPr lang="en-GB" sz="1200" dirty="0"/>
                <a:t>Flange side</a:t>
              </a:r>
            </a:p>
            <a:p>
              <a:r>
                <a:rPr lang="en-GB" sz="1200" b="1" dirty="0"/>
                <a:t>IR7-13</a:t>
              </a:r>
              <a:endParaRPr lang="en-GB" sz="1200" dirty="0"/>
            </a:p>
          </p:txBody>
        </p:sp>
        <p:cxnSp>
          <p:nvCxnSpPr>
            <p:cNvPr id="8" name="Straight Arrow Connector 7"/>
            <p:cNvCxnSpPr>
              <a:stCxn id="6" idx="0"/>
            </p:cNvCxnSpPr>
            <p:nvPr/>
          </p:nvCxnSpPr>
          <p:spPr>
            <a:xfrm flipV="1">
              <a:off x="-7580393" y="2852938"/>
              <a:ext cx="10568200" cy="107830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298923" y="2051854"/>
            <a:ext cx="1103499" cy="1931705"/>
            <a:chOff x="1092237" y="3931244"/>
            <a:chExt cx="1103499" cy="1931705"/>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BLMQI.05L7 1 RPL centre</a:t>
              </a:r>
            </a:p>
            <a:p>
              <a:r>
                <a:rPr lang="en-GB" sz="1200" b="1" dirty="0"/>
                <a:t>IR7-15</a:t>
              </a:r>
              <a:endParaRPr lang="en-GB" sz="1200" dirty="0"/>
            </a:p>
          </p:txBody>
        </p:sp>
        <p:cxnSp>
          <p:nvCxnSpPr>
            <p:cNvPr id="26" name="Straight Arrow Connector 25"/>
            <p:cNvCxnSpPr>
              <a:stCxn id="25" idx="2"/>
            </p:cNvCxnSpPr>
            <p:nvPr/>
          </p:nvCxnSpPr>
          <p:spPr>
            <a:xfrm flipH="1">
              <a:off x="1092237" y="4577575"/>
              <a:ext cx="599443" cy="128537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2653484" y="2042652"/>
            <a:ext cx="1503784" cy="1940907"/>
            <a:chOff x="1187624" y="3931244"/>
            <a:chExt cx="1637481" cy="1940907"/>
          </a:xfrm>
        </p:grpSpPr>
        <p:sp>
          <p:nvSpPr>
            <p:cNvPr id="16" name="TextBox 15"/>
            <p:cNvSpPr txBox="1"/>
            <p:nvPr/>
          </p:nvSpPr>
          <p:spPr>
            <a:xfrm>
              <a:off x="1187624" y="3931244"/>
              <a:ext cx="1008112" cy="830997"/>
            </a:xfrm>
            <a:prstGeom prst="rect">
              <a:avLst/>
            </a:prstGeom>
            <a:noFill/>
            <a:ln w="28575">
              <a:solidFill>
                <a:schemeClr val="accent1"/>
              </a:solidFill>
            </a:ln>
          </p:spPr>
          <p:txBody>
            <a:bodyPr wrap="square" rtlCol="0">
              <a:spAutoFit/>
            </a:bodyPr>
            <a:lstStyle/>
            <a:p>
              <a:r>
                <a:rPr lang="en-GB" sz="1200" dirty="0"/>
                <a:t>BLMQI.A5L7 1 RPL centre</a:t>
              </a:r>
            </a:p>
            <a:p>
              <a:r>
                <a:rPr lang="en-GB" sz="1200" b="1" dirty="0"/>
                <a:t>IR7-14</a:t>
              </a:r>
            </a:p>
          </p:txBody>
        </p:sp>
        <p:cxnSp>
          <p:nvCxnSpPr>
            <p:cNvPr id="17" name="Straight Arrow Connector 16"/>
            <p:cNvCxnSpPr>
              <a:stCxn id="16" idx="2"/>
            </p:cNvCxnSpPr>
            <p:nvPr/>
          </p:nvCxnSpPr>
          <p:spPr>
            <a:xfrm>
              <a:off x="1691680" y="4762241"/>
              <a:ext cx="1133425" cy="110991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3306519" y="3992761"/>
            <a:ext cx="1155921" cy="1887925"/>
            <a:chOff x="1840659" y="2862138"/>
            <a:chExt cx="1155921" cy="1887925"/>
          </a:xfrm>
        </p:grpSpPr>
        <p:sp>
          <p:nvSpPr>
            <p:cNvPr id="29" name="TextBox 28"/>
            <p:cNvSpPr txBox="1"/>
            <p:nvPr/>
          </p:nvSpPr>
          <p:spPr>
            <a:xfrm>
              <a:off x="1840659" y="3919066"/>
              <a:ext cx="1155921" cy="830997"/>
            </a:xfrm>
            <a:prstGeom prst="rect">
              <a:avLst/>
            </a:prstGeom>
            <a:noFill/>
            <a:ln w="28575">
              <a:solidFill>
                <a:srgbClr val="C00000"/>
              </a:solidFill>
            </a:ln>
          </p:spPr>
          <p:txBody>
            <a:bodyPr wrap="square" rtlCol="0">
              <a:spAutoFit/>
            </a:bodyPr>
            <a:lstStyle/>
            <a:p>
              <a:r>
                <a:rPr lang="en-GB" sz="1200" dirty="0"/>
                <a:t>MQWA.A5L7 </a:t>
              </a:r>
            </a:p>
            <a:p>
              <a:r>
                <a:rPr lang="en-GB" sz="1200" dirty="0"/>
                <a:t>1 RPL Left B1</a:t>
              </a:r>
            </a:p>
            <a:p>
              <a:r>
                <a:rPr lang="en-GB" sz="1200" dirty="0"/>
                <a:t>Flange side</a:t>
              </a:r>
            </a:p>
            <a:p>
              <a:r>
                <a:rPr lang="en-GB" sz="1200" b="1" dirty="0"/>
                <a:t>IR7-11</a:t>
              </a:r>
              <a:endParaRPr lang="en-GB" sz="1200" dirty="0"/>
            </a:p>
          </p:txBody>
        </p:sp>
        <p:cxnSp>
          <p:nvCxnSpPr>
            <p:cNvPr id="30" name="Straight Arrow Connector 29"/>
            <p:cNvCxnSpPr>
              <a:stCxn id="29" idx="0"/>
            </p:cNvCxnSpPr>
            <p:nvPr/>
          </p:nvCxnSpPr>
          <p:spPr>
            <a:xfrm flipV="1">
              <a:off x="2418620" y="2862138"/>
              <a:ext cx="0" cy="10569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988915" y="3992761"/>
            <a:ext cx="2053193" cy="1898938"/>
            <a:chOff x="1790341" y="2852936"/>
            <a:chExt cx="2053193" cy="1898938"/>
          </a:xfrm>
        </p:grpSpPr>
        <p:sp>
          <p:nvSpPr>
            <p:cNvPr id="33" name="TextBox 32"/>
            <p:cNvSpPr txBox="1"/>
            <p:nvPr/>
          </p:nvSpPr>
          <p:spPr>
            <a:xfrm>
              <a:off x="2687613" y="3920877"/>
              <a:ext cx="1155921" cy="830997"/>
            </a:xfrm>
            <a:prstGeom prst="rect">
              <a:avLst/>
            </a:prstGeom>
            <a:noFill/>
            <a:ln w="28575">
              <a:solidFill>
                <a:srgbClr val="C00000"/>
              </a:solidFill>
            </a:ln>
          </p:spPr>
          <p:txBody>
            <a:bodyPr wrap="square" rtlCol="0">
              <a:spAutoFit/>
            </a:bodyPr>
            <a:lstStyle/>
            <a:p>
              <a:r>
                <a:rPr lang="en-GB" sz="1200" dirty="0"/>
                <a:t>MQWA.E5L7 </a:t>
              </a:r>
            </a:p>
            <a:p>
              <a:r>
                <a:rPr lang="en-GB" sz="1200" dirty="0"/>
                <a:t>1 RPL Right B1</a:t>
              </a:r>
            </a:p>
            <a:p>
              <a:r>
                <a:rPr lang="en-GB" sz="1200" dirty="0"/>
                <a:t>Flange side</a:t>
              </a:r>
            </a:p>
            <a:p>
              <a:r>
                <a:rPr lang="en-GB" sz="1200" b="1" dirty="0"/>
                <a:t>IR7-12</a:t>
              </a:r>
              <a:endParaRPr lang="en-GB" sz="1200" dirty="0"/>
            </a:p>
          </p:txBody>
        </p:sp>
        <p:cxnSp>
          <p:nvCxnSpPr>
            <p:cNvPr id="34" name="Straight Arrow Connector 33"/>
            <p:cNvCxnSpPr/>
            <p:nvPr/>
          </p:nvCxnSpPr>
          <p:spPr>
            <a:xfrm flipH="1" flipV="1">
              <a:off x="1790341" y="2852936"/>
              <a:ext cx="1401329" cy="106794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4860032" y="3983559"/>
            <a:ext cx="1155921" cy="1887925"/>
            <a:chOff x="1840659" y="2862138"/>
            <a:chExt cx="1155921" cy="1887925"/>
          </a:xfrm>
        </p:grpSpPr>
        <p:sp>
          <p:nvSpPr>
            <p:cNvPr id="37" name="TextBox 36"/>
            <p:cNvSpPr txBox="1"/>
            <p:nvPr/>
          </p:nvSpPr>
          <p:spPr>
            <a:xfrm>
              <a:off x="1840659" y="3919066"/>
              <a:ext cx="1155921" cy="830997"/>
            </a:xfrm>
            <a:prstGeom prst="rect">
              <a:avLst/>
            </a:prstGeom>
            <a:noFill/>
            <a:ln w="28575">
              <a:solidFill>
                <a:srgbClr val="C00000"/>
              </a:solidFill>
            </a:ln>
          </p:spPr>
          <p:txBody>
            <a:bodyPr wrap="square" rtlCol="0">
              <a:spAutoFit/>
            </a:bodyPr>
            <a:lstStyle/>
            <a:p>
              <a:r>
                <a:rPr lang="en-GB" sz="1200" dirty="0"/>
                <a:t>MCBWH.5L7</a:t>
              </a:r>
            </a:p>
            <a:p>
              <a:r>
                <a:rPr lang="en-GB" sz="1200" dirty="0"/>
                <a:t>1 RPL Right B2</a:t>
              </a:r>
            </a:p>
            <a:p>
              <a:r>
                <a:rPr lang="en-GB" sz="1200" dirty="0"/>
                <a:t>Flange side</a:t>
              </a:r>
            </a:p>
            <a:p>
              <a:r>
                <a:rPr lang="en-GB" sz="1200" b="1" dirty="0"/>
                <a:t>IR7-10</a:t>
              </a:r>
            </a:p>
          </p:txBody>
        </p:sp>
        <p:cxnSp>
          <p:nvCxnSpPr>
            <p:cNvPr id="38" name="Straight Arrow Connector 37"/>
            <p:cNvCxnSpPr>
              <a:stCxn id="37" idx="0"/>
            </p:cNvCxnSpPr>
            <p:nvPr/>
          </p:nvCxnSpPr>
          <p:spPr>
            <a:xfrm flipV="1">
              <a:off x="2418620" y="2862138"/>
              <a:ext cx="0" cy="10569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0856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3650"/>
          <a:stretch/>
        </p:blipFill>
        <p:spPr bwMode="auto">
          <a:xfrm>
            <a:off x="2746773" y="1761131"/>
            <a:ext cx="4194001" cy="224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Left Cell 6</a:t>
            </a:r>
          </a:p>
        </p:txBody>
      </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025032" y="1306223"/>
            <a:ext cx="1627088" cy="1358416"/>
            <a:chOff x="1991766" y="3931244"/>
            <a:chExt cx="1627088" cy="1358416"/>
          </a:xfrm>
        </p:grpSpPr>
        <p:sp>
          <p:nvSpPr>
            <p:cNvPr id="25" name="TextBox 24"/>
            <p:cNvSpPr txBox="1"/>
            <p:nvPr/>
          </p:nvSpPr>
          <p:spPr>
            <a:xfrm>
              <a:off x="1991766" y="3931244"/>
              <a:ext cx="1627088" cy="646331"/>
            </a:xfrm>
            <a:prstGeom prst="rect">
              <a:avLst/>
            </a:prstGeom>
            <a:solidFill>
              <a:schemeClr val="bg1"/>
            </a:solidFill>
            <a:ln w="28575">
              <a:solidFill>
                <a:schemeClr val="accent1"/>
              </a:solidFill>
            </a:ln>
          </p:spPr>
          <p:txBody>
            <a:bodyPr wrap="square" rtlCol="0">
              <a:spAutoFit/>
            </a:bodyPr>
            <a:lstStyle/>
            <a:p>
              <a:r>
                <a:rPr lang="en-GB" sz="1200" dirty="0"/>
                <a:t>BLMTI.C6L7 3 RPL Top, Centre, Bottom</a:t>
              </a:r>
            </a:p>
            <a:p>
              <a:r>
                <a:rPr lang="en-GB" sz="1200" b="1" dirty="0"/>
                <a:t>IR7-23, IR7-24, IR7-25</a:t>
              </a:r>
            </a:p>
          </p:txBody>
        </p:sp>
        <p:cxnSp>
          <p:nvCxnSpPr>
            <p:cNvPr id="26" name="Straight Arrow Connector 25"/>
            <p:cNvCxnSpPr>
              <a:stCxn id="25" idx="2"/>
            </p:cNvCxnSpPr>
            <p:nvPr/>
          </p:nvCxnSpPr>
          <p:spPr>
            <a:xfrm>
              <a:off x="2805310" y="4577575"/>
              <a:ext cx="19795"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pic>
        <p:nvPicPr>
          <p:cNvPr id="1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326"/>
          <a:stretch/>
        </p:blipFill>
        <p:spPr bwMode="auto">
          <a:xfrm>
            <a:off x="954654" y="4018103"/>
            <a:ext cx="7346678" cy="224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0" name="Group 29"/>
          <p:cNvGrpSpPr/>
          <p:nvPr/>
        </p:nvGrpSpPr>
        <p:grpSpPr>
          <a:xfrm>
            <a:off x="851670" y="5013176"/>
            <a:ext cx="1895103" cy="1495618"/>
            <a:chOff x="1187624" y="2852936"/>
            <a:chExt cx="1895103" cy="1495618"/>
          </a:xfrm>
        </p:grpSpPr>
        <p:sp>
          <p:nvSpPr>
            <p:cNvPr id="32" name="TextBox 31"/>
            <p:cNvSpPr txBox="1"/>
            <p:nvPr/>
          </p:nvSpPr>
          <p:spPr>
            <a:xfrm>
              <a:off x="1187624" y="3517557"/>
              <a:ext cx="1895103" cy="830997"/>
            </a:xfrm>
            <a:prstGeom prst="rect">
              <a:avLst/>
            </a:prstGeom>
            <a:solidFill>
              <a:schemeClr val="bg1"/>
            </a:solidFill>
            <a:ln w="28575">
              <a:solidFill>
                <a:srgbClr val="C00000"/>
              </a:solidFill>
            </a:ln>
          </p:spPr>
          <p:txBody>
            <a:bodyPr wrap="square" rtlCol="0">
              <a:spAutoFit/>
            </a:bodyPr>
            <a:lstStyle/>
            <a:p>
              <a:r>
                <a:rPr lang="en-GB" sz="1200" dirty="0"/>
                <a:t>MBW.B6L7</a:t>
              </a:r>
            </a:p>
            <a:p>
              <a:r>
                <a:rPr lang="en-GB" sz="1200" dirty="0"/>
                <a:t>2 RPL Left B1</a:t>
              </a:r>
            </a:p>
            <a:p>
              <a:r>
                <a:rPr lang="en-GB" sz="1200" dirty="0"/>
                <a:t>Over/below </a:t>
              </a:r>
              <a:r>
                <a:rPr lang="en-GB" sz="1200" dirty="0" err="1"/>
                <a:t>beamline</a:t>
              </a:r>
              <a:endParaRPr lang="en-GB" sz="1200" dirty="0"/>
            </a:p>
            <a:p>
              <a:r>
                <a:rPr lang="en-GB" sz="1200" b="1" dirty="0"/>
                <a:t>IR7-19, IR7-20</a:t>
              </a:r>
              <a:endParaRPr lang="en-GB" sz="1200" dirty="0"/>
            </a:p>
          </p:txBody>
        </p:sp>
        <p:cxnSp>
          <p:nvCxnSpPr>
            <p:cNvPr id="33" name="Straight Arrow Connector 32"/>
            <p:cNvCxnSpPr/>
            <p:nvPr/>
          </p:nvCxnSpPr>
          <p:spPr>
            <a:xfrm flipV="1">
              <a:off x="2135175" y="2852936"/>
              <a:ext cx="852649" cy="66462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3196807" y="5123456"/>
            <a:ext cx="1156604" cy="1616171"/>
            <a:chOff x="2255237" y="2898580"/>
            <a:chExt cx="2658688" cy="1616172"/>
          </a:xfrm>
        </p:grpSpPr>
        <p:sp>
          <p:nvSpPr>
            <p:cNvPr id="38" name="TextBox 37"/>
            <p:cNvSpPr txBox="1"/>
            <p:nvPr/>
          </p:nvSpPr>
          <p:spPr>
            <a:xfrm>
              <a:off x="2255237" y="3499088"/>
              <a:ext cx="2658688" cy="1015664"/>
            </a:xfrm>
            <a:prstGeom prst="rect">
              <a:avLst/>
            </a:prstGeom>
            <a:noFill/>
            <a:ln w="28575">
              <a:solidFill>
                <a:srgbClr val="C00000"/>
              </a:solidFill>
            </a:ln>
          </p:spPr>
          <p:txBody>
            <a:bodyPr wrap="square" rtlCol="0">
              <a:spAutoFit/>
            </a:bodyPr>
            <a:lstStyle/>
            <a:p>
              <a:r>
                <a:rPr lang="en-GB" sz="1200" dirty="0"/>
                <a:t>MBW.A6L7</a:t>
              </a:r>
            </a:p>
            <a:p>
              <a:r>
                <a:rPr lang="en-GB" sz="1200" dirty="0"/>
                <a:t>2 RPL Left B1</a:t>
              </a:r>
            </a:p>
            <a:p>
              <a:r>
                <a:rPr lang="en-GB" sz="1200" dirty="0"/>
                <a:t>Over/below </a:t>
              </a:r>
              <a:r>
                <a:rPr lang="en-GB" sz="1200" dirty="0" err="1"/>
                <a:t>beamline</a:t>
              </a:r>
              <a:endParaRPr lang="en-GB" sz="1200" dirty="0"/>
            </a:p>
            <a:p>
              <a:r>
                <a:rPr lang="en-GB" sz="1200" b="1" dirty="0"/>
                <a:t>IR7-16, IR7-17</a:t>
              </a:r>
            </a:p>
          </p:txBody>
        </p:sp>
        <p:cxnSp>
          <p:nvCxnSpPr>
            <p:cNvPr id="39" name="Straight Arrow Connector 38"/>
            <p:cNvCxnSpPr/>
            <p:nvPr/>
          </p:nvCxnSpPr>
          <p:spPr>
            <a:xfrm flipH="1" flipV="1">
              <a:off x="3099047" y="2898580"/>
              <a:ext cx="370224" cy="609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7" name="CasellaDiTesto 46"/>
          <p:cNvSpPr txBox="1"/>
          <p:nvPr/>
        </p:nvSpPr>
        <p:spPr>
          <a:xfrm>
            <a:off x="6876256" y="1052736"/>
            <a:ext cx="2016224" cy="369332"/>
          </a:xfrm>
          <a:prstGeom prst="rect">
            <a:avLst/>
          </a:prstGeom>
          <a:noFill/>
        </p:spPr>
        <p:txBody>
          <a:bodyPr wrap="square" rtlCol="0">
            <a:spAutoFit/>
          </a:bodyPr>
          <a:lstStyle/>
          <a:p>
            <a:r>
              <a:rPr lang="it-IT" dirty="0"/>
              <a:t>W2 2015</a:t>
            </a:r>
          </a:p>
        </p:txBody>
      </p:sp>
      <p:grpSp>
        <p:nvGrpSpPr>
          <p:cNvPr id="48" name="Group 47"/>
          <p:cNvGrpSpPr/>
          <p:nvPr/>
        </p:nvGrpSpPr>
        <p:grpSpPr>
          <a:xfrm>
            <a:off x="3811112" y="3428217"/>
            <a:ext cx="1222032" cy="1491570"/>
            <a:chOff x="973704" y="3931244"/>
            <a:chExt cx="1222032" cy="1491570"/>
          </a:xfrm>
        </p:grpSpPr>
        <p:sp>
          <p:nvSpPr>
            <p:cNvPr id="49" name="TextBox 48"/>
            <p:cNvSpPr txBox="1"/>
            <p:nvPr/>
          </p:nvSpPr>
          <p:spPr>
            <a:xfrm>
              <a:off x="1187624" y="3931244"/>
              <a:ext cx="1008112" cy="646331"/>
            </a:xfrm>
            <a:prstGeom prst="rect">
              <a:avLst/>
            </a:prstGeom>
            <a:solidFill>
              <a:schemeClr val="bg1"/>
            </a:solidFill>
            <a:ln w="28575">
              <a:solidFill>
                <a:schemeClr val="accent1"/>
              </a:solidFill>
            </a:ln>
          </p:spPr>
          <p:txBody>
            <a:bodyPr wrap="square" rtlCol="0">
              <a:spAutoFit/>
            </a:bodyPr>
            <a:lstStyle/>
            <a:p>
              <a:r>
                <a:rPr lang="en-GB" sz="1200" dirty="0"/>
                <a:t>BLMEI.H6L7 1 RPL centre</a:t>
              </a:r>
            </a:p>
            <a:p>
              <a:r>
                <a:rPr lang="en-GB" sz="1200" b="1" dirty="0"/>
                <a:t>IR7-18</a:t>
              </a:r>
            </a:p>
          </p:txBody>
        </p:sp>
        <p:cxnSp>
          <p:nvCxnSpPr>
            <p:cNvPr id="50" name="Straight Arrow Connector 49"/>
            <p:cNvCxnSpPr/>
            <p:nvPr/>
          </p:nvCxnSpPr>
          <p:spPr>
            <a:xfrm flipH="1">
              <a:off x="973704" y="4577575"/>
              <a:ext cx="717976" cy="84523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876569" y="3451287"/>
            <a:ext cx="1047359" cy="1561889"/>
            <a:chOff x="1187624" y="3931244"/>
            <a:chExt cx="1047359" cy="1561889"/>
          </a:xfrm>
        </p:grpSpPr>
        <p:sp>
          <p:nvSpPr>
            <p:cNvPr id="58" name="TextBox 57"/>
            <p:cNvSpPr txBox="1"/>
            <p:nvPr/>
          </p:nvSpPr>
          <p:spPr>
            <a:xfrm>
              <a:off x="1187624" y="3931244"/>
              <a:ext cx="1047359" cy="646331"/>
            </a:xfrm>
            <a:prstGeom prst="rect">
              <a:avLst/>
            </a:prstGeom>
            <a:solidFill>
              <a:schemeClr val="bg1"/>
            </a:solidFill>
            <a:ln w="28575">
              <a:solidFill>
                <a:schemeClr val="accent1"/>
              </a:solidFill>
            </a:ln>
          </p:spPr>
          <p:txBody>
            <a:bodyPr wrap="square" rtlCol="0">
              <a:spAutoFit/>
            </a:bodyPr>
            <a:lstStyle/>
            <a:p>
              <a:r>
                <a:rPr lang="en-GB" sz="1200" dirty="0"/>
                <a:t>BLMEI.I6L7 </a:t>
              </a:r>
            </a:p>
            <a:p>
              <a:r>
                <a:rPr lang="en-GB" sz="1200" dirty="0"/>
                <a:t>1 RPL centre</a:t>
              </a:r>
            </a:p>
            <a:p>
              <a:r>
                <a:rPr lang="en-GB" sz="1200" b="1" dirty="0"/>
                <a:t>IR7-21</a:t>
              </a:r>
            </a:p>
          </p:txBody>
        </p:sp>
        <p:cxnSp>
          <p:nvCxnSpPr>
            <p:cNvPr id="59" name="Straight Arrow Connector 58"/>
            <p:cNvCxnSpPr/>
            <p:nvPr/>
          </p:nvCxnSpPr>
          <p:spPr>
            <a:xfrm flipH="1">
              <a:off x="1231758" y="4577575"/>
              <a:ext cx="459922" cy="915558"/>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5288958" y="3680894"/>
            <a:ext cx="2523401" cy="1358416"/>
            <a:chOff x="1968979" y="3931244"/>
            <a:chExt cx="2042753" cy="1358416"/>
          </a:xfrm>
        </p:grpSpPr>
        <p:sp>
          <p:nvSpPr>
            <p:cNvPr id="61" name="TextBox 60"/>
            <p:cNvSpPr txBox="1"/>
            <p:nvPr/>
          </p:nvSpPr>
          <p:spPr>
            <a:xfrm>
              <a:off x="2845889" y="3931244"/>
              <a:ext cx="1165843" cy="646331"/>
            </a:xfrm>
            <a:prstGeom prst="rect">
              <a:avLst/>
            </a:prstGeom>
            <a:solidFill>
              <a:schemeClr val="bg1"/>
            </a:solidFill>
            <a:ln w="28575">
              <a:solidFill>
                <a:schemeClr val="accent1"/>
              </a:solidFill>
            </a:ln>
          </p:spPr>
          <p:txBody>
            <a:bodyPr wrap="square" rtlCol="0">
              <a:spAutoFit/>
            </a:bodyPr>
            <a:lstStyle/>
            <a:p>
              <a:r>
                <a:rPr lang="en-GB" sz="1200" dirty="0"/>
                <a:t>BLMTI.G6L7 </a:t>
              </a:r>
            </a:p>
            <a:p>
              <a:r>
                <a:rPr lang="en-GB" sz="1200" dirty="0"/>
                <a:t>1 RPL centre</a:t>
              </a:r>
            </a:p>
            <a:p>
              <a:r>
                <a:rPr lang="en-GB" sz="1200" b="1" dirty="0"/>
                <a:t>IR7-22</a:t>
              </a:r>
            </a:p>
          </p:txBody>
        </p:sp>
        <p:cxnSp>
          <p:nvCxnSpPr>
            <p:cNvPr id="62" name="Straight Arrow Connector 61"/>
            <p:cNvCxnSpPr>
              <a:stCxn id="61" idx="2"/>
            </p:cNvCxnSpPr>
            <p:nvPr/>
          </p:nvCxnSpPr>
          <p:spPr>
            <a:xfrm flipH="1">
              <a:off x="1968979" y="4577575"/>
              <a:ext cx="1459832"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5508104" y="1306223"/>
            <a:ext cx="2523401" cy="1358416"/>
            <a:chOff x="1968979" y="3931244"/>
            <a:chExt cx="2042753" cy="1358416"/>
          </a:xfrm>
        </p:grpSpPr>
        <p:sp>
          <p:nvSpPr>
            <p:cNvPr id="64" name="TextBox 63"/>
            <p:cNvSpPr txBox="1"/>
            <p:nvPr/>
          </p:nvSpPr>
          <p:spPr>
            <a:xfrm>
              <a:off x="2845889" y="3931244"/>
              <a:ext cx="1165843" cy="646331"/>
            </a:xfrm>
            <a:prstGeom prst="rect">
              <a:avLst/>
            </a:prstGeom>
            <a:solidFill>
              <a:schemeClr val="bg1"/>
            </a:solidFill>
            <a:ln w="28575">
              <a:solidFill>
                <a:schemeClr val="accent1"/>
              </a:solidFill>
            </a:ln>
          </p:spPr>
          <p:txBody>
            <a:bodyPr wrap="square" rtlCol="0">
              <a:spAutoFit/>
            </a:bodyPr>
            <a:lstStyle/>
            <a:p>
              <a:r>
                <a:rPr lang="en-GB" sz="1200" dirty="0"/>
                <a:t>BLMTI.E6L7 </a:t>
              </a:r>
            </a:p>
            <a:p>
              <a:r>
                <a:rPr lang="en-GB" sz="1200" dirty="0"/>
                <a:t>1 RPL centre</a:t>
              </a:r>
            </a:p>
            <a:p>
              <a:r>
                <a:rPr lang="en-GB" sz="1200" b="1" dirty="0"/>
                <a:t>IR7-45</a:t>
              </a:r>
            </a:p>
          </p:txBody>
        </p:sp>
        <p:cxnSp>
          <p:nvCxnSpPr>
            <p:cNvPr id="65" name="Straight Arrow Connector 64"/>
            <p:cNvCxnSpPr>
              <a:stCxn id="64" idx="2"/>
            </p:cNvCxnSpPr>
            <p:nvPr/>
          </p:nvCxnSpPr>
          <p:spPr>
            <a:xfrm flipH="1">
              <a:off x="1968979" y="4577575"/>
              <a:ext cx="1459832"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15261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468"/>
          <a:stretch/>
        </p:blipFill>
        <p:spPr bwMode="auto">
          <a:xfrm>
            <a:off x="200025" y="2667794"/>
            <a:ext cx="8943975"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Right Cell 4</a:t>
            </a:r>
          </a:p>
        </p:txBody>
      </p:sp>
      <p:grpSp>
        <p:nvGrpSpPr>
          <p:cNvPr id="9" name="Group 8"/>
          <p:cNvGrpSpPr/>
          <p:nvPr/>
        </p:nvGrpSpPr>
        <p:grpSpPr>
          <a:xfrm>
            <a:off x="4235636" y="4035413"/>
            <a:ext cx="1800200" cy="1909305"/>
            <a:chOff x="1187624" y="2852936"/>
            <a:chExt cx="1800200" cy="1909305"/>
          </a:xfrm>
        </p:grpSpPr>
        <p:sp>
          <p:nvSpPr>
            <p:cNvPr id="6" name="TextBox 5"/>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MQWA.C4R7</a:t>
              </a:r>
            </a:p>
            <a:p>
              <a:r>
                <a:rPr lang="en-GB" sz="1200" dirty="0"/>
                <a:t>1 RPL Right B2</a:t>
              </a:r>
            </a:p>
            <a:p>
              <a:r>
                <a:rPr lang="en-GB" sz="1200" dirty="0"/>
                <a:t>Flange side</a:t>
              </a:r>
            </a:p>
            <a:p>
              <a:r>
                <a:rPr lang="en-GB" sz="1200" b="1" dirty="0"/>
                <a:t>IR7-26</a:t>
              </a:r>
              <a:endParaRPr lang="en-GB" sz="1200" dirty="0"/>
            </a:p>
          </p:txBody>
        </p:sp>
        <p:cxnSp>
          <p:nvCxnSpPr>
            <p:cNvPr id="8" name="Straight Arrow Connector 7"/>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6785545" y="4035413"/>
            <a:ext cx="1800200" cy="1909305"/>
            <a:chOff x="1187624" y="2852936"/>
            <a:chExt cx="1800200" cy="1909305"/>
          </a:xfrm>
        </p:grpSpPr>
        <p:sp>
          <p:nvSpPr>
            <p:cNvPr id="16" name="TextBox 15"/>
            <p:cNvSpPr txBox="1"/>
            <p:nvPr/>
          </p:nvSpPr>
          <p:spPr>
            <a:xfrm>
              <a:off x="1187624" y="3931244"/>
              <a:ext cx="1370768" cy="830997"/>
            </a:xfrm>
            <a:prstGeom prst="rect">
              <a:avLst/>
            </a:prstGeom>
            <a:noFill/>
            <a:ln w="28575">
              <a:solidFill>
                <a:srgbClr val="C00000"/>
              </a:solidFill>
            </a:ln>
          </p:spPr>
          <p:txBody>
            <a:bodyPr wrap="square" rtlCol="0">
              <a:spAutoFit/>
            </a:bodyPr>
            <a:lstStyle/>
            <a:p>
              <a:r>
                <a:rPr lang="en-GB" sz="1200" dirty="0"/>
                <a:t>MQWA.E4R7 </a:t>
              </a:r>
            </a:p>
            <a:p>
              <a:r>
                <a:rPr lang="en-GB" sz="1200" dirty="0"/>
                <a:t>1 RPL Right B2</a:t>
              </a:r>
            </a:p>
            <a:p>
              <a:r>
                <a:rPr lang="en-GB" sz="1200" dirty="0"/>
                <a:t>Flange side</a:t>
              </a:r>
            </a:p>
            <a:p>
              <a:r>
                <a:rPr lang="en-GB" sz="1200" b="1" dirty="0"/>
                <a:t>IR7-28</a:t>
              </a:r>
              <a:endParaRPr lang="en-GB" sz="1200" dirty="0"/>
            </a:p>
          </p:txBody>
        </p:sp>
        <p:cxnSp>
          <p:nvCxnSpPr>
            <p:cNvPr id="17" name="Straight Arrow Connector 16"/>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739692" y="2059035"/>
            <a:ext cx="1637481" cy="1940907"/>
            <a:chOff x="1187624" y="3931244"/>
            <a:chExt cx="1637481" cy="194090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BLMTI.04R7 1 RPL centre</a:t>
              </a:r>
            </a:p>
            <a:p>
              <a:r>
                <a:rPr lang="en-GB" sz="1200" b="1" dirty="0"/>
                <a:t>IR7-31</a:t>
              </a:r>
            </a:p>
          </p:txBody>
        </p:sp>
        <p:cxnSp>
          <p:nvCxnSpPr>
            <p:cNvPr id="26" name="Straight Arrow Connector 25"/>
            <p:cNvCxnSpPr>
              <a:stCxn id="25"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811870" y="2062978"/>
            <a:ext cx="1000490" cy="1972435"/>
            <a:chOff x="3623296" y="3935186"/>
            <a:chExt cx="1684338" cy="1940907"/>
          </a:xfrm>
        </p:grpSpPr>
        <p:sp>
          <p:nvSpPr>
            <p:cNvPr id="29" name="TextBox 28"/>
            <p:cNvSpPr txBox="1"/>
            <p:nvPr/>
          </p:nvSpPr>
          <p:spPr>
            <a:xfrm>
              <a:off x="3623296" y="3935186"/>
              <a:ext cx="1684338" cy="636000"/>
            </a:xfrm>
            <a:prstGeom prst="rect">
              <a:avLst/>
            </a:prstGeom>
            <a:noFill/>
            <a:ln w="28575">
              <a:solidFill>
                <a:schemeClr val="accent1"/>
              </a:solidFill>
            </a:ln>
          </p:spPr>
          <p:txBody>
            <a:bodyPr wrap="square" rtlCol="0">
              <a:spAutoFit/>
            </a:bodyPr>
            <a:lstStyle/>
            <a:p>
              <a:r>
                <a:rPr lang="en-GB" sz="1200" dirty="0"/>
                <a:t>BLMEI.0 4R7 </a:t>
              </a:r>
            </a:p>
            <a:p>
              <a:r>
                <a:rPr lang="en-GB" sz="1200" dirty="0"/>
                <a:t>1 RPL centre</a:t>
              </a:r>
            </a:p>
            <a:p>
              <a:r>
                <a:rPr lang="en-GB" sz="1200" b="1" dirty="0"/>
                <a:t>IR7-30</a:t>
              </a:r>
            </a:p>
          </p:txBody>
        </p:sp>
        <p:cxnSp>
          <p:nvCxnSpPr>
            <p:cNvPr id="30" name="Straight Arrow Connector 29"/>
            <p:cNvCxnSpPr>
              <a:stCxn id="29" idx="2"/>
            </p:cNvCxnSpPr>
            <p:nvPr/>
          </p:nvCxnSpPr>
          <p:spPr>
            <a:xfrm flipH="1">
              <a:off x="3731692" y="4571186"/>
              <a:ext cx="733771" cy="130490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5619675" y="4035414"/>
            <a:ext cx="2317998" cy="1896841"/>
            <a:chOff x="669826" y="2852937"/>
            <a:chExt cx="2317998" cy="1896841"/>
          </a:xfrm>
        </p:grpSpPr>
        <p:sp>
          <p:nvSpPr>
            <p:cNvPr id="33" name="TextBox 32"/>
            <p:cNvSpPr txBox="1"/>
            <p:nvPr/>
          </p:nvSpPr>
          <p:spPr>
            <a:xfrm>
              <a:off x="669826" y="3918781"/>
              <a:ext cx="1165870" cy="830997"/>
            </a:xfrm>
            <a:prstGeom prst="rect">
              <a:avLst/>
            </a:prstGeom>
            <a:noFill/>
            <a:ln w="28575">
              <a:solidFill>
                <a:srgbClr val="C00000"/>
              </a:solidFill>
            </a:ln>
          </p:spPr>
          <p:txBody>
            <a:bodyPr wrap="square" rtlCol="0">
              <a:spAutoFit/>
            </a:bodyPr>
            <a:lstStyle/>
            <a:p>
              <a:r>
                <a:rPr lang="en-GB" sz="1200" dirty="0"/>
                <a:t>MQWA.D4R7</a:t>
              </a:r>
            </a:p>
            <a:p>
              <a:r>
                <a:rPr lang="en-GB" sz="1200" dirty="0"/>
                <a:t>1 RPL Right B2</a:t>
              </a:r>
            </a:p>
            <a:p>
              <a:r>
                <a:rPr lang="en-GB" sz="1200" dirty="0"/>
                <a:t>Flange side</a:t>
              </a:r>
            </a:p>
            <a:p>
              <a:r>
                <a:rPr lang="en-GB" sz="1200" b="1" dirty="0"/>
                <a:t>IR7-27</a:t>
              </a:r>
              <a:endParaRPr lang="en-GB" sz="1200" dirty="0"/>
            </a:p>
          </p:txBody>
        </p:sp>
        <p:cxnSp>
          <p:nvCxnSpPr>
            <p:cNvPr id="34" name="Straight Arrow Connector 33"/>
            <p:cNvCxnSpPr>
              <a:stCxn id="33" idx="0"/>
            </p:cNvCxnSpPr>
            <p:nvPr/>
          </p:nvCxnSpPr>
          <p:spPr>
            <a:xfrm flipV="1">
              <a:off x="1252761" y="2852937"/>
              <a:ext cx="1735063" cy="106584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7937673" y="2032766"/>
            <a:ext cx="1026814" cy="1940908"/>
            <a:chOff x="2497510" y="3931243"/>
            <a:chExt cx="1026814" cy="1940908"/>
          </a:xfrm>
        </p:grpSpPr>
        <p:sp>
          <p:nvSpPr>
            <p:cNvPr id="36" name="TextBox 35"/>
            <p:cNvSpPr txBox="1"/>
            <p:nvPr/>
          </p:nvSpPr>
          <p:spPr>
            <a:xfrm>
              <a:off x="2497510" y="3931243"/>
              <a:ext cx="1026814" cy="646331"/>
            </a:xfrm>
            <a:prstGeom prst="rect">
              <a:avLst/>
            </a:prstGeom>
            <a:noFill/>
            <a:ln w="28575">
              <a:solidFill>
                <a:schemeClr val="accent1"/>
              </a:solidFill>
            </a:ln>
          </p:spPr>
          <p:txBody>
            <a:bodyPr wrap="square" rtlCol="0">
              <a:spAutoFit/>
            </a:bodyPr>
            <a:lstStyle/>
            <a:p>
              <a:r>
                <a:rPr lang="en-GB" sz="1200" dirty="0"/>
                <a:t>BLMQI.F4R7 1 RPL centre</a:t>
              </a:r>
            </a:p>
            <a:p>
              <a:r>
                <a:rPr lang="en-GB" sz="1200" b="1" dirty="0"/>
                <a:t>IR7-29</a:t>
              </a:r>
            </a:p>
          </p:txBody>
        </p:sp>
        <p:cxnSp>
          <p:nvCxnSpPr>
            <p:cNvPr id="37" name="Straight Arrow Connector 36"/>
            <p:cNvCxnSpPr>
              <a:stCxn id="36" idx="2"/>
            </p:cNvCxnSpPr>
            <p:nvPr/>
          </p:nvCxnSpPr>
          <p:spPr>
            <a:xfrm flipH="1">
              <a:off x="2825105" y="4577574"/>
              <a:ext cx="185812" cy="129457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517300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783"/>
            <a:ext cx="8229600" cy="1143000"/>
          </a:xfrm>
        </p:spPr>
        <p:txBody>
          <a:bodyPr/>
          <a:lstStyle/>
          <a:p>
            <a:r>
              <a:rPr lang="en-GB" dirty="0"/>
              <a:t>IR7 Right Cell 5</a:t>
            </a:r>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8312"/>
          <a:stretch/>
        </p:blipFill>
        <p:spPr bwMode="auto">
          <a:xfrm>
            <a:off x="1164656" y="3645024"/>
            <a:ext cx="7612986" cy="2620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06686" y="188640"/>
            <a:ext cx="1044303" cy="1116124"/>
            <a:chOff x="290810" y="404664"/>
            <a:chExt cx="1044303" cy="1116124"/>
          </a:xfrm>
        </p:grpSpPr>
        <p:sp>
          <p:nvSpPr>
            <p:cNvPr id="7" name="Right Arrow 6"/>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10" name="TextBox 9"/>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11" name="Group 10"/>
          <p:cNvGrpSpPr/>
          <p:nvPr/>
        </p:nvGrpSpPr>
        <p:grpSpPr>
          <a:xfrm>
            <a:off x="1707678" y="4781528"/>
            <a:ext cx="1800200" cy="1909305"/>
            <a:chOff x="1187624" y="2852936"/>
            <a:chExt cx="1800200" cy="1909305"/>
          </a:xfrm>
        </p:grpSpPr>
        <p:sp>
          <p:nvSpPr>
            <p:cNvPr id="12" name="TextBox 11"/>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MQWA.A5R7 1 RPL Right B2</a:t>
              </a:r>
            </a:p>
            <a:p>
              <a:r>
                <a:rPr lang="en-GB" sz="1200" dirty="0"/>
                <a:t>Flange side</a:t>
              </a:r>
            </a:p>
            <a:p>
              <a:r>
                <a:rPr lang="en-GB" sz="1200" b="1" dirty="0"/>
                <a:t>IR7-32</a:t>
              </a:r>
            </a:p>
          </p:txBody>
        </p:sp>
        <p:cxnSp>
          <p:nvCxnSpPr>
            <p:cNvPr id="13" name="Straight Arrow Connector 12"/>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1539664" y="2852936"/>
            <a:ext cx="1637481" cy="1940907"/>
            <a:chOff x="1187624" y="3931244"/>
            <a:chExt cx="1637481" cy="1940907"/>
          </a:xfrm>
        </p:grpSpPr>
        <p:sp>
          <p:nvSpPr>
            <p:cNvPr id="15" name="TextBox 1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BLMQI.A5R7 1 RPL centre</a:t>
              </a:r>
            </a:p>
            <a:p>
              <a:r>
                <a:rPr lang="en-GB" sz="1200" b="1" dirty="0"/>
                <a:t>IR7-35</a:t>
              </a:r>
            </a:p>
          </p:txBody>
        </p:sp>
        <p:cxnSp>
          <p:nvCxnSpPr>
            <p:cNvPr id="16" name="Straight Arrow Connector 15"/>
            <p:cNvCxnSpPr>
              <a:stCxn id="15"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436096" y="4806766"/>
            <a:ext cx="1800200" cy="1909305"/>
            <a:chOff x="1187624" y="2852936"/>
            <a:chExt cx="1800200" cy="1909305"/>
          </a:xfrm>
        </p:grpSpPr>
        <p:sp>
          <p:nvSpPr>
            <p:cNvPr id="18" name="TextBox 17"/>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MQWA.D5R7 1 RPL Right B2</a:t>
              </a:r>
            </a:p>
            <a:p>
              <a:r>
                <a:rPr lang="en-GB" sz="1200" dirty="0"/>
                <a:t>Flange side</a:t>
              </a:r>
            </a:p>
            <a:p>
              <a:r>
                <a:rPr lang="en-GB" sz="1200" b="1" dirty="0"/>
                <a:t>IR7-33</a:t>
              </a:r>
            </a:p>
          </p:txBody>
        </p:sp>
        <p:cxnSp>
          <p:nvCxnSpPr>
            <p:cNvPr id="19" name="Straight Arrow Connector 18"/>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7452319" y="4793844"/>
            <a:ext cx="1080121" cy="1896989"/>
            <a:chOff x="2339751" y="2852937"/>
            <a:chExt cx="1080121" cy="1896989"/>
          </a:xfrm>
        </p:grpSpPr>
        <p:sp>
          <p:nvSpPr>
            <p:cNvPr id="21" name="TextBox 20"/>
            <p:cNvSpPr txBox="1"/>
            <p:nvPr/>
          </p:nvSpPr>
          <p:spPr>
            <a:xfrm>
              <a:off x="2339751" y="3918929"/>
              <a:ext cx="1080121" cy="830997"/>
            </a:xfrm>
            <a:prstGeom prst="rect">
              <a:avLst/>
            </a:prstGeom>
            <a:solidFill>
              <a:schemeClr val="bg1"/>
            </a:solidFill>
            <a:ln w="28575">
              <a:solidFill>
                <a:srgbClr val="C00000"/>
              </a:solidFill>
            </a:ln>
          </p:spPr>
          <p:txBody>
            <a:bodyPr wrap="square" rtlCol="0">
              <a:spAutoFit/>
            </a:bodyPr>
            <a:lstStyle/>
            <a:p>
              <a:r>
                <a:rPr lang="en-GB" sz="1200" dirty="0"/>
                <a:t>MQWA.E5R7 1 RPL Right B2</a:t>
              </a:r>
            </a:p>
            <a:p>
              <a:r>
                <a:rPr lang="en-GB" sz="1200" dirty="0"/>
                <a:t>Flange side</a:t>
              </a:r>
            </a:p>
            <a:p>
              <a:r>
                <a:rPr lang="en-GB" sz="1200" b="1" dirty="0"/>
                <a:t>IR7-34</a:t>
              </a:r>
            </a:p>
          </p:txBody>
        </p:sp>
        <p:cxnSp>
          <p:nvCxnSpPr>
            <p:cNvPr id="22" name="Straight Arrow Connector 21"/>
            <p:cNvCxnSpPr>
              <a:stCxn id="21" idx="0"/>
            </p:cNvCxnSpPr>
            <p:nvPr/>
          </p:nvCxnSpPr>
          <p:spPr>
            <a:xfrm flipV="1">
              <a:off x="2879812" y="2852937"/>
              <a:ext cx="108012" cy="10659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5193419" y="2852937"/>
            <a:ext cx="1637481" cy="1940907"/>
            <a:chOff x="1187624" y="3931244"/>
            <a:chExt cx="1637481" cy="1940907"/>
          </a:xfrm>
        </p:grpSpPr>
        <p:sp>
          <p:nvSpPr>
            <p:cNvPr id="27" name="TextBox 26"/>
            <p:cNvSpPr txBox="1"/>
            <p:nvPr/>
          </p:nvSpPr>
          <p:spPr>
            <a:xfrm>
              <a:off x="1187624" y="3931244"/>
              <a:ext cx="1008112" cy="646331"/>
            </a:xfrm>
            <a:prstGeom prst="rect">
              <a:avLst/>
            </a:prstGeom>
            <a:solidFill>
              <a:schemeClr val="bg1"/>
            </a:solidFill>
            <a:ln w="28575">
              <a:solidFill>
                <a:schemeClr val="accent1"/>
              </a:solidFill>
            </a:ln>
          </p:spPr>
          <p:txBody>
            <a:bodyPr wrap="square" rtlCol="0">
              <a:spAutoFit/>
            </a:bodyPr>
            <a:lstStyle/>
            <a:p>
              <a:r>
                <a:rPr lang="en-GB" sz="1200" dirty="0"/>
                <a:t>BLMQI.E5R7 1 RPL centre</a:t>
              </a:r>
            </a:p>
            <a:p>
              <a:r>
                <a:rPr lang="en-GB" sz="1200" b="1" dirty="0"/>
                <a:t>IR7-36</a:t>
              </a:r>
            </a:p>
          </p:txBody>
        </p:sp>
        <p:cxnSp>
          <p:nvCxnSpPr>
            <p:cNvPr id="28" name="Straight Arrow Connector 27"/>
            <p:cNvCxnSpPr>
              <a:stCxn id="27"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3" name="Date Placeholder 2"/>
          <p:cNvSpPr>
            <a:spLocks noGrp="1"/>
          </p:cNvSpPr>
          <p:nvPr>
            <p:ph type="dt" sz="half" idx="10"/>
          </p:nvPr>
        </p:nvSpPr>
        <p:spPr/>
        <p:txBody>
          <a:bodyPr/>
          <a:lstStyle/>
          <a:p>
            <a:r>
              <a:rPr lang="en-US"/>
              <a:t>31/08/2016</a:t>
            </a:r>
            <a:endParaRPr lang="en-GB"/>
          </a:p>
        </p:txBody>
      </p:sp>
      <p:sp>
        <p:nvSpPr>
          <p:cNvPr id="23" name="Footer Placeholder 22"/>
          <p:cNvSpPr>
            <a:spLocks noGrp="1"/>
          </p:cNvSpPr>
          <p:nvPr>
            <p:ph type="ftr" sz="quarter" idx="11"/>
          </p:nvPr>
        </p:nvSpPr>
        <p:spPr/>
        <p:txBody>
          <a:bodyPr/>
          <a:lstStyle/>
          <a:p>
            <a:r>
              <a:rPr lang="it-IT"/>
              <a:t>F. Cerutti, E. Skordis, P. Fessia, N. Mariani</a:t>
            </a:r>
            <a:endParaRPr lang="en-GB"/>
          </a:p>
        </p:txBody>
      </p:sp>
      <p:sp>
        <p:nvSpPr>
          <p:cNvPr id="24" name="Slide Number Placeholder 23"/>
          <p:cNvSpPr>
            <a:spLocks noGrp="1"/>
          </p:cNvSpPr>
          <p:nvPr>
            <p:ph type="sldNum" sz="quarter" idx="12"/>
          </p:nvPr>
        </p:nvSpPr>
        <p:spPr/>
        <p:txBody>
          <a:bodyPr/>
          <a:lstStyle/>
          <a:p>
            <a:fld id="{E67B5E4A-4952-40B3-BECC-8C3A08E058E6}" type="slidenum">
              <a:rPr lang="en-GB" smtClean="0"/>
              <a:t>67</a:t>
            </a:fld>
            <a:endParaRPr lang="en-GB" dirty="0"/>
          </a:p>
        </p:txBody>
      </p:sp>
    </p:spTree>
    <p:extLst>
      <p:ext uri="{BB962C8B-B14F-4D97-AF65-F5344CB8AC3E}">
        <p14:creationId xmlns:p14="http://schemas.microsoft.com/office/powerpoint/2010/main" val="37415745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783"/>
            <a:ext cx="8229600" cy="1143000"/>
          </a:xfrm>
        </p:spPr>
        <p:txBody>
          <a:bodyPr/>
          <a:lstStyle/>
          <a:p>
            <a:r>
              <a:rPr lang="en-GB" dirty="0"/>
              <a:t>IR7 Right Cell 6</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619"/>
          <a:stretch/>
        </p:blipFill>
        <p:spPr bwMode="auto">
          <a:xfrm>
            <a:off x="812310" y="4041397"/>
            <a:ext cx="7733468" cy="2310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194" y="970889"/>
            <a:ext cx="6882198" cy="3250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43321" y="206642"/>
            <a:ext cx="1044303" cy="1116124"/>
            <a:chOff x="290810" y="404664"/>
            <a:chExt cx="1044303" cy="1116124"/>
          </a:xfrm>
        </p:grpSpPr>
        <p:sp>
          <p:nvSpPr>
            <p:cNvPr id="7" name="Right Arrow 6"/>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10" name="TextBox 9"/>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14" name="Group 13"/>
          <p:cNvGrpSpPr/>
          <p:nvPr/>
        </p:nvGrpSpPr>
        <p:grpSpPr>
          <a:xfrm>
            <a:off x="2555776" y="1106742"/>
            <a:ext cx="1704597" cy="1445767"/>
            <a:chOff x="2064569" y="4426384"/>
            <a:chExt cx="1704597" cy="1445767"/>
          </a:xfrm>
        </p:grpSpPr>
        <p:sp>
          <p:nvSpPr>
            <p:cNvPr id="15" name="TextBox 14"/>
            <p:cNvSpPr txBox="1"/>
            <p:nvPr/>
          </p:nvSpPr>
          <p:spPr>
            <a:xfrm>
              <a:off x="2064569" y="4426384"/>
              <a:ext cx="1152128" cy="646331"/>
            </a:xfrm>
            <a:prstGeom prst="rect">
              <a:avLst/>
            </a:prstGeom>
            <a:noFill/>
            <a:ln w="28575">
              <a:solidFill>
                <a:schemeClr val="accent1"/>
              </a:solidFill>
            </a:ln>
          </p:spPr>
          <p:txBody>
            <a:bodyPr wrap="square" rtlCol="0">
              <a:spAutoFit/>
            </a:bodyPr>
            <a:lstStyle/>
            <a:p>
              <a:r>
                <a:rPr lang="en-GB" sz="1200" dirty="0"/>
                <a:t>BLMEI.H6R7</a:t>
              </a:r>
            </a:p>
            <a:p>
              <a:r>
                <a:rPr lang="en-GB" sz="1200" dirty="0"/>
                <a:t>1 RPL centre</a:t>
              </a:r>
            </a:p>
            <a:p>
              <a:r>
                <a:rPr lang="en-GB" sz="1200" b="1" dirty="0"/>
                <a:t>IR7-37</a:t>
              </a:r>
            </a:p>
          </p:txBody>
        </p:sp>
        <p:cxnSp>
          <p:nvCxnSpPr>
            <p:cNvPr id="16" name="Straight Arrow Connector 15"/>
            <p:cNvCxnSpPr>
              <a:stCxn id="15" idx="2"/>
            </p:cNvCxnSpPr>
            <p:nvPr/>
          </p:nvCxnSpPr>
          <p:spPr>
            <a:xfrm>
              <a:off x="2640633" y="5072715"/>
              <a:ext cx="1128533" cy="79943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013508" y="2670462"/>
            <a:ext cx="1665536" cy="1844669"/>
            <a:chOff x="1322288" y="2852937"/>
            <a:chExt cx="1665536" cy="1844669"/>
          </a:xfrm>
        </p:grpSpPr>
        <p:sp>
          <p:nvSpPr>
            <p:cNvPr id="20" name="TextBox 19"/>
            <p:cNvSpPr txBox="1"/>
            <p:nvPr/>
          </p:nvSpPr>
          <p:spPr>
            <a:xfrm>
              <a:off x="1322288" y="3866609"/>
              <a:ext cx="1087134" cy="830997"/>
            </a:xfrm>
            <a:prstGeom prst="rect">
              <a:avLst/>
            </a:prstGeom>
            <a:noFill/>
            <a:ln w="28575">
              <a:solidFill>
                <a:srgbClr val="C00000"/>
              </a:solidFill>
            </a:ln>
          </p:spPr>
          <p:txBody>
            <a:bodyPr wrap="square" rtlCol="0">
              <a:spAutoFit/>
            </a:bodyPr>
            <a:lstStyle/>
            <a:p>
              <a:r>
                <a:rPr lang="en-GB" sz="1200" dirty="0"/>
                <a:t>MBW.A6R7</a:t>
              </a:r>
            </a:p>
            <a:p>
              <a:r>
                <a:rPr lang="en-GB" sz="1200" dirty="0"/>
                <a:t>2 RPL Right B2</a:t>
              </a:r>
            </a:p>
            <a:p>
              <a:r>
                <a:rPr lang="en-GB" sz="1200" dirty="0"/>
                <a:t>Over/below</a:t>
              </a:r>
            </a:p>
            <a:p>
              <a:r>
                <a:rPr lang="en-GB" sz="1200" b="1" dirty="0"/>
                <a:t>IR7-38, IR7-39</a:t>
              </a:r>
            </a:p>
          </p:txBody>
        </p:sp>
        <p:cxnSp>
          <p:nvCxnSpPr>
            <p:cNvPr id="21" name="Straight Arrow Connector 20"/>
            <p:cNvCxnSpPr>
              <a:stCxn id="20" idx="0"/>
            </p:cNvCxnSpPr>
            <p:nvPr/>
          </p:nvCxnSpPr>
          <p:spPr>
            <a:xfrm flipV="1">
              <a:off x="1865855" y="2852937"/>
              <a:ext cx="1121969" cy="101367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5612609" y="2592029"/>
            <a:ext cx="1087134" cy="1923100"/>
            <a:chOff x="2720454" y="2852937"/>
            <a:chExt cx="1087134" cy="1923100"/>
          </a:xfrm>
        </p:grpSpPr>
        <p:sp>
          <p:nvSpPr>
            <p:cNvPr id="30" name="TextBox 29"/>
            <p:cNvSpPr txBox="1"/>
            <p:nvPr/>
          </p:nvSpPr>
          <p:spPr>
            <a:xfrm>
              <a:off x="2720454" y="3945040"/>
              <a:ext cx="1087134" cy="830997"/>
            </a:xfrm>
            <a:prstGeom prst="rect">
              <a:avLst/>
            </a:prstGeom>
            <a:noFill/>
            <a:ln w="28575">
              <a:solidFill>
                <a:srgbClr val="C00000"/>
              </a:solidFill>
            </a:ln>
          </p:spPr>
          <p:txBody>
            <a:bodyPr wrap="square" rtlCol="0">
              <a:spAutoFit/>
            </a:bodyPr>
            <a:lstStyle/>
            <a:p>
              <a:r>
                <a:rPr lang="en-GB" sz="1200" dirty="0"/>
                <a:t>MBW.B6R7</a:t>
              </a:r>
            </a:p>
            <a:p>
              <a:r>
                <a:rPr lang="en-GB" sz="1200" dirty="0"/>
                <a:t>2 RPL Right B2</a:t>
              </a:r>
            </a:p>
            <a:p>
              <a:r>
                <a:rPr lang="en-GB" sz="1200" dirty="0"/>
                <a:t>Over/below</a:t>
              </a:r>
            </a:p>
            <a:p>
              <a:r>
                <a:rPr lang="en-GB" sz="1200" b="1" dirty="0"/>
                <a:t>IR7-41, IR7-42</a:t>
              </a:r>
            </a:p>
          </p:txBody>
        </p:sp>
        <p:cxnSp>
          <p:nvCxnSpPr>
            <p:cNvPr id="31" name="Straight Arrow Connector 30"/>
            <p:cNvCxnSpPr/>
            <p:nvPr/>
          </p:nvCxnSpPr>
          <p:spPr>
            <a:xfrm flipH="1" flipV="1">
              <a:off x="2987824" y="2852937"/>
              <a:ext cx="276197" cy="10921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954531" y="3707724"/>
            <a:ext cx="982789" cy="1329044"/>
            <a:chOff x="3329532" y="4426384"/>
            <a:chExt cx="834099" cy="1329044"/>
          </a:xfrm>
        </p:grpSpPr>
        <p:sp>
          <p:nvSpPr>
            <p:cNvPr id="38" name="TextBox 37"/>
            <p:cNvSpPr txBox="1"/>
            <p:nvPr/>
          </p:nvSpPr>
          <p:spPr>
            <a:xfrm>
              <a:off x="3329532" y="4426384"/>
              <a:ext cx="834099" cy="646331"/>
            </a:xfrm>
            <a:prstGeom prst="rect">
              <a:avLst/>
            </a:prstGeom>
            <a:noFill/>
            <a:ln w="28575">
              <a:solidFill>
                <a:schemeClr val="accent1"/>
              </a:solidFill>
            </a:ln>
          </p:spPr>
          <p:txBody>
            <a:bodyPr wrap="square" rtlCol="0">
              <a:spAutoFit/>
            </a:bodyPr>
            <a:lstStyle/>
            <a:p>
              <a:r>
                <a:rPr lang="en-GB" sz="1200" dirty="0"/>
                <a:t>BLMTI.G6R7</a:t>
              </a:r>
            </a:p>
            <a:p>
              <a:r>
                <a:rPr lang="en-GB" sz="1200" dirty="0"/>
                <a:t>1 RPL centre</a:t>
              </a:r>
            </a:p>
            <a:p>
              <a:r>
                <a:rPr lang="en-GB" sz="1200" b="1" dirty="0"/>
                <a:t>IR7-44</a:t>
              </a:r>
            </a:p>
          </p:txBody>
        </p:sp>
        <p:cxnSp>
          <p:nvCxnSpPr>
            <p:cNvPr id="39" name="Straight Arrow Connector 38"/>
            <p:cNvCxnSpPr>
              <a:stCxn id="38" idx="2"/>
            </p:cNvCxnSpPr>
            <p:nvPr/>
          </p:nvCxnSpPr>
          <p:spPr>
            <a:xfrm>
              <a:off x="3746582" y="5072715"/>
              <a:ext cx="337684" cy="682713"/>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3" name="Date Placeholder 2"/>
          <p:cNvSpPr>
            <a:spLocks noGrp="1"/>
          </p:cNvSpPr>
          <p:nvPr>
            <p:ph type="dt" sz="half" idx="10"/>
          </p:nvPr>
        </p:nvSpPr>
        <p:spPr/>
        <p:txBody>
          <a:bodyPr/>
          <a:lstStyle/>
          <a:p>
            <a:r>
              <a:rPr lang="en-US"/>
              <a:t>31/08/2016</a:t>
            </a:r>
            <a:endParaRPr lang="en-GB"/>
          </a:p>
        </p:txBody>
      </p:sp>
      <p:sp>
        <p:nvSpPr>
          <p:cNvPr id="4" name="Footer Placeholder 3"/>
          <p:cNvSpPr>
            <a:spLocks noGrp="1"/>
          </p:cNvSpPr>
          <p:nvPr>
            <p:ph type="ftr" sz="quarter" idx="11"/>
          </p:nvPr>
        </p:nvSpPr>
        <p:spPr/>
        <p:txBody>
          <a:bodyPr/>
          <a:lstStyle/>
          <a:p>
            <a:r>
              <a:rPr lang="it-IT"/>
              <a:t>F. Cerutti, E. Skordis, P. Fessia, N. Mariani</a:t>
            </a:r>
            <a:endParaRPr lang="en-GB"/>
          </a:p>
        </p:txBody>
      </p:sp>
      <p:sp>
        <p:nvSpPr>
          <p:cNvPr id="5" name="Slide Number Placeholder 4"/>
          <p:cNvSpPr>
            <a:spLocks noGrp="1"/>
          </p:cNvSpPr>
          <p:nvPr>
            <p:ph type="sldNum" sz="quarter" idx="12"/>
          </p:nvPr>
        </p:nvSpPr>
        <p:spPr/>
        <p:txBody>
          <a:bodyPr/>
          <a:lstStyle/>
          <a:p>
            <a:fld id="{E67B5E4A-4952-40B3-BECC-8C3A08E058E6}" type="slidenum">
              <a:rPr lang="en-GB" smtClean="0"/>
              <a:t>68</a:t>
            </a:fld>
            <a:endParaRPr lang="en-GB"/>
          </a:p>
        </p:txBody>
      </p:sp>
      <p:grpSp>
        <p:nvGrpSpPr>
          <p:cNvPr id="36" name="Group 35"/>
          <p:cNvGrpSpPr/>
          <p:nvPr/>
        </p:nvGrpSpPr>
        <p:grpSpPr>
          <a:xfrm>
            <a:off x="3826745" y="1106742"/>
            <a:ext cx="1704597" cy="1445767"/>
            <a:chOff x="2064569" y="4426384"/>
            <a:chExt cx="1704597" cy="1445767"/>
          </a:xfrm>
        </p:grpSpPr>
        <p:sp>
          <p:nvSpPr>
            <p:cNvPr id="41" name="TextBox 40"/>
            <p:cNvSpPr txBox="1"/>
            <p:nvPr/>
          </p:nvSpPr>
          <p:spPr>
            <a:xfrm>
              <a:off x="2064569" y="4426384"/>
              <a:ext cx="1152128" cy="646331"/>
            </a:xfrm>
            <a:prstGeom prst="rect">
              <a:avLst/>
            </a:prstGeom>
            <a:noFill/>
            <a:ln w="28575">
              <a:solidFill>
                <a:schemeClr val="accent1"/>
              </a:solidFill>
            </a:ln>
          </p:spPr>
          <p:txBody>
            <a:bodyPr wrap="square" rtlCol="0">
              <a:spAutoFit/>
            </a:bodyPr>
            <a:lstStyle/>
            <a:p>
              <a:r>
                <a:rPr lang="en-GB" sz="1200" dirty="0"/>
                <a:t>BLMEI.I6R7</a:t>
              </a:r>
            </a:p>
            <a:p>
              <a:r>
                <a:rPr lang="en-GB" sz="1200" dirty="0"/>
                <a:t>1 RPL centre</a:t>
              </a:r>
            </a:p>
            <a:p>
              <a:r>
                <a:rPr lang="en-GB" sz="1200" b="1" dirty="0"/>
                <a:t>IR7-40</a:t>
              </a:r>
            </a:p>
          </p:txBody>
        </p:sp>
        <p:cxnSp>
          <p:nvCxnSpPr>
            <p:cNvPr id="42" name="Straight Arrow Connector 41"/>
            <p:cNvCxnSpPr>
              <a:stCxn id="41" idx="2"/>
            </p:cNvCxnSpPr>
            <p:nvPr/>
          </p:nvCxnSpPr>
          <p:spPr>
            <a:xfrm>
              <a:off x="2640633" y="5072715"/>
              <a:ext cx="1128533" cy="79943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1306459" y="1103040"/>
            <a:ext cx="1152128" cy="1533872"/>
            <a:chOff x="3005133" y="4670001"/>
            <a:chExt cx="1152128" cy="1533872"/>
          </a:xfrm>
        </p:grpSpPr>
        <p:sp>
          <p:nvSpPr>
            <p:cNvPr id="44" name="TextBox 43"/>
            <p:cNvSpPr txBox="1"/>
            <p:nvPr/>
          </p:nvSpPr>
          <p:spPr>
            <a:xfrm>
              <a:off x="3005133" y="4670001"/>
              <a:ext cx="1152128" cy="646331"/>
            </a:xfrm>
            <a:prstGeom prst="rect">
              <a:avLst/>
            </a:prstGeom>
            <a:noFill/>
            <a:ln w="28575">
              <a:solidFill>
                <a:schemeClr val="accent1"/>
              </a:solidFill>
            </a:ln>
          </p:spPr>
          <p:txBody>
            <a:bodyPr wrap="square" rtlCol="0">
              <a:spAutoFit/>
            </a:bodyPr>
            <a:lstStyle/>
            <a:p>
              <a:r>
                <a:rPr lang="en-GB" sz="1200" dirty="0"/>
                <a:t>BLMTI.06R7</a:t>
              </a:r>
            </a:p>
            <a:p>
              <a:r>
                <a:rPr lang="en-GB" sz="1200" dirty="0"/>
                <a:t>1 RPL centre</a:t>
              </a:r>
            </a:p>
            <a:p>
              <a:r>
                <a:rPr lang="en-GB" sz="1200" b="1" dirty="0"/>
                <a:t>IR7-43</a:t>
              </a:r>
            </a:p>
          </p:txBody>
        </p:sp>
        <p:cxnSp>
          <p:nvCxnSpPr>
            <p:cNvPr id="45" name="Straight Arrow Connector 44"/>
            <p:cNvCxnSpPr/>
            <p:nvPr/>
          </p:nvCxnSpPr>
          <p:spPr>
            <a:xfrm>
              <a:off x="3653205" y="5361215"/>
              <a:ext cx="169197" cy="842658"/>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896366" y="3728069"/>
            <a:ext cx="1227361" cy="1422817"/>
            <a:chOff x="3329532" y="4426384"/>
            <a:chExt cx="1041669" cy="1422817"/>
          </a:xfrm>
        </p:grpSpPr>
        <p:sp>
          <p:nvSpPr>
            <p:cNvPr id="48" name="TextBox 47"/>
            <p:cNvSpPr txBox="1"/>
            <p:nvPr/>
          </p:nvSpPr>
          <p:spPr>
            <a:xfrm>
              <a:off x="3329532" y="4426384"/>
              <a:ext cx="834099" cy="646331"/>
            </a:xfrm>
            <a:prstGeom prst="rect">
              <a:avLst/>
            </a:prstGeom>
            <a:noFill/>
            <a:ln w="28575">
              <a:solidFill>
                <a:schemeClr val="accent1"/>
              </a:solidFill>
            </a:ln>
          </p:spPr>
          <p:txBody>
            <a:bodyPr wrap="square" rtlCol="0">
              <a:spAutoFit/>
            </a:bodyPr>
            <a:lstStyle/>
            <a:p>
              <a:r>
                <a:rPr lang="en-GB" sz="1200" dirty="0"/>
                <a:t>BLMTI.E6R7</a:t>
              </a:r>
            </a:p>
            <a:p>
              <a:r>
                <a:rPr lang="en-GB" sz="1200" dirty="0"/>
                <a:t>1 RPL centre</a:t>
              </a:r>
            </a:p>
            <a:p>
              <a:r>
                <a:rPr lang="en-GB" sz="1200" b="1" dirty="0"/>
                <a:t>IR7-46</a:t>
              </a:r>
            </a:p>
          </p:txBody>
        </p:sp>
        <p:cxnSp>
          <p:nvCxnSpPr>
            <p:cNvPr id="49" name="Straight Arrow Connector 48"/>
            <p:cNvCxnSpPr>
              <a:stCxn id="48" idx="2"/>
            </p:cNvCxnSpPr>
            <p:nvPr/>
          </p:nvCxnSpPr>
          <p:spPr>
            <a:xfrm>
              <a:off x="3746582" y="5072715"/>
              <a:ext cx="624619" cy="77648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25695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8"/>
            <a:ext cx="8229600" cy="1143000"/>
          </a:xfrm>
        </p:spPr>
        <p:txBody>
          <a:bodyPr/>
          <a:lstStyle/>
          <a:p>
            <a:r>
              <a:rPr lang="en-GB" dirty="0"/>
              <a:t>Magnets Dosimeters Id Cards </a:t>
            </a:r>
          </a:p>
        </p:txBody>
      </p:sp>
      <p:sp>
        <p:nvSpPr>
          <p:cNvPr id="3" name="Content Placeholder 2"/>
          <p:cNvSpPr>
            <a:spLocks noGrp="1"/>
          </p:cNvSpPr>
          <p:nvPr>
            <p:ph idx="1"/>
          </p:nvPr>
        </p:nvSpPr>
        <p:spPr>
          <a:xfrm>
            <a:off x="251520" y="1052737"/>
            <a:ext cx="8892480" cy="4536504"/>
          </a:xfrm>
        </p:spPr>
        <p:txBody>
          <a:bodyPr/>
          <a:lstStyle/>
          <a:p>
            <a:pPr marL="0" indent="0">
              <a:buNone/>
            </a:pPr>
            <a:r>
              <a:rPr lang="en-GB" dirty="0"/>
              <a:t>A4 papers attached to the magnets stating the Id, Number and Locations of each dosimeter installed on the magnet itself.</a:t>
            </a:r>
          </a:p>
          <a:p>
            <a:endParaRPr lang="en-GB" dirty="0"/>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69</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587830"/>
            <a:ext cx="4139952" cy="2331054"/>
          </a:xfrm>
          <a:prstGeom prst="rect">
            <a:avLst/>
          </a:prstGeom>
        </p:spPr>
      </p:pic>
      <p:pic>
        <p:nvPicPr>
          <p:cNvPr id="8" name="Picture 7"/>
          <p:cNvPicPr>
            <a:picLocks noChangeAspect="1"/>
          </p:cNvPicPr>
          <p:nvPr/>
        </p:nvPicPr>
        <p:blipFill>
          <a:blip r:embed="rId3"/>
          <a:stretch>
            <a:fillRect/>
          </a:stretch>
        </p:blipFill>
        <p:spPr>
          <a:xfrm>
            <a:off x="4440245" y="2317914"/>
            <a:ext cx="4654982" cy="3494558"/>
          </a:xfrm>
          <a:prstGeom prst="rect">
            <a:avLst/>
          </a:prstGeom>
          <a:ln>
            <a:solidFill>
              <a:schemeClr val="tx1"/>
            </a:solidFill>
          </a:ln>
          <a:effectLst/>
        </p:spPr>
      </p:pic>
      <p:sp>
        <p:nvSpPr>
          <p:cNvPr id="9" name="TextBox 8"/>
          <p:cNvSpPr txBox="1"/>
          <p:nvPr/>
        </p:nvSpPr>
        <p:spPr>
          <a:xfrm>
            <a:off x="228516" y="4998127"/>
            <a:ext cx="4139952" cy="1477328"/>
          </a:xfrm>
          <a:prstGeom prst="rect">
            <a:avLst/>
          </a:prstGeom>
          <a:noFill/>
        </p:spPr>
        <p:txBody>
          <a:bodyPr wrap="square" rtlCol="0">
            <a:spAutoFit/>
          </a:bodyPr>
          <a:lstStyle/>
          <a:p>
            <a:r>
              <a:rPr lang="en-GB" dirty="0"/>
              <a:t>Example of MQWA.E4L7: one dosimeter installed on Beam 1 on the Left side of the magnet, one on Beam 1 on the Right side, and one to the BLMEI.R4L7 attached to the magnet</a:t>
            </a:r>
          </a:p>
        </p:txBody>
      </p:sp>
      <p:cxnSp>
        <p:nvCxnSpPr>
          <p:cNvPr id="11" name="Straight Arrow Connector 10"/>
          <p:cNvCxnSpPr>
            <a:endCxn id="8" idx="2"/>
          </p:cNvCxnSpPr>
          <p:nvPr/>
        </p:nvCxnSpPr>
        <p:spPr>
          <a:xfrm flipH="1">
            <a:off x="6767736" y="5085184"/>
            <a:ext cx="875478" cy="727288"/>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4283968" y="5812472"/>
            <a:ext cx="4835645" cy="923330"/>
          </a:xfrm>
          <a:prstGeom prst="rect">
            <a:avLst/>
          </a:prstGeom>
          <a:solidFill>
            <a:schemeClr val="bg1"/>
          </a:solidFill>
          <a:ln w="28575">
            <a:solidFill>
              <a:srgbClr val="FF0000"/>
            </a:solidFill>
          </a:ln>
        </p:spPr>
        <p:txBody>
          <a:bodyPr wrap="square" rtlCol="0">
            <a:spAutoFit/>
          </a:bodyPr>
          <a:lstStyle/>
          <a:p>
            <a:r>
              <a:rPr lang="en-GB" b="1" dirty="0"/>
              <a:t>Names and telephones of contact persons are listed here: in case of any doubt, intervention or whatever call before to remove the supports!</a:t>
            </a:r>
          </a:p>
        </p:txBody>
      </p:sp>
      <p:sp>
        <p:nvSpPr>
          <p:cNvPr id="10" name="Oval 9"/>
          <p:cNvSpPr/>
          <p:nvPr/>
        </p:nvSpPr>
        <p:spPr>
          <a:xfrm>
            <a:off x="7668344" y="4304104"/>
            <a:ext cx="1426883" cy="15642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3560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vert="horz" lIns="91440" tIns="45720" rIns="91440" bIns="45720" rtlCol="0" anchor="ctr">
            <a:normAutofit/>
          </a:bodyPr>
          <a:lstStyle/>
          <a:p>
            <a:pPr algn="ctr"/>
            <a:r>
              <a:rPr lang="en-GB" dirty="0"/>
              <a:t>Outline</a:t>
            </a:r>
          </a:p>
        </p:txBody>
      </p:sp>
      <p:sp>
        <p:nvSpPr>
          <p:cNvPr id="3" name="Content Placeholder 2"/>
          <p:cNvSpPr>
            <a:spLocks noGrp="1"/>
          </p:cNvSpPr>
          <p:nvPr>
            <p:ph idx="1"/>
          </p:nvPr>
        </p:nvSpPr>
        <p:spPr>
          <a:xfrm>
            <a:off x="297361" y="953344"/>
            <a:ext cx="8846639" cy="5904656"/>
          </a:xfrm>
        </p:spPr>
        <p:txBody>
          <a:bodyPr>
            <a:noAutofit/>
          </a:bodyPr>
          <a:lstStyle/>
          <a:p>
            <a:pPr>
              <a:spcAft>
                <a:spcPts val="600"/>
              </a:spcAft>
              <a:buFont typeface="Wingdings" panose="05000000000000000000" pitchFamily="2" charset="2"/>
              <a:buChar char="§"/>
            </a:pPr>
            <a:r>
              <a:rPr lang="en-GB" sz="2400" dirty="0">
                <a:solidFill>
                  <a:schemeClr val="bg1">
                    <a:lumMod val="75000"/>
                  </a:schemeClr>
                </a:solidFill>
              </a:rPr>
              <a:t>Introduction to LHC Warm Magnets MBWs and MQWs</a:t>
            </a:r>
          </a:p>
          <a:p>
            <a:pPr>
              <a:spcAft>
                <a:spcPts val="600"/>
              </a:spcAft>
              <a:buFont typeface="Wingdings" panose="05000000000000000000" pitchFamily="2" charset="2"/>
              <a:buChar char="§"/>
            </a:pPr>
            <a:r>
              <a:rPr lang="en-GB" sz="2400" dirty="0">
                <a:solidFill>
                  <a:schemeClr val="bg1">
                    <a:lumMod val="75000"/>
                  </a:schemeClr>
                </a:solidFill>
              </a:rPr>
              <a:t>LHC Warm magnets Long Term Strategy</a:t>
            </a:r>
          </a:p>
          <a:p>
            <a:pPr>
              <a:spcAft>
                <a:spcPts val="600"/>
              </a:spcAft>
              <a:buFont typeface="Wingdings" panose="05000000000000000000" pitchFamily="2" charset="2"/>
              <a:buChar char="§"/>
            </a:pPr>
            <a:r>
              <a:rPr lang="en-GB" sz="2400" dirty="0">
                <a:solidFill>
                  <a:schemeClr val="bg1">
                    <a:lumMod val="75000"/>
                  </a:schemeClr>
                </a:solidFill>
              </a:rPr>
              <a:t>Overview of MQW Damage evaluations Tests</a:t>
            </a:r>
          </a:p>
          <a:p>
            <a:pPr marL="1200150" lvl="3" indent="-342900">
              <a:spcAft>
                <a:spcPts val="600"/>
              </a:spcAft>
              <a:buFont typeface="Wingdings" panose="05000000000000000000" pitchFamily="2" charset="2"/>
              <a:buChar char="§"/>
            </a:pPr>
            <a:r>
              <a:rPr lang="en-GB" dirty="0">
                <a:solidFill>
                  <a:schemeClr val="bg1">
                    <a:lumMod val="75000"/>
                  </a:schemeClr>
                </a:solidFill>
              </a:rPr>
              <a:t>Mechanical Loads: MQW life Test</a:t>
            </a:r>
          </a:p>
          <a:p>
            <a:pPr marL="1200150" lvl="3" indent="-342900">
              <a:spcAft>
                <a:spcPts val="600"/>
              </a:spcAft>
              <a:buFont typeface="Wingdings" panose="05000000000000000000" pitchFamily="2" charset="2"/>
              <a:buChar char="§"/>
            </a:pPr>
            <a:r>
              <a:rPr lang="en-GB" dirty="0">
                <a:solidFill>
                  <a:schemeClr val="bg1">
                    <a:lumMod val="75000"/>
                  </a:schemeClr>
                </a:solidFill>
              </a:rPr>
              <a:t>Thermal Loads: MQW Heat Test</a:t>
            </a:r>
          </a:p>
          <a:p>
            <a:pPr marL="342900" lvl="1" indent="-342900">
              <a:spcAft>
                <a:spcPts val="600"/>
              </a:spcAft>
              <a:buFont typeface="Wingdings" panose="05000000000000000000" pitchFamily="2" charset="2"/>
              <a:buChar char="§"/>
            </a:pPr>
            <a:r>
              <a:rPr lang="en-GB" dirty="0"/>
              <a:t>Radiation induced degradation of Warm Magnets</a:t>
            </a:r>
          </a:p>
          <a:p>
            <a:pPr marL="628650" lvl="2" indent="-342900">
              <a:spcAft>
                <a:spcPts val="600"/>
              </a:spcAft>
              <a:buFont typeface="Wingdings" panose="05000000000000000000" pitchFamily="2" charset="2"/>
              <a:buChar char="§"/>
            </a:pPr>
            <a:r>
              <a:rPr lang="en-GB" sz="2800" dirty="0"/>
              <a:t>Dose Monitoring &amp; Forecast Updates</a:t>
            </a:r>
          </a:p>
          <a:p>
            <a:pPr marL="628650" lvl="2" indent="-342900">
              <a:spcAft>
                <a:spcPts val="600"/>
              </a:spcAft>
              <a:buFont typeface="Wingdings" panose="05000000000000000000" pitchFamily="2" charset="2"/>
              <a:buChar char="§"/>
            </a:pPr>
            <a:r>
              <a:rPr lang="en-GB" sz="2800" dirty="0"/>
              <a:t>Materials Damage Evaluation</a:t>
            </a:r>
          </a:p>
          <a:p>
            <a:pPr marL="171450" lvl="1">
              <a:spcBef>
                <a:spcPts val="750"/>
              </a:spcBef>
              <a:spcAft>
                <a:spcPts val="600"/>
              </a:spcAft>
              <a:buFont typeface="Wingdings" panose="05000000000000000000" pitchFamily="2" charset="2"/>
              <a:buChar char="§"/>
            </a:pPr>
            <a:r>
              <a:rPr lang="en-GB" sz="2400" dirty="0"/>
              <a:t>Update of Long Term Strategy</a:t>
            </a:r>
          </a:p>
          <a:p>
            <a:pPr>
              <a:spcAft>
                <a:spcPts val="600"/>
              </a:spcAft>
              <a:buFont typeface="Wingdings" panose="05000000000000000000" pitchFamily="2" charset="2"/>
              <a:buChar char="§"/>
            </a:pPr>
            <a:r>
              <a:rPr lang="en-GB" sz="2400" dirty="0"/>
              <a:t>Conclusions &amp; Next Steps</a:t>
            </a:r>
            <a:endParaRPr lang="en-GB" sz="2800" dirty="0"/>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7</a:t>
            </a:fld>
            <a:endParaRPr lang="en-GB"/>
          </a:p>
        </p:txBody>
      </p:sp>
      <p:sp>
        <p:nvSpPr>
          <p:cNvPr id="5" name="Footer Placeholder 4"/>
          <p:cNvSpPr>
            <a:spLocks noGrp="1"/>
          </p:cNvSpPr>
          <p:nvPr>
            <p:ph type="ftr" sz="quarter" idx="11"/>
          </p:nvPr>
        </p:nvSpPr>
        <p:spPr/>
        <p:txBody>
          <a:bodyPr/>
          <a:lstStyle/>
          <a:p>
            <a:r>
              <a:rPr lang="it-IT" dirty="0"/>
              <a:t>F. Cerutti, E. Skordis, P. Fessia, N. Mariani</a:t>
            </a:r>
            <a:endParaRPr lang="en-GB" dirty="0"/>
          </a:p>
        </p:txBody>
      </p:sp>
    </p:spTree>
    <p:extLst>
      <p:ext uri="{BB962C8B-B14F-4D97-AF65-F5344CB8AC3E}">
        <p14:creationId xmlns:p14="http://schemas.microsoft.com/office/powerpoint/2010/main" val="1237552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471586"/>
          </a:xfrm>
        </p:spPr>
        <p:txBody>
          <a:bodyPr>
            <a:normAutofit fontScale="90000"/>
          </a:bodyPr>
          <a:lstStyle/>
          <a:p>
            <a:r>
              <a:rPr lang="en-GB" dirty="0"/>
              <a:t>Dose Monitoring in IR3 and IR7 – History </a:t>
            </a:r>
          </a:p>
        </p:txBody>
      </p:sp>
      <p:sp>
        <p:nvSpPr>
          <p:cNvPr id="3" name="Content Placeholder 2"/>
          <p:cNvSpPr>
            <a:spLocks noGrp="1"/>
          </p:cNvSpPr>
          <p:nvPr>
            <p:ph idx="1"/>
          </p:nvPr>
        </p:nvSpPr>
        <p:spPr>
          <a:xfrm>
            <a:off x="0" y="761875"/>
            <a:ext cx="9144000" cy="1040582"/>
          </a:xfrm>
        </p:spPr>
        <p:txBody>
          <a:bodyPr>
            <a:normAutofit fontScale="55000" lnSpcReduction="20000"/>
          </a:bodyPr>
          <a:lstStyle/>
          <a:p>
            <a:pPr>
              <a:buFont typeface="Wingdings" panose="05000000000000000000" pitchFamily="2" charset="2"/>
              <a:buChar char="§"/>
            </a:pPr>
            <a:r>
              <a:rPr lang="en-GB" dirty="0"/>
              <a:t>Crucial task to define dose levels on sensitive equipment:</a:t>
            </a:r>
          </a:p>
          <a:p>
            <a:pPr lvl="1">
              <a:buFont typeface="Wingdings" panose="05000000000000000000" pitchFamily="2" charset="2"/>
              <a:buChar char="§"/>
            </a:pPr>
            <a:r>
              <a:rPr lang="en-GB" dirty="0"/>
              <a:t>Past studies relied on FLUKA calculations, RP Surveys and old dosimetry data from Collimation (with not well defined and reproducible positions) to establish dose on magnets…</a:t>
            </a:r>
          </a:p>
          <a:p>
            <a:endParaRPr lang="en-GB"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895" y="1534135"/>
            <a:ext cx="6775703" cy="22324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l="725"/>
          <a:stretch>
            <a:fillRect/>
          </a:stretch>
        </p:blipFill>
        <p:spPr bwMode="auto">
          <a:xfrm>
            <a:off x="395536" y="3789040"/>
            <a:ext cx="85661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5998840"/>
            <a:ext cx="396240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54"/>
          <p:cNvSpPr>
            <a:spLocks noChangeArrowheads="1"/>
          </p:cNvSpPr>
          <p:nvPr/>
        </p:nvSpPr>
        <p:spPr bwMode="auto">
          <a:xfrm>
            <a:off x="4427984" y="5782607"/>
            <a:ext cx="403244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0000FF"/>
                </a:solidFill>
              </a:rPr>
              <a:t>Ambient dose equivalent rates in µ</a:t>
            </a:r>
            <a:r>
              <a:rPr lang="en-US" sz="1400" dirty="0" err="1">
                <a:solidFill>
                  <a:srgbClr val="0000FF"/>
                </a:solidFill>
              </a:rPr>
              <a:t>Sv</a:t>
            </a:r>
            <a:r>
              <a:rPr lang="en-US" sz="1400" dirty="0">
                <a:solidFill>
                  <a:srgbClr val="0000FF"/>
                </a:solidFill>
              </a:rPr>
              <a:t>/h at 40cm </a:t>
            </a:r>
          </a:p>
          <a:p>
            <a:r>
              <a:rPr lang="en-US" sz="1400" dirty="0">
                <a:solidFill>
                  <a:srgbClr val="0000FF"/>
                </a:solidFill>
              </a:rPr>
              <a:t>measured on Dec 20, 2012, </a:t>
            </a:r>
          </a:p>
          <a:p>
            <a:r>
              <a:rPr lang="en-US" sz="1400" dirty="0"/>
              <a:t>Remote Manipulations Workshop, 6 May 2013</a:t>
            </a:r>
          </a:p>
          <a:p>
            <a:r>
              <a:rPr lang="en-US" sz="1400" dirty="0"/>
              <a:t>S. </a:t>
            </a:r>
            <a:r>
              <a:rPr lang="en-US" sz="1400" dirty="0" err="1"/>
              <a:t>Roesler</a:t>
            </a:r>
            <a:endParaRPr lang="en-US" sz="1400" dirty="0"/>
          </a:p>
          <a:p>
            <a:endParaRPr lang="en-US" sz="1400" dirty="0"/>
          </a:p>
        </p:txBody>
      </p:sp>
      <p:sp>
        <p:nvSpPr>
          <p:cNvPr id="9" name="Rectangle 54"/>
          <p:cNvSpPr>
            <a:spLocks noChangeArrowheads="1"/>
          </p:cNvSpPr>
          <p:nvPr/>
        </p:nvSpPr>
        <p:spPr bwMode="auto">
          <a:xfrm>
            <a:off x="208280" y="1725274"/>
            <a:ext cx="197761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0000FF"/>
                </a:solidFill>
              </a:rPr>
              <a:t>Comparison between BLM dose rates and FLUKA/</a:t>
            </a:r>
            <a:r>
              <a:rPr lang="en-US" sz="1400" dirty="0" err="1">
                <a:solidFill>
                  <a:srgbClr val="0000FF"/>
                </a:solidFill>
              </a:rPr>
              <a:t>Sixtrack</a:t>
            </a:r>
            <a:r>
              <a:rPr lang="en-US" sz="1400" dirty="0">
                <a:solidFill>
                  <a:srgbClr val="0000FF"/>
                </a:solidFill>
              </a:rPr>
              <a:t> analysis</a:t>
            </a:r>
          </a:p>
          <a:p>
            <a:r>
              <a:rPr lang="en-US" sz="1400" dirty="0">
                <a:solidFill>
                  <a:srgbClr val="0000FF"/>
                </a:solidFill>
              </a:rPr>
              <a:t>used for past estimations,</a:t>
            </a:r>
          </a:p>
          <a:p>
            <a:r>
              <a:rPr lang="en-GB" sz="1400" dirty="0"/>
              <a:t>R2E and availability workshop 10/15/2014 </a:t>
            </a:r>
            <a:endParaRPr lang="en-US" sz="1400" dirty="0">
              <a:solidFill>
                <a:srgbClr val="0000FF"/>
              </a:solidFill>
            </a:endParaRPr>
          </a:p>
          <a:p>
            <a:r>
              <a:rPr lang="en-US" sz="1400" dirty="0"/>
              <a:t>E. Skordis</a:t>
            </a:r>
          </a:p>
          <a:p>
            <a:endParaRPr lang="en-US" sz="1400" dirty="0"/>
          </a:p>
        </p:txBody>
      </p:sp>
      <p:sp>
        <p:nvSpPr>
          <p:cNvPr id="8" name="Date Placeholder 7"/>
          <p:cNvSpPr>
            <a:spLocks noGrp="1"/>
          </p:cNvSpPr>
          <p:nvPr>
            <p:ph type="dt" sz="half" idx="10"/>
          </p:nvPr>
        </p:nvSpPr>
        <p:spPr/>
        <p:txBody>
          <a:bodyPr/>
          <a:lstStyle/>
          <a:p>
            <a:r>
              <a:rPr lang="en-US"/>
              <a:t>31/08/2016</a:t>
            </a:r>
            <a:endParaRPr lang="en-GB"/>
          </a:p>
        </p:txBody>
      </p:sp>
      <p:sp>
        <p:nvSpPr>
          <p:cNvPr id="12" name="Slide Number Placeholder 11"/>
          <p:cNvSpPr>
            <a:spLocks noGrp="1"/>
          </p:cNvSpPr>
          <p:nvPr>
            <p:ph type="sldNum" sz="quarter" idx="12"/>
          </p:nvPr>
        </p:nvSpPr>
        <p:spPr/>
        <p:txBody>
          <a:bodyPr/>
          <a:lstStyle/>
          <a:p>
            <a:fld id="{CEC5FD3D-B1CB-4370-885D-D8ADD141148B}" type="slidenum">
              <a:rPr lang="en-GB" smtClean="0"/>
              <a:t>8</a:t>
            </a:fld>
            <a:endParaRPr lang="en-GB"/>
          </a:p>
        </p:txBody>
      </p:sp>
      <p:sp>
        <p:nvSpPr>
          <p:cNvPr id="13" name="Rectangle 12"/>
          <p:cNvSpPr/>
          <p:nvPr/>
        </p:nvSpPr>
        <p:spPr>
          <a:xfrm>
            <a:off x="-3001" y="5288340"/>
            <a:ext cx="9147001" cy="1569660"/>
          </a:xfrm>
          <a:prstGeom prst="rect">
            <a:avLst/>
          </a:prstGeom>
          <a:solidFill>
            <a:srgbClr val="FF0000"/>
          </a:solidFill>
        </p:spPr>
        <p:txBody>
          <a:bodyPr wrap="square" rtlCol="0">
            <a:spAutoFit/>
          </a:bodyPr>
          <a:lstStyle/>
          <a:p>
            <a:pPr marL="342900" indent="-342900">
              <a:buFont typeface="Wingdings" panose="05000000000000000000" pitchFamily="2" charset="2"/>
              <a:buChar char="è"/>
            </a:pPr>
            <a:r>
              <a:rPr lang="en-GB" sz="2400" dirty="0">
                <a:solidFill>
                  <a:schemeClr val="bg1"/>
                </a:solidFill>
                <a:sym typeface="Wingdings" panose="05000000000000000000" pitchFamily="2" charset="2"/>
              </a:rPr>
              <a:t>Activation Studies do not allow for precise evaluation of dose received by sensitive parts (i.e. magnets coils)</a:t>
            </a:r>
          </a:p>
          <a:p>
            <a:pPr marL="342900" indent="-342900">
              <a:buFont typeface="Wingdings" panose="05000000000000000000" pitchFamily="2" charset="2"/>
              <a:buChar char="è"/>
            </a:pPr>
            <a:r>
              <a:rPr lang="en-GB" sz="2400" dirty="0" err="1">
                <a:solidFill>
                  <a:schemeClr val="bg1"/>
                </a:solidFill>
                <a:sym typeface="Wingdings" panose="05000000000000000000" pitchFamily="2" charset="2"/>
              </a:rPr>
              <a:t>SixTrack</a:t>
            </a:r>
            <a:r>
              <a:rPr lang="en-GB" sz="2400" dirty="0">
                <a:solidFill>
                  <a:schemeClr val="bg1"/>
                </a:solidFill>
                <a:sym typeface="Wingdings" panose="05000000000000000000" pitchFamily="2" charset="2"/>
              </a:rPr>
              <a:t>/FLUKA predictions have to be compared to experimental data to gain confidence about results…</a:t>
            </a:r>
          </a:p>
        </p:txBody>
      </p:sp>
    </p:spTree>
    <p:extLst>
      <p:ext uri="{BB962C8B-B14F-4D97-AF65-F5344CB8AC3E}">
        <p14:creationId xmlns:p14="http://schemas.microsoft.com/office/powerpoint/2010/main" val="269415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943"/>
            <a:ext cx="8229600" cy="692661"/>
          </a:xfrm>
        </p:spPr>
        <p:txBody>
          <a:bodyPr>
            <a:normAutofit fontScale="90000"/>
          </a:bodyPr>
          <a:lstStyle/>
          <a:p>
            <a:r>
              <a:rPr lang="en-GB" dirty="0"/>
              <a:t>Dosimeters Installation</a:t>
            </a:r>
          </a:p>
        </p:txBody>
      </p:sp>
      <p:sp>
        <p:nvSpPr>
          <p:cNvPr id="16" name="Content Placeholder 2"/>
          <p:cNvSpPr>
            <a:spLocks noGrp="1"/>
          </p:cNvSpPr>
          <p:nvPr>
            <p:ph idx="1"/>
          </p:nvPr>
        </p:nvSpPr>
        <p:spPr>
          <a:xfrm>
            <a:off x="68980" y="1387895"/>
            <a:ext cx="3826795" cy="3631176"/>
          </a:xfrm>
        </p:spPr>
        <p:txBody>
          <a:bodyPr>
            <a:noAutofit/>
          </a:bodyPr>
          <a:lstStyle/>
          <a:p>
            <a:pPr marL="0" indent="0">
              <a:buNone/>
            </a:pPr>
            <a:r>
              <a:rPr lang="en-GB" sz="1800" b="1" dirty="0">
                <a:sym typeface="Wingdings" panose="05000000000000000000" pitchFamily="2" charset="2"/>
              </a:rPr>
              <a:t>Objectives of monitoring campaign:</a:t>
            </a:r>
          </a:p>
          <a:p>
            <a:pPr>
              <a:buFont typeface="Wingdings" panose="05000000000000000000" pitchFamily="2" charset="2"/>
              <a:buChar char="§"/>
            </a:pPr>
            <a:r>
              <a:rPr lang="en-GB" sz="1600" dirty="0">
                <a:sym typeface="Wingdings" panose="05000000000000000000" pitchFamily="2" charset="2"/>
              </a:rPr>
              <a:t>Provide new data with a more focused view of LHC Warm Magnets;</a:t>
            </a:r>
          </a:p>
          <a:p>
            <a:pPr>
              <a:buFont typeface="Wingdings" panose="05000000000000000000" pitchFamily="2" charset="2"/>
              <a:buChar char="§"/>
            </a:pPr>
            <a:r>
              <a:rPr lang="en-GB" sz="1600" dirty="0">
                <a:sym typeface="Wingdings" panose="05000000000000000000" pitchFamily="2" charset="2"/>
              </a:rPr>
              <a:t>Extend and maintain the database of critical locations along the ring proposing a reading time-schedule up to LS3 </a:t>
            </a:r>
            <a:r>
              <a:rPr lang="en-GB" sz="1600" b="1" dirty="0">
                <a:sym typeface="Wingdings" panose="05000000000000000000" pitchFamily="2" charset="2"/>
              </a:rPr>
              <a:t>to prevent radiation damage induced failures on warm magnets;</a:t>
            </a:r>
          </a:p>
          <a:p>
            <a:pPr>
              <a:buFont typeface="Wingdings" panose="05000000000000000000" pitchFamily="2" charset="2"/>
              <a:buChar char="§"/>
            </a:pPr>
            <a:r>
              <a:rPr lang="en-GB" sz="1600" b="1" dirty="0">
                <a:sym typeface="Wingdings" panose="05000000000000000000" pitchFamily="2" charset="2"/>
              </a:rPr>
              <a:t>Establish a correlation between BLM signal and dose received by magnets;</a:t>
            </a:r>
          </a:p>
          <a:p>
            <a:pPr>
              <a:buFont typeface="Wingdings" panose="05000000000000000000" pitchFamily="2" charset="2"/>
              <a:buChar char="§"/>
            </a:pPr>
            <a:r>
              <a:rPr lang="en-GB" sz="1600" dirty="0">
                <a:sym typeface="Wingdings" panose="05000000000000000000" pitchFamily="2" charset="2"/>
              </a:rPr>
              <a:t>Verify the spatial distribution of losses on magnets and on BLMs;</a:t>
            </a:r>
          </a:p>
          <a:p>
            <a:pPr>
              <a:buFont typeface="Wingdings" panose="05000000000000000000" pitchFamily="2" charset="2"/>
              <a:buChar char="§"/>
            </a:pPr>
            <a:r>
              <a:rPr lang="en-GB" sz="1600" b="1" dirty="0">
                <a:sym typeface="Wingdings" panose="05000000000000000000" pitchFamily="2" charset="2"/>
              </a:rPr>
              <a:t>Have fix dosimeters holders for fast and reliable readings in future years, guaranteeing a fair comparison among readings in different stages.</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9</a:t>
            </a:fld>
            <a:endParaRPr lang="en-GB"/>
          </a:p>
        </p:txBody>
      </p:sp>
      <p:grpSp>
        <p:nvGrpSpPr>
          <p:cNvPr id="8" name="Group 7"/>
          <p:cNvGrpSpPr/>
          <p:nvPr/>
        </p:nvGrpSpPr>
        <p:grpSpPr>
          <a:xfrm>
            <a:off x="3923928" y="1653529"/>
            <a:ext cx="5050904" cy="3800436"/>
            <a:chOff x="1443037" y="1354503"/>
            <a:chExt cx="6257925" cy="4578456"/>
          </a:xfrm>
        </p:grpSpPr>
        <p:pic>
          <p:nvPicPr>
            <p:cNvPr id="1030" name="Picture 6" descr="http://te-epc-lpc.web.cern.ch/te-epc-lpc/context/radiations/pagesources/lhc_layou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3037" y="1484784"/>
              <a:ext cx="6257925" cy="444817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524000" y="2204864"/>
              <a:ext cx="1440000" cy="1440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4820962" y="1354503"/>
              <a:ext cx="1440000" cy="1440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260962" y="364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3268800" y="4655627"/>
              <a:ext cx="1440001" cy="127733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265838" y="1205287"/>
            <a:ext cx="1999800" cy="540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Rectangle 9"/>
          <p:cNvSpPr/>
          <p:nvPr/>
        </p:nvSpPr>
        <p:spPr>
          <a:xfrm>
            <a:off x="120887" y="5562107"/>
            <a:ext cx="8915609" cy="1200329"/>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 Long terms strategy to strictly monitor the dose received by magnet’s coils and BLMs in hot LHC locations to allow for precise evaluation of dose received by magnets by the end of HL-LHC!</a:t>
            </a:r>
          </a:p>
        </p:txBody>
      </p:sp>
      <p:sp>
        <p:nvSpPr>
          <p:cNvPr id="3" name="TextBox 2"/>
          <p:cNvSpPr txBox="1"/>
          <p:nvPr/>
        </p:nvSpPr>
        <p:spPr>
          <a:xfrm>
            <a:off x="8000307" y="4691263"/>
            <a:ext cx="1224136" cy="646331"/>
          </a:xfrm>
          <a:prstGeom prst="rect">
            <a:avLst/>
          </a:prstGeom>
          <a:noFill/>
        </p:spPr>
        <p:txBody>
          <a:bodyPr wrap="square" rtlCol="0">
            <a:spAutoFit/>
          </a:bodyPr>
          <a:lstStyle/>
          <a:p>
            <a:r>
              <a:rPr lang="en-GB" dirty="0"/>
              <a:t>46 </a:t>
            </a:r>
            <a:r>
              <a:rPr lang="en-GB" dirty="0" err="1"/>
              <a:t>dosimetrs</a:t>
            </a:r>
            <a:endParaRPr lang="en-GB" dirty="0"/>
          </a:p>
        </p:txBody>
      </p:sp>
      <p:sp>
        <p:nvSpPr>
          <p:cNvPr id="18" name="TextBox 17"/>
          <p:cNvSpPr txBox="1"/>
          <p:nvPr/>
        </p:nvSpPr>
        <p:spPr>
          <a:xfrm>
            <a:off x="5460465" y="3747360"/>
            <a:ext cx="1224136" cy="646331"/>
          </a:xfrm>
          <a:prstGeom prst="rect">
            <a:avLst/>
          </a:prstGeom>
          <a:noFill/>
        </p:spPr>
        <p:txBody>
          <a:bodyPr wrap="square" rtlCol="0">
            <a:spAutoFit/>
          </a:bodyPr>
          <a:lstStyle/>
          <a:p>
            <a:r>
              <a:rPr lang="en-GB" dirty="0"/>
              <a:t>14 </a:t>
            </a:r>
            <a:r>
              <a:rPr lang="en-GB" dirty="0" err="1"/>
              <a:t>dosimetrs</a:t>
            </a:r>
            <a:endParaRPr lang="en-GB" dirty="0"/>
          </a:p>
        </p:txBody>
      </p:sp>
      <p:sp>
        <p:nvSpPr>
          <p:cNvPr id="19" name="TextBox 18"/>
          <p:cNvSpPr txBox="1"/>
          <p:nvPr/>
        </p:nvSpPr>
        <p:spPr>
          <a:xfrm>
            <a:off x="5109936" y="2629985"/>
            <a:ext cx="1224136" cy="646331"/>
          </a:xfrm>
          <a:prstGeom prst="rect">
            <a:avLst/>
          </a:prstGeom>
          <a:noFill/>
        </p:spPr>
        <p:txBody>
          <a:bodyPr wrap="square" rtlCol="0">
            <a:spAutoFit/>
          </a:bodyPr>
          <a:lstStyle/>
          <a:p>
            <a:r>
              <a:rPr lang="en-GB" dirty="0"/>
              <a:t>45 </a:t>
            </a:r>
            <a:r>
              <a:rPr lang="en-GB" dirty="0" err="1"/>
              <a:t>dosimetrs</a:t>
            </a:r>
            <a:endParaRPr lang="en-GB" dirty="0"/>
          </a:p>
        </p:txBody>
      </p:sp>
      <p:sp>
        <p:nvSpPr>
          <p:cNvPr id="20" name="TextBox 19"/>
          <p:cNvSpPr txBox="1"/>
          <p:nvPr/>
        </p:nvSpPr>
        <p:spPr>
          <a:xfrm>
            <a:off x="7750587" y="1537158"/>
            <a:ext cx="1224136" cy="646331"/>
          </a:xfrm>
          <a:prstGeom prst="rect">
            <a:avLst/>
          </a:prstGeom>
          <a:noFill/>
        </p:spPr>
        <p:txBody>
          <a:bodyPr wrap="square" rtlCol="0">
            <a:spAutoFit/>
          </a:bodyPr>
          <a:lstStyle/>
          <a:p>
            <a:r>
              <a:rPr lang="en-GB" dirty="0"/>
              <a:t>8 </a:t>
            </a:r>
            <a:r>
              <a:rPr lang="en-GB" dirty="0" err="1"/>
              <a:t>dosimetrs</a:t>
            </a:r>
            <a:endParaRPr lang="en-GB" dirty="0"/>
          </a:p>
        </p:txBody>
      </p:sp>
      <p:grpSp>
        <p:nvGrpSpPr>
          <p:cNvPr id="21" name="Group 20"/>
          <p:cNvGrpSpPr/>
          <p:nvPr/>
        </p:nvGrpSpPr>
        <p:grpSpPr>
          <a:xfrm>
            <a:off x="3923928" y="1849009"/>
            <a:ext cx="5143226" cy="3645917"/>
            <a:chOff x="117739" y="3656172"/>
            <a:chExt cx="4525312" cy="3222396"/>
          </a:xfrm>
        </p:grpSpPr>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r="20927"/>
            <a:stretch/>
          </p:blipFill>
          <p:spPr>
            <a:xfrm>
              <a:off x="117739" y="3656172"/>
              <a:ext cx="4525312" cy="3222396"/>
            </a:xfrm>
            <a:prstGeom prst="rect">
              <a:avLst/>
            </a:prstGeom>
          </p:spPr>
        </p:pic>
        <p:grpSp>
          <p:nvGrpSpPr>
            <p:cNvPr id="23" name="Group 22"/>
            <p:cNvGrpSpPr/>
            <p:nvPr/>
          </p:nvGrpSpPr>
          <p:grpSpPr>
            <a:xfrm>
              <a:off x="171097" y="4942078"/>
              <a:ext cx="1866867" cy="369332"/>
              <a:chOff x="5000600" y="4013608"/>
              <a:chExt cx="1866867" cy="369332"/>
            </a:xfrm>
          </p:grpSpPr>
          <p:cxnSp>
            <p:nvCxnSpPr>
              <p:cNvPr id="32" name="Straight Arrow Connector 31"/>
              <p:cNvCxnSpPr/>
              <p:nvPr/>
            </p:nvCxnSpPr>
            <p:spPr>
              <a:xfrm>
                <a:off x="6422415" y="4158291"/>
                <a:ext cx="445052" cy="3998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3" name="TextBox 32"/>
              <p:cNvSpPr txBox="1"/>
              <p:nvPr/>
            </p:nvSpPr>
            <p:spPr>
              <a:xfrm>
                <a:off x="5000600" y="4013608"/>
                <a:ext cx="1425359" cy="369332"/>
              </a:xfrm>
              <a:prstGeom prst="rect">
                <a:avLst/>
              </a:prstGeom>
              <a:solidFill>
                <a:schemeClr val="bg1">
                  <a:lumMod val="65000"/>
                  <a:alpha val="76000"/>
                </a:schemeClr>
              </a:solidFill>
            </p:spPr>
            <p:txBody>
              <a:bodyPr wrap="square" rtlCol="0">
                <a:spAutoFit/>
              </a:bodyPr>
              <a:lstStyle/>
              <a:p>
                <a:r>
                  <a:rPr lang="en-GB" dirty="0"/>
                  <a:t>Fixing screw</a:t>
                </a:r>
              </a:p>
            </p:txBody>
          </p:sp>
        </p:grpSp>
        <p:grpSp>
          <p:nvGrpSpPr>
            <p:cNvPr id="24" name="Group 23"/>
            <p:cNvGrpSpPr/>
            <p:nvPr/>
          </p:nvGrpSpPr>
          <p:grpSpPr>
            <a:xfrm>
              <a:off x="1225704" y="5267370"/>
              <a:ext cx="2122160" cy="1404199"/>
              <a:chOff x="254805" y="3883011"/>
              <a:chExt cx="2122160" cy="1404199"/>
            </a:xfrm>
          </p:grpSpPr>
          <p:cxnSp>
            <p:nvCxnSpPr>
              <p:cNvPr id="30" name="Straight Arrow Connector 29"/>
              <p:cNvCxnSpPr/>
              <p:nvPr/>
            </p:nvCxnSpPr>
            <p:spPr>
              <a:xfrm flipV="1">
                <a:off x="1289627" y="3883011"/>
                <a:ext cx="26258" cy="103486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1" name="TextBox 30"/>
              <p:cNvSpPr txBox="1"/>
              <p:nvPr/>
            </p:nvSpPr>
            <p:spPr>
              <a:xfrm>
                <a:off x="254805" y="4917878"/>
                <a:ext cx="2122160" cy="369332"/>
              </a:xfrm>
              <a:prstGeom prst="rect">
                <a:avLst/>
              </a:prstGeom>
              <a:solidFill>
                <a:schemeClr val="bg1">
                  <a:lumMod val="65000"/>
                  <a:alpha val="76000"/>
                </a:schemeClr>
              </a:solidFill>
            </p:spPr>
            <p:txBody>
              <a:bodyPr wrap="square" rtlCol="0">
                <a:spAutoFit/>
              </a:bodyPr>
              <a:lstStyle>
                <a:defPPr>
                  <a:defRPr lang="en-US"/>
                </a:defPPr>
              </a:lstStyle>
              <a:p>
                <a:r>
                  <a:rPr lang="en-GB" dirty="0"/>
                  <a:t>Capsule (with labels)</a:t>
                </a:r>
              </a:p>
            </p:txBody>
          </p:sp>
        </p:grpSp>
        <p:cxnSp>
          <p:nvCxnSpPr>
            <p:cNvPr id="25" name="Straight Arrow Connector 24"/>
            <p:cNvCxnSpPr>
              <a:stCxn id="27" idx="2"/>
            </p:cNvCxnSpPr>
            <p:nvPr/>
          </p:nvCxnSpPr>
          <p:spPr>
            <a:xfrm>
              <a:off x="1765246" y="4129146"/>
              <a:ext cx="680185" cy="83933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grpSp>
          <p:nvGrpSpPr>
            <p:cNvPr id="26" name="Group 25"/>
            <p:cNvGrpSpPr/>
            <p:nvPr/>
          </p:nvGrpSpPr>
          <p:grpSpPr>
            <a:xfrm>
              <a:off x="2614028" y="3707375"/>
              <a:ext cx="1968887" cy="1449817"/>
              <a:chOff x="4573098" y="8094559"/>
              <a:chExt cx="1968887" cy="1449817"/>
            </a:xfrm>
          </p:grpSpPr>
          <p:cxnSp>
            <p:nvCxnSpPr>
              <p:cNvPr id="28" name="Straight Arrow Connector 27"/>
              <p:cNvCxnSpPr/>
              <p:nvPr/>
            </p:nvCxnSpPr>
            <p:spPr>
              <a:xfrm flipH="1">
                <a:off x="4573098" y="8463892"/>
                <a:ext cx="1555117" cy="108048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9" name="TextBox 28"/>
              <p:cNvSpPr txBox="1"/>
              <p:nvPr/>
            </p:nvSpPr>
            <p:spPr>
              <a:xfrm>
                <a:off x="4941587" y="8094559"/>
                <a:ext cx="1600398" cy="369332"/>
              </a:xfrm>
              <a:prstGeom prst="rect">
                <a:avLst/>
              </a:prstGeom>
              <a:solidFill>
                <a:schemeClr val="bg1">
                  <a:lumMod val="65000"/>
                  <a:alpha val="76000"/>
                </a:schemeClr>
              </a:solidFill>
            </p:spPr>
            <p:txBody>
              <a:bodyPr wrap="square" rtlCol="0">
                <a:spAutoFit/>
              </a:bodyPr>
              <a:lstStyle>
                <a:defPPr>
                  <a:defRPr lang="en-US"/>
                </a:defPPr>
              </a:lstStyle>
              <a:p>
                <a:r>
                  <a:rPr lang="en-GB" dirty="0"/>
                  <a:t>Cap with Label</a:t>
                </a:r>
              </a:p>
            </p:txBody>
          </p:sp>
        </p:grpSp>
        <p:sp>
          <p:nvSpPr>
            <p:cNvPr id="27" name="TextBox 26"/>
            <p:cNvSpPr txBox="1"/>
            <p:nvPr/>
          </p:nvSpPr>
          <p:spPr>
            <a:xfrm>
              <a:off x="716572" y="3759814"/>
              <a:ext cx="2097348" cy="369332"/>
            </a:xfrm>
            <a:prstGeom prst="rect">
              <a:avLst/>
            </a:prstGeom>
            <a:solidFill>
              <a:schemeClr val="bg1">
                <a:lumMod val="65000"/>
                <a:alpha val="76000"/>
              </a:schemeClr>
            </a:solidFill>
          </p:spPr>
          <p:txBody>
            <a:bodyPr wrap="square" rtlCol="0">
              <a:spAutoFit/>
            </a:bodyPr>
            <a:lstStyle>
              <a:defPPr>
                <a:defRPr lang="en-US"/>
              </a:defPPr>
            </a:lstStyle>
            <a:p>
              <a:r>
                <a:rPr lang="en-GB" dirty="0"/>
                <a:t>Key for cap removal </a:t>
              </a:r>
            </a:p>
          </p:txBody>
        </p:sp>
      </p:grpSp>
      <p:sp>
        <p:nvSpPr>
          <p:cNvPr id="34" name="Content Placeholder 2"/>
          <p:cNvSpPr txBox="1">
            <a:spLocks/>
          </p:cNvSpPr>
          <p:nvPr/>
        </p:nvSpPr>
        <p:spPr>
          <a:xfrm>
            <a:off x="514631" y="705759"/>
            <a:ext cx="7886700" cy="10405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Preparation and follow-up of a long term monitoring campaign in LHC IR1, IR3, IR5 and IR7 made using RPL Dosimeters…</a:t>
            </a:r>
          </a:p>
          <a:p>
            <a:pPr lvl="1"/>
            <a:endParaRPr lang="en-GB" dirty="0"/>
          </a:p>
          <a:p>
            <a:endParaRPr lang="en-GB" dirty="0"/>
          </a:p>
        </p:txBody>
      </p:sp>
    </p:spTree>
    <p:extLst>
      <p:ext uri="{BB962C8B-B14F-4D97-AF65-F5344CB8AC3E}">
        <p14:creationId xmlns:p14="http://schemas.microsoft.com/office/powerpoint/2010/main" val="146768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anim calcmode="lin" valueType="num">
                                      <p:cBhvr additive="base">
                                        <p:cTn id="7"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 calcmode="lin" valueType="num">
                                      <p:cBhvr additive="base">
                                        <p:cTn id="1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 calcmode="lin" valueType="num">
                                      <p:cBhvr additive="base">
                                        <p:cTn id="15"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
                                            <p:txEl>
                                              <p:pRg st="3" end="3"/>
                                            </p:txEl>
                                          </p:spTgt>
                                        </p:tgtEl>
                                        <p:attrNameLst>
                                          <p:attrName>style.visibility</p:attrName>
                                        </p:attrNameLst>
                                      </p:cBhvr>
                                      <p:to>
                                        <p:strVal val="visible"/>
                                      </p:to>
                                    </p:set>
                                    <p:anim calcmode="lin" valueType="num">
                                      <p:cBhvr additive="base">
                                        <p:cTn id="21"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 calcmode="lin" valueType="num">
                                      <p:cBhvr additive="base">
                                        <p:cTn id="27"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6">
                                            <p:txEl>
                                              <p:pRg st="5" end="5"/>
                                            </p:txEl>
                                          </p:spTgt>
                                        </p:tgtEl>
                                        <p:attrNameLst>
                                          <p:attrName>style.visibility</p:attrName>
                                        </p:attrNameLst>
                                      </p:cBhvr>
                                      <p:to>
                                        <p:strVal val="visible"/>
                                      </p:to>
                                    </p:set>
                                    <p:anim calcmode="lin" valueType="num">
                                      <p:cBhvr additive="base">
                                        <p:cTn id="33"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6649</TotalTime>
  <Words>8255</Words>
  <Application>Microsoft Office PowerPoint</Application>
  <PresentationFormat>On-screen Show (4:3)</PresentationFormat>
  <Paragraphs>2925</Paragraphs>
  <Slides>69</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69</vt:i4>
      </vt:variant>
    </vt:vector>
  </HeadingPairs>
  <TitlesOfParts>
    <vt:vector size="76" baseType="lpstr">
      <vt:lpstr>Arial</vt:lpstr>
      <vt:lpstr>Calibri</vt:lpstr>
      <vt:lpstr>Tahoma</vt:lpstr>
      <vt:lpstr>Times New Roman</vt:lpstr>
      <vt:lpstr>Verdana</vt:lpstr>
      <vt:lpstr>Wingdings</vt:lpstr>
      <vt:lpstr>Office Theme</vt:lpstr>
      <vt:lpstr>Radiation Levels of MBWs and MQWs: Experimental verifications and Long Term Strategy Update</vt:lpstr>
      <vt:lpstr>Outline</vt:lpstr>
      <vt:lpstr>Introduction to LHC Warm Magnets</vt:lpstr>
      <vt:lpstr>LHC Warm Magnets Damage Evaluations</vt:lpstr>
      <vt:lpstr>MQW Life Test Experiment</vt:lpstr>
      <vt:lpstr>MQW Heat Test Experiment</vt:lpstr>
      <vt:lpstr>Outline</vt:lpstr>
      <vt:lpstr>Dose Monitoring in IR3 and IR7 – History </vt:lpstr>
      <vt:lpstr>Dosimeters Installation</vt:lpstr>
      <vt:lpstr>IR3/IR7 Dosimeters Activities </vt:lpstr>
      <vt:lpstr>PowerPoint Presentation</vt:lpstr>
      <vt:lpstr>PowerPoint Presentation</vt:lpstr>
      <vt:lpstr>PowerPoint Presentation</vt:lpstr>
      <vt:lpstr>PowerPoint Presentation</vt:lpstr>
      <vt:lpstr>Conclusions on Dose Monitoring and Forecast</vt:lpstr>
      <vt:lpstr>MQW and MBW Materials Radiation Resistance</vt:lpstr>
      <vt:lpstr>MQW Coils: Properties Evolution with Dose</vt:lpstr>
      <vt:lpstr>MQW mechanical resistance updated results</vt:lpstr>
      <vt:lpstr>MBW Coils: Mechanical Properties</vt:lpstr>
      <vt:lpstr>MQW Spacers: Mechanical Properties</vt:lpstr>
      <vt:lpstr>Conclusions on Materials Tests</vt:lpstr>
      <vt:lpstr>Magnets Dose Forecast Update IR3</vt:lpstr>
      <vt:lpstr>Magnets Dose Forecast Update IR7</vt:lpstr>
      <vt:lpstr>MQW Spacers Dose Forecast in IR7</vt:lpstr>
      <vt:lpstr>Conclusions about Warm magnets Long Term Strategy</vt:lpstr>
      <vt:lpstr>Next Steps</vt:lpstr>
      <vt:lpstr>`</vt:lpstr>
      <vt:lpstr>Warm Magnets Protection Strategy</vt:lpstr>
      <vt:lpstr>Long Term Strategy with Protection Effect</vt:lpstr>
      <vt:lpstr>Overview of MQW Magnets Damage Evaluations tests</vt:lpstr>
      <vt:lpstr>LHC Warm Magnets:  Radiation Induced Degradation </vt:lpstr>
      <vt:lpstr>Dosimeters Lists: IR3 Left Example </vt:lpstr>
      <vt:lpstr>Objectives of Dosimeters Installation</vt:lpstr>
      <vt:lpstr>Criteria for locations choice</vt:lpstr>
      <vt:lpstr>Layout IR3 Left Cell 4 and 5</vt:lpstr>
      <vt:lpstr>Dosimeters Supports</vt:lpstr>
      <vt:lpstr>Installation Pictures</vt:lpstr>
      <vt:lpstr>Dose Gradients locations</vt:lpstr>
      <vt:lpstr>Magnets Dose Forecast Update</vt:lpstr>
      <vt:lpstr>Magnets Dose Forecast Update</vt:lpstr>
      <vt:lpstr>Conclusions on Dose Monitoring and Forecast</vt:lpstr>
      <vt:lpstr>PowerPoint Presentation</vt:lpstr>
      <vt:lpstr>PowerPoint Presentation</vt:lpstr>
      <vt:lpstr>PowerPoint Presentation</vt:lpstr>
      <vt:lpstr>PowerPoint Presentation</vt:lpstr>
      <vt:lpstr>Complete Lists of Dosimeters</vt:lpstr>
      <vt:lpstr>IR1 &amp; IR5</vt:lpstr>
      <vt:lpstr>IR3 Left</vt:lpstr>
      <vt:lpstr>IR3 Right</vt:lpstr>
      <vt:lpstr>IR7 Left</vt:lpstr>
      <vt:lpstr>IR7 Right</vt:lpstr>
      <vt:lpstr>Detailed Dosimeters Positions</vt:lpstr>
      <vt:lpstr>IR1 Left Cell 4</vt:lpstr>
      <vt:lpstr>IR1 Right Cell 4</vt:lpstr>
      <vt:lpstr>IR3 Left Cell 4 and 5</vt:lpstr>
      <vt:lpstr>IR3 Left Cell 5</vt:lpstr>
      <vt:lpstr>IR3 Left Cell 6</vt:lpstr>
      <vt:lpstr>IR3 Right Cell 4</vt:lpstr>
      <vt:lpstr>IR3 Right Cell 5</vt:lpstr>
      <vt:lpstr>IR3 Right Cell 6</vt:lpstr>
      <vt:lpstr>PowerPoint Presentation</vt:lpstr>
      <vt:lpstr>PowerPoint Presentation</vt:lpstr>
      <vt:lpstr>IR7 Left Cell 4</vt:lpstr>
      <vt:lpstr>IR7 Left Cell 5</vt:lpstr>
      <vt:lpstr>IR7 Left Cell 6</vt:lpstr>
      <vt:lpstr>IR7 Right Cell 4</vt:lpstr>
      <vt:lpstr>IR7 Right Cell 5</vt:lpstr>
      <vt:lpstr>IR7 Right Cell 6</vt:lpstr>
      <vt:lpstr>Magnets Dosimeters Id Cards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IR7 Left Cell 4</dc:title>
  <dc:creator>Nicola Mariani</dc:creator>
  <cp:lastModifiedBy>Paolo Fessia</cp:lastModifiedBy>
  <cp:revision>215</cp:revision>
  <cp:lastPrinted>2015-01-16T11:06:24Z</cp:lastPrinted>
  <dcterms:created xsi:type="dcterms:W3CDTF">2014-10-15T12:04:14Z</dcterms:created>
  <dcterms:modified xsi:type="dcterms:W3CDTF">2016-09-21T06:44:46Z</dcterms:modified>
</cp:coreProperties>
</file>