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322" r:id="rId3"/>
    <p:sldId id="323" r:id="rId4"/>
    <p:sldId id="324" r:id="rId5"/>
    <p:sldId id="325" r:id="rId6"/>
    <p:sldId id="327" r:id="rId7"/>
    <p:sldId id="326" r:id="rId8"/>
    <p:sldId id="313" r:id="rId9"/>
    <p:sldId id="314" r:id="rId10"/>
    <p:sldId id="293" r:id="rId11"/>
    <p:sldId id="318" r:id="rId12"/>
  </p:sldIdLst>
  <p:sldSz cx="12192000" cy="6858000"/>
  <p:notesSz cx="6797675" cy="9872663"/>
  <p:custShowLst>
    <p:custShow name="Show 1" id="0">
      <p:sldLst>
        <p:sld r:id="rId2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913" userDrawn="1">
          <p15:clr>
            <a:srgbClr val="A4A3A4"/>
          </p15:clr>
        </p15:guide>
        <p15:guide id="2" pos="388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drey Pereira" initials="AP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30A0"/>
    <a:srgbClr val="083470"/>
    <a:srgbClr val="0861C3"/>
    <a:srgbClr val="99FF66"/>
    <a:srgbClr val="73BBFF"/>
    <a:srgbClr val="B7057F"/>
    <a:srgbClr val="0053A1"/>
    <a:srgbClr val="F1CA07"/>
    <a:srgbClr val="0884C3"/>
    <a:srgbClr val="E3B3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28" autoAdjust="0"/>
    <p:restoredTop sz="94591" autoAdjust="0"/>
  </p:normalViewPr>
  <p:slideViewPr>
    <p:cSldViewPr snapToGrid="0">
      <p:cViewPr varScale="1">
        <p:scale>
          <a:sx n="164" d="100"/>
          <a:sy n="164" d="100"/>
        </p:scale>
        <p:origin x="-104" y="-160"/>
      </p:cViewPr>
      <p:guideLst>
        <p:guide orient="horz" pos="913"/>
        <p:guide pos="3885"/>
      </p:guideLst>
    </p:cSldViewPr>
  </p:slideViewPr>
  <p:outlineViewPr>
    <p:cViewPr>
      <p:scale>
        <a:sx n="33" d="100"/>
        <a:sy n="33" d="100"/>
      </p:scale>
      <p:origin x="0" y="-52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commentAuthors" Target="commentAuthors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3014F-D11B-4249-81FD-8F052850BCAE}" type="datetimeFigureOut">
              <a:rPr lang="en-GB" smtClean="0"/>
              <a:t>30.09.16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605158-5013-4EAC-8678-0BD8CE2498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3218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F8BE7B-CF3E-41FB-B7E3-29A6862B2B10}" type="datetimeFigureOut">
              <a:rPr lang="en-GB" smtClean="0"/>
              <a:t>30.09.16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B85F3-5FF6-413B-A493-49DC96F2CD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9566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B85F3-5FF6-413B-A493-49DC96F2CD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634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B85F3-5FF6-413B-A493-49DC96F2CD9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935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B85F3-5FF6-413B-A493-49DC96F2CD9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773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36267-B6C2-4BE4-8C14-E45E7DB3B469}" type="datetime1">
              <a:rPr lang="en-GB" smtClean="0"/>
              <a:t>30.09.16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933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9_Title blu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99" y="411455"/>
            <a:ext cx="11160000" cy="922499"/>
          </a:xfrm>
          <a:solidFill>
            <a:srgbClr val="B7057F"/>
          </a:solidFill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12C70-8DDA-4211-94E7-DE6C4B2BECF7}" type="datetime1">
              <a:rPr lang="en-GB" smtClean="0"/>
              <a:t>30.09.16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Document reference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3798710" y="42123"/>
            <a:ext cx="7877288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r>
              <a:rPr lang="en-GB" dirty="0" smtClean="0"/>
              <a:t>Team Leader responsibilities towards Team Members- Before their arrival</a:t>
            </a:r>
          </a:p>
        </p:txBody>
      </p:sp>
    </p:spTree>
    <p:extLst>
      <p:ext uri="{BB962C8B-B14F-4D97-AF65-F5344CB8AC3E}">
        <p14:creationId xmlns:p14="http://schemas.microsoft.com/office/powerpoint/2010/main" val="2429431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0_Title blu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99" y="411455"/>
            <a:ext cx="11160000" cy="922499"/>
          </a:xfrm>
          <a:solidFill>
            <a:srgbClr val="B7057F"/>
          </a:solidFill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49D0A-4B0D-4C37-A695-0B4F9177DC14}" type="datetime1">
              <a:rPr lang="en-GB" smtClean="0"/>
              <a:t>30.09.16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Document reference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3798710" y="42123"/>
            <a:ext cx="7877288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r>
              <a:rPr lang="en-GB" dirty="0" smtClean="0"/>
              <a:t>Team Leader responsibilities towards Team Members- Arrival</a:t>
            </a:r>
            <a:r>
              <a:rPr lang="en-GB" baseline="0" dirty="0" smtClean="0"/>
              <a:t> at CERN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043506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1_Title blu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99" y="411455"/>
            <a:ext cx="11160000" cy="922499"/>
          </a:xfrm>
          <a:solidFill>
            <a:srgbClr val="B7057F"/>
          </a:solidFill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A93E-536F-4D8C-A51A-2F23A5BD3D0C}" type="datetime1">
              <a:rPr lang="en-GB" smtClean="0"/>
              <a:t>30.09.16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Document reference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3513666" y="42123"/>
            <a:ext cx="8162331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r>
              <a:rPr lang="en-GB" dirty="0" smtClean="0"/>
              <a:t>Team Leader responsibilities towards Team Members- When working at CERN</a:t>
            </a:r>
          </a:p>
          <a:p>
            <a:pPr marL="0" lvl="1" indent="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59665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88D28-20F1-4B6E-876E-DB0605E45602}" type="datetime1">
              <a:rPr lang="en-GB" smtClean="0"/>
              <a:t>30.09.16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4678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blu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149D-8EDF-443D-AF49-C241CAD87B3A}" type="datetime1">
              <a:rPr lang="en-GB" smtClean="0"/>
              <a:t>30.09.16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15938" y="1628775"/>
            <a:ext cx="11160125" cy="885825"/>
          </a:xfrm>
        </p:spPr>
        <p:txBody>
          <a:bodyPr/>
          <a:lstStyle>
            <a:lvl1pPr marL="0" indent="0" algn="ctr">
              <a:buNone/>
              <a:defRPr sz="2500" u="sng" baseline="0">
                <a:uFill>
                  <a:solidFill>
                    <a:schemeClr val="tx2">
                      <a:lumMod val="20000"/>
                      <a:lumOff val="80000"/>
                    </a:schemeClr>
                  </a:solidFill>
                </a:u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0751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blu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92E4-4D40-4146-9BCA-3B357D9A0D6C}" type="datetime1">
              <a:rPr lang="en-GB" smtClean="0"/>
              <a:t>30.09.16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675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ppoint T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solidFill>
            <a:srgbClr val="F1CA07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Appointment of a Team Leader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F7245-36AF-4E3E-A34B-D3DADEB1ADC2}" type="datetime1">
              <a:rPr lang="en-GB" smtClean="0"/>
              <a:t>30.09.16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936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sp of TL to T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16000" y="332705"/>
            <a:ext cx="11160000" cy="1080000"/>
          </a:xfrm>
          <a:solidFill>
            <a:srgbClr val="B7057F"/>
          </a:solidFill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Team Leader responsibilities towards Team Members- </a:t>
            </a:r>
            <a:br>
              <a:rPr lang="en-GB" dirty="0" smtClean="0"/>
            </a:br>
            <a:r>
              <a:rPr lang="en-GB" dirty="0" smtClean="0"/>
              <a:t>Before their arrival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5E023-9B5D-4FC2-ABA9-18470353652F}" type="datetime1">
              <a:rPr lang="en-GB" smtClean="0"/>
              <a:t>30.09.16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Document reference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979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pink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solidFill>
            <a:srgbClr val="B7057F"/>
          </a:solidFill>
        </p:spPr>
        <p:txBody>
          <a:bodyPr>
            <a:normAutofit/>
          </a:bodyPr>
          <a:lstStyle>
            <a:lvl1pPr marL="0" marR="0" indent="0" algn="ctr" defTabSz="800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 sz="3000">
                <a:solidFill>
                  <a:schemeClr val="bg1"/>
                </a:solidFill>
                <a:latin typeface="+mn-lt"/>
              </a:defRPr>
            </a:lvl1pPr>
          </a:lstStyle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kern="1200" dirty="0" smtClean="0"/>
              <a:t>Team Leader </a:t>
            </a:r>
            <a:r>
              <a:rPr lang="en-GB" sz="1800" kern="1200" noProof="0" dirty="0" smtClean="0"/>
              <a:t>responsibilities</a:t>
            </a:r>
            <a:r>
              <a:rPr lang="en-GB" sz="1800" kern="1200" dirty="0" smtClean="0"/>
              <a:t> towards Team Members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E0E76-8068-42F2-82AE-7013867A6520}" type="datetime1">
              <a:rPr lang="en-GB" smtClean="0"/>
              <a:t>30.09.16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263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purp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5006B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319F-1FEC-4915-9D13-E5BED87E39D9}" type="datetime1">
              <a:rPr lang="en-GB" smtClean="0"/>
              <a:t>30.09.16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041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B08C4-00E1-4546-818A-6A750382E9B4}" type="datetime1">
              <a:rPr lang="en-GB" smtClean="0"/>
              <a:t>30.09.16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541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5628-9BAB-452D-B9CA-EDC5A7E1BB51}" type="datetime1">
              <a:rPr lang="en-GB" smtClean="0"/>
              <a:t>30.09.16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167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6000" y="1624513"/>
            <a:ext cx="5509896" cy="412706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5D420-9736-4C21-A71B-081103E6CEE8}" type="datetime1">
              <a:rPr lang="en-GB" smtClean="0"/>
              <a:t>30.09.16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6166103" y="1624513"/>
            <a:ext cx="5509896" cy="412706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453165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6000" y="1624513"/>
            <a:ext cx="5509896" cy="412706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2FF82-509C-4A8F-BC86-3FCB3E223FFF}" type="datetime1">
              <a:rPr lang="en-GB" smtClean="0"/>
              <a:t>30.09.16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6166103" y="1624513"/>
            <a:ext cx="5509896" cy="412706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55958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 userDrawn="1"/>
        </p:nvSpPr>
        <p:spPr>
          <a:xfrm>
            <a:off x="522514" y="365125"/>
            <a:ext cx="11153484" cy="1080000"/>
          </a:xfrm>
          <a:prstGeom prst="rect">
            <a:avLst/>
          </a:prstGeom>
          <a:solidFill>
            <a:srgbClr val="08347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7" y="365125"/>
            <a:ext cx="10836211" cy="1325563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Introduction of the Team Leader course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24C33-F517-4729-BB17-01741AE1E154}" type="datetime1">
              <a:rPr lang="en-GB" smtClean="0"/>
              <a:t>30.09.16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378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099FA-34B9-400F-BF85-5CC7DBE89224}" type="datetime1">
              <a:rPr lang="en-GB" smtClean="0"/>
              <a:t>30.09.16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683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AAEE-A662-4C9E-A831-BF4D4F771A68}" type="datetime1">
              <a:rPr lang="en-GB" smtClean="0"/>
              <a:t>30.09.16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493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6315C-AB5B-40EE-AE65-75A7B96B6F69}" type="datetime1">
              <a:rPr lang="en-GB" smtClean="0"/>
              <a:t>30.09.16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6726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07AD6-0C38-41CA-AB0C-6ED29D7F96A7}" type="datetime1">
              <a:rPr lang="en-GB" smtClean="0"/>
              <a:t>30.09.16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8917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D08-DEC2-419E-AA57-2149608190EE}" type="datetime1">
              <a:rPr lang="en-GB" smtClean="0"/>
              <a:t>30.09.16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0682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BC18A-EB6B-431A-9B73-8C7DAA0545D5}" type="datetime1">
              <a:rPr lang="en-GB" smtClean="0"/>
              <a:t>30.09.16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453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blu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Team Leader course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E721D-EFC2-45BB-8BAD-82CD312DC596}" type="datetime1">
              <a:rPr lang="en-GB" smtClean="0"/>
              <a:t>30.09.16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7983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320E5-6E4D-431D-863C-6955B09CBA26}" type="datetime1">
              <a:rPr lang="en-GB" smtClean="0"/>
              <a:t>30.09.16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Document reference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707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blu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99" y="411455"/>
            <a:ext cx="11160000" cy="922499"/>
          </a:xfrm>
          <a:solidFill>
            <a:srgbClr val="083470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1FA0-2B34-46B6-93F8-7BEB7CC57401}" type="datetime1">
              <a:rPr lang="en-GB" smtClean="0"/>
              <a:t>30.09.16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Document reference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7240556" y="42123"/>
            <a:ext cx="4435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Introduction of the Team Leader course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8035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blu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99" y="411455"/>
            <a:ext cx="11160000" cy="922499"/>
          </a:xfrm>
          <a:solidFill>
            <a:srgbClr val="F1CA07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5C202-5119-48CD-BC0F-DDA336951CB7}" type="datetime1">
              <a:rPr lang="en-GB" smtClean="0"/>
              <a:t>30.09.16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Document reference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9348106" y="42123"/>
            <a:ext cx="2327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Role of the Institute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9700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le blu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99" y="411455"/>
            <a:ext cx="11160000" cy="922499"/>
          </a:xfrm>
          <a:solidFill>
            <a:srgbClr val="F1CA07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C3C5-D52A-4A5B-9BED-E3018EAF220D}" type="datetime1">
              <a:rPr lang="en-GB" smtClean="0"/>
              <a:t>30.09.16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Document reference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7078436" y="42123"/>
            <a:ext cx="459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Role of the Team Leader and the institute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8935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blu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15999" y="411455"/>
            <a:ext cx="11160000" cy="922499"/>
          </a:xfrm>
          <a:solidFill>
            <a:srgbClr val="B7057F"/>
          </a:solidFill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Team Leader responsibilities towards Team Members- </a:t>
            </a:r>
            <a:br>
              <a:rPr lang="en-GB" dirty="0" smtClean="0"/>
            </a:br>
            <a:r>
              <a:rPr lang="en-GB" dirty="0" smtClean="0"/>
              <a:t>Before their arrival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DFF25-7136-4114-B034-ADA689C28B4C}" type="datetime1">
              <a:rPr lang="en-GB" smtClean="0"/>
              <a:t>30.09.16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Document reference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4012163" y="42123"/>
            <a:ext cx="7663836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r>
              <a:rPr lang="en-GB" dirty="0" smtClean="0"/>
              <a:t>Team Leader responsibilities towards CERN and on behalf of the Institute</a:t>
            </a:r>
          </a:p>
        </p:txBody>
      </p:sp>
    </p:spTree>
    <p:extLst>
      <p:ext uri="{BB962C8B-B14F-4D97-AF65-F5344CB8AC3E}">
        <p14:creationId xmlns:p14="http://schemas.microsoft.com/office/powerpoint/2010/main" val="1011261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Title blu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15999" y="411455"/>
            <a:ext cx="11160000" cy="922499"/>
          </a:xfrm>
          <a:solidFill>
            <a:srgbClr val="B7057F"/>
          </a:solidFill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Team Leader responsibilities towards Team Members- </a:t>
            </a:r>
            <a:br>
              <a:rPr lang="en-GB" dirty="0" smtClean="0"/>
            </a:br>
            <a:r>
              <a:rPr lang="en-GB" dirty="0" smtClean="0"/>
              <a:t>Before their arrival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5DB8-EC29-46C2-9DAC-B14CCF44B0C6}" type="datetime1">
              <a:rPr lang="en-GB" smtClean="0"/>
              <a:t>30.09.16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Document reference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5971591" y="42123"/>
            <a:ext cx="5704407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r>
              <a:rPr lang="en-GB" dirty="0" smtClean="0"/>
              <a:t>Team Leader responsibilities towards Team Members</a:t>
            </a:r>
          </a:p>
        </p:txBody>
      </p:sp>
    </p:spTree>
    <p:extLst>
      <p:ext uri="{BB962C8B-B14F-4D97-AF65-F5344CB8AC3E}">
        <p14:creationId xmlns:p14="http://schemas.microsoft.com/office/powerpoint/2010/main" val="157113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_Title blu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15999" y="411455"/>
            <a:ext cx="11160000" cy="922499"/>
          </a:xfrm>
          <a:solidFill>
            <a:srgbClr val="B7057F"/>
          </a:solidFill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Team Leader responsibilities towards Team Members- </a:t>
            </a:r>
            <a:br>
              <a:rPr lang="en-GB" dirty="0" smtClean="0"/>
            </a:br>
            <a:r>
              <a:rPr lang="en-GB" dirty="0" smtClean="0"/>
              <a:t>Before their arrival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83A6-FD7B-4E73-99A7-A2D585A4C718}" type="datetime1">
              <a:rPr lang="en-GB" smtClean="0"/>
              <a:t>30.09.16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Document reference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8957388" y="42123"/>
            <a:ext cx="271861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r>
              <a:rPr lang="en-GB" dirty="0" smtClean="0"/>
              <a:t>Role of the Team</a:t>
            </a:r>
            <a:r>
              <a:rPr lang="en-GB" baseline="0" dirty="0" smtClean="0"/>
              <a:t> Leader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936001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theme" Target="../theme/theme1.xml"/><Relationship Id="rId32" Type="http://schemas.openxmlformats.org/officeDocument/2006/relationships/image" Target="../media/image1.png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sersofficeBanner-ppt.psd"/>
          <p:cNvPicPr>
            <a:picLocks noChangeAspect="1"/>
          </p:cNvPicPr>
          <p:nvPr userDrawn="1"/>
        </p:nvPicPr>
        <p:blipFill>
          <a:blip r:embed="rId3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6468"/>
            <a:ext cx="12192000" cy="82105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6000" y="365125"/>
            <a:ext cx="11160000" cy="108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0" y="1553253"/>
            <a:ext cx="11160000" cy="41225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9871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31F88B2B-65D1-4663-9520-3989B6D2A93E}" type="datetime1">
              <a:rPr lang="en-GB" smtClean="0"/>
              <a:t>30.09.16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4191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Document reference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6710" y="6356350"/>
            <a:ext cx="10192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9ACF1B8-5539-4FA1-9F96-3FF4928AB87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Image 2" descr="logooutline.eps"/>
          <p:cNvPicPr>
            <a:picLocks/>
          </p:cNvPicPr>
          <p:nvPr userDrawn="1"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000" y="6154596"/>
            <a:ext cx="606416" cy="6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631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70" r:id="rId4"/>
    <p:sldLayoutId id="2147483672" r:id="rId5"/>
    <p:sldLayoutId id="2147483675" r:id="rId6"/>
    <p:sldLayoutId id="2147483674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73" r:id="rId13"/>
    <p:sldLayoutId id="2147483665" r:id="rId14"/>
    <p:sldLayoutId id="2147483664" r:id="rId15"/>
    <p:sldLayoutId id="2147483661" r:id="rId16"/>
    <p:sldLayoutId id="2147483671" r:id="rId17"/>
    <p:sldLayoutId id="2147483662" r:id="rId18"/>
    <p:sldLayoutId id="2147483663" r:id="rId19"/>
    <p:sldLayoutId id="2147483651" r:id="rId20"/>
    <p:sldLayoutId id="2147483652" r:id="rId21"/>
    <p:sldLayoutId id="2147483667" r:id="rId22"/>
    <p:sldLayoutId id="2147483653" r:id="rId23"/>
    <p:sldLayoutId id="2147483669" r:id="rId24"/>
    <p:sldLayoutId id="2147483654" r:id="rId25"/>
    <p:sldLayoutId id="2147483655" r:id="rId26"/>
    <p:sldLayoutId id="2147483656" r:id="rId27"/>
    <p:sldLayoutId id="2147483657" r:id="rId28"/>
    <p:sldLayoutId id="2147483658" r:id="rId29"/>
    <p:sldLayoutId id="2147483659" r:id="rId30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edh.cern.ch/Document/Claims/TravelRequest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H" b="1" dirty="0" err="1" smtClean="0">
                <a:cs typeface="Arial" panose="020B0604020202020204" pitchFamily="34" charset="0"/>
              </a:rPr>
              <a:t>Travel</a:t>
            </a:r>
            <a:r>
              <a:rPr lang="fr-CH" b="1" dirty="0" smtClean="0">
                <a:cs typeface="Arial" panose="020B0604020202020204" pitchFamily="34" charset="0"/>
              </a:rPr>
              <a:t> </a:t>
            </a:r>
            <a:r>
              <a:rPr lang="fr-CH" b="1" dirty="0" err="1" smtClean="0">
                <a:cs typeface="Arial" panose="020B0604020202020204" pitchFamily="34" charset="0"/>
              </a:rPr>
              <a:t>Request</a:t>
            </a:r>
            <a:r>
              <a:rPr lang="fr-CH" b="1" dirty="0" smtClean="0">
                <a:cs typeface="Arial" panose="020B0604020202020204" pitchFamily="34" charset="0"/>
              </a:rPr>
              <a:t> </a:t>
            </a:r>
            <a:r>
              <a:rPr lang="fr-CH" b="1" dirty="0" err="1" smtClean="0">
                <a:cs typeface="Arial" panose="020B0604020202020204" pitchFamily="34" charset="0"/>
              </a:rPr>
              <a:t>form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6962" y="3592985"/>
            <a:ext cx="9144000" cy="1655762"/>
          </a:xfrm>
        </p:spPr>
        <p:txBody>
          <a:bodyPr/>
          <a:lstStyle/>
          <a:p>
            <a:r>
              <a:rPr lang="en-GB" dirty="0">
                <a:hlinkClick r:id="rId3"/>
              </a:rPr>
              <a:t>https://edh.cern.ch/Document/Claims/</a:t>
            </a:r>
            <a:r>
              <a:rPr lang="en-GB" dirty="0" smtClean="0">
                <a:hlinkClick r:id="rId3"/>
              </a:rPr>
              <a:t>TravelRequest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18310" y="6205537"/>
            <a:ext cx="2743200" cy="365125"/>
          </a:xfrm>
        </p:spPr>
        <p:txBody>
          <a:bodyPr/>
          <a:lstStyle/>
          <a:p>
            <a:fld id="{E440E39B-9911-4DBC-8073-C6C4EC9A6792}" type="datetime1">
              <a:rPr lang="en-GB" smtClean="0"/>
              <a:t>30.09.16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23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36"/>
    </mc:Choice>
    <mc:Fallback xmlns="">
      <p:transition spd="slow" advTm="993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99" y="116000"/>
            <a:ext cx="11160000" cy="780112"/>
          </a:xfrm>
          <a:solidFill>
            <a:srgbClr val="0053A1"/>
          </a:solidFill>
          <a:ln>
            <a:noFill/>
          </a:ln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Future Improvements to Travel Request Form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A3737-3798-4FAC-931C-80472A7D3176}" type="datetime1">
              <a:rPr lang="en-GB" smtClean="0"/>
              <a:t>30.09.16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10</a:t>
            </a:fld>
            <a:endParaRPr lang="en-GB"/>
          </a:p>
        </p:txBody>
      </p:sp>
      <p:grpSp>
        <p:nvGrpSpPr>
          <p:cNvPr id="20" name="Group 19"/>
          <p:cNvGrpSpPr/>
          <p:nvPr/>
        </p:nvGrpSpPr>
        <p:grpSpPr>
          <a:xfrm>
            <a:off x="880763" y="1302026"/>
            <a:ext cx="9498022" cy="3884113"/>
            <a:chOff x="1550884" y="3507992"/>
            <a:chExt cx="9066581" cy="1979484"/>
          </a:xfrm>
        </p:grpSpPr>
        <p:sp>
          <p:nvSpPr>
            <p:cNvPr id="17" name="Freeform 16"/>
            <p:cNvSpPr/>
            <p:nvPr/>
          </p:nvSpPr>
          <p:spPr>
            <a:xfrm>
              <a:off x="3454950" y="3507992"/>
              <a:ext cx="7162515" cy="1979484"/>
            </a:xfrm>
            <a:custGeom>
              <a:avLst/>
              <a:gdLst>
                <a:gd name="connsiteX0" fmla="*/ 133147 w 798865"/>
                <a:gd name="connsiteY0" fmla="*/ 0 h 7162515"/>
                <a:gd name="connsiteX1" fmla="*/ 665718 w 798865"/>
                <a:gd name="connsiteY1" fmla="*/ 0 h 7162515"/>
                <a:gd name="connsiteX2" fmla="*/ 798865 w 798865"/>
                <a:gd name="connsiteY2" fmla="*/ 133147 h 7162515"/>
                <a:gd name="connsiteX3" fmla="*/ 798865 w 798865"/>
                <a:gd name="connsiteY3" fmla="*/ 7162515 h 7162515"/>
                <a:gd name="connsiteX4" fmla="*/ 798865 w 798865"/>
                <a:gd name="connsiteY4" fmla="*/ 7162515 h 7162515"/>
                <a:gd name="connsiteX5" fmla="*/ 0 w 798865"/>
                <a:gd name="connsiteY5" fmla="*/ 7162515 h 7162515"/>
                <a:gd name="connsiteX6" fmla="*/ 0 w 798865"/>
                <a:gd name="connsiteY6" fmla="*/ 7162515 h 7162515"/>
                <a:gd name="connsiteX7" fmla="*/ 0 w 798865"/>
                <a:gd name="connsiteY7" fmla="*/ 133147 h 7162515"/>
                <a:gd name="connsiteX8" fmla="*/ 133147 w 798865"/>
                <a:gd name="connsiteY8" fmla="*/ 0 h 7162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8865" h="7162515">
                  <a:moveTo>
                    <a:pt x="798865" y="1193781"/>
                  </a:moveTo>
                  <a:lnTo>
                    <a:pt x="798865" y="5968734"/>
                  </a:lnTo>
                  <a:cubicBezTo>
                    <a:pt x="798865" y="6628038"/>
                    <a:pt x="792216" y="7162511"/>
                    <a:pt x="784015" y="7162511"/>
                  </a:cubicBezTo>
                  <a:lnTo>
                    <a:pt x="0" y="7162511"/>
                  </a:lnTo>
                  <a:lnTo>
                    <a:pt x="0" y="7162511"/>
                  </a:lnTo>
                  <a:lnTo>
                    <a:pt x="0" y="4"/>
                  </a:lnTo>
                  <a:lnTo>
                    <a:pt x="0" y="4"/>
                  </a:lnTo>
                  <a:lnTo>
                    <a:pt x="784015" y="4"/>
                  </a:lnTo>
                  <a:cubicBezTo>
                    <a:pt x="792216" y="4"/>
                    <a:pt x="798865" y="534477"/>
                    <a:pt x="798865" y="1193781"/>
                  </a:cubicBezTo>
                  <a:close/>
                </a:path>
              </a:pathLst>
            </a:cu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47651" tIns="162821" rIns="286646" bIns="162823" numCol="1" spcCol="1270" anchor="ctr" anchorCtr="0">
              <a:noAutofit/>
            </a:bodyPr>
            <a:lstStyle/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dirty="0" smtClean="0"/>
                <a:t>Itinerary lines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dirty="0" smtClean="0"/>
                <a:t>Automated email to </a:t>
              </a:r>
              <a:r>
                <a:rPr lang="en-US" dirty="0" err="1" smtClean="0"/>
                <a:t>traveller</a:t>
              </a:r>
              <a:r>
                <a:rPr lang="en-US" dirty="0" smtClean="0"/>
                <a:t> upon signing the TR request that original receipts should be taken to his/her secretariat</a:t>
              </a:r>
              <a:endParaRPr lang="en-GB" dirty="0"/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dirty="0" smtClean="0"/>
                <a:t>Possibility to modify the travel request form once the routing has started – now we have to cancel and create again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dirty="0" smtClean="0">
                  <a:solidFill>
                    <a:schemeClr val="bg1">
                      <a:lumMod val="50000"/>
                    </a:schemeClr>
                  </a:solidFill>
                </a:rPr>
                <a:t>Integration with e-Travel (project with CWL)</a:t>
              </a:r>
            </a:p>
          </p:txBody>
        </p:sp>
        <p:sp>
          <p:nvSpPr>
            <p:cNvPr id="18" name="Freeform 17"/>
            <p:cNvSpPr/>
            <p:nvPr/>
          </p:nvSpPr>
          <p:spPr>
            <a:xfrm>
              <a:off x="1550884" y="4027339"/>
              <a:ext cx="1896410" cy="998581"/>
            </a:xfrm>
            <a:custGeom>
              <a:avLst/>
              <a:gdLst>
                <a:gd name="connsiteX0" fmla="*/ 0 w 1896410"/>
                <a:gd name="connsiteY0" fmla="*/ 166433 h 998581"/>
                <a:gd name="connsiteX1" fmla="*/ 166433 w 1896410"/>
                <a:gd name="connsiteY1" fmla="*/ 0 h 998581"/>
                <a:gd name="connsiteX2" fmla="*/ 1729977 w 1896410"/>
                <a:gd name="connsiteY2" fmla="*/ 0 h 998581"/>
                <a:gd name="connsiteX3" fmla="*/ 1896410 w 1896410"/>
                <a:gd name="connsiteY3" fmla="*/ 166433 h 998581"/>
                <a:gd name="connsiteX4" fmla="*/ 1896410 w 1896410"/>
                <a:gd name="connsiteY4" fmla="*/ 832148 h 998581"/>
                <a:gd name="connsiteX5" fmla="*/ 1729977 w 1896410"/>
                <a:gd name="connsiteY5" fmla="*/ 998581 h 998581"/>
                <a:gd name="connsiteX6" fmla="*/ 166433 w 1896410"/>
                <a:gd name="connsiteY6" fmla="*/ 998581 h 998581"/>
                <a:gd name="connsiteX7" fmla="*/ 0 w 1896410"/>
                <a:gd name="connsiteY7" fmla="*/ 832148 h 998581"/>
                <a:gd name="connsiteX8" fmla="*/ 0 w 1896410"/>
                <a:gd name="connsiteY8" fmla="*/ 166433 h 99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6410" h="998581">
                  <a:moveTo>
                    <a:pt x="0" y="166433"/>
                  </a:moveTo>
                  <a:cubicBezTo>
                    <a:pt x="0" y="74515"/>
                    <a:pt x="74515" y="0"/>
                    <a:pt x="166433" y="0"/>
                  </a:cubicBezTo>
                  <a:lnTo>
                    <a:pt x="1729977" y="0"/>
                  </a:lnTo>
                  <a:cubicBezTo>
                    <a:pt x="1821895" y="0"/>
                    <a:pt x="1896410" y="74515"/>
                    <a:pt x="1896410" y="166433"/>
                  </a:cubicBezTo>
                  <a:lnTo>
                    <a:pt x="1896410" y="832148"/>
                  </a:lnTo>
                  <a:cubicBezTo>
                    <a:pt x="1896410" y="924066"/>
                    <a:pt x="1821895" y="998581"/>
                    <a:pt x="1729977" y="998581"/>
                  </a:cubicBezTo>
                  <a:lnTo>
                    <a:pt x="166433" y="998581"/>
                  </a:lnTo>
                  <a:cubicBezTo>
                    <a:pt x="74515" y="998581"/>
                    <a:pt x="0" y="924066"/>
                    <a:pt x="0" y="832148"/>
                  </a:cubicBezTo>
                  <a:lnTo>
                    <a:pt x="0" y="166433"/>
                  </a:ln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7327" tIns="83037" rIns="117327" bIns="83037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dirty="0" smtClean="0">
                  <a:solidFill>
                    <a:srgbClr val="002060"/>
                  </a:solidFill>
                </a:rPr>
                <a:t> Future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solidFill>
                    <a:srgbClr val="002060"/>
                  </a:solidFill>
                </a:rPr>
                <a:t>Improvements</a:t>
              </a:r>
              <a:endParaRPr lang="en-GB" sz="1800" kern="12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213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0" y="202508"/>
            <a:ext cx="11160000" cy="108000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A8F5A-E727-43BD-B468-03A2635740F4}" type="datetime1">
              <a:rPr lang="en-GB" smtClean="0"/>
              <a:t>30.09.16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11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515938" y="1350003"/>
            <a:ext cx="11160125" cy="885825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u="none" dirty="0" smtClean="0">
                <a:solidFill>
                  <a:srgbClr val="7030A0"/>
                </a:solidFill>
              </a:rPr>
              <a:t>The travel request form will continuously evolve</a:t>
            </a:r>
            <a:r>
              <a:rPr lang="en-US" u="none" dirty="0">
                <a:solidFill>
                  <a:srgbClr val="7030A0"/>
                </a:solidFill>
              </a:rPr>
              <a:t> </a:t>
            </a:r>
            <a:r>
              <a:rPr lang="en-US" u="none" dirty="0" smtClean="0">
                <a:solidFill>
                  <a:srgbClr val="7030A0"/>
                </a:solidFill>
              </a:rPr>
              <a:t>and improve.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u="none" dirty="0" smtClean="0">
                <a:solidFill>
                  <a:srgbClr val="7030A0"/>
                </a:solidFill>
              </a:rPr>
              <a:t>Don’t hesitate to send feedback to me. I gladly transmit all the requests to the AIS team.</a:t>
            </a:r>
          </a:p>
          <a:p>
            <a:pPr algn="l"/>
            <a:endParaRPr lang="en-US" u="none" dirty="0" smtClean="0">
              <a:solidFill>
                <a:srgbClr val="7030A0"/>
              </a:solidFill>
            </a:endParaRPr>
          </a:p>
          <a:p>
            <a:pPr algn="l"/>
            <a:endParaRPr lang="en-US" dirty="0" smtClean="0">
              <a:solidFill>
                <a:srgbClr val="7030A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§"/>
            </a:pPr>
            <a:endParaRPr lang="en-US" dirty="0">
              <a:solidFill>
                <a:srgbClr val="7030A0"/>
              </a:solidFill>
            </a:endParaRP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010384" y="6117510"/>
            <a:ext cx="6623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Thanks to Kate Richardson from ATLAS for part of her slides </a:t>
            </a:r>
            <a:r>
              <a:rPr lang="en-US" dirty="0" smtClean="0">
                <a:sym typeface="Wingdings"/>
              </a:rPr>
              <a:t></a:t>
            </a:r>
          </a:p>
          <a:p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05777" y="2693500"/>
            <a:ext cx="11160000" cy="1080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SFT specific :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60932" y="3809893"/>
            <a:ext cx="10097636" cy="1200329"/>
          </a:xfrm>
          <a:prstGeom prst="rect">
            <a:avLst/>
          </a:prstGeom>
          <a:solidFill>
            <a:srgbClr val="FEDB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In </a:t>
            </a:r>
            <a:r>
              <a:rPr lang="en-US" dirty="0" err="1" smtClean="0"/>
              <a:t>practise</a:t>
            </a:r>
            <a:r>
              <a:rPr lang="en-US" dirty="0" smtClean="0"/>
              <a:t>: </a:t>
            </a:r>
          </a:p>
          <a:p>
            <a:pPr marL="342900" indent="-342900">
              <a:buAutoNum type="arabicPeriod"/>
            </a:pPr>
            <a:r>
              <a:rPr lang="en-US" dirty="0"/>
              <a:t>B</a:t>
            </a:r>
            <a:r>
              <a:rPr lang="en-US" dirty="0" smtClean="0"/>
              <a:t>efore creating the request, ensure that your trip is approved by John Harvey (email, verbally)</a:t>
            </a:r>
          </a:p>
          <a:p>
            <a:pPr marL="342900" indent="-342900">
              <a:buAutoNum type="arabicPeriod"/>
            </a:pPr>
            <a:r>
              <a:rPr lang="en-US" dirty="0" smtClean="0"/>
              <a:t>Contact me for the travel arrangements : plane, train tickets.. As usual..</a:t>
            </a:r>
          </a:p>
          <a:p>
            <a:pPr marL="342900" indent="-342900">
              <a:buAutoNum type="arabicPeriod"/>
            </a:pPr>
            <a:r>
              <a:rPr lang="en-US" dirty="0" smtClean="0"/>
              <a:t>=&gt; and create the request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310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149D-8EDF-443D-AF49-C241CAD87B3A}" type="datetime1">
              <a:rPr lang="en-GB" smtClean="0"/>
              <a:t>30.09.16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2245" y="550929"/>
            <a:ext cx="9829800" cy="17272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83491" y="3229117"/>
            <a:ext cx="10495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new EDH official travel request form is a CERN wide document and used by all the departments.</a:t>
            </a:r>
          </a:p>
        </p:txBody>
      </p:sp>
    </p:spTree>
    <p:extLst>
      <p:ext uri="{BB962C8B-B14F-4D97-AF65-F5344CB8AC3E}">
        <p14:creationId xmlns:p14="http://schemas.microsoft.com/office/powerpoint/2010/main" val="1557075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0" y="365125"/>
            <a:ext cx="5924415" cy="1080000"/>
          </a:xfrm>
        </p:spPr>
        <p:txBody>
          <a:bodyPr/>
          <a:lstStyle/>
          <a:p>
            <a:r>
              <a:rPr lang="en-US" dirty="0" smtClean="0"/>
              <a:t>Paper form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149D-8EDF-443D-AF49-C241CAD87B3A}" type="datetime1">
              <a:rPr lang="en-GB" smtClean="0"/>
              <a:t>30.09.16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3</a:t>
            </a:fld>
            <a:endParaRPr lang="en-GB"/>
          </a:p>
        </p:txBody>
      </p:sp>
      <p:pic>
        <p:nvPicPr>
          <p:cNvPr id="6" name="Picture 5" descr="voy_off_authorisatio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465" y="317526"/>
            <a:ext cx="3965177" cy="561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065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new EDH form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149D-8EDF-443D-AF49-C241CAD87B3A}" type="datetime1">
              <a:rPr lang="en-GB" smtClean="0"/>
              <a:t>30.09.16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4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019" y="1563448"/>
            <a:ext cx="10848014" cy="3072434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1672709" y="3061861"/>
            <a:ext cx="878512" cy="1545631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33545" y="4619566"/>
            <a:ext cx="2328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Select the type of travel</a:t>
            </a:r>
            <a:endParaRPr lang="en-US" sz="16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5272524" y="4400007"/>
            <a:ext cx="233833" cy="47135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456777" y="4683512"/>
            <a:ext cx="67352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</a:t>
            </a:r>
            <a:r>
              <a:rPr lang="en-US" sz="1600" dirty="0" smtClean="0">
                <a:solidFill>
                  <a:srgbClr val="FF0000"/>
                </a:solidFill>
              </a:rPr>
              <a:t>very important </a:t>
            </a:r>
            <a:r>
              <a:rPr lang="en-US" sz="1600" dirty="0" smtClean="0"/>
              <a:t>box: put ALL the information about the trip: </a:t>
            </a:r>
          </a:p>
          <a:p>
            <a:r>
              <a:rPr lang="en-US" sz="1600" dirty="0" smtClean="0"/>
              <a:t>website, if private parts, if conference fees to be paid by secretariat or you pay them,</a:t>
            </a:r>
          </a:p>
          <a:p>
            <a:r>
              <a:rPr lang="en-US" sz="1600" dirty="0" smtClean="0"/>
              <a:t>If you need a rental car, </a:t>
            </a:r>
            <a:r>
              <a:rPr lang="en-US" sz="1600" dirty="0" err="1" smtClean="0"/>
              <a:t>etc</a:t>
            </a:r>
            <a:r>
              <a:rPr lang="en-US" sz="1600" dirty="0" smtClean="0"/>
              <a:t> </a:t>
            </a:r>
            <a:r>
              <a:rPr lang="en-US" sz="1600" dirty="0" err="1" smtClean="0"/>
              <a:t>etc</a:t>
            </a:r>
            <a:r>
              <a:rPr lang="is-IS" sz="1600" dirty="0" smtClean="0"/>
              <a:t>…. =&gt; everything !</a:t>
            </a:r>
            <a:endParaRPr lang="en-US" sz="1600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737276" y="3710508"/>
            <a:ext cx="657648" cy="1519589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36017" y="5290788"/>
            <a:ext cx="365206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The name of the conference, meeting,</a:t>
            </a:r>
          </a:p>
          <a:p>
            <a:r>
              <a:rPr lang="en-US" sz="1600" dirty="0" smtClean="0"/>
              <a:t>workshop</a:t>
            </a:r>
            <a:r>
              <a:rPr lang="is-IS" sz="1600" dirty="0" smtClean="0"/>
              <a:t>… and dates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492368" y="4957865"/>
            <a:ext cx="2078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Budget code : 33500</a:t>
            </a:r>
            <a:endParaRPr lang="en-US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2703621" y="3304976"/>
            <a:ext cx="8736" cy="167523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71713" y="3585326"/>
            <a:ext cx="774403" cy="302003"/>
          </a:xfrm>
          <a:prstGeom prst="straightConnector1">
            <a:avLst/>
          </a:prstGeom>
          <a:ln>
            <a:solidFill>
              <a:srgbClr val="33333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3004549"/>
            <a:ext cx="8828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Official travel leave request on EDH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14617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new EDH form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149D-8EDF-443D-AF49-C241CAD87B3A}" type="datetime1">
              <a:rPr lang="en-GB" smtClean="0"/>
              <a:t>30.09.16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5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729" y="2031777"/>
            <a:ext cx="7526546" cy="37295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0507" y="1463602"/>
            <a:ext cx="11258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Indicate the destination, departure date and time and eventual other information concerning the travel details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77692" y="2447004"/>
            <a:ext cx="35777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</a:t>
            </a:r>
            <a:br>
              <a:rPr lang="en-US" dirty="0" smtClean="0"/>
            </a:br>
            <a:r>
              <a:rPr lang="en-US" dirty="0" smtClean="0"/>
              <a:t>if you select PRIVATE CAR, </a:t>
            </a:r>
          </a:p>
          <a:p>
            <a:r>
              <a:rPr lang="en-US" dirty="0" smtClean="0"/>
              <a:t>the insurance box will open automatically </a:t>
            </a:r>
          </a:p>
          <a:p>
            <a:endParaRPr lang="en-US" dirty="0"/>
          </a:p>
          <a:p>
            <a:r>
              <a:rPr lang="en-US" dirty="0" smtClean="0"/>
              <a:t>REMINDER: reimbursement </a:t>
            </a:r>
            <a:br>
              <a:rPr lang="en-US" dirty="0" smtClean="0"/>
            </a:br>
            <a:r>
              <a:rPr lang="en-US" dirty="0" smtClean="0"/>
              <a:t>train 2</a:t>
            </a:r>
            <a:r>
              <a:rPr lang="en-US" baseline="30000" dirty="0" smtClean="0"/>
              <a:t>nd</a:t>
            </a:r>
            <a:r>
              <a:rPr lang="en-US" dirty="0" smtClean="0"/>
              <a:t> class ticket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98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new EDH form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149D-8EDF-443D-AF49-C241CAD87B3A}" type="datetime1">
              <a:rPr lang="en-GB" smtClean="0"/>
              <a:t>30.09.16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2819" b="25279"/>
          <a:stretch/>
        </p:blipFill>
        <p:spPr>
          <a:xfrm>
            <a:off x="4768753" y="1526570"/>
            <a:ext cx="6910379" cy="31815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4237" y="1599013"/>
            <a:ext cx="4045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Secretariat enters the estimated subsistence amounts and any other foreseen expenses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98307" y="5180525"/>
            <a:ext cx="10718424" cy="369332"/>
          </a:xfrm>
          <a:prstGeom prst="rect">
            <a:avLst/>
          </a:prstGeom>
          <a:solidFill>
            <a:srgbClr val="FEDB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NOTE: nothing is final at this stage, all the information can be modified on the final reimbursement claim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415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54" y="1892301"/>
            <a:ext cx="11626834" cy="29165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ROUTING OF THE REQUEST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149D-8EDF-443D-AF49-C241CAD87B3A}" type="datetime1">
              <a:rPr lang="en-GB" smtClean="0"/>
              <a:t>30.09.16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7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9723494" y="2170504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Creator = traveller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95639" y="2678068"/>
            <a:ext cx="1754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Travel arranger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187476" y="2348173"/>
            <a:ext cx="3488007" cy="29138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5536978" y="2942599"/>
            <a:ext cx="4499279" cy="7745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582186" y="3307979"/>
            <a:ext cx="1287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Supervisor</a:t>
            </a:r>
            <a:endParaRPr lang="en-US" dirty="0"/>
          </a:p>
        </p:txBody>
      </p:sp>
      <p:cxnSp>
        <p:nvCxnSpPr>
          <p:cNvPr id="13" name="Straight Connector 12"/>
          <p:cNvCxnSpPr>
            <a:endCxn id="12" idx="1"/>
          </p:cNvCxnSpPr>
          <p:nvPr/>
        </p:nvCxnSpPr>
        <p:spPr>
          <a:xfrm flipV="1">
            <a:off x="5289169" y="3492645"/>
            <a:ext cx="5293017" cy="15244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915280" y="4437651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Creator = traveller</a:t>
            </a:r>
            <a:endParaRPr lang="en-US" dirty="0"/>
          </a:p>
        </p:txBody>
      </p:sp>
      <p:cxnSp>
        <p:nvCxnSpPr>
          <p:cNvPr id="17" name="Straight Connector 16"/>
          <p:cNvCxnSpPr>
            <a:endCxn id="14" idx="1"/>
          </p:cNvCxnSpPr>
          <p:nvPr/>
        </p:nvCxnSpPr>
        <p:spPr>
          <a:xfrm flipV="1">
            <a:off x="5174261" y="4622317"/>
            <a:ext cx="4741019" cy="65839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6680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81FC-C43C-48F2-8FD5-EA31ECCCBBB2}" type="datetime1">
              <a:rPr lang="en-GB" smtClean="0">
                <a:solidFill>
                  <a:prstClr val="white"/>
                </a:solidFill>
              </a:rPr>
              <a:t>30.09.16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>
                <a:solidFill>
                  <a:prstClr val="white"/>
                </a:solidFill>
              </a:rPr>
              <a:pPr/>
              <a:t>8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3689685" y="467138"/>
            <a:ext cx="851567" cy="368422"/>
          </a:xfrm>
          <a:prstGeom prst="rightArrow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10740570" y="467138"/>
            <a:ext cx="851567" cy="381035"/>
          </a:xfrm>
          <a:prstGeom prst="rightArrow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8099743" y="727899"/>
            <a:ext cx="851567" cy="308649"/>
          </a:xfrm>
          <a:prstGeom prst="rightArrow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243835" y="69575"/>
            <a:ext cx="11160125" cy="9669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500" u="sng" kern="1200" baseline="0">
                <a:solidFill>
                  <a:schemeClr val="tx1"/>
                </a:solidFill>
                <a:uFill>
                  <a:solidFill>
                    <a:schemeClr val="tx2">
                      <a:lumMod val="20000"/>
                      <a:lumOff val="80000"/>
                    </a:schemeClr>
                  </a:solidFill>
                </a:u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b="1" u="none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Return of </a:t>
            </a:r>
            <a:r>
              <a:rPr lang="en-US" sz="2400" b="1" u="none" dirty="0" err="1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traveller</a:t>
            </a:r>
            <a:endParaRPr lang="en-GB" sz="2400" b="1" dirty="0" smtClean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b="1" u="none" dirty="0" err="1" smtClean="0">
                <a:solidFill>
                  <a:srgbClr val="7030A0"/>
                </a:solidFill>
              </a:rPr>
              <a:t>Traveller</a:t>
            </a:r>
            <a:r>
              <a:rPr lang="en-US" sz="1600" b="1" u="none" dirty="0" smtClean="0">
                <a:solidFill>
                  <a:srgbClr val="7030A0"/>
                </a:solidFill>
              </a:rPr>
              <a:t> returns from their trip                  </a:t>
            </a:r>
            <a:r>
              <a:rPr lang="en-US" sz="1600" b="1" u="none" dirty="0" err="1" smtClean="0">
                <a:solidFill>
                  <a:srgbClr val="7030A0"/>
                </a:solidFill>
              </a:rPr>
              <a:t>traveller</a:t>
            </a:r>
            <a:r>
              <a:rPr lang="en-US" sz="1600" b="1" u="none" dirty="0" smtClean="0">
                <a:solidFill>
                  <a:srgbClr val="7030A0"/>
                </a:solidFill>
              </a:rPr>
              <a:t> receives automated email from EDH on last day of trip                 </a:t>
            </a:r>
            <a:r>
              <a:rPr lang="en-US" sz="1600" b="1" u="none" dirty="0" err="1" smtClean="0">
                <a:solidFill>
                  <a:srgbClr val="7030A0"/>
                </a:solidFill>
              </a:rPr>
              <a:t>traveller</a:t>
            </a:r>
            <a:r>
              <a:rPr lang="en-US" sz="1600" b="1" u="none" dirty="0" smtClean="0">
                <a:solidFill>
                  <a:srgbClr val="7030A0"/>
                </a:solidFill>
              </a:rPr>
              <a:t>  can see the estimated reimbursement  &amp; answers several questions                 </a:t>
            </a:r>
            <a:r>
              <a:rPr lang="en-US" sz="1600" b="1" u="none" dirty="0" err="1" smtClean="0">
                <a:solidFill>
                  <a:srgbClr val="7030A0"/>
                </a:solidFill>
              </a:rPr>
              <a:t>traveller</a:t>
            </a:r>
            <a:r>
              <a:rPr lang="en-US" sz="1600" b="1" u="none" dirty="0" smtClean="0">
                <a:solidFill>
                  <a:srgbClr val="7030A0"/>
                </a:solidFill>
              </a:rPr>
              <a:t> signs.</a:t>
            </a:r>
            <a:endParaRPr lang="en-US" sz="1600" b="1" dirty="0" smtClean="0">
              <a:solidFill>
                <a:srgbClr val="7030A0"/>
              </a:solidFill>
            </a:endParaRPr>
          </a:p>
          <a:p>
            <a:pPr algn="l"/>
            <a:endParaRPr lang="en-US" sz="1600" b="1" u="none" dirty="0" smtClean="0">
              <a:solidFill>
                <a:srgbClr val="7030A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b="1" u="none" dirty="0" smtClean="0">
              <a:solidFill>
                <a:srgbClr val="7030A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b="1" u="none" dirty="0" smtClean="0">
              <a:solidFill>
                <a:srgbClr val="7030A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b="1" u="none" dirty="0" smtClean="0">
              <a:solidFill>
                <a:srgbClr val="7030A0"/>
              </a:solidFill>
            </a:endParaRPr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35309" b="42849"/>
          <a:stretch/>
        </p:blipFill>
        <p:spPr>
          <a:xfrm>
            <a:off x="243835" y="1506497"/>
            <a:ext cx="11986592" cy="3444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162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99" y="116000"/>
            <a:ext cx="11160000" cy="780112"/>
          </a:xfrm>
          <a:solidFill>
            <a:srgbClr val="0053A1"/>
          </a:solidFill>
          <a:ln>
            <a:noFill/>
          </a:ln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Added value of Travel Request Form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B87D3-E690-4B44-8B7E-A550E5647316}" type="datetime1">
              <a:rPr lang="en-GB" smtClean="0"/>
              <a:t>30.09.16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CF1B8-5539-4FA1-9F96-3FF4928AB871}" type="slidenum">
              <a:rPr lang="en-GB" smtClean="0"/>
              <a:t>9</a:t>
            </a:fld>
            <a:endParaRPr lang="en-GB"/>
          </a:p>
        </p:txBody>
      </p:sp>
      <p:grpSp>
        <p:nvGrpSpPr>
          <p:cNvPr id="20" name="Group 19"/>
          <p:cNvGrpSpPr/>
          <p:nvPr/>
        </p:nvGrpSpPr>
        <p:grpSpPr>
          <a:xfrm>
            <a:off x="993629" y="1005841"/>
            <a:ext cx="9491678" cy="3119374"/>
            <a:chOff x="1549285" y="1065723"/>
            <a:chExt cx="9060525" cy="2874154"/>
          </a:xfrm>
        </p:grpSpPr>
        <p:sp>
          <p:nvSpPr>
            <p:cNvPr id="13" name="Freeform 12"/>
            <p:cNvSpPr/>
            <p:nvPr/>
          </p:nvSpPr>
          <p:spPr>
            <a:xfrm>
              <a:off x="3447294" y="1065723"/>
              <a:ext cx="7162515" cy="1322752"/>
            </a:xfrm>
            <a:custGeom>
              <a:avLst/>
              <a:gdLst>
                <a:gd name="connsiteX0" fmla="*/ 133147 w 798865"/>
                <a:gd name="connsiteY0" fmla="*/ 0 h 7162515"/>
                <a:gd name="connsiteX1" fmla="*/ 665718 w 798865"/>
                <a:gd name="connsiteY1" fmla="*/ 0 h 7162515"/>
                <a:gd name="connsiteX2" fmla="*/ 798865 w 798865"/>
                <a:gd name="connsiteY2" fmla="*/ 133147 h 7162515"/>
                <a:gd name="connsiteX3" fmla="*/ 798865 w 798865"/>
                <a:gd name="connsiteY3" fmla="*/ 7162515 h 7162515"/>
                <a:gd name="connsiteX4" fmla="*/ 798865 w 798865"/>
                <a:gd name="connsiteY4" fmla="*/ 7162515 h 7162515"/>
                <a:gd name="connsiteX5" fmla="*/ 0 w 798865"/>
                <a:gd name="connsiteY5" fmla="*/ 7162515 h 7162515"/>
                <a:gd name="connsiteX6" fmla="*/ 0 w 798865"/>
                <a:gd name="connsiteY6" fmla="*/ 7162515 h 7162515"/>
                <a:gd name="connsiteX7" fmla="*/ 0 w 798865"/>
                <a:gd name="connsiteY7" fmla="*/ 133147 h 7162515"/>
                <a:gd name="connsiteX8" fmla="*/ 133147 w 798865"/>
                <a:gd name="connsiteY8" fmla="*/ 0 h 7162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8865" h="7162515">
                  <a:moveTo>
                    <a:pt x="798865" y="1193781"/>
                  </a:moveTo>
                  <a:lnTo>
                    <a:pt x="798865" y="5968734"/>
                  </a:lnTo>
                  <a:cubicBezTo>
                    <a:pt x="798865" y="6628038"/>
                    <a:pt x="792216" y="7162511"/>
                    <a:pt x="784015" y="7162511"/>
                  </a:cubicBezTo>
                  <a:lnTo>
                    <a:pt x="0" y="7162511"/>
                  </a:lnTo>
                  <a:lnTo>
                    <a:pt x="0" y="7162511"/>
                  </a:lnTo>
                  <a:lnTo>
                    <a:pt x="0" y="4"/>
                  </a:lnTo>
                  <a:lnTo>
                    <a:pt x="0" y="4"/>
                  </a:lnTo>
                  <a:lnTo>
                    <a:pt x="784015" y="4"/>
                  </a:lnTo>
                  <a:cubicBezTo>
                    <a:pt x="792216" y="4"/>
                    <a:pt x="798865" y="534477"/>
                    <a:pt x="798865" y="1193781"/>
                  </a:cubicBezTo>
                  <a:close/>
                </a:path>
              </a:pathLst>
            </a:cu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47651" tIns="162821" rIns="286646" bIns="162823" numCol="1" spcCol="1270" anchor="ctr" anchorCtr="0">
              <a:noAutofit/>
            </a:bodyPr>
            <a:lstStyle/>
            <a:p>
              <a:pPr marL="285750" lvl="1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US" sz="1800" kern="1200" dirty="0" smtClean="0"/>
                <a:t>Reinforces the accuracy of the costing.</a:t>
              </a:r>
            </a:p>
            <a:p>
              <a:pPr marL="285750" lvl="1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US" sz="1800" kern="1200" dirty="0" smtClean="0"/>
                <a:t>Flow is quicker and easier, especially upon return of the </a:t>
              </a:r>
              <a:r>
                <a:rPr lang="en-US" sz="1800" kern="1200" dirty="0" err="1" smtClean="0"/>
                <a:t>traveller</a:t>
              </a:r>
              <a:r>
                <a:rPr lang="en-US" sz="1800" kern="1200" dirty="0" smtClean="0"/>
                <a:t>.</a:t>
              </a:r>
            </a:p>
            <a:p>
              <a:pPr marL="285750" lvl="1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US" dirty="0" smtClean="0"/>
                <a:t>Completion of official travel claim faster as </a:t>
              </a:r>
              <a:r>
                <a:rPr lang="en-US" sz="1800" kern="1200" dirty="0" smtClean="0"/>
                <a:t> the c</a:t>
              </a:r>
              <a:r>
                <a:rPr lang="en-US" dirty="0" smtClean="0"/>
                <a:t>laim is automatically </a:t>
              </a:r>
              <a:r>
                <a:rPr lang="en-US" dirty="0"/>
                <a:t>pre-filled.</a:t>
              </a:r>
            </a:p>
            <a:p>
              <a:pPr marL="0" lvl="1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GB" sz="1800" kern="1200" dirty="0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1550884" y="1125423"/>
              <a:ext cx="1896410" cy="998581"/>
            </a:xfrm>
            <a:custGeom>
              <a:avLst/>
              <a:gdLst>
                <a:gd name="connsiteX0" fmla="*/ 0 w 1896410"/>
                <a:gd name="connsiteY0" fmla="*/ 166433 h 998581"/>
                <a:gd name="connsiteX1" fmla="*/ 166433 w 1896410"/>
                <a:gd name="connsiteY1" fmla="*/ 0 h 998581"/>
                <a:gd name="connsiteX2" fmla="*/ 1729977 w 1896410"/>
                <a:gd name="connsiteY2" fmla="*/ 0 h 998581"/>
                <a:gd name="connsiteX3" fmla="*/ 1896410 w 1896410"/>
                <a:gd name="connsiteY3" fmla="*/ 166433 h 998581"/>
                <a:gd name="connsiteX4" fmla="*/ 1896410 w 1896410"/>
                <a:gd name="connsiteY4" fmla="*/ 832148 h 998581"/>
                <a:gd name="connsiteX5" fmla="*/ 1729977 w 1896410"/>
                <a:gd name="connsiteY5" fmla="*/ 998581 h 998581"/>
                <a:gd name="connsiteX6" fmla="*/ 166433 w 1896410"/>
                <a:gd name="connsiteY6" fmla="*/ 998581 h 998581"/>
                <a:gd name="connsiteX7" fmla="*/ 0 w 1896410"/>
                <a:gd name="connsiteY7" fmla="*/ 832148 h 998581"/>
                <a:gd name="connsiteX8" fmla="*/ 0 w 1896410"/>
                <a:gd name="connsiteY8" fmla="*/ 166433 h 99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6410" h="998581">
                  <a:moveTo>
                    <a:pt x="0" y="166433"/>
                  </a:moveTo>
                  <a:cubicBezTo>
                    <a:pt x="0" y="74515"/>
                    <a:pt x="74515" y="0"/>
                    <a:pt x="166433" y="0"/>
                  </a:cubicBezTo>
                  <a:lnTo>
                    <a:pt x="1729977" y="0"/>
                  </a:lnTo>
                  <a:cubicBezTo>
                    <a:pt x="1821895" y="0"/>
                    <a:pt x="1896410" y="74515"/>
                    <a:pt x="1896410" y="166433"/>
                  </a:cubicBezTo>
                  <a:lnTo>
                    <a:pt x="1896410" y="832148"/>
                  </a:lnTo>
                  <a:cubicBezTo>
                    <a:pt x="1896410" y="924066"/>
                    <a:pt x="1821895" y="998581"/>
                    <a:pt x="1729977" y="998581"/>
                  </a:cubicBezTo>
                  <a:lnTo>
                    <a:pt x="166433" y="998581"/>
                  </a:lnTo>
                  <a:cubicBezTo>
                    <a:pt x="74515" y="998581"/>
                    <a:pt x="0" y="924066"/>
                    <a:pt x="0" y="832148"/>
                  </a:cubicBezTo>
                  <a:lnTo>
                    <a:pt x="0" y="166433"/>
                  </a:lnTo>
                  <a:close/>
                </a:path>
              </a:pathLst>
            </a:custGeom>
            <a:solidFill>
              <a:srgbClr val="08347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7327" tIns="83037" rIns="117327" bIns="83037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CH" dirty="0" err="1" smtClean="0"/>
                <a:t>Advantages</a:t>
              </a:r>
              <a:r>
                <a:rPr lang="fr-CH" dirty="0" smtClean="0"/>
                <a:t> for the </a:t>
              </a:r>
              <a:r>
                <a:rPr lang="fr-CH" dirty="0" err="1" smtClean="0"/>
                <a:t>secretariats</a:t>
              </a:r>
              <a:endParaRPr lang="en-GB" sz="1800" kern="1200" dirty="0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3447295" y="2481152"/>
              <a:ext cx="7162515" cy="1458725"/>
            </a:xfrm>
            <a:custGeom>
              <a:avLst/>
              <a:gdLst>
                <a:gd name="connsiteX0" fmla="*/ 133147 w 798865"/>
                <a:gd name="connsiteY0" fmla="*/ 0 h 7162515"/>
                <a:gd name="connsiteX1" fmla="*/ 665718 w 798865"/>
                <a:gd name="connsiteY1" fmla="*/ 0 h 7162515"/>
                <a:gd name="connsiteX2" fmla="*/ 798865 w 798865"/>
                <a:gd name="connsiteY2" fmla="*/ 133147 h 7162515"/>
                <a:gd name="connsiteX3" fmla="*/ 798865 w 798865"/>
                <a:gd name="connsiteY3" fmla="*/ 7162515 h 7162515"/>
                <a:gd name="connsiteX4" fmla="*/ 798865 w 798865"/>
                <a:gd name="connsiteY4" fmla="*/ 7162515 h 7162515"/>
                <a:gd name="connsiteX5" fmla="*/ 0 w 798865"/>
                <a:gd name="connsiteY5" fmla="*/ 7162515 h 7162515"/>
                <a:gd name="connsiteX6" fmla="*/ 0 w 798865"/>
                <a:gd name="connsiteY6" fmla="*/ 7162515 h 7162515"/>
                <a:gd name="connsiteX7" fmla="*/ 0 w 798865"/>
                <a:gd name="connsiteY7" fmla="*/ 133147 h 7162515"/>
                <a:gd name="connsiteX8" fmla="*/ 133147 w 798865"/>
                <a:gd name="connsiteY8" fmla="*/ 0 h 7162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8865" h="7162515">
                  <a:moveTo>
                    <a:pt x="798865" y="1193781"/>
                  </a:moveTo>
                  <a:lnTo>
                    <a:pt x="798865" y="5968734"/>
                  </a:lnTo>
                  <a:cubicBezTo>
                    <a:pt x="798865" y="6628038"/>
                    <a:pt x="792216" y="7162511"/>
                    <a:pt x="784015" y="7162511"/>
                  </a:cubicBezTo>
                  <a:lnTo>
                    <a:pt x="0" y="7162511"/>
                  </a:lnTo>
                  <a:lnTo>
                    <a:pt x="0" y="7162511"/>
                  </a:lnTo>
                  <a:lnTo>
                    <a:pt x="0" y="4"/>
                  </a:lnTo>
                  <a:lnTo>
                    <a:pt x="0" y="4"/>
                  </a:lnTo>
                  <a:lnTo>
                    <a:pt x="784015" y="4"/>
                  </a:lnTo>
                  <a:cubicBezTo>
                    <a:pt x="792216" y="4"/>
                    <a:pt x="798865" y="534477"/>
                    <a:pt x="798865" y="1193781"/>
                  </a:cubicBezTo>
                  <a:close/>
                </a:path>
              </a:pathLst>
            </a:cu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47651" tIns="162821" rIns="286646" bIns="162823" numCol="1" spcCol="1270" anchor="ctr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CH" dirty="0" err="1" smtClean="0"/>
                <a:t>Overview</a:t>
              </a:r>
              <a:r>
                <a:rPr lang="fr-CH" dirty="0" smtClean="0"/>
                <a:t> of the </a:t>
              </a:r>
              <a:r>
                <a:rPr lang="fr-CH" dirty="0" err="1" smtClean="0"/>
                <a:t>cost</a:t>
              </a:r>
              <a:r>
                <a:rPr lang="fr-CH" dirty="0" smtClean="0"/>
                <a:t> of the </a:t>
              </a:r>
              <a:r>
                <a:rPr lang="fr-CH" dirty="0" err="1" smtClean="0"/>
                <a:t>entire</a:t>
              </a:r>
              <a:r>
                <a:rPr lang="fr-CH" dirty="0" smtClean="0"/>
                <a:t> trip. 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CH" dirty="0" smtClean="0"/>
                <a:t>The traveller </a:t>
              </a:r>
              <a:r>
                <a:rPr lang="fr-CH" dirty="0" err="1" smtClean="0"/>
                <a:t>can</a:t>
              </a:r>
              <a:r>
                <a:rPr lang="fr-CH" dirty="0" smtClean="0"/>
                <a:t> visualise how </a:t>
              </a:r>
              <a:r>
                <a:rPr lang="fr-CH" dirty="0" err="1" smtClean="0"/>
                <a:t>much</a:t>
              </a:r>
              <a:r>
                <a:rPr lang="fr-CH" dirty="0" smtClean="0"/>
                <a:t> </a:t>
              </a:r>
              <a:r>
                <a:rPr lang="fr-CH" dirty="0" err="1" smtClean="0"/>
                <a:t>he</a:t>
              </a:r>
              <a:r>
                <a:rPr lang="fr-CH" dirty="0" smtClean="0"/>
                <a:t>/</a:t>
              </a:r>
              <a:r>
                <a:rPr lang="fr-CH" dirty="0" err="1" smtClean="0"/>
                <a:t>she</a:t>
              </a:r>
              <a:r>
                <a:rPr lang="fr-CH" dirty="0" smtClean="0"/>
                <a:t> </a:t>
              </a:r>
              <a:r>
                <a:rPr lang="fr-CH" dirty="0" err="1" smtClean="0"/>
                <a:t>can</a:t>
              </a:r>
              <a:r>
                <a:rPr lang="fr-CH" dirty="0" smtClean="0"/>
                <a:t> </a:t>
              </a:r>
              <a:r>
                <a:rPr lang="fr-CH" dirty="0" err="1" smtClean="0"/>
                <a:t>spend</a:t>
              </a:r>
              <a:r>
                <a:rPr lang="fr-CH" dirty="0" smtClean="0"/>
                <a:t> on </a:t>
              </a:r>
              <a:r>
                <a:rPr lang="fr-CH" dirty="0" err="1" smtClean="0"/>
                <a:t>hotel</a:t>
              </a:r>
              <a:r>
                <a:rPr lang="fr-CH" dirty="0" smtClean="0"/>
                <a:t> &amp; </a:t>
              </a:r>
              <a:r>
                <a:rPr lang="fr-CH" dirty="0" err="1" smtClean="0"/>
                <a:t>meals</a:t>
              </a:r>
              <a:r>
                <a:rPr lang="fr-CH" dirty="0" smtClean="0"/>
                <a:t>.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CH" dirty="0" smtClean="0"/>
                <a:t>No </a:t>
              </a:r>
              <a:r>
                <a:rPr lang="fr-CH" dirty="0" err="1" smtClean="0"/>
                <a:t>need</a:t>
              </a:r>
              <a:r>
                <a:rPr lang="fr-CH" dirty="0" smtClean="0"/>
                <a:t> to </a:t>
              </a:r>
              <a:r>
                <a:rPr lang="fr-CH" dirty="0" err="1" smtClean="0"/>
                <a:t>chase</a:t>
              </a:r>
              <a:r>
                <a:rPr lang="fr-CH" dirty="0" smtClean="0"/>
                <a:t> signatures </a:t>
              </a:r>
              <a:r>
                <a:rPr lang="fr-CH" dirty="0" err="1" smtClean="0"/>
                <a:t>from</a:t>
              </a:r>
              <a:r>
                <a:rPr lang="fr-CH" dirty="0" smtClean="0"/>
                <a:t> the </a:t>
              </a:r>
              <a:r>
                <a:rPr lang="fr-CH" dirty="0" err="1" smtClean="0"/>
                <a:t>supervisor</a:t>
              </a:r>
              <a:r>
                <a:rPr lang="fr-CH" dirty="0" smtClean="0"/>
                <a:t> and budget code </a:t>
              </a:r>
              <a:r>
                <a:rPr lang="fr-CH" dirty="0" err="1" smtClean="0"/>
                <a:t>holder</a:t>
              </a:r>
              <a:r>
                <a:rPr lang="fr-CH" dirty="0" smtClean="0"/>
                <a:t> on a </a:t>
              </a:r>
              <a:r>
                <a:rPr lang="fr-CH" dirty="0" err="1" smtClean="0"/>
                <a:t>paper</a:t>
              </a:r>
              <a:r>
                <a:rPr lang="fr-CH" dirty="0" smtClean="0"/>
                <a:t> copy.</a:t>
              </a:r>
              <a:endParaRPr lang="fr-CH" dirty="0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1549285" y="2732738"/>
              <a:ext cx="1896410" cy="998581"/>
            </a:xfrm>
            <a:custGeom>
              <a:avLst/>
              <a:gdLst>
                <a:gd name="connsiteX0" fmla="*/ 0 w 1896410"/>
                <a:gd name="connsiteY0" fmla="*/ 166433 h 998581"/>
                <a:gd name="connsiteX1" fmla="*/ 166433 w 1896410"/>
                <a:gd name="connsiteY1" fmla="*/ 0 h 998581"/>
                <a:gd name="connsiteX2" fmla="*/ 1729977 w 1896410"/>
                <a:gd name="connsiteY2" fmla="*/ 0 h 998581"/>
                <a:gd name="connsiteX3" fmla="*/ 1896410 w 1896410"/>
                <a:gd name="connsiteY3" fmla="*/ 166433 h 998581"/>
                <a:gd name="connsiteX4" fmla="*/ 1896410 w 1896410"/>
                <a:gd name="connsiteY4" fmla="*/ 832148 h 998581"/>
                <a:gd name="connsiteX5" fmla="*/ 1729977 w 1896410"/>
                <a:gd name="connsiteY5" fmla="*/ 998581 h 998581"/>
                <a:gd name="connsiteX6" fmla="*/ 166433 w 1896410"/>
                <a:gd name="connsiteY6" fmla="*/ 998581 h 998581"/>
                <a:gd name="connsiteX7" fmla="*/ 0 w 1896410"/>
                <a:gd name="connsiteY7" fmla="*/ 832148 h 998581"/>
                <a:gd name="connsiteX8" fmla="*/ 0 w 1896410"/>
                <a:gd name="connsiteY8" fmla="*/ 166433 h 99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6410" h="998581">
                  <a:moveTo>
                    <a:pt x="0" y="166433"/>
                  </a:moveTo>
                  <a:cubicBezTo>
                    <a:pt x="0" y="74515"/>
                    <a:pt x="74515" y="0"/>
                    <a:pt x="166433" y="0"/>
                  </a:cubicBezTo>
                  <a:lnTo>
                    <a:pt x="1729977" y="0"/>
                  </a:lnTo>
                  <a:cubicBezTo>
                    <a:pt x="1821895" y="0"/>
                    <a:pt x="1896410" y="74515"/>
                    <a:pt x="1896410" y="166433"/>
                  </a:cubicBezTo>
                  <a:lnTo>
                    <a:pt x="1896410" y="832148"/>
                  </a:lnTo>
                  <a:cubicBezTo>
                    <a:pt x="1896410" y="924066"/>
                    <a:pt x="1821895" y="998581"/>
                    <a:pt x="1729977" y="998581"/>
                  </a:cubicBezTo>
                  <a:lnTo>
                    <a:pt x="166433" y="998581"/>
                  </a:lnTo>
                  <a:cubicBezTo>
                    <a:pt x="74515" y="998581"/>
                    <a:pt x="0" y="924066"/>
                    <a:pt x="0" y="832148"/>
                  </a:cubicBezTo>
                  <a:lnTo>
                    <a:pt x="0" y="166433"/>
                  </a:lnTo>
                  <a:close/>
                </a:path>
              </a:pathLst>
            </a:cu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7327" tIns="83037" rIns="117327" bIns="83037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noProof="0" dirty="0" smtClean="0"/>
                <a:t>Advantages for the </a:t>
              </a:r>
              <a:r>
                <a:rPr lang="en-US" noProof="0" dirty="0" err="1" smtClean="0"/>
                <a:t>traveller</a:t>
              </a:r>
              <a:r>
                <a:rPr lang="en-US" noProof="0" dirty="0" smtClean="0"/>
                <a:t> &amp; budget code holder</a:t>
              </a:r>
              <a:endParaRPr lang="en-GB" sz="1800" kern="1200" noProof="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95305" y="4360421"/>
            <a:ext cx="9481990" cy="1283731"/>
            <a:chOff x="1550884" y="-6602874"/>
            <a:chExt cx="9058926" cy="11858234"/>
          </a:xfrm>
        </p:grpSpPr>
        <p:sp>
          <p:nvSpPr>
            <p:cNvPr id="12" name="Freeform 11"/>
            <p:cNvSpPr/>
            <p:nvPr/>
          </p:nvSpPr>
          <p:spPr>
            <a:xfrm>
              <a:off x="3447295" y="-6602874"/>
              <a:ext cx="7162515" cy="11858234"/>
            </a:xfrm>
            <a:custGeom>
              <a:avLst/>
              <a:gdLst>
                <a:gd name="connsiteX0" fmla="*/ 133147 w 798865"/>
                <a:gd name="connsiteY0" fmla="*/ 0 h 7162515"/>
                <a:gd name="connsiteX1" fmla="*/ 665718 w 798865"/>
                <a:gd name="connsiteY1" fmla="*/ 0 h 7162515"/>
                <a:gd name="connsiteX2" fmla="*/ 798865 w 798865"/>
                <a:gd name="connsiteY2" fmla="*/ 133147 h 7162515"/>
                <a:gd name="connsiteX3" fmla="*/ 798865 w 798865"/>
                <a:gd name="connsiteY3" fmla="*/ 7162515 h 7162515"/>
                <a:gd name="connsiteX4" fmla="*/ 798865 w 798865"/>
                <a:gd name="connsiteY4" fmla="*/ 7162515 h 7162515"/>
                <a:gd name="connsiteX5" fmla="*/ 0 w 798865"/>
                <a:gd name="connsiteY5" fmla="*/ 7162515 h 7162515"/>
                <a:gd name="connsiteX6" fmla="*/ 0 w 798865"/>
                <a:gd name="connsiteY6" fmla="*/ 7162515 h 7162515"/>
                <a:gd name="connsiteX7" fmla="*/ 0 w 798865"/>
                <a:gd name="connsiteY7" fmla="*/ 133147 h 7162515"/>
                <a:gd name="connsiteX8" fmla="*/ 133147 w 798865"/>
                <a:gd name="connsiteY8" fmla="*/ 0 h 7162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8865" h="7162515">
                  <a:moveTo>
                    <a:pt x="798865" y="1193781"/>
                  </a:moveTo>
                  <a:lnTo>
                    <a:pt x="798865" y="5968734"/>
                  </a:lnTo>
                  <a:cubicBezTo>
                    <a:pt x="798865" y="6628038"/>
                    <a:pt x="792216" y="7162511"/>
                    <a:pt x="784015" y="7162511"/>
                  </a:cubicBezTo>
                  <a:lnTo>
                    <a:pt x="0" y="7162511"/>
                  </a:lnTo>
                  <a:lnTo>
                    <a:pt x="0" y="7162511"/>
                  </a:lnTo>
                  <a:lnTo>
                    <a:pt x="0" y="4"/>
                  </a:lnTo>
                  <a:lnTo>
                    <a:pt x="0" y="4"/>
                  </a:lnTo>
                  <a:lnTo>
                    <a:pt x="784015" y="4"/>
                  </a:lnTo>
                  <a:cubicBezTo>
                    <a:pt x="792216" y="4"/>
                    <a:pt x="798865" y="534477"/>
                    <a:pt x="798865" y="1193781"/>
                  </a:cubicBezTo>
                  <a:close/>
                </a:path>
              </a:pathLst>
            </a:cu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47651" tIns="162821" rIns="286646" bIns="162823" numCol="1" spcCol="1270" anchor="ctr" anchorCtr="0">
              <a:noAutofit/>
            </a:bodyPr>
            <a:lstStyle/>
            <a:p>
              <a:pPr marL="742950" lvl="2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US" dirty="0" smtClean="0"/>
                <a:t>Transparency in terms of costing for both the assistants, </a:t>
              </a:r>
              <a:r>
                <a:rPr lang="en-US" dirty="0" err="1" smtClean="0"/>
                <a:t>traveller</a:t>
              </a:r>
              <a:r>
                <a:rPr lang="en-US" dirty="0"/>
                <a:t> </a:t>
              </a:r>
              <a:r>
                <a:rPr lang="en-US" dirty="0" smtClean="0"/>
                <a:t>and budget code holders.</a:t>
              </a:r>
            </a:p>
            <a:p>
              <a:pPr marL="457200" lvl="2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dirty="0" smtClean="0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1550884" y="-5324170"/>
              <a:ext cx="1896411" cy="10350103"/>
            </a:xfrm>
            <a:custGeom>
              <a:avLst/>
              <a:gdLst>
                <a:gd name="connsiteX0" fmla="*/ 0 w 1896410"/>
                <a:gd name="connsiteY0" fmla="*/ 166433 h 998581"/>
                <a:gd name="connsiteX1" fmla="*/ 166433 w 1896410"/>
                <a:gd name="connsiteY1" fmla="*/ 0 h 998581"/>
                <a:gd name="connsiteX2" fmla="*/ 1729977 w 1896410"/>
                <a:gd name="connsiteY2" fmla="*/ 0 h 998581"/>
                <a:gd name="connsiteX3" fmla="*/ 1896410 w 1896410"/>
                <a:gd name="connsiteY3" fmla="*/ 166433 h 998581"/>
                <a:gd name="connsiteX4" fmla="*/ 1896410 w 1896410"/>
                <a:gd name="connsiteY4" fmla="*/ 832148 h 998581"/>
                <a:gd name="connsiteX5" fmla="*/ 1729977 w 1896410"/>
                <a:gd name="connsiteY5" fmla="*/ 998581 h 998581"/>
                <a:gd name="connsiteX6" fmla="*/ 166433 w 1896410"/>
                <a:gd name="connsiteY6" fmla="*/ 998581 h 998581"/>
                <a:gd name="connsiteX7" fmla="*/ 0 w 1896410"/>
                <a:gd name="connsiteY7" fmla="*/ 832148 h 998581"/>
                <a:gd name="connsiteX8" fmla="*/ 0 w 1896410"/>
                <a:gd name="connsiteY8" fmla="*/ 166433 h 99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6410" h="998581">
                  <a:moveTo>
                    <a:pt x="0" y="166433"/>
                  </a:moveTo>
                  <a:cubicBezTo>
                    <a:pt x="0" y="74515"/>
                    <a:pt x="74515" y="0"/>
                    <a:pt x="166433" y="0"/>
                  </a:cubicBezTo>
                  <a:lnTo>
                    <a:pt x="1729977" y="0"/>
                  </a:lnTo>
                  <a:cubicBezTo>
                    <a:pt x="1821895" y="0"/>
                    <a:pt x="1896410" y="74515"/>
                    <a:pt x="1896410" y="166433"/>
                  </a:cubicBezTo>
                  <a:lnTo>
                    <a:pt x="1896410" y="832148"/>
                  </a:lnTo>
                  <a:cubicBezTo>
                    <a:pt x="1896410" y="924066"/>
                    <a:pt x="1821895" y="998581"/>
                    <a:pt x="1729977" y="998581"/>
                  </a:cubicBezTo>
                  <a:lnTo>
                    <a:pt x="166433" y="998581"/>
                  </a:lnTo>
                  <a:cubicBezTo>
                    <a:pt x="74515" y="998581"/>
                    <a:pt x="0" y="924066"/>
                    <a:pt x="0" y="832148"/>
                  </a:cubicBezTo>
                  <a:lnTo>
                    <a:pt x="0" y="166433"/>
                  </a:lnTo>
                  <a:close/>
                </a:path>
              </a:pathLst>
            </a:custGeom>
            <a:solidFill>
              <a:srgbClr val="B7057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7327" tIns="83037" rIns="117327" bIns="83037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dirty="0" smtClean="0"/>
                <a:t> </a:t>
              </a:r>
              <a:r>
                <a:rPr lang="en-US" dirty="0" smtClean="0"/>
                <a:t>Global improvement</a:t>
              </a:r>
              <a:endParaRPr lang="en-GB" sz="18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80370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5">
      <a:dk1>
        <a:srgbClr val="0053A1"/>
      </a:dk1>
      <a:lt1>
        <a:sysClr val="window" lastClr="FFFFFF"/>
      </a:lt1>
      <a:dk2>
        <a:srgbClr val="0053A1"/>
      </a:dk2>
      <a:lt2>
        <a:srgbClr val="E7E6E6"/>
      </a:lt2>
      <a:accent1>
        <a:srgbClr val="D8D8D8"/>
      </a:accent1>
      <a:accent2>
        <a:srgbClr val="FEDB00"/>
      </a:accent2>
      <a:accent3>
        <a:srgbClr val="B7057F"/>
      </a:accent3>
      <a:accent4>
        <a:srgbClr val="083470"/>
      </a:accent4>
      <a:accent5>
        <a:srgbClr val="5F5F5F"/>
      </a:accent5>
      <a:accent6>
        <a:srgbClr val="333333"/>
      </a:accent6>
      <a:hlink>
        <a:srgbClr val="00B0F0"/>
      </a:hlink>
      <a:folHlink>
        <a:srgbClr val="00B0F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>
          <a:defRPr dirty="0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41507</TotalTime>
  <Words>506</Words>
  <Application>Microsoft Macintosh PowerPoint</Application>
  <PresentationFormat>Custom</PresentationFormat>
  <Paragraphs>87</Paragraphs>
  <Slides>11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  <vt:variant>
        <vt:lpstr>Custom Shows</vt:lpstr>
      </vt:variant>
      <vt:variant>
        <vt:i4>1</vt:i4>
      </vt:variant>
    </vt:vector>
  </HeadingPairs>
  <TitlesOfParts>
    <vt:vector size="13" baseType="lpstr">
      <vt:lpstr>Office Theme</vt:lpstr>
      <vt:lpstr>Travel Request form</vt:lpstr>
      <vt:lpstr>PowerPoint Presentation</vt:lpstr>
      <vt:lpstr>Paper form</vt:lpstr>
      <vt:lpstr>The new EDH form</vt:lpstr>
      <vt:lpstr>The new EDH form</vt:lpstr>
      <vt:lpstr>The new EDH form</vt:lpstr>
      <vt:lpstr>ROUTING OF THE REQUEST</vt:lpstr>
      <vt:lpstr>PowerPoint Presentation</vt:lpstr>
      <vt:lpstr>Added value of Travel Request Form</vt:lpstr>
      <vt:lpstr>Future Improvements to Travel Request Form</vt:lpstr>
      <vt:lpstr>Conclusion</vt:lpstr>
      <vt:lpstr>Show 1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Audrey Pereira</dc:creator>
  <cp:lastModifiedBy>Ulla Tihinen</cp:lastModifiedBy>
  <cp:revision>847</cp:revision>
  <cp:lastPrinted>2016-07-11T12:02:01Z</cp:lastPrinted>
  <dcterms:created xsi:type="dcterms:W3CDTF">2016-03-29T06:42:34Z</dcterms:created>
  <dcterms:modified xsi:type="dcterms:W3CDTF">2016-09-30T13:29:18Z</dcterms:modified>
</cp:coreProperties>
</file>