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74" r:id="rId6"/>
    <p:sldId id="275" r:id="rId7"/>
    <p:sldId id="268" r:id="rId8"/>
    <p:sldId id="273" r:id="rId9"/>
    <p:sldId id="270" r:id="rId10"/>
    <p:sldId id="276" r:id="rId11"/>
    <p:sldId id="278" r:id="rId12"/>
    <p:sldId id="279" r:id="rId13"/>
    <p:sldId id="266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10" d="100"/>
          <a:sy n="110" d="100"/>
        </p:scale>
        <p:origin x="9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26" Type="http://schemas.openxmlformats.org/officeDocument/2006/relationships/image" Target="../media/image56.png"/><Relationship Id="rId39" Type="http://schemas.openxmlformats.org/officeDocument/2006/relationships/image" Target="../media/image69.png"/><Relationship Id="rId3" Type="http://schemas.openxmlformats.org/officeDocument/2006/relationships/image" Target="../media/image33.png"/><Relationship Id="rId21" Type="http://schemas.openxmlformats.org/officeDocument/2006/relationships/image" Target="../media/image51.png"/><Relationship Id="rId34" Type="http://schemas.openxmlformats.org/officeDocument/2006/relationships/image" Target="../media/image64.png"/><Relationship Id="rId42" Type="http://schemas.openxmlformats.org/officeDocument/2006/relationships/image" Target="../media/image72.png"/><Relationship Id="rId47" Type="http://schemas.openxmlformats.org/officeDocument/2006/relationships/image" Target="../media/image77.png"/><Relationship Id="rId50" Type="http://schemas.openxmlformats.org/officeDocument/2006/relationships/image" Target="../media/image80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5" Type="http://schemas.openxmlformats.org/officeDocument/2006/relationships/image" Target="../media/image55.png"/><Relationship Id="rId33" Type="http://schemas.openxmlformats.org/officeDocument/2006/relationships/image" Target="../media/image63.png"/><Relationship Id="rId38" Type="http://schemas.openxmlformats.org/officeDocument/2006/relationships/image" Target="../media/image68.png"/><Relationship Id="rId46" Type="http://schemas.openxmlformats.org/officeDocument/2006/relationships/image" Target="../media/image76.png"/><Relationship Id="rId2" Type="http://schemas.openxmlformats.org/officeDocument/2006/relationships/image" Target="../media/image32.png"/><Relationship Id="rId16" Type="http://schemas.openxmlformats.org/officeDocument/2006/relationships/image" Target="../media/image46.png"/><Relationship Id="rId20" Type="http://schemas.openxmlformats.org/officeDocument/2006/relationships/image" Target="../media/image50.png"/><Relationship Id="rId29" Type="http://schemas.openxmlformats.org/officeDocument/2006/relationships/image" Target="../media/image59.png"/><Relationship Id="rId41" Type="http://schemas.openxmlformats.org/officeDocument/2006/relationships/image" Target="../media/image71.png"/><Relationship Id="rId54" Type="http://schemas.openxmlformats.org/officeDocument/2006/relationships/image" Target="../media/image84.png"/><Relationship Id="rId1" Type="http://schemas.openxmlformats.org/officeDocument/2006/relationships/image" Target="../media/image31.png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24" Type="http://schemas.openxmlformats.org/officeDocument/2006/relationships/image" Target="../media/image54.png"/><Relationship Id="rId32" Type="http://schemas.openxmlformats.org/officeDocument/2006/relationships/image" Target="../media/image62.png"/><Relationship Id="rId37" Type="http://schemas.openxmlformats.org/officeDocument/2006/relationships/image" Target="../media/image67.png"/><Relationship Id="rId40" Type="http://schemas.openxmlformats.org/officeDocument/2006/relationships/image" Target="../media/image70.png"/><Relationship Id="rId45" Type="http://schemas.openxmlformats.org/officeDocument/2006/relationships/image" Target="../media/image75.png"/><Relationship Id="rId53" Type="http://schemas.openxmlformats.org/officeDocument/2006/relationships/image" Target="../media/image83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23" Type="http://schemas.openxmlformats.org/officeDocument/2006/relationships/image" Target="../media/image53.png"/><Relationship Id="rId28" Type="http://schemas.openxmlformats.org/officeDocument/2006/relationships/image" Target="../media/image58.png"/><Relationship Id="rId36" Type="http://schemas.openxmlformats.org/officeDocument/2006/relationships/image" Target="../media/image66.png"/><Relationship Id="rId49" Type="http://schemas.openxmlformats.org/officeDocument/2006/relationships/image" Target="../media/image79.png"/><Relationship Id="rId10" Type="http://schemas.openxmlformats.org/officeDocument/2006/relationships/image" Target="../media/image40.png"/><Relationship Id="rId19" Type="http://schemas.openxmlformats.org/officeDocument/2006/relationships/image" Target="../media/image49.png"/><Relationship Id="rId31" Type="http://schemas.openxmlformats.org/officeDocument/2006/relationships/image" Target="../media/image61.png"/><Relationship Id="rId44" Type="http://schemas.openxmlformats.org/officeDocument/2006/relationships/image" Target="../media/image74.png"/><Relationship Id="rId52" Type="http://schemas.openxmlformats.org/officeDocument/2006/relationships/image" Target="../media/image82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4.png"/><Relationship Id="rId22" Type="http://schemas.openxmlformats.org/officeDocument/2006/relationships/image" Target="../media/image52.png"/><Relationship Id="rId27" Type="http://schemas.openxmlformats.org/officeDocument/2006/relationships/image" Target="../media/image57.png"/><Relationship Id="rId30" Type="http://schemas.openxmlformats.org/officeDocument/2006/relationships/image" Target="../media/image60.png"/><Relationship Id="rId35" Type="http://schemas.openxmlformats.org/officeDocument/2006/relationships/image" Target="../media/image65.png"/><Relationship Id="rId43" Type="http://schemas.openxmlformats.org/officeDocument/2006/relationships/image" Target="../media/image73.png"/><Relationship Id="rId48" Type="http://schemas.openxmlformats.org/officeDocument/2006/relationships/image" Target="../media/image78.png"/><Relationship Id="rId8" Type="http://schemas.openxmlformats.org/officeDocument/2006/relationships/image" Target="../media/image38.png"/><Relationship Id="rId51" Type="http://schemas.openxmlformats.org/officeDocument/2006/relationships/image" Target="../media/image8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4585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05/10/2016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72588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81039/1" TargetMode="Externa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edms.cern.ch/document/1685099/1" TargetMode="External"/><Relationship Id="rId4" Type="http://schemas.openxmlformats.org/officeDocument/2006/relationships/hyperlink" Target="https://edms.cern.ch/document/1688036/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CRAB </a:t>
            </a: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CAVITIES – WELDING</a:t>
            </a:r>
            <a:b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Paula Freijedo </a:t>
            </a:r>
          </a:p>
          <a:p>
            <a:r>
              <a:rPr lang="en-GB" dirty="0" smtClean="0"/>
              <a:t>Thierry Tardy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CERN – 05/10/2016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br>
              <a:rPr lang="en-GB" dirty="0" smtClean="0"/>
            </a:br>
            <a:r>
              <a:rPr lang="en-GB" dirty="0" smtClean="0"/>
              <a:t>Questions???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83568" y="4953000"/>
            <a:ext cx="7108632" cy="1219200"/>
          </a:xfrm>
        </p:spPr>
        <p:txBody>
          <a:bodyPr/>
          <a:lstStyle/>
          <a:p>
            <a:r>
              <a:rPr lang="en-GB" dirty="0" smtClean="0"/>
              <a:t>        Special Thanks to </a:t>
            </a:r>
            <a:r>
              <a:rPr lang="en-GB" dirty="0"/>
              <a:t>J-P. </a:t>
            </a:r>
            <a:r>
              <a:rPr lang="en-GB" dirty="0" err="1"/>
              <a:t>Brachet</a:t>
            </a:r>
            <a:r>
              <a:rPr lang="en-GB" dirty="0"/>
              <a:t>, M. Garlasche, L. </a:t>
            </a:r>
            <a:r>
              <a:rPr lang="en-GB" dirty="0" err="1"/>
              <a:t>Giordanino</a:t>
            </a:r>
            <a:r>
              <a:rPr lang="en-GB" dirty="0"/>
              <a:t>, R. Leuxe, L. </a:t>
            </a:r>
            <a:r>
              <a:rPr lang="en-GB" dirty="0" err="1"/>
              <a:t>Prever-Loiri</a:t>
            </a:r>
            <a:r>
              <a:rPr lang="en-GB" dirty="0"/>
              <a:t>, </a:t>
            </a:r>
            <a:r>
              <a:rPr lang="en-GB" dirty="0" smtClean="0"/>
              <a:t>Rene Claret for their contribution </a:t>
            </a:r>
            <a:endParaRPr lang="en-GB" dirty="0"/>
          </a:p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DQW- WELDING QUALIFICATIONS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-180528" y="1401184"/>
            <a:ext cx="6613862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    Welding Specimens according to the standard EN15614-11:</a:t>
            </a:r>
          </a:p>
          <a:p>
            <a:endParaRPr lang="en-GB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NON-DESTRUCTIVE TEST: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Visual Examination according to EN17637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Radiographic Examination to EN 17636</a:t>
            </a:r>
          </a:p>
          <a:p>
            <a:pPr lvl="1"/>
            <a:r>
              <a:rPr lang="en-GB" sz="1600" b="1" dirty="0" smtClean="0">
                <a:solidFill>
                  <a:srgbClr val="92D050"/>
                </a:solidFill>
              </a:rPr>
              <a:t>NDT’s SATISFACTORY</a:t>
            </a:r>
            <a:r>
              <a:rPr lang="en-GB" sz="1600" dirty="0" smtClean="0"/>
              <a:t> according to ISO </a:t>
            </a:r>
            <a:r>
              <a:rPr lang="en-GB" sz="1600" dirty="0"/>
              <a:t>13919-2 Level </a:t>
            </a:r>
            <a:r>
              <a:rPr lang="en-GB" sz="1600" dirty="0" smtClean="0"/>
              <a:t>B</a:t>
            </a:r>
          </a:p>
          <a:p>
            <a:pPr lvl="1"/>
            <a:endParaRPr lang="en-GB" sz="16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 smtClean="0"/>
              <a:t>DESTRUCTIVE TEST: </a:t>
            </a:r>
            <a:r>
              <a:rPr lang="en-GB" sz="1600" b="1" dirty="0" smtClean="0">
                <a:solidFill>
                  <a:srgbClr val="92D050"/>
                </a:solidFill>
              </a:rPr>
              <a:t>ON-GOING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en-GB" sz="1600" b="1" dirty="0" smtClean="0">
              <a:solidFill>
                <a:srgbClr val="92D05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Transverse Tensile test according to EN ISO 4136: 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Transverse Bending test according to EN 910: </a:t>
            </a:r>
          </a:p>
          <a:p>
            <a:pPr marL="2571750" lvl="5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Face  </a:t>
            </a:r>
          </a:p>
          <a:p>
            <a:pPr marL="2571750" lvl="5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Root </a:t>
            </a:r>
          </a:p>
          <a:p>
            <a:pPr marL="2571750" lvl="5" indent="-285750">
              <a:buFont typeface="Wingdings" panose="05000000000000000000" pitchFamily="2" charset="2"/>
              <a:buChar char="q"/>
            </a:pPr>
            <a:endParaRPr lang="en-GB" sz="1600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sz="1600" dirty="0" smtClean="0"/>
              <a:t>  Metallographic examination</a:t>
            </a:r>
          </a:p>
          <a:p>
            <a:pPr lvl="1"/>
            <a:r>
              <a:rPr lang="en-GB" sz="1600" dirty="0" smtClean="0"/>
              <a:t>According to EN ISO 17639. 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2018"/>
          <a:stretch/>
        </p:blipFill>
        <p:spPr>
          <a:xfrm>
            <a:off x="4498217" y="4452498"/>
            <a:ext cx="3998165" cy="23402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49647" y="804768"/>
            <a:ext cx="5244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 smtClean="0"/>
              <a:t>All qualifications </a:t>
            </a:r>
            <a:r>
              <a:rPr lang="en-GB" sz="2000" i="1" dirty="0" smtClean="0">
                <a:solidFill>
                  <a:srgbClr val="92D050"/>
                </a:solidFill>
              </a:rPr>
              <a:t>DONE </a:t>
            </a:r>
            <a:r>
              <a:rPr lang="en-GB" sz="2000" i="1" dirty="0" smtClean="0"/>
              <a:t>except </a:t>
            </a:r>
            <a:r>
              <a:rPr lang="en-GB" sz="2000" i="1" dirty="0" err="1" smtClean="0"/>
              <a:t>NbNbTi</a:t>
            </a:r>
            <a:r>
              <a:rPr lang="en-GB" sz="2000" i="1" dirty="0" smtClean="0"/>
              <a:t> 8mm</a:t>
            </a:r>
            <a:endParaRPr lang="en-GB" sz="20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8715" y="1845708"/>
            <a:ext cx="3070860" cy="196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98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Cut and identification of the specimens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755" y="1208221"/>
            <a:ext cx="3420428" cy="233743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755" y="3848576"/>
            <a:ext cx="3334801" cy="26824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t="4067" b="10688"/>
          <a:stretch/>
        </p:blipFill>
        <p:spPr>
          <a:xfrm>
            <a:off x="2339752" y="3964753"/>
            <a:ext cx="2719388" cy="27363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907228"/>
            <a:ext cx="3171825" cy="3057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7544" y="1792163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LINEAL WELDS </a:t>
            </a:r>
          </a:p>
          <a:p>
            <a:r>
              <a:rPr lang="en-GB" sz="1600" dirty="0" smtClean="0"/>
              <a:t>PLATE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8471" y="476155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FOR CIRCUNFERENTIAL </a:t>
            </a:r>
          </a:p>
          <a:p>
            <a:r>
              <a:rPr lang="en-GB" sz="1600" dirty="0" smtClean="0"/>
              <a:t>WELDS </a:t>
            </a:r>
          </a:p>
          <a:p>
            <a:r>
              <a:rPr lang="en-GB" sz="1600" dirty="0" smtClean="0"/>
              <a:t>TUBE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15530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28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CERN</a:t>
            </a:r>
            <a:endParaRPr lang="en-GB" noProof="0" dirty="0"/>
          </a:p>
        </p:txBody>
      </p:sp>
      <p:pic>
        <p:nvPicPr>
          <p:cNvPr id="30" name="Image 8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37" y="370931"/>
            <a:ext cx="2413635" cy="223694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cxnSp>
        <p:nvCxnSpPr>
          <p:cNvPr id="32" name="Straight Connector 31"/>
          <p:cNvCxnSpPr/>
          <p:nvPr/>
        </p:nvCxnSpPr>
        <p:spPr>
          <a:xfrm flipH="1">
            <a:off x="7862256" y="1230537"/>
            <a:ext cx="91920" cy="35435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862256" y="1591134"/>
            <a:ext cx="46435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828760" y="1583979"/>
            <a:ext cx="5629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W01A/B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2268" y="1013978"/>
            <a:ext cx="5623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 smtClean="0"/>
              <a:t>W01A/B Longitudinal welds 3 </a:t>
            </a:r>
            <a:r>
              <a:rPr lang="en-GB" sz="1400" u="sng" dirty="0" err="1" smtClean="0"/>
              <a:t>diabolos</a:t>
            </a:r>
            <a:r>
              <a:rPr lang="en-GB" sz="1400" u="sng" dirty="0" smtClean="0"/>
              <a:t> (6 long.): 2 Cavities+ 1 spare 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939" y="1424469"/>
            <a:ext cx="2131871" cy="1855470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37" name="Rectangle 36"/>
          <p:cNvSpPr/>
          <p:nvPr/>
        </p:nvSpPr>
        <p:spPr>
          <a:xfrm>
            <a:off x="329608" y="715483"/>
            <a:ext cx="121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DIABOLO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234441" y="3242938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B0F0"/>
                </a:solidFill>
              </a:rPr>
              <a:t>LUNETTE</a:t>
            </a:r>
            <a:endParaRPr lang="en-GB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7023" y="4162822"/>
            <a:ext cx="2369820" cy="167449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42" name="TextBox 41"/>
          <p:cNvSpPr txBox="1"/>
          <p:nvPr/>
        </p:nvSpPr>
        <p:spPr>
          <a:xfrm>
            <a:off x="1437605" y="3824268"/>
            <a:ext cx="6025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TOP</a:t>
            </a:r>
            <a:endParaRPr lang="en-GB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4041745" y="3774115"/>
            <a:ext cx="1059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BOTTOM</a:t>
            </a:r>
            <a:endParaRPr lang="en-GB" sz="1600" dirty="0"/>
          </a:p>
        </p:txBody>
      </p:sp>
      <p:sp>
        <p:nvSpPr>
          <p:cNvPr id="44" name="Arc 43"/>
          <p:cNvSpPr/>
          <p:nvPr/>
        </p:nvSpPr>
        <p:spPr>
          <a:xfrm rot="10144877">
            <a:off x="7006854" y="841086"/>
            <a:ext cx="576064" cy="182135"/>
          </a:xfrm>
          <a:prstGeom prst="arc">
            <a:avLst>
              <a:gd name="adj1" fmla="val 15878241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Arc 44"/>
          <p:cNvSpPr/>
          <p:nvPr/>
        </p:nvSpPr>
        <p:spPr>
          <a:xfrm rot="9958534">
            <a:off x="7963616" y="572808"/>
            <a:ext cx="455240" cy="267193"/>
          </a:xfrm>
          <a:prstGeom prst="arc">
            <a:avLst>
              <a:gd name="adj1" fmla="val 14188269"/>
              <a:gd name="adj2" fmla="val 20900436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Arc 45"/>
          <p:cNvSpPr/>
          <p:nvPr/>
        </p:nvSpPr>
        <p:spPr>
          <a:xfrm rot="9984164">
            <a:off x="7289414" y="1925114"/>
            <a:ext cx="327134" cy="225889"/>
          </a:xfrm>
          <a:prstGeom prst="arc">
            <a:avLst>
              <a:gd name="adj1" fmla="val 13569913"/>
              <a:gd name="adj2" fmla="val 0"/>
            </a:avLst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6566460" y="919691"/>
            <a:ext cx="465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W28A</a:t>
            </a:r>
          </a:p>
          <a:p>
            <a:r>
              <a:rPr lang="en-GB" sz="800" dirty="0" smtClean="0">
                <a:solidFill>
                  <a:srgbClr val="FF0000"/>
                </a:solidFill>
              </a:rPr>
              <a:t>W30A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580700" y="387685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W29</a:t>
            </a:r>
          </a:p>
          <a:p>
            <a:r>
              <a:rPr lang="en-GB" sz="800" dirty="0" smtClean="0">
                <a:solidFill>
                  <a:srgbClr val="FF0000"/>
                </a:solidFill>
              </a:rPr>
              <a:t>W31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76647" y="1956666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W28C</a:t>
            </a:r>
          </a:p>
          <a:p>
            <a:r>
              <a:rPr lang="en-GB" sz="800" dirty="0" smtClean="0">
                <a:solidFill>
                  <a:srgbClr val="FF0000"/>
                </a:solidFill>
              </a:rPr>
              <a:t>W30C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561699" y="2064995"/>
            <a:ext cx="465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rgbClr val="FF0000"/>
                </a:solidFill>
              </a:rPr>
              <a:t>W28B</a:t>
            </a:r>
          </a:p>
          <a:p>
            <a:r>
              <a:rPr lang="en-GB" sz="800" dirty="0" smtClean="0">
                <a:solidFill>
                  <a:srgbClr val="FF0000"/>
                </a:solidFill>
              </a:rPr>
              <a:t>W30B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758004" y="4449462"/>
            <a:ext cx="3241080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500" dirty="0" smtClean="0"/>
              <a:t>6 Lunettes: </a:t>
            </a:r>
          </a:p>
          <a:p>
            <a:r>
              <a:rPr lang="en-GB" sz="1500" dirty="0" smtClean="0"/>
              <a:t>4(Tokyo </a:t>
            </a:r>
            <a:r>
              <a:rPr lang="en-GB" sz="1500" dirty="0" err="1" smtClean="0"/>
              <a:t>Denkai</a:t>
            </a:r>
            <a:r>
              <a:rPr lang="en-GB" sz="1500" dirty="0" smtClean="0"/>
              <a:t>): 2 cavities+1spare </a:t>
            </a:r>
          </a:p>
          <a:p>
            <a:r>
              <a:rPr lang="en-GB" sz="1500" dirty="0" smtClean="0"/>
              <a:t>2(Test - Ningxia)</a:t>
            </a:r>
            <a:endParaRPr lang="en-GB" sz="1500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7758422" y="680046"/>
            <a:ext cx="218262" cy="118002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itre 1"/>
          <p:cNvSpPr txBox="1">
            <a:spLocks/>
          </p:cNvSpPr>
          <p:nvPr/>
        </p:nvSpPr>
        <p:spPr>
          <a:xfrm>
            <a:off x="496069" y="50457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CAVITY-DQW</a:t>
            </a:r>
            <a:endParaRPr lang="en-GB" dirty="0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268" y="4151113"/>
            <a:ext cx="3066501" cy="1698143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56" name="TextBox 55"/>
          <p:cNvSpPr txBox="1"/>
          <p:nvPr/>
        </p:nvSpPr>
        <p:spPr>
          <a:xfrm>
            <a:off x="2217094" y="6000599"/>
            <a:ext cx="54023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i="1" dirty="0" smtClean="0">
                <a:solidFill>
                  <a:srgbClr val="92D050"/>
                </a:solidFill>
              </a:rPr>
              <a:t>100%  VISUAL &amp; RADIOGRAPHIC EXAMINATION</a:t>
            </a:r>
          </a:p>
          <a:p>
            <a:r>
              <a:rPr lang="en-GB" sz="1600" b="1" i="1" dirty="0" smtClean="0">
                <a:solidFill>
                  <a:srgbClr val="92D050"/>
                </a:solidFill>
              </a:rPr>
              <a:t>RESULTS SATISFACTORY according EN13919 level B</a:t>
            </a:r>
            <a:endParaRPr lang="en-GB" sz="1600" b="1" i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32046" y="554381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WELDING DURING FORMING</a:t>
            </a:r>
            <a:endParaRPr lang="en-GB" b="1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234441" y="3538580"/>
            <a:ext cx="8986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u="sng" dirty="0" smtClean="0"/>
              <a:t>W28A/B/C &amp; W29 Longitudinal “</a:t>
            </a:r>
            <a:r>
              <a:rPr lang="en-GB" sz="1400" u="sng" dirty="0" err="1" smtClean="0"/>
              <a:t>manchette</a:t>
            </a:r>
            <a:r>
              <a:rPr lang="en-GB" sz="1400" u="sng" dirty="0" smtClean="0"/>
              <a:t>” (x12) + W30A/B/C &amp; W31 circumferential “</a:t>
            </a:r>
            <a:r>
              <a:rPr lang="en-GB" sz="1400" u="sng" dirty="0" err="1" smtClean="0"/>
              <a:t>manchette</a:t>
            </a:r>
            <a:r>
              <a:rPr lang="en-GB" sz="1400" u="sng" dirty="0" smtClean="0"/>
              <a:t>-Lunette</a:t>
            </a:r>
            <a:r>
              <a:rPr lang="en-GB" sz="1400" dirty="0" smtClean="0"/>
              <a:t>” (x12)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84298" y="1427936"/>
            <a:ext cx="2178844" cy="1957388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38505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496069" y="50457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EXTREMITIES-DQW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CERN</a:t>
            </a:r>
            <a:endParaRPr lang="en-GB" noProof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9904" y="1533073"/>
            <a:ext cx="2230755" cy="139065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472" y="4207339"/>
            <a:ext cx="3314700" cy="1774508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7991" y="4135866"/>
            <a:ext cx="2340293" cy="2077403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1990" t="5078"/>
          <a:stretch/>
        </p:blipFill>
        <p:spPr>
          <a:xfrm>
            <a:off x="5969247" y="1530339"/>
            <a:ext cx="2954671" cy="2068202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699788" y="680965"/>
            <a:ext cx="75627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WELDED ALL TUBES FOR EXTREMETIES: 2 cavities + 1 Spare </a:t>
            </a:r>
          </a:p>
          <a:p>
            <a:r>
              <a:rPr lang="en-GB" dirty="0" smtClean="0"/>
              <a:t>                                                             </a:t>
            </a:r>
            <a:r>
              <a:rPr lang="en-GB" dirty="0"/>
              <a:t>LONGITUDINAL (x27) - 100% RX</a:t>
            </a:r>
          </a:p>
          <a:p>
            <a:endParaRPr lang="en-GB" dirty="0" smtClean="0"/>
          </a:p>
          <a:p>
            <a:r>
              <a:rPr lang="en-GB" dirty="0"/>
              <a:t> </a:t>
            </a:r>
            <a:r>
              <a:rPr lang="en-GB" dirty="0" smtClean="0"/>
              <a:t>                                                         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750210" y="3712292"/>
            <a:ext cx="4438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CIRCULAR </a:t>
            </a:r>
            <a:r>
              <a:rPr lang="en-GB" dirty="0" err="1" smtClean="0"/>
              <a:t>NbNb</a:t>
            </a:r>
            <a:r>
              <a:rPr lang="en-GB" dirty="0" smtClean="0"/>
              <a:t> (x16)- SPOT RX (25%)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560258" y="6267512"/>
            <a:ext cx="6490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RADIOGRAPHIC EXAMINATION                  </a:t>
            </a:r>
            <a:r>
              <a:rPr lang="en-GB" b="1" dirty="0" smtClean="0">
                <a:solidFill>
                  <a:srgbClr val="92D050"/>
                </a:solidFill>
              </a:rPr>
              <a:t>SATISFACTORY</a:t>
            </a:r>
            <a:endParaRPr lang="en-GB" b="1" dirty="0">
              <a:solidFill>
                <a:srgbClr val="92D050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709" y="1310821"/>
            <a:ext cx="1796891" cy="286369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817319" y="3004224"/>
            <a:ext cx="14285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Longitudinal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232068" y="2123564"/>
            <a:ext cx="97975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Circular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936675" y="2421648"/>
            <a:ext cx="341178" cy="2938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148064" y="6432535"/>
            <a:ext cx="916611" cy="0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450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2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“HARICOT” Banana Shape</a:t>
            </a:r>
            <a:endParaRPr lang="en-GB" dirty="0"/>
          </a:p>
        </p:txBody>
      </p:sp>
      <p:sp>
        <p:nvSpPr>
          <p:cNvPr id="14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CERN</a:t>
            </a:r>
            <a:endParaRPr lang="en-GB" noProof="0" dirty="0"/>
          </a:p>
        </p:txBody>
      </p:sp>
      <p:pic>
        <p:nvPicPr>
          <p:cNvPr id="1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1593" t="654" r="4406" b="69644"/>
          <a:stretch/>
        </p:blipFill>
        <p:spPr>
          <a:xfrm>
            <a:off x="160931" y="2177120"/>
            <a:ext cx="4248472" cy="1158506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151059" y="1853955"/>
            <a:ext cx="203626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FIRST TEST </a:t>
            </a:r>
            <a:r>
              <a:rPr lang="en-GB" sz="1500" dirty="0" err="1" smtClean="0"/>
              <a:t>NbTi-Nb</a:t>
            </a:r>
            <a:endParaRPr lang="en-GB" sz="1500" dirty="0"/>
          </a:p>
        </p:txBody>
      </p:sp>
      <p:sp>
        <p:nvSpPr>
          <p:cNvPr id="19" name="TextBox 18"/>
          <p:cNvSpPr txBox="1"/>
          <p:nvPr/>
        </p:nvSpPr>
        <p:spPr>
          <a:xfrm>
            <a:off x="5796136" y="1898088"/>
            <a:ext cx="230903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SECOND TEST </a:t>
            </a:r>
            <a:r>
              <a:rPr lang="en-GB" sz="1500" dirty="0" err="1" smtClean="0"/>
              <a:t>NbTi-Nb</a:t>
            </a:r>
            <a:endParaRPr lang="en-GB" sz="1500" dirty="0"/>
          </a:p>
        </p:txBody>
      </p:sp>
      <p:sp>
        <p:nvSpPr>
          <p:cNvPr id="20" name="TextBox 19"/>
          <p:cNvSpPr txBox="1"/>
          <p:nvPr/>
        </p:nvSpPr>
        <p:spPr>
          <a:xfrm>
            <a:off x="2033446" y="1076913"/>
            <a:ext cx="6370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 program to follow the “haricot” shape developed works perfectly </a:t>
            </a:r>
            <a:endParaRPr lang="en-GB" sz="16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6045" y="3824836"/>
            <a:ext cx="2185035" cy="1352550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cxnSp>
        <p:nvCxnSpPr>
          <p:cNvPr id="22" name="Straight Arrow Connector 21"/>
          <p:cNvCxnSpPr/>
          <p:nvPr/>
        </p:nvCxnSpPr>
        <p:spPr>
          <a:xfrm>
            <a:off x="7100460" y="3082757"/>
            <a:ext cx="0" cy="13925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027807" y="4585756"/>
            <a:ext cx="15776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RF surface: </a:t>
            </a:r>
          </a:p>
          <a:p>
            <a:r>
              <a:rPr lang="en-GB" sz="1400" dirty="0" smtClean="0"/>
              <a:t>No contamination</a:t>
            </a:r>
            <a:endParaRPr lang="en-GB" sz="1400" dirty="0"/>
          </a:p>
        </p:txBody>
      </p:sp>
      <p:sp>
        <p:nvSpPr>
          <p:cNvPr id="29" name="Down Arrow 28"/>
          <p:cNvSpPr/>
          <p:nvPr/>
        </p:nvSpPr>
        <p:spPr>
          <a:xfrm>
            <a:off x="2203633" y="3229873"/>
            <a:ext cx="416254" cy="56226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" y="58396"/>
            <a:ext cx="1383506" cy="177879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3229" y="2236725"/>
            <a:ext cx="3614738" cy="1209675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70" y="3846470"/>
            <a:ext cx="5363528" cy="1848803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3266572" y="6188177"/>
            <a:ext cx="3753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smtClean="0">
                <a:solidFill>
                  <a:srgbClr val="92D050"/>
                </a:solidFill>
              </a:rPr>
              <a:t>THIRD TEST ON-GOING</a:t>
            </a:r>
            <a:endParaRPr lang="en-GB" sz="2000" b="1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64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55" y="1263185"/>
            <a:ext cx="2539079" cy="1450277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7330" y="1230419"/>
            <a:ext cx="2260283" cy="1483043"/>
          </a:xfrm>
          <a:prstGeom prst="rect">
            <a:avLst/>
          </a:prstGeom>
          <a:ln w="28575"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830597" y="2752763"/>
            <a:ext cx="1579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BEFORE WELDING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692032" y="2769514"/>
            <a:ext cx="14510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AFTER WELDING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49359" y="472812"/>
            <a:ext cx="44364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en-GB" sz="1500" u="sng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u="sng" dirty="0" smtClean="0"/>
              <a:t>W03- ELLIPTICAL LAST WELDS IN NIOBIUM</a:t>
            </a:r>
            <a:endParaRPr lang="en-GB" sz="1500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6508717" y="2443362"/>
            <a:ext cx="1805046" cy="5232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/>
              <a:t>2 NEW PIECES </a:t>
            </a:r>
          </a:p>
          <a:p>
            <a:r>
              <a:rPr lang="en-GB" sz="1400" dirty="0" smtClean="0"/>
              <a:t>WILL BE WELDED  </a:t>
            </a:r>
            <a:endParaRPr lang="en-GB" sz="1400" dirty="0"/>
          </a:p>
        </p:txBody>
      </p:sp>
      <p:sp>
        <p:nvSpPr>
          <p:cNvPr id="11" name="Titre 2"/>
          <p:cNvSpPr txBox="1">
            <a:spLocks/>
          </p:cNvSpPr>
          <p:nvPr/>
        </p:nvSpPr>
        <p:spPr>
          <a:xfrm>
            <a:off x="663887" y="23861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OTHERS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574375" y="1296240"/>
            <a:ext cx="34724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/>
              <a:t>The program will be adjusted to follow </a:t>
            </a:r>
          </a:p>
          <a:p>
            <a:r>
              <a:rPr lang="en-GB" sz="1500" dirty="0" smtClean="0"/>
              <a:t>the  shape in the curves</a:t>
            </a:r>
            <a:endParaRPr lang="en-GB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3281174" y="1793189"/>
            <a:ext cx="449174" cy="4320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4" name="Down Arrow 13"/>
          <p:cNvSpPr/>
          <p:nvPr/>
        </p:nvSpPr>
        <p:spPr>
          <a:xfrm>
            <a:off x="7242748" y="1919645"/>
            <a:ext cx="312470" cy="41212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098518" y="1864624"/>
            <a:ext cx="449174" cy="43204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118828" y="2308198"/>
            <a:ext cx="96409" cy="3974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94930" y="3175369"/>
            <a:ext cx="168757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500" u="sng" dirty="0" err="1" smtClean="0"/>
              <a:t>Nb-NbTi</a:t>
            </a:r>
            <a:r>
              <a:rPr lang="en-GB" sz="1500" u="sng" dirty="0" smtClean="0"/>
              <a:t> weld </a:t>
            </a:r>
            <a:endParaRPr lang="en-GB" sz="1500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282428" y="3608172"/>
            <a:ext cx="3433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Nb-NbTi</a:t>
            </a:r>
            <a:r>
              <a:rPr lang="en-GB" dirty="0" smtClean="0"/>
              <a:t> for extremities in 8mm </a:t>
            </a:r>
            <a:endParaRPr lang="en-GB" dirty="0"/>
          </a:p>
        </p:txBody>
      </p:sp>
      <p:pic>
        <p:nvPicPr>
          <p:cNvPr id="19" name="Picture 1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02"/>
          <a:stretch/>
        </p:blipFill>
        <p:spPr bwMode="auto">
          <a:xfrm>
            <a:off x="158216" y="3973207"/>
            <a:ext cx="1824292" cy="217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571938" y="4133264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Both configuration tested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866644" y="4178942"/>
            <a:ext cx="55656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BW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6455539" y="4204223"/>
            <a:ext cx="64633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KEY</a:t>
            </a:r>
            <a:endParaRPr lang="en-GB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819906" y="3792449"/>
            <a:ext cx="115786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98792" y="3606972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6.4mm after machining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1297" y="4578985"/>
            <a:ext cx="2245995" cy="176784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9529" y="4578985"/>
            <a:ext cx="1990725" cy="177736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144926" y="6435302"/>
            <a:ext cx="4086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/>
              <a:t>Metallographic images Courtesy of Ignacio Aviles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7968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749" y="149543"/>
            <a:ext cx="8435340" cy="630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192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49816"/>
            <a:ext cx="8401050" cy="31203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3851756"/>
            <a:ext cx="7511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QUALIFICATIONS &amp; TEST: </a:t>
            </a:r>
            <a:r>
              <a:rPr lang="en-GB" dirty="0" smtClean="0">
                <a:hlinkClick r:id="rId3"/>
              </a:rPr>
              <a:t>https://edms.cern.ch/document/1581039/1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07057" y="4221088"/>
            <a:ext cx="455765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WELDING BOOK: </a:t>
            </a:r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HOM</a:t>
            </a:r>
          </a:p>
          <a:p>
            <a:r>
              <a:rPr lang="en-GB" dirty="0" smtClean="0">
                <a:hlinkClick r:id="rId4"/>
              </a:rPr>
              <a:t>https://edms.cern.ch/document/1688036/1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EXTREMETIES &amp; FINAL ASSEMBLY:</a:t>
            </a:r>
          </a:p>
          <a:p>
            <a:r>
              <a:rPr lang="en-GB" dirty="0" smtClean="0">
                <a:hlinkClick r:id="rId5"/>
              </a:rPr>
              <a:t>https://edms.cern.ch/document/1685099/1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897056" y="3468916"/>
            <a:ext cx="279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Welding documentation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617616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2473</TotalTime>
  <Words>360</Words>
  <Application>Microsoft Office PowerPoint</Application>
  <PresentationFormat>On-screen Show (4:3)</PresentationFormat>
  <Paragraphs>105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CRAB CAVITIES – WELDING PROGRESS </vt:lpstr>
      <vt:lpstr>CAVITY DQW- WELDING QUALIFICATIONS</vt:lpstr>
      <vt:lpstr>Cut and identification of the specimens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your attention Questions???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Paula Freijedo Menendez</cp:lastModifiedBy>
  <cp:revision>66</cp:revision>
  <dcterms:created xsi:type="dcterms:W3CDTF">2016-01-11T14:38:10Z</dcterms:created>
  <dcterms:modified xsi:type="dcterms:W3CDTF">2016-10-05T08:48:45Z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