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74" r:id="rId2"/>
    <p:sldId id="257" r:id="rId3"/>
    <p:sldId id="270" r:id="rId4"/>
    <p:sldId id="271" r:id="rId5"/>
    <p:sldId id="263" r:id="rId6"/>
    <p:sldId id="258" r:id="rId7"/>
    <p:sldId id="259" r:id="rId8"/>
    <p:sldId id="260" r:id="rId9"/>
    <p:sldId id="272" r:id="rId10"/>
    <p:sldId id="256" r:id="rId11"/>
    <p:sldId id="261" r:id="rId12"/>
    <p:sldId id="262" r:id="rId13"/>
    <p:sldId id="273" r:id="rId14"/>
    <p:sldId id="264" r:id="rId15"/>
    <p:sldId id="266" r:id="rId16"/>
    <p:sldId id="265" r:id="rId17"/>
    <p:sldId id="267" r:id="rId18"/>
    <p:sldId id="268" r:id="rId19"/>
    <p:sldId id="26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951"/>
    <p:restoredTop sz="94654"/>
  </p:normalViewPr>
  <p:slideViewPr>
    <p:cSldViewPr snapToGrid="0" snapToObjects="1">
      <p:cViewPr>
        <p:scale>
          <a:sx n="78" d="100"/>
          <a:sy n="78" d="100"/>
        </p:scale>
        <p:origin x="1568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59645-E886-894F-97AD-8BE7DB58E72B}" type="datetimeFigureOut">
              <a:rPr lang="en-US" smtClean="0"/>
              <a:t>11/7/16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57EE8-B6D5-4C47-BAFB-FAEFD53DE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452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57EE8-B6D5-4C47-BAFB-FAEFD53DE7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96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57EE8-B6D5-4C47-BAFB-FAEFD53DE7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850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57EE8-B6D5-4C47-BAFB-FAEFD53DE72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501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57EE8-B6D5-4C47-BAFB-FAEFD53DE72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06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57EE8-B6D5-4C47-BAFB-FAEFD53DE72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53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57EE8-B6D5-4C47-BAFB-FAEFD53DE72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396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57EE8-B6D5-4C47-BAFB-FAEFD53DE72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706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57EE8-B6D5-4C47-BAFB-FAEFD53DE72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5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60182-5411-E143-BB43-89180A174385}" type="datetimeFigureOut">
              <a:rPr lang="en-US" smtClean="0"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DA57-8218-7740-946C-A968D27184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60182-5411-E143-BB43-89180A174385}" type="datetimeFigureOut">
              <a:rPr lang="en-US" smtClean="0"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DA57-8218-7740-946C-A968D27184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60182-5411-E143-BB43-89180A174385}" type="datetimeFigureOut">
              <a:rPr lang="en-US" smtClean="0"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DA57-8218-7740-946C-A968D27184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60182-5411-E143-BB43-89180A174385}" type="datetimeFigureOut">
              <a:rPr lang="en-US" smtClean="0"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DA57-8218-7740-946C-A968D27184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60182-5411-E143-BB43-89180A174385}" type="datetimeFigureOut">
              <a:rPr lang="en-US" smtClean="0"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DA57-8218-7740-946C-A968D27184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60182-5411-E143-BB43-89180A174385}" type="datetimeFigureOut">
              <a:rPr lang="en-US" smtClean="0"/>
              <a:t>11/7/16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DA57-8218-7740-946C-A968D27184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60182-5411-E143-BB43-89180A174385}" type="datetimeFigureOut">
              <a:rPr lang="en-US" smtClean="0"/>
              <a:t>11/7/16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DA57-8218-7740-946C-A968D27184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60182-5411-E143-BB43-89180A174385}" type="datetimeFigureOut">
              <a:rPr lang="en-US" smtClean="0"/>
              <a:t>11/7/16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DA57-8218-7740-946C-A968D27184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60182-5411-E143-BB43-89180A174385}" type="datetimeFigureOut">
              <a:rPr lang="en-US" smtClean="0"/>
              <a:t>11/7/16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DA57-8218-7740-946C-A968D27184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60182-5411-E143-BB43-89180A174385}" type="datetimeFigureOut">
              <a:rPr lang="en-US" smtClean="0"/>
              <a:t>11/7/16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DA57-8218-7740-946C-A968D27184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60182-5411-E143-BB43-89180A174385}" type="datetimeFigureOut">
              <a:rPr lang="en-US" smtClean="0"/>
              <a:t>11/7/16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DA57-8218-7740-946C-A968D27184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60182-5411-E143-BB43-89180A174385}" type="datetimeFigureOut">
              <a:rPr lang="en-US" smtClean="0"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DDA57-8218-7740-946C-A968D2718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72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github.com/giadarol/HeatLoadCalculators/" TargetMode="Externa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hyperlink" Target="https://www.evernote.com/l/AnKUaZm-qx9GwZajJaXnv9OecL74FvpLXMo" TargetMode="External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hyperlink" Target="https://www.evernote.com/l/AnKUaZm-qx9GwZajJaXnv9OecL74FvpLXMo" TargetMode="External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hyperlink" Target="https://www.evernote.com/l/AnKUaZm-qx9GwZajJaXnv9OecL74FvpLXMo" TargetMode="External"/><Relationship Id="rId5" Type="http://schemas.openxmlformats.org/officeDocument/2006/relationships/image" Target="../media/image7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hyperlink" Target="https://www.evernote.com/l/AnKUaZm-qx9GwZajJaXnv9OecL74FvpLXMo" TargetMode="External"/><Relationship Id="rId5" Type="http://schemas.openxmlformats.org/officeDocument/2006/relationships/image" Target="../media/image7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hyperlink" Target="https://www.evernote.com/l/AnKUaZm-qx9GwZajJaXnv9OecL74FvpLXMo" TargetMode="External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hyperlink" Target="https://www.evernote.com/l/AnKUaZm-qx9GwZajJaXnv9OecL74FvpLXMo" TargetMode="External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8457" y="800100"/>
            <a:ext cx="7609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Little module (</a:t>
            </a:r>
            <a:r>
              <a:rPr lang="en-US" dirty="0" err="1" smtClean="0"/>
              <a:t>HeatLoadCalculator</a:t>
            </a:r>
            <a:r>
              <a:rPr lang="en-US" dirty="0" smtClean="0"/>
              <a:t>) available </a:t>
            </a:r>
            <a:r>
              <a:rPr lang="en-US" dirty="0"/>
              <a:t>at: </a:t>
            </a:r>
            <a:r>
              <a:rPr lang="en-US" dirty="0">
                <a:hlinkClick r:id="rId2"/>
              </a:rPr>
              <a:t>https://github.com/giadarol/HeatLoadCalculators/ </a:t>
            </a: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679" y="1616527"/>
            <a:ext cx="8332642" cy="47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53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8076" y="844062"/>
            <a:ext cx="714163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Model presently implemented in our module: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Resistivity: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Dependence of temperature: curve from N. Kos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Dependence on magnetic field: Elias’s procedure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Different values evaluated for dipoles, quadrupoles and drifts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Weld effect: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Simple formula (see LSS note)</a:t>
            </a:r>
          </a:p>
          <a:p>
            <a:pPr marL="742950" lvl="1" indent="-285750">
              <a:buFont typeface="Arial" charset="0"/>
              <a:buChar char="•"/>
            </a:pPr>
            <a:endParaRPr lang="en-US" dirty="0" smtClean="0"/>
          </a:p>
        </p:txBody>
      </p:sp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Check impedance against design report</a:t>
            </a:r>
          </a:p>
        </p:txBody>
      </p:sp>
    </p:spTree>
    <p:extLst>
      <p:ext uri="{BB962C8B-B14F-4D97-AF65-F5344CB8AC3E}">
        <p14:creationId xmlns:p14="http://schemas.microsoft.com/office/powerpoint/2010/main" val="93045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41346" y="997640"/>
            <a:ext cx="73516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Our calculation: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Impedance load (average half-cell): </a:t>
            </a:r>
            <a:r>
              <a:rPr lang="en-US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115.0 </a:t>
            </a:r>
            <a:r>
              <a:rPr lang="en-US" dirty="0" err="1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mW</a:t>
            </a:r>
            <a:r>
              <a:rPr lang="en-US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/m/beam</a:t>
            </a:r>
          </a:p>
        </p:txBody>
      </p:sp>
      <p:grpSp>
        <p:nvGrpSpPr>
          <p:cNvPr id="1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6" name="Straight Connector 15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Check impedance against design report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91627" y="5176549"/>
            <a:ext cx="63607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</a:rPr>
              <a:t>Consistent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</a:rPr>
              <a:t>within 5 %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245" y="2470068"/>
            <a:ext cx="8090755" cy="179523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707574" y="4139691"/>
            <a:ext cx="4667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We reconstructed that this is for 1 beam</a:t>
            </a:r>
            <a:endParaRPr lang="en-US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168217" y="3281613"/>
            <a:ext cx="1546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Design report:</a:t>
            </a:r>
            <a:endParaRPr lang="en-US" b="1" dirty="0"/>
          </a:p>
        </p:txBody>
      </p:sp>
      <p:sp>
        <p:nvSpPr>
          <p:cNvPr id="24" name="Oval 23"/>
          <p:cNvSpPr/>
          <p:nvPr/>
        </p:nvSpPr>
        <p:spPr>
          <a:xfrm>
            <a:off x="5968177" y="3337532"/>
            <a:ext cx="510639" cy="2919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8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41346" y="997640"/>
            <a:ext cx="73516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Our calculation: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Impedance load (average half-cell): </a:t>
            </a:r>
            <a:r>
              <a:rPr lang="en-US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115.0 </a:t>
            </a:r>
            <a:r>
              <a:rPr lang="en-US" dirty="0" err="1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mW</a:t>
            </a:r>
            <a:r>
              <a:rPr lang="en-US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/m/beam</a:t>
            </a:r>
          </a:p>
        </p:txBody>
      </p:sp>
      <p:grpSp>
        <p:nvGrpSpPr>
          <p:cNvPr id="1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6" name="Straight Connector 15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Check impedance against design report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3687" y="5176549"/>
            <a:ext cx="87766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</a:rPr>
              <a:t>180 </a:t>
            </a:r>
            <a:r>
              <a:rPr lang="en-US" sz="2200" b="1" dirty="0" err="1" smtClean="0">
                <a:solidFill>
                  <a:srgbClr val="FF0000"/>
                </a:solidFill>
              </a:rPr>
              <a:t>mW</a:t>
            </a:r>
            <a:r>
              <a:rPr lang="en-US" sz="2200" b="1" dirty="0" smtClean="0">
                <a:solidFill>
                  <a:srgbClr val="FF0000"/>
                </a:solidFill>
              </a:rPr>
              <a:t>/m/beam </a:t>
            </a:r>
            <a:r>
              <a:rPr lang="en-US" sz="2200" b="1" dirty="0" smtClean="0">
                <a:solidFill>
                  <a:srgbClr val="FF0000"/>
                </a:solidFill>
                <a:sym typeface="Wingdings"/>
              </a:rPr>
              <a:t> </a:t>
            </a:r>
            <a:r>
              <a:rPr lang="en-US" sz="2200" b="1" dirty="0" smtClean="0">
                <a:solidFill>
                  <a:srgbClr val="FF0000"/>
                </a:solidFill>
              </a:rPr>
              <a:t>Inconsistent also with respect to table 5.7 of the DR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Daniel looked into minutes of the heat load working group (2000), it seems they account for BPM bellow contribution </a:t>
            </a:r>
            <a:r>
              <a:rPr lang="en-US" sz="1600" dirty="0" smtClean="0">
                <a:solidFill>
                  <a:srgbClr val="FF0000"/>
                </a:solidFill>
                <a:sym typeface="Wingdings"/>
              </a:rPr>
              <a:t> being investigated by Elias/Benoit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255" y="2208811"/>
            <a:ext cx="6966496" cy="252071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996872" y="4431444"/>
            <a:ext cx="4017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We reconstructed that this is for 2 beams</a:t>
            </a:r>
            <a:endParaRPr lang="en-US" i="1" dirty="0"/>
          </a:p>
        </p:txBody>
      </p:sp>
      <p:sp>
        <p:nvSpPr>
          <p:cNvPr id="29" name="Oval 28"/>
          <p:cNvSpPr/>
          <p:nvPr/>
        </p:nvSpPr>
        <p:spPr>
          <a:xfrm>
            <a:off x="4258128" y="3230910"/>
            <a:ext cx="510639" cy="2919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8217" y="3230910"/>
            <a:ext cx="1546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Design report: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1618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0" y="302558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/>
                </a:solidFill>
              </a:rPr>
              <a:t>Check against machine data</a:t>
            </a:r>
          </a:p>
        </p:txBody>
      </p:sp>
    </p:spTree>
    <p:extLst>
      <p:ext uri="{BB962C8B-B14F-4D97-AF65-F5344CB8AC3E}">
        <p14:creationId xmlns:p14="http://schemas.microsoft.com/office/powerpoint/2010/main" val="86126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6" name="Straight Connector 15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Comparison against machine data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98326" y="476187"/>
            <a:ext cx="1440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More </a:t>
            </a:r>
            <a:r>
              <a:rPr lang="en-US" dirty="0" smtClean="0">
                <a:solidFill>
                  <a:schemeClr val="tx2"/>
                </a:solidFill>
                <a:hlinkClick r:id="rId4"/>
              </a:rPr>
              <a:t>here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1801" y="1082932"/>
            <a:ext cx="3366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100 ns, run with </a:t>
            </a:r>
            <a:r>
              <a:rPr lang="en-US" b="1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b="1" dirty="0" smtClean="0">
                <a:solidFill>
                  <a:schemeClr val="tx2"/>
                </a:solidFill>
              </a:rPr>
              <a:t>*=90 m </a:t>
            </a:r>
            <a:r>
              <a:rPr lang="en-US" b="1" smtClean="0">
                <a:solidFill>
                  <a:schemeClr val="tx2"/>
                </a:solidFill>
              </a:rPr>
              <a:t>in </a:t>
            </a:r>
            <a:r>
              <a:rPr lang="en-US" b="1">
                <a:solidFill>
                  <a:schemeClr val="tx2"/>
                </a:solidFill>
              </a:rPr>
              <a:t>2015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19"/>
          <a:stretch/>
        </p:blipFill>
        <p:spPr>
          <a:xfrm>
            <a:off x="0" y="1681200"/>
            <a:ext cx="5304716" cy="51768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396458" y="2128436"/>
            <a:ext cx="3801845" cy="4131689"/>
            <a:chOff x="5396458" y="1993966"/>
            <a:chExt cx="3801845" cy="4131689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347" t="40311" r="12405" b="29553"/>
            <a:stretch/>
          </p:blipFill>
          <p:spPr>
            <a:xfrm>
              <a:off x="6819153" y="1993966"/>
              <a:ext cx="723898" cy="1559739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347" t="71356" r="18566" b="25748"/>
            <a:stretch/>
          </p:blipFill>
          <p:spPr>
            <a:xfrm>
              <a:off x="6733647" y="4640647"/>
              <a:ext cx="374198" cy="194301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5421024" y="2589170"/>
              <a:ext cx="12128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chemeClr val="tx2"/>
                  </a:solidFill>
                </a:rPr>
                <a:t>Measured:</a:t>
              </a:r>
              <a:endParaRPr lang="en-US" b="1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96458" y="4716675"/>
              <a:ext cx="12442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chemeClr val="tx2"/>
                  </a:solidFill>
                </a:rPr>
                <a:t>Calculated:</a:t>
              </a:r>
              <a:endParaRPr lang="en-US" b="1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114381" y="4117376"/>
              <a:ext cx="2083922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Timber </a:t>
              </a:r>
            </a:p>
            <a:p>
              <a:r>
                <a:rPr lang="en-US" sz="1400" b="1" dirty="0" smtClean="0">
                  <a:solidFill>
                    <a:schemeClr val="tx2"/>
                  </a:solidFill>
                </a:rPr>
                <a:t>(</a:t>
              </a:r>
              <a:r>
                <a:rPr lang="en-US" sz="1400" dirty="0" smtClean="0">
                  <a:solidFill>
                    <a:schemeClr val="tx2"/>
                  </a:solidFill>
                </a:rPr>
                <a:t>SR overestimated by factor 2, different assumptions for impedance)</a:t>
              </a:r>
              <a:endParaRPr lang="en-US" sz="14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114381" y="5602435"/>
              <a:ext cx="172481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err="1" smtClean="0">
                  <a:solidFill>
                    <a:schemeClr val="tx2"/>
                  </a:solidFill>
                </a:rPr>
                <a:t>HeatLoadCalculators</a:t>
              </a:r>
              <a:endParaRPr lang="en-US" sz="1400" b="1" dirty="0" smtClean="0">
                <a:solidFill>
                  <a:schemeClr val="tx2"/>
                </a:solidFill>
              </a:endParaRPr>
            </a:p>
            <a:p>
              <a:r>
                <a:rPr lang="en-US" sz="1400" dirty="0" smtClean="0">
                  <a:solidFill>
                    <a:schemeClr val="tx2"/>
                  </a:solidFill>
                </a:rPr>
                <a:t>Module (used now)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6819153" y="5836024"/>
              <a:ext cx="295228" cy="112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74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20"/>
          <a:stretch/>
        </p:blipFill>
        <p:spPr>
          <a:xfrm>
            <a:off x="0" y="1681200"/>
            <a:ext cx="5271247" cy="5176800"/>
          </a:xfrm>
          <a:prstGeom prst="rect">
            <a:avLst/>
          </a:prstGeom>
        </p:spPr>
      </p:pic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Comparison against machine data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98326" y="476187"/>
            <a:ext cx="1440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More </a:t>
            </a:r>
            <a:r>
              <a:rPr lang="en-US" dirty="0" smtClean="0">
                <a:solidFill>
                  <a:schemeClr val="tx2"/>
                </a:solidFill>
                <a:hlinkClick r:id="rId4"/>
              </a:rPr>
              <a:t>here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1801" y="1082932"/>
            <a:ext cx="3366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100 ns, run with </a:t>
            </a:r>
            <a:r>
              <a:rPr lang="en-US" b="1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b="1" dirty="0" smtClean="0">
                <a:solidFill>
                  <a:schemeClr val="tx2"/>
                </a:solidFill>
              </a:rPr>
              <a:t>*=90 m </a:t>
            </a:r>
            <a:r>
              <a:rPr lang="en-US" b="1" smtClean="0">
                <a:solidFill>
                  <a:schemeClr val="tx2"/>
                </a:solidFill>
              </a:rPr>
              <a:t>in </a:t>
            </a:r>
            <a:r>
              <a:rPr lang="en-US" b="1">
                <a:solidFill>
                  <a:schemeClr val="tx2"/>
                </a:solidFill>
              </a:rPr>
              <a:t>2015</a:t>
            </a:r>
            <a:endParaRPr lang="en-US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7" t="40311" r="12405" b="29553"/>
          <a:stretch/>
        </p:blipFill>
        <p:spPr>
          <a:xfrm>
            <a:off x="6819153" y="1993966"/>
            <a:ext cx="723898" cy="155973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7" t="71356" r="18566" b="25748"/>
          <a:stretch/>
        </p:blipFill>
        <p:spPr>
          <a:xfrm>
            <a:off x="6733647" y="4640647"/>
            <a:ext cx="374198" cy="19430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421024" y="2589170"/>
            <a:ext cx="1212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Measured: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5396458" y="4716675"/>
            <a:ext cx="1244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Calculated:</a:t>
            </a:r>
            <a:endParaRPr lang="en-US" b="1" dirty="0"/>
          </a:p>
        </p:txBody>
      </p:sp>
      <p:sp>
        <p:nvSpPr>
          <p:cNvPr id="17" name="Rectangle 16"/>
          <p:cNvSpPr/>
          <p:nvPr/>
        </p:nvSpPr>
        <p:spPr>
          <a:xfrm>
            <a:off x="7114381" y="5602435"/>
            <a:ext cx="1724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chemeClr val="tx2"/>
                </a:solidFill>
              </a:rPr>
              <a:t>HeatLoadCalculators</a:t>
            </a:r>
            <a:endParaRPr lang="en-US" sz="1400" b="1" dirty="0" smtClean="0">
              <a:solidFill>
                <a:schemeClr val="tx2"/>
              </a:solidFill>
            </a:endParaRPr>
          </a:p>
          <a:p>
            <a:r>
              <a:rPr lang="en-US" sz="1400" dirty="0" smtClean="0">
                <a:solidFill>
                  <a:schemeClr val="tx2"/>
                </a:solidFill>
              </a:rPr>
              <a:t>Module (used now)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6819153" y="5836024"/>
            <a:ext cx="295228" cy="11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114381" y="4117376"/>
            <a:ext cx="208392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Timber 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(SR overestimated by factor 2, different assumptions for impedance)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0917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6" name="Straight Connector 15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Comparison against machine data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98326" y="476187"/>
            <a:ext cx="1440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More </a:t>
            </a:r>
            <a:r>
              <a:rPr lang="en-US" dirty="0" smtClean="0">
                <a:solidFill>
                  <a:schemeClr val="tx2"/>
                </a:solidFill>
                <a:hlinkClick r:id="rId4"/>
              </a:rPr>
              <a:t>here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1801" y="1082932"/>
            <a:ext cx="3366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100 ns, run with </a:t>
            </a:r>
            <a:r>
              <a:rPr lang="en-US" b="1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b="1" dirty="0" smtClean="0">
                <a:solidFill>
                  <a:schemeClr val="tx2"/>
                </a:solidFill>
              </a:rPr>
              <a:t>*=90 m </a:t>
            </a:r>
            <a:r>
              <a:rPr lang="en-US" b="1" smtClean="0">
                <a:solidFill>
                  <a:schemeClr val="tx2"/>
                </a:solidFill>
              </a:rPr>
              <a:t>in </a:t>
            </a:r>
            <a:r>
              <a:rPr lang="en-US" b="1">
                <a:solidFill>
                  <a:schemeClr val="tx2"/>
                </a:solidFill>
              </a:rPr>
              <a:t>2015</a:t>
            </a:r>
            <a:endParaRPr lang="en-US" b="1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7" t="40311" r="12405" b="29553"/>
          <a:stretch/>
        </p:blipFill>
        <p:spPr>
          <a:xfrm>
            <a:off x="6819153" y="1993966"/>
            <a:ext cx="723898" cy="155973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7" t="71356" r="18566" b="25748"/>
          <a:stretch/>
        </p:blipFill>
        <p:spPr>
          <a:xfrm>
            <a:off x="6733647" y="4640647"/>
            <a:ext cx="374198" cy="1943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421024" y="2589170"/>
            <a:ext cx="1212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Measured:</a:t>
            </a:r>
            <a:endParaRPr lang="en-US" b="1" dirty="0"/>
          </a:p>
        </p:txBody>
      </p:sp>
      <p:sp>
        <p:nvSpPr>
          <p:cNvPr id="23" name="Rectangle 22"/>
          <p:cNvSpPr/>
          <p:nvPr/>
        </p:nvSpPr>
        <p:spPr>
          <a:xfrm>
            <a:off x="5396458" y="4716675"/>
            <a:ext cx="1244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Calculated:</a:t>
            </a:r>
            <a:endParaRPr lang="en-US" b="1" dirty="0"/>
          </a:p>
        </p:txBody>
      </p:sp>
      <p:sp>
        <p:nvSpPr>
          <p:cNvPr id="24" name="Rectangle 23"/>
          <p:cNvSpPr/>
          <p:nvPr/>
        </p:nvSpPr>
        <p:spPr>
          <a:xfrm>
            <a:off x="7114381" y="4117376"/>
            <a:ext cx="208392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Timber </a:t>
            </a:r>
          </a:p>
          <a:p>
            <a:r>
              <a:rPr lang="en-US" sz="1400" b="1" dirty="0" smtClean="0">
                <a:solidFill>
                  <a:schemeClr val="tx2"/>
                </a:solidFill>
              </a:rPr>
              <a:t>(</a:t>
            </a:r>
            <a:r>
              <a:rPr lang="en-US" sz="1400" dirty="0" smtClean="0">
                <a:solidFill>
                  <a:schemeClr val="tx2"/>
                </a:solidFill>
              </a:rPr>
              <a:t>SR overestimated by factor 2, different assumptions for impedance)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7114381" y="5602435"/>
            <a:ext cx="1724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chemeClr val="tx2"/>
                </a:solidFill>
              </a:rPr>
              <a:t>HeatLoadCalculators</a:t>
            </a:r>
            <a:endParaRPr lang="en-US" sz="1400" b="1" dirty="0" smtClean="0">
              <a:solidFill>
                <a:schemeClr val="tx2"/>
              </a:solidFill>
            </a:endParaRPr>
          </a:p>
          <a:p>
            <a:r>
              <a:rPr lang="en-US" sz="1400" dirty="0" smtClean="0">
                <a:solidFill>
                  <a:schemeClr val="tx2"/>
                </a:solidFill>
              </a:rPr>
              <a:t>Module (used now)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6819153" y="5836024"/>
            <a:ext cx="295228" cy="11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20"/>
          <a:stretch/>
        </p:blipFill>
        <p:spPr>
          <a:xfrm>
            <a:off x="0" y="1681200"/>
            <a:ext cx="5303520" cy="51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18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6" name="Straight Connector 15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Comparison against machine data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98326" y="476187"/>
            <a:ext cx="1440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More </a:t>
            </a:r>
            <a:r>
              <a:rPr lang="en-US" dirty="0" smtClean="0">
                <a:solidFill>
                  <a:schemeClr val="tx2"/>
                </a:solidFill>
                <a:hlinkClick r:id="rId4"/>
              </a:rPr>
              <a:t>here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1801" y="1082932"/>
            <a:ext cx="3366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100 ns, run with </a:t>
            </a:r>
            <a:r>
              <a:rPr lang="en-US" b="1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b="1" dirty="0" smtClean="0">
                <a:solidFill>
                  <a:schemeClr val="tx2"/>
                </a:solidFill>
              </a:rPr>
              <a:t>*=90 m </a:t>
            </a:r>
            <a:r>
              <a:rPr lang="en-US" b="1" smtClean="0">
                <a:solidFill>
                  <a:schemeClr val="tx2"/>
                </a:solidFill>
              </a:rPr>
              <a:t>in </a:t>
            </a:r>
            <a:r>
              <a:rPr lang="en-US" b="1">
                <a:solidFill>
                  <a:schemeClr val="tx2"/>
                </a:solidFill>
              </a:rPr>
              <a:t>2015</a:t>
            </a:r>
            <a:endParaRPr lang="en-US" b="1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7" t="40311" r="12405" b="29553"/>
          <a:stretch/>
        </p:blipFill>
        <p:spPr>
          <a:xfrm>
            <a:off x="6819153" y="1993966"/>
            <a:ext cx="723898" cy="155973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7" t="71356" r="18566" b="25748"/>
          <a:stretch/>
        </p:blipFill>
        <p:spPr>
          <a:xfrm>
            <a:off x="6733647" y="4640647"/>
            <a:ext cx="374198" cy="1943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421024" y="2589170"/>
            <a:ext cx="1212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Measured:</a:t>
            </a:r>
            <a:endParaRPr lang="en-US" b="1" dirty="0"/>
          </a:p>
        </p:txBody>
      </p:sp>
      <p:sp>
        <p:nvSpPr>
          <p:cNvPr id="23" name="Rectangle 22"/>
          <p:cNvSpPr/>
          <p:nvPr/>
        </p:nvSpPr>
        <p:spPr>
          <a:xfrm>
            <a:off x="5396458" y="4716675"/>
            <a:ext cx="1244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Calculated:</a:t>
            </a:r>
            <a:endParaRPr lang="en-US" b="1" dirty="0"/>
          </a:p>
        </p:txBody>
      </p:sp>
      <p:sp>
        <p:nvSpPr>
          <p:cNvPr id="24" name="Rectangle 23"/>
          <p:cNvSpPr/>
          <p:nvPr/>
        </p:nvSpPr>
        <p:spPr>
          <a:xfrm>
            <a:off x="7114381" y="4117376"/>
            <a:ext cx="208392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Timber </a:t>
            </a:r>
          </a:p>
          <a:p>
            <a:r>
              <a:rPr lang="en-US" sz="1400" b="1" dirty="0" smtClean="0">
                <a:solidFill>
                  <a:schemeClr val="tx2"/>
                </a:solidFill>
              </a:rPr>
              <a:t>(</a:t>
            </a:r>
            <a:r>
              <a:rPr lang="en-US" sz="1400" dirty="0" smtClean="0">
                <a:solidFill>
                  <a:schemeClr val="tx2"/>
                </a:solidFill>
              </a:rPr>
              <a:t>SR overestimated by factor 2, different assumptions for impedance)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7114381" y="5602435"/>
            <a:ext cx="1724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chemeClr val="tx2"/>
                </a:solidFill>
              </a:rPr>
              <a:t>HeatLoadCalculators</a:t>
            </a:r>
            <a:endParaRPr lang="en-US" sz="1400" b="1" dirty="0" smtClean="0">
              <a:solidFill>
                <a:schemeClr val="tx2"/>
              </a:solidFill>
            </a:endParaRPr>
          </a:p>
          <a:p>
            <a:r>
              <a:rPr lang="en-US" sz="1400" dirty="0" smtClean="0">
                <a:solidFill>
                  <a:schemeClr val="tx2"/>
                </a:solidFill>
              </a:rPr>
              <a:t>Module (used now)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6819153" y="5836024"/>
            <a:ext cx="295228" cy="11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20"/>
          <a:stretch/>
        </p:blipFill>
        <p:spPr>
          <a:xfrm>
            <a:off x="0" y="1681200"/>
            <a:ext cx="5303520" cy="51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03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55"/>
          <a:stretch/>
        </p:blipFill>
        <p:spPr>
          <a:xfrm>
            <a:off x="0" y="1681200"/>
            <a:ext cx="5303520" cy="5176800"/>
          </a:xfrm>
          <a:prstGeom prst="rect">
            <a:avLst/>
          </a:prstGeom>
        </p:spPr>
      </p:pic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Comparison against machine data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98326" y="476187"/>
            <a:ext cx="1440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More </a:t>
            </a:r>
            <a:r>
              <a:rPr lang="en-US" dirty="0" smtClean="0">
                <a:solidFill>
                  <a:schemeClr val="tx2"/>
                </a:solidFill>
                <a:hlinkClick r:id="rId4"/>
              </a:rPr>
              <a:t>here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1801" y="1082932"/>
            <a:ext cx="2004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50ns, physics </a:t>
            </a:r>
            <a:r>
              <a:rPr lang="en-US" b="1" dirty="0">
                <a:solidFill>
                  <a:schemeClr val="tx2"/>
                </a:solidFill>
              </a:rPr>
              <a:t>2015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7" t="40311" r="12405" b="29553"/>
          <a:stretch/>
        </p:blipFill>
        <p:spPr>
          <a:xfrm>
            <a:off x="6819153" y="1993966"/>
            <a:ext cx="723898" cy="155973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421024" y="2589170"/>
            <a:ext cx="1212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Measured: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5396458" y="4716675"/>
            <a:ext cx="1244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Calculated: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7114381" y="5602435"/>
            <a:ext cx="1724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chemeClr val="tx2"/>
                </a:solidFill>
              </a:rPr>
              <a:t>HeatLoadCalculators</a:t>
            </a:r>
            <a:endParaRPr lang="en-US" sz="1400" b="1" dirty="0" smtClean="0">
              <a:solidFill>
                <a:schemeClr val="tx2"/>
              </a:solidFill>
            </a:endParaRPr>
          </a:p>
          <a:p>
            <a:r>
              <a:rPr lang="en-US" sz="1400" dirty="0" smtClean="0">
                <a:solidFill>
                  <a:schemeClr val="tx2"/>
                </a:solidFill>
              </a:rPr>
              <a:t>Module (used now)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6819153" y="5836024"/>
            <a:ext cx="295228" cy="11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7" t="71356" r="18566" b="25748"/>
          <a:stretch/>
        </p:blipFill>
        <p:spPr>
          <a:xfrm>
            <a:off x="6733647" y="4640647"/>
            <a:ext cx="374198" cy="19430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114381" y="4117376"/>
            <a:ext cx="208392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Timber </a:t>
            </a:r>
          </a:p>
          <a:p>
            <a:r>
              <a:rPr lang="en-US" sz="1400" b="1" dirty="0" smtClean="0">
                <a:solidFill>
                  <a:schemeClr val="tx2"/>
                </a:solidFill>
              </a:rPr>
              <a:t>(</a:t>
            </a:r>
            <a:r>
              <a:rPr lang="en-US" sz="1400" dirty="0" smtClean="0">
                <a:solidFill>
                  <a:schemeClr val="tx2"/>
                </a:solidFill>
              </a:rPr>
              <a:t>SR overestimated by factor 2, different assumptions for impedance)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9641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14"/>
          <a:stretch/>
        </p:blipFill>
        <p:spPr>
          <a:xfrm>
            <a:off x="1" y="1681200"/>
            <a:ext cx="5303519" cy="5176800"/>
          </a:xfrm>
          <a:prstGeom prst="rect">
            <a:avLst/>
          </a:prstGeom>
        </p:spPr>
      </p:pic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Comparison against machine data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98326" y="476187"/>
            <a:ext cx="1440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More </a:t>
            </a:r>
            <a:r>
              <a:rPr lang="en-US" dirty="0" smtClean="0">
                <a:solidFill>
                  <a:schemeClr val="tx2"/>
                </a:solidFill>
                <a:hlinkClick r:id="rId4"/>
              </a:rPr>
              <a:t>here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1801" y="1082932"/>
            <a:ext cx="1593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8b4e test 2015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7" t="40311" r="12405" b="29553"/>
          <a:stretch/>
        </p:blipFill>
        <p:spPr>
          <a:xfrm>
            <a:off x="6819153" y="1993966"/>
            <a:ext cx="723898" cy="155973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421024" y="2589170"/>
            <a:ext cx="1212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Measured: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5396458" y="4716675"/>
            <a:ext cx="1244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Calculated: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7114381" y="5602435"/>
            <a:ext cx="1724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chemeClr val="tx2"/>
                </a:solidFill>
              </a:rPr>
              <a:t>HeatLoadCalculators</a:t>
            </a:r>
            <a:endParaRPr lang="en-US" sz="1400" b="1" dirty="0" smtClean="0">
              <a:solidFill>
                <a:schemeClr val="tx2"/>
              </a:solidFill>
            </a:endParaRPr>
          </a:p>
          <a:p>
            <a:r>
              <a:rPr lang="en-US" sz="1400" dirty="0" smtClean="0">
                <a:solidFill>
                  <a:schemeClr val="tx2"/>
                </a:solidFill>
              </a:rPr>
              <a:t>Module (used now)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6819153" y="5836024"/>
            <a:ext cx="295228" cy="11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7" t="71356" r="18566" b="25748"/>
          <a:stretch/>
        </p:blipFill>
        <p:spPr>
          <a:xfrm>
            <a:off x="6733647" y="4640647"/>
            <a:ext cx="374198" cy="19430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114381" y="4117376"/>
            <a:ext cx="208392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Timber </a:t>
            </a:r>
          </a:p>
          <a:p>
            <a:r>
              <a:rPr lang="en-US" sz="1400" b="1" dirty="0" smtClean="0">
                <a:solidFill>
                  <a:schemeClr val="tx2"/>
                </a:solidFill>
              </a:rPr>
              <a:t>(</a:t>
            </a:r>
            <a:r>
              <a:rPr lang="en-US" sz="1400" dirty="0" smtClean="0">
                <a:solidFill>
                  <a:schemeClr val="tx2"/>
                </a:solidFill>
              </a:rPr>
              <a:t>SR overestimated by factor 2, different assumptions for impedance)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5433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1691" y="439176"/>
            <a:ext cx="7635861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Output from the </a:t>
            </a:r>
            <a:r>
              <a:rPr lang="en-US" sz="2200" b="1" dirty="0" err="1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HeatLoadCalculators</a:t>
            </a:r>
            <a:r>
              <a:rPr lang="en-US" sz="2200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module </a:t>
            </a:r>
            <a:r>
              <a:rPr lang="mr-IN" sz="2200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en-US" sz="2200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Nominal LHC:</a:t>
            </a:r>
          </a:p>
          <a:p>
            <a:endParaRPr lang="en-US" sz="1600" b="1" dirty="0">
              <a:solidFill>
                <a:srgbClr val="353535"/>
              </a:solidFill>
              <a:latin typeface="AppleSystemUIFont" charset="0"/>
            </a:endParaRPr>
          </a:p>
          <a:p>
            <a:endParaRPr lang="en-US" sz="1600" b="1" dirty="0" smtClean="0">
              <a:solidFill>
                <a:srgbClr val="353535"/>
              </a:solidFill>
              <a:latin typeface="AppleSystemUIFont" charset="0"/>
            </a:endParaRPr>
          </a:p>
          <a:p>
            <a:r>
              <a:rPr lang="en-US" sz="1600" b="1" dirty="0" smtClean="0">
                <a:solidFill>
                  <a:srgbClr val="353535"/>
                </a:solidFill>
                <a:latin typeface="AppleSystemUIFont" charset="0"/>
              </a:rPr>
              <a:t>Evaluated scenario: Design report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Beam energy 7000.0 GeV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Bunch intensity: 1.15e+11 p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Bunch length (4*sigma): 1.00 ns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N. bunches: 2808</a:t>
            </a:r>
          </a:p>
          <a:p>
            <a:endParaRPr lang="en-US" sz="1600" dirty="0" smtClean="0">
              <a:solidFill>
                <a:srgbClr val="353535"/>
              </a:solidFill>
              <a:latin typeface="AppleSystemUIFont" charset="0"/>
            </a:endParaRPr>
          </a:p>
          <a:p>
            <a:r>
              <a:rPr lang="en-US" sz="1600" b="1" dirty="0" smtClean="0">
                <a:solidFill>
                  <a:srgbClr val="353535"/>
                </a:solidFill>
                <a:latin typeface="AppleSystemUIFont" charset="0"/>
              </a:rPr>
              <a:t>Heat load contribution: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Impedance load (average half-cell): 115.0 </a:t>
            </a:r>
            <a:r>
              <a:rPr lang="en-US" sz="1600" dirty="0" err="1" smtClean="0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/m/beam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Synchrotron radiation load (average half-cell): 173.0 </a:t>
            </a:r>
            <a:r>
              <a:rPr lang="en-US" sz="1600" dirty="0" err="1" smtClean="0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/m/beam</a:t>
            </a:r>
          </a:p>
          <a:p>
            <a:endParaRPr lang="en-US" sz="1600" dirty="0" smtClean="0">
              <a:solidFill>
                <a:srgbClr val="353535"/>
              </a:solidFill>
              <a:latin typeface="AppleSystemUIFont" charset="0"/>
            </a:endParaRPr>
          </a:p>
          <a:p>
            <a:r>
              <a:rPr lang="en-US" sz="1600" b="1" dirty="0" smtClean="0">
                <a:solidFill>
                  <a:srgbClr val="353535"/>
                </a:solidFill>
                <a:latin typeface="AppleSystemUIFont" charset="0"/>
              </a:rPr>
              <a:t>Impedance contribution breakdown: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Impedance load in the dipoles: 119.5 </a:t>
            </a:r>
            <a:r>
              <a:rPr lang="en-US" sz="1600" dirty="0" err="1" smtClean="0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/m/beam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Impedance load in the quadrupoles: 105.2 </a:t>
            </a:r>
            <a:r>
              <a:rPr lang="en-US" sz="1600" dirty="0" err="1" smtClean="0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/m/beam</a:t>
            </a:r>
          </a:p>
          <a:p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 - Impedance load in the drifts: 91.7 </a:t>
            </a:r>
            <a:r>
              <a:rPr lang="en-US" sz="1600" dirty="0" err="1" smtClean="0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/m/beam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250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1691" y="439176"/>
            <a:ext cx="7635861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Output from the </a:t>
            </a:r>
            <a:r>
              <a:rPr lang="en-US" sz="2200" b="1" dirty="0" err="1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HeatLoadCalculators</a:t>
            </a:r>
            <a:r>
              <a:rPr lang="en-US" sz="2200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module </a:t>
            </a:r>
            <a:r>
              <a:rPr lang="mr-IN" sz="2200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en-US" sz="2200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HL-LHC:</a:t>
            </a:r>
          </a:p>
          <a:p>
            <a:endParaRPr lang="en-US" sz="1600" b="1" dirty="0">
              <a:solidFill>
                <a:srgbClr val="353535"/>
              </a:solidFill>
              <a:latin typeface="AppleSystemUIFont" charset="0"/>
            </a:endParaRPr>
          </a:p>
          <a:p>
            <a:endParaRPr lang="en-US" sz="1600" b="1" dirty="0" smtClean="0">
              <a:solidFill>
                <a:srgbClr val="353535"/>
              </a:solidFill>
              <a:latin typeface="AppleSystemUIFont" charset="0"/>
            </a:endParaRPr>
          </a:p>
          <a:p>
            <a:r>
              <a:rPr lang="en-US" sz="1600" b="1" dirty="0">
                <a:solidFill>
                  <a:srgbClr val="353535"/>
                </a:solidFill>
                <a:latin typeface="AppleSystemUIFont" charset="0"/>
              </a:rPr>
              <a:t>Evaluated scenario: HL-LHC</a:t>
            </a:r>
          </a:p>
          <a:p>
            <a:r>
              <a:rPr lang="en-US" sz="1600" b="1" dirty="0">
                <a:solidFill>
                  <a:srgbClr val="353535"/>
                </a:solidFill>
                <a:latin typeface="AppleSystemUIFont" charset="0"/>
              </a:rPr>
              <a:t> </a:t>
            </a:r>
            <a:r>
              <a:rPr lang="en-US" sz="1600" dirty="0">
                <a:solidFill>
                  <a:srgbClr val="353535"/>
                </a:solidFill>
                <a:latin typeface="AppleSystemUIFont" charset="0"/>
              </a:rPr>
              <a:t>- Beam energy 7000.0 GeV</a:t>
            </a:r>
          </a:p>
          <a:p>
            <a:r>
              <a:rPr lang="en-US" sz="1600" dirty="0">
                <a:solidFill>
                  <a:srgbClr val="353535"/>
                </a:solidFill>
                <a:latin typeface="AppleSystemUIFont" charset="0"/>
              </a:rPr>
              <a:t> - Bunch intensity: 2.20e+11 p</a:t>
            </a:r>
          </a:p>
          <a:p>
            <a:r>
              <a:rPr lang="en-US" sz="1600" dirty="0">
                <a:solidFill>
                  <a:srgbClr val="353535"/>
                </a:solidFill>
                <a:latin typeface="AppleSystemUIFont" charset="0"/>
              </a:rPr>
              <a:t> - Bunch length (4*sigma): 1.20 ns</a:t>
            </a:r>
          </a:p>
          <a:p>
            <a:r>
              <a:rPr lang="en-US" sz="1600" dirty="0">
                <a:solidFill>
                  <a:srgbClr val="353535"/>
                </a:solidFill>
                <a:latin typeface="AppleSystemUIFont" charset="0"/>
              </a:rPr>
              <a:t> - N. bunches: 2748</a:t>
            </a:r>
          </a:p>
          <a:p>
            <a:endParaRPr lang="en-US" sz="1600" b="1" dirty="0">
              <a:solidFill>
                <a:srgbClr val="353535"/>
              </a:solidFill>
              <a:latin typeface="AppleSystemUIFont" charset="0"/>
            </a:endParaRPr>
          </a:p>
          <a:p>
            <a:r>
              <a:rPr lang="en-US" sz="1600" b="1" dirty="0">
                <a:solidFill>
                  <a:srgbClr val="353535"/>
                </a:solidFill>
                <a:latin typeface="AppleSystemUIFont" charset="0"/>
              </a:rPr>
              <a:t>Heat load contribution:</a:t>
            </a:r>
          </a:p>
          <a:p>
            <a:r>
              <a:rPr lang="en-US" sz="1600" dirty="0">
                <a:solidFill>
                  <a:srgbClr val="353535"/>
                </a:solidFill>
                <a:latin typeface="AppleSystemUIFont" charset="0"/>
              </a:rPr>
              <a:t> - Impedance load (average half-cell): 313.4 </a:t>
            </a:r>
            <a:r>
              <a:rPr lang="en-US" sz="1600" dirty="0" err="1" smtClean="0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/m/beam (x2.7)</a:t>
            </a:r>
            <a:endParaRPr lang="en-US" sz="1600" dirty="0">
              <a:solidFill>
                <a:srgbClr val="353535"/>
              </a:solidFill>
              <a:latin typeface="AppleSystemUIFont" charset="0"/>
            </a:endParaRPr>
          </a:p>
          <a:p>
            <a:r>
              <a:rPr lang="en-US" sz="1600" dirty="0">
                <a:solidFill>
                  <a:srgbClr val="353535"/>
                </a:solidFill>
                <a:latin typeface="AppleSystemUIFont" charset="0"/>
              </a:rPr>
              <a:t> - Synchrotron radiation load (average half-cell): 323.9 </a:t>
            </a:r>
            <a:r>
              <a:rPr lang="en-US" sz="1600" dirty="0" err="1" smtClean="0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 smtClean="0">
                <a:solidFill>
                  <a:srgbClr val="353535"/>
                </a:solidFill>
                <a:latin typeface="AppleSystemUIFont" charset="0"/>
              </a:rPr>
              <a:t>/m/beam (x1.8)</a:t>
            </a:r>
            <a:endParaRPr lang="en-US" sz="1600" dirty="0">
              <a:solidFill>
                <a:srgbClr val="353535"/>
              </a:solidFill>
              <a:latin typeface="AppleSystemUIFont" charset="0"/>
            </a:endParaRPr>
          </a:p>
          <a:p>
            <a:endParaRPr lang="en-US" sz="1600" b="1" dirty="0">
              <a:solidFill>
                <a:srgbClr val="353535"/>
              </a:solidFill>
              <a:latin typeface="AppleSystemUIFont" charset="0"/>
            </a:endParaRPr>
          </a:p>
          <a:p>
            <a:r>
              <a:rPr lang="en-US" sz="1600" b="1" dirty="0">
                <a:solidFill>
                  <a:srgbClr val="353535"/>
                </a:solidFill>
                <a:latin typeface="AppleSystemUIFont" charset="0"/>
              </a:rPr>
              <a:t>Impedance contribution breakdown:</a:t>
            </a:r>
          </a:p>
          <a:p>
            <a:r>
              <a:rPr lang="en-US" sz="1600" dirty="0">
                <a:solidFill>
                  <a:srgbClr val="353535"/>
                </a:solidFill>
                <a:latin typeface="AppleSystemUIFont" charset="0"/>
              </a:rPr>
              <a:t> - Impedance load in the dipoles: 325.7 </a:t>
            </a:r>
            <a:r>
              <a:rPr lang="en-US" sz="1600" dirty="0" err="1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>
                <a:solidFill>
                  <a:srgbClr val="353535"/>
                </a:solidFill>
                <a:latin typeface="AppleSystemUIFont" charset="0"/>
              </a:rPr>
              <a:t>/m/beam</a:t>
            </a:r>
          </a:p>
          <a:p>
            <a:r>
              <a:rPr lang="en-US" sz="1600" dirty="0">
                <a:solidFill>
                  <a:srgbClr val="353535"/>
                </a:solidFill>
                <a:latin typeface="AppleSystemUIFont" charset="0"/>
              </a:rPr>
              <a:t> - Impedance load in the quadrupoles: 286.6 </a:t>
            </a:r>
            <a:r>
              <a:rPr lang="en-US" sz="1600" dirty="0" err="1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>
                <a:solidFill>
                  <a:srgbClr val="353535"/>
                </a:solidFill>
                <a:latin typeface="AppleSystemUIFont" charset="0"/>
              </a:rPr>
              <a:t>/m/beam</a:t>
            </a:r>
          </a:p>
          <a:p>
            <a:r>
              <a:rPr lang="en-US" sz="1600" dirty="0">
                <a:solidFill>
                  <a:srgbClr val="353535"/>
                </a:solidFill>
                <a:latin typeface="AppleSystemUIFont" charset="0"/>
              </a:rPr>
              <a:t> - Impedance load in the drifts: 250.0 </a:t>
            </a:r>
            <a:r>
              <a:rPr lang="en-US" sz="1600" dirty="0" err="1">
                <a:solidFill>
                  <a:srgbClr val="353535"/>
                </a:solidFill>
                <a:latin typeface="AppleSystemUIFont" charset="0"/>
              </a:rPr>
              <a:t>mW</a:t>
            </a:r>
            <a:r>
              <a:rPr lang="en-US" sz="1600" dirty="0">
                <a:solidFill>
                  <a:srgbClr val="353535"/>
                </a:solidFill>
                <a:latin typeface="AppleSystemUIFont" charset="0"/>
              </a:rPr>
              <a:t>/m/beam</a:t>
            </a:r>
          </a:p>
        </p:txBody>
      </p:sp>
    </p:spTree>
    <p:extLst>
      <p:ext uri="{BB962C8B-B14F-4D97-AF65-F5344CB8AC3E}">
        <p14:creationId xmlns:p14="http://schemas.microsoft.com/office/powerpoint/2010/main" val="177118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0" y="302558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/>
                </a:solidFill>
              </a:rPr>
              <a:t>Check synchrotron radiation vs design report</a:t>
            </a:r>
          </a:p>
        </p:txBody>
      </p:sp>
    </p:spTree>
    <p:extLst>
      <p:ext uri="{BB962C8B-B14F-4D97-AF65-F5344CB8AC3E}">
        <p14:creationId xmlns:p14="http://schemas.microsoft.com/office/powerpoint/2010/main" val="67117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8076" y="844062"/>
            <a:ext cx="79652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Model presently implemented: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Compute energy loss per particle and per turn (formula)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Rescale to get total power loss (*</a:t>
            </a:r>
            <a:r>
              <a:rPr lang="en-US" dirty="0" err="1">
                <a:solidFill>
                  <a:schemeClr val="tx2"/>
                </a:solidFill>
              </a:rPr>
              <a:t>N</a:t>
            </a:r>
            <a:r>
              <a:rPr lang="en-US" baseline="-25000" dirty="0" err="1" smtClean="0">
                <a:solidFill>
                  <a:schemeClr val="tx2"/>
                </a:solidFill>
              </a:rPr>
              <a:t>beam</a:t>
            </a:r>
            <a:r>
              <a:rPr lang="en-US" dirty="0" smtClean="0">
                <a:solidFill>
                  <a:schemeClr val="tx2"/>
                </a:solidFill>
              </a:rPr>
              <a:t>/T</a:t>
            </a:r>
            <a:r>
              <a:rPr lang="en-US" baseline="-25000" dirty="0" smtClean="0">
                <a:solidFill>
                  <a:schemeClr val="tx2"/>
                </a:solidFill>
              </a:rPr>
              <a:t>rev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Assume that it is all deposited in the arcs (divide by 8*</a:t>
            </a:r>
            <a:r>
              <a:rPr lang="en-US" dirty="0" err="1" smtClean="0">
                <a:solidFill>
                  <a:schemeClr val="tx2"/>
                </a:solidFill>
              </a:rPr>
              <a:t>L</a:t>
            </a:r>
            <a:r>
              <a:rPr lang="en-US" baseline="-25000" dirty="0" err="1" smtClean="0">
                <a:solidFill>
                  <a:schemeClr val="tx2"/>
                </a:solidFill>
              </a:rPr>
              <a:t>arc</a:t>
            </a:r>
            <a:r>
              <a:rPr lang="en-US" dirty="0" smtClean="0">
                <a:solidFill>
                  <a:schemeClr val="tx2"/>
                </a:solidFill>
              </a:rPr>
              <a:t> to get average deposited power)</a:t>
            </a:r>
          </a:p>
        </p:txBody>
      </p:sp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Synchrotron radiation</a:t>
            </a:r>
          </a:p>
        </p:txBody>
      </p:sp>
    </p:spTree>
    <p:extLst>
      <p:ext uri="{BB962C8B-B14F-4D97-AF65-F5344CB8AC3E}">
        <p14:creationId xmlns:p14="http://schemas.microsoft.com/office/powerpoint/2010/main" val="191678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255" y="2208811"/>
            <a:ext cx="6966496" cy="25207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96872" y="4431444"/>
            <a:ext cx="4017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We reconstructed that this is for 2 beams</a:t>
            </a:r>
            <a:endParaRPr lang="en-US" i="1" u="sng" dirty="0"/>
          </a:p>
        </p:txBody>
      </p:sp>
      <p:sp>
        <p:nvSpPr>
          <p:cNvPr id="8" name="Oval 7"/>
          <p:cNvSpPr/>
          <p:nvPr/>
        </p:nvSpPr>
        <p:spPr>
          <a:xfrm>
            <a:off x="4246254" y="2989123"/>
            <a:ext cx="510639" cy="2919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" y="5342760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</a:rPr>
              <a:t>Consistent within 4%</a:t>
            </a:r>
            <a:endParaRPr lang="en-US" sz="2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8217" y="3230910"/>
            <a:ext cx="1546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Design report:</a:t>
            </a:r>
            <a:endParaRPr lang="en-US" b="1" dirty="0"/>
          </a:p>
        </p:txBody>
      </p:sp>
      <p:grpSp>
        <p:nvGrpSpPr>
          <p:cNvPr id="1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Check synchrotron radiation against design report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941345" y="1070435"/>
            <a:ext cx="73516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Our calculation: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Synchrotron radiation load (average half-cell): </a:t>
            </a:r>
            <a:r>
              <a:rPr lang="en-US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173.0 </a:t>
            </a:r>
            <a:r>
              <a:rPr lang="en-US" dirty="0" err="1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mW</a:t>
            </a:r>
            <a:r>
              <a:rPr lang="en-US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/m/beam</a:t>
            </a:r>
          </a:p>
        </p:txBody>
      </p:sp>
    </p:spTree>
    <p:extLst>
      <p:ext uri="{BB962C8B-B14F-4D97-AF65-F5344CB8AC3E}">
        <p14:creationId xmlns:p14="http://schemas.microsoft.com/office/powerpoint/2010/main" val="89521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41346" y="997640"/>
            <a:ext cx="73516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Our calculation: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Synchrotron radiation load (average half-cell): </a:t>
            </a:r>
            <a:r>
              <a:rPr lang="en-US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173.0 </a:t>
            </a:r>
            <a:r>
              <a:rPr lang="en-US" dirty="0" err="1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mW</a:t>
            </a:r>
            <a:r>
              <a:rPr lang="en-US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/m/beam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377814" y="2062849"/>
            <a:ext cx="4478698" cy="3554755"/>
            <a:chOff x="2377814" y="2276602"/>
            <a:chExt cx="4478698" cy="355475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7814" y="2276602"/>
              <a:ext cx="4478698" cy="340062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689" y="5617853"/>
              <a:ext cx="4230371" cy="213504"/>
            </a:xfrm>
            <a:prstGeom prst="rect">
              <a:avLst/>
            </a:prstGeom>
          </p:spPr>
        </p:pic>
      </p:grpSp>
      <p:cxnSp>
        <p:nvCxnSpPr>
          <p:cNvPr id="12" name="Straight Connector 11"/>
          <p:cNvCxnSpPr/>
          <p:nvPr/>
        </p:nvCxnSpPr>
        <p:spPr>
          <a:xfrm>
            <a:off x="1900052" y="3182590"/>
            <a:ext cx="5700156" cy="34547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68217" y="3578496"/>
            <a:ext cx="1546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Design report: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-118752" y="5910627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</a:rPr>
              <a:t>Consistent!</a:t>
            </a:r>
            <a:endParaRPr lang="en-US" sz="2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23" name="Straight Connector 22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Check synchrotron radiation against design report</a:t>
            </a:r>
          </a:p>
        </p:txBody>
      </p:sp>
    </p:spTree>
    <p:extLst>
      <p:ext uri="{BB962C8B-B14F-4D97-AF65-F5344CB8AC3E}">
        <p14:creationId xmlns:p14="http://schemas.microsoft.com/office/powerpoint/2010/main" val="210606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41346" y="997640"/>
            <a:ext cx="73516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Our calculation: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Synchrotron radiation load (average half-cell): </a:t>
            </a:r>
            <a:r>
              <a:rPr lang="en-US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173.0 </a:t>
            </a:r>
            <a:r>
              <a:rPr lang="en-US" dirty="0" err="1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mW</a:t>
            </a:r>
            <a:r>
              <a:rPr lang="en-US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/m/beam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91627" y="5176549"/>
            <a:ext cx="636074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</a:rPr>
              <a:t>Inconsistent with our estimate and with Fig. 5.2 of the DR itself!</a:t>
            </a:r>
          </a:p>
          <a:p>
            <a:pPr algn="ctr"/>
            <a:r>
              <a:rPr lang="en-US" sz="2200" dirty="0" smtClean="0">
                <a:solidFill>
                  <a:srgbClr val="FF0000"/>
                </a:solidFill>
              </a:rPr>
              <a:t>(220 </a:t>
            </a:r>
            <a:r>
              <a:rPr lang="en-US" sz="2200" dirty="0" err="1" smtClean="0">
                <a:solidFill>
                  <a:srgbClr val="FF0000"/>
                </a:solidFill>
              </a:rPr>
              <a:t>mW</a:t>
            </a:r>
            <a:r>
              <a:rPr lang="en-US" sz="2200" dirty="0" smtClean="0">
                <a:solidFill>
                  <a:srgbClr val="FF0000"/>
                </a:solidFill>
              </a:rPr>
              <a:t>/m/beam is the local emitted power in the bends, but photons are not emitted elsewhere)</a:t>
            </a:r>
            <a:endParaRPr lang="en-US" sz="22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245" y="2470068"/>
            <a:ext cx="8090755" cy="17952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19450" y="4139691"/>
            <a:ext cx="4655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We reconstructed that this is for 1 beam</a:t>
            </a:r>
            <a:endParaRPr lang="en-US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168217" y="3281613"/>
            <a:ext cx="1546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Design report:</a:t>
            </a:r>
            <a:endParaRPr lang="en-US" b="1" dirty="0"/>
          </a:p>
        </p:txBody>
      </p:sp>
      <p:sp>
        <p:nvSpPr>
          <p:cNvPr id="11" name="Oval 10"/>
          <p:cNvSpPr/>
          <p:nvPr/>
        </p:nvSpPr>
        <p:spPr>
          <a:xfrm>
            <a:off x="5956302" y="3135653"/>
            <a:ext cx="510639" cy="2919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1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6" name="Straight Connector 15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Check synchrotron radiation against design report</a:t>
            </a:r>
          </a:p>
        </p:txBody>
      </p:sp>
    </p:spTree>
    <p:extLst>
      <p:ext uri="{BB962C8B-B14F-4D97-AF65-F5344CB8AC3E}">
        <p14:creationId xmlns:p14="http://schemas.microsoft.com/office/powerpoint/2010/main" val="173304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0" y="302558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/>
                </a:solidFill>
              </a:rPr>
              <a:t>Check impedance vs design report</a:t>
            </a:r>
          </a:p>
        </p:txBody>
      </p:sp>
    </p:spTree>
    <p:extLst>
      <p:ext uri="{BB962C8B-B14F-4D97-AF65-F5344CB8AC3E}">
        <p14:creationId xmlns:p14="http://schemas.microsoft.com/office/powerpoint/2010/main" val="128261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414</TotalTime>
  <Words>777</Words>
  <Application>Microsoft Macintosh PowerPoint</Application>
  <PresentationFormat>On-screen Show (4:3)</PresentationFormat>
  <Paragraphs>144</Paragraphs>
  <Slides>19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AppleSystemUIFont</vt:lpstr>
      <vt:lpstr>Calibri</vt:lpstr>
      <vt:lpstr>Calibri Light</vt:lpstr>
      <vt:lpstr>Symbol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42</cp:revision>
  <dcterms:created xsi:type="dcterms:W3CDTF">2016-10-27T17:09:18Z</dcterms:created>
  <dcterms:modified xsi:type="dcterms:W3CDTF">2016-11-07T20:53:29Z</dcterms:modified>
</cp:coreProperties>
</file>