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63" r:id="rId2"/>
    <p:sldId id="917" r:id="rId3"/>
    <p:sldId id="962" r:id="rId4"/>
    <p:sldId id="919" r:id="rId5"/>
    <p:sldId id="964" r:id="rId6"/>
    <p:sldId id="963" r:id="rId7"/>
    <p:sldId id="924" r:id="rId8"/>
    <p:sldId id="969" r:id="rId9"/>
    <p:sldId id="971" r:id="rId10"/>
    <p:sldId id="972" r:id="rId11"/>
    <p:sldId id="932" r:id="rId12"/>
    <p:sldId id="974" r:id="rId13"/>
    <p:sldId id="973" r:id="rId14"/>
    <p:sldId id="965" r:id="rId15"/>
    <p:sldId id="976" r:id="rId16"/>
    <p:sldId id="961" r:id="rId17"/>
    <p:sldId id="977" r:id="rId18"/>
    <p:sldId id="978" r:id="rId19"/>
    <p:sldId id="979" r:id="rId20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ckhard Elsen" initials="EE" lastIdx="2" clrIdx="0"/>
  <p:cmAuthor id="1" name="Andreas Mussgiller" initials="AM" lastIdx="8" clrIdx="1"/>
  <p:cmAuthor id="2" name="Mnich, Joachim J." initials="MJ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00B050"/>
    <a:srgbClr val="00A5EB"/>
    <a:srgbClr val="9C9E9F"/>
    <a:srgbClr val="777777"/>
    <a:srgbClr val="DDDDDD"/>
    <a:srgbClr val="FFFFFF"/>
    <a:srgbClr val="FFCC00"/>
    <a:srgbClr val="FF00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3" autoAdjust="0"/>
    <p:restoredTop sz="94203" autoAdjust="0"/>
  </p:normalViewPr>
  <p:slideViewPr>
    <p:cSldViewPr snapToGrid="0" snapToObjects="1">
      <p:cViewPr varScale="1">
        <p:scale>
          <a:sx n="69" d="100"/>
          <a:sy n="69" d="100"/>
        </p:scale>
        <p:origin x="-1422" y="-108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2136"/>
    </p:cViewPr>
  </p:sorterViewPr>
  <p:notesViewPr>
    <p:cSldViewPr snapToGrid="0" snapToObjects="1">
      <p:cViewPr varScale="1">
        <p:scale>
          <a:sx n="44" d="100"/>
          <a:sy n="44" d="100"/>
        </p:scale>
        <p:origin x="-2046" y="-108"/>
      </p:cViewPr>
      <p:guideLst>
        <p:guide orient="horz" pos="3224"/>
        <p:guide pos="223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725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725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fld id="{4BE9B0AF-ADE1-4B5A-A614-8476D94E7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67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725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2097"/>
            <a:ext cx="5679440" cy="4605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725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fld id="{6BFCAA26-3EC7-4C76-8B6B-D929F35C61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5809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4CC39-A8A7-4E6C-808F-C581A78A9F6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66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4CC39-A8A7-4E6C-808F-C581A78A9F6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664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4CC39-A8A7-4E6C-808F-C581A78A9F6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664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4CC39-A8A7-4E6C-808F-C581A78A9F6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664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13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13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13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13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8494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057900"/>
            <a:ext cx="9144000" cy="800100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6" name="Picture 11" descr="Markenzusatz_und_DESY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6088" y="6124575"/>
            <a:ext cx="7461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Helmholtz-Logo_schwarz_70_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575" y="5440363"/>
            <a:ext cx="10795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  <p:pic>
        <p:nvPicPr>
          <p:cNvPr id="9" name="Picture 12" descr="Markenzusatz_und_DESY-Logo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671" r="27632"/>
          <a:stretch>
            <a:fillRect/>
          </a:stretch>
        </p:blipFill>
        <p:spPr bwMode="auto">
          <a:xfrm>
            <a:off x="282575" y="6057900"/>
            <a:ext cx="3022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736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844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44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977900"/>
            <a:ext cx="8520113" cy="57725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726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70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117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26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66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289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7063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718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447117"/>
            <a:ext cx="85296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eaLnBrk="1" hangingPunct="1"/>
            <a:r>
              <a:rPr lang="en-GB" sz="900" dirty="0">
                <a:solidFill>
                  <a:schemeClr val="bg2"/>
                </a:solidFill>
              </a:rPr>
              <a:t>Joachim Mnich  </a:t>
            </a:r>
            <a:r>
              <a:rPr lang="en-GB" sz="900" b="0" dirty="0">
                <a:solidFill>
                  <a:schemeClr val="bg2"/>
                </a:solidFill>
              </a:rPr>
              <a:t>|  </a:t>
            </a:r>
            <a:r>
              <a:rPr lang="en-GB" sz="900" b="0" dirty="0" smtClean="0">
                <a:solidFill>
                  <a:schemeClr val="bg2"/>
                </a:solidFill>
              </a:rPr>
              <a:t>Plenary ECFA Meeting 			</a:t>
            </a:r>
            <a:r>
              <a:rPr lang="en-GB" sz="900" b="0" baseline="0" dirty="0" smtClean="0">
                <a:solidFill>
                  <a:schemeClr val="bg2"/>
                </a:solidFill>
              </a:rPr>
              <a:t>                                                      24 November </a:t>
            </a:r>
            <a:r>
              <a:rPr lang="en-GB" sz="900" b="0" dirty="0" smtClean="0">
                <a:solidFill>
                  <a:schemeClr val="bg2"/>
                </a:solidFill>
              </a:rPr>
              <a:t>2016  |  </a:t>
            </a:r>
            <a:r>
              <a:rPr lang="en-GB" sz="900" b="1" dirty="0" smtClean="0">
                <a:solidFill>
                  <a:schemeClr val="bg2"/>
                </a:solidFill>
              </a:rPr>
              <a:t>p</a:t>
            </a:r>
            <a:r>
              <a:rPr lang="en-GB" sz="900" dirty="0" smtClean="0">
                <a:solidFill>
                  <a:schemeClr val="bg2"/>
                </a:solidFill>
              </a:rPr>
              <a:t>age </a:t>
            </a:r>
            <a:fld id="{013C2E96-4773-4055-ADAA-E8F23A97BEC7}" type="slidenum">
              <a:rPr lang="en-GB" sz="900" smtClean="0">
                <a:solidFill>
                  <a:schemeClr val="bg2"/>
                </a:solidFill>
              </a:rPr>
              <a:pPr eaLnBrk="1" hangingPunct="1"/>
              <a:t>‹#›</a:t>
            </a:fld>
            <a:endParaRPr lang="en-GB" sz="900" dirty="0">
              <a:solidFill>
                <a:schemeClr val="bg2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239121" y="6127750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" charset="0"/>
        <a:buChar char="&gt;"/>
        <a:defRPr sz="2000" b="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800" b="0">
          <a:solidFill>
            <a:srgbClr val="00A5EB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306388" y="425104"/>
            <a:ext cx="7764462" cy="658812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Report on DESY</a:t>
            </a:r>
            <a:endParaRPr lang="en-GB" dirty="0" smtClean="0">
              <a:solidFill>
                <a:srgbClr val="F28E00"/>
              </a:solidFill>
            </a:endParaRPr>
          </a:p>
        </p:txBody>
      </p:sp>
      <p:sp>
        <p:nvSpPr>
          <p:cNvPr id="3075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306388" y="1067867"/>
            <a:ext cx="7732712" cy="334962"/>
          </a:xfrm>
        </p:spPr>
        <p:txBody>
          <a:bodyPr/>
          <a:lstStyle/>
          <a:p>
            <a:pPr eaLnBrk="1" hangingPunct="1"/>
            <a:r>
              <a:rPr lang="de-DE" sz="2400" b="1" dirty="0" err="1" smtClean="0"/>
              <a:t>Overview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and</a:t>
            </a:r>
            <a:r>
              <a:rPr lang="de-DE" sz="2400" b="1" dirty="0" smtClean="0"/>
              <a:t> Highlights</a:t>
            </a:r>
          </a:p>
        </p:txBody>
      </p:sp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5359223" y="3287077"/>
            <a:ext cx="3374863" cy="1160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b"/>
          <a:lstStyle>
            <a:lvl1pPr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de-DE" sz="2000" dirty="0">
                <a:solidFill>
                  <a:srgbClr val="00A6EB"/>
                </a:solidFill>
              </a:rPr>
              <a:t>Joachim </a:t>
            </a:r>
            <a:r>
              <a:rPr lang="de-DE" sz="2000" dirty="0" err="1">
                <a:solidFill>
                  <a:srgbClr val="00A6EB"/>
                </a:solidFill>
              </a:rPr>
              <a:t>Mnich</a:t>
            </a:r>
            <a:endParaRPr lang="de-DE" sz="1200" dirty="0">
              <a:solidFill>
                <a:srgbClr val="00A6EB"/>
              </a:solidFill>
            </a:endParaRPr>
          </a:p>
          <a:p>
            <a:pPr algn="r" eaLnBrk="1" hangingPunct="1"/>
            <a:endParaRPr lang="de-DE" sz="1200" b="0" dirty="0"/>
          </a:p>
          <a:p>
            <a:pPr algn="r" eaLnBrk="1" hangingPunct="1"/>
            <a:r>
              <a:rPr lang="de-DE" sz="2000" b="0" dirty="0" err="1" smtClean="0"/>
              <a:t>Plenary</a:t>
            </a:r>
            <a:r>
              <a:rPr lang="de-DE" sz="2000" b="0" dirty="0" smtClean="0"/>
              <a:t> ECFA </a:t>
            </a:r>
            <a:r>
              <a:rPr lang="de-DE" sz="2000" b="0" dirty="0"/>
              <a:t>M</a:t>
            </a:r>
            <a:r>
              <a:rPr lang="de-DE" sz="2000" b="0" dirty="0" smtClean="0"/>
              <a:t>eeting</a:t>
            </a:r>
          </a:p>
          <a:p>
            <a:pPr algn="r" eaLnBrk="1" hangingPunct="1"/>
            <a:r>
              <a:rPr lang="de-DE" sz="2000" b="0" dirty="0" smtClean="0"/>
              <a:t>CERN, November 2016</a:t>
            </a:r>
            <a:endParaRPr lang="de-DE" sz="2000" b="0" dirty="0"/>
          </a:p>
        </p:txBody>
      </p:sp>
      <p:sp>
        <p:nvSpPr>
          <p:cNvPr id="2" name="TextBox 1"/>
          <p:cNvSpPr txBox="1"/>
          <p:nvPr/>
        </p:nvSpPr>
        <p:spPr>
          <a:xfrm>
            <a:off x="424545" y="3086046"/>
            <a:ext cx="42434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 pitchFamily="34" charset="0"/>
              </a:rPr>
              <a:t>European XFEL</a:t>
            </a:r>
          </a:p>
          <a:p>
            <a:r>
              <a:rPr lang="de-DE" sz="2000" dirty="0" smtClean="0">
                <a:latin typeface="Arial" pitchFamily="34" charset="0"/>
              </a:rPr>
              <a:t>DESY </a:t>
            </a:r>
            <a:r>
              <a:rPr lang="de-DE" sz="2000" dirty="0" err="1" smtClean="0">
                <a:latin typeface="Arial" pitchFamily="34" charset="0"/>
              </a:rPr>
              <a:t>Testbeam</a:t>
            </a:r>
            <a:endParaRPr lang="de-DE" sz="2000" dirty="0" smtClean="0">
              <a:latin typeface="Arial" pitchFamily="34" charset="0"/>
            </a:endParaRPr>
          </a:p>
          <a:p>
            <a:r>
              <a:rPr lang="de-DE" sz="2000" dirty="0" smtClean="0">
                <a:latin typeface="Arial" pitchFamily="34" charset="0"/>
              </a:rPr>
              <a:t>LHC </a:t>
            </a:r>
            <a:r>
              <a:rPr lang="de-DE" sz="2000" dirty="0" err="1">
                <a:latin typeface="Arial" pitchFamily="34" charset="0"/>
              </a:rPr>
              <a:t>phase</a:t>
            </a:r>
            <a:r>
              <a:rPr lang="de-DE" sz="2000" dirty="0">
                <a:latin typeface="Arial" pitchFamily="34" charset="0"/>
              </a:rPr>
              <a:t> II in Germany</a:t>
            </a:r>
          </a:p>
          <a:p>
            <a:r>
              <a:rPr lang="de-DE" sz="2000" dirty="0" err="1" smtClean="0">
                <a:latin typeface="Arial" pitchFamily="34" charset="0"/>
              </a:rPr>
              <a:t>Strategy</a:t>
            </a:r>
            <a:r>
              <a:rPr lang="de-DE" sz="2000" dirty="0" smtClean="0">
                <a:latin typeface="Arial" pitchFamily="34" charset="0"/>
              </a:rPr>
              <a:t> </a:t>
            </a:r>
            <a:r>
              <a:rPr lang="de-DE" sz="2000" dirty="0" err="1">
                <a:latin typeface="Arial" pitchFamily="34" charset="0"/>
              </a:rPr>
              <a:t>discussions</a:t>
            </a:r>
            <a:r>
              <a:rPr lang="de-DE" sz="2000" dirty="0">
                <a:latin typeface="Arial" pitchFamily="34" charset="0"/>
              </a:rPr>
              <a:t> in Germany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25c: 15 NOVEMBER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86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DESY-II TEST BEAM FACILITY</a:t>
            </a:r>
            <a:endParaRPr lang="de-DE" sz="2800" dirty="0"/>
          </a:p>
        </p:txBody>
      </p:sp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6" y="751076"/>
            <a:ext cx="9160387" cy="610692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779059" y="3887318"/>
            <a:ext cx="6245412" cy="2756583"/>
            <a:chOff x="2779059" y="3887318"/>
            <a:chExt cx="6245412" cy="275658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9059" y="3892266"/>
              <a:ext cx="6245412" cy="2751635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 bwMode="auto">
            <a:xfrm>
              <a:off x="6032999" y="3887318"/>
              <a:ext cx="2779214" cy="4414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15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 FACILITY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44432" y="855471"/>
            <a:ext cx="4038600" cy="2695296"/>
          </a:xfrm>
        </p:spPr>
        <p:txBody>
          <a:bodyPr>
            <a:noAutofit/>
          </a:bodyPr>
          <a:lstStyle/>
          <a:p>
            <a:r>
              <a:rPr lang="en-US" sz="1900" dirty="0" smtClean="0"/>
              <a:t>Unique infrastructures at DESY</a:t>
            </a:r>
            <a:endParaRPr lang="en-US" sz="1600" dirty="0" smtClean="0"/>
          </a:p>
          <a:p>
            <a:pPr marL="446088" lvl="1" indent="-179388"/>
            <a:r>
              <a:rPr lang="en-US" sz="1600" dirty="0" smtClean="0"/>
              <a:t>Two pixel beam telescopes</a:t>
            </a:r>
          </a:p>
          <a:p>
            <a:pPr marL="625475" lvl="2" indent="-179388"/>
            <a:r>
              <a:rPr lang="en-US" sz="1400" dirty="0" smtClean="0"/>
              <a:t>High demand – requested by &gt;70% of </a:t>
            </a:r>
            <a:r>
              <a:rPr lang="en-US" sz="1400" dirty="0" smtClean="0"/>
              <a:t>users</a:t>
            </a:r>
            <a:endParaRPr lang="en-US" sz="1400" dirty="0" smtClean="0"/>
          </a:p>
          <a:p>
            <a:pPr marL="446088" lvl="1" indent="-179388"/>
            <a:r>
              <a:rPr lang="en-US" sz="1600" dirty="0" smtClean="0"/>
              <a:t>PCMAG </a:t>
            </a:r>
          </a:p>
          <a:p>
            <a:pPr marL="625475" lvl="2" indent="-179388"/>
            <a:r>
              <a:rPr lang="en-US" sz="1400" dirty="0" smtClean="0"/>
              <a:t>1 T superconducting solenoid with 1 m diameter</a:t>
            </a:r>
          </a:p>
          <a:p>
            <a:pPr marL="625475" lvl="2" indent="-179388"/>
            <a:r>
              <a:rPr lang="en-US" sz="1400" dirty="0" smtClean="0"/>
              <a:t>unique infrastructure worldwide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93841" y="859822"/>
            <a:ext cx="4468974" cy="2116832"/>
          </a:xfrm>
        </p:spPr>
        <p:txBody>
          <a:bodyPr>
            <a:noAutofit/>
          </a:bodyPr>
          <a:lstStyle/>
          <a:p>
            <a:r>
              <a:rPr lang="en-US" sz="1900" dirty="0" smtClean="0"/>
              <a:t>Shutdown 2015-2016</a:t>
            </a:r>
          </a:p>
          <a:p>
            <a:pPr marL="446088" lvl="1" indent="-179388"/>
            <a:r>
              <a:rPr lang="en-US" sz="1600" dirty="0" smtClean="0"/>
              <a:t>Complete overhaul of beam diagnostics in DESY-II Tunnel</a:t>
            </a:r>
          </a:p>
          <a:p>
            <a:pPr marL="446088" lvl="1" indent="-179388"/>
            <a:r>
              <a:rPr lang="en-US" sz="1600" dirty="0" smtClean="0"/>
              <a:t>New Gas Safety System</a:t>
            </a:r>
          </a:p>
          <a:p>
            <a:pPr marL="446088" lvl="1" indent="-179388"/>
            <a:r>
              <a:rPr lang="en-US" sz="1600" dirty="0" smtClean="0"/>
              <a:t>Laser Alignment System in each area</a:t>
            </a:r>
          </a:p>
          <a:p>
            <a:pPr marL="446088" lvl="1" indent="-179388"/>
            <a:r>
              <a:rPr lang="en-US" sz="1600" dirty="0" smtClean="0"/>
              <a:t>New cabling  &amp; fiber links</a:t>
            </a:r>
            <a:endParaRPr lang="de-DE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15600" y="109513"/>
            <a:ext cx="2682979" cy="8819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437416" y="6082145"/>
            <a:ext cx="7691232" cy="38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8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400" b="0">
                <a:solidFill>
                  <a:srgbClr val="00A5EB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900" kern="0" dirty="0" smtClean="0"/>
              <a:t>Further upgrades of the facility are being discussed</a:t>
            </a:r>
            <a:endParaRPr 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166689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7795" y="547032"/>
            <a:ext cx="4552233" cy="2655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DESY-II TEST BEAM FACILITY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836" y="855363"/>
            <a:ext cx="4289959" cy="541931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900" dirty="0" smtClean="0"/>
              <a:t>Run 2016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March 14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-December 23</a:t>
            </a:r>
            <a:r>
              <a:rPr lang="en-US" sz="1600" baseline="30000" dirty="0" smtClean="0"/>
              <a:t>rd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>
                <a:solidFill>
                  <a:srgbClr val="FF0000"/>
                </a:solidFill>
              </a:rPr>
              <a:t>Availability of synchrotron ~99%!</a:t>
            </a:r>
            <a:endParaRPr lang="en-US" sz="1600" baseline="300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900" dirty="0" smtClean="0"/>
              <a:t>Requests 2016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~ ½ from LHC groups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70% of groups request telescopes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243 users from 20 countries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62 % booked, 38% new users, </a:t>
            </a:r>
            <a:br>
              <a:rPr lang="en-US" sz="1600" dirty="0" smtClean="0"/>
            </a:br>
            <a:r>
              <a:rPr lang="en-US" sz="1600" dirty="0" smtClean="0"/>
              <a:t>47 % students </a:t>
            </a:r>
          </a:p>
          <a:p>
            <a:pPr>
              <a:lnSpc>
                <a:spcPct val="90000"/>
              </a:lnSpc>
            </a:pPr>
            <a:r>
              <a:rPr lang="en-US" sz="1900" dirty="0" smtClean="0"/>
              <a:t>Highlights</a:t>
            </a:r>
            <a:endParaRPr lang="en-US" sz="1600" dirty="0" smtClean="0"/>
          </a:p>
          <a:p>
            <a:pPr lvl="1">
              <a:lnSpc>
                <a:spcPct val="90000"/>
              </a:lnSpc>
            </a:pPr>
            <a:r>
              <a:rPr lang="en-US" sz="1600" dirty="0" smtClean="0"/>
              <a:t>Belle II tracking system test </a:t>
            </a:r>
            <a:br>
              <a:rPr lang="en-US" sz="1600" dirty="0" smtClean="0"/>
            </a:br>
            <a:r>
              <a:rPr lang="en-US" sz="1600" dirty="0" smtClean="0"/>
              <a:t>with 66 users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>
                <a:solidFill>
                  <a:srgbClr val="FF0000"/>
                </a:solidFill>
              </a:rPr>
              <a:t>First time: physics teachers from 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Hamburg to perform experiments</a:t>
            </a:r>
          </a:p>
          <a:p>
            <a:pPr>
              <a:lnSpc>
                <a:spcPct val="90000"/>
              </a:lnSpc>
            </a:pPr>
            <a:r>
              <a:rPr lang="en-US" sz="1900" dirty="0" smtClean="0"/>
              <a:t>Perspective: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/>
              <a:t>2017 call out; so far 30 weeks requested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41426" y="3399722"/>
            <a:ext cx="3747599" cy="338554"/>
          </a:xfrm>
          <a:prstGeom prst="rect">
            <a:avLst/>
          </a:prstGeom>
          <a:solidFill>
            <a:srgbClr val="00A5EB"/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600" dirty="0" smtClean="0">
                <a:solidFill>
                  <a:srgbClr val="FFFFFF"/>
                </a:solidFill>
              </a:rPr>
              <a:t>2016: 243</a:t>
            </a:r>
            <a:r>
              <a:rPr lang="en-US" sz="1600" b="1" dirty="0" smtClean="0">
                <a:solidFill>
                  <a:srgbClr val="FFFFFF"/>
                </a:solidFill>
              </a:rPr>
              <a:t> Users from </a:t>
            </a:r>
            <a:r>
              <a:rPr lang="en-US" sz="1600" dirty="0" smtClean="0">
                <a:solidFill>
                  <a:srgbClr val="FFFFFF"/>
                </a:solidFill>
              </a:rPr>
              <a:t>20</a:t>
            </a:r>
            <a:r>
              <a:rPr lang="en-US" sz="1600" b="1" dirty="0" smtClean="0">
                <a:solidFill>
                  <a:srgbClr val="FFFFFF"/>
                </a:solidFill>
              </a:rPr>
              <a:t> countries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10" t="15241" r="8537" b="16329"/>
          <a:stretch/>
        </p:blipFill>
        <p:spPr bwMode="auto">
          <a:xfrm>
            <a:off x="4520214" y="3918304"/>
            <a:ext cx="4539814" cy="2687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62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DESY: FROM POF 3 TO POF 4</a:t>
            </a:r>
            <a:endParaRPr lang="de-DE" dirty="0"/>
          </a:p>
        </p:txBody>
      </p:sp>
      <p:pic>
        <p:nvPicPr>
          <p:cNvPr id="7" name="Picture 6" descr="Screen Shot 2016-10-27 at 22.16.11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60"/>
          <a:stretch/>
        </p:blipFill>
        <p:spPr>
          <a:xfrm>
            <a:off x="4926081" y="1046467"/>
            <a:ext cx="3962093" cy="4008919"/>
          </a:xfrm>
          <a:prstGeom prst="rect">
            <a:avLst/>
          </a:prstGeom>
        </p:spPr>
      </p:pic>
      <p:pic>
        <p:nvPicPr>
          <p:cNvPr id="8" name="Picture 7" descr="Screen Shot 2016-10-27 at 22.18.3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00" y="1390436"/>
            <a:ext cx="4271730" cy="3664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0639" y="976074"/>
            <a:ext cx="1916698" cy="369332"/>
          </a:xfrm>
          <a:prstGeom prst="rect">
            <a:avLst/>
          </a:prstGeom>
          <a:solidFill>
            <a:srgbClr val="00A5EB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0" dirty="0" smtClean="0">
                <a:solidFill>
                  <a:schemeClr val="bg1"/>
                </a:solidFill>
              </a:rPr>
              <a:t>POF 3 (2015-19)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1840" y="970659"/>
            <a:ext cx="2353228" cy="369332"/>
          </a:xfrm>
          <a:prstGeom prst="rect">
            <a:avLst/>
          </a:prstGeom>
          <a:solidFill>
            <a:srgbClr val="00A5EB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0" dirty="0" smtClean="0">
                <a:solidFill>
                  <a:schemeClr val="bg1"/>
                </a:solidFill>
              </a:rPr>
              <a:t>POF 4 idea (2020++)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183204" y="5141269"/>
            <a:ext cx="8629009" cy="68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6001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40822" indent="-342900">
              <a:lnSpc>
                <a:spcPct val="80000"/>
              </a:lnSpc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b="0" dirty="0" smtClean="0"/>
              <a:t>LHC (+ Belle + Theory) will remain the backbone of DESY particle </a:t>
            </a:r>
            <a:br>
              <a:rPr lang="en-US" b="0" dirty="0" smtClean="0"/>
            </a:br>
            <a:r>
              <a:rPr lang="en-US" b="0" dirty="0" smtClean="0"/>
              <a:t>physics in next funding period.</a:t>
            </a:r>
          </a:p>
          <a:p>
            <a:pPr marL="804359" lvl="1" indent="-342900">
              <a:lnSpc>
                <a:spcPct val="80000"/>
              </a:lnSpc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b="0" dirty="0" smtClean="0">
                <a:solidFill>
                  <a:srgbClr val="00A5EB"/>
                </a:solidFill>
              </a:rPr>
              <a:t>Explore potential in neutrinos (LBNF, CERN platform), </a:t>
            </a:r>
            <a:r>
              <a:rPr lang="en-US" b="0" dirty="0" err="1" smtClean="0">
                <a:solidFill>
                  <a:srgbClr val="00A5EB"/>
                </a:solidFill>
              </a:rPr>
              <a:t>axions</a:t>
            </a:r>
            <a:r>
              <a:rPr lang="en-US" b="0" dirty="0">
                <a:solidFill>
                  <a:srgbClr val="00A5EB"/>
                </a:solidFill>
              </a:rPr>
              <a:t> </a:t>
            </a:r>
            <a:r>
              <a:rPr lang="en-US" b="0" dirty="0" smtClean="0">
                <a:solidFill>
                  <a:srgbClr val="00A5EB"/>
                </a:solidFill>
              </a:rPr>
              <a:t>(IAXO) </a:t>
            </a:r>
            <a:br>
              <a:rPr lang="en-US" b="0" dirty="0" smtClean="0">
                <a:solidFill>
                  <a:srgbClr val="00A5EB"/>
                </a:solidFill>
              </a:rPr>
            </a:br>
            <a:r>
              <a:rPr lang="en-US" b="0" dirty="0" smtClean="0">
                <a:solidFill>
                  <a:srgbClr val="00A5EB"/>
                </a:solidFill>
              </a:rPr>
              <a:t>and collider-based experiments (ILC, CLIC, FCC, CEPC, </a:t>
            </a:r>
            <a:r>
              <a:rPr lang="mr-IN" b="0" dirty="0" smtClean="0">
                <a:solidFill>
                  <a:srgbClr val="00A5EB"/>
                </a:solidFill>
              </a:rPr>
              <a:t>…</a:t>
            </a:r>
            <a:r>
              <a:rPr lang="en-US" b="0" dirty="0" smtClean="0">
                <a:solidFill>
                  <a:srgbClr val="00A5EB"/>
                </a:solidFill>
              </a:rPr>
              <a:t>)</a:t>
            </a:r>
            <a:endParaRPr lang="en-US" sz="1400" b="0" dirty="0" smtClean="0">
              <a:solidFill>
                <a:srgbClr val="00A5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23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German </a:t>
            </a:r>
            <a:r>
              <a:rPr lang="de-DE" dirty="0" err="1" smtClean="0"/>
              <a:t>Strategy</a:t>
            </a:r>
            <a:r>
              <a:rPr lang="de-DE" dirty="0" smtClean="0"/>
              <a:t> </a:t>
            </a:r>
            <a:r>
              <a:rPr lang="de-DE" dirty="0" err="1" smtClean="0"/>
              <a:t>Developments</a:t>
            </a:r>
            <a:endParaRPr lang="de-DE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260639" y="885693"/>
            <a:ext cx="8629009" cy="3352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6001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97922" indent="0">
              <a:lnSpc>
                <a:spcPct val="90000"/>
              </a:lnSpc>
              <a:buSzPct val="100000"/>
              <a:buFont typeface="Arial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b="0" dirty="0" smtClean="0"/>
              <a:t>Series of workshops </a:t>
            </a:r>
            <a:r>
              <a:rPr lang="en-US" b="0" dirty="0" err="1" smtClean="0"/>
              <a:t>organised</a:t>
            </a:r>
            <a:r>
              <a:rPr lang="en-US" b="0" dirty="0" smtClean="0"/>
              <a:t> by KET (+</a:t>
            </a:r>
            <a:r>
              <a:rPr lang="en-US" b="0" dirty="0" err="1" smtClean="0"/>
              <a:t>KAT+KHuK</a:t>
            </a:r>
            <a:r>
              <a:rPr lang="en-US" b="0" dirty="0" smtClean="0"/>
              <a:t>):</a:t>
            </a:r>
            <a:endParaRPr lang="en-US" sz="1800" b="0" dirty="0" smtClean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A5EB"/>
                </a:solidFill>
              </a:rPr>
              <a:t>May 2016: future </a:t>
            </a:r>
            <a:r>
              <a:rPr lang="en-US" sz="1800" b="0" dirty="0" err="1" smtClean="0">
                <a:solidFill>
                  <a:srgbClr val="00A5EB"/>
                </a:solidFill>
              </a:rPr>
              <a:t>e</a:t>
            </a:r>
            <a:r>
              <a:rPr lang="en-US" sz="1800" b="0" baseline="30000" dirty="0" err="1" smtClean="0">
                <a:solidFill>
                  <a:srgbClr val="00A5EB"/>
                </a:solidFill>
              </a:rPr>
              <a:t>+</a:t>
            </a:r>
            <a:r>
              <a:rPr lang="en-US" sz="1800" b="0" dirty="0" err="1" smtClean="0">
                <a:solidFill>
                  <a:srgbClr val="00A5EB"/>
                </a:solidFill>
              </a:rPr>
              <a:t>e</a:t>
            </a:r>
            <a:r>
              <a:rPr lang="en-US" sz="1800" b="0" baseline="30000" dirty="0" smtClean="0">
                <a:solidFill>
                  <a:srgbClr val="00A5EB"/>
                </a:solidFill>
              </a:rPr>
              <a:t>-</a:t>
            </a:r>
            <a:r>
              <a:rPr lang="en-US" sz="1800" b="0" dirty="0" smtClean="0">
                <a:solidFill>
                  <a:srgbClr val="00A5EB"/>
                </a:solidFill>
              </a:rPr>
              <a:t> machines (Munich)</a:t>
            </a: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A5EB"/>
                </a:solidFill>
              </a:rPr>
              <a:t>February 2017: neutrino physics (</a:t>
            </a:r>
            <a:r>
              <a:rPr lang="en-US" sz="1800" b="0" dirty="0" err="1" smtClean="0">
                <a:solidFill>
                  <a:srgbClr val="00A5EB"/>
                </a:solidFill>
              </a:rPr>
              <a:t>Heidelb</a:t>
            </a:r>
            <a:r>
              <a:rPr lang="en-US" sz="1800" b="0" dirty="0" smtClean="0">
                <a:solidFill>
                  <a:srgbClr val="00A5EB"/>
                </a:solidFill>
              </a:rPr>
              <a:t>.)</a:t>
            </a: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de-DE" sz="1800" b="0" dirty="0" smtClean="0">
                <a:solidFill>
                  <a:srgbClr val="00A5EB"/>
                </a:solidFill>
              </a:rPr>
              <a:t>April 2017: non-</a:t>
            </a:r>
            <a:r>
              <a:rPr lang="de-DE" sz="1800" b="0" dirty="0" err="1" smtClean="0">
                <a:solidFill>
                  <a:srgbClr val="00A5EB"/>
                </a:solidFill>
              </a:rPr>
              <a:t>collider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expts</a:t>
            </a:r>
            <a:r>
              <a:rPr lang="de-DE" sz="1800" b="0" dirty="0" smtClean="0">
                <a:solidFill>
                  <a:srgbClr val="00A5EB"/>
                </a:solidFill>
              </a:rPr>
              <a:t>. (</a:t>
            </a:r>
            <a:r>
              <a:rPr lang="de-DE" sz="1800" b="0" dirty="0" err="1" smtClean="0">
                <a:solidFill>
                  <a:srgbClr val="00A5EB"/>
                </a:solidFill>
              </a:rPr>
              <a:t>tbd</a:t>
            </a:r>
            <a:r>
              <a:rPr lang="de-DE" sz="1800" b="0" dirty="0" smtClean="0">
                <a:solidFill>
                  <a:srgbClr val="00A5EB"/>
                </a:solidFill>
              </a:rPr>
              <a:t>)</a:t>
            </a: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de-DE" sz="1800" b="0" dirty="0" smtClean="0">
                <a:solidFill>
                  <a:srgbClr val="00A5EB"/>
                </a:solidFill>
              </a:rPr>
              <a:t>..</a:t>
            </a:r>
            <a:r>
              <a:rPr lang="en-US" sz="1800" b="0" dirty="0">
                <a:solidFill>
                  <a:srgbClr val="00A5EB"/>
                </a:solidFill>
              </a:rPr>
              <a:t/>
            </a:r>
            <a:br>
              <a:rPr lang="en-US" sz="1800" b="0" dirty="0">
                <a:solidFill>
                  <a:srgbClr val="00A5EB"/>
                </a:solidFill>
              </a:rPr>
            </a:br>
            <a:endParaRPr lang="en-US" sz="1800" b="0" dirty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sz="1800" b="0" dirty="0" smtClean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sz="1800" b="0" dirty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sz="1800" b="0" dirty="0" smtClean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sz="1800" b="0" dirty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sz="1800" b="0" dirty="0" smtClean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sz="1800" b="0" dirty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sz="1800" b="0" dirty="0" smtClean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sz="1800" b="0" dirty="0" smtClean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sz="1800" b="0" dirty="0" smtClean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A5EB"/>
                </a:solidFill>
              </a:rPr>
              <a:t>Discussions results to serve as German input for European strategy</a:t>
            </a:r>
            <a:endParaRPr lang="en-US" sz="1800" b="0" dirty="0">
              <a:solidFill>
                <a:srgbClr val="00A5EB"/>
              </a:solidFill>
            </a:endParaRPr>
          </a:p>
        </p:txBody>
      </p:sp>
      <p:pic>
        <p:nvPicPr>
          <p:cNvPr id="4" name="Picture 3" descr="Screen Shot 2016-11-02 at 12.50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34" y="2614742"/>
            <a:ext cx="5356281" cy="3247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MPP_Plakat_e+e-Colliders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179" y="1277250"/>
            <a:ext cx="3356826" cy="4748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214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5" y="595278"/>
            <a:ext cx="6581741" cy="6155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FUTURE ELECTRON-POSITRON COLLIDERS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Series </a:t>
            </a:r>
            <a:r>
              <a:rPr lang="de-DE" dirty="0" err="1" smtClean="0"/>
              <a:t>of</a:t>
            </a:r>
            <a:r>
              <a:rPr lang="de-DE" dirty="0" smtClean="0"/>
              <a:t> Workshops</a:t>
            </a:r>
            <a:br>
              <a:rPr lang="de-DE" dirty="0" smtClean="0"/>
            </a:b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organised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German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community</a:t>
            </a:r>
            <a:r>
              <a:rPr lang="de-DE" dirty="0" smtClean="0"/>
              <a:t> </a:t>
            </a:r>
          </a:p>
          <a:p>
            <a:r>
              <a:rPr lang="de-DE" dirty="0" smtClean="0"/>
              <a:t>First on </a:t>
            </a:r>
            <a:r>
              <a:rPr lang="de-DE" dirty="0" err="1" smtClean="0"/>
              <a:t>future</a:t>
            </a:r>
            <a:r>
              <a:rPr lang="de-DE" dirty="0" smtClean="0"/>
              <a:t> </a:t>
            </a:r>
            <a:r>
              <a:rPr lang="de-DE" dirty="0" err="1" smtClean="0"/>
              <a:t>e+e-colliders</a:t>
            </a:r>
            <a:endParaRPr lang="de-DE" dirty="0" smtClean="0"/>
          </a:p>
          <a:p>
            <a:r>
              <a:rPr lang="de-DE" dirty="0" err="1"/>
              <a:t>Conclusions</a:t>
            </a:r>
            <a:r>
              <a:rPr lang="de-DE" dirty="0"/>
              <a:t>:</a:t>
            </a:r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01287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ADVERTISEMENT</a:t>
            </a:r>
            <a:endParaRPr lang="de-DE" dirty="0"/>
          </a:p>
        </p:txBody>
      </p:sp>
      <p:pic>
        <p:nvPicPr>
          <p:cNvPr id="6" name="Picture 5" descr="Screen Shot 2016-11-11 at 16.00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165" y="793623"/>
            <a:ext cx="8245669" cy="5779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527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Backup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33590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ASSEMBLY FACILITY (DAF) AT DESY</a:t>
            </a:r>
            <a:endParaRPr lang="en-US" dirty="0"/>
          </a:p>
        </p:txBody>
      </p:sp>
      <p:pic>
        <p:nvPicPr>
          <p:cNvPr id="20" name="Picture 19" descr="Screen Shot 2016-11-02 at 11.59.10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6697" y="1035530"/>
            <a:ext cx="4715515" cy="4959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83205" y="885693"/>
            <a:ext cx="3723778" cy="49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6001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/>
              <a:t>10 M€ investment into </a:t>
            </a:r>
            <a:br>
              <a:rPr lang="en-US" sz="1800" b="0" dirty="0" smtClean="0"/>
            </a:br>
            <a:r>
              <a:rPr lang="en-US" sz="1800" b="0" dirty="0" smtClean="0"/>
              <a:t>DESY infrastructure</a:t>
            </a: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0000"/>
                </a:solidFill>
              </a:rPr>
              <a:t>Started 06/16</a:t>
            </a:r>
            <a:br>
              <a:rPr lang="en-US" sz="1800" b="0" dirty="0" smtClean="0">
                <a:solidFill>
                  <a:srgbClr val="000000"/>
                </a:solidFill>
              </a:rPr>
            </a:br>
            <a:r>
              <a:rPr lang="en-US" sz="1800" b="0" dirty="0" smtClean="0">
                <a:solidFill>
                  <a:srgbClr val="000000"/>
                </a:solidFill>
              </a:rPr>
              <a:t>Building 25c: 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>
                <a:solidFill>
                  <a:srgbClr val="00A5EB"/>
                </a:solidFill>
              </a:rPr>
              <a:t>Lab space and clean </a:t>
            </a:r>
            <a:r>
              <a:rPr lang="en-US" sz="1600" b="0" dirty="0" smtClean="0">
                <a:solidFill>
                  <a:srgbClr val="00A5EB"/>
                </a:solidFill>
              </a:rPr>
              <a:t>rooms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QA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Module production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Module testing</a:t>
            </a:r>
            <a:endParaRPr lang="en-US" b="0" dirty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0000"/>
                </a:solidFill>
              </a:rPr>
              <a:t>Starting 2017</a:t>
            </a:r>
            <a:br>
              <a:rPr lang="en-US" sz="1800" b="0" dirty="0" smtClean="0">
                <a:solidFill>
                  <a:srgbClr val="000000"/>
                </a:solidFill>
              </a:rPr>
            </a:br>
            <a:r>
              <a:rPr lang="en-US" sz="1800" b="0" dirty="0" smtClean="0">
                <a:solidFill>
                  <a:srgbClr val="000000"/>
                </a:solidFill>
              </a:rPr>
              <a:t>Building 26 (hall 1):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Hall with cleanrooms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Petal &amp; DEE assembly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End-cap integration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System test</a:t>
            </a: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0000"/>
                </a:solidFill>
              </a:rPr>
              <a:t>Shared by ATLAS and CMS</a:t>
            </a:r>
          </a:p>
        </p:txBody>
      </p:sp>
    </p:spTree>
    <p:extLst>
      <p:ext uri="{BB962C8B-B14F-4D97-AF65-F5344CB8AC3E}">
        <p14:creationId xmlns:p14="http://schemas.microsoft.com/office/powerpoint/2010/main" val="347159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9398"/>
            <a:ext cx="9150777" cy="544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EUROPEAN XFEL</a:t>
            </a:r>
            <a:endParaRPr lang="de-DE" sz="2800" dirty="0"/>
          </a:p>
        </p:txBody>
      </p:sp>
      <p:sp>
        <p:nvSpPr>
          <p:cNvPr id="7" name="Textfeld 6"/>
          <p:cNvSpPr txBox="1"/>
          <p:nvPr/>
        </p:nvSpPr>
        <p:spPr>
          <a:xfrm rot="1319822">
            <a:off x="4755665" y="3762542"/>
            <a:ext cx="136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2,5 km </a:t>
            </a:r>
            <a:endParaRPr lang="de-D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403648" y="2230204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X-Ray Laser </a:t>
            </a:r>
          </a:p>
          <a:p>
            <a:r>
              <a:rPr lang="de-DE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Femto-Flashes</a:t>
            </a:r>
            <a:endParaRPr lang="de-DE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868144" y="4390444"/>
            <a:ext cx="2146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Ultrarelativistic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</a:t>
            </a:r>
            <a:endParaRPr lang="de-DE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505" y="50949"/>
            <a:ext cx="9064397" cy="1175780"/>
            <a:chOff x="13505" y="-163237"/>
            <a:chExt cx="9064397" cy="117578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30610" y="-163237"/>
              <a:ext cx="647292" cy="647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spain.gif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5328"/>
            <a:stretch>
              <a:fillRect/>
            </a:stretch>
          </p:blipFill>
          <p:spPr bwMode="auto">
            <a:xfrm>
              <a:off x="6801100" y="604105"/>
              <a:ext cx="621765" cy="393893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3" descr="C:\Users\fpoppe\Desktop\griechenland.gif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0095" y="618650"/>
              <a:ext cx="621139" cy="393893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4" descr="C:\Users\fpoppe\Desktop\daenemark.gif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569" y="609570"/>
              <a:ext cx="599296" cy="380042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france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1735" y="618650"/>
              <a:ext cx="534139" cy="357024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8" descr="germany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5" y="618173"/>
              <a:ext cx="553280" cy="358232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" descr="hungary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5152" y="613093"/>
              <a:ext cx="574169" cy="371110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1" descr="italy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3109" y="618650"/>
              <a:ext cx="512720" cy="357024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2" descr="slovakia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6556" y="613310"/>
              <a:ext cx="570778" cy="370557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4" descr="sweden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1807" y="613310"/>
              <a:ext cx="573313" cy="370557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0" descr="C:\Users\fpoppe\Desktop\polen.gif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3064" y="618391"/>
              <a:ext cx="561508" cy="357680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1" descr="C:\Users\fpoppe\Desktop\russland.gif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020" y="618650"/>
              <a:ext cx="560480" cy="357024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2" descr="C:\Users\fpoppe\Desktop\schweiz.gif"/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2355" y="613530"/>
              <a:ext cx="575562" cy="370004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837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XFEL – ACCELERATOR</a:t>
            </a:r>
            <a:endParaRPr lang="de-DE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30610" y="50949"/>
            <a:ext cx="647292" cy="64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Screen Shot 2016-06-27 at 13.46.58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161" y="1178349"/>
            <a:ext cx="8900851" cy="4634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5357484"/>
            <a:ext cx="5271589" cy="877163"/>
          </a:xfrm>
          <a:prstGeom prst="rect">
            <a:avLst/>
          </a:prstGeom>
          <a:solidFill>
            <a:srgbClr val="00A5EB"/>
          </a:solidFill>
        </p:spPr>
        <p:txBody>
          <a:bodyPr wrap="square" rtlCol="0">
            <a:spAutoFit/>
          </a:bodyPr>
          <a:lstStyle/>
          <a:p>
            <a:pPr marL="180975" indent="-180975">
              <a:buFont typeface="Wingdings" charset="2"/>
              <a:buChar char="§"/>
            </a:pPr>
            <a:r>
              <a:rPr lang="is-IS" sz="1700" b="0" dirty="0" smtClean="0">
                <a:solidFill>
                  <a:schemeClr val="bg1"/>
                </a:solidFill>
              </a:rPr>
              <a:t>100% of SC linac installed (96 cryomodules)</a:t>
            </a:r>
          </a:p>
          <a:p>
            <a:pPr marL="180975" indent="-180975">
              <a:buFont typeface="Wingdings" charset="2"/>
              <a:buChar char="§"/>
            </a:pPr>
            <a:r>
              <a:rPr lang="is-IS" sz="1700" b="0" dirty="0" smtClean="0">
                <a:solidFill>
                  <a:schemeClr val="bg1"/>
                </a:solidFill>
              </a:rPr>
              <a:t>Warm beamline section installation completed</a:t>
            </a:r>
          </a:p>
          <a:p>
            <a:pPr marL="180975" indent="-180975">
              <a:buFont typeface="Wingdings" charset="2"/>
              <a:buChar char="§"/>
            </a:pPr>
            <a:r>
              <a:rPr lang="is-IS" sz="1700" b="0" dirty="0" smtClean="0">
                <a:solidFill>
                  <a:schemeClr val="bg1"/>
                </a:solidFill>
              </a:rPr>
              <a:t>Injector </a:t>
            </a:r>
            <a:r>
              <a:rPr lang="en-US" sz="1700" b="0" dirty="0">
                <a:solidFill>
                  <a:schemeClr val="bg1"/>
                </a:solidFill>
              </a:rPr>
              <a:t>c</a:t>
            </a:r>
            <a:r>
              <a:rPr lang="en-US" sz="1700" b="0" dirty="0" smtClean="0">
                <a:solidFill>
                  <a:schemeClr val="bg1"/>
                </a:solidFill>
              </a:rPr>
              <a:t>ommissioning completed 7/2016</a:t>
            </a:r>
            <a:endParaRPr lang="en-US" sz="17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05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CAVITY PERFORMANCE AFTER RE-TREATMENT</a:t>
            </a:r>
            <a:endParaRPr lang="de-DE" dirty="0"/>
          </a:p>
        </p:txBody>
      </p:sp>
      <p:pic>
        <p:nvPicPr>
          <p:cNvPr id="4" name="Picture 3" descr="Screen Shot 2016-06-14 at 22.14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925" y="1430591"/>
            <a:ext cx="7101640" cy="4801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2575" y="854874"/>
            <a:ext cx="8529638" cy="64946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Very close to ILC specs, on an industrial scale!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30610" y="50949"/>
            <a:ext cx="647292" cy="64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450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30610" y="50949"/>
            <a:ext cx="647292" cy="64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Screen Shot 2016-11-17 at 15.49.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8"/>
            <a:ext cx="9129987" cy="6858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022656" y="4793008"/>
            <a:ext cx="4407954" cy="877163"/>
          </a:xfrm>
          <a:prstGeom prst="rect">
            <a:avLst/>
          </a:prstGeom>
          <a:solidFill>
            <a:srgbClr val="00A5EB"/>
          </a:solidFill>
        </p:spPr>
        <p:txBody>
          <a:bodyPr wrap="square" rtlCol="0">
            <a:spAutoFit/>
          </a:bodyPr>
          <a:lstStyle/>
          <a:p>
            <a:pPr marL="180975" indent="-180975">
              <a:buFont typeface="Wingdings" charset="2"/>
              <a:buChar char="§"/>
            </a:pPr>
            <a:r>
              <a:rPr lang="en-US" sz="1700" b="0" dirty="0" err="1" smtClean="0">
                <a:solidFill>
                  <a:schemeClr val="bg1"/>
                </a:solidFill>
              </a:rPr>
              <a:t>Cooldown</a:t>
            </a:r>
            <a:r>
              <a:rPr lang="en-US" sz="1700" b="0" dirty="0" smtClean="0">
                <a:solidFill>
                  <a:schemeClr val="bg1"/>
                </a:solidFill>
              </a:rPr>
              <a:t> schedule delayed by 6 weeks</a:t>
            </a:r>
          </a:p>
          <a:p>
            <a:pPr marL="180975" indent="-180975">
              <a:buFont typeface="Wingdings" charset="2"/>
              <a:buChar char="§"/>
            </a:pPr>
            <a:r>
              <a:rPr lang="en-US" sz="1700" b="0" dirty="0" smtClean="0">
                <a:solidFill>
                  <a:schemeClr val="bg1"/>
                </a:solidFill>
              </a:rPr>
              <a:t>No significant effect on other activities (e.g. DAF etc.)</a:t>
            </a:r>
            <a:endParaRPr lang="en-US" sz="17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89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19" y="901405"/>
            <a:ext cx="8021469" cy="533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292100" y="103188"/>
            <a:ext cx="8520113" cy="5445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XFEL – UNDULATORS</a:t>
            </a:r>
            <a:endParaRPr lang="de-DE" sz="2800" kern="0" dirty="0"/>
          </a:p>
        </p:txBody>
      </p:sp>
    </p:spTree>
    <p:extLst>
      <p:ext uri="{BB962C8B-B14F-4D97-AF65-F5344CB8AC3E}">
        <p14:creationId xmlns:p14="http://schemas.microsoft.com/office/powerpoint/2010/main" val="173819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XFEL – MOVED TO SCHENEFELD IN JUNE 2016</a:t>
            </a:r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30610" y="50949"/>
            <a:ext cx="647292" cy="64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31" y="841276"/>
            <a:ext cx="8158510" cy="546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13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PHASE 2 UPGRADES (HL-LHC)</a:t>
            </a:r>
            <a:r>
              <a:rPr lang="en-US" dirty="0"/>
              <a:t> </a:t>
            </a:r>
            <a:r>
              <a:rPr lang="en-US" dirty="0" smtClean="0"/>
              <a:t>IN GERMANY</a:t>
            </a:r>
            <a:endParaRPr lang="en-US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260639" y="885692"/>
            <a:ext cx="8629009" cy="5488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6001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97922" indent="0">
              <a:lnSpc>
                <a:spcPct val="90000"/>
              </a:lnSpc>
              <a:buSzPct val="100000"/>
              <a:buFont typeface="Arial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b="0" dirty="0" smtClean="0"/>
              <a:t>Major contributions from universities and DESY in both experiments:</a:t>
            </a:r>
            <a:endParaRPr lang="en-US" sz="1800" b="0" dirty="0" smtClean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A5EB"/>
                </a:solidFill>
              </a:rPr>
              <a:t>ATLAS: Strip &amp; pixel Si detectors, </a:t>
            </a:r>
            <a:r>
              <a:rPr lang="en-US" sz="1800" b="0" dirty="0" err="1" smtClean="0">
                <a:solidFill>
                  <a:srgbClr val="00A5EB"/>
                </a:solidFill>
              </a:rPr>
              <a:t>calorimetry</a:t>
            </a:r>
            <a:r>
              <a:rPr lang="en-US" sz="1800" b="0" dirty="0" smtClean="0">
                <a:solidFill>
                  <a:srgbClr val="00A5EB"/>
                </a:solidFill>
              </a:rPr>
              <a:t>, </a:t>
            </a:r>
            <a:r>
              <a:rPr lang="en-US" sz="1800" b="0" dirty="0" err="1" smtClean="0">
                <a:solidFill>
                  <a:srgbClr val="00A5EB"/>
                </a:solidFill>
              </a:rPr>
              <a:t>muon</a:t>
            </a:r>
            <a:r>
              <a:rPr lang="en-US" sz="1800" b="0" dirty="0" smtClean="0">
                <a:solidFill>
                  <a:srgbClr val="00A5EB"/>
                </a:solidFill>
              </a:rPr>
              <a:t> system, </a:t>
            </a:r>
            <a:r>
              <a:rPr lang="en-US" sz="1800" b="0" dirty="0" err="1" smtClean="0">
                <a:solidFill>
                  <a:srgbClr val="00A5EB"/>
                </a:solidFill>
              </a:rPr>
              <a:t>trigger&amp;DAQ</a:t>
            </a:r>
            <a:endParaRPr lang="en-US" sz="1800" b="0" dirty="0" smtClean="0">
              <a:solidFill>
                <a:srgbClr val="00A5EB"/>
              </a:solidFill>
            </a:endParaRP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A5EB"/>
                </a:solidFill>
              </a:rPr>
              <a:t>CMS: Outer tracker, pixel detector, muon spectrometer</a:t>
            </a: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FF0000"/>
                </a:solidFill>
              </a:rPr>
              <a:t>90 M€ funds for universities from German ministry (BMBF)</a:t>
            </a: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FF0000"/>
                </a:solidFill>
              </a:rPr>
              <a:t>Helmholtz contribution: 15.7 M€ strategic investment funds for tracker end-caps @ DESY (</a:t>
            </a:r>
            <a:r>
              <a:rPr lang="en-US" sz="1800" b="0" dirty="0" err="1" smtClean="0">
                <a:solidFill>
                  <a:srgbClr val="FF0000"/>
                </a:solidFill>
              </a:rPr>
              <a:t>wrt</a:t>
            </a:r>
            <a:r>
              <a:rPr lang="en-US" sz="1800" b="0" dirty="0" smtClean="0">
                <a:solidFill>
                  <a:srgbClr val="FF0000"/>
                </a:solidFill>
              </a:rPr>
              <a:t>. 20 M€ requested)</a:t>
            </a: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A5EB"/>
                </a:solidFill>
              </a:rPr>
              <a:t>Strong cooperation between universities and DESY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0000"/>
                </a:solidFill>
              </a:rPr>
              <a:t>Assembly and system tests of tracker end-caps for CMS and ATLAS @ DESY</a:t>
            </a:r>
          </a:p>
        </p:txBody>
      </p:sp>
      <p:pic>
        <p:nvPicPr>
          <p:cNvPr id="3" name="Picture 2" descr="Screen Shot 2016-11-02 at 12.11.0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903" y="3699268"/>
            <a:ext cx="4179650" cy="2675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Screen Shot 2016-11-02 at 12.11.11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917" y="3699268"/>
            <a:ext cx="3624867" cy="2675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542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25c </a:t>
            </a:r>
            <a:r>
              <a:rPr lang="mr-IN" dirty="0" smtClean="0"/>
              <a:t>–</a:t>
            </a:r>
            <a:r>
              <a:rPr lang="en-US" dirty="0" smtClean="0"/>
              <a:t> GROUND FLOOR</a:t>
            </a:r>
            <a:endParaRPr lang="en-US" dirty="0"/>
          </a:p>
        </p:txBody>
      </p:sp>
      <p:pic>
        <p:nvPicPr>
          <p:cNvPr id="4" name="Picture 3" descr="Screen Shot 2016-11-02 at 11.59.47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4875" y="1017390"/>
            <a:ext cx="5508329" cy="3703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83204" y="885693"/>
            <a:ext cx="8629009" cy="3352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6001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/>
              <a:t>Module production and</a:t>
            </a:r>
            <a:br>
              <a:rPr lang="en-US" sz="1800" b="0" dirty="0" smtClean="0"/>
            </a:br>
            <a:r>
              <a:rPr lang="en-US" sz="1800" b="0" dirty="0" smtClean="0"/>
              <a:t>testing</a:t>
            </a: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0000"/>
                </a:solidFill>
              </a:rPr>
              <a:t>Clean room ISO6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>
                <a:solidFill>
                  <a:srgbClr val="00A5EB"/>
                </a:solidFill>
              </a:rPr>
              <a:t>~</a:t>
            </a:r>
            <a:r>
              <a:rPr lang="en-US" sz="1600" b="0" dirty="0" smtClean="0">
                <a:solidFill>
                  <a:srgbClr val="00A5EB"/>
                </a:solidFill>
              </a:rPr>
              <a:t>255 m</a:t>
            </a:r>
            <a:r>
              <a:rPr lang="en-US" sz="1600" b="0" baseline="30000" dirty="0" smtClean="0">
                <a:solidFill>
                  <a:srgbClr val="00A5EB"/>
                </a:solidFill>
              </a:rPr>
              <a:t>2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Storage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Technical equipment</a:t>
            </a: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0000"/>
                </a:solidFill>
              </a:rPr>
              <a:t>Status: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Old infrastructure / </a:t>
            </a:r>
            <a:br>
              <a:rPr lang="en-US" sz="1600" b="0" dirty="0" smtClean="0">
                <a:solidFill>
                  <a:srgbClr val="00A5EB"/>
                </a:solidFill>
              </a:rPr>
            </a:br>
            <a:r>
              <a:rPr lang="en-US" sz="1600" b="0" dirty="0" smtClean="0">
                <a:solidFill>
                  <a:srgbClr val="00A5EB"/>
                </a:solidFill>
              </a:rPr>
              <a:t>walls removed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Preparing for clean room</a:t>
            </a:r>
            <a:br>
              <a:rPr lang="en-US" sz="1600" b="0" dirty="0" smtClean="0">
                <a:solidFill>
                  <a:srgbClr val="00A5EB"/>
                </a:solidFill>
              </a:rPr>
            </a:br>
            <a:r>
              <a:rPr lang="en-US" sz="1600" b="0" dirty="0" smtClean="0">
                <a:solidFill>
                  <a:srgbClr val="00A5EB"/>
                </a:solidFill>
              </a:rPr>
              <a:t>installation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Tender for clean room</a:t>
            </a:r>
            <a:br>
              <a:rPr lang="en-US" sz="1600" b="0" dirty="0" smtClean="0">
                <a:solidFill>
                  <a:srgbClr val="00A5EB"/>
                </a:solidFill>
              </a:rPr>
            </a:br>
            <a:r>
              <a:rPr lang="en-US" sz="1600" b="0" dirty="0" smtClean="0">
                <a:solidFill>
                  <a:srgbClr val="00A5EB"/>
                </a:solidFill>
              </a:rPr>
              <a:t>in progress</a:t>
            </a:r>
          </a:p>
          <a:p>
            <a:pPr marL="391686" indent="-293764">
              <a:lnSpc>
                <a:spcPct val="80000"/>
              </a:lnSpc>
              <a:buSzPct val="100000"/>
              <a:buFont typeface="Lucida Grande"/>
              <a:buChar char="&gt;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800" b="0" dirty="0" smtClean="0">
                <a:solidFill>
                  <a:srgbClr val="000000"/>
                </a:solidFill>
              </a:rPr>
              <a:t>Plan: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Clean room installation at the beginning of 2017</a:t>
            </a:r>
          </a:p>
          <a:p>
            <a:pPr marL="755223" lvl="1" indent="-293764">
              <a:lnSpc>
                <a:spcPct val="80000"/>
              </a:lnSpc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b="0" dirty="0" smtClean="0">
                <a:solidFill>
                  <a:srgbClr val="00A5EB"/>
                </a:solidFill>
              </a:rPr>
              <a:t>Ready for users mid-2017</a:t>
            </a:r>
          </a:p>
        </p:txBody>
      </p:sp>
    </p:spTree>
    <p:extLst>
      <p:ext uri="{BB962C8B-B14F-4D97-AF65-F5344CB8AC3E}">
        <p14:creationId xmlns:p14="http://schemas.microsoft.com/office/powerpoint/2010/main" val="53049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433</Words>
  <Application>Microsoft Office PowerPoint</Application>
  <PresentationFormat>On-screen Show (4:3)</PresentationFormat>
  <Paragraphs>125</Paragraphs>
  <Slides>19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2_DESY_Vortrag_3-1</vt:lpstr>
      <vt:lpstr>Report on DESY</vt:lpstr>
      <vt:lpstr>EUROPEAN XFEL</vt:lpstr>
      <vt:lpstr>XFEL – ACCELERATOR</vt:lpstr>
      <vt:lpstr>CAVITY PERFORMANCE AFTER RE-TREATMENT</vt:lpstr>
      <vt:lpstr>PowerPoint Presentation</vt:lpstr>
      <vt:lpstr>PowerPoint Presentation</vt:lpstr>
      <vt:lpstr>XFEL – MOVED TO SCHENEFELD IN JUNE 2016</vt:lpstr>
      <vt:lpstr>LHC PHASE 2 UPGRADES (HL-LHC) IN GERMANY</vt:lpstr>
      <vt:lpstr>BUILDING 25c – GROUND FLOOR</vt:lpstr>
      <vt:lpstr>BUILDING 25c: 15 NOVEMBER</vt:lpstr>
      <vt:lpstr>DESY-II TEST BEAM FACILITY</vt:lpstr>
      <vt:lpstr>TEST BEAM FACILITY</vt:lpstr>
      <vt:lpstr>DESY-II TEST BEAM FACILITY</vt:lpstr>
      <vt:lpstr>DESY: FROM POF 3 TO POF 4</vt:lpstr>
      <vt:lpstr>German Strategy Developments</vt:lpstr>
      <vt:lpstr>FUTURE ELECTRON-POSITRON COLLIDERS</vt:lpstr>
      <vt:lpstr>ADVERTISEMENT</vt:lpstr>
      <vt:lpstr>Backup</vt:lpstr>
      <vt:lpstr>DETECTOR ASSEMBLY FACILITY (DAF) AT DESY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Forscherwelt DESY.</dc:title>
  <dc:creator>Mnich, Joachim</dc:creator>
  <cp:lastModifiedBy>Mnich, Joachim J.</cp:lastModifiedBy>
  <cp:revision>1648</cp:revision>
  <cp:lastPrinted>2016-06-15T06:30:09Z</cp:lastPrinted>
  <dcterms:created xsi:type="dcterms:W3CDTF">2008-04-14T12:45:38Z</dcterms:created>
  <dcterms:modified xsi:type="dcterms:W3CDTF">2016-11-24T12:50:40Z</dcterms:modified>
</cp:coreProperties>
</file>