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95" r:id="rId2"/>
  </p:sldMasterIdLst>
  <p:notesMasterIdLst>
    <p:notesMasterId r:id="rId37"/>
  </p:notesMasterIdLst>
  <p:handoutMasterIdLst>
    <p:handoutMasterId r:id="rId38"/>
  </p:handoutMasterIdLst>
  <p:sldIdLst>
    <p:sldId id="411" r:id="rId3"/>
    <p:sldId id="447" r:id="rId4"/>
    <p:sldId id="475" r:id="rId5"/>
    <p:sldId id="476" r:id="rId6"/>
    <p:sldId id="477" r:id="rId7"/>
    <p:sldId id="478" r:id="rId8"/>
    <p:sldId id="479" r:id="rId9"/>
    <p:sldId id="480" r:id="rId10"/>
    <p:sldId id="481" r:id="rId11"/>
    <p:sldId id="482" r:id="rId12"/>
    <p:sldId id="483" r:id="rId13"/>
    <p:sldId id="488" r:id="rId14"/>
    <p:sldId id="485" r:id="rId15"/>
    <p:sldId id="486" r:id="rId16"/>
    <p:sldId id="412" r:id="rId17"/>
    <p:sldId id="414" r:id="rId18"/>
    <p:sldId id="449" r:id="rId19"/>
    <p:sldId id="452" r:id="rId20"/>
    <p:sldId id="437" r:id="rId21"/>
    <p:sldId id="415" r:id="rId22"/>
    <p:sldId id="457" r:id="rId23"/>
    <p:sldId id="458" r:id="rId24"/>
    <p:sldId id="459" r:id="rId25"/>
    <p:sldId id="460" r:id="rId26"/>
    <p:sldId id="461" r:id="rId27"/>
    <p:sldId id="440" r:id="rId28"/>
    <p:sldId id="441" r:id="rId29"/>
    <p:sldId id="442" r:id="rId30"/>
    <p:sldId id="453" r:id="rId31"/>
    <p:sldId id="454" r:id="rId32"/>
    <p:sldId id="455" r:id="rId33"/>
    <p:sldId id="418" r:id="rId34"/>
    <p:sldId id="438" r:id="rId35"/>
    <p:sldId id="439" r:id="rId36"/>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BD9"/>
    <a:srgbClr val="132087"/>
    <a:srgbClr val="7AB800"/>
    <a:srgbClr val="CC0066"/>
    <a:srgbClr val="111881"/>
    <a:srgbClr val="333399"/>
    <a:srgbClr val="0CC6DE"/>
    <a:srgbClr val="003478"/>
    <a:srgbClr val="0018A0"/>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6" autoAdjust="0"/>
    <p:restoredTop sz="94750" autoAdjust="0"/>
  </p:normalViewPr>
  <p:slideViewPr>
    <p:cSldViewPr snapToObjects="1">
      <p:cViewPr varScale="1">
        <p:scale>
          <a:sx n="84" d="100"/>
          <a:sy n="84" d="100"/>
        </p:scale>
        <p:origin x="-1864"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5" d="100"/>
        <a:sy n="85"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 Id="rId2"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95C870F-5D0F-0847-BF1A-E6D8654A8B07}" type="datetimeFigureOut">
              <a:rPr lang="en-US" smtClean="0"/>
              <a:t>23.11.16</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FB6389D-3761-D94C-AC6E-DE1F501220E1}" type="slidenum">
              <a:rPr lang="en-US" smtClean="0"/>
              <a:t>‹#›</a:t>
            </a:fld>
            <a:endParaRPr lang="en-US"/>
          </a:p>
        </p:txBody>
      </p:sp>
    </p:spTree>
    <p:extLst>
      <p:ext uri="{BB962C8B-B14F-4D97-AF65-F5344CB8AC3E}">
        <p14:creationId xmlns:p14="http://schemas.microsoft.com/office/powerpoint/2010/main" val="26776456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23.11.16</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all know this picture, its one of the first 13 </a:t>
            </a:r>
            <a:r>
              <a:rPr lang="en-US" dirty="0" err="1" smtClean="0"/>
              <a:t>TeV</a:t>
            </a:r>
            <a:r>
              <a:rPr lang="en-US" dirty="0" smtClean="0"/>
              <a:t> proton</a:t>
            </a:r>
            <a:r>
              <a:rPr lang="en-US" baseline="0" dirty="0" smtClean="0"/>
              <a:t> proton collisions inside one of the detectors at the LHC.</a:t>
            </a:r>
          </a:p>
          <a:p>
            <a:r>
              <a:rPr lang="en-US" baseline="0" dirty="0" smtClean="0"/>
              <a:t> We heard at the beginning of the week about the ground breaking work the LHC accelerator people have done, not just to build this machine, but to get it working so well at ever higher energies, and we have heard of neutrino experiments and gravity wave experiments, thousands of people working worldwide in international collaborations, all on the same quest, of exploration.</a:t>
            </a:r>
          </a:p>
          <a:p>
            <a:endParaRPr lang="en-US" baseline="0" dirty="0" smtClean="0"/>
          </a:p>
          <a:p>
            <a:r>
              <a:rPr lang="en-US" dirty="0" smtClean="0"/>
              <a:t>We do</a:t>
            </a:r>
            <a:r>
              <a:rPr lang="en-US" baseline="0" dirty="0" smtClean="0"/>
              <a:t> something amazing! We get to think about, and try to answer some of the most fundamental questions about our Universe. And we do this through developing hugely advanced mathematical theories and performing experiments using some of the biggest, most complex machines on earth! We have this great opportunity to advance the knowledge of mankind in the field of high energy physics, and we claim this work is fundamental to the development of our societies, our technology, to propagate scientific culture and knowledge, and may inspire people all over the world. That</a:t>
            </a:r>
            <a:r>
              <a:rPr lang="fr-FR" baseline="0" dirty="0" smtClean="0"/>
              <a:t>’</a:t>
            </a:r>
            <a:r>
              <a:rPr lang="en-US" baseline="0" dirty="0" smtClean="0"/>
              <a:t>s why the general public fund us, and </a:t>
            </a:r>
            <a:r>
              <a:rPr lang="en-US" baseline="0" dirty="0" err="1" smtClean="0"/>
              <a:t>im</a:t>
            </a:r>
            <a:r>
              <a:rPr lang="en-US" baseline="0" dirty="0" smtClean="0"/>
              <a:t> going to talk about what we have the responsibility to give back.</a:t>
            </a:r>
            <a:endParaRPr lang="en-US" dirty="0"/>
          </a:p>
        </p:txBody>
      </p:sp>
      <p:sp>
        <p:nvSpPr>
          <p:cNvPr id="4" name="Slide Number Placeholder 3"/>
          <p:cNvSpPr>
            <a:spLocks noGrp="1"/>
          </p:cNvSpPr>
          <p:nvPr>
            <p:ph type="sldNum" sz="quarter" idx="10"/>
          </p:nvPr>
        </p:nvSpPr>
        <p:spPr/>
        <p:txBody>
          <a:bodyPr/>
          <a:lstStyle/>
          <a:p>
            <a:fld id="{3C984116-F75F-834F-8EA3-7F4D634F080F}" type="slidenum">
              <a:rPr lang="en-US" smtClean="0"/>
              <a:t>3</a:t>
            </a:fld>
            <a:endParaRPr lang="en-US"/>
          </a:p>
        </p:txBody>
      </p:sp>
    </p:spTree>
    <p:extLst>
      <p:ext uri="{BB962C8B-B14F-4D97-AF65-F5344CB8AC3E}">
        <p14:creationId xmlns:p14="http://schemas.microsoft.com/office/powerpoint/2010/main" val="1238566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992188" y="768350"/>
            <a:ext cx="5114925" cy="3836988"/>
          </a:xfrm>
          <a:ln/>
        </p:spPr>
      </p:sp>
      <p:sp>
        <p:nvSpPr>
          <p:cNvPr id="1638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992188" y="768350"/>
            <a:ext cx="5114925" cy="3836988"/>
          </a:xfrm>
          <a:ln/>
        </p:spPr>
      </p:sp>
      <p:sp>
        <p:nvSpPr>
          <p:cNvPr id="5734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4021138" y="972185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defTabSz="990600">
              <a:defRPr>
                <a:solidFill>
                  <a:schemeClr val="tx1"/>
                </a:solidFill>
                <a:latin typeface="Arial" charset="0"/>
                <a:ea typeface="ＭＳ Ｐゴシック" charset="0"/>
                <a:cs typeface="Arial" charset="0"/>
              </a:defRPr>
            </a:lvl1pPr>
            <a:lvl2pPr marL="804863" indent="-309563" defTabSz="990600">
              <a:defRPr>
                <a:solidFill>
                  <a:schemeClr val="tx1"/>
                </a:solidFill>
                <a:latin typeface="Arial" charset="0"/>
                <a:ea typeface="Arial" charset="0"/>
                <a:cs typeface="Arial" charset="0"/>
              </a:defRPr>
            </a:lvl2pPr>
            <a:lvl3pPr marL="1238250" indent="-247650" defTabSz="990600">
              <a:defRPr>
                <a:solidFill>
                  <a:schemeClr val="tx1"/>
                </a:solidFill>
                <a:latin typeface="Arial" charset="0"/>
                <a:ea typeface="Arial" charset="0"/>
                <a:cs typeface="Arial" charset="0"/>
              </a:defRPr>
            </a:lvl3pPr>
            <a:lvl4pPr marL="1733550" indent="-247650" defTabSz="990600">
              <a:defRPr>
                <a:solidFill>
                  <a:schemeClr val="tx1"/>
                </a:solidFill>
                <a:latin typeface="Arial" charset="0"/>
                <a:ea typeface="Arial" charset="0"/>
                <a:cs typeface="Arial" charset="0"/>
              </a:defRPr>
            </a:lvl4pPr>
            <a:lvl5pPr marL="2228850" indent="-247650" defTabSz="990600">
              <a:defRPr>
                <a:solidFill>
                  <a:schemeClr val="tx1"/>
                </a:solidFill>
                <a:latin typeface="Arial" charset="0"/>
                <a:ea typeface="Arial" charset="0"/>
                <a:cs typeface="Arial" charset="0"/>
              </a:defRPr>
            </a:lvl5pPr>
            <a:lvl6pPr marL="2686050" indent="-247650" defTabSz="990600" eaLnBrk="0" fontAlgn="base" hangingPunct="0">
              <a:spcBef>
                <a:spcPct val="0"/>
              </a:spcBef>
              <a:spcAft>
                <a:spcPct val="0"/>
              </a:spcAft>
              <a:defRPr>
                <a:solidFill>
                  <a:schemeClr val="tx1"/>
                </a:solidFill>
                <a:latin typeface="Arial" charset="0"/>
                <a:ea typeface="Arial" charset="0"/>
                <a:cs typeface="Arial" charset="0"/>
              </a:defRPr>
            </a:lvl6pPr>
            <a:lvl7pPr marL="3143250" indent="-247650" defTabSz="990600" eaLnBrk="0" fontAlgn="base" hangingPunct="0">
              <a:spcBef>
                <a:spcPct val="0"/>
              </a:spcBef>
              <a:spcAft>
                <a:spcPct val="0"/>
              </a:spcAft>
              <a:defRPr>
                <a:solidFill>
                  <a:schemeClr val="tx1"/>
                </a:solidFill>
                <a:latin typeface="Arial" charset="0"/>
                <a:ea typeface="Arial" charset="0"/>
                <a:cs typeface="Arial" charset="0"/>
              </a:defRPr>
            </a:lvl7pPr>
            <a:lvl8pPr marL="3600450" indent="-247650" defTabSz="990600" eaLnBrk="0" fontAlgn="base" hangingPunct="0">
              <a:spcBef>
                <a:spcPct val="0"/>
              </a:spcBef>
              <a:spcAft>
                <a:spcPct val="0"/>
              </a:spcAft>
              <a:defRPr>
                <a:solidFill>
                  <a:schemeClr val="tx1"/>
                </a:solidFill>
                <a:latin typeface="Arial" charset="0"/>
                <a:ea typeface="Arial" charset="0"/>
                <a:cs typeface="Arial" charset="0"/>
              </a:defRPr>
            </a:lvl8pPr>
            <a:lvl9pPr marL="4057650" indent="-247650" defTabSz="990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fld id="{5850CC18-FE0C-274B-9C1C-B8E4B46EF6D9}" type="slidenum">
              <a:rPr lang="en-US" sz="1300">
                <a:solidFill>
                  <a:srgbClr val="000000"/>
                </a:solidFill>
              </a:rPr>
              <a:pPr algn="r" eaLnBrk="1" hangingPunct="1"/>
              <a:t>23</a:t>
            </a:fld>
            <a:endParaRPr lang="en-US" sz="1300">
              <a:solidFill>
                <a:srgbClr val="000000"/>
              </a:solidFill>
            </a:endParaRPr>
          </a:p>
        </p:txBody>
      </p:sp>
      <p:sp>
        <p:nvSpPr>
          <p:cNvPr id="22531" name="Rectangle 2"/>
          <p:cNvSpPr>
            <a:spLocks noGrp="1" noRot="1" noChangeAspect="1" noChangeArrowheads="1" noTextEdit="1"/>
          </p:cNvSpPr>
          <p:nvPr>
            <p:ph type="sldImg"/>
          </p:nvPr>
        </p:nvSpPr>
        <p:spPr>
          <a:xfrm>
            <a:off x="992188" y="768350"/>
            <a:ext cx="5114925" cy="3836988"/>
          </a:xfrm>
          <a:ln/>
        </p:spPr>
      </p:sp>
      <p:sp>
        <p:nvSpPr>
          <p:cNvPr id="22532"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r>
              <a:rPr lang="en-US">
                <a:solidFill>
                  <a:srgbClr val="003478"/>
                </a:solidFill>
                <a:latin typeface="Calibri" charset="0"/>
              </a:rPr>
              <a:t>Follow up closely, what the scientists are doing</a:t>
            </a:r>
          </a:p>
          <a:p>
            <a:pPr eaLnBrk="1" hangingPunct="1"/>
            <a:endParaRPr lang="de-DE">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4021138" y="972185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defTabSz="990600">
              <a:defRPr>
                <a:solidFill>
                  <a:schemeClr val="tx1"/>
                </a:solidFill>
                <a:latin typeface="Arial" charset="0"/>
                <a:ea typeface="ＭＳ Ｐゴシック" charset="0"/>
                <a:cs typeface="Arial" charset="0"/>
              </a:defRPr>
            </a:lvl1pPr>
            <a:lvl2pPr marL="804863" indent="-309563" defTabSz="990600">
              <a:defRPr>
                <a:solidFill>
                  <a:schemeClr val="tx1"/>
                </a:solidFill>
                <a:latin typeface="Arial" charset="0"/>
                <a:ea typeface="Arial" charset="0"/>
                <a:cs typeface="Arial" charset="0"/>
              </a:defRPr>
            </a:lvl2pPr>
            <a:lvl3pPr marL="1238250" indent="-247650" defTabSz="990600">
              <a:defRPr>
                <a:solidFill>
                  <a:schemeClr val="tx1"/>
                </a:solidFill>
                <a:latin typeface="Arial" charset="0"/>
                <a:ea typeface="Arial" charset="0"/>
                <a:cs typeface="Arial" charset="0"/>
              </a:defRPr>
            </a:lvl3pPr>
            <a:lvl4pPr marL="1733550" indent="-247650" defTabSz="990600">
              <a:defRPr>
                <a:solidFill>
                  <a:schemeClr val="tx1"/>
                </a:solidFill>
                <a:latin typeface="Arial" charset="0"/>
                <a:ea typeface="Arial" charset="0"/>
                <a:cs typeface="Arial" charset="0"/>
              </a:defRPr>
            </a:lvl4pPr>
            <a:lvl5pPr marL="2228850" indent="-247650" defTabSz="990600">
              <a:defRPr>
                <a:solidFill>
                  <a:schemeClr val="tx1"/>
                </a:solidFill>
                <a:latin typeface="Arial" charset="0"/>
                <a:ea typeface="Arial" charset="0"/>
                <a:cs typeface="Arial" charset="0"/>
              </a:defRPr>
            </a:lvl5pPr>
            <a:lvl6pPr marL="2686050" indent="-247650" defTabSz="990600" eaLnBrk="0" fontAlgn="base" hangingPunct="0">
              <a:spcBef>
                <a:spcPct val="0"/>
              </a:spcBef>
              <a:spcAft>
                <a:spcPct val="0"/>
              </a:spcAft>
              <a:defRPr>
                <a:solidFill>
                  <a:schemeClr val="tx1"/>
                </a:solidFill>
                <a:latin typeface="Arial" charset="0"/>
                <a:ea typeface="Arial" charset="0"/>
                <a:cs typeface="Arial" charset="0"/>
              </a:defRPr>
            </a:lvl6pPr>
            <a:lvl7pPr marL="3143250" indent="-247650" defTabSz="990600" eaLnBrk="0" fontAlgn="base" hangingPunct="0">
              <a:spcBef>
                <a:spcPct val="0"/>
              </a:spcBef>
              <a:spcAft>
                <a:spcPct val="0"/>
              </a:spcAft>
              <a:defRPr>
                <a:solidFill>
                  <a:schemeClr val="tx1"/>
                </a:solidFill>
                <a:latin typeface="Arial" charset="0"/>
                <a:ea typeface="Arial" charset="0"/>
                <a:cs typeface="Arial" charset="0"/>
              </a:defRPr>
            </a:lvl7pPr>
            <a:lvl8pPr marL="3600450" indent="-247650" defTabSz="990600" eaLnBrk="0" fontAlgn="base" hangingPunct="0">
              <a:spcBef>
                <a:spcPct val="0"/>
              </a:spcBef>
              <a:spcAft>
                <a:spcPct val="0"/>
              </a:spcAft>
              <a:defRPr>
                <a:solidFill>
                  <a:schemeClr val="tx1"/>
                </a:solidFill>
                <a:latin typeface="Arial" charset="0"/>
                <a:ea typeface="Arial" charset="0"/>
                <a:cs typeface="Arial" charset="0"/>
              </a:defRPr>
            </a:lvl8pPr>
            <a:lvl9pPr marL="4057650" indent="-247650" defTabSz="990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fld id="{5850CC18-FE0C-274B-9C1C-B8E4B46EF6D9}" type="slidenum">
              <a:rPr lang="en-US" sz="1300">
                <a:solidFill>
                  <a:srgbClr val="000000"/>
                </a:solidFill>
              </a:rPr>
              <a:pPr algn="r" eaLnBrk="1" hangingPunct="1"/>
              <a:t>24</a:t>
            </a:fld>
            <a:endParaRPr lang="en-US" sz="1300">
              <a:solidFill>
                <a:srgbClr val="000000"/>
              </a:solidFill>
            </a:endParaRPr>
          </a:p>
        </p:txBody>
      </p:sp>
      <p:sp>
        <p:nvSpPr>
          <p:cNvPr id="22531" name="Rectangle 2"/>
          <p:cNvSpPr>
            <a:spLocks noGrp="1" noRot="1" noChangeAspect="1" noChangeArrowheads="1" noTextEdit="1"/>
          </p:cNvSpPr>
          <p:nvPr>
            <p:ph type="sldImg"/>
          </p:nvPr>
        </p:nvSpPr>
        <p:spPr>
          <a:xfrm>
            <a:off x="992188" y="768350"/>
            <a:ext cx="5114925" cy="3836988"/>
          </a:xfrm>
          <a:ln/>
        </p:spPr>
      </p:sp>
      <p:sp>
        <p:nvSpPr>
          <p:cNvPr id="22532"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r>
              <a:rPr lang="en-US">
                <a:solidFill>
                  <a:srgbClr val="003478"/>
                </a:solidFill>
                <a:latin typeface="Calibri" charset="0"/>
              </a:rPr>
              <a:t>Follow up closely, what the scientists are doing</a:t>
            </a:r>
          </a:p>
          <a:p>
            <a:pPr eaLnBrk="1" hangingPunct="1"/>
            <a:endParaRPr lang="de-DE">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992188" y="768350"/>
            <a:ext cx="5114925" cy="3836988"/>
          </a:xfrm>
          <a:ln/>
        </p:spPr>
      </p:sp>
      <p:sp>
        <p:nvSpPr>
          <p:cNvPr id="1638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992188" y="768350"/>
            <a:ext cx="5114925" cy="3836988"/>
          </a:xfrm>
          <a:ln/>
        </p:spPr>
      </p:sp>
      <p:sp>
        <p:nvSpPr>
          <p:cNvPr id="51203"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endParaRPr lang="en-GB">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p>
            <a:r>
              <a:rPr lang="de-CH" smtClean="0"/>
              <a:t>HP Beck</a:t>
            </a:r>
            <a:endParaRPr lang="en-US"/>
          </a:p>
        </p:txBody>
      </p:sp>
      <p:sp>
        <p:nvSpPr>
          <p:cNvPr id="5" name="Footer Placeholder 4"/>
          <p:cNvSpPr>
            <a:spLocks noGrp="1"/>
          </p:cNvSpPr>
          <p:nvPr>
            <p:ph type="ftr" sz="quarter" idx="11"/>
          </p:nvPr>
        </p:nvSpPr>
        <p:spPr/>
        <p:txBody>
          <a:bodyPr/>
          <a:lstStyle/>
          <a:p>
            <a:r>
              <a:rPr lang="en-US" smtClean="0"/>
              <a:t>IPPOG ECFA Report</a:t>
            </a:r>
            <a:endParaRPr lang="en-US"/>
          </a:p>
        </p:txBody>
      </p:sp>
      <p:sp>
        <p:nvSpPr>
          <p:cNvPr id="6" name="Slide Number Placeholder 5"/>
          <p:cNvSpPr>
            <a:spLocks noGrp="1"/>
          </p:cNvSpPr>
          <p:nvPr>
            <p:ph type="sldNum" sz="quarter" idx="12"/>
          </p:nvPr>
        </p:nvSpPr>
        <p:spPr/>
        <p:txBody>
          <a:bodyPr/>
          <a:lstStyle>
            <a:lvl1pPr algn="r">
              <a:defRPr/>
            </a:lvl1pPr>
          </a:lstStyle>
          <a:p>
            <a:fld id="{A35B700D-B0D6-BA42-A170-BA061AFC6756}" type="slidenum">
              <a:rPr lang="en-US" smtClean="0"/>
              <a:pPr/>
              <a:t>‹#›</a:t>
            </a:fld>
            <a:endParaRPr lang="en-US"/>
          </a:p>
        </p:txBody>
      </p:sp>
    </p:spTree>
    <p:extLst>
      <p:ext uri="{BB962C8B-B14F-4D97-AF65-F5344CB8AC3E}">
        <p14:creationId xmlns:p14="http://schemas.microsoft.com/office/powerpoint/2010/main" val="15995394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11024944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11024944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7348498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7348498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15" name="Text Placeholder 14"/>
          <p:cNvSpPr>
            <a:spLocks noGrp="1"/>
          </p:cNvSpPr>
          <p:nvPr>
            <p:ph type="body" sz="quarter" idx="13"/>
          </p:nvPr>
        </p:nvSpPr>
        <p:spPr>
          <a:xfrm>
            <a:off x="457201" y="1196752"/>
            <a:ext cx="8229600" cy="4748212"/>
          </a:xfrm>
        </p:spPr>
        <p:txBody>
          <a:bodyPr/>
          <a:lstStyle>
            <a:lvl1pPr marL="0" indent="0">
              <a:buNone/>
              <a:defRPr sz="2000" b="1"/>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lang="de-CH" dirty="0" smtClean="0"/>
              <a:t>Click </a:t>
            </a:r>
            <a:r>
              <a:rPr lang="de-CH" dirty="0" err="1" smtClean="0"/>
              <a:t>to</a:t>
            </a:r>
            <a:r>
              <a:rPr lang="de-CH" dirty="0" smtClean="0"/>
              <a:t> </a:t>
            </a:r>
            <a:r>
              <a:rPr lang="de-CH" dirty="0" err="1" smtClean="0"/>
              <a:t>edit</a:t>
            </a:r>
            <a:r>
              <a:rPr lang="de-CH" dirty="0" smtClean="0"/>
              <a:t> Master </a:t>
            </a:r>
            <a:r>
              <a:rPr lang="de-CH" dirty="0" err="1" smtClean="0"/>
              <a:t>text</a:t>
            </a:r>
            <a:r>
              <a:rPr lang="de-CH" dirty="0" smtClean="0"/>
              <a:t> </a:t>
            </a:r>
            <a:r>
              <a:rPr lang="de-CH" dirty="0" err="1" smtClean="0"/>
              <a:t>styles</a:t>
            </a:r>
            <a:endParaRPr lang="de-CH" dirty="0" smtClean="0"/>
          </a:p>
          <a:p>
            <a:pPr lvl="1"/>
            <a:r>
              <a:rPr lang="de-CH" dirty="0" smtClean="0"/>
              <a:t>Second </a:t>
            </a:r>
            <a:r>
              <a:rPr lang="de-CH" dirty="0" err="1" smtClean="0"/>
              <a:t>level</a:t>
            </a:r>
            <a:endParaRPr lang="de-CH" dirty="0" smtClean="0"/>
          </a:p>
          <a:p>
            <a:pPr lvl="2"/>
            <a:r>
              <a:rPr lang="de-CH" dirty="0" smtClean="0"/>
              <a:t>Third </a:t>
            </a:r>
            <a:r>
              <a:rPr lang="de-CH" dirty="0" err="1" smtClean="0"/>
              <a:t>level</a:t>
            </a:r>
            <a:endParaRPr lang="de-CH" dirty="0" smtClean="0"/>
          </a:p>
          <a:p>
            <a:pPr lvl="3"/>
            <a:r>
              <a:rPr lang="de-CH" dirty="0" err="1" smtClean="0"/>
              <a:t>Fourth</a:t>
            </a:r>
            <a:r>
              <a:rPr lang="de-CH" dirty="0" smtClean="0"/>
              <a:t> </a:t>
            </a:r>
            <a:r>
              <a:rPr lang="de-CH" dirty="0" err="1" smtClean="0"/>
              <a:t>level</a:t>
            </a:r>
            <a:endParaRPr lang="de-CH" dirty="0" smtClean="0"/>
          </a:p>
          <a:p>
            <a:pPr lvl="4"/>
            <a:r>
              <a:rPr lang="de-CH" dirty="0" err="1" smtClean="0"/>
              <a:t>Fifth</a:t>
            </a:r>
            <a:r>
              <a:rPr lang="de-CH" dirty="0" smtClean="0"/>
              <a:t> </a:t>
            </a:r>
            <a:r>
              <a:rPr lang="de-CH" dirty="0" err="1" smtClean="0"/>
              <a:t>level</a:t>
            </a:r>
            <a:endParaRPr lang="fr-CH" dirty="0"/>
          </a:p>
        </p:txBody>
      </p:sp>
      <p:sp>
        <p:nvSpPr>
          <p:cNvPr id="13"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4"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6"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8"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3789398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7348498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p>
            <a:r>
              <a:rPr lang="de-CH" smtClean="0">
                <a:solidFill>
                  <a:prstClr val="white">
                    <a:lumMod val="65000"/>
                  </a:prstClr>
                </a:solidFill>
              </a:rPr>
              <a:t>HP Beck</a:t>
            </a:r>
            <a:endParaRPr lang="en-US">
              <a:solidFill>
                <a:prstClr val="white">
                  <a:lumMod val="65000"/>
                </a:prstClr>
              </a:solidFill>
            </a:endParaRPr>
          </a:p>
        </p:txBody>
      </p:sp>
      <p:sp>
        <p:nvSpPr>
          <p:cNvPr id="5" name="Footer Placeholder 4"/>
          <p:cNvSpPr>
            <a:spLocks noGrp="1"/>
          </p:cNvSpPr>
          <p:nvPr>
            <p:ph type="ftr" sz="quarter" idx="11"/>
          </p:nvPr>
        </p:nvSpPr>
        <p:spPr/>
        <p:txBody>
          <a:bodyPr/>
          <a:lstStyle/>
          <a:p>
            <a:r>
              <a:rPr lang="en-US" smtClean="0">
                <a:solidFill>
                  <a:prstClr val="white">
                    <a:lumMod val="65000"/>
                  </a:prstClr>
                </a:solidFill>
              </a:rPr>
              <a:t>IPPOG ECFA Report</a:t>
            </a:r>
            <a:endParaRPr lang="en-US">
              <a:solidFill>
                <a:prstClr val="white">
                  <a:lumMod val="65000"/>
                </a:prstClr>
              </a:solidFill>
            </a:endParaRPr>
          </a:p>
        </p:txBody>
      </p:sp>
      <p:sp>
        <p:nvSpPr>
          <p:cNvPr id="6" name="Slide Number Placeholder 5"/>
          <p:cNvSpPr>
            <a:spLocks noGrp="1"/>
          </p:cNvSpPr>
          <p:nvPr>
            <p:ph type="sldNum" sz="quarter" idx="12"/>
          </p:nvPr>
        </p:nvSpPr>
        <p:spPr/>
        <p:txBody>
          <a:bodyPr/>
          <a:lstStyle>
            <a:lvl1pPr algn="r">
              <a:defRPr/>
            </a:lvl1pPr>
          </a:lstStyle>
          <a:p>
            <a:fld id="{A35B700D-B0D6-BA42-A170-BA061AFC6756}" type="slidenum">
              <a:rPr lang="en-US" smtClean="0">
                <a:solidFill>
                  <a:prstClr val="white">
                    <a:lumMod val="65000"/>
                  </a:prstClr>
                </a:solidFill>
              </a:rPr>
              <a:pPr/>
              <a:t>‹#›</a:t>
            </a:fld>
            <a:endParaRPr lang="en-US">
              <a:solidFill>
                <a:prstClr val="white">
                  <a:lumMod val="65000"/>
                </a:prstClr>
              </a:solidFill>
            </a:endParaRPr>
          </a:p>
        </p:txBody>
      </p:sp>
    </p:spTree>
    <p:extLst>
      <p:ext uri="{BB962C8B-B14F-4D97-AF65-F5344CB8AC3E}">
        <p14:creationId xmlns:p14="http://schemas.microsoft.com/office/powerpoint/2010/main" val="24507626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10"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11"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2"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13478333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
        <p:nvSpPr>
          <p:cNvPr id="6"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7"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8738834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12"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13"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4"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41246732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10"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11"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12"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29295687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6"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7"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25519599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Foo">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7"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8"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9" name="Slide Number Placeholder 3"/>
          <p:cNvSpPr>
            <a:spLocks noGrp="1"/>
          </p:cNvSpPr>
          <p:nvPr>
            <p:ph type="sldNum" sz="quarter" idx="13"/>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7803865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6004388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7065841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31810897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4726704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9872152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57200" y="1773239"/>
            <a:ext cx="8229600" cy="1223714"/>
          </a:xfrm>
        </p:spPr>
        <p:txBody>
          <a:bodyPr/>
          <a:lstStyle>
            <a:lvl1pPr marL="0" indent="0" algn="ctr">
              <a:buNone/>
              <a:defRPr sz="4000" b="1">
                <a:solidFill>
                  <a:srgbClr val="D16349"/>
                </a:solidFill>
              </a:defRPr>
            </a:lvl1pPr>
          </a:lstStyle>
          <a:p>
            <a:pPr lvl="0"/>
            <a:r>
              <a:rPr lang="en-GB" noProof="0" smtClean="0"/>
              <a:t>Title</a:t>
            </a:r>
          </a:p>
        </p:txBody>
      </p:sp>
      <p:sp>
        <p:nvSpPr>
          <p:cNvPr id="10" name="Text Placeholder 8"/>
          <p:cNvSpPr>
            <a:spLocks noGrp="1"/>
          </p:cNvSpPr>
          <p:nvPr>
            <p:ph type="body" sz="quarter" idx="11" hasCustomPrompt="1"/>
          </p:nvPr>
        </p:nvSpPr>
        <p:spPr>
          <a:xfrm>
            <a:off x="478246" y="3141066"/>
            <a:ext cx="8229600" cy="1944118"/>
          </a:xfrm>
        </p:spPr>
        <p:txBody>
          <a:bodyPr/>
          <a:lstStyle>
            <a:lvl1pPr marL="0" indent="0" algn="ctr">
              <a:buNone/>
              <a:defRPr sz="3200">
                <a:solidFill>
                  <a:srgbClr val="646B86"/>
                </a:solidFill>
              </a:defRPr>
            </a:lvl1pPr>
          </a:lstStyle>
          <a:p>
            <a:pPr lvl="0"/>
            <a:r>
              <a:rPr lang="en-GB" noProof="0" smtClean="0"/>
              <a:t>sub title</a:t>
            </a:r>
          </a:p>
        </p:txBody>
      </p:sp>
      <p:sp>
        <p:nvSpPr>
          <p:cNvPr id="4"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5"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6"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7"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12499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8525181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4000367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
        <p:nvSpPr>
          <p:cNvPr id="6"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7"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15" name="Text Placeholder 14"/>
          <p:cNvSpPr>
            <a:spLocks noGrp="1"/>
          </p:cNvSpPr>
          <p:nvPr>
            <p:ph type="body" sz="quarter" idx="13"/>
          </p:nvPr>
        </p:nvSpPr>
        <p:spPr>
          <a:xfrm>
            <a:off x="457201" y="1196752"/>
            <a:ext cx="8229600" cy="4748212"/>
          </a:xfrm>
        </p:spPr>
        <p:txBody>
          <a:bodyPr/>
          <a:lstStyle>
            <a:lvl1pPr marL="0" indent="0">
              <a:buNone/>
              <a:defRPr sz="2000" b="1"/>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lang="de-CH" dirty="0" smtClean="0"/>
              <a:t>Click </a:t>
            </a:r>
            <a:r>
              <a:rPr lang="de-CH" dirty="0" err="1" smtClean="0"/>
              <a:t>to</a:t>
            </a:r>
            <a:r>
              <a:rPr lang="de-CH" dirty="0" smtClean="0"/>
              <a:t> </a:t>
            </a:r>
            <a:r>
              <a:rPr lang="de-CH" dirty="0" err="1" smtClean="0"/>
              <a:t>edit</a:t>
            </a:r>
            <a:r>
              <a:rPr lang="de-CH" dirty="0" smtClean="0"/>
              <a:t> Master </a:t>
            </a:r>
            <a:r>
              <a:rPr lang="de-CH" dirty="0" err="1" smtClean="0"/>
              <a:t>text</a:t>
            </a:r>
            <a:r>
              <a:rPr lang="de-CH" dirty="0" smtClean="0"/>
              <a:t> </a:t>
            </a:r>
            <a:r>
              <a:rPr lang="de-CH" dirty="0" err="1" smtClean="0"/>
              <a:t>styles</a:t>
            </a:r>
            <a:endParaRPr lang="de-CH" dirty="0" smtClean="0"/>
          </a:p>
          <a:p>
            <a:pPr lvl="1"/>
            <a:r>
              <a:rPr lang="de-CH" dirty="0" smtClean="0"/>
              <a:t>Second </a:t>
            </a:r>
            <a:r>
              <a:rPr lang="de-CH" dirty="0" err="1" smtClean="0"/>
              <a:t>level</a:t>
            </a:r>
            <a:endParaRPr lang="de-CH" dirty="0" smtClean="0"/>
          </a:p>
          <a:p>
            <a:pPr lvl="2"/>
            <a:r>
              <a:rPr lang="de-CH" dirty="0" smtClean="0"/>
              <a:t>Third </a:t>
            </a:r>
            <a:r>
              <a:rPr lang="de-CH" dirty="0" err="1" smtClean="0"/>
              <a:t>level</a:t>
            </a:r>
            <a:endParaRPr lang="de-CH" dirty="0" smtClean="0"/>
          </a:p>
          <a:p>
            <a:pPr lvl="3"/>
            <a:r>
              <a:rPr lang="de-CH" dirty="0" err="1" smtClean="0"/>
              <a:t>Fourth</a:t>
            </a:r>
            <a:r>
              <a:rPr lang="de-CH" dirty="0" smtClean="0"/>
              <a:t> </a:t>
            </a:r>
            <a:r>
              <a:rPr lang="de-CH" dirty="0" err="1" smtClean="0"/>
              <a:t>level</a:t>
            </a:r>
            <a:endParaRPr lang="de-CH" dirty="0" smtClean="0"/>
          </a:p>
          <a:p>
            <a:pPr lvl="4"/>
            <a:r>
              <a:rPr lang="de-CH" dirty="0" err="1" smtClean="0"/>
              <a:t>Fifth</a:t>
            </a:r>
            <a:r>
              <a:rPr lang="de-CH" dirty="0" smtClean="0"/>
              <a:t> </a:t>
            </a:r>
            <a:r>
              <a:rPr lang="de-CH" dirty="0" err="1" smtClean="0"/>
              <a:t>level</a:t>
            </a:r>
            <a:endParaRPr lang="fr-CH" dirty="0"/>
          </a:p>
        </p:txBody>
      </p:sp>
      <p:sp>
        <p:nvSpPr>
          <p:cNvPr id="13"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4"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6"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8"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1447874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8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HP Beck</a:t>
            </a:r>
            <a:endParaRPr lang="en-GB" dirty="0">
              <a:solidFill>
                <a:prstClr val="black">
                  <a:tint val="75000"/>
                </a:prstClr>
              </a:solidFill>
            </a:endParaRPr>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IPPOG ECFA Report</a:t>
            </a:r>
            <a:endParaRPr lang="en-GB">
              <a:solidFill>
                <a:prstClr val="black">
                  <a:tint val="75000"/>
                </a:prstClr>
              </a:solidFill>
            </a:endParaRPr>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solidFill>
                  <a:prstClr val="black">
                    <a:tint val="75000"/>
                  </a:prstClr>
                </a:solidFill>
              </a:rPr>
              <a:t>Lund </a:t>
            </a:r>
            <a:fld id="{FAB04F1D-4B2B-9B4C-B902-2C95BA64EFF3}" type="slidenum">
              <a:rPr lang="en-GB" smtClean="0">
                <a:solidFill>
                  <a:prstClr val="black">
                    <a:tint val="75000"/>
                  </a:prstClr>
                </a:solidFill>
              </a:rPr>
              <a:pPr/>
              <a:t>‹#›</a:t>
            </a:fld>
            <a:endParaRPr lang="en-GB" dirty="0">
              <a:solidFill>
                <a:prstClr val="black">
                  <a:tint val="75000"/>
                </a:prstClr>
              </a:solidFill>
            </a:endParaRPr>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35740331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12"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13"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14"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6"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7"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oo">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7" name="Date Placeholder 1"/>
          <p:cNvSpPr>
            <a:spLocks noGrp="1"/>
          </p:cNvSpPr>
          <p:nvPr>
            <p:ph type="dt" sz="half" idx="10"/>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8" name="Footer Placeholder 2"/>
          <p:cNvSpPr>
            <a:spLocks noGrp="1"/>
          </p:cNvSpPr>
          <p:nvPr>
            <p:ph type="ftr" sz="quarter" idx="11"/>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9" name="Slide Number Placeholder 3"/>
          <p:cNvSpPr>
            <a:spLocks noGrp="1"/>
          </p:cNvSpPr>
          <p:nvPr>
            <p:ph type="sldNum" sz="quarter" idx="13"/>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3546610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63456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63456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13" name="Date Placeholder 1"/>
          <p:cNvSpPr>
            <a:spLocks noGrp="1"/>
          </p:cNvSpPr>
          <p:nvPr>
            <p:ph type="dt" sz="half" idx="2"/>
          </p:nvPr>
        </p:nvSpPr>
        <p:spPr>
          <a:xfrm>
            <a:off x="3505200" y="635635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noProof="0" smtClean="0"/>
              <a:t>HP Beck</a:t>
            </a:r>
            <a:endParaRPr lang="en-GB" noProof="0" dirty="0"/>
          </a:p>
        </p:txBody>
      </p:sp>
      <p:sp>
        <p:nvSpPr>
          <p:cNvPr id="14" name="Footer Placeholder 2"/>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noProof="0" smtClean="0"/>
              <a:t>IPPOG ECFA Report</a:t>
            </a:r>
            <a:endParaRPr lang="en-GB" noProof="0"/>
          </a:p>
        </p:txBody>
      </p:sp>
      <p:sp>
        <p:nvSpPr>
          <p:cNvPr id="16" name="Slide Number Placeholder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noProof="0" dirty="0" smtClean="0"/>
              <a:t>Lund </a:t>
            </a:r>
            <a:fld id="{FAB04F1D-4B2B-9B4C-B902-2C95BA64EFF3}" type="slidenum">
              <a:rPr lang="en-GB" noProof="0" smtClean="0"/>
              <a:t>‹#›</a:t>
            </a:fld>
            <a:endParaRPr lang="en-GB" noProof="0" dirty="0"/>
          </a:p>
        </p:txBody>
      </p:sp>
      <p:sp>
        <p:nvSpPr>
          <p:cNvPr id="2" name="Title 1"/>
          <p:cNvSpPr>
            <a:spLocks noGrp="1"/>
          </p:cNvSpPr>
          <p:nvPr>
            <p:ph type="title"/>
          </p:nvPr>
        </p:nvSpPr>
        <p:spPr/>
        <p:txBody>
          <a:bodyPr/>
          <a:lstStyle/>
          <a:p>
            <a:r>
              <a:rPr lang="de-CH" smtClean="0"/>
              <a:t>Click to edit Master title style</a:t>
            </a:r>
            <a:endParaRPr lang="en-US"/>
          </a:p>
        </p:txBody>
      </p:sp>
    </p:spTree>
    <p:extLst>
      <p:ext uri="{BB962C8B-B14F-4D97-AF65-F5344CB8AC3E}">
        <p14:creationId xmlns:p14="http://schemas.microsoft.com/office/powerpoint/2010/main" val="263456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20" Type="http://schemas.openxmlformats.org/officeDocument/2006/relationships/image" Target="../media/image3.png"/><Relationship Id="rId10" Type="http://schemas.openxmlformats.org/officeDocument/2006/relationships/slideLayout" Target="../slideLayouts/slideLayout25.xml"/><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slideLayout" Target="../slideLayouts/slideLayout30.xml"/><Relationship Id="rId16" Type="http://schemas.openxmlformats.org/officeDocument/2006/relationships/slideLayout" Target="../slideLayouts/slideLayout31.xml"/><Relationship Id="rId17" Type="http://schemas.openxmlformats.org/officeDocument/2006/relationships/theme" Target="../theme/theme2.xml"/><Relationship Id="rId18" Type="http://schemas.openxmlformats.org/officeDocument/2006/relationships/image" Target="../media/image1.png"/><Relationship Id="rId19" Type="http://schemas.openxmlformats.org/officeDocument/2006/relationships/image" Target="../media/image2.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Bild 6" descr="hg neutral.png"/>
          <p:cNvPicPr>
            <a:picLocks noChangeAspect="1"/>
          </p:cNvPicPr>
          <p:nvPr userDrawn="1"/>
        </p:nvPicPr>
        <p:blipFill>
          <a:blip r:embed="rId17">
            <a:clrChange>
              <a:clrFrom>
                <a:srgbClr val="FFFFFF"/>
              </a:clrFrom>
              <a:clrTo>
                <a:srgbClr val="FFFFFF">
                  <a:alpha val="0"/>
                </a:srgbClr>
              </a:clrTo>
            </a:clrChange>
            <a:duotone>
              <a:prstClr val="black"/>
              <a:srgbClr val="108BD9">
                <a:tint val="45000"/>
                <a:satMod val="400000"/>
              </a:srgbClr>
            </a:duotone>
            <a:alphaModFix amt="30000"/>
          </a:blip>
          <a:srcRect/>
          <a:stretch>
            <a:fillRect/>
          </a:stretch>
        </p:blipFill>
        <p:spPr bwMode="auto">
          <a:xfrm>
            <a:off x="-1" y="-7938"/>
            <a:ext cx="9144001" cy="6873876"/>
          </a:xfrm>
          <a:prstGeom prst="rect">
            <a:avLst/>
          </a:prstGeom>
          <a:noFill/>
          <a:ln>
            <a:noFill/>
          </a:ln>
        </p:spPr>
      </p:pic>
      <p:pic>
        <p:nvPicPr>
          <p:cNvPr id="8" name="Bild 8" descr="mc-logo.png"/>
          <p:cNvPicPr>
            <a:picLocks noChangeAspect="1"/>
          </p:cNvPicPr>
          <p:nvPr userDrawn="1"/>
        </p:nvPicPr>
        <p:blipFill>
          <a:blip r:embed="rId18">
            <a:alphaModFix amt="49000"/>
          </a:blip>
          <a:srcRect/>
          <a:stretch>
            <a:fillRect/>
          </a:stretch>
        </p:blipFill>
        <p:spPr bwMode="auto">
          <a:xfrm>
            <a:off x="7308304" y="6332454"/>
            <a:ext cx="1008112" cy="402913"/>
          </a:xfrm>
          <a:prstGeom prst="rect">
            <a:avLst/>
          </a:prstGeom>
          <a:noFill/>
          <a:ln w="9525">
            <a:noFill/>
            <a:miter lim="800000"/>
            <a:headEnd/>
            <a:tailEnd/>
          </a:ln>
        </p:spPr>
      </p:pic>
      <p:pic>
        <p:nvPicPr>
          <p:cNvPr id="9" name="Bild 9" descr="ipogg.png"/>
          <p:cNvPicPr>
            <a:picLocks noChangeAspect="1"/>
          </p:cNvPicPr>
          <p:nvPr userDrawn="1"/>
        </p:nvPicPr>
        <p:blipFill>
          <a:blip r:embed="rId19">
            <a:alphaModFix amt="49000"/>
          </a:blip>
          <a:srcRect/>
          <a:stretch>
            <a:fillRect/>
          </a:stretch>
        </p:blipFill>
        <p:spPr bwMode="auto">
          <a:xfrm>
            <a:off x="6660232" y="6324581"/>
            <a:ext cx="541158" cy="396894"/>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 name="Date Placeholder 1"/>
          <p:cNvSpPr>
            <a:spLocks noGrp="1"/>
          </p:cNvSpPr>
          <p:nvPr>
            <p:ph type="dt" sz="half" idx="2"/>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t>HP Beck</a:t>
            </a:r>
            <a:endParaRPr lang="en-US" dirty="0"/>
          </a:p>
        </p:txBody>
      </p:sp>
      <p:sp>
        <p:nvSpPr>
          <p:cNvPr id="12" name="Footer Placeholder 2"/>
          <p:cNvSpPr>
            <a:spLocks noGrp="1"/>
          </p:cNvSpPr>
          <p:nvPr>
            <p:ph type="ftr" sz="quarter" idx="3"/>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t>IPPOG ECFA Report</a:t>
            </a:r>
            <a:endParaRPr lang="en-US" dirty="0"/>
          </a:p>
        </p:txBody>
      </p:sp>
      <p:sp>
        <p:nvSpPr>
          <p:cNvPr id="13" name="Slide Number Placeholder 3"/>
          <p:cNvSpPr>
            <a:spLocks noGrp="1"/>
          </p:cNvSpPr>
          <p:nvPr>
            <p:ph type="sldNum" sz="quarter" idx="4"/>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0" r:id="rId2"/>
    <p:sldLayoutId id="2147483665" r:id="rId3"/>
    <p:sldLayoutId id="2147483663" r:id="rId4"/>
    <p:sldLayoutId id="2147483664" r:id="rId5"/>
    <p:sldLayoutId id="2147483668" r:id="rId6"/>
    <p:sldLayoutId id="2147483685" r:id="rId7"/>
    <p:sldLayoutId id="2147483686" r:id="rId8"/>
    <p:sldLayoutId id="2147483687" r:id="rId9"/>
    <p:sldLayoutId id="2147483688" r:id="rId10"/>
    <p:sldLayoutId id="2147483689" r:id="rId11"/>
    <p:sldLayoutId id="2147483691" r:id="rId12"/>
    <p:sldLayoutId id="2147483692" r:id="rId13"/>
    <p:sldLayoutId id="2147483693" r:id="rId14"/>
    <p:sldLayoutId id="2147483694" r:id="rId15"/>
  </p:sldLayoutIdLst>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hf hdr="0"/>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Bild 6" descr="hg neutral.png"/>
          <p:cNvPicPr>
            <a:picLocks noChangeAspect="1"/>
          </p:cNvPicPr>
          <p:nvPr userDrawn="1"/>
        </p:nvPicPr>
        <p:blipFill>
          <a:blip r:embed="rId18">
            <a:clrChange>
              <a:clrFrom>
                <a:srgbClr val="FFFFFF"/>
              </a:clrFrom>
              <a:clrTo>
                <a:srgbClr val="FFFFFF">
                  <a:alpha val="0"/>
                </a:srgbClr>
              </a:clrTo>
            </a:clrChange>
            <a:duotone>
              <a:prstClr val="black"/>
              <a:srgbClr val="108BD9">
                <a:tint val="45000"/>
                <a:satMod val="400000"/>
              </a:srgbClr>
            </a:duotone>
            <a:alphaModFix amt="30000"/>
          </a:blip>
          <a:srcRect/>
          <a:stretch>
            <a:fillRect/>
          </a:stretch>
        </p:blipFill>
        <p:spPr bwMode="auto">
          <a:xfrm>
            <a:off x="-1" y="-7938"/>
            <a:ext cx="9144001" cy="6873876"/>
          </a:xfrm>
          <a:prstGeom prst="rect">
            <a:avLst/>
          </a:prstGeom>
          <a:noFill/>
          <a:ln>
            <a:noFill/>
          </a:ln>
        </p:spPr>
      </p:pic>
      <p:pic>
        <p:nvPicPr>
          <p:cNvPr id="8" name="Bild 8" descr="mc-logo.png"/>
          <p:cNvPicPr>
            <a:picLocks noChangeAspect="1"/>
          </p:cNvPicPr>
          <p:nvPr userDrawn="1"/>
        </p:nvPicPr>
        <p:blipFill>
          <a:blip r:embed="rId19">
            <a:alphaModFix amt="49000"/>
          </a:blip>
          <a:srcRect/>
          <a:stretch>
            <a:fillRect/>
          </a:stretch>
        </p:blipFill>
        <p:spPr bwMode="auto">
          <a:xfrm>
            <a:off x="7308304" y="6332454"/>
            <a:ext cx="1008112" cy="402913"/>
          </a:xfrm>
          <a:prstGeom prst="rect">
            <a:avLst/>
          </a:prstGeom>
          <a:noFill/>
          <a:ln w="9525">
            <a:noFill/>
            <a:miter lim="800000"/>
            <a:headEnd/>
            <a:tailEnd/>
          </a:ln>
        </p:spPr>
      </p:pic>
      <p:pic>
        <p:nvPicPr>
          <p:cNvPr id="9" name="Bild 9" descr="ipogg.png"/>
          <p:cNvPicPr>
            <a:picLocks noChangeAspect="1"/>
          </p:cNvPicPr>
          <p:nvPr userDrawn="1"/>
        </p:nvPicPr>
        <p:blipFill>
          <a:blip r:embed="rId20">
            <a:alphaModFix amt="49000"/>
          </a:blip>
          <a:srcRect/>
          <a:stretch>
            <a:fillRect/>
          </a:stretch>
        </p:blipFill>
        <p:spPr bwMode="auto">
          <a:xfrm>
            <a:off x="6660232" y="6324581"/>
            <a:ext cx="541158" cy="396894"/>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 name="Date Placeholder 1"/>
          <p:cNvSpPr>
            <a:spLocks noGrp="1"/>
          </p:cNvSpPr>
          <p:nvPr>
            <p:ph type="dt" sz="half" idx="2"/>
          </p:nvPr>
        </p:nvSpPr>
        <p:spPr>
          <a:xfrm>
            <a:off x="457200" y="6356350"/>
            <a:ext cx="2133600" cy="365125"/>
          </a:xfrm>
          <a:prstGeom prst="rect">
            <a:avLst/>
          </a:prstGeom>
        </p:spPr>
        <p:txBody>
          <a:bodyPr anchor="ctr"/>
          <a:lstStyle>
            <a:lvl1pPr>
              <a:defRPr sz="1200" baseline="0">
                <a:solidFill>
                  <a:schemeClr val="bg1">
                    <a:lumMod val="65000"/>
                  </a:schemeClr>
                </a:solidFill>
              </a:defRPr>
            </a:lvl1pPr>
          </a:lstStyle>
          <a:p>
            <a:r>
              <a:rPr lang="de-CH" smtClean="0">
                <a:solidFill>
                  <a:prstClr val="white">
                    <a:lumMod val="65000"/>
                  </a:prstClr>
                </a:solidFill>
              </a:rPr>
              <a:t>HP Beck</a:t>
            </a:r>
            <a:endParaRPr lang="en-US" dirty="0">
              <a:solidFill>
                <a:prstClr val="white">
                  <a:lumMod val="65000"/>
                </a:prstClr>
              </a:solidFill>
            </a:endParaRPr>
          </a:p>
        </p:txBody>
      </p:sp>
      <p:sp>
        <p:nvSpPr>
          <p:cNvPr id="12" name="Footer Placeholder 2"/>
          <p:cNvSpPr>
            <a:spLocks noGrp="1"/>
          </p:cNvSpPr>
          <p:nvPr>
            <p:ph type="ftr" sz="quarter" idx="3"/>
          </p:nvPr>
        </p:nvSpPr>
        <p:spPr>
          <a:xfrm>
            <a:off x="3124200" y="6356350"/>
            <a:ext cx="2895600" cy="365125"/>
          </a:xfrm>
          <a:prstGeom prst="rect">
            <a:avLst/>
          </a:prstGeom>
        </p:spPr>
        <p:txBody>
          <a:bodyPr anchor="ctr"/>
          <a:lstStyle>
            <a:lvl1pPr algn="ctr">
              <a:defRPr sz="1200">
                <a:solidFill>
                  <a:schemeClr val="bg1">
                    <a:lumMod val="65000"/>
                  </a:schemeClr>
                </a:solidFill>
              </a:defRPr>
            </a:lvl1p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3" name="Slide Number Placeholder 3"/>
          <p:cNvSpPr>
            <a:spLocks noGrp="1"/>
          </p:cNvSpPr>
          <p:nvPr>
            <p:ph type="sldNum" sz="quarter" idx="4"/>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solidFill>
                  <a:prstClr val="white">
                    <a:lumMod val="65000"/>
                  </a:prstClr>
                </a:solidFill>
              </a:rPr>
              <a:pPr algn="r"/>
              <a:t>‹#›</a:t>
            </a:fld>
            <a:endParaRPr lang="en-US" dirty="0">
              <a:solidFill>
                <a:prstClr val="white">
                  <a:lumMod val="65000"/>
                </a:prstClr>
              </a:solidFill>
            </a:endParaRPr>
          </a:p>
        </p:txBody>
      </p:sp>
    </p:spTree>
    <p:extLst>
      <p:ext uri="{BB962C8B-B14F-4D97-AF65-F5344CB8AC3E}">
        <p14:creationId xmlns:p14="http://schemas.microsoft.com/office/powerpoint/2010/main" val="145081081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hf hdr="0"/>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hyperlink" Target="http://ippog.web.cern.ch/ippog_membersh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emf"/><Relationship Id="rId6" Type="http://schemas.openxmlformats.org/officeDocument/2006/relationships/hyperlink" Target="http://ippog.web.cern.ch/"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hyperlink" Target="http://www.nature.com/nature/about/firs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4" Type="http://schemas.openxmlformats.org/officeDocument/2006/relationships/image" Target="../media/image26.jpg"/><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jpeg"/><Relationship Id="rId6" Type="http://schemas.openxmlformats.org/officeDocument/2006/relationships/image" Target="../media/image32.png"/><Relationship Id="rId7" Type="http://schemas.openxmlformats.org/officeDocument/2006/relationships/image" Target="../media/image33.jpeg"/><Relationship Id="rId8" Type="http://schemas.openxmlformats.org/officeDocument/2006/relationships/image" Target="../media/image34.jpeg"/><Relationship Id="rId9" Type="http://schemas.openxmlformats.org/officeDocument/2006/relationships/image" Target="../media/image35.jpeg"/><Relationship Id="rId10" Type="http://schemas.openxmlformats.org/officeDocument/2006/relationships/image" Target="../media/image36.jpe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hyperlink" Target="http://icecube.wisc.edu/masterclass/home" TargetMode="External"/><Relationship Id="rId5" Type="http://schemas.openxmlformats.org/officeDocument/2006/relationships/hyperlink" Target="http://auger.colostate.edu/ED/" TargetMode="External"/><Relationship Id="rId6" Type="http://schemas.openxmlformats.org/officeDocument/2006/relationships/hyperlink" Target="http://Internationalmuonweek.org" TargetMode="External"/><Relationship Id="rId7" Type="http://schemas.openxmlformats.org/officeDocument/2006/relationships/hyperlink" Target="http://icd.desy.de"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47.tiff"/><Relationship Id="rId4" Type="http://schemas.openxmlformats.org/officeDocument/2006/relationships/image" Target="../media/image48.tiff"/><Relationship Id="rId5" Type="http://schemas.openxmlformats.org/officeDocument/2006/relationships/image" Target="../media/image49.tiff"/><Relationship Id="rId6" Type="http://schemas.openxmlformats.org/officeDocument/2006/relationships/image" Target="../media/image50.tiff"/><Relationship Id="rId7" Type="http://schemas.openxmlformats.org/officeDocument/2006/relationships/image" Target="../media/image51.tiff"/><Relationship Id="rId8" Type="http://schemas.openxmlformats.org/officeDocument/2006/relationships/image" Target="../media/image52.tiff"/><Relationship Id="rId1" Type="http://schemas.openxmlformats.org/officeDocument/2006/relationships/slideLayout" Target="../slideLayouts/slideLayout1.xml"/><Relationship Id="rId2"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54.tiff"/><Relationship Id="rId4" Type="http://schemas.openxmlformats.org/officeDocument/2006/relationships/image" Target="../media/image55.tiff"/><Relationship Id="rId5" Type="http://schemas.openxmlformats.org/officeDocument/2006/relationships/image" Target="../media/image56.tiff"/><Relationship Id="rId6" Type="http://schemas.openxmlformats.org/officeDocument/2006/relationships/image" Target="../media/image57.tiff"/><Relationship Id="rId1" Type="http://schemas.openxmlformats.org/officeDocument/2006/relationships/slideLayout" Target="../slideLayouts/slideLayout1.xml"/><Relationship Id="rId2" Type="http://schemas.openxmlformats.org/officeDocument/2006/relationships/image" Target="../media/image53.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emf"/><Relationship Id="rId3" Type="http://schemas.openxmlformats.org/officeDocument/2006/relationships/image" Target="../media/image5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oleObject" Target="../embeddings/oleObject1.bin"/><Relationship Id="rId5" Type="http://schemas.openxmlformats.org/officeDocument/2006/relationships/image" Target="../media/image10.emf"/><Relationship Id="rId6" Type="http://schemas.openxmlformats.org/officeDocument/2006/relationships/oleObject" Target="../embeddings/oleObject2.bin"/><Relationship Id="rId7" Type="http://schemas.openxmlformats.org/officeDocument/2006/relationships/image" Target="../media/image11.emf"/><Relationship Id="rId8" Type="http://schemas.openxmlformats.org/officeDocument/2006/relationships/oleObject" Target="../embeddings/oleObject3.bin"/><Relationship Id="rId9" Type="http://schemas.openxmlformats.org/officeDocument/2006/relationships/oleObject" Target="../embeddings/oleObject4.bin"/><Relationship Id="rId10" Type="http://schemas.openxmlformats.org/officeDocument/2006/relationships/image" Target="../media/image13.png"/><Relationship Id="rId1" Type="http://schemas.openxmlformats.org/officeDocument/2006/relationships/vmlDrawing" Target="../drawings/vmlDrawing1.vml"/><Relationship Id="rId2"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2"/>
          <a:stretch>
            <a:fillRect/>
          </a:stretch>
        </p:blipFill>
        <p:spPr>
          <a:xfrm>
            <a:off x="2600597" y="519700"/>
            <a:ext cx="3555579" cy="341335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1132410" y="4293096"/>
            <a:ext cx="7004975"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smtClean="0"/>
              <a:t>Report to </a:t>
            </a:r>
            <a:r>
              <a:rPr lang="en-US" sz="3200" dirty="0" smtClean="0"/>
              <a:t>ECFA</a:t>
            </a:r>
            <a:r>
              <a:rPr lang="en-US" sz="3200" dirty="0" smtClean="0"/>
              <a:t>, </a:t>
            </a:r>
            <a:r>
              <a:rPr lang="en-US" sz="3200" dirty="0"/>
              <a:t>November </a:t>
            </a:r>
            <a:r>
              <a:rPr lang="en-US" sz="3200" dirty="0" smtClean="0"/>
              <a:t>24</a:t>
            </a:r>
            <a:r>
              <a:rPr lang="en-US" sz="3200" baseline="30000" dirty="0" smtClean="0"/>
              <a:t>th</a:t>
            </a:r>
            <a:r>
              <a:rPr lang="en-US" sz="3200" dirty="0" smtClean="0"/>
              <a:t> 2016</a:t>
            </a:r>
            <a:endParaRPr lang="en-US" sz="3200" dirty="0"/>
          </a:p>
        </p:txBody>
      </p:sp>
      <p:sp>
        <p:nvSpPr>
          <p:cNvPr id="6" name="TextBox 5"/>
          <p:cNvSpPr txBox="1"/>
          <p:nvPr/>
        </p:nvSpPr>
        <p:spPr>
          <a:xfrm>
            <a:off x="491599" y="5013176"/>
            <a:ext cx="8286594" cy="954107"/>
          </a:xfrm>
          <a:prstGeom prst="rect">
            <a:avLst/>
          </a:prstGeom>
          <a:noFill/>
        </p:spPr>
        <p:txBody>
          <a:bodyPr wrap="none" rtlCol="0">
            <a:spAutoFit/>
          </a:bodyPr>
          <a:lstStyle/>
          <a:p>
            <a:r>
              <a:rPr lang="en-US" sz="2800" u="sng" dirty="0" smtClean="0"/>
              <a:t>Hans Peter Beck</a:t>
            </a:r>
            <a:r>
              <a:rPr lang="en-US" sz="2800" dirty="0" smtClean="0"/>
              <a:t>: IPPOG Co-chair, Bern University</a:t>
            </a:r>
          </a:p>
          <a:p>
            <a:r>
              <a:rPr lang="en-US" sz="2800" dirty="0" smtClean="0"/>
              <a:t>Marjorie Bardeen: IPPOG Co-chair, </a:t>
            </a:r>
            <a:r>
              <a:rPr lang="en-US" sz="2800" dirty="0" err="1" smtClean="0"/>
              <a:t>Fermilab</a:t>
            </a:r>
            <a:endParaRPr lang="en-US" sz="2800" dirty="0"/>
          </a:p>
        </p:txBody>
      </p:sp>
      <p:sp>
        <p:nvSpPr>
          <p:cNvPr id="11" name="Date Placeholder 10"/>
          <p:cNvSpPr>
            <a:spLocks noGrp="1"/>
          </p:cNvSpPr>
          <p:nvPr>
            <p:ph type="dt" sz="half" idx="10"/>
          </p:nvPr>
        </p:nvSpPr>
        <p:spPr/>
        <p:txBody>
          <a:bodyPr/>
          <a:lstStyle/>
          <a:p>
            <a:r>
              <a:rPr lang="de-CH" smtClean="0"/>
              <a:t>HP Beck</a:t>
            </a:r>
            <a:endParaRPr lang="en-US" dirty="0"/>
          </a:p>
        </p:txBody>
      </p:sp>
      <p:sp>
        <p:nvSpPr>
          <p:cNvPr id="12" name="Footer Placeholder 11"/>
          <p:cNvSpPr>
            <a:spLocks noGrp="1"/>
          </p:cNvSpPr>
          <p:nvPr>
            <p:ph type="ftr" sz="quarter" idx="11"/>
          </p:nvPr>
        </p:nvSpPr>
        <p:spPr/>
        <p:txBody>
          <a:bodyPr/>
          <a:lstStyle/>
          <a:p>
            <a:r>
              <a:rPr lang="en-US" smtClean="0"/>
              <a:t>IPPOG ECFA Report</a:t>
            </a:r>
            <a:endParaRPr lang="en-US" dirty="0"/>
          </a:p>
        </p:txBody>
      </p:sp>
      <p:sp>
        <p:nvSpPr>
          <p:cNvPr id="13" name="Slide Number Placeholder 12"/>
          <p:cNvSpPr>
            <a:spLocks noGrp="1"/>
          </p:cNvSpPr>
          <p:nvPr>
            <p:ph type="sldNum" sz="quarter" idx="12"/>
          </p:nvPr>
        </p:nvSpPr>
        <p:spPr/>
        <p:txBody>
          <a:bodyPr/>
          <a:lstStyle/>
          <a:p>
            <a:pPr algn="r"/>
            <a:fld id="{A0A56251-BD2A-9048-A894-ED47CF33A725}" type="slidenum">
              <a:rPr lang="en-US" smtClean="0"/>
              <a:pPr algn="r"/>
              <a:t>1</a:t>
            </a:fld>
            <a:endParaRPr lang="en-US" dirty="0"/>
          </a:p>
        </p:txBody>
      </p:sp>
    </p:spTree>
    <p:extLst>
      <p:ext uri="{BB962C8B-B14F-4D97-AF65-F5344CB8AC3E}">
        <p14:creationId xmlns:p14="http://schemas.microsoft.com/office/powerpoint/2010/main" val="23345261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‘it’s calculated – why measure?’</a:t>
            </a:r>
            <a:endParaRPr lang="en-US" dirty="0"/>
          </a:p>
        </p:txBody>
      </p:sp>
      <p:sp>
        <p:nvSpPr>
          <p:cNvPr id="3" name="Text Placeholder 2"/>
          <p:cNvSpPr>
            <a:spLocks noGrp="1"/>
          </p:cNvSpPr>
          <p:nvPr>
            <p:ph type="body" sz="quarter" idx="4294967295"/>
          </p:nvPr>
        </p:nvSpPr>
        <p:spPr>
          <a:xfrm>
            <a:off x="565150" y="1196975"/>
            <a:ext cx="8578850" cy="4748213"/>
          </a:xfrm>
        </p:spPr>
        <p:txBody>
          <a:bodyPr/>
          <a:lstStyle/>
          <a:p>
            <a:pPr marL="0" indent="0">
              <a:lnSpc>
                <a:spcPct val="90000"/>
              </a:lnSpc>
              <a:buNone/>
            </a:pPr>
            <a:r>
              <a:rPr lang="en-US" sz="1800" dirty="0" smtClean="0">
                <a:solidFill>
                  <a:srgbClr val="CC0066"/>
                </a:solidFill>
              </a:rPr>
              <a:t>Prejudice: </a:t>
            </a:r>
            <a:r>
              <a:rPr lang="en-US" sz="1800" dirty="0" smtClean="0">
                <a:solidFill>
                  <a:srgbClr val="77933C"/>
                </a:solidFill>
              </a:rPr>
              <a:t>Everything can be calculated and there is no need for experiments accelerators and other infrastructure are just toys for boys and girls</a:t>
            </a:r>
          </a:p>
          <a:p>
            <a:pPr marL="0" indent="0">
              <a:lnSpc>
                <a:spcPct val="90000"/>
              </a:lnSpc>
              <a:buNone/>
            </a:pPr>
            <a:endParaRPr lang="en-US" sz="1800" dirty="0" smtClean="0"/>
          </a:p>
          <a:p>
            <a:pPr marL="0" indent="0">
              <a:lnSpc>
                <a:spcPct val="90000"/>
              </a:lnSpc>
              <a:buNone/>
            </a:pPr>
            <a:r>
              <a:rPr lang="en-US" sz="1800" dirty="0" smtClean="0"/>
              <a:t>Use </a:t>
            </a:r>
            <a:r>
              <a:rPr lang="en-US" sz="1800" dirty="0"/>
              <a:t>the </a:t>
            </a:r>
            <a:r>
              <a:rPr lang="en-US" sz="1800" dirty="0">
                <a:solidFill>
                  <a:srgbClr val="77933C"/>
                </a:solidFill>
              </a:rPr>
              <a:t>chess analogy </a:t>
            </a:r>
            <a:r>
              <a:rPr lang="en-US" sz="1800" dirty="0"/>
              <a:t>to counter </a:t>
            </a:r>
            <a:r>
              <a:rPr lang="en-US" sz="1800" dirty="0" smtClean="0"/>
              <a:t>state</a:t>
            </a:r>
            <a:endParaRPr lang="en-US" sz="1800" dirty="0"/>
          </a:p>
          <a:p>
            <a:pPr marL="0" indent="0">
              <a:lnSpc>
                <a:spcPct val="90000"/>
              </a:lnSpc>
              <a:buNone/>
            </a:pPr>
            <a:r>
              <a:rPr lang="en-US" sz="1800" dirty="0"/>
              <a:t>	Physics elaborates on </a:t>
            </a:r>
            <a:r>
              <a:rPr lang="en-US" sz="1800" dirty="0">
                <a:solidFill>
                  <a:srgbClr val="D16349"/>
                </a:solidFill>
              </a:rPr>
              <a:t>finding the </a:t>
            </a:r>
            <a:r>
              <a:rPr lang="en-US" sz="1800" dirty="0" smtClean="0">
                <a:solidFill>
                  <a:srgbClr val="D16349"/>
                </a:solidFill>
              </a:rPr>
              <a:t>rules</a:t>
            </a:r>
            <a:br>
              <a:rPr lang="en-US" sz="1800" dirty="0" smtClean="0">
                <a:solidFill>
                  <a:srgbClr val="D16349"/>
                </a:solidFill>
              </a:rPr>
            </a:br>
            <a:r>
              <a:rPr lang="en-US" sz="1800" dirty="0" smtClean="0">
                <a:solidFill>
                  <a:srgbClr val="D16349"/>
                </a:solidFill>
              </a:rPr>
              <a:t>	on </a:t>
            </a:r>
            <a:r>
              <a:rPr lang="en-US" sz="1800" dirty="0">
                <a:solidFill>
                  <a:srgbClr val="D16349"/>
                </a:solidFill>
              </a:rPr>
              <a:t>how the Universe works</a:t>
            </a:r>
          </a:p>
          <a:p>
            <a:pPr marL="0" indent="0">
              <a:lnSpc>
                <a:spcPct val="90000"/>
              </a:lnSpc>
              <a:buNone/>
            </a:pPr>
            <a:endParaRPr lang="en-US" sz="1800" dirty="0"/>
          </a:p>
          <a:p>
            <a:pPr marL="0" indent="0">
              <a:lnSpc>
                <a:spcPct val="90000"/>
              </a:lnSpc>
              <a:buNone/>
            </a:pPr>
            <a:r>
              <a:rPr lang="en-US" sz="1800" dirty="0"/>
              <a:t>	These rules are like the rules of </a:t>
            </a:r>
            <a:r>
              <a:rPr lang="en-US" sz="1800" dirty="0" smtClean="0"/>
              <a:t/>
            </a:r>
            <a:br>
              <a:rPr lang="en-US" sz="1800" dirty="0" smtClean="0"/>
            </a:br>
            <a:r>
              <a:rPr lang="en-US" sz="1800" dirty="0" smtClean="0"/>
              <a:t>	the </a:t>
            </a:r>
            <a:r>
              <a:rPr lang="en-US" sz="1800" dirty="0"/>
              <a:t>game </a:t>
            </a:r>
            <a:r>
              <a:rPr lang="en-US" sz="1800" dirty="0" smtClean="0"/>
              <a:t>chess</a:t>
            </a:r>
            <a:endParaRPr lang="en-US" sz="1800" dirty="0"/>
          </a:p>
          <a:p>
            <a:pPr marL="0" indent="0">
              <a:lnSpc>
                <a:spcPct val="90000"/>
              </a:lnSpc>
              <a:buNone/>
            </a:pPr>
            <a:r>
              <a:rPr lang="en-US" sz="1800" dirty="0"/>
              <a:t>	</a:t>
            </a:r>
            <a:r>
              <a:rPr lang="en-US" sz="1800" dirty="0">
                <a:solidFill>
                  <a:srgbClr val="77933C"/>
                </a:solidFill>
              </a:rPr>
              <a:t>Knowing the rules opens up to </a:t>
            </a:r>
            <a:r>
              <a:rPr lang="en-US" sz="1800" dirty="0" smtClean="0">
                <a:solidFill>
                  <a:srgbClr val="77933C"/>
                </a:solidFill>
              </a:rPr>
              <a:t>understand</a:t>
            </a:r>
            <a:br>
              <a:rPr lang="en-US" sz="1800" dirty="0" smtClean="0">
                <a:solidFill>
                  <a:srgbClr val="77933C"/>
                </a:solidFill>
              </a:rPr>
            </a:br>
            <a:r>
              <a:rPr lang="en-US" sz="1800" dirty="0" smtClean="0">
                <a:solidFill>
                  <a:srgbClr val="77933C"/>
                </a:solidFill>
              </a:rPr>
              <a:t>	 </a:t>
            </a:r>
            <a:r>
              <a:rPr lang="en-US" sz="1800" dirty="0">
                <a:solidFill>
                  <a:srgbClr val="77933C"/>
                </a:solidFill>
              </a:rPr>
              <a:t>chess and play the game</a:t>
            </a:r>
          </a:p>
          <a:p>
            <a:pPr marL="0" indent="0">
              <a:lnSpc>
                <a:spcPct val="90000"/>
              </a:lnSpc>
              <a:buNone/>
            </a:pPr>
            <a:r>
              <a:rPr lang="en-US" sz="1800" dirty="0">
                <a:solidFill>
                  <a:srgbClr val="77933C"/>
                </a:solidFill>
              </a:rPr>
              <a:t>	However, an individual chess game is way open on how it can</a:t>
            </a:r>
            <a:br>
              <a:rPr lang="en-US" sz="1800" dirty="0">
                <a:solidFill>
                  <a:srgbClr val="77933C"/>
                </a:solidFill>
              </a:rPr>
            </a:br>
            <a:r>
              <a:rPr lang="en-US" sz="1800" dirty="0">
                <a:solidFill>
                  <a:srgbClr val="77933C"/>
                </a:solidFill>
              </a:rPr>
              <a:t>	evolve</a:t>
            </a:r>
            <a:r>
              <a:rPr lang="en-US" sz="1800" dirty="0" smtClean="0">
                <a:solidFill>
                  <a:srgbClr val="77933C"/>
                </a:solidFill>
              </a:rPr>
              <a:t>.</a:t>
            </a:r>
          </a:p>
          <a:p>
            <a:pPr marL="0" indent="0">
              <a:lnSpc>
                <a:spcPct val="90000"/>
              </a:lnSpc>
              <a:buNone/>
            </a:pPr>
            <a:endParaRPr lang="en-US" sz="1800" dirty="0"/>
          </a:p>
          <a:p>
            <a:pPr marL="0" indent="0">
              <a:lnSpc>
                <a:spcPct val="90000"/>
              </a:lnSpc>
              <a:buNone/>
            </a:pPr>
            <a:r>
              <a:rPr lang="en-US" sz="1800" dirty="0" smtClean="0"/>
              <a:t>Further, </a:t>
            </a:r>
            <a:r>
              <a:rPr lang="en-US" sz="1800" dirty="0" smtClean="0">
                <a:solidFill>
                  <a:srgbClr val="77933C"/>
                </a:solidFill>
              </a:rPr>
              <a:t>the rules we found have been </a:t>
            </a:r>
            <a:r>
              <a:rPr lang="en-US" sz="1800" dirty="0" smtClean="0">
                <a:solidFill>
                  <a:srgbClr val="D16349"/>
                </a:solidFill>
              </a:rPr>
              <a:t>validated only within a limited energy scale </a:t>
            </a:r>
            <a:r>
              <a:rPr lang="en-US" sz="1800" dirty="0" smtClean="0"/>
              <a:t>(</a:t>
            </a:r>
            <a:r>
              <a:rPr lang="en-US" sz="1800" dirty="0" smtClean="0">
                <a:solidFill>
                  <a:srgbClr val="77933C"/>
                </a:solidFill>
              </a:rPr>
              <a:t>high energy frontier</a:t>
            </a:r>
            <a:r>
              <a:rPr lang="en-US" sz="1800" dirty="0" smtClean="0"/>
              <a:t>, </a:t>
            </a:r>
            <a:r>
              <a:rPr lang="en-US" sz="1800" dirty="0" smtClean="0">
                <a:solidFill>
                  <a:srgbClr val="77933C"/>
                </a:solidFill>
              </a:rPr>
              <a:t>low energy precision measurements</a:t>
            </a:r>
            <a:r>
              <a:rPr lang="en-US" sz="1800" dirty="0" smtClean="0"/>
              <a:t>), that we cannot rely on these rules beyond the limits these are validated. </a:t>
            </a:r>
          </a:p>
          <a:p>
            <a:pPr marL="0" indent="0">
              <a:lnSpc>
                <a:spcPct val="90000"/>
              </a:lnSpc>
              <a:buNone/>
            </a:pPr>
            <a:r>
              <a:rPr lang="en-US" sz="1800" dirty="0" smtClean="0">
                <a:solidFill>
                  <a:srgbClr val="CC0066"/>
                </a:solidFill>
              </a:rPr>
              <a:t>New physics</a:t>
            </a:r>
            <a:r>
              <a:rPr lang="en-US" sz="1800" dirty="0" smtClean="0"/>
              <a:t>, i.e. </a:t>
            </a:r>
            <a:r>
              <a:rPr lang="en-US" sz="1800" dirty="0" smtClean="0">
                <a:solidFill>
                  <a:srgbClr val="D16349"/>
                </a:solidFill>
              </a:rPr>
              <a:t>extending the rules we know</a:t>
            </a:r>
            <a:r>
              <a:rPr lang="en-US" sz="1800" dirty="0" smtClean="0"/>
              <a:t>, is possible and is a big </a:t>
            </a:r>
            <a:r>
              <a:rPr lang="en-US" sz="1800" dirty="0" smtClean="0">
                <a:solidFill>
                  <a:srgbClr val="D16349"/>
                </a:solidFill>
              </a:rPr>
              <a:t>driving force </a:t>
            </a:r>
            <a:r>
              <a:rPr lang="en-US" sz="1800" dirty="0" smtClean="0"/>
              <a:t>in fundamental research.</a:t>
            </a:r>
            <a:endParaRPr lang="en-US" sz="1800" dirty="0"/>
          </a:p>
          <a:p>
            <a:pPr marL="0" indent="0">
              <a:lnSpc>
                <a:spcPct val="90000"/>
              </a:lnSpc>
              <a:buNone/>
            </a:pPr>
            <a:endParaRPr lang="en-US" sz="1800" dirty="0" smtClean="0"/>
          </a:p>
          <a:p>
            <a:pPr marL="0" indent="0">
              <a:lnSpc>
                <a:spcPct val="90000"/>
              </a:lnSpc>
              <a:buNone/>
            </a:pPr>
            <a:r>
              <a:rPr lang="en-US" sz="1800" dirty="0"/>
              <a:t>	</a:t>
            </a:r>
            <a:endParaRPr lang="en-US" sz="1800" dirty="0" smtClean="0"/>
          </a:p>
          <a:p>
            <a:pPr marL="0" indent="0">
              <a:lnSpc>
                <a:spcPct val="90000"/>
              </a:lnSpc>
              <a:buNone/>
            </a:pPr>
            <a:endParaRPr lang="en-US" sz="1800" dirty="0"/>
          </a:p>
          <a:p>
            <a:pPr marL="0" indent="0">
              <a:lnSpc>
                <a:spcPct val="90000"/>
              </a:lnSpc>
              <a:buNone/>
            </a:pPr>
            <a:endParaRPr lang="en-US" sz="1800" dirty="0"/>
          </a:p>
        </p:txBody>
      </p:sp>
      <p:pic>
        <p:nvPicPr>
          <p:cNvPr id="38" name="Picture 37"/>
          <p:cNvPicPr>
            <a:picLocks noChangeAspect="1"/>
          </p:cNvPicPr>
          <p:nvPr/>
        </p:nvPicPr>
        <p:blipFill>
          <a:blip r:embed="rId2">
            <a:clrChange>
              <a:clrFrom>
                <a:srgbClr val="FCFEFC"/>
              </a:clrFrom>
              <a:clrTo>
                <a:srgbClr val="FCFEFC">
                  <a:alpha val="0"/>
                </a:srgbClr>
              </a:clrTo>
            </a:clrChange>
          </a:blip>
          <a:stretch>
            <a:fillRect/>
          </a:stretch>
        </p:blipFill>
        <p:spPr>
          <a:xfrm>
            <a:off x="5638800" y="1709719"/>
            <a:ext cx="3469704" cy="2655385"/>
          </a:xfrm>
          <a:prstGeom prst="rect">
            <a:avLst/>
          </a:prstGeom>
        </p:spPr>
      </p:pic>
      <p:sp>
        <p:nvSpPr>
          <p:cNvPr id="9" name="Date Placeholder 8"/>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0" name="Footer Placeholder 9"/>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10</a:t>
            </a:fld>
            <a:endParaRPr lang="en-US" dirty="0">
              <a:solidFill>
                <a:prstClr val="white">
                  <a:lumMod val="65000"/>
                </a:prstClr>
              </a:solidFill>
            </a:endParaRPr>
          </a:p>
        </p:txBody>
      </p:sp>
    </p:spTree>
    <p:extLst>
      <p:ext uri="{BB962C8B-B14F-4D97-AF65-F5344CB8AC3E}">
        <p14:creationId xmlns:p14="http://schemas.microsoft.com/office/powerpoint/2010/main" val="39300872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‘it’s calculated – now its dull!’</a:t>
            </a:r>
            <a:endParaRPr lang="en-US" dirty="0"/>
          </a:p>
        </p:txBody>
      </p:sp>
      <p:sp>
        <p:nvSpPr>
          <p:cNvPr id="3" name="Text Placeholder 2"/>
          <p:cNvSpPr>
            <a:spLocks noGrp="1"/>
          </p:cNvSpPr>
          <p:nvPr>
            <p:ph type="body" sz="quarter" idx="4294967295"/>
          </p:nvPr>
        </p:nvSpPr>
        <p:spPr>
          <a:xfrm>
            <a:off x="384497" y="1196752"/>
            <a:ext cx="8435975" cy="5106987"/>
          </a:xfrm>
        </p:spPr>
        <p:txBody>
          <a:bodyPr/>
          <a:lstStyle/>
          <a:p>
            <a:pPr marL="0" indent="0">
              <a:lnSpc>
                <a:spcPct val="90000"/>
              </a:lnSpc>
              <a:buNone/>
            </a:pPr>
            <a:r>
              <a:rPr lang="en-US" sz="2000" dirty="0" smtClean="0">
                <a:solidFill>
                  <a:srgbClr val="CC0066"/>
                </a:solidFill>
              </a:rPr>
              <a:t>Prejudice: </a:t>
            </a:r>
            <a:r>
              <a:rPr lang="en-US" sz="2000" dirty="0" smtClean="0">
                <a:solidFill>
                  <a:srgbClr val="77933C"/>
                </a:solidFill>
              </a:rPr>
              <a:t>Whatever is explained by science becomes</a:t>
            </a:r>
            <a:br>
              <a:rPr lang="en-US" sz="2000" dirty="0" smtClean="0">
                <a:solidFill>
                  <a:srgbClr val="77933C"/>
                </a:solidFill>
              </a:rPr>
            </a:br>
            <a:r>
              <a:rPr lang="en-US" sz="2000" dirty="0" smtClean="0">
                <a:solidFill>
                  <a:srgbClr val="77933C"/>
                </a:solidFill>
              </a:rPr>
              <a:t>dull and looses its mysteries, fascination</a:t>
            </a:r>
            <a:br>
              <a:rPr lang="en-US" sz="2000" dirty="0" smtClean="0">
                <a:solidFill>
                  <a:srgbClr val="77933C"/>
                </a:solidFill>
              </a:rPr>
            </a:br>
            <a:r>
              <a:rPr lang="en-US" sz="2000" dirty="0" smtClean="0">
                <a:solidFill>
                  <a:srgbClr val="77933C"/>
                </a:solidFill>
              </a:rPr>
              <a:t>and wonders.</a:t>
            </a:r>
          </a:p>
          <a:p>
            <a:pPr marL="0" indent="0">
              <a:lnSpc>
                <a:spcPct val="90000"/>
              </a:lnSpc>
              <a:buNone/>
            </a:pPr>
            <a:endParaRPr lang="en-US" sz="2000" dirty="0"/>
          </a:p>
          <a:p>
            <a:pPr marL="0" indent="0">
              <a:lnSpc>
                <a:spcPct val="80000"/>
              </a:lnSpc>
              <a:buNone/>
            </a:pPr>
            <a:r>
              <a:rPr lang="en-US" sz="2000" dirty="0" smtClean="0"/>
              <a:t>The contrary is true !</a:t>
            </a:r>
          </a:p>
          <a:p>
            <a:pPr marL="0" indent="0">
              <a:lnSpc>
                <a:spcPct val="80000"/>
              </a:lnSpc>
              <a:buNone/>
            </a:pPr>
            <a:endParaRPr lang="en-US" sz="2000" dirty="0"/>
          </a:p>
          <a:p>
            <a:pPr marL="0" indent="0">
              <a:lnSpc>
                <a:spcPct val="80000"/>
              </a:lnSpc>
              <a:buNone/>
            </a:pPr>
            <a:r>
              <a:rPr lang="en-US" sz="2000" dirty="0" smtClean="0"/>
              <a:t>Use the </a:t>
            </a:r>
            <a:r>
              <a:rPr lang="en-US" sz="2000" dirty="0" smtClean="0">
                <a:solidFill>
                  <a:srgbClr val="D16349"/>
                </a:solidFill>
              </a:rPr>
              <a:t>archeological site analogy</a:t>
            </a:r>
          </a:p>
          <a:p>
            <a:pPr marL="0" indent="0">
              <a:lnSpc>
                <a:spcPct val="80000"/>
              </a:lnSpc>
              <a:buNone/>
            </a:pPr>
            <a:endParaRPr lang="en-US" sz="2000" dirty="0"/>
          </a:p>
          <a:p>
            <a:pPr marL="0" indent="0">
              <a:lnSpc>
                <a:spcPct val="80000"/>
              </a:lnSpc>
              <a:buNone/>
            </a:pPr>
            <a:r>
              <a:rPr lang="en-US" sz="2000" dirty="0" smtClean="0"/>
              <a:t>If you don’t know about the site you are visiting, all you see is a pile of old stones and perhaps some funny (maybe appealing) ornaments and scripture.</a:t>
            </a:r>
          </a:p>
          <a:p>
            <a:pPr marL="0" indent="0">
              <a:lnSpc>
                <a:spcPct val="80000"/>
              </a:lnSpc>
              <a:buNone/>
            </a:pPr>
            <a:endParaRPr lang="en-US" sz="2000" dirty="0"/>
          </a:p>
          <a:p>
            <a:pPr marL="0" indent="0">
              <a:lnSpc>
                <a:spcPct val="80000"/>
              </a:lnSpc>
              <a:buNone/>
            </a:pPr>
            <a:r>
              <a:rPr lang="en-US" sz="2000" dirty="0" smtClean="0"/>
              <a:t>The more you know about the ancient culture, their habits and their lives, the more interesting the archeological site becomes.</a:t>
            </a:r>
          </a:p>
          <a:p>
            <a:pPr marL="0" indent="0">
              <a:lnSpc>
                <a:spcPct val="80000"/>
              </a:lnSpc>
              <a:buNone/>
            </a:pPr>
            <a:endParaRPr lang="en-US" sz="2000" dirty="0"/>
          </a:p>
          <a:p>
            <a:pPr marL="0" indent="0">
              <a:lnSpc>
                <a:spcPct val="80000"/>
              </a:lnSpc>
              <a:buNone/>
            </a:pPr>
            <a:r>
              <a:rPr lang="en-US" sz="2000" dirty="0" smtClean="0">
                <a:solidFill>
                  <a:srgbClr val="D16349"/>
                </a:solidFill>
              </a:rPr>
              <a:t>Physics opens up understanding nature</a:t>
            </a:r>
            <a:r>
              <a:rPr lang="en-US" sz="2000" dirty="0" smtClean="0"/>
              <a:t>, and allows enjoy nature more and more.</a:t>
            </a:r>
          </a:p>
          <a:p>
            <a:pPr marL="0" indent="0">
              <a:lnSpc>
                <a:spcPct val="90000"/>
              </a:lnSpc>
              <a:buNone/>
            </a:pPr>
            <a:endParaRPr lang="en-US" sz="2000" dirty="0"/>
          </a:p>
          <a:p>
            <a:pPr marL="0" indent="0">
              <a:lnSpc>
                <a:spcPct val="90000"/>
              </a:lnSpc>
              <a:buNone/>
            </a:pPr>
            <a:endParaRPr lang="en-US" sz="2000" dirty="0" smtClean="0"/>
          </a:p>
          <a:p>
            <a:pPr marL="0" indent="0">
              <a:lnSpc>
                <a:spcPct val="90000"/>
              </a:lnSpc>
              <a:buNone/>
            </a:pPr>
            <a:r>
              <a:rPr lang="en-US" sz="2000" dirty="0"/>
              <a:t>	</a:t>
            </a:r>
            <a:endParaRPr lang="en-US" sz="2000" dirty="0" smtClean="0"/>
          </a:p>
          <a:p>
            <a:pPr marL="0" indent="0">
              <a:lnSpc>
                <a:spcPct val="90000"/>
              </a:lnSpc>
              <a:buNone/>
            </a:pPr>
            <a:endParaRPr lang="en-US" sz="2000" dirty="0"/>
          </a:p>
          <a:p>
            <a:pPr marL="0" indent="0">
              <a:lnSpc>
                <a:spcPct val="90000"/>
              </a:lnSpc>
              <a:buNone/>
            </a:pPr>
            <a:endParaRPr lang="en-US" sz="2000" dirty="0"/>
          </a:p>
        </p:txBody>
      </p:sp>
      <p:pic>
        <p:nvPicPr>
          <p:cNvPr id="8" name="Picture 7"/>
          <p:cNvPicPr>
            <a:picLocks noChangeAspect="1"/>
          </p:cNvPicPr>
          <p:nvPr/>
        </p:nvPicPr>
        <p:blipFill>
          <a:blip r:embed="rId2">
            <a:clrChange>
              <a:clrFrom>
                <a:srgbClr val="FEFEFE"/>
              </a:clrFrom>
              <a:clrTo>
                <a:srgbClr val="FEFEFE">
                  <a:alpha val="0"/>
                </a:srgbClr>
              </a:clrTo>
            </a:clrChange>
          </a:blip>
          <a:stretch>
            <a:fillRect/>
          </a:stretch>
        </p:blipFill>
        <p:spPr>
          <a:xfrm>
            <a:off x="5705028" y="1052736"/>
            <a:ext cx="3187451" cy="2706538"/>
          </a:xfrm>
          <a:prstGeom prst="rect">
            <a:avLst/>
          </a:prstGeom>
        </p:spPr>
      </p:pic>
      <p:sp>
        <p:nvSpPr>
          <p:cNvPr id="7" name="Date Placeholder 6"/>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0" name="Footer Placeholder 9"/>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11</a:t>
            </a:fld>
            <a:endParaRPr lang="en-US" dirty="0">
              <a:solidFill>
                <a:prstClr val="white">
                  <a:lumMod val="65000"/>
                </a:prstClr>
              </a:solidFill>
            </a:endParaRPr>
          </a:p>
        </p:txBody>
      </p:sp>
    </p:spTree>
    <p:extLst>
      <p:ext uri="{BB962C8B-B14F-4D97-AF65-F5344CB8AC3E}">
        <p14:creationId xmlns:p14="http://schemas.microsoft.com/office/powerpoint/2010/main" val="14789648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‘it’s calculated – now its dull!’</a:t>
            </a:r>
            <a:endParaRPr lang="en-US" dirty="0"/>
          </a:p>
        </p:txBody>
      </p:sp>
      <p:sp>
        <p:nvSpPr>
          <p:cNvPr id="3" name="Text Placeholder 2"/>
          <p:cNvSpPr>
            <a:spLocks noGrp="1"/>
          </p:cNvSpPr>
          <p:nvPr>
            <p:ph type="body" sz="quarter" idx="4294967295"/>
          </p:nvPr>
        </p:nvSpPr>
        <p:spPr>
          <a:xfrm>
            <a:off x="384497" y="1196752"/>
            <a:ext cx="8435975" cy="5106987"/>
          </a:xfrm>
        </p:spPr>
        <p:txBody>
          <a:bodyPr/>
          <a:lstStyle/>
          <a:p>
            <a:pPr marL="0" indent="0">
              <a:lnSpc>
                <a:spcPct val="90000"/>
              </a:lnSpc>
              <a:buNone/>
            </a:pPr>
            <a:r>
              <a:rPr lang="en-US" sz="2000" dirty="0" smtClean="0">
                <a:solidFill>
                  <a:srgbClr val="CC0066"/>
                </a:solidFill>
              </a:rPr>
              <a:t>Prejudice: </a:t>
            </a:r>
            <a:r>
              <a:rPr lang="en-US" sz="2000" dirty="0" smtClean="0">
                <a:solidFill>
                  <a:srgbClr val="77933C"/>
                </a:solidFill>
              </a:rPr>
              <a:t>Whatever is explained by science becomes</a:t>
            </a:r>
            <a:br>
              <a:rPr lang="en-US" sz="2000" dirty="0" smtClean="0">
                <a:solidFill>
                  <a:srgbClr val="77933C"/>
                </a:solidFill>
              </a:rPr>
            </a:br>
            <a:r>
              <a:rPr lang="en-US" sz="2000" dirty="0" smtClean="0">
                <a:solidFill>
                  <a:srgbClr val="77933C"/>
                </a:solidFill>
              </a:rPr>
              <a:t>dull and looses its mysteries, fascination</a:t>
            </a:r>
            <a:br>
              <a:rPr lang="en-US" sz="2000" dirty="0" smtClean="0">
                <a:solidFill>
                  <a:srgbClr val="77933C"/>
                </a:solidFill>
              </a:rPr>
            </a:br>
            <a:r>
              <a:rPr lang="en-US" sz="2000" dirty="0" smtClean="0">
                <a:solidFill>
                  <a:srgbClr val="77933C"/>
                </a:solidFill>
              </a:rPr>
              <a:t>and wonders.</a:t>
            </a:r>
          </a:p>
          <a:p>
            <a:pPr marL="0" indent="0">
              <a:lnSpc>
                <a:spcPct val="90000"/>
              </a:lnSpc>
              <a:buNone/>
            </a:pPr>
            <a:endParaRPr lang="en-US" sz="2000" dirty="0"/>
          </a:p>
          <a:p>
            <a:pPr marL="0" indent="0">
              <a:lnSpc>
                <a:spcPct val="80000"/>
              </a:lnSpc>
              <a:buNone/>
            </a:pPr>
            <a:r>
              <a:rPr lang="en-US" sz="2000" dirty="0" smtClean="0"/>
              <a:t>The contrary is true !</a:t>
            </a:r>
          </a:p>
          <a:p>
            <a:pPr marL="0" indent="0">
              <a:lnSpc>
                <a:spcPct val="80000"/>
              </a:lnSpc>
              <a:buNone/>
            </a:pPr>
            <a:endParaRPr lang="en-US" sz="2000" dirty="0"/>
          </a:p>
          <a:p>
            <a:pPr marL="0" indent="0">
              <a:lnSpc>
                <a:spcPct val="80000"/>
              </a:lnSpc>
              <a:buNone/>
            </a:pPr>
            <a:r>
              <a:rPr lang="en-US" sz="2000" dirty="0" smtClean="0"/>
              <a:t>Use the </a:t>
            </a:r>
            <a:r>
              <a:rPr lang="en-US" sz="2000" dirty="0" smtClean="0">
                <a:solidFill>
                  <a:srgbClr val="D16349"/>
                </a:solidFill>
              </a:rPr>
              <a:t>archeological site analogy</a:t>
            </a:r>
          </a:p>
          <a:p>
            <a:pPr marL="0" indent="0">
              <a:lnSpc>
                <a:spcPct val="80000"/>
              </a:lnSpc>
              <a:buNone/>
            </a:pPr>
            <a:endParaRPr lang="en-US" sz="2000" dirty="0"/>
          </a:p>
          <a:p>
            <a:pPr marL="0" indent="0">
              <a:lnSpc>
                <a:spcPct val="80000"/>
              </a:lnSpc>
              <a:buNone/>
            </a:pPr>
            <a:r>
              <a:rPr lang="en-US" sz="2000" dirty="0" smtClean="0"/>
              <a:t>If you don’t know about the site you are visiting, all you see is a pile of old stones and perhaps some funny (maybe appealing) ornaments and scripture.</a:t>
            </a:r>
          </a:p>
          <a:p>
            <a:pPr marL="0" indent="0">
              <a:lnSpc>
                <a:spcPct val="80000"/>
              </a:lnSpc>
              <a:buNone/>
            </a:pPr>
            <a:endParaRPr lang="en-US" sz="2000" dirty="0"/>
          </a:p>
          <a:p>
            <a:pPr marL="0" indent="0">
              <a:lnSpc>
                <a:spcPct val="80000"/>
              </a:lnSpc>
              <a:buNone/>
            </a:pPr>
            <a:r>
              <a:rPr lang="en-US" sz="2000" dirty="0" smtClean="0"/>
              <a:t>The more you know about the ancient culture, their habits and their lives, the more interesting the archeological site becomes.</a:t>
            </a:r>
          </a:p>
          <a:p>
            <a:pPr marL="0" indent="0">
              <a:lnSpc>
                <a:spcPct val="80000"/>
              </a:lnSpc>
              <a:buNone/>
            </a:pPr>
            <a:endParaRPr lang="en-US" sz="2000" dirty="0"/>
          </a:p>
          <a:p>
            <a:pPr marL="0" indent="0">
              <a:lnSpc>
                <a:spcPct val="80000"/>
              </a:lnSpc>
              <a:buNone/>
            </a:pPr>
            <a:r>
              <a:rPr lang="en-US" sz="2000" dirty="0" smtClean="0">
                <a:solidFill>
                  <a:srgbClr val="D16349"/>
                </a:solidFill>
              </a:rPr>
              <a:t>Physics opens up understanding nature</a:t>
            </a:r>
            <a:r>
              <a:rPr lang="en-US" sz="2000" dirty="0" smtClean="0"/>
              <a:t>, and allows enjoy nature more and more.</a:t>
            </a:r>
          </a:p>
          <a:p>
            <a:pPr marL="0" indent="0">
              <a:lnSpc>
                <a:spcPct val="90000"/>
              </a:lnSpc>
              <a:buNone/>
            </a:pPr>
            <a:endParaRPr lang="en-US" sz="2000" dirty="0"/>
          </a:p>
          <a:p>
            <a:pPr marL="0" indent="0">
              <a:lnSpc>
                <a:spcPct val="90000"/>
              </a:lnSpc>
              <a:buNone/>
            </a:pPr>
            <a:endParaRPr lang="en-US" sz="2000" dirty="0" smtClean="0"/>
          </a:p>
          <a:p>
            <a:pPr marL="0" indent="0">
              <a:lnSpc>
                <a:spcPct val="90000"/>
              </a:lnSpc>
              <a:buNone/>
            </a:pPr>
            <a:r>
              <a:rPr lang="en-US" sz="2000" dirty="0"/>
              <a:t>	</a:t>
            </a:r>
            <a:endParaRPr lang="en-US" sz="2000" dirty="0" smtClean="0"/>
          </a:p>
          <a:p>
            <a:pPr marL="0" indent="0">
              <a:lnSpc>
                <a:spcPct val="90000"/>
              </a:lnSpc>
              <a:buNone/>
            </a:pPr>
            <a:endParaRPr lang="en-US" sz="2000" dirty="0"/>
          </a:p>
          <a:p>
            <a:pPr marL="0" indent="0">
              <a:lnSpc>
                <a:spcPct val="90000"/>
              </a:lnSpc>
              <a:buNone/>
            </a:pPr>
            <a:endParaRPr lang="en-US" sz="2000" dirty="0"/>
          </a:p>
        </p:txBody>
      </p:sp>
      <p:sp>
        <p:nvSpPr>
          <p:cNvPr id="7" name="Date Placeholder 6"/>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0" name="Footer Placeholder 9"/>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12</a:t>
            </a:fld>
            <a:endParaRPr lang="en-US" dirty="0">
              <a:solidFill>
                <a:prstClr val="white">
                  <a:lumMod val="65000"/>
                </a:prstClr>
              </a:solidFill>
            </a:endParaRPr>
          </a:p>
        </p:txBody>
      </p:sp>
      <p:grpSp>
        <p:nvGrpSpPr>
          <p:cNvPr id="9" name="Group 8"/>
          <p:cNvGrpSpPr/>
          <p:nvPr/>
        </p:nvGrpSpPr>
        <p:grpSpPr>
          <a:xfrm>
            <a:off x="4572000" y="1505083"/>
            <a:ext cx="4572000" cy="2211949"/>
            <a:chOff x="4572000" y="1766693"/>
            <a:chExt cx="4572000" cy="2211949"/>
          </a:xfrm>
        </p:grpSpPr>
        <p:pic>
          <p:nvPicPr>
            <p:cNvPr id="12" name="Picture 11"/>
            <p:cNvPicPr>
              <a:picLocks noChangeAspect="1"/>
            </p:cNvPicPr>
            <p:nvPr/>
          </p:nvPicPr>
          <p:blipFill>
            <a:blip r:embed="rId2"/>
            <a:stretch>
              <a:fillRect/>
            </a:stretch>
          </p:blipFill>
          <p:spPr>
            <a:xfrm>
              <a:off x="5638800" y="1766693"/>
              <a:ext cx="3469704" cy="1950339"/>
            </a:xfrm>
            <a:prstGeom prst="rect">
              <a:avLst/>
            </a:prstGeom>
          </p:spPr>
        </p:pic>
        <p:sp>
          <p:nvSpPr>
            <p:cNvPr id="13" name="Rectangle 12"/>
            <p:cNvSpPr/>
            <p:nvPr/>
          </p:nvSpPr>
          <p:spPr>
            <a:xfrm>
              <a:off x="4572000" y="3717032"/>
              <a:ext cx="4572000" cy="261610"/>
            </a:xfrm>
            <a:prstGeom prst="rect">
              <a:avLst/>
            </a:prstGeom>
          </p:spPr>
          <p:txBody>
            <a:bodyPr>
              <a:spAutoFit/>
            </a:bodyPr>
            <a:lstStyle/>
            <a:p>
              <a:pPr algn="r"/>
              <a:r>
                <a:rPr lang="en-US" sz="1050" dirty="0">
                  <a:solidFill>
                    <a:srgbClr val="646B86"/>
                  </a:solidFill>
                </a:rPr>
                <a:t>The </a:t>
              </a:r>
              <a:r>
                <a:rPr lang="en-US" sz="1050" dirty="0" err="1">
                  <a:solidFill>
                    <a:srgbClr val="646B86"/>
                  </a:solidFill>
                </a:rPr>
                <a:t>Gannarve</a:t>
              </a:r>
              <a:r>
                <a:rPr lang="en-US" sz="1050" dirty="0">
                  <a:solidFill>
                    <a:srgbClr val="646B86"/>
                  </a:solidFill>
                </a:rPr>
                <a:t> megalithic ship grave on the island Gotland in Sweden.</a:t>
              </a:r>
            </a:p>
          </p:txBody>
        </p:sp>
      </p:grpSp>
    </p:spTree>
    <p:extLst>
      <p:ext uri="{BB962C8B-B14F-4D97-AF65-F5344CB8AC3E}">
        <p14:creationId xmlns:p14="http://schemas.microsoft.com/office/powerpoint/2010/main" val="3507585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‘particle physics detached from life’</a:t>
            </a:r>
            <a:endParaRPr lang="en-US" dirty="0"/>
          </a:p>
        </p:txBody>
      </p:sp>
      <p:sp>
        <p:nvSpPr>
          <p:cNvPr id="3" name="Text Placeholder 2"/>
          <p:cNvSpPr>
            <a:spLocks noGrp="1"/>
          </p:cNvSpPr>
          <p:nvPr>
            <p:ph type="body" sz="quarter" idx="4294967295"/>
          </p:nvPr>
        </p:nvSpPr>
        <p:spPr>
          <a:xfrm>
            <a:off x="385068" y="1196752"/>
            <a:ext cx="8507412" cy="4748212"/>
          </a:xfrm>
        </p:spPr>
        <p:txBody>
          <a:bodyPr/>
          <a:lstStyle/>
          <a:p>
            <a:pPr marL="0" indent="0">
              <a:buNone/>
            </a:pPr>
            <a:r>
              <a:rPr lang="en-US" sz="2000" dirty="0">
                <a:solidFill>
                  <a:srgbClr val="CC0066"/>
                </a:solidFill>
              </a:rPr>
              <a:t>Prejudice: </a:t>
            </a:r>
            <a:r>
              <a:rPr lang="en-US" sz="2000" dirty="0" smtClean="0">
                <a:solidFill>
                  <a:srgbClr val="77933C"/>
                </a:solidFill>
              </a:rPr>
              <a:t>New findings by particle physics experiments are so detached from real life and from real problems that these are of no concern anyhow and therefore of no use.</a:t>
            </a:r>
          </a:p>
          <a:p>
            <a:pPr marL="0" indent="0">
              <a:buNone/>
            </a:pPr>
            <a:endParaRPr lang="en-US" sz="2000" dirty="0"/>
          </a:p>
          <a:p>
            <a:pPr marL="0" indent="0">
              <a:buNone/>
            </a:pPr>
            <a:r>
              <a:rPr lang="en-US" sz="2000" dirty="0" smtClean="0"/>
              <a:t>It’s true that </a:t>
            </a:r>
            <a:r>
              <a:rPr lang="en-US" sz="2000" dirty="0" smtClean="0">
                <a:solidFill>
                  <a:srgbClr val="D16349"/>
                </a:solidFill>
              </a:rPr>
              <a:t>knowing the Higgs existing and its mass doesn’t change every days life</a:t>
            </a:r>
            <a:r>
              <a:rPr lang="en-US" sz="2000" dirty="0" smtClean="0"/>
              <a:t>.</a:t>
            </a:r>
          </a:p>
          <a:p>
            <a:pPr marL="0" indent="0">
              <a:buNone/>
            </a:pPr>
            <a:endParaRPr lang="en-US" sz="2000" dirty="0"/>
          </a:p>
          <a:p>
            <a:pPr marL="0" indent="0">
              <a:buNone/>
            </a:pPr>
            <a:r>
              <a:rPr lang="en-US" sz="2000" dirty="0" smtClean="0"/>
              <a:t>Knowing that there is a </a:t>
            </a:r>
            <a:r>
              <a:rPr lang="en-US" sz="2000" dirty="0" smtClean="0">
                <a:solidFill>
                  <a:srgbClr val="77933C"/>
                </a:solidFill>
              </a:rPr>
              <a:t>Higgs mechanism </a:t>
            </a:r>
            <a:r>
              <a:rPr lang="en-US" sz="2000" dirty="0" smtClean="0"/>
              <a:t>responsible for </a:t>
            </a:r>
            <a:r>
              <a:rPr lang="en-US" sz="2000" dirty="0" smtClean="0">
                <a:solidFill>
                  <a:srgbClr val="77933C"/>
                </a:solidFill>
              </a:rPr>
              <a:t>mass of elementary particles</a:t>
            </a:r>
            <a:r>
              <a:rPr lang="en-US" sz="2000" dirty="0" smtClean="0"/>
              <a:t>, and that </a:t>
            </a:r>
            <a:r>
              <a:rPr lang="en-US" sz="2000" dirty="0" smtClean="0">
                <a:solidFill>
                  <a:srgbClr val="77933C"/>
                </a:solidFill>
              </a:rPr>
              <a:t>mass is fundamentally needed </a:t>
            </a:r>
            <a:r>
              <a:rPr lang="en-US" sz="2000" dirty="0" smtClean="0"/>
              <a:t>for allowing </a:t>
            </a:r>
            <a:r>
              <a:rPr lang="en-US" sz="2000" dirty="0" smtClean="0">
                <a:solidFill>
                  <a:srgbClr val="77933C"/>
                </a:solidFill>
              </a:rPr>
              <a:t>structure</a:t>
            </a:r>
            <a:r>
              <a:rPr lang="en-US" sz="2000" dirty="0" smtClean="0"/>
              <a:t> to build up in the Universe, put’s this knowledge on a different scale. </a:t>
            </a:r>
            <a:r>
              <a:rPr lang="en-US" sz="2000" dirty="0" smtClean="0">
                <a:solidFill>
                  <a:srgbClr val="D16349"/>
                </a:solidFill>
              </a:rPr>
              <a:t>We simply wouldn’t exist without </a:t>
            </a:r>
            <a:r>
              <a:rPr lang="en-US" sz="2000" dirty="0" smtClean="0">
                <a:solidFill>
                  <a:srgbClr val="D16349"/>
                </a:solidFill>
              </a:rPr>
              <a:t>the Higgs mechanism in place!</a:t>
            </a:r>
            <a:endParaRPr lang="en-US" sz="2000" dirty="0" smtClean="0">
              <a:solidFill>
                <a:srgbClr val="D16349"/>
              </a:solidFill>
            </a:endParaRPr>
          </a:p>
          <a:p>
            <a:pPr marL="0" indent="0">
              <a:buNone/>
            </a:pPr>
            <a:endParaRPr lang="en-US" sz="2000" dirty="0"/>
          </a:p>
          <a:p>
            <a:pPr marL="0" indent="0">
              <a:buNone/>
            </a:pPr>
            <a:r>
              <a:rPr lang="en-US" sz="2000" dirty="0" smtClean="0"/>
              <a:t>All after all, </a:t>
            </a:r>
            <a:r>
              <a:rPr lang="en-US" sz="2000" dirty="0" smtClean="0">
                <a:solidFill>
                  <a:srgbClr val="77933C"/>
                </a:solidFill>
              </a:rPr>
              <a:t>it’s all about </a:t>
            </a:r>
            <a:r>
              <a:rPr lang="en-US" sz="2000" dirty="0" smtClean="0">
                <a:solidFill>
                  <a:srgbClr val="D16349"/>
                </a:solidFill>
              </a:rPr>
              <a:t>the Universe in the end being Intelligible</a:t>
            </a:r>
          </a:p>
          <a:p>
            <a:pPr marL="0" indent="0">
              <a:buNone/>
            </a:pPr>
            <a:r>
              <a:rPr lang="en-US" sz="2000" dirty="0">
                <a:solidFill>
                  <a:schemeClr val="tx2"/>
                </a:solidFill>
              </a:rPr>
              <a:t>a</a:t>
            </a:r>
            <a:r>
              <a:rPr lang="en-US" sz="2000" dirty="0" smtClean="0">
                <a:solidFill>
                  <a:schemeClr val="tx2"/>
                </a:solidFill>
              </a:rPr>
              <a:t>nd </a:t>
            </a:r>
            <a:r>
              <a:rPr lang="en-US" sz="2000" dirty="0" smtClean="0">
                <a:solidFill>
                  <a:srgbClr val="D16349"/>
                </a:solidFill>
              </a:rPr>
              <a:t>in a combined effort, we can learn how it works.</a:t>
            </a:r>
          </a:p>
          <a:p>
            <a:pPr marL="0" indent="0">
              <a:buNone/>
            </a:pPr>
            <a:endParaRPr lang="en-US" sz="2000" dirty="0"/>
          </a:p>
          <a:p>
            <a:pPr marL="0" indent="0">
              <a:buNone/>
            </a:pPr>
            <a:endParaRPr lang="en-US" sz="2000" dirty="0" smtClean="0"/>
          </a:p>
          <a:p>
            <a:pPr marL="0" indent="0">
              <a:buNone/>
            </a:pPr>
            <a:r>
              <a:rPr lang="en-US" sz="2000" dirty="0"/>
              <a:t>	</a:t>
            </a:r>
            <a:endParaRPr lang="en-US" sz="2000" dirty="0" smtClean="0"/>
          </a:p>
          <a:p>
            <a:pPr marL="0" indent="0">
              <a:buNone/>
            </a:pPr>
            <a:endParaRPr lang="en-US" sz="2000" dirty="0"/>
          </a:p>
          <a:p>
            <a:pPr marL="0" indent="0">
              <a:buNone/>
            </a:pPr>
            <a:endParaRPr lang="en-US" sz="2000" dirty="0"/>
          </a:p>
        </p:txBody>
      </p:sp>
      <p:sp>
        <p:nvSpPr>
          <p:cNvPr id="9" name="Date Placeholder 8"/>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0" name="Footer Placeholder 9"/>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13</a:t>
            </a:fld>
            <a:endParaRPr lang="en-US" dirty="0">
              <a:solidFill>
                <a:prstClr val="white">
                  <a:lumMod val="65000"/>
                </a:prstClr>
              </a:solidFill>
            </a:endParaRPr>
          </a:p>
        </p:txBody>
      </p:sp>
    </p:spTree>
    <p:extLst>
      <p:ext uri="{BB962C8B-B14F-4D97-AF65-F5344CB8AC3E}">
        <p14:creationId xmlns:p14="http://schemas.microsoft.com/office/powerpoint/2010/main" val="967484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findings don’t last’</a:t>
            </a:r>
            <a:endParaRPr lang="en-US" dirty="0"/>
          </a:p>
        </p:txBody>
      </p:sp>
      <p:sp>
        <p:nvSpPr>
          <p:cNvPr id="3" name="Text Placeholder 2"/>
          <p:cNvSpPr>
            <a:spLocks noGrp="1"/>
          </p:cNvSpPr>
          <p:nvPr>
            <p:ph type="body" sz="quarter" idx="4294967295"/>
          </p:nvPr>
        </p:nvSpPr>
        <p:spPr>
          <a:xfrm>
            <a:off x="446856" y="1268760"/>
            <a:ext cx="8229600" cy="4938712"/>
          </a:xfrm>
        </p:spPr>
        <p:txBody>
          <a:bodyPr/>
          <a:lstStyle/>
          <a:p>
            <a:pPr marL="0" indent="0">
              <a:lnSpc>
                <a:spcPct val="80000"/>
              </a:lnSpc>
              <a:buNone/>
            </a:pPr>
            <a:r>
              <a:rPr lang="en-US" sz="2000" dirty="0">
                <a:solidFill>
                  <a:srgbClr val="CC0066"/>
                </a:solidFill>
              </a:rPr>
              <a:t>Prejudice</a:t>
            </a:r>
            <a:r>
              <a:rPr lang="en-US" sz="2000" dirty="0" smtClean="0">
                <a:solidFill>
                  <a:srgbClr val="CC0066"/>
                </a:solidFill>
              </a:rPr>
              <a:t>: </a:t>
            </a:r>
            <a:r>
              <a:rPr lang="en-US" sz="2000" dirty="0" smtClean="0">
                <a:solidFill>
                  <a:srgbClr val="77933C"/>
                </a:solidFill>
              </a:rPr>
              <a:t>Established knowledge is only valid for a short moment in time and thrown over board immediately when new findings come in. </a:t>
            </a:r>
            <a:r>
              <a:rPr lang="en-US" sz="2000" dirty="0">
                <a:solidFill>
                  <a:srgbClr val="77933C"/>
                </a:solidFill>
              </a:rPr>
              <a:t> </a:t>
            </a:r>
            <a:r>
              <a:rPr lang="en-US" sz="2000" dirty="0" smtClean="0">
                <a:solidFill>
                  <a:srgbClr val="77933C"/>
                </a:solidFill>
              </a:rPr>
              <a:t>As this happens iteratively, there will never be anything useful worth trusting. Science (and scientists) can’t be trusted.</a:t>
            </a:r>
          </a:p>
          <a:p>
            <a:pPr marL="0" indent="0">
              <a:lnSpc>
                <a:spcPct val="80000"/>
              </a:lnSpc>
              <a:buNone/>
            </a:pPr>
            <a:endParaRPr lang="en-US" sz="2000" dirty="0"/>
          </a:p>
          <a:p>
            <a:pPr marL="0" indent="0">
              <a:lnSpc>
                <a:spcPct val="80000"/>
              </a:lnSpc>
              <a:buNone/>
            </a:pPr>
            <a:r>
              <a:rPr lang="en-US" sz="2000" dirty="0" smtClean="0"/>
              <a:t>Although </a:t>
            </a:r>
            <a:r>
              <a:rPr lang="en-US" sz="2000" dirty="0" smtClean="0">
                <a:solidFill>
                  <a:srgbClr val="77933C"/>
                </a:solidFill>
              </a:rPr>
              <a:t>bad examples do exist </a:t>
            </a:r>
            <a:r>
              <a:rPr lang="en-US" sz="2000" dirty="0" smtClean="0"/>
              <a:t>e.g. in clinical studies based on too small or biased samples, </a:t>
            </a:r>
            <a:r>
              <a:rPr lang="en-US" sz="2000" dirty="0" smtClean="0">
                <a:solidFill>
                  <a:srgbClr val="77933C"/>
                </a:solidFill>
              </a:rPr>
              <a:t>this is not true in general</a:t>
            </a:r>
            <a:r>
              <a:rPr lang="en-US" sz="2000" dirty="0" smtClean="0"/>
              <a:t>.</a:t>
            </a:r>
          </a:p>
          <a:p>
            <a:pPr marL="0" indent="0">
              <a:lnSpc>
                <a:spcPct val="80000"/>
              </a:lnSpc>
              <a:buNone/>
            </a:pPr>
            <a:endParaRPr lang="en-US" sz="2000" dirty="0"/>
          </a:p>
          <a:p>
            <a:pPr marL="0" indent="0">
              <a:lnSpc>
                <a:spcPct val="80000"/>
              </a:lnSpc>
              <a:buNone/>
            </a:pPr>
            <a:r>
              <a:rPr lang="en-US" sz="2000" dirty="0" smtClean="0">
                <a:solidFill>
                  <a:srgbClr val="D16349"/>
                </a:solidFill>
              </a:rPr>
              <a:t>The work and findings of e.g. Newton and many, many more, is still valid today;</a:t>
            </a:r>
          </a:p>
          <a:p>
            <a:pPr marL="0" indent="0">
              <a:lnSpc>
                <a:spcPct val="80000"/>
              </a:lnSpc>
              <a:buNone/>
            </a:pPr>
            <a:r>
              <a:rPr lang="en-US" sz="2000" dirty="0"/>
              <a:t>a</a:t>
            </a:r>
            <a:r>
              <a:rPr lang="en-US" sz="2000" dirty="0" smtClean="0"/>
              <a:t>lthough </a:t>
            </a:r>
            <a:r>
              <a:rPr lang="en-US" sz="2000" dirty="0" smtClean="0">
                <a:solidFill>
                  <a:srgbClr val="77933C"/>
                </a:solidFill>
              </a:rPr>
              <a:t>general relativity supersedes Newtonian mechanics</a:t>
            </a:r>
            <a:r>
              <a:rPr lang="en-US" sz="2000" dirty="0" smtClean="0"/>
              <a:t>, we now </a:t>
            </a:r>
            <a:r>
              <a:rPr lang="en-US" sz="2000" dirty="0" smtClean="0">
                <a:solidFill>
                  <a:srgbClr val="D16349"/>
                </a:solidFill>
              </a:rPr>
              <a:t>know exactly how </a:t>
            </a:r>
            <a:r>
              <a:rPr lang="en-US" sz="2000" dirty="0" smtClean="0">
                <a:solidFill>
                  <a:srgbClr val="D16349"/>
                </a:solidFill>
              </a:rPr>
              <a:t>well Newtonian </a:t>
            </a:r>
            <a:r>
              <a:rPr lang="en-US" sz="2000" dirty="0" smtClean="0">
                <a:solidFill>
                  <a:srgbClr val="D16349"/>
                </a:solidFill>
              </a:rPr>
              <a:t>mechanics works and where the limits are.</a:t>
            </a:r>
          </a:p>
          <a:p>
            <a:pPr marL="0" indent="0">
              <a:lnSpc>
                <a:spcPct val="80000"/>
              </a:lnSpc>
              <a:buNone/>
            </a:pPr>
            <a:endParaRPr lang="en-US" sz="2000" dirty="0"/>
          </a:p>
          <a:p>
            <a:pPr marL="0" indent="0">
              <a:lnSpc>
                <a:spcPct val="80000"/>
              </a:lnSpc>
              <a:buNone/>
            </a:pPr>
            <a:r>
              <a:rPr lang="en-US" sz="2000" dirty="0" smtClean="0">
                <a:solidFill>
                  <a:srgbClr val="D16349"/>
                </a:solidFill>
              </a:rPr>
              <a:t>Empirical established knowledge will stay forever as part of human culture. </a:t>
            </a:r>
          </a:p>
          <a:p>
            <a:pPr marL="0" indent="0">
              <a:lnSpc>
                <a:spcPct val="80000"/>
              </a:lnSpc>
              <a:buNone/>
            </a:pPr>
            <a:r>
              <a:rPr lang="en-US" sz="2000" dirty="0" smtClean="0"/>
              <a:t>The existence of the Higgs boson will stay, but it’s role in nature is still open for </a:t>
            </a:r>
            <a:r>
              <a:rPr lang="en-US" sz="2000" u="sng" dirty="0" smtClean="0"/>
              <a:t>future refinements</a:t>
            </a:r>
            <a:r>
              <a:rPr lang="en-US" sz="2000" dirty="0" smtClean="0"/>
              <a:t>. </a:t>
            </a:r>
          </a:p>
          <a:p>
            <a:pPr marL="0" indent="0">
              <a:lnSpc>
                <a:spcPct val="80000"/>
              </a:lnSpc>
              <a:buNone/>
            </a:pPr>
            <a:endParaRPr lang="en-US" sz="2000" dirty="0"/>
          </a:p>
          <a:p>
            <a:pPr marL="0" indent="0">
              <a:lnSpc>
                <a:spcPct val="80000"/>
              </a:lnSpc>
              <a:buNone/>
            </a:pPr>
            <a:endParaRPr lang="en-US" sz="2000" dirty="0" smtClean="0"/>
          </a:p>
          <a:p>
            <a:pPr marL="0" indent="0">
              <a:lnSpc>
                <a:spcPct val="80000"/>
              </a:lnSpc>
              <a:buNone/>
            </a:pPr>
            <a:endParaRPr lang="en-US" sz="2000" dirty="0"/>
          </a:p>
          <a:p>
            <a:pPr marL="0" indent="0">
              <a:lnSpc>
                <a:spcPct val="80000"/>
              </a:lnSpc>
              <a:buNone/>
            </a:pPr>
            <a:endParaRPr lang="en-US" sz="2000" dirty="0" smtClean="0"/>
          </a:p>
          <a:p>
            <a:pPr marL="0" indent="0">
              <a:lnSpc>
                <a:spcPct val="80000"/>
              </a:lnSpc>
              <a:buNone/>
            </a:pPr>
            <a:r>
              <a:rPr lang="en-US" sz="2000" dirty="0"/>
              <a:t>	</a:t>
            </a:r>
            <a:endParaRPr lang="en-US" sz="2000" dirty="0" smtClean="0"/>
          </a:p>
          <a:p>
            <a:pPr marL="0" indent="0">
              <a:lnSpc>
                <a:spcPct val="80000"/>
              </a:lnSpc>
              <a:buNone/>
            </a:pPr>
            <a:endParaRPr lang="en-US" sz="2000" dirty="0"/>
          </a:p>
          <a:p>
            <a:pPr marL="0" indent="0">
              <a:lnSpc>
                <a:spcPct val="80000"/>
              </a:lnSpc>
              <a:buNone/>
            </a:pPr>
            <a:endParaRPr lang="en-US" sz="2000" dirty="0"/>
          </a:p>
        </p:txBody>
      </p:sp>
      <p:sp>
        <p:nvSpPr>
          <p:cNvPr id="9" name="Date Placeholder 8"/>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0" name="Footer Placeholder 9"/>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14</a:t>
            </a:fld>
            <a:endParaRPr lang="en-US" dirty="0">
              <a:solidFill>
                <a:prstClr val="white">
                  <a:lumMod val="65000"/>
                </a:prstClr>
              </a:solidFill>
            </a:endParaRPr>
          </a:p>
        </p:txBody>
      </p:sp>
    </p:spTree>
    <p:extLst>
      <p:ext uri="{BB962C8B-B14F-4D97-AF65-F5344CB8AC3E}">
        <p14:creationId xmlns:p14="http://schemas.microsoft.com/office/powerpoint/2010/main" val="1697635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dirty="0" smtClean="0">
                <a:solidFill>
                  <a:schemeClr val="tx1"/>
                </a:solidFill>
              </a:rPr>
              <a:t>I</a:t>
            </a:r>
            <a:r>
              <a:rPr lang="en-US" dirty="0" smtClean="0">
                <a:solidFill>
                  <a:srgbClr val="CC0066"/>
                </a:solidFill>
              </a:rPr>
              <a:t>P</a:t>
            </a:r>
            <a:r>
              <a:rPr lang="en-US" dirty="0" smtClean="0">
                <a:solidFill>
                  <a:srgbClr val="108ADA"/>
                </a:solidFill>
              </a:rPr>
              <a:t>P</a:t>
            </a:r>
            <a:r>
              <a:rPr lang="en-US" dirty="0" smtClean="0">
                <a:solidFill>
                  <a:schemeClr val="tx1"/>
                </a:solidFill>
              </a:rPr>
              <a:t>O</a:t>
            </a:r>
            <a:r>
              <a:rPr lang="en-US" dirty="0" smtClean="0">
                <a:solidFill>
                  <a:srgbClr val="77933C"/>
                </a:solidFill>
              </a:rPr>
              <a:t>G</a:t>
            </a:r>
            <a:endParaRPr lang="en-US" dirty="0"/>
          </a:p>
        </p:txBody>
      </p:sp>
      <p:sp>
        <p:nvSpPr>
          <p:cNvPr id="10" name="Text Placeholder 9"/>
          <p:cNvSpPr>
            <a:spLocks noGrp="1"/>
          </p:cNvSpPr>
          <p:nvPr>
            <p:ph type="body" idx="1"/>
          </p:nvPr>
        </p:nvSpPr>
        <p:spPr>
          <a:xfrm>
            <a:off x="1079613" y="2362200"/>
            <a:ext cx="6984775" cy="1500187"/>
          </a:xfrm>
        </p:spPr>
        <p:txBody>
          <a:bodyPr>
            <a:noAutofit/>
          </a:bodyPr>
          <a:lstStyle/>
          <a:p>
            <a:pPr algn="ctr"/>
            <a:r>
              <a:rPr lang="en-US" sz="2000" dirty="0">
                <a:solidFill>
                  <a:srgbClr val="111881"/>
                </a:solidFill>
              </a:rPr>
              <a:t>International Particle Physics Outreach Group </a:t>
            </a:r>
            <a:br>
              <a:rPr lang="en-US" sz="2000" dirty="0">
                <a:solidFill>
                  <a:srgbClr val="111881"/>
                </a:solidFill>
              </a:rPr>
            </a:br>
            <a:endParaRPr lang="en-US" sz="2000" dirty="0">
              <a:solidFill>
                <a:srgbClr val="111881"/>
              </a:solidFill>
            </a:endParaRPr>
          </a:p>
          <a:p>
            <a:pPr algn="ctr"/>
            <a:r>
              <a:rPr lang="en-US" sz="2000" dirty="0">
                <a:solidFill>
                  <a:srgbClr val="D16349"/>
                </a:solidFill>
              </a:rPr>
              <a:t>an example for concerted and systematic effort for </a:t>
            </a:r>
            <a:r>
              <a:rPr lang="en-US" sz="2000" dirty="0" smtClean="0">
                <a:solidFill>
                  <a:srgbClr val="D16349"/>
                </a:solidFill>
              </a:rPr>
              <a:t>outreach</a:t>
            </a:r>
          </a:p>
          <a:p>
            <a:pPr algn="ctr"/>
            <a:endParaRPr lang="en-US" sz="2000" dirty="0">
              <a:solidFill>
                <a:srgbClr val="D16349"/>
              </a:solidFill>
            </a:endParaRPr>
          </a:p>
          <a:p>
            <a:pPr algn="ctr"/>
            <a:r>
              <a:rPr lang="en-US" sz="2000" dirty="0" smtClean="0">
                <a:solidFill>
                  <a:srgbClr val="CC0066"/>
                </a:solidFill>
              </a:rPr>
              <a:t>Enabling Outreach Globally</a:t>
            </a:r>
          </a:p>
          <a:p>
            <a:pPr algn="ctr"/>
            <a:endParaRPr lang="en-US" sz="2000" dirty="0">
              <a:solidFill>
                <a:srgbClr val="D16349"/>
              </a:solidFill>
            </a:endParaRPr>
          </a:p>
          <a:p>
            <a:pPr algn="ctr"/>
            <a:r>
              <a:rPr lang="en-US" sz="2000" dirty="0" smtClean="0">
                <a:solidFill>
                  <a:srgbClr val="D16349"/>
                </a:solidFill>
              </a:rPr>
              <a:t>as a Collaboration in a collaborative effort  </a:t>
            </a:r>
            <a:endParaRPr lang="en-US" sz="2000" dirty="0">
              <a:solidFill>
                <a:srgbClr val="D16349"/>
              </a:solidFill>
            </a:endParaRPr>
          </a:p>
          <a:p>
            <a:pPr algn="ctr"/>
            <a:endParaRPr lang="en-US" sz="2000" dirty="0"/>
          </a:p>
        </p:txBody>
      </p:sp>
      <p:sp>
        <p:nvSpPr>
          <p:cNvPr id="8" name="Date Placeholder 7"/>
          <p:cNvSpPr>
            <a:spLocks noGrp="1"/>
          </p:cNvSpPr>
          <p:nvPr>
            <p:ph type="dt" sz="half" idx="10"/>
          </p:nvPr>
        </p:nvSpPr>
        <p:spPr/>
        <p:txBody>
          <a:bodyPr/>
          <a:lstStyle/>
          <a:p>
            <a:r>
              <a:rPr lang="de-CH" smtClean="0"/>
              <a:t>HP Beck</a:t>
            </a:r>
            <a:endParaRPr lang="en-US" dirty="0"/>
          </a:p>
        </p:txBody>
      </p:sp>
      <p:sp>
        <p:nvSpPr>
          <p:cNvPr id="11" name="Footer Placeholder 10"/>
          <p:cNvSpPr>
            <a:spLocks noGrp="1"/>
          </p:cNvSpPr>
          <p:nvPr>
            <p:ph type="ftr" sz="quarter" idx="11"/>
          </p:nvPr>
        </p:nvSpPr>
        <p:spPr/>
        <p:txBody>
          <a:bodyPr/>
          <a:lstStyle/>
          <a:p>
            <a:r>
              <a:rPr lang="en-US" smtClean="0"/>
              <a:t>IPPOG ECFA Report</a:t>
            </a:r>
            <a:endParaRPr lang="en-US" dirty="0"/>
          </a:p>
        </p:txBody>
      </p:sp>
      <p:sp>
        <p:nvSpPr>
          <p:cNvPr id="12" name="Slide Number Placeholder 11"/>
          <p:cNvSpPr>
            <a:spLocks noGrp="1"/>
          </p:cNvSpPr>
          <p:nvPr>
            <p:ph type="sldNum" sz="quarter" idx="12"/>
          </p:nvPr>
        </p:nvSpPr>
        <p:spPr/>
        <p:txBody>
          <a:bodyPr/>
          <a:lstStyle/>
          <a:p>
            <a:pPr algn="r"/>
            <a:fld id="{A0A56251-BD2A-9048-A894-ED47CF33A725}" type="slidenum">
              <a:rPr lang="en-US" smtClean="0"/>
              <a:pPr algn="r"/>
              <a:t>15</a:t>
            </a:fld>
            <a:endParaRPr lang="en-US" dirty="0"/>
          </a:p>
        </p:txBody>
      </p:sp>
    </p:spTree>
    <p:extLst>
      <p:ext uri="{BB962C8B-B14F-4D97-AF65-F5344CB8AC3E}">
        <p14:creationId xmlns:p14="http://schemas.microsoft.com/office/powerpoint/2010/main" val="6503828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418654"/>
            <a:ext cx="9130290" cy="490066"/>
          </a:xfrm>
        </p:spPr>
        <p:txBody>
          <a:bodyPr>
            <a:normAutofit fontScale="90000"/>
          </a:bodyPr>
          <a:lstStyle/>
          <a:p>
            <a:r>
              <a:rPr lang="de-DE" dirty="0"/>
              <a:t>IPPOG </a:t>
            </a:r>
            <a:r>
              <a:rPr lang="de-DE" dirty="0" smtClean="0"/>
              <a:t/>
            </a:r>
            <a:br>
              <a:rPr lang="de-DE" dirty="0" smtClean="0"/>
            </a:br>
            <a:r>
              <a:rPr lang="de-DE" dirty="0" smtClean="0"/>
              <a:t>– </a:t>
            </a:r>
            <a:r>
              <a:rPr lang="de-DE" dirty="0"/>
              <a:t>an International Network</a:t>
            </a:r>
            <a:br>
              <a:rPr lang="de-DE" dirty="0"/>
            </a:br>
            <a:r>
              <a:rPr lang="de-DE" sz="1600" dirty="0" err="1"/>
              <a:t>Current</a:t>
            </a:r>
            <a:r>
              <a:rPr lang="de-DE" sz="1600" dirty="0"/>
              <a:t> </a:t>
            </a:r>
            <a:r>
              <a:rPr lang="de-DE" sz="1600" dirty="0" err="1"/>
              <a:t>members</a:t>
            </a:r>
            <a:r>
              <a:rPr lang="de-DE" sz="1600" dirty="0"/>
              <a:t> </a:t>
            </a:r>
            <a:r>
              <a:rPr lang="de-DE" sz="1600" dirty="0" err="1"/>
              <a:t>come</a:t>
            </a:r>
            <a:r>
              <a:rPr lang="de-DE" sz="1600" dirty="0"/>
              <a:t> </a:t>
            </a:r>
            <a:r>
              <a:rPr lang="de-DE" sz="1600" dirty="0" err="1"/>
              <a:t>from</a:t>
            </a:r>
            <a:r>
              <a:rPr lang="de-DE" sz="1600" dirty="0"/>
              <a:t> </a:t>
            </a:r>
            <a:r>
              <a:rPr lang="de-DE" sz="1600" dirty="0" err="1"/>
              <a:t>the</a:t>
            </a:r>
            <a:r>
              <a:rPr lang="de-DE" sz="1600" dirty="0"/>
              <a:t> </a:t>
            </a:r>
            <a:r>
              <a:rPr lang="de-DE" sz="1600" dirty="0">
                <a:solidFill>
                  <a:srgbClr val="800000"/>
                </a:solidFill>
              </a:rPr>
              <a:t>22 </a:t>
            </a:r>
            <a:r>
              <a:rPr lang="de-DE" sz="1600" dirty="0" err="1">
                <a:solidFill>
                  <a:srgbClr val="800000"/>
                </a:solidFill>
              </a:rPr>
              <a:t>member</a:t>
            </a:r>
            <a:r>
              <a:rPr lang="de-DE" sz="1600" dirty="0">
                <a:solidFill>
                  <a:srgbClr val="800000"/>
                </a:solidFill>
              </a:rPr>
              <a:t> </a:t>
            </a:r>
            <a:r>
              <a:rPr lang="de-DE" sz="1600" dirty="0" err="1">
                <a:solidFill>
                  <a:srgbClr val="800000"/>
                </a:solidFill>
              </a:rPr>
              <a:t>states</a:t>
            </a:r>
            <a:r>
              <a:rPr lang="de-DE" sz="1600" dirty="0">
                <a:solidFill>
                  <a:srgbClr val="800000"/>
                </a:solidFill>
              </a:rPr>
              <a:t> </a:t>
            </a:r>
            <a:r>
              <a:rPr lang="de-DE" sz="1600" dirty="0" err="1">
                <a:solidFill>
                  <a:srgbClr val="800000"/>
                </a:solidFill>
              </a:rPr>
              <a:t>of</a:t>
            </a:r>
            <a:r>
              <a:rPr lang="de-DE" sz="1600" dirty="0">
                <a:solidFill>
                  <a:srgbClr val="800000"/>
                </a:solidFill>
              </a:rPr>
              <a:t> CERN</a:t>
            </a:r>
            <a:r>
              <a:rPr lang="de-DE" sz="1600" dirty="0"/>
              <a:t>, </a:t>
            </a:r>
            <a:r>
              <a:rPr lang="de-DE" sz="1600" dirty="0" err="1">
                <a:solidFill>
                  <a:srgbClr val="800000"/>
                </a:solidFill>
              </a:rPr>
              <a:t>Australia</a:t>
            </a:r>
            <a:r>
              <a:rPr lang="de-DE" sz="1600" dirty="0"/>
              <a:t>, </a:t>
            </a:r>
            <a:r>
              <a:rPr lang="de-DE" sz="1600" dirty="0" err="1">
                <a:solidFill>
                  <a:srgbClr val="800000"/>
                </a:solidFill>
              </a:rPr>
              <a:t>Ireland</a:t>
            </a:r>
            <a:r>
              <a:rPr lang="de-DE" sz="1600" dirty="0"/>
              <a:t>, </a:t>
            </a:r>
            <a:r>
              <a:rPr lang="de-DE" sz="1600" dirty="0" err="1">
                <a:solidFill>
                  <a:srgbClr val="800000"/>
                </a:solidFill>
              </a:rPr>
              <a:t>Slovenia</a:t>
            </a:r>
            <a:r>
              <a:rPr lang="de-DE" sz="1600" dirty="0"/>
              <a:t>, </a:t>
            </a:r>
            <a:r>
              <a:rPr lang="de-DE" sz="1600" dirty="0">
                <a:solidFill>
                  <a:srgbClr val="800000"/>
                </a:solidFill>
              </a:rPr>
              <a:t>South </a:t>
            </a:r>
            <a:r>
              <a:rPr lang="de-DE" sz="1600" dirty="0" err="1">
                <a:solidFill>
                  <a:srgbClr val="800000"/>
                </a:solidFill>
              </a:rPr>
              <a:t>Africa</a:t>
            </a:r>
            <a:r>
              <a:rPr lang="de-DE" sz="1600" dirty="0"/>
              <a:t>, </a:t>
            </a:r>
            <a:r>
              <a:rPr lang="de-DE" sz="1600" dirty="0" err="1">
                <a:solidFill>
                  <a:srgbClr val="800000"/>
                </a:solidFill>
              </a:rPr>
              <a:t>the</a:t>
            </a:r>
            <a:r>
              <a:rPr lang="de-DE" sz="1600" dirty="0">
                <a:solidFill>
                  <a:srgbClr val="800000"/>
                </a:solidFill>
              </a:rPr>
              <a:t> USA</a:t>
            </a:r>
            <a:r>
              <a:rPr lang="de-DE" sz="1600" dirty="0"/>
              <a:t>, </a:t>
            </a:r>
            <a:r>
              <a:rPr lang="de-DE" sz="1600" dirty="0" err="1"/>
              <a:t>and</a:t>
            </a:r>
            <a:r>
              <a:rPr lang="de-DE" sz="1600" dirty="0"/>
              <a:t> </a:t>
            </a:r>
            <a:r>
              <a:rPr lang="de-DE" sz="1600" dirty="0" err="1"/>
              <a:t>from</a:t>
            </a:r>
            <a:r>
              <a:rPr lang="de-DE" sz="1600" dirty="0"/>
              <a:t> </a:t>
            </a:r>
            <a:r>
              <a:rPr lang="de-DE" sz="1600" dirty="0">
                <a:solidFill>
                  <a:srgbClr val="800000"/>
                </a:solidFill>
              </a:rPr>
              <a:t>DESY</a:t>
            </a:r>
            <a:r>
              <a:rPr lang="de-DE" sz="1600" dirty="0"/>
              <a:t>, </a:t>
            </a:r>
            <a:r>
              <a:rPr lang="de-DE" sz="1600" dirty="0">
                <a:solidFill>
                  <a:srgbClr val="800000"/>
                </a:solidFill>
              </a:rPr>
              <a:t>CERN</a:t>
            </a:r>
            <a:r>
              <a:rPr lang="de-DE" sz="1600" dirty="0"/>
              <a:t> </a:t>
            </a:r>
            <a:r>
              <a:rPr lang="de-DE" sz="1600" dirty="0" err="1"/>
              <a:t>and</a:t>
            </a:r>
            <a:r>
              <a:rPr lang="de-DE" sz="1600" dirty="0"/>
              <a:t> </a:t>
            </a:r>
            <a:r>
              <a:rPr lang="de-DE" sz="1600" dirty="0" err="1"/>
              <a:t>five</a:t>
            </a:r>
            <a:r>
              <a:rPr lang="de-DE" sz="1600" dirty="0"/>
              <a:t> </a:t>
            </a:r>
            <a:r>
              <a:rPr lang="de-DE" sz="1600" dirty="0" err="1"/>
              <a:t>of</a:t>
            </a:r>
            <a:r>
              <a:rPr lang="de-DE" sz="1600" dirty="0"/>
              <a:t> </a:t>
            </a:r>
            <a:r>
              <a:rPr lang="de-DE" sz="1600" dirty="0" err="1"/>
              <a:t>the</a:t>
            </a:r>
            <a:r>
              <a:rPr lang="de-DE" sz="1600" dirty="0"/>
              <a:t> </a:t>
            </a:r>
            <a:r>
              <a:rPr lang="de-DE" sz="1600" dirty="0" err="1">
                <a:solidFill>
                  <a:srgbClr val="800000"/>
                </a:solidFill>
              </a:rPr>
              <a:t>major</a:t>
            </a:r>
            <a:r>
              <a:rPr lang="de-DE" sz="1600" dirty="0">
                <a:solidFill>
                  <a:srgbClr val="800000"/>
                </a:solidFill>
              </a:rPr>
              <a:t> </a:t>
            </a:r>
            <a:r>
              <a:rPr lang="de-DE" sz="1600" dirty="0" err="1">
                <a:solidFill>
                  <a:srgbClr val="800000"/>
                </a:solidFill>
              </a:rPr>
              <a:t>experiments</a:t>
            </a:r>
            <a:r>
              <a:rPr lang="de-DE" sz="1600" dirty="0">
                <a:solidFill>
                  <a:srgbClr val="800000"/>
                </a:solidFill>
              </a:rPr>
              <a:t> </a:t>
            </a:r>
            <a:r>
              <a:rPr lang="de-DE" sz="1600" dirty="0" err="1"/>
              <a:t>at</a:t>
            </a:r>
            <a:r>
              <a:rPr lang="de-DE" sz="1600" dirty="0"/>
              <a:t> </a:t>
            </a:r>
            <a:r>
              <a:rPr lang="de-DE" sz="1600" dirty="0" err="1"/>
              <a:t>the</a:t>
            </a:r>
            <a:r>
              <a:rPr lang="de-DE" sz="1600" dirty="0"/>
              <a:t> Large </a:t>
            </a:r>
            <a:r>
              <a:rPr lang="de-DE" sz="1600" dirty="0" err="1"/>
              <a:t>Hadron</a:t>
            </a:r>
            <a:r>
              <a:rPr lang="de-DE" sz="1600" dirty="0"/>
              <a:t> </a:t>
            </a:r>
            <a:r>
              <a:rPr lang="de-DE" sz="1600" dirty="0" err="1"/>
              <a:t>Collider</a:t>
            </a:r>
            <a:r>
              <a:rPr lang="de-DE" sz="1600" dirty="0"/>
              <a:t> (LHC).</a:t>
            </a:r>
          </a:p>
        </p:txBody>
      </p:sp>
      <p:sp>
        <p:nvSpPr>
          <p:cNvPr id="11" name="TextBox 10"/>
          <p:cNvSpPr txBox="1"/>
          <p:nvPr/>
        </p:nvSpPr>
        <p:spPr>
          <a:xfrm>
            <a:off x="-36512" y="1384315"/>
            <a:ext cx="8363272" cy="4708981"/>
          </a:xfrm>
          <a:prstGeom prst="rect">
            <a:avLst/>
          </a:prstGeom>
          <a:noFill/>
        </p:spPr>
        <p:txBody>
          <a:bodyPr wrap="square" rtlCol="0">
            <a:spAutoFit/>
          </a:bodyPr>
          <a:lstStyle/>
          <a:p>
            <a:r>
              <a:rPr lang="en-GB" sz="2000" b="1" dirty="0" smtClean="0">
                <a:solidFill>
                  <a:srgbClr val="111881"/>
                </a:solidFill>
              </a:rPr>
              <a:t>International network </a:t>
            </a:r>
            <a:r>
              <a:rPr lang="en-GB" sz="2000" dirty="0" smtClean="0">
                <a:solidFill>
                  <a:srgbClr val="111881"/>
                </a:solidFill>
              </a:rPr>
              <a:t>of (mainly) </a:t>
            </a:r>
            <a:r>
              <a:rPr lang="en-GB" sz="2000" b="1" dirty="0" smtClean="0">
                <a:solidFill>
                  <a:srgbClr val="111881"/>
                </a:solidFill>
              </a:rPr>
              <a:t>physicists</a:t>
            </a:r>
            <a:r>
              <a:rPr lang="en-GB" sz="2000" dirty="0" smtClean="0">
                <a:solidFill>
                  <a:srgbClr val="111881"/>
                </a:solidFill>
              </a:rPr>
              <a:t> who commit a fraction of their time in </a:t>
            </a:r>
            <a:r>
              <a:rPr lang="en-GB" sz="2000" b="1" dirty="0" smtClean="0">
                <a:solidFill>
                  <a:srgbClr val="111881"/>
                </a:solidFill>
              </a:rPr>
              <a:t>education</a:t>
            </a:r>
            <a:r>
              <a:rPr lang="en-GB" sz="2000" dirty="0" smtClean="0">
                <a:solidFill>
                  <a:srgbClr val="111881"/>
                </a:solidFill>
              </a:rPr>
              <a:t> and </a:t>
            </a:r>
            <a:r>
              <a:rPr lang="en-GB" sz="2000" b="1" dirty="0" smtClean="0">
                <a:solidFill>
                  <a:srgbClr val="111881"/>
                </a:solidFill>
              </a:rPr>
              <a:t>outreach</a:t>
            </a:r>
            <a:r>
              <a:rPr lang="en-GB" sz="2000" dirty="0" smtClean="0">
                <a:solidFill>
                  <a:srgbClr val="111881"/>
                </a:solidFill>
              </a:rPr>
              <a:t>.</a:t>
            </a:r>
          </a:p>
          <a:p>
            <a:endParaRPr lang="en-GB" sz="2000" dirty="0">
              <a:solidFill>
                <a:srgbClr val="111881"/>
              </a:solidFill>
            </a:endParaRPr>
          </a:p>
          <a:p>
            <a:r>
              <a:rPr lang="en-GB" sz="2000" dirty="0" smtClean="0">
                <a:solidFill>
                  <a:srgbClr val="111881"/>
                </a:solidFill>
              </a:rPr>
              <a:t>These are your </a:t>
            </a:r>
            <a:r>
              <a:rPr lang="en-GB" sz="2000" b="1" dirty="0" smtClean="0">
                <a:solidFill>
                  <a:srgbClr val="111881"/>
                </a:solidFill>
              </a:rPr>
              <a:t>local contacts</a:t>
            </a:r>
            <a:r>
              <a:rPr lang="en-GB" sz="2000" dirty="0" smtClean="0">
                <a:solidFill>
                  <a:srgbClr val="111881"/>
                </a:solidFill>
              </a:rPr>
              <a:t/>
            </a:r>
            <a:br>
              <a:rPr lang="en-GB" sz="2000" dirty="0" smtClean="0">
                <a:solidFill>
                  <a:srgbClr val="111881"/>
                </a:solidFill>
              </a:rPr>
            </a:br>
            <a:r>
              <a:rPr lang="en-GB" sz="2000" dirty="0" smtClean="0">
                <a:solidFill>
                  <a:srgbClr val="111881"/>
                </a:solidFill>
              </a:rPr>
              <a:t>in</a:t>
            </a:r>
            <a:r>
              <a:rPr lang="en-GB" sz="2000" dirty="0">
                <a:solidFill>
                  <a:srgbClr val="111881"/>
                </a:solidFill>
              </a:rPr>
              <a:t> </a:t>
            </a:r>
            <a:r>
              <a:rPr lang="en-GB" sz="2000" dirty="0" smtClean="0">
                <a:solidFill>
                  <a:srgbClr val="111881"/>
                </a:solidFill>
              </a:rPr>
              <a:t>your </a:t>
            </a:r>
            <a:r>
              <a:rPr lang="en-GB" sz="2000" b="1" dirty="0" smtClean="0">
                <a:solidFill>
                  <a:srgbClr val="111881"/>
                </a:solidFill>
              </a:rPr>
              <a:t>country</a:t>
            </a:r>
            <a:r>
              <a:rPr lang="en-GB" sz="2000" dirty="0" smtClean="0">
                <a:solidFill>
                  <a:srgbClr val="111881"/>
                </a:solidFill>
              </a:rPr>
              <a:t>, </a:t>
            </a:r>
            <a:r>
              <a:rPr lang="en-GB" sz="2000" b="1" dirty="0" smtClean="0">
                <a:solidFill>
                  <a:srgbClr val="111881"/>
                </a:solidFill>
              </a:rPr>
              <a:t>laboratory</a:t>
            </a:r>
            <a:r>
              <a:rPr lang="en-GB" sz="2000" dirty="0" smtClean="0">
                <a:solidFill>
                  <a:srgbClr val="111881"/>
                </a:solidFill>
              </a:rPr>
              <a:t>,</a:t>
            </a:r>
            <a:br>
              <a:rPr lang="en-GB" sz="2000" dirty="0" smtClean="0">
                <a:solidFill>
                  <a:srgbClr val="111881"/>
                </a:solidFill>
              </a:rPr>
            </a:br>
            <a:r>
              <a:rPr lang="en-GB" sz="2000" dirty="0" smtClean="0">
                <a:solidFill>
                  <a:srgbClr val="111881"/>
                </a:solidFill>
              </a:rPr>
              <a:t>and </a:t>
            </a:r>
            <a:r>
              <a:rPr lang="en-GB" sz="2000" b="1" dirty="0" smtClean="0">
                <a:solidFill>
                  <a:srgbClr val="111881"/>
                </a:solidFill>
              </a:rPr>
              <a:t>experiment </a:t>
            </a:r>
            <a:r>
              <a:rPr lang="en-GB" sz="2000" dirty="0" smtClean="0">
                <a:solidFill>
                  <a:srgbClr val="111881"/>
                </a:solidFill>
              </a:rPr>
              <a:t>when you need,</a:t>
            </a:r>
            <a:br>
              <a:rPr lang="en-GB" sz="2000" dirty="0" smtClean="0">
                <a:solidFill>
                  <a:srgbClr val="111881"/>
                </a:solidFill>
              </a:rPr>
            </a:br>
            <a:r>
              <a:rPr lang="en-GB" sz="2000" b="1" dirty="0" smtClean="0">
                <a:solidFill>
                  <a:srgbClr val="111881"/>
                </a:solidFill>
              </a:rPr>
              <a:t>advice</a:t>
            </a:r>
            <a:r>
              <a:rPr lang="en-GB" sz="2000" dirty="0" smtClean="0">
                <a:solidFill>
                  <a:srgbClr val="111881"/>
                </a:solidFill>
              </a:rPr>
              <a:t>, </a:t>
            </a:r>
            <a:r>
              <a:rPr lang="en-GB" sz="2000" b="1" dirty="0" smtClean="0">
                <a:solidFill>
                  <a:srgbClr val="111881"/>
                </a:solidFill>
              </a:rPr>
              <a:t>help</a:t>
            </a:r>
            <a:r>
              <a:rPr lang="en-GB" sz="2000" dirty="0" smtClean="0">
                <a:solidFill>
                  <a:srgbClr val="111881"/>
                </a:solidFill>
              </a:rPr>
              <a:t>, </a:t>
            </a:r>
            <a:r>
              <a:rPr lang="en-GB" sz="2000" b="1" dirty="0" smtClean="0">
                <a:solidFill>
                  <a:srgbClr val="111881"/>
                </a:solidFill>
              </a:rPr>
              <a:t>support</a:t>
            </a:r>
            <a:r>
              <a:rPr lang="en-GB" sz="2000" dirty="0" smtClean="0">
                <a:solidFill>
                  <a:srgbClr val="111881"/>
                </a:solidFill>
              </a:rPr>
              <a:t>, </a:t>
            </a:r>
            <a:br>
              <a:rPr lang="en-GB" sz="2000" dirty="0" smtClean="0">
                <a:solidFill>
                  <a:srgbClr val="111881"/>
                </a:solidFill>
              </a:rPr>
            </a:br>
            <a:r>
              <a:rPr lang="en-GB" sz="2000" u="sng" dirty="0" smtClean="0">
                <a:solidFill>
                  <a:srgbClr val="111881"/>
                </a:solidFill>
              </a:rPr>
              <a:t>in your education and </a:t>
            </a:r>
            <a:br>
              <a:rPr lang="en-GB" sz="2000" u="sng" dirty="0" smtClean="0">
                <a:solidFill>
                  <a:srgbClr val="111881"/>
                </a:solidFill>
              </a:rPr>
            </a:br>
            <a:r>
              <a:rPr lang="en-GB" sz="2000" u="sng" dirty="0" smtClean="0">
                <a:solidFill>
                  <a:srgbClr val="111881"/>
                </a:solidFill>
              </a:rPr>
              <a:t>outreach</a:t>
            </a:r>
            <a:r>
              <a:rPr lang="en-GB" sz="2000" u="sng" dirty="0">
                <a:solidFill>
                  <a:srgbClr val="111881"/>
                </a:solidFill>
              </a:rPr>
              <a:t> </a:t>
            </a:r>
            <a:r>
              <a:rPr lang="en-GB" sz="2000" u="sng" dirty="0" smtClean="0">
                <a:solidFill>
                  <a:srgbClr val="111881"/>
                </a:solidFill>
              </a:rPr>
              <a:t>activities</a:t>
            </a:r>
            <a:r>
              <a:rPr lang="en-GB" sz="2000" dirty="0" smtClean="0">
                <a:solidFill>
                  <a:srgbClr val="111881"/>
                </a:solidFill>
              </a:rPr>
              <a:t>.</a:t>
            </a:r>
          </a:p>
          <a:p>
            <a:endParaRPr lang="en-GB" sz="2000" dirty="0">
              <a:solidFill>
                <a:srgbClr val="111881"/>
              </a:solidFill>
            </a:endParaRPr>
          </a:p>
          <a:p>
            <a:r>
              <a:rPr lang="en-GB" sz="2000" b="1" dirty="0" smtClean="0">
                <a:solidFill>
                  <a:srgbClr val="111881"/>
                </a:solidFill>
              </a:rPr>
              <a:t>IPPOG meets twice a year</a:t>
            </a:r>
          </a:p>
          <a:p>
            <a:r>
              <a:rPr lang="en-GB" sz="2000" dirty="0">
                <a:solidFill>
                  <a:srgbClr val="111881"/>
                </a:solidFill>
              </a:rPr>
              <a:t>i</a:t>
            </a:r>
            <a:r>
              <a:rPr lang="en-GB" sz="2000" dirty="0" smtClean="0">
                <a:solidFill>
                  <a:srgbClr val="111881"/>
                </a:solidFill>
              </a:rPr>
              <a:t>n Spring and Autumn to discuss</a:t>
            </a:r>
          </a:p>
          <a:p>
            <a:r>
              <a:rPr lang="en-GB" sz="2000" dirty="0">
                <a:solidFill>
                  <a:srgbClr val="111881"/>
                </a:solidFill>
              </a:rPr>
              <a:t>a</a:t>
            </a:r>
            <a:r>
              <a:rPr lang="en-GB" sz="2000" dirty="0" smtClean="0">
                <a:solidFill>
                  <a:srgbClr val="111881"/>
                </a:solidFill>
              </a:rPr>
              <a:t>nd exchange </a:t>
            </a:r>
            <a:r>
              <a:rPr lang="en-GB" sz="2000" b="1" dirty="0" smtClean="0">
                <a:solidFill>
                  <a:srgbClr val="111881"/>
                </a:solidFill>
              </a:rPr>
              <a:t>thoughts </a:t>
            </a:r>
            <a:r>
              <a:rPr lang="en-GB" sz="2000" dirty="0" smtClean="0">
                <a:solidFill>
                  <a:srgbClr val="111881"/>
                </a:solidFill>
              </a:rPr>
              <a:t>and</a:t>
            </a:r>
          </a:p>
          <a:p>
            <a:r>
              <a:rPr lang="en-GB" sz="2000" b="1" dirty="0" smtClean="0">
                <a:solidFill>
                  <a:srgbClr val="111881"/>
                </a:solidFill>
              </a:rPr>
              <a:t>success stories</a:t>
            </a:r>
            <a:r>
              <a:rPr lang="en-GB" sz="2000" dirty="0" smtClean="0">
                <a:solidFill>
                  <a:srgbClr val="111881"/>
                </a:solidFill>
              </a:rPr>
              <a:t>, get </a:t>
            </a:r>
            <a:r>
              <a:rPr lang="en-GB" sz="2000" b="1" dirty="0" smtClean="0">
                <a:solidFill>
                  <a:srgbClr val="111881"/>
                </a:solidFill>
              </a:rPr>
              <a:t>inspirational</a:t>
            </a:r>
          </a:p>
          <a:p>
            <a:r>
              <a:rPr lang="en-GB" sz="2000" b="1" dirty="0" smtClean="0">
                <a:solidFill>
                  <a:srgbClr val="111881"/>
                </a:solidFill>
              </a:rPr>
              <a:t>ideas</a:t>
            </a:r>
            <a:r>
              <a:rPr lang="en-GB" sz="2000" dirty="0" smtClean="0">
                <a:solidFill>
                  <a:srgbClr val="111881"/>
                </a:solidFill>
              </a:rPr>
              <a:t>, and getting </a:t>
            </a:r>
            <a:r>
              <a:rPr lang="en-GB" sz="2000" b="1" dirty="0" smtClean="0">
                <a:solidFill>
                  <a:srgbClr val="111881"/>
                </a:solidFill>
              </a:rPr>
              <a:t>organized world-wide</a:t>
            </a:r>
            <a:r>
              <a:rPr lang="en-GB" sz="2000" dirty="0" smtClean="0">
                <a:solidFill>
                  <a:srgbClr val="111881"/>
                </a:solidFill>
              </a:rPr>
              <a:t>.</a:t>
            </a:r>
            <a:endParaRPr lang="en-GB" sz="2000" dirty="0">
              <a:solidFill>
                <a:srgbClr val="111881"/>
              </a:solidFill>
            </a:endParaRPr>
          </a:p>
        </p:txBody>
      </p:sp>
      <p:sp>
        <p:nvSpPr>
          <p:cNvPr id="16" name="Rectangle 15"/>
          <p:cNvSpPr/>
          <p:nvPr/>
        </p:nvSpPr>
        <p:spPr>
          <a:xfrm>
            <a:off x="6516216" y="35332"/>
            <a:ext cx="2614074" cy="369332"/>
          </a:xfrm>
          <a:prstGeom prst="rect">
            <a:avLst/>
          </a:prstGeom>
        </p:spPr>
        <p:txBody>
          <a:bodyPr wrap="square">
            <a:spAutoFit/>
          </a:bodyPr>
          <a:lstStyle/>
          <a:p>
            <a:r>
              <a:rPr lang="fr-CH" dirty="0">
                <a:hlinkClick r:id="rId2"/>
              </a:rPr>
              <a:t>http://</a:t>
            </a:r>
            <a:r>
              <a:rPr lang="fr-CH" dirty="0" smtClean="0">
                <a:hlinkClick r:id="rId2"/>
              </a:rPr>
              <a:t>ippog.web.cern.ch</a:t>
            </a:r>
            <a:endParaRPr lang="fr-CH" dirty="0"/>
          </a:p>
        </p:txBody>
      </p:sp>
      <p:sp>
        <p:nvSpPr>
          <p:cNvPr id="4" name="Rectangle 3"/>
          <p:cNvSpPr/>
          <p:nvPr/>
        </p:nvSpPr>
        <p:spPr>
          <a:xfrm>
            <a:off x="4139952" y="6025260"/>
            <a:ext cx="5051652" cy="369332"/>
          </a:xfrm>
          <a:prstGeom prst="rect">
            <a:avLst/>
          </a:prstGeom>
        </p:spPr>
        <p:txBody>
          <a:bodyPr wrap="square">
            <a:spAutoFit/>
          </a:bodyPr>
          <a:lstStyle/>
          <a:p>
            <a:r>
              <a:rPr lang="en-GB" dirty="0" smtClean="0">
                <a:solidFill>
                  <a:srgbClr val="111881"/>
                </a:solidFill>
              </a:rPr>
              <a:t>IPPOG Spring meeting 2016 – Krakow, IFJ PAN</a:t>
            </a:r>
            <a:endParaRPr lang="en-US" dirty="0"/>
          </a:p>
        </p:txBody>
      </p:sp>
      <p:pic>
        <p:nvPicPr>
          <p:cNvPr id="5" name="Picture 4" descr="Photo de groupe 6_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3930" y="1988840"/>
            <a:ext cx="3134334" cy="2294158"/>
          </a:xfrm>
          <a:prstGeom prst="rect">
            <a:avLst/>
          </a:prstGeom>
          <a:effectLst>
            <a:outerShdw blurRad="50800" dist="76200" dir="2700000" algn="tl" rotWithShape="0">
              <a:srgbClr val="000000">
                <a:alpha val="43000"/>
              </a:srgbClr>
            </a:outerShdw>
          </a:effectLst>
        </p:spPr>
      </p:pic>
      <p:sp>
        <p:nvSpPr>
          <p:cNvPr id="8" name="Rectangle 7"/>
          <p:cNvSpPr/>
          <p:nvPr/>
        </p:nvSpPr>
        <p:spPr>
          <a:xfrm>
            <a:off x="6876256" y="2060848"/>
            <a:ext cx="2376264" cy="1200329"/>
          </a:xfrm>
          <a:prstGeom prst="rect">
            <a:avLst/>
          </a:prstGeom>
        </p:spPr>
        <p:txBody>
          <a:bodyPr wrap="square">
            <a:spAutoFit/>
          </a:bodyPr>
          <a:lstStyle/>
          <a:p>
            <a:r>
              <a:rPr lang="en-GB" dirty="0" smtClean="0">
                <a:solidFill>
                  <a:srgbClr val="111881"/>
                </a:solidFill>
              </a:rPr>
              <a:t>IPPOG Fall meeting 2015 – CERN</a:t>
            </a:r>
          </a:p>
          <a:p>
            <a:r>
              <a:rPr lang="en-GB" dirty="0" smtClean="0">
                <a:solidFill>
                  <a:srgbClr val="111881"/>
                </a:solidFill>
              </a:rPr>
              <a:t>Incl. </a:t>
            </a:r>
            <a:r>
              <a:rPr lang="en-GB" dirty="0">
                <a:solidFill>
                  <a:srgbClr val="111881"/>
                </a:solidFill>
              </a:rPr>
              <a:t>h</a:t>
            </a:r>
            <a:r>
              <a:rPr lang="en-GB" dirty="0" smtClean="0">
                <a:solidFill>
                  <a:srgbClr val="111881"/>
                </a:solidFill>
              </a:rPr>
              <a:t>alf-day session with EPPCN </a:t>
            </a:r>
            <a:endParaRPr lang="en-US" dirty="0"/>
          </a:p>
        </p:txBody>
      </p:sp>
      <p:pic>
        <p:nvPicPr>
          <p:cNvPr id="6" name="Picture 5"/>
          <p:cNvPicPr>
            <a:picLocks noChangeAspect="1"/>
          </p:cNvPicPr>
          <p:nvPr/>
        </p:nvPicPr>
        <p:blipFill>
          <a:blip r:embed="rId4"/>
          <a:stretch>
            <a:fillRect/>
          </a:stretch>
        </p:blipFill>
        <p:spPr>
          <a:xfrm>
            <a:off x="5436096" y="3789040"/>
            <a:ext cx="3522191" cy="2293200"/>
          </a:xfrm>
          <a:prstGeom prst="rect">
            <a:avLst/>
          </a:prstGeom>
          <a:effectLst>
            <a:outerShdw blurRad="50800" dist="76200" dir="2700000" algn="tl" rotWithShape="0">
              <a:srgbClr val="000000">
                <a:alpha val="43000"/>
              </a:srgbClr>
            </a:outerShdw>
          </a:effectLst>
        </p:spPr>
      </p:pic>
      <p:sp>
        <p:nvSpPr>
          <p:cNvPr id="14" name="Date Placeholder 13"/>
          <p:cNvSpPr>
            <a:spLocks noGrp="1"/>
          </p:cNvSpPr>
          <p:nvPr>
            <p:ph type="dt" sz="half" idx="10"/>
          </p:nvPr>
        </p:nvSpPr>
        <p:spPr/>
        <p:txBody>
          <a:bodyPr/>
          <a:lstStyle/>
          <a:p>
            <a:r>
              <a:rPr lang="de-CH" smtClean="0"/>
              <a:t>HP Beck</a:t>
            </a:r>
            <a:endParaRPr lang="en-US" dirty="0"/>
          </a:p>
        </p:txBody>
      </p:sp>
      <p:sp>
        <p:nvSpPr>
          <p:cNvPr id="15" name="Footer Placeholder 14"/>
          <p:cNvSpPr>
            <a:spLocks noGrp="1"/>
          </p:cNvSpPr>
          <p:nvPr>
            <p:ph type="ftr" sz="quarter" idx="11"/>
          </p:nvPr>
        </p:nvSpPr>
        <p:spPr/>
        <p:txBody>
          <a:bodyPr/>
          <a:lstStyle/>
          <a:p>
            <a:r>
              <a:rPr lang="en-US" smtClean="0"/>
              <a:t>IPPOG ECFA Report</a:t>
            </a:r>
            <a:endParaRPr lang="en-US" dirty="0"/>
          </a:p>
        </p:txBody>
      </p:sp>
      <p:sp>
        <p:nvSpPr>
          <p:cNvPr id="17" name="Slide Number Placeholder 16"/>
          <p:cNvSpPr>
            <a:spLocks noGrp="1"/>
          </p:cNvSpPr>
          <p:nvPr>
            <p:ph type="sldNum" sz="quarter" idx="12"/>
          </p:nvPr>
        </p:nvSpPr>
        <p:spPr/>
        <p:txBody>
          <a:bodyPr/>
          <a:lstStyle/>
          <a:p>
            <a:pPr algn="r"/>
            <a:fld id="{A0A56251-BD2A-9048-A894-ED47CF33A725}" type="slidenum">
              <a:rPr lang="en-US" smtClean="0"/>
              <a:pPr algn="r"/>
              <a:t>16</a:t>
            </a:fld>
            <a:endParaRPr lang="en-US" dirty="0"/>
          </a:p>
        </p:txBody>
      </p:sp>
    </p:spTree>
    <p:extLst>
      <p:ext uri="{BB962C8B-B14F-4D97-AF65-F5344CB8AC3E}">
        <p14:creationId xmlns:p14="http://schemas.microsoft.com/office/powerpoint/2010/main" val="42061594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cap="small" dirty="0" smtClean="0"/>
              <a:t>IPPOG’s purpose</a:t>
            </a:r>
            <a:endParaRPr lang="fr-CH" dirty="0"/>
          </a:p>
        </p:txBody>
      </p:sp>
      <p:sp>
        <p:nvSpPr>
          <p:cNvPr id="4" name="Rectangle 3"/>
          <p:cNvSpPr/>
          <p:nvPr/>
        </p:nvSpPr>
        <p:spPr>
          <a:xfrm>
            <a:off x="402848" y="1340768"/>
            <a:ext cx="8229600" cy="5016758"/>
          </a:xfrm>
          <a:prstGeom prst="rect">
            <a:avLst/>
          </a:prstGeom>
        </p:spPr>
        <p:txBody>
          <a:bodyPr wrap="square">
            <a:spAutoFit/>
          </a:bodyPr>
          <a:lstStyle/>
          <a:p>
            <a:pPr lvl="1"/>
            <a:r>
              <a:rPr lang="en-GB" sz="2000" b="1" dirty="0" smtClean="0">
                <a:solidFill>
                  <a:srgbClr val="D16349"/>
                </a:solidFill>
              </a:rPr>
              <a:t>Strengthening</a:t>
            </a:r>
            <a:r>
              <a:rPr lang="en-GB" sz="2000" b="1" dirty="0" smtClean="0">
                <a:solidFill>
                  <a:srgbClr val="77933C"/>
                </a:solidFill>
              </a:rPr>
              <a:t> </a:t>
            </a:r>
            <a:r>
              <a:rPr lang="en-GB" sz="2000" b="1" dirty="0">
                <a:solidFill>
                  <a:srgbClr val="77933C"/>
                </a:solidFill>
              </a:rPr>
              <a:t>the sustainability, reproduction and growth of outreach activities in particle </a:t>
            </a:r>
            <a:r>
              <a:rPr lang="en-GB" sz="2000" b="1" dirty="0" smtClean="0">
                <a:solidFill>
                  <a:srgbClr val="77933C"/>
                </a:solidFill>
              </a:rPr>
              <a:t>physics</a:t>
            </a:r>
            <a:endParaRPr lang="en-US" sz="2000" dirty="0" smtClean="0">
              <a:solidFill>
                <a:srgbClr val="77933C"/>
              </a:solidFill>
            </a:endParaRPr>
          </a:p>
          <a:p>
            <a:pPr lvl="2"/>
            <a:r>
              <a:rPr lang="en-GB" sz="2000" dirty="0" smtClean="0">
                <a:solidFill>
                  <a:srgbClr val="111881"/>
                </a:solidFill>
              </a:rPr>
              <a:t>through the provision of reliable and regular discussion forums and information exchange for science institutions and laboratories as well as for individual scientists engaged in science outreach and informal science education world-wide</a:t>
            </a:r>
          </a:p>
          <a:p>
            <a:pPr lvl="2"/>
            <a:endParaRPr lang="en-US" sz="2000" dirty="0">
              <a:solidFill>
                <a:srgbClr val="111881"/>
              </a:solidFill>
            </a:endParaRPr>
          </a:p>
          <a:p>
            <a:pPr lvl="1"/>
            <a:r>
              <a:rPr lang="en-GB" sz="2000" b="1" dirty="0">
                <a:solidFill>
                  <a:srgbClr val="D16349"/>
                </a:solidFill>
              </a:rPr>
              <a:t>Raising</a:t>
            </a:r>
            <a:r>
              <a:rPr lang="en-GB" sz="2000" b="1" dirty="0">
                <a:solidFill>
                  <a:srgbClr val="77933C"/>
                </a:solidFill>
              </a:rPr>
              <a:t> standards</a:t>
            </a:r>
            <a:endParaRPr lang="en-US" sz="2000" dirty="0">
              <a:solidFill>
                <a:srgbClr val="77933C"/>
              </a:solidFill>
            </a:endParaRPr>
          </a:p>
          <a:p>
            <a:pPr lvl="2"/>
            <a:r>
              <a:rPr lang="en-GB" sz="2000" dirty="0">
                <a:solidFill>
                  <a:srgbClr val="111881"/>
                </a:solidFill>
              </a:rPr>
              <a:t>for outreach and informal science education initiatives by proposing and implementing strategies designed to share lessons learned and best practices for outreach in particle physics and related fields </a:t>
            </a:r>
            <a:endParaRPr lang="en-GB" sz="2000" dirty="0" smtClean="0">
              <a:solidFill>
                <a:srgbClr val="111881"/>
              </a:solidFill>
            </a:endParaRPr>
          </a:p>
          <a:p>
            <a:pPr lvl="2"/>
            <a:endParaRPr lang="en-US" sz="2000" dirty="0">
              <a:solidFill>
                <a:srgbClr val="111881"/>
              </a:solidFill>
            </a:endParaRPr>
          </a:p>
          <a:p>
            <a:pPr lvl="1"/>
            <a:r>
              <a:rPr lang="en-GB" sz="2000" b="1" dirty="0">
                <a:solidFill>
                  <a:srgbClr val="D16349"/>
                </a:solidFill>
              </a:rPr>
              <a:t>Providing</a:t>
            </a:r>
            <a:r>
              <a:rPr lang="en-GB" sz="2000" b="1" dirty="0">
                <a:solidFill>
                  <a:srgbClr val="77933C"/>
                </a:solidFill>
              </a:rPr>
              <a:t> explanatory materials</a:t>
            </a:r>
            <a:endParaRPr lang="en-US" sz="2000" dirty="0">
              <a:solidFill>
                <a:srgbClr val="77933C"/>
              </a:solidFill>
            </a:endParaRPr>
          </a:p>
          <a:p>
            <a:pPr lvl="2"/>
            <a:r>
              <a:rPr lang="en-GB" sz="2000" dirty="0">
                <a:solidFill>
                  <a:srgbClr val="111881"/>
                </a:solidFill>
              </a:rPr>
              <a:t>for helping disseminate results from particle physics and related </a:t>
            </a:r>
            <a:r>
              <a:rPr lang="en-GB" sz="2000" dirty="0" smtClean="0">
                <a:solidFill>
                  <a:srgbClr val="111881"/>
                </a:solidFill>
              </a:rPr>
              <a:t>subjects.</a:t>
            </a:r>
            <a:r>
              <a:rPr lang="en-GB" sz="2000" b="1" dirty="0" smtClean="0">
                <a:solidFill>
                  <a:srgbClr val="111881"/>
                </a:solidFill>
              </a:rPr>
              <a:t> </a:t>
            </a:r>
            <a:endParaRPr lang="en-US" sz="2000" dirty="0">
              <a:solidFill>
                <a:srgbClr val="111881"/>
              </a:solidFill>
            </a:endParaRPr>
          </a:p>
        </p:txBody>
      </p:sp>
      <p:sp>
        <p:nvSpPr>
          <p:cNvPr id="3" name="Date Placeholder 2"/>
          <p:cNvSpPr>
            <a:spLocks noGrp="1"/>
          </p:cNvSpPr>
          <p:nvPr>
            <p:ph type="dt" sz="half" idx="10"/>
          </p:nvPr>
        </p:nvSpPr>
        <p:spPr/>
        <p:txBody>
          <a:bodyPr/>
          <a:lstStyle/>
          <a:p>
            <a:r>
              <a:rPr lang="de-CH" smtClean="0"/>
              <a:t>HP Beck</a:t>
            </a:r>
            <a:endParaRPr lang="en-US" dirty="0"/>
          </a:p>
        </p:txBody>
      </p:sp>
      <p:sp>
        <p:nvSpPr>
          <p:cNvPr id="5" name="Footer Placeholder 4"/>
          <p:cNvSpPr>
            <a:spLocks noGrp="1"/>
          </p:cNvSpPr>
          <p:nvPr>
            <p:ph type="ftr" sz="quarter" idx="11"/>
          </p:nvPr>
        </p:nvSpPr>
        <p:spPr/>
        <p:txBody>
          <a:bodyPr/>
          <a:lstStyle/>
          <a:p>
            <a:r>
              <a:rPr lang="en-US" smtClean="0"/>
              <a:t>IPPOG ECFA Report</a:t>
            </a:r>
            <a:endParaRPr lang="en-US" dirty="0"/>
          </a:p>
        </p:txBody>
      </p:sp>
      <p:sp>
        <p:nvSpPr>
          <p:cNvPr id="6" name="Slide Number Placeholder 5"/>
          <p:cNvSpPr>
            <a:spLocks noGrp="1"/>
          </p:cNvSpPr>
          <p:nvPr>
            <p:ph type="sldNum" sz="quarter" idx="12"/>
          </p:nvPr>
        </p:nvSpPr>
        <p:spPr/>
        <p:txBody>
          <a:bodyPr/>
          <a:lstStyle/>
          <a:p>
            <a:pPr algn="r"/>
            <a:fld id="{A0A56251-BD2A-9048-A894-ED47CF33A725}" type="slidenum">
              <a:rPr lang="en-US" smtClean="0"/>
              <a:pPr algn="r"/>
              <a:t>17</a:t>
            </a:fld>
            <a:endParaRPr lang="en-US" dirty="0"/>
          </a:p>
        </p:txBody>
      </p:sp>
    </p:spTree>
    <p:extLst>
      <p:ext uri="{BB962C8B-B14F-4D97-AF65-F5344CB8AC3E}">
        <p14:creationId xmlns:p14="http://schemas.microsoft.com/office/powerpoint/2010/main" val="10947151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smtClean="0"/>
              <a:t>IPPOG an umbrella for making</a:t>
            </a:r>
            <a:br>
              <a:rPr lang="fr-CH" sz="3200" dirty="0" smtClean="0"/>
            </a:br>
            <a:r>
              <a:rPr lang="fr-CH" sz="3200" dirty="0" smtClean="0"/>
              <a:t> outreach global</a:t>
            </a:r>
            <a:endParaRPr lang="fr-CH" sz="3200" dirty="0"/>
          </a:p>
        </p:txBody>
      </p:sp>
      <p:pic>
        <p:nvPicPr>
          <p:cNvPr id="5" name="Picture 4"/>
          <p:cNvPicPr>
            <a:picLocks noChangeAspect="1"/>
          </p:cNvPicPr>
          <p:nvPr/>
        </p:nvPicPr>
        <p:blipFill>
          <a:blip r:embed="rId2"/>
          <a:stretch>
            <a:fillRect/>
          </a:stretch>
        </p:blipFill>
        <p:spPr>
          <a:xfrm>
            <a:off x="383066" y="1011460"/>
            <a:ext cx="4260942" cy="3861048"/>
          </a:xfrm>
          <a:prstGeom prst="rect">
            <a:avLst/>
          </a:prstGeom>
          <a:effectLst>
            <a:outerShdw blurRad="50800" dist="101600" dir="2700000" algn="tl" rotWithShape="0">
              <a:srgbClr val="000000">
                <a:alpha val="43000"/>
              </a:srgbClr>
            </a:outerShdw>
          </a:effectLst>
        </p:spPr>
      </p:pic>
      <p:sp>
        <p:nvSpPr>
          <p:cNvPr id="7" name="TextBox 6"/>
          <p:cNvSpPr txBox="1"/>
          <p:nvPr/>
        </p:nvSpPr>
        <p:spPr>
          <a:xfrm>
            <a:off x="5185467" y="1268760"/>
            <a:ext cx="3990420" cy="2292935"/>
          </a:xfrm>
          <a:prstGeom prst="rect">
            <a:avLst/>
          </a:prstGeom>
          <a:noFill/>
        </p:spPr>
        <p:txBody>
          <a:bodyPr wrap="none" rtlCol="0">
            <a:spAutoFit/>
          </a:bodyPr>
          <a:lstStyle/>
          <a:p>
            <a:r>
              <a:rPr lang="en-GB" sz="2000" b="1" dirty="0" smtClean="0">
                <a:solidFill>
                  <a:srgbClr val="111881"/>
                </a:solidFill>
              </a:rPr>
              <a:t>International Masterclasses</a:t>
            </a:r>
            <a:r>
              <a:rPr lang="en-GB" sz="2000" dirty="0" smtClean="0">
                <a:solidFill>
                  <a:srgbClr val="111881"/>
                </a:solidFill>
              </a:rPr>
              <a:t>, </a:t>
            </a:r>
          </a:p>
          <a:p>
            <a:r>
              <a:rPr lang="en-GB" sz="2000" dirty="0" smtClean="0">
                <a:solidFill>
                  <a:srgbClr val="111881"/>
                </a:solidFill>
              </a:rPr>
              <a:t>the flagship activity of IPPOG</a:t>
            </a:r>
          </a:p>
          <a:p>
            <a:r>
              <a:rPr lang="en-GB" sz="2000" dirty="0" smtClean="0">
                <a:solidFill>
                  <a:srgbClr val="111881"/>
                </a:solidFill>
              </a:rPr>
              <a:t>trained over </a:t>
            </a:r>
            <a:r>
              <a:rPr lang="en-GB" sz="2000" b="1" dirty="0" smtClean="0">
                <a:solidFill>
                  <a:srgbClr val="D16349"/>
                </a:solidFill>
              </a:rPr>
              <a:t>13’000 students </a:t>
            </a:r>
            <a:br>
              <a:rPr lang="en-GB" sz="2000" b="1" dirty="0" smtClean="0">
                <a:solidFill>
                  <a:srgbClr val="D16349"/>
                </a:solidFill>
              </a:rPr>
            </a:br>
            <a:r>
              <a:rPr lang="en-GB" sz="2000" b="1" dirty="0" smtClean="0">
                <a:solidFill>
                  <a:srgbClr val="D16349"/>
                </a:solidFill>
              </a:rPr>
              <a:t>and 1’000 teachers in </a:t>
            </a:r>
          </a:p>
          <a:p>
            <a:r>
              <a:rPr lang="en-GB" sz="2000" b="1" dirty="0" smtClean="0">
                <a:solidFill>
                  <a:srgbClr val="D16349"/>
                </a:solidFill>
              </a:rPr>
              <a:t>Spring every year !</a:t>
            </a:r>
            <a:endParaRPr lang="en-GB" sz="2000" dirty="0" smtClean="0">
              <a:solidFill>
                <a:srgbClr val="111881"/>
              </a:solidFill>
            </a:endParaRPr>
          </a:p>
          <a:p>
            <a:endParaRPr lang="en-GB" sz="300" dirty="0" smtClean="0">
              <a:solidFill>
                <a:srgbClr val="111881"/>
              </a:solidFill>
            </a:endParaRPr>
          </a:p>
          <a:p>
            <a:r>
              <a:rPr lang="en-GB" sz="2000" b="1" dirty="0" smtClean="0">
                <a:solidFill>
                  <a:srgbClr val="D16349"/>
                </a:solidFill>
              </a:rPr>
              <a:t>Over 200 institutions in over 46</a:t>
            </a:r>
            <a:br>
              <a:rPr lang="en-GB" sz="2000" b="1" dirty="0" smtClean="0">
                <a:solidFill>
                  <a:srgbClr val="D16349"/>
                </a:solidFill>
              </a:rPr>
            </a:br>
            <a:r>
              <a:rPr lang="en-GB" sz="2000" b="1" dirty="0" smtClean="0">
                <a:solidFill>
                  <a:srgbClr val="D16349"/>
                </a:solidFill>
              </a:rPr>
              <a:t>countries participating.</a:t>
            </a:r>
            <a:endParaRPr lang="en-GB" sz="2000" b="1" dirty="0">
              <a:solidFill>
                <a:srgbClr val="D16349"/>
              </a:solidFill>
            </a:endParaRPr>
          </a:p>
        </p:txBody>
      </p:sp>
      <p:sp>
        <p:nvSpPr>
          <p:cNvPr id="8" name="TextBox 7"/>
          <p:cNvSpPr txBox="1"/>
          <p:nvPr/>
        </p:nvSpPr>
        <p:spPr>
          <a:xfrm>
            <a:off x="683568" y="5124997"/>
            <a:ext cx="2121720" cy="1200329"/>
          </a:xfrm>
          <a:prstGeom prst="rect">
            <a:avLst/>
          </a:prstGeom>
          <a:noFill/>
        </p:spPr>
        <p:txBody>
          <a:bodyPr wrap="none" rtlCol="0">
            <a:spAutoFit/>
          </a:bodyPr>
          <a:lstStyle/>
          <a:p>
            <a:r>
              <a:rPr lang="en-GB" b="1" dirty="0" smtClean="0">
                <a:solidFill>
                  <a:srgbClr val="111881"/>
                </a:solidFill>
              </a:rPr>
              <a:t>CERN Courier</a:t>
            </a:r>
          </a:p>
          <a:p>
            <a:r>
              <a:rPr lang="en-GB" b="1" dirty="0" smtClean="0">
                <a:solidFill>
                  <a:srgbClr val="111881"/>
                </a:solidFill>
              </a:rPr>
              <a:t>June 2014 edition</a:t>
            </a:r>
          </a:p>
          <a:p>
            <a:pPr lvl="2"/>
            <a:r>
              <a:rPr lang="en-GB" b="1" dirty="0" smtClean="0">
                <a:solidFill>
                  <a:srgbClr val="111881"/>
                </a:solidFill>
              </a:rPr>
              <a:t>&amp;</a:t>
            </a:r>
          </a:p>
          <a:p>
            <a:r>
              <a:rPr lang="en-GB" b="1" dirty="0" smtClean="0">
                <a:solidFill>
                  <a:srgbClr val="111881"/>
                </a:solidFill>
              </a:rPr>
              <a:t>June 2015 edition</a:t>
            </a:r>
          </a:p>
        </p:txBody>
      </p:sp>
      <p:pic>
        <p:nvPicPr>
          <p:cNvPr id="12" name="Picture 11"/>
          <p:cNvPicPr>
            <a:picLocks noChangeAspect="1"/>
          </p:cNvPicPr>
          <p:nvPr/>
        </p:nvPicPr>
        <p:blipFill>
          <a:blip r:embed="rId3"/>
          <a:stretch>
            <a:fillRect/>
          </a:stretch>
        </p:blipFill>
        <p:spPr>
          <a:xfrm>
            <a:off x="3995936" y="3493764"/>
            <a:ext cx="4860032" cy="2811936"/>
          </a:xfrm>
          <a:prstGeom prst="rect">
            <a:avLst/>
          </a:prstGeom>
          <a:effectLst>
            <a:outerShdw blurRad="50800" dist="101600" dir="2700000" algn="tl" rotWithShape="0">
              <a:srgbClr val="000000">
                <a:alpha val="43000"/>
              </a:srgbClr>
            </a:outerShdw>
          </a:effectLst>
        </p:spPr>
      </p:pic>
      <p:sp>
        <p:nvSpPr>
          <p:cNvPr id="3" name="Date Placeholder 2"/>
          <p:cNvSpPr>
            <a:spLocks noGrp="1"/>
          </p:cNvSpPr>
          <p:nvPr>
            <p:ph type="dt" sz="half" idx="10"/>
          </p:nvPr>
        </p:nvSpPr>
        <p:spPr/>
        <p:txBody>
          <a:bodyPr/>
          <a:lstStyle/>
          <a:p>
            <a:r>
              <a:rPr lang="de-CH" smtClean="0"/>
              <a:t>HP Beck</a:t>
            </a:r>
            <a:endParaRPr lang="en-US" dirty="0"/>
          </a:p>
        </p:txBody>
      </p:sp>
      <p:sp>
        <p:nvSpPr>
          <p:cNvPr id="4" name="Footer Placeholder 3"/>
          <p:cNvSpPr>
            <a:spLocks noGrp="1"/>
          </p:cNvSpPr>
          <p:nvPr>
            <p:ph type="ftr" sz="quarter" idx="11"/>
          </p:nvPr>
        </p:nvSpPr>
        <p:spPr/>
        <p:txBody>
          <a:bodyPr/>
          <a:lstStyle/>
          <a:p>
            <a:r>
              <a:rPr lang="en-US" smtClean="0"/>
              <a:t>IPPOG ECFA Report</a:t>
            </a:r>
            <a:endParaRPr lang="en-US" dirty="0"/>
          </a:p>
        </p:txBody>
      </p:sp>
      <p:sp>
        <p:nvSpPr>
          <p:cNvPr id="6" name="Slide Number Placeholder 5"/>
          <p:cNvSpPr>
            <a:spLocks noGrp="1"/>
          </p:cNvSpPr>
          <p:nvPr>
            <p:ph type="sldNum" sz="quarter" idx="12"/>
          </p:nvPr>
        </p:nvSpPr>
        <p:spPr/>
        <p:txBody>
          <a:bodyPr/>
          <a:lstStyle/>
          <a:p>
            <a:pPr algn="r"/>
            <a:fld id="{A0A56251-BD2A-9048-A894-ED47CF33A725}" type="slidenum">
              <a:rPr lang="en-US" smtClean="0"/>
              <a:pPr algn="r"/>
              <a:t>18</a:t>
            </a:fld>
            <a:endParaRPr lang="en-US" dirty="0"/>
          </a:p>
        </p:txBody>
      </p:sp>
    </p:spTree>
    <p:extLst>
      <p:ext uri="{BB962C8B-B14F-4D97-AF65-F5344CB8AC3E}">
        <p14:creationId xmlns:p14="http://schemas.microsoft.com/office/powerpoint/2010/main" val="37696389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584" y="274638"/>
            <a:ext cx="7859216" cy="490066"/>
          </a:xfrm>
        </p:spPr>
        <p:txBody>
          <a:bodyPr anchor="t"/>
          <a:lstStyle/>
          <a:p>
            <a:r>
              <a:rPr lang="en-GB" sz="3200" b="1" dirty="0" smtClean="0">
                <a:latin typeface="Arial" charset="0"/>
              </a:rPr>
              <a:t>IPPOG Newsletter</a:t>
            </a:r>
            <a:endParaRPr lang="en-GB" sz="3200" b="1" dirty="0">
              <a:latin typeface="Arial" charset="0"/>
            </a:endParaRPr>
          </a:p>
        </p:txBody>
      </p:sp>
      <p:pic>
        <p:nvPicPr>
          <p:cNvPr id="4" name="Picture 3"/>
          <p:cNvPicPr>
            <a:picLocks noChangeAspect="1"/>
          </p:cNvPicPr>
          <p:nvPr/>
        </p:nvPicPr>
        <p:blipFill>
          <a:blip r:embed="rId3"/>
          <a:stretch>
            <a:fillRect/>
          </a:stretch>
        </p:blipFill>
        <p:spPr>
          <a:xfrm>
            <a:off x="179512" y="830621"/>
            <a:ext cx="3578410" cy="4644319"/>
          </a:xfrm>
          <a:prstGeom prst="rect">
            <a:avLst/>
          </a:prstGeom>
          <a:effectLst>
            <a:outerShdw blurRad="50800" dist="76200" dir="2700000" algn="tl" rotWithShape="0">
              <a:srgbClr val="000000">
                <a:alpha val="43000"/>
              </a:srgbClr>
            </a:outerShdw>
          </a:effectLst>
        </p:spPr>
      </p:pic>
      <p:pic>
        <p:nvPicPr>
          <p:cNvPr id="8" name="Picture 7"/>
          <p:cNvPicPr>
            <a:picLocks noChangeAspect="1"/>
          </p:cNvPicPr>
          <p:nvPr/>
        </p:nvPicPr>
        <p:blipFill>
          <a:blip r:embed="rId4"/>
          <a:stretch>
            <a:fillRect/>
          </a:stretch>
        </p:blipFill>
        <p:spPr>
          <a:xfrm>
            <a:off x="2019926" y="1517390"/>
            <a:ext cx="3595682" cy="4650786"/>
          </a:xfrm>
          <a:prstGeom prst="rect">
            <a:avLst/>
          </a:prstGeom>
          <a:effectLst>
            <a:outerShdw blurRad="50800" dist="76200" dir="2700000" algn="tl" rotWithShape="0">
              <a:srgbClr val="000000">
                <a:alpha val="43000"/>
              </a:srgbClr>
            </a:outerShdw>
          </a:effectLst>
        </p:spPr>
      </p:pic>
      <p:pic>
        <p:nvPicPr>
          <p:cNvPr id="10" name="Picture 9" descr="IPPOG_newsletter_November_2016p1 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0873" y="2015195"/>
            <a:ext cx="3596400" cy="4654165"/>
          </a:xfrm>
          <a:prstGeom prst="rect">
            <a:avLst/>
          </a:prstGeom>
          <a:solidFill>
            <a:schemeClr val="bg1"/>
          </a:solidFill>
          <a:effectLst>
            <a:outerShdw blurRad="50800" dist="76200" dir="2700000" algn="tl" rotWithShape="0">
              <a:srgbClr val="000000">
                <a:alpha val="43000"/>
              </a:srgbClr>
            </a:outerShdw>
          </a:effectLst>
        </p:spPr>
      </p:pic>
      <p:sp>
        <p:nvSpPr>
          <p:cNvPr id="12" name="Rectangle 11"/>
          <p:cNvSpPr/>
          <p:nvPr/>
        </p:nvSpPr>
        <p:spPr>
          <a:xfrm>
            <a:off x="4267200" y="980728"/>
            <a:ext cx="4572000" cy="369332"/>
          </a:xfrm>
          <a:prstGeom prst="rect">
            <a:avLst/>
          </a:prstGeom>
        </p:spPr>
        <p:txBody>
          <a:bodyPr>
            <a:spAutoFit/>
          </a:bodyPr>
          <a:lstStyle/>
          <a:p>
            <a:r>
              <a:rPr lang="en-US" dirty="0">
                <a:hlinkClick r:id="rId6"/>
              </a:rPr>
              <a:t>http://ippog.web.cern.ch</a:t>
            </a:r>
            <a:r>
              <a:rPr lang="en-US" dirty="0" smtClean="0">
                <a:hlinkClick r:id="rId6"/>
              </a:rPr>
              <a:t>/</a:t>
            </a:r>
            <a:r>
              <a:rPr lang="en-US" dirty="0" smtClean="0"/>
              <a:t> </a:t>
            </a:r>
            <a:r>
              <a:rPr lang="en-US" dirty="0" smtClean="0">
                <a:sym typeface="Wingdings"/>
              </a:rPr>
              <a:t> IPPOG NEWS</a:t>
            </a:r>
            <a:endParaRPr lang="en-US" dirty="0"/>
          </a:p>
        </p:txBody>
      </p:sp>
      <p:sp>
        <p:nvSpPr>
          <p:cNvPr id="13" name="Date Placeholder 12"/>
          <p:cNvSpPr>
            <a:spLocks noGrp="1"/>
          </p:cNvSpPr>
          <p:nvPr>
            <p:ph type="dt" sz="half" idx="10"/>
          </p:nvPr>
        </p:nvSpPr>
        <p:spPr/>
        <p:txBody>
          <a:bodyPr/>
          <a:lstStyle/>
          <a:p>
            <a:r>
              <a:rPr lang="de-CH" smtClean="0"/>
              <a:t>HP Beck</a:t>
            </a:r>
            <a:endParaRPr lang="en-US" dirty="0"/>
          </a:p>
        </p:txBody>
      </p:sp>
      <p:sp>
        <p:nvSpPr>
          <p:cNvPr id="14" name="Footer Placeholder 13"/>
          <p:cNvSpPr>
            <a:spLocks noGrp="1"/>
          </p:cNvSpPr>
          <p:nvPr>
            <p:ph type="ftr" sz="quarter" idx="11"/>
          </p:nvPr>
        </p:nvSpPr>
        <p:spPr/>
        <p:txBody>
          <a:bodyPr/>
          <a:lstStyle/>
          <a:p>
            <a:r>
              <a:rPr lang="en-US" smtClean="0"/>
              <a:t>IPPOG ECFA Report</a:t>
            </a:r>
            <a:endParaRPr lang="en-US" dirty="0"/>
          </a:p>
        </p:txBody>
      </p:sp>
      <p:sp>
        <p:nvSpPr>
          <p:cNvPr id="15" name="Slide Number Placeholder 14"/>
          <p:cNvSpPr>
            <a:spLocks noGrp="1"/>
          </p:cNvSpPr>
          <p:nvPr>
            <p:ph type="sldNum" sz="quarter" idx="12"/>
          </p:nvPr>
        </p:nvSpPr>
        <p:spPr/>
        <p:txBody>
          <a:bodyPr/>
          <a:lstStyle/>
          <a:p>
            <a:pPr algn="r"/>
            <a:fld id="{A0A56251-BD2A-9048-A894-ED47CF33A725}" type="slidenum">
              <a:rPr lang="en-US" smtClean="0"/>
              <a:pPr algn="r"/>
              <a:t>19</a:t>
            </a:fld>
            <a:endParaRPr lang="en-US" dirty="0"/>
          </a:p>
        </p:txBody>
      </p:sp>
    </p:spTree>
    <p:extLst>
      <p:ext uri="{BB962C8B-B14F-4D97-AF65-F5344CB8AC3E}">
        <p14:creationId xmlns:p14="http://schemas.microsoft.com/office/powerpoint/2010/main" val="5445560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l"/>
            <a:r>
              <a:rPr lang="en-US" dirty="0" smtClean="0"/>
              <a:t>	1</a:t>
            </a:r>
            <a:r>
              <a:rPr lang="en-US" baseline="30000" dirty="0" smtClean="0"/>
              <a:t>st</a:t>
            </a:r>
            <a:r>
              <a:rPr lang="en-US" dirty="0" smtClean="0"/>
              <a:t> </a:t>
            </a:r>
            <a:r>
              <a:rPr lang="en-US" dirty="0"/>
              <a:t>issue </a:t>
            </a:r>
            <a:r>
              <a:rPr lang="en-US" dirty="0" smtClean="0"/>
              <a:t>of</a:t>
            </a:r>
            <a:endParaRPr lang="en-US" dirty="0"/>
          </a:p>
        </p:txBody>
      </p:sp>
      <p:pic>
        <p:nvPicPr>
          <p:cNvPr id="4" name="Picture 3"/>
          <p:cNvPicPr>
            <a:picLocks noChangeAspect="1"/>
          </p:cNvPicPr>
          <p:nvPr/>
        </p:nvPicPr>
        <p:blipFill>
          <a:blip r:embed="rId2"/>
          <a:stretch>
            <a:fillRect/>
          </a:stretch>
        </p:blipFill>
        <p:spPr>
          <a:xfrm>
            <a:off x="3371943" y="332656"/>
            <a:ext cx="5245100" cy="2095500"/>
          </a:xfrm>
          <a:prstGeom prst="rect">
            <a:avLst/>
          </a:prstGeom>
        </p:spPr>
      </p:pic>
      <p:sp>
        <p:nvSpPr>
          <p:cNvPr id="5" name="Rectangle 4"/>
          <p:cNvSpPr/>
          <p:nvPr/>
        </p:nvSpPr>
        <p:spPr>
          <a:xfrm>
            <a:off x="299876" y="2616001"/>
            <a:ext cx="8114280" cy="3693319"/>
          </a:xfrm>
          <a:prstGeom prst="rect">
            <a:avLst/>
          </a:prstGeom>
        </p:spPr>
        <p:txBody>
          <a:bodyPr wrap="square">
            <a:spAutoFit/>
          </a:bodyPr>
          <a:lstStyle/>
          <a:p>
            <a:r>
              <a:rPr lang="en-US" b="1" dirty="0" smtClean="0">
                <a:solidFill>
                  <a:srgbClr val="77933C"/>
                </a:solidFill>
              </a:rPr>
              <a:t>Nov 4, 1869</a:t>
            </a:r>
          </a:p>
          <a:p>
            <a:r>
              <a:rPr lang="en-US" dirty="0" smtClean="0">
                <a:solidFill>
                  <a:srgbClr val="77933C"/>
                </a:solidFill>
              </a:rPr>
              <a:t>A WEEKLY ILLUSTRATED JOURNAL OF SCIENCE</a:t>
            </a:r>
          </a:p>
          <a:p>
            <a:endParaRPr lang="en-US" dirty="0" smtClean="0">
              <a:solidFill>
                <a:srgbClr val="111881"/>
              </a:solidFill>
            </a:endParaRPr>
          </a:p>
          <a:p>
            <a:endParaRPr lang="en-US" dirty="0" smtClean="0">
              <a:solidFill>
                <a:srgbClr val="111881"/>
              </a:solidFill>
            </a:endParaRPr>
          </a:p>
          <a:p>
            <a:r>
              <a:rPr lang="en-US" dirty="0" smtClean="0">
                <a:solidFill>
                  <a:srgbClr val="111881"/>
                </a:solidFill>
              </a:rPr>
              <a:t>'The objective which it is proposed to attain by this periodical may be broadly stated as follows. It is intended</a:t>
            </a:r>
            <a:r>
              <a:rPr lang="en-US" dirty="0" smtClean="0">
                <a:solidFill>
                  <a:srgbClr val="D16349"/>
                </a:solidFill>
              </a:rPr>
              <a:t>, First, to place before the general public the grand results of scientific work and scientific discovery; and to urge the claims of science to move to a more general recognition in education and in daily life.</a:t>
            </a:r>
          </a:p>
          <a:p>
            <a:endParaRPr lang="en-US" dirty="0" smtClean="0">
              <a:solidFill>
                <a:srgbClr val="D16349"/>
              </a:solidFill>
            </a:endParaRPr>
          </a:p>
          <a:p>
            <a:r>
              <a:rPr lang="en-US" dirty="0" smtClean="0">
                <a:solidFill>
                  <a:srgbClr val="111881"/>
                </a:solidFill>
              </a:rPr>
              <a:t>'</a:t>
            </a:r>
            <a:r>
              <a:rPr lang="en-US" dirty="0" smtClean="0">
                <a:solidFill>
                  <a:srgbClr val="D16349"/>
                </a:solidFill>
              </a:rPr>
              <a:t>Secondly, to aid scientific men themselves</a:t>
            </a:r>
            <a:r>
              <a:rPr lang="en-US" dirty="0" smtClean="0">
                <a:solidFill>
                  <a:srgbClr val="111881"/>
                </a:solidFill>
              </a:rPr>
              <a:t>, by giving early information of all advances made in any branch of natural knowledge throughout the world, and by affording them an opportunity of discussing the various scientific questions which arise from time to time.'</a:t>
            </a:r>
            <a:endParaRPr lang="en-US" dirty="0">
              <a:solidFill>
                <a:srgbClr val="111881"/>
              </a:solidFill>
            </a:endParaRPr>
          </a:p>
        </p:txBody>
      </p:sp>
      <p:sp>
        <p:nvSpPr>
          <p:cNvPr id="10" name="Date Placeholder 9"/>
          <p:cNvSpPr>
            <a:spLocks noGrp="1"/>
          </p:cNvSpPr>
          <p:nvPr>
            <p:ph type="dt" sz="half" idx="10"/>
          </p:nvPr>
        </p:nvSpPr>
        <p:spPr/>
        <p:txBody>
          <a:bodyPr/>
          <a:lstStyle/>
          <a:p>
            <a:r>
              <a:rPr lang="de-CH" smtClean="0"/>
              <a:t>HP Beck</a:t>
            </a:r>
            <a:endParaRPr lang="en-US" dirty="0"/>
          </a:p>
        </p:txBody>
      </p:sp>
      <p:sp>
        <p:nvSpPr>
          <p:cNvPr id="11" name="Footer Placeholder 10"/>
          <p:cNvSpPr>
            <a:spLocks noGrp="1"/>
          </p:cNvSpPr>
          <p:nvPr>
            <p:ph type="ftr" sz="quarter" idx="11"/>
          </p:nvPr>
        </p:nvSpPr>
        <p:spPr/>
        <p:txBody>
          <a:bodyPr/>
          <a:lstStyle/>
          <a:p>
            <a:r>
              <a:rPr lang="en-US" smtClean="0"/>
              <a:t>IPPOG ECFA Report</a:t>
            </a:r>
            <a:endParaRPr lang="en-US" dirty="0"/>
          </a:p>
        </p:txBody>
      </p:sp>
      <p:sp>
        <p:nvSpPr>
          <p:cNvPr id="12" name="Slide Number Placeholder 11"/>
          <p:cNvSpPr>
            <a:spLocks noGrp="1"/>
          </p:cNvSpPr>
          <p:nvPr>
            <p:ph type="sldNum" sz="quarter" idx="12"/>
          </p:nvPr>
        </p:nvSpPr>
        <p:spPr/>
        <p:txBody>
          <a:bodyPr/>
          <a:lstStyle/>
          <a:p>
            <a:pPr algn="r"/>
            <a:fld id="{A0A56251-BD2A-9048-A894-ED47CF33A725}" type="slidenum">
              <a:rPr lang="en-US" smtClean="0"/>
              <a:pPr algn="r"/>
              <a:t>2</a:t>
            </a:fld>
            <a:endParaRPr lang="en-US" dirty="0"/>
          </a:p>
        </p:txBody>
      </p:sp>
      <p:sp>
        <p:nvSpPr>
          <p:cNvPr id="13" name="Rectangle 12"/>
          <p:cNvSpPr/>
          <p:nvPr/>
        </p:nvSpPr>
        <p:spPr>
          <a:xfrm>
            <a:off x="4572000" y="2504160"/>
            <a:ext cx="4339650" cy="369332"/>
          </a:xfrm>
          <a:prstGeom prst="rect">
            <a:avLst/>
          </a:prstGeom>
        </p:spPr>
        <p:txBody>
          <a:bodyPr wrap="none">
            <a:spAutoFit/>
          </a:bodyPr>
          <a:lstStyle/>
          <a:p>
            <a:r>
              <a:rPr lang="en-US" dirty="0" smtClean="0">
                <a:hlinkClick r:id="rId3"/>
              </a:rPr>
              <a:t>http://www.nature.com/nature/about/first</a:t>
            </a:r>
            <a:endParaRPr lang="en-US" dirty="0"/>
          </a:p>
        </p:txBody>
      </p:sp>
    </p:spTree>
    <p:extLst>
      <p:ext uri="{BB962C8B-B14F-4D97-AF65-F5344CB8AC3E}">
        <p14:creationId xmlns:p14="http://schemas.microsoft.com/office/powerpoint/2010/main" val="2209266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6632"/>
            <a:ext cx="8229600" cy="490066"/>
          </a:xfrm>
        </p:spPr>
        <p:txBody>
          <a:bodyPr/>
          <a:lstStyle/>
          <a:p>
            <a:r>
              <a:rPr lang="en-US" sz="3200" dirty="0" smtClean="0"/>
              <a:t>12</a:t>
            </a:r>
            <a:r>
              <a:rPr lang="en-US" sz="3200" baseline="30000" dirty="0" smtClean="0"/>
              <a:t>th</a:t>
            </a:r>
            <a:r>
              <a:rPr lang="en-US" sz="3200" dirty="0" smtClean="0"/>
              <a:t> IPPOG </a:t>
            </a:r>
            <a:r>
              <a:rPr lang="en-US" sz="3200" dirty="0" smtClean="0"/>
              <a:t>Meeting Nov 10-12, 2016 </a:t>
            </a:r>
            <a:endParaRPr lang="en-US" sz="3200" dirty="0"/>
          </a:p>
        </p:txBody>
      </p:sp>
      <p:pic>
        <p:nvPicPr>
          <p:cNvPr id="7" name="Picture 6" descr="IMG_327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264" y="1065174"/>
            <a:ext cx="3419872" cy="2564904"/>
          </a:xfrm>
          <a:prstGeom prst="rect">
            <a:avLst/>
          </a:prstGeom>
        </p:spPr>
      </p:pic>
      <p:pic>
        <p:nvPicPr>
          <p:cNvPr id="8" name="Picture 7" descr="IMG_327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6274" y="1009641"/>
            <a:ext cx="3419872" cy="2564904"/>
          </a:xfrm>
          <a:prstGeom prst="rect">
            <a:avLst/>
          </a:prstGeom>
        </p:spPr>
      </p:pic>
      <p:sp>
        <p:nvSpPr>
          <p:cNvPr id="9" name="Rectangle 8"/>
          <p:cNvSpPr/>
          <p:nvPr/>
        </p:nvSpPr>
        <p:spPr>
          <a:xfrm>
            <a:off x="714321" y="3648876"/>
            <a:ext cx="4286788" cy="369332"/>
          </a:xfrm>
          <a:prstGeom prst="rect">
            <a:avLst/>
          </a:prstGeom>
        </p:spPr>
        <p:txBody>
          <a:bodyPr wrap="none">
            <a:spAutoFit/>
          </a:bodyPr>
          <a:lstStyle/>
          <a:p>
            <a:r>
              <a:rPr lang="en-US" dirty="0" smtClean="0">
                <a:solidFill>
                  <a:srgbClr val="0CC6DE"/>
                </a:solidFill>
              </a:rPr>
              <a:t>Explaining </a:t>
            </a:r>
            <a:r>
              <a:rPr lang="en-US" dirty="0">
                <a:solidFill>
                  <a:srgbClr val="0CC6DE"/>
                </a:solidFill>
              </a:rPr>
              <a:t>PP hot topics to lay audience </a:t>
            </a:r>
          </a:p>
        </p:txBody>
      </p:sp>
      <p:sp>
        <p:nvSpPr>
          <p:cNvPr id="10" name="Rectangle 9"/>
          <p:cNvSpPr/>
          <p:nvPr/>
        </p:nvSpPr>
        <p:spPr>
          <a:xfrm>
            <a:off x="6064737" y="3903075"/>
            <a:ext cx="2442946" cy="369332"/>
          </a:xfrm>
          <a:prstGeom prst="rect">
            <a:avLst/>
          </a:prstGeom>
        </p:spPr>
        <p:txBody>
          <a:bodyPr wrap="none">
            <a:spAutoFit/>
          </a:bodyPr>
          <a:lstStyle/>
          <a:p>
            <a:r>
              <a:rPr lang="en-US" dirty="0">
                <a:solidFill>
                  <a:srgbClr val="77933C"/>
                </a:solidFill>
              </a:rPr>
              <a:t>Table top experiments</a:t>
            </a:r>
          </a:p>
        </p:txBody>
      </p:sp>
      <p:sp>
        <p:nvSpPr>
          <p:cNvPr id="11" name="Rectangle 10"/>
          <p:cNvSpPr/>
          <p:nvPr/>
        </p:nvSpPr>
        <p:spPr>
          <a:xfrm>
            <a:off x="827584" y="4732689"/>
            <a:ext cx="6458626" cy="369332"/>
          </a:xfrm>
          <a:prstGeom prst="rect">
            <a:avLst/>
          </a:prstGeom>
        </p:spPr>
        <p:txBody>
          <a:bodyPr wrap="square">
            <a:spAutoFit/>
          </a:bodyPr>
          <a:lstStyle/>
          <a:p>
            <a:r>
              <a:rPr lang="en-US" dirty="0">
                <a:solidFill>
                  <a:srgbClr val="0CC6DE"/>
                </a:solidFill>
              </a:rPr>
              <a:t>Broadening the physics scope of </a:t>
            </a:r>
            <a:r>
              <a:rPr lang="en-US" dirty="0" err="1">
                <a:solidFill>
                  <a:srgbClr val="0CC6DE"/>
                </a:solidFill>
              </a:rPr>
              <a:t>Masterclasses</a:t>
            </a:r>
            <a:endParaRPr lang="en-US" dirty="0">
              <a:solidFill>
                <a:srgbClr val="0CC6DE"/>
              </a:solidFill>
            </a:endParaRPr>
          </a:p>
        </p:txBody>
      </p:sp>
      <p:sp>
        <p:nvSpPr>
          <p:cNvPr id="12" name="Rectangle 11"/>
          <p:cNvSpPr/>
          <p:nvPr/>
        </p:nvSpPr>
        <p:spPr>
          <a:xfrm>
            <a:off x="6560036" y="5085184"/>
            <a:ext cx="1826755" cy="369332"/>
          </a:xfrm>
          <a:prstGeom prst="rect">
            <a:avLst/>
          </a:prstGeom>
        </p:spPr>
        <p:txBody>
          <a:bodyPr wrap="none">
            <a:spAutoFit/>
          </a:bodyPr>
          <a:lstStyle/>
          <a:p>
            <a:r>
              <a:rPr lang="en-US" dirty="0">
                <a:solidFill>
                  <a:srgbClr val="CC0066"/>
                </a:solidFill>
              </a:rPr>
              <a:t> IPPOG website</a:t>
            </a:r>
          </a:p>
        </p:txBody>
      </p:sp>
      <p:sp>
        <p:nvSpPr>
          <p:cNvPr id="13" name="Rectangle 12"/>
          <p:cNvSpPr/>
          <p:nvPr/>
        </p:nvSpPr>
        <p:spPr>
          <a:xfrm>
            <a:off x="653522" y="5095021"/>
            <a:ext cx="3290083" cy="369332"/>
          </a:xfrm>
          <a:prstGeom prst="rect">
            <a:avLst/>
          </a:prstGeom>
        </p:spPr>
        <p:txBody>
          <a:bodyPr wrap="none">
            <a:spAutoFit/>
          </a:bodyPr>
          <a:lstStyle/>
          <a:p>
            <a:r>
              <a:rPr lang="en-US" dirty="0">
                <a:solidFill>
                  <a:srgbClr val="D16349"/>
                </a:solidFill>
              </a:rPr>
              <a:t>Special events and exhibitions</a:t>
            </a:r>
          </a:p>
        </p:txBody>
      </p:sp>
      <p:sp>
        <p:nvSpPr>
          <p:cNvPr id="14" name="Rectangle 13"/>
          <p:cNvSpPr/>
          <p:nvPr/>
        </p:nvSpPr>
        <p:spPr>
          <a:xfrm>
            <a:off x="5687652" y="5795972"/>
            <a:ext cx="2699139" cy="369332"/>
          </a:xfrm>
          <a:prstGeom prst="rect">
            <a:avLst/>
          </a:prstGeom>
        </p:spPr>
        <p:txBody>
          <a:bodyPr wrap="none">
            <a:spAutoFit/>
          </a:bodyPr>
          <a:lstStyle/>
          <a:p>
            <a:r>
              <a:rPr lang="en-US" dirty="0">
                <a:solidFill>
                  <a:srgbClr val="77933C"/>
                </a:solidFill>
              </a:rPr>
              <a:t>Ethics in particle physics</a:t>
            </a:r>
          </a:p>
        </p:txBody>
      </p:sp>
      <p:sp>
        <p:nvSpPr>
          <p:cNvPr id="15" name="Rectangle 14"/>
          <p:cNvSpPr/>
          <p:nvPr/>
        </p:nvSpPr>
        <p:spPr>
          <a:xfrm>
            <a:off x="811748" y="5773906"/>
            <a:ext cx="4457883" cy="369332"/>
          </a:xfrm>
          <a:prstGeom prst="rect">
            <a:avLst/>
          </a:prstGeom>
        </p:spPr>
        <p:txBody>
          <a:bodyPr wrap="none">
            <a:spAutoFit/>
          </a:bodyPr>
          <a:lstStyle/>
          <a:p>
            <a:r>
              <a:rPr lang="en-US" dirty="0">
                <a:solidFill>
                  <a:srgbClr val="0CC6DE"/>
                </a:solidFill>
              </a:rPr>
              <a:t>Impact and usage of worldwide open data</a:t>
            </a:r>
          </a:p>
        </p:txBody>
      </p:sp>
      <p:sp>
        <p:nvSpPr>
          <p:cNvPr id="16" name="Rectangle 15"/>
          <p:cNvSpPr/>
          <p:nvPr/>
        </p:nvSpPr>
        <p:spPr>
          <a:xfrm>
            <a:off x="271264" y="4018208"/>
            <a:ext cx="5416388" cy="369332"/>
          </a:xfrm>
          <a:prstGeom prst="rect">
            <a:avLst/>
          </a:prstGeom>
        </p:spPr>
        <p:txBody>
          <a:bodyPr wrap="square">
            <a:spAutoFit/>
          </a:bodyPr>
          <a:lstStyle/>
          <a:p>
            <a:r>
              <a:rPr lang="en-US" dirty="0" err="1">
                <a:solidFill>
                  <a:srgbClr val="D16349"/>
                </a:solidFill>
              </a:rPr>
              <a:t>Organising</a:t>
            </a:r>
            <a:r>
              <a:rPr lang="en-US" dirty="0">
                <a:solidFill>
                  <a:srgbClr val="D16349"/>
                </a:solidFill>
              </a:rPr>
              <a:t> E&amp;O sessions for LHCP and ICHEP</a:t>
            </a:r>
          </a:p>
        </p:txBody>
      </p:sp>
      <p:sp>
        <p:nvSpPr>
          <p:cNvPr id="17" name="Rectangle 16"/>
          <p:cNvSpPr/>
          <p:nvPr/>
        </p:nvSpPr>
        <p:spPr>
          <a:xfrm>
            <a:off x="3910576" y="5404574"/>
            <a:ext cx="2032340" cy="369332"/>
          </a:xfrm>
          <a:prstGeom prst="rect">
            <a:avLst/>
          </a:prstGeom>
        </p:spPr>
        <p:txBody>
          <a:bodyPr wrap="none">
            <a:spAutoFit/>
          </a:bodyPr>
          <a:lstStyle/>
          <a:p>
            <a:r>
              <a:rPr lang="en-US" dirty="0">
                <a:solidFill>
                  <a:srgbClr val="CC0066"/>
                </a:solidFill>
              </a:rPr>
              <a:t>Country highlights</a:t>
            </a:r>
          </a:p>
        </p:txBody>
      </p:sp>
      <p:sp>
        <p:nvSpPr>
          <p:cNvPr id="18" name="Rectangle 17"/>
          <p:cNvSpPr/>
          <p:nvPr/>
        </p:nvSpPr>
        <p:spPr>
          <a:xfrm>
            <a:off x="457200" y="5489726"/>
            <a:ext cx="1813905" cy="369332"/>
          </a:xfrm>
          <a:prstGeom prst="rect">
            <a:avLst/>
          </a:prstGeom>
        </p:spPr>
        <p:txBody>
          <a:bodyPr wrap="none">
            <a:spAutoFit/>
          </a:bodyPr>
          <a:lstStyle/>
          <a:p>
            <a:r>
              <a:rPr lang="en-US" dirty="0" err="1">
                <a:solidFill>
                  <a:srgbClr val="77933C"/>
                </a:solidFill>
              </a:rPr>
              <a:t>MoU</a:t>
            </a:r>
            <a:r>
              <a:rPr lang="en-US" dirty="0">
                <a:solidFill>
                  <a:srgbClr val="77933C"/>
                </a:solidFill>
              </a:rPr>
              <a:t> discussion</a:t>
            </a:r>
          </a:p>
        </p:txBody>
      </p:sp>
      <p:sp>
        <p:nvSpPr>
          <p:cNvPr id="19" name="Rectangle 18"/>
          <p:cNvSpPr/>
          <p:nvPr/>
        </p:nvSpPr>
        <p:spPr>
          <a:xfrm>
            <a:off x="4572000" y="6177127"/>
            <a:ext cx="2429985" cy="369332"/>
          </a:xfrm>
          <a:prstGeom prst="rect">
            <a:avLst/>
          </a:prstGeom>
        </p:spPr>
        <p:txBody>
          <a:bodyPr wrap="none">
            <a:spAutoFit/>
          </a:bodyPr>
          <a:lstStyle/>
          <a:p>
            <a:r>
              <a:rPr lang="en-US" dirty="0">
                <a:solidFill>
                  <a:srgbClr val="CC0066"/>
                </a:solidFill>
              </a:rPr>
              <a:t>Election of new chairs</a:t>
            </a:r>
          </a:p>
        </p:txBody>
      </p:sp>
      <p:sp>
        <p:nvSpPr>
          <p:cNvPr id="20" name="Rectangle 19"/>
          <p:cNvSpPr/>
          <p:nvPr/>
        </p:nvSpPr>
        <p:spPr>
          <a:xfrm>
            <a:off x="5205221" y="4272407"/>
            <a:ext cx="3481579" cy="369332"/>
          </a:xfrm>
          <a:prstGeom prst="rect">
            <a:avLst/>
          </a:prstGeom>
        </p:spPr>
        <p:txBody>
          <a:bodyPr wrap="none">
            <a:spAutoFit/>
          </a:bodyPr>
          <a:lstStyle/>
          <a:p>
            <a:r>
              <a:rPr lang="en-US" dirty="0" err="1">
                <a:solidFill>
                  <a:srgbClr val="CC0066"/>
                </a:solidFill>
              </a:rPr>
              <a:t>Masterclasses</a:t>
            </a:r>
            <a:r>
              <a:rPr lang="en-US" dirty="0">
                <a:solidFill>
                  <a:srgbClr val="CC0066"/>
                </a:solidFill>
              </a:rPr>
              <a:t> in New Countries</a:t>
            </a:r>
          </a:p>
        </p:txBody>
      </p:sp>
      <p:sp>
        <p:nvSpPr>
          <p:cNvPr id="21" name="Rectangle 20"/>
          <p:cNvSpPr/>
          <p:nvPr/>
        </p:nvSpPr>
        <p:spPr>
          <a:xfrm>
            <a:off x="-1" y="4355812"/>
            <a:ext cx="5269631" cy="369332"/>
          </a:xfrm>
          <a:prstGeom prst="rect">
            <a:avLst/>
          </a:prstGeom>
        </p:spPr>
        <p:txBody>
          <a:bodyPr wrap="square">
            <a:spAutoFit/>
          </a:bodyPr>
          <a:lstStyle/>
          <a:p>
            <a:r>
              <a:rPr lang="en-US" dirty="0" err="1">
                <a:solidFill>
                  <a:srgbClr val="77933C"/>
                </a:solidFill>
              </a:rPr>
              <a:t>Beamline</a:t>
            </a:r>
            <a:r>
              <a:rPr lang="en-US" dirty="0">
                <a:solidFill>
                  <a:srgbClr val="77933C"/>
                </a:solidFill>
              </a:rPr>
              <a:t> for schools 2016 and call for 2017</a:t>
            </a:r>
          </a:p>
        </p:txBody>
      </p:sp>
      <p:sp>
        <p:nvSpPr>
          <p:cNvPr id="22" name="Rectangle 21"/>
          <p:cNvSpPr/>
          <p:nvPr/>
        </p:nvSpPr>
        <p:spPr>
          <a:xfrm>
            <a:off x="6028440" y="4690300"/>
            <a:ext cx="2699139" cy="369332"/>
          </a:xfrm>
          <a:prstGeom prst="rect">
            <a:avLst/>
          </a:prstGeom>
        </p:spPr>
        <p:txBody>
          <a:bodyPr wrap="none">
            <a:spAutoFit/>
          </a:bodyPr>
          <a:lstStyle/>
          <a:p>
            <a:r>
              <a:rPr lang="en-US" dirty="0">
                <a:solidFill>
                  <a:srgbClr val="0CC6DE"/>
                </a:solidFill>
              </a:rPr>
              <a:t>Inspiring success stories</a:t>
            </a:r>
          </a:p>
        </p:txBody>
      </p:sp>
      <p:sp>
        <p:nvSpPr>
          <p:cNvPr id="23" name="Rectangle 22"/>
          <p:cNvSpPr/>
          <p:nvPr/>
        </p:nvSpPr>
        <p:spPr>
          <a:xfrm>
            <a:off x="-1" y="6143237"/>
            <a:ext cx="4572001" cy="369332"/>
          </a:xfrm>
          <a:prstGeom prst="rect">
            <a:avLst/>
          </a:prstGeom>
        </p:spPr>
        <p:txBody>
          <a:bodyPr wrap="square">
            <a:spAutoFit/>
          </a:bodyPr>
          <a:lstStyle/>
          <a:p>
            <a:r>
              <a:rPr lang="en-US" dirty="0">
                <a:solidFill>
                  <a:srgbClr val="D16349"/>
                </a:solidFill>
              </a:rPr>
              <a:t>Physics for everyone - The Higgs </a:t>
            </a:r>
            <a:r>
              <a:rPr lang="en-US" dirty="0" smtClean="0">
                <a:solidFill>
                  <a:srgbClr val="D16349"/>
                </a:solidFill>
              </a:rPr>
              <a:t>particle</a:t>
            </a:r>
            <a:endParaRPr lang="en-US" dirty="0">
              <a:solidFill>
                <a:srgbClr val="D16349"/>
              </a:solidFill>
            </a:endParaRPr>
          </a:p>
        </p:txBody>
      </p:sp>
      <p:sp>
        <p:nvSpPr>
          <p:cNvPr id="24" name="Rectangle 23"/>
          <p:cNvSpPr/>
          <p:nvPr/>
        </p:nvSpPr>
        <p:spPr>
          <a:xfrm>
            <a:off x="5942916" y="5404574"/>
            <a:ext cx="2994079" cy="369332"/>
          </a:xfrm>
          <a:prstGeom prst="rect">
            <a:avLst/>
          </a:prstGeom>
        </p:spPr>
        <p:txBody>
          <a:bodyPr wrap="none">
            <a:spAutoFit/>
          </a:bodyPr>
          <a:lstStyle/>
          <a:p>
            <a:r>
              <a:rPr lang="en-US" dirty="0">
                <a:solidFill>
                  <a:srgbClr val="D16349"/>
                </a:solidFill>
              </a:rPr>
              <a:t>An inside view from IPPOG</a:t>
            </a:r>
          </a:p>
        </p:txBody>
      </p:sp>
      <p:sp>
        <p:nvSpPr>
          <p:cNvPr id="25" name="Rectangle 24"/>
          <p:cNvSpPr/>
          <p:nvPr/>
        </p:nvSpPr>
        <p:spPr>
          <a:xfrm>
            <a:off x="4086484" y="5095021"/>
            <a:ext cx="2237474" cy="369332"/>
          </a:xfrm>
          <a:prstGeom prst="rect">
            <a:avLst/>
          </a:prstGeom>
        </p:spPr>
        <p:txBody>
          <a:bodyPr wrap="none">
            <a:spAutoFit/>
          </a:bodyPr>
          <a:lstStyle/>
          <a:p>
            <a:r>
              <a:rPr lang="en-US" dirty="0" err="1">
                <a:solidFill>
                  <a:srgbClr val="77933C"/>
                </a:solidFill>
              </a:rPr>
              <a:t>Masterclasses</a:t>
            </a:r>
            <a:r>
              <a:rPr lang="en-US" dirty="0">
                <a:solidFill>
                  <a:srgbClr val="77933C"/>
                </a:solidFill>
              </a:rPr>
              <a:t> 2016</a:t>
            </a:r>
          </a:p>
        </p:txBody>
      </p:sp>
      <p:pic>
        <p:nvPicPr>
          <p:cNvPr id="26" name="Picture 25" descr="IMG_327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5612" y="1543481"/>
            <a:ext cx="2898068" cy="2173551"/>
          </a:xfrm>
          <a:prstGeom prst="rect">
            <a:avLst/>
          </a:prstGeom>
        </p:spPr>
      </p:pic>
      <p:sp>
        <p:nvSpPr>
          <p:cNvPr id="4" name="Rectangle 3"/>
          <p:cNvSpPr/>
          <p:nvPr/>
        </p:nvSpPr>
        <p:spPr>
          <a:xfrm>
            <a:off x="5364088" y="548680"/>
            <a:ext cx="3764935" cy="369332"/>
          </a:xfrm>
          <a:prstGeom prst="rect">
            <a:avLst/>
          </a:prstGeom>
        </p:spPr>
        <p:txBody>
          <a:bodyPr wrap="none">
            <a:spAutoFit/>
          </a:bodyPr>
          <a:lstStyle/>
          <a:p>
            <a:r>
              <a:rPr lang="en-US" dirty="0"/>
              <a:t>https://</a:t>
            </a:r>
            <a:r>
              <a:rPr lang="en-US" dirty="0" err="1"/>
              <a:t>indico.cern.ch</a:t>
            </a:r>
            <a:r>
              <a:rPr lang="en-US" dirty="0"/>
              <a:t>/event/573645</a:t>
            </a:r>
          </a:p>
        </p:txBody>
      </p:sp>
      <p:sp>
        <p:nvSpPr>
          <p:cNvPr id="30" name="Date Placeholder 29"/>
          <p:cNvSpPr>
            <a:spLocks noGrp="1"/>
          </p:cNvSpPr>
          <p:nvPr>
            <p:ph type="dt" sz="half" idx="10"/>
          </p:nvPr>
        </p:nvSpPr>
        <p:spPr/>
        <p:txBody>
          <a:bodyPr/>
          <a:lstStyle/>
          <a:p>
            <a:r>
              <a:rPr lang="de-CH" smtClean="0"/>
              <a:t>HP Beck</a:t>
            </a:r>
            <a:endParaRPr lang="en-US" dirty="0"/>
          </a:p>
        </p:txBody>
      </p:sp>
      <p:sp>
        <p:nvSpPr>
          <p:cNvPr id="31" name="Footer Placeholder 30"/>
          <p:cNvSpPr>
            <a:spLocks noGrp="1"/>
          </p:cNvSpPr>
          <p:nvPr>
            <p:ph type="ftr" sz="quarter" idx="11"/>
          </p:nvPr>
        </p:nvSpPr>
        <p:spPr/>
        <p:txBody>
          <a:bodyPr/>
          <a:lstStyle/>
          <a:p>
            <a:r>
              <a:rPr lang="en-US" smtClean="0"/>
              <a:t>IPPOG ECFA Report</a:t>
            </a:r>
            <a:endParaRPr lang="en-US" dirty="0"/>
          </a:p>
        </p:txBody>
      </p:sp>
      <p:sp>
        <p:nvSpPr>
          <p:cNvPr id="32" name="Slide Number Placeholder 31"/>
          <p:cNvSpPr>
            <a:spLocks noGrp="1"/>
          </p:cNvSpPr>
          <p:nvPr>
            <p:ph type="sldNum" sz="quarter" idx="12"/>
          </p:nvPr>
        </p:nvSpPr>
        <p:spPr/>
        <p:txBody>
          <a:bodyPr/>
          <a:lstStyle/>
          <a:p>
            <a:pPr algn="r"/>
            <a:fld id="{A0A56251-BD2A-9048-A894-ED47CF33A725}" type="slidenum">
              <a:rPr lang="en-US" smtClean="0"/>
              <a:pPr algn="r"/>
              <a:t>20</a:t>
            </a:fld>
            <a:endParaRPr lang="en-US" dirty="0"/>
          </a:p>
        </p:txBody>
      </p:sp>
    </p:spTree>
    <p:extLst>
      <p:ext uri="{BB962C8B-B14F-4D97-AF65-F5344CB8AC3E}">
        <p14:creationId xmlns:p14="http://schemas.microsoft.com/office/powerpoint/2010/main" val="19932948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Andree_Paul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725" y="3662363"/>
            <a:ext cx="4105275" cy="3079750"/>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descr="pic-schueler-workshop-cernraetseln-qu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8725" y="836613"/>
            <a:ext cx="4105275" cy="2678112"/>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878904" y="274638"/>
            <a:ext cx="8229600" cy="490066"/>
          </a:xfrm>
        </p:spPr>
        <p:txBody>
          <a:bodyPr>
            <a:normAutofit fontScale="90000"/>
          </a:bodyPr>
          <a:lstStyle/>
          <a:p>
            <a:pPr algn="l"/>
            <a:r>
              <a:rPr lang="en-GB" dirty="0"/>
              <a:t>IPPOG’s </a:t>
            </a:r>
            <a:r>
              <a:rPr lang="en-GB" dirty="0" smtClean="0"/>
              <a:t>Flagship:</a:t>
            </a:r>
            <a:br>
              <a:rPr lang="en-GB" dirty="0" smtClean="0"/>
            </a:br>
            <a:r>
              <a:rPr lang="en-GB" cap="none" dirty="0" smtClean="0">
                <a:latin typeface="+mn-lt"/>
              </a:rPr>
              <a:t>International </a:t>
            </a:r>
            <a:r>
              <a:rPr lang="en-GB" cap="none" dirty="0" err="1" smtClean="0">
                <a:latin typeface="+mn-lt"/>
              </a:rPr>
              <a:t>Masterclasses</a:t>
            </a:r>
            <a:endParaRPr lang="en-GB" sz="3100" cap="none" dirty="0">
              <a:latin typeface="+mn-lt"/>
            </a:endParaRPr>
          </a:p>
        </p:txBody>
      </p:sp>
      <p:sp>
        <p:nvSpPr>
          <p:cNvPr id="8" name="Textplatzhalter 2"/>
          <p:cNvSpPr txBox="1">
            <a:spLocks/>
          </p:cNvSpPr>
          <p:nvPr/>
        </p:nvSpPr>
        <p:spPr bwMode="auto">
          <a:xfrm>
            <a:off x="251520" y="1628800"/>
            <a:ext cx="4716463" cy="3577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0975" indent="-180975" defTabSz="180975" eaLnBrk="1" hangingPunct="1">
              <a:lnSpc>
                <a:spcPct val="120000"/>
              </a:lnSpc>
            </a:pPr>
            <a:r>
              <a:rPr lang="en-GB" sz="1800" dirty="0" smtClean="0">
                <a:solidFill>
                  <a:srgbClr val="132087"/>
                </a:solidFill>
                <a:latin typeface="Arial" charset="0"/>
              </a:rPr>
              <a:t>High school students (15 – 19) are „scientists for one day</a:t>
            </a:r>
            <a:r>
              <a:rPr lang="en-GB" altLang="ja-JP" sz="1800" dirty="0" smtClean="0">
                <a:solidFill>
                  <a:srgbClr val="132087"/>
                </a:solidFill>
                <a:latin typeface="Arial" charset="0"/>
              </a:rPr>
              <a:t>“</a:t>
            </a:r>
            <a:endParaRPr lang="en-GB" sz="1800" dirty="0" smtClean="0">
              <a:solidFill>
                <a:srgbClr val="132087"/>
              </a:solidFill>
              <a:latin typeface="Arial" charset="0"/>
            </a:endParaRPr>
          </a:p>
          <a:p>
            <a:pPr marL="180975" indent="-180975" defTabSz="180975" eaLnBrk="1" hangingPunct="1">
              <a:lnSpc>
                <a:spcPct val="120000"/>
              </a:lnSpc>
            </a:pPr>
            <a:r>
              <a:rPr lang="en-GB" sz="1800" dirty="0" smtClean="0">
                <a:solidFill>
                  <a:srgbClr val="132087"/>
                </a:solidFill>
                <a:latin typeface="Arial" charset="0"/>
              </a:rPr>
              <a:t>Get invited to a research institute or university</a:t>
            </a:r>
          </a:p>
          <a:p>
            <a:pPr marL="180975" indent="-180975" defTabSz="180975" eaLnBrk="1" hangingPunct="1">
              <a:lnSpc>
                <a:spcPct val="120000"/>
              </a:lnSpc>
            </a:pPr>
            <a:r>
              <a:rPr lang="en-GB" sz="1800" dirty="0" smtClean="0">
                <a:solidFill>
                  <a:srgbClr val="132087"/>
                </a:solidFill>
                <a:latin typeface="Arial" charset="0"/>
              </a:rPr>
              <a:t>Introductory talks (standard model, detectors, accelerators)</a:t>
            </a:r>
          </a:p>
          <a:p>
            <a:pPr marL="180975" indent="-180975" defTabSz="180975" eaLnBrk="1" hangingPunct="1">
              <a:lnSpc>
                <a:spcPct val="120000"/>
              </a:lnSpc>
            </a:pPr>
            <a:r>
              <a:rPr lang="en-GB" sz="1800" dirty="0" smtClean="0">
                <a:solidFill>
                  <a:srgbClr val="132087"/>
                </a:solidFill>
                <a:latin typeface="Arial" charset="0"/>
              </a:rPr>
              <a:t>2 h measurement with LHC data</a:t>
            </a:r>
          </a:p>
          <a:p>
            <a:pPr marL="581025" lvl="1" indent="-180975" defTabSz="180975" eaLnBrk="1" hangingPunct="1">
              <a:lnSpc>
                <a:spcPct val="120000"/>
              </a:lnSpc>
            </a:pPr>
            <a:r>
              <a:rPr lang="en-GB" sz="1800" dirty="0" smtClean="0">
                <a:solidFill>
                  <a:srgbClr val="132087"/>
                </a:solidFill>
                <a:latin typeface="Arial" charset="0"/>
              </a:rPr>
              <a:t>New also with </a:t>
            </a:r>
            <a:r>
              <a:rPr lang="en-GB" sz="1800" dirty="0" err="1" smtClean="0">
                <a:solidFill>
                  <a:srgbClr val="132087"/>
                </a:solidFill>
                <a:latin typeface="Arial" charset="0"/>
              </a:rPr>
              <a:t>Icecube</a:t>
            </a:r>
            <a:r>
              <a:rPr lang="en-GB" sz="1800" dirty="0" smtClean="0">
                <a:solidFill>
                  <a:srgbClr val="132087"/>
                </a:solidFill>
                <a:latin typeface="Arial" charset="0"/>
              </a:rPr>
              <a:t> data </a:t>
            </a:r>
          </a:p>
          <a:p>
            <a:pPr marL="180975" indent="-180975" defTabSz="180975" eaLnBrk="1" hangingPunct="1">
              <a:lnSpc>
                <a:spcPct val="120000"/>
              </a:lnSpc>
            </a:pPr>
            <a:r>
              <a:rPr lang="en-GB" sz="1800" dirty="0" smtClean="0">
                <a:solidFill>
                  <a:srgbClr val="132087"/>
                </a:solidFill>
                <a:latin typeface="Arial" charset="0"/>
              </a:rPr>
              <a:t>International video conference </a:t>
            </a:r>
            <a:r>
              <a:rPr lang="en-GB" sz="1800" dirty="0" smtClean="0">
                <a:solidFill>
                  <a:srgbClr val="132087"/>
                </a:solidFill>
                <a:latin typeface="Arial" charset="0"/>
              </a:rPr>
              <a:t/>
            </a:r>
            <a:br>
              <a:rPr lang="en-GB" sz="1800" dirty="0" smtClean="0">
                <a:solidFill>
                  <a:srgbClr val="132087"/>
                </a:solidFill>
                <a:latin typeface="Arial" charset="0"/>
              </a:rPr>
            </a:br>
            <a:r>
              <a:rPr lang="en-GB" sz="1800" dirty="0" smtClean="0">
                <a:solidFill>
                  <a:srgbClr val="132087"/>
                </a:solidFill>
                <a:latin typeface="Arial" charset="0"/>
              </a:rPr>
              <a:t> </a:t>
            </a:r>
            <a:r>
              <a:rPr lang="en-GB" sz="1800" dirty="0" smtClean="0">
                <a:solidFill>
                  <a:srgbClr val="132087"/>
                </a:solidFill>
                <a:latin typeface="Arial" charset="0"/>
              </a:rPr>
              <a:t>( 2 – 5 inst. + CERN/</a:t>
            </a:r>
            <a:r>
              <a:rPr lang="en-GB" sz="1800" dirty="0" err="1" smtClean="0">
                <a:solidFill>
                  <a:srgbClr val="132087"/>
                </a:solidFill>
                <a:latin typeface="Arial" charset="0"/>
              </a:rPr>
              <a:t>Fermilab</a:t>
            </a:r>
            <a:r>
              <a:rPr lang="en-GB" sz="1800" dirty="0" smtClean="0">
                <a:solidFill>
                  <a:srgbClr val="132087"/>
                </a:solidFill>
                <a:latin typeface="Arial" charset="0"/>
              </a:rPr>
              <a:t>)</a:t>
            </a:r>
            <a:endParaRPr lang="en-GB" sz="600" dirty="0">
              <a:solidFill>
                <a:srgbClr val="132087"/>
              </a:solidFill>
              <a:latin typeface="Arial" charset="0"/>
            </a:endParaRPr>
          </a:p>
        </p:txBody>
      </p:sp>
      <p:sp>
        <p:nvSpPr>
          <p:cNvPr id="2" name="Date Placeholder 1"/>
          <p:cNvSpPr>
            <a:spLocks noGrp="1"/>
          </p:cNvSpPr>
          <p:nvPr>
            <p:ph type="dt" sz="half" idx="10"/>
          </p:nvPr>
        </p:nvSpPr>
        <p:spPr/>
        <p:txBody>
          <a:bodyPr/>
          <a:lstStyle/>
          <a:p>
            <a:r>
              <a:rPr lang="de-CH" smtClean="0"/>
              <a:t>HP Beck</a:t>
            </a:r>
            <a:endParaRPr lang="en-US" dirty="0"/>
          </a:p>
        </p:txBody>
      </p:sp>
      <p:sp>
        <p:nvSpPr>
          <p:cNvPr id="3" name="Footer Placeholder 2"/>
          <p:cNvSpPr>
            <a:spLocks noGrp="1"/>
          </p:cNvSpPr>
          <p:nvPr>
            <p:ph type="ftr" sz="quarter" idx="11"/>
          </p:nvPr>
        </p:nvSpPr>
        <p:spPr/>
        <p:txBody>
          <a:bodyPr/>
          <a:lstStyle/>
          <a:p>
            <a:r>
              <a:rPr lang="en-US" smtClean="0"/>
              <a:t>IPPOG ECFA Report</a:t>
            </a:r>
            <a:endParaRPr lang="en-US" dirty="0"/>
          </a:p>
        </p:txBody>
      </p:sp>
      <p:sp>
        <p:nvSpPr>
          <p:cNvPr id="4" name="Slide Number Placeholder 3"/>
          <p:cNvSpPr>
            <a:spLocks noGrp="1"/>
          </p:cNvSpPr>
          <p:nvPr>
            <p:ph type="sldNum" sz="quarter" idx="12"/>
          </p:nvPr>
        </p:nvSpPr>
        <p:spPr/>
        <p:txBody>
          <a:bodyPr/>
          <a:lstStyle/>
          <a:p>
            <a:pPr algn="r"/>
            <a:fld id="{A0A56251-BD2A-9048-A894-ED47CF33A725}" type="slidenum">
              <a:rPr lang="en-US" smtClean="0"/>
              <a:pPr algn="r"/>
              <a:t>21</a:t>
            </a:fld>
            <a:endParaRPr lang="en-US" dirty="0"/>
          </a:p>
        </p:txBody>
      </p:sp>
    </p:spTree>
    <p:extLst>
      <p:ext uri="{BB962C8B-B14F-4D97-AF65-F5344CB8AC3E}">
        <p14:creationId xmlns:p14="http://schemas.microsoft.com/office/powerpoint/2010/main" val="29585097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Rowina_M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747713"/>
            <a:ext cx="3021013" cy="4029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Picture 3" descr="Feli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8" y="-242888"/>
            <a:ext cx="3346451" cy="221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4" name="Picture 4" descr="UKZN_2_kom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813" y="2133600"/>
            <a:ext cx="3336926"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3478"/>
                </a:solidFill>
                <a:miter lim="800000"/>
                <a:headEnd/>
                <a:tailEnd/>
              </a14:hiddenLine>
            </a:ext>
          </a:extLst>
        </p:spPr>
      </p:pic>
      <p:pic>
        <p:nvPicPr>
          <p:cNvPr id="56325" name="Picture 5" descr="Ruth_Ulrike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225" y="2216150"/>
            <a:ext cx="3059113"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Picture 6" descr="Masterclasses_2013Innsbruc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6988" y="-242888"/>
            <a:ext cx="3086100"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7" descr="http://web.physik.rwth-aachen.de/~pooth/Oliver_Pooth/Masterclass_2013_files/Media/IMGP8237/IMGP8237.jpg?disposition=downloa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338" y="4498975"/>
            <a:ext cx="3346451"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Picture 8" descr="http://web.physik.rwth-aachen.de/~pooth/Oliver_Pooth/Masterclass_2013_files/Media/IMGP8230/IMGP8230.jpg?disposition=downloa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72225" y="4651375"/>
            <a:ext cx="3059113"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Picture 9" descr="http://www.pd.infn.it/masterclasses/2013/photos/IMG_027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0400" y="3436938"/>
            <a:ext cx="3027363" cy="402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r>
              <a:rPr lang="de-CH" smtClean="0"/>
              <a:t>HP Beck</a:t>
            </a:r>
            <a:endParaRPr lang="en-US" dirty="0"/>
          </a:p>
        </p:txBody>
      </p:sp>
      <p:sp>
        <p:nvSpPr>
          <p:cNvPr id="6" name="Footer Placeholder 5"/>
          <p:cNvSpPr>
            <a:spLocks noGrp="1"/>
          </p:cNvSpPr>
          <p:nvPr>
            <p:ph type="ftr" sz="quarter" idx="11"/>
          </p:nvPr>
        </p:nvSpPr>
        <p:spPr/>
        <p:txBody>
          <a:bodyPr/>
          <a:lstStyle/>
          <a:p>
            <a:r>
              <a:rPr lang="en-US" smtClean="0"/>
              <a:t>IPPOG ECFA Report</a:t>
            </a:r>
            <a:endParaRPr lang="en-US" dirty="0"/>
          </a:p>
        </p:txBody>
      </p:sp>
      <p:sp>
        <p:nvSpPr>
          <p:cNvPr id="7" name="Slide Number Placeholder 6"/>
          <p:cNvSpPr>
            <a:spLocks noGrp="1"/>
          </p:cNvSpPr>
          <p:nvPr>
            <p:ph type="sldNum" sz="quarter" idx="12"/>
          </p:nvPr>
        </p:nvSpPr>
        <p:spPr/>
        <p:txBody>
          <a:bodyPr/>
          <a:lstStyle/>
          <a:p>
            <a:pPr algn="r"/>
            <a:fld id="{A0A56251-BD2A-9048-A894-ED47CF33A725}" type="slidenum">
              <a:rPr lang="en-US" smtClean="0"/>
              <a:pPr algn="r"/>
              <a:t>22</a:t>
            </a:fld>
            <a:endParaRPr lang="en-US" dirty="0"/>
          </a:p>
        </p:txBody>
      </p:sp>
    </p:spTree>
    <p:extLst>
      <p:ext uri="{BB962C8B-B14F-4D97-AF65-F5344CB8AC3E}">
        <p14:creationId xmlns:p14="http://schemas.microsoft.com/office/powerpoint/2010/main" val="2573858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el 11"/>
          <p:cNvSpPr>
            <a:spLocks noGrp="1"/>
          </p:cNvSpPr>
          <p:nvPr>
            <p:ph type="title"/>
          </p:nvPr>
        </p:nvSpPr>
        <p:spPr/>
        <p:txBody>
          <a:bodyPr/>
          <a:lstStyle/>
          <a:p>
            <a:pPr eaLnBrk="1" hangingPunct="1"/>
            <a:r>
              <a:rPr lang="en-GB" sz="3200" spc="-100" dirty="0">
                <a:latin typeface="Arial" charset="0"/>
              </a:rPr>
              <a:t>High-school students </a:t>
            </a:r>
            <a:r>
              <a:rPr lang="en-GB" sz="3200" spc="-100" dirty="0" err="1">
                <a:latin typeface="Arial" charset="0"/>
              </a:rPr>
              <a:t>analyze</a:t>
            </a:r>
            <a:r>
              <a:rPr lang="en-GB" sz="3200" spc="-100" dirty="0">
                <a:latin typeface="Arial" charset="0"/>
              </a:rPr>
              <a:t> LHC data</a:t>
            </a:r>
            <a:endParaRPr lang="en-GB" sz="3200" b="1" spc="-100" dirty="0">
              <a:latin typeface="Arial" charset="0"/>
            </a:endParaRPr>
          </a:p>
        </p:txBody>
      </p:sp>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124744"/>
            <a:ext cx="2586037" cy="266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 name="Grafi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5176217"/>
            <a:ext cx="2185987"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5"/>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80528" y="4968255"/>
            <a:ext cx="2303463" cy="198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2" name="Inhaltsplatzhalter 10"/>
          <p:cNvSpPr txBox="1">
            <a:spLocks/>
          </p:cNvSpPr>
          <p:nvPr/>
        </p:nvSpPr>
        <p:spPr bwMode="auto">
          <a:xfrm>
            <a:off x="3707904" y="3789040"/>
            <a:ext cx="5832475" cy="2808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85000"/>
              </a:lnSpc>
              <a:spcBef>
                <a:spcPct val="10000"/>
              </a:spcBef>
            </a:pPr>
            <a:r>
              <a:rPr lang="en-US" sz="2400" dirty="0" smtClean="0">
                <a:solidFill>
                  <a:srgbClr val="0CC6DE"/>
                </a:solidFill>
                <a:latin typeface="Arial" charset="0"/>
              </a:rPr>
              <a:t>Measurements are kept up to date </a:t>
            </a:r>
            <a:br>
              <a:rPr lang="en-US" sz="2400" dirty="0" smtClean="0">
                <a:solidFill>
                  <a:srgbClr val="0CC6DE"/>
                </a:solidFill>
                <a:latin typeface="Arial" charset="0"/>
              </a:rPr>
            </a:br>
            <a:r>
              <a:rPr lang="en-US" sz="2400" dirty="0" smtClean="0">
                <a:solidFill>
                  <a:srgbClr val="0CC6DE"/>
                </a:solidFill>
                <a:latin typeface="Arial" charset="0"/>
              </a:rPr>
              <a:t>and continuously improve</a:t>
            </a:r>
          </a:p>
          <a:p>
            <a:pPr marL="533400" lvl="1" indent="-176213" eaLnBrk="1" hangingPunct="1">
              <a:lnSpc>
                <a:spcPct val="85000"/>
              </a:lnSpc>
              <a:spcBef>
                <a:spcPct val="10000"/>
              </a:spcBef>
            </a:pPr>
            <a:r>
              <a:rPr lang="en-US" dirty="0" smtClean="0">
                <a:solidFill>
                  <a:srgbClr val="003478"/>
                </a:solidFill>
                <a:latin typeface="Arial" charset="0"/>
              </a:rPr>
              <a:t> Exploit known Standard Model Processes, e.g.</a:t>
            </a:r>
          </a:p>
          <a:p>
            <a:pPr marL="901700" lvl="2" indent="-177800" eaLnBrk="1" hangingPunct="1">
              <a:lnSpc>
                <a:spcPct val="85000"/>
              </a:lnSpc>
              <a:spcBef>
                <a:spcPct val="10000"/>
              </a:spcBef>
            </a:pPr>
            <a:r>
              <a:rPr lang="en-US" sz="1800" dirty="0" smtClean="0">
                <a:solidFill>
                  <a:srgbClr val="003478"/>
                </a:solidFill>
                <a:latin typeface="Arial" charset="0"/>
              </a:rPr>
              <a:t>W</a:t>
            </a:r>
            <a:r>
              <a:rPr lang="en-US" sz="1800" baseline="30000" dirty="0" smtClean="0">
                <a:solidFill>
                  <a:srgbClr val="003478"/>
                </a:solidFill>
                <a:latin typeface="Arial" charset="0"/>
              </a:rPr>
              <a:t>+</a:t>
            </a:r>
            <a:r>
              <a:rPr lang="en-US" sz="1800" dirty="0" smtClean="0">
                <a:solidFill>
                  <a:srgbClr val="003478"/>
                </a:solidFill>
                <a:latin typeface="Arial" charset="0"/>
              </a:rPr>
              <a:t>/W</a:t>
            </a:r>
            <a:r>
              <a:rPr lang="en-US" sz="1800" baseline="30000" dirty="0" smtClean="0">
                <a:solidFill>
                  <a:srgbClr val="003478"/>
                </a:solidFill>
                <a:latin typeface="Arial" charset="0"/>
              </a:rPr>
              <a:t>-</a:t>
            </a:r>
            <a:r>
              <a:rPr lang="en-US" sz="1800" dirty="0" smtClean="0">
                <a:solidFill>
                  <a:srgbClr val="003478"/>
                </a:solidFill>
                <a:latin typeface="Arial" charset="0"/>
              </a:rPr>
              <a:t> ratio corresponding to (</a:t>
            </a:r>
            <a:r>
              <a:rPr lang="en-US" sz="1800" dirty="0" err="1" smtClean="0">
                <a:solidFill>
                  <a:srgbClr val="003478"/>
                </a:solidFill>
                <a:latin typeface="Arial" charset="0"/>
              </a:rPr>
              <a:t>uud</a:t>
            </a:r>
            <a:r>
              <a:rPr lang="en-US" sz="1800" dirty="0" smtClean="0">
                <a:solidFill>
                  <a:srgbClr val="003478"/>
                </a:solidFill>
                <a:latin typeface="Arial" charset="0"/>
              </a:rPr>
              <a:t>) quarks in proton</a:t>
            </a:r>
          </a:p>
          <a:p>
            <a:pPr marL="901700" lvl="2" indent="-177800" eaLnBrk="1" hangingPunct="1">
              <a:lnSpc>
                <a:spcPct val="85000"/>
              </a:lnSpc>
              <a:spcBef>
                <a:spcPct val="10000"/>
              </a:spcBef>
            </a:pPr>
            <a:r>
              <a:rPr lang="en-US" sz="1800" dirty="0" smtClean="0">
                <a:solidFill>
                  <a:srgbClr val="003478"/>
                </a:solidFill>
                <a:latin typeface="Arial" charset="0"/>
              </a:rPr>
              <a:t>Understand mass peaks of J/Psi and Z</a:t>
            </a:r>
          </a:p>
          <a:p>
            <a:pPr marL="533400" lvl="1" indent="-176213" eaLnBrk="1" hangingPunct="1">
              <a:lnSpc>
                <a:spcPct val="85000"/>
              </a:lnSpc>
              <a:spcBef>
                <a:spcPct val="10000"/>
              </a:spcBef>
            </a:pPr>
            <a:r>
              <a:rPr lang="en-US" dirty="0" smtClean="0">
                <a:solidFill>
                  <a:srgbClr val="003478"/>
                </a:solidFill>
                <a:latin typeface="Arial" charset="0"/>
              </a:rPr>
              <a:t> On the way to discover new particles</a:t>
            </a:r>
          </a:p>
          <a:p>
            <a:pPr marL="901700" lvl="2" indent="-177800" eaLnBrk="1" hangingPunct="1">
              <a:lnSpc>
                <a:spcPct val="85000"/>
              </a:lnSpc>
              <a:spcBef>
                <a:spcPct val="10000"/>
              </a:spcBef>
            </a:pPr>
            <a:r>
              <a:rPr lang="en-US" sz="1800" dirty="0" smtClean="0">
                <a:solidFill>
                  <a:srgbClr val="003478"/>
                </a:solidFill>
                <a:latin typeface="Arial" charset="0"/>
              </a:rPr>
              <a:t>Higgs </a:t>
            </a:r>
            <a:r>
              <a:rPr lang="en-US" sz="1800" dirty="0" smtClean="0">
                <a:solidFill>
                  <a:srgbClr val="003478"/>
                </a:solidFill>
                <a:latin typeface="Arial" charset="0"/>
                <a:sym typeface="Wingdings" charset="0"/>
              </a:rPr>
              <a:t></a:t>
            </a:r>
            <a:r>
              <a:rPr lang="en-US" sz="1800" dirty="0" smtClean="0">
                <a:solidFill>
                  <a:srgbClr val="003478"/>
                </a:solidFill>
                <a:latin typeface="Arial" charset="0"/>
              </a:rPr>
              <a:t> WW</a:t>
            </a:r>
          </a:p>
          <a:p>
            <a:pPr marL="901700" lvl="2" indent="-177800" eaLnBrk="1" hangingPunct="1">
              <a:lnSpc>
                <a:spcPct val="85000"/>
              </a:lnSpc>
              <a:spcBef>
                <a:spcPct val="10000"/>
              </a:spcBef>
            </a:pPr>
            <a:r>
              <a:rPr lang="en-US" sz="1800" dirty="0" smtClean="0">
                <a:solidFill>
                  <a:srgbClr val="003478"/>
                </a:solidFill>
                <a:latin typeface="Arial" charset="0"/>
              </a:rPr>
              <a:t>Extra Z Bosons</a:t>
            </a:r>
          </a:p>
          <a:p>
            <a:pPr marL="901700" lvl="2" indent="-177800" eaLnBrk="1" hangingPunct="1">
              <a:lnSpc>
                <a:spcPct val="85000"/>
              </a:lnSpc>
              <a:spcBef>
                <a:spcPct val="10000"/>
              </a:spcBef>
            </a:pPr>
            <a:r>
              <a:rPr lang="en-US" sz="1800" dirty="0" smtClean="0">
                <a:solidFill>
                  <a:srgbClr val="003478"/>
                </a:solidFill>
                <a:latin typeface="Arial" charset="0"/>
              </a:rPr>
              <a:t>…</a:t>
            </a:r>
          </a:p>
          <a:p>
            <a:pPr marL="901700" lvl="2" indent="-177800" eaLnBrk="1" hangingPunct="1">
              <a:lnSpc>
                <a:spcPct val="85000"/>
              </a:lnSpc>
              <a:spcBef>
                <a:spcPct val="10000"/>
              </a:spcBef>
            </a:pPr>
            <a:endParaRPr lang="en-US" sz="1800" dirty="0">
              <a:solidFill>
                <a:srgbClr val="003478"/>
              </a:solidFill>
              <a:latin typeface="Arial" charset="0"/>
            </a:endParaRPr>
          </a:p>
        </p:txBody>
      </p:sp>
      <p:sp>
        <p:nvSpPr>
          <p:cNvPr id="13" name="Text Box 7"/>
          <p:cNvSpPr txBox="1">
            <a:spLocks noChangeArrowheads="1"/>
          </p:cNvSpPr>
          <p:nvPr/>
        </p:nvSpPr>
        <p:spPr bwMode="auto">
          <a:xfrm>
            <a:off x="323528" y="1124744"/>
            <a:ext cx="4752528"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a:tabLst>
                <a:tab pos="88900" algn="l"/>
                <a:tab pos="444500" algn="l"/>
              </a:tabLst>
              <a:defRPr sz="3200">
                <a:solidFill>
                  <a:srgbClr val="85C714"/>
                </a:solidFill>
                <a:latin typeface="Arial" charset="0"/>
                <a:ea typeface="ＭＳ Ｐゴシック" charset="0"/>
              </a:defRPr>
            </a:lvl1pPr>
            <a:lvl2pPr marL="533400" indent="-176213">
              <a:tabLst>
                <a:tab pos="88900" algn="l"/>
                <a:tab pos="444500" algn="l"/>
              </a:tabLst>
              <a:defRPr sz="2800">
                <a:solidFill>
                  <a:schemeClr val="tx1"/>
                </a:solidFill>
                <a:latin typeface="Arial" charset="0"/>
                <a:ea typeface="ＭＳ Ｐゴシック" charset="0"/>
              </a:defRPr>
            </a:lvl2pPr>
            <a:lvl3pPr>
              <a:tabLst>
                <a:tab pos="88900" algn="l"/>
                <a:tab pos="444500" algn="l"/>
              </a:tabLst>
              <a:defRPr sz="2400">
                <a:solidFill>
                  <a:schemeClr val="tx1"/>
                </a:solidFill>
                <a:latin typeface="Arial" charset="0"/>
                <a:ea typeface="ＭＳ Ｐゴシック" charset="0"/>
              </a:defRPr>
            </a:lvl3pPr>
            <a:lvl4pPr>
              <a:tabLst>
                <a:tab pos="88900" algn="l"/>
                <a:tab pos="444500" algn="l"/>
              </a:tabLst>
              <a:defRPr sz="2000">
                <a:solidFill>
                  <a:schemeClr val="tx1"/>
                </a:solidFill>
                <a:latin typeface="Arial" charset="0"/>
                <a:ea typeface="ＭＳ Ｐゴシック" charset="0"/>
              </a:defRPr>
            </a:lvl4pPr>
            <a:lvl5pPr>
              <a:tabLst>
                <a:tab pos="88900" algn="l"/>
                <a:tab pos="444500" algn="l"/>
              </a:tabLst>
              <a:defRPr sz="2000">
                <a:solidFill>
                  <a:schemeClr val="tx1"/>
                </a:solidFill>
                <a:latin typeface="Arial" charset="0"/>
                <a:ea typeface="ＭＳ Ｐゴシック" charset="0"/>
              </a:defRPr>
            </a:lvl5pPr>
            <a:lvl6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6pPr>
            <a:lvl7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7pPr>
            <a:lvl8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8pPr>
            <a:lvl9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9pPr>
          </a:lstStyle>
          <a:p>
            <a:pPr defTabSz="914400" eaLnBrk="1" hangingPunct="1">
              <a:spcBef>
                <a:spcPct val="20000"/>
              </a:spcBef>
              <a:buFont typeface="Arial" charset="0"/>
              <a:buChar char="•"/>
            </a:pPr>
            <a:r>
              <a:rPr lang="en-US" sz="2000" b="1" dirty="0">
                <a:solidFill>
                  <a:srgbClr val="0CC6DE"/>
                </a:solidFill>
              </a:rPr>
              <a:t>ATLAS</a:t>
            </a:r>
          </a:p>
          <a:p>
            <a:pPr marL="539750" lvl="1" indent="-184150" defTabSz="914400" eaLnBrk="1" hangingPunct="1">
              <a:spcBef>
                <a:spcPct val="20000"/>
              </a:spcBef>
              <a:buFont typeface="Arial"/>
              <a:buChar char="–"/>
              <a:tabLst>
                <a:tab pos="539750" algn="l"/>
              </a:tabLst>
            </a:pPr>
            <a:r>
              <a:rPr lang="en-US" sz="2000" dirty="0">
                <a:solidFill>
                  <a:srgbClr val="003478"/>
                </a:solidFill>
              </a:rPr>
              <a:t>W path (Higgs </a:t>
            </a:r>
            <a:r>
              <a:rPr lang="en-US" sz="2000" dirty="0">
                <a:solidFill>
                  <a:srgbClr val="003478"/>
                </a:solidFill>
                <a:sym typeface="Wingdings" charset="0"/>
              </a:rPr>
              <a:t> WW)</a:t>
            </a:r>
            <a:endParaRPr lang="en-US" sz="2000" dirty="0">
              <a:solidFill>
                <a:srgbClr val="003478"/>
              </a:solidFill>
            </a:endParaRPr>
          </a:p>
          <a:p>
            <a:pPr marL="539750" lvl="1" indent="-184150" defTabSz="914400" eaLnBrk="1" hangingPunct="1">
              <a:spcBef>
                <a:spcPct val="20000"/>
              </a:spcBef>
              <a:buFont typeface="Arial"/>
              <a:buChar char="–"/>
              <a:tabLst>
                <a:tab pos="539750" algn="l"/>
              </a:tabLst>
            </a:pPr>
            <a:r>
              <a:rPr lang="en-US" sz="2000" dirty="0">
                <a:solidFill>
                  <a:srgbClr val="003478"/>
                </a:solidFill>
              </a:rPr>
              <a:t>Z path (discover </a:t>
            </a:r>
            <a:r>
              <a:rPr lang="en-US" sz="2000" dirty="0">
                <a:solidFill>
                  <a:srgbClr val="003478"/>
                </a:solidFill>
                <a:sym typeface="Wingdings" charset="0"/>
              </a:rPr>
              <a:t>Extra Z’ Bosons)</a:t>
            </a:r>
            <a:endParaRPr lang="en-US" sz="2000" dirty="0">
              <a:solidFill>
                <a:srgbClr val="003478"/>
              </a:solidFill>
            </a:endParaRPr>
          </a:p>
          <a:p>
            <a:pPr defTabSz="914400" eaLnBrk="1" hangingPunct="1">
              <a:spcBef>
                <a:spcPct val="20000"/>
              </a:spcBef>
              <a:buFont typeface="Arial" charset="0"/>
              <a:buChar char="•"/>
            </a:pPr>
            <a:r>
              <a:rPr lang="en-US" sz="2000" b="1" dirty="0" smtClean="0">
                <a:solidFill>
                  <a:srgbClr val="0CC6DE"/>
                </a:solidFill>
              </a:rPr>
              <a:t>CMS</a:t>
            </a:r>
          </a:p>
          <a:p>
            <a:pPr marL="700087" lvl="1" indent="-342900" defTabSz="914400">
              <a:spcBef>
                <a:spcPct val="20000"/>
              </a:spcBef>
              <a:buFont typeface="Arial"/>
              <a:buChar char="–"/>
              <a:tabLst/>
            </a:pPr>
            <a:r>
              <a:rPr lang="en-US" sz="2000" dirty="0" smtClean="0">
                <a:solidFill>
                  <a:srgbClr val="003478"/>
                </a:solidFill>
                <a:ea typeface="+mn-ea"/>
              </a:rPr>
              <a:t>WZH measurements</a:t>
            </a:r>
            <a:endParaRPr lang="en-US" sz="1800" dirty="0">
              <a:solidFill>
                <a:srgbClr val="0CC6DE"/>
              </a:solidFill>
            </a:endParaRPr>
          </a:p>
          <a:p>
            <a:pPr defTabSz="914400" eaLnBrk="1" hangingPunct="1">
              <a:spcBef>
                <a:spcPct val="20000"/>
              </a:spcBef>
              <a:buFont typeface="Arial" charset="0"/>
              <a:buChar char="•"/>
            </a:pPr>
            <a:r>
              <a:rPr lang="en-US" sz="2000" b="1" dirty="0">
                <a:solidFill>
                  <a:srgbClr val="0CC6DE"/>
                </a:solidFill>
              </a:rPr>
              <a:t>ALICE</a:t>
            </a:r>
          </a:p>
          <a:p>
            <a:pPr lvl="1" defTabSz="914400" eaLnBrk="1" hangingPunct="1">
              <a:spcBef>
                <a:spcPct val="20000"/>
              </a:spcBef>
              <a:buFont typeface="Arial" charset="0"/>
              <a:buChar char="–"/>
            </a:pPr>
            <a:r>
              <a:rPr lang="en-US" sz="2000" dirty="0">
                <a:solidFill>
                  <a:srgbClr val="003478"/>
                </a:solidFill>
              </a:rPr>
              <a:t>Looking for Strange Particles</a:t>
            </a:r>
          </a:p>
          <a:p>
            <a:pPr lvl="1" defTabSz="914400" eaLnBrk="1" hangingPunct="1">
              <a:spcBef>
                <a:spcPct val="20000"/>
              </a:spcBef>
              <a:buFont typeface="Arial" charset="0"/>
              <a:buChar char="–"/>
            </a:pPr>
            <a:r>
              <a:rPr lang="en-US" sz="2000" dirty="0">
                <a:solidFill>
                  <a:srgbClr val="003478"/>
                </a:solidFill>
              </a:rPr>
              <a:t>R_AA</a:t>
            </a:r>
          </a:p>
          <a:p>
            <a:pPr defTabSz="914400" eaLnBrk="1" hangingPunct="1">
              <a:spcBef>
                <a:spcPct val="20000"/>
              </a:spcBef>
              <a:buFont typeface="Arial" charset="0"/>
              <a:buChar char="•"/>
            </a:pPr>
            <a:r>
              <a:rPr lang="en-US" sz="2000" b="1" dirty="0" err="1" smtClean="0">
                <a:solidFill>
                  <a:srgbClr val="0CC6DE"/>
                </a:solidFill>
              </a:rPr>
              <a:t>LHCb</a:t>
            </a:r>
            <a:endParaRPr lang="en-US" sz="2000" b="1" dirty="0" smtClean="0">
              <a:solidFill>
                <a:srgbClr val="0CC6DE"/>
              </a:solidFill>
            </a:endParaRPr>
          </a:p>
          <a:p>
            <a:pPr marL="539750" lvl="1" indent="-184150" defTabSz="914400">
              <a:spcBef>
                <a:spcPct val="20000"/>
              </a:spcBef>
              <a:buFont typeface="Arial"/>
              <a:buChar char="–"/>
              <a:tabLst>
                <a:tab pos="539750" algn="l"/>
              </a:tabLst>
            </a:pPr>
            <a:r>
              <a:rPr lang="en-US" sz="2000" dirty="0" smtClean="0">
                <a:solidFill>
                  <a:srgbClr val="003478"/>
                </a:solidFill>
                <a:ea typeface="+mn-ea"/>
              </a:rPr>
              <a:t>D</a:t>
            </a:r>
            <a:r>
              <a:rPr lang="en-US" sz="2000" baseline="30000" dirty="0" smtClean="0">
                <a:solidFill>
                  <a:srgbClr val="003478"/>
                </a:solidFill>
                <a:ea typeface="+mn-ea"/>
              </a:rPr>
              <a:t>0</a:t>
            </a:r>
            <a:r>
              <a:rPr lang="en-US" sz="2000" dirty="0" smtClean="0">
                <a:solidFill>
                  <a:srgbClr val="003478"/>
                </a:solidFill>
                <a:ea typeface="+mn-ea"/>
                <a:sym typeface="Wingdings"/>
              </a:rPr>
              <a:t>K</a:t>
            </a:r>
            <a:r>
              <a:rPr lang="el-GR" sz="2000" dirty="0" smtClean="0">
                <a:solidFill>
                  <a:srgbClr val="003478"/>
                </a:solidFill>
                <a:ea typeface="+mn-ea"/>
                <a:sym typeface="Wingdings"/>
              </a:rPr>
              <a:t>π</a:t>
            </a:r>
            <a:r>
              <a:rPr lang="en-US" sz="2000" dirty="0" smtClean="0">
                <a:solidFill>
                  <a:srgbClr val="003478"/>
                </a:solidFill>
                <a:ea typeface="+mn-ea"/>
                <a:sym typeface="Wingdings"/>
              </a:rPr>
              <a:t> measurement</a:t>
            </a:r>
            <a:endParaRPr lang="en-US" sz="2000" dirty="0">
              <a:solidFill>
                <a:srgbClr val="003478"/>
              </a:solidFill>
              <a:ea typeface="+mn-ea"/>
            </a:endParaRPr>
          </a:p>
          <a:p>
            <a:pPr defTabSz="914400" eaLnBrk="1" hangingPunct="1">
              <a:spcBef>
                <a:spcPct val="20000"/>
              </a:spcBef>
              <a:buFont typeface="Arial" charset="0"/>
              <a:buChar char="•"/>
            </a:pPr>
            <a:r>
              <a:rPr lang="en-US" sz="2000" dirty="0" smtClean="0">
                <a:solidFill>
                  <a:srgbClr val="003478"/>
                </a:solidFill>
              </a:rPr>
              <a:t>in </a:t>
            </a:r>
            <a:r>
              <a:rPr lang="en-US" sz="2000" dirty="0">
                <a:solidFill>
                  <a:srgbClr val="003478"/>
                </a:solidFill>
              </a:rPr>
              <a:t>the future: </a:t>
            </a:r>
            <a:r>
              <a:rPr lang="en-US" sz="2000" b="1" dirty="0">
                <a:solidFill>
                  <a:srgbClr val="0CC6DE"/>
                </a:solidFill>
              </a:rPr>
              <a:t>TOTEM</a:t>
            </a:r>
            <a:r>
              <a:rPr lang="en-US" sz="2000" dirty="0">
                <a:solidFill>
                  <a:srgbClr val="003478"/>
                </a:solidFill>
              </a:rPr>
              <a:t>, … </a:t>
            </a:r>
            <a:endParaRPr lang="de-DE" sz="2000" dirty="0">
              <a:solidFill>
                <a:srgbClr val="003478"/>
              </a:solidFill>
            </a:endParaRPr>
          </a:p>
        </p:txBody>
      </p:sp>
      <p:sp>
        <p:nvSpPr>
          <p:cNvPr id="3" name="Date Placeholder 2"/>
          <p:cNvSpPr>
            <a:spLocks noGrp="1"/>
          </p:cNvSpPr>
          <p:nvPr>
            <p:ph type="dt" sz="half" idx="10"/>
          </p:nvPr>
        </p:nvSpPr>
        <p:spPr/>
        <p:txBody>
          <a:bodyPr/>
          <a:lstStyle/>
          <a:p>
            <a:r>
              <a:rPr lang="de-CH" smtClean="0"/>
              <a:t>HP Beck</a:t>
            </a:r>
            <a:endParaRPr lang="en-US" dirty="0"/>
          </a:p>
        </p:txBody>
      </p:sp>
      <p:sp>
        <p:nvSpPr>
          <p:cNvPr id="4" name="Footer Placeholder 3"/>
          <p:cNvSpPr>
            <a:spLocks noGrp="1"/>
          </p:cNvSpPr>
          <p:nvPr>
            <p:ph type="ftr" sz="quarter" idx="11"/>
          </p:nvPr>
        </p:nvSpPr>
        <p:spPr/>
        <p:txBody>
          <a:bodyPr/>
          <a:lstStyle/>
          <a:p>
            <a:r>
              <a:rPr lang="en-US" smtClean="0"/>
              <a:t>IPPOG ECFA Report</a:t>
            </a:r>
            <a:endParaRPr lang="en-US" dirty="0"/>
          </a:p>
        </p:txBody>
      </p:sp>
      <p:sp>
        <p:nvSpPr>
          <p:cNvPr id="8" name="Slide Number Placeholder 7"/>
          <p:cNvSpPr>
            <a:spLocks noGrp="1"/>
          </p:cNvSpPr>
          <p:nvPr>
            <p:ph type="sldNum" sz="quarter" idx="12"/>
          </p:nvPr>
        </p:nvSpPr>
        <p:spPr/>
        <p:txBody>
          <a:bodyPr/>
          <a:lstStyle/>
          <a:p>
            <a:pPr algn="r"/>
            <a:fld id="{A0A56251-BD2A-9048-A894-ED47CF33A725}" type="slidenum">
              <a:rPr lang="en-US" smtClean="0"/>
              <a:pPr algn="r"/>
              <a:t>23</a:t>
            </a:fld>
            <a:endParaRPr lang="en-US" dirty="0"/>
          </a:p>
        </p:txBody>
      </p:sp>
    </p:spTree>
    <p:extLst>
      <p:ext uri="{BB962C8B-B14F-4D97-AF65-F5344CB8AC3E}">
        <p14:creationId xmlns:p14="http://schemas.microsoft.com/office/powerpoint/2010/main" val="3245737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el 11"/>
          <p:cNvSpPr>
            <a:spLocks noGrp="1"/>
          </p:cNvSpPr>
          <p:nvPr>
            <p:ph type="title"/>
          </p:nvPr>
        </p:nvSpPr>
        <p:spPr>
          <a:xfrm>
            <a:off x="961256" y="274638"/>
            <a:ext cx="7211144" cy="490066"/>
          </a:xfrm>
        </p:spPr>
        <p:txBody>
          <a:bodyPr/>
          <a:lstStyle/>
          <a:p>
            <a:pPr algn="l" eaLnBrk="1" hangingPunct="1"/>
            <a:r>
              <a:rPr lang="en-GB" sz="3200" b="1" dirty="0" smtClean="0">
                <a:latin typeface="Arial" charset="0"/>
              </a:rPr>
              <a:t>For example: </a:t>
            </a:r>
            <a:br>
              <a:rPr lang="en-GB" sz="3200" b="1" dirty="0" smtClean="0">
                <a:latin typeface="Arial" charset="0"/>
              </a:rPr>
            </a:br>
            <a:r>
              <a:rPr lang="en-GB" sz="3200" b="1" dirty="0" smtClean="0">
                <a:latin typeface="Arial" charset="0"/>
              </a:rPr>
              <a:t>The CMS WZH measurement</a:t>
            </a:r>
            <a:endParaRPr lang="en-GB" sz="3200" b="1" dirty="0">
              <a:latin typeface="Arial" charset="0"/>
            </a:endParaRPr>
          </a:p>
        </p:txBody>
      </p:sp>
      <p:pic>
        <p:nvPicPr>
          <p:cNvPr id="2" name="Picture 1"/>
          <p:cNvPicPr>
            <a:picLocks noChangeAspect="1"/>
          </p:cNvPicPr>
          <p:nvPr/>
        </p:nvPicPr>
        <p:blipFill>
          <a:blip r:embed="rId3"/>
          <a:stretch>
            <a:fillRect/>
          </a:stretch>
        </p:blipFill>
        <p:spPr>
          <a:xfrm>
            <a:off x="4173947" y="1255779"/>
            <a:ext cx="5111057" cy="2341150"/>
          </a:xfrm>
          <a:prstGeom prst="rect">
            <a:avLst/>
          </a:prstGeom>
        </p:spPr>
      </p:pic>
      <p:pic>
        <p:nvPicPr>
          <p:cNvPr id="3" name="Picture 2"/>
          <p:cNvPicPr>
            <a:picLocks noChangeAspect="1"/>
          </p:cNvPicPr>
          <p:nvPr/>
        </p:nvPicPr>
        <p:blipFill>
          <a:blip r:embed="rId4"/>
          <a:stretch>
            <a:fillRect/>
          </a:stretch>
        </p:blipFill>
        <p:spPr>
          <a:xfrm>
            <a:off x="4173947" y="3722239"/>
            <a:ext cx="5079223" cy="2587081"/>
          </a:xfrm>
          <a:prstGeom prst="rect">
            <a:avLst/>
          </a:prstGeom>
        </p:spPr>
      </p:pic>
      <p:sp>
        <p:nvSpPr>
          <p:cNvPr id="7" name="Text Box 7"/>
          <p:cNvSpPr txBox="1">
            <a:spLocks noChangeArrowheads="1"/>
          </p:cNvSpPr>
          <p:nvPr/>
        </p:nvSpPr>
        <p:spPr bwMode="auto">
          <a:xfrm>
            <a:off x="134491" y="1341805"/>
            <a:ext cx="4005461" cy="4967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a:tabLst>
                <a:tab pos="88900" algn="l"/>
                <a:tab pos="444500" algn="l"/>
              </a:tabLst>
              <a:defRPr sz="3200">
                <a:solidFill>
                  <a:srgbClr val="85C714"/>
                </a:solidFill>
                <a:latin typeface="Arial" charset="0"/>
                <a:ea typeface="ＭＳ Ｐゴシック" charset="0"/>
              </a:defRPr>
            </a:lvl1pPr>
            <a:lvl2pPr marL="533400" indent="-176213">
              <a:tabLst>
                <a:tab pos="88900" algn="l"/>
                <a:tab pos="444500" algn="l"/>
              </a:tabLst>
              <a:defRPr sz="2800">
                <a:solidFill>
                  <a:schemeClr val="tx1"/>
                </a:solidFill>
                <a:latin typeface="Arial" charset="0"/>
                <a:ea typeface="ＭＳ Ｐゴシック" charset="0"/>
              </a:defRPr>
            </a:lvl2pPr>
            <a:lvl3pPr>
              <a:tabLst>
                <a:tab pos="88900" algn="l"/>
                <a:tab pos="444500" algn="l"/>
              </a:tabLst>
              <a:defRPr sz="2400">
                <a:solidFill>
                  <a:schemeClr val="tx1"/>
                </a:solidFill>
                <a:latin typeface="Arial" charset="0"/>
                <a:ea typeface="ＭＳ Ｐゴシック" charset="0"/>
              </a:defRPr>
            </a:lvl3pPr>
            <a:lvl4pPr>
              <a:tabLst>
                <a:tab pos="88900" algn="l"/>
                <a:tab pos="444500" algn="l"/>
              </a:tabLst>
              <a:defRPr sz="2000">
                <a:solidFill>
                  <a:schemeClr val="tx1"/>
                </a:solidFill>
                <a:latin typeface="Arial" charset="0"/>
                <a:ea typeface="ＭＳ Ｐゴシック" charset="0"/>
              </a:defRPr>
            </a:lvl4pPr>
            <a:lvl5pPr>
              <a:tabLst>
                <a:tab pos="88900" algn="l"/>
                <a:tab pos="444500" algn="l"/>
              </a:tabLst>
              <a:defRPr sz="2000">
                <a:solidFill>
                  <a:schemeClr val="tx1"/>
                </a:solidFill>
                <a:latin typeface="Arial" charset="0"/>
                <a:ea typeface="ＭＳ Ｐゴシック" charset="0"/>
              </a:defRPr>
            </a:lvl5pPr>
            <a:lvl6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6pPr>
            <a:lvl7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7pPr>
            <a:lvl8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8pPr>
            <a:lvl9pPr eaLnBrk="0" fontAlgn="base" hangingPunct="0">
              <a:spcAft>
                <a:spcPct val="0"/>
              </a:spcAft>
              <a:buFont typeface="Arial" charset="0"/>
              <a:buChar char="»"/>
              <a:tabLst>
                <a:tab pos="88900" algn="l"/>
                <a:tab pos="444500" algn="l"/>
              </a:tabLst>
              <a:defRPr sz="2000">
                <a:solidFill>
                  <a:schemeClr val="tx1"/>
                </a:solidFill>
                <a:latin typeface="Arial" charset="0"/>
                <a:ea typeface="ＭＳ Ｐゴシック" charset="0"/>
              </a:defRPr>
            </a:lvl9pPr>
          </a:lstStyle>
          <a:p>
            <a:pPr marL="184150" indent="-184150" defTabSz="914400">
              <a:spcBef>
                <a:spcPct val="20000"/>
              </a:spcBef>
              <a:buFont typeface="Arial"/>
              <a:buChar char="–"/>
              <a:tabLst>
                <a:tab pos="539750" algn="l"/>
              </a:tabLst>
            </a:pPr>
            <a:r>
              <a:rPr lang="en-US" sz="1800" dirty="0" smtClean="0">
                <a:solidFill>
                  <a:srgbClr val="003478"/>
                </a:solidFill>
                <a:ea typeface="+mn-ea"/>
              </a:rPr>
              <a:t>Students visually characterize,  W, Z, and H candidates in event display and extracting kinematics from objects ‘they see’ and fill spread sheets.</a:t>
            </a:r>
          </a:p>
          <a:p>
            <a:pPr marL="184150" indent="-184150" defTabSz="914400">
              <a:spcBef>
                <a:spcPct val="20000"/>
              </a:spcBef>
              <a:buFont typeface="Arial"/>
              <a:buChar char="–"/>
              <a:tabLst>
                <a:tab pos="539750" algn="l"/>
              </a:tabLst>
            </a:pPr>
            <a:endParaRPr lang="en-US" sz="1800" dirty="0" smtClean="0">
              <a:solidFill>
                <a:srgbClr val="003478"/>
              </a:solidFill>
              <a:ea typeface="+mn-ea"/>
            </a:endParaRPr>
          </a:p>
          <a:p>
            <a:pPr marL="184150" indent="-184150" defTabSz="914400">
              <a:spcBef>
                <a:spcPct val="20000"/>
              </a:spcBef>
              <a:buFont typeface="Arial"/>
              <a:buChar char="–"/>
              <a:tabLst>
                <a:tab pos="539750" algn="l"/>
              </a:tabLst>
            </a:pPr>
            <a:r>
              <a:rPr lang="en-US" sz="1800" dirty="0" smtClean="0">
                <a:solidFill>
                  <a:srgbClr val="003478"/>
                </a:solidFill>
                <a:ea typeface="+mn-ea"/>
              </a:rPr>
              <a:t>Create mass plots of SM particles that decay in 2 leptons plus H</a:t>
            </a:r>
          </a:p>
          <a:p>
            <a:pPr marL="184150" indent="-184150" defTabSz="914400">
              <a:spcBef>
                <a:spcPct val="20000"/>
              </a:spcBef>
              <a:buFont typeface="Arial"/>
              <a:buChar char="–"/>
              <a:tabLst>
                <a:tab pos="539750" algn="l"/>
              </a:tabLst>
            </a:pPr>
            <a:endParaRPr lang="en-US" sz="1800" dirty="0" smtClean="0">
              <a:solidFill>
                <a:srgbClr val="003478"/>
              </a:solidFill>
              <a:ea typeface="+mn-ea"/>
            </a:endParaRPr>
          </a:p>
          <a:p>
            <a:pPr marL="184150" indent="-184150" defTabSz="914400">
              <a:spcBef>
                <a:spcPct val="20000"/>
              </a:spcBef>
              <a:buFont typeface="Arial"/>
              <a:buChar char="–"/>
              <a:tabLst>
                <a:tab pos="539750" algn="l"/>
              </a:tabLst>
            </a:pPr>
            <a:r>
              <a:rPr lang="en-US" sz="1800" dirty="0" smtClean="0">
                <a:solidFill>
                  <a:srgbClr val="003478"/>
                </a:solidFill>
                <a:ea typeface="+mn-ea"/>
              </a:rPr>
              <a:t>Measure W</a:t>
            </a:r>
            <a:r>
              <a:rPr lang="en-US" sz="1800" baseline="30000" dirty="0" smtClean="0">
                <a:solidFill>
                  <a:srgbClr val="003478"/>
                </a:solidFill>
                <a:ea typeface="+mn-ea"/>
              </a:rPr>
              <a:t>+</a:t>
            </a:r>
            <a:r>
              <a:rPr lang="en-US" sz="1800" dirty="0" smtClean="0">
                <a:solidFill>
                  <a:srgbClr val="003478"/>
                </a:solidFill>
                <a:ea typeface="+mn-ea"/>
              </a:rPr>
              <a:t>/W</a:t>
            </a:r>
            <a:r>
              <a:rPr lang="en-US" sz="1800" baseline="30000" dirty="0" smtClean="0">
                <a:solidFill>
                  <a:srgbClr val="003478"/>
                </a:solidFill>
                <a:ea typeface="+mn-ea"/>
              </a:rPr>
              <a:t>-</a:t>
            </a:r>
            <a:r>
              <a:rPr lang="en-US" sz="1800" dirty="0" smtClean="0">
                <a:solidFill>
                  <a:srgbClr val="003478"/>
                </a:solidFill>
                <a:ea typeface="+mn-ea"/>
              </a:rPr>
              <a:t> ratio in e and </a:t>
            </a:r>
            <a:r>
              <a:rPr lang="el-GR" sz="1800" dirty="0" smtClean="0">
                <a:solidFill>
                  <a:srgbClr val="003478"/>
                </a:solidFill>
                <a:ea typeface="+mn-ea"/>
              </a:rPr>
              <a:t>μ</a:t>
            </a:r>
            <a:r>
              <a:rPr lang="fr-CH" sz="1800" dirty="0" smtClean="0">
                <a:solidFill>
                  <a:srgbClr val="003478"/>
                </a:solidFill>
                <a:ea typeface="+mn-ea"/>
              </a:rPr>
              <a:t> leptonic channels</a:t>
            </a:r>
          </a:p>
          <a:p>
            <a:pPr marL="184150" indent="-184150" defTabSz="914400">
              <a:spcBef>
                <a:spcPct val="20000"/>
              </a:spcBef>
              <a:buFont typeface="Arial"/>
              <a:buChar char="–"/>
              <a:tabLst>
                <a:tab pos="539750" algn="l"/>
              </a:tabLst>
            </a:pPr>
            <a:endParaRPr lang="fr-CH" sz="1800" dirty="0" smtClean="0">
              <a:solidFill>
                <a:srgbClr val="003478"/>
              </a:solidFill>
              <a:ea typeface="+mn-ea"/>
            </a:endParaRPr>
          </a:p>
          <a:p>
            <a:pPr marL="184150" indent="-184150" defTabSz="914400">
              <a:spcBef>
                <a:spcPct val="20000"/>
              </a:spcBef>
              <a:buFont typeface="Arial"/>
              <a:buChar char="–"/>
              <a:tabLst>
                <a:tab pos="539750" algn="l"/>
              </a:tabLst>
            </a:pPr>
            <a:r>
              <a:rPr lang="fr-CH" sz="1800" dirty="0" smtClean="0">
                <a:solidFill>
                  <a:srgbClr val="003478"/>
                </a:solidFill>
                <a:ea typeface="+mn-ea"/>
              </a:rPr>
              <a:t>3000 events can be analyzed – with misfits, surprises,  interpretation</a:t>
            </a:r>
          </a:p>
          <a:p>
            <a:pPr marL="184150" indent="-184150" defTabSz="914400">
              <a:spcBef>
                <a:spcPct val="20000"/>
              </a:spcBef>
              <a:buFont typeface="Arial"/>
              <a:buChar char="–"/>
              <a:tabLst>
                <a:tab pos="539750" algn="l"/>
              </a:tabLst>
            </a:pPr>
            <a:endParaRPr lang="fr-CH" sz="1800" dirty="0" smtClean="0">
              <a:solidFill>
                <a:srgbClr val="003478"/>
              </a:solidFill>
              <a:ea typeface="+mn-ea"/>
            </a:endParaRPr>
          </a:p>
          <a:p>
            <a:pPr marL="184150" indent="-184150" defTabSz="914400">
              <a:spcBef>
                <a:spcPct val="20000"/>
              </a:spcBef>
              <a:buFont typeface="Arial"/>
              <a:buChar char="–"/>
              <a:tabLst>
                <a:tab pos="539750" algn="l"/>
              </a:tabLst>
            </a:pPr>
            <a:r>
              <a:rPr lang="fr-CH" sz="1800" dirty="0" smtClean="0">
                <a:solidFill>
                  <a:srgbClr val="003478"/>
                </a:solidFill>
                <a:ea typeface="+mn-ea"/>
              </a:rPr>
              <a:t>Website in 12 languages for 2016</a:t>
            </a:r>
            <a:r>
              <a:rPr lang="en-US" sz="1800" dirty="0" smtClean="0">
                <a:solidFill>
                  <a:srgbClr val="003478"/>
                </a:solidFill>
                <a:ea typeface="+mn-ea"/>
              </a:rPr>
              <a:t>  </a:t>
            </a:r>
          </a:p>
        </p:txBody>
      </p:sp>
      <p:sp>
        <p:nvSpPr>
          <p:cNvPr id="4" name="Date Placeholder 3"/>
          <p:cNvSpPr>
            <a:spLocks noGrp="1"/>
          </p:cNvSpPr>
          <p:nvPr>
            <p:ph type="dt" sz="half" idx="10"/>
          </p:nvPr>
        </p:nvSpPr>
        <p:spPr/>
        <p:txBody>
          <a:bodyPr/>
          <a:lstStyle/>
          <a:p>
            <a:r>
              <a:rPr lang="de-CH" smtClean="0"/>
              <a:t>HP Beck</a:t>
            </a:r>
            <a:endParaRPr lang="en-US" dirty="0"/>
          </a:p>
        </p:txBody>
      </p:sp>
      <p:sp>
        <p:nvSpPr>
          <p:cNvPr id="5" name="Footer Placeholder 4"/>
          <p:cNvSpPr>
            <a:spLocks noGrp="1"/>
          </p:cNvSpPr>
          <p:nvPr>
            <p:ph type="ftr" sz="quarter" idx="11"/>
          </p:nvPr>
        </p:nvSpPr>
        <p:spPr/>
        <p:txBody>
          <a:bodyPr/>
          <a:lstStyle/>
          <a:p>
            <a:r>
              <a:rPr lang="en-US" smtClean="0"/>
              <a:t>IPPOG ECFA Report</a:t>
            </a:r>
            <a:endParaRPr lang="en-US" dirty="0"/>
          </a:p>
        </p:txBody>
      </p:sp>
      <p:sp>
        <p:nvSpPr>
          <p:cNvPr id="6" name="Slide Number Placeholder 5"/>
          <p:cNvSpPr>
            <a:spLocks noGrp="1"/>
          </p:cNvSpPr>
          <p:nvPr>
            <p:ph type="sldNum" sz="quarter" idx="12"/>
          </p:nvPr>
        </p:nvSpPr>
        <p:spPr/>
        <p:txBody>
          <a:bodyPr/>
          <a:lstStyle/>
          <a:p>
            <a:pPr algn="r"/>
            <a:fld id="{A0A56251-BD2A-9048-A894-ED47CF33A725}" type="slidenum">
              <a:rPr lang="en-US" smtClean="0"/>
              <a:pPr algn="r"/>
              <a:t>24</a:t>
            </a:fld>
            <a:endParaRPr lang="en-US" dirty="0"/>
          </a:p>
        </p:txBody>
      </p:sp>
    </p:spTree>
    <p:extLst>
      <p:ext uri="{BB962C8B-B14F-4D97-AF65-F5344CB8AC3E}">
        <p14:creationId xmlns:p14="http://schemas.microsoft.com/office/powerpoint/2010/main" val="10259543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39552" y="917432"/>
            <a:ext cx="7704856" cy="5794760"/>
          </a:xfrm>
          <a:prstGeom prst="rect">
            <a:avLst/>
          </a:prstGeom>
        </p:spPr>
      </p:pic>
      <p:sp>
        <p:nvSpPr>
          <p:cNvPr id="5" name="Title 4"/>
          <p:cNvSpPr>
            <a:spLocks noGrp="1"/>
          </p:cNvSpPr>
          <p:nvPr>
            <p:ph type="title"/>
          </p:nvPr>
        </p:nvSpPr>
        <p:spPr>
          <a:xfrm>
            <a:off x="817240" y="418654"/>
            <a:ext cx="7427168" cy="490066"/>
          </a:xfrm>
        </p:spPr>
        <p:txBody>
          <a:bodyPr/>
          <a:lstStyle/>
          <a:p>
            <a:pPr algn="l"/>
            <a:r>
              <a:rPr lang="en-GB" sz="3200" dirty="0">
                <a:latin typeface="Arial"/>
                <a:cs typeface="Arial"/>
              </a:rPr>
              <a:t>For example: </a:t>
            </a:r>
            <a:br>
              <a:rPr lang="en-GB" sz="3200" dirty="0">
                <a:latin typeface="Arial"/>
                <a:cs typeface="Arial"/>
              </a:rPr>
            </a:br>
            <a:r>
              <a:rPr lang="en-GB" sz="3200" dirty="0">
                <a:latin typeface="Arial"/>
                <a:cs typeface="Arial"/>
              </a:rPr>
              <a:t>The </a:t>
            </a:r>
            <a:r>
              <a:rPr lang="en-GB" sz="3200" dirty="0" err="1">
                <a:latin typeface="Arial"/>
                <a:cs typeface="Arial"/>
              </a:rPr>
              <a:t>LHCb</a:t>
            </a:r>
            <a:r>
              <a:rPr lang="en-GB" sz="3200" dirty="0">
                <a:latin typeface="Arial"/>
                <a:cs typeface="Arial"/>
              </a:rPr>
              <a:t> D</a:t>
            </a:r>
            <a:r>
              <a:rPr lang="en-GB" sz="3200" baseline="30000" dirty="0">
                <a:latin typeface="Arial"/>
                <a:cs typeface="Arial"/>
              </a:rPr>
              <a:t>0</a:t>
            </a:r>
            <a:r>
              <a:rPr lang="en-GB" sz="3200" dirty="0">
                <a:latin typeface="Arial"/>
                <a:cs typeface="Arial"/>
                <a:sym typeface="Wingdings"/>
              </a:rPr>
              <a:t>K</a:t>
            </a:r>
            <a:r>
              <a:rPr lang="el-GR" sz="3200" dirty="0">
                <a:latin typeface="Arial"/>
                <a:cs typeface="Arial"/>
                <a:sym typeface="Wingdings"/>
              </a:rPr>
              <a:t>π</a:t>
            </a:r>
            <a:r>
              <a:rPr lang="en-GB" sz="3200" dirty="0">
                <a:latin typeface="Arial"/>
                <a:cs typeface="Arial"/>
                <a:sym typeface="Wingdings"/>
              </a:rPr>
              <a:t> </a:t>
            </a:r>
            <a:r>
              <a:rPr lang="en-GB" sz="3200" dirty="0">
                <a:latin typeface="Arial"/>
                <a:cs typeface="Arial"/>
              </a:rPr>
              <a:t>measurement</a:t>
            </a:r>
            <a:r>
              <a:rPr lang="en-US" sz="3200" dirty="0">
                <a:latin typeface="Arial"/>
                <a:cs typeface="Arial"/>
              </a:rPr>
              <a:t/>
            </a:r>
            <a:br>
              <a:rPr lang="en-US" sz="3200" dirty="0">
                <a:latin typeface="Arial"/>
                <a:cs typeface="Arial"/>
              </a:rPr>
            </a:br>
            <a:endParaRPr lang="en-US" sz="3200" dirty="0">
              <a:latin typeface="Arial"/>
              <a:cs typeface="Arial"/>
            </a:endParaRPr>
          </a:p>
        </p:txBody>
      </p:sp>
      <p:sp>
        <p:nvSpPr>
          <p:cNvPr id="2" name="Date Placeholder 1"/>
          <p:cNvSpPr>
            <a:spLocks noGrp="1"/>
          </p:cNvSpPr>
          <p:nvPr>
            <p:ph type="dt" sz="half" idx="10"/>
          </p:nvPr>
        </p:nvSpPr>
        <p:spPr/>
        <p:txBody>
          <a:bodyPr/>
          <a:lstStyle/>
          <a:p>
            <a:r>
              <a:rPr lang="de-CH" smtClean="0"/>
              <a:t>HP Beck</a:t>
            </a:r>
            <a:endParaRPr lang="en-US" dirty="0"/>
          </a:p>
        </p:txBody>
      </p:sp>
      <p:sp>
        <p:nvSpPr>
          <p:cNvPr id="3" name="Footer Placeholder 2"/>
          <p:cNvSpPr>
            <a:spLocks noGrp="1"/>
          </p:cNvSpPr>
          <p:nvPr>
            <p:ph type="ftr" sz="quarter" idx="11"/>
          </p:nvPr>
        </p:nvSpPr>
        <p:spPr/>
        <p:txBody>
          <a:bodyPr/>
          <a:lstStyle/>
          <a:p>
            <a:r>
              <a:rPr lang="en-US" smtClean="0"/>
              <a:t>IPPOG ECFA Report</a:t>
            </a:r>
            <a:endParaRPr lang="en-US" dirty="0"/>
          </a:p>
        </p:txBody>
      </p:sp>
      <p:sp>
        <p:nvSpPr>
          <p:cNvPr id="4" name="Slide Number Placeholder 3"/>
          <p:cNvSpPr>
            <a:spLocks noGrp="1"/>
          </p:cNvSpPr>
          <p:nvPr>
            <p:ph type="sldNum" sz="quarter" idx="12"/>
          </p:nvPr>
        </p:nvSpPr>
        <p:spPr/>
        <p:txBody>
          <a:bodyPr/>
          <a:lstStyle/>
          <a:p>
            <a:pPr algn="r"/>
            <a:fld id="{A0A56251-BD2A-9048-A894-ED47CF33A725}" type="slidenum">
              <a:rPr lang="en-US" smtClean="0"/>
              <a:pPr algn="r"/>
              <a:t>25</a:t>
            </a:fld>
            <a:endParaRPr lang="en-US" dirty="0"/>
          </a:p>
        </p:txBody>
      </p:sp>
    </p:spTree>
    <p:extLst>
      <p:ext uri="{BB962C8B-B14F-4D97-AF65-F5344CB8AC3E}">
        <p14:creationId xmlns:p14="http://schemas.microsoft.com/office/powerpoint/2010/main" val="29657855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pc="-240" dirty="0" smtClean="0">
                <a:solidFill>
                  <a:srgbClr val="D16349"/>
                </a:solidFill>
              </a:rPr>
              <a:t>Evolution of </a:t>
            </a:r>
            <a:r>
              <a:rPr lang="en-US" spc="-240" dirty="0" err="1" smtClean="0">
                <a:solidFill>
                  <a:srgbClr val="D16349"/>
                </a:solidFill>
              </a:rPr>
              <a:t>Masterclass</a:t>
            </a:r>
            <a:r>
              <a:rPr lang="en-US" spc="-240" dirty="0" smtClean="0">
                <a:solidFill>
                  <a:srgbClr val="D16349"/>
                </a:solidFill>
              </a:rPr>
              <a:t> participation</a:t>
            </a:r>
            <a:endParaRPr lang="en-US" spc="-240" dirty="0">
              <a:solidFill>
                <a:srgbClr val="D16349"/>
              </a:solidFill>
            </a:endParaRPr>
          </a:p>
        </p:txBody>
      </p:sp>
      <p:sp>
        <p:nvSpPr>
          <p:cNvPr id="5" name="Abgerundetes Rechteck 18"/>
          <p:cNvSpPr/>
          <p:nvPr/>
        </p:nvSpPr>
        <p:spPr>
          <a:xfrm>
            <a:off x="165516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7" name="Textfeld 33"/>
          <p:cNvSpPr txBox="1">
            <a:spLocks noChangeArrowheads="1"/>
          </p:cNvSpPr>
          <p:nvPr/>
        </p:nvSpPr>
        <p:spPr bwMode="auto">
          <a:xfrm>
            <a:off x="165675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2007</a:t>
            </a:r>
          </a:p>
        </p:txBody>
      </p:sp>
      <p:sp>
        <p:nvSpPr>
          <p:cNvPr id="8" name="Ellipse 85"/>
          <p:cNvSpPr/>
          <p:nvPr/>
        </p:nvSpPr>
        <p:spPr>
          <a:xfrm>
            <a:off x="8020498" y="186213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9" name="Ellipse 76"/>
          <p:cNvSpPr/>
          <p:nvPr/>
        </p:nvSpPr>
        <p:spPr>
          <a:xfrm>
            <a:off x="146176" y="2760663"/>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0" name="Ellipse 77"/>
          <p:cNvSpPr/>
          <p:nvPr/>
        </p:nvSpPr>
        <p:spPr>
          <a:xfrm>
            <a:off x="143001" y="3656013"/>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1" name="Ellipse 78"/>
          <p:cNvSpPr/>
          <p:nvPr/>
        </p:nvSpPr>
        <p:spPr>
          <a:xfrm>
            <a:off x="146176" y="459898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2" name="Ellipse 79"/>
          <p:cNvSpPr/>
          <p:nvPr/>
        </p:nvSpPr>
        <p:spPr>
          <a:xfrm>
            <a:off x="146176" y="5457825"/>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3" name="Ellipse 81"/>
          <p:cNvSpPr/>
          <p:nvPr/>
        </p:nvSpPr>
        <p:spPr>
          <a:xfrm>
            <a:off x="8017323" y="277018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4" name="Ellipse 82"/>
          <p:cNvSpPr/>
          <p:nvPr/>
        </p:nvSpPr>
        <p:spPr>
          <a:xfrm>
            <a:off x="8017323" y="3663950"/>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5" name="Ellipse 83"/>
          <p:cNvSpPr/>
          <p:nvPr/>
        </p:nvSpPr>
        <p:spPr>
          <a:xfrm>
            <a:off x="8020498" y="4567238"/>
            <a:ext cx="804862" cy="798512"/>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6" name="Ellipse 84"/>
          <p:cNvSpPr/>
          <p:nvPr/>
        </p:nvSpPr>
        <p:spPr>
          <a:xfrm>
            <a:off x="8030023" y="5465763"/>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7" name="Abgerundetes Rechteck 6"/>
          <p:cNvSpPr/>
          <p:nvPr/>
        </p:nvSpPr>
        <p:spPr>
          <a:xfrm>
            <a:off x="935089" y="1362075"/>
            <a:ext cx="649288" cy="287338"/>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18" name="Abgerundetes Rechteck 19"/>
          <p:cNvSpPr/>
          <p:nvPr/>
        </p:nvSpPr>
        <p:spPr>
          <a:xfrm>
            <a:off x="21500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19" name="Abgerundetes Rechteck 21"/>
          <p:cNvSpPr/>
          <p:nvPr/>
        </p:nvSpPr>
        <p:spPr>
          <a:xfrm>
            <a:off x="2375249" y="1361282"/>
            <a:ext cx="649287"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0" name="Abgerundetes Rechteck 22"/>
          <p:cNvSpPr/>
          <p:nvPr/>
        </p:nvSpPr>
        <p:spPr>
          <a:xfrm>
            <a:off x="309532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1" name="Abgerundetes Rechteck 23"/>
          <p:cNvSpPr/>
          <p:nvPr/>
        </p:nvSpPr>
        <p:spPr>
          <a:xfrm>
            <a:off x="3815409" y="1362076"/>
            <a:ext cx="649288" cy="287337"/>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2" name="Abgerundetes Rechteck 24"/>
          <p:cNvSpPr/>
          <p:nvPr/>
        </p:nvSpPr>
        <p:spPr>
          <a:xfrm>
            <a:off x="741580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3" name="Abgerundetes Rechteck 25"/>
          <p:cNvSpPr/>
          <p:nvPr/>
        </p:nvSpPr>
        <p:spPr>
          <a:xfrm>
            <a:off x="6697317"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4" name="Abgerundetes Rechteck 26"/>
          <p:cNvSpPr/>
          <p:nvPr/>
        </p:nvSpPr>
        <p:spPr>
          <a:xfrm>
            <a:off x="597564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5" name="Abgerundetes Rechteck 27"/>
          <p:cNvSpPr/>
          <p:nvPr/>
        </p:nvSpPr>
        <p:spPr>
          <a:xfrm>
            <a:off x="525556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6" name="Abgerundetes Rechteck 28"/>
          <p:cNvSpPr/>
          <p:nvPr/>
        </p:nvSpPr>
        <p:spPr>
          <a:xfrm>
            <a:off x="453548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7" name="Textfeld 29"/>
          <p:cNvSpPr txBox="1">
            <a:spLocks noChangeArrowheads="1"/>
          </p:cNvSpPr>
          <p:nvPr/>
        </p:nvSpPr>
        <p:spPr bwMode="auto">
          <a:xfrm>
            <a:off x="21500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2005</a:t>
            </a:r>
          </a:p>
        </p:txBody>
      </p:sp>
      <p:sp>
        <p:nvSpPr>
          <p:cNvPr id="28" name="Textfeld 30"/>
          <p:cNvSpPr txBox="1">
            <a:spLocks noChangeArrowheads="1"/>
          </p:cNvSpPr>
          <p:nvPr/>
        </p:nvSpPr>
        <p:spPr bwMode="auto">
          <a:xfrm>
            <a:off x="525556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2012</a:t>
            </a:r>
          </a:p>
        </p:txBody>
      </p:sp>
      <p:sp>
        <p:nvSpPr>
          <p:cNvPr id="29" name="Textfeld 31"/>
          <p:cNvSpPr txBox="1">
            <a:spLocks noChangeArrowheads="1"/>
          </p:cNvSpPr>
          <p:nvPr/>
        </p:nvSpPr>
        <p:spPr bwMode="auto">
          <a:xfrm>
            <a:off x="4540252" y="1351757"/>
            <a:ext cx="649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2011</a:t>
            </a:r>
          </a:p>
        </p:txBody>
      </p:sp>
      <p:sp>
        <p:nvSpPr>
          <p:cNvPr id="30" name="Textfeld 32"/>
          <p:cNvSpPr txBox="1">
            <a:spLocks noChangeArrowheads="1"/>
          </p:cNvSpPr>
          <p:nvPr/>
        </p:nvSpPr>
        <p:spPr bwMode="auto">
          <a:xfrm>
            <a:off x="93667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2006</a:t>
            </a:r>
          </a:p>
        </p:txBody>
      </p:sp>
      <p:sp>
        <p:nvSpPr>
          <p:cNvPr id="31" name="Textfeld 34"/>
          <p:cNvSpPr txBox="1">
            <a:spLocks noChangeArrowheads="1"/>
          </p:cNvSpPr>
          <p:nvPr/>
        </p:nvSpPr>
        <p:spPr bwMode="auto">
          <a:xfrm>
            <a:off x="2375249" y="1351757"/>
            <a:ext cx="649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2008</a:t>
            </a:r>
          </a:p>
        </p:txBody>
      </p:sp>
      <p:sp>
        <p:nvSpPr>
          <p:cNvPr id="32" name="Textfeld 35"/>
          <p:cNvSpPr txBox="1">
            <a:spLocks noChangeArrowheads="1"/>
          </p:cNvSpPr>
          <p:nvPr/>
        </p:nvSpPr>
        <p:spPr bwMode="auto">
          <a:xfrm>
            <a:off x="6695729" y="1352551"/>
            <a:ext cx="6477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2014</a:t>
            </a:r>
          </a:p>
        </p:txBody>
      </p:sp>
      <p:sp>
        <p:nvSpPr>
          <p:cNvPr id="33" name="Textfeld 36"/>
          <p:cNvSpPr txBox="1">
            <a:spLocks noChangeArrowheads="1"/>
          </p:cNvSpPr>
          <p:nvPr/>
        </p:nvSpPr>
        <p:spPr bwMode="auto">
          <a:xfrm>
            <a:off x="598199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2013</a:t>
            </a:r>
          </a:p>
        </p:txBody>
      </p:sp>
      <p:sp>
        <p:nvSpPr>
          <p:cNvPr id="34" name="Textfeld 37"/>
          <p:cNvSpPr txBox="1">
            <a:spLocks noChangeArrowheads="1"/>
          </p:cNvSpPr>
          <p:nvPr/>
        </p:nvSpPr>
        <p:spPr bwMode="auto">
          <a:xfrm>
            <a:off x="741580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dirty="0">
                <a:solidFill>
                  <a:srgbClr val="003478"/>
                </a:solidFill>
              </a:rPr>
              <a:t>2015</a:t>
            </a:r>
          </a:p>
        </p:txBody>
      </p:sp>
      <p:sp>
        <p:nvSpPr>
          <p:cNvPr id="35" name="Textfeld 38"/>
          <p:cNvSpPr txBox="1">
            <a:spLocks noChangeArrowheads="1"/>
          </p:cNvSpPr>
          <p:nvPr/>
        </p:nvSpPr>
        <p:spPr bwMode="auto">
          <a:xfrm>
            <a:off x="381699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2010</a:t>
            </a:r>
          </a:p>
        </p:txBody>
      </p:sp>
      <p:sp>
        <p:nvSpPr>
          <p:cNvPr id="36" name="Textfeld 39"/>
          <p:cNvSpPr txBox="1">
            <a:spLocks noChangeArrowheads="1"/>
          </p:cNvSpPr>
          <p:nvPr/>
        </p:nvSpPr>
        <p:spPr bwMode="auto">
          <a:xfrm>
            <a:off x="3096916"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2009</a:t>
            </a:r>
          </a:p>
        </p:txBody>
      </p:sp>
      <p:sp>
        <p:nvSpPr>
          <p:cNvPr id="37" name="Pfeil nach rechts 46"/>
          <p:cNvSpPr/>
          <p:nvPr/>
        </p:nvSpPr>
        <p:spPr>
          <a:xfrm>
            <a:off x="1024063" y="1885950"/>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38" name="Textfeld 57"/>
          <p:cNvSpPr txBox="1">
            <a:spLocks noChangeArrowheads="1"/>
          </p:cNvSpPr>
          <p:nvPr/>
        </p:nvSpPr>
        <p:spPr bwMode="auto">
          <a:xfrm>
            <a:off x="2998913" y="2092325"/>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countries</a:t>
            </a:r>
          </a:p>
        </p:txBody>
      </p:sp>
      <p:sp>
        <p:nvSpPr>
          <p:cNvPr id="39" name="Textfeld 58"/>
          <p:cNvSpPr txBox="1">
            <a:spLocks noChangeArrowheads="1"/>
          </p:cNvSpPr>
          <p:nvPr/>
        </p:nvSpPr>
        <p:spPr bwMode="auto">
          <a:xfrm>
            <a:off x="8220523" y="2078038"/>
            <a:ext cx="6000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46</a:t>
            </a:r>
            <a:endParaRPr lang="de-DE" altLang="de-DE" sz="1600" dirty="0">
              <a:solidFill>
                <a:srgbClr val="003478"/>
              </a:solidFill>
            </a:endParaRPr>
          </a:p>
        </p:txBody>
      </p:sp>
      <p:sp>
        <p:nvSpPr>
          <p:cNvPr id="40" name="Pfeil nach rechts 59"/>
          <p:cNvSpPr/>
          <p:nvPr/>
        </p:nvSpPr>
        <p:spPr>
          <a:xfrm>
            <a:off x="1024063" y="2781300"/>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1" name="Textfeld 60"/>
          <p:cNvSpPr txBox="1">
            <a:spLocks noChangeArrowheads="1"/>
          </p:cNvSpPr>
          <p:nvPr/>
        </p:nvSpPr>
        <p:spPr bwMode="auto">
          <a:xfrm>
            <a:off x="2998913" y="2987675"/>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institutes</a:t>
            </a:r>
          </a:p>
        </p:txBody>
      </p:sp>
      <p:sp>
        <p:nvSpPr>
          <p:cNvPr id="42" name="Pfeil nach rechts 61"/>
          <p:cNvSpPr/>
          <p:nvPr/>
        </p:nvSpPr>
        <p:spPr>
          <a:xfrm>
            <a:off x="1024063" y="3686175"/>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3" name="Textfeld 62"/>
          <p:cNvSpPr txBox="1">
            <a:spLocks noChangeArrowheads="1"/>
          </p:cNvSpPr>
          <p:nvPr/>
        </p:nvSpPr>
        <p:spPr bwMode="auto">
          <a:xfrm>
            <a:off x="2998913" y="3892550"/>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masterclasses</a:t>
            </a:r>
          </a:p>
        </p:txBody>
      </p:sp>
      <p:sp>
        <p:nvSpPr>
          <p:cNvPr id="44" name="Pfeil nach rechts 63"/>
          <p:cNvSpPr/>
          <p:nvPr/>
        </p:nvSpPr>
        <p:spPr>
          <a:xfrm>
            <a:off x="1025651" y="4621213"/>
            <a:ext cx="6894214" cy="752475"/>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5" name="Textfeld 64"/>
          <p:cNvSpPr txBox="1">
            <a:spLocks noChangeArrowheads="1"/>
          </p:cNvSpPr>
          <p:nvPr/>
        </p:nvSpPr>
        <p:spPr bwMode="auto">
          <a:xfrm>
            <a:off x="3000501" y="4787900"/>
            <a:ext cx="2376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students</a:t>
            </a:r>
          </a:p>
        </p:txBody>
      </p:sp>
      <p:sp>
        <p:nvSpPr>
          <p:cNvPr id="46" name="Pfeil nach rechts 65"/>
          <p:cNvSpPr/>
          <p:nvPr/>
        </p:nvSpPr>
        <p:spPr>
          <a:xfrm>
            <a:off x="1025651" y="5486400"/>
            <a:ext cx="6894214"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7" name="Textfeld 66"/>
          <p:cNvSpPr txBox="1">
            <a:spLocks noChangeArrowheads="1"/>
          </p:cNvSpPr>
          <p:nvPr/>
        </p:nvSpPr>
        <p:spPr bwMode="auto">
          <a:xfrm>
            <a:off x="3000501" y="5692775"/>
            <a:ext cx="2376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video conferences</a:t>
            </a:r>
          </a:p>
        </p:txBody>
      </p:sp>
      <p:sp>
        <p:nvSpPr>
          <p:cNvPr id="48" name="Textfeld 67"/>
          <p:cNvSpPr txBox="1">
            <a:spLocks noChangeArrowheads="1"/>
          </p:cNvSpPr>
          <p:nvPr/>
        </p:nvSpPr>
        <p:spPr bwMode="auto">
          <a:xfrm>
            <a:off x="347788" y="3003550"/>
            <a:ext cx="62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58</a:t>
            </a:r>
          </a:p>
        </p:txBody>
      </p:sp>
      <p:sp>
        <p:nvSpPr>
          <p:cNvPr id="49" name="Textfeld 68"/>
          <p:cNvSpPr txBox="1">
            <a:spLocks noChangeArrowheads="1"/>
          </p:cNvSpPr>
          <p:nvPr/>
        </p:nvSpPr>
        <p:spPr bwMode="auto">
          <a:xfrm>
            <a:off x="341438" y="3902075"/>
            <a:ext cx="6270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72</a:t>
            </a:r>
          </a:p>
        </p:txBody>
      </p:sp>
      <p:sp>
        <p:nvSpPr>
          <p:cNvPr id="50" name="Textfeld 69"/>
          <p:cNvSpPr txBox="1">
            <a:spLocks noChangeArrowheads="1"/>
          </p:cNvSpPr>
          <p:nvPr/>
        </p:nvSpPr>
        <p:spPr bwMode="auto">
          <a:xfrm>
            <a:off x="347788" y="4799013"/>
            <a:ext cx="711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3k</a:t>
            </a:r>
          </a:p>
        </p:txBody>
      </p:sp>
      <p:sp>
        <p:nvSpPr>
          <p:cNvPr id="51" name="Textfeld 70"/>
          <p:cNvSpPr txBox="1">
            <a:spLocks noChangeArrowheads="1"/>
          </p:cNvSpPr>
          <p:nvPr/>
        </p:nvSpPr>
        <p:spPr bwMode="auto">
          <a:xfrm>
            <a:off x="344613" y="5699125"/>
            <a:ext cx="62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12</a:t>
            </a:r>
          </a:p>
        </p:txBody>
      </p:sp>
      <p:sp>
        <p:nvSpPr>
          <p:cNvPr id="52" name="Textfeld 71"/>
          <p:cNvSpPr txBox="1">
            <a:spLocks noChangeArrowheads="1"/>
          </p:cNvSpPr>
          <p:nvPr/>
        </p:nvSpPr>
        <p:spPr bwMode="auto">
          <a:xfrm>
            <a:off x="8163373" y="3003550"/>
            <a:ext cx="62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213</a:t>
            </a:r>
            <a:endParaRPr lang="de-DE" altLang="de-DE" sz="1600" dirty="0">
              <a:solidFill>
                <a:srgbClr val="003478"/>
              </a:solidFill>
            </a:endParaRPr>
          </a:p>
        </p:txBody>
      </p:sp>
      <p:sp>
        <p:nvSpPr>
          <p:cNvPr id="53" name="Textfeld 72"/>
          <p:cNvSpPr txBox="1">
            <a:spLocks noChangeArrowheads="1"/>
          </p:cNvSpPr>
          <p:nvPr/>
        </p:nvSpPr>
        <p:spPr bwMode="auto">
          <a:xfrm>
            <a:off x="8180835" y="3884613"/>
            <a:ext cx="6270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276</a:t>
            </a:r>
            <a:endParaRPr lang="de-DE" altLang="de-DE" sz="1600" dirty="0">
              <a:solidFill>
                <a:srgbClr val="003478"/>
              </a:solidFill>
            </a:endParaRPr>
          </a:p>
        </p:txBody>
      </p:sp>
      <p:sp>
        <p:nvSpPr>
          <p:cNvPr id="54" name="Textfeld 73"/>
          <p:cNvSpPr txBox="1">
            <a:spLocks noChangeArrowheads="1"/>
          </p:cNvSpPr>
          <p:nvPr/>
        </p:nvSpPr>
        <p:spPr bwMode="auto">
          <a:xfrm>
            <a:off x="8155435" y="4830763"/>
            <a:ext cx="844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13k</a:t>
            </a:r>
            <a:endParaRPr lang="de-DE" altLang="de-DE" sz="1600" dirty="0">
              <a:solidFill>
                <a:srgbClr val="003478"/>
              </a:solidFill>
            </a:endParaRPr>
          </a:p>
        </p:txBody>
      </p:sp>
      <p:sp>
        <p:nvSpPr>
          <p:cNvPr id="55" name="Textfeld 74"/>
          <p:cNvSpPr txBox="1">
            <a:spLocks noChangeArrowheads="1"/>
          </p:cNvSpPr>
          <p:nvPr/>
        </p:nvSpPr>
        <p:spPr bwMode="auto">
          <a:xfrm>
            <a:off x="8223698" y="5707063"/>
            <a:ext cx="627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75</a:t>
            </a:r>
            <a:endParaRPr lang="de-DE" altLang="de-DE" sz="1600" dirty="0">
              <a:solidFill>
                <a:srgbClr val="003478"/>
              </a:solidFill>
            </a:endParaRPr>
          </a:p>
        </p:txBody>
      </p:sp>
      <p:sp>
        <p:nvSpPr>
          <p:cNvPr id="56" name="Ellipse 75"/>
          <p:cNvSpPr/>
          <p:nvPr/>
        </p:nvSpPr>
        <p:spPr>
          <a:xfrm>
            <a:off x="144588" y="1851025"/>
            <a:ext cx="803275" cy="798513"/>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57" name="Textfeld 56"/>
          <p:cNvSpPr txBox="1">
            <a:spLocks noChangeArrowheads="1"/>
          </p:cNvSpPr>
          <p:nvPr/>
        </p:nvSpPr>
        <p:spPr bwMode="auto">
          <a:xfrm>
            <a:off x="355726" y="2108200"/>
            <a:ext cx="62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18</a:t>
            </a:r>
          </a:p>
        </p:txBody>
      </p:sp>
      <p:sp>
        <p:nvSpPr>
          <p:cNvPr id="58" name="Abgerundetes Rechteck 60"/>
          <p:cNvSpPr/>
          <p:nvPr/>
        </p:nvSpPr>
        <p:spPr>
          <a:xfrm>
            <a:off x="8136261"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59" name="Textfeld 37"/>
          <p:cNvSpPr txBox="1">
            <a:spLocks noChangeArrowheads="1"/>
          </p:cNvSpPr>
          <p:nvPr/>
        </p:nvSpPr>
        <p:spPr bwMode="auto">
          <a:xfrm>
            <a:off x="8136261"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dirty="0" smtClean="0">
                <a:solidFill>
                  <a:srgbClr val="003478"/>
                </a:solidFill>
              </a:rPr>
              <a:t>2016</a:t>
            </a:r>
            <a:endParaRPr lang="de-DE" altLang="de-DE" sz="1400" dirty="0">
              <a:solidFill>
                <a:srgbClr val="003478"/>
              </a:solidFill>
            </a:endParaRPr>
          </a:p>
        </p:txBody>
      </p:sp>
      <p:sp>
        <p:nvSpPr>
          <p:cNvPr id="2" name="Date Placeholder 1"/>
          <p:cNvSpPr>
            <a:spLocks noGrp="1"/>
          </p:cNvSpPr>
          <p:nvPr>
            <p:ph type="dt" sz="half" idx="10"/>
          </p:nvPr>
        </p:nvSpPr>
        <p:spPr/>
        <p:txBody>
          <a:bodyPr/>
          <a:lstStyle/>
          <a:p>
            <a:r>
              <a:rPr lang="de-CH" smtClean="0"/>
              <a:t>HP Beck</a:t>
            </a:r>
            <a:endParaRPr lang="en-US" dirty="0"/>
          </a:p>
        </p:txBody>
      </p:sp>
      <p:sp>
        <p:nvSpPr>
          <p:cNvPr id="6" name="Footer Placeholder 5"/>
          <p:cNvSpPr>
            <a:spLocks noGrp="1"/>
          </p:cNvSpPr>
          <p:nvPr>
            <p:ph type="ftr" sz="quarter" idx="11"/>
          </p:nvPr>
        </p:nvSpPr>
        <p:spPr/>
        <p:txBody>
          <a:bodyPr/>
          <a:lstStyle/>
          <a:p>
            <a:r>
              <a:rPr lang="en-US" smtClean="0"/>
              <a:t>IPPOG ECFA Report</a:t>
            </a:r>
            <a:endParaRPr lang="en-US" dirty="0"/>
          </a:p>
        </p:txBody>
      </p:sp>
      <p:sp>
        <p:nvSpPr>
          <p:cNvPr id="62" name="Slide Number Placeholder 61"/>
          <p:cNvSpPr>
            <a:spLocks noGrp="1"/>
          </p:cNvSpPr>
          <p:nvPr>
            <p:ph type="sldNum" sz="quarter" idx="12"/>
          </p:nvPr>
        </p:nvSpPr>
        <p:spPr/>
        <p:txBody>
          <a:bodyPr/>
          <a:lstStyle/>
          <a:p>
            <a:pPr algn="r"/>
            <a:fld id="{A0A56251-BD2A-9048-A894-ED47CF33A725}" type="slidenum">
              <a:rPr lang="en-US" smtClean="0"/>
              <a:pPr algn="r"/>
              <a:t>26</a:t>
            </a:fld>
            <a:endParaRPr lang="en-US" dirty="0"/>
          </a:p>
        </p:txBody>
      </p:sp>
    </p:spTree>
    <p:extLst>
      <p:ext uri="{BB962C8B-B14F-4D97-AF65-F5344CB8AC3E}">
        <p14:creationId xmlns:p14="http://schemas.microsoft.com/office/powerpoint/2010/main" val="5060512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GB" cap="none" dirty="0" smtClean="0">
                <a:latin typeface="+mn-lt"/>
              </a:rPr>
              <a:t>International Masterclasses</a:t>
            </a:r>
            <a:endParaRPr lang="en-GB" cap="none" dirty="0">
              <a:latin typeface="+mn-lt"/>
            </a:endParaRPr>
          </a:p>
        </p:txBody>
      </p:sp>
      <p:pic>
        <p:nvPicPr>
          <p:cNvPr id="6" name="Grafik 2"/>
          <p:cNvPicPr>
            <a:picLocks noChangeAspect="1"/>
          </p:cNvPicPr>
          <p:nvPr/>
        </p:nvPicPr>
        <p:blipFill rotWithShape="1">
          <a:blip r:embed="rId3">
            <a:extLst>
              <a:ext uri="{28A0092B-C50C-407E-A947-70E740481C1C}">
                <a14:useLocalDpi xmlns:a14="http://schemas.microsoft.com/office/drawing/2010/main" val="0"/>
              </a:ext>
            </a:extLst>
          </a:blip>
          <a:srcRect/>
          <a:stretch/>
        </p:blipFill>
        <p:spPr bwMode="auto">
          <a:xfrm>
            <a:off x="24598" y="1196752"/>
            <a:ext cx="3409229" cy="3720990"/>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1"/>
          <p:cNvPicPr>
            <a:picLocks noChangeAspect="1"/>
          </p:cNvPicPr>
          <p:nvPr/>
        </p:nvPicPr>
        <p:blipFill rotWithShape="1">
          <a:blip r:embed="rId4">
            <a:extLst>
              <a:ext uri="{28A0092B-C50C-407E-A947-70E740481C1C}">
                <a14:useLocalDpi xmlns:a14="http://schemas.microsoft.com/office/drawing/2010/main" val="0"/>
              </a:ext>
            </a:extLst>
          </a:blip>
          <a:srcRect l="-1" t="21651" r="125" b="24800"/>
          <a:stretch/>
        </p:blipFill>
        <p:spPr>
          <a:xfrm>
            <a:off x="3528602" y="1196752"/>
            <a:ext cx="5551992" cy="3720990"/>
          </a:xfrm>
          <a:prstGeom prst="rect">
            <a:avLst/>
          </a:prstGeom>
          <a:effectLst>
            <a:outerShdw blurRad="50800" dist="76200" dir="2700000" algn="tl" rotWithShape="0">
              <a:srgbClr val="000000">
                <a:alpha val="43000"/>
              </a:srgbClr>
            </a:outerShdw>
          </a:effectLst>
        </p:spPr>
      </p:pic>
      <p:sp>
        <p:nvSpPr>
          <p:cNvPr id="9" name="Text Box 10"/>
          <p:cNvSpPr txBox="1">
            <a:spLocks noChangeArrowheads="1"/>
          </p:cNvSpPr>
          <p:nvPr/>
        </p:nvSpPr>
        <p:spPr bwMode="auto">
          <a:xfrm>
            <a:off x="1164672" y="5229200"/>
            <a:ext cx="7979328" cy="747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lnSpc>
                <a:spcPct val="120000"/>
              </a:lnSpc>
              <a:spcBef>
                <a:spcPct val="0"/>
              </a:spcBef>
              <a:buNone/>
            </a:pPr>
            <a:r>
              <a:rPr lang="en-US" altLang="de-DE" sz="1800" b="1" dirty="0" smtClean="0">
                <a:solidFill>
                  <a:srgbClr val="003478"/>
                </a:solidFill>
              </a:rPr>
              <a:t>11 February – 23 March 2016</a:t>
            </a:r>
          </a:p>
          <a:p>
            <a:pPr marL="0" indent="0" eaLnBrk="1" hangingPunct="1">
              <a:lnSpc>
                <a:spcPct val="120000"/>
              </a:lnSpc>
              <a:spcBef>
                <a:spcPct val="0"/>
              </a:spcBef>
              <a:buNone/>
            </a:pPr>
            <a:r>
              <a:rPr lang="en-US" altLang="de-DE" sz="1800" dirty="0" smtClean="0">
                <a:solidFill>
                  <a:srgbClr val="CC0066"/>
                </a:solidFill>
              </a:rPr>
              <a:t>46 countries – 213 institutes – 13’000 high-school students – 1’100 teachers </a:t>
            </a:r>
            <a:endParaRPr lang="en-US" altLang="de-DE" sz="1800" dirty="0">
              <a:solidFill>
                <a:srgbClr val="CC0066"/>
              </a:solidFill>
            </a:endParaRPr>
          </a:p>
        </p:txBody>
      </p:sp>
      <p:sp>
        <p:nvSpPr>
          <p:cNvPr id="3" name="Date Placeholder 2"/>
          <p:cNvSpPr>
            <a:spLocks noGrp="1"/>
          </p:cNvSpPr>
          <p:nvPr>
            <p:ph type="dt" sz="half" idx="10"/>
          </p:nvPr>
        </p:nvSpPr>
        <p:spPr/>
        <p:txBody>
          <a:bodyPr/>
          <a:lstStyle/>
          <a:p>
            <a:r>
              <a:rPr lang="de-CH" smtClean="0"/>
              <a:t>HP Beck</a:t>
            </a:r>
            <a:endParaRPr lang="en-US" dirty="0"/>
          </a:p>
        </p:txBody>
      </p:sp>
      <p:sp>
        <p:nvSpPr>
          <p:cNvPr id="4" name="Footer Placeholder 3"/>
          <p:cNvSpPr>
            <a:spLocks noGrp="1"/>
          </p:cNvSpPr>
          <p:nvPr>
            <p:ph type="ftr" sz="quarter" idx="11"/>
          </p:nvPr>
        </p:nvSpPr>
        <p:spPr/>
        <p:txBody>
          <a:bodyPr/>
          <a:lstStyle/>
          <a:p>
            <a:r>
              <a:rPr lang="en-US" smtClean="0"/>
              <a:t>IPPOG ECFA Report</a:t>
            </a:r>
            <a:endParaRPr lang="en-US" dirty="0"/>
          </a:p>
        </p:txBody>
      </p:sp>
      <p:sp>
        <p:nvSpPr>
          <p:cNvPr id="11" name="Slide Number Placeholder 10"/>
          <p:cNvSpPr>
            <a:spLocks noGrp="1"/>
          </p:cNvSpPr>
          <p:nvPr>
            <p:ph type="sldNum" sz="quarter" idx="12"/>
          </p:nvPr>
        </p:nvSpPr>
        <p:spPr/>
        <p:txBody>
          <a:bodyPr/>
          <a:lstStyle/>
          <a:p>
            <a:pPr algn="r"/>
            <a:fld id="{A0A56251-BD2A-9048-A894-ED47CF33A725}" type="slidenum">
              <a:rPr lang="en-US" smtClean="0"/>
              <a:pPr algn="r"/>
              <a:t>27</a:t>
            </a:fld>
            <a:endParaRPr lang="en-US" dirty="0"/>
          </a:p>
        </p:txBody>
      </p:sp>
    </p:spTree>
    <p:extLst>
      <p:ext uri="{BB962C8B-B14F-4D97-AF65-F5344CB8AC3E}">
        <p14:creationId xmlns:p14="http://schemas.microsoft.com/office/powerpoint/2010/main" val="15303502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p:txBody>
          <a:bodyPr/>
          <a:lstStyle/>
          <a:p>
            <a:r>
              <a:rPr lang="en-US" sz="3200" b="1" dirty="0" smtClean="0">
                <a:latin typeface="Arial" charset="0"/>
              </a:rPr>
              <a:t>Expanding to Astroparticle physics – discussions and pilot tests</a:t>
            </a:r>
            <a:endParaRPr lang="en-US" sz="3200" b="1" dirty="0">
              <a:latin typeface="Arial" charset="0"/>
            </a:endParaRPr>
          </a:p>
        </p:txBody>
      </p:sp>
      <p:pic>
        <p:nvPicPr>
          <p:cNvPr id="3" name="Picture 2"/>
          <p:cNvPicPr>
            <a:picLocks noChangeAspect="1"/>
          </p:cNvPicPr>
          <p:nvPr/>
        </p:nvPicPr>
        <p:blipFill>
          <a:blip r:embed="rId3"/>
          <a:stretch>
            <a:fillRect/>
          </a:stretch>
        </p:blipFill>
        <p:spPr>
          <a:xfrm>
            <a:off x="5076056" y="3089689"/>
            <a:ext cx="3816424" cy="3044358"/>
          </a:xfrm>
          <a:prstGeom prst="rect">
            <a:avLst/>
          </a:prstGeom>
          <a:effectLst>
            <a:outerShdw blurRad="50800" dist="38100" dir="2700000" algn="tl" rotWithShape="0">
              <a:srgbClr val="000000">
                <a:alpha val="43000"/>
              </a:srgbClr>
            </a:outerShdw>
          </a:effectLst>
        </p:spPr>
      </p:pic>
      <p:sp>
        <p:nvSpPr>
          <p:cNvPr id="8" name="Rectangle 3"/>
          <p:cNvSpPr txBox="1">
            <a:spLocks/>
          </p:cNvSpPr>
          <p:nvPr/>
        </p:nvSpPr>
        <p:spPr bwMode="auto">
          <a:xfrm>
            <a:off x="-36512" y="1412776"/>
            <a:ext cx="5051425" cy="4781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defTabSz="266700"/>
            <a:r>
              <a:rPr lang="en-GB" sz="1800" smtClean="0">
                <a:solidFill>
                  <a:srgbClr val="003478"/>
                </a:solidFill>
                <a:latin typeface="Arial" charset="0"/>
              </a:rPr>
              <a:t>IceCube Masterclass</a:t>
            </a:r>
          </a:p>
          <a:p>
            <a:pPr marL="177800" indent="-177800" defTabSz="266700"/>
            <a:r>
              <a:rPr lang="en-GB" sz="1600" smtClean="0">
                <a:solidFill>
                  <a:srgbClr val="003478"/>
                </a:solidFill>
                <a:latin typeface="Arial" charset="0"/>
                <a:hlinkClick r:id="rId4"/>
              </a:rPr>
              <a:t>http://icecube.wisc.edu/masterclass/home</a:t>
            </a:r>
            <a:endParaRPr lang="en-GB" sz="1600" dirty="0" smtClean="0">
              <a:solidFill>
                <a:srgbClr val="003478"/>
              </a:solidFill>
              <a:latin typeface="Arial" charset="0"/>
            </a:endParaRPr>
          </a:p>
        </p:txBody>
      </p:sp>
      <p:sp>
        <p:nvSpPr>
          <p:cNvPr id="9" name="Text Box 4"/>
          <p:cNvSpPr txBox="1">
            <a:spLocks noChangeArrowheads="1"/>
          </p:cNvSpPr>
          <p:nvPr/>
        </p:nvSpPr>
        <p:spPr bwMode="auto">
          <a:xfrm>
            <a:off x="5364163" y="1412776"/>
            <a:ext cx="4032250" cy="1540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defTabSz="914400">
              <a:spcBef>
                <a:spcPct val="50000"/>
              </a:spcBef>
              <a:defRPr/>
            </a:pPr>
            <a:r>
              <a:rPr lang="en-GB" b="1" dirty="0" smtClean="0">
                <a:solidFill>
                  <a:srgbClr val="003478"/>
                </a:solidFill>
                <a:ea typeface="+mn-ea"/>
                <a:cs typeface="Arial" panose="020B0604020202020204" pitchFamily="34" charset="0"/>
              </a:rPr>
              <a:t>Auger </a:t>
            </a:r>
            <a:r>
              <a:rPr lang="en-GB" b="1" dirty="0" err="1" smtClean="0">
                <a:solidFill>
                  <a:srgbClr val="003478"/>
                </a:solidFill>
                <a:ea typeface="+mn-ea"/>
                <a:cs typeface="Arial" panose="020B0604020202020204" pitchFamily="34" charset="0"/>
              </a:rPr>
              <a:t>Masterclass</a:t>
            </a:r>
            <a:endParaRPr lang="en-GB" b="1" dirty="0" smtClean="0">
              <a:solidFill>
                <a:srgbClr val="003478"/>
              </a:solidFill>
              <a:ea typeface="+mn-ea"/>
              <a:cs typeface="Arial" panose="020B0604020202020204" pitchFamily="34" charset="0"/>
            </a:endParaRPr>
          </a:p>
          <a:p>
            <a:pPr defTabSz="914400">
              <a:spcBef>
                <a:spcPct val="50000"/>
              </a:spcBef>
              <a:defRPr/>
            </a:pPr>
            <a:r>
              <a:rPr lang="en-GB" sz="1600" dirty="0" smtClean="0">
                <a:solidFill>
                  <a:srgbClr val="333399"/>
                </a:solidFill>
                <a:ea typeface="+mn-ea"/>
                <a:cs typeface="Arial" panose="020B0604020202020204" pitchFamily="34" charset="0"/>
                <a:hlinkClick r:id="rId5"/>
              </a:rPr>
              <a:t>http://auger.colostate.edu/ED/</a:t>
            </a:r>
            <a:endParaRPr lang="en-GB" sz="1600" dirty="0" smtClean="0">
              <a:solidFill>
                <a:srgbClr val="333399"/>
              </a:solidFill>
              <a:ea typeface="+mn-ea"/>
              <a:cs typeface="Arial" panose="020B0604020202020204" pitchFamily="34" charset="0"/>
            </a:endParaRPr>
          </a:p>
          <a:p>
            <a:pPr marL="180975" indent="-180975" defTabSz="914400">
              <a:lnSpc>
                <a:spcPct val="90000"/>
              </a:lnSpc>
              <a:spcBef>
                <a:spcPct val="20000"/>
              </a:spcBef>
              <a:buFontTx/>
              <a:buChar char="•"/>
              <a:tabLst>
                <a:tab pos="180975" algn="l"/>
              </a:tabLst>
              <a:defRPr/>
            </a:pPr>
            <a:r>
              <a:rPr lang="en-GB" sz="1600" dirty="0" smtClean="0">
                <a:solidFill>
                  <a:srgbClr val="003478"/>
                </a:solidFill>
                <a:ea typeface="+mn-ea"/>
                <a:cs typeface="Arial" panose="020B0604020202020204" pitchFamily="34" charset="0"/>
              </a:rPr>
              <a:t>Pilot tests in German </a:t>
            </a:r>
            <a:r>
              <a:rPr lang="en-GB" sz="1600" dirty="0" err="1" smtClean="0">
                <a:solidFill>
                  <a:srgbClr val="003478"/>
                </a:solidFill>
                <a:ea typeface="+mn-ea"/>
                <a:cs typeface="Arial" panose="020B0604020202020204" pitchFamily="34" charset="0"/>
              </a:rPr>
              <a:t>Netzwerk</a:t>
            </a:r>
            <a:r>
              <a:rPr lang="en-GB" sz="1600" dirty="0" smtClean="0">
                <a:solidFill>
                  <a:srgbClr val="003478"/>
                </a:solidFill>
                <a:ea typeface="+mn-ea"/>
                <a:cs typeface="Arial" panose="020B0604020202020204" pitchFamily="34" charset="0"/>
              </a:rPr>
              <a:t> </a:t>
            </a:r>
            <a:r>
              <a:rPr lang="en-GB" sz="1600" dirty="0" err="1" smtClean="0">
                <a:solidFill>
                  <a:srgbClr val="003478"/>
                </a:solidFill>
                <a:ea typeface="+mn-ea"/>
                <a:cs typeface="Arial" panose="020B0604020202020204" pitchFamily="34" charset="0"/>
              </a:rPr>
              <a:t>Teilchenwelt</a:t>
            </a:r>
            <a:endParaRPr lang="en-GB" sz="1600" dirty="0" smtClean="0">
              <a:solidFill>
                <a:srgbClr val="003478"/>
              </a:solidFill>
              <a:ea typeface="+mn-ea"/>
              <a:cs typeface="Arial" panose="020B0604020202020204" pitchFamily="34" charset="0"/>
            </a:endParaRPr>
          </a:p>
          <a:p>
            <a:pPr defTabSz="914400">
              <a:lnSpc>
                <a:spcPct val="90000"/>
              </a:lnSpc>
              <a:spcBef>
                <a:spcPct val="20000"/>
              </a:spcBef>
              <a:buFontTx/>
              <a:buChar char="•"/>
              <a:defRPr/>
            </a:pPr>
            <a:endParaRPr lang="en-GB" dirty="0" smtClean="0">
              <a:solidFill>
                <a:srgbClr val="003478"/>
              </a:solidFill>
              <a:ea typeface="+mn-ea"/>
              <a:cs typeface="Arial" panose="020B0604020202020204" pitchFamily="34" charset="0"/>
            </a:endParaRPr>
          </a:p>
        </p:txBody>
      </p:sp>
      <p:sp>
        <p:nvSpPr>
          <p:cNvPr id="10" name="Rectangle 3"/>
          <p:cNvSpPr txBox="1">
            <a:spLocks/>
          </p:cNvSpPr>
          <p:nvPr/>
        </p:nvSpPr>
        <p:spPr bwMode="auto">
          <a:xfrm>
            <a:off x="-35817" y="2780928"/>
            <a:ext cx="5051425" cy="25404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defTabSz="266700"/>
            <a:r>
              <a:rPr lang="en-GB" sz="1800" dirty="0" smtClean="0">
                <a:solidFill>
                  <a:srgbClr val="003478"/>
                </a:solidFill>
                <a:latin typeface="Arial" charset="0"/>
              </a:rPr>
              <a:t>International Muon Week</a:t>
            </a:r>
          </a:p>
          <a:p>
            <a:pPr marL="177800" indent="-177800" defTabSz="266700"/>
            <a:r>
              <a:rPr lang="en-GB" sz="1400" dirty="0" err="1" smtClean="0">
                <a:solidFill>
                  <a:srgbClr val="003478"/>
                </a:solidFill>
                <a:latin typeface="Arial" charset="0"/>
              </a:rPr>
              <a:t>Quarknet</a:t>
            </a:r>
            <a:endParaRPr lang="en-GB" sz="1400" dirty="0" smtClean="0">
              <a:solidFill>
                <a:srgbClr val="003478"/>
              </a:solidFill>
              <a:latin typeface="Arial" charset="0"/>
            </a:endParaRPr>
          </a:p>
          <a:p>
            <a:pPr marL="177800" indent="-177800" defTabSz="266700"/>
            <a:r>
              <a:rPr lang="en-GB" sz="1600" dirty="0" smtClean="0">
                <a:solidFill>
                  <a:srgbClr val="003478"/>
                </a:solidFill>
                <a:latin typeface="Arial" charset="0"/>
                <a:hlinkClick r:id="rId6"/>
              </a:rPr>
              <a:t>http://Internationalmuonweek.org</a:t>
            </a:r>
            <a:endParaRPr lang="en-GB" sz="1600" dirty="0" smtClean="0">
              <a:solidFill>
                <a:srgbClr val="003478"/>
              </a:solidFill>
              <a:latin typeface="Arial" charset="0"/>
            </a:endParaRPr>
          </a:p>
          <a:p>
            <a:pPr marL="177800" indent="-177800" defTabSz="266700"/>
            <a:endParaRPr lang="en-GB" sz="1600" dirty="0" smtClean="0">
              <a:solidFill>
                <a:srgbClr val="003478"/>
              </a:solidFill>
              <a:latin typeface="Arial" charset="0"/>
            </a:endParaRPr>
          </a:p>
          <a:p>
            <a:pPr marL="177800" indent="-177800" defTabSz="266700"/>
            <a:r>
              <a:rPr lang="en-GB" sz="1800" dirty="0" smtClean="0">
                <a:solidFill>
                  <a:srgbClr val="003478"/>
                </a:solidFill>
                <a:latin typeface="Arial" charset="0"/>
              </a:rPr>
              <a:t>International Cosmic Day</a:t>
            </a:r>
          </a:p>
          <a:p>
            <a:pPr marL="177800" indent="-177800" defTabSz="266700"/>
            <a:r>
              <a:rPr lang="en-GB" sz="1600" dirty="0">
                <a:hlinkClick r:id="rId7"/>
              </a:rPr>
              <a:t>http://icd.desy.de</a:t>
            </a:r>
            <a:endParaRPr lang="en-GB" sz="1600" dirty="0" smtClean="0">
              <a:solidFill>
                <a:srgbClr val="003478"/>
              </a:solidFill>
              <a:latin typeface="Arial" charset="0"/>
            </a:endParaRPr>
          </a:p>
        </p:txBody>
      </p:sp>
      <p:sp>
        <p:nvSpPr>
          <p:cNvPr id="2" name="TextBox 1"/>
          <p:cNvSpPr txBox="1"/>
          <p:nvPr/>
        </p:nvSpPr>
        <p:spPr>
          <a:xfrm>
            <a:off x="108773" y="4797152"/>
            <a:ext cx="4751260" cy="1569660"/>
          </a:xfrm>
          <a:prstGeom prst="rect">
            <a:avLst/>
          </a:prstGeom>
          <a:noFill/>
        </p:spPr>
        <p:txBody>
          <a:bodyPr wrap="square" rtlCol="0">
            <a:spAutoFit/>
          </a:bodyPr>
          <a:lstStyle/>
          <a:p>
            <a:r>
              <a:rPr lang="en-US" sz="1600" dirty="0" smtClean="0">
                <a:solidFill>
                  <a:srgbClr val="800000"/>
                </a:solidFill>
              </a:rPr>
              <a:t>IPPOG is embracing all particle physics activities.</a:t>
            </a:r>
          </a:p>
          <a:p>
            <a:endParaRPr lang="en-US" sz="1600" dirty="0" smtClean="0">
              <a:solidFill>
                <a:srgbClr val="800000"/>
              </a:solidFill>
            </a:endParaRPr>
          </a:p>
          <a:p>
            <a:r>
              <a:rPr lang="en-US" sz="1600" dirty="0" smtClean="0">
                <a:solidFill>
                  <a:srgbClr val="800000"/>
                </a:solidFill>
              </a:rPr>
              <a:t>Although, historically, there is a strong bias towards LHC physics.</a:t>
            </a:r>
            <a:br>
              <a:rPr lang="en-US" sz="1600" dirty="0" smtClean="0">
                <a:solidFill>
                  <a:srgbClr val="800000"/>
                </a:solidFill>
              </a:rPr>
            </a:br>
            <a:endParaRPr lang="en-US" sz="1600" dirty="0" smtClean="0">
              <a:solidFill>
                <a:srgbClr val="800000"/>
              </a:solidFill>
            </a:endParaRPr>
          </a:p>
          <a:p>
            <a:r>
              <a:rPr lang="en-US" sz="1600" dirty="0" smtClean="0">
                <a:solidFill>
                  <a:srgbClr val="800000"/>
                </a:solidFill>
              </a:rPr>
              <a:t>This bias is lingering with a broader base. </a:t>
            </a:r>
            <a:endParaRPr lang="en-US" sz="1600" dirty="0">
              <a:solidFill>
                <a:srgbClr val="800000"/>
              </a:solidFill>
            </a:endParaRPr>
          </a:p>
        </p:txBody>
      </p:sp>
      <p:sp>
        <p:nvSpPr>
          <p:cNvPr id="7" name="Date Placeholder 6"/>
          <p:cNvSpPr>
            <a:spLocks noGrp="1"/>
          </p:cNvSpPr>
          <p:nvPr>
            <p:ph type="dt" sz="half" idx="10"/>
          </p:nvPr>
        </p:nvSpPr>
        <p:spPr/>
        <p:txBody>
          <a:bodyPr/>
          <a:lstStyle/>
          <a:p>
            <a:r>
              <a:rPr lang="de-CH" smtClean="0"/>
              <a:t>HP Beck</a:t>
            </a:r>
            <a:endParaRPr lang="en-US" dirty="0"/>
          </a:p>
        </p:txBody>
      </p:sp>
      <p:sp>
        <p:nvSpPr>
          <p:cNvPr id="11" name="Footer Placeholder 10"/>
          <p:cNvSpPr>
            <a:spLocks noGrp="1"/>
          </p:cNvSpPr>
          <p:nvPr>
            <p:ph type="ftr" sz="quarter" idx="11"/>
          </p:nvPr>
        </p:nvSpPr>
        <p:spPr/>
        <p:txBody>
          <a:bodyPr/>
          <a:lstStyle/>
          <a:p>
            <a:r>
              <a:rPr lang="en-US" smtClean="0"/>
              <a:t>IPPOG ECFA Report</a:t>
            </a:r>
            <a:endParaRPr lang="en-US" dirty="0"/>
          </a:p>
        </p:txBody>
      </p:sp>
      <p:sp>
        <p:nvSpPr>
          <p:cNvPr id="12" name="Slide Number Placeholder 11"/>
          <p:cNvSpPr>
            <a:spLocks noGrp="1"/>
          </p:cNvSpPr>
          <p:nvPr>
            <p:ph type="sldNum" sz="quarter" idx="12"/>
          </p:nvPr>
        </p:nvSpPr>
        <p:spPr/>
        <p:txBody>
          <a:bodyPr/>
          <a:lstStyle/>
          <a:p>
            <a:pPr algn="r"/>
            <a:fld id="{A0A56251-BD2A-9048-A894-ED47CF33A725}" type="slidenum">
              <a:rPr lang="en-US" smtClean="0"/>
              <a:pPr algn="r"/>
              <a:t>28</a:t>
            </a:fld>
            <a:endParaRPr lang="en-US" dirty="0"/>
          </a:p>
        </p:txBody>
      </p:sp>
    </p:spTree>
    <p:extLst>
      <p:ext uri="{BB962C8B-B14F-4D97-AF65-F5344CB8AC3E}">
        <p14:creationId xmlns:p14="http://schemas.microsoft.com/office/powerpoint/2010/main" val="42334498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Conferences</a:t>
            </a:r>
            <a:endParaRPr lang="en-GB" dirty="0"/>
          </a:p>
        </p:txBody>
      </p:sp>
      <p:sp>
        <p:nvSpPr>
          <p:cNvPr id="4" name="Rectangle 3"/>
          <p:cNvSpPr/>
          <p:nvPr/>
        </p:nvSpPr>
        <p:spPr>
          <a:xfrm>
            <a:off x="385192" y="1691713"/>
            <a:ext cx="8579296" cy="4833631"/>
          </a:xfrm>
          <a:prstGeom prst="rect">
            <a:avLst/>
          </a:prstGeom>
        </p:spPr>
        <p:txBody>
          <a:bodyPr wrap="square">
            <a:spAutoFit/>
          </a:bodyPr>
          <a:lstStyle/>
          <a:p>
            <a:pPr marL="342900" indent="-342900">
              <a:lnSpc>
                <a:spcPct val="90000"/>
              </a:lnSpc>
              <a:spcBef>
                <a:spcPts val="0"/>
              </a:spcBef>
              <a:buFont typeface="Wingdings" charset="2"/>
              <a:buChar char="q"/>
            </a:pPr>
            <a:r>
              <a:rPr lang="en-GB" b="1" dirty="0" smtClean="0">
                <a:solidFill>
                  <a:srgbClr val="800000"/>
                </a:solidFill>
              </a:rPr>
              <a:t>EPS HEP 2015 – Vienna</a:t>
            </a:r>
          </a:p>
          <a:p>
            <a:pPr marL="800100" lvl="1" indent="-342900">
              <a:lnSpc>
                <a:spcPct val="90000"/>
              </a:lnSpc>
              <a:spcBef>
                <a:spcPts val="0"/>
              </a:spcBef>
              <a:buFont typeface="Wingdings" charset="2"/>
              <a:buChar char="q"/>
            </a:pPr>
            <a:r>
              <a:rPr lang="en-GB" dirty="0" smtClean="0">
                <a:solidFill>
                  <a:srgbClr val="111881"/>
                </a:solidFill>
              </a:rPr>
              <a:t>Parallel sessions on education and outreach </a:t>
            </a:r>
            <a:br>
              <a:rPr lang="en-GB" dirty="0" smtClean="0">
                <a:solidFill>
                  <a:srgbClr val="111881"/>
                </a:solidFill>
              </a:rPr>
            </a:br>
            <a:r>
              <a:rPr lang="en-GB" dirty="0" smtClean="0">
                <a:solidFill>
                  <a:srgbClr val="111881"/>
                </a:solidFill>
              </a:rPr>
              <a:t>			– sessions  chairs are IPPOG members</a:t>
            </a:r>
          </a:p>
          <a:p>
            <a:pPr marL="800100" lvl="1" indent="-342900">
              <a:lnSpc>
                <a:spcPct val="90000"/>
              </a:lnSpc>
              <a:spcBef>
                <a:spcPts val="0"/>
              </a:spcBef>
              <a:buFont typeface="Wingdings" charset="2"/>
              <a:buChar char="q"/>
            </a:pPr>
            <a:r>
              <a:rPr lang="en-GB" dirty="0" smtClean="0">
                <a:solidFill>
                  <a:srgbClr val="111881"/>
                </a:solidFill>
              </a:rPr>
              <a:t>Panel discussion </a:t>
            </a:r>
            <a:r>
              <a:rPr lang="en-US" i="1" dirty="0" smtClean="0">
                <a:solidFill>
                  <a:srgbClr val="111881"/>
                </a:solidFill>
              </a:rPr>
              <a:t>"</a:t>
            </a:r>
            <a:r>
              <a:rPr lang="en-US" i="1" dirty="0">
                <a:solidFill>
                  <a:srgbClr val="111881"/>
                </a:solidFill>
              </a:rPr>
              <a:t>IPPOG: Experts in bringing new discoveries to the public" </a:t>
            </a:r>
            <a:r>
              <a:rPr lang="en-US" i="1" dirty="0" smtClean="0">
                <a:solidFill>
                  <a:srgbClr val="111881"/>
                </a:solidFill>
              </a:rPr>
              <a:t>(Michael </a:t>
            </a:r>
            <a:r>
              <a:rPr lang="en-US" i="1" dirty="0" err="1" smtClean="0">
                <a:solidFill>
                  <a:srgbClr val="111881"/>
                </a:solidFill>
              </a:rPr>
              <a:t>Kobel</a:t>
            </a:r>
            <a:r>
              <a:rPr lang="en-US" i="1" dirty="0" smtClean="0">
                <a:solidFill>
                  <a:srgbClr val="111881"/>
                </a:solidFill>
              </a:rPr>
              <a:t> –IPPOG Germany)</a:t>
            </a:r>
            <a:endParaRPr lang="en-GB" dirty="0" smtClean="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Lepton Photon 2015 – Ljubljana</a:t>
            </a:r>
          </a:p>
          <a:p>
            <a:pPr marL="800100" lvl="1" indent="-342900">
              <a:lnSpc>
                <a:spcPct val="90000"/>
              </a:lnSpc>
              <a:spcBef>
                <a:spcPts val="0"/>
              </a:spcBef>
              <a:buFont typeface="Wingdings" charset="2"/>
              <a:buChar char="q"/>
            </a:pPr>
            <a:r>
              <a:rPr lang="en-GB" dirty="0" smtClean="0">
                <a:solidFill>
                  <a:srgbClr val="111881"/>
                </a:solidFill>
              </a:rPr>
              <a:t> plenary talk </a:t>
            </a:r>
            <a:r>
              <a:rPr lang="en-GB" i="1" dirty="0" smtClean="0">
                <a:solidFill>
                  <a:srgbClr val="111881"/>
                </a:solidFill>
              </a:rPr>
              <a:t>“education &amp; outreach”</a:t>
            </a:r>
            <a:r>
              <a:rPr lang="en-GB" dirty="0" smtClean="0">
                <a:solidFill>
                  <a:srgbClr val="111881"/>
                </a:solidFill>
              </a:rPr>
              <a:t> </a:t>
            </a:r>
            <a:r>
              <a:rPr lang="en-GB" i="1" dirty="0" smtClean="0">
                <a:solidFill>
                  <a:srgbClr val="111881"/>
                </a:solidFill>
              </a:rPr>
              <a:t>(Kate Shaw – IPPOG ATLAS)</a:t>
            </a:r>
            <a:endParaRPr lang="en-GB" dirty="0" smtClean="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LHCP 2016 </a:t>
            </a:r>
            <a:r>
              <a:rPr lang="en-GB" b="1" dirty="0">
                <a:solidFill>
                  <a:srgbClr val="800000"/>
                </a:solidFill>
              </a:rPr>
              <a:t>– </a:t>
            </a:r>
            <a:r>
              <a:rPr lang="en-GB" b="1" dirty="0" smtClean="0">
                <a:solidFill>
                  <a:srgbClr val="800000"/>
                </a:solidFill>
              </a:rPr>
              <a:t>Lund</a:t>
            </a:r>
            <a:endParaRPr lang="en-GB" b="1" dirty="0">
              <a:solidFill>
                <a:srgbClr val="800000"/>
              </a:solidFill>
            </a:endParaRPr>
          </a:p>
          <a:p>
            <a:pPr marL="800100" lvl="1" indent="-342900">
              <a:lnSpc>
                <a:spcPct val="90000"/>
              </a:lnSpc>
              <a:spcBef>
                <a:spcPts val="0"/>
              </a:spcBef>
              <a:buFont typeface="Wingdings" charset="2"/>
              <a:buChar char="q"/>
            </a:pPr>
            <a:r>
              <a:rPr lang="en-GB" dirty="0">
                <a:solidFill>
                  <a:srgbClr val="111881"/>
                </a:solidFill>
              </a:rPr>
              <a:t>Parallel sessions on education and outreach </a:t>
            </a:r>
            <a:r>
              <a:rPr lang="en-GB" dirty="0" smtClean="0">
                <a:solidFill>
                  <a:srgbClr val="111881"/>
                </a:solidFill>
              </a:rPr>
              <a:t>← this session here !</a:t>
            </a:r>
          </a:p>
          <a:p>
            <a:pPr marL="342900" indent="-342900">
              <a:lnSpc>
                <a:spcPct val="90000"/>
              </a:lnSpc>
              <a:spcBef>
                <a:spcPts val="0"/>
              </a:spcBef>
              <a:buFont typeface="Wingdings" charset="2"/>
              <a:buChar char="q"/>
            </a:pPr>
            <a:r>
              <a:rPr lang="en-GB" b="1" dirty="0">
                <a:solidFill>
                  <a:srgbClr val="800000"/>
                </a:solidFill>
              </a:rPr>
              <a:t>ICHEP 2016 – Chicago</a:t>
            </a:r>
          </a:p>
          <a:p>
            <a:pPr marL="800100" lvl="1" indent="-342900">
              <a:lnSpc>
                <a:spcPct val="90000"/>
              </a:lnSpc>
              <a:spcBef>
                <a:spcPts val="0"/>
              </a:spcBef>
              <a:buFont typeface="Wingdings" charset="2"/>
              <a:buChar char="q"/>
            </a:pPr>
            <a:r>
              <a:rPr lang="en-GB" dirty="0">
                <a:solidFill>
                  <a:srgbClr val="111881"/>
                </a:solidFill>
              </a:rPr>
              <a:t>Parallel sessions on education and </a:t>
            </a:r>
            <a:r>
              <a:rPr lang="en-GB" dirty="0" smtClean="0">
                <a:solidFill>
                  <a:srgbClr val="111881"/>
                </a:solidFill>
              </a:rPr>
              <a:t>outreach (IPPOG engaged and invited) </a:t>
            </a:r>
            <a:endParaRPr lang="en-GB" i="1" dirty="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Physics, Technology, Ethics– </a:t>
            </a:r>
            <a:r>
              <a:rPr lang="en-GB" b="1" dirty="0" err="1" smtClean="0">
                <a:solidFill>
                  <a:srgbClr val="800000"/>
                </a:solidFill>
              </a:rPr>
              <a:t>Žilina</a:t>
            </a:r>
            <a:endParaRPr lang="en-GB" b="1" dirty="0">
              <a:solidFill>
                <a:srgbClr val="800000"/>
              </a:solidFill>
            </a:endParaRPr>
          </a:p>
          <a:p>
            <a:pPr marL="800100" lvl="1" indent="-342900">
              <a:lnSpc>
                <a:spcPct val="90000"/>
              </a:lnSpc>
              <a:spcBef>
                <a:spcPts val="0"/>
              </a:spcBef>
              <a:buFont typeface="Wingdings" charset="2"/>
              <a:buChar char="q"/>
            </a:pPr>
            <a:r>
              <a:rPr lang="en-GB" dirty="0" smtClean="0">
                <a:solidFill>
                  <a:srgbClr val="111881"/>
                </a:solidFill>
              </a:rPr>
              <a:t>Invited contribution on </a:t>
            </a:r>
            <a:r>
              <a:rPr lang="en-GB" i="1" dirty="0" smtClean="0">
                <a:solidFill>
                  <a:srgbClr val="111881"/>
                </a:solidFill>
              </a:rPr>
              <a:t>Some Ethical Questions related to Particle Physics </a:t>
            </a:r>
            <a:r>
              <a:rPr lang="en-GB" dirty="0" smtClean="0">
                <a:solidFill>
                  <a:srgbClr val="111881"/>
                </a:solidFill>
              </a:rPr>
              <a:t>(Ivan </a:t>
            </a:r>
            <a:r>
              <a:rPr lang="en-GB" dirty="0" err="1" smtClean="0">
                <a:solidFill>
                  <a:srgbClr val="111881"/>
                </a:solidFill>
              </a:rPr>
              <a:t>Melo</a:t>
            </a:r>
            <a:r>
              <a:rPr lang="en-GB" dirty="0" smtClean="0">
                <a:solidFill>
                  <a:srgbClr val="111881"/>
                </a:solidFill>
              </a:rPr>
              <a:t> – IPPOG Slovakia; Thomas </a:t>
            </a:r>
            <a:r>
              <a:rPr lang="en-GB" dirty="0" err="1" smtClean="0">
                <a:solidFill>
                  <a:srgbClr val="111881"/>
                </a:solidFill>
              </a:rPr>
              <a:t>Naumann</a:t>
            </a:r>
            <a:r>
              <a:rPr lang="en-GB" dirty="0" smtClean="0">
                <a:solidFill>
                  <a:srgbClr val="111881"/>
                </a:solidFill>
              </a:rPr>
              <a:t> – IPPPOG DESY; HPB) </a:t>
            </a:r>
          </a:p>
          <a:p>
            <a:pPr marL="342900" indent="-342900">
              <a:lnSpc>
                <a:spcPct val="90000"/>
              </a:lnSpc>
              <a:spcBef>
                <a:spcPts val="0"/>
              </a:spcBef>
              <a:buFont typeface="Wingdings" charset="2"/>
              <a:buChar char="q"/>
            </a:pPr>
            <a:r>
              <a:rPr lang="en-GB" b="1" dirty="0" smtClean="0">
                <a:solidFill>
                  <a:srgbClr val="800000"/>
                </a:solidFill>
              </a:rPr>
              <a:t>WCPE 2016 </a:t>
            </a:r>
            <a:r>
              <a:rPr lang="en-GB" b="1" dirty="0">
                <a:solidFill>
                  <a:srgbClr val="800000"/>
                </a:solidFill>
              </a:rPr>
              <a:t>– </a:t>
            </a:r>
            <a:r>
              <a:rPr lang="en-GB" b="1" dirty="0" smtClean="0">
                <a:solidFill>
                  <a:srgbClr val="800000"/>
                </a:solidFill>
              </a:rPr>
              <a:t>Sao Paulo</a:t>
            </a:r>
            <a:endParaRPr lang="en-GB" b="1" dirty="0">
              <a:solidFill>
                <a:srgbClr val="800000"/>
              </a:solidFill>
            </a:endParaRPr>
          </a:p>
          <a:p>
            <a:pPr marL="800100" lvl="1" indent="-342900">
              <a:lnSpc>
                <a:spcPct val="90000"/>
              </a:lnSpc>
              <a:spcBef>
                <a:spcPts val="0"/>
              </a:spcBef>
              <a:buFont typeface="Wingdings" charset="2"/>
              <a:buChar char="q"/>
            </a:pPr>
            <a:r>
              <a:rPr lang="en-GB" i="1" dirty="0" smtClean="0">
                <a:solidFill>
                  <a:srgbClr val="111881"/>
                </a:solidFill>
              </a:rPr>
              <a:t>CERN </a:t>
            </a:r>
            <a:r>
              <a:rPr lang="en-GB" i="1" dirty="0" err="1">
                <a:solidFill>
                  <a:srgbClr val="111881"/>
                </a:solidFill>
              </a:rPr>
              <a:t>Masterclass</a:t>
            </a:r>
            <a:r>
              <a:rPr lang="en-GB" i="1" dirty="0">
                <a:solidFill>
                  <a:srgbClr val="111881"/>
                </a:solidFill>
              </a:rPr>
              <a:t> courses and the impact on school </a:t>
            </a:r>
            <a:r>
              <a:rPr lang="en-GB" i="1" dirty="0" smtClean="0">
                <a:solidFill>
                  <a:srgbClr val="111881"/>
                </a:solidFill>
              </a:rPr>
              <a:t>physics </a:t>
            </a:r>
            <a:r>
              <a:rPr lang="en-GB" dirty="0" smtClean="0">
                <a:solidFill>
                  <a:srgbClr val="111881"/>
                </a:solidFill>
              </a:rPr>
              <a:t>(</a:t>
            </a:r>
            <a:r>
              <a:rPr lang="en-GB" dirty="0" err="1" smtClean="0">
                <a:solidFill>
                  <a:srgbClr val="111881"/>
                </a:solidFill>
              </a:rPr>
              <a:t>Uta</a:t>
            </a:r>
            <a:r>
              <a:rPr lang="en-GB" dirty="0" smtClean="0">
                <a:solidFill>
                  <a:srgbClr val="111881"/>
                </a:solidFill>
              </a:rPr>
              <a:t> </a:t>
            </a:r>
            <a:r>
              <a:rPr lang="en-GB" dirty="0" err="1" smtClean="0">
                <a:solidFill>
                  <a:srgbClr val="111881"/>
                </a:solidFill>
              </a:rPr>
              <a:t>Bilow</a:t>
            </a:r>
            <a:r>
              <a:rPr lang="en-GB" dirty="0" smtClean="0">
                <a:solidFill>
                  <a:srgbClr val="111881"/>
                </a:solidFill>
              </a:rPr>
              <a:t> – IPPOG </a:t>
            </a:r>
            <a:r>
              <a:rPr lang="en-GB" dirty="0" err="1" smtClean="0">
                <a:solidFill>
                  <a:srgbClr val="111881"/>
                </a:solidFill>
              </a:rPr>
              <a:t>Masterclasses</a:t>
            </a:r>
            <a:r>
              <a:rPr lang="en-GB" dirty="0" smtClean="0">
                <a:solidFill>
                  <a:srgbClr val="111881"/>
                </a:solidFill>
              </a:rPr>
              <a:t>) </a:t>
            </a:r>
            <a:endParaRPr lang="en-GB" i="1" dirty="0">
              <a:solidFill>
                <a:srgbClr val="111881"/>
              </a:solidFill>
            </a:endParaRPr>
          </a:p>
          <a:p>
            <a:pPr lvl="1">
              <a:lnSpc>
                <a:spcPct val="90000"/>
              </a:lnSpc>
              <a:spcBef>
                <a:spcPts val="0"/>
              </a:spcBef>
            </a:pPr>
            <a:endParaRPr lang="en-GB" i="1" dirty="0" smtClean="0">
              <a:solidFill>
                <a:srgbClr val="111881"/>
              </a:solidFill>
            </a:endParaRPr>
          </a:p>
          <a:p>
            <a:pPr marL="342900" indent="-342900">
              <a:lnSpc>
                <a:spcPct val="90000"/>
              </a:lnSpc>
              <a:buFont typeface="Wingdings" charset="2"/>
              <a:buChar char="q"/>
            </a:pPr>
            <a:r>
              <a:rPr lang="is-IS" i="1" dirty="0" smtClean="0">
                <a:solidFill>
                  <a:srgbClr val="111881"/>
                </a:solidFill>
              </a:rPr>
              <a:t>…</a:t>
            </a:r>
            <a:endParaRPr lang="en-GB" i="1" dirty="0" smtClean="0">
              <a:solidFill>
                <a:srgbClr val="111881"/>
              </a:solidFill>
            </a:endParaRPr>
          </a:p>
        </p:txBody>
      </p:sp>
      <p:sp>
        <p:nvSpPr>
          <p:cNvPr id="3" name="Rectangle 2"/>
          <p:cNvSpPr/>
          <p:nvPr/>
        </p:nvSpPr>
        <p:spPr>
          <a:xfrm>
            <a:off x="110201" y="980728"/>
            <a:ext cx="9171802" cy="646331"/>
          </a:xfrm>
          <a:prstGeom prst="rect">
            <a:avLst/>
          </a:prstGeom>
        </p:spPr>
        <p:txBody>
          <a:bodyPr wrap="none">
            <a:spAutoFit/>
          </a:bodyPr>
          <a:lstStyle/>
          <a:p>
            <a:r>
              <a:rPr lang="en-GB" b="1" dirty="0" smtClean="0">
                <a:solidFill>
                  <a:srgbClr val="111881"/>
                </a:solidFill>
              </a:rPr>
              <a:t>Education &amp; Outreach becoming an integral part in international HEP conferences,</a:t>
            </a:r>
          </a:p>
          <a:p>
            <a:r>
              <a:rPr lang="en-GB" b="1" dirty="0">
                <a:solidFill>
                  <a:srgbClr val="111881"/>
                </a:solidFill>
              </a:rPr>
              <a:t>w</a:t>
            </a:r>
            <a:r>
              <a:rPr lang="en-GB" b="1" dirty="0" smtClean="0">
                <a:solidFill>
                  <a:srgbClr val="111881"/>
                </a:solidFill>
              </a:rPr>
              <a:t>here IPPOG is an active player and driver</a:t>
            </a:r>
            <a:endParaRPr lang="en-US" b="1" dirty="0">
              <a:solidFill>
                <a:srgbClr val="111881"/>
              </a:solidFill>
            </a:endParaRPr>
          </a:p>
        </p:txBody>
      </p:sp>
      <p:sp>
        <p:nvSpPr>
          <p:cNvPr id="5" name="Date Placeholder 4"/>
          <p:cNvSpPr>
            <a:spLocks noGrp="1"/>
          </p:cNvSpPr>
          <p:nvPr>
            <p:ph type="dt" sz="half" idx="10"/>
          </p:nvPr>
        </p:nvSpPr>
        <p:spPr/>
        <p:txBody>
          <a:bodyPr/>
          <a:lstStyle/>
          <a:p>
            <a:r>
              <a:rPr lang="de-CH" smtClean="0"/>
              <a:t>HP Beck</a:t>
            </a:r>
            <a:endParaRPr lang="en-US" dirty="0"/>
          </a:p>
        </p:txBody>
      </p:sp>
      <p:sp>
        <p:nvSpPr>
          <p:cNvPr id="6" name="Footer Placeholder 5"/>
          <p:cNvSpPr>
            <a:spLocks noGrp="1"/>
          </p:cNvSpPr>
          <p:nvPr>
            <p:ph type="ftr" sz="quarter" idx="11"/>
          </p:nvPr>
        </p:nvSpPr>
        <p:spPr/>
        <p:txBody>
          <a:bodyPr/>
          <a:lstStyle/>
          <a:p>
            <a:r>
              <a:rPr lang="en-US" smtClean="0"/>
              <a:t>IPPOG ECFA Report</a:t>
            </a:r>
            <a:endParaRPr lang="en-US" dirty="0"/>
          </a:p>
        </p:txBody>
      </p:sp>
      <p:sp>
        <p:nvSpPr>
          <p:cNvPr id="7" name="Slide Number Placeholder 6"/>
          <p:cNvSpPr>
            <a:spLocks noGrp="1"/>
          </p:cNvSpPr>
          <p:nvPr>
            <p:ph type="sldNum" sz="quarter" idx="12"/>
          </p:nvPr>
        </p:nvSpPr>
        <p:spPr/>
        <p:txBody>
          <a:bodyPr/>
          <a:lstStyle/>
          <a:p>
            <a:pPr algn="r"/>
            <a:fld id="{A0A56251-BD2A-9048-A894-ED47CF33A725}" type="slidenum">
              <a:rPr lang="en-US" smtClean="0"/>
              <a:pPr algn="r"/>
              <a:t>29</a:t>
            </a:fld>
            <a:endParaRPr lang="en-US" dirty="0"/>
          </a:p>
        </p:txBody>
      </p:sp>
    </p:spTree>
    <p:extLst>
      <p:ext uri="{BB962C8B-B14F-4D97-AF65-F5344CB8AC3E}">
        <p14:creationId xmlns:p14="http://schemas.microsoft.com/office/powerpoint/2010/main" val="11444696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8730" y="4442336"/>
            <a:ext cx="8985270" cy="1938992"/>
          </a:xfrm>
          <a:prstGeom prst="rect">
            <a:avLst/>
          </a:prstGeom>
          <a:noFill/>
        </p:spPr>
        <p:txBody>
          <a:bodyPr wrap="square" rtlCol="0">
            <a:spAutoFit/>
          </a:bodyPr>
          <a:lstStyle/>
          <a:p>
            <a:r>
              <a:rPr lang="en-US" sz="2400" dirty="0" smtClean="0">
                <a:solidFill>
                  <a:srgbClr val="D16349"/>
                </a:solidFill>
              </a:rPr>
              <a:t>Truly an amazing achievement</a:t>
            </a:r>
          </a:p>
          <a:p>
            <a:r>
              <a:rPr lang="en-US" sz="2400" dirty="0" smtClean="0">
                <a:solidFill>
                  <a:srgbClr val="D16349"/>
                </a:solidFill>
              </a:rPr>
              <a:t>	</a:t>
            </a:r>
            <a:r>
              <a:rPr lang="en-US" sz="2400" dirty="0" smtClean="0">
                <a:solidFill>
                  <a:srgbClr val="111881"/>
                </a:solidFill>
              </a:rPr>
              <a:t>the biggest complex machinery ever built </a:t>
            </a:r>
            <a:br>
              <a:rPr lang="en-US" sz="2400" dirty="0" smtClean="0">
                <a:solidFill>
                  <a:srgbClr val="111881"/>
                </a:solidFill>
              </a:rPr>
            </a:br>
            <a:r>
              <a:rPr lang="en-US" sz="2400" dirty="0" smtClean="0">
                <a:solidFill>
                  <a:srgbClr val="111881"/>
                </a:solidFill>
              </a:rPr>
              <a:t>	possible with a world-spanning collaborative effort,</a:t>
            </a:r>
            <a:r>
              <a:rPr lang="en-US" sz="2400" dirty="0">
                <a:solidFill>
                  <a:srgbClr val="111881"/>
                </a:solidFill>
              </a:rPr>
              <a:t>	</a:t>
            </a:r>
            <a:endParaRPr lang="en-US" sz="2400" dirty="0" smtClean="0">
              <a:solidFill>
                <a:srgbClr val="111881"/>
              </a:solidFill>
            </a:endParaRPr>
          </a:p>
          <a:p>
            <a:r>
              <a:rPr lang="en-US" sz="2400" dirty="0" smtClean="0">
                <a:solidFill>
                  <a:srgbClr val="111881"/>
                </a:solidFill>
              </a:rPr>
              <a:t>	advancing knowledge in the most fundamental questions</a:t>
            </a:r>
            <a:br>
              <a:rPr lang="en-US" sz="2400" dirty="0" smtClean="0">
                <a:solidFill>
                  <a:srgbClr val="111881"/>
                </a:solidFill>
              </a:rPr>
            </a:br>
            <a:r>
              <a:rPr lang="en-US" sz="2400" dirty="0" smtClean="0">
                <a:solidFill>
                  <a:srgbClr val="111881"/>
                </a:solidFill>
              </a:rPr>
              <a:t>													about our Universe</a:t>
            </a:r>
            <a:r>
              <a:rPr lang="en-US" sz="2400" dirty="0" smtClean="0">
                <a:solidFill>
                  <a:srgbClr val="D16349"/>
                </a:solidFill>
              </a:rPr>
              <a:t>! </a:t>
            </a:r>
            <a:endParaRPr lang="en-US" sz="2400" dirty="0">
              <a:solidFill>
                <a:srgbClr val="D16349"/>
              </a:solidFill>
            </a:endParaRPr>
          </a:p>
        </p:txBody>
      </p:sp>
      <p:sp>
        <p:nvSpPr>
          <p:cNvPr id="13" name="Title 12"/>
          <p:cNvSpPr>
            <a:spLocks noGrp="1"/>
          </p:cNvSpPr>
          <p:nvPr>
            <p:ph type="title"/>
          </p:nvPr>
        </p:nvSpPr>
        <p:spPr/>
        <p:txBody>
          <a:bodyPr/>
          <a:lstStyle/>
          <a:p>
            <a:r>
              <a:rPr lang="en-US" dirty="0" smtClean="0"/>
              <a:t>13 </a:t>
            </a:r>
            <a:r>
              <a:rPr lang="en-US" dirty="0" err="1" smtClean="0"/>
              <a:t>TeV</a:t>
            </a:r>
            <a:r>
              <a:rPr lang="en-US" dirty="0" smtClean="0"/>
              <a:t> </a:t>
            </a:r>
            <a:r>
              <a:rPr lang="en-US" dirty="0" err="1" smtClean="0"/>
              <a:t>pp</a:t>
            </a:r>
            <a:r>
              <a:rPr lang="en-US" dirty="0" smtClean="0"/>
              <a:t> Collisions</a:t>
            </a:r>
            <a:endParaRPr lang="en-US" dirty="0"/>
          </a:p>
        </p:txBody>
      </p:sp>
      <p:pic>
        <p:nvPicPr>
          <p:cNvPr id="8" name="Picture 7"/>
          <p:cNvPicPr>
            <a:picLocks noChangeAspect="1"/>
          </p:cNvPicPr>
          <p:nvPr/>
        </p:nvPicPr>
        <p:blipFill>
          <a:blip r:embed="rId3"/>
          <a:stretch>
            <a:fillRect/>
          </a:stretch>
        </p:blipFill>
        <p:spPr>
          <a:xfrm>
            <a:off x="0" y="1296774"/>
            <a:ext cx="4427984" cy="2924314"/>
          </a:xfrm>
          <a:prstGeom prst="rect">
            <a:avLst/>
          </a:prstGeom>
        </p:spPr>
      </p:pic>
      <p:pic>
        <p:nvPicPr>
          <p:cNvPr id="11" name="Picture 10"/>
          <p:cNvPicPr>
            <a:picLocks noChangeAspect="1"/>
          </p:cNvPicPr>
          <p:nvPr/>
        </p:nvPicPr>
        <p:blipFill>
          <a:blip r:embed="rId4"/>
          <a:stretch>
            <a:fillRect/>
          </a:stretch>
        </p:blipFill>
        <p:spPr>
          <a:xfrm>
            <a:off x="4427984" y="1296774"/>
            <a:ext cx="4768983" cy="2924314"/>
          </a:xfrm>
          <a:prstGeom prst="rect">
            <a:avLst/>
          </a:prstGeom>
        </p:spPr>
      </p:pic>
      <p:sp>
        <p:nvSpPr>
          <p:cNvPr id="2" name="Date Placeholder 1"/>
          <p:cNvSpPr>
            <a:spLocks noGrp="1"/>
          </p:cNvSpPr>
          <p:nvPr>
            <p:ph type="dt" sz="half" idx="10"/>
          </p:nvPr>
        </p:nvSpPr>
        <p:spPr/>
        <p:txBody>
          <a:bodyPr/>
          <a:lstStyle/>
          <a:p>
            <a:r>
              <a:rPr lang="de-CH" smtClean="0"/>
              <a:t>HP Beck</a:t>
            </a:r>
            <a:endParaRPr lang="en-US" dirty="0"/>
          </a:p>
        </p:txBody>
      </p:sp>
      <p:sp>
        <p:nvSpPr>
          <p:cNvPr id="4" name="Footer Placeholder 3"/>
          <p:cNvSpPr>
            <a:spLocks noGrp="1"/>
          </p:cNvSpPr>
          <p:nvPr>
            <p:ph type="ftr" sz="quarter" idx="11"/>
          </p:nvPr>
        </p:nvSpPr>
        <p:spPr/>
        <p:txBody>
          <a:bodyPr/>
          <a:lstStyle/>
          <a:p>
            <a:r>
              <a:rPr lang="en-US" smtClean="0"/>
              <a:t>IPPOG ECFA Report</a:t>
            </a:r>
            <a:endParaRPr lang="en-US" dirty="0"/>
          </a:p>
        </p:txBody>
      </p:sp>
      <p:sp>
        <p:nvSpPr>
          <p:cNvPr id="9" name="Slide Number Placeholder 8"/>
          <p:cNvSpPr>
            <a:spLocks noGrp="1"/>
          </p:cNvSpPr>
          <p:nvPr>
            <p:ph type="sldNum" sz="quarter" idx="12"/>
          </p:nvPr>
        </p:nvSpPr>
        <p:spPr/>
        <p:txBody>
          <a:bodyPr/>
          <a:lstStyle/>
          <a:p>
            <a:pPr algn="r"/>
            <a:fld id="{A0A56251-BD2A-9048-A894-ED47CF33A725}" type="slidenum">
              <a:rPr lang="en-US" smtClean="0"/>
              <a:pPr algn="r"/>
              <a:t>3</a:t>
            </a:fld>
            <a:endParaRPr lang="en-US" dirty="0"/>
          </a:p>
        </p:txBody>
      </p:sp>
    </p:spTree>
    <p:extLst>
      <p:ext uri="{BB962C8B-B14F-4D97-AF65-F5344CB8AC3E}">
        <p14:creationId xmlns:p14="http://schemas.microsoft.com/office/powerpoint/2010/main" val="21570378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3096950" cy="1134263"/>
          </a:xfrm>
          <a:prstGeom prst="rect">
            <a:avLst/>
          </a:prstGeom>
        </p:spPr>
      </p:pic>
      <p:sp>
        <p:nvSpPr>
          <p:cNvPr id="5" name="TextBox 4"/>
          <p:cNvSpPr txBox="1"/>
          <p:nvPr/>
        </p:nvSpPr>
        <p:spPr>
          <a:xfrm>
            <a:off x="2367604" y="1370842"/>
            <a:ext cx="1974437" cy="1159531"/>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CERN:  Outreach in the International Context </a:t>
            </a:r>
          </a:p>
          <a:p>
            <a:r>
              <a:rPr lang="en-US" sz="1100" dirty="0" err="1">
                <a:solidFill>
                  <a:srgbClr val="132087"/>
                </a:solidFill>
                <a:latin typeface="Helvetica Neue Light" charset="0"/>
                <a:ea typeface="Helvetica Neue Light" charset="0"/>
                <a:cs typeface="Helvetica Neue Light" charset="0"/>
              </a:rPr>
              <a:t>Sascha</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Schmeling</a:t>
            </a:r>
            <a:r>
              <a:rPr lang="en-US" sz="1100" dirty="0">
                <a:solidFill>
                  <a:srgbClr val="132087"/>
                </a:solidFill>
                <a:latin typeface="Helvetica Neue Light" charset="0"/>
                <a:ea typeface="Helvetica Neue Light" charset="0"/>
                <a:cs typeface="Helvetica Neue Light" charset="0"/>
              </a:rPr>
              <a:t> on behalf of CERN</a:t>
            </a:r>
          </a:p>
        </p:txBody>
      </p:sp>
      <p:pic>
        <p:nvPicPr>
          <p:cNvPr id="6" name="Picture 5"/>
          <p:cNvPicPr>
            <a:picLocks noChangeAspect="1"/>
          </p:cNvPicPr>
          <p:nvPr/>
        </p:nvPicPr>
        <p:blipFill>
          <a:blip r:embed="rId3"/>
          <a:stretch>
            <a:fillRect/>
          </a:stretch>
        </p:blipFill>
        <p:spPr>
          <a:xfrm>
            <a:off x="0" y="1370842"/>
            <a:ext cx="2367604" cy="1399572"/>
          </a:xfrm>
          <a:prstGeom prst="rect">
            <a:avLst/>
          </a:prstGeom>
        </p:spPr>
      </p:pic>
      <p:pic>
        <p:nvPicPr>
          <p:cNvPr id="7" name="Picture 6"/>
          <p:cNvPicPr>
            <a:picLocks noChangeAspect="1"/>
          </p:cNvPicPr>
          <p:nvPr/>
        </p:nvPicPr>
        <p:blipFill>
          <a:blip r:embed="rId4"/>
          <a:stretch>
            <a:fillRect/>
          </a:stretch>
        </p:blipFill>
        <p:spPr>
          <a:xfrm>
            <a:off x="0" y="2977830"/>
            <a:ext cx="2397555" cy="1880432"/>
          </a:xfrm>
          <a:prstGeom prst="rect">
            <a:avLst/>
          </a:prstGeom>
        </p:spPr>
      </p:pic>
      <p:sp>
        <p:nvSpPr>
          <p:cNvPr id="8" name="TextBox 7"/>
          <p:cNvSpPr txBox="1"/>
          <p:nvPr/>
        </p:nvSpPr>
        <p:spPr>
          <a:xfrm>
            <a:off x="2382579" y="2977830"/>
            <a:ext cx="1959462" cy="921678"/>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IPPOG:  Worldwide Outreach </a:t>
            </a:r>
          </a:p>
          <a:p>
            <a:r>
              <a:rPr lang="en-US" sz="1100" dirty="0">
                <a:solidFill>
                  <a:srgbClr val="132087"/>
                </a:solidFill>
                <a:latin typeface="Helvetica Neue Light" charset="0"/>
                <a:ea typeface="Helvetica Neue Light" charset="0"/>
                <a:cs typeface="Helvetica Neue Light" charset="0"/>
              </a:rPr>
              <a:t>Hans Peter Beck on behalf of IPPOG</a:t>
            </a:r>
          </a:p>
        </p:txBody>
      </p:sp>
      <p:pic>
        <p:nvPicPr>
          <p:cNvPr id="9" name="Picture 8"/>
          <p:cNvPicPr>
            <a:picLocks noChangeAspect="1"/>
          </p:cNvPicPr>
          <p:nvPr/>
        </p:nvPicPr>
        <p:blipFill>
          <a:blip r:embed="rId5"/>
          <a:stretch>
            <a:fillRect/>
          </a:stretch>
        </p:blipFill>
        <p:spPr>
          <a:xfrm>
            <a:off x="46318" y="5139319"/>
            <a:ext cx="2321286" cy="1360200"/>
          </a:xfrm>
          <a:prstGeom prst="rect">
            <a:avLst/>
          </a:prstGeom>
        </p:spPr>
      </p:pic>
      <p:sp>
        <p:nvSpPr>
          <p:cNvPr id="10" name="TextBox 9"/>
          <p:cNvSpPr txBox="1"/>
          <p:nvPr/>
        </p:nvSpPr>
        <p:spPr>
          <a:xfrm>
            <a:off x="2410921" y="5139318"/>
            <a:ext cx="1931119" cy="921678"/>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ATLAS &amp; CMS Data Release and Tools</a:t>
            </a:r>
          </a:p>
          <a:p>
            <a:r>
              <a:rPr lang="en-US" sz="1100" dirty="0">
                <a:solidFill>
                  <a:srgbClr val="132087"/>
                </a:solidFill>
                <a:latin typeface="Helvetica Neue Light" charset="0"/>
                <a:ea typeface="Helvetica Neue Light" charset="0"/>
                <a:cs typeface="Helvetica Neue Light" charset="0"/>
              </a:rPr>
              <a:t>Felix </a:t>
            </a:r>
            <a:r>
              <a:rPr lang="en-US" sz="1100" dirty="0" err="1">
                <a:solidFill>
                  <a:srgbClr val="132087"/>
                </a:solidFill>
                <a:latin typeface="Helvetica Neue Light" charset="0"/>
                <a:ea typeface="Helvetica Neue Light" charset="0"/>
                <a:cs typeface="Helvetica Neue Light" charset="0"/>
              </a:rPr>
              <a:t>Socher</a:t>
            </a:r>
            <a:r>
              <a:rPr lang="en-US" sz="1100" dirty="0">
                <a:solidFill>
                  <a:srgbClr val="132087"/>
                </a:solidFill>
                <a:latin typeface="Helvetica Neue Light" charset="0"/>
                <a:ea typeface="Helvetica Neue Light" charset="0"/>
                <a:cs typeface="Helvetica Neue Light" charset="0"/>
              </a:rPr>
              <a:t> on behalf on ATLAS &amp;CMS</a:t>
            </a:r>
          </a:p>
        </p:txBody>
      </p:sp>
      <p:pic>
        <p:nvPicPr>
          <p:cNvPr id="11" name="Picture 10"/>
          <p:cNvPicPr>
            <a:picLocks noChangeAspect="1"/>
          </p:cNvPicPr>
          <p:nvPr/>
        </p:nvPicPr>
        <p:blipFill>
          <a:blip r:embed="rId6"/>
          <a:stretch>
            <a:fillRect/>
          </a:stretch>
        </p:blipFill>
        <p:spPr>
          <a:xfrm>
            <a:off x="4646504" y="1388900"/>
            <a:ext cx="2339053" cy="1381514"/>
          </a:xfrm>
          <a:prstGeom prst="rect">
            <a:avLst/>
          </a:prstGeom>
        </p:spPr>
      </p:pic>
      <p:sp>
        <p:nvSpPr>
          <p:cNvPr id="12" name="TextBox 11"/>
          <p:cNvSpPr txBox="1"/>
          <p:nvPr/>
        </p:nvSpPr>
        <p:spPr>
          <a:xfrm>
            <a:off x="6985557" y="1370842"/>
            <a:ext cx="1989412" cy="1397383"/>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LHC </a:t>
            </a:r>
            <a:r>
              <a:rPr lang="en-US" sz="1500" b="1" dirty="0" err="1">
                <a:solidFill>
                  <a:srgbClr val="132087"/>
                </a:solidFill>
                <a:latin typeface="Helvetica Neue Light" charset="0"/>
                <a:ea typeface="Helvetica Neue Light" charset="0"/>
                <a:cs typeface="Helvetica Neue Light" charset="0"/>
              </a:rPr>
              <a:t>Masterclasses</a:t>
            </a:r>
            <a:r>
              <a:rPr lang="en-US" sz="1500" b="1" dirty="0">
                <a:solidFill>
                  <a:srgbClr val="132087"/>
                </a:solidFill>
                <a:latin typeface="Helvetica Neue Light" charset="0"/>
                <a:ea typeface="Helvetica Neue Light" charset="0"/>
                <a:cs typeface="Helvetica Neue Light" charset="0"/>
              </a:rPr>
              <a:t>. Bringing Particle Physics into the Classroom</a:t>
            </a:r>
          </a:p>
          <a:p>
            <a:r>
              <a:rPr lang="en-US" sz="1100" dirty="0">
                <a:solidFill>
                  <a:srgbClr val="132087"/>
                </a:solidFill>
                <a:latin typeface="Helvetica Neue Light" charset="0"/>
                <a:ea typeface="Helvetica Neue Light" charset="0"/>
                <a:cs typeface="Helvetica Neue Light" charset="0"/>
              </a:rPr>
              <a:t>Vladimir </a:t>
            </a:r>
            <a:r>
              <a:rPr lang="en-US" sz="1100" dirty="0" err="1">
                <a:solidFill>
                  <a:srgbClr val="132087"/>
                </a:solidFill>
                <a:latin typeface="Helvetica Neue Light" charset="0"/>
                <a:ea typeface="Helvetica Neue Light" charset="0"/>
                <a:cs typeface="Helvetica Neue Light" charset="0"/>
              </a:rPr>
              <a:t>Gligorov</a:t>
            </a:r>
            <a:r>
              <a:rPr lang="en-US" sz="1100" dirty="0">
                <a:solidFill>
                  <a:srgbClr val="132087"/>
                </a:solidFill>
                <a:latin typeface="Helvetica Neue Light" charset="0"/>
                <a:ea typeface="Helvetica Neue Light" charset="0"/>
                <a:cs typeface="Helvetica Neue Light" charset="0"/>
              </a:rPr>
              <a:t> on behalf of ALICE, ATLAS, CMS, &amp; </a:t>
            </a:r>
            <a:r>
              <a:rPr lang="en-US" sz="1100" dirty="0" err="1">
                <a:solidFill>
                  <a:srgbClr val="132087"/>
                </a:solidFill>
                <a:latin typeface="Helvetica Neue Light" charset="0"/>
                <a:ea typeface="Helvetica Neue Light" charset="0"/>
                <a:cs typeface="Helvetica Neue Light" charset="0"/>
              </a:rPr>
              <a:t>LHCb</a:t>
            </a:r>
            <a:endParaRPr lang="en-US" sz="1100" dirty="0">
              <a:solidFill>
                <a:srgbClr val="132087"/>
              </a:solidFill>
              <a:latin typeface="Helvetica Neue Light" charset="0"/>
              <a:ea typeface="Helvetica Neue Light" charset="0"/>
              <a:cs typeface="Helvetica Neue Light" charset="0"/>
            </a:endParaRPr>
          </a:p>
        </p:txBody>
      </p:sp>
      <p:pic>
        <p:nvPicPr>
          <p:cNvPr id="13" name="Picture 12"/>
          <p:cNvPicPr>
            <a:picLocks noChangeAspect="1"/>
          </p:cNvPicPr>
          <p:nvPr/>
        </p:nvPicPr>
        <p:blipFill>
          <a:blip r:embed="rId7"/>
          <a:stretch>
            <a:fillRect/>
          </a:stretch>
        </p:blipFill>
        <p:spPr>
          <a:xfrm>
            <a:off x="4646504" y="2977829"/>
            <a:ext cx="2339053" cy="1778368"/>
          </a:xfrm>
          <a:prstGeom prst="rect">
            <a:avLst/>
          </a:prstGeom>
        </p:spPr>
      </p:pic>
      <p:sp>
        <p:nvSpPr>
          <p:cNvPr id="14" name="TextBox 13"/>
          <p:cNvSpPr txBox="1"/>
          <p:nvPr/>
        </p:nvSpPr>
        <p:spPr>
          <a:xfrm>
            <a:off x="6985557" y="2977830"/>
            <a:ext cx="1989412" cy="1287011"/>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LHC Communication &amp; </a:t>
            </a:r>
            <a:r>
              <a:rPr lang="en-US" sz="1500" b="1" dirty="0" err="1">
                <a:solidFill>
                  <a:srgbClr val="132087"/>
                </a:solidFill>
                <a:latin typeface="Helvetica Neue Light" charset="0"/>
                <a:ea typeface="Helvetica Neue Light" charset="0"/>
                <a:cs typeface="Helvetica Neue Light" charset="0"/>
              </a:rPr>
              <a:t>Enagement</a:t>
            </a:r>
            <a:r>
              <a:rPr lang="en-US" sz="1500" b="1" dirty="0">
                <a:solidFill>
                  <a:srgbClr val="132087"/>
                </a:solidFill>
                <a:latin typeface="Helvetica Neue Light" charset="0"/>
                <a:ea typeface="Helvetica Neue Light" charset="0"/>
                <a:cs typeface="Helvetica Neue Light" charset="0"/>
              </a:rPr>
              <a:t> with New Audiences </a:t>
            </a:r>
          </a:p>
          <a:p>
            <a:r>
              <a:rPr lang="en-US" sz="1100" dirty="0" err="1">
                <a:solidFill>
                  <a:srgbClr val="132087"/>
                </a:solidFill>
                <a:latin typeface="Helvetica Neue Light" charset="0"/>
                <a:ea typeface="Helvetica Neue Light" charset="0"/>
                <a:cs typeface="Helvetica Neue Light" charset="0"/>
              </a:rPr>
              <a:t>Despina</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Hatzifoadou</a:t>
            </a:r>
            <a:r>
              <a:rPr lang="en-US" sz="1100" dirty="0">
                <a:solidFill>
                  <a:srgbClr val="132087"/>
                </a:solidFill>
                <a:latin typeface="Helvetica Neue Light" charset="0"/>
                <a:ea typeface="Helvetica Neue Light" charset="0"/>
                <a:cs typeface="Helvetica Neue Light" charset="0"/>
              </a:rPr>
              <a:t> on behalf of ALICE, ATLAS, CMS, &amp; </a:t>
            </a:r>
            <a:r>
              <a:rPr lang="en-US" sz="1100" dirty="0" err="1">
                <a:solidFill>
                  <a:srgbClr val="132087"/>
                </a:solidFill>
                <a:latin typeface="Helvetica Neue Light" charset="0"/>
                <a:ea typeface="Helvetica Neue Light" charset="0"/>
                <a:cs typeface="Helvetica Neue Light" charset="0"/>
              </a:rPr>
              <a:t>LHCb</a:t>
            </a:r>
            <a:endParaRPr lang="en-US" sz="1100" dirty="0">
              <a:solidFill>
                <a:srgbClr val="132087"/>
              </a:solidFill>
              <a:latin typeface="Helvetica Neue Light" charset="0"/>
              <a:ea typeface="Helvetica Neue Light" charset="0"/>
              <a:cs typeface="Helvetica Neue Light" charset="0"/>
            </a:endParaRPr>
          </a:p>
        </p:txBody>
      </p:sp>
      <p:pic>
        <p:nvPicPr>
          <p:cNvPr id="15" name="Picture 14"/>
          <p:cNvPicPr>
            <a:picLocks noChangeAspect="1"/>
          </p:cNvPicPr>
          <p:nvPr/>
        </p:nvPicPr>
        <p:blipFill>
          <a:blip r:embed="rId8"/>
          <a:stretch>
            <a:fillRect/>
          </a:stretch>
        </p:blipFill>
        <p:spPr>
          <a:xfrm>
            <a:off x="4646504" y="4923462"/>
            <a:ext cx="2271214" cy="1788657"/>
          </a:xfrm>
          <a:prstGeom prst="rect">
            <a:avLst/>
          </a:prstGeom>
        </p:spPr>
      </p:pic>
      <p:sp>
        <p:nvSpPr>
          <p:cNvPr id="16" name="TextBox 15"/>
          <p:cNvSpPr txBox="1"/>
          <p:nvPr/>
        </p:nvSpPr>
        <p:spPr>
          <a:xfrm>
            <a:off x="6985557" y="4923462"/>
            <a:ext cx="1989412" cy="1397383"/>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Education and Communication with Art at ATLAS and CMS </a:t>
            </a:r>
          </a:p>
          <a:p>
            <a:r>
              <a:rPr lang="en-US" sz="1100" dirty="0" err="1">
                <a:solidFill>
                  <a:srgbClr val="132087"/>
                </a:solidFill>
                <a:latin typeface="Helvetica Neue Light" charset="0"/>
                <a:ea typeface="Helvetica Neue Light" charset="0"/>
                <a:cs typeface="Helvetica Neue Light" charset="0"/>
              </a:rPr>
              <a:t>Pierluigi</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Paolucci</a:t>
            </a:r>
            <a:r>
              <a:rPr lang="en-US" sz="1100" dirty="0">
                <a:solidFill>
                  <a:srgbClr val="132087"/>
                </a:solidFill>
                <a:latin typeface="Helvetica Neue Light" charset="0"/>
                <a:ea typeface="Helvetica Neue Light" charset="0"/>
                <a:cs typeface="Helvetica Neue Light" charset="0"/>
              </a:rPr>
              <a:t> </a:t>
            </a:r>
          </a:p>
          <a:p>
            <a:r>
              <a:rPr lang="en-US" sz="1100" dirty="0">
                <a:solidFill>
                  <a:srgbClr val="132087"/>
                </a:solidFill>
                <a:latin typeface="Helvetica Neue Light" charset="0"/>
                <a:ea typeface="Helvetica Neue Light" charset="0"/>
                <a:cs typeface="Helvetica Neue Light" charset="0"/>
              </a:rPr>
              <a:t>on behalf of ATLAS &amp; CMS</a:t>
            </a:r>
          </a:p>
        </p:txBody>
      </p:sp>
      <p:cxnSp>
        <p:nvCxnSpPr>
          <p:cNvPr id="18" name="Straight Connector 17"/>
          <p:cNvCxnSpPr/>
          <p:nvPr/>
        </p:nvCxnSpPr>
        <p:spPr>
          <a:xfrm>
            <a:off x="0" y="1134264"/>
            <a:ext cx="91440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96950" y="75052"/>
            <a:ext cx="5896303" cy="535168"/>
          </a:xfrm>
          <a:prstGeom prst="rect">
            <a:avLst/>
          </a:prstGeom>
          <a:noFill/>
        </p:spPr>
        <p:txBody>
          <a:bodyPr wrap="square" lIns="85844" tIns="42922" rIns="85844" bIns="42922" rtlCol="0">
            <a:spAutoFit/>
          </a:bodyPr>
          <a:lstStyle/>
          <a:p>
            <a:r>
              <a:rPr lang="en-US" b="1" dirty="0">
                <a:solidFill>
                  <a:srgbClr val="132087"/>
                </a:solidFill>
                <a:latin typeface="Helvetica Neue Light" charset="0"/>
                <a:ea typeface="Helvetica Neue Light" charset="0"/>
                <a:cs typeface="Helvetica Neue Light" charset="0"/>
              </a:rPr>
              <a:t>Fourth Annual Large Hadron Collider Physics </a:t>
            </a:r>
            <a:r>
              <a:rPr lang="en-US" b="1" dirty="0" smtClean="0">
                <a:solidFill>
                  <a:srgbClr val="132087"/>
                </a:solidFill>
                <a:latin typeface="Helvetica Neue Light" charset="0"/>
                <a:ea typeface="Helvetica Neue Light" charset="0"/>
                <a:cs typeface="Helvetica Neue Light" charset="0"/>
              </a:rPr>
              <a:t>Conference</a:t>
            </a:r>
          </a:p>
          <a:p>
            <a:r>
              <a:rPr lang="en-US" sz="1100" dirty="0">
                <a:solidFill>
                  <a:srgbClr val="132087"/>
                </a:solidFill>
                <a:latin typeface="Helvetica Neue Light" charset="0"/>
                <a:ea typeface="Helvetica Neue Light" charset="0"/>
                <a:cs typeface="Helvetica Neue Light" charset="0"/>
              </a:rPr>
              <a:t>Lund, Sweden, 13th - 18th June 2016</a:t>
            </a:r>
          </a:p>
        </p:txBody>
      </p:sp>
      <p:sp>
        <p:nvSpPr>
          <p:cNvPr id="21" name="TextBox 20"/>
          <p:cNvSpPr txBox="1"/>
          <p:nvPr/>
        </p:nvSpPr>
        <p:spPr>
          <a:xfrm>
            <a:off x="3096950" y="695850"/>
            <a:ext cx="6047050" cy="363681"/>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Outreach parallel session </a:t>
            </a:r>
            <a:r>
              <a:rPr lang="en-US" sz="1300" dirty="0">
                <a:solidFill>
                  <a:srgbClr val="132087"/>
                </a:solidFill>
                <a:latin typeface="Helvetica Neue Light" charset="0"/>
                <a:ea typeface="Helvetica Neue Light" charset="0"/>
                <a:cs typeface="Helvetica Neue Light" charset="0"/>
              </a:rPr>
              <a:t>(6 invited talks + interactive panel session!</a:t>
            </a:r>
          </a:p>
        </p:txBody>
      </p:sp>
      <p:cxnSp>
        <p:nvCxnSpPr>
          <p:cNvPr id="22" name="Straight Connector 21"/>
          <p:cNvCxnSpPr/>
          <p:nvPr/>
        </p:nvCxnSpPr>
        <p:spPr>
          <a:xfrm flipV="1">
            <a:off x="3096950" y="580263"/>
            <a:ext cx="2434897" cy="669"/>
          </a:xfrm>
          <a:prstGeom prst="line">
            <a:avLst/>
          </a:prstGeom>
          <a:ln w="952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96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3445"/>
            <a:ext cx="4179916" cy="1137709"/>
          </a:xfrm>
          <a:prstGeom prst="rect">
            <a:avLst/>
          </a:prstGeom>
        </p:spPr>
      </p:pic>
      <p:sp>
        <p:nvSpPr>
          <p:cNvPr id="11" name="TextBox 10"/>
          <p:cNvSpPr txBox="1"/>
          <p:nvPr/>
        </p:nvSpPr>
        <p:spPr>
          <a:xfrm>
            <a:off x="4179916" y="75052"/>
            <a:ext cx="4813337" cy="535168"/>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ICHEP, </a:t>
            </a:r>
            <a:r>
              <a:rPr lang="en-US" b="1" dirty="0" err="1" smtClean="0">
                <a:solidFill>
                  <a:srgbClr val="132087"/>
                </a:solidFill>
                <a:latin typeface="Helvetica Neue Light" charset="0"/>
                <a:ea typeface="Helvetica Neue Light" charset="0"/>
                <a:cs typeface="Helvetica Neue Light" charset="0"/>
              </a:rPr>
              <a:t>Chicargo</a:t>
            </a:r>
            <a:r>
              <a:rPr lang="en-US" b="1" dirty="0" smtClean="0">
                <a:solidFill>
                  <a:srgbClr val="132087"/>
                </a:solidFill>
                <a:latin typeface="Helvetica Neue Light" charset="0"/>
                <a:ea typeface="Helvetica Neue Light" charset="0"/>
                <a:cs typeface="Helvetica Neue Light" charset="0"/>
              </a:rPr>
              <a:t>, USA</a:t>
            </a:r>
          </a:p>
          <a:p>
            <a:r>
              <a:rPr lang="en-US" sz="1100" dirty="0">
                <a:solidFill>
                  <a:srgbClr val="132087"/>
                </a:solidFill>
                <a:latin typeface="Helvetica Neue Light" charset="0"/>
                <a:ea typeface="Helvetica Neue Light" charset="0"/>
                <a:cs typeface="Helvetica Neue Light" charset="0"/>
              </a:rPr>
              <a:t>3th - 10th August 2016</a:t>
            </a:r>
          </a:p>
        </p:txBody>
      </p:sp>
      <p:sp>
        <p:nvSpPr>
          <p:cNvPr id="12" name="TextBox 11"/>
          <p:cNvSpPr txBox="1"/>
          <p:nvPr/>
        </p:nvSpPr>
        <p:spPr>
          <a:xfrm>
            <a:off x="4179917" y="695849"/>
            <a:ext cx="5059078" cy="363681"/>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Outreach parallel sessions</a:t>
            </a:r>
            <a:endParaRPr lang="en-US" b="1" dirty="0">
              <a:solidFill>
                <a:srgbClr val="132087"/>
              </a:solidFill>
              <a:latin typeface="Helvetica Neue Light" charset="0"/>
              <a:ea typeface="Helvetica Neue Light" charset="0"/>
              <a:cs typeface="Helvetica Neue Light" charset="0"/>
            </a:endParaRPr>
          </a:p>
        </p:txBody>
      </p:sp>
      <p:cxnSp>
        <p:nvCxnSpPr>
          <p:cNvPr id="13" name="Straight Connector 12"/>
          <p:cNvCxnSpPr/>
          <p:nvPr/>
        </p:nvCxnSpPr>
        <p:spPr>
          <a:xfrm flipV="1">
            <a:off x="4179916" y="580262"/>
            <a:ext cx="2434897" cy="669"/>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0" y="1134264"/>
            <a:ext cx="91440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32130" y="1327291"/>
            <a:ext cx="8008883" cy="2302674"/>
          </a:xfrm>
          <a:prstGeom prst="rect">
            <a:avLst/>
          </a:prstGeom>
          <a:noFill/>
        </p:spPr>
        <p:txBody>
          <a:bodyPr wrap="square" lIns="85844" tIns="42922" rIns="85844" bIns="42922" rtlCol="0">
            <a:spAutoFit/>
          </a:bodyPr>
          <a:lstStyle/>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3 sessions, 260 minutes in total</a:t>
            </a:r>
          </a:p>
          <a:p>
            <a:pPr marL="268262" indent="-268262">
              <a:buFont typeface="Arial" charset="0"/>
              <a:buChar char="•"/>
            </a:pPr>
            <a:endParaRPr lang="en-US" dirty="0">
              <a:solidFill>
                <a:srgbClr val="132087"/>
              </a:solidFill>
              <a:latin typeface="Helvetica Neue Light" charset="0"/>
              <a:ea typeface="Helvetica Neue Light" charset="0"/>
              <a:cs typeface="Helvetica Neue Light" charset="0"/>
            </a:endParaRP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45 abstract submissions!!</a:t>
            </a:r>
          </a:p>
          <a:p>
            <a:pPr marL="268262" indent="-268262">
              <a:buFont typeface="Arial" charset="0"/>
              <a:buChar char="•"/>
            </a:pPr>
            <a:endParaRPr lang="en-US" dirty="0" smtClean="0">
              <a:solidFill>
                <a:srgbClr val="132087"/>
              </a:solidFill>
              <a:latin typeface="Helvetica Neue Light" charset="0"/>
              <a:ea typeface="Helvetica Neue Light" charset="0"/>
              <a:cs typeface="Helvetica Neue Light" charset="0"/>
            </a:endParaRP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18 talks </a:t>
            </a:r>
            <a:r>
              <a:rPr lang="en-US" sz="1300" dirty="0">
                <a:solidFill>
                  <a:srgbClr val="132087"/>
                </a:solidFill>
                <a:latin typeface="Helvetica Neue Light" charset="0"/>
                <a:ea typeface="Helvetica Neue Light" charset="0"/>
                <a:cs typeface="Helvetica Neue Light" charset="0"/>
              </a:rPr>
              <a:t>(some merged) </a:t>
            </a:r>
            <a:r>
              <a:rPr lang="en-US" dirty="0" smtClean="0">
                <a:solidFill>
                  <a:srgbClr val="132087"/>
                </a:solidFill>
                <a:latin typeface="Helvetica Neue Light" charset="0"/>
                <a:ea typeface="Helvetica Neue Light" charset="0"/>
                <a:cs typeface="Helvetica Neue Light" charset="0"/>
              </a:rPr>
              <a:t>+ 14 posters</a:t>
            </a: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 </a:t>
            </a: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Very popular sessions! Full house!</a:t>
            </a: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Fruitful </a:t>
            </a:r>
            <a:r>
              <a:rPr lang="en-US" dirty="0" smtClean="0">
                <a:solidFill>
                  <a:srgbClr val="132087"/>
                </a:solidFill>
                <a:latin typeface="Helvetica Neue Light" charset="0"/>
                <a:ea typeface="Helvetica Neue Light" charset="0"/>
                <a:cs typeface="Helvetica Neue Light" charset="0"/>
              </a:rPr>
              <a:t>panel session</a:t>
            </a:r>
            <a:endParaRPr lang="en-US" dirty="0">
              <a:solidFill>
                <a:srgbClr val="132087"/>
              </a:solidFill>
              <a:latin typeface="Helvetica Neue Light" charset="0"/>
              <a:ea typeface="Helvetica Neue Light" charset="0"/>
              <a:cs typeface="Helvetica Neue Light" charset="0"/>
            </a:endParaRPr>
          </a:p>
        </p:txBody>
      </p:sp>
      <p:pic>
        <p:nvPicPr>
          <p:cNvPr id="8" name="Picture 7"/>
          <p:cNvPicPr>
            <a:picLocks noChangeAspect="1"/>
          </p:cNvPicPr>
          <p:nvPr/>
        </p:nvPicPr>
        <p:blipFill>
          <a:blip r:embed="rId3"/>
          <a:stretch>
            <a:fillRect/>
          </a:stretch>
        </p:blipFill>
        <p:spPr>
          <a:xfrm>
            <a:off x="157655" y="3735486"/>
            <a:ext cx="3373821" cy="2185836"/>
          </a:xfrm>
          <a:prstGeom prst="rect">
            <a:avLst/>
          </a:prstGeom>
        </p:spPr>
      </p:pic>
      <p:pic>
        <p:nvPicPr>
          <p:cNvPr id="9" name="Picture 8"/>
          <p:cNvPicPr>
            <a:picLocks noChangeAspect="1"/>
          </p:cNvPicPr>
          <p:nvPr/>
        </p:nvPicPr>
        <p:blipFill>
          <a:blip r:embed="rId4"/>
          <a:stretch>
            <a:fillRect/>
          </a:stretch>
        </p:blipFill>
        <p:spPr>
          <a:xfrm>
            <a:off x="4136571" y="1324979"/>
            <a:ext cx="4900027" cy="2895557"/>
          </a:xfrm>
          <a:prstGeom prst="rect">
            <a:avLst/>
          </a:prstGeom>
        </p:spPr>
      </p:pic>
      <p:pic>
        <p:nvPicPr>
          <p:cNvPr id="10" name="Picture 9"/>
          <p:cNvPicPr>
            <a:picLocks noChangeAspect="1"/>
          </p:cNvPicPr>
          <p:nvPr/>
        </p:nvPicPr>
        <p:blipFill>
          <a:blip r:embed="rId5"/>
          <a:stretch>
            <a:fillRect/>
          </a:stretch>
        </p:blipFill>
        <p:spPr>
          <a:xfrm>
            <a:off x="898217" y="4220536"/>
            <a:ext cx="3238354" cy="2077843"/>
          </a:xfrm>
          <a:prstGeom prst="rect">
            <a:avLst/>
          </a:prstGeom>
        </p:spPr>
      </p:pic>
      <p:pic>
        <p:nvPicPr>
          <p:cNvPr id="14" name="Picture 13"/>
          <p:cNvPicPr>
            <a:picLocks noChangeAspect="1"/>
          </p:cNvPicPr>
          <p:nvPr/>
        </p:nvPicPr>
        <p:blipFill>
          <a:blip r:embed="rId6"/>
          <a:stretch>
            <a:fillRect/>
          </a:stretch>
        </p:blipFill>
        <p:spPr>
          <a:xfrm>
            <a:off x="2136428" y="5277008"/>
            <a:ext cx="3260937" cy="1288627"/>
          </a:xfrm>
          <a:prstGeom prst="rect">
            <a:avLst/>
          </a:prstGeom>
        </p:spPr>
      </p:pic>
    </p:spTree>
    <p:extLst>
      <p:ext uri="{BB962C8B-B14F-4D97-AF65-F5344CB8AC3E}">
        <p14:creationId xmlns:p14="http://schemas.microsoft.com/office/powerpoint/2010/main" val="3745712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is becoming a Collaboration</a:t>
            </a:r>
            <a:endParaRPr lang="en-GB" dirty="0"/>
          </a:p>
        </p:txBody>
      </p:sp>
      <p:sp>
        <p:nvSpPr>
          <p:cNvPr id="4" name="Rectangle 3"/>
          <p:cNvSpPr/>
          <p:nvPr/>
        </p:nvSpPr>
        <p:spPr>
          <a:xfrm>
            <a:off x="385192" y="908720"/>
            <a:ext cx="8147248" cy="5632311"/>
          </a:xfrm>
          <a:prstGeom prst="rect">
            <a:avLst/>
          </a:prstGeom>
        </p:spPr>
        <p:txBody>
          <a:bodyPr wrap="square">
            <a:spAutoFit/>
          </a:bodyPr>
          <a:lstStyle/>
          <a:p>
            <a:pPr marL="342900" indent="-342900">
              <a:spcAft>
                <a:spcPts val="1200"/>
              </a:spcAft>
              <a:buFont typeface="Wingdings" charset="2"/>
              <a:buChar char="q"/>
            </a:pPr>
            <a:r>
              <a:rPr lang="en-GB" sz="2000" dirty="0">
                <a:solidFill>
                  <a:srgbClr val="132087"/>
                </a:solidFill>
              </a:rPr>
              <a:t>Today, </a:t>
            </a:r>
            <a:r>
              <a:rPr lang="en-GB" sz="2000" b="1" dirty="0">
                <a:solidFill>
                  <a:srgbClr val="132087"/>
                </a:solidFill>
              </a:rPr>
              <a:t>particle physics </a:t>
            </a:r>
            <a:r>
              <a:rPr lang="en-GB" sz="2000" dirty="0">
                <a:solidFill>
                  <a:srgbClr val="132087"/>
                </a:solidFill>
              </a:rPr>
              <a:t>has become a </a:t>
            </a:r>
            <a:r>
              <a:rPr lang="en-GB" sz="2000" b="1" dirty="0">
                <a:solidFill>
                  <a:srgbClr val="132087"/>
                </a:solidFill>
              </a:rPr>
              <a:t>global activity</a:t>
            </a:r>
            <a:r>
              <a:rPr lang="en-GB" sz="2000" dirty="0">
                <a:solidFill>
                  <a:srgbClr val="132087"/>
                </a:solidFill>
              </a:rPr>
              <a:t>, with experimental collaborations featuring thousands of researchers from all over the world.  </a:t>
            </a:r>
            <a:endParaRPr lang="en-US" sz="2000" dirty="0">
              <a:solidFill>
                <a:srgbClr val="132087"/>
              </a:solidFill>
            </a:endParaRPr>
          </a:p>
          <a:p>
            <a:pPr marL="342900" indent="-342900">
              <a:spcAft>
                <a:spcPts val="1200"/>
              </a:spcAft>
              <a:buFont typeface="Wingdings" charset="2"/>
              <a:buChar char="q"/>
            </a:pPr>
            <a:r>
              <a:rPr lang="en-GB" sz="2000" dirty="0" smtClean="0">
                <a:solidFill>
                  <a:srgbClr val="132087"/>
                </a:solidFill>
              </a:rPr>
              <a:t>Commensurate </a:t>
            </a:r>
            <a:r>
              <a:rPr lang="en-GB" sz="2000" dirty="0">
                <a:solidFill>
                  <a:srgbClr val="132087"/>
                </a:solidFill>
              </a:rPr>
              <a:t>with this reality, </a:t>
            </a:r>
            <a:r>
              <a:rPr lang="en-GB" sz="2000" b="1" dirty="0">
                <a:solidFill>
                  <a:srgbClr val="800000"/>
                </a:solidFill>
              </a:rPr>
              <a:t>IPPOG as well needs to evolve to cover more countries, laboratories and experiments </a:t>
            </a:r>
            <a:r>
              <a:rPr lang="en-GB" sz="2000" dirty="0">
                <a:solidFill>
                  <a:srgbClr val="132087"/>
                </a:solidFill>
              </a:rPr>
              <a:t>in the areas of particle physics, astrophysics and associated technologies. </a:t>
            </a:r>
          </a:p>
          <a:p>
            <a:pPr marL="342900" indent="-342900">
              <a:spcAft>
                <a:spcPts val="1200"/>
              </a:spcAft>
              <a:buFont typeface="Wingdings" charset="2"/>
              <a:buChar char="q"/>
            </a:pPr>
            <a:r>
              <a:rPr lang="en-GB" sz="2000" dirty="0" smtClean="0">
                <a:solidFill>
                  <a:srgbClr val="132087"/>
                </a:solidFill>
              </a:rPr>
              <a:t>In </a:t>
            </a:r>
            <a:r>
              <a:rPr lang="en-GB" sz="2000" dirty="0">
                <a:solidFill>
                  <a:srgbClr val="132087"/>
                </a:solidFill>
              </a:rPr>
              <a:t>particular, IPPOG should be given a formal, albeit simple, organizational structure so as to guarantee the sustainability of its work. This means as well that </a:t>
            </a:r>
            <a:r>
              <a:rPr lang="en-GB" sz="2000" b="1" dirty="0">
                <a:solidFill>
                  <a:srgbClr val="132087"/>
                </a:solidFill>
              </a:rPr>
              <a:t>IPPOG should be able to rely on some basic regular funding as well as in-kind </a:t>
            </a:r>
            <a:r>
              <a:rPr lang="en-GB" sz="2000" b="1" dirty="0" smtClean="0">
                <a:solidFill>
                  <a:srgbClr val="132087"/>
                </a:solidFill>
              </a:rPr>
              <a:t>contributions</a:t>
            </a:r>
            <a:r>
              <a:rPr lang="en-GB" sz="2000" dirty="0" smtClean="0">
                <a:solidFill>
                  <a:srgbClr val="132087"/>
                </a:solidFill>
              </a:rPr>
              <a:t>.</a:t>
            </a:r>
          </a:p>
          <a:p>
            <a:pPr marL="342900" indent="-342900">
              <a:spcAft>
                <a:spcPts val="1200"/>
              </a:spcAft>
              <a:buFont typeface="Wingdings" charset="2"/>
              <a:buChar char="q"/>
            </a:pPr>
            <a:r>
              <a:rPr lang="en-GB" sz="2000" dirty="0" smtClean="0">
                <a:solidFill>
                  <a:srgbClr val="132087"/>
                </a:solidFill>
              </a:rPr>
              <a:t>Based </a:t>
            </a:r>
            <a:r>
              <a:rPr lang="en-GB" sz="2000" dirty="0">
                <a:solidFill>
                  <a:srgbClr val="132087"/>
                </a:solidFill>
              </a:rPr>
              <a:t>on the existing IPPOG model, we have over the past few months carefully examined various elements for such a formal structure, and we have extensively consulted with </a:t>
            </a:r>
            <a:r>
              <a:rPr lang="en-GB" sz="2000" dirty="0" smtClean="0">
                <a:solidFill>
                  <a:srgbClr val="132087"/>
                </a:solidFill>
              </a:rPr>
              <a:t>stakeholders.</a:t>
            </a:r>
          </a:p>
          <a:p>
            <a:pPr marL="342900" indent="-342900">
              <a:spcAft>
                <a:spcPts val="1200"/>
              </a:spcAft>
              <a:buFont typeface="Wingdings" charset="2"/>
              <a:buChar char="q"/>
            </a:pPr>
            <a:r>
              <a:rPr lang="en-GB" sz="2000" dirty="0" smtClean="0">
                <a:solidFill>
                  <a:srgbClr val="800000"/>
                </a:solidFill>
              </a:rPr>
              <a:t>A </a:t>
            </a:r>
            <a:r>
              <a:rPr lang="en-GB" sz="2000" b="1" dirty="0" smtClean="0">
                <a:solidFill>
                  <a:srgbClr val="800000"/>
                </a:solidFill>
              </a:rPr>
              <a:t>Memorandum </a:t>
            </a:r>
            <a:r>
              <a:rPr lang="en-GB" sz="2000" b="1" dirty="0">
                <a:solidFill>
                  <a:srgbClr val="800000"/>
                </a:solidFill>
              </a:rPr>
              <a:t>of Understanding (‘MOU’)</a:t>
            </a:r>
            <a:r>
              <a:rPr lang="en-GB" sz="2000" dirty="0">
                <a:solidFill>
                  <a:srgbClr val="800000"/>
                </a:solidFill>
              </a:rPr>
              <a:t>, which is </a:t>
            </a:r>
            <a:r>
              <a:rPr lang="en-GB" sz="2000" b="1" dirty="0">
                <a:solidFill>
                  <a:srgbClr val="800000"/>
                </a:solidFill>
              </a:rPr>
              <a:t>similar to existing instruments used for international scientific collaborations in particle physics</a:t>
            </a:r>
            <a:r>
              <a:rPr lang="en-GB" sz="2000" dirty="0">
                <a:solidFill>
                  <a:srgbClr val="800000"/>
                </a:solidFill>
              </a:rPr>
              <a:t>, reflects these efforts</a:t>
            </a:r>
            <a:r>
              <a:rPr lang="en-GB" sz="2000" dirty="0" smtClean="0">
                <a:solidFill>
                  <a:srgbClr val="800000"/>
                </a:solidFill>
              </a:rPr>
              <a:t>.</a:t>
            </a:r>
            <a:endParaRPr lang="en-GB" sz="2000" dirty="0">
              <a:solidFill>
                <a:srgbClr val="800000"/>
              </a:solidFill>
            </a:endParaRPr>
          </a:p>
        </p:txBody>
      </p:sp>
      <p:sp>
        <p:nvSpPr>
          <p:cNvPr id="10" name="Date Placeholder 9"/>
          <p:cNvSpPr>
            <a:spLocks noGrp="1"/>
          </p:cNvSpPr>
          <p:nvPr>
            <p:ph type="dt" sz="half" idx="10"/>
          </p:nvPr>
        </p:nvSpPr>
        <p:spPr/>
        <p:txBody>
          <a:bodyPr/>
          <a:lstStyle/>
          <a:p>
            <a:r>
              <a:rPr lang="de-CH" smtClean="0"/>
              <a:t>HP Beck</a:t>
            </a:r>
            <a:endParaRPr lang="en-US" dirty="0"/>
          </a:p>
        </p:txBody>
      </p:sp>
      <p:sp>
        <p:nvSpPr>
          <p:cNvPr id="11" name="Footer Placeholder 10"/>
          <p:cNvSpPr>
            <a:spLocks noGrp="1"/>
          </p:cNvSpPr>
          <p:nvPr>
            <p:ph type="ftr" sz="quarter" idx="11"/>
          </p:nvPr>
        </p:nvSpPr>
        <p:spPr/>
        <p:txBody>
          <a:bodyPr/>
          <a:lstStyle/>
          <a:p>
            <a:r>
              <a:rPr lang="en-US" smtClean="0"/>
              <a:t>IPPOG ECFA Report</a:t>
            </a:r>
            <a:endParaRPr lang="en-US" dirty="0"/>
          </a:p>
        </p:txBody>
      </p:sp>
      <p:sp>
        <p:nvSpPr>
          <p:cNvPr id="12" name="Slide Number Placeholder 11"/>
          <p:cNvSpPr>
            <a:spLocks noGrp="1"/>
          </p:cNvSpPr>
          <p:nvPr>
            <p:ph type="sldNum" sz="quarter" idx="12"/>
          </p:nvPr>
        </p:nvSpPr>
        <p:spPr/>
        <p:txBody>
          <a:bodyPr/>
          <a:lstStyle/>
          <a:p>
            <a:pPr algn="r"/>
            <a:fld id="{A0A56251-BD2A-9048-A894-ED47CF33A725}" type="slidenum">
              <a:rPr lang="en-US" smtClean="0"/>
              <a:pPr algn="r"/>
              <a:t>32</a:t>
            </a:fld>
            <a:endParaRPr lang="en-US" dirty="0"/>
          </a:p>
        </p:txBody>
      </p:sp>
    </p:spTree>
    <p:extLst>
      <p:ext uri="{BB962C8B-B14F-4D97-AF65-F5344CB8AC3E}">
        <p14:creationId xmlns:p14="http://schemas.microsoft.com/office/powerpoint/2010/main" val="35462570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IPPOG </a:t>
            </a:r>
            <a:r>
              <a:rPr lang="en-US" dirty="0" err="1" smtClean="0"/>
              <a:t>MoU</a:t>
            </a:r>
            <a:endParaRPr lang="en-US" dirty="0"/>
          </a:p>
        </p:txBody>
      </p:sp>
      <p:pic>
        <p:nvPicPr>
          <p:cNvPr id="6" name="Picture 5" descr="IPPOG MoU p1.pdf"/>
          <p:cNvPicPr>
            <a:picLocks noChangeAspect="1"/>
          </p:cNvPicPr>
          <p:nvPr/>
        </p:nvPicPr>
        <p:blipFill rotWithShape="1">
          <a:blip r:embed="rId2">
            <a:extLst>
              <a:ext uri="{28A0092B-C50C-407E-A947-70E740481C1C}">
                <a14:useLocalDpi xmlns:a14="http://schemas.microsoft.com/office/drawing/2010/main" val="0"/>
              </a:ext>
            </a:extLst>
          </a:blip>
          <a:srcRect l="9597" t="11150" r="5199" b="12683"/>
          <a:stretch/>
        </p:blipFill>
        <p:spPr>
          <a:xfrm>
            <a:off x="251520" y="836712"/>
            <a:ext cx="4382984" cy="5544616"/>
          </a:xfrm>
          <a:prstGeom prst="rect">
            <a:avLst/>
          </a:prstGeom>
          <a:solidFill>
            <a:schemeClr val="bg1"/>
          </a:solidFill>
          <a:ln>
            <a:noFill/>
          </a:ln>
          <a:effectLst>
            <a:outerShdw blurRad="50800" dist="76200" dir="2700000" algn="tl" rotWithShape="0">
              <a:srgbClr val="000000">
                <a:alpha val="43000"/>
              </a:srgbClr>
            </a:outerShdw>
          </a:effectLst>
        </p:spPr>
      </p:pic>
      <p:sp>
        <p:nvSpPr>
          <p:cNvPr id="10" name="Rectangle 9"/>
          <p:cNvSpPr/>
          <p:nvPr/>
        </p:nvSpPr>
        <p:spPr>
          <a:xfrm>
            <a:off x="4645890" y="882538"/>
            <a:ext cx="4572000" cy="5581528"/>
          </a:xfrm>
          <a:prstGeom prst="rect">
            <a:avLst/>
          </a:prstGeom>
        </p:spPr>
        <p:txBody>
          <a:bodyPr>
            <a:spAutoFit/>
          </a:bodyPr>
          <a:lstStyle/>
          <a:p>
            <a:pPr marL="342900" indent="-342900">
              <a:lnSpc>
                <a:spcPct val="90000"/>
              </a:lnSpc>
              <a:buFont typeface="Wingdings" charset="2"/>
              <a:buChar char="q"/>
            </a:pPr>
            <a:r>
              <a:rPr lang="en-US" dirty="0">
                <a:solidFill>
                  <a:srgbClr val="132087"/>
                </a:solidFill>
              </a:rPr>
              <a:t>Collaboration will be considered starting when </a:t>
            </a:r>
            <a:r>
              <a:rPr lang="en-US" b="1" dirty="0">
                <a:solidFill>
                  <a:srgbClr val="132087"/>
                </a:solidFill>
              </a:rPr>
              <a:t>10 Member </a:t>
            </a:r>
            <a:r>
              <a:rPr lang="en-US" dirty="0">
                <a:solidFill>
                  <a:srgbClr val="132087"/>
                </a:solidFill>
              </a:rPr>
              <a:t>have signed.</a:t>
            </a:r>
          </a:p>
          <a:p>
            <a:pPr marL="342900" indent="-342900">
              <a:lnSpc>
                <a:spcPct val="90000"/>
              </a:lnSpc>
              <a:buFont typeface="Wingdings" charset="2"/>
              <a:buChar char="q"/>
            </a:pPr>
            <a:r>
              <a:rPr lang="en-US" dirty="0">
                <a:solidFill>
                  <a:srgbClr val="132087"/>
                </a:solidFill>
              </a:rPr>
              <a:t>Today </a:t>
            </a:r>
            <a:r>
              <a:rPr lang="en-US" b="1" dirty="0">
                <a:solidFill>
                  <a:srgbClr val="132087"/>
                </a:solidFill>
              </a:rPr>
              <a:t>signed</a:t>
            </a:r>
            <a:r>
              <a:rPr lang="en-US" dirty="0">
                <a:solidFill>
                  <a:srgbClr val="132087"/>
                </a:solidFill>
              </a:rPr>
              <a:t>, or clear commitment to sign: </a:t>
            </a:r>
            <a:br>
              <a:rPr lang="en-US" dirty="0">
                <a:solidFill>
                  <a:srgbClr val="132087"/>
                </a:solidFill>
              </a:rPr>
            </a:br>
            <a:r>
              <a:rPr lang="en-US" dirty="0" smtClean="0">
                <a:solidFill>
                  <a:srgbClr val="132087"/>
                </a:solidFill>
              </a:rPr>
              <a:t/>
            </a:r>
            <a:br>
              <a:rPr lang="en-US" dirty="0" smtClean="0">
                <a:solidFill>
                  <a:srgbClr val="132087"/>
                </a:solidFill>
              </a:rPr>
            </a:br>
            <a:r>
              <a:rPr lang="en-US" dirty="0" smtClean="0">
                <a:solidFill>
                  <a:srgbClr val="132087"/>
                </a:solidFill>
              </a:rPr>
              <a:t>B, </a:t>
            </a:r>
            <a:r>
              <a:rPr lang="en-US" b="1" dirty="0" smtClean="0">
                <a:solidFill>
                  <a:srgbClr val="132087"/>
                </a:solidFill>
              </a:rPr>
              <a:t>CH</a:t>
            </a:r>
            <a:r>
              <a:rPr lang="en-US" dirty="0">
                <a:solidFill>
                  <a:srgbClr val="132087"/>
                </a:solidFill>
              </a:rPr>
              <a:t>, </a:t>
            </a:r>
            <a:r>
              <a:rPr lang="en-US" b="1" dirty="0">
                <a:solidFill>
                  <a:srgbClr val="132087"/>
                </a:solidFill>
              </a:rPr>
              <a:t>D</a:t>
            </a:r>
            <a:r>
              <a:rPr lang="en-US" dirty="0">
                <a:solidFill>
                  <a:srgbClr val="132087"/>
                </a:solidFill>
              </a:rPr>
              <a:t>, I, F, FIN, </a:t>
            </a:r>
            <a:r>
              <a:rPr lang="en-US" b="1" dirty="0">
                <a:solidFill>
                  <a:srgbClr val="132087"/>
                </a:solidFill>
              </a:rPr>
              <a:t>N</a:t>
            </a:r>
            <a:r>
              <a:rPr lang="en-US" dirty="0">
                <a:solidFill>
                  <a:srgbClr val="132087"/>
                </a:solidFill>
              </a:rPr>
              <a:t>, </a:t>
            </a:r>
            <a:r>
              <a:rPr lang="en-US" b="1" dirty="0">
                <a:solidFill>
                  <a:srgbClr val="132087"/>
                </a:solidFill>
              </a:rPr>
              <a:t>NL</a:t>
            </a:r>
            <a:r>
              <a:rPr lang="en-US" dirty="0">
                <a:solidFill>
                  <a:srgbClr val="132087"/>
                </a:solidFill>
              </a:rPr>
              <a:t>, </a:t>
            </a:r>
            <a:r>
              <a:rPr lang="en-US" b="1" dirty="0">
                <a:solidFill>
                  <a:srgbClr val="132087"/>
                </a:solidFill>
              </a:rPr>
              <a:t>P</a:t>
            </a:r>
            <a:r>
              <a:rPr lang="en-US" dirty="0">
                <a:solidFill>
                  <a:srgbClr val="132087"/>
                </a:solidFill>
              </a:rPr>
              <a:t>, </a:t>
            </a:r>
            <a:r>
              <a:rPr lang="en-US" b="1" dirty="0">
                <a:solidFill>
                  <a:srgbClr val="132087"/>
                </a:solidFill>
              </a:rPr>
              <a:t>RO</a:t>
            </a:r>
            <a:r>
              <a:rPr lang="en-US" dirty="0">
                <a:solidFill>
                  <a:srgbClr val="132087"/>
                </a:solidFill>
              </a:rPr>
              <a:t>, </a:t>
            </a:r>
            <a:r>
              <a:rPr lang="en-US" b="1" dirty="0">
                <a:solidFill>
                  <a:srgbClr val="132087"/>
                </a:solidFill>
              </a:rPr>
              <a:t>S</a:t>
            </a:r>
            <a:r>
              <a:rPr lang="en-US" dirty="0">
                <a:solidFill>
                  <a:srgbClr val="132087"/>
                </a:solidFill>
              </a:rPr>
              <a:t>, </a:t>
            </a:r>
            <a:r>
              <a:rPr lang="en-US" dirty="0" smtClean="0">
                <a:solidFill>
                  <a:srgbClr val="132087"/>
                </a:solidFill>
              </a:rPr>
              <a:t>SK</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The IPPOG Collaboration will </a:t>
            </a:r>
            <a:r>
              <a:rPr lang="en-US" dirty="0" smtClean="0">
                <a:solidFill>
                  <a:srgbClr val="132087"/>
                </a:solidFill>
              </a:rPr>
              <a:t>be </a:t>
            </a:r>
            <a:r>
              <a:rPr lang="en-US" dirty="0" smtClean="0">
                <a:solidFill>
                  <a:srgbClr val="132087"/>
                </a:solidFill>
              </a:rPr>
              <a:t>achieved in </a:t>
            </a:r>
            <a:r>
              <a:rPr lang="en-US" dirty="0" smtClean="0">
                <a:solidFill>
                  <a:srgbClr val="132087"/>
                </a:solidFill>
              </a:rPr>
              <a:t>a few </a:t>
            </a:r>
            <a:r>
              <a:rPr lang="en-US" dirty="0" smtClean="0">
                <a:solidFill>
                  <a:srgbClr val="132087"/>
                </a:solidFill>
              </a:rPr>
              <a:t>weeks form now</a:t>
            </a:r>
            <a:r>
              <a:rPr lang="en-US" dirty="0" smtClean="0">
                <a:solidFill>
                  <a:srgbClr val="132087"/>
                </a:solidFill>
              </a:rPr>
              <a:t>!</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endParaRPr lang="en-US" dirty="0" smtClean="0">
              <a:solidFill>
                <a:srgbClr val="132087"/>
              </a:solidFill>
            </a:endParaRPr>
          </a:p>
          <a:p>
            <a:pPr>
              <a:lnSpc>
                <a:spcPct val="90000"/>
              </a:lnSpc>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Other members have two years to resolve their internal discussions on how to sign the </a:t>
            </a:r>
            <a:r>
              <a:rPr lang="en-US" dirty="0" err="1" smtClean="0">
                <a:solidFill>
                  <a:srgbClr val="132087"/>
                </a:solidFill>
              </a:rPr>
              <a:t>MoU</a:t>
            </a:r>
            <a:r>
              <a:rPr lang="en-US" dirty="0" smtClean="0">
                <a:solidFill>
                  <a:srgbClr val="132087"/>
                </a:solidFill>
              </a:rPr>
              <a:t>.</a:t>
            </a:r>
          </a:p>
          <a:p>
            <a:pPr marL="342900" indent="-342900">
              <a:lnSpc>
                <a:spcPct val="90000"/>
              </a:lnSpc>
              <a:buFont typeface="Wingdings" charset="2"/>
              <a:buChar char="q"/>
            </a:pPr>
            <a:r>
              <a:rPr lang="en-US" dirty="0" smtClean="0">
                <a:solidFill>
                  <a:srgbClr val="132087"/>
                </a:solidFill>
              </a:rPr>
              <a:t>IPPOG intents to grow internationally.</a:t>
            </a:r>
          </a:p>
        </p:txBody>
      </p:sp>
      <p:pic>
        <p:nvPicPr>
          <p:cNvPr id="11" name="Picture 10"/>
          <p:cNvPicPr>
            <a:picLocks noChangeAspect="1"/>
          </p:cNvPicPr>
          <p:nvPr/>
        </p:nvPicPr>
        <p:blipFill rotWithShape="1">
          <a:blip r:embed="rId3"/>
          <a:srcRect t="14263" b="13419"/>
          <a:stretch/>
        </p:blipFill>
        <p:spPr>
          <a:xfrm>
            <a:off x="5148064" y="3284984"/>
            <a:ext cx="2880320" cy="2080579"/>
          </a:xfrm>
          <a:prstGeom prst="rect">
            <a:avLst/>
          </a:prstGeom>
        </p:spPr>
      </p:pic>
      <p:sp>
        <p:nvSpPr>
          <p:cNvPr id="12" name="Date Placeholder 11"/>
          <p:cNvSpPr>
            <a:spLocks noGrp="1"/>
          </p:cNvSpPr>
          <p:nvPr>
            <p:ph type="dt" sz="half" idx="10"/>
          </p:nvPr>
        </p:nvSpPr>
        <p:spPr/>
        <p:txBody>
          <a:bodyPr/>
          <a:lstStyle/>
          <a:p>
            <a:r>
              <a:rPr lang="de-CH" smtClean="0"/>
              <a:t>HP Beck</a:t>
            </a:r>
            <a:endParaRPr lang="en-US" dirty="0"/>
          </a:p>
        </p:txBody>
      </p:sp>
      <p:sp>
        <p:nvSpPr>
          <p:cNvPr id="13" name="Footer Placeholder 12"/>
          <p:cNvSpPr>
            <a:spLocks noGrp="1"/>
          </p:cNvSpPr>
          <p:nvPr>
            <p:ph type="ftr" sz="quarter" idx="11"/>
          </p:nvPr>
        </p:nvSpPr>
        <p:spPr/>
        <p:txBody>
          <a:bodyPr/>
          <a:lstStyle/>
          <a:p>
            <a:r>
              <a:rPr lang="en-US" smtClean="0"/>
              <a:t>IPPOG ECFA Report</a:t>
            </a:r>
            <a:endParaRPr lang="en-US" dirty="0"/>
          </a:p>
        </p:txBody>
      </p:sp>
      <p:sp>
        <p:nvSpPr>
          <p:cNvPr id="14" name="Slide Number Placeholder 13"/>
          <p:cNvSpPr>
            <a:spLocks noGrp="1"/>
          </p:cNvSpPr>
          <p:nvPr>
            <p:ph type="sldNum" sz="quarter" idx="12"/>
          </p:nvPr>
        </p:nvSpPr>
        <p:spPr/>
        <p:txBody>
          <a:bodyPr/>
          <a:lstStyle/>
          <a:p>
            <a:pPr algn="r"/>
            <a:fld id="{A0A56251-BD2A-9048-A894-ED47CF33A725}" type="slidenum">
              <a:rPr lang="en-US" smtClean="0"/>
              <a:pPr algn="r"/>
              <a:t>33</a:t>
            </a:fld>
            <a:endParaRPr lang="en-US" dirty="0"/>
          </a:p>
        </p:txBody>
      </p:sp>
    </p:spTree>
    <p:extLst>
      <p:ext uri="{BB962C8B-B14F-4D97-AF65-F5344CB8AC3E}">
        <p14:creationId xmlns:p14="http://schemas.microsoft.com/office/powerpoint/2010/main" val="4475970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IPPOG in Nov 2016</a:t>
            </a:r>
            <a:endParaRPr lang="en-US" dirty="0"/>
          </a:p>
        </p:txBody>
      </p:sp>
      <p:pic>
        <p:nvPicPr>
          <p:cNvPr id="4" name="Picture 3" descr="_MA20743.jpg"/>
          <p:cNvPicPr>
            <a:picLocks noChangeAspect="1"/>
          </p:cNvPicPr>
          <p:nvPr/>
        </p:nvPicPr>
        <p:blipFill rotWithShape="1">
          <a:blip r:embed="rId2">
            <a:extLst>
              <a:ext uri="{28A0092B-C50C-407E-A947-70E740481C1C}">
                <a14:useLocalDpi xmlns:a14="http://schemas.microsoft.com/office/drawing/2010/main" val="0"/>
              </a:ext>
            </a:extLst>
          </a:blip>
          <a:srcRect l="16894" r="13280" b="52919"/>
          <a:stretch/>
        </p:blipFill>
        <p:spPr>
          <a:xfrm>
            <a:off x="0" y="1414442"/>
            <a:ext cx="9144000" cy="3814758"/>
          </a:xfrm>
          <a:prstGeom prst="rect">
            <a:avLst/>
          </a:prstGeom>
        </p:spPr>
      </p:pic>
      <p:sp>
        <p:nvSpPr>
          <p:cNvPr id="11" name="Date Placeholder 10"/>
          <p:cNvSpPr>
            <a:spLocks noGrp="1"/>
          </p:cNvSpPr>
          <p:nvPr>
            <p:ph type="dt" sz="half" idx="10"/>
          </p:nvPr>
        </p:nvSpPr>
        <p:spPr/>
        <p:txBody>
          <a:bodyPr/>
          <a:lstStyle/>
          <a:p>
            <a:r>
              <a:rPr lang="de-CH" smtClean="0"/>
              <a:t>HP Beck</a:t>
            </a:r>
            <a:endParaRPr lang="en-US" dirty="0"/>
          </a:p>
        </p:txBody>
      </p:sp>
      <p:sp>
        <p:nvSpPr>
          <p:cNvPr id="12" name="Footer Placeholder 11"/>
          <p:cNvSpPr>
            <a:spLocks noGrp="1"/>
          </p:cNvSpPr>
          <p:nvPr>
            <p:ph type="ftr" sz="quarter" idx="11"/>
          </p:nvPr>
        </p:nvSpPr>
        <p:spPr/>
        <p:txBody>
          <a:bodyPr/>
          <a:lstStyle/>
          <a:p>
            <a:r>
              <a:rPr lang="en-US" smtClean="0"/>
              <a:t>IPPOG ECFA Report</a:t>
            </a:r>
            <a:endParaRPr lang="en-US" dirty="0"/>
          </a:p>
        </p:txBody>
      </p:sp>
      <p:sp>
        <p:nvSpPr>
          <p:cNvPr id="13" name="Slide Number Placeholder 12"/>
          <p:cNvSpPr>
            <a:spLocks noGrp="1"/>
          </p:cNvSpPr>
          <p:nvPr>
            <p:ph type="sldNum" sz="quarter" idx="12"/>
          </p:nvPr>
        </p:nvSpPr>
        <p:spPr/>
        <p:txBody>
          <a:bodyPr/>
          <a:lstStyle/>
          <a:p>
            <a:pPr algn="r"/>
            <a:fld id="{A0A56251-BD2A-9048-A894-ED47CF33A725}" type="slidenum">
              <a:rPr lang="en-US" smtClean="0"/>
              <a:pPr algn="r"/>
              <a:t>34</a:t>
            </a:fld>
            <a:endParaRPr lang="en-US" dirty="0"/>
          </a:p>
        </p:txBody>
      </p:sp>
    </p:spTree>
    <p:extLst>
      <p:ext uri="{BB962C8B-B14F-4D97-AF65-F5344CB8AC3E}">
        <p14:creationId xmlns:p14="http://schemas.microsoft.com/office/powerpoint/2010/main" val="37036683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Critical Outreach</a:t>
            </a:r>
            <a:endParaRPr lang="en-US" dirty="0"/>
          </a:p>
        </p:txBody>
      </p:sp>
      <p:sp>
        <p:nvSpPr>
          <p:cNvPr id="13" name="Text Placeholder 6"/>
          <p:cNvSpPr txBox="1">
            <a:spLocks/>
          </p:cNvSpPr>
          <p:nvPr/>
        </p:nvSpPr>
        <p:spPr>
          <a:xfrm>
            <a:off x="457201" y="908720"/>
            <a:ext cx="8229600" cy="4748212"/>
          </a:xfrm>
          <a:prstGeom prst="rect">
            <a:avLst/>
          </a:prstGeom>
        </p:spPr>
        <p:txBody>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111881"/>
                </a:solidFill>
              </a:rPr>
              <a:t>Explaining and reaching out particle physics is a critical necessity for all involved in particle physic research to engage in. </a:t>
            </a:r>
          </a:p>
          <a:p>
            <a:pPr marL="800100" lvl="1" indent="-342900">
              <a:buFont typeface="Wingdings" charset="2"/>
              <a:buChar char="Ø"/>
            </a:pPr>
            <a:r>
              <a:rPr lang="en-US" b="1" dirty="0" smtClean="0"/>
              <a:t>Planting seeds</a:t>
            </a:r>
          </a:p>
          <a:p>
            <a:pPr marL="1257300" lvl="2" indent="-342900">
              <a:buFont typeface="Wingdings" charset="2"/>
              <a:buChar char="Ø"/>
            </a:pPr>
            <a:r>
              <a:rPr lang="en-US" dirty="0" smtClean="0">
                <a:solidFill>
                  <a:srgbClr val="D16349"/>
                </a:solidFill>
              </a:rPr>
              <a:t>building up the next generation of curious minds </a:t>
            </a:r>
            <a:r>
              <a:rPr lang="en-US" dirty="0" smtClean="0">
                <a:solidFill>
                  <a:srgbClr val="D16349"/>
                </a:solidFill>
              </a:rPr>
              <a:t/>
            </a:r>
            <a:br>
              <a:rPr lang="en-US" dirty="0" smtClean="0">
                <a:solidFill>
                  <a:srgbClr val="D16349"/>
                </a:solidFill>
              </a:rPr>
            </a:br>
            <a:r>
              <a:rPr lang="en-US" dirty="0" smtClean="0">
                <a:solidFill>
                  <a:srgbClr val="646B86"/>
                </a:solidFill>
              </a:rPr>
              <a:t>some </a:t>
            </a:r>
            <a:r>
              <a:rPr lang="en-US" dirty="0" smtClean="0">
                <a:solidFill>
                  <a:srgbClr val="646B86"/>
                </a:solidFill>
              </a:rPr>
              <a:t>may even chose </a:t>
            </a:r>
            <a:r>
              <a:rPr lang="en-US" dirty="0" smtClean="0">
                <a:solidFill>
                  <a:srgbClr val="D16349"/>
                </a:solidFill>
              </a:rPr>
              <a:t>particle physics</a:t>
            </a:r>
          </a:p>
          <a:p>
            <a:pPr marL="800100" lvl="1" indent="-342900">
              <a:buFont typeface="Wingdings" charset="2"/>
              <a:buChar char="Ø"/>
            </a:pPr>
            <a:r>
              <a:rPr lang="en-US" b="1" dirty="0" smtClean="0"/>
              <a:t>Satisfying the curios minds</a:t>
            </a:r>
          </a:p>
          <a:p>
            <a:pPr lvl="2"/>
            <a:r>
              <a:rPr lang="en-US" dirty="0" smtClean="0"/>
              <a:t>	Curious </a:t>
            </a:r>
            <a:r>
              <a:rPr lang="en-US" dirty="0" smtClean="0"/>
              <a:t>minds want to get fed</a:t>
            </a:r>
          </a:p>
          <a:p>
            <a:pPr marL="1714500" lvl="3" indent="-342900">
              <a:buFont typeface="Wingdings" charset="2"/>
              <a:buChar char="Ø"/>
            </a:pPr>
            <a:r>
              <a:rPr lang="en-US" dirty="0" smtClean="0">
                <a:solidFill>
                  <a:srgbClr val="7AB800"/>
                </a:solidFill>
              </a:rPr>
              <a:t>and particle physics is offering a lot of food</a:t>
            </a:r>
          </a:p>
          <a:p>
            <a:pPr marL="2171700" lvl="4" indent="-342900">
              <a:buFont typeface="Wingdings" charset="2"/>
              <a:buChar char="Ø"/>
            </a:pPr>
            <a:r>
              <a:rPr lang="en-US" dirty="0" smtClean="0">
                <a:solidFill>
                  <a:srgbClr val="D16349"/>
                </a:solidFill>
              </a:rPr>
              <a:t>Fundamental physics </a:t>
            </a:r>
            <a:r>
              <a:rPr lang="en-US" dirty="0" smtClean="0">
                <a:solidFill>
                  <a:srgbClr val="646B86"/>
                </a:solidFill>
              </a:rPr>
              <a:t>and the </a:t>
            </a:r>
            <a:r>
              <a:rPr lang="en-US" dirty="0" smtClean="0">
                <a:solidFill>
                  <a:srgbClr val="D16349"/>
                </a:solidFill>
              </a:rPr>
              <a:t>whereabouts of the Universe</a:t>
            </a:r>
          </a:p>
          <a:p>
            <a:pPr marL="2171700" lvl="4" indent="-342900">
              <a:buFont typeface="Wingdings" charset="2"/>
              <a:buChar char="Ø"/>
            </a:pPr>
            <a:r>
              <a:rPr lang="en-US" dirty="0" smtClean="0">
                <a:solidFill>
                  <a:srgbClr val="D16349"/>
                </a:solidFill>
              </a:rPr>
              <a:t>Human endeavor </a:t>
            </a:r>
            <a:r>
              <a:rPr lang="en-US" dirty="0" smtClean="0">
                <a:solidFill>
                  <a:srgbClr val="646B86"/>
                </a:solidFill>
              </a:rPr>
              <a:t>and </a:t>
            </a:r>
            <a:r>
              <a:rPr lang="en-US" dirty="0" smtClean="0">
                <a:solidFill>
                  <a:srgbClr val="D16349"/>
                </a:solidFill>
              </a:rPr>
              <a:t>human culture</a:t>
            </a:r>
          </a:p>
          <a:p>
            <a:pPr marL="2171700" lvl="4" indent="-342900">
              <a:buFont typeface="Wingdings" charset="2"/>
              <a:buChar char="Ø"/>
            </a:pPr>
            <a:r>
              <a:rPr lang="en-US" dirty="0" smtClean="0">
                <a:solidFill>
                  <a:srgbClr val="D16349"/>
                </a:solidFill>
              </a:rPr>
              <a:t>Bridging cultures </a:t>
            </a:r>
            <a:r>
              <a:rPr lang="en-US" dirty="0" smtClean="0">
                <a:solidFill>
                  <a:srgbClr val="646B86"/>
                </a:solidFill>
              </a:rPr>
              <a:t>and nations in world-wide collaborations and show-casing how we can work together</a:t>
            </a:r>
          </a:p>
          <a:p>
            <a:pPr marL="2171700" lvl="4" indent="-342900">
              <a:buFont typeface="Wingdings" charset="2"/>
              <a:buChar char="Ø"/>
            </a:pPr>
            <a:r>
              <a:rPr lang="en-US" dirty="0" smtClean="0">
                <a:solidFill>
                  <a:srgbClr val="D16349"/>
                </a:solidFill>
              </a:rPr>
              <a:t>Advances and pushes technology </a:t>
            </a:r>
            <a:r>
              <a:rPr lang="en-US" dirty="0" smtClean="0">
                <a:solidFill>
                  <a:srgbClr val="646B86"/>
                </a:solidFill>
              </a:rPr>
              <a:t>and creating spin-offs (www, medical, and much, much more)</a:t>
            </a:r>
          </a:p>
          <a:p>
            <a:pPr lvl="2"/>
            <a:endParaRPr lang="en-US" dirty="0" smtClean="0"/>
          </a:p>
          <a:p>
            <a:r>
              <a:rPr lang="en-US" dirty="0" smtClean="0"/>
              <a:t>	</a:t>
            </a:r>
            <a:endParaRPr lang="en-US" dirty="0"/>
          </a:p>
        </p:txBody>
      </p:sp>
      <p:sp>
        <p:nvSpPr>
          <p:cNvPr id="6" name="Date Placeholder 5"/>
          <p:cNvSpPr>
            <a:spLocks noGrp="1"/>
          </p:cNvSpPr>
          <p:nvPr>
            <p:ph type="dt" sz="half" idx="10"/>
          </p:nvPr>
        </p:nvSpPr>
        <p:spPr/>
        <p:txBody>
          <a:bodyPr/>
          <a:lstStyle/>
          <a:p>
            <a:r>
              <a:rPr lang="de-CH" smtClean="0"/>
              <a:t>HP Beck</a:t>
            </a:r>
            <a:endParaRPr lang="en-US" dirty="0"/>
          </a:p>
        </p:txBody>
      </p:sp>
      <p:sp>
        <p:nvSpPr>
          <p:cNvPr id="7" name="Footer Placeholder 6"/>
          <p:cNvSpPr>
            <a:spLocks noGrp="1"/>
          </p:cNvSpPr>
          <p:nvPr>
            <p:ph type="ftr" sz="quarter" idx="11"/>
          </p:nvPr>
        </p:nvSpPr>
        <p:spPr/>
        <p:txBody>
          <a:bodyPr/>
          <a:lstStyle/>
          <a:p>
            <a:r>
              <a:rPr lang="en-US" smtClean="0"/>
              <a:t>IPPOG ECFA Report</a:t>
            </a:r>
            <a:endParaRPr lang="en-US" dirty="0"/>
          </a:p>
        </p:txBody>
      </p:sp>
      <p:sp>
        <p:nvSpPr>
          <p:cNvPr id="8" name="Slide Number Placeholder 7"/>
          <p:cNvSpPr>
            <a:spLocks noGrp="1"/>
          </p:cNvSpPr>
          <p:nvPr>
            <p:ph type="sldNum" sz="quarter" idx="12"/>
          </p:nvPr>
        </p:nvSpPr>
        <p:spPr/>
        <p:txBody>
          <a:bodyPr/>
          <a:lstStyle/>
          <a:p>
            <a:pPr algn="r"/>
            <a:fld id="{A0A56251-BD2A-9048-A894-ED47CF33A725}" type="slidenum">
              <a:rPr lang="en-US" smtClean="0"/>
              <a:pPr algn="r"/>
              <a:t>4</a:t>
            </a:fld>
            <a:endParaRPr lang="en-US" dirty="0"/>
          </a:p>
        </p:txBody>
      </p:sp>
    </p:spTree>
    <p:extLst>
      <p:ext uri="{BB962C8B-B14F-4D97-AF65-F5344CB8AC3E}">
        <p14:creationId xmlns:p14="http://schemas.microsoft.com/office/powerpoint/2010/main" val="41703248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Critical Outreach</a:t>
            </a:r>
            <a:endParaRPr lang="en-US" dirty="0"/>
          </a:p>
        </p:txBody>
      </p:sp>
      <p:sp>
        <p:nvSpPr>
          <p:cNvPr id="10" name="Text Placeholder 6"/>
          <p:cNvSpPr txBox="1">
            <a:spLocks/>
          </p:cNvSpPr>
          <p:nvPr/>
        </p:nvSpPr>
        <p:spPr>
          <a:xfrm>
            <a:off x="457201" y="980728"/>
            <a:ext cx="8229600" cy="4938712"/>
          </a:xfrm>
          <a:prstGeom prst="rect">
            <a:avLst/>
          </a:prstGeom>
        </p:spPr>
        <p:txBody>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111881"/>
                </a:solidFill>
              </a:rPr>
              <a:t>Whom to reach out</a:t>
            </a:r>
          </a:p>
          <a:p>
            <a:pPr marL="800100" lvl="1" indent="-342900">
              <a:buFont typeface="Wingdings" charset="2"/>
              <a:buChar char="Ø"/>
            </a:pPr>
            <a:r>
              <a:rPr lang="en-US" b="1" dirty="0" smtClean="0"/>
              <a:t>Young students</a:t>
            </a:r>
          </a:p>
          <a:p>
            <a:pPr marL="1257300" lvl="2" indent="-342900">
              <a:buFont typeface="Wingdings" charset="2"/>
              <a:buChar char="Ø"/>
            </a:pPr>
            <a:r>
              <a:rPr lang="en-US" dirty="0" smtClean="0"/>
              <a:t>Planting seeds in </a:t>
            </a:r>
            <a:r>
              <a:rPr lang="en-US" dirty="0" smtClean="0">
                <a:solidFill>
                  <a:srgbClr val="D16349"/>
                </a:solidFill>
              </a:rPr>
              <a:t>young curious minds </a:t>
            </a:r>
            <a:r>
              <a:rPr lang="en-US" dirty="0" smtClean="0"/>
              <a:t>is most effective</a:t>
            </a:r>
          </a:p>
          <a:p>
            <a:pPr marL="1714500" lvl="3" indent="-342900">
              <a:buFont typeface="Wingdings" charset="2"/>
              <a:buChar char="Ø"/>
            </a:pPr>
            <a:r>
              <a:rPr lang="en-US" dirty="0" smtClean="0">
                <a:solidFill>
                  <a:srgbClr val="646B86"/>
                </a:solidFill>
              </a:rPr>
              <a:t>these will continue being </a:t>
            </a:r>
            <a:r>
              <a:rPr lang="en-US" dirty="0" smtClean="0">
                <a:solidFill>
                  <a:srgbClr val="D16349"/>
                </a:solidFill>
              </a:rPr>
              <a:t>curious minds in society</a:t>
            </a:r>
            <a:r>
              <a:rPr lang="en-US" dirty="0" smtClean="0">
                <a:solidFill>
                  <a:srgbClr val="646B86"/>
                </a:solidFill>
              </a:rPr>
              <a:t>, some may become </a:t>
            </a:r>
            <a:r>
              <a:rPr lang="en-US" dirty="0" smtClean="0">
                <a:solidFill>
                  <a:srgbClr val="D16349"/>
                </a:solidFill>
              </a:rPr>
              <a:t>scientists</a:t>
            </a:r>
            <a:r>
              <a:rPr lang="en-US" dirty="0" smtClean="0">
                <a:solidFill>
                  <a:srgbClr val="646B86"/>
                </a:solidFill>
              </a:rPr>
              <a:t> or even </a:t>
            </a:r>
            <a:r>
              <a:rPr lang="en-US" dirty="0" smtClean="0">
                <a:solidFill>
                  <a:srgbClr val="D16349"/>
                </a:solidFill>
              </a:rPr>
              <a:t>particle physicists</a:t>
            </a:r>
            <a:r>
              <a:rPr lang="en-US" dirty="0" smtClean="0">
                <a:solidFill>
                  <a:srgbClr val="646B86"/>
                </a:solidFill>
              </a:rPr>
              <a:t>, some will become </a:t>
            </a:r>
            <a:r>
              <a:rPr lang="en-US" dirty="0" smtClean="0">
                <a:solidFill>
                  <a:srgbClr val="D16349"/>
                </a:solidFill>
              </a:rPr>
              <a:t>decision makers</a:t>
            </a:r>
            <a:endParaRPr lang="en-US" dirty="0" smtClean="0">
              <a:solidFill>
                <a:srgbClr val="646B86"/>
              </a:solidFill>
            </a:endParaRPr>
          </a:p>
          <a:p>
            <a:pPr marL="1714500" lvl="3" indent="-342900">
              <a:buFont typeface="Wingdings" charset="2"/>
              <a:buChar char="Ø"/>
            </a:pPr>
            <a:r>
              <a:rPr lang="en-US" dirty="0" smtClean="0">
                <a:solidFill>
                  <a:srgbClr val="646B86"/>
                </a:solidFill>
              </a:rPr>
              <a:t>all will be</a:t>
            </a:r>
            <a:r>
              <a:rPr lang="en-US" dirty="0" smtClean="0"/>
              <a:t> </a:t>
            </a:r>
            <a:r>
              <a:rPr lang="en-US" dirty="0" smtClean="0">
                <a:solidFill>
                  <a:srgbClr val="D16349"/>
                </a:solidFill>
              </a:rPr>
              <a:t>tax payers</a:t>
            </a:r>
            <a:r>
              <a:rPr lang="en-US" dirty="0" smtClean="0">
                <a:solidFill>
                  <a:srgbClr val="646B86"/>
                </a:solidFill>
              </a:rPr>
              <a:t> and </a:t>
            </a:r>
            <a:r>
              <a:rPr lang="en-US" dirty="0" smtClean="0">
                <a:solidFill>
                  <a:srgbClr val="D16349"/>
                </a:solidFill>
              </a:rPr>
              <a:t>voters</a:t>
            </a:r>
            <a:r>
              <a:rPr lang="en-US" dirty="0" smtClean="0">
                <a:solidFill>
                  <a:srgbClr val="646B86"/>
                </a:solidFill>
              </a:rPr>
              <a:t> </a:t>
            </a:r>
          </a:p>
          <a:p>
            <a:pPr marL="800100" lvl="1" indent="-342900">
              <a:buFont typeface="Wingdings" charset="2"/>
              <a:buChar char="Ø"/>
            </a:pPr>
            <a:r>
              <a:rPr lang="en-US" b="1" dirty="0" smtClean="0"/>
              <a:t>Broad public</a:t>
            </a:r>
          </a:p>
          <a:p>
            <a:pPr marL="1257300" lvl="2" indent="-342900">
              <a:buFont typeface="Wingdings" charset="2"/>
              <a:buChar char="Ø"/>
            </a:pPr>
            <a:r>
              <a:rPr lang="en-US" dirty="0" smtClean="0">
                <a:solidFill>
                  <a:srgbClr val="D16349"/>
                </a:solidFill>
              </a:rPr>
              <a:t>To allow for transparency as is natural in all  open, democratic societies</a:t>
            </a:r>
          </a:p>
          <a:p>
            <a:pPr marL="1257300" lvl="2" indent="-342900">
              <a:buFont typeface="Wingdings" charset="2"/>
              <a:buChar char="Ø"/>
            </a:pPr>
            <a:r>
              <a:rPr lang="en-US" dirty="0" smtClean="0">
                <a:solidFill>
                  <a:srgbClr val="D16349"/>
                </a:solidFill>
              </a:rPr>
              <a:t>Be aware that not all are interested </a:t>
            </a:r>
            <a:endParaRPr lang="en-US" dirty="0" smtClean="0"/>
          </a:p>
          <a:p>
            <a:pPr marL="800100" lvl="1" indent="-342900">
              <a:buFont typeface="Wingdings" charset="2"/>
              <a:buChar char="Ø"/>
            </a:pPr>
            <a:r>
              <a:rPr lang="en-US" b="1" dirty="0" smtClean="0"/>
              <a:t>Decision makers</a:t>
            </a:r>
          </a:p>
          <a:p>
            <a:pPr marL="1257300" lvl="2" indent="-342900">
              <a:buFont typeface="Wingdings" charset="2"/>
              <a:buChar char="Ø"/>
            </a:pPr>
            <a:r>
              <a:rPr lang="en-US" dirty="0" smtClean="0">
                <a:solidFill>
                  <a:srgbClr val="D16349"/>
                </a:solidFill>
              </a:rPr>
              <a:t>Politicians and funding agencies</a:t>
            </a:r>
          </a:p>
          <a:p>
            <a:r>
              <a:rPr lang="en-US" dirty="0" smtClean="0">
                <a:solidFill>
                  <a:srgbClr val="111881"/>
                </a:solidFill>
              </a:rPr>
              <a:t>The right level of language is crucial to whomever you talk and needs reflecting the message and complexity you want to convey</a:t>
            </a:r>
          </a:p>
          <a:p>
            <a:pPr lvl="2"/>
            <a:endParaRPr lang="en-US" dirty="0" smtClean="0"/>
          </a:p>
          <a:p>
            <a:r>
              <a:rPr lang="en-US" dirty="0" smtClean="0"/>
              <a:t>	</a:t>
            </a:r>
            <a:endParaRPr lang="en-US" dirty="0"/>
          </a:p>
        </p:txBody>
      </p:sp>
      <p:sp>
        <p:nvSpPr>
          <p:cNvPr id="6" name="Date Placeholder 5"/>
          <p:cNvSpPr>
            <a:spLocks noGrp="1"/>
          </p:cNvSpPr>
          <p:nvPr>
            <p:ph type="dt" sz="half" idx="10"/>
          </p:nvPr>
        </p:nvSpPr>
        <p:spPr/>
        <p:txBody>
          <a:bodyPr/>
          <a:lstStyle/>
          <a:p>
            <a:r>
              <a:rPr lang="de-CH" smtClean="0"/>
              <a:t>HP Beck</a:t>
            </a:r>
            <a:endParaRPr lang="en-US" dirty="0"/>
          </a:p>
        </p:txBody>
      </p:sp>
      <p:sp>
        <p:nvSpPr>
          <p:cNvPr id="7" name="Footer Placeholder 6"/>
          <p:cNvSpPr>
            <a:spLocks noGrp="1"/>
          </p:cNvSpPr>
          <p:nvPr>
            <p:ph type="ftr" sz="quarter" idx="11"/>
          </p:nvPr>
        </p:nvSpPr>
        <p:spPr/>
        <p:txBody>
          <a:bodyPr/>
          <a:lstStyle/>
          <a:p>
            <a:r>
              <a:rPr lang="en-US" smtClean="0"/>
              <a:t>IPPOG ECFA Report</a:t>
            </a:r>
            <a:endParaRPr lang="en-US" dirty="0"/>
          </a:p>
        </p:txBody>
      </p:sp>
      <p:sp>
        <p:nvSpPr>
          <p:cNvPr id="8" name="Slide Number Placeholder 7"/>
          <p:cNvSpPr>
            <a:spLocks noGrp="1"/>
          </p:cNvSpPr>
          <p:nvPr>
            <p:ph type="sldNum" sz="quarter" idx="12"/>
          </p:nvPr>
        </p:nvSpPr>
        <p:spPr/>
        <p:txBody>
          <a:bodyPr/>
          <a:lstStyle/>
          <a:p>
            <a:pPr algn="r"/>
            <a:fld id="{A0A56251-BD2A-9048-A894-ED47CF33A725}" type="slidenum">
              <a:rPr lang="en-US" smtClean="0"/>
              <a:pPr algn="r"/>
              <a:t>5</a:t>
            </a:fld>
            <a:endParaRPr lang="en-US" dirty="0"/>
          </a:p>
        </p:txBody>
      </p:sp>
    </p:spTree>
    <p:extLst>
      <p:ext uri="{BB962C8B-B14F-4D97-AF65-F5344CB8AC3E}">
        <p14:creationId xmlns:p14="http://schemas.microsoft.com/office/powerpoint/2010/main" val="22748972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normAutofit fontScale="90000"/>
          </a:bodyPr>
          <a:lstStyle/>
          <a:p>
            <a:r>
              <a:rPr lang="fr-CH" spc="-110" dirty="0"/>
              <a:t>Don’t care and don’t want to </a:t>
            </a:r>
            <a:r>
              <a:rPr lang="fr-CH" spc="-110" dirty="0" smtClean="0"/>
              <a:t>know</a:t>
            </a:r>
            <a:endParaRPr lang="en-US" dirty="0"/>
          </a:p>
        </p:txBody>
      </p:sp>
      <p:pic>
        <p:nvPicPr>
          <p:cNvPr id="9" name="Picture 8"/>
          <p:cNvPicPr>
            <a:picLocks noChangeAspect="1"/>
          </p:cNvPicPr>
          <p:nvPr/>
        </p:nvPicPr>
        <p:blipFill rotWithShape="1">
          <a:blip r:embed="rId2"/>
          <a:srcRect l="67427" t="67036"/>
          <a:stretch/>
        </p:blipFill>
        <p:spPr>
          <a:xfrm>
            <a:off x="6367812" y="1700808"/>
            <a:ext cx="2419224" cy="2448272"/>
          </a:xfrm>
          <a:prstGeom prst="rect">
            <a:avLst/>
          </a:prstGeom>
        </p:spPr>
      </p:pic>
      <p:sp>
        <p:nvSpPr>
          <p:cNvPr id="10" name="Rectangle 9"/>
          <p:cNvSpPr/>
          <p:nvPr/>
        </p:nvSpPr>
        <p:spPr>
          <a:xfrm rot="16200000">
            <a:off x="7519851" y="2768423"/>
            <a:ext cx="2741568" cy="307777"/>
          </a:xfrm>
          <a:prstGeom prst="rect">
            <a:avLst/>
          </a:prstGeom>
        </p:spPr>
        <p:txBody>
          <a:bodyPr wrap="none">
            <a:spAutoFit/>
          </a:bodyPr>
          <a:lstStyle/>
          <a:p>
            <a:r>
              <a:rPr lang="fr-CH" sz="1400" b="1" dirty="0">
                <a:solidFill>
                  <a:prstClr val="black"/>
                </a:solidFill>
              </a:rPr>
              <a:t>©Brian McFadden </a:t>
            </a:r>
            <a:r>
              <a:rPr lang="fr-CH" sz="1400" b="1" dirty="0" smtClean="0">
                <a:solidFill>
                  <a:prstClr val="black"/>
                </a:solidFill>
              </a:rPr>
              <a:t>(</a:t>
            </a:r>
            <a:r>
              <a:rPr lang="fr-CH" sz="1400" dirty="0" smtClean="0">
                <a:solidFill>
                  <a:prstClr val="black"/>
                </a:solidFill>
              </a:rPr>
              <a:t>2001</a:t>
            </a:r>
            <a:r>
              <a:rPr lang="fr-CH" sz="1400" dirty="0">
                <a:solidFill>
                  <a:prstClr val="black"/>
                </a:solidFill>
              </a:rPr>
              <a:t>-</a:t>
            </a:r>
            <a:r>
              <a:rPr lang="fr-CH" sz="1400" dirty="0" smtClean="0">
                <a:solidFill>
                  <a:prstClr val="black"/>
                </a:solidFill>
              </a:rPr>
              <a:t>2009)</a:t>
            </a:r>
            <a:endParaRPr lang="fr-CH" sz="1400" dirty="0">
              <a:solidFill>
                <a:prstClr val="black"/>
              </a:solidFill>
            </a:endParaRPr>
          </a:p>
        </p:txBody>
      </p:sp>
      <p:sp>
        <p:nvSpPr>
          <p:cNvPr id="17" name="Text Placeholder 5"/>
          <p:cNvSpPr txBox="1">
            <a:spLocks/>
          </p:cNvSpPr>
          <p:nvPr/>
        </p:nvSpPr>
        <p:spPr bwMode="auto">
          <a:xfrm>
            <a:off x="611560" y="1196752"/>
            <a:ext cx="8004175" cy="5329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a:r>
              <a:rPr lang="fr-CH" b="1" dirty="0" smtClean="0">
                <a:solidFill>
                  <a:srgbClr val="111881"/>
                </a:solidFill>
                <a:latin typeface="Arial"/>
              </a:rPr>
              <a:t>Not everybody wants to know and not everybody cares in advancing knowledge</a:t>
            </a:r>
          </a:p>
          <a:p>
            <a:pPr marL="0" lvl="1"/>
            <a:endParaRPr lang="fr-CH" b="1" dirty="0" smtClean="0">
              <a:solidFill>
                <a:srgbClr val="646B86"/>
              </a:solidFill>
              <a:latin typeface="Arial"/>
            </a:endParaRPr>
          </a:p>
          <a:p>
            <a:pPr lvl="1"/>
            <a:r>
              <a:rPr lang="fr-CH" b="1" dirty="0" smtClean="0">
                <a:latin typeface="Arial"/>
              </a:rPr>
              <a:t>some ignore science</a:t>
            </a:r>
          </a:p>
          <a:p>
            <a:pPr lvl="1"/>
            <a:r>
              <a:rPr lang="fr-CH" b="1" dirty="0" smtClean="0">
                <a:latin typeface="Arial"/>
              </a:rPr>
              <a:t>some are even against science</a:t>
            </a:r>
          </a:p>
          <a:p>
            <a:endParaRPr lang="fr-CH" dirty="0" smtClean="0">
              <a:latin typeface="Arial"/>
            </a:endParaRPr>
          </a:p>
          <a:p>
            <a:r>
              <a:rPr lang="fr-CH" dirty="0" smtClean="0">
                <a:solidFill>
                  <a:srgbClr val="111881"/>
                </a:solidFill>
                <a:latin typeface="Arial"/>
              </a:rPr>
              <a:t>Should we care ?</a:t>
            </a:r>
          </a:p>
          <a:p>
            <a:pPr lvl="1"/>
            <a:r>
              <a:rPr lang="fr-CH" b="1" dirty="0" smtClean="0">
                <a:solidFill>
                  <a:srgbClr val="D16349"/>
                </a:solidFill>
                <a:latin typeface="Arial"/>
              </a:rPr>
              <a:t>Yes !</a:t>
            </a:r>
          </a:p>
          <a:p>
            <a:pPr lvl="1"/>
            <a:r>
              <a:rPr lang="fr-CH" b="1" dirty="0" smtClean="0">
                <a:latin typeface="Arial"/>
              </a:rPr>
              <a:t>Science literacy of a society is as important as literacy itself</a:t>
            </a:r>
          </a:p>
          <a:p>
            <a:pPr lvl="2"/>
            <a:r>
              <a:rPr lang="fr-CH" b="1" dirty="0" smtClean="0">
                <a:solidFill>
                  <a:srgbClr val="8064A2">
                    <a:lumMod val="75000"/>
                  </a:srgbClr>
                </a:solidFill>
                <a:latin typeface="Arial"/>
              </a:rPr>
              <a:t>We live in a modern world</a:t>
            </a:r>
          </a:p>
          <a:p>
            <a:pPr lvl="2"/>
            <a:r>
              <a:rPr lang="fr-CH" b="1" dirty="0" smtClean="0">
                <a:solidFill>
                  <a:srgbClr val="8064A2">
                    <a:lumMod val="75000"/>
                  </a:srgbClr>
                </a:solidFill>
                <a:latin typeface="Arial"/>
              </a:rPr>
              <a:t>A basic understanding of the tools and methods developed by a scientific approach that shape so much our daily live is indeed relevant</a:t>
            </a:r>
          </a:p>
          <a:p>
            <a:pPr lvl="2"/>
            <a:endParaRPr lang="fr-CH" sz="800" b="1" dirty="0" smtClean="0">
              <a:solidFill>
                <a:srgbClr val="8064A2">
                  <a:lumMod val="75000"/>
                </a:srgbClr>
              </a:solidFill>
              <a:latin typeface="Arial"/>
            </a:endParaRPr>
          </a:p>
          <a:p>
            <a:pPr marL="114300"/>
            <a:r>
              <a:rPr lang="fr-CH" dirty="0" smtClean="0">
                <a:solidFill>
                  <a:srgbClr val="D16349"/>
                </a:solidFill>
                <a:latin typeface="Arial"/>
              </a:rPr>
              <a:t>If we fail, we risk an unbridgeable gap in society</a:t>
            </a:r>
          </a:p>
          <a:p>
            <a:pPr lvl="1"/>
            <a:endParaRPr lang="fr-CH" dirty="0">
              <a:latin typeface="Arial"/>
            </a:endParaRPr>
          </a:p>
        </p:txBody>
      </p:sp>
      <p:sp>
        <p:nvSpPr>
          <p:cNvPr id="4" name="Date Placeholder 3"/>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5" name="Footer Placeholder 4"/>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6</a:t>
            </a:fld>
            <a:endParaRPr lang="en-US" dirty="0">
              <a:solidFill>
                <a:prstClr val="white">
                  <a:lumMod val="65000"/>
                </a:prstClr>
              </a:solidFill>
            </a:endParaRPr>
          </a:p>
        </p:txBody>
      </p:sp>
    </p:spTree>
    <p:extLst>
      <p:ext uri="{BB962C8B-B14F-4D97-AF65-F5344CB8AC3E}">
        <p14:creationId xmlns:p14="http://schemas.microsoft.com/office/powerpoint/2010/main" val="34131480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10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dissolve">
                                      <p:cBhvr>
                                        <p:cTn id="10" dur="1000"/>
                                        <p:tgtEl>
                                          <p:spTgt spid="17">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animEffect transition="in" filter="dissolve">
                                      <p:cBhvr>
                                        <p:cTn id="13" dur="1000"/>
                                        <p:tgtEl>
                                          <p:spTgt spid="17">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
                                            <p:txEl>
                                              <p:pRg st="3" end="3"/>
                                            </p:txEl>
                                          </p:spTgt>
                                        </p:tgtEl>
                                        <p:attrNameLst>
                                          <p:attrName>style.visibility</p:attrName>
                                        </p:attrNameLst>
                                      </p:cBhvr>
                                      <p:to>
                                        <p:strVal val="visible"/>
                                      </p:to>
                                    </p:set>
                                    <p:animEffect transition="in" filter="dissolve">
                                      <p:cBhvr>
                                        <p:cTn id="16" dur="1000"/>
                                        <p:tgtEl>
                                          <p:spTgt spid="1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7">
                                            <p:txEl>
                                              <p:pRg st="5" end="5"/>
                                            </p:txEl>
                                          </p:spTgt>
                                        </p:tgtEl>
                                        <p:attrNameLst>
                                          <p:attrName>style.visibility</p:attrName>
                                        </p:attrNameLst>
                                      </p:cBhvr>
                                      <p:to>
                                        <p:strVal val="visible"/>
                                      </p:to>
                                    </p:set>
                                    <p:animEffect transition="in" filter="dissolve">
                                      <p:cBhvr>
                                        <p:cTn id="21" dur="1000"/>
                                        <p:tgtEl>
                                          <p:spTgt spid="17">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7">
                                            <p:txEl>
                                              <p:pRg st="6" end="6"/>
                                            </p:txEl>
                                          </p:spTgt>
                                        </p:tgtEl>
                                        <p:attrNameLst>
                                          <p:attrName>style.visibility</p:attrName>
                                        </p:attrNameLst>
                                      </p:cBhvr>
                                      <p:to>
                                        <p:strVal val="visible"/>
                                      </p:to>
                                    </p:set>
                                    <p:animEffect transition="in" filter="dissolve">
                                      <p:cBhvr>
                                        <p:cTn id="24" dur="1000"/>
                                        <p:tgtEl>
                                          <p:spTgt spid="17">
                                            <p:txEl>
                                              <p:pRg st="6" end="6"/>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7">
                                            <p:txEl>
                                              <p:pRg st="7" end="7"/>
                                            </p:txEl>
                                          </p:spTgt>
                                        </p:tgtEl>
                                        <p:attrNameLst>
                                          <p:attrName>style.visibility</p:attrName>
                                        </p:attrNameLst>
                                      </p:cBhvr>
                                      <p:to>
                                        <p:strVal val="visible"/>
                                      </p:to>
                                    </p:set>
                                    <p:animEffect transition="in" filter="dissolve">
                                      <p:cBhvr>
                                        <p:cTn id="27" dur="1000"/>
                                        <p:tgtEl>
                                          <p:spTgt spid="17">
                                            <p:txEl>
                                              <p:pRg st="7" end="7"/>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
                                            <p:txEl>
                                              <p:pRg st="8" end="8"/>
                                            </p:txEl>
                                          </p:spTgt>
                                        </p:tgtEl>
                                        <p:attrNameLst>
                                          <p:attrName>style.visibility</p:attrName>
                                        </p:attrNameLst>
                                      </p:cBhvr>
                                      <p:to>
                                        <p:strVal val="visible"/>
                                      </p:to>
                                    </p:set>
                                    <p:animEffect transition="in" filter="dissolve">
                                      <p:cBhvr>
                                        <p:cTn id="30" dur="1000"/>
                                        <p:tgtEl>
                                          <p:spTgt spid="17">
                                            <p:txEl>
                                              <p:pRg st="8" end="8"/>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7">
                                            <p:txEl>
                                              <p:pRg st="9" end="9"/>
                                            </p:txEl>
                                          </p:spTgt>
                                        </p:tgtEl>
                                        <p:attrNameLst>
                                          <p:attrName>style.visibility</p:attrName>
                                        </p:attrNameLst>
                                      </p:cBhvr>
                                      <p:to>
                                        <p:strVal val="visible"/>
                                      </p:to>
                                    </p:set>
                                    <p:animEffect transition="in" filter="dissolve">
                                      <p:cBhvr>
                                        <p:cTn id="33" dur="1000"/>
                                        <p:tgtEl>
                                          <p:spTgt spid="17">
                                            <p:txEl>
                                              <p:pRg st="9" end="9"/>
                                            </p:txEl>
                                          </p:spTgt>
                                        </p:tgtEl>
                                      </p:cBhvr>
                                    </p:animEffect>
                                  </p:childTnLst>
                                </p:cTn>
                              </p:par>
                            </p:childTnLst>
                          </p:cTn>
                        </p:par>
                        <p:par>
                          <p:cTn id="34" fill="hold">
                            <p:stCondLst>
                              <p:cond delay="1000"/>
                            </p:stCondLst>
                            <p:childTnLst>
                              <p:par>
                                <p:cTn id="35" presetID="9" presetClass="entr" presetSubtype="0" fill="hold" grpId="0" nodeType="afterEffect">
                                  <p:stCondLst>
                                    <p:cond delay="0"/>
                                  </p:stCondLst>
                                  <p:childTnLst>
                                    <p:set>
                                      <p:cBhvr>
                                        <p:cTn id="36" dur="1" fill="hold">
                                          <p:stCondLst>
                                            <p:cond delay="0"/>
                                          </p:stCondLst>
                                        </p:cTn>
                                        <p:tgtEl>
                                          <p:spTgt spid="17">
                                            <p:txEl>
                                              <p:pRg st="11" end="11"/>
                                            </p:txEl>
                                          </p:spTgt>
                                        </p:tgtEl>
                                        <p:attrNameLst>
                                          <p:attrName>style.visibility</p:attrName>
                                        </p:attrNameLst>
                                      </p:cBhvr>
                                      <p:to>
                                        <p:strVal val="visible"/>
                                      </p:to>
                                    </p:set>
                                    <p:animEffect transition="in" filter="dissolve">
                                      <p:cBhvr>
                                        <p:cTn id="37" dur="1000"/>
                                        <p:tgtEl>
                                          <p:spTgt spid="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fr-CH" dirty="0" smtClean="0"/>
              <a:t>Reaching out further            </a:t>
            </a:r>
            <a:endParaRPr lang="fr-CH" dirty="0"/>
          </a:p>
        </p:txBody>
      </p:sp>
      <p:sp>
        <p:nvSpPr>
          <p:cNvPr id="6" name="Text Placeholder 5"/>
          <p:cNvSpPr>
            <a:spLocks noGrp="1"/>
          </p:cNvSpPr>
          <p:nvPr>
            <p:ph type="body" sz="quarter" idx="4294967295"/>
          </p:nvPr>
        </p:nvSpPr>
        <p:spPr>
          <a:xfrm>
            <a:off x="0" y="1052513"/>
            <a:ext cx="5516563" cy="5230812"/>
          </a:xfrm>
        </p:spPr>
        <p:txBody>
          <a:bodyPr/>
          <a:lstStyle/>
          <a:p>
            <a:pPr marL="0" lvl="1" indent="0">
              <a:buNone/>
            </a:pPr>
            <a:r>
              <a:rPr lang="fr-CH" sz="1800" b="1" dirty="0" smtClean="0">
                <a:solidFill>
                  <a:srgbClr val="111881"/>
                </a:solidFill>
              </a:rPr>
              <a:t>How to reach out to the non-interested?</a:t>
            </a:r>
          </a:p>
          <a:p>
            <a:pPr marL="457200" lvl="1" indent="0">
              <a:buNone/>
            </a:pPr>
            <a:r>
              <a:rPr lang="fr-CH" sz="1800" dirty="0" smtClean="0"/>
              <a:t>This is a </a:t>
            </a:r>
            <a:r>
              <a:rPr lang="fr-CH" sz="1800" b="1" dirty="0" smtClean="0"/>
              <a:t>challenge</a:t>
            </a:r>
            <a:r>
              <a:rPr lang="fr-CH" sz="1800" dirty="0" smtClean="0"/>
              <a:t> that cannot be addressed with exposing scientifc  tools and methods even stronger</a:t>
            </a:r>
            <a:endParaRPr lang="fr-CH" sz="1400" dirty="0" smtClean="0"/>
          </a:p>
          <a:p>
            <a:pPr marL="457200" lvl="1" indent="0">
              <a:buNone/>
            </a:pPr>
            <a:r>
              <a:rPr lang="fr-CH" sz="1800" dirty="0" smtClean="0"/>
              <a:t>However, </a:t>
            </a:r>
            <a:r>
              <a:rPr lang="fr-CH" sz="1800" b="1" dirty="0" smtClean="0"/>
              <a:t>different routes </a:t>
            </a:r>
            <a:r>
              <a:rPr lang="fr-CH" sz="1800" dirty="0" smtClean="0"/>
              <a:t>can </a:t>
            </a:r>
            <a:r>
              <a:rPr lang="fr-CH" sz="1800" b="1" dirty="0" smtClean="0"/>
              <a:t>share our enthusiasm</a:t>
            </a:r>
            <a:r>
              <a:rPr lang="fr-CH" sz="1800" dirty="0" smtClean="0"/>
              <a:t> with a wider </a:t>
            </a:r>
            <a:r>
              <a:rPr lang="fr-CH" sz="1800" b="1" dirty="0" smtClean="0"/>
              <a:t>audience</a:t>
            </a:r>
          </a:p>
          <a:p>
            <a:pPr lvl="1"/>
            <a:endParaRPr lang="fr-CH" sz="900" dirty="0"/>
          </a:p>
          <a:p>
            <a:pPr marL="0" indent="0">
              <a:buNone/>
            </a:pPr>
            <a:r>
              <a:rPr lang="fr-CH" sz="1800" b="1" dirty="0" smtClean="0">
                <a:solidFill>
                  <a:srgbClr val="D16349"/>
                </a:solidFill>
              </a:rPr>
              <a:t>Art involving science </a:t>
            </a:r>
            <a:r>
              <a:rPr lang="fr-CH" sz="1800" b="1" dirty="0" smtClean="0"/>
              <a:t>topics are a possible way to widen the audience</a:t>
            </a:r>
          </a:p>
          <a:p>
            <a:pPr marL="0" indent="0">
              <a:buNone/>
            </a:pPr>
            <a:r>
              <a:rPr lang="fr-CH" sz="1800" b="1" dirty="0"/>
              <a:t>	</a:t>
            </a:r>
            <a:r>
              <a:rPr lang="fr-CH" sz="1800" b="1" dirty="0" smtClean="0">
                <a:solidFill>
                  <a:srgbClr val="77933C"/>
                </a:solidFill>
              </a:rPr>
              <a:t>to share excitement</a:t>
            </a:r>
          </a:p>
          <a:p>
            <a:pPr marL="0" indent="0">
              <a:buNone/>
            </a:pPr>
            <a:r>
              <a:rPr lang="fr-CH" sz="1800" b="1" dirty="0">
                <a:solidFill>
                  <a:srgbClr val="77933C"/>
                </a:solidFill>
              </a:rPr>
              <a:t>	</a:t>
            </a:r>
            <a:r>
              <a:rPr lang="fr-CH" sz="1800" b="1" dirty="0" smtClean="0">
                <a:solidFill>
                  <a:srgbClr val="77933C"/>
                </a:solidFill>
              </a:rPr>
              <a:t>to trigger reflections inside peoples 	minds on the universe, on science, etc. 	that otherwise would never happen</a:t>
            </a:r>
          </a:p>
          <a:p>
            <a:pPr marL="0" indent="0">
              <a:buNone/>
            </a:pPr>
            <a:endParaRPr lang="fr-CH" sz="900" dirty="0" smtClean="0"/>
          </a:p>
          <a:p>
            <a:pPr marL="0" indent="0">
              <a:buNone/>
            </a:pPr>
            <a:r>
              <a:rPr lang="fr-CH" sz="2400" dirty="0" smtClean="0">
                <a:solidFill>
                  <a:srgbClr val="111881"/>
                </a:solidFill>
              </a:rPr>
              <a:t>There is no need for everybody to become an expert – but </a:t>
            </a:r>
            <a:r>
              <a:rPr lang="fr-CH" sz="2400" dirty="0" smtClean="0">
                <a:solidFill>
                  <a:srgbClr val="CC0066"/>
                </a:solidFill>
              </a:rPr>
              <a:t>enabling curiosity and apprehension matters</a:t>
            </a:r>
            <a:endParaRPr lang="fr-CH" sz="1800" b="1" dirty="0">
              <a:solidFill>
                <a:srgbClr val="CC0066"/>
              </a:solidFill>
            </a:endParaRPr>
          </a:p>
        </p:txBody>
      </p:sp>
      <p:pic>
        <p:nvPicPr>
          <p:cNvPr id="8" name="Picture 7"/>
          <p:cNvPicPr>
            <a:picLocks noChangeAspect="1"/>
          </p:cNvPicPr>
          <p:nvPr/>
        </p:nvPicPr>
        <p:blipFill>
          <a:blip r:embed="rId2"/>
          <a:stretch>
            <a:fillRect/>
          </a:stretch>
        </p:blipFill>
        <p:spPr>
          <a:xfrm>
            <a:off x="6404818" y="0"/>
            <a:ext cx="2739182" cy="6858000"/>
          </a:xfrm>
          <a:prstGeom prst="rect">
            <a:avLst/>
          </a:prstGeom>
        </p:spPr>
      </p:pic>
      <p:sp>
        <p:nvSpPr>
          <p:cNvPr id="9" name="Rectangle 8"/>
          <p:cNvSpPr/>
          <p:nvPr/>
        </p:nvSpPr>
        <p:spPr>
          <a:xfrm>
            <a:off x="6444208" y="6453336"/>
            <a:ext cx="2545401" cy="369332"/>
          </a:xfrm>
          <a:prstGeom prst="rect">
            <a:avLst/>
          </a:prstGeom>
        </p:spPr>
        <p:txBody>
          <a:bodyPr wrap="none">
            <a:spAutoFit/>
          </a:bodyPr>
          <a:lstStyle/>
          <a:p>
            <a:r>
              <a:rPr lang="fr-CH" b="1" dirty="0">
                <a:solidFill>
                  <a:prstClr val="black"/>
                </a:solidFill>
              </a:rPr>
              <a:t>Xavier Cortada </a:t>
            </a:r>
            <a:r>
              <a:rPr lang="fr-CH" b="1" dirty="0" smtClean="0">
                <a:solidFill>
                  <a:prstClr val="black"/>
                </a:solidFill>
              </a:rPr>
              <a:t>(2013)</a:t>
            </a:r>
            <a:endParaRPr lang="fr-CH" b="1" dirty="0">
              <a:solidFill>
                <a:prstClr val="black"/>
              </a:solidFill>
            </a:endParaRPr>
          </a:p>
        </p:txBody>
      </p:sp>
      <p:sp>
        <p:nvSpPr>
          <p:cNvPr id="4" name="Date Placeholder 3"/>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11" name="Footer Placeholder 10"/>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12" name="Slide Number Placeholder 11"/>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7</a:t>
            </a:fld>
            <a:endParaRPr lang="en-US" dirty="0">
              <a:solidFill>
                <a:prstClr val="white">
                  <a:lumMod val="65000"/>
                </a:prstClr>
              </a:solidFill>
            </a:endParaRPr>
          </a:p>
        </p:txBody>
      </p:sp>
    </p:spTree>
    <p:extLst>
      <p:ext uri="{BB962C8B-B14F-4D97-AF65-F5344CB8AC3E}">
        <p14:creationId xmlns:p14="http://schemas.microsoft.com/office/powerpoint/2010/main" val="11989851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10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1000"/>
                                        <p:tgtEl>
                                          <p:spTgt spid="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dissolve">
                                      <p:cBhvr>
                                        <p:cTn id="13" dur="10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dissolve">
                                      <p:cBhvr>
                                        <p:cTn id="18" dur="1000"/>
                                        <p:tgtEl>
                                          <p:spTgt spid="6">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1000"/>
                                        <p:tgtEl>
                                          <p:spTgt spid="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ssolve">
                                      <p:cBhvr>
                                        <p:cTn id="24" dur="1000"/>
                                        <p:tgtEl>
                                          <p:spTgt spid="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dissolve">
                                      <p:cBhvr>
                                        <p:cTn id="27" dur="1000"/>
                                        <p:tgtEl>
                                          <p:spTgt spid="6">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
                                            <p:txEl>
                                              <p:pRg st="6" end="6"/>
                                            </p:txEl>
                                          </p:spTgt>
                                        </p:tgtEl>
                                        <p:attrNameLst>
                                          <p:attrName>style.visibility</p:attrName>
                                        </p:attrNameLst>
                                      </p:cBhvr>
                                      <p:to>
                                        <p:strVal val="visible"/>
                                      </p:to>
                                    </p:set>
                                    <p:animEffect transition="in" filter="dissolve">
                                      <p:cBhvr>
                                        <p:cTn id="30" dur="1000"/>
                                        <p:tgtEl>
                                          <p:spTgt spid="6">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dissolve">
                                      <p:cBhvr>
                                        <p:cTn id="35" dur="1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r>
              <a:rPr lang="en-US" dirty="0" smtClean="0"/>
              <a:t>Things that need correcting</a:t>
            </a:r>
            <a:endParaRPr lang="en-US" dirty="0"/>
          </a:p>
        </p:txBody>
      </p:sp>
      <p:sp>
        <p:nvSpPr>
          <p:cNvPr id="12" name="Text Placeholder 11"/>
          <p:cNvSpPr>
            <a:spLocks noGrp="1"/>
          </p:cNvSpPr>
          <p:nvPr>
            <p:ph type="body" sz="quarter" idx="11"/>
          </p:nvPr>
        </p:nvSpPr>
        <p:spPr/>
        <p:txBody>
          <a:bodyPr/>
          <a:lstStyle/>
          <a:p>
            <a:r>
              <a:rPr lang="en-US" dirty="0" smtClean="0"/>
              <a:t>prejudices and perceptions </a:t>
            </a:r>
          </a:p>
          <a:p>
            <a:r>
              <a:rPr lang="en-US" dirty="0" smtClean="0"/>
              <a:t>of the broad public</a:t>
            </a:r>
          </a:p>
          <a:p>
            <a:r>
              <a:rPr lang="en-US" dirty="0"/>
              <a:t>t</a:t>
            </a:r>
            <a:r>
              <a:rPr lang="en-US" dirty="0" smtClean="0"/>
              <a:t>hat could come up</a:t>
            </a:r>
          </a:p>
          <a:p>
            <a:endParaRPr lang="en-US" dirty="0"/>
          </a:p>
        </p:txBody>
      </p:sp>
      <p:sp>
        <p:nvSpPr>
          <p:cNvPr id="4" name="Date Placeholder 3"/>
          <p:cNvSpPr>
            <a:spLocks noGrp="1"/>
          </p:cNvSpPr>
          <p:nvPr>
            <p:ph type="dt" sz="half" idx="2"/>
          </p:nvPr>
        </p:nvSpPr>
        <p:spPr/>
        <p:txBody>
          <a:bodyPr/>
          <a:lstStyle/>
          <a:p>
            <a:r>
              <a:rPr lang="de-CH" smtClean="0">
                <a:solidFill>
                  <a:prstClr val="black">
                    <a:tint val="75000"/>
                  </a:prstClr>
                </a:solidFill>
              </a:rPr>
              <a:t>HP Beck</a:t>
            </a:r>
            <a:endParaRPr lang="en-GB" dirty="0">
              <a:solidFill>
                <a:prstClr val="black">
                  <a:tint val="75000"/>
                </a:prstClr>
              </a:solidFill>
            </a:endParaRPr>
          </a:p>
        </p:txBody>
      </p:sp>
      <p:sp>
        <p:nvSpPr>
          <p:cNvPr id="5" name="Footer Placeholder 4"/>
          <p:cNvSpPr>
            <a:spLocks noGrp="1"/>
          </p:cNvSpPr>
          <p:nvPr>
            <p:ph type="ftr" sz="quarter" idx="3"/>
          </p:nvPr>
        </p:nvSpPr>
        <p:spPr/>
        <p:txBody>
          <a:bodyPr/>
          <a:lstStyle/>
          <a:p>
            <a:r>
              <a:rPr lang="en-GB" smtClean="0">
                <a:solidFill>
                  <a:prstClr val="black">
                    <a:tint val="75000"/>
                  </a:prstClr>
                </a:solidFill>
              </a:rPr>
              <a:t>IPPOG ECFA Report</a:t>
            </a:r>
            <a:endParaRPr lang="en-GB">
              <a:solidFill>
                <a:prstClr val="black">
                  <a:tint val="75000"/>
                </a:prstClr>
              </a:solidFill>
            </a:endParaRPr>
          </a:p>
        </p:txBody>
      </p:sp>
      <p:sp>
        <p:nvSpPr>
          <p:cNvPr id="6" name="Slide Number Placeholder 5"/>
          <p:cNvSpPr>
            <a:spLocks noGrp="1"/>
          </p:cNvSpPr>
          <p:nvPr>
            <p:ph type="sldNum" sz="quarter" idx="4"/>
          </p:nvPr>
        </p:nvSpPr>
        <p:spPr/>
        <p:txBody>
          <a:bodyPr/>
          <a:lstStyle/>
          <a:p>
            <a:r>
              <a:rPr lang="en-GB" smtClean="0">
                <a:solidFill>
                  <a:prstClr val="black">
                    <a:tint val="75000"/>
                  </a:prstClr>
                </a:solidFill>
              </a:rPr>
              <a:t>Lund </a:t>
            </a:r>
            <a:fld id="{FAB04F1D-4B2B-9B4C-B902-2C95BA64EFF3}" type="slidenum">
              <a:rPr lang="en-GB" smtClean="0">
                <a:solidFill>
                  <a:prstClr val="black">
                    <a:tint val="75000"/>
                  </a:prstClr>
                </a:solidFill>
              </a:rPr>
              <a:pPr/>
              <a:t>8</a:t>
            </a:fld>
            <a:endParaRPr lang="en-GB" dirty="0">
              <a:solidFill>
                <a:prstClr val="black">
                  <a:tint val="75000"/>
                </a:prstClr>
              </a:solidFill>
            </a:endParaRPr>
          </a:p>
        </p:txBody>
      </p:sp>
    </p:spTree>
    <p:extLst>
      <p:ext uri="{BB962C8B-B14F-4D97-AF65-F5344CB8AC3E}">
        <p14:creationId xmlns:p14="http://schemas.microsoft.com/office/powerpoint/2010/main" val="25792156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868144" y="4183942"/>
            <a:ext cx="2488074" cy="2053370"/>
          </a:xfrm>
          <a:prstGeom prst="rect">
            <a:avLst/>
          </a:prstGeom>
        </p:spPr>
      </p:pic>
      <p:sp>
        <p:nvSpPr>
          <p:cNvPr id="2" name="Title 1"/>
          <p:cNvSpPr>
            <a:spLocks noGrp="1"/>
          </p:cNvSpPr>
          <p:nvPr>
            <p:ph type="title"/>
          </p:nvPr>
        </p:nvSpPr>
        <p:spPr/>
        <p:txBody>
          <a:bodyPr>
            <a:normAutofit fontScale="90000"/>
          </a:bodyPr>
          <a:lstStyle/>
          <a:p>
            <a:r>
              <a:rPr lang="en-US" dirty="0" smtClean="0"/>
              <a:t>‘irrelevant science </a:t>
            </a:r>
            <a:r>
              <a:rPr lang="en-US" dirty="0"/>
              <a:t>of </a:t>
            </a:r>
            <a:r>
              <a:rPr lang="en-US" dirty="0" smtClean="0"/>
              <a:t>things’ </a:t>
            </a:r>
            <a:endParaRPr lang="en-US" dirty="0"/>
          </a:p>
        </p:txBody>
      </p:sp>
      <p:sp>
        <p:nvSpPr>
          <p:cNvPr id="3" name="Text Placeholder 2"/>
          <p:cNvSpPr>
            <a:spLocks noGrp="1"/>
          </p:cNvSpPr>
          <p:nvPr>
            <p:ph type="body" sz="quarter" idx="4294967295"/>
          </p:nvPr>
        </p:nvSpPr>
        <p:spPr>
          <a:xfrm>
            <a:off x="230832" y="1196975"/>
            <a:ext cx="8229600" cy="4748213"/>
          </a:xfrm>
        </p:spPr>
        <p:txBody>
          <a:bodyPr/>
          <a:lstStyle/>
          <a:p>
            <a:pPr marL="0" indent="0">
              <a:lnSpc>
                <a:spcPct val="80000"/>
              </a:lnSpc>
              <a:buNone/>
            </a:pPr>
            <a:r>
              <a:rPr lang="en-US" sz="2000" dirty="0" smtClean="0">
                <a:solidFill>
                  <a:srgbClr val="CC0066"/>
                </a:solidFill>
              </a:rPr>
              <a:t>Prejudice: </a:t>
            </a:r>
            <a:r>
              <a:rPr lang="en-US" sz="2000" dirty="0" smtClean="0"/>
              <a:t>Physics is often perceived as the ‘</a:t>
            </a:r>
            <a:r>
              <a:rPr lang="en-US" sz="2000" dirty="0" smtClean="0">
                <a:solidFill>
                  <a:srgbClr val="D16349"/>
                </a:solidFill>
              </a:rPr>
              <a:t>science of things</a:t>
            </a:r>
            <a:r>
              <a:rPr lang="en-US" sz="2000" dirty="0" smtClean="0"/>
              <a:t>’</a:t>
            </a:r>
          </a:p>
          <a:p>
            <a:pPr marL="0" indent="0">
              <a:lnSpc>
                <a:spcPct val="80000"/>
              </a:lnSpc>
              <a:buNone/>
            </a:pPr>
            <a:r>
              <a:rPr lang="en-US" sz="2000" dirty="0"/>
              <a:t>a</a:t>
            </a:r>
            <a:r>
              <a:rPr lang="en-US" sz="2000" dirty="0" smtClean="0"/>
              <a:t>nd therefore detached (i.e. irrelevant) from life, the universe and everything.</a:t>
            </a:r>
          </a:p>
          <a:p>
            <a:pPr marL="0" indent="0">
              <a:lnSpc>
                <a:spcPct val="80000"/>
              </a:lnSpc>
              <a:buNone/>
            </a:pPr>
            <a:endParaRPr lang="en-US" sz="2000" dirty="0"/>
          </a:p>
          <a:p>
            <a:pPr marL="0" indent="0">
              <a:lnSpc>
                <a:spcPct val="80000"/>
              </a:lnSpc>
              <a:buNone/>
            </a:pPr>
            <a:r>
              <a:rPr lang="en-US" sz="2000" dirty="0" smtClean="0"/>
              <a:t>	Don’t be shy to state that </a:t>
            </a:r>
            <a:br>
              <a:rPr lang="en-US" sz="2000" dirty="0" smtClean="0"/>
            </a:br>
            <a:r>
              <a:rPr lang="en-US" sz="2000" dirty="0" smtClean="0"/>
              <a:t>	</a:t>
            </a:r>
            <a:r>
              <a:rPr lang="en-US" sz="2000" dirty="0" smtClean="0">
                <a:solidFill>
                  <a:srgbClr val="D16349"/>
                </a:solidFill>
              </a:rPr>
              <a:t>(particle-) physics is the fundamental </a:t>
            </a:r>
            <a:br>
              <a:rPr lang="en-US" sz="2000" dirty="0" smtClean="0">
                <a:solidFill>
                  <a:srgbClr val="D16349"/>
                </a:solidFill>
              </a:rPr>
            </a:br>
            <a:r>
              <a:rPr lang="en-US" sz="2000" dirty="0" smtClean="0">
                <a:solidFill>
                  <a:srgbClr val="D16349"/>
                </a:solidFill>
              </a:rPr>
              <a:t>	base for all</a:t>
            </a:r>
            <a:r>
              <a:rPr lang="en-US" sz="2000" dirty="0">
                <a:solidFill>
                  <a:srgbClr val="D16349"/>
                </a:solidFill>
              </a:rPr>
              <a:t> </a:t>
            </a:r>
            <a:r>
              <a:rPr lang="en-US" sz="2000" dirty="0" smtClean="0">
                <a:solidFill>
                  <a:srgbClr val="D16349"/>
                </a:solidFill>
              </a:rPr>
              <a:t>understanding of life,</a:t>
            </a:r>
            <a:br>
              <a:rPr lang="en-US" sz="2000" dirty="0" smtClean="0">
                <a:solidFill>
                  <a:srgbClr val="D16349"/>
                </a:solidFill>
              </a:rPr>
            </a:br>
            <a:r>
              <a:rPr lang="en-US" sz="2000" dirty="0" smtClean="0">
                <a:solidFill>
                  <a:srgbClr val="D16349"/>
                </a:solidFill>
              </a:rPr>
              <a:t> 	the universe and everything</a:t>
            </a:r>
          </a:p>
          <a:p>
            <a:pPr marL="0" indent="0">
              <a:lnSpc>
                <a:spcPct val="80000"/>
              </a:lnSpc>
              <a:buNone/>
            </a:pPr>
            <a:endParaRPr lang="en-US" sz="2000" dirty="0"/>
          </a:p>
          <a:p>
            <a:pPr marL="0" indent="0">
              <a:lnSpc>
                <a:spcPct val="80000"/>
              </a:lnSpc>
              <a:buNone/>
            </a:pPr>
            <a:r>
              <a:rPr lang="en-US" sz="2000" dirty="0" smtClean="0"/>
              <a:t>	I.e. </a:t>
            </a:r>
            <a:r>
              <a:rPr lang="en-US" sz="2000" dirty="0" smtClean="0">
                <a:solidFill>
                  <a:srgbClr val="D16349"/>
                </a:solidFill>
              </a:rPr>
              <a:t>Chemistry</a:t>
            </a:r>
            <a:r>
              <a:rPr lang="en-US" sz="2000" dirty="0" smtClean="0"/>
              <a:t> is based on </a:t>
            </a:r>
            <a:r>
              <a:rPr lang="en-US" sz="2000" dirty="0" smtClean="0">
                <a:solidFill>
                  <a:srgbClr val="D16349"/>
                </a:solidFill>
              </a:rPr>
              <a:t>physics</a:t>
            </a:r>
          </a:p>
          <a:p>
            <a:pPr marL="0" indent="0">
              <a:lnSpc>
                <a:spcPct val="80000"/>
              </a:lnSpc>
              <a:buNone/>
            </a:pPr>
            <a:r>
              <a:rPr lang="en-US" sz="2000" dirty="0"/>
              <a:t>	</a:t>
            </a:r>
            <a:r>
              <a:rPr lang="en-US" sz="2000" dirty="0" smtClean="0"/>
              <a:t>	quantum mechanics, (</a:t>
            </a:r>
            <a:r>
              <a:rPr lang="en-US" sz="2000" dirty="0"/>
              <a:t>q</a:t>
            </a:r>
            <a:r>
              <a:rPr lang="en-US" sz="2000" dirty="0" smtClean="0"/>
              <a:t>uantum-)electrodynamics</a:t>
            </a:r>
          </a:p>
          <a:p>
            <a:pPr marL="0" indent="0">
              <a:lnSpc>
                <a:spcPct val="80000"/>
              </a:lnSpc>
              <a:buNone/>
            </a:pPr>
            <a:r>
              <a:rPr lang="en-US" sz="2000" dirty="0"/>
              <a:t>	</a:t>
            </a:r>
            <a:r>
              <a:rPr lang="en-US" sz="2000" dirty="0" smtClean="0">
                <a:solidFill>
                  <a:srgbClr val="D16349"/>
                </a:solidFill>
              </a:rPr>
              <a:t>Biochemistry</a:t>
            </a:r>
            <a:r>
              <a:rPr lang="en-US" sz="2000" dirty="0" smtClean="0"/>
              <a:t> is based on </a:t>
            </a:r>
            <a:r>
              <a:rPr lang="en-US" sz="2000" dirty="0" smtClean="0">
                <a:solidFill>
                  <a:srgbClr val="D16349"/>
                </a:solidFill>
              </a:rPr>
              <a:t>chemistry</a:t>
            </a:r>
          </a:p>
          <a:p>
            <a:pPr marL="0" indent="0">
              <a:lnSpc>
                <a:spcPct val="80000"/>
              </a:lnSpc>
              <a:buNone/>
            </a:pPr>
            <a:r>
              <a:rPr lang="en-US" sz="2000" dirty="0"/>
              <a:t>	</a:t>
            </a:r>
            <a:r>
              <a:rPr lang="en-US" sz="2000" dirty="0" smtClean="0">
                <a:solidFill>
                  <a:srgbClr val="D16349"/>
                </a:solidFill>
              </a:rPr>
              <a:t>Life</a:t>
            </a:r>
            <a:r>
              <a:rPr lang="en-US" sz="2000" dirty="0" smtClean="0"/>
              <a:t> is based on </a:t>
            </a:r>
            <a:r>
              <a:rPr lang="en-US" sz="2000" dirty="0" smtClean="0">
                <a:solidFill>
                  <a:srgbClr val="D16349"/>
                </a:solidFill>
              </a:rPr>
              <a:t>biochemistry</a:t>
            </a:r>
          </a:p>
          <a:p>
            <a:pPr marL="0" indent="0">
              <a:lnSpc>
                <a:spcPct val="90000"/>
              </a:lnSpc>
              <a:buNone/>
            </a:pPr>
            <a:r>
              <a:rPr lang="en-US" sz="2000" dirty="0"/>
              <a:t>	</a:t>
            </a:r>
            <a:endParaRPr lang="en-US" sz="2000" dirty="0" smtClean="0"/>
          </a:p>
          <a:p>
            <a:pPr marL="0" indent="0">
              <a:lnSpc>
                <a:spcPct val="90000"/>
              </a:lnSpc>
              <a:buNone/>
            </a:pPr>
            <a:endParaRPr lang="en-US" sz="2000" dirty="0"/>
          </a:p>
          <a:p>
            <a:pPr marL="0" indent="0">
              <a:lnSpc>
                <a:spcPct val="90000"/>
              </a:lnSpc>
              <a:buNone/>
            </a:pPr>
            <a:endParaRPr lang="en-US" sz="2000" dirty="0"/>
          </a:p>
        </p:txBody>
      </p:sp>
      <p:grpSp>
        <p:nvGrpSpPr>
          <p:cNvPr id="9" name="Group 8"/>
          <p:cNvGrpSpPr/>
          <p:nvPr/>
        </p:nvGrpSpPr>
        <p:grpSpPr>
          <a:xfrm>
            <a:off x="5508104" y="1916832"/>
            <a:ext cx="3060635" cy="1263604"/>
            <a:chOff x="1013498" y="2075583"/>
            <a:chExt cx="5834516" cy="2208384"/>
          </a:xfrm>
        </p:grpSpPr>
        <p:sp>
          <p:nvSpPr>
            <p:cNvPr id="10" name="Freeform 24"/>
            <p:cNvSpPr>
              <a:spLocks/>
            </p:cNvSpPr>
            <p:nvPr/>
          </p:nvSpPr>
          <p:spPr bwMode="auto">
            <a:xfrm>
              <a:off x="2843808" y="3478756"/>
              <a:ext cx="2065337" cy="173038"/>
            </a:xfrm>
            <a:custGeom>
              <a:avLst/>
              <a:gdLst/>
              <a:ahLst/>
              <a:cxnLst>
                <a:cxn ang="0">
                  <a:pos x="0" y="192"/>
                </a:cxn>
                <a:cxn ang="0">
                  <a:pos x="192" y="0"/>
                </a:cxn>
                <a:cxn ang="0">
                  <a:pos x="384" y="192"/>
                </a:cxn>
                <a:cxn ang="0">
                  <a:pos x="576" y="0"/>
                </a:cxn>
                <a:cxn ang="0">
                  <a:pos x="768" y="192"/>
                </a:cxn>
                <a:cxn ang="0">
                  <a:pos x="960" y="0"/>
                </a:cxn>
                <a:cxn ang="0">
                  <a:pos x="1152" y="192"/>
                </a:cxn>
                <a:cxn ang="0">
                  <a:pos x="1344" y="0"/>
                </a:cxn>
                <a:cxn ang="0">
                  <a:pos x="1536" y="192"/>
                </a:cxn>
                <a:cxn ang="0">
                  <a:pos x="1728" y="0"/>
                </a:cxn>
                <a:cxn ang="0">
                  <a:pos x="1920" y="192"/>
                </a:cxn>
                <a:cxn ang="0">
                  <a:pos x="2112" y="0"/>
                </a:cxn>
                <a:cxn ang="0">
                  <a:pos x="2304" y="192"/>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15875" cmpd="sng">
              <a:solidFill>
                <a:schemeClr val="tx1"/>
              </a:solidFill>
              <a:round/>
              <a:headEnd/>
              <a:tailEnd/>
            </a:ln>
            <a:effectLst/>
          </p:spPr>
          <p:txBody>
            <a:bodyPr wrap="none" anchor="ctr"/>
            <a:lstStyle/>
            <a:p>
              <a:endParaRPr lang="de-CH">
                <a:solidFill>
                  <a:prstClr val="black"/>
                </a:solidFill>
              </a:endParaRPr>
            </a:p>
          </p:txBody>
        </p:sp>
        <p:sp>
          <p:nvSpPr>
            <p:cNvPr id="11" name="Oval 10"/>
            <p:cNvSpPr/>
            <p:nvPr/>
          </p:nvSpPr>
          <p:spPr>
            <a:xfrm>
              <a:off x="2689625" y="3467125"/>
              <a:ext cx="214314" cy="214314"/>
            </a:xfrm>
            <a:prstGeom prst="ellipse">
              <a:avLst/>
            </a:prstGeom>
            <a:solidFill>
              <a:schemeClr val="tx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latin typeface="Arial"/>
              </a:endParaRPr>
            </a:p>
          </p:txBody>
        </p:sp>
        <p:sp>
          <p:nvSpPr>
            <p:cNvPr id="12" name="Oval 11"/>
            <p:cNvSpPr/>
            <p:nvPr/>
          </p:nvSpPr>
          <p:spPr>
            <a:xfrm>
              <a:off x="4825762" y="3467125"/>
              <a:ext cx="214314" cy="214314"/>
            </a:xfrm>
            <a:prstGeom prst="ellipse">
              <a:avLst/>
            </a:prstGeom>
            <a:solidFill>
              <a:schemeClr val="tx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latin typeface="Arial"/>
              </a:endParaRPr>
            </a:p>
          </p:txBody>
        </p:sp>
        <p:grpSp>
          <p:nvGrpSpPr>
            <p:cNvPr id="13" name="Group 12"/>
            <p:cNvGrpSpPr/>
            <p:nvPr/>
          </p:nvGrpSpPr>
          <p:grpSpPr>
            <a:xfrm>
              <a:off x="1013498" y="3130292"/>
              <a:ext cx="1809007" cy="901745"/>
              <a:chOff x="923428" y="3086806"/>
              <a:chExt cx="1809007" cy="901745"/>
            </a:xfrm>
          </p:grpSpPr>
          <p:grpSp>
            <p:nvGrpSpPr>
              <p:cNvPr id="25" name="Group 24"/>
              <p:cNvGrpSpPr/>
              <p:nvPr/>
            </p:nvGrpSpPr>
            <p:grpSpPr>
              <a:xfrm rot="-1800000">
                <a:off x="932435" y="3986804"/>
                <a:ext cx="1800000" cy="1747"/>
                <a:chOff x="4438650" y="2740025"/>
                <a:chExt cx="1800000" cy="1588"/>
              </a:xfrm>
            </p:grpSpPr>
            <p:cxnSp>
              <p:nvCxnSpPr>
                <p:cNvPr id="29" name="Straight Connector 28"/>
                <p:cNvCxnSpPr/>
                <p:nvPr/>
              </p:nvCxnSpPr>
              <p:spPr bwMode="auto">
                <a:xfrm>
                  <a:off x="4438650" y="2740025"/>
                  <a:ext cx="1800000" cy="1588"/>
                </a:xfrm>
                <a:prstGeom prst="line">
                  <a:avLst/>
                </a:prstGeom>
                <a:noFill/>
                <a:ln w="15875"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4438650" y="2740025"/>
                  <a:ext cx="900000" cy="1588"/>
                </a:xfrm>
                <a:prstGeom prst="line">
                  <a:avLst/>
                </a:prstGeom>
                <a:noFill/>
                <a:ln w="15875" cap="flat" cmpd="sng" algn="ctr">
                  <a:solidFill>
                    <a:schemeClr val="tx1"/>
                  </a:solidFill>
                  <a:prstDash val="solid"/>
                  <a:round/>
                  <a:headEnd type="none" w="med" len="med"/>
                  <a:tailEnd type="stealth" w="lg" len="lg"/>
                </a:ln>
                <a:effectLst/>
              </p:spPr>
            </p:cxnSp>
          </p:grpSp>
          <p:grpSp>
            <p:nvGrpSpPr>
              <p:cNvPr id="26" name="Group 25"/>
              <p:cNvGrpSpPr/>
              <p:nvPr/>
            </p:nvGrpSpPr>
            <p:grpSpPr>
              <a:xfrm rot="1800000" flipH="1">
                <a:off x="923428" y="3086806"/>
                <a:ext cx="1800000" cy="1588"/>
                <a:chOff x="4438650" y="2740025"/>
                <a:chExt cx="1800000" cy="1588"/>
              </a:xfrm>
            </p:grpSpPr>
            <p:cxnSp>
              <p:nvCxnSpPr>
                <p:cNvPr id="27" name="Straight Connector 26"/>
                <p:cNvCxnSpPr/>
                <p:nvPr/>
              </p:nvCxnSpPr>
              <p:spPr bwMode="auto">
                <a:xfrm>
                  <a:off x="4438650" y="2740025"/>
                  <a:ext cx="1800000" cy="1588"/>
                </a:xfrm>
                <a:prstGeom prst="line">
                  <a:avLst/>
                </a:prstGeom>
                <a:noFill/>
                <a:ln w="15875"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a:off x="4438650" y="2740025"/>
                  <a:ext cx="900000" cy="1588"/>
                </a:xfrm>
                <a:prstGeom prst="line">
                  <a:avLst/>
                </a:prstGeom>
                <a:noFill/>
                <a:ln w="15875" cap="flat" cmpd="sng" algn="ctr">
                  <a:solidFill>
                    <a:schemeClr val="tx1"/>
                  </a:solidFill>
                  <a:prstDash val="solid"/>
                  <a:round/>
                  <a:headEnd type="none" w="med" len="med"/>
                  <a:tailEnd type="stealth" w="lg" len="lg"/>
                </a:ln>
                <a:effectLst/>
              </p:spPr>
            </p:cxnSp>
          </p:grpSp>
        </p:grpSp>
        <p:grpSp>
          <p:nvGrpSpPr>
            <p:cNvPr id="14" name="Group 13"/>
            <p:cNvGrpSpPr/>
            <p:nvPr/>
          </p:nvGrpSpPr>
          <p:grpSpPr>
            <a:xfrm>
              <a:off x="4908260" y="3131625"/>
              <a:ext cx="1802485" cy="900412"/>
              <a:chOff x="5124428" y="3014798"/>
              <a:chExt cx="1802485" cy="900412"/>
            </a:xfrm>
          </p:grpSpPr>
          <p:grpSp>
            <p:nvGrpSpPr>
              <p:cNvPr id="19" name="Group 18"/>
              <p:cNvGrpSpPr/>
              <p:nvPr/>
            </p:nvGrpSpPr>
            <p:grpSpPr>
              <a:xfrm rot="-1800000">
                <a:off x="5124428" y="3014798"/>
                <a:ext cx="1800000" cy="1588"/>
                <a:chOff x="4438650" y="2740025"/>
                <a:chExt cx="1800000" cy="1588"/>
              </a:xfrm>
            </p:grpSpPr>
            <p:cxnSp>
              <p:nvCxnSpPr>
                <p:cNvPr id="23" name="Straight Connector 22"/>
                <p:cNvCxnSpPr/>
                <p:nvPr/>
              </p:nvCxnSpPr>
              <p:spPr bwMode="auto">
                <a:xfrm>
                  <a:off x="4438650" y="2740025"/>
                  <a:ext cx="1800000" cy="1588"/>
                </a:xfrm>
                <a:prstGeom prst="line">
                  <a:avLst/>
                </a:prstGeom>
                <a:noFill/>
                <a:ln w="1587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4438650" y="2740025"/>
                  <a:ext cx="900000" cy="1588"/>
                </a:xfrm>
                <a:prstGeom prst="line">
                  <a:avLst/>
                </a:prstGeom>
                <a:noFill/>
                <a:ln w="15875" cap="flat" cmpd="sng" algn="ctr">
                  <a:solidFill>
                    <a:schemeClr val="tx1"/>
                  </a:solidFill>
                  <a:prstDash val="solid"/>
                  <a:round/>
                  <a:headEnd type="none" w="med" len="med"/>
                  <a:tailEnd type="stealth" w="lg" len="lg"/>
                </a:ln>
                <a:effectLst/>
              </p:spPr>
            </p:cxnSp>
          </p:grpSp>
          <p:grpSp>
            <p:nvGrpSpPr>
              <p:cNvPr id="20" name="Group 19"/>
              <p:cNvGrpSpPr/>
              <p:nvPr/>
            </p:nvGrpSpPr>
            <p:grpSpPr>
              <a:xfrm rot="1800000" flipH="1">
                <a:off x="5126913" y="3913622"/>
                <a:ext cx="1800000" cy="1588"/>
                <a:chOff x="4438650" y="2740025"/>
                <a:chExt cx="1800000" cy="1588"/>
              </a:xfrm>
            </p:grpSpPr>
            <p:cxnSp>
              <p:nvCxnSpPr>
                <p:cNvPr id="21" name="Straight Connector 20"/>
                <p:cNvCxnSpPr/>
                <p:nvPr/>
              </p:nvCxnSpPr>
              <p:spPr bwMode="auto">
                <a:xfrm>
                  <a:off x="4438650" y="2740025"/>
                  <a:ext cx="1800000" cy="1588"/>
                </a:xfrm>
                <a:prstGeom prst="line">
                  <a:avLst/>
                </a:prstGeom>
                <a:noFill/>
                <a:ln w="1587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4438650" y="2740025"/>
                  <a:ext cx="900000" cy="1588"/>
                </a:xfrm>
                <a:prstGeom prst="line">
                  <a:avLst/>
                </a:prstGeom>
                <a:noFill/>
                <a:ln w="15875" cap="flat" cmpd="sng" algn="ctr">
                  <a:solidFill>
                    <a:schemeClr val="tx1"/>
                  </a:solidFill>
                  <a:prstDash val="solid"/>
                  <a:round/>
                  <a:headEnd type="none" w="med" len="med"/>
                  <a:tailEnd type="stealth" w="lg" len="lg"/>
                </a:ln>
                <a:effectLst/>
              </p:spPr>
            </p:cxnSp>
          </p:grpSp>
        </p:grpSp>
        <p:graphicFrame>
          <p:nvGraphicFramePr>
            <p:cNvPr id="15" name="Object 14"/>
            <p:cNvGraphicFramePr>
              <a:graphicFrameLocks noChangeAspect="1"/>
            </p:cNvGraphicFramePr>
            <p:nvPr>
              <p:extLst>
                <p:ext uri="{D42A27DB-BD31-4B8C-83A1-F6EECF244321}">
                  <p14:modId xmlns:p14="http://schemas.microsoft.com/office/powerpoint/2010/main" val="154067249"/>
                </p:ext>
              </p:extLst>
            </p:nvPr>
          </p:nvGraphicFramePr>
          <p:xfrm>
            <a:off x="1357236" y="2167522"/>
            <a:ext cx="616702" cy="711581"/>
          </p:xfrm>
          <a:graphic>
            <a:graphicData uri="http://schemas.openxmlformats.org/presentationml/2006/ole">
              <mc:AlternateContent xmlns:mc="http://schemas.openxmlformats.org/markup-compatibility/2006">
                <mc:Choice xmlns:v="urn:schemas-microsoft-com:vml" Requires="v">
                  <p:oleObj spid="_x0000_s3101" name="Equation" r:id="rId4" imgW="165100" imgH="190500" progId="Equation.DSMT4">
                    <p:embed/>
                  </p:oleObj>
                </mc:Choice>
                <mc:Fallback>
                  <p:oleObj name="Equation" r:id="rId4" imgW="165100" imgH="190500" progId="Equation.DSMT4">
                    <p:embed/>
                    <p:pic>
                      <p:nvPicPr>
                        <p:cNvPr id="0" name=""/>
                        <p:cNvPicPr/>
                        <p:nvPr/>
                      </p:nvPicPr>
                      <p:blipFill>
                        <a:blip r:embed="rId5"/>
                        <a:stretch>
                          <a:fillRect/>
                        </a:stretch>
                      </p:blipFill>
                      <p:spPr>
                        <a:xfrm>
                          <a:off x="1357236" y="2167522"/>
                          <a:ext cx="616702" cy="711581"/>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609973676"/>
                </p:ext>
              </p:extLst>
            </p:nvPr>
          </p:nvGraphicFramePr>
          <p:xfrm>
            <a:off x="6090106" y="2075583"/>
            <a:ext cx="757908" cy="852072"/>
          </p:xfrm>
          <a:graphic>
            <a:graphicData uri="http://schemas.openxmlformats.org/presentationml/2006/ole">
              <mc:AlternateContent xmlns:mc="http://schemas.openxmlformats.org/markup-compatibility/2006">
                <mc:Choice xmlns:v="urn:schemas-microsoft-com:vml" Requires="v">
                  <p:oleObj spid="_x0000_s3102" name="Equation" r:id="rId6" imgW="203200" imgH="228600" progId="Equation.DSMT4">
                    <p:embed/>
                  </p:oleObj>
                </mc:Choice>
                <mc:Fallback>
                  <p:oleObj name="Equation" r:id="rId6" imgW="203200" imgH="228600" progId="Equation.DSMT4">
                    <p:embed/>
                    <p:pic>
                      <p:nvPicPr>
                        <p:cNvPr id="0" name=""/>
                        <p:cNvPicPr/>
                        <p:nvPr/>
                      </p:nvPicPr>
                      <p:blipFill>
                        <a:blip r:embed="rId7"/>
                        <a:stretch>
                          <a:fillRect/>
                        </a:stretch>
                      </p:blipFill>
                      <p:spPr>
                        <a:xfrm>
                          <a:off x="6090106" y="2075583"/>
                          <a:ext cx="757908" cy="852072"/>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851076512"/>
                </p:ext>
              </p:extLst>
            </p:nvPr>
          </p:nvGraphicFramePr>
          <p:xfrm>
            <a:off x="1357236" y="3413732"/>
            <a:ext cx="616702" cy="711581"/>
          </p:xfrm>
          <a:graphic>
            <a:graphicData uri="http://schemas.openxmlformats.org/presentationml/2006/ole">
              <mc:AlternateContent xmlns:mc="http://schemas.openxmlformats.org/markup-compatibility/2006">
                <mc:Choice xmlns:v="urn:schemas-microsoft-com:vml" Requires="v">
                  <p:oleObj spid="_x0000_s3103" name="Equation" r:id="rId8" imgW="165100" imgH="190500" progId="Equation.DSMT4">
                    <p:embed/>
                  </p:oleObj>
                </mc:Choice>
                <mc:Fallback>
                  <p:oleObj name="Equation" r:id="rId8" imgW="165100" imgH="190500" progId="Equation.DSMT4">
                    <p:embed/>
                    <p:pic>
                      <p:nvPicPr>
                        <p:cNvPr id="0" name=""/>
                        <p:cNvPicPr/>
                        <p:nvPr/>
                      </p:nvPicPr>
                      <p:blipFill>
                        <a:blip r:embed="rId5"/>
                        <a:stretch>
                          <a:fillRect/>
                        </a:stretch>
                      </p:blipFill>
                      <p:spPr>
                        <a:xfrm>
                          <a:off x="1357236" y="3413732"/>
                          <a:ext cx="616702" cy="711581"/>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170142643"/>
                </p:ext>
              </p:extLst>
            </p:nvPr>
          </p:nvGraphicFramePr>
          <p:xfrm>
            <a:off x="6090106" y="3431893"/>
            <a:ext cx="757908" cy="852074"/>
          </p:xfrm>
          <a:graphic>
            <a:graphicData uri="http://schemas.openxmlformats.org/presentationml/2006/ole">
              <mc:AlternateContent xmlns:mc="http://schemas.openxmlformats.org/markup-compatibility/2006">
                <mc:Choice xmlns:v="urn:schemas-microsoft-com:vml" Requires="v">
                  <p:oleObj spid="_x0000_s3104" name="Equation" r:id="rId9" imgW="203200" imgH="228600" progId="Equation.DSMT4">
                    <p:embed/>
                  </p:oleObj>
                </mc:Choice>
                <mc:Fallback>
                  <p:oleObj name="Equation" r:id="rId9" imgW="203200" imgH="228600" progId="Equation.DSMT4">
                    <p:embed/>
                    <p:pic>
                      <p:nvPicPr>
                        <p:cNvPr id="0" name=""/>
                        <p:cNvPicPr/>
                        <p:nvPr/>
                      </p:nvPicPr>
                      <p:blipFill>
                        <a:blip r:embed="rId7"/>
                        <a:stretch>
                          <a:fillRect/>
                        </a:stretch>
                      </p:blipFill>
                      <p:spPr>
                        <a:xfrm>
                          <a:off x="6090106" y="3431893"/>
                          <a:ext cx="757908" cy="852074"/>
                        </a:xfrm>
                        <a:prstGeom prst="rect">
                          <a:avLst/>
                        </a:prstGeom>
                      </p:spPr>
                    </p:pic>
                  </p:oleObj>
                </mc:Fallback>
              </mc:AlternateContent>
            </a:graphicData>
          </a:graphic>
        </p:graphicFrame>
      </p:grpSp>
      <p:pic>
        <p:nvPicPr>
          <p:cNvPr id="31" name="Picture 30"/>
          <p:cNvPicPr>
            <a:picLocks noChangeAspect="1"/>
          </p:cNvPicPr>
          <p:nvPr/>
        </p:nvPicPr>
        <p:blipFill>
          <a:blip r:embed="rId10">
            <a:clrChange>
              <a:clrFrom>
                <a:srgbClr val="FEFEFE"/>
              </a:clrFrom>
              <a:clrTo>
                <a:srgbClr val="FEFEFE">
                  <a:alpha val="0"/>
                </a:srgbClr>
              </a:clrTo>
            </a:clrChange>
          </a:blip>
          <a:stretch>
            <a:fillRect/>
          </a:stretch>
        </p:blipFill>
        <p:spPr>
          <a:xfrm>
            <a:off x="467544" y="4509120"/>
            <a:ext cx="3707904" cy="2084678"/>
          </a:xfrm>
          <a:prstGeom prst="rect">
            <a:avLst/>
          </a:prstGeom>
        </p:spPr>
      </p:pic>
      <p:sp>
        <p:nvSpPr>
          <p:cNvPr id="7" name="Date Placeholder 6"/>
          <p:cNvSpPr>
            <a:spLocks noGrp="1"/>
          </p:cNvSpPr>
          <p:nvPr>
            <p:ph type="dt" sz="half" idx="10"/>
          </p:nvPr>
        </p:nvSpPr>
        <p:spPr/>
        <p:txBody>
          <a:bodyPr/>
          <a:lstStyle/>
          <a:p>
            <a:r>
              <a:rPr lang="de-CH" smtClean="0">
                <a:solidFill>
                  <a:prstClr val="white">
                    <a:lumMod val="65000"/>
                  </a:prstClr>
                </a:solidFill>
              </a:rPr>
              <a:t>HP Beck</a:t>
            </a:r>
            <a:endParaRPr lang="en-US" dirty="0">
              <a:solidFill>
                <a:prstClr val="white">
                  <a:lumMod val="65000"/>
                </a:prstClr>
              </a:solidFill>
            </a:endParaRPr>
          </a:p>
        </p:txBody>
      </p:sp>
      <p:sp>
        <p:nvSpPr>
          <p:cNvPr id="33" name="Footer Placeholder 32"/>
          <p:cNvSpPr>
            <a:spLocks noGrp="1"/>
          </p:cNvSpPr>
          <p:nvPr>
            <p:ph type="ftr" sz="quarter" idx="11"/>
          </p:nvPr>
        </p:nvSpPr>
        <p:spPr/>
        <p:txBody>
          <a:bodyPr/>
          <a:lstStyle/>
          <a:p>
            <a:r>
              <a:rPr lang="en-US" smtClean="0">
                <a:solidFill>
                  <a:prstClr val="white">
                    <a:lumMod val="65000"/>
                  </a:prstClr>
                </a:solidFill>
              </a:rPr>
              <a:t>IPPOG ECFA Report</a:t>
            </a:r>
            <a:endParaRPr lang="en-US" dirty="0">
              <a:solidFill>
                <a:prstClr val="white">
                  <a:lumMod val="65000"/>
                </a:prstClr>
              </a:solidFill>
            </a:endParaRPr>
          </a:p>
        </p:txBody>
      </p:sp>
      <p:sp>
        <p:nvSpPr>
          <p:cNvPr id="34" name="Slide Number Placeholder 33"/>
          <p:cNvSpPr>
            <a:spLocks noGrp="1"/>
          </p:cNvSpPr>
          <p:nvPr>
            <p:ph type="sldNum" sz="quarter" idx="12"/>
          </p:nvPr>
        </p:nvSpPr>
        <p:spPr/>
        <p:txBody>
          <a:bodyPr/>
          <a:lstStyle/>
          <a:p>
            <a:pPr algn="r"/>
            <a:fld id="{A0A56251-BD2A-9048-A894-ED47CF33A725}" type="slidenum">
              <a:rPr lang="en-US" smtClean="0">
                <a:solidFill>
                  <a:prstClr val="white">
                    <a:lumMod val="65000"/>
                  </a:prstClr>
                </a:solidFill>
              </a:rPr>
              <a:pPr algn="r"/>
              <a:t>9</a:t>
            </a:fld>
            <a:endParaRPr lang="en-US" dirty="0">
              <a:solidFill>
                <a:prstClr val="white">
                  <a:lumMod val="65000"/>
                </a:prstClr>
              </a:solidFill>
            </a:endParaRPr>
          </a:p>
        </p:txBody>
      </p:sp>
      <p:sp>
        <p:nvSpPr>
          <p:cNvPr id="4" name="TextBox 3"/>
          <p:cNvSpPr txBox="1"/>
          <p:nvPr/>
        </p:nvSpPr>
        <p:spPr>
          <a:xfrm>
            <a:off x="5220072" y="3356992"/>
            <a:ext cx="4046488" cy="369332"/>
          </a:xfrm>
          <a:prstGeom prst="rect">
            <a:avLst/>
          </a:prstGeom>
          <a:noFill/>
        </p:spPr>
        <p:txBody>
          <a:bodyPr wrap="none" rtlCol="0">
            <a:spAutoFit/>
          </a:bodyPr>
          <a:lstStyle/>
          <a:p>
            <a:r>
              <a:rPr lang="en-US" dirty="0" smtClean="0"/>
              <a:t>No Hydrogen without particle physics!</a:t>
            </a:r>
            <a:endParaRPr lang="en-US" dirty="0"/>
          </a:p>
        </p:txBody>
      </p:sp>
    </p:spTree>
    <p:extLst>
      <p:ext uri="{BB962C8B-B14F-4D97-AF65-F5344CB8AC3E}">
        <p14:creationId xmlns:p14="http://schemas.microsoft.com/office/powerpoint/2010/main" val="7874722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IPPOG Desig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PPOG Desig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3111</TotalTime>
  <Words>2296</Words>
  <Application>Microsoft Macintosh PowerPoint</Application>
  <PresentationFormat>On-screen Show (4:3)</PresentationFormat>
  <Paragraphs>476</Paragraphs>
  <Slides>34</Slides>
  <Notes>8</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34</vt:i4>
      </vt:variant>
    </vt:vector>
  </HeadingPairs>
  <TitlesOfParts>
    <vt:vector size="38" baseType="lpstr">
      <vt:lpstr>IPPOG Design Master</vt:lpstr>
      <vt:lpstr>1_IPPOG Design Master</vt:lpstr>
      <vt:lpstr>Equation</vt:lpstr>
      <vt:lpstr>MathType 6.0 Equation</vt:lpstr>
      <vt:lpstr>PowerPoint Presentation</vt:lpstr>
      <vt:lpstr> 1st issue of</vt:lpstr>
      <vt:lpstr>13 TeV pp Collisions</vt:lpstr>
      <vt:lpstr>Critical Outreach</vt:lpstr>
      <vt:lpstr>Critical Outreach</vt:lpstr>
      <vt:lpstr>Don’t care and don’t want to know</vt:lpstr>
      <vt:lpstr>Reaching out further            </vt:lpstr>
      <vt:lpstr>PowerPoint Presentation</vt:lpstr>
      <vt:lpstr>‘irrelevant science of things’ </vt:lpstr>
      <vt:lpstr>‘it’s calculated – why measure?’</vt:lpstr>
      <vt:lpstr>‘it’s calculated – now its dull!’</vt:lpstr>
      <vt:lpstr>‘it’s calculated – now its dull!’</vt:lpstr>
      <vt:lpstr>‘particle physics detached from life’</vt:lpstr>
      <vt:lpstr>‘science findings don’t last’</vt:lpstr>
      <vt:lpstr>IPPOG</vt:lpstr>
      <vt:lpstr>IPPOG  – an International Network Current members come from the 22 member states of CERN, Australia, Ireland, Slovenia, South Africa, the USA, and from DESY, CERN and five of the major experiments at the Large Hadron Collider (LHC).</vt:lpstr>
      <vt:lpstr>IPPOG’s purpose</vt:lpstr>
      <vt:lpstr>IPPOG an umbrella for making  outreach global</vt:lpstr>
      <vt:lpstr>IPPOG Newsletter</vt:lpstr>
      <vt:lpstr>12th IPPOG Meeting Nov 10-12, 2016 </vt:lpstr>
      <vt:lpstr>IPPOG’s Flagship: International Masterclasses</vt:lpstr>
      <vt:lpstr>PowerPoint Presentation</vt:lpstr>
      <vt:lpstr>High-school students analyze LHC data</vt:lpstr>
      <vt:lpstr>For example:  The CMS WZH measurement</vt:lpstr>
      <vt:lpstr>For example:  The LHCb D0Kπ measurement </vt:lpstr>
      <vt:lpstr>Evolution of Masterclass participation</vt:lpstr>
      <vt:lpstr>International Masterclasses</vt:lpstr>
      <vt:lpstr>Expanding to Astroparticle physics – discussions and pilot tests</vt:lpstr>
      <vt:lpstr>IPPOG at Conferences</vt:lpstr>
      <vt:lpstr>PowerPoint Presentation</vt:lpstr>
      <vt:lpstr>PowerPoint Presentation</vt:lpstr>
      <vt:lpstr>IPPOG is becoming a Collaboration</vt:lpstr>
      <vt:lpstr>IPPOG MoU</vt:lpstr>
      <vt:lpstr>IPPOG in Nov 2016</vt:lpstr>
    </vt:vector>
  </TitlesOfParts>
  <Company>Entenhausen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HansPeter Beck</cp:lastModifiedBy>
  <cp:revision>371</cp:revision>
  <cp:lastPrinted>2013-09-20T08:14:08Z</cp:lastPrinted>
  <dcterms:created xsi:type="dcterms:W3CDTF">2011-11-01T11:56:59Z</dcterms:created>
  <dcterms:modified xsi:type="dcterms:W3CDTF">2016-11-24T13:48:21Z</dcterms:modified>
</cp:coreProperties>
</file>