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301" r:id="rId3"/>
    <p:sldId id="299" r:id="rId4"/>
    <p:sldId id="261" r:id="rId5"/>
    <p:sldId id="288" r:id="rId6"/>
    <p:sldId id="312" r:id="rId7"/>
    <p:sldId id="320" r:id="rId8"/>
    <p:sldId id="323" r:id="rId9"/>
    <p:sldId id="328" r:id="rId10"/>
    <p:sldId id="315" r:id="rId11"/>
    <p:sldId id="316" r:id="rId12"/>
    <p:sldId id="317" r:id="rId13"/>
    <p:sldId id="321" r:id="rId14"/>
    <p:sldId id="327" r:id="rId15"/>
    <p:sldId id="336" r:id="rId16"/>
    <p:sldId id="331" r:id="rId17"/>
    <p:sldId id="329" r:id="rId18"/>
    <p:sldId id="335" r:id="rId19"/>
    <p:sldId id="296" r:id="rId20"/>
    <p:sldId id="324" r:id="rId21"/>
    <p:sldId id="326" r:id="rId22"/>
    <p:sldId id="332" r:id="rId23"/>
    <p:sldId id="333" r:id="rId24"/>
    <p:sldId id="334" r:id="rId25"/>
    <p:sldId id="293" r:id="rId26"/>
    <p:sldId id="308" r:id="rId27"/>
    <p:sldId id="307" r:id="rId28"/>
    <p:sldId id="309" r:id="rId29"/>
    <p:sldId id="306" r:id="rId30"/>
    <p:sldId id="294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FFFF00"/>
    <a:srgbClr val="FF9966"/>
    <a:srgbClr val="0066FF"/>
    <a:srgbClr val="96D3DE"/>
    <a:srgbClr val="B0D3DE"/>
    <a:srgbClr val="BAD3DE"/>
    <a:srgbClr val="33CCFF"/>
    <a:srgbClr val="99CCFF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434" autoAdjust="0"/>
  </p:normalViewPr>
  <p:slideViewPr>
    <p:cSldViewPr>
      <p:cViewPr varScale="1">
        <p:scale>
          <a:sx n="67" d="100"/>
          <a:sy n="67" d="100"/>
        </p:scale>
        <p:origin x="139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1628A0-1A40-402A-9607-6153B71B9F65}" type="datetimeFigureOut">
              <a:rPr lang="en-GB" smtClean="0"/>
              <a:t>24/11/2016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739752-BD53-4F25-ADBD-F4A12C1330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13251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7A6B78-9228-4849-908C-893C427DA105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2528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7A6B78-9228-4849-908C-893C427DA105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79809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739752-BD53-4F25-ADBD-F4A12C133088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84036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739752-BD53-4F25-ADBD-F4A12C133088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41885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739752-BD53-4F25-ADBD-F4A12C133088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41885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739752-BD53-4F25-ADBD-F4A12C133088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12236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739752-BD53-4F25-ADBD-F4A12C133088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52025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739752-BD53-4F25-ADBD-F4A12C133088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22194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E8728-70BD-442E-BA66-5F56E3B97443}" type="datetime1">
              <a:rPr lang="en-GB" smtClean="0"/>
              <a:t>24/11/2016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FA2D2-B08E-479C-8EFA-F462BF97C60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4ABEF-2EFB-47B4-832C-D750579FFDCC}" type="datetime1">
              <a:rPr lang="en-GB" smtClean="0"/>
              <a:t>24/11/2016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FA2D2-B08E-479C-8EFA-F462BF97C60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D3BE5-C020-46A9-81EE-DA1DB96BB89A}" type="datetime1">
              <a:rPr lang="en-GB" smtClean="0"/>
              <a:t>24/11/2016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FA2D2-B08E-479C-8EFA-F462BF97C60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F037F-C847-4136-BFC7-33D1D467AEF9}" type="datetime1">
              <a:rPr lang="en-GB" smtClean="0"/>
              <a:t>24/11/2016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FA2D2-B08E-479C-8EFA-F462BF97C60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340FA-C73D-4193-ADCB-E33516005171}" type="datetime1">
              <a:rPr lang="en-GB" smtClean="0"/>
              <a:t>24/11/2016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FA2D2-B08E-479C-8EFA-F462BF97C60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B198E-BFE3-4BAF-B985-F59ADB041E91}" type="datetime1">
              <a:rPr lang="en-GB" smtClean="0"/>
              <a:t>24/11/2016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FA2D2-B08E-479C-8EFA-F462BF97C60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496F9-749E-4136-B195-7976C3206F02}" type="datetime1">
              <a:rPr lang="en-GB" smtClean="0"/>
              <a:t>24/11/2016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FA2D2-B08E-479C-8EFA-F462BF97C60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B6B1A-D6A1-45A0-83F3-BC999CD03C64}" type="datetime1">
              <a:rPr lang="en-GB" smtClean="0"/>
              <a:t>24/11/2016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FA2D2-B08E-479C-8EFA-F462BF97C60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7B6D8-4D3D-4D82-AB0D-10EC84BE7150}" type="datetime1">
              <a:rPr lang="en-GB" smtClean="0"/>
              <a:t>24/11/2016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902896" y="6356350"/>
            <a:ext cx="2133600" cy="365125"/>
          </a:xfrm>
        </p:spPr>
        <p:txBody>
          <a:bodyPr/>
          <a:lstStyle>
            <a:lvl1pPr>
              <a:defRPr sz="1400"/>
            </a:lvl1pPr>
          </a:lstStyle>
          <a:p>
            <a:fld id="{464FA2D2-B08E-479C-8EFA-F462BF97C60C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96428-6586-4A25-B869-39267129F1DF}" type="datetime1">
              <a:rPr lang="en-GB" smtClean="0"/>
              <a:t>24/11/2016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FA2D2-B08E-479C-8EFA-F462BF97C60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4E6E3-B1DC-4C4A-95D6-3968BAB6B1E8}" type="datetime1">
              <a:rPr lang="en-GB" smtClean="0"/>
              <a:t>24/11/2016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FA2D2-B08E-479C-8EFA-F462BF97C60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A518C1-C4E2-46BA-9A7D-82B016BBE976}" type="datetime1">
              <a:rPr lang="en-GB" smtClean="0"/>
              <a:t>24/11/2016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02896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4FA2D2-B08E-479C-8EFA-F462BF97C60C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3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gif"/><Relationship Id="rId5" Type="http://schemas.openxmlformats.org/officeDocument/2006/relationships/image" Target="../media/image21.jpg"/><Relationship Id="rId4" Type="http://schemas.openxmlformats.org/officeDocument/2006/relationships/image" Target="../media/image5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3.png"/><Relationship Id="rId5" Type="http://schemas.openxmlformats.org/officeDocument/2006/relationships/image" Target="../media/image32.gif"/><Relationship Id="rId4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m3net.org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40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8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3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39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0.w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image" Target="../media/image41.gif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gif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7" Type="http://schemas.openxmlformats.org/officeDocument/2006/relationships/image" Target="../media/image50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9.png"/><Relationship Id="rId5" Type="http://schemas.openxmlformats.org/officeDocument/2006/relationships/image" Target="../media/image46.jpeg"/><Relationship Id="rId4" Type="http://schemas.openxmlformats.org/officeDocument/2006/relationships/image" Target="../media/image45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wmf"/><Relationship Id="rId4" Type="http://schemas.openxmlformats.org/officeDocument/2006/relationships/image" Target="../media/image54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://iopscience.iop.org/article/10.1088/0954-3899/43/8/084001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image" Target="../media/image2.wmf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wmf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4"/>
          <p:cNvSpPr txBox="1">
            <a:spLocks/>
          </p:cNvSpPr>
          <p:nvPr/>
        </p:nvSpPr>
        <p:spPr>
          <a:xfrm>
            <a:off x="570420" y="188800"/>
            <a:ext cx="7992000" cy="1440000"/>
          </a:xfrm>
          <a:prstGeom prst="rect">
            <a:avLst/>
          </a:prstGeom>
          <a:effectLst/>
        </p:spPr>
        <p:txBody>
          <a:bodyPr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9600" b="1" spc="20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tx1"/>
                  </a:outerShdw>
                </a:effectLst>
                <a:cs typeface="Arial" pitchFamily="34" charset="0"/>
              </a:rPr>
              <a:t>KM3NeT</a:t>
            </a:r>
            <a:endParaRPr lang="en-GB" sz="9600" b="1" spc="200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tx1"/>
                </a:outerShdw>
              </a:effectLst>
            </a:endParaRPr>
          </a:p>
        </p:txBody>
      </p:sp>
      <p:sp>
        <p:nvSpPr>
          <p:cNvPr id="3" name="Subtitle 5"/>
          <p:cNvSpPr txBox="1">
            <a:spLocks/>
          </p:cNvSpPr>
          <p:nvPr/>
        </p:nvSpPr>
        <p:spPr>
          <a:xfrm>
            <a:off x="570420" y="5150202"/>
            <a:ext cx="7992000" cy="12960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lnSpc>
                <a:spcPts val="2000"/>
              </a:lnSpc>
              <a:buNone/>
            </a:pPr>
            <a:r>
              <a:rPr lang="en-GB" sz="1900" b="1" dirty="0" smtClean="0">
                <a:solidFill>
                  <a:schemeClr val="bg1"/>
                </a:solidFill>
              </a:rPr>
              <a:t>PECFA</a:t>
            </a:r>
          </a:p>
          <a:p>
            <a:pPr marL="0" lvl="0" indent="0" algn="ctr">
              <a:lnSpc>
                <a:spcPts val="2000"/>
              </a:lnSpc>
              <a:buNone/>
            </a:pPr>
            <a:r>
              <a:rPr lang="en-GB" sz="1900" b="1" dirty="0" smtClean="0">
                <a:solidFill>
                  <a:schemeClr val="bg1"/>
                </a:solidFill>
              </a:rPr>
              <a:t>24</a:t>
            </a:r>
            <a:r>
              <a:rPr lang="en-GB" sz="1900" b="1" dirty="0" smtClean="0">
                <a:solidFill>
                  <a:schemeClr val="bg1"/>
                </a:solidFill>
                <a:sym typeface="Symbol" panose="05050102010706020507" pitchFamily="18" charset="2"/>
              </a:rPr>
              <a:t>25</a:t>
            </a:r>
            <a:r>
              <a:rPr lang="en-GB" sz="1900" b="1" dirty="0" smtClean="0">
                <a:solidFill>
                  <a:schemeClr val="bg1"/>
                </a:solidFill>
              </a:rPr>
              <a:t> November 2016, CERN</a:t>
            </a:r>
          </a:p>
          <a:p>
            <a:pPr marL="0" indent="0" algn="ctr">
              <a:lnSpc>
                <a:spcPts val="2000"/>
              </a:lnSpc>
              <a:buNone/>
            </a:pPr>
            <a:r>
              <a:rPr lang="en-GB" sz="1900" b="1" dirty="0" smtClean="0">
                <a:solidFill>
                  <a:schemeClr val="bg1"/>
                </a:solidFill>
              </a:rPr>
              <a:t>Maarten de Jong </a:t>
            </a:r>
          </a:p>
        </p:txBody>
      </p:sp>
      <p:sp>
        <p:nvSpPr>
          <p:cNvPr id="5" name="Subtitle 5"/>
          <p:cNvSpPr txBox="1">
            <a:spLocks/>
          </p:cNvSpPr>
          <p:nvPr/>
        </p:nvSpPr>
        <p:spPr>
          <a:xfrm>
            <a:off x="570420" y="1772816"/>
            <a:ext cx="7992000" cy="1368024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tx1"/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GB" sz="2400" b="1" i="1" u="sng" strike="noStrike" kern="1200" cap="none" spc="0" normalizeH="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A</a:t>
            </a:r>
            <a:r>
              <a:rPr kumimoji="0" lang="en-GB" sz="2400" b="1" i="1" u="none" strike="noStrike" kern="1200" cap="none" spc="0" normalizeH="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stro-particle and </a:t>
            </a:r>
            <a:r>
              <a:rPr kumimoji="0" lang="en-GB" sz="2400" b="1" i="1" u="sng" strike="noStrike" kern="1200" cap="none" spc="0" normalizeH="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O</a:t>
            </a:r>
            <a:r>
              <a:rPr kumimoji="0" lang="en-GB" sz="2400" b="1" i="1" u="none" strike="noStrike" kern="1200" cap="none" spc="0" normalizeH="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scillations </a:t>
            </a:r>
            <a:r>
              <a:rPr kumimoji="0" lang="en-GB" sz="2400" b="1" i="1" u="sng" strike="noStrike" kern="1200" cap="none" spc="0" normalizeH="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R</a:t>
            </a:r>
            <a:r>
              <a:rPr kumimoji="0" lang="en-GB" sz="2400" b="1" i="1" u="none" strike="noStrike" kern="1200" cap="none" spc="0" normalizeH="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esearch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GB" sz="2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</a:t>
            </a:r>
            <a:r>
              <a:rPr lang="en-GB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ith </a:t>
            </a:r>
            <a:r>
              <a:rPr lang="en-GB" sz="2400" b="1" i="1" u="sng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en-GB" sz="24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osmics</a:t>
            </a:r>
            <a:r>
              <a:rPr lang="en-GB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 the </a:t>
            </a:r>
            <a:r>
              <a:rPr lang="en-GB" sz="2400" b="1" i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en-GB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byss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GB" sz="2400" b="1" u="none" strike="noStrike" kern="1200" cap="none" spc="0" normalizeH="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(ARCA</a:t>
            </a:r>
            <a:r>
              <a:rPr kumimoji="0" lang="en-GB" sz="2400" b="1" u="none" strike="noStrike" kern="1200" cap="none" spc="0" normalizeH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 &amp; ORCA)</a:t>
            </a:r>
            <a:endParaRPr kumimoji="0" lang="en-GB" sz="2400" b="1" u="none" strike="noStrike" kern="1200" cap="none" spc="0" normalizeH="0" baseline="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FA2D2-B08E-479C-8EFA-F462BF97C60C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5826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Rectangle 31"/>
          <p:cNvSpPr>
            <a:spLocks noChangeArrowheads="1"/>
          </p:cNvSpPr>
          <p:nvPr/>
        </p:nvSpPr>
        <p:spPr bwMode="auto">
          <a:xfrm>
            <a:off x="6163973" y="5200172"/>
            <a:ext cx="1647825" cy="1440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bIns="0" anchor="b" anchorCtr="1"/>
          <a:lstStyle/>
          <a:p>
            <a:r>
              <a:rPr lang="en-US" dirty="0" smtClean="0"/>
              <a:t>CPU</a:t>
            </a:r>
            <a:endParaRPr lang="en-US" dirty="0"/>
          </a:p>
        </p:txBody>
      </p:sp>
      <p:sp>
        <p:nvSpPr>
          <p:cNvPr id="159" name="Rectangle 31"/>
          <p:cNvSpPr>
            <a:spLocks noChangeArrowheads="1"/>
          </p:cNvSpPr>
          <p:nvPr/>
        </p:nvSpPr>
        <p:spPr bwMode="auto">
          <a:xfrm>
            <a:off x="3946239" y="5200172"/>
            <a:ext cx="1647825" cy="1440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bIns="0" anchor="b" anchorCtr="1"/>
          <a:lstStyle/>
          <a:p>
            <a:r>
              <a:rPr lang="en-US" dirty="0" smtClean="0"/>
              <a:t>CPU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B0F0"/>
          </a:solidFill>
        </p:spPr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Real time data filter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FA2D2-B08E-479C-8EFA-F462BF97C60C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-4763" y="4114800"/>
            <a:ext cx="914400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5" name="Rectangle 11"/>
          <p:cNvSpPr>
            <a:spLocks noChangeArrowheads="1"/>
          </p:cNvSpPr>
          <p:nvPr/>
        </p:nvSpPr>
        <p:spPr bwMode="auto">
          <a:xfrm>
            <a:off x="1649413" y="3200400"/>
            <a:ext cx="889000" cy="174625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Rectangle 12"/>
          <p:cNvSpPr>
            <a:spLocks noChangeArrowheads="1"/>
          </p:cNvSpPr>
          <p:nvPr/>
        </p:nvSpPr>
        <p:spPr bwMode="auto">
          <a:xfrm>
            <a:off x="1798638" y="3316288"/>
            <a:ext cx="887412" cy="174625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Rectangle 13"/>
          <p:cNvSpPr>
            <a:spLocks noChangeArrowheads="1"/>
          </p:cNvSpPr>
          <p:nvPr/>
        </p:nvSpPr>
        <p:spPr bwMode="auto">
          <a:xfrm>
            <a:off x="1946275" y="3432175"/>
            <a:ext cx="887413" cy="174625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Rectangle 14"/>
          <p:cNvSpPr>
            <a:spLocks noChangeArrowheads="1"/>
          </p:cNvSpPr>
          <p:nvPr/>
        </p:nvSpPr>
        <p:spPr bwMode="auto">
          <a:xfrm>
            <a:off x="2093913" y="3548063"/>
            <a:ext cx="887412" cy="1746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Rectangle 15"/>
          <p:cNvSpPr>
            <a:spLocks noChangeArrowheads="1"/>
          </p:cNvSpPr>
          <p:nvPr/>
        </p:nvSpPr>
        <p:spPr bwMode="auto">
          <a:xfrm>
            <a:off x="2759075" y="3200400"/>
            <a:ext cx="889000" cy="174625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Rectangle 16"/>
          <p:cNvSpPr>
            <a:spLocks noChangeArrowheads="1"/>
          </p:cNvSpPr>
          <p:nvPr/>
        </p:nvSpPr>
        <p:spPr bwMode="auto">
          <a:xfrm>
            <a:off x="2908300" y="3316288"/>
            <a:ext cx="887413" cy="174625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Rectangle 17"/>
          <p:cNvSpPr>
            <a:spLocks noChangeArrowheads="1"/>
          </p:cNvSpPr>
          <p:nvPr/>
        </p:nvSpPr>
        <p:spPr bwMode="auto">
          <a:xfrm>
            <a:off x="3055938" y="3432175"/>
            <a:ext cx="887412" cy="174625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Rectangle 18"/>
          <p:cNvSpPr>
            <a:spLocks noChangeArrowheads="1"/>
          </p:cNvSpPr>
          <p:nvPr/>
        </p:nvSpPr>
        <p:spPr bwMode="auto">
          <a:xfrm>
            <a:off x="3203575" y="3548063"/>
            <a:ext cx="887413" cy="1746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Rectangle 19"/>
          <p:cNvSpPr>
            <a:spLocks noChangeArrowheads="1"/>
          </p:cNvSpPr>
          <p:nvPr/>
        </p:nvSpPr>
        <p:spPr bwMode="auto">
          <a:xfrm>
            <a:off x="3870325" y="3200400"/>
            <a:ext cx="887413" cy="174625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Rectangle 20"/>
          <p:cNvSpPr>
            <a:spLocks noChangeArrowheads="1"/>
          </p:cNvSpPr>
          <p:nvPr/>
        </p:nvSpPr>
        <p:spPr bwMode="auto">
          <a:xfrm>
            <a:off x="4017963" y="3316288"/>
            <a:ext cx="887412" cy="174625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Rectangle 21"/>
          <p:cNvSpPr>
            <a:spLocks noChangeArrowheads="1"/>
          </p:cNvSpPr>
          <p:nvPr/>
        </p:nvSpPr>
        <p:spPr bwMode="auto">
          <a:xfrm>
            <a:off x="4165600" y="3432175"/>
            <a:ext cx="887413" cy="174625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Rectangle 22"/>
          <p:cNvSpPr>
            <a:spLocks noChangeArrowheads="1"/>
          </p:cNvSpPr>
          <p:nvPr/>
        </p:nvSpPr>
        <p:spPr bwMode="auto">
          <a:xfrm>
            <a:off x="4313238" y="3548063"/>
            <a:ext cx="889000" cy="1746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Rectangle 23"/>
          <p:cNvSpPr>
            <a:spLocks noChangeArrowheads="1"/>
          </p:cNvSpPr>
          <p:nvPr/>
        </p:nvSpPr>
        <p:spPr bwMode="auto">
          <a:xfrm>
            <a:off x="4979988" y="3200400"/>
            <a:ext cx="887412" cy="174625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Rectangle 24"/>
          <p:cNvSpPr>
            <a:spLocks noChangeArrowheads="1"/>
          </p:cNvSpPr>
          <p:nvPr/>
        </p:nvSpPr>
        <p:spPr bwMode="auto">
          <a:xfrm>
            <a:off x="5127625" y="3316288"/>
            <a:ext cx="887413" cy="174625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Rectangle 25"/>
          <p:cNvSpPr>
            <a:spLocks noChangeArrowheads="1"/>
          </p:cNvSpPr>
          <p:nvPr/>
        </p:nvSpPr>
        <p:spPr bwMode="auto">
          <a:xfrm>
            <a:off x="5275263" y="3432175"/>
            <a:ext cx="889000" cy="174625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Rectangle 26"/>
          <p:cNvSpPr>
            <a:spLocks noChangeArrowheads="1"/>
          </p:cNvSpPr>
          <p:nvPr/>
        </p:nvSpPr>
        <p:spPr bwMode="auto">
          <a:xfrm>
            <a:off x="5422900" y="3548063"/>
            <a:ext cx="889000" cy="1746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" name="Rectangle 27"/>
          <p:cNvSpPr>
            <a:spLocks noChangeArrowheads="1"/>
          </p:cNvSpPr>
          <p:nvPr/>
        </p:nvSpPr>
        <p:spPr bwMode="auto">
          <a:xfrm>
            <a:off x="6089650" y="3200400"/>
            <a:ext cx="887413" cy="174625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Rectangle 28"/>
          <p:cNvSpPr>
            <a:spLocks noChangeArrowheads="1"/>
          </p:cNvSpPr>
          <p:nvPr/>
        </p:nvSpPr>
        <p:spPr bwMode="auto">
          <a:xfrm>
            <a:off x="6237288" y="3316288"/>
            <a:ext cx="887412" cy="174625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Rectangle 29"/>
          <p:cNvSpPr>
            <a:spLocks noChangeArrowheads="1"/>
          </p:cNvSpPr>
          <p:nvPr/>
        </p:nvSpPr>
        <p:spPr bwMode="auto">
          <a:xfrm>
            <a:off x="6384925" y="3432175"/>
            <a:ext cx="889000" cy="174625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" name="Rectangle 30"/>
          <p:cNvSpPr>
            <a:spLocks noChangeArrowheads="1"/>
          </p:cNvSpPr>
          <p:nvPr/>
        </p:nvSpPr>
        <p:spPr bwMode="auto">
          <a:xfrm>
            <a:off x="6534150" y="3548063"/>
            <a:ext cx="887413" cy="1746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" name="Rectangle 31"/>
          <p:cNvSpPr>
            <a:spLocks noChangeArrowheads="1"/>
          </p:cNvSpPr>
          <p:nvPr/>
        </p:nvSpPr>
        <p:spPr bwMode="auto">
          <a:xfrm>
            <a:off x="1649413" y="5192712"/>
            <a:ext cx="1647825" cy="1440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bIns="0" anchor="b" anchorCtr="1"/>
          <a:lstStyle/>
          <a:p>
            <a:r>
              <a:rPr lang="en-US" dirty="0" smtClean="0"/>
              <a:t>CPU</a:t>
            </a:r>
            <a:endParaRPr lang="en-US" dirty="0"/>
          </a:p>
        </p:txBody>
      </p:sp>
      <p:sp>
        <p:nvSpPr>
          <p:cNvPr id="26" name="Oval 32"/>
          <p:cNvSpPr>
            <a:spLocks noChangeArrowheads="1"/>
          </p:cNvSpPr>
          <p:nvPr/>
        </p:nvSpPr>
        <p:spPr bwMode="auto">
          <a:xfrm>
            <a:off x="1841500" y="5986463"/>
            <a:ext cx="1257300" cy="350837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 anchorCtr="1"/>
          <a:lstStyle/>
          <a:p>
            <a:pPr algn="ctr" eaLnBrk="0" hangingPunct="0"/>
            <a:r>
              <a:rPr lang="en-GB" dirty="0" smtClean="0"/>
              <a:t>data filter</a:t>
            </a:r>
            <a:endParaRPr lang="en-GB" dirty="0"/>
          </a:p>
        </p:txBody>
      </p:sp>
      <p:sp>
        <p:nvSpPr>
          <p:cNvPr id="27" name="Rectangle 33"/>
          <p:cNvSpPr>
            <a:spLocks noChangeArrowheads="1"/>
          </p:cNvSpPr>
          <p:nvPr/>
        </p:nvSpPr>
        <p:spPr bwMode="auto">
          <a:xfrm>
            <a:off x="1724025" y="5251450"/>
            <a:ext cx="887413" cy="173038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" name="Rectangle 34"/>
          <p:cNvSpPr>
            <a:spLocks noChangeArrowheads="1"/>
          </p:cNvSpPr>
          <p:nvPr/>
        </p:nvSpPr>
        <p:spPr bwMode="auto">
          <a:xfrm>
            <a:off x="1871663" y="5367338"/>
            <a:ext cx="887412" cy="173037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" name="Rectangle 35"/>
          <p:cNvSpPr>
            <a:spLocks noChangeArrowheads="1"/>
          </p:cNvSpPr>
          <p:nvPr/>
        </p:nvSpPr>
        <p:spPr bwMode="auto">
          <a:xfrm>
            <a:off x="2019300" y="5483225"/>
            <a:ext cx="889000" cy="174625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" name="Rectangle 36"/>
          <p:cNvSpPr>
            <a:spLocks noChangeArrowheads="1"/>
          </p:cNvSpPr>
          <p:nvPr/>
        </p:nvSpPr>
        <p:spPr bwMode="auto">
          <a:xfrm>
            <a:off x="2168525" y="5599113"/>
            <a:ext cx="887413" cy="174625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" name="Oval 38"/>
          <p:cNvSpPr>
            <a:spLocks noChangeArrowheads="1"/>
          </p:cNvSpPr>
          <p:nvPr/>
        </p:nvSpPr>
        <p:spPr bwMode="auto">
          <a:xfrm>
            <a:off x="4133850" y="5991225"/>
            <a:ext cx="1258888" cy="350838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 anchorCtr="1"/>
          <a:lstStyle/>
          <a:p>
            <a:pPr algn="ctr" eaLnBrk="0" hangingPunct="0"/>
            <a:r>
              <a:rPr lang="en-GB" dirty="0" smtClean="0"/>
              <a:t>data filter</a:t>
            </a:r>
            <a:endParaRPr lang="en-GB" dirty="0"/>
          </a:p>
        </p:txBody>
      </p:sp>
      <p:sp>
        <p:nvSpPr>
          <p:cNvPr id="33" name="Rectangle 39"/>
          <p:cNvSpPr>
            <a:spLocks noChangeArrowheads="1"/>
          </p:cNvSpPr>
          <p:nvPr/>
        </p:nvSpPr>
        <p:spPr bwMode="auto">
          <a:xfrm>
            <a:off x="4017963" y="5251450"/>
            <a:ext cx="887412" cy="173038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" name="Rectangle 40"/>
          <p:cNvSpPr>
            <a:spLocks noChangeArrowheads="1"/>
          </p:cNvSpPr>
          <p:nvPr/>
        </p:nvSpPr>
        <p:spPr bwMode="auto">
          <a:xfrm>
            <a:off x="4165600" y="5367338"/>
            <a:ext cx="887413" cy="173037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" name="Rectangle 41"/>
          <p:cNvSpPr>
            <a:spLocks noChangeArrowheads="1"/>
          </p:cNvSpPr>
          <p:nvPr/>
        </p:nvSpPr>
        <p:spPr bwMode="auto">
          <a:xfrm>
            <a:off x="4313238" y="5483225"/>
            <a:ext cx="889000" cy="174625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" name="Rectangle 42"/>
          <p:cNvSpPr>
            <a:spLocks noChangeArrowheads="1"/>
          </p:cNvSpPr>
          <p:nvPr/>
        </p:nvSpPr>
        <p:spPr bwMode="auto">
          <a:xfrm>
            <a:off x="4462463" y="5599113"/>
            <a:ext cx="887412" cy="174625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" name="Oval 44"/>
          <p:cNvSpPr>
            <a:spLocks noChangeArrowheads="1"/>
          </p:cNvSpPr>
          <p:nvPr/>
        </p:nvSpPr>
        <p:spPr bwMode="auto">
          <a:xfrm>
            <a:off x="6354763" y="5991225"/>
            <a:ext cx="1257300" cy="350838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 anchorCtr="1"/>
          <a:lstStyle/>
          <a:p>
            <a:pPr algn="ctr" eaLnBrk="0" hangingPunct="0"/>
            <a:r>
              <a:rPr lang="en-GB" dirty="0" smtClean="0"/>
              <a:t>data filter</a:t>
            </a:r>
            <a:endParaRPr lang="en-GB" dirty="0"/>
          </a:p>
        </p:txBody>
      </p:sp>
      <p:sp>
        <p:nvSpPr>
          <p:cNvPr id="39" name="Rectangle 45"/>
          <p:cNvSpPr>
            <a:spLocks noChangeArrowheads="1"/>
          </p:cNvSpPr>
          <p:nvPr/>
        </p:nvSpPr>
        <p:spPr bwMode="auto">
          <a:xfrm>
            <a:off x="6237288" y="5251450"/>
            <a:ext cx="887412" cy="173038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" name="Rectangle 46"/>
          <p:cNvSpPr>
            <a:spLocks noChangeArrowheads="1"/>
          </p:cNvSpPr>
          <p:nvPr/>
        </p:nvSpPr>
        <p:spPr bwMode="auto">
          <a:xfrm>
            <a:off x="6384925" y="5367338"/>
            <a:ext cx="889000" cy="173037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" name="Rectangle 47"/>
          <p:cNvSpPr>
            <a:spLocks noChangeArrowheads="1"/>
          </p:cNvSpPr>
          <p:nvPr/>
        </p:nvSpPr>
        <p:spPr bwMode="auto">
          <a:xfrm>
            <a:off x="6534150" y="5483225"/>
            <a:ext cx="887413" cy="174625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2" name="Rectangle 48"/>
          <p:cNvSpPr>
            <a:spLocks noChangeArrowheads="1"/>
          </p:cNvSpPr>
          <p:nvPr/>
        </p:nvSpPr>
        <p:spPr bwMode="auto">
          <a:xfrm>
            <a:off x="6681788" y="5599113"/>
            <a:ext cx="887412" cy="174625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" name="AutoShape 49"/>
          <p:cNvSpPr>
            <a:spLocks noChangeArrowheads="1"/>
          </p:cNvSpPr>
          <p:nvPr/>
        </p:nvSpPr>
        <p:spPr bwMode="auto">
          <a:xfrm>
            <a:off x="1844675" y="2921000"/>
            <a:ext cx="471488" cy="174625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44" name="AutoShape 50"/>
          <p:cNvSpPr>
            <a:spLocks noChangeArrowheads="1"/>
          </p:cNvSpPr>
          <p:nvPr/>
        </p:nvSpPr>
        <p:spPr bwMode="auto">
          <a:xfrm>
            <a:off x="2954338" y="2921000"/>
            <a:ext cx="471487" cy="174625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45" name="AutoShape 51"/>
          <p:cNvSpPr>
            <a:spLocks noChangeArrowheads="1"/>
          </p:cNvSpPr>
          <p:nvPr/>
        </p:nvSpPr>
        <p:spPr bwMode="auto">
          <a:xfrm>
            <a:off x="4064000" y="2921000"/>
            <a:ext cx="471488" cy="174625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46" name="AutoShape 52"/>
          <p:cNvSpPr>
            <a:spLocks noChangeArrowheads="1"/>
          </p:cNvSpPr>
          <p:nvPr/>
        </p:nvSpPr>
        <p:spPr bwMode="auto">
          <a:xfrm>
            <a:off x="5202238" y="2921000"/>
            <a:ext cx="471487" cy="174625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47" name="AutoShape 53"/>
          <p:cNvSpPr>
            <a:spLocks noChangeArrowheads="1"/>
          </p:cNvSpPr>
          <p:nvPr/>
        </p:nvSpPr>
        <p:spPr bwMode="auto">
          <a:xfrm>
            <a:off x="6283325" y="2921000"/>
            <a:ext cx="471488" cy="174625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48" name="AutoShape 54"/>
          <p:cNvSpPr>
            <a:spLocks noChangeArrowheads="1"/>
          </p:cNvSpPr>
          <p:nvPr/>
        </p:nvSpPr>
        <p:spPr bwMode="auto">
          <a:xfrm>
            <a:off x="7392988" y="2921000"/>
            <a:ext cx="473075" cy="174625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49" name="Text Box 55"/>
          <p:cNvSpPr txBox="1">
            <a:spLocks noChangeArrowheads="1"/>
          </p:cNvSpPr>
          <p:nvPr/>
        </p:nvSpPr>
        <p:spPr bwMode="auto">
          <a:xfrm>
            <a:off x="762000" y="3432175"/>
            <a:ext cx="760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sz="2400"/>
              <a:t>time</a:t>
            </a:r>
          </a:p>
        </p:txBody>
      </p:sp>
      <p:sp>
        <p:nvSpPr>
          <p:cNvPr id="50" name="Line 56"/>
          <p:cNvSpPr>
            <a:spLocks noChangeShapeType="1"/>
          </p:cNvSpPr>
          <p:nvPr/>
        </p:nvSpPr>
        <p:spPr bwMode="auto">
          <a:xfrm>
            <a:off x="1279525" y="3375025"/>
            <a:ext cx="369888" cy="4635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GB"/>
          </a:p>
        </p:txBody>
      </p:sp>
      <p:sp>
        <p:nvSpPr>
          <p:cNvPr id="51" name="AutoShape 57"/>
          <p:cNvSpPr>
            <a:spLocks/>
          </p:cNvSpPr>
          <p:nvPr/>
        </p:nvSpPr>
        <p:spPr bwMode="auto">
          <a:xfrm>
            <a:off x="8207375" y="5605463"/>
            <a:ext cx="350838" cy="1100137"/>
          </a:xfrm>
          <a:prstGeom prst="rightBracket">
            <a:avLst>
              <a:gd name="adj" fmla="val 26131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2" name="AutoShape 58"/>
          <p:cNvSpPr>
            <a:spLocks/>
          </p:cNvSpPr>
          <p:nvPr/>
        </p:nvSpPr>
        <p:spPr bwMode="auto">
          <a:xfrm>
            <a:off x="868363" y="5605463"/>
            <a:ext cx="349250" cy="1100137"/>
          </a:xfrm>
          <a:prstGeom prst="leftBracket">
            <a:avLst>
              <a:gd name="adj" fmla="val 26250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" name="Line 59"/>
          <p:cNvSpPr>
            <a:spLocks noChangeShapeType="1"/>
          </p:cNvSpPr>
          <p:nvPr/>
        </p:nvSpPr>
        <p:spPr bwMode="auto">
          <a:xfrm>
            <a:off x="1217613" y="6705600"/>
            <a:ext cx="698976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lg" len="lg"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54" name="Rectangle 60"/>
          <p:cNvSpPr>
            <a:spLocks noChangeArrowheads="1"/>
          </p:cNvSpPr>
          <p:nvPr/>
        </p:nvSpPr>
        <p:spPr bwMode="auto">
          <a:xfrm>
            <a:off x="1566863" y="4419600"/>
            <a:ext cx="6291262" cy="366713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GB"/>
              <a:t>Ethernet switch</a:t>
            </a:r>
          </a:p>
        </p:txBody>
      </p:sp>
      <p:sp>
        <p:nvSpPr>
          <p:cNvPr id="55" name="Text Box 61"/>
          <p:cNvSpPr txBox="1">
            <a:spLocks noChangeArrowheads="1"/>
          </p:cNvSpPr>
          <p:nvPr/>
        </p:nvSpPr>
        <p:spPr bwMode="auto">
          <a:xfrm>
            <a:off x="8020050" y="3735388"/>
            <a:ext cx="1301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GB"/>
              <a:t>off-shore</a:t>
            </a:r>
          </a:p>
        </p:txBody>
      </p:sp>
      <p:sp>
        <p:nvSpPr>
          <p:cNvPr id="56" name="Text Box 62"/>
          <p:cNvSpPr txBox="1">
            <a:spLocks noChangeArrowheads="1"/>
          </p:cNvSpPr>
          <p:nvPr/>
        </p:nvSpPr>
        <p:spPr bwMode="auto">
          <a:xfrm>
            <a:off x="8013700" y="4097338"/>
            <a:ext cx="12827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GB"/>
              <a:t>on shore</a:t>
            </a:r>
          </a:p>
        </p:txBody>
      </p:sp>
      <p:sp>
        <p:nvSpPr>
          <p:cNvPr id="57" name="AutoShape 63"/>
          <p:cNvSpPr>
            <a:spLocks noChangeArrowheads="1"/>
          </p:cNvSpPr>
          <p:nvPr/>
        </p:nvSpPr>
        <p:spPr bwMode="auto">
          <a:xfrm>
            <a:off x="4244975" y="3995738"/>
            <a:ext cx="1030288" cy="347662"/>
          </a:xfrm>
          <a:prstGeom prst="downArrow">
            <a:avLst>
              <a:gd name="adj1" fmla="val 74259"/>
              <a:gd name="adj2" fmla="val 34375"/>
            </a:avLst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58" name="AutoShape 64"/>
          <p:cNvSpPr>
            <a:spLocks noChangeArrowheads="1"/>
          </p:cNvSpPr>
          <p:nvPr/>
        </p:nvSpPr>
        <p:spPr bwMode="auto">
          <a:xfrm>
            <a:off x="2168525" y="4857750"/>
            <a:ext cx="471488" cy="233363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59" name="AutoShape 65"/>
          <p:cNvSpPr>
            <a:spLocks noChangeArrowheads="1"/>
          </p:cNvSpPr>
          <p:nvPr/>
        </p:nvSpPr>
        <p:spPr bwMode="auto">
          <a:xfrm>
            <a:off x="4508500" y="4872038"/>
            <a:ext cx="471488" cy="233362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60" name="AutoShape 66"/>
          <p:cNvSpPr>
            <a:spLocks noChangeArrowheads="1"/>
          </p:cNvSpPr>
          <p:nvPr/>
        </p:nvSpPr>
        <p:spPr bwMode="auto">
          <a:xfrm>
            <a:off x="6727825" y="4872038"/>
            <a:ext cx="471488" cy="233362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61" name="Freeform 80"/>
          <p:cNvSpPr>
            <a:spLocks/>
          </p:cNvSpPr>
          <p:nvPr/>
        </p:nvSpPr>
        <p:spPr bwMode="auto">
          <a:xfrm>
            <a:off x="1973263" y="3294063"/>
            <a:ext cx="2517775" cy="622300"/>
          </a:xfrm>
          <a:custGeom>
            <a:avLst/>
            <a:gdLst>
              <a:gd name="T0" fmla="*/ 0 w 1586"/>
              <a:gd name="T1" fmla="*/ 0 h 392"/>
              <a:gd name="T2" fmla="*/ 1045864125 w 1586"/>
              <a:gd name="T3" fmla="*/ 987901339 h 392"/>
              <a:gd name="T4" fmla="*/ 2147483647 w 1586"/>
              <a:gd name="T5" fmla="*/ 987901339 h 392"/>
              <a:gd name="T6" fmla="*/ 0 60000 65536"/>
              <a:gd name="T7" fmla="*/ 0 60000 65536"/>
              <a:gd name="T8" fmla="*/ 0 60000 65536"/>
              <a:gd name="T9" fmla="*/ 0 w 1586"/>
              <a:gd name="T10" fmla="*/ 0 h 392"/>
              <a:gd name="T11" fmla="*/ 1586 w 1586"/>
              <a:gd name="T12" fmla="*/ 392 h 39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6" h="392">
                <a:moveTo>
                  <a:pt x="0" y="0"/>
                </a:moveTo>
                <a:lnTo>
                  <a:pt x="415" y="392"/>
                </a:lnTo>
                <a:lnTo>
                  <a:pt x="1586" y="392"/>
                </a:lnTo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 type="none" w="lg" len="med"/>
          </a:ln>
        </p:spPr>
        <p:txBody>
          <a:bodyPr/>
          <a:lstStyle/>
          <a:p>
            <a:endParaRPr lang="en-GB"/>
          </a:p>
        </p:txBody>
      </p:sp>
      <p:sp>
        <p:nvSpPr>
          <p:cNvPr id="62" name="Freeform 81"/>
          <p:cNvSpPr>
            <a:spLocks/>
          </p:cNvSpPr>
          <p:nvPr/>
        </p:nvSpPr>
        <p:spPr bwMode="auto">
          <a:xfrm>
            <a:off x="3152775" y="3940175"/>
            <a:ext cx="3840163" cy="1778000"/>
          </a:xfrm>
          <a:custGeom>
            <a:avLst/>
            <a:gdLst>
              <a:gd name="T0" fmla="*/ 2147483647 w 2419"/>
              <a:gd name="T1" fmla="*/ 0 h 1120"/>
              <a:gd name="T2" fmla="*/ 2147483647 w 2419"/>
              <a:gd name="T3" fmla="*/ 12599985 h 1120"/>
              <a:gd name="T4" fmla="*/ 2147483647 w 2419"/>
              <a:gd name="T5" fmla="*/ 1232355472 h 1120"/>
              <a:gd name="T6" fmla="*/ 0 w 2419"/>
              <a:gd name="T7" fmla="*/ 1257557024 h 1120"/>
              <a:gd name="T8" fmla="*/ 0 w 2419"/>
              <a:gd name="T9" fmla="*/ 2147483647 h 112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419"/>
              <a:gd name="T16" fmla="*/ 0 h 1120"/>
              <a:gd name="T17" fmla="*/ 2419 w 2419"/>
              <a:gd name="T18" fmla="*/ 1120 h 112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419" h="1120">
                <a:moveTo>
                  <a:pt x="2419" y="0"/>
                </a:moveTo>
                <a:lnTo>
                  <a:pt x="1141" y="5"/>
                </a:lnTo>
                <a:lnTo>
                  <a:pt x="1141" y="489"/>
                </a:lnTo>
                <a:lnTo>
                  <a:pt x="0" y="499"/>
                </a:lnTo>
                <a:lnTo>
                  <a:pt x="0" y="1120"/>
                </a:lnTo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 type="triangle" w="lg" len="med"/>
          </a:ln>
        </p:spPr>
        <p:txBody>
          <a:bodyPr/>
          <a:lstStyle/>
          <a:p>
            <a:endParaRPr lang="en-GB"/>
          </a:p>
        </p:txBody>
      </p:sp>
      <p:sp>
        <p:nvSpPr>
          <p:cNvPr id="63" name="Freeform 82"/>
          <p:cNvSpPr>
            <a:spLocks/>
          </p:cNvSpPr>
          <p:nvPr/>
        </p:nvSpPr>
        <p:spPr bwMode="auto">
          <a:xfrm>
            <a:off x="2547938" y="3903663"/>
            <a:ext cx="1936750" cy="1249362"/>
          </a:xfrm>
          <a:custGeom>
            <a:avLst/>
            <a:gdLst>
              <a:gd name="T0" fmla="*/ 2147483647 w 1220"/>
              <a:gd name="T1" fmla="*/ 0 h 787"/>
              <a:gd name="T2" fmla="*/ 2147483647 w 1220"/>
              <a:gd name="T3" fmla="*/ 899694745 h 787"/>
              <a:gd name="T4" fmla="*/ 0 w 1220"/>
              <a:gd name="T5" fmla="*/ 887094767 h 787"/>
              <a:gd name="T6" fmla="*/ 10080624 w 1220"/>
              <a:gd name="T7" fmla="*/ 1983361560 h 787"/>
              <a:gd name="T8" fmla="*/ 0 60000 65536"/>
              <a:gd name="T9" fmla="*/ 0 60000 65536"/>
              <a:gd name="T10" fmla="*/ 0 60000 65536"/>
              <a:gd name="T11" fmla="*/ 0 60000 65536"/>
              <a:gd name="T12" fmla="*/ 0 w 1220"/>
              <a:gd name="T13" fmla="*/ 0 h 787"/>
              <a:gd name="T14" fmla="*/ 1220 w 1220"/>
              <a:gd name="T15" fmla="*/ 787 h 78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20" h="787">
                <a:moveTo>
                  <a:pt x="1220" y="0"/>
                </a:moveTo>
                <a:lnTo>
                  <a:pt x="1220" y="357"/>
                </a:lnTo>
                <a:lnTo>
                  <a:pt x="0" y="352"/>
                </a:lnTo>
                <a:lnTo>
                  <a:pt x="4" y="787"/>
                </a:lnTo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 type="triangle" w="lg" len="med"/>
          </a:ln>
        </p:spPr>
        <p:txBody>
          <a:bodyPr/>
          <a:lstStyle/>
          <a:p>
            <a:endParaRPr lang="en-GB"/>
          </a:p>
        </p:txBody>
      </p:sp>
      <p:sp>
        <p:nvSpPr>
          <p:cNvPr id="64" name="Freeform 83"/>
          <p:cNvSpPr>
            <a:spLocks/>
          </p:cNvSpPr>
          <p:nvPr/>
        </p:nvSpPr>
        <p:spPr bwMode="auto">
          <a:xfrm>
            <a:off x="6291263" y="3254375"/>
            <a:ext cx="727075" cy="693738"/>
          </a:xfrm>
          <a:custGeom>
            <a:avLst/>
            <a:gdLst>
              <a:gd name="T0" fmla="*/ 0 w 458"/>
              <a:gd name="T1" fmla="*/ 0 h 437"/>
              <a:gd name="T2" fmla="*/ 1154231652 w 458"/>
              <a:gd name="T3" fmla="*/ 1101309958 h 437"/>
              <a:gd name="T4" fmla="*/ 0 60000 65536"/>
              <a:gd name="T5" fmla="*/ 0 60000 65536"/>
              <a:gd name="T6" fmla="*/ 0 w 458"/>
              <a:gd name="T7" fmla="*/ 0 h 437"/>
              <a:gd name="T8" fmla="*/ 458 w 458"/>
              <a:gd name="T9" fmla="*/ 437 h 437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58" h="437">
                <a:moveTo>
                  <a:pt x="0" y="0"/>
                </a:moveTo>
                <a:lnTo>
                  <a:pt x="458" y="437"/>
                </a:lnTo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 type="none" w="lg" len="med"/>
          </a:ln>
        </p:spPr>
        <p:txBody>
          <a:bodyPr/>
          <a:lstStyle/>
          <a:p>
            <a:endParaRPr lang="en-GB"/>
          </a:p>
        </p:txBody>
      </p:sp>
      <p:sp>
        <p:nvSpPr>
          <p:cNvPr id="65" name="Rectangle 89"/>
          <p:cNvSpPr>
            <a:spLocks noChangeArrowheads="1"/>
          </p:cNvSpPr>
          <p:nvPr/>
        </p:nvSpPr>
        <p:spPr bwMode="auto">
          <a:xfrm>
            <a:off x="2320925" y="5751513"/>
            <a:ext cx="887413" cy="174625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6" name="Rectangle 90"/>
          <p:cNvSpPr>
            <a:spLocks noChangeArrowheads="1"/>
          </p:cNvSpPr>
          <p:nvPr/>
        </p:nvSpPr>
        <p:spPr bwMode="auto">
          <a:xfrm>
            <a:off x="4614863" y="5751513"/>
            <a:ext cx="887412" cy="174625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7" name="Rectangle 91"/>
          <p:cNvSpPr>
            <a:spLocks noChangeArrowheads="1"/>
          </p:cNvSpPr>
          <p:nvPr/>
        </p:nvSpPr>
        <p:spPr bwMode="auto">
          <a:xfrm>
            <a:off x="6834188" y="5751513"/>
            <a:ext cx="887412" cy="174625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8" name="Freeform 93"/>
          <p:cNvSpPr>
            <a:spLocks/>
          </p:cNvSpPr>
          <p:nvPr/>
        </p:nvSpPr>
        <p:spPr bwMode="auto">
          <a:xfrm>
            <a:off x="3014663" y="3889375"/>
            <a:ext cx="2819400" cy="1655763"/>
          </a:xfrm>
          <a:custGeom>
            <a:avLst/>
            <a:gdLst>
              <a:gd name="T0" fmla="*/ 2147483647 w 1776"/>
              <a:gd name="T1" fmla="*/ 0 h 1043"/>
              <a:gd name="T2" fmla="*/ 2147483647 w 1776"/>
              <a:gd name="T3" fmla="*/ 0 h 1043"/>
              <a:gd name="T4" fmla="*/ 2147483647 w 1776"/>
              <a:gd name="T5" fmla="*/ 1222276769 h 1043"/>
              <a:gd name="T6" fmla="*/ 0 w 1776"/>
              <a:gd name="T7" fmla="*/ 1239917066 h 1043"/>
              <a:gd name="T8" fmla="*/ 0 w 1776"/>
              <a:gd name="T9" fmla="*/ 2147483647 h 104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76"/>
              <a:gd name="T16" fmla="*/ 0 h 1043"/>
              <a:gd name="T17" fmla="*/ 1776 w 1776"/>
              <a:gd name="T18" fmla="*/ 1043 h 104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76" h="1043">
                <a:moveTo>
                  <a:pt x="1776" y="0"/>
                </a:moveTo>
                <a:lnTo>
                  <a:pt x="1155" y="0"/>
                </a:lnTo>
                <a:lnTo>
                  <a:pt x="1155" y="485"/>
                </a:lnTo>
                <a:lnTo>
                  <a:pt x="0" y="492"/>
                </a:lnTo>
                <a:lnTo>
                  <a:pt x="0" y="1043"/>
                </a:lnTo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 type="triangle" w="lg" len="med"/>
          </a:ln>
        </p:spPr>
        <p:txBody>
          <a:bodyPr/>
          <a:lstStyle/>
          <a:p>
            <a:endParaRPr lang="en-GB"/>
          </a:p>
        </p:txBody>
      </p:sp>
      <p:sp>
        <p:nvSpPr>
          <p:cNvPr id="69" name="Freeform 94"/>
          <p:cNvSpPr>
            <a:spLocks noChangeAspect="1"/>
          </p:cNvSpPr>
          <p:nvPr/>
        </p:nvSpPr>
        <p:spPr bwMode="auto">
          <a:xfrm>
            <a:off x="5210175" y="3276600"/>
            <a:ext cx="641350" cy="611188"/>
          </a:xfrm>
          <a:custGeom>
            <a:avLst/>
            <a:gdLst>
              <a:gd name="T0" fmla="*/ 0 w 458"/>
              <a:gd name="T1" fmla="*/ 0 h 437"/>
              <a:gd name="T2" fmla="*/ 898100160 w 458"/>
              <a:gd name="T3" fmla="*/ 854807368 h 437"/>
              <a:gd name="T4" fmla="*/ 0 60000 65536"/>
              <a:gd name="T5" fmla="*/ 0 60000 65536"/>
              <a:gd name="T6" fmla="*/ 0 w 458"/>
              <a:gd name="T7" fmla="*/ 0 h 437"/>
              <a:gd name="T8" fmla="*/ 458 w 458"/>
              <a:gd name="T9" fmla="*/ 437 h 437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58" h="437">
                <a:moveTo>
                  <a:pt x="0" y="0"/>
                </a:moveTo>
                <a:lnTo>
                  <a:pt x="458" y="437"/>
                </a:lnTo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 type="none" w="lg" len="med"/>
          </a:ln>
        </p:spPr>
        <p:txBody>
          <a:bodyPr/>
          <a:lstStyle/>
          <a:p>
            <a:endParaRPr lang="en-GB"/>
          </a:p>
        </p:txBody>
      </p:sp>
      <p:sp>
        <p:nvSpPr>
          <p:cNvPr id="70" name="Freeform 95"/>
          <p:cNvSpPr>
            <a:spLocks/>
          </p:cNvSpPr>
          <p:nvPr/>
        </p:nvSpPr>
        <p:spPr bwMode="auto">
          <a:xfrm>
            <a:off x="2859088" y="3846513"/>
            <a:ext cx="1887537" cy="1557337"/>
          </a:xfrm>
          <a:custGeom>
            <a:avLst/>
            <a:gdLst>
              <a:gd name="T0" fmla="*/ 2147483647 w 1189"/>
              <a:gd name="T1" fmla="*/ 0 h 981"/>
              <a:gd name="T2" fmla="*/ 2147483647 w 1189"/>
              <a:gd name="T3" fmla="*/ 1151710353 h 981"/>
              <a:gd name="T4" fmla="*/ 0 w 1189"/>
              <a:gd name="T5" fmla="*/ 1197073140 h 981"/>
              <a:gd name="T6" fmla="*/ 5040311 w 1189"/>
              <a:gd name="T7" fmla="*/ 2147483647 h 981"/>
              <a:gd name="T8" fmla="*/ 0 60000 65536"/>
              <a:gd name="T9" fmla="*/ 0 60000 65536"/>
              <a:gd name="T10" fmla="*/ 0 60000 65536"/>
              <a:gd name="T11" fmla="*/ 0 60000 65536"/>
              <a:gd name="T12" fmla="*/ 0 w 1189"/>
              <a:gd name="T13" fmla="*/ 0 h 981"/>
              <a:gd name="T14" fmla="*/ 1189 w 1189"/>
              <a:gd name="T15" fmla="*/ 981 h 98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189" h="981">
                <a:moveTo>
                  <a:pt x="1189" y="0"/>
                </a:moveTo>
                <a:lnTo>
                  <a:pt x="1189" y="457"/>
                </a:lnTo>
                <a:lnTo>
                  <a:pt x="0" y="475"/>
                </a:lnTo>
                <a:lnTo>
                  <a:pt x="2" y="981"/>
                </a:lnTo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 type="triangle" w="lg" len="med"/>
          </a:ln>
        </p:spPr>
        <p:txBody>
          <a:bodyPr/>
          <a:lstStyle/>
          <a:p>
            <a:endParaRPr lang="en-GB"/>
          </a:p>
        </p:txBody>
      </p:sp>
      <p:sp>
        <p:nvSpPr>
          <p:cNvPr id="71" name="Freeform 96"/>
          <p:cNvSpPr>
            <a:spLocks noChangeAspect="1"/>
          </p:cNvSpPr>
          <p:nvPr/>
        </p:nvSpPr>
        <p:spPr bwMode="auto">
          <a:xfrm>
            <a:off x="4191000" y="3319463"/>
            <a:ext cx="565150" cy="538162"/>
          </a:xfrm>
          <a:custGeom>
            <a:avLst/>
            <a:gdLst>
              <a:gd name="T0" fmla="*/ 0 w 458"/>
              <a:gd name="T1" fmla="*/ 0 h 437"/>
              <a:gd name="T2" fmla="*/ 697368076 w 458"/>
              <a:gd name="T3" fmla="*/ 662742316 h 437"/>
              <a:gd name="T4" fmla="*/ 0 60000 65536"/>
              <a:gd name="T5" fmla="*/ 0 60000 65536"/>
              <a:gd name="T6" fmla="*/ 0 w 458"/>
              <a:gd name="T7" fmla="*/ 0 h 437"/>
              <a:gd name="T8" fmla="*/ 458 w 458"/>
              <a:gd name="T9" fmla="*/ 437 h 437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58" h="437">
                <a:moveTo>
                  <a:pt x="0" y="0"/>
                </a:moveTo>
                <a:lnTo>
                  <a:pt x="458" y="437"/>
                </a:lnTo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 type="none" w="lg" len="med"/>
          </a:ln>
        </p:spPr>
        <p:txBody>
          <a:bodyPr/>
          <a:lstStyle/>
          <a:p>
            <a:endParaRPr lang="en-GB"/>
          </a:p>
        </p:txBody>
      </p:sp>
      <p:sp>
        <p:nvSpPr>
          <p:cNvPr id="72" name="Freeform 97"/>
          <p:cNvSpPr>
            <a:spLocks noChangeAspect="1"/>
          </p:cNvSpPr>
          <p:nvPr/>
        </p:nvSpPr>
        <p:spPr bwMode="auto">
          <a:xfrm>
            <a:off x="3005138" y="3236913"/>
            <a:ext cx="1595437" cy="581025"/>
          </a:xfrm>
          <a:custGeom>
            <a:avLst/>
            <a:gdLst>
              <a:gd name="T0" fmla="*/ 0 w 1005"/>
              <a:gd name="T1" fmla="*/ 0 h 366"/>
              <a:gd name="T2" fmla="*/ 917336762 w 1005"/>
              <a:gd name="T3" fmla="*/ 909777293 h 366"/>
              <a:gd name="T4" fmla="*/ 2147483647 w 1005"/>
              <a:gd name="T5" fmla="*/ 922377277 h 366"/>
              <a:gd name="T6" fmla="*/ 0 60000 65536"/>
              <a:gd name="T7" fmla="*/ 0 60000 65536"/>
              <a:gd name="T8" fmla="*/ 0 60000 65536"/>
              <a:gd name="T9" fmla="*/ 0 w 1005"/>
              <a:gd name="T10" fmla="*/ 0 h 366"/>
              <a:gd name="T11" fmla="*/ 1005 w 1005"/>
              <a:gd name="T12" fmla="*/ 366 h 36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005" h="366">
                <a:moveTo>
                  <a:pt x="0" y="0"/>
                </a:moveTo>
                <a:lnTo>
                  <a:pt x="364" y="361"/>
                </a:lnTo>
                <a:lnTo>
                  <a:pt x="1005" y="366"/>
                </a:lnTo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 type="none" w="lg" len="med"/>
          </a:ln>
        </p:spPr>
        <p:txBody>
          <a:bodyPr/>
          <a:lstStyle/>
          <a:p>
            <a:endParaRPr lang="en-GB"/>
          </a:p>
        </p:txBody>
      </p:sp>
      <p:sp>
        <p:nvSpPr>
          <p:cNvPr id="73" name="Freeform 98"/>
          <p:cNvSpPr>
            <a:spLocks/>
          </p:cNvSpPr>
          <p:nvPr/>
        </p:nvSpPr>
        <p:spPr bwMode="auto">
          <a:xfrm>
            <a:off x="2697163" y="3817938"/>
            <a:ext cx="1917700" cy="1482725"/>
          </a:xfrm>
          <a:custGeom>
            <a:avLst/>
            <a:gdLst>
              <a:gd name="T0" fmla="*/ 2147483647 w 1208"/>
              <a:gd name="T1" fmla="*/ 0 h 934"/>
              <a:gd name="T2" fmla="*/ 2147483647 w 1208"/>
              <a:gd name="T3" fmla="*/ 1103828546 h 934"/>
              <a:gd name="T4" fmla="*/ 5040312 w 1208"/>
              <a:gd name="T5" fmla="*/ 1151712296 h 934"/>
              <a:gd name="T6" fmla="*/ 0 w 1208"/>
              <a:gd name="T7" fmla="*/ 2147483647 h 934"/>
              <a:gd name="T8" fmla="*/ 0 60000 65536"/>
              <a:gd name="T9" fmla="*/ 0 60000 65536"/>
              <a:gd name="T10" fmla="*/ 0 60000 65536"/>
              <a:gd name="T11" fmla="*/ 0 60000 65536"/>
              <a:gd name="T12" fmla="*/ 0 w 1208"/>
              <a:gd name="T13" fmla="*/ 0 h 934"/>
              <a:gd name="T14" fmla="*/ 1208 w 1208"/>
              <a:gd name="T15" fmla="*/ 934 h 93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08" h="934">
                <a:moveTo>
                  <a:pt x="1208" y="0"/>
                </a:moveTo>
                <a:lnTo>
                  <a:pt x="1208" y="438"/>
                </a:lnTo>
                <a:lnTo>
                  <a:pt x="2" y="457"/>
                </a:lnTo>
                <a:lnTo>
                  <a:pt x="0" y="934"/>
                </a:lnTo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 type="triangle" w="lg" len="med"/>
          </a:ln>
        </p:spPr>
        <p:txBody>
          <a:bodyPr/>
          <a:lstStyle/>
          <a:p>
            <a:endParaRPr lang="en-GB"/>
          </a:p>
        </p:txBody>
      </p:sp>
      <p:sp>
        <p:nvSpPr>
          <p:cNvPr id="74" name="Rectangle 110"/>
          <p:cNvSpPr>
            <a:spLocks noChangeArrowheads="1"/>
          </p:cNvSpPr>
          <p:nvPr/>
        </p:nvSpPr>
        <p:spPr bwMode="auto">
          <a:xfrm>
            <a:off x="1651000" y="2408238"/>
            <a:ext cx="865188" cy="36036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 anchorCtr="1"/>
          <a:lstStyle/>
          <a:p>
            <a:pPr algn="ctr"/>
            <a:r>
              <a:rPr lang="en-GB" dirty="0" smtClean="0"/>
              <a:t>FPGA</a:t>
            </a:r>
            <a:endParaRPr lang="en-GB" dirty="0"/>
          </a:p>
        </p:txBody>
      </p:sp>
      <p:sp>
        <p:nvSpPr>
          <p:cNvPr id="75" name="Rectangle 110"/>
          <p:cNvSpPr>
            <a:spLocks noChangeArrowheads="1"/>
          </p:cNvSpPr>
          <p:nvPr/>
        </p:nvSpPr>
        <p:spPr bwMode="auto">
          <a:xfrm>
            <a:off x="2767013" y="2411413"/>
            <a:ext cx="863600" cy="36036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 anchorCtr="1"/>
          <a:lstStyle/>
          <a:p>
            <a:pPr algn="ctr"/>
            <a:r>
              <a:rPr lang="en-GB" dirty="0" smtClean="0"/>
              <a:t>FPGA</a:t>
            </a:r>
            <a:endParaRPr lang="en-GB" dirty="0"/>
          </a:p>
        </p:txBody>
      </p:sp>
      <p:sp>
        <p:nvSpPr>
          <p:cNvPr id="76" name="Rectangle 110"/>
          <p:cNvSpPr>
            <a:spLocks noChangeArrowheads="1"/>
          </p:cNvSpPr>
          <p:nvPr/>
        </p:nvSpPr>
        <p:spPr bwMode="auto">
          <a:xfrm>
            <a:off x="3879850" y="2411413"/>
            <a:ext cx="863600" cy="36036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 anchorCtr="1"/>
          <a:lstStyle/>
          <a:p>
            <a:pPr algn="ctr"/>
            <a:r>
              <a:rPr lang="en-GB" dirty="0" smtClean="0"/>
              <a:t>FPGA</a:t>
            </a:r>
            <a:endParaRPr lang="en-GB" dirty="0"/>
          </a:p>
        </p:txBody>
      </p:sp>
      <p:sp>
        <p:nvSpPr>
          <p:cNvPr id="77" name="Rectangle 110"/>
          <p:cNvSpPr>
            <a:spLocks noChangeArrowheads="1"/>
          </p:cNvSpPr>
          <p:nvPr/>
        </p:nvSpPr>
        <p:spPr bwMode="auto">
          <a:xfrm>
            <a:off x="5008563" y="2411413"/>
            <a:ext cx="863600" cy="36036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 anchorCtr="1"/>
          <a:lstStyle/>
          <a:p>
            <a:pPr algn="ctr"/>
            <a:r>
              <a:rPr lang="en-GB" dirty="0" smtClean="0"/>
              <a:t>FPGA</a:t>
            </a:r>
            <a:endParaRPr lang="en-GB" dirty="0"/>
          </a:p>
        </p:txBody>
      </p:sp>
      <p:sp>
        <p:nvSpPr>
          <p:cNvPr id="78" name="Rectangle 110"/>
          <p:cNvSpPr>
            <a:spLocks noChangeArrowheads="1"/>
          </p:cNvSpPr>
          <p:nvPr/>
        </p:nvSpPr>
        <p:spPr bwMode="auto">
          <a:xfrm>
            <a:off x="6088063" y="2411413"/>
            <a:ext cx="863600" cy="36036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 anchorCtr="1"/>
          <a:lstStyle/>
          <a:p>
            <a:pPr algn="ctr"/>
            <a:r>
              <a:rPr lang="en-GB" dirty="0" smtClean="0"/>
              <a:t>FPGA</a:t>
            </a:r>
            <a:endParaRPr lang="en-GB" dirty="0"/>
          </a:p>
        </p:txBody>
      </p:sp>
      <p:sp>
        <p:nvSpPr>
          <p:cNvPr id="79" name="Rectangle 110"/>
          <p:cNvSpPr>
            <a:spLocks noChangeArrowheads="1"/>
          </p:cNvSpPr>
          <p:nvPr/>
        </p:nvSpPr>
        <p:spPr bwMode="auto">
          <a:xfrm>
            <a:off x="7186613" y="2411413"/>
            <a:ext cx="863600" cy="36036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 anchorCtr="1"/>
          <a:lstStyle/>
          <a:p>
            <a:pPr algn="ctr"/>
            <a:r>
              <a:rPr lang="en-GB" dirty="0" smtClean="0"/>
              <a:t>FPGA</a:t>
            </a:r>
            <a:endParaRPr lang="en-GB" dirty="0"/>
          </a:p>
        </p:txBody>
      </p:sp>
      <p:grpSp>
        <p:nvGrpSpPr>
          <p:cNvPr id="80" name="Group 150"/>
          <p:cNvGrpSpPr/>
          <p:nvPr/>
        </p:nvGrpSpPr>
        <p:grpSpPr>
          <a:xfrm>
            <a:off x="7169737" y="1737852"/>
            <a:ext cx="916800" cy="396000"/>
            <a:chOff x="6978444" y="1737852"/>
            <a:chExt cx="916800" cy="396000"/>
          </a:xfrm>
        </p:grpSpPr>
        <p:grpSp>
          <p:nvGrpSpPr>
            <p:cNvPr id="81" name="Group 146"/>
            <p:cNvGrpSpPr>
              <a:grpSpLocks/>
            </p:cNvGrpSpPr>
            <p:nvPr/>
          </p:nvGrpSpPr>
          <p:grpSpPr>
            <a:xfrm rot="5400000">
              <a:off x="7086444" y="1629852"/>
              <a:ext cx="396000" cy="612000"/>
              <a:chOff x="1963992" y="1066800"/>
              <a:chExt cx="1237996" cy="1236417"/>
            </a:xfrm>
            <a:solidFill>
              <a:schemeClr val="bg1"/>
            </a:solidFill>
          </p:grpSpPr>
          <p:sp>
            <p:nvSpPr>
              <p:cNvPr id="90" name="Freeform 89"/>
              <p:cNvSpPr/>
              <p:nvPr/>
            </p:nvSpPr>
            <p:spPr>
              <a:xfrm flipV="1">
                <a:off x="1968000" y="1691217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91" name="Freeform 90"/>
              <p:cNvSpPr/>
              <p:nvPr/>
            </p:nvSpPr>
            <p:spPr>
              <a:xfrm>
                <a:off x="1963992" y="1066800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92" name="Straight Connector 91"/>
              <p:cNvCxnSpPr/>
              <p:nvPr/>
            </p:nvCxnSpPr>
            <p:spPr>
              <a:xfrm rot="5400000">
                <a:off x="3093194" y="1678704"/>
                <a:ext cx="216000" cy="1588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2" name="Group 150"/>
            <p:cNvGrpSpPr>
              <a:grpSpLocks/>
            </p:cNvGrpSpPr>
            <p:nvPr/>
          </p:nvGrpSpPr>
          <p:grpSpPr>
            <a:xfrm rot="5400000">
              <a:off x="7238844" y="1629852"/>
              <a:ext cx="396000" cy="612000"/>
              <a:chOff x="1963992" y="1066800"/>
              <a:chExt cx="1237996" cy="1236417"/>
            </a:xfrm>
            <a:solidFill>
              <a:schemeClr val="bg1"/>
            </a:solidFill>
          </p:grpSpPr>
          <p:sp>
            <p:nvSpPr>
              <p:cNvPr id="87" name="Freeform 86"/>
              <p:cNvSpPr/>
              <p:nvPr/>
            </p:nvSpPr>
            <p:spPr>
              <a:xfrm flipV="1">
                <a:off x="1968000" y="1691217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88" name="Freeform 87"/>
              <p:cNvSpPr/>
              <p:nvPr/>
            </p:nvSpPr>
            <p:spPr>
              <a:xfrm>
                <a:off x="1963992" y="1066800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89" name="Straight Connector 88"/>
              <p:cNvCxnSpPr/>
              <p:nvPr/>
            </p:nvCxnSpPr>
            <p:spPr>
              <a:xfrm rot="5400000">
                <a:off x="3093194" y="1678704"/>
                <a:ext cx="216000" cy="1588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3" name="Group 154"/>
            <p:cNvGrpSpPr>
              <a:grpSpLocks/>
            </p:cNvGrpSpPr>
            <p:nvPr/>
          </p:nvGrpSpPr>
          <p:grpSpPr>
            <a:xfrm rot="5400000">
              <a:off x="7391244" y="1629852"/>
              <a:ext cx="396000" cy="612000"/>
              <a:chOff x="1963992" y="1066800"/>
              <a:chExt cx="1237996" cy="1236417"/>
            </a:xfrm>
            <a:solidFill>
              <a:schemeClr val="bg1"/>
            </a:solidFill>
          </p:grpSpPr>
          <p:sp>
            <p:nvSpPr>
              <p:cNvPr id="84" name="Freeform 83"/>
              <p:cNvSpPr/>
              <p:nvPr/>
            </p:nvSpPr>
            <p:spPr>
              <a:xfrm flipV="1">
                <a:off x="1968000" y="1691217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85" name="Freeform 84"/>
              <p:cNvSpPr/>
              <p:nvPr/>
            </p:nvSpPr>
            <p:spPr>
              <a:xfrm>
                <a:off x="1963992" y="1066800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86" name="Straight Connector 85"/>
              <p:cNvCxnSpPr/>
              <p:nvPr/>
            </p:nvCxnSpPr>
            <p:spPr>
              <a:xfrm rot="5400000">
                <a:off x="3093194" y="1678704"/>
                <a:ext cx="216000" cy="1588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4" name="Group 151"/>
          <p:cNvGrpSpPr/>
          <p:nvPr/>
        </p:nvGrpSpPr>
        <p:grpSpPr>
          <a:xfrm>
            <a:off x="6070313" y="1742373"/>
            <a:ext cx="916800" cy="396000"/>
            <a:chOff x="6978444" y="1737852"/>
            <a:chExt cx="916800" cy="396000"/>
          </a:xfrm>
        </p:grpSpPr>
        <p:grpSp>
          <p:nvGrpSpPr>
            <p:cNvPr id="95" name="Group 146"/>
            <p:cNvGrpSpPr>
              <a:grpSpLocks/>
            </p:cNvGrpSpPr>
            <p:nvPr/>
          </p:nvGrpSpPr>
          <p:grpSpPr>
            <a:xfrm rot="5400000">
              <a:off x="7086446" y="1629852"/>
              <a:ext cx="396000" cy="612000"/>
              <a:chOff x="1963992" y="1066800"/>
              <a:chExt cx="1237996" cy="1236417"/>
            </a:xfrm>
            <a:solidFill>
              <a:schemeClr val="bg1"/>
            </a:solidFill>
          </p:grpSpPr>
          <p:sp>
            <p:nvSpPr>
              <p:cNvPr id="104" name="Freeform 103"/>
              <p:cNvSpPr/>
              <p:nvPr/>
            </p:nvSpPr>
            <p:spPr>
              <a:xfrm flipV="1">
                <a:off x="1968000" y="1691217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05" name="Freeform 104"/>
              <p:cNvSpPr/>
              <p:nvPr/>
            </p:nvSpPr>
            <p:spPr>
              <a:xfrm>
                <a:off x="1963992" y="1066800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106" name="Straight Connector 105"/>
              <p:cNvCxnSpPr/>
              <p:nvPr/>
            </p:nvCxnSpPr>
            <p:spPr>
              <a:xfrm rot="5400000">
                <a:off x="3093194" y="1678704"/>
                <a:ext cx="216000" cy="1588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6" name="Group 150"/>
            <p:cNvGrpSpPr>
              <a:grpSpLocks/>
            </p:cNvGrpSpPr>
            <p:nvPr/>
          </p:nvGrpSpPr>
          <p:grpSpPr>
            <a:xfrm rot="5400000">
              <a:off x="7238846" y="1629852"/>
              <a:ext cx="396000" cy="612000"/>
              <a:chOff x="1963992" y="1066800"/>
              <a:chExt cx="1237996" cy="1236417"/>
            </a:xfrm>
            <a:solidFill>
              <a:schemeClr val="bg1"/>
            </a:solidFill>
          </p:grpSpPr>
          <p:sp>
            <p:nvSpPr>
              <p:cNvPr id="101" name="Freeform 100"/>
              <p:cNvSpPr/>
              <p:nvPr/>
            </p:nvSpPr>
            <p:spPr>
              <a:xfrm flipV="1">
                <a:off x="1968000" y="1691217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02" name="Freeform 101"/>
              <p:cNvSpPr/>
              <p:nvPr/>
            </p:nvSpPr>
            <p:spPr>
              <a:xfrm>
                <a:off x="1963992" y="1066800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103" name="Straight Connector 102"/>
              <p:cNvCxnSpPr/>
              <p:nvPr/>
            </p:nvCxnSpPr>
            <p:spPr>
              <a:xfrm rot="5400000">
                <a:off x="3093194" y="1678704"/>
                <a:ext cx="216000" cy="1588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7" name="Group 154"/>
            <p:cNvGrpSpPr>
              <a:grpSpLocks/>
            </p:cNvGrpSpPr>
            <p:nvPr/>
          </p:nvGrpSpPr>
          <p:grpSpPr>
            <a:xfrm rot="5400000">
              <a:off x="7391246" y="1629852"/>
              <a:ext cx="396000" cy="612000"/>
              <a:chOff x="1963992" y="1066800"/>
              <a:chExt cx="1237996" cy="1236417"/>
            </a:xfrm>
            <a:solidFill>
              <a:schemeClr val="bg1"/>
            </a:solidFill>
          </p:grpSpPr>
          <p:sp>
            <p:nvSpPr>
              <p:cNvPr id="98" name="Freeform 97"/>
              <p:cNvSpPr/>
              <p:nvPr/>
            </p:nvSpPr>
            <p:spPr>
              <a:xfrm flipV="1">
                <a:off x="1968000" y="1691217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99" name="Freeform 98"/>
              <p:cNvSpPr/>
              <p:nvPr/>
            </p:nvSpPr>
            <p:spPr>
              <a:xfrm>
                <a:off x="1963992" y="1066800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100" name="Straight Connector 99"/>
              <p:cNvCxnSpPr/>
              <p:nvPr/>
            </p:nvCxnSpPr>
            <p:spPr>
              <a:xfrm rot="5400000">
                <a:off x="3093194" y="1678704"/>
                <a:ext cx="216000" cy="1588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7" name="Group 164"/>
          <p:cNvGrpSpPr/>
          <p:nvPr/>
        </p:nvGrpSpPr>
        <p:grpSpPr>
          <a:xfrm>
            <a:off x="4945895" y="1731251"/>
            <a:ext cx="916800" cy="396000"/>
            <a:chOff x="6978444" y="1737852"/>
            <a:chExt cx="916800" cy="396000"/>
          </a:xfrm>
        </p:grpSpPr>
        <p:grpSp>
          <p:nvGrpSpPr>
            <p:cNvPr id="108" name="Group 146"/>
            <p:cNvGrpSpPr>
              <a:grpSpLocks/>
            </p:cNvGrpSpPr>
            <p:nvPr/>
          </p:nvGrpSpPr>
          <p:grpSpPr>
            <a:xfrm rot="5400000">
              <a:off x="7086448" y="1629852"/>
              <a:ext cx="396000" cy="612000"/>
              <a:chOff x="1963992" y="1066800"/>
              <a:chExt cx="1237996" cy="1236417"/>
            </a:xfrm>
            <a:solidFill>
              <a:schemeClr val="bg1"/>
            </a:solidFill>
          </p:grpSpPr>
          <p:sp>
            <p:nvSpPr>
              <p:cNvPr id="117" name="Freeform 116"/>
              <p:cNvSpPr/>
              <p:nvPr/>
            </p:nvSpPr>
            <p:spPr>
              <a:xfrm flipV="1">
                <a:off x="1968000" y="1691217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18" name="Freeform 117"/>
              <p:cNvSpPr/>
              <p:nvPr/>
            </p:nvSpPr>
            <p:spPr>
              <a:xfrm>
                <a:off x="1963992" y="1066800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119" name="Straight Connector 118"/>
              <p:cNvCxnSpPr/>
              <p:nvPr/>
            </p:nvCxnSpPr>
            <p:spPr>
              <a:xfrm rot="5400000">
                <a:off x="3093194" y="1678704"/>
                <a:ext cx="216000" cy="1588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9" name="Group 150"/>
            <p:cNvGrpSpPr>
              <a:grpSpLocks/>
            </p:cNvGrpSpPr>
            <p:nvPr/>
          </p:nvGrpSpPr>
          <p:grpSpPr>
            <a:xfrm rot="5400000">
              <a:off x="7238848" y="1629852"/>
              <a:ext cx="396000" cy="612000"/>
              <a:chOff x="1963992" y="1066800"/>
              <a:chExt cx="1237996" cy="1236417"/>
            </a:xfrm>
            <a:solidFill>
              <a:schemeClr val="bg1"/>
            </a:solidFill>
          </p:grpSpPr>
          <p:sp>
            <p:nvSpPr>
              <p:cNvPr id="114" name="Freeform 113"/>
              <p:cNvSpPr/>
              <p:nvPr/>
            </p:nvSpPr>
            <p:spPr>
              <a:xfrm flipV="1">
                <a:off x="1968000" y="1691217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15" name="Freeform 114"/>
              <p:cNvSpPr/>
              <p:nvPr/>
            </p:nvSpPr>
            <p:spPr>
              <a:xfrm>
                <a:off x="1963992" y="1066800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116" name="Straight Connector 115"/>
              <p:cNvCxnSpPr/>
              <p:nvPr/>
            </p:nvCxnSpPr>
            <p:spPr>
              <a:xfrm rot="5400000">
                <a:off x="3093194" y="1678704"/>
                <a:ext cx="216000" cy="1588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0" name="Group 154"/>
            <p:cNvGrpSpPr>
              <a:grpSpLocks/>
            </p:cNvGrpSpPr>
            <p:nvPr/>
          </p:nvGrpSpPr>
          <p:grpSpPr>
            <a:xfrm rot="5400000">
              <a:off x="7391248" y="1629852"/>
              <a:ext cx="396000" cy="612000"/>
              <a:chOff x="1963992" y="1066800"/>
              <a:chExt cx="1237996" cy="1236417"/>
            </a:xfrm>
            <a:solidFill>
              <a:schemeClr val="bg1"/>
            </a:solidFill>
          </p:grpSpPr>
          <p:sp>
            <p:nvSpPr>
              <p:cNvPr id="111" name="Freeform 110"/>
              <p:cNvSpPr/>
              <p:nvPr/>
            </p:nvSpPr>
            <p:spPr>
              <a:xfrm flipV="1">
                <a:off x="1968000" y="1691217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12" name="Freeform 111"/>
              <p:cNvSpPr/>
              <p:nvPr/>
            </p:nvSpPr>
            <p:spPr>
              <a:xfrm>
                <a:off x="1963992" y="1066800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113" name="Straight Connector 112"/>
              <p:cNvCxnSpPr/>
              <p:nvPr/>
            </p:nvCxnSpPr>
            <p:spPr>
              <a:xfrm rot="5400000">
                <a:off x="3093194" y="1678704"/>
                <a:ext cx="216000" cy="1588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20" name="Group 177"/>
          <p:cNvGrpSpPr/>
          <p:nvPr/>
        </p:nvGrpSpPr>
        <p:grpSpPr>
          <a:xfrm>
            <a:off x="3851920" y="1742373"/>
            <a:ext cx="916800" cy="396000"/>
            <a:chOff x="6978444" y="1737852"/>
            <a:chExt cx="916800" cy="396000"/>
          </a:xfrm>
        </p:grpSpPr>
        <p:grpSp>
          <p:nvGrpSpPr>
            <p:cNvPr id="121" name="Group 146"/>
            <p:cNvGrpSpPr>
              <a:grpSpLocks/>
            </p:cNvGrpSpPr>
            <p:nvPr/>
          </p:nvGrpSpPr>
          <p:grpSpPr>
            <a:xfrm rot="5400000">
              <a:off x="7086450" y="1629852"/>
              <a:ext cx="396000" cy="612000"/>
              <a:chOff x="1963992" y="1066800"/>
              <a:chExt cx="1237996" cy="1236417"/>
            </a:xfrm>
            <a:solidFill>
              <a:schemeClr val="bg1"/>
            </a:solidFill>
          </p:grpSpPr>
          <p:sp>
            <p:nvSpPr>
              <p:cNvPr id="130" name="Freeform 129"/>
              <p:cNvSpPr/>
              <p:nvPr/>
            </p:nvSpPr>
            <p:spPr>
              <a:xfrm flipV="1">
                <a:off x="1968000" y="1691217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31" name="Freeform 130"/>
              <p:cNvSpPr/>
              <p:nvPr/>
            </p:nvSpPr>
            <p:spPr>
              <a:xfrm>
                <a:off x="1963992" y="1066800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132" name="Straight Connector 131"/>
              <p:cNvCxnSpPr/>
              <p:nvPr/>
            </p:nvCxnSpPr>
            <p:spPr>
              <a:xfrm rot="5400000">
                <a:off x="3093194" y="1678704"/>
                <a:ext cx="216000" cy="1588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2" name="Group 150"/>
            <p:cNvGrpSpPr>
              <a:grpSpLocks/>
            </p:cNvGrpSpPr>
            <p:nvPr/>
          </p:nvGrpSpPr>
          <p:grpSpPr>
            <a:xfrm rot="5400000">
              <a:off x="7238850" y="1629852"/>
              <a:ext cx="396000" cy="612000"/>
              <a:chOff x="1963992" y="1066800"/>
              <a:chExt cx="1237996" cy="1236417"/>
            </a:xfrm>
            <a:solidFill>
              <a:schemeClr val="bg1"/>
            </a:solidFill>
          </p:grpSpPr>
          <p:sp>
            <p:nvSpPr>
              <p:cNvPr id="127" name="Freeform 126"/>
              <p:cNvSpPr/>
              <p:nvPr/>
            </p:nvSpPr>
            <p:spPr>
              <a:xfrm flipV="1">
                <a:off x="1968000" y="1691217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28" name="Freeform 127"/>
              <p:cNvSpPr/>
              <p:nvPr/>
            </p:nvSpPr>
            <p:spPr>
              <a:xfrm>
                <a:off x="1963992" y="1066800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129" name="Straight Connector 128"/>
              <p:cNvCxnSpPr/>
              <p:nvPr/>
            </p:nvCxnSpPr>
            <p:spPr>
              <a:xfrm rot="5400000">
                <a:off x="3093194" y="1678704"/>
                <a:ext cx="216000" cy="1588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3" name="Group 154"/>
            <p:cNvGrpSpPr>
              <a:grpSpLocks/>
            </p:cNvGrpSpPr>
            <p:nvPr/>
          </p:nvGrpSpPr>
          <p:grpSpPr>
            <a:xfrm rot="5400000">
              <a:off x="7391250" y="1629852"/>
              <a:ext cx="396000" cy="612000"/>
              <a:chOff x="1963992" y="1066800"/>
              <a:chExt cx="1237996" cy="1236417"/>
            </a:xfrm>
            <a:solidFill>
              <a:schemeClr val="bg1"/>
            </a:solidFill>
          </p:grpSpPr>
          <p:sp>
            <p:nvSpPr>
              <p:cNvPr id="124" name="Freeform 123"/>
              <p:cNvSpPr/>
              <p:nvPr/>
            </p:nvSpPr>
            <p:spPr>
              <a:xfrm flipV="1">
                <a:off x="1968000" y="1691217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25" name="Freeform 124"/>
              <p:cNvSpPr/>
              <p:nvPr/>
            </p:nvSpPr>
            <p:spPr>
              <a:xfrm>
                <a:off x="1963992" y="1066800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126" name="Straight Connector 125"/>
              <p:cNvCxnSpPr/>
              <p:nvPr/>
            </p:nvCxnSpPr>
            <p:spPr>
              <a:xfrm rot="5400000">
                <a:off x="3093194" y="1678704"/>
                <a:ext cx="216000" cy="1588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33" name="Group 190"/>
          <p:cNvGrpSpPr/>
          <p:nvPr/>
        </p:nvGrpSpPr>
        <p:grpSpPr>
          <a:xfrm>
            <a:off x="2727502" y="1731251"/>
            <a:ext cx="916800" cy="396000"/>
            <a:chOff x="6978444" y="1737852"/>
            <a:chExt cx="916800" cy="396000"/>
          </a:xfrm>
        </p:grpSpPr>
        <p:grpSp>
          <p:nvGrpSpPr>
            <p:cNvPr id="134" name="Group 146"/>
            <p:cNvGrpSpPr>
              <a:grpSpLocks/>
            </p:cNvGrpSpPr>
            <p:nvPr/>
          </p:nvGrpSpPr>
          <p:grpSpPr>
            <a:xfrm rot="5400000">
              <a:off x="7086452" y="1629852"/>
              <a:ext cx="396000" cy="612000"/>
              <a:chOff x="1963992" y="1066800"/>
              <a:chExt cx="1237996" cy="1236417"/>
            </a:xfrm>
            <a:solidFill>
              <a:schemeClr val="bg1"/>
            </a:solidFill>
          </p:grpSpPr>
          <p:sp>
            <p:nvSpPr>
              <p:cNvPr id="143" name="Freeform 142"/>
              <p:cNvSpPr/>
              <p:nvPr/>
            </p:nvSpPr>
            <p:spPr>
              <a:xfrm flipV="1">
                <a:off x="1968000" y="1691217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44" name="Freeform 143"/>
              <p:cNvSpPr/>
              <p:nvPr/>
            </p:nvSpPr>
            <p:spPr>
              <a:xfrm>
                <a:off x="1963992" y="1066800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145" name="Straight Connector 144"/>
              <p:cNvCxnSpPr/>
              <p:nvPr/>
            </p:nvCxnSpPr>
            <p:spPr>
              <a:xfrm rot="5400000">
                <a:off x="3093194" y="1678704"/>
                <a:ext cx="216000" cy="1588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5" name="Group 150"/>
            <p:cNvGrpSpPr>
              <a:grpSpLocks/>
            </p:cNvGrpSpPr>
            <p:nvPr/>
          </p:nvGrpSpPr>
          <p:grpSpPr>
            <a:xfrm rot="5400000">
              <a:off x="7238852" y="1629852"/>
              <a:ext cx="396000" cy="612000"/>
              <a:chOff x="1963992" y="1066800"/>
              <a:chExt cx="1237996" cy="1236417"/>
            </a:xfrm>
            <a:solidFill>
              <a:schemeClr val="bg1"/>
            </a:solidFill>
          </p:grpSpPr>
          <p:sp>
            <p:nvSpPr>
              <p:cNvPr id="140" name="Freeform 139"/>
              <p:cNvSpPr/>
              <p:nvPr/>
            </p:nvSpPr>
            <p:spPr>
              <a:xfrm flipV="1">
                <a:off x="1968000" y="1691217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41" name="Freeform 140"/>
              <p:cNvSpPr/>
              <p:nvPr/>
            </p:nvSpPr>
            <p:spPr>
              <a:xfrm>
                <a:off x="1963992" y="1066800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142" name="Straight Connector 141"/>
              <p:cNvCxnSpPr/>
              <p:nvPr/>
            </p:nvCxnSpPr>
            <p:spPr>
              <a:xfrm rot="5400000">
                <a:off x="3093194" y="1678704"/>
                <a:ext cx="216000" cy="1588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6" name="Group 154"/>
            <p:cNvGrpSpPr>
              <a:grpSpLocks/>
            </p:cNvGrpSpPr>
            <p:nvPr/>
          </p:nvGrpSpPr>
          <p:grpSpPr>
            <a:xfrm rot="5400000">
              <a:off x="7391252" y="1629852"/>
              <a:ext cx="396000" cy="612000"/>
              <a:chOff x="1963992" y="1066800"/>
              <a:chExt cx="1237996" cy="1236417"/>
            </a:xfrm>
            <a:solidFill>
              <a:schemeClr val="bg1"/>
            </a:solidFill>
          </p:grpSpPr>
          <p:sp>
            <p:nvSpPr>
              <p:cNvPr id="137" name="Freeform 136"/>
              <p:cNvSpPr/>
              <p:nvPr/>
            </p:nvSpPr>
            <p:spPr>
              <a:xfrm flipV="1">
                <a:off x="1968000" y="1691217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38" name="Freeform 137"/>
              <p:cNvSpPr/>
              <p:nvPr/>
            </p:nvSpPr>
            <p:spPr>
              <a:xfrm>
                <a:off x="1963992" y="1066800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139" name="Straight Connector 138"/>
              <p:cNvCxnSpPr/>
              <p:nvPr/>
            </p:nvCxnSpPr>
            <p:spPr>
              <a:xfrm rot="5400000">
                <a:off x="3093194" y="1678704"/>
                <a:ext cx="216000" cy="1588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46" name="Group 203"/>
          <p:cNvGrpSpPr/>
          <p:nvPr/>
        </p:nvGrpSpPr>
        <p:grpSpPr>
          <a:xfrm>
            <a:off x="1661237" y="1731251"/>
            <a:ext cx="916800" cy="396000"/>
            <a:chOff x="6978444" y="1737852"/>
            <a:chExt cx="916800" cy="396000"/>
          </a:xfrm>
        </p:grpSpPr>
        <p:grpSp>
          <p:nvGrpSpPr>
            <p:cNvPr id="147" name="Group 146"/>
            <p:cNvGrpSpPr>
              <a:grpSpLocks/>
            </p:cNvGrpSpPr>
            <p:nvPr/>
          </p:nvGrpSpPr>
          <p:grpSpPr>
            <a:xfrm rot="5400000">
              <a:off x="7086454" y="1629852"/>
              <a:ext cx="396000" cy="612000"/>
              <a:chOff x="1963992" y="1066800"/>
              <a:chExt cx="1237996" cy="1236417"/>
            </a:xfrm>
            <a:solidFill>
              <a:schemeClr val="bg1"/>
            </a:solidFill>
          </p:grpSpPr>
          <p:sp>
            <p:nvSpPr>
              <p:cNvPr id="156" name="Freeform 155"/>
              <p:cNvSpPr/>
              <p:nvPr/>
            </p:nvSpPr>
            <p:spPr>
              <a:xfrm flipV="1">
                <a:off x="1968000" y="1691217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57" name="Freeform 156"/>
              <p:cNvSpPr/>
              <p:nvPr/>
            </p:nvSpPr>
            <p:spPr>
              <a:xfrm>
                <a:off x="1963992" y="1066800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158" name="Straight Connector 157"/>
              <p:cNvCxnSpPr/>
              <p:nvPr/>
            </p:nvCxnSpPr>
            <p:spPr>
              <a:xfrm rot="5400000">
                <a:off x="3093194" y="1678704"/>
                <a:ext cx="216000" cy="1588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8" name="Group 150"/>
            <p:cNvGrpSpPr>
              <a:grpSpLocks/>
            </p:cNvGrpSpPr>
            <p:nvPr/>
          </p:nvGrpSpPr>
          <p:grpSpPr>
            <a:xfrm rot="5400000">
              <a:off x="7238854" y="1629852"/>
              <a:ext cx="396000" cy="612000"/>
              <a:chOff x="1963992" y="1066800"/>
              <a:chExt cx="1237996" cy="1236417"/>
            </a:xfrm>
            <a:solidFill>
              <a:schemeClr val="bg1"/>
            </a:solidFill>
          </p:grpSpPr>
          <p:sp>
            <p:nvSpPr>
              <p:cNvPr id="153" name="Freeform 152"/>
              <p:cNvSpPr/>
              <p:nvPr/>
            </p:nvSpPr>
            <p:spPr>
              <a:xfrm flipV="1">
                <a:off x="1968000" y="1691217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54" name="Freeform 153"/>
              <p:cNvSpPr/>
              <p:nvPr/>
            </p:nvSpPr>
            <p:spPr>
              <a:xfrm>
                <a:off x="1963992" y="1066800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155" name="Straight Connector 154"/>
              <p:cNvCxnSpPr/>
              <p:nvPr/>
            </p:nvCxnSpPr>
            <p:spPr>
              <a:xfrm rot="5400000">
                <a:off x="3093194" y="1678704"/>
                <a:ext cx="216000" cy="1588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9" name="Group 154"/>
            <p:cNvGrpSpPr>
              <a:grpSpLocks/>
            </p:cNvGrpSpPr>
            <p:nvPr/>
          </p:nvGrpSpPr>
          <p:grpSpPr>
            <a:xfrm rot="5400000">
              <a:off x="7391254" y="1629852"/>
              <a:ext cx="396000" cy="612000"/>
              <a:chOff x="1963992" y="1066800"/>
              <a:chExt cx="1237996" cy="1236417"/>
            </a:xfrm>
            <a:solidFill>
              <a:schemeClr val="bg1"/>
            </a:solidFill>
          </p:grpSpPr>
          <p:sp>
            <p:nvSpPr>
              <p:cNvPr id="150" name="Freeform 149"/>
              <p:cNvSpPr/>
              <p:nvPr/>
            </p:nvSpPr>
            <p:spPr>
              <a:xfrm flipV="1">
                <a:off x="1968000" y="1691217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51" name="Freeform 150"/>
              <p:cNvSpPr/>
              <p:nvPr/>
            </p:nvSpPr>
            <p:spPr>
              <a:xfrm>
                <a:off x="1963992" y="1066800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152" name="Straight Connector 151"/>
              <p:cNvCxnSpPr/>
              <p:nvPr/>
            </p:nvCxnSpPr>
            <p:spPr>
              <a:xfrm rot="5400000">
                <a:off x="3093194" y="1678704"/>
                <a:ext cx="216000" cy="1588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700561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3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4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4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8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4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2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8" presetClass="entr" presetSubtype="1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4" dur="3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  <p:bldP spid="62" grpId="0" animBg="1"/>
      <p:bldP spid="63" grpId="0" animBg="1"/>
      <p:bldP spid="64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Rectangle 31"/>
          <p:cNvSpPr>
            <a:spLocks noChangeArrowheads="1"/>
          </p:cNvSpPr>
          <p:nvPr/>
        </p:nvSpPr>
        <p:spPr bwMode="auto">
          <a:xfrm>
            <a:off x="6163973" y="5200172"/>
            <a:ext cx="1647825" cy="1440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bIns="0" anchor="b" anchorCtr="1"/>
          <a:lstStyle/>
          <a:p>
            <a:r>
              <a:rPr lang="en-US" dirty="0" smtClean="0"/>
              <a:t>CPU</a:t>
            </a:r>
            <a:endParaRPr lang="en-US" dirty="0"/>
          </a:p>
        </p:txBody>
      </p:sp>
      <p:sp>
        <p:nvSpPr>
          <p:cNvPr id="159" name="Rectangle 31"/>
          <p:cNvSpPr>
            <a:spLocks noChangeArrowheads="1"/>
          </p:cNvSpPr>
          <p:nvPr/>
        </p:nvSpPr>
        <p:spPr bwMode="auto">
          <a:xfrm>
            <a:off x="3946239" y="5200172"/>
            <a:ext cx="1647825" cy="1440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bIns="0" anchor="b" anchorCtr="1"/>
          <a:lstStyle/>
          <a:p>
            <a:r>
              <a:rPr lang="en-US" dirty="0" smtClean="0"/>
              <a:t>CPU</a:t>
            </a:r>
            <a:endParaRPr lang="en-US" dirty="0"/>
          </a:p>
        </p:txBody>
      </p:sp>
      <p:sp>
        <p:nvSpPr>
          <p:cNvPr id="160" name="Rectangle 31"/>
          <p:cNvSpPr>
            <a:spLocks noChangeArrowheads="1"/>
          </p:cNvSpPr>
          <p:nvPr/>
        </p:nvSpPr>
        <p:spPr bwMode="auto">
          <a:xfrm>
            <a:off x="1649413" y="5192712"/>
            <a:ext cx="1647825" cy="1440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bIns="0" anchor="b" anchorCtr="1"/>
          <a:lstStyle/>
          <a:p>
            <a:r>
              <a:rPr lang="en-US" dirty="0" smtClean="0"/>
              <a:t>CPU</a:t>
            </a:r>
            <a:endParaRPr lang="en-US" dirty="0"/>
          </a:p>
        </p:txBody>
      </p:sp>
      <p:sp>
        <p:nvSpPr>
          <p:cNvPr id="157" name="Title 156"/>
          <p:cNvSpPr>
            <a:spLocks noGrp="1"/>
          </p:cNvSpPr>
          <p:nvPr>
            <p:ph type="title"/>
          </p:nvPr>
        </p:nvSpPr>
        <p:spPr>
          <a:solidFill>
            <a:srgbClr val="00B0F0"/>
          </a:solidFill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Real time data filter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FA2D2-B08E-479C-8EFA-F462BF97C60C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3" name="Line 4"/>
          <p:cNvSpPr>
            <a:spLocks noChangeShapeType="1"/>
          </p:cNvSpPr>
          <p:nvPr/>
        </p:nvSpPr>
        <p:spPr bwMode="auto">
          <a:xfrm>
            <a:off x="-4763" y="4114800"/>
            <a:ext cx="914400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" name="Rectangle 11"/>
          <p:cNvSpPr>
            <a:spLocks noChangeArrowheads="1"/>
          </p:cNvSpPr>
          <p:nvPr/>
        </p:nvSpPr>
        <p:spPr bwMode="auto">
          <a:xfrm>
            <a:off x="1649413" y="3200400"/>
            <a:ext cx="889000" cy="174625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Rectangle 12"/>
          <p:cNvSpPr>
            <a:spLocks noChangeArrowheads="1"/>
          </p:cNvSpPr>
          <p:nvPr/>
        </p:nvSpPr>
        <p:spPr bwMode="auto">
          <a:xfrm>
            <a:off x="1798638" y="3316288"/>
            <a:ext cx="887412" cy="174625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Rectangle 13"/>
          <p:cNvSpPr>
            <a:spLocks noChangeArrowheads="1"/>
          </p:cNvSpPr>
          <p:nvPr/>
        </p:nvSpPr>
        <p:spPr bwMode="auto">
          <a:xfrm>
            <a:off x="1946275" y="3432175"/>
            <a:ext cx="887413" cy="174625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Rectangle 14"/>
          <p:cNvSpPr>
            <a:spLocks noChangeArrowheads="1"/>
          </p:cNvSpPr>
          <p:nvPr/>
        </p:nvSpPr>
        <p:spPr bwMode="auto">
          <a:xfrm>
            <a:off x="2093913" y="3548063"/>
            <a:ext cx="887412" cy="1746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Rectangle 15"/>
          <p:cNvSpPr>
            <a:spLocks noChangeArrowheads="1"/>
          </p:cNvSpPr>
          <p:nvPr/>
        </p:nvSpPr>
        <p:spPr bwMode="auto">
          <a:xfrm>
            <a:off x="2759075" y="3200400"/>
            <a:ext cx="889000" cy="174625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Rectangle 16"/>
          <p:cNvSpPr>
            <a:spLocks noChangeArrowheads="1"/>
          </p:cNvSpPr>
          <p:nvPr/>
        </p:nvSpPr>
        <p:spPr bwMode="auto">
          <a:xfrm>
            <a:off x="2908300" y="3316288"/>
            <a:ext cx="887413" cy="174625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Rectangle 17"/>
          <p:cNvSpPr>
            <a:spLocks noChangeArrowheads="1"/>
          </p:cNvSpPr>
          <p:nvPr/>
        </p:nvSpPr>
        <p:spPr bwMode="auto">
          <a:xfrm>
            <a:off x="3055938" y="3432175"/>
            <a:ext cx="887412" cy="174625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Rectangle 18"/>
          <p:cNvSpPr>
            <a:spLocks noChangeArrowheads="1"/>
          </p:cNvSpPr>
          <p:nvPr/>
        </p:nvSpPr>
        <p:spPr bwMode="auto">
          <a:xfrm>
            <a:off x="3203575" y="3548063"/>
            <a:ext cx="887413" cy="1746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Rectangle 19"/>
          <p:cNvSpPr>
            <a:spLocks noChangeArrowheads="1"/>
          </p:cNvSpPr>
          <p:nvPr/>
        </p:nvSpPr>
        <p:spPr bwMode="auto">
          <a:xfrm>
            <a:off x="3870325" y="3200400"/>
            <a:ext cx="887413" cy="174625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Rectangle 20"/>
          <p:cNvSpPr>
            <a:spLocks noChangeArrowheads="1"/>
          </p:cNvSpPr>
          <p:nvPr/>
        </p:nvSpPr>
        <p:spPr bwMode="auto">
          <a:xfrm>
            <a:off x="4017963" y="3316288"/>
            <a:ext cx="887412" cy="174625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Rectangle 21"/>
          <p:cNvSpPr>
            <a:spLocks noChangeArrowheads="1"/>
          </p:cNvSpPr>
          <p:nvPr/>
        </p:nvSpPr>
        <p:spPr bwMode="auto">
          <a:xfrm>
            <a:off x="4165600" y="3432175"/>
            <a:ext cx="887413" cy="174625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Rectangle 22"/>
          <p:cNvSpPr>
            <a:spLocks noChangeArrowheads="1"/>
          </p:cNvSpPr>
          <p:nvPr/>
        </p:nvSpPr>
        <p:spPr bwMode="auto">
          <a:xfrm>
            <a:off x="4313238" y="3548063"/>
            <a:ext cx="889000" cy="1746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Rectangle 23"/>
          <p:cNvSpPr>
            <a:spLocks noChangeArrowheads="1"/>
          </p:cNvSpPr>
          <p:nvPr/>
        </p:nvSpPr>
        <p:spPr bwMode="auto">
          <a:xfrm>
            <a:off x="4979988" y="3200400"/>
            <a:ext cx="887412" cy="174625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Rectangle 24"/>
          <p:cNvSpPr>
            <a:spLocks noChangeArrowheads="1"/>
          </p:cNvSpPr>
          <p:nvPr/>
        </p:nvSpPr>
        <p:spPr bwMode="auto">
          <a:xfrm>
            <a:off x="5127625" y="3316288"/>
            <a:ext cx="887413" cy="174625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Rectangle 25"/>
          <p:cNvSpPr>
            <a:spLocks noChangeArrowheads="1"/>
          </p:cNvSpPr>
          <p:nvPr/>
        </p:nvSpPr>
        <p:spPr bwMode="auto">
          <a:xfrm>
            <a:off x="5275263" y="3432175"/>
            <a:ext cx="889000" cy="174625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Rectangle 26"/>
          <p:cNvSpPr>
            <a:spLocks noChangeArrowheads="1"/>
          </p:cNvSpPr>
          <p:nvPr/>
        </p:nvSpPr>
        <p:spPr bwMode="auto">
          <a:xfrm>
            <a:off x="5422900" y="3548063"/>
            <a:ext cx="889000" cy="1746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Rectangle 27"/>
          <p:cNvSpPr>
            <a:spLocks noChangeArrowheads="1"/>
          </p:cNvSpPr>
          <p:nvPr/>
        </p:nvSpPr>
        <p:spPr bwMode="auto">
          <a:xfrm>
            <a:off x="6089650" y="3200400"/>
            <a:ext cx="887413" cy="174625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" name="Rectangle 28"/>
          <p:cNvSpPr>
            <a:spLocks noChangeArrowheads="1"/>
          </p:cNvSpPr>
          <p:nvPr/>
        </p:nvSpPr>
        <p:spPr bwMode="auto">
          <a:xfrm>
            <a:off x="6237288" y="3316288"/>
            <a:ext cx="887412" cy="174625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Rectangle 29"/>
          <p:cNvSpPr>
            <a:spLocks noChangeArrowheads="1"/>
          </p:cNvSpPr>
          <p:nvPr/>
        </p:nvSpPr>
        <p:spPr bwMode="auto">
          <a:xfrm>
            <a:off x="6384925" y="3432175"/>
            <a:ext cx="889000" cy="174625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Rectangle 30"/>
          <p:cNvSpPr>
            <a:spLocks noChangeArrowheads="1"/>
          </p:cNvSpPr>
          <p:nvPr/>
        </p:nvSpPr>
        <p:spPr bwMode="auto">
          <a:xfrm>
            <a:off x="6534150" y="3548063"/>
            <a:ext cx="887413" cy="1746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" name="Oval 32"/>
          <p:cNvSpPr>
            <a:spLocks noChangeArrowheads="1"/>
          </p:cNvSpPr>
          <p:nvPr/>
        </p:nvSpPr>
        <p:spPr bwMode="auto">
          <a:xfrm>
            <a:off x="1841500" y="5986463"/>
            <a:ext cx="1257300" cy="350837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 anchorCtr="1"/>
          <a:lstStyle/>
          <a:p>
            <a:pPr algn="ctr" eaLnBrk="0" hangingPunct="0"/>
            <a:r>
              <a:rPr lang="en-GB" dirty="0" smtClean="0"/>
              <a:t>data filter</a:t>
            </a:r>
            <a:endParaRPr lang="en-GB" dirty="0"/>
          </a:p>
        </p:txBody>
      </p:sp>
      <p:sp>
        <p:nvSpPr>
          <p:cNvPr id="26" name="Rectangle 33"/>
          <p:cNvSpPr>
            <a:spLocks noChangeArrowheads="1"/>
          </p:cNvSpPr>
          <p:nvPr/>
        </p:nvSpPr>
        <p:spPr bwMode="auto">
          <a:xfrm>
            <a:off x="1724025" y="5251450"/>
            <a:ext cx="887413" cy="173038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Rectangle 34"/>
          <p:cNvSpPr>
            <a:spLocks noChangeArrowheads="1"/>
          </p:cNvSpPr>
          <p:nvPr/>
        </p:nvSpPr>
        <p:spPr bwMode="auto">
          <a:xfrm>
            <a:off x="1871663" y="5367338"/>
            <a:ext cx="887412" cy="173037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" name="Rectangle 35"/>
          <p:cNvSpPr>
            <a:spLocks noChangeArrowheads="1"/>
          </p:cNvSpPr>
          <p:nvPr/>
        </p:nvSpPr>
        <p:spPr bwMode="auto">
          <a:xfrm>
            <a:off x="2019300" y="5483225"/>
            <a:ext cx="889000" cy="174625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" name="Rectangle 36"/>
          <p:cNvSpPr>
            <a:spLocks noChangeArrowheads="1"/>
          </p:cNvSpPr>
          <p:nvPr/>
        </p:nvSpPr>
        <p:spPr bwMode="auto">
          <a:xfrm>
            <a:off x="2168525" y="5599113"/>
            <a:ext cx="887413" cy="174625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" name="Oval 38"/>
          <p:cNvSpPr>
            <a:spLocks noChangeArrowheads="1"/>
          </p:cNvSpPr>
          <p:nvPr/>
        </p:nvSpPr>
        <p:spPr bwMode="auto">
          <a:xfrm>
            <a:off x="4133850" y="5991225"/>
            <a:ext cx="1258888" cy="350838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 anchorCtr="1"/>
          <a:lstStyle/>
          <a:p>
            <a:pPr algn="ctr" eaLnBrk="0" hangingPunct="0"/>
            <a:r>
              <a:rPr lang="en-GB" dirty="0" smtClean="0"/>
              <a:t>data filter</a:t>
            </a:r>
            <a:endParaRPr lang="en-GB" dirty="0"/>
          </a:p>
        </p:txBody>
      </p:sp>
      <p:sp>
        <p:nvSpPr>
          <p:cNvPr id="32" name="Rectangle 39"/>
          <p:cNvSpPr>
            <a:spLocks noChangeArrowheads="1"/>
          </p:cNvSpPr>
          <p:nvPr/>
        </p:nvSpPr>
        <p:spPr bwMode="auto">
          <a:xfrm>
            <a:off x="4017963" y="5251450"/>
            <a:ext cx="887412" cy="173038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" name="Rectangle 40"/>
          <p:cNvSpPr>
            <a:spLocks noChangeArrowheads="1"/>
          </p:cNvSpPr>
          <p:nvPr/>
        </p:nvSpPr>
        <p:spPr bwMode="auto">
          <a:xfrm>
            <a:off x="4165600" y="5367338"/>
            <a:ext cx="887413" cy="173037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" name="Rectangle 41"/>
          <p:cNvSpPr>
            <a:spLocks noChangeArrowheads="1"/>
          </p:cNvSpPr>
          <p:nvPr/>
        </p:nvSpPr>
        <p:spPr bwMode="auto">
          <a:xfrm>
            <a:off x="4313238" y="5483225"/>
            <a:ext cx="889000" cy="174625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" name="Rectangle 42"/>
          <p:cNvSpPr>
            <a:spLocks noChangeArrowheads="1"/>
          </p:cNvSpPr>
          <p:nvPr/>
        </p:nvSpPr>
        <p:spPr bwMode="auto">
          <a:xfrm>
            <a:off x="4462463" y="5599113"/>
            <a:ext cx="887412" cy="174625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" name="Oval 44"/>
          <p:cNvSpPr>
            <a:spLocks noChangeArrowheads="1"/>
          </p:cNvSpPr>
          <p:nvPr/>
        </p:nvSpPr>
        <p:spPr bwMode="auto">
          <a:xfrm>
            <a:off x="6354763" y="5991225"/>
            <a:ext cx="1257300" cy="350838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 anchorCtr="1"/>
          <a:lstStyle/>
          <a:p>
            <a:pPr algn="ctr" eaLnBrk="0" hangingPunct="0"/>
            <a:r>
              <a:rPr lang="en-GB" dirty="0" smtClean="0"/>
              <a:t>data filter</a:t>
            </a:r>
            <a:endParaRPr lang="en-GB" dirty="0"/>
          </a:p>
        </p:txBody>
      </p:sp>
      <p:sp>
        <p:nvSpPr>
          <p:cNvPr id="38" name="Rectangle 45"/>
          <p:cNvSpPr>
            <a:spLocks noChangeArrowheads="1"/>
          </p:cNvSpPr>
          <p:nvPr/>
        </p:nvSpPr>
        <p:spPr bwMode="auto">
          <a:xfrm>
            <a:off x="6237288" y="5251450"/>
            <a:ext cx="887412" cy="173038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" name="Rectangle 46"/>
          <p:cNvSpPr>
            <a:spLocks noChangeArrowheads="1"/>
          </p:cNvSpPr>
          <p:nvPr/>
        </p:nvSpPr>
        <p:spPr bwMode="auto">
          <a:xfrm>
            <a:off x="6384925" y="5367338"/>
            <a:ext cx="889000" cy="173037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" name="Rectangle 47"/>
          <p:cNvSpPr>
            <a:spLocks noChangeArrowheads="1"/>
          </p:cNvSpPr>
          <p:nvPr/>
        </p:nvSpPr>
        <p:spPr bwMode="auto">
          <a:xfrm>
            <a:off x="6534150" y="5483225"/>
            <a:ext cx="887413" cy="174625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" name="Rectangle 48"/>
          <p:cNvSpPr>
            <a:spLocks noChangeArrowheads="1"/>
          </p:cNvSpPr>
          <p:nvPr/>
        </p:nvSpPr>
        <p:spPr bwMode="auto">
          <a:xfrm>
            <a:off x="6681788" y="5599113"/>
            <a:ext cx="887412" cy="174625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2" name="AutoShape 49"/>
          <p:cNvSpPr>
            <a:spLocks noChangeArrowheads="1"/>
          </p:cNvSpPr>
          <p:nvPr/>
        </p:nvSpPr>
        <p:spPr bwMode="auto">
          <a:xfrm>
            <a:off x="1844675" y="2921000"/>
            <a:ext cx="471488" cy="174625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43" name="AutoShape 50"/>
          <p:cNvSpPr>
            <a:spLocks noChangeArrowheads="1"/>
          </p:cNvSpPr>
          <p:nvPr/>
        </p:nvSpPr>
        <p:spPr bwMode="auto">
          <a:xfrm>
            <a:off x="2954338" y="2921000"/>
            <a:ext cx="471487" cy="174625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44" name="AutoShape 51"/>
          <p:cNvSpPr>
            <a:spLocks noChangeArrowheads="1"/>
          </p:cNvSpPr>
          <p:nvPr/>
        </p:nvSpPr>
        <p:spPr bwMode="auto">
          <a:xfrm>
            <a:off x="4064000" y="2921000"/>
            <a:ext cx="471488" cy="174625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45" name="AutoShape 52"/>
          <p:cNvSpPr>
            <a:spLocks noChangeArrowheads="1"/>
          </p:cNvSpPr>
          <p:nvPr/>
        </p:nvSpPr>
        <p:spPr bwMode="auto">
          <a:xfrm>
            <a:off x="5202238" y="2921000"/>
            <a:ext cx="471487" cy="174625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46" name="AutoShape 53"/>
          <p:cNvSpPr>
            <a:spLocks noChangeArrowheads="1"/>
          </p:cNvSpPr>
          <p:nvPr/>
        </p:nvSpPr>
        <p:spPr bwMode="auto">
          <a:xfrm>
            <a:off x="6283325" y="2921000"/>
            <a:ext cx="471488" cy="174625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47" name="AutoShape 54"/>
          <p:cNvSpPr>
            <a:spLocks noChangeArrowheads="1"/>
          </p:cNvSpPr>
          <p:nvPr/>
        </p:nvSpPr>
        <p:spPr bwMode="auto">
          <a:xfrm>
            <a:off x="7392988" y="2921000"/>
            <a:ext cx="473075" cy="174625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48" name="Text Box 55"/>
          <p:cNvSpPr txBox="1">
            <a:spLocks noChangeArrowheads="1"/>
          </p:cNvSpPr>
          <p:nvPr/>
        </p:nvSpPr>
        <p:spPr bwMode="auto">
          <a:xfrm>
            <a:off x="762000" y="3432175"/>
            <a:ext cx="760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sz="2400"/>
              <a:t>time</a:t>
            </a:r>
          </a:p>
        </p:txBody>
      </p:sp>
      <p:sp>
        <p:nvSpPr>
          <p:cNvPr id="49" name="Line 56"/>
          <p:cNvSpPr>
            <a:spLocks noChangeShapeType="1"/>
          </p:cNvSpPr>
          <p:nvPr/>
        </p:nvSpPr>
        <p:spPr bwMode="auto">
          <a:xfrm>
            <a:off x="1279525" y="3375025"/>
            <a:ext cx="369888" cy="4635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GB"/>
          </a:p>
        </p:txBody>
      </p:sp>
      <p:sp>
        <p:nvSpPr>
          <p:cNvPr id="50" name="AutoShape 57"/>
          <p:cNvSpPr>
            <a:spLocks/>
          </p:cNvSpPr>
          <p:nvPr/>
        </p:nvSpPr>
        <p:spPr bwMode="auto">
          <a:xfrm>
            <a:off x="8207375" y="5605463"/>
            <a:ext cx="350838" cy="1100137"/>
          </a:xfrm>
          <a:prstGeom prst="rightBracket">
            <a:avLst>
              <a:gd name="adj" fmla="val 26131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" name="AutoShape 58"/>
          <p:cNvSpPr>
            <a:spLocks/>
          </p:cNvSpPr>
          <p:nvPr/>
        </p:nvSpPr>
        <p:spPr bwMode="auto">
          <a:xfrm>
            <a:off x="868363" y="5605463"/>
            <a:ext cx="349250" cy="1100137"/>
          </a:xfrm>
          <a:prstGeom prst="leftBracket">
            <a:avLst>
              <a:gd name="adj" fmla="val 26250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2" name="Line 59"/>
          <p:cNvSpPr>
            <a:spLocks noChangeShapeType="1"/>
          </p:cNvSpPr>
          <p:nvPr/>
        </p:nvSpPr>
        <p:spPr bwMode="auto">
          <a:xfrm>
            <a:off x="1217613" y="6705600"/>
            <a:ext cx="698976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lg" len="lg"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53" name="Rectangle 60"/>
          <p:cNvSpPr>
            <a:spLocks noChangeArrowheads="1"/>
          </p:cNvSpPr>
          <p:nvPr/>
        </p:nvSpPr>
        <p:spPr bwMode="auto">
          <a:xfrm>
            <a:off x="1566863" y="4419600"/>
            <a:ext cx="6291262" cy="366713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GB"/>
              <a:t>Ethernet switch</a:t>
            </a:r>
          </a:p>
        </p:txBody>
      </p:sp>
      <p:sp>
        <p:nvSpPr>
          <p:cNvPr id="54" name="Text Box 61"/>
          <p:cNvSpPr txBox="1">
            <a:spLocks noChangeArrowheads="1"/>
          </p:cNvSpPr>
          <p:nvPr/>
        </p:nvSpPr>
        <p:spPr bwMode="auto">
          <a:xfrm>
            <a:off x="8020050" y="3735388"/>
            <a:ext cx="1301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GB"/>
              <a:t>off-shore</a:t>
            </a:r>
          </a:p>
        </p:txBody>
      </p:sp>
      <p:sp>
        <p:nvSpPr>
          <p:cNvPr id="55" name="Text Box 62"/>
          <p:cNvSpPr txBox="1">
            <a:spLocks noChangeArrowheads="1"/>
          </p:cNvSpPr>
          <p:nvPr/>
        </p:nvSpPr>
        <p:spPr bwMode="auto">
          <a:xfrm>
            <a:off x="8013700" y="4097338"/>
            <a:ext cx="12827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GB"/>
              <a:t>on shore</a:t>
            </a:r>
          </a:p>
        </p:txBody>
      </p:sp>
      <p:sp>
        <p:nvSpPr>
          <p:cNvPr id="56" name="AutoShape 63"/>
          <p:cNvSpPr>
            <a:spLocks noChangeArrowheads="1"/>
          </p:cNvSpPr>
          <p:nvPr/>
        </p:nvSpPr>
        <p:spPr bwMode="auto">
          <a:xfrm>
            <a:off x="4244975" y="3995738"/>
            <a:ext cx="1030288" cy="347662"/>
          </a:xfrm>
          <a:prstGeom prst="downArrow">
            <a:avLst>
              <a:gd name="adj1" fmla="val 74259"/>
              <a:gd name="adj2" fmla="val 34375"/>
            </a:avLst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57" name="AutoShape 64"/>
          <p:cNvSpPr>
            <a:spLocks noChangeArrowheads="1"/>
          </p:cNvSpPr>
          <p:nvPr/>
        </p:nvSpPr>
        <p:spPr bwMode="auto">
          <a:xfrm>
            <a:off x="2168525" y="4857750"/>
            <a:ext cx="471488" cy="233363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58" name="AutoShape 65"/>
          <p:cNvSpPr>
            <a:spLocks noChangeArrowheads="1"/>
          </p:cNvSpPr>
          <p:nvPr/>
        </p:nvSpPr>
        <p:spPr bwMode="auto">
          <a:xfrm>
            <a:off x="4508500" y="4872038"/>
            <a:ext cx="471488" cy="233362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59" name="AutoShape 66"/>
          <p:cNvSpPr>
            <a:spLocks noChangeArrowheads="1"/>
          </p:cNvSpPr>
          <p:nvPr/>
        </p:nvSpPr>
        <p:spPr bwMode="auto">
          <a:xfrm>
            <a:off x="6727825" y="4872038"/>
            <a:ext cx="471488" cy="233362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60" name="Rectangle 80"/>
          <p:cNvSpPr>
            <a:spLocks noChangeArrowheads="1"/>
          </p:cNvSpPr>
          <p:nvPr/>
        </p:nvSpPr>
        <p:spPr bwMode="auto">
          <a:xfrm>
            <a:off x="2320925" y="5751513"/>
            <a:ext cx="887413" cy="174625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" name="Rectangle 81"/>
          <p:cNvSpPr>
            <a:spLocks noChangeArrowheads="1"/>
          </p:cNvSpPr>
          <p:nvPr/>
        </p:nvSpPr>
        <p:spPr bwMode="auto">
          <a:xfrm>
            <a:off x="4614863" y="5751513"/>
            <a:ext cx="887412" cy="174625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" name="Rectangle 82"/>
          <p:cNvSpPr>
            <a:spLocks noChangeArrowheads="1"/>
          </p:cNvSpPr>
          <p:nvPr/>
        </p:nvSpPr>
        <p:spPr bwMode="auto">
          <a:xfrm>
            <a:off x="6834188" y="5751513"/>
            <a:ext cx="887412" cy="174625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3" name="Freeform 89"/>
          <p:cNvSpPr>
            <a:spLocks/>
          </p:cNvSpPr>
          <p:nvPr/>
        </p:nvSpPr>
        <p:spPr bwMode="auto">
          <a:xfrm>
            <a:off x="2286000" y="3362325"/>
            <a:ext cx="2487613" cy="1814513"/>
          </a:xfrm>
          <a:custGeom>
            <a:avLst/>
            <a:gdLst>
              <a:gd name="T0" fmla="*/ 0 w 1567"/>
              <a:gd name="T1" fmla="*/ 0 h 1143"/>
              <a:gd name="T2" fmla="*/ 703124508 w 1567"/>
              <a:gd name="T3" fmla="*/ 698084168 h 1143"/>
              <a:gd name="T4" fmla="*/ 2147483647 w 1567"/>
              <a:gd name="T5" fmla="*/ 698084168 h 1143"/>
              <a:gd name="T6" fmla="*/ 2147483647 w 1567"/>
              <a:gd name="T7" fmla="*/ 2147483647 h 1143"/>
              <a:gd name="T8" fmla="*/ 2147483647 w 1567"/>
              <a:gd name="T9" fmla="*/ 2147483647 h 1143"/>
              <a:gd name="T10" fmla="*/ 2147483647 w 1567"/>
              <a:gd name="T11" fmla="*/ 2147483647 h 114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567"/>
              <a:gd name="T19" fmla="*/ 0 h 1143"/>
              <a:gd name="T20" fmla="*/ 1567 w 1567"/>
              <a:gd name="T21" fmla="*/ 1143 h 114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567" h="1143">
                <a:moveTo>
                  <a:pt x="0" y="0"/>
                </a:moveTo>
                <a:lnTo>
                  <a:pt x="279" y="277"/>
                </a:lnTo>
                <a:lnTo>
                  <a:pt x="1360" y="277"/>
                </a:lnTo>
                <a:lnTo>
                  <a:pt x="1369" y="863"/>
                </a:lnTo>
                <a:lnTo>
                  <a:pt x="1567" y="864"/>
                </a:lnTo>
                <a:lnTo>
                  <a:pt x="1567" y="1143"/>
                </a:lnTo>
              </a:path>
            </a:pathLst>
          </a:custGeom>
          <a:noFill/>
          <a:ln w="25400">
            <a:solidFill>
              <a:srgbClr val="00FF00"/>
            </a:solidFill>
            <a:round/>
            <a:headEnd/>
            <a:tailEnd type="triangle" w="lg" len="med"/>
          </a:ln>
        </p:spPr>
        <p:txBody>
          <a:bodyPr/>
          <a:lstStyle/>
          <a:p>
            <a:endParaRPr lang="en-GB"/>
          </a:p>
        </p:txBody>
      </p:sp>
      <p:sp>
        <p:nvSpPr>
          <p:cNvPr id="64" name="Freeform 91"/>
          <p:cNvSpPr>
            <a:spLocks/>
          </p:cNvSpPr>
          <p:nvPr/>
        </p:nvSpPr>
        <p:spPr bwMode="auto">
          <a:xfrm>
            <a:off x="3273425" y="3367088"/>
            <a:ext cx="1712913" cy="1930400"/>
          </a:xfrm>
          <a:custGeom>
            <a:avLst/>
            <a:gdLst>
              <a:gd name="T0" fmla="*/ 0 w 1079"/>
              <a:gd name="T1" fmla="*/ 0 h 1216"/>
              <a:gd name="T2" fmla="*/ 564515108 w 1079"/>
              <a:gd name="T3" fmla="*/ 569555282 h 1216"/>
              <a:gd name="T4" fmla="*/ 2106851080 w 1079"/>
              <a:gd name="T5" fmla="*/ 577114954 h 1216"/>
              <a:gd name="T6" fmla="*/ 2109372030 w 1079"/>
              <a:gd name="T7" fmla="*/ 2046366847 h 1216"/>
              <a:gd name="T8" fmla="*/ 2147483647 w 1079"/>
              <a:gd name="T9" fmla="*/ 2051407158 h 1216"/>
              <a:gd name="T10" fmla="*/ 2147483647 w 1079"/>
              <a:gd name="T11" fmla="*/ 2147483647 h 121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079"/>
              <a:gd name="T19" fmla="*/ 0 h 1216"/>
              <a:gd name="T20" fmla="*/ 1079 w 1079"/>
              <a:gd name="T21" fmla="*/ 1216 h 121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079" h="1216">
                <a:moveTo>
                  <a:pt x="0" y="0"/>
                </a:moveTo>
                <a:lnTo>
                  <a:pt x="224" y="226"/>
                </a:lnTo>
                <a:lnTo>
                  <a:pt x="836" y="229"/>
                </a:lnTo>
                <a:lnTo>
                  <a:pt x="837" y="812"/>
                </a:lnTo>
                <a:lnTo>
                  <a:pt x="1070" y="814"/>
                </a:lnTo>
                <a:lnTo>
                  <a:pt x="1079" y="1216"/>
                </a:lnTo>
              </a:path>
            </a:pathLst>
          </a:custGeom>
          <a:noFill/>
          <a:ln w="25400">
            <a:solidFill>
              <a:srgbClr val="00FF00"/>
            </a:solidFill>
            <a:round/>
            <a:headEnd/>
            <a:tailEnd type="triangle" w="lg" len="med"/>
          </a:ln>
        </p:spPr>
        <p:txBody>
          <a:bodyPr/>
          <a:lstStyle/>
          <a:p>
            <a:endParaRPr lang="en-GB"/>
          </a:p>
        </p:txBody>
      </p:sp>
      <p:sp>
        <p:nvSpPr>
          <p:cNvPr id="65" name="Freeform 93"/>
          <p:cNvSpPr>
            <a:spLocks/>
          </p:cNvSpPr>
          <p:nvPr/>
        </p:nvSpPr>
        <p:spPr bwMode="auto">
          <a:xfrm>
            <a:off x="4491038" y="3348038"/>
            <a:ext cx="631825" cy="2071687"/>
          </a:xfrm>
          <a:custGeom>
            <a:avLst/>
            <a:gdLst>
              <a:gd name="T0" fmla="*/ 0 w 398"/>
              <a:gd name="T1" fmla="*/ 0 h 1305"/>
              <a:gd name="T2" fmla="*/ 415826547 w 398"/>
              <a:gd name="T3" fmla="*/ 456147405 h 1305"/>
              <a:gd name="T4" fmla="*/ 451108823 w 398"/>
              <a:gd name="T5" fmla="*/ 1943039273 h 1305"/>
              <a:gd name="T6" fmla="*/ 982861033 w 398"/>
              <a:gd name="T7" fmla="*/ 1943039273 h 1305"/>
              <a:gd name="T8" fmla="*/ 1003022277 w 398"/>
              <a:gd name="T9" fmla="*/ 2147483647 h 130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98"/>
              <a:gd name="T16" fmla="*/ 0 h 1305"/>
              <a:gd name="T17" fmla="*/ 398 w 398"/>
              <a:gd name="T18" fmla="*/ 1305 h 130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98" h="1305">
                <a:moveTo>
                  <a:pt x="0" y="0"/>
                </a:moveTo>
                <a:lnTo>
                  <a:pt x="165" y="181"/>
                </a:lnTo>
                <a:lnTo>
                  <a:pt x="179" y="771"/>
                </a:lnTo>
                <a:lnTo>
                  <a:pt x="390" y="771"/>
                </a:lnTo>
                <a:lnTo>
                  <a:pt x="398" y="1305"/>
                </a:lnTo>
              </a:path>
            </a:pathLst>
          </a:custGeom>
          <a:noFill/>
          <a:ln w="25400">
            <a:solidFill>
              <a:srgbClr val="00FF00"/>
            </a:solidFill>
            <a:round/>
            <a:headEnd/>
            <a:tailEnd type="triangle" w="lg" len="med"/>
          </a:ln>
        </p:spPr>
        <p:txBody>
          <a:bodyPr/>
          <a:lstStyle/>
          <a:p>
            <a:endParaRPr lang="en-GB"/>
          </a:p>
        </p:txBody>
      </p:sp>
      <p:sp>
        <p:nvSpPr>
          <p:cNvPr id="66" name="Freeform 94"/>
          <p:cNvSpPr>
            <a:spLocks/>
          </p:cNvSpPr>
          <p:nvPr/>
        </p:nvSpPr>
        <p:spPr bwMode="auto">
          <a:xfrm>
            <a:off x="5076825" y="4478338"/>
            <a:ext cx="366713" cy="1223962"/>
          </a:xfrm>
          <a:custGeom>
            <a:avLst/>
            <a:gdLst>
              <a:gd name="T0" fmla="*/ 0 w 299"/>
              <a:gd name="T1" fmla="*/ 0 h 771"/>
              <a:gd name="T2" fmla="*/ 449760586 w 299"/>
              <a:gd name="T3" fmla="*/ 7559673 h 771"/>
              <a:gd name="T4" fmla="*/ 449760586 w 299"/>
              <a:gd name="T5" fmla="*/ 1943039060 h 771"/>
              <a:gd name="T6" fmla="*/ 0 60000 65536"/>
              <a:gd name="T7" fmla="*/ 0 60000 65536"/>
              <a:gd name="T8" fmla="*/ 0 60000 65536"/>
              <a:gd name="T9" fmla="*/ 0 w 299"/>
              <a:gd name="T10" fmla="*/ 0 h 771"/>
              <a:gd name="T11" fmla="*/ 299 w 299"/>
              <a:gd name="T12" fmla="*/ 771 h 77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99" h="771">
                <a:moveTo>
                  <a:pt x="0" y="0"/>
                </a:moveTo>
                <a:lnTo>
                  <a:pt x="299" y="3"/>
                </a:lnTo>
                <a:lnTo>
                  <a:pt x="299" y="771"/>
                </a:lnTo>
              </a:path>
            </a:pathLst>
          </a:custGeom>
          <a:noFill/>
          <a:ln w="25400">
            <a:solidFill>
              <a:srgbClr val="00FF00"/>
            </a:solidFill>
            <a:round/>
            <a:headEnd/>
            <a:tailEnd type="triangle" w="lg" len="med"/>
          </a:ln>
        </p:spPr>
        <p:txBody>
          <a:bodyPr/>
          <a:lstStyle/>
          <a:p>
            <a:endParaRPr lang="en-GB"/>
          </a:p>
        </p:txBody>
      </p:sp>
      <p:sp>
        <p:nvSpPr>
          <p:cNvPr id="67" name="Freeform 95"/>
          <p:cNvSpPr>
            <a:spLocks/>
          </p:cNvSpPr>
          <p:nvPr/>
        </p:nvSpPr>
        <p:spPr bwMode="auto">
          <a:xfrm>
            <a:off x="5056188" y="3829050"/>
            <a:ext cx="2263775" cy="622300"/>
          </a:xfrm>
          <a:custGeom>
            <a:avLst/>
            <a:gdLst>
              <a:gd name="T0" fmla="*/ 2147483647 w 1539"/>
              <a:gd name="T1" fmla="*/ 985556 h 627"/>
              <a:gd name="T2" fmla="*/ 0 w 1539"/>
              <a:gd name="T3" fmla="*/ 0 h 627"/>
              <a:gd name="T4" fmla="*/ 17310009 w 1539"/>
              <a:gd name="T5" fmla="*/ 617635239 h 627"/>
              <a:gd name="T6" fmla="*/ 0 60000 65536"/>
              <a:gd name="T7" fmla="*/ 0 60000 65536"/>
              <a:gd name="T8" fmla="*/ 0 60000 65536"/>
              <a:gd name="T9" fmla="*/ 0 w 1539"/>
              <a:gd name="T10" fmla="*/ 0 h 627"/>
              <a:gd name="T11" fmla="*/ 1539 w 1539"/>
              <a:gd name="T12" fmla="*/ 627 h 62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39" h="627">
                <a:moveTo>
                  <a:pt x="1539" y="1"/>
                </a:moveTo>
                <a:lnTo>
                  <a:pt x="0" y="0"/>
                </a:lnTo>
                <a:lnTo>
                  <a:pt x="8" y="627"/>
                </a:lnTo>
              </a:path>
            </a:pathLst>
          </a:custGeom>
          <a:noFill/>
          <a:ln w="25400">
            <a:solidFill>
              <a:srgbClr val="00FF00"/>
            </a:solidFill>
            <a:round/>
            <a:headEnd/>
            <a:tailEnd type="none" w="lg" len="med"/>
          </a:ln>
        </p:spPr>
        <p:txBody>
          <a:bodyPr/>
          <a:lstStyle/>
          <a:p>
            <a:endParaRPr lang="en-GB"/>
          </a:p>
        </p:txBody>
      </p:sp>
      <p:sp>
        <p:nvSpPr>
          <p:cNvPr id="68" name="Freeform 96"/>
          <p:cNvSpPr>
            <a:spLocks noChangeAspect="1"/>
          </p:cNvSpPr>
          <p:nvPr/>
        </p:nvSpPr>
        <p:spPr bwMode="auto">
          <a:xfrm>
            <a:off x="6862763" y="3389313"/>
            <a:ext cx="479425" cy="447675"/>
          </a:xfrm>
          <a:custGeom>
            <a:avLst/>
            <a:gdLst>
              <a:gd name="T0" fmla="*/ 0 w 229"/>
              <a:gd name="T1" fmla="*/ 0 h 214"/>
              <a:gd name="T2" fmla="*/ 1003704495 w 229"/>
              <a:gd name="T3" fmla="*/ 936508899 h 214"/>
              <a:gd name="T4" fmla="*/ 0 60000 65536"/>
              <a:gd name="T5" fmla="*/ 0 60000 65536"/>
              <a:gd name="T6" fmla="*/ 0 w 229"/>
              <a:gd name="T7" fmla="*/ 0 h 214"/>
              <a:gd name="T8" fmla="*/ 229 w 229"/>
              <a:gd name="T9" fmla="*/ 214 h 214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29" h="214">
                <a:moveTo>
                  <a:pt x="0" y="0"/>
                </a:moveTo>
                <a:lnTo>
                  <a:pt x="229" y="214"/>
                </a:lnTo>
              </a:path>
            </a:pathLst>
          </a:custGeom>
          <a:noFill/>
          <a:ln w="25400">
            <a:solidFill>
              <a:srgbClr val="00FF00"/>
            </a:solidFill>
            <a:round/>
            <a:headEnd/>
            <a:tailEnd type="none" w="lg" len="med"/>
          </a:ln>
        </p:spPr>
        <p:txBody>
          <a:bodyPr/>
          <a:lstStyle/>
          <a:p>
            <a:endParaRPr lang="en-GB"/>
          </a:p>
        </p:txBody>
      </p:sp>
      <p:sp>
        <p:nvSpPr>
          <p:cNvPr id="69" name="Freeform 97"/>
          <p:cNvSpPr>
            <a:spLocks/>
          </p:cNvSpPr>
          <p:nvPr/>
        </p:nvSpPr>
        <p:spPr bwMode="auto">
          <a:xfrm>
            <a:off x="4914900" y="4522788"/>
            <a:ext cx="366713" cy="1042987"/>
          </a:xfrm>
          <a:custGeom>
            <a:avLst/>
            <a:gdLst>
              <a:gd name="T0" fmla="*/ 0 w 299"/>
              <a:gd name="T1" fmla="*/ 0 h 771"/>
              <a:gd name="T2" fmla="*/ 449760586 w 299"/>
              <a:gd name="T3" fmla="*/ 5489547 h 771"/>
              <a:gd name="T4" fmla="*/ 449760586 w 299"/>
              <a:gd name="T5" fmla="*/ 1410923215 h 771"/>
              <a:gd name="T6" fmla="*/ 0 60000 65536"/>
              <a:gd name="T7" fmla="*/ 0 60000 65536"/>
              <a:gd name="T8" fmla="*/ 0 60000 65536"/>
              <a:gd name="T9" fmla="*/ 0 w 299"/>
              <a:gd name="T10" fmla="*/ 0 h 771"/>
              <a:gd name="T11" fmla="*/ 299 w 299"/>
              <a:gd name="T12" fmla="*/ 771 h 77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99" h="771">
                <a:moveTo>
                  <a:pt x="0" y="0"/>
                </a:moveTo>
                <a:lnTo>
                  <a:pt x="299" y="3"/>
                </a:lnTo>
                <a:lnTo>
                  <a:pt x="299" y="771"/>
                </a:lnTo>
              </a:path>
            </a:pathLst>
          </a:custGeom>
          <a:noFill/>
          <a:ln w="25400">
            <a:solidFill>
              <a:srgbClr val="00FF00"/>
            </a:solidFill>
            <a:round/>
            <a:headEnd/>
            <a:tailEnd type="triangle" w="lg" len="med"/>
          </a:ln>
        </p:spPr>
        <p:txBody>
          <a:bodyPr/>
          <a:lstStyle/>
          <a:p>
            <a:endParaRPr lang="en-GB"/>
          </a:p>
        </p:txBody>
      </p:sp>
      <p:sp>
        <p:nvSpPr>
          <p:cNvPr id="70" name="Freeform 98"/>
          <p:cNvSpPr>
            <a:spLocks/>
          </p:cNvSpPr>
          <p:nvPr/>
        </p:nvSpPr>
        <p:spPr bwMode="auto">
          <a:xfrm>
            <a:off x="4914900" y="3730625"/>
            <a:ext cx="1039813" cy="784225"/>
          </a:xfrm>
          <a:custGeom>
            <a:avLst/>
            <a:gdLst>
              <a:gd name="T0" fmla="*/ 702541255 w 1539"/>
              <a:gd name="T1" fmla="*/ 1564698 h 627"/>
              <a:gd name="T2" fmla="*/ 0 w 1539"/>
              <a:gd name="T3" fmla="*/ 0 h 627"/>
              <a:gd name="T4" fmla="*/ 3651845 w 1539"/>
              <a:gd name="T5" fmla="*/ 980875291 h 627"/>
              <a:gd name="T6" fmla="*/ 0 60000 65536"/>
              <a:gd name="T7" fmla="*/ 0 60000 65536"/>
              <a:gd name="T8" fmla="*/ 0 60000 65536"/>
              <a:gd name="T9" fmla="*/ 0 w 1539"/>
              <a:gd name="T10" fmla="*/ 0 h 627"/>
              <a:gd name="T11" fmla="*/ 1539 w 1539"/>
              <a:gd name="T12" fmla="*/ 627 h 62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39" h="627">
                <a:moveTo>
                  <a:pt x="1539" y="1"/>
                </a:moveTo>
                <a:lnTo>
                  <a:pt x="0" y="0"/>
                </a:lnTo>
                <a:lnTo>
                  <a:pt x="8" y="627"/>
                </a:lnTo>
              </a:path>
            </a:pathLst>
          </a:custGeom>
          <a:noFill/>
          <a:ln w="25400">
            <a:solidFill>
              <a:srgbClr val="00FF00"/>
            </a:solidFill>
            <a:round/>
            <a:headEnd/>
            <a:tailEnd type="none" w="lg" len="med"/>
          </a:ln>
        </p:spPr>
        <p:txBody>
          <a:bodyPr/>
          <a:lstStyle/>
          <a:p>
            <a:endParaRPr lang="en-GB"/>
          </a:p>
        </p:txBody>
      </p:sp>
      <p:sp>
        <p:nvSpPr>
          <p:cNvPr id="71" name="Freeform 99"/>
          <p:cNvSpPr>
            <a:spLocks noChangeAspect="1"/>
          </p:cNvSpPr>
          <p:nvPr/>
        </p:nvSpPr>
        <p:spPr bwMode="auto">
          <a:xfrm>
            <a:off x="5638800" y="3400425"/>
            <a:ext cx="360363" cy="338138"/>
          </a:xfrm>
          <a:custGeom>
            <a:avLst/>
            <a:gdLst>
              <a:gd name="T0" fmla="*/ 0 w 229"/>
              <a:gd name="T1" fmla="*/ 0 h 214"/>
              <a:gd name="T2" fmla="*/ 567080796 w 229"/>
              <a:gd name="T3" fmla="*/ 534286527 h 214"/>
              <a:gd name="T4" fmla="*/ 0 60000 65536"/>
              <a:gd name="T5" fmla="*/ 0 60000 65536"/>
              <a:gd name="T6" fmla="*/ 0 w 229"/>
              <a:gd name="T7" fmla="*/ 0 h 214"/>
              <a:gd name="T8" fmla="*/ 229 w 229"/>
              <a:gd name="T9" fmla="*/ 214 h 214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29" h="214">
                <a:moveTo>
                  <a:pt x="0" y="0"/>
                </a:moveTo>
                <a:lnTo>
                  <a:pt x="229" y="214"/>
                </a:lnTo>
              </a:path>
            </a:pathLst>
          </a:custGeom>
          <a:noFill/>
          <a:ln w="25400">
            <a:solidFill>
              <a:srgbClr val="00FF00"/>
            </a:solidFill>
            <a:round/>
            <a:headEnd/>
            <a:tailEnd type="none" w="lg" len="med"/>
          </a:ln>
        </p:spPr>
        <p:txBody>
          <a:bodyPr/>
          <a:lstStyle/>
          <a:p>
            <a:endParaRPr lang="en-GB"/>
          </a:p>
        </p:txBody>
      </p:sp>
      <p:sp>
        <p:nvSpPr>
          <p:cNvPr id="72" name="Rectangle 110"/>
          <p:cNvSpPr>
            <a:spLocks noChangeArrowheads="1"/>
          </p:cNvSpPr>
          <p:nvPr/>
        </p:nvSpPr>
        <p:spPr bwMode="auto">
          <a:xfrm>
            <a:off x="1651000" y="2408238"/>
            <a:ext cx="865188" cy="36036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 anchorCtr="1"/>
          <a:lstStyle/>
          <a:p>
            <a:pPr algn="ctr"/>
            <a:r>
              <a:rPr lang="en-GB" dirty="0" smtClean="0"/>
              <a:t>FPGA</a:t>
            </a:r>
            <a:endParaRPr lang="en-GB" dirty="0"/>
          </a:p>
        </p:txBody>
      </p:sp>
      <p:sp>
        <p:nvSpPr>
          <p:cNvPr id="73" name="Rectangle 110"/>
          <p:cNvSpPr>
            <a:spLocks noChangeArrowheads="1"/>
          </p:cNvSpPr>
          <p:nvPr/>
        </p:nvSpPr>
        <p:spPr bwMode="auto">
          <a:xfrm>
            <a:off x="2767013" y="2411413"/>
            <a:ext cx="863600" cy="36036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 anchorCtr="1"/>
          <a:lstStyle/>
          <a:p>
            <a:pPr algn="ctr"/>
            <a:r>
              <a:rPr lang="en-GB" dirty="0" smtClean="0"/>
              <a:t>FPGA</a:t>
            </a:r>
            <a:endParaRPr lang="en-GB" dirty="0"/>
          </a:p>
        </p:txBody>
      </p:sp>
      <p:sp>
        <p:nvSpPr>
          <p:cNvPr id="74" name="Rectangle 110"/>
          <p:cNvSpPr>
            <a:spLocks noChangeArrowheads="1"/>
          </p:cNvSpPr>
          <p:nvPr/>
        </p:nvSpPr>
        <p:spPr bwMode="auto">
          <a:xfrm>
            <a:off x="3879850" y="2411413"/>
            <a:ext cx="863600" cy="36036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 anchorCtr="1"/>
          <a:lstStyle/>
          <a:p>
            <a:pPr algn="ctr"/>
            <a:r>
              <a:rPr lang="en-GB" dirty="0" smtClean="0"/>
              <a:t>FPGA</a:t>
            </a:r>
            <a:endParaRPr lang="en-GB" dirty="0"/>
          </a:p>
        </p:txBody>
      </p:sp>
      <p:sp>
        <p:nvSpPr>
          <p:cNvPr id="75" name="Rectangle 110"/>
          <p:cNvSpPr>
            <a:spLocks noChangeArrowheads="1"/>
          </p:cNvSpPr>
          <p:nvPr/>
        </p:nvSpPr>
        <p:spPr bwMode="auto">
          <a:xfrm>
            <a:off x="5008563" y="2411413"/>
            <a:ext cx="863600" cy="36036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 anchorCtr="1"/>
          <a:lstStyle/>
          <a:p>
            <a:pPr algn="ctr"/>
            <a:r>
              <a:rPr lang="en-GB" dirty="0" smtClean="0"/>
              <a:t>FPGA</a:t>
            </a:r>
            <a:endParaRPr lang="en-GB" dirty="0"/>
          </a:p>
        </p:txBody>
      </p:sp>
      <p:sp>
        <p:nvSpPr>
          <p:cNvPr id="76" name="Rectangle 110"/>
          <p:cNvSpPr>
            <a:spLocks noChangeArrowheads="1"/>
          </p:cNvSpPr>
          <p:nvPr/>
        </p:nvSpPr>
        <p:spPr bwMode="auto">
          <a:xfrm>
            <a:off x="6088063" y="2411413"/>
            <a:ext cx="863600" cy="36036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 anchorCtr="1"/>
          <a:lstStyle/>
          <a:p>
            <a:pPr algn="ctr"/>
            <a:r>
              <a:rPr lang="en-GB" dirty="0" smtClean="0"/>
              <a:t>FPGA</a:t>
            </a:r>
            <a:endParaRPr lang="en-GB" dirty="0"/>
          </a:p>
        </p:txBody>
      </p:sp>
      <p:sp>
        <p:nvSpPr>
          <p:cNvPr id="77" name="Rectangle 110"/>
          <p:cNvSpPr>
            <a:spLocks noChangeArrowheads="1"/>
          </p:cNvSpPr>
          <p:nvPr/>
        </p:nvSpPr>
        <p:spPr bwMode="auto">
          <a:xfrm>
            <a:off x="7186613" y="2411413"/>
            <a:ext cx="863600" cy="36036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 anchorCtr="1"/>
          <a:lstStyle/>
          <a:p>
            <a:pPr algn="ctr"/>
            <a:r>
              <a:rPr lang="en-GB" dirty="0" smtClean="0"/>
              <a:t>FPGA</a:t>
            </a:r>
            <a:endParaRPr lang="en-GB" dirty="0"/>
          </a:p>
        </p:txBody>
      </p:sp>
      <p:grpSp>
        <p:nvGrpSpPr>
          <p:cNvPr id="78" name="Group 148"/>
          <p:cNvGrpSpPr/>
          <p:nvPr/>
        </p:nvGrpSpPr>
        <p:grpSpPr>
          <a:xfrm>
            <a:off x="7169737" y="1737852"/>
            <a:ext cx="916800" cy="396000"/>
            <a:chOff x="6978444" y="1737852"/>
            <a:chExt cx="916800" cy="396000"/>
          </a:xfrm>
        </p:grpSpPr>
        <p:grpSp>
          <p:nvGrpSpPr>
            <p:cNvPr id="79" name="Group 146"/>
            <p:cNvGrpSpPr>
              <a:grpSpLocks/>
            </p:cNvGrpSpPr>
            <p:nvPr/>
          </p:nvGrpSpPr>
          <p:grpSpPr>
            <a:xfrm rot="5400000">
              <a:off x="7086446" y="1629852"/>
              <a:ext cx="396000" cy="612000"/>
              <a:chOff x="1963992" y="1066800"/>
              <a:chExt cx="1237996" cy="1236417"/>
            </a:xfrm>
            <a:solidFill>
              <a:schemeClr val="bg1"/>
            </a:solidFill>
          </p:grpSpPr>
          <p:sp>
            <p:nvSpPr>
              <p:cNvPr id="88" name="Freeform 87"/>
              <p:cNvSpPr/>
              <p:nvPr/>
            </p:nvSpPr>
            <p:spPr>
              <a:xfrm flipV="1">
                <a:off x="1968000" y="1691217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89" name="Freeform 88"/>
              <p:cNvSpPr/>
              <p:nvPr/>
            </p:nvSpPr>
            <p:spPr>
              <a:xfrm>
                <a:off x="1963992" y="1066800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90" name="Straight Connector 89"/>
              <p:cNvCxnSpPr/>
              <p:nvPr/>
            </p:nvCxnSpPr>
            <p:spPr>
              <a:xfrm rot="5400000">
                <a:off x="3093194" y="1678704"/>
                <a:ext cx="216000" cy="1588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0" name="Group 150"/>
            <p:cNvGrpSpPr>
              <a:grpSpLocks/>
            </p:cNvGrpSpPr>
            <p:nvPr/>
          </p:nvGrpSpPr>
          <p:grpSpPr>
            <a:xfrm rot="5400000">
              <a:off x="7238846" y="1629852"/>
              <a:ext cx="396000" cy="612000"/>
              <a:chOff x="1963992" y="1066800"/>
              <a:chExt cx="1237996" cy="1236417"/>
            </a:xfrm>
            <a:solidFill>
              <a:schemeClr val="bg1"/>
            </a:solidFill>
          </p:grpSpPr>
          <p:sp>
            <p:nvSpPr>
              <p:cNvPr id="85" name="Freeform 84"/>
              <p:cNvSpPr/>
              <p:nvPr/>
            </p:nvSpPr>
            <p:spPr>
              <a:xfrm flipV="1">
                <a:off x="1968000" y="1691217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86" name="Freeform 85"/>
              <p:cNvSpPr/>
              <p:nvPr/>
            </p:nvSpPr>
            <p:spPr>
              <a:xfrm>
                <a:off x="1963992" y="1066800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87" name="Straight Connector 86"/>
              <p:cNvCxnSpPr/>
              <p:nvPr/>
            </p:nvCxnSpPr>
            <p:spPr>
              <a:xfrm rot="5400000">
                <a:off x="3093194" y="1678704"/>
                <a:ext cx="216000" cy="1588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1" name="Group 154"/>
            <p:cNvGrpSpPr>
              <a:grpSpLocks/>
            </p:cNvGrpSpPr>
            <p:nvPr/>
          </p:nvGrpSpPr>
          <p:grpSpPr>
            <a:xfrm rot="5400000">
              <a:off x="7391246" y="1629852"/>
              <a:ext cx="396000" cy="612000"/>
              <a:chOff x="1963992" y="1066800"/>
              <a:chExt cx="1237996" cy="1236417"/>
            </a:xfrm>
            <a:solidFill>
              <a:schemeClr val="bg1"/>
            </a:solidFill>
          </p:grpSpPr>
          <p:sp>
            <p:nvSpPr>
              <p:cNvPr id="82" name="Freeform 81"/>
              <p:cNvSpPr/>
              <p:nvPr/>
            </p:nvSpPr>
            <p:spPr>
              <a:xfrm flipV="1">
                <a:off x="1968000" y="1691217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83" name="Freeform 82"/>
              <p:cNvSpPr/>
              <p:nvPr/>
            </p:nvSpPr>
            <p:spPr>
              <a:xfrm>
                <a:off x="1963992" y="1066800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84" name="Straight Connector 83"/>
              <p:cNvCxnSpPr/>
              <p:nvPr/>
            </p:nvCxnSpPr>
            <p:spPr>
              <a:xfrm rot="5400000">
                <a:off x="3093194" y="1678704"/>
                <a:ext cx="216000" cy="1588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1" name="Group 161"/>
          <p:cNvGrpSpPr/>
          <p:nvPr/>
        </p:nvGrpSpPr>
        <p:grpSpPr>
          <a:xfrm>
            <a:off x="6070313" y="1742373"/>
            <a:ext cx="916800" cy="396000"/>
            <a:chOff x="6978444" y="1737852"/>
            <a:chExt cx="916800" cy="396000"/>
          </a:xfrm>
        </p:grpSpPr>
        <p:grpSp>
          <p:nvGrpSpPr>
            <p:cNvPr id="92" name="Group 146"/>
            <p:cNvGrpSpPr>
              <a:grpSpLocks/>
            </p:cNvGrpSpPr>
            <p:nvPr/>
          </p:nvGrpSpPr>
          <p:grpSpPr>
            <a:xfrm rot="5400000">
              <a:off x="7086448" y="1629852"/>
              <a:ext cx="396000" cy="612000"/>
              <a:chOff x="1963992" y="1066800"/>
              <a:chExt cx="1237996" cy="1236417"/>
            </a:xfrm>
            <a:solidFill>
              <a:schemeClr val="bg1"/>
            </a:solidFill>
          </p:grpSpPr>
          <p:sp>
            <p:nvSpPr>
              <p:cNvPr id="101" name="Freeform 100"/>
              <p:cNvSpPr/>
              <p:nvPr/>
            </p:nvSpPr>
            <p:spPr>
              <a:xfrm flipV="1">
                <a:off x="1968000" y="1691217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02" name="Freeform 101"/>
              <p:cNvSpPr/>
              <p:nvPr/>
            </p:nvSpPr>
            <p:spPr>
              <a:xfrm>
                <a:off x="1963992" y="1066800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103" name="Straight Connector 102"/>
              <p:cNvCxnSpPr/>
              <p:nvPr/>
            </p:nvCxnSpPr>
            <p:spPr>
              <a:xfrm rot="5400000">
                <a:off x="3093194" y="1678704"/>
                <a:ext cx="216000" cy="1588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3" name="Group 150"/>
            <p:cNvGrpSpPr>
              <a:grpSpLocks/>
            </p:cNvGrpSpPr>
            <p:nvPr/>
          </p:nvGrpSpPr>
          <p:grpSpPr>
            <a:xfrm rot="5400000">
              <a:off x="7238848" y="1629852"/>
              <a:ext cx="396000" cy="612000"/>
              <a:chOff x="1963992" y="1066800"/>
              <a:chExt cx="1237996" cy="1236417"/>
            </a:xfrm>
            <a:solidFill>
              <a:schemeClr val="bg1"/>
            </a:solidFill>
          </p:grpSpPr>
          <p:sp>
            <p:nvSpPr>
              <p:cNvPr id="98" name="Freeform 97"/>
              <p:cNvSpPr/>
              <p:nvPr/>
            </p:nvSpPr>
            <p:spPr>
              <a:xfrm flipV="1">
                <a:off x="1968000" y="1691217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99" name="Freeform 98"/>
              <p:cNvSpPr/>
              <p:nvPr/>
            </p:nvSpPr>
            <p:spPr>
              <a:xfrm>
                <a:off x="1963992" y="1066800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100" name="Straight Connector 99"/>
              <p:cNvCxnSpPr/>
              <p:nvPr/>
            </p:nvCxnSpPr>
            <p:spPr>
              <a:xfrm rot="5400000">
                <a:off x="3093194" y="1678704"/>
                <a:ext cx="216000" cy="1588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4" name="Group 154"/>
            <p:cNvGrpSpPr>
              <a:grpSpLocks/>
            </p:cNvGrpSpPr>
            <p:nvPr/>
          </p:nvGrpSpPr>
          <p:grpSpPr>
            <a:xfrm rot="5400000">
              <a:off x="7391248" y="1629852"/>
              <a:ext cx="396000" cy="612000"/>
              <a:chOff x="1963992" y="1066800"/>
              <a:chExt cx="1237996" cy="1236417"/>
            </a:xfrm>
            <a:solidFill>
              <a:schemeClr val="bg1"/>
            </a:solidFill>
          </p:grpSpPr>
          <p:sp>
            <p:nvSpPr>
              <p:cNvPr id="95" name="Freeform 94"/>
              <p:cNvSpPr/>
              <p:nvPr/>
            </p:nvSpPr>
            <p:spPr>
              <a:xfrm flipV="1">
                <a:off x="1968000" y="1691217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96" name="Freeform 95"/>
              <p:cNvSpPr/>
              <p:nvPr/>
            </p:nvSpPr>
            <p:spPr>
              <a:xfrm>
                <a:off x="1963992" y="1066800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97" name="Straight Connector 96"/>
              <p:cNvCxnSpPr/>
              <p:nvPr/>
            </p:nvCxnSpPr>
            <p:spPr>
              <a:xfrm rot="5400000">
                <a:off x="3093194" y="1678704"/>
                <a:ext cx="216000" cy="1588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4" name="Group 174"/>
          <p:cNvGrpSpPr/>
          <p:nvPr/>
        </p:nvGrpSpPr>
        <p:grpSpPr>
          <a:xfrm>
            <a:off x="4945895" y="1731251"/>
            <a:ext cx="916800" cy="396000"/>
            <a:chOff x="6978444" y="1737852"/>
            <a:chExt cx="916800" cy="396000"/>
          </a:xfrm>
        </p:grpSpPr>
        <p:grpSp>
          <p:nvGrpSpPr>
            <p:cNvPr id="105" name="Group 146"/>
            <p:cNvGrpSpPr>
              <a:grpSpLocks/>
            </p:cNvGrpSpPr>
            <p:nvPr/>
          </p:nvGrpSpPr>
          <p:grpSpPr>
            <a:xfrm rot="5400000">
              <a:off x="7086450" y="1629852"/>
              <a:ext cx="396000" cy="612000"/>
              <a:chOff x="1963992" y="1066800"/>
              <a:chExt cx="1237996" cy="1236417"/>
            </a:xfrm>
            <a:solidFill>
              <a:schemeClr val="bg1"/>
            </a:solidFill>
          </p:grpSpPr>
          <p:sp>
            <p:nvSpPr>
              <p:cNvPr id="114" name="Freeform 113"/>
              <p:cNvSpPr/>
              <p:nvPr/>
            </p:nvSpPr>
            <p:spPr>
              <a:xfrm flipV="1">
                <a:off x="1968000" y="1691217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15" name="Freeform 114"/>
              <p:cNvSpPr/>
              <p:nvPr/>
            </p:nvSpPr>
            <p:spPr>
              <a:xfrm>
                <a:off x="1963992" y="1066800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116" name="Straight Connector 115"/>
              <p:cNvCxnSpPr/>
              <p:nvPr/>
            </p:nvCxnSpPr>
            <p:spPr>
              <a:xfrm rot="5400000">
                <a:off x="3093194" y="1678704"/>
                <a:ext cx="216000" cy="1588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6" name="Group 150"/>
            <p:cNvGrpSpPr>
              <a:grpSpLocks/>
            </p:cNvGrpSpPr>
            <p:nvPr/>
          </p:nvGrpSpPr>
          <p:grpSpPr>
            <a:xfrm rot="5400000">
              <a:off x="7238850" y="1629852"/>
              <a:ext cx="396000" cy="612000"/>
              <a:chOff x="1963992" y="1066800"/>
              <a:chExt cx="1237996" cy="1236417"/>
            </a:xfrm>
            <a:solidFill>
              <a:schemeClr val="bg1"/>
            </a:solidFill>
          </p:grpSpPr>
          <p:sp>
            <p:nvSpPr>
              <p:cNvPr id="111" name="Freeform 110"/>
              <p:cNvSpPr/>
              <p:nvPr/>
            </p:nvSpPr>
            <p:spPr>
              <a:xfrm flipV="1">
                <a:off x="1968000" y="1691217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12" name="Freeform 111"/>
              <p:cNvSpPr/>
              <p:nvPr/>
            </p:nvSpPr>
            <p:spPr>
              <a:xfrm>
                <a:off x="1963992" y="1066800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113" name="Straight Connector 112"/>
              <p:cNvCxnSpPr/>
              <p:nvPr/>
            </p:nvCxnSpPr>
            <p:spPr>
              <a:xfrm rot="5400000">
                <a:off x="3093194" y="1678704"/>
                <a:ext cx="216000" cy="1588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7" name="Group 154"/>
            <p:cNvGrpSpPr>
              <a:grpSpLocks/>
            </p:cNvGrpSpPr>
            <p:nvPr/>
          </p:nvGrpSpPr>
          <p:grpSpPr>
            <a:xfrm rot="5400000">
              <a:off x="7391250" y="1629852"/>
              <a:ext cx="396000" cy="612000"/>
              <a:chOff x="1963992" y="1066800"/>
              <a:chExt cx="1237996" cy="1236417"/>
            </a:xfrm>
            <a:solidFill>
              <a:schemeClr val="bg1"/>
            </a:solidFill>
          </p:grpSpPr>
          <p:sp>
            <p:nvSpPr>
              <p:cNvPr id="108" name="Freeform 107"/>
              <p:cNvSpPr/>
              <p:nvPr/>
            </p:nvSpPr>
            <p:spPr>
              <a:xfrm flipV="1">
                <a:off x="1968000" y="1691217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09" name="Freeform 108"/>
              <p:cNvSpPr/>
              <p:nvPr/>
            </p:nvSpPr>
            <p:spPr>
              <a:xfrm>
                <a:off x="1963992" y="1066800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110" name="Straight Connector 109"/>
              <p:cNvCxnSpPr/>
              <p:nvPr/>
            </p:nvCxnSpPr>
            <p:spPr>
              <a:xfrm rot="5400000">
                <a:off x="3093194" y="1678704"/>
                <a:ext cx="216000" cy="1588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17" name="Group 187"/>
          <p:cNvGrpSpPr/>
          <p:nvPr/>
        </p:nvGrpSpPr>
        <p:grpSpPr>
          <a:xfrm>
            <a:off x="3851920" y="1742373"/>
            <a:ext cx="916800" cy="396000"/>
            <a:chOff x="6978444" y="1737852"/>
            <a:chExt cx="916800" cy="396000"/>
          </a:xfrm>
        </p:grpSpPr>
        <p:grpSp>
          <p:nvGrpSpPr>
            <p:cNvPr id="118" name="Group 146"/>
            <p:cNvGrpSpPr>
              <a:grpSpLocks/>
            </p:cNvGrpSpPr>
            <p:nvPr/>
          </p:nvGrpSpPr>
          <p:grpSpPr>
            <a:xfrm rot="5400000">
              <a:off x="7086452" y="1629852"/>
              <a:ext cx="396000" cy="612000"/>
              <a:chOff x="1963992" y="1066800"/>
              <a:chExt cx="1237996" cy="1236417"/>
            </a:xfrm>
            <a:solidFill>
              <a:schemeClr val="bg1"/>
            </a:solidFill>
          </p:grpSpPr>
          <p:sp>
            <p:nvSpPr>
              <p:cNvPr id="127" name="Freeform 126"/>
              <p:cNvSpPr/>
              <p:nvPr/>
            </p:nvSpPr>
            <p:spPr>
              <a:xfrm flipV="1">
                <a:off x="1968000" y="1691217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28" name="Freeform 127"/>
              <p:cNvSpPr/>
              <p:nvPr/>
            </p:nvSpPr>
            <p:spPr>
              <a:xfrm>
                <a:off x="1963992" y="1066800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129" name="Straight Connector 128"/>
              <p:cNvCxnSpPr/>
              <p:nvPr/>
            </p:nvCxnSpPr>
            <p:spPr>
              <a:xfrm rot="5400000">
                <a:off x="3093194" y="1678704"/>
                <a:ext cx="216000" cy="1588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9" name="Group 150"/>
            <p:cNvGrpSpPr>
              <a:grpSpLocks/>
            </p:cNvGrpSpPr>
            <p:nvPr/>
          </p:nvGrpSpPr>
          <p:grpSpPr>
            <a:xfrm rot="5400000">
              <a:off x="7238852" y="1629852"/>
              <a:ext cx="396000" cy="612000"/>
              <a:chOff x="1963992" y="1066800"/>
              <a:chExt cx="1237996" cy="1236417"/>
            </a:xfrm>
            <a:solidFill>
              <a:schemeClr val="bg1"/>
            </a:solidFill>
          </p:grpSpPr>
          <p:sp>
            <p:nvSpPr>
              <p:cNvPr id="124" name="Freeform 123"/>
              <p:cNvSpPr/>
              <p:nvPr/>
            </p:nvSpPr>
            <p:spPr>
              <a:xfrm flipV="1">
                <a:off x="1968000" y="1691217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25" name="Freeform 124"/>
              <p:cNvSpPr/>
              <p:nvPr/>
            </p:nvSpPr>
            <p:spPr>
              <a:xfrm>
                <a:off x="1963992" y="1066800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126" name="Straight Connector 125"/>
              <p:cNvCxnSpPr/>
              <p:nvPr/>
            </p:nvCxnSpPr>
            <p:spPr>
              <a:xfrm rot="5400000">
                <a:off x="3093194" y="1678704"/>
                <a:ext cx="216000" cy="1588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0" name="Group 154"/>
            <p:cNvGrpSpPr>
              <a:grpSpLocks/>
            </p:cNvGrpSpPr>
            <p:nvPr/>
          </p:nvGrpSpPr>
          <p:grpSpPr>
            <a:xfrm rot="5400000">
              <a:off x="7391252" y="1629852"/>
              <a:ext cx="396000" cy="612000"/>
              <a:chOff x="1963992" y="1066800"/>
              <a:chExt cx="1237996" cy="1236417"/>
            </a:xfrm>
            <a:solidFill>
              <a:schemeClr val="bg1"/>
            </a:solidFill>
          </p:grpSpPr>
          <p:sp>
            <p:nvSpPr>
              <p:cNvPr id="121" name="Freeform 120"/>
              <p:cNvSpPr/>
              <p:nvPr/>
            </p:nvSpPr>
            <p:spPr>
              <a:xfrm flipV="1">
                <a:off x="1968000" y="1691217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22" name="Freeform 121"/>
              <p:cNvSpPr/>
              <p:nvPr/>
            </p:nvSpPr>
            <p:spPr>
              <a:xfrm>
                <a:off x="1963992" y="1066800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123" name="Straight Connector 122"/>
              <p:cNvCxnSpPr/>
              <p:nvPr/>
            </p:nvCxnSpPr>
            <p:spPr>
              <a:xfrm rot="5400000">
                <a:off x="3093194" y="1678704"/>
                <a:ext cx="216000" cy="1588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30" name="Group 200"/>
          <p:cNvGrpSpPr/>
          <p:nvPr/>
        </p:nvGrpSpPr>
        <p:grpSpPr>
          <a:xfrm>
            <a:off x="2727502" y="1731251"/>
            <a:ext cx="916800" cy="396000"/>
            <a:chOff x="6978444" y="1737852"/>
            <a:chExt cx="916800" cy="396000"/>
          </a:xfrm>
        </p:grpSpPr>
        <p:grpSp>
          <p:nvGrpSpPr>
            <p:cNvPr id="131" name="Group 146"/>
            <p:cNvGrpSpPr>
              <a:grpSpLocks/>
            </p:cNvGrpSpPr>
            <p:nvPr/>
          </p:nvGrpSpPr>
          <p:grpSpPr>
            <a:xfrm rot="5400000">
              <a:off x="7086454" y="1629852"/>
              <a:ext cx="396000" cy="612000"/>
              <a:chOff x="1963992" y="1066800"/>
              <a:chExt cx="1237996" cy="1236417"/>
            </a:xfrm>
            <a:solidFill>
              <a:schemeClr val="bg1"/>
            </a:solidFill>
          </p:grpSpPr>
          <p:sp>
            <p:nvSpPr>
              <p:cNvPr id="140" name="Freeform 139"/>
              <p:cNvSpPr/>
              <p:nvPr/>
            </p:nvSpPr>
            <p:spPr>
              <a:xfrm flipV="1">
                <a:off x="1968000" y="1691217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41" name="Freeform 140"/>
              <p:cNvSpPr/>
              <p:nvPr/>
            </p:nvSpPr>
            <p:spPr>
              <a:xfrm>
                <a:off x="1963992" y="1066800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142" name="Straight Connector 141"/>
              <p:cNvCxnSpPr/>
              <p:nvPr/>
            </p:nvCxnSpPr>
            <p:spPr>
              <a:xfrm rot="5400000">
                <a:off x="3093194" y="1678704"/>
                <a:ext cx="216000" cy="1588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2" name="Group 150"/>
            <p:cNvGrpSpPr>
              <a:grpSpLocks/>
            </p:cNvGrpSpPr>
            <p:nvPr/>
          </p:nvGrpSpPr>
          <p:grpSpPr>
            <a:xfrm rot="5400000">
              <a:off x="7238854" y="1629852"/>
              <a:ext cx="396000" cy="612000"/>
              <a:chOff x="1963992" y="1066800"/>
              <a:chExt cx="1237996" cy="1236417"/>
            </a:xfrm>
            <a:solidFill>
              <a:schemeClr val="bg1"/>
            </a:solidFill>
          </p:grpSpPr>
          <p:sp>
            <p:nvSpPr>
              <p:cNvPr id="137" name="Freeform 136"/>
              <p:cNvSpPr/>
              <p:nvPr/>
            </p:nvSpPr>
            <p:spPr>
              <a:xfrm flipV="1">
                <a:off x="1968000" y="1691217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38" name="Freeform 137"/>
              <p:cNvSpPr/>
              <p:nvPr/>
            </p:nvSpPr>
            <p:spPr>
              <a:xfrm>
                <a:off x="1963992" y="1066800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139" name="Straight Connector 138"/>
              <p:cNvCxnSpPr/>
              <p:nvPr/>
            </p:nvCxnSpPr>
            <p:spPr>
              <a:xfrm rot="5400000">
                <a:off x="3093194" y="1678704"/>
                <a:ext cx="216000" cy="1588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3" name="Group 154"/>
            <p:cNvGrpSpPr>
              <a:grpSpLocks/>
            </p:cNvGrpSpPr>
            <p:nvPr/>
          </p:nvGrpSpPr>
          <p:grpSpPr>
            <a:xfrm rot="5400000">
              <a:off x="7391254" y="1629852"/>
              <a:ext cx="396000" cy="612000"/>
              <a:chOff x="1963992" y="1066800"/>
              <a:chExt cx="1237996" cy="1236417"/>
            </a:xfrm>
            <a:solidFill>
              <a:schemeClr val="bg1"/>
            </a:solidFill>
          </p:grpSpPr>
          <p:sp>
            <p:nvSpPr>
              <p:cNvPr id="134" name="Freeform 133"/>
              <p:cNvSpPr/>
              <p:nvPr/>
            </p:nvSpPr>
            <p:spPr>
              <a:xfrm flipV="1">
                <a:off x="1968000" y="1691217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35" name="Freeform 134"/>
              <p:cNvSpPr/>
              <p:nvPr/>
            </p:nvSpPr>
            <p:spPr>
              <a:xfrm>
                <a:off x="1963992" y="1066800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136" name="Straight Connector 135"/>
              <p:cNvCxnSpPr/>
              <p:nvPr/>
            </p:nvCxnSpPr>
            <p:spPr>
              <a:xfrm rot="5400000">
                <a:off x="3093194" y="1678704"/>
                <a:ext cx="216000" cy="1588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43" name="Group 213"/>
          <p:cNvGrpSpPr/>
          <p:nvPr/>
        </p:nvGrpSpPr>
        <p:grpSpPr>
          <a:xfrm>
            <a:off x="1661237" y="1731251"/>
            <a:ext cx="916800" cy="396000"/>
            <a:chOff x="6978444" y="1737852"/>
            <a:chExt cx="916800" cy="396000"/>
          </a:xfrm>
        </p:grpSpPr>
        <p:grpSp>
          <p:nvGrpSpPr>
            <p:cNvPr id="144" name="Group 146"/>
            <p:cNvGrpSpPr>
              <a:grpSpLocks/>
            </p:cNvGrpSpPr>
            <p:nvPr/>
          </p:nvGrpSpPr>
          <p:grpSpPr>
            <a:xfrm rot="5400000">
              <a:off x="7086456" y="1629852"/>
              <a:ext cx="396000" cy="612000"/>
              <a:chOff x="1963992" y="1066800"/>
              <a:chExt cx="1237996" cy="1236417"/>
            </a:xfrm>
            <a:solidFill>
              <a:schemeClr val="bg1"/>
            </a:solidFill>
          </p:grpSpPr>
          <p:sp>
            <p:nvSpPr>
              <p:cNvPr id="153" name="Freeform 152"/>
              <p:cNvSpPr/>
              <p:nvPr/>
            </p:nvSpPr>
            <p:spPr>
              <a:xfrm flipV="1">
                <a:off x="1968000" y="1691217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54" name="Freeform 153"/>
              <p:cNvSpPr/>
              <p:nvPr/>
            </p:nvSpPr>
            <p:spPr>
              <a:xfrm>
                <a:off x="1963992" y="1066800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155" name="Straight Connector 154"/>
              <p:cNvCxnSpPr/>
              <p:nvPr/>
            </p:nvCxnSpPr>
            <p:spPr>
              <a:xfrm rot="5400000">
                <a:off x="3093194" y="1678704"/>
                <a:ext cx="216000" cy="1588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5" name="Group 150"/>
            <p:cNvGrpSpPr>
              <a:grpSpLocks/>
            </p:cNvGrpSpPr>
            <p:nvPr/>
          </p:nvGrpSpPr>
          <p:grpSpPr>
            <a:xfrm rot="5400000">
              <a:off x="7238856" y="1629852"/>
              <a:ext cx="396000" cy="612000"/>
              <a:chOff x="1963992" y="1066800"/>
              <a:chExt cx="1237996" cy="1236417"/>
            </a:xfrm>
            <a:solidFill>
              <a:schemeClr val="bg1"/>
            </a:solidFill>
          </p:grpSpPr>
          <p:sp>
            <p:nvSpPr>
              <p:cNvPr id="150" name="Freeform 149"/>
              <p:cNvSpPr/>
              <p:nvPr/>
            </p:nvSpPr>
            <p:spPr>
              <a:xfrm flipV="1">
                <a:off x="1968000" y="1691217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51" name="Freeform 150"/>
              <p:cNvSpPr/>
              <p:nvPr/>
            </p:nvSpPr>
            <p:spPr>
              <a:xfrm>
                <a:off x="1963992" y="1066800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152" name="Straight Connector 151"/>
              <p:cNvCxnSpPr/>
              <p:nvPr/>
            </p:nvCxnSpPr>
            <p:spPr>
              <a:xfrm rot="5400000">
                <a:off x="3093194" y="1678704"/>
                <a:ext cx="216000" cy="1588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6" name="Group 154"/>
            <p:cNvGrpSpPr>
              <a:grpSpLocks/>
            </p:cNvGrpSpPr>
            <p:nvPr/>
          </p:nvGrpSpPr>
          <p:grpSpPr>
            <a:xfrm rot="5400000">
              <a:off x="7391256" y="1629852"/>
              <a:ext cx="396000" cy="612000"/>
              <a:chOff x="1963992" y="1066800"/>
              <a:chExt cx="1237996" cy="1236417"/>
            </a:xfrm>
            <a:solidFill>
              <a:schemeClr val="bg1"/>
            </a:solidFill>
          </p:grpSpPr>
          <p:sp>
            <p:nvSpPr>
              <p:cNvPr id="147" name="Freeform 146"/>
              <p:cNvSpPr/>
              <p:nvPr/>
            </p:nvSpPr>
            <p:spPr>
              <a:xfrm flipV="1">
                <a:off x="1968000" y="1691217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48" name="Freeform 147"/>
              <p:cNvSpPr/>
              <p:nvPr/>
            </p:nvSpPr>
            <p:spPr>
              <a:xfrm>
                <a:off x="1963992" y="1066800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149" name="Straight Connector 148"/>
              <p:cNvCxnSpPr/>
              <p:nvPr/>
            </p:nvCxnSpPr>
            <p:spPr>
              <a:xfrm rot="5400000">
                <a:off x="3093194" y="1678704"/>
                <a:ext cx="216000" cy="1588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657120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3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8" presetClass="entr" presetSubtype="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8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3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Rectangle 31"/>
          <p:cNvSpPr>
            <a:spLocks noChangeArrowheads="1"/>
          </p:cNvSpPr>
          <p:nvPr/>
        </p:nvSpPr>
        <p:spPr bwMode="auto">
          <a:xfrm>
            <a:off x="6163973" y="5200172"/>
            <a:ext cx="1647825" cy="1440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bIns="0" anchor="b" anchorCtr="1"/>
          <a:lstStyle/>
          <a:p>
            <a:r>
              <a:rPr lang="en-US" dirty="0" smtClean="0"/>
              <a:t>CPU</a:t>
            </a:r>
            <a:endParaRPr lang="en-US" dirty="0"/>
          </a:p>
        </p:txBody>
      </p:sp>
      <p:sp>
        <p:nvSpPr>
          <p:cNvPr id="159" name="Rectangle 31"/>
          <p:cNvSpPr>
            <a:spLocks noChangeArrowheads="1"/>
          </p:cNvSpPr>
          <p:nvPr/>
        </p:nvSpPr>
        <p:spPr bwMode="auto">
          <a:xfrm>
            <a:off x="3946239" y="5200172"/>
            <a:ext cx="1647825" cy="1440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bIns="0" anchor="b" anchorCtr="1"/>
          <a:lstStyle/>
          <a:p>
            <a:r>
              <a:rPr lang="en-US" dirty="0" smtClean="0"/>
              <a:t>CPU</a:t>
            </a:r>
            <a:endParaRPr lang="en-US" dirty="0"/>
          </a:p>
        </p:txBody>
      </p:sp>
      <p:sp>
        <p:nvSpPr>
          <p:cNvPr id="160" name="Rectangle 31"/>
          <p:cNvSpPr>
            <a:spLocks noChangeArrowheads="1"/>
          </p:cNvSpPr>
          <p:nvPr/>
        </p:nvSpPr>
        <p:spPr bwMode="auto">
          <a:xfrm>
            <a:off x="1649413" y="5192712"/>
            <a:ext cx="1647825" cy="1440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bIns="0" anchor="b" anchorCtr="1"/>
          <a:lstStyle/>
          <a:p>
            <a:r>
              <a:rPr lang="en-US" dirty="0" smtClean="0"/>
              <a:t>CPU</a:t>
            </a:r>
            <a:endParaRPr lang="en-US" dirty="0"/>
          </a:p>
        </p:txBody>
      </p:sp>
      <p:sp>
        <p:nvSpPr>
          <p:cNvPr id="157" name="Title 156"/>
          <p:cNvSpPr>
            <a:spLocks noGrp="1"/>
          </p:cNvSpPr>
          <p:nvPr>
            <p:ph type="title"/>
          </p:nvPr>
        </p:nvSpPr>
        <p:spPr>
          <a:solidFill>
            <a:srgbClr val="00B0F0"/>
          </a:solidFill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Real time data filter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FA2D2-B08E-479C-8EFA-F462BF97C60C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3" name="Line 4"/>
          <p:cNvSpPr>
            <a:spLocks noChangeShapeType="1"/>
          </p:cNvSpPr>
          <p:nvPr/>
        </p:nvSpPr>
        <p:spPr bwMode="auto">
          <a:xfrm>
            <a:off x="-4763" y="4114800"/>
            <a:ext cx="914400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" name="Rectangle 11"/>
          <p:cNvSpPr>
            <a:spLocks noChangeArrowheads="1"/>
          </p:cNvSpPr>
          <p:nvPr/>
        </p:nvSpPr>
        <p:spPr bwMode="auto">
          <a:xfrm>
            <a:off x="1649413" y="3200400"/>
            <a:ext cx="889000" cy="174625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Rectangle 12"/>
          <p:cNvSpPr>
            <a:spLocks noChangeArrowheads="1"/>
          </p:cNvSpPr>
          <p:nvPr/>
        </p:nvSpPr>
        <p:spPr bwMode="auto">
          <a:xfrm>
            <a:off x="1798638" y="3316288"/>
            <a:ext cx="887412" cy="174625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Rectangle 13"/>
          <p:cNvSpPr>
            <a:spLocks noChangeArrowheads="1"/>
          </p:cNvSpPr>
          <p:nvPr/>
        </p:nvSpPr>
        <p:spPr bwMode="auto">
          <a:xfrm>
            <a:off x="1946275" y="3432175"/>
            <a:ext cx="887413" cy="174625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Rectangle 14"/>
          <p:cNvSpPr>
            <a:spLocks noChangeArrowheads="1"/>
          </p:cNvSpPr>
          <p:nvPr/>
        </p:nvSpPr>
        <p:spPr bwMode="auto">
          <a:xfrm>
            <a:off x="2093913" y="3548063"/>
            <a:ext cx="887412" cy="1746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Rectangle 15"/>
          <p:cNvSpPr>
            <a:spLocks noChangeArrowheads="1"/>
          </p:cNvSpPr>
          <p:nvPr/>
        </p:nvSpPr>
        <p:spPr bwMode="auto">
          <a:xfrm>
            <a:off x="2759075" y="3200400"/>
            <a:ext cx="889000" cy="174625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Rectangle 16"/>
          <p:cNvSpPr>
            <a:spLocks noChangeArrowheads="1"/>
          </p:cNvSpPr>
          <p:nvPr/>
        </p:nvSpPr>
        <p:spPr bwMode="auto">
          <a:xfrm>
            <a:off x="2908300" y="3316288"/>
            <a:ext cx="887413" cy="174625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Rectangle 17"/>
          <p:cNvSpPr>
            <a:spLocks noChangeArrowheads="1"/>
          </p:cNvSpPr>
          <p:nvPr/>
        </p:nvSpPr>
        <p:spPr bwMode="auto">
          <a:xfrm>
            <a:off x="3055938" y="3432175"/>
            <a:ext cx="887412" cy="174625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Rectangle 18"/>
          <p:cNvSpPr>
            <a:spLocks noChangeArrowheads="1"/>
          </p:cNvSpPr>
          <p:nvPr/>
        </p:nvSpPr>
        <p:spPr bwMode="auto">
          <a:xfrm>
            <a:off x="3203575" y="3548063"/>
            <a:ext cx="887413" cy="1746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Rectangle 19"/>
          <p:cNvSpPr>
            <a:spLocks noChangeArrowheads="1"/>
          </p:cNvSpPr>
          <p:nvPr/>
        </p:nvSpPr>
        <p:spPr bwMode="auto">
          <a:xfrm>
            <a:off x="3870325" y="3200400"/>
            <a:ext cx="887413" cy="174625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Rectangle 20"/>
          <p:cNvSpPr>
            <a:spLocks noChangeArrowheads="1"/>
          </p:cNvSpPr>
          <p:nvPr/>
        </p:nvSpPr>
        <p:spPr bwMode="auto">
          <a:xfrm>
            <a:off x="4017963" y="3316288"/>
            <a:ext cx="887412" cy="174625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Rectangle 21"/>
          <p:cNvSpPr>
            <a:spLocks noChangeArrowheads="1"/>
          </p:cNvSpPr>
          <p:nvPr/>
        </p:nvSpPr>
        <p:spPr bwMode="auto">
          <a:xfrm>
            <a:off x="4165600" y="3432175"/>
            <a:ext cx="887413" cy="174625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Rectangle 22"/>
          <p:cNvSpPr>
            <a:spLocks noChangeArrowheads="1"/>
          </p:cNvSpPr>
          <p:nvPr/>
        </p:nvSpPr>
        <p:spPr bwMode="auto">
          <a:xfrm>
            <a:off x="4313238" y="3548063"/>
            <a:ext cx="889000" cy="1746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Rectangle 23"/>
          <p:cNvSpPr>
            <a:spLocks noChangeArrowheads="1"/>
          </p:cNvSpPr>
          <p:nvPr/>
        </p:nvSpPr>
        <p:spPr bwMode="auto">
          <a:xfrm>
            <a:off x="4979988" y="3200400"/>
            <a:ext cx="887412" cy="174625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Rectangle 24"/>
          <p:cNvSpPr>
            <a:spLocks noChangeArrowheads="1"/>
          </p:cNvSpPr>
          <p:nvPr/>
        </p:nvSpPr>
        <p:spPr bwMode="auto">
          <a:xfrm>
            <a:off x="5127625" y="3316288"/>
            <a:ext cx="887413" cy="174625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Rectangle 25"/>
          <p:cNvSpPr>
            <a:spLocks noChangeArrowheads="1"/>
          </p:cNvSpPr>
          <p:nvPr/>
        </p:nvSpPr>
        <p:spPr bwMode="auto">
          <a:xfrm>
            <a:off x="5275263" y="3432175"/>
            <a:ext cx="889000" cy="174625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Rectangle 26"/>
          <p:cNvSpPr>
            <a:spLocks noChangeArrowheads="1"/>
          </p:cNvSpPr>
          <p:nvPr/>
        </p:nvSpPr>
        <p:spPr bwMode="auto">
          <a:xfrm>
            <a:off x="5422900" y="3548063"/>
            <a:ext cx="889000" cy="1746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Rectangle 27"/>
          <p:cNvSpPr>
            <a:spLocks noChangeArrowheads="1"/>
          </p:cNvSpPr>
          <p:nvPr/>
        </p:nvSpPr>
        <p:spPr bwMode="auto">
          <a:xfrm>
            <a:off x="6089650" y="3200400"/>
            <a:ext cx="887413" cy="174625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" name="Rectangle 28"/>
          <p:cNvSpPr>
            <a:spLocks noChangeArrowheads="1"/>
          </p:cNvSpPr>
          <p:nvPr/>
        </p:nvSpPr>
        <p:spPr bwMode="auto">
          <a:xfrm>
            <a:off x="6237288" y="3316288"/>
            <a:ext cx="887412" cy="174625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Rectangle 29"/>
          <p:cNvSpPr>
            <a:spLocks noChangeArrowheads="1"/>
          </p:cNvSpPr>
          <p:nvPr/>
        </p:nvSpPr>
        <p:spPr bwMode="auto">
          <a:xfrm>
            <a:off x="6384925" y="3432175"/>
            <a:ext cx="889000" cy="174625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Rectangle 30"/>
          <p:cNvSpPr>
            <a:spLocks noChangeArrowheads="1"/>
          </p:cNvSpPr>
          <p:nvPr/>
        </p:nvSpPr>
        <p:spPr bwMode="auto">
          <a:xfrm>
            <a:off x="6534150" y="3548063"/>
            <a:ext cx="887413" cy="1746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" name="Oval 32"/>
          <p:cNvSpPr>
            <a:spLocks noChangeArrowheads="1"/>
          </p:cNvSpPr>
          <p:nvPr/>
        </p:nvSpPr>
        <p:spPr bwMode="auto">
          <a:xfrm>
            <a:off x="1841500" y="5986463"/>
            <a:ext cx="1257300" cy="350837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 anchorCtr="1"/>
          <a:lstStyle/>
          <a:p>
            <a:pPr algn="ctr" eaLnBrk="0" hangingPunct="0"/>
            <a:r>
              <a:rPr lang="en-GB" dirty="0" smtClean="0"/>
              <a:t>data filter</a:t>
            </a:r>
            <a:endParaRPr lang="en-GB" dirty="0"/>
          </a:p>
        </p:txBody>
      </p:sp>
      <p:sp>
        <p:nvSpPr>
          <p:cNvPr id="26" name="Rectangle 33"/>
          <p:cNvSpPr>
            <a:spLocks noChangeArrowheads="1"/>
          </p:cNvSpPr>
          <p:nvPr/>
        </p:nvSpPr>
        <p:spPr bwMode="auto">
          <a:xfrm>
            <a:off x="1724025" y="5251450"/>
            <a:ext cx="887413" cy="173038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Rectangle 34"/>
          <p:cNvSpPr>
            <a:spLocks noChangeArrowheads="1"/>
          </p:cNvSpPr>
          <p:nvPr/>
        </p:nvSpPr>
        <p:spPr bwMode="auto">
          <a:xfrm>
            <a:off x="1871663" y="5367338"/>
            <a:ext cx="887412" cy="173037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" name="Rectangle 35"/>
          <p:cNvSpPr>
            <a:spLocks noChangeArrowheads="1"/>
          </p:cNvSpPr>
          <p:nvPr/>
        </p:nvSpPr>
        <p:spPr bwMode="auto">
          <a:xfrm>
            <a:off x="2019300" y="5483225"/>
            <a:ext cx="889000" cy="174625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" name="Rectangle 36"/>
          <p:cNvSpPr>
            <a:spLocks noChangeArrowheads="1"/>
          </p:cNvSpPr>
          <p:nvPr/>
        </p:nvSpPr>
        <p:spPr bwMode="auto">
          <a:xfrm>
            <a:off x="2168525" y="5599113"/>
            <a:ext cx="887413" cy="174625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" name="Oval 38"/>
          <p:cNvSpPr>
            <a:spLocks noChangeArrowheads="1"/>
          </p:cNvSpPr>
          <p:nvPr/>
        </p:nvSpPr>
        <p:spPr bwMode="auto">
          <a:xfrm>
            <a:off x="4133850" y="5991225"/>
            <a:ext cx="1258888" cy="350838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 anchorCtr="1"/>
          <a:lstStyle/>
          <a:p>
            <a:pPr algn="ctr" eaLnBrk="0" hangingPunct="0"/>
            <a:r>
              <a:rPr lang="en-GB" dirty="0" smtClean="0"/>
              <a:t>data filter</a:t>
            </a:r>
            <a:endParaRPr lang="en-GB" dirty="0"/>
          </a:p>
        </p:txBody>
      </p:sp>
      <p:sp>
        <p:nvSpPr>
          <p:cNvPr id="32" name="Rectangle 39"/>
          <p:cNvSpPr>
            <a:spLocks noChangeArrowheads="1"/>
          </p:cNvSpPr>
          <p:nvPr/>
        </p:nvSpPr>
        <p:spPr bwMode="auto">
          <a:xfrm>
            <a:off x="4017963" y="5251450"/>
            <a:ext cx="887412" cy="173038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" name="Rectangle 40"/>
          <p:cNvSpPr>
            <a:spLocks noChangeArrowheads="1"/>
          </p:cNvSpPr>
          <p:nvPr/>
        </p:nvSpPr>
        <p:spPr bwMode="auto">
          <a:xfrm>
            <a:off x="4165600" y="5367338"/>
            <a:ext cx="887413" cy="173037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" name="Rectangle 41"/>
          <p:cNvSpPr>
            <a:spLocks noChangeArrowheads="1"/>
          </p:cNvSpPr>
          <p:nvPr/>
        </p:nvSpPr>
        <p:spPr bwMode="auto">
          <a:xfrm>
            <a:off x="4313238" y="5483225"/>
            <a:ext cx="889000" cy="174625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" name="Rectangle 42"/>
          <p:cNvSpPr>
            <a:spLocks noChangeArrowheads="1"/>
          </p:cNvSpPr>
          <p:nvPr/>
        </p:nvSpPr>
        <p:spPr bwMode="auto">
          <a:xfrm>
            <a:off x="4462463" y="5599113"/>
            <a:ext cx="887412" cy="174625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" name="Oval 44"/>
          <p:cNvSpPr>
            <a:spLocks noChangeArrowheads="1"/>
          </p:cNvSpPr>
          <p:nvPr/>
        </p:nvSpPr>
        <p:spPr bwMode="auto">
          <a:xfrm>
            <a:off x="6354763" y="5991225"/>
            <a:ext cx="1257300" cy="350838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 anchorCtr="1"/>
          <a:lstStyle/>
          <a:p>
            <a:pPr algn="ctr" eaLnBrk="0" hangingPunct="0"/>
            <a:r>
              <a:rPr lang="en-GB" dirty="0" smtClean="0"/>
              <a:t>data filter</a:t>
            </a:r>
            <a:endParaRPr lang="en-GB" dirty="0"/>
          </a:p>
        </p:txBody>
      </p:sp>
      <p:sp>
        <p:nvSpPr>
          <p:cNvPr id="38" name="Rectangle 45"/>
          <p:cNvSpPr>
            <a:spLocks noChangeArrowheads="1"/>
          </p:cNvSpPr>
          <p:nvPr/>
        </p:nvSpPr>
        <p:spPr bwMode="auto">
          <a:xfrm>
            <a:off x="6237288" y="5251450"/>
            <a:ext cx="887412" cy="173038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" name="Rectangle 46"/>
          <p:cNvSpPr>
            <a:spLocks noChangeArrowheads="1"/>
          </p:cNvSpPr>
          <p:nvPr/>
        </p:nvSpPr>
        <p:spPr bwMode="auto">
          <a:xfrm>
            <a:off x="6384925" y="5367338"/>
            <a:ext cx="889000" cy="173037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" name="Rectangle 47"/>
          <p:cNvSpPr>
            <a:spLocks noChangeArrowheads="1"/>
          </p:cNvSpPr>
          <p:nvPr/>
        </p:nvSpPr>
        <p:spPr bwMode="auto">
          <a:xfrm>
            <a:off x="6534150" y="5483225"/>
            <a:ext cx="887413" cy="174625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" name="Rectangle 48"/>
          <p:cNvSpPr>
            <a:spLocks noChangeArrowheads="1"/>
          </p:cNvSpPr>
          <p:nvPr/>
        </p:nvSpPr>
        <p:spPr bwMode="auto">
          <a:xfrm>
            <a:off x="6681788" y="5599113"/>
            <a:ext cx="887412" cy="174625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2" name="AutoShape 49"/>
          <p:cNvSpPr>
            <a:spLocks noChangeArrowheads="1"/>
          </p:cNvSpPr>
          <p:nvPr/>
        </p:nvSpPr>
        <p:spPr bwMode="auto">
          <a:xfrm>
            <a:off x="1844675" y="2921000"/>
            <a:ext cx="471488" cy="174625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43" name="AutoShape 50"/>
          <p:cNvSpPr>
            <a:spLocks noChangeArrowheads="1"/>
          </p:cNvSpPr>
          <p:nvPr/>
        </p:nvSpPr>
        <p:spPr bwMode="auto">
          <a:xfrm>
            <a:off x="2954338" y="2921000"/>
            <a:ext cx="471487" cy="174625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44" name="AutoShape 51"/>
          <p:cNvSpPr>
            <a:spLocks noChangeArrowheads="1"/>
          </p:cNvSpPr>
          <p:nvPr/>
        </p:nvSpPr>
        <p:spPr bwMode="auto">
          <a:xfrm>
            <a:off x="4064000" y="2921000"/>
            <a:ext cx="471488" cy="174625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45" name="AutoShape 52"/>
          <p:cNvSpPr>
            <a:spLocks noChangeArrowheads="1"/>
          </p:cNvSpPr>
          <p:nvPr/>
        </p:nvSpPr>
        <p:spPr bwMode="auto">
          <a:xfrm>
            <a:off x="5202238" y="2921000"/>
            <a:ext cx="471487" cy="174625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46" name="AutoShape 53"/>
          <p:cNvSpPr>
            <a:spLocks noChangeArrowheads="1"/>
          </p:cNvSpPr>
          <p:nvPr/>
        </p:nvSpPr>
        <p:spPr bwMode="auto">
          <a:xfrm>
            <a:off x="6283325" y="2921000"/>
            <a:ext cx="471488" cy="174625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47" name="AutoShape 54"/>
          <p:cNvSpPr>
            <a:spLocks noChangeArrowheads="1"/>
          </p:cNvSpPr>
          <p:nvPr/>
        </p:nvSpPr>
        <p:spPr bwMode="auto">
          <a:xfrm>
            <a:off x="7392988" y="2921000"/>
            <a:ext cx="473075" cy="174625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48" name="Text Box 55"/>
          <p:cNvSpPr txBox="1">
            <a:spLocks noChangeArrowheads="1"/>
          </p:cNvSpPr>
          <p:nvPr/>
        </p:nvSpPr>
        <p:spPr bwMode="auto">
          <a:xfrm>
            <a:off x="762000" y="3432175"/>
            <a:ext cx="760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sz="2400"/>
              <a:t>time</a:t>
            </a:r>
          </a:p>
        </p:txBody>
      </p:sp>
      <p:sp>
        <p:nvSpPr>
          <p:cNvPr id="49" name="Line 56"/>
          <p:cNvSpPr>
            <a:spLocks noChangeShapeType="1"/>
          </p:cNvSpPr>
          <p:nvPr/>
        </p:nvSpPr>
        <p:spPr bwMode="auto">
          <a:xfrm>
            <a:off x="1279525" y="3375025"/>
            <a:ext cx="369888" cy="4635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GB"/>
          </a:p>
        </p:txBody>
      </p:sp>
      <p:sp>
        <p:nvSpPr>
          <p:cNvPr id="50" name="AutoShape 57"/>
          <p:cNvSpPr>
            <a:spLocks/>
          </p:cNvSpPr>
          <p:nvPr/>
        </p:nvSpPr>
        <p:spPr bwMode="auto">
          <a:xfrm>
            <a:off x="8207375" y="5605463"/>
            <a:ext cx="350838" cy="1100137"/>
          </a:xfrm>
          <a:prstGeom prst="rightBracket">
            <a:avLst>
              <a:gd name="adj" fmla="val 26131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" name="AutoShape 58"/>
          <p:cNvSpPr>
            <a:spLocks/>
          </p:cNvSpPr>
          <p:nvPr/>
        </p:nvSpPr>
        <p:spPr bwMode="auto">
          <a:xfrm>
            <a:off x="868363" y="5605463"/>
            <a:ext cx="349250" cy="1100137"/>
          </a:xfrm>
          <a:prstGeom prst="leftBracket">
            <a:avLst>
              <a:gd name="adj" fmla="val 26250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2" name="Line 59"/>
          <p:cNvSpPr>
            <a:spLocks noChangeShapeType="1"/>
          </p:cNvSpPr>
          <p:nvPr/>
        </p:nvSpPr>
        <p:spPr bwMode="auto">
          <a:xfrm>
            <a:off x="1217613" y="6705600"/>
            <a:ext cx="698976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lg" len="lg"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53" name="Rectangle 60"/>
          <p:cNvSpPr>
            <a:spLocks noChangeArrowheads="1"/>
          </p:cNvSpPr>
          <p:nvPr/>
        </p:nvSpPr>
        <p:spPr bwMode="auto">
          <a:xfrm>
            <a:off x="1566863" y="4419600"/>
            <a:ext cx="6291262" cy="366713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GB"/>
              <a:t>Ethernet switch</a:t>
            </a:r>
          </a:p>
        </p:txBody>
      </p:sp>
      <p:sp>
        <p:nvSpPr>
          <p:cNvPr id="54" name="Text Box 61"/>
          <p:cNvSpPr txBox="1">
            <a:spLocks noChangeArrowheads="1"/>
          </p:cNvSpPr>
          <p:nvPr/>
        </p:nvSpPr>
        <p:spPr bwMode="auto">
          <a:xfrm>
            <a:off x="8020050" y="3735388"/>
            <a:ext cx="1301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GB"/>
              <a:t>off-shore</a:t>
            </a:r>
          </a:p>
        </p:txBody>
      </p:sp>
      <p:sp>
        <p:nvSpPr>
          <p:cNvPr id="55" name="Text Box 62"/>
          <p:cNvSpPr txBox="1">
            <a:spLocks noChangeArrowheads="1"/>
          </p:cNvSpPr>
          <p:nvPr/>
        </p:nvSpPr>
        <p:spPr bwMode="auto">
          <a:xfrm>
            <a:off x="8013700" y="4097338"/>
            <a:ext cx="12827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GB"/>
              <a:t>on shore</a:t>
            </a:r>
          </a:p>
        </p:txBody>
      </p:sp>
      <p:sp>
        <p:nvSpPr>
          <p:cNvPr id="56" name="AutoShape 63"/>
          <p:cNvSpPr>
            <a:spLocks noChangeArrowheads="1"/>
          </p:cNvSpPr>
          <p:nvPr/>
        </p:nvSpPr>
        <p:spPr bwMode="auto">
          <a:xfrm>
            <a:off x="4244975" y="3995738"/>
            <a:ext cx="1030288" cy="347662"/>
          </a:xfrm>
          <a:prstGeom prst="downArrow">
            <a:avLst>
              <a:gd name="adj1" fmla="val 74259"/>
              <a:gd name="adj2" fmla="val 34375"/>
            </a:avLst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57" name="AutoShape 64"/>
          <p:cNvSpPr>
            <a:spLocks noChangeArrowheads="1"/>
          </p:cNvSpPr>
          <p:nvPr/>
        </p:nvSpPr>
        <p:spPr bwMode="auto">
          <a:xfrm>
            <a:off x="2168525" y="4857750"/>
            <a:ext cx="471488" cy="233363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58" name="AutoShape 65"/>
          <p:cNvSpPr>
            <a:spLocks noChangeArrowheads="1"/>
          </p:cNvSpPr>
          <p:nvPr/>
        </p:nvSpPr>
        <p:spPr bwMode="auto">
          <a:xfrm>
            <a:off x="4508500" y="4872038"/>
            <a:ext cx="471488" cy="233362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59" name="AutoShape 66"/>
          <p:cNvSpPr>
            <a:spLocks noChangeArrowheads="1"/>
          </p:cNvSpPr>
          <p:nvPr/>
        </p:nvSpPr>
        <p:spPr bwMode="auto">
          <a:xfrm>
            <a:off x="6727825" y="4872038"/>
            <a:ext cx="471488" cy="233362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60" name="Rectangle 80"/>
          <p:cNvSpPr>
            <a:spLocks noChangeArrowheads="1"/>
          </p:cNvSpPr>
          <p:nvPr/>
        </p:nvSpPr>
        <p:spPr bwMode="auto">
          <a:xfrm>
            <a:off x="2320925" y="5751513"/>
            <a:ext cx="887413" cy="174625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" name="Rectangle 81"/>
          <p:cNvSpPr>
            <a:spLocks noChangeArrowheads="1"/>
          </p:cNvSpPr>
          <p:nvPr/>
        </p:nvSpPr>
        <p:spPr bwMode="auto">
          <a:xfrm>
            <a:off x="4614863" y="5751513"/>
            <a:ext cx="887412" cy="174625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" name="Rectangle 82"/>
          <p:cNvSpPr>
            <a:spLocks noChangeArrowheads="1"/>
          </p:cNvSpPr>
          <p:nvPr/>
        </p:nvSpPr>
        <p:spPr bwMode="auto">
          <a:xfrm>
            <a:off x="6834188" y="5751513"/>
            <a:ext cx="887412" cy="174625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3" name="Freeform 89"/>
          <p:cNvSpPr>
            <a:spLocks/>
          </p:cNvSpPr>
          <p:nvPr/>
        </p:nvSpPr>
        <p:spPr bwMode="auto">
          <a:xfrm>
            <a:off x="2365375" y="3482975"/>
            <a:ext cx="4703763" cy="1670050"/>
          </a:xfrm>
          <a:custGeom>
            <a:avLst/>
            <a:gdLst>
              <a:gd name="T0" fmla="*/ 0 w 2963"/>
              <a:gd name="T1" fmla="*/ 0 h 1052"/>
              <a:gd name="T2" fmla="*/ 483870090 w 2963"/>
              <a:gd name="T3" fmla="*/ 506550576 h 1052"/>
              <a:gd name="T4" fmla="*/ 2147483647 w 2963"/>
              <a:gd name="T5" fmla="*/ 506550576 h 1052"/>
              <a:gd name="T6" fmla="*/ 2147483647 w 2963"/>
              <a:gd name="T7" fmla="*/ 1980842687 h 1052"/>
              <a:gd name="T8" fmla="*/ 2147483647 w 2963"/>
              <a:gd name="T9" fmla="*/ 1983362048 h 1052"/>
              <a:gd name="T10" fmla="*/ 2147483647 w 2963"/>
              <a:gd name="T11" fmla="*/ 2147483647 h 105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963"/>
              <a:gd name="T19" fmla="*/ 0 h 1052"/>
              <a:gd name="T20" fmla="*/ 2963 w 2963"/>
              <a:gd name="T21" fmla="*/ 1052 h 105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963" h="1052">
                <a:moveTo>
                  <a:pt x="0" y="0"/>
                </a:moveTo>
                <a:lnTo>
                  <a:pt x="192" y="201"/>
                </a:lnTo>
                <a:lnTo>
                  <a:pt x="1299" y="201"/>
                </a:lnTo>
                <a:lnTo>
                  <a:pt x="1299" y="786"/>
                </a:lnTo>
                <a:lnTo>
                  <a:pt x="2963" y="787"/>
                </a:lnTo>
                <a:lnTo>
                  <a:pt x="2963" y="1052"/>
                </a:lnTo>
              </a:path>
            </a:pathLst>
          </a:custGeom>
          <a:noFill/>
          <a:ln w="25400">
            <a:solidFill>
              <a:srgbClr val="0000FF"/>
            </a:solidFill>
            <a:round/>
            <a:headEnd/>
            <a:tailEnd type="triangle" w="lg" len="med"/>
          </a:ln>
        </p:spPr>
        <p:txBody>
          <a:bodyPr/>
          <a:lstStyle/>
          <a:p>
            <a:endParaRPr lang="en-GB"/>
          </a:p>
        </p:txBody>
      </p:sp>
      <p:sp>
        <p:nvSpPr>
          <p:cNvPr id="64" name="Freeform 92"/>
          <p:cNvSpPr>
            <a:spLocks noChangeAspect="1"/>
          </p:cNvSpPr>
          <p:nvPr/>
        </p:nvSpPr>
        <p:spPr bwMode="auto">
          <a:xfrm>
            <a:off x="3402013" y="3455988"/>
            <a:ext cx="3811587" cy="1841500"/>
          </a:xfrm>
          <a:custGeom>
            <a:avLst/>
            <a:gdLst>
              <a:gd name="T0" fmla="*/ 0 w 2401"/>
              <a:gd name="T1" fmla="*/ 0 h 1160"/>
              <a:gd name="T2" fmla="*/ 415824863 w 2401"/>
              <a:gd name="T3" fmla="*/ 443547512 h 1160"/>
              <a:gd name="T4" fmla="*/ 1834673557 w 2401"/>
              <a:gd name="T5" fmla="*/ 435986252 h 1160"/>
              <a:gd name="T6" fmla="*/ 1834673557 w 2401"/>
              <a:gd name="T7" fmla="*/ 1910278427 h 1160"/>
              <a:gd name="T8" fmla="*/ 2147483647 w 2401"/>
              <a:gd name="T9" fmla="*/ 1910278427 h 1160"/>
              <a:gd name="T10" fmla="*/ 2147483647 w 2401"/>
              <a:gd name="T11" fmla="*/ 2147483647 h 116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401"/>
              <a:gd name="T19" fmla="*/ 0 h 1160"/>
              <a:gd name="T20" fmla="*/ 2401 w 2401"/>
              <a:gd name="T21" fmla="*/ 1160 h 116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401" h="1160">
                <a:moveTo>
                  <a:pt x="0" y="0"/>
                </a:moveTo>
                <a:lnTo>
                  <a:pt x="165" y="176"/>
                </a:lnTo>
                <a:lnTo>
                  <a:pt x="728" y="173"/>
                </a:lnTo>
                <a:lnTo>
                  <a:pt x="728" y="758"/>
                </a:lnTo>
                <a:lnTo>
                  <a:pt x="2401" y="758"/>
                </a:lnTo>
                <a:lnTo>
                  <a:pt x="2401" y="1160"/>
                </a:lnTo>
              </a:path>
            </a:pathLst>
          </a:custGeom>
          <a:noFill/>
          <a:ln w="25400">
            <a:solidFill>
              <a:srgbClr val="0000FF"/>
            </a:solidFill>
            <a:round/>
            <a:headEnd/>
            <a:tailEnd type="triangle" w="lg" len="med"/>
          </a:ln>
        </p:spPr>
        <p:txBody>
          <a:bodyPr/>
          <a:lstStyle/>
          <a:p>
            <a:endParaRPr lang="en-GB"/>
          </a:p>
        </p:txBody>
      </p:sp>
      <p:sp>
        <p:nvSpPr>
          <p:cNvPr id="65" name="Freeform 94"/>
          <p:cNvSpPr>
            <a:spLocks noChangeAspect="1"/>
          </p:cNvSpPr>
          <p:nvPr/>
        </p:nvSpPr>
        <p:spPr bwMode="auto">
          <a:xfrm>
            <a:off x="4368800" y="3497263"/>
            <a:ext cx="2974975" cy="1960562"/>
          </a:xfrm>
          <a:custGeom>
            <a:avLst/>
            <a:gdLst>
              <a:gd name="T0" fmla="*/ 0 w 1874"/>
              <a:gd name="T1" fmla="*/ 0 h 1235"/>
              <a:gd name="T2" fmla="*/ 282257526 w 1874"/>
              <a:gd name="T3" fmla="*/ 259575230 h 1235"/>
              <a:gd name="T4" fmla="*/ 622477836 w 1874"/>
              <a:gd name="T5" fmla="*/ 254534921 h 1235"/>
              <a:gd name="T6" fmla="*/ 622477836 w 1874"/>
              <a:gd name="T7" fmla="*/ 1728826857 h 1235"/>
              <a:gd name="T8" fmla="*/ 2147483647 w 1874"/>
              <a:gd name="T9" fmla="*/ 1751507455 h 1235"/>
              <a:gd name="T10" fmla="*/ 2147483647 w 1874"/>
              <a:gd name="T11" fmla="*/ 2147483647 h 123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874"/>
              <a:gd name="T19" fmla="*/ 0 h 1235"/>
              <a:gd name="T20" fmla="*/ 1874 w 1874"/>
              <a:gd name="T21" fmla="*/ 1235 h 1235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874" h="1235">
                <a:moveTo>
                  <a:pt x="0" y="0"/>
                </a:moveTo>
                <a:lnTo>
                  <a:pt x="112" y="103"/>
                </a:lnTo>
                <a:lnTo>
                  <a:pt x="247" y="101"/>
                </a:lnTo>
                <a:lnTo>
                  <a:pt x="247" y="686"/>
                </a:lnTo>
                <a:lnTo>
                  <a:pt x="1874" y="695"/>
                </a:lnTo>
                <a:lnTo>
                  <a:pt x="1874" y="1235"/>
                </a:lnTo>
              </a:path>
            </a:pathLst>
          </a:custGeom>
          <a:noFill/>
          <a:ln w="25400">
            <a:solidFill>
              <a:srgbClr val="0000FF"/>
            </a:solidFill>
            <a:round/>
            <a:headEnd/>
            <a:tailEnd type="triangle" w="lg" len="med"/>
          </a:ln>
        </p:spPr>
        <p:txBody>
          <a:bodyPr/>
          <a:lstStyle/>
          <a:p>
            <a:endParaRPr lang="en-GB"/>
          </a:p>
        </p:txBody>
      </p:sp>
      <p:sp>
        <p:nvSpPr>
          <p:cNvPr id="66" name="Freeform 95"/>
          <p:cNvSpPr>
            <a:spLocks/>
          </p:cNvSpPr>
          <p:nvPr/>
        </p:nvSpPr>
        <p:spPr bwMode="auto">
          <a:xfrm>
            <a:off x="5638800" y="3440113"/>
            <a:ext cx="328613" cy="325437"/>
          </a:xfrm>
          <a:custGeom>
            <a:avLst/>
            <a:gdLst>
              <a:gd name="T0" fmla="*/ 0 w 229"/>
              <a:gd name="T1" fmla="*/ 0 h 205"/>
              <a:gd name="T2" fmla="*/ 471556839 w 229"/>
              <a:gd name="T3" fmla="*/ 516630488 h 205"/>
              <a:gd name="T4" fmla="*/ 0 60000 65536"/>
              <a:gd name="T5" fmla="*/ 0 60000 65536"/>
              <a:gd name="T6" fmla="*/ 0 w 229"/>
              <a:gd name="T7" fmla="*/ 0 h 205"/>
              <a:gd name="T8" fmla="*/ 229 w 229"/>
              <a:gd name="T9" fmla="*/ 205 h 20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29" h="205">
                <a:moveTo>
                  <a:pt x="0" y="0"/>
                </a:moveTo>
                <a:lnTo>
                  <a:pt x="229" y="205"/>
                </a:lnTo>
              </a:path>
            </a:pathLst>
          </a:custGeom>
          <a:noFill/>
          <a:ln w="25400">
            <a:solidFill>
              <a:srgbClr val="0000FF"/>
            </a:solidFill>
            <a:round/>
            <a:headEnd/>
            <a:tailEnd type="none" w="lg" len="med"/>
          </a:ln>
        </p:spPr>
        <p:txBody>
          <a:bodyPr/>
          <a:lstStyle/>
          <a:p>
            <a:endParaRPr lang="en-GB"/>
          </a:p>
        </p:txBody>
      </p:sp>
      <p:sp>
        <p:nvSpPr>
          <p:cNvPr id="67" name="Freeform 96"/>
          <p:cNvSpPr>
            <a:spLocks/>
          </p:cNvSpPr>
          <p:nvPr/>
        </p:nvSpPr>
        <p:spPr bwMode="auto">
          <a:xfrm>
            <a:off x="4935538" y="3744913"/>
            <a:ext cx="2568575" cy="1814512"/>
          </a:xfrm>
          <a:custGeom>
            <a:avLst/>
            <a:gdLst>
              <a:gd name="T0" fmla="*/ 0 w 1618"/>
              <a:gd name="T1" fmla="*/ 0 h 1143"/>
              <a:gd name="T2" fmla="*/ 22682199 w 1618"/>
              <a:gd name="T3" fmla="*/ 1244956709 h 1143"/>
              <a:gd name="T4" fmla="*/ 2147483647 w 1618"/>
              <a:gd name="T5" fmla="*/ 1265117945 h 1143"/>
              <a:gd name="T6" fmla="*/ 2147483647 w 1618"/>
              <a:gd name="T7" fmla="*/ 2147483647 h 1143"/>
              <a:gd name="T8" fmla="*/ 0 60000 65536"/>
              <a:gd name="T9" fmla="*/ 0 60000 65536"/>
              <a:gd name="T10" fmla="*/ 0 60000 65536"/>
              <a:gd name="T11" fmla="*/ 0 60000 65536"/>
              <a:gd name="T12" fmla="*/ 0 w 1618"/>
              <a:gd name="T13" fmla="*/ 0 h 1143"/>
              <a:gd name="T14" fmla="*/ 1618 w 1618"/>
              <a:gd name="T15" fmla="*/ 1143 h 114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618" h="1143">
                <a:moveTo>
                  <a:pt x="0" y="0"/>
                </a:moveTo>
                <a:lnTo>
                  <a:pt x="9" y="494"/>
                </a:lnTo>
                <a:lnTo>
                  <a:pt x="1617" y="502"/>
                </a:lnTo>
                <a:lnTo>
                  <a:pt x="1618" y="1143"/>
                </a:lnTo>
              </a:path>
            </a:pathLst>
          </a:custGeom>
          <a:noFill/>
          <a:ln w="25400">
            <a:solidFill>
              <a:srgbClr val="0000FF"/>
            </a:solidFill>
            <a:round/>
            <a:headEnd/>
            <a:tailEnd type="triangle" w="lg" len="med"/>
          </a:ln>
        </p:spPr>
        <p:txBody>
          <a:bodyPr/>
          <a:lstStyle/>
          <a:p>
            <a:endParaRPr lang="en-GB"/>
          </a:p>
        </p:txBody>
      </p:sp>
      <p:sp>
        <p:nvSpPr>
          <p:cNvPr id="68" name="Freeform 97"/>
          <p:cNvSpPr>
            <a:spLocks/>
          </p:cNvSpPr>
          <p:nvPr/>
        </p:nvSpPr>
        <p:spPr bwMode="auto">
          <a:xfrm>
            <a:off x="4919663" y="3759200"/>
            <a:ext cx="1031875" cy="1588"/>
          </a:xfrm>
          <a:custGeom>
            <a:avLst/>
            <a:gdLst>
              <a:gd name="T0" fmla="*/ 0 w 650"/>
              <a:gd name="T1" fmla="*/ 0 h 1"/>
              <a:gd name="T2" fmla="*/ 1638101344 w 650"/>
              <a:gd name="T3" fmla="*/ 0 h 1"/>
              <a:gd name="T4" fmla="*/ 0 60000 65536"/>
              <a:gd name="T5" fmla="*/ 0 60000 65536"/>
              <a:gd name="T6" fmla="*/ 0 w 650"/>
              <a:gd name="T7" fmla="*/ 0 h 1"/>
              <a:gd name="T8" fmla="*/ 650 w 650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50" h="1">
                <a:moveTo>
                  <a:pt x="0" y="0"/>
                </a:moveTo>
                <a:lnTo>
                  <a:pt x="650" y="0"/>
                </a:lnTo>
              </a:path>
            </a:pathLst>
          </a:custGeom>
          <a:noFill/>
          <a:ln w="25400">
            <a:solidFill>
              <a:srgbClr val="0000FF"/>
            </a:solidFill>
            <a:round/>
            <a:headEnd/>
            <a:tailEnd type="none" w="lg" len="med"/>
          </a:ln>
        </p:spPr>
        <p:txBody>
          <a:bodyPr/>
          <a:lstStyle/>
          <a:p>
            <a:endParaRPr lang="en-GB"/>
          </a:p>
        </p:txBody>
      </p:sp>
      <p:sp>
        <p:nvSpPr>
          <p:cNvPr id="69" name="Freeform 98"/>
          <p:cNvSpPr>
            <a:spLocks/>
          </p:cNvSpPr>
          <p:nvPr/>
        </p:nvSpPr>
        <p:spPr bwMode="auto">
          <a:xfrm>
            <a:off x="7119938" y="3486150"/>
            <a:ext cx="328612" cy="325438"/>
          </a:xfrm>
          <a:custGeom>
            <a:avLst/>
            <a:gdLst>
              <a:gd name="T0" fmla="*/ 0 w 229"/>
              <a:gd name="T1" fmla="*/ 0 h 205"/>
              <a:gd name="T2" fmla="*/ 471553969 w 229"/>
              <a:gd name="T3" fmla="*/ 516633663 h 205"/>
              <a:gd name="T4" fmla="*/ 0 60000 65536"/>
              <a:gd name="T5" fmla="*/ 0 60000 65536"/>
              <a:gd name="T6" fmla="*/ 0 w 229"/>
              <a:gd name="T7" fmla="*/ 0 h 205"/>
              <a:gd name="T8" fmla="*/ 229 w 229"/>
              <a:gd name="T9" fmla="*/ 205 h 20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29" h="205">
                <a:moveTo>
                  <a:pt x="0" y="0"/>
                </a:moveTo>
                <a:lnTo>
                  <a:pt x="229" y="205"/>
                </a:lnTo>
              </a:path>
            </a:pathLst>
          </a:custGeom>
          <a:noFill/>
          <a:ln w="25400">
            <a:solidFill>
              <a:srgbClr val="0000FF"/>
            </a:solidFill>
            <a:round/>
            <a:headEnd/>
            <a:tailEnd type="none" w="lg" len="med"/>
          </a:ln>
        </p:spPr>
        <p:txBody>
          <a:bodyPr/>
          <a:lstStyle/>
          <a:p>
            <a:endParaRPr lang="en-GB"/>
          </a:p>
        </p:txBody>
      </p:sp>
      <p:sp>
        <p:nvSpPr>
          <p:cNvPr id="70" name="Freeform 99"/>
          <p:cNvSpPr>
            <a:spLocks/>
          </p:cNvSpPr>
          <p:nvPr/>
        </p:nvSpPr>
        <p:spPr bwMode="auto">
          <a:xfrm>
            <a:off x="5080000" y="3846513"/>
            <a:ext cx="2568575" cy="1871662"/>
          </a:xfrm>
          <a:custGeom>
            <a:avLst/>
            <a:gdLst>
              <a:gd name="T0" fmla="*/ 0 w 1618"/>
              <a:gd name="T1" fmla="*/ 0 h 1179"/>
              <a:gd name="T2" fmla="*/ 0 w 1618"/>
              <a:gd name="T3" fmla="*/ 990420335 h 1179"/>
              <a:gd name="T4" fmla="*/ 2147483647 w 1618"/>
              <a:gd name="T5" fmla="*/ 990420335 h 1179"/>
              <a:gd name="T6" fmla="*/ 2147483647 w 1618"/>
              <a:gd name="T7" fmla="*/ 2147483647 h 1179"/>
              <a:gd name="T8" fmla="*/ 0 60000 65536"/>
              <a:gd name="T9" fmla="*/ 0 60000 65536"/>
              <a:gd name="T10" fmla="*/ 0 60000 65536"/>
              <a:gd name="T11" fmla="*/ 0 60000 65536"/>
              <a:gd name="T12" fmla="*/ 0 w 1618"/>
              <a:gd name="T13" fmla="*/ 0 h 1179"/>
              <a:gd name="T14" fmla="*/ 1618 w 1618"/>
              <a:gd name="T15" fmla="*/ 1179 h 117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618" h="1179">
                <a:moveTo>
                  <a:pt x="0" y="0"/>
                </a:moveTo>
                <a:lnTo>
                  <a:pt x="0" y="393"/>
                </a:lnTo>
                <a:lnTo>
                  <a:pt x="1609" y="393"/>
                </a:lnTo>
                <a:lnTo>
                  <a:pt x="1618" y="1179"/>
                </a:lnTo>
              </a:path>
            </a:pathLst>
          </a:custGeom>
          <a:noFill/>
          <a:ln w="25400">
            <a:solidFill>
              <a:srgbClr val="0000FF"/>
            </a:solidFill>
            <a:round/>
            <a:headEnd/>
            <a:tailEnd type="triangle" w="lg" len="med"/>
          </a:ln>
        </p:spPr>
        <p:txBody>
          <a:bodyPr/>
          <a:lstStyle/>
          <a:p>
            <a:endParaRPr lang="en-GB"/>
          </a:p>
        </p:txBody>
      </p:sp>
      <p:sp>
        <p:nvSpPr>
          <p:cNvPr id="71" name="Freeform 100"/>
          <p:cNvSpPr>
            <a:spLocks/>
          </p:cNvSpPr>
          <p:nvPr/>
        </p:nvSpPr>
        <p:spPr bwMode="auto">
          <a:xfrm>
            <a:off x="5065713" y="3827463"/>
            <a:ext cx="2398712" cy="4762"/>
          </a:xfrm>
          <a:custGeom>
            <a:avLst/>
            <a:gdLst>
              <a:gd name="T0" fmla="*/ 0 w 1511"/>
              <a:gd name="T1" fmla="*/ 7558882 h 3"/>
              <a:gd name="T2" fmla="*/ 2147483647 w 1511"/>
              <a:gd name="T3" fmla="*/ 0 h 3"/>
              <a:gd name="T4" fmla="*/ 0 60000 65536"/>
              <a:gd name="T5" fmla="*/ 0 60000 65536"/>
              <a:gd name="T6" fmla="*/ 0 w 1511"/>
              <a:gd name="T7" fmla="*/ 0 h 3"/>
              <a:gd name="T8" fmla="*/ 1511 w 1511"/>
              <a:gd name="T9" fmla="*/ 3 h 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511" h="3">
                <a:moveTo>
                  <a:pt x="0" y="3"/>
                </a:moveTo>
                <a:lnTo>
                  <a:pt x="1511" y="0"/>
                </a:lnTo>
              </a:path>
            </a:pathLst>
          </a:custGeom>
          <a:noFill/>
          <a:ln w="25400">
            <a:solidFill>
              <a:srgbClr val="0000FF"/>
            </a:solidFill>
            <a:round/>
            <a:headEnd/>
            <a:tailEnd type="none" w="lg" len="med"/>
          </a:ln>
        </p:spPr>
        <p:txBody>
          <a:bodyPr/>
          <a:lstStyle/>
          <a:p>
            <a:endParaRPr lang="en-GB"/>
          </a:p>
        </p:txBody>
      </p:sp>
      <p:sp>
        <p:nvSpPr>
          <p:cNvPr id="72" name="Rectangle 110"/>
          <p:cNvSpPr>
            <a:spLocks noChangeArrowheads="1"/>
          </p:cNvSpPr>
          <p:nvPr/>
        </p:nvSpPr>
        <p:spPr bwMode="auto">
          <a:xfrm>
            <a:off x="1651000" y="2408238"/>
            <a:ext cx="865188" cy="36036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 anchorCtr="1"/>
          <a:lstStyle/>
          <a:p>
            <a:pPr algn="ctr"/>
            <a:r>
              <a:rPr lang="en-GB" dirty="0" smtClean="0"/>
              <a:t>FPGA</a:t>
            </a:r>
            <a:endParaRPr lang="en-GB" dirty="0"/>
          </a:p>
        </p:txBody>
      </p:sp>
      <p:sp>
        <p:nvSpPr>
          <p:cNvPr id="73" name="Rectangle 110"/>
          <p:cNvSpPr>
            <a:spLocks noChangeArrowheads="1"/>
          </p:cNvSpPr>
          <p:nvPr/>
        </p:nvSpPr>
        <p:spPr bwMode="auto">
          <a:xfrm>
            <a:off x="2767013" y="2411413"/>
            <a:ext cx="863600" cy="36036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 anchorCtr="1"/>
          <a:lstStyle/>
          <a:p>
            <a:pPr algn="ctr"/>
            <a:r>
              <a:rPr lang="en-GB" dirty="0" smtClean="0"/>
              <a:t>FPGA</a:t>
            </a:r>
            <a:endParaRPr lang="en-GB" dirty="0"/>
          </a:p>
        </p:txBody>
      </p:sp>
      <p:sp>
        <p:nvSpPr>
          <p:cNvPr id="74" name="Rectangle 110"/>
          <p:cNvSpPr>
            <a:spLocks noChangeArrowheads="1"/>
          </p:cNvSpPr>
          <p:nvPr/>
        </p:nvSpPr>
        <p:spPr bwMode="auto">
          <a:xfrm>
            <a:off x="3879850" y="2411413"/>
            <a:ext cx="863600" cy="36036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 anchorCtr="1"/>
          <a:lstStyle/>
          <a:p>
            <a:pPr algn="ctr"/>
            <a:r>
              <a:rPr lang="en-GB" dirty="0" smtClean="0"/>
              <a:t>FPGA</a:t>
            </a:r>
            <a:endParaRPr lang="en-GB" dirty="0"/>
          </a:p>
        </p:txBody>
      </p:sp>
      <p:sp>
        <p:nvSpPr>
          <p:cNvPr id="75" name="Rectangle 110"/>
          <p:cNvSpPr>
            <a:spLocks noChangeArrowheads="1"/>
          </p:cNvSpPr>
          <p:nvPr/>
        </p:nvSpPr>
        <p:spPr bwMode="auto">
          <a:xfrm>
            <a:off x="5008563" y="2411413"/>
            <a:ext cx="863600" cy="36036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 anchorCtr="1"/>
          <a:lstStyle/>
          <a:p>
            <a:pPr algn="ctr"/>
            <a:r>
              <a:rPr lang="en-GB" dirty="0" smtClean="0"/>
              <a:t>FPGA</a:t>
            </a:r>
            <a:endParaRPr lang="en-GB" dirty="0"/>
          </a:p>
        </p:txBody>
      </p:sp>
      <p:sp>
        <p:nvSpPr>
          <p:cNvPr id="76" name="Rectangle 110"/>
          <p:cNvSpPr>
            <a:spLocks noChangeArrowheads="1"/>
          </p:cNvSpPr>
          <p:nvPr/>
        </p:nvSpPr>
        <p:spPr bwMode="auto">
          <a:xfrm>
            <a:off x="6088063" y="2411413"/>
            <a:ext cx="863600" cy="36036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 anchorCtr="1"/>
          <a:lstStyle/>
          <a:p>
            <a:pPr algn="ctr"/>
            <a:r>
              <a:rPr lang="en-GB" dirty="0" smtClean="0"/>
              <a:t>FPGA</a:t>
            </a:r>
            <a:endParaRPr lang="en-GB" dirty="0"/>
          </a:p>
        </p:txBody>
      </p:sp>
      <p:sp>
        <p:nvSpPr>
          <p:cNvPr id="77" name="Rectangle 110"/>
          <p:cNvSpPr>
            <a:spLocks noChangeArrowheads="1"/>
          </p:cNvSpPr>
          <p:nvPr/>
        </p:nvSpPr>
        <p:spPr bwMode="auto">
          <a:xfrm>
            <a:off x="7186613" y="2411413"/>
            <a:ext cx="863600" cy="36036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 anchorCtr="1"/>
          <a:lstStyle/>
          <a:p>
            <a:pPr algn="ctr"/>
            <a:r>
              <a:rPr lang="en-GB" dirty="0" smtClean="0"/>
              <a:t>FPGA</a:t>
            </a:r>
            <a:endParaRPr lang="en-GB" dirty="0"/>
          </a:p>
        </p:txBody>
      </p:sp>
      <p:grpSp>
        <p:nvGrpSpPr>
          <p:cNvPr id="78" name="Group 148"/>
          <p:cNvGrpSpPr/>
          <p:nvPr/>
        </p:nvGrpSpPr>
        <p:grpSpPr>
          <a:xfrm>
            <a:off x="7169737" y="1737852"/>
            <a:ext cx="916800" cy="396000"/>
            <a:chOff x="6978444" y="1737852"/>
            <a:chExt cx="916800" cy="396000"/>
          </a:xfrm>
        </p:grpSpPr>
        <p:grpSp>
          <p:nvGrpSpPr>
            <p:cNvPr id="79" name="Group 146"/>
            <p:cNvGrpSpPr>
              <a:grpSpLocks/>
            </p:cNvGrpSpPr>
            <p:nvPr/>
          </p:nvGrpSpPr>
          <p:grpSpPr>
            <a:xfrm rot="5400000">
              <a:off x="7086446" y="1629852"/>
              <a:ext cx="396000" cy="612000"/>
              <a:chOff x="1963992" y="1066800"/>
              <a:chExt cx="1237996" cy="1236417"/>
            </a:xfrm>
            <a:solidFill>
              <a:schemeClr val="bg1"/>
            </a:solidFill>
          </p:grpSpPr>
          <p:sp>
            <p:nvSpPr>
              <p:cNvPr id="88" name="Freeform 87"/>
              <p:cNvSpPr/>
              <p:nvPr/>
            </p:nvSpPr>
            <p:spPr>
              <a:xfrm flipV="1">
                <a:off x="1968000" y="1691217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89" name="Freeform 88"/>
              <p:cNvSpPr/>
              <p:nvPr/>
            </p:nvSpPr>
            <p:spPr>
              <a:xfrm>
                <a:off x="1963992" y="1066800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90" name="Straight Connector 89"/>
              <p:cNvCxnSpPr/>
              <p:nvPr/>
            </p:nvCxnSpPr>
            <p:spPr>
              <a:xfrm rot="5400000">
                <a:off x="3093194" y="1678704"/>
                <a:ext cx="216000" cy="1588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0" name="Group 150"/>
            <p:cNvGrpSpPr>
              <a:grpSpLocks/>
            </p:cNvGrpSpPr>
            <p:nvPr/>
          </p:nvGrpSpPr>
          <p:grpSpPr>
            <a:xfrm rot="5400000">
              <a:off x="7238846" y="1629852"/>
              <a:ext cx="396000" cy="612000"/>
              <a:chOff x="1963992" y="1066800"/>
              <a:chExt cx="1237996" cy="1236417"/>
            </a:xfrm>
            <a:solidFill>
              <a:schemeClr val="bg1"/>
            </a:solidFill>
          </p:grpSpPr>
          <p:sp>
            <p:nvSpPr>
              <p:cNvPr id="85" name="Freeform 84"/>
              <p:cNvSpPr/>
              <p:nvPr/>
            </p:nvSpPr>
            <p:spPr>
              <a:xfrm flipV="1">
                <a:off x="1968000" y="1691217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86" name="Freeform 85"/>
              <p:cNvSpPr/>
              <p:nvPr/>
            </p:nvSpPr>
            <p:spPr>
              <a:xfrm>
                <a:off x="1963992" y="1066800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87" name="Straight Connector 86"/>
              <p:cNvCxnSpPr/>
              <p:nvPr/>
            </p:nvCxnSpPr>
            <p:spPr>
              <a:xfrm rot="5400000">
                <a:off x="3093194" y="1678704"/>
                <a:ext cx="216000" cy="1588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1" name="Group 154"/>
            <p:cNvGrpSpPr>
              <a:grpSpLocks/>
            </p:cNvGrpSpPr>
            <p:nvPr/>
          </p:nvGrpSpPr>
          <p:grpSpPr>
            <a:xfrm rot="5400000">
              <a:off x="7391246" y="1629852"/>
              <a:ext cx="396000" cy="612000"/>
              <a:chOff x="1963992" y="1066800"/>
              <a:chExt cx="1237996" cy="1236417"/>
            </a:xfrm>
            <a:solidFill>
              <a:schemeClr val="bg1"/>
            </a:solidFill>
          </p:grpSpPr>
          <p:sp>
            <p:nvSpPr>
              <p:cNvPr id="82" name="Freeform 81"/>
              <p:cNvSpPr/>
              <p:nvPr/>
            </p:nvSpPr>
            <p:spPr>
              <a:xfrm flipV="1">
                <a:off x="1968000" y="1691217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83" name="Freeform 82"/>
              <p:cNvSpPr/>
              <p:nvPr/>
            </p:nvSpPr>
            <p:spPr>
              <a:xfrm>
                <a:off x="1963992" y="1066800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84" name="Straight Connector 83"/>
              <p:cNvCxnSpPr/>
              <p:nvPr/>
            </p:nvCxnSpPr>
            <p:spPr>
              <a:xfrm rot="5400000">
                <a:off x="3093194" y="1678704"/>
                <a:ext cx="216000" cy="1588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1" name="Group 161"/>
          <p:cNvGrpSpPr/>
          <p:nvPr/>
        </p:nvGrpSpPr>
        <p:grpSpPr>
          <a:xfrm>
            <a:off x="6070313" y="1742373"/>
            <a:ext cx="916800" cy="396000"/>
            <a:chOff x="6978444" y="1737852"/>
            <a:chExt cx="916800" cy="396000"/>
          </a:xfrm>
        </p:grpSpPr>
        <p:grpSp>
          <p:nvGrpSpPr>
            <p:cNvPr id="92" name="Group 146"/>
            <p:cNvGrpSpPr>
              <a:grpSpLocks/>
            </p:cNvGrpSpPr>
            <p:nvPr/>
          </p:nvGrpSpPr>
          <p:grpSpPr>
            <a:xfrm rot="5400000">
              <a:off x="7086448" y="1629852"/>
              <a:ext cx="396000" cy="612000"/>
              <a:chOff x="1963992" y="1066800"/>
              <a:chExt cx="1237996" cy="1236417"/>
            </a:xfrm>
            <a:solidFill>
              <a:schemeClr val="bg1"/>
            </a:solidFill>
          </p:grpSpPr>
          <p:sp>
            <p:nvSpPr>
              <p:cNvPr id="101" name="Freeform 100"/>
              <p:cNvSpPr/>
              <p:nvPr/>
            </p:nvSpPr>
            <p:spPr>
              <a:xfrm flipV="1">
                <a:off x="1968000" y="1691217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02" name="Freeform 101"/>
              <p:cNvSpPr/>
              <p:nvPr/>
            </p:nvSpPr>
            <p:spPr>
              <a:xfrm>
                <a:off x="1963992" y="1066800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103" name="Straight Connector 102"/>
              <p:cNvCxnSpPr/>
              <p:nvPr/>
            </p:nvCxnSpPr>
            <p:spPr>
              <a:xfrm rot="5400000">
                <a:off x="3093194" y="1678704"/>
                <a:ext cx="216000" cy="1588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3" name="Group 150"/>
            <p:cNvGrpSpPr>
              <a:grpSpLocks/>
            </p:cNvGrpSpPr>
            <p:nvPr/>
          </p:nvGrpSpPr>
          <p:grpSpPr>
            <a:xfrm rot="5400000">
              <a:off x="7238848" y="1629852"/>
              <a:ext cx="396000" cy="612000"/>
              <a:chOff x="1963992" y="1066800"/>
              <a:chExt cx="1237996" cy="1236417"/>
            </a:xfrm>
            <a:solidFill>
              <a:schemeClr val="bg1"/>
            </a:solidFill>
          </p:grpSpPr>
          <p:sp>
            <p:nvSpPr>
              <p:cNvPr id="98" name="Freeform 97"/>
              <p:cNvSpPr/>
              <p:nvPr/>
            </p:nvSpPr>
            <p:spPr>
              <a:xfrm flipV="1">
                <a:off x="1968000" y="1691217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99" name="Freeform 98"/>
              <p:cNvSpPr/>
              <p:nvPr/>
            </p:nvSpPr>
            <p:spPr>
              <a:xfrm>
                <a:off x="1963992" y="1066800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100" name="Straight Connector 99"/>
              <p:cNvCxnSpPr/>
              <p:nvPr/>
            </p:nvCxnSpPr>
            <p:spPr>
              <a:xfrm rot="5400000">
                <a:off x="3093194" y="1678704"/>
                <a:ext cx="216000" cy="1588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4" name="Group 154"/>
            <p:cNvGrpSpPr>
              <a:grpSpLocks/>
            </p:cNvGrpSpPr>
            <p:nvPr/>
          </p:nvGrpSpPr>
          <p:grpSpPr>
            <a:xfrm rot="5400000">
              <a:off x="7391248" y="1629852"/>
              <a:ext cx="396000" cy="612000"/>
              <a:chOff x="1963992" y="1066800"/>
              <a:chExt cx="1237996" cy="1236417"/>
            </a:xfrm>
            <a:solidFill>
              <a:schemeClr val="bg1"/>
            </a:solidFill>
          </p:grpSpPr>
          <p:sp>
            <p:nvSpPr>
              <p:cNvPr id="95" name="Freeform 94"/>
              <p:cNvSpPr/>
              <p:nvPr/>
            </p:nvSpPr>
            <p:spPr>
              <a:xfrm flipV="1">
                <a:off x="1968000" y="1691217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96" name="Freeform 95"/>
              <p:cNvSpPr/>
              <p:nvPr/>
            </p:nvSpPr>
            <p:spPr>
              <a:xfrm>
                <a:off x="1963992" y="1066800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97" name="Straight Connector 96"/>
              <p:cNvCxnSpPr/>
              <p:nvPr/>
            </p:nvCxnSpPr>
            <p:spPr>
              <a:xfrm rot="5400000">
                <a:off x="3093194" y="1678704"/>
                <a:ext cx="216000" cy="1588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4" name="Group 174"/>
          <p:cNvGrpSpPr/>
          <p:nvPr/>
        </p:nvGrpSpPr>
        <p:grpSpPr>
          <a:xfrm>
            <a:off x="4945895" y="1731251"/>
            <a:ext cx="916800" cy="396000"/>
            <a:chOff x="6978444" y="1737852"/>
            <a:chExt cx="916800" cy="396000"/>
          </a:xfrm>
        </p:grpSpPr>
        <p:grpSp>
          <p:nvGrpSpPr>
            <p:cNvPr id="105" name="Group 146"/>
            <p:cNvGrpSpPr>
              <a:grpSpLocks/>
            </p:cNvGrpSpPr>
            <p:nvPr/>
          </p:nvGrpSpPr>
          <p:grpSpPr>
            <a:xfrm rot="5400000">
              <a:off x="7086450" y="1629852"/>
              <a:ext cx="396000" cy="612000"/>
              <a:chOff x="1963992" y="1066800"/>
              <a:chExt cx="1237996" cy="1236417"/>
            </a:xfrm>
            <a:solidFill>
              <a:schemeClr val="bg1"/>
            </a:solidFill>
          </p:grpSpPr>
          <p:sp>
            <p:nvSpPr>
              <p:cNvPr id="114" name="Freeform 113"/>
              <p:cNvSpPr/>
              <p:nvPr/>
            </p:nvSpPr>
            <p:spPr>
              <a:xfrm flipV="1">
                <a:off x="1968000" y="1691217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15" name="Freeform 114"/>
              <p:cNvSpPr/>
              <p:nvPr/>
            </p:nvSpPr>
            <p:spPr>
              <a:xfrm>
                <a:off x="1963992" y="1066800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116" name="Straight Connector 115"/>
              <p:cNvCxnSpPr/>
              <p:nvPr/>
            </p:nvCxnSpPr>
            <p:spPr>
              <a:xfrm rot="5400000">
                <a:off x="3093194" y="1678704"/>
                <a:ext cx="216000" cy="1588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6" name="Group 150"/>
            <p:cNvGrpSpPr>
              <a:grpSpLocks/>
            </p:cNvGrpSpPr>
            <p:nvPr/>
          </p:nvGrpSpPr>
          <p:grpSpPr>
            <a:xfrm rot="5400000">
              <a:off x="7238850" y="1629852"/>
              <a:ext cx="396000" cy="612000"/>
              <a:chOff x="1963992" y="1066800"/>
              <a:chExt cx="1237996" cy="1236417"/>
            </a:xfrm>
            <a:solidFill>
              <a:schemeClr val="bg1"/>
            </a:solidFill>
          </p:grpSpPr>
          <p:sp>
            <p:nvSpPr>
              <p:cNvPr id="111" name="Freeform 110"/>
              <p:cNvSpPr/>
              <p:nvPr/>
            </p:nvSpPr>
            <p:spPr>
              <a:xfrm flipV="1">
                <a:off x="1968000" y="1691217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12" name="Freeform 111"/>
              <p:cNvSpPr/>
              <p:nvPr/>
            </p:nvSpPr>
            <p:spPr>
              <a:xfrm>
                <a:off x="1963992" y="1066800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113" name="Straight Connector 112"/>
              <p:cNvCxnSpPr/>
              <p:nvPr/>
            </p:nvCxnSpPr>
            <p:spPr>
              <a:xfrm rot="5400000">
                <a:off x="3093194" y="1678704"/>
                <a:ext cx="216000" cy="1588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7" name="Group 154"/>
            <p:cNvGrpSpPr>
              <a:grpSpLocks/>
            </p:cNvGrpSpPr>
            <p:nvPr/>
          </p:nvGrpSpPr>
          <p:grpSpPr>
            <a:xfrm rot="5400000">
              <a:off x="7391250" y="1629852"/>
              <a:ext cx="396000" cy="612000"/>
              <a:chOff x="1963992" y="1066800"/>
              <a:chExt cx="1237996" cy="1236417"/>
            </a:xfrm>
            <a:solidFill>
              <a:schemeClr val="bg1"/>
            </a:solidFill>
          </p:grpSpPr>
          <p:sp>
            <p:nvSpPr>
              <p:cNvPr id="108" name="Freeform 107"/>
              <p:cNvSpPr/>
              <p:nvPr/>
            </p:nvSpPr>
            <p:spPr>
              <a:xfrm flipV="1">
                <a:off x="1968000" y="1691217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09" name="Freeform 108"/>
              <p:cNvSpPr/>
              <p:nvPr/>
            </p:nvSpPr>
            <p:spPr>
              <a:xfrm>
                <a:off x="1963992" y="1066800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110" name="Straight Connector 109"/>
              <p:cNvCxnSpPr/>
              <p:nvPr/>
            </p:nvCxnSpPr>
            <p:spPr>
              <a:xfrm rot="5400000">
                <a:off x="3093194" y="1678704"/>
                <a:ext cx="216000" cy="1588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17" name="Group 187"/>
          <p:cNvGrpSpPr/>
          <p:nvPr/>
        </p:nvGrpSpPr>
        <p:grpSpPr>
          <a:xfrm>
            <a:off x="3851920" y="1742373"/>
            <a:ext cx="916800" cy="396000"/>
            <a:chOff x="6978444" y="1737852"/>
            <a:chExt cx="916800" cy="396000"/>
          </a:xfrm>
        </p:grpSpPr>
        <p:grpSp>
          <p:nvGrpSpPr>
            <p:cNvPr id="118" name="Group 146"/>
            <p:cNvGrpSpPr>
              <a:grpSpLocks/>
            </p:cNvGrpSpPr>
            <p:nvPr/>
          </p:nvGrpSpPr>
          <p:grpSpPr>
            <a:xfrm rot="5400000">
              <a:off x="7086452" y="1629852"/>
              <a:ext cx="396000" cy="612000"/>
              <a:chOff x="1963992" y="1066800"/>
              <a:chExt cx="1237996" cy="1236417"/>
            </a:xfrm>
            <a:solidFill>
              <a:schemeClr val="bg1"/>
            </a:solidFill>
          </p:grpSpPr>
          <p:sp>
            <p:nvSpPr>
              <p:cNvPr id="127" name="Freeform 126"/>
              <p:cNvSpPr/>
              <p:nvPr/>
            </p:nvSpPr>
            <p:spPr>
              <a:xfrm flipV="1">
                <a:off x="1968000" y="1691217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28" name="Freeform 127"/>
              <p:cNvSpPr/>
              <p:nvPr/>
            </p:nvSpPr>
            <p:spPr>
              <a:xfrm>
                <a:off x="1963992" y="1066800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129" name="Straight Connector 128"/>
              <p:cNvCxnSpPr/>
              <p:nvPr/>
            </p:nvCxnSpPr>
            <p:spPr>
              <a:xfrm rot="5400000">
                <a:off x="3093194" y="1678704"/>
                <a:ext cx="216000" cy="1588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9" name="Group 150"/>
            <p:cNvGrpSpPr>
              <a:grpSpLocks/>
            </p:cNvGrpSpPr>
            <p:nvPr/>
          </p:nvGrpSpPr>
          <p:grpSpPr>
            <a:xfrm rot="5400000">
              <a:off x="7238852" y="1629852"/>
              <a:ext cx="396000" cy="612000"/>
              <a:chOff x="1963992" y="1066800"/>
              <a:chExt cx="1237996" cy="1236417"/>
            </a:xfrm>
            <a:solidFill>
              <a:schemeClr val="bg1"/>
            </a:solidFill>
          </p:grpSpPr>
          <p:sp>
            <p:nvSpPr>
              <p:cNvPr id="124" name="Freeform 123"/>
              <p:cNvSpPr/>
              <p:nvPr/>
            </p:nvSpPr>
            <p:spPr>
              <a:xfrm flipV="1">
                <a:off x="1968000" y="1691217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25" name="Freeform 124"/>
              <p:cNvSpPr/>
              <p:nvPr/>
            </p:nvSpPr>
            <p:spPr>
              <a:xfrm>
                <a:off x="1963992" y="1066800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126" name="Straight Connector 125"/>
              <p:cNvCxnSpPr/>
              <p:nvPr/>
            </p:nvCxnSpPr>
            <p:spPr>
              <a:xfrm rot="5400000">
                <a:off x="3093194" y="1678704"/>
                <a:ext cx="216000" cy="1588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0" name="Group 154"/>
            <p:cNvGrpSpPr>
              <a:grpSpLocks/>
            </p:cNvGrpSpPr>
            <p:nvPr/>
          </p:nvGrpSpPr>
          <p:grpSpPr>
            <a:xfrm rot="5400000">
              <a:off x="7391252" y="1629852"/>
              <a:ext cx="396000" cy="612000"/>
              <a:chOff x="1963992" y="1066800"/>
              <a:chExt cx="1237996" cy="1236417"/>
            </a:xfrm>
            <a:solidFill>
              <a:schemeClr val="bg1"/>
            </a:solidFill>
          </p:grpSpPr>
          <p:sp>
            <p:nvSpPr>
              <p:cNvPr id="121" name="Freeform 120"/>
              <p:cNvSpPr/>
              <p:nvPr/>
            </p:nvSpPr>
            <p:spPr>
              <a:xfrm flipV="1">
                <a:off x="1968000" y="1691217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22" name="Freeform 121"/>
              <p:cNvSpPr/>
              <p:nvPr/>
            </p:nvSpPr>
            <p:spPr>
              <a:xfrm>
                <a:off x="1963992" y="1066800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123" name="Straight Connector 122"/>
              <p:cNvCxnSpPr/>
              <p:nvPr/>
            </p:nvCxnSpPr>
            <p:spPr>
              <a:xfrm rot="5400000">
                <a:off x="3093194" y="1678704"/>
                <a:ext cx="216000" cy="1588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30" name="Group 200"/>
          <p:cNvGrpSpPr/>
          <p:nvPr/>
        </p:nvGrpSpPr>
        <p:grpSpPr>
          <a:xfrm>
            <a:off x="2727502" y="1731251"/>
            <a:ext cx="916800" cy="396000"/>
            <a:chOff x="6978444" y="1737852"/>
            <a:chExt cx="916800" cy="396000"/>
          </a:xfrm>
        </p:grpSpPr>
        <p:grpSp>
          <p:nvGrpSpPr>
            <p:cNvPr id="131" name="Group 146"/>
            <p:cNvGrpSpPr>
              <a:grpSpLocks/>
            </p:cNvGrpSpPr>
            <p:nvPr/>
          </p:nvGrpSpPr>
          <p:grpSpPr>
            <a:xfrm rot="5400000">
              <a:off x="7086454" y="1629852"/>
              <a:ext cx="396000" cy="612000"/>
              <a:chOff x="1963992" y="1066800"/>
              <a:chExt cx="1237996" cy="1236417"/>
            </a:xfrm>
            <a:solidFill>
              <a:schemeClr val="bg1"/>
            </a:solidFill>
          </p:grpSpPr>
          <p:sp>
            <p:nvSpPr>
              <p:cNvPr id="140" name="Freeform 139"/>
              <p:cNvSpPr/>
              <p:nvPr/>
            </p:nvSpPr>
            <p:spPr>
              <a:xfrm flipV="1">
                <a:off x="1968000" y="1691217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41" name="Freeform 140"/>
              <p:cNvSpPr/>
              <p:nvPr/>
            </p:nvSpPr>
            <p:spPr>
              <a:xfrm>
                <a:off x="1963992" y="1066800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142" name="Straight Connector 141"/>
              <p:cNvCxnSpPr/>
              <p:nvPr/>
            </p:nvCxnSpPr>
            <p:spPr>
              <a:xfrm rot="5400000">
                <a:off x="3093194" y="1678704"/>
                <a:ext cx="216000" cy="1588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2" name="Group 150"/>
            <p:cNvGrpSpPr>
              <a:grpSpLocks/>
            </p:cNvGrpSpPr>
            <p:nvPr/>
          </p:nvGrpSpPr>
          <p:grpSpPr>
            <a:xfrm rot="5400000">
              <a:off x="7238854" y="1629852"/>
              <a:ext cx="396000" cy="612000"/>
              <a:chOff x="1963992" y="1066800"/>
              <a:chExt cx="1237996" cy="1236417"/>
            </a:xfrm>
            <a:solidFill>
              <a:schemeClr val="bg1"/>
            </a:solidFill>
          </p:grpSpPr>
          <p:sp>
            <p:nvSpPr>
              <p:cNvPr id="137" name="Freeform 136"/>
              <p:cNvSpPr/>
              <p:nvPr/>
            </p:nvSpPr>
            <p:spPr>
              <a:xfrm flipV="1">
                <a:off x="1968000" y="1691217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38" name="Freeform 137"/>
              <p:cNvSpPr/>
              <p:nvPr/>
            </p:nvSpPr>
            <p:spPr>
              <a:xfrm>
                <a:off x="1963992" y="1066800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139" name="Straight Connector 138"/>
              <p:cNvCxnSpPr/>
              <p:nvPr/>
            </p:nvCxnSpPr>
            <p:spPr>
              <a:xfrm rot="5400000">
                <a:off x="3093194" y="1678704"/>
                <a:ext cx="216000" cy="1588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3" name="Group 154"/>
            <p:cNvGrpSpPr>
              <a:grpSpLocks/>
            </p:cNvGrpSpPr>
            <p:nvPr/>
          </p:nvGrpSpPr>
          <p:grpSpPr>
            <a:xfrm rot="5400000">
              <a:off x="7391254" y="1629852"/>
              <a:ext cx="396000" cy="612000"/>
              <a:chOff x="1963992" y="1066800"/>
              <a:chExt cx="1237996" cy="1236417"/>
            </a:xfrm>
            <a:solidFill>
              <a:schemeClr val="bg1"/>
            </a:solidFill>
          </p:grpSpPr>
          <p:sp>
            <p:nvSpPr>
              <p:cNvPr id="134" name="Freeform 133"/>
              <p:cNvSpPr/>
              <p:nvPr/>
            </p:nvSpPr>
            <p:spPr>
              <a:xfrm flipV="1">
                <a:off x="1968000" y="1691217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35" name="Freeform 134"/>
              <p:cNvSpPr/>
              <p:nvPr/>
            </p:nvSpPr>
            <p:spPr>
              <a:xfrm>
                <a:off x="1963992" y="1066800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136" name="Straight Connector 135"/>
              <p:cNvCxnSpPr/>
              <p:nvPr/>
            </p:nvCxnSpPr>
            <p:spPr>
              <a:xfrm rot="5400000">
                <a:off x="3093194" y="1678704"/>
                <a:ext cx="216000" cy="1588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43" name="Group 213"/>
          <p:cNvGrpSpPr/>
          <p:nvPr/>
        </p:nvGrpSpPr>
        <p:grpSpPr>
          <a:xfrm>
            <a:off x="1661237" y="1731251"/>
            <a:ext cx="916800" cy="396000"/>
            <a:chOff x="6978444" y="1737852"/>
            <a:chExt cx="916800" cy="396000"/>
          </a:xfrm>
        </p:grpSpPr>
        <p:grpSp>
          <p:nvGrpSpPr>
            <p:cNvPr id="144" name="Group 146"/>
            <p:cNvGrpSpPr>
              <a:grpSpLocks/>
            </p:cNvGrpSpPr>
            <p:nvPr/>
          </p:nvGrpSpPr>
          <p:grpSpPr>
            <a:xfrm rot="5400000">
              <a:off x="7086456" y="1629852"/>
              <a:ext cx="396000" cy="612000"/>
              <a:chOff x="1963992" y="1066800"/>
              <a:chExt cx="1237996" cy="1236417"/>
            </a:xfrm>
            <a:solidFill>
              <a:schemeClr val="bg1"/>
            </a:solidFill>
          </p:grpSpPr>
          <p:sp>
            <p:nvSpPr>
              <p:cNvPr id="153" name="Freeform 152"/>
              <p:cNvSpPr/>
              <p:nvPr/>
            </p:nvSpPr>
            <p:spPr>
              <a:xfrm flipV="1">
                <a:off x="1968000" y="1691217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54" name="Freeform 153"/>
              <p:cNvSpPr/>
              <p:nvPr/>
            </p:nvSpPr>
            <p:spPr>
              <a:xfrm>
                <a:off x="1963992" y="1066800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155" name="Straight Connector 154"/>
              <p:cNvCxnSpPr/>
              <p:nvPr/>
            </p:nvCxnSpPr>
            <p:spPr>
              <a:xfrm rot="5400000">
                <a:off x="3093194" y="1678704"/>
                <a:ext cx="216000" cy="1588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5" name="Group 150"/>
            <p:cNvGrpSpPr>
              <a:grpSpLocks/>
            </p:cNvGrpSpPr>
            <p:nvPr/>
          </p:nvGrpSpPr>
          <p:grpSpPr>
            <a:xfrm rot="5400000">
              <a:off x="7238856" y="1629852"/>
              <a:ext cx="396000" cy="612000"/>
              <a:chOff x="1963992" y="1066800"/>
              <a:chExt cx="1237996" cy="1236417"/>
            </a:xfrm>
            <a:solidFill>
              <a:schemeClr val="bg1"/>
            </a:solidFill>
          </p:grpSpPr>
          <p:sp>
            <p:nvSpPr>
              <p:cNvPr id="150" name="Freeform 149"/>
              <p:cNvSpPr/>
              <p:nvPr/>
            </p:nvSpPr>
            <p:spPr>
              <a:xfrm flipV="1">
                <a:off x="1968000" y="1691217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51" name="Freeform 150"/>
              <p:cNvSpPr/>
              <p:nvPr/>
            </p:nvSpPr>
            <p:spPr>
              <a:xfrm>
                <a:off x="1963992" y="1066800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152" name="Straight Connector 151"/>
              <p:cNvCxnSpPr/>
              <p:nvPr/>
            </p:nvCxnSpPr>
            <p:spPr>
              <a:xfrm rot="5400000">
                <a:off x="3093194" y="1678704"/>
                <a:ext cx="216000" cy="1588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6" name="Group 154"/>
            <p:cNvGrpSpPr>
              <a:grpSpLocks/>
            </p:cNvGrpSpPr>
            <p:nvPr/>
          </p:nvGrpSpPr>
          <p:grpSpPr>
            <a:xfrm rot="5400000">
              <a:off x="7391256" y="1629852"/>
              <a:ext cx="396000" cy="612000"/>
              <a:chOff x="1963992" y="1066800"/>
              <a:chExt cx="1237996" cy="1236417"/>
            </a:xfrm>
            <a:solidFill>
              <a:schemeClr val="bg1"/>
            </a:solidFill>
          </p:grpSpPr>
          <p:sp>
            <p:nvSpPr>
              <p:cNvPr id="147" name="Freeform 146"/>
              <p:cNvSpPr/>
              <p:nvPr/>
            </p:nvSpPr>
            <p:spPr>
              <a:xfrm flipV="1">
                <a:off x="1968000" y="1691217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48" name="Freeform 147"/>
              <p:cNvSpPr/>
              <p:nvPr/>
            </p:nvSpPr>
            <p:spPr>
              <a:xfrm>
                <a:off x="1963992" y="1066800"/>
                <a:ext cx="1224000" cy="612000"/>
              </a:xfrm>
              <a:custGeom>
                <a:avLst/>
                <a:gdLst>
                  <a:gd name="connsiteX0" fmla="*/ 0 w 1061884"/>
                  <a:gd name="connsiteY0" fmla="*/ 786580 h 786580"/>
                  <a:gd name="connsiteX1" fmla="*/ 117987 w 1061884"/>
                  <a:gd name="connsiteY1" fmla="*/ 49161 h 786580"/>
                  <a:gd name="connsiteX2" fmla="*/ 619433 w 1061884"/>
                  <a:gd name="connsiteY2" fmla="*/ 491612 h 786580"/>
                  <a:gd name="connsiteX3" fmla="*/ 1061884 w 1061884"/>
                  <a:gd name="connsiteY3" fmla="*/ 565354 h 786580"/>
                  <a:gd name="connsiteX0" fmla="*/ 0 w 1061884"/>
                  <a:gd name="connsiteY0" fmla="*/ 684616 h 684616"/>
                  <a:gd name="connsiteX1" fmla="*/ 117987 w 1061884"/>
                  <a:gd name="connsiteY1" fmla="*/ 34595 h 684616"/>
                  <a:gd name="connsiteX2" fmla="*/ 619433 w 1061884"/>
                  <a:gd name="connsiteY2" fmla="*/ 477046 h 684616"/>
                  <a:gd name="connsiteX3" fmla="*/ 1061884 w 1061884"/>
                  <a:gd name="connsiteY3" fmla="*/ 550788 h 684616"/>
                  <a:gd name="connsiteX0" fmla="*/ 0 w 1061884"/>
                  <a:gd name="connsiteY0" fmla="*/ 667622 h 667622"/>
                  <a:gd name="connsiteX1" fmla="*/ 117987 w 1061884"/>
                  <a:gd name="connsiteY1" fmla="*/ 32167 h 667622"/>
                  <a:gd name="connsiteX2" fmla="*/ 619433 w 1061884"/>
                  <a:gd name="connsiteY2" fmla="*/ 474618 h 667622"/>
                  <a:gd name="connsiteX3" fmla="*/ 1061884 w 1061884"/>
                  <a:gd name="connsiteY3" fmla="*/ 548360 h 667622"/>
                  <a:gd name="connsiteX0" fmla="*/ 0 w 1211728"/>
                  <a:gd name="connsiteY0" fmla="*/ 664787 h 664787"/>
                  <a:gd name="connsiteX1" fmla="*/ 267831 w 1211728"/>
                  <a:gd name="connsiteY1" fmla="*/ 31762 h 664787"/>
                  <a:gd name="connsiteX2" fmla="*/ 769277 w 1211728"/>
                  <a:gd name="connsiteY2" fmla="*/ 474213 h 664787"/>
                  <a:gd name="connsiteX3" fmla="*/ 1211728 w 1211728"/>
                  <a:gd name="connsiteY3" fmla="*/ 547955 h 66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1728" h="664787">
                    <a:moveTo>
                      <a:pt x="0" y="664787"/>
                    </a:moveTo>
                    <a:cubicBezTo>
                      <a:pt x="7374" y="320658"/>
                      <a:pt x="139618" y="63524"/>
                      <a:pt x="267831" y="31762"/>
                    </a:cubicBezTo>
                    <a:cubicBezTo>
                      <a:pt x="396044" y="0"/>
                      <a:pt x="611961" y="388181"/>
                      <a:pt x="769277" y="474213"/>
                    </a:cubicBezTo>
                    <a:cubicBezTo>
                      <a:pt x="926593" y="560245"/>
                      <a:pt x="1069160" y="554100"/>
                      <a:pt x="1211728" y="547955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149" name="Straight Connector 148"/>
              <p:cNvCxnSpPr/>
              <p:nvPr/>
            </p:nvCxnSpPr>
            <p:spPr>
              <a:xfrm rot="5400000">
                <a:off x="3093194" y="1678704"/>
                <a:ext cx="216000" cy="1588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76401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1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3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8" presetClass="entr" presetSubtype="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8" dur="3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8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1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CPU usage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FA2D2-B08E-479C-8EFA-F462BF97C60C}" type="slidenum">
              <a:rPr lang="en-GB" smtClean="0"/>
              <a:pPr/>
              <a:t>13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6199" y="1692502"/>
            <a:ext cx="4998587" cy="4680000"/>
          </a:xfrm>
          <a:prstGeom prst="rect">
            <a:avLst/>
          </a:prstGeom>
          <a:ln>
            <a:noFill/>
          </a:ln>
        </p:spPr>
      </p:pic>
      <p:cxnSp>
        <p:nvCxnSpPr>
          <p:cNvPr id="9" name="Straight Connector 8"/>
          <p:cNvCxnSpPr/>
          <p:nvPr/>
        </p:nvCxnSpPr>
        <p:spPr>
          <a:xfrm flipV="1">
            <a:off x="4154466" y="4759860"/>
            <a:ext cx="0" cy="900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2771800" y="4745346"/>
            <a:ext cx="1368152" cy="0"/>
          </a:xfrm>
          <a:prstGeom prst="line">
            <a:avLst/>
          </a:prstGeom>
          <a:ln w="25400">
            <a:solidFill>
              <a:schemeClr val="tx1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188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39"/>
          <p:cNvPicPr>
            <a:picLocks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" t="2" r="42548" b="18111"/>
          <a:stretch/>
        </p:blipFill>
        <p:spPr>
          <a:xfrm>
            <a:off x="0" y="-3610"/>
            <a:ext cx="9166560" cy="6876000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28690" y="1644"/>
            <a:ext cx="1296000" cy="4454343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1732" y="12870"/>
            <a:ext cx="1942539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Time synchronisation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FA2D2-B08E-479C-8EFA-F462BF97C60C}" type="slidenum">
              <a:rPr lang="en-GB" smtClean="0"/>
              <a:pPr/>
              <a:t>14</a:t>
            </a:fld>
            <a:endParaRPr lang="en-GB"/>
          </a:p>
        </p:txBody>
      </p:sp>
      <p:grpSp>
        <p:nvGrpSpPr>
          <p:cNvPr id="5" name="Group 4"/>
          <p:cNvGrpSpPr/>
          <p:nvPr/>
        </p:nvGrpSpPr>
        <p:grpSpPr>
          <a:xfrm>
            <a:off x="179512" y="4996883"/>
            <a:ext cx="1887538" cy="1704975"/>
            <a:chOff x="3851920" y="1988840"/>
            <a:chExt cx="1887538" cy="1704975"/>
          </a:xfrm>
        </p:grpSpPr>
        <p:pic>
          <p:nvPicPr>
            <p:cNvPr id="6" name="Picture 5" descr="J018560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51920" y="1988840"/>
              <a:ext cx="1887538" cy="1704975"/>
            </a:xfrm>
            <a:prstGeom prst="rect">
              <a:avLst/>
            </a:prstGeom>
            <a:noFill/>
          </p:spPr>
        </p:pic>
        <p:sp>
          <p:nvSpPr>
            <p:cNvPr id="7" name="AutoShape 5"/>
            <p:cNvSpPr>
              <a:spLocks noChangeArrowheads="1"/>
            </p:cNvSpPr>
            <p:nvPr/>
          </p:nvSpPr>
          <p:spPr bwMode="auto">
            <a:xfrm>
              <a:off x="3910658" y="2042815"/>
              <a:ext cx="1798637" cy="1600200"/>
            </a:xfrm>
            <a:prstGeom prst="roundRect">
              <a:avLst>
                <a:gd name="adj" fmla="val 11519"/>
              </a:avLst>
            </a:prstGeom>
            <a:noFill/>
            <a:ln w="165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2411760" y="51479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100 km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5004048" y="5108914"/>
            <a:ext cx="504000" cy="5040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Freeform 9"/>
          <p:cNvSpPr/>
          <p:nvPr/>
        </p:nvSpPr>
        <p:spPr>
          <a:xfrm flipV="1">
            <a:off x="5515427" y="5412919"/>
            <a:ext cx="2124000" cy="1116000"/>
          </a:xfrm>
          <a:custGeom>
            <a:avLst/>
            <a:gdLst>
              <a:gd name="connsiteX0" fmla="*/ 0 w 1654628"/>
              <a:gd name="connsiteY0" fmla="*/ 470191 h 489769"/>
              <a:gd name="connsiteX1" fmla="*/ 1306286 w 1654628"/>
              <a:gd name="connsiteY1" fmla="*/ 441162 h 489769"/>
              <a:gd name="connsiteX2" fmla="*/ 537028 w 1654628"/>
              <a:gd name="connsiteY2" fmla="*/ 49276 h 489769"/>
              <a:gd name="connsiteX3" fmla="*/ 1654628 w 1654628"/>
              <a:gd name="connsiteY3" fmla="*/ 5734 h 489769"/>
              <a:gd name="connsiteX4" fmla="*/ 1654628 w 1654628"/>
              <a:gd name="connsiteY4" fmla="*/ 5734 h 489769"/>
              <a:gd name="connsiteX0" fmla="*/ 0 w 1654628"/>
              <a:gd name="connsiteY0" fmla="*/ 470191 h 489769"/>
              <a:gd name="connsiteX1" fmla="*/ 1306286 w 1654628"/>
              <a:gd name="connsiteY1" fmla="*/ 441162 h 489769"/>
              <a:gd name="connsiteX2" fmla="*/ 537028 w 1654628"/>
              <a:gd name="connsiteY2" fmla="*/ 49276 h 489769"/>
              <a:gd name="connsiteX3" fmla="*/ 1654628 w 1654628"/>
              <a:gd name="connsiteY3" fmla="*/ 5734 h 489769"/>
              <a:gd name="connsiteX4" fmla="*/ 1654628 w 1654628"/>
              <a:gd name="connsiteY4" fmla="*/ 5734 h 489769"/>
              <a:gd name="connsiteX0" fmla="*/ 0 w 1654628"/>
              <a:gd name="connsiteY0" fmla="*/ 470191 h 479373"/>
              <a:gd name="connsiteX1" fmla="*/ 1306286 w 1654628"/>
              <a:gd name="connsiteY1" fmla="*/ 441162 h 479373"/>
              <a:gd name="connsiteX2" fmla="*/ 537028 w 1654628"/>
              <a:gd name="connsiteY2" fmla="*/ 49276 h 479373"/>
              <a:gd name="connsiteX3" fmla="*/ 1654628 w 1654628"/>
              <a:gd name="connsiteY3" fmla="*/ 5734 h 479373"/>
              <a:gd name="connsiteX4" fmla="*/ 1654628 w 1654628"/>
              <a:gd name="connsiteY4" fmla="*/ 5734 h 479373"/>
              <a:gd name="connsiteX0" fmla="*/ 0 w 1654628"/>
              <a:gd name="connsiteY0" fmla="*/ 470191 h 479373"/>
              <a:gd name="connsiteX1" fmla="*/ 1306286 w 1654628"/>
              <a:gd name="connsiteY1" fmla="*/ 441162 h 479373"/>
              <a:gd name="connsiteX2" fmla="*/ 537028 w 1654628"/>
              <a:gd name="connsiteY2" fmla="*/ 49276 h 479373"/>
              <a:gd name="connsiteX3" fmla="*/ 1654628 w 1654628"/>
              <a:gd name="connsiteY3" fmla="*/ 5734 h 479373"/>
              <a:gd name="connsiteX4" fmla="*/ 1654628 w 1654628"/>
              <a:gd name="connsiteY4" fmla="*/ 5734 h 479373"/>
              <a:gd name="connsiteX0" fmla="*/ 0 w 2148114"/>
              <a:gd name="connsiteY0" fmla="*/ 493486 h 502668"/>
              <a:gd name="connsiteX1" fmla="*/ 1306286 w 2148114"/>
              <a:gd name="connsiteY1" fmla="*/ 464457 h 502668"/>
              <a:gd name="connsiteX2" fmla="*/ 537028 w 2148114"/>
              <a:gd name="connsiteY2" fmla="*/ 72571 h 502668"/>
              <a:gd name="connsiteX3" fmla="*/ 1654628 w 2148114"/>
              <a:gd name="connsiteY3" fmla="*/ 29029 h 502668"/>
              <a:gd name="connsiteX4" fmla="*/ 2148114 w 2148114"/>
              <a:gd name="connsiteY4" fmla="*/ 0 h 502668"/>
              <a:gd name="connsiteX0" fmla="*/ 0 w 2148114"/>
              <a:gd name="connsiteY0" fmla="*/ 493486 h 502668"/>
              <a:gd name="connsiteX1" fmla="*/ 1306286 w 2148114"/>
              <a:gd name="connsiteY1" fmla="*/ 464457 h 502668"/>
              <a:gd name="connsiteX2" fmla="*/ 537028 w 2148114"/>
              <a:gd name="connsiteY2" fmla="*/ 72571 h 502668"/>
              <a:gd name="connsiteX3" fmla="*/ 2148114 w 2148114"/>
              <a:gd name="connsiteY3" fmla="*/ 0 h 502668"/>
              <a:gd name="connsiteX0" fmla="*/ 0 w 2162628"/>
              <a:gd name="connsiteY0" fmla="*/ 580571 h 580571"/>
              <a:gd name="connsiteX1" fmla="*/ 1320800 w 2162628"/>
              <a:gd name="connsiteY1" fmla="*/ 464457 h 580571"/>
              <a:gd name="connsiteX2" fmla="*/ 551542 w 2162628"/>
              <a:gd name="connsiteY2" fmla="*/ 72571 h 580571"/>
              <a:gd name="connsiteX3" fmla="*/ 2162628 w 2162628"/>
              <a:gd name="connsiteY3" fmla="*/ 0 h 580571"/>
              <a:gd name="connsiteX0" fmla="*/ 0 w 2162628"/>
              <a:gd name="connsiteY0" fmla="*/ 580571 h 580571"/>
              <a:gd name="connsiteX1" fmla="*/ 1320800 w 2162628"/>
              <a:gd name="connsiteY1" fmla="*/ 464457 h 580571"/>
              <a:gd name="connsiteX2" fmla="*/ 769256 w 2162628"/>
              <a:gd name="connsiteY2" fmla="*/ 130628 h 580571"/>
              <a:gd name="connsiteX3" fmla="*/ 2162628 w 2162628"/>
              <a:gd name="connsiteY3" fmla="*/ 0 h 580571"/>
              <a:gd name="connsiteX0" fmla="*/ 0 w 2162628"/>
              <a:gd name="connsiteY0" fmla="*/ 582409 h 582409"/>
              <a:gd name="connsiteX1" fmla="*/ 1320800 w 2162628"/>
              <a:gd name="connsiteY1" fmla="*/ 466295 h 582409"/>
              <a:gd name="connsiteX2" fmla="*/ 769256 w 2162628"/>
              <a:gd name="connsiteY2" fmla="*/ 132466 h 582409"/>
              <a:gd name="connsiteX3" fmla="*/ 2162628 w 2162628"/>
              <a:gd name="connsiteY3" fmla="*/ 1838 h 582409"/>
              <a:gd name="connsiteX0" fmla="*/ 0 w 2162628"/>
              <a:gd name="connsiteY0" fmla="*/ 580571 h 580571"/>
              <a:gd name="connsiteX1" fmla="*/ 1320800 w 2162628"/>
              <a:gd name="connsiteY1" fmla="*/ 464457 h 580571"/>
              <a:gd name="connsiteX2" fmla="*/ 769256 w 2162628"/>
              <a:gd name="connsiteY2" fmla="*/ 130628 h 580571"/>
              <a:gd name="connsiteX3" fmla="*/ 2162628 w 2162628"/>
              <a:gd name="connsiteY3" fmla="*/ 0 h 580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62628" h="580571">
                <a:moveTo>
                  <a:pt x="0" y="580571"/>
                </a:moveTo>
                <a:cubicBezTo>
                  <a:pt x="608390" y="572103"/>
                  <a:pt x="1192591" y="539447"/>
                  <a:pt x="1320800" y="464457"/>
                </a:cubicBezTo>
                <a:cubicBezTo>
                  <a:pt x="1449009" y="389467"/>
                  <a:pt x="628951" y="208037"/>
                  <a:pt x="769256" y="130628"/>
                </a:cubicBezTo>
                <a:cubicBezTo>
                  <a:pt x="909561" y="53219"/>
                  <a:pt x="1681842" y="604"/>
                  <a:pt x="2162628" y="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Freeform 11"/>
          <p:cNvSpPr/>
          <p:nvPr/>
        </p:nvSpPr>
        <p:spPr>
          <a:xfrm>
            <a:off x="4326828" y="4265197"/>
            <a:ext cx="1698300" cy="1032110"/>
          </a:xfrm>
          <a:custGeom>
            <a:avLst/>
            <a:gdLst>
              <a:gd name="connsiteX0" fmla="*/ 0 w 1553029"/>
              <a:gd name="connsiteY0" fmla="*/ 0 h 1442007"/>
              <a:gd name="connsiteX1" fmla="*/ 1175657 w 1553029"/>
              <a:gd name="connsiteY1" fmla="*/ 203200 h 1442007"/>
              <a:gd name="connsiteX2" fmla="*/ 493486 w 1553029"/>
              <a:gd name="connsiteY2" fmla="*/ 1161143 h 1442007"/>
              <a:gd name="connsiteX3" fmla="*/ 1335314 w 1553029"/>
              <a:gd name="connsiteY3" fmla="*/ 1407886 h 1442007"/>
              <a:gd name="connsiteX4" fmla="*/ 1335314 w 1553029"/>
              <a:gd name="connsiteY4" fmla="*/ 1407886 h 1442007"/>
              <a:gd name="connsiteX5" fmla="*/ 1335314 w 1553029"/>
              <a:gd name="connsiteY5" fmla="*/ 1393372 h 1442007"/>
              <a:gd name="connsiteX6" fmla="*/ 1553029 w 1553029"/>
              <a:gd name="connsiteY6" fmla="*/ 798286 h 1442007"/>
              <a:gd name="connsiteX0" fmla="*/ 0 w 1335314"/>
              <a:gd name="connsiteY0" fmla="*/ 0 h 1442007"/>
              <a:gd name="connsiteX1" fmla="*/ 1175657 w 1335314"/>
              <a:gd name="connsiteY1" fmla="*/ 203200 h 1442007"/>
              <a:gd name="connsiteX2" fmla="*/ 493486 w 1335314"/>
              <a:gd name="connsiteY2" fmla="*/ 1161143 h 1442007"/>
              <a:gd name="connsiteX3" fmla="*/ 1335314 w 1335314"/>
              <a:gd name="connsiteY3" fmla="*/ 1407886 h 1442007"/>
              <a:gd name="connsiteX4" fmla="*/ 1335314 w 1335314"/>
              <a:gd name="connsiteY4" fmla="*/ 1407886 h 1442007"/>
              <a:gd name="connsiteX5" fmla="*/ 1335314 w 1335314"/>
              <a:gd name="connsiteY5" fmla="*/ 1393372 h 1442007"/>
              <a:gd name="connsiteX0" fmla="*/ 0 w 1335314"/>
              <a:gd name="connsiteY0" fmla="*/ 0 h 1407886"/>
              <a:gd name="connsiteX1" fmla="*/ 1175657 w 1335314"/>
              <a:gd name="connsiteY1" fmla="*/ 203200 h 1407886"/>
              <a:gd name="connsiteX2" fmla="*/ 493486 w 1335314"/>
              <a:gd name="connsiteY2" fmla="*/ 1161143 h 1407886"/>
              <a:gd name="connsiteX3" fmla="*/ 1335314 w 1335314"/>
              <a:gd name="connsiteY3" fmla="*/ 1407886 h 1407886"/>
              <a:gd name="connsiteX4" fmla="*/ 1335314 w 1335314"/>
              <a:gd name="connsiteY4" fmla="*/ 1407886 h 1407886"/>
              <a:gd name="connsiteX5" fmla="*/ 1335314 w 1335314"/>
              <a:gd name="connsiteY5" fmla="*/ 1393372 h 1407886"/>
              <a:gd name="connsiteX0" fmla="*/ 0 w 972457"/>
              <a:gd name="connsiteY0" fmla="*/ 0 h 1407886"/>
              <a:gd name="connsiteX1" fmla="*/ 812800 w 972457"/>
              <a:gd name="connsiteY1" fmla="*/ 203200 h 1407886"/>
              <a:gd name="connsiteX2" fmla="*/ 130629 w 972457"/>
              <a:gd name="connsiteY2" fmla="*/ 1161143 h 1407886"/>
              <a:gd name="connsiteX3" fmla="*/ 972457 w 972457"/>
              <a:gd name="connsiteY3" fmla="*/ 1407886 h 1407886"/>
              <a:gd name="connsiteX4" fmla="*/ 972457 w 972457"/>
              <a:gd name="connsiteY4" fmla="*/ 1407886 h 1407886"/>
              <a:gd name="connsiteX5" fmla="*/ 972457 w 972457"/>
              <a:gd name="connsiteY5" fmla="*/ 1393372 h 1407886"/>
              <a:gd name="connsiteX0" fmla="*/ 0 w 972457"/>
              <a:gd name="connsiteY0" fmla="*/ 0 h 1499916"/>
              <a:gd name="connsiteX1" fmla="*/ 812800 w 972457"/>
              <a:gd name="connsiteY1" fmla="*/ 203200 h 1499916"/>
              <a:gd name="connsiteX2" fmla="*/ 130629 w 972457"/>
              <a:gd name="connsiteY2" fmla="*/ 1161143 h 1499916"/>
              <a:gd name="connsiteX3" fmla="*/ 972457 w 972457"/>
              <a:gd name="connsiteY3" fmla="*/ 1407886 h 1499916"/>
              <a:gd name="connsiteX4" fmla="*/ 972457 w 972457"/>
              <a:gd name="connsiteY4" fmla="*/ 1407886 h 1499916"/>
              <a:gd name="connsiteX5" fmla="*/ 972457 w 972457"/>
              <a:gd name="connsiteY5" fmla="*/ 1393372 h 1499916"/>
              <a:gd name="connsiteX0" fmla="*/ 0 w 1046641"/>
              <a:gd name="connsiteY0" fmla="*/ 0 h 1407886"/>
              <a:gd name="connsiteX1" fmla="*/ 812800 w 1046641"/>
              <a:gd name="connsiteY1" fmla="*/ 203200 h 1407886"/>
              <a:gd name="connsiteX2" fmla="*/ 130629 w 1046641"/>
              <a:gd name="connsiteY2" fmla="*/ 1161143 h 1407886"/>
              <a:gd name="connsiteX3" fmla="*/ 972457 w 1046641"/>
              <a:gd name="connsiteY3" fmla="*/ 1407886 h 1407886"/>
              <a:gd name="connsiteX4" fmla="*/ 972457 w 1046641"/>
              <a:gd name="connsiteY4" fmla="*/ 1407886 h 1407886"/>
              <a:gd name="connsiteX5" fmla="*/ 972457 w 1046641"/>
              <a:gd name="connsiteY5" fmla="*/ 1393372 h 1407886"/>
              <a:gd name="connsiteX0" fmla="*/ 0 w 1046641"/>
              <a:gd name="connsiteY0" fmla="*/ 0 h 1407886"/>
              <a:gd name="connsiteX1" fmla="*/ 812800 w 1046641"/>
              <a:gd name="connsiteY1" fmla="*/ 203200 h 1407886"/>
              <a:gd name="connsiteX2" fmla="*/ 130629 w 1046641"/>
              <a:gd name="connsiteY2" fmla="*/ 1161143 h 1407886"/>
              <a:gd name="connsiteX3" fmla="*/ 972457 w 1046641"/>
              <a:gd name="connsiteY3" fmla="*/ 1407886 h 1407886"/>
              <a:gd name="connsiteX4" fmla="*/ 972457 w 1046641"/>
              <a:gd name="connsiteY4" fmla="*/ 1407886 h 1407886"/>
              <a:gd name="connsiteX5" fmla="*/ 972457 w 1046641"/>
              <a:gd name="connsiteY5" fmla="*/ 1393372 h 1407886"/>
              <a:gd name="connsiteX0" fmla="*/ 0 w 972457"/>
              <a:gd name="connsiteY0" fmla="*/ 0 h 1407886"/>
              <a:gd name="connsiteX1" fmla="*/ 812800 w 972457"/>
              <a:gd name="connsiteY1" fmla="*/ 203200 h 1407886"/>
              <a:gd name="connsiteX2" fmla="*/ 130629 w 972457"/>
              <a:gd name="connsiteY2" fmla="*/ 1161143 h 1407886"/>
              <a:gd name="connsiteX3" fmla="*/ 972457 w 972457"/>
              <a:gd name="connsiteY3" fmla="*/ 1407886 h 1407886"/>
              <a:gd name="connsiteX4" fmla="*/ 972457 w 972457"/>
              <a:gd name="connsiteY4" fmla="*/ 1407886 h 1407886"/>
              <a:gd name="connsiteX5" fmla="*/ 972457 w 972457"/>
              <a:gd name="connsiteY5" fmla="*/ 1393372 h 1407886"/>
              <a:gd name="connsiteX0" fmla="*/ 0 w 972457"/>
              <a:gd name="connsiteY0" fmla="*/ 0 h 1407886"/>
              <a:gd name="connsiteX1" fmla="*/ 812800 w 972457"/>
              <a:gd name="connsiteY1" fmla="*/ 203200 h 1407886"/>
              <a:gd name="connsiteX2" fmla="*/ 130629 w 972457"/>
              <a:gd name="connsiteY2" fmla="*/ 1161143 h 1407886"/>
              <a:gd name="connsiteX3" fmla="*/ 972457 w 972457"/>
              <a:gd name="connsiteY3" fmla="*/ 1407886 h 1407886"/>
              <a:gd name="connsiteX4" fmla="*/ 972457 w 972457"/>
              <a:gd name="connsiteY4" fmla="*/ 1407886 h 1407886"/>
              <a:gd name="connsiteX5" fmla="*/ 972457 w 972457"/>
              <a:gd name="connsiteY5" fmla="*/ 1393372 h 1407886"/>
              <a:gd name="connsiteX0" fmla="*/ 0 w 972457"/>
              <a:gd name="connsiteY0" fmla="*/ 0 h 1407886"/>
              <a:gd name="connsiteX1" fmla="*/ 812800 w 972457"/>
              <a:gd name="connsiteY1" fmla="*/ 203200 h 1407886"/>
              <a:gd name="connsiteX2" fmla="*/ 130629 w 972457"/>
              <a:gd name="connsiteY2" fmla="*/ 1161143 h 1407886"/>
              <a:gd name="connsiteX3" fmla="*/ 972457 w 972457"/>
              <a:gd name="connsiteY3" fmla="*/ 1407886 h 1407886"/>
              <a:gd name="connsiteX4" fmla="*/ 972457 w 972457"/>
              <a:gd name="connsiteY4" fmla="*/ 1407886 h 1407886"/>
              <a:gd name="connsiteX0" fmla="*/ 0 w 1349828"/>
              <a:gd name="connsiteY0" fmla="*/ 0 h 1418671"/>
              <a:gd name="connsiteX1" fmla="*/ 812800 w 1349828"/>
              <a:gd name="connsiteY1" fmla="*/ 203200 h 1418671"/>
              <a:gd name="connsiteX2" fmla="*/ 130629 w 1349828"/>
              <a:gd name="connsiteY2" fmla="*/ 1161143 h 1418671"/>
              <a:gd name="connsiteX3" fmla="*/ 972457 w 1349828"/>
              <a:gd name="connsiteY3" fmla="*/ 1407886 h 1418671"/>
              <a:gd name="connsiteX4" fmla="*/ 1349828 w 1349828"/>
              <a:gd name="connsiteY4" fmla="*/ 899886 h 1418671"/>
              <a:gd name="connsiteX0" fmla="*/ 0 w 1349828"/>
              <a:gd name="connsiteY0" fmla="*/ 0 h 1186146"/>
              <a:gd name="connsiteX1" fmla="*/ 812800 w 1349828"/>
              <a:gd name="connsiteY1" fmla="*/ 203200 h 1186146"/>
              <a:gd name="connsiteX2" fmla="*/ 130629 w 1349828"/>
              <a:gd name="connsiteY2" fmla="*/ 1161143 h 1186146"/>
              <a:gd name="connsiteX3" fmla="*/ 1349828 w 1349828"/>
              <a:gd name="connsiteY3" fmla="*/ 899886 h 1186146"/>
              <a:gd name="connsiteX0" fmla="*/ 0 w 1349828"/>
              <a:gd name="connsiteY0" fmla="*/ 0 h 1301436"/>
              <a:gd name="connsiteX1" fmla="*/ 812800 w 1349828"/>
              <a:gd name="connsiteY1" fmla="*/ 203200 h 1301436"/>
              <a:gd name="connsiteX2" fmla="*/ 130629 w 1349828"/>
              <a:gd name="connsiteY2" fmla="*/ 1161143 h 1301436"/>
              <a:gd name="connsiteX3" fmla="*/ 1349828 w 1349828"/>
              <a:gd name="connsiteY3" fmla="*/ 899886 h 1301436"/>
              <a:gd name="connsiteX0" fmla="*/ 0 w 1030513"/>
              <a:gd name="connsiteY0" fmla="*/ 0 h 1817269"/>
              <a:gd name="connsiteX1" fmla="*/ 812800 w 1030513"/>
              <a:gd name="connsiteY1" fmla="*/ 203200 h 1817269"/>
              <a:gd name="connsiteX2" fmla="*/ 130629 w 1030513"/>
              <a:gd name="connsiteY2" fmla="*/ 1161143 h 1817269"/>
              <a:gd name="connsiteX3" fmla="*/ 1030513 w 1030513"/>
              <a:gd name="connsiteY3" fmla="*/ 1596571 h 1817269"/>
              <a:gd name="connsiteX0" fmla="*/ 0 w 1030513"/>
              <a:gd name="connsiteY0" fmla="*/ 0 h 1596571"/>
              <a:gd name="connsiteX1" fmla="*/ 812800 w 1030513"/>
              <a:gd name="connsiteY1" fmla="*/ 203200 h 1596571"/>
              <a:gd name="connsiteX2" fmla="*/ 130629 w 1030513"/>
              <a:gd name="connsiteY2" fmla="*/ 1161143 h 1596571"/>
              <a:gd name="connsiteX3" fmla="*/ 1030513 w 1030513"/>
              <a:gd name="connsiteY3" fmla="*/ 1596571 h 1596571"/>
              <a:gd name="connsiteX0" fmla="*/ 0 w 1030513"/>
              <a:gd name="connsiteY0" fmla="*/ 0 h 1596571"/>
              <a:gd name="connsiteX1" fmla="*/ 812800 w 1030513"/>
              <a:gd name="connsiteY1" fmla="*/ 203200 h 1596571"/>
              <a:gd name="connsiteX2" fmla="*/ 116115 w 1030513"/>
              <a:gd name="connsiteY2" fmla="*/ 1306285 h 1596571"/>
              <a:gd name="connsiteX3" fmla="*/ 1030513 w 1030513"/>
              <a:gd name="connsiteY3" fmla="*/ 1596571 h 1596571"/>
              <a:gd name="connsiteX0" fmla="*/ 0 w 1030513"/>
              <a:gd name="connsiteY0" fmla="*/ 0 h 1596571"/>
              <a:gd name="connsiteX1" fmla="*/ 812800 w 1030513"/>
              <a:gd name="connsiteY1" fmla="*/ 203200 h 1596571"/>
              <a:gd name="connsiteX2" fmla="*/ 116115 w 1030513"/>
              <a:gd name="connsiteY2" fmla="*/ 1306285 h 1596571"/>
              <a:gd name="connsiteX3" fmla="*/ 1030513 w 1030513"/>
              <a:gd name="connsiteY3" fmla="*/ 1596571 h 1596571"/>
              <a:gd name="connsiteX0" fmla="*/ 0 w 1030513"/>
              <a:gd name="connsiteY0" fmla="*/ 3498 h 1600069"/>
              <a:gd name="connsiteX1" fmla="*/ 812800 w 1030513"/>
              <a:gd name="connsiteY1" fmla="*/ 206698 h 1600069"/>
              <a:gd name="connsiteX2" fmla="*/ 116115 w 1030513"/>
              <a:gd name="connsiteY2" fmla="*/ 1309783 h 1600069"/>
              <a:gd name="connsiteX3" fmla="*/ 1030513 w 1030513"/>
              <a:gd name="connsiteY3" fmla="*/ 1600069 h 1600069"/>
              <a:gd name="connsiteX0" fmla="*/ 0 w 1030513"/>
              <a:gd name="connsiteY0" fmla="*/ 4462 h 1601033"/>
              <a:gd name="connsiteX1" fmla="*/ 812800 w 1030513"/>
              <a:gd name="connsiteY1" fmla="*/ 207662 h 1601033"/>
              <a:gd name="connsiteX2" fmla="*/ 174172 w 1030513"/>
              <a:gd name="connsiteY2" fmla="*/ 1368805 h 1601033"/>
              <a:gd name="connsiteX3" fmla="*/ 1030513 w 1030513"/>
              <a:gd name="connsiteY3" fmla="*/ 1601033 h 1601033"/>
              <a:gd name="connsiteX0" fmla="*/ 0 w 1030513"/>
              <a:gd name="connsiteY0" fmla="*/ 5671 h 1602242"/>
              <a:gd name="connsiteX1" fmla="*/ 812800 w 1030513"/>
              <a:gd name="connsiteY1" fmla="*/ 208871 h 1602242"/>
              <a:gd name="connsiteX2" fmla="*/ 333829 w 1030513"/>
              <a:gd name="connsiteY2" fmla="*/ 1428071 h 1602242"/>
              <a:gd name="connsiteX3" fmla="*/ 1030513 w 1030513"/>
              <a:gd name="connsiteY3" fmla="*/ 1602242 h 1602242"/>
              <a:gd name="connsiteX0" fmla="*/ 0 w 1030513"/>
              <a:gd name="connsiteY0" fmla="*/ 5671 h 1603929"/>
              <a:gd name="connsiteX1" fmla="*/ 812800 w 1030513"/>
              <a:gd name="connsiteY1" fmla="*/ 208871 h 1603929"/>
              <a:gd name="connsiteX2" fmla="*/ 333829 w 1030513"/>
              <a:gd name="connsiteY2" fmla="*/ 1428071 h 1603929"/>
              <a:gd name="connsiteX3" fmla="*/ 1030513 w 1030513"/>
              <a:gd name="connsiteY3" fmla="*/ 1602242 h 1603929"/>
              <a:gd name="connsiteX0" fmla="*/ 0 w 841828"/>
              <a:gd name="connsiteY0" fmla="*/ 5671 h 1603929"/>
              <a:gd name="connsiteX1" fmla="*/ 624115 w 841828"/>
              <a:gd name="connsiteY1" fmla="*/ 208871 h 1603929"/>
              <a:gd name="connsiteX2" fmla="*/ 145144 w 841828"/>
              <a:gd name="connsiteY2" fmla="*/ 1428071 h 1603929"/>
              <a:gd name="connsiteX3" fmla="*/ 841828 w 841828"/>
              <a:gd name="connsiteY3" fmla="*/ 1602242 h 1603929"/>
              <a:gd name="connsiteX0" fmla="*/ 0 w 871434"/>
              <a:gd name="connsiteY0" fmla="*/ 940 h 1605842"/>
              <a:gd name="connsiteX1" fmla="*/ 870858 w 871434"/>
              <a:gd name="connsiteY1" fmla="*/ 291225 h 1605842"/>
              <a:gd name="connsiteX2" fmla="*/ 145144 w 871434"/>
              <a:gd name="connsiteY2" fmla="*/ 1423340 h 1605842"/>
              <a:gd name="connsiteX3" fmla="*/ 841828 w 871434"/>
              <a:gd name="connsiteY3" fmla="*/ 1597511 h 1605842"/>
              <a:gd name="connsiteX0" fmla="*/ 203279 w 730643"/>
              <a:gd name="connsiteY0" fmla="*/ 940 h 1605842"/>
              <a:gd name="connsiteX1" fmla="*/ 725794 w 730643"/>
              <a:gd name="connsiteY1" fmla="*/ 291225 h 1605842"/>
              <a:gd name="connsiteX2" fmla="*/ 80 w 730643"/>
              <a:gd name="connsiteY2" fmla="*/ 1423340 h 1605842"/>
              <a:gd name="connsiteX3" fmla="*/ 696764 w 730643"/>
              <a:gd name="connsiteY3" fmla="*/ 1597511 h 1605842"/>
              <a:gd name="connsiteX0" fmla="*/ 159756 w 685528"/>
              <a:gd name="connsiteY0" fmla="*/ 840 h 1599492"/>
              <a:gd name="connsiteX1" fmla="*/ 682271 w 685528"/>
              <a:gd name="connsiteY1" fmla="*/ 291125 h 1599492"/>
              <a:gd name="connsiteX2" fmla="*/ 100 w 685528"/>
              <a:gd name="connsiteY2" fmla="*/ 1365183 h 1599492"/>
              <a:gd name="connsiteX3" fmla="*/ 653241 w 685528"/>
              <a:gd name="connsiteY3" fmla="*/ 1597411 h 1599492"/>
              <a:gd name="connsiteX0" fmla="*/ 168016 w 996486"/>
              <a:gd name="connsiteY0" fmla="*/ 840 h 1599492"/>
              <a:gd name="connsiteX1" fmla="*/ 995331 w 996486"/>
              <a:gd name="connsiteY1" fmla="*/ 291126 h 1599492"/>
              <a:gd name="connsiteX2" fmla="*/ 8360 w 996486"/>
              <a:gd name="connsiteY2" fmla="*/ 1365183 h 1599492"/>
              <a:gd name="connsiteX3" fmla="*/ 661501 w 996486"/>
              <a:gd name="connsiteY3" fmla="*/ 1597411 h 1599492"/>
              <a:gd name="connsiteX0" fmla="*/ 545388 w 1022854"/>
              <a:gd name="connsiteY0" fmla="*/ 696 h 1620919"/>
              <a:gd name="connsiteX1" fmla="*/ 995331 w 1022854"/>
              <a:gd name="connsiteY1" fmla="*/ 312553 h 1620919"/>
              <a:gd name="connsiteX2" fmla="*/ 8360 w 1022854"/>
              <a:gd name="connsiteY2" fmla="*/ 1386610 h 1620919"/>
              <a:gd name="connsiteX3" fmla="*/ 661501 w 1022854"/>
              <a:gd name="connsiteY3" fmla="*/ 1618838 h 1620919"/>
              <a:gd name="connsiteX0" fmla="*/ 545388 w 1497569"/>
              <a:gd name="connsiteY0" fmla="*/ 696 h 1620919"/>
              <a:gd name="connsiteX1" fmla="*/ 1488817 w 1497569"/>
              <a:gd name="connsiteY1" fmla="*/ 312552 h 1620919"/>
              <a:gd name="connsiteX2" fmla="*/ 8360 w 1497569"/>
              <a:gd name="connsiteY2" fmla="*/ 1386610 h 1620919"/>
              <a:gd name="connsiteX3" fmla="*/ 661501 w 1497569"/>
              <a:gd name="connsiteY3" fmla="*/ 1618838 h 1620919"/>
              <a:gd name="connsiteX0" fmla="*/ 1009845 w 1543630"/>
              <a:gd name="connsiteY0" fmla="*/ 1971 h 1535909"/>
              <a:gd name="connsiteX1" fmla="*/ 1488817 w 1543630"/>
              <a:gd name="connsiteY1" fmla="*/ 227542 h 1535909"/>
              <a:gd name="connsiteX2" fmla="*/ 8360 w 1543630"/>
              <a:gd name="connsiteY2" fmla="*/ 1301600 h 1535909"/>
              <a:gd name="connsiteX3" fmla="*/ 661501 w 1543630"/>
              <a:gd name="connsiteY3" fmla="*/ 1533828 h 1535909"/>
              <a:gd name="connsiteX0" fmla="*/ 1009845 w 1493948"/>
              <a:gd name="connsiteY0" fmla="*/ 396 h 1534334"/>
              <a:gd name="connsiteX1" fmla="*/ 1430760 w 1493948"/>
              <a:gd name="connsiteY1" fmla="*/ 376967 h 1534334"/>
              <a:gd name="connsiteX2" fmla="*/ 8360 w 1493948"/>
              <a:gd name="connsiteY2" fmla="*/ 1300025 h 1534334"/>
              <a:gd name="connsiteX3" fmla="*/ 661501 w 1493948"/>
              <a:gd name="connsiteY3" fmla="*/ 1532253 h 1534334"/>
              <a:gd name="connsiteX0" fmla="*/ 1009845 w 1580477"/>
              <a:gd name="connsiteY0" fmla="*/ 1 h 1533939"/>
              <a:gd name="connsiteX1" fmla="*/ 1430760 w 1580477"/>
              <a:gd name="connsiteY1" fmla="*/ 376572 h 1533939"/>
              <a:gd name="connsiteX2" fmla="*/ 8360 w 1580477"/>
              <a:gd name="connsiteY2" fmla="*/ 1299630 h 1533939"/>
              <a:gd name="connsiteX3" fmla="*/ 661501 w 1580477"/>
              <a:gd name="connsiteY3" fmla="*/ 1531858 h 1533939"/>
              <a:gd name="connsiteX0" fmla="*/ 1009845 w 1666119"/>
              <a:gd name="connsiteY0" fmla="*/ 0 h 1533938"/>
              <a:gd name="connsiteX1" fmla="*/ 1561388 w 1666119"/>
              <a:gd name="connsiteY1" fmla="*/ 311857 h 1533938"/>
              <a:gd name="connsiteX2" fmla="*/ 8360 w 1666119"/>
              <a:gd name="connsiteY2" fmla="*/ 1299629 h 1533938"/>
              <a:gd name="connsiteX3" fmla="*/ 661501 w 1666119"/>
              <a:gd name="connsiteY3" fmla="*/ 1531857 h 1533938"/>
              <a:gd name="connsiteX0" fmla="*/ 1009845 w 1698300"/>
              <a:gd name="connsiteY0" fmla="*/ 0 h 1533938"/>
              <a:gd name="connsiteX1" fmla="*/ 1561388 w 1698300"/>
              <a:gd name="connsiteY1" fmla="*/ 311857 h 1533938"/>
              <a:gd name="connsiteX2" fmla="*/ 8360 w 1698300"/>
              <a:gd name="connsiteY2" fmla="*/ 1299629 h 1533938"/>
              <a:gd name="connsiteX3" fmla="*/ 661501 w 1698300"/>
              <a:gd name="connsiteY3" fmla="*/ 1531857 h 1533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8300" h="1533938">
                <a:moveTo>
                  <a:pt x="1009845" y="0"/>
                </a:moveTo>
                <a:cubicBezTo>
                  <a:pt x="1788778" y="33464"/>
                  <a:pt x="1800874" y="95251"/>
                  <a:pt x="1561388" y="311857"/>
                </a:cubicBezTo>
                <a:cubicBezTo>
                  <a:pt x="1321902" y="528463"/>
                  <a:pt x="63998" y="1081915"/>
                  <a:pt x="8360" y="1299629"/>
                </a:cubicBezTo>
                <a:cubicBezTo>
                  <a:pt x="-47278" y="1517343"/>
                  <a:pt x="175272" y="1542743"/>
                  <a:pt x="661501" y="1531857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5904358" y="5479924"/>
            <a:ext cx="643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1 km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092931" y="4545720"/>
            <a:ext cx="643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1 km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330171" y="2666703"/>
            <a:ext cx="720000" cy="720000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18" name="Picture 17" descr="20121217-wr-logo-vect-large.gif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2785" y="4950400"/>
            <a:ext cx="720000" cy="720000"/>
          </a:xfrm>
          <a:prstGeom prst="rect">
            <a:avLst/>
          </a:prstGeom>
          <a:effectLst>
            <a:softEdge rad="31750"/>
          </a:effectLst>
        </p:spPr>
      </p:pic>
      <p:grpSp>
        <p:nvGrpSpPr>
          <p:cNvPr id="43" name="Group 42"/>
          <p:cNvGrpSpPr/>
          <p:nvPr/>
        </p:nvGrpSpPr>
        <p:grpSpPr>
          <a:xfrm>
            <a:off x="8100570" y="2753586"/>
            <a:ext cx="216000" cy="576000"/>
            <a:chOff x="8100570" y="2681016"/>
            <a:chExt cx="216000" cy="690458"/>
          </a:xfrm>
        </p:grpSpPr>
        <p:cxnSp>
          <p:nvCxnSpPr>
            <p:cNvPr id="22" name="Straight Connector 21"/>
            <p:cNvCxnSpPr/>
            <p:nvPr/>
          </p:nvCxnSpPr>
          <p:spPr>
            <a:xfrm>
              <a:off x="8100570" y="2681016"/>
              <a:ext cx="216000" cy="288032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V="1">
              <a:off x="8100570" y="3083474"/>
              <a:ext cx="216000" cy="28800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7408866" y="5085746"/>
            <a:ext cx="907526" cy="1010504"/>
            <a:chOff x="7408866" y="5085746"/>
            <a:chExt cx="907526" cy="1010504"/>
          </a:xfrm>
        </p:grpSpPr>
        <p:cxnSp>
          <p:nvCxnSpPr>
            <p:cNvPr id="25" name="Straight Connector 24"/>
            <p:cNvCxnSpPr/>
            <p:nvPr/>
          </p:nvCxnSpPr>
          <p:spPr>
            <a:xfrm>
              <a:off x="8100392" y="5085746"/>
              <a:ext cx="216000" cy="93600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7408866" y="5736250"/>
              <a:ext cx="828000" cy="36000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7" name="Picture 2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351284" y="635202"/>
            <a:ext cx="720000" cy="720000"/>
          </a:xfrm>
          <a:prstGeom prst="rect">
            <a:avLst/>
          </a:prstGeom>
          <a:effectLst>
            <a:softEdge rad="31750"/>
          </a:effectLst>
        </p:spPr>
      </p:pic>
      <p:grpSp>
        <p:nvGrpSpPr>
          <p:cNvPr id="44" name="Group 43"/>
          <p:cNvGrpSpPr/>
          <p:nvPr/>
        </p:nvGrpSpPr>
        <p:grpSpPr>
          <a:xfrm>
            <a:off x="8121683" y="707571"/>
            <a:ext cx="216000" cy="576000"/>
            <a:chOff x="8121683" y="649515"/>
            <a:chExt cx="216000" cy="690458"/>
          </a:xfrm>
        </p:grpSpPr>
        <p:cxnSp>
          <p:nvCxnSpPr>
            <p:cNvPr id="28" name="Straight Connector 27"/>
            <p:cNvCxnSpPr/>
            <p:nvPr/>
          </p:nvCxnSpPr>
          <p:spPr>
            <a:xfrm>
              <a:off x="8121683" y="649515"/>
              <a:ext cx="216000" cy="288032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V="1">
              <a:off x="8121683" y="1051973"/>
              <a:ext cx="216000" cy="28800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TextBox 33"/>
          <p:cNvSpPr txBox="1"/>
          <p:nvPr/>
        </p:nvSpPr>
        <p:spPr>
          <a:xfrm>
            <a:off x="178950" y="2420888"/>
            <a:ext cx="3943131" cy="20005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chemeClr val="bg1"/>
                </a:solidFill>
              </a:rPr>
              <a:t>White Rabbit &amp; broadcast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chemeClr val="bg1"/>
                </a:solidFill>
              </a:rPr>
              <a:t>full synchronisation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chemeClr val="bg1"/>
                </a:solidFill>
              </a:rPr>
              <a:t>passive optical network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chemeClr val="bg1"/>
                </a:solidFill>
              </a:rPr>
              <a:t>standard Ethernet switches</a:t>
            </a:r>
            <a:br>
              <a:rPr lang="en-GB" sz="2400" dirty="0" smtClean="0">
                <a:solidFill>
                  <a:schemeClr val="bg1"/>
                </a:solidFill>
              </a:rPr>
            </a:br>
            <a:r>
              <a:rPr lang="en-GB" sz="2400" dirty="0" smtClean="0">
                <a:solidFill>
                  <a:schemeClr val="bg1"/>
                </a:solidFill>
              </a:rPr>
              <a:t>for data processing</a:t>
            </a:r>
            <a:endParaRPr lang="en-GB" sz="2400" dirty="0">
              <a:solidFill>
                <a:schemeClr val="bg1"/>
              </a:solidFill>
            </a:endParaRPr>
          </a:p>
        </p:txBody>
      </p:sp>
      <p:pic>
        <p:nvPicPr>
          <p:cNvPr id="41" name="Picture 40" descr="20121217-wr-logo-vect-large.gif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089" y="5733922"/>
            <a:ext cx="864000" cy="864000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4" name="Freeform 3"/>
          <p:cNvSpPr/>
          <p:nvPr/>
        </p:nvSpPr>
        <p:spPr>
          <a:xfrm>
            <a:off x="1930400" y="5457394"/>
            <a:ext cx="3088162" cy="852523"/>
          </a:xfrm>
          <a:custGeom>
            <a:avLst/>
            <a:gdLst>
              <a:gd name="connsiteX0" fmla="*/ 0 w 2525486"/>
              <a:gd name="connsiteY0" fmla="*/ 812800 h 865872"/>
              <a:gd name="connsiteX1" fmla="*/ 1611086 w 2525486"/>
              <a:gd name="connsiteY1" fmla="*/ 812800 h 865872"/>
              <a:gd name="connsiteX2" fmla="*/ 754743 w 2525486"/>
              <a:gd name="connsiteY2" fmla="*/ 261257 h 865872"/>
              <a:gd name="connsiteX3" fmla="*/ 2525486 w 2525486"/>
              <a:gd name="connsiteY3" fmla="*/ 0 h 865872"/>
              <a:gd name="connsiteX4" fmla="*/ 2525486 w 2525486"/>
              <a:gd name="connsiteY4" fmla="*/ 0 h 865872"/>
              <a:gd name="connsiteX0" fmla="*/ 0 w 2525486"/>
              <a:gd name="connsiteY0" fmla="*/ 812800 h 865872"/>
              <a:gd name="connsiteX1" fmla="*/ 1611086 w 2525486"/>
              <a:gd name="connsiteY1" fmla="*/ 812800 h 865872"/>
              <a:gd name="connsiteX2" fmla="*/ 754743 w 2525486"/>
              <a:gd name="connsiteY2" fmla="*/ 261257 h 865872"/>
              <a:gd name="connsiteX3" fmla="*/ 2525486 w 2525486"/>
              <a:gd name="connsiteY3" fmla="*/ 0 h 865872"/>
              <a:gd name="connsiteX4" fmla="*/ 2525486 w 2525486"/>
              <a:gd name="connsiteY4" fmla="*/ 0 h 865872"/>
              <a:gd name="connsiteX0" fmla="*/ 0 w 2554514"/>
              <a:gd name="connsiteY0" fmla="*/ 943429 h 958581"/>
              <a:gd name="connsiteX1" fmla="*/ 1640114 w 2554514"/>
              <a:gd name="connsiteY1" fmla="*/ 812800 h 958581"/>
              <a:gd name="connsiteX2" fmla="*/ 783771 w 2554514"/>
              <a:gd name="connsiteY2" fmla="*/ 261257 h 958581"/>
              <a:gd name="connsiteX3" fmla="*/ 2554514 w 2554514"/>
              <a:gd name="connsiteY3" fmla="*/ 0 h 958581"/>
              <a:gd name="connsiteX4" fmla="*/ 2554514 w 2554514"/>
              <a:gd name="connsiteY4" fmla="*/ 0 h 958581"/>
              <a:gd name="connsiteX0" fmla="*/ 0 w 2554514"/>
              <a:gd name="connsiteY0" fmla="*/ 943429 h 943619"/>
              <a:gd name="connsiteX1" fmla="*/ 1640114 w 2554514"/>
              <a:gd name="connsiteY1" fmla="*/ 812800 h 943619"/>
              <a:gd name="connsiteX2" fmla="*/ 783771 w 2554514"/>
              <a:gd name="connsiteY2" fmla="*/ 261257 h 943619"/>
              <a:gd name="connsiteX3" fmla="*/ 2554514 w 2554514"/>
              <a:gd name="connsiteY3" fmla="*/ 0 h 943619"/>
              <a:gd name="connsiteX4" fmla="*/ 2554514 w 2554514"/>
              <a:gd name="connsiteY4" fmla="*/ 0 h 943619"/>
              <a:gd name="connsiteX0" fmla="*/ 0 w 2554514"/>
              <a:gd name="connsiteY0" fmla="*/ 943429 h 943619"/>
              <a:gd name="connsiteX1" fmla="*/ 1640114 w 2554514"/>
              <a:gd name="connsiteY1" fmla="*/ 812800 h 943619"/>
              <a:gd name="connsiteX2" fmla="*/ 783771 w 2554514"/>
              <a:gd name="connsiteY2" fmla="*/ 261257 h 943619"/>
              <a:gd name="connsiteX3" fmla="*/ 2554514 w 2554514"/>
              <a:gd name="connsiteY3" fmla="*/ 0 h 943619"/>
              <a:gd name="connsiteX4" fmla="*/ 2554514 w 2554514"/>
              <a:gd name="connsiteY4" fmla="*/ 0 h 943619"/>
              <a:gd name="connsiteX0" fmla="*/ 0 w 2554514"/>
              <a:gd name="connsiteY0" fmla="*/ 943429 h 943619"/>
              <a:gd name="connsiteX1" fmla="*/ 1640114 w 2554514"/>
              <a:gd name="connsiteY1" fmla="*/ 812800 h 943619"/>
              <a:gd name="connsiteX2" fmla="*/ 783771 w 2554514"/>
              <a:gd name="connsiteY2" fmla="*/ 261257 h 943619"/>
              <a:gd name="connsiteX3" fmla="*/ 2554514 w 2554514"/>
              <a:gd name="connsiteY3" fmla="*/ 0 h 943619"/>
              <a:gd name="connsiteX4" fmla="*/ 2554514 w 2554514"/>
              <a:gd name="connsiteY4" fmla="*/ 0 h 943619"/>
              <a:gd name="connsiteX0" fmla="*/ 0 w 2554514"/>
              <a:gd name="connsiteY0" fmla="*/ 943429 h 943619"/>
              <a:gd name="connsiteX1" fmla="*/ 1640114 w 2554514"/>
              <a:gd name="connsiteY1" fmla="*/ 812800 h 943619"/>
              <a:gd name="connsiteX2" fmla="*/ 783771 w 2554514"/>
              <a:gd name="connsiteY2" fmla="*/ 261257 h 943619"/>
              <a:gd name="connsiteX3" fmla="*/ 2554514 w 2554514"/>
              <a:gd name="connsiteY3" fmla="*/ 0 h 943619"/>
              <a:gd name="connsiteX4" fmla="*/ 2554514 w 2554514"/>
              <a:gd name="connsiteY4" fmla="*/ 0 h 943619"/>
              <a:gd name="connsiteX0" fmla="*/ 0 w 2656032"/>
              <a:gd name="connsiteY0" fmla="*/ 1669144 h 1669334"/>
              <a:gd name="connsiteX1" fmla="*/ 1640114 w 2656032"/>
              <a:gd name="connsiteY1" fmla="*/ 1538515 h 1669334"/>
              <a:gd name="connsiteX2" fmla="*/ 783771 w 2656032"/>
              <a:gd name="connsiteY2" fmla="*/ 986972 h 1669334"/>
              <a:gd name="connsiteX3" fmla="*/ 2554514 w 2656032"/>
              <a:gd name="connsiteY3" fmla="*/ 725715 h 1669334"/>
              <a:gd name="connsiteX4" fmla="*/ 2423886 w 2656032"/>
              <a:gd name="connsiteY4" fmla="*/ 0 h 1669334"/>
              <a:gd name="connsiteX0" fmla="*/ 0 w 2601250"/>
              <a:gd name="connsiteY0" fmla="*/ 1669144 h 1669334"/>
              <a:gd name="connsiteX1" fmla="*/ 1640114 w 2601250"/>
              <a:gd name="connsiteY1" fmla="*/ 1538515 h 1669334"/>
              <a:gd name="connsiteX2" fmla="*/ 783771 w 2601250"/>
              <a:gd name="connsiteY2" fmla="*/ 986972 h 1669334"/>
              <a:gd name="connsiteX3" fmla="*/ 2554514 w 2601250"/>
              <a:gd name="connsiteY3" fmla="*/ 725715 h 1669334"/>
              <a:gd name="connsiteX4" fmla="*/ 2423886 w 2601250"/>
              <a:gd name="connsiteY4" fmla="*/ 0 h 1669334"/>
              <a:gd name="connsiteX0" fmla="*/ 0 w 2423886"/>
              <a:gd name="connsiteY0" fmla="*/ 1669144 h 1669334"/>
              <a:gd name="connsiteX1" fmla="*/ 1640114 w 2423886"/>
              <a:gd name="connsiteY1" fmla="*/ 1538515 h 1669334"/>
              <a:gd name="connsiteX2" fmla="*/ 783771 w 2423886"/>
              <a:gd name="connsiteY2" fmla="*/ 986972 h 1669334"/>
              <a:gd name="connsiteX3" fmla="*/ 2423886 w 2423886"/>
              <a:gd name="connsiteY3" fmla="*/ 0 h 1669334"/>
              <a:gd name="connsiteX0" fmla="*/ 0 w 2423886"/>
              <a:gd name="connsiteY0" fmla="*/ 1669144 h 1669334"/>
              <a:gd name="connsiteX1" fmla="*/ 1640114 w 2423886"/>
              <a:gd name="connsiteY1" fmla="*/ 1538515 h 1669334"/>
              <a:gd name="connsiteX2" fmla="*/ 783771 w 2423886"/>
              <a:gd name="connsiteY2" fmla="*/ 986972 h 1669334"/>
              <a:gd name="connsiteX3" fmla="*/ 2423886 w 2423886"/>
              <a:gd name="connsiteY3" fmla="*/ 0 h 1669334"/>
              <a:gd name="connsiteX0" fmla="*/ 0 w 2496457"/>
              <a:gd name="connsiteY0" fmla="*/ 1001487 h 1001677"/>
              <a:gd name="connsiteX1" fmla="*/ 1640114 w 2496457"/>
              <a:gd name="connsiteY1" fmla="*/ 870858 h 1001677"/>
              <a:gd name="connsiteX2" fmla="*/ 783771 w 2496457"/>
              <a:gd name="connsiteY2" fmla="*/ 319315 h 1001677"/>
              <a:gd name="connsiteX3" fmla="*/ 2496457 w 2496457"/>
              <a:gd name="connsiteY3" fmla="*/ 0 h 1001677"/>
              <a:gd name="connsiteX0" fmla="*/ 0 w 2496457"/>
              <a:gd name="connsiteY0" fmla="*/ 1002047 h 1002237"/>
              <a:gd name="connsiteX1" fmla="*/ 1640114 w 2496457"/>
              <a:gd name="connsiteY1" fmla="*/ 871418 h 1002237"/>
              <a:gd name="connsiteX2" fmla="*/ 783771 w 2496457"/>
              <a:gd name="connsiteY2" fmla="*/ 319875 h 1002237"/>
              <a:gd name="connsiteX3" fmla="*/ 2496457 w 2496457"/>
              <a:gd name="connsiteY3" fmla="*/ 560 h 1002237"/>
              <a:gd name="connsiteX0" fmla="*/ 0 w 2496457"/>
              <a:gd name="connsiteY0" fmla="*/ 829347 h 829537"/>
              <a:gd name="connsiteX1" fmla="*/ 1640114 w 2496457"/>
              <a:gd name="connsiteY1" fmla="*/ 698718 h 829537"/>
              <a:gd name="connsiteX2" fmla="*/ 783771 w 2496457"/>
              <a:gd name="connsiteY2" fmla="*/ 147175 h 829537"/>
              <a:gd name="connsiteX3" fmla="*/ 2496457 w 2496457"/>
              <a:gd name="connsiteY3" fmla="*/ 2031 h 829537"/>
              <a:gd name="connsiteX0" fmla="*/ 0 w 2496457"/>
              <a:gd name="connsiteY0" fmla="*/ 828036 h 828148"/>
              <a:gd name="connsiteX1" fmla="*/ 1640114 w 2496457"/>
              <a:gd name="connsiteY1" fmla="*/ 697407 h 828148"/>
              <a:gd name="connsiteX2" fmla="*/ 754742 w 2496457"/>
              <a:gd name="connsiteY2" fmla="*/ 247464 h 828148"/>
              <a:gd name="connsiteX3" fmla="*/ 2496457 w 2496457"/>
              <a:gd name="connsiteY3" fmla="*/ 720 h 828148"/>
              <a:gd name="connsiteX0" fmla="*/ 0 w 2496457"/>
              <a:gd name="connsiteY0" fmla="*/ 828883 h 828995"/>
              <a:gd name="connsiteX1" fmla="*/ 1640114 w 2496457"/>
              <a:gd name="connsiteY1" fmla="*/ 698254 h 828995"/>
              <a:gd name="connsiteX2" fmla="*/ 754742 w 2496457"/>
              <a:gd name="connsiteY2" fmla="*/ 248311 h 828995"/>
              <a:gd name="connsiteX3" fmla="*/ 2496457 w 2496457"/>
              <a:gd name="connsiteY3" fmla="*/ 1567 h 828995"/>
              <a:gd name="connsiteX0" fmla="*/ 0 w 2496457"/>
              <a:gd name="connsiteY0" fmla="*/ 827316 h 827428"/>
              <a:gd name="connsiteX1" fmla="*/ 1640114 w 2496457"/>
              <a:gd name="connsiteY1" fmla="*/ 696687 h 827428"/>
              <a:gd name="connsiteX2" fmla="*/ 754742 w 2496457"/>
              <a:gd name="connsiteY2" fmla="*/ 246744 h 827428"/>
              <a:gd name="connsiteX3" fmla="*/ 2496457 w 2496457"/>
              <a:gd name="connsiteY3" fmla="*/ 0 h 827428"/>
              <a:gd name="connsiteX0" fmla="*/ 0 w 2496457"/>
              <a:gd name="connsiteY0" fmla="*/ 827316 h 827428"/>
              <a:gd name="connsiteX1" fmla="*/ 1640114 w 2496457"/>
              <a:gd name="connsiteY1" fmla="*/ 696687 h 827428"/>
              <a:gd name="connsiteX2" fmla="*/ 754742 w 2496457"/>
              <a:gd name="connsiteY2" fmla="*/ 246744 h 827428"/>
              <a:gd name="connsiteX3" fmla="*/ 2496457 w 2496457"/>
              <a:gd name="connsiteY3" fmla="*/ 0 h 827428"/>
              <a:gd name="connsiteX0" fmla="*/ 0 w 2496457"/>
              <a:gd name="connsiteY0" fmla="*/ 827316 h 827428"/>
              <a:gd name="connsiteX1" fmla="*/ 1640114 w 2496457"/>
              <a:gd name="connsiteY1" fmla="*/ 696687 h 827428"/>
              <a:gd name="connsiteX2" fmla="*/ 754742 w 2496457"/>
              <a:gd name="connsiteY2" fmla="*/ 246744 h 827428"/>
              <a:gd name="connsiteX3" fmla="*/ 2496457 w 2496457"/>
              <a:gd name="connsiteY3" fmla="*/ 0 h 827428"/>
              <a:gd name="connsiteX0" fmla="*/ 0 w 2496457"/>
              <a:gd name="connsiteY0" fmla="*/ 827316 h 827462"/>
              <a:gd name="connsiteX1" fmla="*/ 1640114 w 2496457"/>
              <a:gd name="connsiteY1" fmla="*/ 696687 h 827462"/>
              <a:gd name="connsiteX2" fmla="*/ 754742 w 2496457"/>
              <a:gd name="connsiteY2" fmla="*/ 190394 h 827462"/>
              <a:gd name="connsiteX3" fmla="*/ 2496457 w 2496457"/>
              <a:gd name="connsiteY3" fmla="*/ 0 h 827462"/>
              <a:gd name="connsiteX0" fmla="*/ 0 w 2496457"/>
              <a:gd name="connsiteY0" fmla="*/ 827316 h 827462"/>
              <a:gd name="connsiteX1" fmla="*/ 1640114 w 2496457"/>
              <a:gd name="connsiteY1" fmla="*/ 696687 h 827462"/>
              <a:gd name="connsiteX2" fmla="*/ 942475 w 2496457"/>
              <a:gd name="connsiteY2" fmla="*/ 190394 h 827462"/>
              <a:gd name="connsiteX3" fmla="*/ 2496457 w 2496457"/>
              <a:gd name="connsiteY3" fmla="*/ 0 h 827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96457" h="827462">
                <a:moveTo>
                  <a:pt x="0" y="827316"/>
                </a:moveTo>
                <a:cubicBezTo>
                  <a:pt x="742648" y="829735"/>
                  <a:pt x="1483035" y="802841"/>
                  <a:pt x="1640114" y="696687"/>
                </a:cubicBezTo>
                <a:cubicBezTo>
                  <a:pt x="1797193" y="590533"/>
                  <a:pt x="770722" y="291994"/>
                  <a:pt x="942475" y="190394"/>
                </a:cubicBezTo>
                <a:cubicBezTo>
                  <a:pt x="1114228" y="88794"/>
                  <a:pt x="1941661" y="2419"/>
                  <a:pt x="2496457" y="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277004" y="1679378"/>
            <a:ext cx="540000" cy="540000"/>
          </a:xfrm>
          <a:prstGeom prst="rect">
            <a:avLst/>
          </a:prstGeom>
          <a:effectLst>
            <a:softEdge rad="31750"/>
          </a:effectLst>
        </p:spPr>
      </p:pic>
      <p:grpSp>
        <p:nvGrpSpPr>
          <p:cNvPr id="45" name="Group 44"/>
          <p:cNvGrpSpPr/>
          <p:nvPr/>
        </p:nvGrpSpPr>
        <p:grpSpPr>
          <a:xfrm flipH="1">
            <a:off x="5034970" y="1780406"/>
            <a:ext cx="144000" cy="360000"/>
            <a:chOff x="8121683" y="649515"/>
            <a:chExt cx="216000" cy="690458"/>
          </a:xfrm>
        </p:grpSpPr>
        <p:cxnSp>
          <p:nvCxnSpPr>
            <p:cNvPr id="46" name="Straight Connector 45"/>
            <p:cNvCxnSpPr/>
            <p:nvPr/>
          </p:nvCxnSpPr>
          <p:spPr>
            <a:xfrm>
              <a:off x="8121683" y="649515"/>
              <a:ext cx="216000" cy="288032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flipV="1">
              <a:off x="8121683" y="1051973"/>
              <a:ext cx="216000" cy="28800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5" name="Picture 34" descr="20121217-wr-logo-vect-large.gif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5037" y="3090510"/>
            <a:ext cx="540000" cy="540000"/>
          </a:xfrm>
          <a:prstGeom prst="rect">
            <a:avLst/>
          </a:prstGeom>
          <a:effectLst>
            <a:softEdge rad="31750"/>
          </a:effectLst>
        </p:spPr>
      </p:pic>
      <p:grpSp>
        <p:nvGrpSpPr>
          <p:cNvPr id="37" name="Group 36"/>
          <p:cNvGrpSpPr>
            <a:grpSpLocks noChangeAspect="1"/>
          </p:cNvGrpSpPr>
          <p:nvPr/>
        </p:nvGrpSpPr>
        <p:grpSpPr>
          <a:xfrm flipH="1">
            <a:off x="5019021" y="3187015"/>
            <a:ext cx="669774" cy="746041"/>
            <a:chOff x="7408866" y="5085746"/>
            <a:chExt cx="907526" cy="1010504"/>
          </a:xfrm>
        </p:grpSpPr>
        <p:cxnSp>
          <p:nvCxnSpPr>
            <p:cNvPr id="38" name="Straight Connector 37"/>
            <p:cNvCxnSpPr/>
            <p:nvPr/>
          </p:nvCxnSpPr>
          <p:spPr>
            <a:xfrm>
              <a:off x="8100392" y="5085746"/>
              <a:ext cx="216000" cy="93600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7408866" y="5736250"/>
              <a:ext cx="828000" cy="36000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81258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/>
          <p:cNvPicPr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25" t="10762" r="11408" b="11090"/>
          <a:stretch/>
        </p:blipFill>
        <p:spPr>
          <a:xfrm>
            <a:off x="3765056" y="2103712"/>
            <a:ext cx="4032000" cy="3456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B0F0"/>
          </a:solidFill>
        </p:spPr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Rate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FA2D2-B08E-479C-8EFA-F462BF97C60C}" type="slidenum">
              <a:rPr lang="en-GB" smtClean="0"/>
              <a:pPr/>
              <a:t>15</a:t>
            </a:fld>
            <a:endParaRPr lang="en-GB" dirty="0"/>
          </a:p>
        </p:txBody>
      </p:sp>
      <p:grpSp>
        <p:nvGrpSpPr>
          <p:cNvPr id="12" name="Group 11"/>
          <p:cNvGrpSpPr/>
          <p:nvPr/>
        </p:nvGrpSpPr>
        <p:grpSpPr>
          <a:xfrm>
            <a:off x="3727399" y="5504080"/>
            <a:ext cx="4060160" cy="369332"/>
            <a:chOff x="3976367" y="6048000"/>
            <a:chExt cx="3619621" cy="369332"/>
          </a:xfrm>
        </p:grpSpPr>
        <p:sp>
          <p:nvSpPr>
            <p:cNvPr id="5" name="TextBox 4"/>
            <p:cNvSpPr txBox="1"/>
            <p:nvPr/>
          </p:nvSpPr>
          <p:spPr>
            <a:xfrm>
              <a:off x="3976367" y="6048000"/>
              <a:ext cx="2689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 smtClean="0"/>
                <a:t>0</a:t>
              </a:r>
              <a:endParaRPr lang="en-GB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516367" y="6048000"/>
              <a:ext cx="2689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 smtClean="0"/>
                <a:t>5</a:t>
              </a:r>
              <a:endParaRPr lang="en-GB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062715" y="6048000"/>
              <a:ext cx="3732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 smtClean="0"/>
                <a:t>10</a:t>
              </a:r>
              <a:endParaRPr lang="en-GB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602715" y="6048000"/>
              <a:ext cx="3732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 smtClean="0"/>
                <a:t>15</a:t>
              </a:r>
              <a:endParaRPr lang="en-GB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142716" y="6048000"/>
              <a:ext cx="3732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 smtClean="0"/>
                <a:t>20</a:t>
              </a:r>
              <a:endParaRPr lang="en-GB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682715" y="6048000"/>
              <a:ext cx="3732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 smtClean="0"/>
                <a:t>25</a:t>
              </a:r>
              <a:endParaRPr lang="en-GB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222715" y="6048000"/>
              <a:ext cx="3732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 smtClean="0"/>
                <a:t>30</a:t>
              </a:r>
              <a:endParaRPr lang="en-GB" dirty="0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3222453" y="1960608"/>
            <a:ext cx="543739" cy="3939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ts val="2900"/>
              </a:lnSpc>
            </a:pPr>
            <a:r>
              <a:rPr lang="en-GB" dirty="0" smtClean="0"/>
              <a:t>10</a:t>
            </a:r>
            <a:r>
              <a:rPr lang="en-GB" baseline="30000" dirty="0" smtClean="0"/>
              <a:t>4</a:t>
            </a:r>
          </a:p>
          <a:p>
            <a:pPr algn="r">
              <a:lnSpc>
                <a:spcPts val="2900"/>
              </a:lnSpc>
            </a:pPr>
            <a:r>
              <a:rPr lang="en-GB" dirty="0" smtClean="0"/>
              <a:t>10</a:t>
            </a:r>
            <a:r>
              <a:rPr lang="en-GB" baseline="30000" dirty="0" smtClean="0"/>
              <a:t>3</a:t>
            </a:r>
          </a:p>
          <a:p>
            <a:pPr algn="r">
              <a:lnSpc>
                <a:spcPts val="2900"/>
              </a:lnSpc>
            </a:pPr>
            <a:r>
              <a:rPr lang="en-GB" dirty="0" smtClean="0"/>
              <a:t>10</a:t>
            </a:r>
            <a:r>
              <a:rPr lang="en-GB" baseline="30000" dirty="0" smtClean="0"/>
              <a:t>2</a:t>
            </a:r>
          </a:p>
          <a:p>
            <a:pPr algn="r">
              <a:lnSpc>
                <a:spcPts val="2900"/>
              </a:lnSpc>
            </a:pPr>
            <a:r>
              <a:rPr lang="en-GB" dirty="0" smtClean="0"/>
              <a:t>10</a:t>
            </a:r>
            <a:r>
              <a:rPr lang="en-GB" baseline="30000" dirty="0" smtClean="0"/>
              <a:t>1</a:t>
            </a:r>
          </a:p>
          <a:p>
            <a:pPr algn="r">
              <a:lnSpc>
                <a:spcPts val="2900"/>
              </a:lnSpc>
            </a:pPr>
            <a:r>
              <a:rPr lang="en-GB" dirty="0" smtClean="0"/>
              <a:t>1</a:t>
            </a:r>
            <a:endParaRPr lang="en-GB" baseline="30000" dirty="0" smtClean="0"/>
          </a:p>
          <a:p>
            <a:pPr algn="r">
              <a:lnSpc>
                <a:spcPts val="2900"/>
              </a:lnSpc>
            </a:pPr>
            <a:r>
              <a:rPr lang="en-GB" dirty="0" smtClean="0"/>
              <a:t>10</a:t>
            </a:r>
            <a:r>
              <a:rPr lang="en-GB" baseline="30000" dirty="0" smtClean="0"/>
              <a:t>-1</a:t>
            </a:r>
          </a:p>
          <a:p>
            <a:pPr algn="r">
              <a:lnSpc>
                <a:spcPts val="2900"/>
              </a:lnSpc>
            </a:pPr>
            <a:r>
              <a:rPr lang="en-GB" dirty="0" smtClean="0"/>
              <a:t>10</a:t>
            </a:r>
            <a:r>
              <a:rPr lang="en-GB" baseline="30000" dirty="0" smtClean="0"/>
              <a:t>-2</a:t>
            </a:r>
          </a:p>
          <a:p>
            <a:pPr algn="r">
              <a:lnSpc>
                <a:spcPts val="2900"/>
              </a:lnSpc>
            </a:pPr>
            <a:r>
              <a:rPr lang="en-GB" dirty="0" smtClean="0"/>
              <a:t>10</a:t>
            </a:r>
            <a:r>
              <a:rPr lang="en-GB" baseline="30000" dirty="0" smtClean="0"/>
              <a:t>-3</a:t>
            </a:r>
          </a:p>
          <a:p>
            <a:pPr algn="r">
              <a:lnSpc>
                <a:spcPts val="2900"/>
              </a:lnSpc>
            </a:pPr>
            <a:r>
              <a:rPr lang="en-GB" dirty="0" smtClean="0"/>
              <a:t>10</a:t>
            </a:r>
            <a:r>
              <a:rPr lang="en-GB" baseline="30000" dirty="0" smtClean="0"/>
              <a:t>-4</a:t>
            </a:r>
          </a:p>
          <a:p>
            <a:pPr algn="r">
              <a:lnSpc>
                <a:spcPts val="2900"/>
              </a:lnSpc>
            </a:pPr>
            <a:r>
              <a:rPr lang="en-GB" dirty="0" smtClean="0"/>
              <a:t>10</a:t>
            </a:r>
            <a:r>
              <a:rPr lang="en-GB" baseline="30000" dirty="0" smtClean="0"/>
              <a:t>-5</a:t>
            </a:r>
            <a:endParaRPr lang="en-GB" baseline="30000" dirty="0"/>
          </a:p>
        </p:txBody>
      </p:sp>
      <p:sp>
        <p:nvSpPr>
          <p:cNvPr id="14" name="TextBox 13"/>
          <p:cNvSpPr txBox="1"/>
          <p:nvPr/>
        </p:nvSpPr>
        <p:spPr>
          <a:xfrm>
            <a:off x="4985484" y="5811159"/>
            <a:ext cx="147668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200" dirty="0" smtClean="0"/>
              <a:t>Multiplicity</a:t>
            </a:r>
            <a:endParaRPr lang="en-GB" sz="2200" dirty="0"/>
          </a:p>
        </p:txBody>
      </p:sp>
      <p:sp>
        <p:nvSpPr>
          <p:cNvPr id="15" name="TextBox 14"/>
          <p:cNvSpPr txBox="1"/>
          <p:nvPr/>
        </p:nvSpPr>
        <p:spPr>
          <a:xfrm rot="16200000">
            <a:off x="2404189" y="3597405"/>
            <a:ext cx="122899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200" dirty="0" smtClean="0"/>
              <a:t>Rate [Hz]</a:t>
            </a:r>
            <a:endParaRPr lang="en-GB" sz="22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573475"/>
            <a:ext cx="1458181" cy="5148000"/>
          </a:xfrm>
          <a:prstGeom prst="rect">
            <a:avLst/>
          </a:prstGeom>
        </p:spPr>
      </p:pic>
      <p:cxnSp>
        <p:nvCxnSpPr>
          <p:cNvPr id="18" name="Straight Connector 17"/>
          <p:cNvCxnSpPr/>
          <p:nvPr/>
        </p:nvCxnSpPr>
        <p:spPr>
          <a:xfrm flipV="1">
            <a:off x="1619672" y="2305448"/>
            <a:ext cx="1368152" cy="136815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619671" y="3990928"/>
            <a:ext cx="1368000" cy="1368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6448202" y="2276872"/>
            <a:ext cx="2556000" cy="112355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8000" rIns="0" rtlCol="0" anchor="ctr"/>
          <a:lstStyle/>
          <a:p>
            <a:pPr>
              <a:lnSpc>
                <a:spcPct val="150000"/>
              </a:lnSpc>
            </a:pPr>
            <a:r>
              <a:rPr lang="nl-NL" sz="2000" dirty="0" smtClean="0">
                <a:solidFill>
                  <a:schemeClr val="tx1"/>
                </a:solidFill>
              </a:rPr>
              <a:t>data</a:t>
            </a:r>
          </a:p>
          <a:p>
            <a:pPr>
              <a:lnSpc>
                <a:spcPct val="150000"/>
              </a:lnSpc>
            </a:pPr>
            <a:r>
              <a:rPr lang="nl-NL" sz="2000" dirty="0" smtClean="0">
                <a:solidFill>
                  <a:schemeClr val="tx1"/>
                </a:solidFill>
              </a:rPr>
              <a:t>Muon Monte Carlo</a:t>
            </a:r>
            <a:endParaRPr lang="en-GB" sz="2000" dirty="0">
              <a:solidFill>
                <a:schemeClr val="tx1"/>
              </a:solidFill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>
            <a:off x="6563104" y="2650632"/>
            <a:ext cx="2520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6561355" y="3111824"/>
            <a:ext cx="252000" cy="0"/>
          </a:xfrm>
          <a:prstGeom prst="line">
            <a:avLst/>
          </a:prstGeom>
          <a:ln w="25400">
            <a:solidFill>
              <a:srgbClr val="00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16"/>
          <p:cNvGrpSpPr/>
          <p:nvPr/>
        </p:nvGrpSpPr>
        <p:grpSpPr>
          <a:xfrm>
            <a:off x="3275928" y="3184112"/>
            <a:ext cx="3347102" cy="2520000"/>
            <a:chOff x="3275928" y="3184112"/>
            <a:chExt cx="3347102" cy="2520000"/>
          </a:xfrm>
        </p:grpSpPr>
        <p:cxnSp>
          <p:nvCxnSpPr>
            <p:cNvPr id="22" name="Straight Connector 21"/>
            <p:cNvCxnSpPr/>
            <p:nvPr/>
          </p:nvCxnSpPr>
          <p:spPr>
            <a:xfrm flipV="1">
              <a:off x="4716016" y="3184112"/>
              <a:ext cx="0" cy="25200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Striped Right Arrow 22"/>
            <p:cNvSpPr/>
            <p:nvPr/>
          </p:nvSpPr>
          <p:spPr>
            <a:xfrm>
              <a:off x="4860032" y="3614839"/>
              <a:ext cx="504000" cy="432000"/>
            </a:xfrm>
            <a:prstGeom prst="stripedRightArrow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Striped Right Arrow 25"/>
            <p:cNvSpPr/>
            <p:nvPr/>
          </p:nvSpPr>
          <p:spPr>
            <a:xfrm rot="10800000">
              <a:off x="4042630" y="4730395"/>
              <a:ext cx="504000" cy="432000"/>
            </a:xfrm>
            <a:prstGeom prst="stripedRightArrow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Rounded Rectangle 31"/>
            <p:cNvSpPr/>
            <p:nvPr/>
          </p:nvSpPr>
          <p:spPr>
            <a:xfrm>
              <a:off x="5470902" y="3561225"/>
              <a:ext cx="1152128" cy="504000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2200" dirty="0" err="1" smtClean="0">
                  <a:solidFill>
                    <a:schemeClr val="tx1"/>
                  </a:solidFill>
                </a:rPr>
                <a:t>Muons</a:t>
              </a:r>
              <a:endParaRPr lang="en-GB" sz="2200" dirty="0">
                <a:solidFill>
                  <a:schemeClr val="tx1"/>
                </a:solidFill>
              </a:endParaRPr>
            </a:p>
          </p:txBody>
        </p:sp>
        <p:sp>
          <p:nvSpPr>
            <p:cNvPr id="33" name="Rounded Rectangle 32"/>
            <p:cNvSpPr/>
            <p:nvPr/>
          </p:nvSpPr>
          <p:spPr>
            <a:xfrm>
              <a:off x="3275928" y="4700668"/>
              <a:ext cx="648000" cy="504000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tlCol="0" anchor="ctr"/>
            <a:lstStyle/>
            <a:p>
              <a:pPr algn="ctr"/>
              <a:r>
                <a:rPr lang="nl-NL" sz="2200" baseline="30000" dirty="0" smtClean="0">
                  <a:solidFill>
                    <a:schemeClr val="tx1"/>
                  </a:solidFill>
                </a:rPr>
                <a:t>40</a:t>
              </a:r>
              <a:r>
                <a:rPr lang="nl-NL" sz="2200" dirty="0" smtClean="0">
                  <a:solidFill>
                    <a:schemeClr val="tx1"/>
                  </a:solidFill>
                </a:rPr>
                <a:t>K</a:t>
              </a:r>
              <a:endParaRPr lang="en-GB" sz="2200" dirty="0">
                <a:solidFill>
                  <a:schemeClr val="tx1"/>
                </a:solidFill>
              </a:endParaRPr>
            </a:p>
          </p:txBody>
        </p:sp>
      </p:grpSp>
      <p:sp>
        <p:nvSpPr>
          <p:cNvPr id="4" name="Rectangle 3"/>
          <p:cNvSpPr/>
          <p:nvPr/>
        </p:nvSpPr>
        <p:spPr>
          <a:xfrm>
            <a:off x="3909639" y="2419751"/>
            <a:ext cx="144000" cy="7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/>
          <p:cNvSpPr/>
          <p:nvPr/>
        </p:nvSpPr>
        <p:spPr>
          <a:xfrm>
            <a:off x="3923928" y="3702752"/>
            <a:ext cx="144000" cy="7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5329026" y="2201609"/>
            <a:ext cx="827150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b="1" dirty="0" smtClean="0"/>
              <a:t>KM3NeT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658695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B0F0"/>
          </a:solidFill>
        </p:spPr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Time &amp; efficiency calibration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FA2D2-B08E-479C-8EFA-F462BF97C60C}" type="slidenum">
              <a:rPr lang="en-GB" smtClean="0"/>
              <a:pPr/>
              <a:t>16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8" y="2625482"/>
            <a:ext cx="4428315" cy="2988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 rot="21015890">
            <a:off x="2354035" y="5138784"/>
            <a:ext cx="2051720" cy="32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PMT pair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 rot="1505731">
            <a:off x="72901" y="5043612"/>
            <a:ext cx="2196000" cy="32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  <a:latin typeface="Symbol" panose="05050102010706020507" pitchFamily="18" charset="2"/>
              </a:rPr>
              <a:t>D</a:t>
            </a:r>
            <a:r>
              <a:rPr lang="en-GB" sz="2000" dirty="0" smtClean="0">
                <a:solidFill>
                  <a:schemeClr val="tx1"/>
                </a:solidFill>
              </a:rPr>
              <a:t>t [ns]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 rot="16200000">
            <a:off x="-814081" y="3813243"/>
            <a:ext cx="2051720" cy="32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  <a:latin typeface="Symbol" panose="05050102010706020507" pitchFamily="18" charset="2"/>
              </a:rPr>
              <a:t> </a:t>
            </a:r>
            <a:r>
              <a:rPr lang="en-GB" sz="2000" dirty="0" smtClean="0">
                <a:solidFill>
                  <a:schemeClr val="tx1"/>
                </a:solidFill>
              </a:rPr>
              <a:t>Rate [Hz]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827403" y="1858477"/>
            <a:ext cx="14914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b="1" baseline="30000" dirty="0"/>
              <a:t>40</a:t>
            </a:r>
            <a:r>
              <a:rPr lang="en-GB" sz="2400" b="1" dirty="0"/>
              <a:t>K </a:t>
            </a:r>
            <a:r>
              <a:rPr lang="en-GB" sz="2400" b="1" dirty="0" smtClean="0"/>
              <a:t>decays</a:t>
            </a:r>
            <a:endParaRPr lang="en-GB" sz="2400" b="1" dirty="0"/>
          </a:p>
        </p:txBody>
      </p:sp>
      <p:pic>
        <p:nvPicPr>
          <p:cNvPr id="4" name="Picture 3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4999521" y="2459767"/>
            <a:ext cx="3960000" cy="2880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561444" y="5356454"/>
            <a:ext cx="8787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dirty="0" smtClean="0">
                <a:latin typeface="Symbol" panose="05050102010706020507" pitchFamily="18" charset="2"/>
              </a:rPr>
              <a:t>D</a:t>
            </a:r>
            <a:r>
              <a:rPr lang="en-GB" sz="2000" dirty="0" smtClean="0"/>
              <a:t>t [ns]</a:t>
            </a:r>
            <a:endParaRPr lang="en-GB" sz="2000" dirty="0"/>
          </a:p>
        </p:txBody>
      </p:sp>
      <p:sp>
        <p:nvSpPr>
          <p:cNvPr id="6" name="TextBox 5"/>
          <p:cNvSpPr txBox="1"/>
          <p:nvPr/>
        </p:nvSpPr>
        <p:spPr>
          <a:xfrm rot="16200000">
            <a:off x="3484037" y="3716231"/>
            <a:ext cx="26295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dirty="0" smtClean="0"/>
              <a:t>number of events [</a:t>
            </a:r>
            <a:r>
              <a:rPr lang="en-GB" sz="2000" dirty="0" err="1" smtClean="0"/>
              <a:t>a.u</a:t>
            </a:r>
            <a:r>
              <a:rPr lang="en-GB" sz="2000" dirty="0" smtClean="0"/>
              <a:t>.]</a:t>
            </a:r>
            <a:endParaRPr lang="en-GB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5753164" y="1858477"/>
            <a:ext cx="2743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b="1" dirty="0" smtClean="0"/>
              <a:t>Atmospheric muons</a:t>
            </a:r>
            <a:endParaRPr lang="en-GB" sz="2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1192616" y="5847655"/>
            <a:ext cx="27640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b="1" dirty="0" smtClean="0"/>
              <a:t>intra-optical module</a:t>
            </a:r>
            <a:endParaRPr lang="en-GB" sz="24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5741175" y="5847655"/>
            <a:ext cx="27702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b="1" dirty="0" smtClean="0"/>
              <a:t>inter-optical module</a:t>
            </a:r>
            <a:endParaRPr lang="en-GB" sz="2400" b="1" dirty="0"/>
          </a:p>
        </p:txBody>
      </p:sp>
      <p:sp>
        <p:nvSpPr>
          <p:cNvPr id="14" name="Rectangle 13"/>
          <p:cNvSpPr/>
          <p:nvPr/>
        </p:nvSpPr>
        <p:spPr>
          <a:xfrm>
            <a:off x="7440211" y="2420888"/>
            <a:ext cx="1596285" cy="82521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24000" rtlCol="0" anchor="ctr"/>
          <a:lstStyle/>
          <a:p>
            <a:r>
              <a:rPr lang="en-GB" dirty="0" smtClean="0">
                <a:solidFill>
                  <a:schemeClr val="tx1"/>
                </a:solidFill>
              </a:rPr>
              <a:t>data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Monte Carlo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5" name="Oval 14"/>
          <p:cNvSpPr>
            <a:spLocks noChangeAspect="1"/>
          </p:cNvSpPr>
          <p:nvPr/>
        </p:nvSpPr>
        <p:spPr>
          <a:xfrm>
            <a:off x="7582384" y="2679448"/>
            <a:ext cx="72000" cy="72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Straight Connector 16"/>
          <p:cNvCxnSpPr/>
          <p:nvPr/>
        </p:nvCxnSpPr>
        <p:spPr>
          <a:xfrm>
            <a:off x="7524890" y="2982774"/>
            <a:ext cx="1440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899592" y="2708584"/>
            <a:ext cx="1405809" cy="52323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0" rtlCol="0" anchor="ctr"/>
          <a:lstStyle/>
          <a:p>
            <a:r>
              <a:rPr lang="en-GB" dirty="0" smtClean="0">
                <a:solidFill>
                  <a:schemeClr val="tx1"/>
                </a:solidFill>
              </a:rPr>
              <a:t>data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1135464" y="2968486"/>
            <a:ext cx="252000" cy="0"/>
          </a:xfrm>
          <a:prstGeom prst="line">
            <a:avLst/>
          </a:prstGeom>
          <a:ln w="25400">
            <a:solidFill>
              <a:srgbClr val="00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545050" y="2791961"/>
            <a:ext cx="827150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b="1" dirty="0" smtClean="0"/>
              <a:t>KM3NeT</a:t>
            </a:r>
            <a:endParaRPr lang="en-GB" b="1" dirty="0"/>
          </a:p>
        </p:txBody>
      </p:sp>
      <p:sp>
        <p:nvSpPr>
          <p:cNvPr id="22" name="TextBox 21"/>
          <p:cNvSpPr txBox="1"/>
          <p:nvPr/>
        </p:nvSpPr>
        <p:spPr>
          <a:xfrm rot="1560000">
            <a:off x="3301507" y="2883947"/>
            <a:ext cx="827150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b="1" dirty="0" smtClean="0"/>
              <a:t>KM3NeT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751770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25" t="10762" r="11408" b="11090"/>
          <a:stretch/>
        </p:blipFill>
        <p:spPr>
          <a:xfrm>
            <a:off x="2558679" y="2205320"/>
            <a:ext cx="4824000" cy="342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B0F0"/>
          </a:solidFill>
        </p:spPr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Muon depth dependence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FA2D2-B08E-479C-8EFA-F462BF97C60C}" type="slidenum">
              <a:rPr lang="en-GB" smtClean="0"/>
              <a:pPr/>
              <a:t>17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4269655" y="5984866"/>
            <a:ext cx="147867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200" dirty="0" smtClean="0"/>
              <a:t>Depth [km]</a:t>
            </a:r>
            <a:endParaRPr lang="en-GB" sz="2200" dirty="0"/>
          </a:p>
        </p:txBody>
      </p:sp>
      <p:sp>
        <p:nvSpPr>
          <p:cNvPr id="10" name="TextBox 9"/>
          <p:cNvSpPr txBox="1"/>
          <p:nvPr/>
        </p:nvSpPr>
        <p:spPr>
          <a:xfrm rot="16200000">
            <a:off x="1220620" y="3710370"/>
            <a:ext cx="122899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200" dirty="0" smtClean="0"/>
              <a:t>Rate [Hz]</a:t>
            </a:r>
            <a:endParaRPr lang="en-GB" sz="2200" dirty="0"/>
          </a:p>
        </p:txBody>
      </p:sp>
      <p:grpSp>
        <p:nvGrpSpPr>
          <p:cNvPr id="18" name="Group 17"/>
          <p:cNvGrpSpPr/>
          <p:nvPr/>
        </p:nvGrpSpPr>
        <p:grpSpPr>
          <a:xfrm>
            <a:off x="2792095" y="5604096"/>
            <a:ext cx="4428000" cy="369332"/>
            <a:chOff x="1800000" y="5976000"/>
            <a:chExt cx="4796412" cy="369332"/>
          </a:xfrm>
        </p:grpSpPr>
        <p:sp>
          <p:nvSpPr>
            <p:cNvPr id="11" name="TextBox 10"/>
            <p:cNvSpPr txBox="1"/>
            <p:nvPr/>
          </p:nvSpPr>
          <p:spPr>
            <a:xfrm>
              <a:off x="1800000" y="5976000"/>
              <a:ext cx="4764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nl-NL" dirty="0" smtClean="0"/>
                <a:t>2.8</a:t>
              </a:r>
              <a:endParaRPr lang="en-GB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520000" y="5976000"/>
              <a:ext cx="4764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nl-NL" dirty="0" smtClean="0"/>
                <a:t>2.9</a:t>
              </a:r>
              <a:endParaRPr lang="en-GB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240000" y="5976000"/>
              <a:ext cx="4764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nl-NL" dirty="0" smtClean="0"/>
                <a:t>3.0</a:t>
              </a:r>
              <a:endParaRPr lang="en-GB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960000" y="5976000"/>
              <a:ext cx="4764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nl-NL" dirty="0" smtClean="0"/>
                <a:t>3.1</a:t>
              </a:r>
              <a:endParaRPr lang="en-GB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680000" y="5976000"/>
              <a:ext cx="4764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nl-NL" dirty="0" smtClean="0"/>
                <a:t>3.2</a:t>
              </a:r>
              <a:endParaRPr lang="en-GB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400000" y="5976000"/>
              <a:ext cx="4764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nl-NL" dirty="0" smtClean="0"/>
                <a:t>3.3</a:t>
              </a:r>
              <a:endParaRPr lang="en-GB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120000" y="5976000"/>
              <a:ext cx="4764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nl-NL" dirty="0" smtClean="0"/>
                <a:t>3.4</a:t>
              </a:r>
              <a:endParaRPr lang="en-GB" dirty="0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2018335" y="1845392"/>
            <a:ext cx="593432" cy="4093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5100"/>
              </a:lnSpc>
            </a:pPr>
            <a:r>
              <a:rPr lang="nl-NL" dirty="0" smtClean="0"/>
              <a:t>0.05</a:t>
            </a:r>
          </a:p>
          <a:p>
            <a:pPr>
              <a:lnSpc>
                <a:spcPts val="5100"/>
              </a:lnSpc>
            </a:pPr>
            <a:r>
              <a:rPr lang="nl-NL" dirty="0" smtClean="0"/>
              <a:t>0.04</a:t>
            </a:r>
          </a:p>
          <a:p>
            <a:pPr>
              <a:lnSpc>
                <a:spcPts val="5100"/>
              </a:lnSpc>
            </a:pPr>
            <a:r>
              <a:rPr lang="nl-NL" dirty="0" smtClean="0"/>
              <a:t>0.03</a:t>
            </a:r>
          </a:p>
          <a:p>
            <a:pPr>
              <a:lnSpc>
                <a:spcPts val="5100"/>
              </a:lnSpc>
            </a:pPr>
            <a:r>
              <a:rPr lang="nl-NL" dirty="0" smtClean="0"/>
              <a:t>0.02</a:t>
            </a:r>
          </a:p>
          <a:p>
            <a:pPr>
              <a:lnSpc>
                <a:spcPts val="5100"/>
              </a:lnSpc>
            </a:pPr>
            <a:r>
              <a:rPr lang="nl-NL" dirty="0" smtClean="0"/>
              <a:t>0.01</a:t>
            </a:r>
          </a:p>
          <a:p>
            <a:pPr>
              <a:lnSpc>
                <a:spcPts val="5100"/>
              </a:lnSpc>
            </a:pPr>
            <a:r>
              <a:rPr lang="nl-NL" dirty="0" smtClean="0"/>
              <a:t>0.0</a:t>
            </a:r>
            <a:endParaRPr lang="en-GB" dirty="0"/>
          </a:p>
        </p:txBody>
      </p:sp>
      <p:sp>
        <p:nvSpPr>
          <p:cNvPr id="21" name="Rectangle 20"/>
          <p:cNvSpPr/>
          <p:nvPr/>
        </p:nvSpPr>
        <p:spPr>
          <a:xfrm>
            <a:off x="5220072" y="2378250"/>
            <a:ext cx="2052000" cy="684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>
              <a:tabLst>
                <a:tab pos="449263" algn="l"/>
              </a:tabLst>
            </a:pPr>
            <a:r>
              <a:rPr lang="en-GB" dirty="0" smtClean="0">
                <a:solidFill>
                  <a:schemeClr val="tx1"/>
                </a:solidFill>
              </a:rPr>
              <a:t>	data</a:t>
            </a:r>
          </a:p>
          <a:p>
            <a:pPr>
              <a:tabLst>
                <a:tab pos="449263" algn="l"/>
              </a:tabLst>
            </a:pPr>
            <a:r>
              <a:rPr lang="en-GB" dirty="0" smtClean="0">
                <a:solidFill>
                  <a:schemeClr val="tx1"/>
                </a:solidFill>
              </a:rPr>
              <a:t>	fit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2" name="Oval 21"/>
          <p:cNvSpPr>
            <a:spLocks noChangeAspect="1"/>
          </p:cNvSpPr>
          <p:nvPr/>
        </p:nvSpPr>
        <p:spPr>
          <a:xfrm>
            <a:off x="5398161" y="2565130"/>
            <a:ext cx="72000" cy="72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23" name="Straight Connector 22"/>
          <p:cNvCxnSpPr/>
          <p:nvPr/>
        </p:nvCxnSpPr>
        <p:spPr>
          <a:xfrm>
            <a:off x="5334351" y="2881402"/>
            <a:ext cx="216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938216" y="2276872"/>
            <a:ext cx="827150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b="1" dirty="0" smtClean="0"/>
              <a:t>KM3NeT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479033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25" t="10762" r="11408" b="11090"/>
          <a:stretch/>
        </p:blipFill>
        <p:spPr>
          <a:xfrm>
            <a:off x="2558111" y="2201992"/>
            <a:ext cx="4824000" cy="342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B0F0"/>
          </a:solidFill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Muon depth dependence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FA2D2-B08E-479C-8EFA-F462BF97C60C}" type="slidenum">
              <a:rPr lang="en-GB" smtClean="0"/>
              <a:pPr/>
              <a:t>18</a:t>
            </a:fld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5222943" y="2378250"/>
            <a:ext cx="2052000" cy="684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>
              <a:tabLst>
                <a:tab pos="449263" algn="l"/>
              </a:tabLst>
            </a:pPr>
            <a:r>
              <a:rPr lang="en-GB" dirty="0" smtClean="0">
                <a:solidFill>
                  <a:schemeClr val="tx1"/>
                </a:solidFill>
              </a:rPr>
              <a:t>	data (corrected)</a:t>
            </a:r>
          </a:p>
          <a:p>
            <a:pPr>
              <a:tabLst>
                <a:tab pos="449263" algn="l"/>
              </a:tabLst>
            </a:pPr>
            <a:r>
              <a:rPr lang="en-GB" dirty="0" smtClean="0">
                <a:solidFill>
                  <a:schemeClr val="tx1"/>
                </a:solidFill>
              </a:rPr>
              <a:t>	fit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" name="Oval 5"/>
          <p:cNvSpPr>
            <a:spLocks noChangeAspect="1"/>
          </p:cNvSpPr>
          <p:nvPr/>
        </p:nvSpPr>
        <p:spPr>
          <a:xfrm>
            <a:off x="5401032" y="2565130"/>
            <a:ext cx="72000" cy="72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5337222" y="2881402"/>
            <a:ext cx="2160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 rot="16200000">
            <a:off x="1220620" y="3710370"/>
            <a:ext cx="122899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200" dirty="0" smtClean="0"/>
              <a:t>Rate [Hz]</a:t>
            </a:r>
            <a:endParaRPr lang="en-GB" sz="2200" dirty="0"/>
          </a:p>
        </p:txBody>
      </p:sp>
      <p:sp>
        <p:nvSpPr>
          <p:cNvPr id="17" name="TextBox 16"/>
          <p:cNvSpPr txBox="1"/>
          <p:nvPr/>
        </p:nvSpPr>
        <p:spPr>
          <a:xfrm>
            <a:off x="2018335" y="1845392"/>
            <a:ext cx="593432" cy="4093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5100"/>
              </a:lnSpc>
            </a:pPr>
            <a:r>
              <a:rPr lang="nl-NL" dirty="0" smtClean="0"/>
              <a:t>0.05</a:t>
            </a:r>
          </a:p>
          <a:p>
            <a:pPr>
              <a:lnSpc>
                <a:spcPts val="5100"/>
              </a:lnSpc>
            </a:pPr>
            <a:r>
              <a:rPr lang="nl-NL" dirty="0" smtClean="0"/>
              <a:t>0.04</a:t>
            </a:r>
          </a:p>
          <a:p>
            <a:pPr>
              <a:lnSpc>
                <a:spcPts val="5100"/>
              </a:lnSpc>
            </a:pPr>
            <a:r>
              <a:rPr lang="nl-NL" dirty="0" smtClean="0"/>
              <a:t>0.03</a:t>
            </a:r>
          </a:p>
          <a:p>
            <a:pPr>
              <a:lnSpc>
                <a:spcPts val="5100"/>
              </a:lnSpc>
            </a:pPr>
            <a:r>
              <a:rPr lang="nl-NL" dirty="0" smtClean="0"/>
              <a:t>0.02</a:t>
            </a:r>
          </a:p>
          <a:p>
            <a:pPr>
              <a:lnSpc>
                <a:spcPts val="5100"/>
              </a:lnSpc>
            </a:pPr>
            <a:r>
              <a:rPr lang="nl-NL" dirty="0" smtClean="0"/>
              <a:t>0.01</a:t>
            </a:r>
          </a:p>
          <a:p>
            <a:pPr>
              <a:lnSpc>
                <a:spcPts val="5100"/>
              </a:lnSpc>
            </a:pPr>
            <a:r>
              <a:rPr lang="nl-NL" dirty="0" smtClean="0"/>
              <a:t>0.0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4269655" y="5984866"/>
            <a:ext cx="147867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200" dirty="0" smtClean="0"/>
              <a:t>Depth [km]</a:t>
            </a:r>
            <a:endParaRPr lang="en-GB" sz="2200" dirty="0"/>
          </a:p>
        </p:txBody>
      </p:sp>
      <p:grpSp>
        <p:nvGrpSpPr>
          <p:cNvPr id="20" name="Group 19"/>
          <p:cNvGrpSpPr/>
          <p:nvPr/>
        </p:nvGrpSpPr>
        <p:grpSpPr>
          <a:xfrm>
            <a:off x="2792095" y="5604096"/>
            <a:ext cx="4428000" cy="369332"/>
            <a:chOff x="1800000" y="5976000"/>
            <a:chExt cx="4796412" cy="369332"/>
          </a:xfrm>
        </p:grpSpPr>
        <p:sp>
          <p:nvSpPr>
            <p:cNvPr id="21" name="TextBox 20"/>
            <p:cNvSpPr txBox="1"/>
            <p:nvPr/>
          </p:nvSpPr>
          <p:spPr>
            <a:xfrm>
              <a:off x="1800000" y="5976000"/>
              <a:ext cx="4764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nl-NL" dirty="0" smtClean="0"/>
                <a:t>2.8</a:t>
              </a:r>
              <a:endParaRPr lang="en-GB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520000" y="5976000"/>
              <a:ext cx="4764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nl-NL" dirty="0" smtClean="0"/>
                <a:t>2.9</a:t>
              </a:r>
              <a:endParaRPr lang="en-GB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240000" y="5976000"/>
              <a:ext cx="4764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nl-NL" dirty="0" smtClean="0"/>
                <a:t>3.0</a:t>
              </a:r>
              <a:endParaRPr lang="en-GB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960000" y="5976000"/>
              <a:ext cx="4764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nl-NL" dirty="0" smtClean="0"/>
                <a:t>3.1</a:t>
              </a:r>
              <a:endParaRPr lang="en-GB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680000" y="5976000"/>
              <a:ext cx="4764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nl-NL" dirty="0" smtClean="0"/>
                <a:t>3.2</a:t>
              </a:r>
              <a:endParaRPr lang="en-GB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400000" y="5976000"/>
              <a:ext cx="4764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nl-NL" dirty="0" smtClean="0"/>
                <a:t>3.3</a:t>
              </a:r>
              <a:endParaRPr lang="en-GB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120000" y="5976000"/>
              <a:ext cx="4764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nl-NL" dirty="0" smtClean="0"/>
                <a:t>3.4</a:t>
              </a:r>
              <a:endParaRPr lang="en-GB" dirty="0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3938216" y="2276872"/>
            <a:ext cx="827150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b="1" dirty="0" smtClean="0"/>
              <a:t>KM3NeT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611412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Picture 114" descr="MCj0383848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6984" y="5744693"/>
            <a:ext cx="1080000" cy="1062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60" b="41679"/>
          <a:stretch/>
        </p:blipFill>
        <p:spPr>
          <a:xfrm>
            <a:off x="2050989" y="6568776"/>
            <a:ext cx="7092000" cy="288000"/>
          </a:xfrm>
          <a:prstGeom prst="rect">
            <a:avLst/>
          </a:prstGeom>
        </p:spPr>
      </p:pic>
      <p:sp>
        <p:nvSpPr>
          <p:cNvPr id="9" name="Isosceles Triangle 8"/>
          <p:cNvSpPr/>
          <p:nvPr/>
        </p:nvSpPr>
        <p:spPr>
          <a:xfrm>
            <a:off x="-6133" y="6441782"/>
            <a:ext cx="4796794" cy="429314"/>
          </a:xfrm>
          <a:prstGeom prst="triangle">
            <a:avLst>
              <a:gd name="adj" fmla="val 0"/>
            </a:avLst>
          </a:prstGeom>
          <a:pattFill prst="lgConfetti">
            <a:fgClr>
              <a:srgbClr val="FF9966"/>
            </a:fgClr>
            <a:bgClr>
              <a:srgbClr val="FFFF00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Cloud Callout 7"/>
          <p:cNvSpPr/>
          <p:nvPr/>
        </p:nvSpPr>
        <p:spPr>
          <a:xfrm>
            <a:off x="1429304" y="1430152"/>
            <a:ext cx="6624000" cy="4500000"/>
          </a:xfrm>
          <a:prstGeom prst="cloudCallout">
            <a:avLst>
              <a:gd name="adj1" fmla="val -64948"/>
              <a:gd name="adj2" fmla="val 39613"/>
            </a:avLst>
          </a:prstGeom>
          <a:solidFill>
            <a:schemeClr val="bg1"/>
          </a:solidFill>
          <a:ln w="95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65" name="Picture 64" descr="Picture1.png"/>
          <p:cNvPicPr>
            <a:picLocks noChangeAspect="1"/>
          </p:cNvPicPr>
          <p:nvPr/>
        </p:nvPicPr>
        <p:blipFill rotWithShape="1">
          <a:blip r:embed="rId4" cstate="print"/>
          <a:srcRect t="7502" b="6447"/>
          <a:stretch/>
        </p:blipFill>
        <p:spPr>
          <a:xfrm rot="-5400000">
            <a:off x="1416633" y="3404384"/>
            <a:ext cx="1357589" cy="54303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solidFill>
            <a:srgbClr val="00B0F0"/>
          </a:solidFill>
        </p:spPr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PDF of </a:t>
            </a:r>
            <a:r>
              <a:rPr lang="en-GB" dirty="0" err="1" smtClean="0">
                <a:solidFill>
                  <a:schemeClr val="bg1"/>
                </a:solidFill>
              </a:rPr>
              <a:t>muon</a:t>
            </a:r>
            <a:r>
              <a:rPr lang="en-GB" dirty="0" smtClean="0">
                <a:solidFill>
                  <a:schemeClr val="bg1"/>
                </a:solidFill>
              </a:rPr>
              <a:t> light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FA2D2-B08E-479C-8EFA-F462BF97C60C}" type="slidenum">
              <a:rPr lang="en-GB" smtClean="0"/>
              <a:pPr/>
              <a:t>19</a:t>
            </a:fld>
            <a:endParaRPr lang="en-GB"/>
          </a:p>
        </p:txBody>
      </p:sp>
      <p:pic>
        <p:nvPicPr>
          <p:cNvPr id="12" name="Picture 11"/>
          <p:cNvPicPr>
            <a:picLocks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32" t="11159" r="1874" b="8533"/>
          <a:stretch/>
        </p:blipFill>
        <p:spPr>
          <a:xfrm>
            <a:off x="2387664" y="2109486"/>
            <a:ext cx="4392000" cy="3132000"/>
          </a:xfrm>
          <a:prstGeom prst="rect">
            <a:avLst/>
          </a:prstGeom>
        </p:spPr>
      </p:pic>
      <p:sp>
        <p:nvSpPr>
          <p:cNvPr id="61" name="Rectangle 60"/>
          <p:cNvSpPr/>
          <p:nvPr/>
        </p:nvSpPr>
        <p:spPr>
          <a:xfrm>
            <a:off x="4886250" y="2483048"/>
            <a:ext cx="1656184" cy="5795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Rectangle 61"/>
          <p:cNvSpPr/>
          <p:nvPr/>
        </p:nvSpPr>
        <p:spPr>
          <a:xfrm>
            <a:off x="4900202" y="2290824"/>
            <a:ext cx="1656184" cy="5795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22" name="Straight Connector 21"/>
          <p:cNvCxnSpPr/>
          <p:nvPr/>
        </p:nvCxnSpPr>
        <p:spPr>
          <a:xfrm flipV="1">
            <a:off x="5261714" y="2435744"/>
            <a:ext cx="0" cy="1800000"/>
          </a:xfrm>
          <a:prstGeom prst="line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5261714" y="2920183"/>
            <a:ext cx="720080" cy="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/>
          <p:cNvGrpSpPr>
            <a:grpSpLocks noChangeAspect="1"/>
          </p:cNvGrpSpPr>
          <p:nvPr/>
        </p:nvGrpSpPr>
        <p:grpSpPr>
          <a:xfrm>
            <a:off x="6084289" y="2748189"/>
            <a:ext cx="360460" cy="360000"/>
            <a:chOff x="1963992" y="1066800"/>
            <a:chExt cx="1237996" cy="1236417"/>
          </a:xfrm>
          <a:solidFill>
            <a:schemeClr val="bg1"/>
          </a:solidFill>
        </p:grpSpPr>
        <p:sp>
          <p:nvSpPr>
            <p:cNvPr id="15" name="Freeform 14"/>
            <p:cNvSpPr/>
            <p:nvPr/>
          </p:nvSpPr>
          <p:spPr>
            <a:xfrm flipV="1">
              <a:off x="1968000" y="1691217"/>
              <a:ext cx="1224000" cy="612000"/>
            </a:xfrm>
            <a:custGeom>
              <a:avLst/>
              <a:gdLst>
                <a:gd name="connsiteX0" fmla="*/ 0 w 1061884"/>
                <a:gd name="connsiteY0" fmla="*/ 786580 h 786580"/>
                <a:gd name="connsiteX1" fmla="*/ 117987 w 1061884"/>
                <a:gd name="connsiteY1" fmla="*/ 49161 h 786580"/>
                <a:gd name="connsiteX2" fmla="*/ 619433 w 1061884"/>
                <a:gd name="connsiteY2" fmla="*/ 491612 h 786580"/>
                <a:gd name="connsiteX3" fmla="*/ 1061884 w 1061884"/>
                <a:gd name="connsiteY3" fmla="*/ 565354 h 786580"/>
                <a:gd name="connsiteX0" fmla="*/ 0 w 1061884"/>
                <a:gd name="connsiteY0" fmla="*/ 684616 h 684616"/>
                <a:gd name="connsiteX1" fmla="*/ 117987 w 1061884"/>
                <a:gd name="connsiteY1" fmla="*/ 34595 h 684616"/>
                <a:gd name="connsiteX2" fmla="*/ 619433 w 1061884"/>
                <a:gd name="connsiteY2" fmla="*/ 477046 h 684616"/>
                <a:gd name="connsiteX3" fmla="*/ 1061884 w 1061884"/>
                <a:gd name="connsiteY3" fmla="*/ 550788 h 684616"/>
                <a:gd name="connsiteX0" fmla="*/ 0 w 1061884"/>
                <a:gd name="connsiteY0" fmla="*/ 667622 h 667622"/>
                <a:gd name="connsiteX1" fmla="*/ 117987 w 1061884"/>
                <a:gd name="connsiteY1" fmla="*/ 32167 h 667622"/>
                <a:gd name="connsiteX2" fmla="*/ 619433 w 1061884"/>
                <a:gd name="connsiteY2" fmla="*/ 474618 h 667622"/>
                <a:gd name="connsiteX3" fmla="*/ 1061884 w 1061884"/>
                <a:gd name="connsiteY3" fmla="*/ 548360 h 667622"/>
                <a:gd name="connsiteX0" fmla="*/ 0 w 1211728"/>
                <a:gd name="connsiteY0" fmla="*/ 664787 h 664787"/>
                <a:gd name="connsiteX1" fmla="*/ 267831 w 1211728"/>
                <a:gd name="connsiteY1" fmla="*/ 31762 h 664787"/>
                <a:gd name="connsiteX2" fmla="*/ 769277 w 1211728"/>
                <a:gd name="connsiteY2" fmla="*/ 474213 h 664787"/>
                <a:gd name="connsiteX3" fmla="*/ 1211728 w 1211728"/>
                <a:gd name="connsiteY3" fmla="*/ 547955 h 664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1728" h="664787">
                  <a:moveTo>
                    <a:pt x="0" y="664787"/>
                  </a:moveTo>
                  <a:cubicBezTo>
                    <a:pt x="7374" y="320658"/>
                    <a:pt x="139618" y="63524"/>
                    <a:pt x="267831" y="31762"/>
                  </a:cubicBezTo>
                  <a:cubicBezTo>
                    <a:pt x="396044" y="0"/>
                    <a:pt x="611961" y="388181"/>
                    <a:pt x="769277" y="474213"/>
                  </a:cubicBezTo>
                  <a:cubicBezTo>
                    <a:pt x="926593" y="560245"/>
                    <a:pt x="1069160" y="554100"/>
                    <a:pt x="1211728" y="547955"/>
                  </a:cubicBezTo>
                </a:path>
              </a:pathLst>
            </a:custGeom>
            <a:grp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Freeform 15"/>
            <p:cNvSpPr/>
            <p:nvPr/>
          </p:nvSpPr>
          <p:spPr>
            <a:xfrm>
              <a:off x="1963992" y="1066800"/>
              <a:ext cx="1224000" cy="612000"/>
            </a:xfrm>
            <a:custGeom>
              <a:avLst/>
              <a:gdLst>
                <a:gd name="connsiteX0" fmla="*/ 0 w 1061884"/>
                <a:gd name="connsiteY0" fmla="*/ 786580 h 786580"/>
                <a:gd name="connsiteX1" fmla="*/ 117987 w 1061884"/>
                <a:gd name="connsiteY1" fmla="*/ 49161 h 786580"/>
                <a:gd name="connsiteX2" fmla="*/ 619433 w 1061884"/>
                <a:gd name="connsiteY2" fmla="*/ 491612 h 786580"/>
                <a:gd name="connsiteX3" fmla="*/ 1061884 w 1061884"/>
                <a:gd name="connsiteY3" fmla="*/ 565354 h 786580"/>
                <a:gd name="connsiteX0" fmla="*/ 0 w 1061884"/>
                <a:gd name="connsiteY0" fmla="*/ 684616 h 684616"/>
                <a:gd name="connsiteX1" fmla="*/ 117987 w 1061884"/>
                <a:gd name="connsiteY1" fmla="*/ 34595 h 684616"/>
                <a:gd name="connsiteX2" fmla="*/ 619433 w 1061884"/>
                <a:gd name="connsiteY2" fmla="*/ 477046 h 684616"/>
                <a:gd name="connsiteX3" fmla="*/ 1061884 w 1061884"/>
                <a:gd name="connsiteY3" fmla="*/ 550788 h 684616"/>
                <a:gd name="connsiteX0" fmla="*/ 0 w 1061884"/>
                <a:gd name="connsiteY0" fmla="*/ 667622 h 667622"/>
                <a:gd name="connsiteX1" fmla="*/ 117987 w 1061884"/>
                <a:gd name="connsiteY1" fmla="*/ 32167 h 667622"/>
                <a:gd name="connsiteX2" fmla="*/ 619433 w 1061884"/>
                <a:gd name="connsiteY2" fmla="*/ 474618 h 667622"/>
                <a:gd name="connsiteX3" fmla="*/ 1061884 w 1061884"/>
                <a:gd name="connsiteY3" fmla="*/ 548360 h 667622"/>
                <a:gd name="connsiteX0" fmla="*/ 0 w 1211728"/>
                <a:gd name="connsiteY0" fmla="*/ 664787 h 664787"/>
                <a:gd name="connsiteX1" fmla="*/ 267831 w 1211728"/>
                <a:gd name="connsiteY1" fmla="*/ 31762 h 664787"/>
                <a:gd name="connsiteX2" fmla="*/ 769277 w 1211728"/>
                <a:gd name="connsiteY2" fmla="*/ 474213 h 664787"/>
                <a:gd name="connsiteX3" fmla="*/ 1211728 w 1211728"/>
                <a:gd name="connsiteY3" fmla="*/ 547955 h 664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1728" h="664787">
                  <a:moveTo>
                    <a:pt x="0" y="664787"/>
                  </a:moveTo>
                  <a:cubicBezTo>
                    <a:pt x="7374" y="320658"/>
                    <a:pt x="139618" y="63524"/>
                    <a:pt x="267831" y="31762"/>
                  </a:cubicBezTo>
                  <a:cubicBezTo>
                    <a:pt x="396044" y="0"/>
                    <a:pt x="611961" y="388181"/>
                    <a:pt x="769277" y="474213"/>
                  </a:cubicBezTo>
                  <a:cubicBezTo>
                    <a:pt x="926593" y="560245"/>
                    <a:pt x="1069160" y="554100"/>
                    <a:pt x="1211728" y="547955"/>
                  </a:cubicBezTo>
                </a:path>
              </a:pathLst>
            </a:custGeom>
            <a:grp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5400000">
              <a:off x="3093194" y="1678704"/>
              <a:ext cx="216000" cy="1588"/>
            </a:xfrm>
            <a:prstGeom prst="line">
              <a:avLst/>
            </a:prstGeom>
            <a:grp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>
            <a:grpSpLocks noChangeAspect="1"/>
          </p:cNvGrpSpPr>
          <p:nvPr/>
        </p:nvGrpSpPr>
        <p:grpSpPr>
          <a:xfrm rot="10800000">
            <a:off x="6124713" y="3064767"/>
            <a:ext cx="360001" cy="359541"/>
            <a:chOff x="1963990" y="1066800"/>
            <a:chExt cx="1237998" cy="1236417"/>
          </a:xfrm>
          <a:solidFill>
            <a:schemeClr val="bg1"/>
          </a:solidFill>
        </p:grpSpPr>
        <p:sp>
          <p:nvSpPr>
            <p:cNvPr id="19" name="Freeform 18"/>
            <p:cNvSpPr/>
            <p:nvPr/>
          </p:nvSpPr>
          <p:spPr>
            <a:xfrm flipV="1">
              <a:off x="1968000" y="1691217"/>
              <a:ext cx="1224000" cy="612000"/>
            </a:xfrm>
            <a:custGeom>
              <a:avLst/>
              <a:gdLst>
                <a:gd name="connsiteX0" fmla="*/ 0 w 1061884"/>
                <a:gd name="connsiteY0" fmla="*/ 786580 h 786580"/>
                <a:gd name="connsiteX1" fmla="*/ 117987 w 1061884"/>
                <a:gd name="connsiteY1" fmla="*/ 49161 h 786580"/>
                <a:gd name="connsiteX2" fmla="*/ 619433 w 1061884"/>
                <a:gd name="connsiteY2" fmla="*/ 491612 h 786580"/>
                <a:gd name="connsiteX3" fmla="*/ 1061884 w 1061884"/>
                <a:gd name="connsiteY3" fmla="*/ 565354 h 786580"/>
                <a:gd name="connsiteX0" fmla="*/ 0 w 1061884"/>
                <a:gd name="connsiteY0" fmla="*/ 684616 h 684616"/>
                <a:gd name="connsiteX1" fmla="*/ 117987 w 1061884"/>
                <a:gd name="connsiteY1" fmla="*/ 34595 h 684616"/>
                <a:gd name="connsiteX2" fmla="*/ 619433 w 1061884"/>
                <a:gd name="connsiteY2" fmla="*/ 477046 h 684616"/>
                <a:gd name="connsiteX3" fmla="*/ 1061884 w 1061884"/>
                <a:gd name="connsiteY3" fmla="*/ 550788 h 684616"/>
                <a:gd name="connsiteX0" fmla="*/ 0 w 1061884"/>
                <a:gd name="connsiteY0" fmla="*/ 667622 h 667622"/>
                <a:gd name="connsiteX1" fmla="*/ 117987 w 1061884"/>
                <a:gd name="connsiteY1" fmla="*/ 32167 h 667622"/>
                <a:gd name="connsiteX2" fmla="*/ 619433 w 1061884"/>
                <a:gd name="connsiteY2" fmla="*/ 474618 h 667622"/>
                <a:gd name="connsiteX3" fmla="*/ 1061884 w 1061884"/>
                <a:gd name="connsiteY3" fmla="*/ 548360 h 667622"/>
                <a:gd name="connsiteX0" fmla="*/ 0 w 1211728"/>
                <a:gd name="connsiteY0" fmla="*/ 664787 h 664787"/>
                <a:gd name="connsiteX1" fmla="*/ 267831 w 1211728"/>
                <a:gd name="connsiteY1" fmla="*/ 31762 h 664787"/>
                <a:gd name="connsiteX2" fmla="*/ 769277 w 1211728"/>
                <a:gd name="connsiteY2" fmla="*/ 474213 h 664787"/>
                <a:gd name="connsiteX3" fmla="*/ 1211728 w 1211728"/>
                <a:gd name="connsiteY3" fmla="*/ 547955 h 664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1728" h="664787">
                  <a:moveTo>
                    <a:pt x="0" y="664787"/>
                  </a:moveTo>
                  <a:cubicBezTo>
                    <a:pt x="7374" y="320658"/>
                    <a:pt x="139618" y="63524"/>
                    <a:pt x="267831" y="31762"/>
                  </a:cubicBezTo>
                  <a:cubicBezTo>
                    <a:pt x="396044" y="0"/>
                    <a:pt x="611961" y="388181"/>
                    <a:pt x="769277" y="474213"/>
                  </a:cubicBezTo>
                  <a:cubicBezTo>
                    <a:pt x="926593" y="560245"/>
                    <a:pt x="1069160" y="554100"/>
                    <a:pt x="1211728" y="547955"/>
                  </a:cubicBezTo>
                </a:path>
              </a:pathLst>
            </a:custGeom>
            <a:grpFill/>
            <a:ln w="19050">
              <a:solidFill>
                <a:srgbClr val="0066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Freeform 19"/>
            <p:cNvSpPr/>
            <p:nvPr/>
          </p:nvSpPr>
          <p:spPr>
            <a:xfrm>
              <a:off x="1963990" y="1066800"/>
              <a:ext cx="1223999" cy="612000"/>
            </a:xfrm>
            <a:custGeom>
              <a:avLst/>
              <a:gdLst>
                <a:gd name="connsiteX0" fmla="*/ 0 w 1061884"/>
                <a:gd name="connsiteY0" fmla="*/ 786580 h 786580"/>
                <a:gd name="connsiteX1" fmla="*/ 117987 w 1061884"/>
                <a:gd name="connsiteY1" fmla="*/ 49161 h 786580"/>
                <a:gd name="connsiteX2" fmla="*/ 619433 w 1061884"/>
                <a:gd name="connsiteY2" fmla="*/ 491612 h 786580"/>
                <a:gd name="connsiteX3" fmla="*/ 1061884 w 1061884"/>
                <a:gd name="connsiteY3" fmla="*/ 565354 h 786580"/>
                <a:gd name="connsiteX0" fmla="*/ 0 w 1061884"/>
                <a:gd name="connsiteY0" fmla="*/ 684616 h 684616"/>
                <a:gd name="connsiteX1" fmla="*/ 117987 w 1061884"/>
                <a:gd name="connsiteY1" fmla="*/ 34595 h 684616"/>
                <a:gd name="connsiteX2" fmla="*/ 619433 w 1061884"/>
                <a:gd name="connsiteY2" fmla="*/ 477046 h 684616"/>
                <a:gd name="connsiteX3" fmla="*/ 1061884 w 1061884"/>
                <a:gd name="connsiteY3" fmla="*/ 550788 h 684616"/>
                <a:gd name="connsiteX0" fmla="*/ 0 w 1061884"/>
                <a:gd name="connsiteY0" fmla="*/ 667622 h 667622"/>
                <a:gd name="connsiteX1" fmla="*/ 117987 w 1061884"/>
                <a:gd name="connsiteY1" fmla="*/ 32167 h 667622"/>
                <a:gd name="connsiteX2" fmla="*/ 619433 w 1061884"/>
                <a:gd name="connsiteY2" fmla="*/ 474618 h 667622"/>
                <a:gd name="connsiteX3" fmla="*/ 1061884 w 1061884"/>
                <a:gd name="connsiteY3" fmla="*/ 548360 h 667622"/>
                <a:gd name="connsiteX0" fmla="*/ 0 w 1211728"/>
                <a:gd name="connsiteY0" fmla="*/ 664787 h 664787"/>
                <a:gd name="connsiteX1" fmla="*/ 267831 w 1211728"/>
                <a:gd name="connsiteY1" fmla="*/ 31762 h 664787"/>
                <a:gd name="connsiteX2" fmla="*/ 769277 w 1211728"/>
                <a:gd name="connsiteY2" fmla="*/ 474213 h 664787"/>
                <a:gd name="connsiteX3" fmla="*/ 1211728 w 1211728"/>
                <a:gd name="connsiteY3" fmla="*/ 547955 h 664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1728" h="664787">
                  <a:moveTo>
                    <a:pt x="0" y="664787"/>
                  </a:moveTo>
                  <a:cubicBezTo>
                    <a:pt x="7374" y="320658"/>
                    <a:pt x="139618" y="63524"/>
                    <a:pt x="267831" y="31762"/>
                  </a:cubicBezTo>
                  <a:cubicBezTo>
                    <a:pt x="396044" y="0"/>
                    <a:pt x="611961" y="388181"/>
                    <a:pt x="769277" y="474213"/>
                  </a:cubicBezTo>
                  <a:cubicBezTo>
                    <a:pt x="926593" y="560245"/>
                    <a:pt x="1069160" y="554100"/>
                    <a:pt x="1211728" y="547955"/>
                  </a:cubicBezTo>
                </a:path>
              </a:pathLst>
            </a:custGeom>
            <a:grpFill/>
            <a:ln w="19050">
              <a:solidFill>
                <a:srgbClr val="0066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1" name="Straight Connector 20"/>
            <p:cNvCxnSpPr/>
            <p:nvPr/>
          </p:nvCxnSpPr>
          <p:spPr>
            <a:xfrm rot="5400000">
              <a:off x="3093194" y="1678704"/>
              <a:ext cx="216000" cy="1588"/>
            </a:xfrm>
            <a:prstGeom prst="line">
              <a:avLst/>
            </a:prstGeom>
            <a:grpFill/>
            <a:ln w="19050">
              <a:solidFill>
                <a:srgbClr val="0066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" name="TextBox 59"/>
          <p:cNvSpPr txBox="1"/>
          <p:nvPr/>
        </p:nvSpPr>
        <p:spPr>
          <a:xfrm>
            <a:off x="5319943" y="2517279"/>
            <a:ext cx="655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50 m</a:t>
            </a:r>
            <a:endParaRPr lang="en-GB" dirty="0"/>
          </a:p>
        </p:txBody>
      </p:sp>
      <p:sp>
        <p:nvSpPr>
          <p:cNvPr id="63" name="TextBox 62"/>
          <p:cNvSpPr txBox="1"/>
          <p:nvPr/>
        </p:nvSpPr>
        <p:spPr>
          <a:xfrm>
            <a:off x="4257312" y="5248182"/>
            <a:ext cx="94769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200" dirty="0" smtClean="0">
                <a:latin typeface="Symbol" panose="05050102010706020507" pitchFamily="18" charset="2"/>
              </a:rPr>
              <a:t>D</a:t>
            </a:r>
            <a:r>
              <a:rPr lang="en-GB" sz="2200" dirty="0" smtClean="0"/>
              <a:t>t [ns]</a:t>
            </a:r>
            <a:endParaRPr lang="en-GB" sz="2200" dirty="0"/>
          </a:p>
        </p:txBody>
      </p:sp>
      <p:grpSp>
        <p:nvGrpSpPr>
          <p:cNvPr id="23" name="Group 22"/>
          <p:cNvGrpSpPr/>
          <p:nvPr/>
        </p:nvGrpSpPr>
        <p:grpSpPr>
          <a:xfrm>
            <a:off x="5296090" y="3007615"/>
            <a:ext cx="684000" cy="684000"/>
            <a:chOff x="7645794" y="3751401"/>
            <a:chExt cx="831935" cy="829924"/>
          </a:xfrm>
        </p:grpSpPr>
        <p:sp>
          <p:nvSpPr>
            <p:cNvPr id="24" name="Arc 104"/>
            <p:cNvSpPr>
              <a:spLocks noChangeAspect="1"/>
            </p:cNvSpPr>
            <p:nvPr/>
          </p:nvSpPr>
          <p:spPr bwMode="auto">
            <a:xfrm rot="2700000">
              <a:off x="8426961" y="3757842"/>
              <a:ext cx="57209" cy="44327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5" name="Arc 105"/>
            <p:cNvSpPr>
              <a:spLocks noChangeAspect="1"/>
            </p:cNvSpPr>
            <p:nvPr/>
          </p:nvSpPr>
          <p:spPr bwMode="auto">
            <a:xfrm rot="8100000">
              <a:off x="8402058" y="3782745"/>
              <a:ext cx="44327" cy="5720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6" name="Arc 111"/>
            <p:cNvSpPr>
              <a:spLocks noChangeAspect="1"/>
            </p:cNvSpPr>
            <p:nvPr/>
          </p:nvSpPr>
          <p:spPr bwMode="auto">
            <a:xfrm rot="2700000">
              <a:off x="8301587" y="3883215"/>
              <a:ext cx="57209" cy="44327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7" name="Arc 112"/>
            <p:cNvSpPr>
              <a:spLocks noChangeAspect="1"/>
            </p:cNvSpPr>
            <p:nvPr/>
          </p:nvSpPr>
          <p:spPr bwMode="auto">
            <a:xfrm rot="8100000">
              <a:off x="8276684" y="3908118"/>
              <a:ext cx="44327" cy="5720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8" name="Arc 114"/>
            <p:cNvSpPr>
              <a:spLocks noChangeAspect="1"/>
            </p:cNvSpPr>
            <p:nvPr/>
          </p:nvSpPr>
          <p:spPr bwMode="auto">
            <a:xfrm rot="13500000">
              <a:off x="8292477" y="3811420"/>
              <a:ext cx="57209" cy="44327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9" name="Arc 115"/>
            <p:cNvSpPr>
              <a:spLocks noChangeAspect="1"/>
            </p:cNvSpPr>
            <p:nvPr/>
          </p:nvSpPr>
          <p:spPr bwMode="auto">
            <a:xfrm rot="18900000">
              <a:off x="8330262" y="3773635"/>
              <a:ext cx="44327" cy="5720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" name="Arc 118"/>
            <p:cNvSpPr>
              <a:spLocks noChangeAspect="1"/>
            </p:cNvSpPr>
            <p:nvPr/>
          </p:nvSpPr>
          <p:spPr bwMode="auto">
            <a:xfrm rot="2700000">
              <a:off x="8176214" y="4008589"/>
              <a:ext cx="57209" cy="44327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1" name="Arc 119"/>
            <p:cNvSpPr>
              <a:spLocks noChangeAspect="1"/>
            </p:cNvSpPr>
            <p:nvPr/>
          </p:nvSpPr>
          <p:spPr bwMode="auto">
            <a:xfrm rot="8100000">
              <a:off x="8151311" y="4033492"/>
              <a:ext cx="44327" cy="5720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" name="Arc 121"/>
            <p:cNvSpPr>
              <a:spLocks noChangeAspect="1"/>
            </p:cNvSpPr>
            <p:nvPr/>
          </p:nvSpPr>
          <p:spPr bwMode="auto">
            <a:xfrm rot="13500000">
              <a:off x="8167104" y="3936794"/>
              <a:ext cx="57209" cy="44327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3" name="Arc 122"/>
            <p:cNvSpPr>
              <a:spLocks noChangeAspect="1"/>
            </p:cNvSpPr>
            <p:nvPr/>
          </p:nvSpPr>
          <p:spPr bwMode="auto">
            <a:xfrm rot="18900000">
              <a:off x="8204889" y="3899009"/>
              <a:ext cx="44327" cy="5720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34" name="Group 125"/>
            <p:cNvGrpSpPr>
              <a:grpSpLocks noChangeAspect="1"/>
            </p:cNvGrpSpPr>
            <p:nvPr/>
          </p:nvGrpSpPr>
          <p:grpSpPr bwMode="auto">
            <a:xfrm rot="2700000">
              <a:off x="8037636" y="4132274"/>
              <a:ext cx="57209" cy="88653"/>
              <a:chOff x="864" y="2688"/>
              <a:chExt cx="576" cy="1152"/>
            </a:xfrm>
          </p:grpSpPr>
          <p:sp>
            <p:nvSpPr>
              <p:cNvPr id="56" name="Arc 126"/>
              <p:cNvSpPr>
                <a:spLocks noChangeAspect="1"/>
              </p:cNvSpPr>
              <p:nvPr/>
            </p:nvSpPr>
            <p:spPr bwMode="auto">
              <a:xfrm>
                <a:off x="864" y="2688"/>
                <a:ext cx="576" cy="57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57" name="Arc 127"/>
              <p:cNvSpPr>
                <a:spLocks noChangeAspect="1"/>
              </p:cNvSpPr>
              <p:nvPr/>
            </p:nvSpPr>
            <p:spPr bwMode="auto">
              <a:xfrm rot="5400000">
                <a:off x="864" y="3264"/>
                <a:ext cx="576" cy="57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35" name="Group 128"/>
            <p:cNvGrpSpPr>
              <a:grpSpLocks noChangeAspect="1"/>
            </p:cNvGrpSpPr>
            <p:nvPr/>
          </p:nvGrpSpPr>
          <p:grpSpPr bwMode="auto">
            <a:xfrm rot="13500000">
              <a:off x="8059870" y="4029135"/>
              <a:ext cx="57209" cy="88653"/>
              <a:chOff x="864" y="2688"/>
              <a:chExt cx="576" cy="1152"/>
            </a:xfrm>
          </p:grpSpPr>
          <p:sp>
            <p:nvSpPr>
              <p:cNvPr id="54" name="Arc 129"/>
              <p:cNvSpPr>
                <a:spLocks noChangeAspect="1"/>
              </p:cNvSpPr>
              <p:nvPr/>
            </p:nvSpPr>
            <p:spPr bwMode="auto">
              <a:xfrm>
                <a:off x="864" y="2688"/>
                <a:ext cx="576" cy="57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55" name="Arc 130"/>
              <p:cNvSpPr>
                <a:spLocks noChangeAspect="1"/>
              </p:cNvSpPr>
              <p:nvPr/>
            </p:nvSpPr>
            <p:spPr bwMode="auto">
              <a:xfrm rot="5400000">
                <a:off x="864" y="3264"/>
                <a:ext cx="576" cy="57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36" name="Group 132"/>
            <p:cNvGrpSpPr>
              <a:grpSpLocks noChangeAspect="1"/>
            </p:cNvGrpSpPr>
            <p:nvPr/>
          </p:nvGrpSpPr>
          <p:grpSpPr bwMode="auto">
            <a:xfrm rot="2700000">
              <a:off x="7912263" y="4257647"/>
              <a:ext cx="57209" cy="88653"/>
              <a:chOff x="864" y="2688"/>
              <a:chExt cx="576" cy="1152"/>
            </a:xfrm>
          </p:grpSpPr>
          <p:sp>
            <p:nvSpPr>
              <p:cNvPr id="52" name="Arc 133"/>
              <p:cNvSpPr>
                <a:spLocks noChangeAspect="1"/>
              </p:cNvSpPr>
              <p:nvPr/>
            </p:nvSpPr>
            <p:spPr bwMode="auto">
              <a:xfrm>
                <a:off x="864" y="2688"/>
                <a:ext cx="576" cy="57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53" name="Arc 134"/>
              <p:cNvSpPr>
                <a:spLocks noChangeAspect="1"/>
              </p:cNvSpPr>
              <p:nvPr/>
            </p:nvSpPr>
            <p:spPr bwMode="auto">
              <a:xfrm rot="5400000">
                <a:off x="864" y="3264"/>
                <a:ext cx="576" cy="57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37" name="Group 135"/>
            <p:cNvGrpSpPr>
              <a:grpSpLocks noChangeAspect="1"/>
            </p:cNvGrpSpPr>
            <p:nvPr/>
          </p:nvGrpSpPr>
          <p:grpSpPr bwMode="auto">
            <a:xfrm rot="13500000">
              <a:off x="7934497" y="4154508"/>
              <a:ext cx="57209" cy="88653"/>
              <a:chOff x="864" y="2688"/>
              <a:chExt cx="576" cy="1152"/>
            </a:xfrm>
          </p:grpSpPr>
          <p:sp>
            <p:nvSpPr>
              <p:cNvPr id="50" name="Arc 136"/>
              <p:cNvSpPr>
                <a:spLocks noChangeAspect="1"/>
              </p:cNvSpPr>
              <p:nvPr/>
            </p:nvSpPr>
            <p:spPr bwMode="auto">
              <a:xfrm>
                <a:off x="864" y="2688"/>
                <a:ext cx="576" cy="57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51" name="Arc 137"/>
              <p:cNvSpPr>
                <a:spLocks noChangeAspect="1"/>
              </p:cNvSpPr>
              <p:nvPr/>
            </p:nvSpPr>
            <p:spPr bwMode="auto">
              <a:xfrm rot="5400000">
                <a:off x="864" y="3264"/>
                <a:ext cx="576" cy="57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38" name="Group 139"/>
            <p:cNvGrpSpPr>
              <a:grpSpLocks noChangeAspect="1"/>
            </p:cNvGrpSpPr>
            <p:nvPr/>
          </p:nvGrpSpPr>
          <p:grpSpPr bwMode="auto">
            <a:xfrm rot="2700000">
              <a:off x="7786889" y="4383020"/>
              <a:ext cx="57209" cy="88653"/>
              <a:chOff x="864" y="2688"/>
              <a:chExt cx="576" cy="1152"/>
            </a:xfrm>
          </p:grpSpPr>
          <p:sp>
            <p:nvSpPr>
              <p:cNvPr id="48" name="Arc 140"/>
              <p:cNvSpPr>
                <a:spLocks noChangeAspect="1"/>
              </p:cNvSpPr>
              <p:nvPr/>
            </p:nvSpPr>
            <p:spPr bwMode="auto">
              <a:xfrm>
                <a:off x="864" y="2688"/>
                <a:ext cx="576" cy="57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49" name="Arc 141"/>
              <p:cNvSpPr>
                <a:spLocks noChangeAspect="1"/>
              </p:cNvSpPr>
              <p:nvPr/>
            </p:nvSpPr>
            <p:spPr bwMode="auto">
              <a:xfrm rot="5400000">
                <a:off x="864" y="3264"/>
                <a:ext cx="576" cy="57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39" name="Group 142"/>
            <p:cNvGrpSpPr>
              <a:grpSpLocks noChangeAspect="1"/>
            </p:cNvGrpSpPr>
            <p:nvPr/>
          </p:nvGrpSpPr>
          <p:grpSpPr bwMode="auto">
            <a:xfrm rot="13500000">
              <a:off x="7809123" y="4279881"/>
              <a:ext cx="57209" cy="88653"/>
              <a:chOff x="864" y="2688"/>
              <a:chExt cx="576" cy="1152"/>
            </a:xfrm>
          </p:grpSpPr>
          <p:sp>
            <p:nvSpPr>
              <p:cNvPr id="46" name="Arc 143"/>
              <p:cNvSpPr>
                <a:spLocks noChangeAspect="1"/>
              </p:cNvSpPr>
              <p:nvPr/>
            </p:nvSpPr>
            <p:spPr bwMode="auto">
              <a:xfrm>
                <a:off x="864" y="2688"/>
                <a:ext cx="576" cy="57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47" name="Arc 144"/>
              <p:cNvSpPr>
                <a:spLocks noChangeAspect="1"/>
              </p:cNvSpPr>
              <p:nvPr/>
            </p:nvSpPr>
            <p:spPr bwMode="auto">
              <a:xfrm rot="5400000">
                <a:off x="864" y="3264"/>
                <a:ext cx="576" cy="57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40" name="Group 146"/>
            <p:cNvGrpSpPr>
              <a:grpSpLocks noChangeAspect="1"/>
            </p:cNvGrpSpPr>
            <p:nvPr/>
          </p:nvGrpSpPr>
          <p:grpSpPr bwMode="auto">
            <a:xfrm rot="2700000">
              <a:off x="7661516" y="4508394"/>
              <a:ext cx="57209" cy="88653"/>
              <a:chOff x="864" y="2688"/>
              <a:chExt cx="576" cy="1152"/>
            </a:xfrm>
          </p:grpSpPr>
          <p:sp>
            <p:nvSpPr>
              <p:cNvPr id="44" name="Arc 147"/>
              <p:cNvSpPr>
                <a:spLocks noChangeAspect="1"/>
              </p:cNvSpPr>
              <p:nvPr/>
            </p:nvSpPr>
            <p:spPr bwMode="auto">
              <a:xfrm>
                <a:off x="864" y="2688"/>
                <a:ext cx="576" cy="57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45" name="Arc 148"/>
              <p:cNvSpPr>
                <a:spLocks noChangeAspect="1"/>
              </p:cNvSpPr>
              <p:nvPr/>
            </p:nvSpPr>
            <p:spPr bwMode="auto">
              <a:xfrm rot="5400000">
                <a:off x="864" y="3264"/>
                <a:ext cx="576" cy="57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41" name="Group 149"/>
            <p:cNvGrpSpPr>
              <a:grpSpLocks noChangeAspect="1"/>
            </p:cNvGrpSpPr>
            <p:nvPr/>
          </p:nvGrpSpPr>
          <p:grpSpPr bwMode="auto">
            <a:xfrm rot="13500000">
              <a:off x="7683750" y="4405255"/>
              <a:ext cx="57209" cy="88653"/>
              <a:chOff x="864" y="2688"/>
              <a:chExt cx="576" cy="1152"/>
            </a:xfrm>
          </p:grpSpPr>
          <p:sp>
            <p:nvSpPr>
              <p:cNvPr id="42" name="Arc 150"/>
              <p:cNvSpPr>
                <a:spLocks noChangeAspect="1"/>
              </p:cNvSpPr>
              <p:nvPr/>
            </p:nvSpPr>
            <p:spPr bwMode="auto">
              <a:xfrm>
                <a:off x="864" y="2688"/>
                <a:ext cx="576" cy="57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43" name="Arc 151"/>
              <p:cNvSpPr>
                <a:spLocks noChangeAspect="1"/>
              </p:cNvSpPr>
              <p:nvPr/>
            </p:nvSpPr>
            <p:spPr bwMode="auto">
              <a:xfrm rot="5400000">
                <a:off x="864" y="3264"/>
                <a:ext cx="576" cy="57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  <p:sp>
        <p:nvSpPr>
          <p:cNvPr id="2" name="AutoShape 2" descr="Image result for sunbathe clipart"/>
          <p:cNvSpPr>
            <a:spLocks noChangeAspect="1" noChangeArrowheads="1"/>
          </p:cNvSpPr>
          <p:nvPr/>
        </p:nvSpPr>
        <p:spPr bwMode="auto">
          <a:xfrm>
            <a:off x="-31751" y="-136526"/>
            <a:ext cx="2125365" cy="2125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5" y="5589240"/>
            <a:ext cx="1925767" cy="1260000"/>
          </a:xfrm>
          <a:prstGeom prst="rect">
            <a:avLst/>
          </a:prstGeom>
        </p:spPr>
      </p:pic>
      <p:sp>
        <p:nvSpPr>
          <p:cNvPr id="58" name="TextBox 57"/>
          <p:cNvSpPr txBox="1"/>
          <p:nvPr/>
        </p:nvSpPr>
        <p:spPr>
          <a:xfrm rot="16200000">
            <a:off x="4341681" y="3042961"/>
            <a:ext cx="12958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dirty="0" smtClean="0"/>
              <a:t>1 </a:t>
            </a:r>
            <a:r>
              <a:rPr lang="nl-NL" dirty="0" err="1" smtClean="0"/>
              <a:t>TeV</a:t>
            </a:r>
            <a:r>
              <a:rPr lang="en-GB" dirty="0"/>
              <a:t> </a:t>
            </a:r>
            <a:r>
              <a:rPr lang="en-GB" dirty="0" err="1" smtClean="0"/>
              <a:t>muon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5975556" y="2334078"/>
            <a:ext cx="612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PMT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2489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chemeClr val="bg1"/>
                </a:solidFill>
              </a:rPr>
              <a:t>Introduction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15"/>
          <p:cNvSpPr txBox="1">
            <a:spLocks/>
          </p:cNvSpPr>
          <p:nvPr/>
        </p:nvSpPr>
        <p:spPr>
          <a:xfrm>
            <a:off x="323528" y="4077296"/>
            <a:ext cx="8460000" cy="2016000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anchor="ctr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/>
            </a:pPr>
            <a:r>
              <a:rPr lang="en-GB" dirty="0" smtClean="0">
                <a:solidFill>
                  <a:schemeClr val="bg1"/>
                </a:solidFill>
              </a:rPr>
              <a:t>Discovery and subsequent observation </a:t>
            </a:r>
            <a:r>
              <a:rPr lang="en-GB" dirty="0">
                <a:solidFill>
                  <a:schemeClr val="bg1"/>
                </a:solidFill>
              </a:rPr>
              <a:t>of</a:t>
            </a:r>
            <a:br>
              <a:rPr lang="en-GB" dirty="0">
                <a:solidFill>
                  <a:schemeClr val="bg1"/>
                </a:solidFill>
              </a:rPr>
            </a:br>
            <a:r>
              <a:rPr lang="en-GB" dirty="0">
                <a:solidFill>
                  <a:schemeClr val="bg1"/>
                </a:solidFill>
              </a:rPr>
              <a:t>high-energy neutrino sources in </a:t>
            </a:r>
            <a:r>
              <a:rPr lang="en-GB" dirty="0" smtClean="0">
                <a:solidFill>
                  <a:schemeClr val="bg1"/>
                </a:solidFill>
              </a:rPr>
              <a:t>Universe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>
                <a:solidFill>
                  <a:schemeClr val="bg1"/>
                </a:solidFill>
              </a:rPr>
              <a:t>Measurement of neutrino mass hierarchy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>
                <a:solidFill>
                  <a:schemeClr val="bg1"/>
                </a:solidFill>
              </a:rPr>
              <a:t>Synergy with Earth &amp; Sea sciences</a:t>
            </a:r>
          </a:p>
        </p:txBody>
      </p:sp>
      <p:sp>
        <p:nvSpPr>
          <p:cNvPr id="5" name="Content Placeholder 15"/>
          <p:cNvSpPr txBox="1">
            <a:spLocks/>
          </p:cNvSpPr>
          <p:nvPr/>
        </p:nvSpPr>
        <p:spPr>
          <a:xfrm>
            <a:off x="323528" y="1700808"/>
            <a:ext cx="8460000" cy="1944000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kumimoji="0" lang="en-GB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3"/>
              </a:rPr>
              <a:t>KM3NeT</a:t>
            </a:r>
            <a:r>
              <a:rPr kumimoji="0" lang="en-GB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is a new Research Infrastructure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lang="en-GB" sz="2400" dirty="0">
                <a:solidFill>
                  <a:schemeClr val="bg1"/>
                </a:solidFill>
              </a:rPr>
              <a:t>n</a:t>
            </a:r>
            <a:r>
              <a:rPr lang="en-GB" sz="2400" dirty="0" smtClean="0">
                <a:solidFill>
                  <a:schemeClr val="bg1"/>
                </a:solidFill>
              </a:rPr>
              <a:t>etwork 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of cabled</a:t>
            </a:r>
            <a:r>
              <a:rPr kumimoji="0" lang="en-GB" sz="24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observatories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GB" sz="2400" dirty="0">
                <a:solidFill>
                  <a:schemeClr val="bg1"/>
                </a:solidFill>
              </a:rPr>
              <a:t>located in deep waters of Mediterranean </a:t>
            </a:r>
            <a:r>
              <a:rPr lang="en-GB" sz="2400" dirty="0" smtClean="0">
                <a:solidFill>
                  <a:schemeClr val="bg1"/>
                </a:solidFill>
              </a:rPr>
              <a:t>Sea</a:t>
            </a:r>
            <a:endParaRPr kumimoji="0" lang="en-GB" sz="2400" b="0" i="0" u="none" strike="noStrike" kern="1200" cap="none" spc="0" normalizeH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lang="en-GB" sz="2400" baseline="0" dirty="0" smtClean="0">
                <a:solidFill>
                  <a:schemeClr val="bg1"/>
                </a:solidFill>
              </a:rPr>
              <a:t>hosting multi-</a:t>
            </a:r>
            <a:r>
              <a:rPr lang="en-GB" sz="2400" u="sng" baseline="0" dirty="0" smtClean="0">
                <a:solidFill>
                  <a:schemeClr val="bg1"/>
                </a:solidFill>
              </a:rPr>
              <a:t>km</a:t>
            </a:r>
            <a:r>
              <a:rPr lang="en-GB" sz="2400" u="sng" baseline="30000" dirty="0" smtClean="0">
                <a:solidFill>
                  <a:schemeClr val="bg1"/>
                </a:solidFill>
              </a:rPr>
              <a:t>3</a:t>
            </a:r>
            <a:r>
              <a:rPr lang="en-GB" sz="2400" dirty="0" smtClean="0">
                <a:solidFill>
                  <a:schemeClr val="bg1"/>
                </a:solidFill>
              </a:rPr>
              <a:t> </a:t>
            </a:r>
            <a:r>
              <a:rPr lang="en-GB" sz="2400" u="sng" dirty="0">
                <a:solidFill>
                  <a:schemeClr val="bg1"/>
                </a:solidFill>
              </a:rPr>
              <a:t>N</a:t>
            </a:r>
            <a:r>
              <a:rPr kumimoji="0" lang="en-GB" sz="2400" b="0" i="0" u="sng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</a:t>
            </a:r>
            <a:r>
              <a:rPr kumimoji="0" lang="en-GB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utrino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GB" sz="2400" u="sng" dirty="0">
                <a:solidFill>
                  <a:schemeClr val="bg1"/>
                </a:solidFill>
              </a:rPr>
              <a:t>T</a:t>
            </a:r>
            <a:r>
              <a:rPr kumimoji="0" lang="en-GB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elescope</a:t>
            </a: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FA2D2-B08E-479C-8EFA-F462BF97C60C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3546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B0F0"/>
          </a:solidFill>
        </p:spPr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Angular resolution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FA2D2-B08E-479C-8EFA-F462BF97C60C}" type="slidenum">
              <a:rPr lang="en-GB" smtClean="0"/>
              <a:pPr/>
              <a:t>20</a:t>
            </a:fld>
            <a:endParaRPr lang="en-GB"/>
          </a:p>
        </p:txBody>
      </p:sp>
      <p:pic>
        <p:nvPicPr>
          <p:cNvPr id="6" name="Picture 5"/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73" t="5792" r="7029" b="6452"/>
          <a:stretch/>
        </p:blipFill>
        <p:spPr>
          <a:xfrm>
            <a:off x="477732" y="3106478"/>
            <a:ext cx="4212000" cy="3060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4824496" y="3058200"/>
            <a:ext cx="4212000" cy="3096000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4734587" y="3000667"/>
            <a:ext cx="270454" cy="310341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36000" bIns="0" rtlCol="0">
            <a:spAutoFit/>
          </a:bodyPr>
          <a:lstStyle/>
          <a:p>
            <a:pPr algn="r">
              <a:lnSpc>
                <a:spcPts val="2200"/>
              </a:lnSpc>
            </a:pPr>
            <a:r>
              <a:rPr lang="en-GB" dirty="0" smtClean="0"/>
              <a:t>10</a:t>
            </a:r>
          </a:p>
          <a:p>
            <a:pPr algn="r">
              <a:lnSpc>
                <a:spcPts val="2200"/>
              </a:lnSpc>
            </a:pPr>
            <a:r>
              <a:rPr lang="en-GB" dirty="0" smtClean="0"/>
              <a:t>9</a:t>
            </a:r>
          </a:p>
          <a:p>
            <a:pPr algn="r">
              <a:lnSpc>
                <a:spcPts val="2200"/>
              </a:lnSpc>
            </a:pPr>
            <a:r>
              <a:rPr lang="en-GB" dirty="0" smtClean="0"/>
              <a:t>8</a:t>
            </a:r>
          </a:p>
          <a:p>
            <a:pPr algn="r">
              <a:lnSpc>
                <a:spcPts val="2200"/>
              </a:lnSpc>
            </a:pPr>
            <a:r>
              <a:rPr lang="en-GB" dirty="0" smtClean="0"/>
              <a:t>7</a:t>
            </a:r>
          </a:p>
          <a:p>
            <a:pPr algn="r">
              <a:lnSpc>
                <a:spcPts val="2200"/>
              </a:lnSpc>
            </a:pPr>
            <a:r>
              <a:rPr lang="en-GB" dirty="0" smtClean="0"/>
              <a:t>6</a:t>
            </a:r>
          </a:p>
          <a:p>
            <a:pPr algn="r">
              <a:lnSpc>
                <a:spcPts val="2200"/>
              </a:lnSpc>
            </a:pPr>
            <a:r>
              <a:rPr lang="en-GB" dirty="0" smtClean="0"/>
              <a:t>5</a:t>
            </a:r>
          </a:p>
          <a:p>
            <a:pPr algn="r">
              <a:lnSpc>
                <a:spcPts val="2200"/>
              </a:lnSpc>
            </a:pPr>
            <a:r>
              <a:rPr lang="en-GB" dirty="0" smtClean="0"/>
              <a:t>4</a:t>
            </a:r>
          </a:p>
          <a:p>
            <a:pPr algn="r">
              <a:lnSpc>
                <a:spcPts val="2200"/>
              </a:lnSpc>
            </a:pPr>
            <a:r>
              <a:rPr lang="en-GB" dirty="0" smtClean="0"/>
              <a:t>3</a:t>
            </a:r>
          </a:p>
          <a:p>
            <a:pPr algn="r">
              <a:lnSpc>
                <a:spcPts val="2200"/>
              </a:lnSpc>
            </a:pPr>
            <a:r>
              <a:rPr lang="en-GB" dirty="0" smtClean="0"/>
              <a:t>2</a:t>
            </a:r>
          </a:p>
          <a:p>
            <a:pPr algn="r">
              <a:lnSpc>
                <a:spcPts val="2200"/>
              </a:lnSpc>
            </a:pPr>
            <a:r>
              <a:rPr lang="en-GB" dirty="0" smtClean="0"/>
              <a:t>1</a:t>
            </a:r>
          </a:p>
          <a:p>
            <a:pPr algn="r">
              <a:lnSpc>
                <a:spcPts val="2200"/>
              </a:lnSpc>
            </a:pPr>
            <a:r>
              <a:rPr lang="en-GB" dirty="0"/>
              <a:t>0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880703" y="5994509"/>
            <a:ext cx="3816000" cy="252000"/>
            <a:chOff x="540000" y="5769288"/>
            <a:chExt cx="3912586" cy="252000"/>
          </a:xfrm>
          <a:solidFill>
            <a:schemeClr val="bg1"/>
          </a:solidFill>
        </p:grpSpPr>
        <p:sp>
          <p:nvSpPr>
            <p:cNvPr id="17" name="TextBox 16"/>
            <p:cNvSpPr txBox="1"/>
            <p:nvPr/>
          </p:nvSpPr>
          <p:spPr>
            <a:xfrm>
              <a:off x="540000" y="5769288"/>
              <a:ext cx="312586" cy="252000"/>
            </a:xfrm>
            <a:prstGeom prst="rect">
              <a:avLst/>
            </a:prstGeom>
            <a:grpFill/>
          </p:spPr>
          <p:txBody>
            <a:bodyPr wrap="none" lIns="0" tIns="0" rIns="0" bIns="0" rtlCol="0" anchor="b" anchorCtr="1">
              <a:noAutofit/>
            </a:bodyPr>
            <a:lstStyle/>
            <a:p>
              <a:r>
                <a:rPr lang="en-GB" dirty="0" smtClean="0"/>
                <a:t>10</a:t>
              </a:r>
              <a:r>
                <a:rPr lang="en-GB" baseline="30000" dirty="0"/>
                <a:t>3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259632" y="5769288"/>
              <a:ext cx="312586" cy="252000"/>
            </a:xfrm>
            <a:prstGeom prst="rect">
              <a:avLst/>
            </a:prstGeom>
            <a:grpFill/>
          </p:spPr>
          <p:txBody>
            <a:bodyPr wrap="none" lIns="0" tIns="0" rIns="0" bIns="0" rtlCol="0" anchor="b" anchorCtr="1">
              <a:noAutofit/>
            </a:bodyPr>
            <a:lstStyle/>
            <a:p>
              <a:r>
                <a:rPr lang="en-GB" dirty="0" smtClean="0"/>
                <a:t>10</a:t>
              </a:r>
              <a:r>
                <a:rPr lang="en-GB" baseline="30000" dirty="0"/>
                <a:t>4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980000" y="5769288"/>
              <a:ext cx="312586" cy="252000"/>
            </a:xfrm>
            <a:prstGeom prst="rect">
              <a:avLst/>
            </a:prstGeom>
            <a:grpFill/>
          </p:spPr>
          <p:txBody>
            <a:bodyPr wrap="none" lIns="0" tIns="0" rIns="0" bIns="0" rtlCol="0" anchor="b" anchorCtr="1">
              <a:noAutofit/>
            </a:bodyPr>
            <a:lstStyle/>
            <a:p>
              <a:r>
                <a:rPr lang="en-GB" dirty="0" smtClean="0"/>
                <a:t>10</a:t>
              </a:r>
              <a:r>
                <a:rPr lang="en-GB" baseline="30000" dirty="0" smtClean="0"/>
                <a:t>5</a:t>
              </a:r>
              <a:endParaRPr lang="en-GB" baseline="300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700000" y="5769288"/>
              <a:ext cx="312586" cy="252000"/>
            </a:xfrm>
            <a:prstGeom prst="rect">
              <a:avLst/>
            </a:prstGeom>
            <a:grpFill/>
          </p:spPr>
          <p:txBody>
            <a:bodyPr wrap="none" lIns="0" tIns="0" rIns="0" bIns="0" rtlCol="0" anchor="b" anchorCtr="1">
              <a:noAutofit/>
            </a:bodyPr>
            <a:lstStyle/>
            <a:p>
              <a:r>
                <a:rPr lang="en-GB" dirty="0" smtClean="0"/>
                <a:t>10</a:t>
              </a:r>
              <a:r>
                <a:rPr lang="en-GB" baseline="30000" dirty="0"/>
                <a:t>6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420000" y="5769288"/>
              <a:ext cx="312586" cy="252000"/>
            </a:xfrm>
            <a:prstGeom prst="rect">
              <a:avLst/>
            </a:prstGeom>
            <a:grpFill/>
          </p:spPr>
          <p:txBody>
            <a:bodyPr wrap="none" lIns="0" tIns="0" rIns="0" bIns="0" rtlCol="0" anchor="b" anchorCtr="1">
              <a:noAutofit/>
            </a:bodyPr>
            <a:lstStyle/>
            <a:p>
              <a:r>
                <a:rPr lang="en-GB" dirty="0" smtClean="0"/>
                <a:t>10</a:t>
              </a:r>
              <a:r>
                <a:rPr lang="en-GB" baseline="30000" dirty="0"/>
                <a:t>7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140000" y="5769288"/>
              <a:ext cx="312586" cy="252000"/>
            </a:xfrm>
            <a:prstGeom prst="rect">
              <a:avLst/>
            </a:prstGeom>
            <a:grpFill/>
          </p:spPr>
          <p:txBody>
            <a:bodyPr wrap="none" lIns="0" tIns="0" rIns="0" bIns="0" rtlCol="0" anchor="b" anchorCtr="1">
              <a:noAutofit/>
            </a:bodyPr>
            <a:lstStyle/>
            <a:p>
              <a:r>
                <a:rPr lang="en-GB" dirty="0" smtClean="0"/>
                <a:t>10</a:t>
              </a:r>
              <a:r>
                <a:rPr lang="en-GB" baseline="30000" dirty="0"/>
                <a:t>8</a:t>
              </a: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5311707" y="5971736"/>
            <a:ext cx="3672000" cy="252000"/>
            <a:chOff x="5188714" y="5162286"/>
            <a:chExt cx="3672000" cy="252000"/>
          </a:xfrm>
        </p:grpSpPr>
        <p:sp>
          <p:nvSpPr>
            <p:cNvPr id="8" name="TextBox 7"/>
            <p:cNvSpPr txBox="1"/>
            <p:nvPr/>
          </p:nvSpPr>
          <p:spPr>
            <a:xfrm>
              <a:off x="5188714" y="5162286"/>
              <a:ext cx="297173" cy="25200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 anchor="t" anchorCtr="1">
              <a:noAutofit/>
            </a:bodyPr>
            <a:lstStyle/>
            <a:p>
              <a:r>
                <a:rPr lang="en-GB" dirty="0" smtClean="0"/>
                <a:t>10</a:t>
              </a:r>
              <a:r>
                <a:rPr lang="en-GB" baseline="30000" dirty="0" smtClean="0"/>
                <a:t>5</a:t>
              </a:r>
              <a:endParaRPr lang="en-GB" baseline="300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889311" y="5162286"/>
              <a:ext cx="297173" cy="25200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 anchor="t" anchorCtr="1">
              <a:noAutofit/>
            </a:bodyPr>
            <a:lstStyle/>
            <a:p>
              <a:r>
                <a:rPr lang="en-GB" dirty="0" smtClean="0"/>
                <a:t>10</a:t>
              </a:r>
              <a:r>
                <a:rPr lang="en-GB" baseline="30000" dirty="0"/>
                <a:t>6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563541" y="5162286"/>
              <a:ext cx="297173" cy="25200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 anchor="t" anchorCtr="1">
              <a:noAutofit/>
            </a:bodyPr>
            <a:lstStyle/>
            <a:p>
              <a:r>
                <a:rPr lang="en-GB" dirty="0" smtClean="0"/>
                <a:t>10</a:t>
              </a:r>
              <a:r>
                <a:rPr lang="en-GB" baseline="30000" dirty="0"/>
                <a:t>7</a:t>
              </a: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327783" y="2493494"/>
            <a:ext cx="445118" cy="379591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36000" bIns="0" rtlCol="0" anchor="ctr" anchorCtr="0">
            <a:spAutoFit/>
          </a:bodyPr>
          <a:lstStyle/>
          <a:p>
            <a:pPr algn="r">
              <a:lnSpc>
                <a:spcPts val="7300"/>
              </a:lnSpc>
            </a:pPr>
            <a:r>
              <a:rPr lang="en-GB" dirty="0" smtClean="0"/>
              <a:t>10</a:t>
            </a:r>
          </a:p>
          <a:p>
            <a:pPr algn="r">
              <a:lnSpc>
                <a:spcPts val="7300"/>
              </a:lnSpc>
            </a:pPr>
            <a:r>
              <a:rPr lang="en-GB" dirty="0" smtClean="0"/>
              <a:t>1</a:t>
            </a:r>
          </a:p>
          <a:p>
            <a:pPr algn="r">
              <a:lnSpc>
                <a:spcPts val="7300"/>
              </a:lnSpc>
            </a:pPr>
            <a:r>
              <a:rPr lang="en-GB" dirty="0" smtClean="0"/>
              <a:t>0.1</a:t>
            </a:r>
          </a:p>
          <a:p>
            <a:pPr algn="r">
              <a:lnSpc>
                <a:spcPts val="7300"/>
              </a:lnSpc>
            </a:pPr>
            <a:r>
              <a:rPr lang="en-GB" dirty="0" smtClean="0"/>
              <a:t>0.01</a:t>
            </a:r>
            <a:endParaRPr lang="en-GB" dirty="0"/>
          </a:p>
        </p:txBody>
      </p:sp>
      <p:sp>
        <p:nvSpPr>
          <p:cNvPr id="29" name="Rectangle 28"/>
          <p:cNvSpPr/>
          <p:nvPr/>
        </p:nvSpPr>
        <p:spPr>
          <a:xfrm>
            <a:off x="3881221" y="3834868"/>
            <a:ext cx="684000" cy="18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TextBox 34"/>
          <p:cNvSpPr txBox="1"/>
          <p:nvPr/>
        </p:nvSpPr>
        <p:spPr>
          <a:xfrm>
            <a:off x="6577407" y="6211132"/>
            <a:ext cx="113685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200" dirty="0" err="1" smtClean="0"/>
              <a:t>E</a:t>
            </a:r>
            <a:r>
              <a:rPr lang="en-GB" sz="2200" baseline="-25000" dirty="0" err="1" smtClean="0">
                <a:latin typeface="Symbol" panose="05050102010706020507" pitchFamily="18" charset="2"/>
              </a:rPr>
              <a:t>n</a:t>
            </a:r>
            <a:r>
              <a:rPr lang="en-GB" sz="2200" dirty="0" smtClean="0"/>
              <a:t> [GeV]</a:t>
            </a:r>
            <a:endParaRPr lang="en-GB" sz="2200" dirty="0"/>
          </a:p>
        </p:txBody>
      </p:sp>
      <p:sp>
        <p:nvSpPr>
          <p:cNvPr id="36" name="TextBox 35"/>
          <p:cNvSpPr txBox="1"/>
          <p:nvPr/>
        </p:nvSpPr>
        <p:spPr>
          <a:xfrm>
            <a:off x="2270879" y="6211694"/>
            <a:ext cx="113685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200" dirty="0" err="1" smtClean="0"/>
              <a:t>E</a:t>
            </a:r>
            <a:r>
              <a:rPr lang="en-GB" sz="2200" baseline="-25000" dirty="0" err="1" smtClean="0">
                <a:latin typeface="Symbol" panose="05050102010706020507" pitchFamily="18" charset="2"/>
              </a:rPr>
              <a:t>n</a:t>
            </a:r>
            <a:r>
              <a:rPr lang="en-GB" sz="2200" dirty="0" smtClean="0"/>
              <a:t> [GeV]</a:t>
            </a:r>
            <a:endParaRPr lang="en-GB" sz="2200" dirty="0"/>
          </a:p>
        </p:txBody>
      </p:sp>
      <p:sp>
        <p:nvSpPr>
          <p:cNvPr id="37" name="TextBox 36"/>
          <p:cNvSpPr txBox="1"/>
          <p:nvPr/>
        </p:nvSpPr>
        <p:spPr>
          <a:xfrm rot="16200000">
            <a:off x="-508095" y="4307902"/>
            <a:ext cx="146386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200" dirty="0" smtClean="0"/>
              <a:t>angle [</a:t>
            </a:r>
            <a:r>
              <a:rPr lang="en-GB" sz="2200" dirty="0" err="1" smtClean="0"/>
              <a:t>deg</a:t>
            </a:r>
            <a:r>
              <a:rPr lang="en-GB" sz="2200" dirty="0" smtClean="0"/>
              <a:t>]</a:t>
            </a:r>
            <a:endParaRPr lang="en-GB" sz="2200" dirty="0"/>
          </a:p>
        </p:txBody>
      </p:sp>
      <p:cxnSp>
        <p:nvCxnSpPr>
          <p:cNvPr id="45" name="Straight Connector 44"/>
          <p:cNvCxnSpPr/>
          <p:nvPr/>
        </p:nvCxnSpPr>
        <p:spPr>
          <a:xfrm>
            <a:off x="2223164" y="1739242"/>
            <a:ext cx="487548" cy="195020"/>
          </a:xfrm>
          <a:prstGeom prst="line">
            <a:avLst/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V="1">
            <a:off x="2710766" y="1739242"/>
            <a:ext cx="487548" cy="195020"/>
          </a:xfrm>
          <a:prstGeom prst="line">
            <a:avLst/>
          </a:prstGeom>
          <a:noFill/>
          <a:ln w="1905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7" name="Group 46"/>
          <p:cNvGrpSpPr/>
          <p:nvPr/>
        </p:nvGrpSpPr>
        <p:grpSpPr>
          <a:xfrm>
            <a:off x="2617988" y="1952610"/>
            <a:ext cx="195019" cy="585060"/>
            <a:chOff x="4320000" y="2880000"/>
            <a:chExt cx="381462" cy="864000"/>
          </a:xfrm>
          <a:noFill/>
        </p:grpSpPr>
        <p:cxnSp>
          <p:nvCxnSpPr>
            <p:cNvPr id="50" name="Straight Connector 49"/>
            <p:cNvCxnSpPr/>
            <p:nvPr/>
          </p:nvCxnSpPr>
          <p:spPr>
            <a:xfrm flipH="1">
              <a:off x="4320000" y="2880000"/>
              <a:ext cx="180000" cy="54000"/>
            </a:xfrm>
            <a:prstGeom prst="line">
              <a:avLst/>
            </a:prstGeom>
            <a:grp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flipH="1" flipV="1">
              <a:off x="4320000" y="2934000"/>
              <a:ext cx="360000" cy="108000"/>
            </a:xfrm>
            <a:prstGeom prst="line">
              <a:avLst/>
            </a:prstGeom>
            <a:grp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flipH="1">
              <a:off x="4320000" y="3042000"/>
              <a:ext cx="360000" cy="108000"/>
            </a:xfrm>
            <a:prstGeom prst="line">
              <a:avLst/>
            </a:prstGeom>
            <a:grp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flipH="1" flipV="1">
              <a:off x="4320000" y="3150000"/>
              <a:ext cx="360000" cy="108000"/>
            </a:xfrm>
            <a:prstGeom prst="line">
              <a:avLst/>
            </a:prstGeom>
            <a:grp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flipH="1">
              <a:off x="4320000" y="3258000"/>
              <a:ext cx="360000" cy="108000"/>
            </a:xfrm>
            <a:prstGeom prst="line">
              <a:avLst/>
            </a:prstGeom>
            <a:grp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flipH="1" flipV="1">
              <a:off x="4320000" y="3366000"/>
              <a:ext cx="360000" cy="108000"/>
            </a:xfrm>
            <a:prstGeom prst="line">
              <a:avLst/>
            </a:prstGeom>
            <a:grp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flipH="1">
              <a:off x="4320000" y="3474000"/>
              <a:ext cx="360000" cy="108000"/>
            </a:xfrm>
            <a:prstGeom prst="line">
              <a:avLst/>
            </a:prstGeom>
            <a:grp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flipH="1" flipV="1">
              <a:off x="4341462" y="3582000"/>
              <a:ext cx="360000" cy="108000"/>
            </a:xfrm>
            <a:prstGeom prst="line">
              <a:avLst/>
            </a:prstGeom>
            <a:grp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flipH="1">
              <a:off x="4501428" y="3690000"/>
              <a:ext cx="180000" cy="54000"/>
            </a:xfrm>
            <a:prstGeom prst="line">
              <a:avLst/>
            </a:prstGeom>
            <a:grp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8" name="Straight Connector 47"/>
          <p:cNvCxnSpPr/>
          <p:nvPr/>
        </p:nvCxnSpPr>
        <p:spPr>
          <a:xfrm>
            <a:off x="2721029" y="2548915"/>
            <a:ext cx="487548" cy="195020"/>
          </a:xfrm>
          <a:prstGeom prst="line">
            <a:avLst/>
          </a:prstGeom>
          <a:noFill/>
          <a:ln w="1905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flipV="1">
            <a:off x="2242874" y="2548915"/>
            <a:ext cx="487548" cy="195020"/>
          </a:xfrm>
          <a:prstGeom prst="line">
            <a:avLst/>
          </a:prstGeom>
          <a:noFill/>
          <a:ln w="1905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1882375" y="1457040"/>
            <a:ext cx="266158" cy="2500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Symbol" panose="05050102010706020507" pitchFamily="18" charset="2"/>
              </a:rPr>
              <a:t>n</a:t>
            </a:r>
            <a:r>
              <a:rPr lang="en-GB" baseline="-25000" dirty="0" smtClean="0">
                <a:latin typeface="Symbol" panose="05050102010706020507" pitchFamily="18" charset="2"/>
              </a:rPr>
              <a:t>m</a:t>
            </a:r>
            <a:endParaRPr lang="en-GB" baseline="-25000" dirty="0">
              <a:latin typeface="Symbol" panose="05050102010706020507" pitchFamily="18" charset="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207752" y="1457040"/>
            <a:ext cx="215141" cy="2500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Symbol" panose="05050102010706020507" pitchFamily="18" charset="2"/>
              </a:rPr>
              <a:t>m</a:t>
            </a:r>
            <a:endParaRPr lang="en-GB" dirty="0">
              <a:latin typeface="Symbol" panose="05050102010706020507" pitchFamily="18" charset="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912487" y="2675973"/>
            <a:ext cx="225996" cy="2500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</a:t>
            </a:r>
            <a:endParaRPr lang="en-GB" dirty="0"/>
          </a:p>
        </p:txBody>
      </p:sp>
      <p:sp>
        <p:nvSpPr>
          <p:cNvPr id="43" name="TextBox 42"/>
          <p:cNvSpPr txBox="1"/>
          <p:nvPr/>
        </p:nvSpPr>
        <p:spPr>
          <a:xfrm>
            <a:off x="3256954" y="2690106"/>
            <a:ext cx="206457" cy="2500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X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2866874" y="2091301"/>
            <a:ext cx="321517" cy="2500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</a:t>
            </a:r>
            <a:r>
              <a:rPr lang="en-GB" baseline="30000" dirty="0" smtClean="0">
                <a:sym typeface="Symbol" panose="05050102010706020507" pitchFamily="18" charset="2"/>
              </a:rPr>
              <a:t></a:t>
            </a:r>
            <a:endParaRPr lang="en-GB" baseline="30000" dirty="0"/>
          </a:p>
        </p:txBody>
      </p:sp>
      <p:cxnSp>
        <p:nvCxnSpPr>
          <p:cNvPr id="111" name="Straight Connector 110"/>
          <p:cNvCxnSpPr/>
          <p:nvPr/>
        </p:nvCxnSpPr>
        <p:spPr>
          <a:xfrm>
            <a:off x="6626467" y="1740185"/>
            <a:ext cx="487547" cy="195020"/>
          </a:xfrm>
          <a:prstGeom prst="lin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 flipV="1">
            <a:off x="7114069" y="1740185"/>
            <a:ext cx="487547" cy="195020"/>
          </a:xfrm>
          <a:prstGeom prst="line">
            <a:avLst/>
          </a:prstGeom>
          <a:solidFill>
            <a:schemeClr val="bg1"/>
          </a:solidFill>
          <a:ln w="1905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3" name="Group 112"/>
          <p:cNvGrpSpPr/>
          <p:nvPr/>
        </p:nvGrpSpPr>
        <p:grpSpPr>
          <a:xfrm>
            <a:off x="7021291" y="1953553"/>
            <a:ext cx="195019" cy="585060"/>
            <a:chOff x="4320000" y="2880000"/>
            <a:chExt cx="381462" cy="864000"/>
          </a:xfrm>
          <a:solidFill>
            <a:schemeClr val="bg1"/>
          </a:solidFill>
        </p:grpSpPr>
        <p:cxnSp>
          <p:nvCxnSpPr>
            <p:cNvPr id="116" name="Straight Connector 115"/>
            <p:cNvCxnSpPr/>
            <p:nvPr/>
          </p:nvCxnSpPr>
          <p:spPr>
            <a:xfrm flipH="1">
              <a:off x="4320000" y="2880000"/>
              <a:ext cx="180000" cy="54000"/>
            </a:xfrm>
            <a:prstGeom prst="line">
              <a:avLst/>
            </a:prstGeom>
            <a:grp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/>
            <p:cNvCxnSpPr/>
            <p:nvPr/>
          </p:nvCxnSpPr>
          <p:spPr>
            <a:xfrm flipH="1" flipV="1">
              <a:off x="4320000" y="2934000"/>
              <a:ext cx="360000" cy="108000"/>
            </a:xfrm>
            <a:prstGeom prst="line">
              <a:avLst/>
            </a:prstGeom>
            <a:grp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 flipH="1">
              <a:off x="4320000" y="3042000"/>
              <a:ext cx="360000" cy="108000"/>
            </a:xfrm>
            <a:prstGeom prst="line">
              <a:avLst/>
            </a:prstGeom>
            <a:grp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/>
            <p:cNvCxnSpPr/>
            <p:nvPr/>
          </p:nvCxnSpPr>
          <p:spPr>
            <a:xfrm flipH="1" flipV="1">
              <a:off x="4320000" y="3150000"/>
              <a:ext cx="360000" cy="108000"/>
            </a:xfrm>
            <a:prstGeom prst="line">
              <a:avLst/>
            </a:prstGeom>
            <a:grp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flipH="1">
              <a:off x="4320000" y="3258000"/>
              <a:ext cx="360000" cy="108000"/>
            </a:xfrm>
            <a:prstGeom prst="line">
              <a:avLst/>
            </a:prstGeom>
            <a:grp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flipH="1" flipV="1">
              <a:off x="4320000" y="3366000"/>
              <a:ext cx="360000" cy="108000"/>
            </a:xfrm>
            <a:prstGeom prst="line">
              <a:avLst/>
            </a:prstGeom>
            <a:grp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/>
            <p:cNvCxnSpPr/>
            <p:nvPr/>
          </p:nvCxnSpPr>
          <p:spPr>
            <a:xfrm flipH="1">
              <a:off x="4320000" y="3474000"/>
              <a:ext cx="360000" cy="108000"/>
            </a:xfrm>
            <a:prstGeom prst="line">
              <a:avLst/>
            </a:prstGeom>
            <a:grp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 flipH="1" flipV="1">
              <a:off x="4341462" y="3582000"/>
              <a:ext cx="360000" cy="108000"/>
            </a:xfrm>
            <a:prstGeom prst="line">
              <a:avLst/>
            </a:prstGeom>
            <a:grp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/>
            <p:cNvCxnSpPr/>
            <p:nvPr/>
          </p:nvCxnSpPr>
          <p:spPr>
            <a:xfrm flipH="1">
              <a:off x="4501428" y="3690000"/>
              <a:ext cx="180000" cy="54000"/>
            </a:xfrm>
            <a:prstGeom prst="line">
              <a:avLst/>
            </a:prstGeom>
            <a:grp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4" name="Straight Connector 113"/>
          <p:cNvCxnSpPr/>
          <p:nvPr/>
        </p:nvCxnSpPr>
        <p:spPr>
          <a:xfrm>
            <a:off x="7124332" y="2549858"/>
            <a:ext cx="487547" cy="195020"/>
          </a:xfrm>
          <a:prstGeom prst="line">
            <a:avLst/>
          </a:prstGeom>
          <a:solidFill>
            <a:schemeClr val="bg1"/>
          </a:solidFill>
          <a:ln w="1905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 flipV="1">
            <a:off x="6646177" y="2549858"/>
            <a:ext cx="487547" cy="195020"/>
          </a:xfrm>
          <a:prstGeom prst="line">
            <a:avLst/>
          </a:prstGeom>
          <a:solidFill>
            <a:schemeClr val="bg1"/>
          </a:solidFill>
          <a:ln w="1905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TextBox 105"/>
          <p:cNvSpPr txBox="1"/>
          <p:nvPr/>
        </p:nvSpPr>
        <p:spPr>
          <a:xfrm>
            <a:off x="6285678" y="1457983"/>
            <a:ext cx="38183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Symbol" panose="05050102010706020507" pitchFamily="18" charset="2"/>
              </a:rPr>
              <a:t>n</a:t>
            </a:r>
            <a:r>
              <a:rPr lang="en-GB" baseline="-25000" dirty="0" smtClean="0"/>
              <a:t>e</a:t>
            </a:r>
            <a:endParaRPr lang="en-GB" baseline="-25000" dirty="0"/>
          </a:p>
        </p:txBody>
      </p:sp>
      <p:sp>
        <p:nvSpPr>
          <p:cNvPr id="107" name="TextBox 106"/>
          <p:cNvSpPr txBox="1"/>
          <p:nvPr/>
        </p:nvSpPr>
        <p:spPr>
          <a:xfrm>
            <a:off x="7611055" y="1457983"/>
            <a:ext cx="30008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e</a:t>
            </a:r>
            <a:endParaRPr lang="en-GB" dirty="0"/>
          </a:p>
        </p:txBody>
      </p:sp>
      <p:sp>
        <p:nvSpPr>
          <p:cNvPr id="108" name="TextBox 107"/>
          <p:cNvSpPr txBox="1"/>
          <p:nvPr/>
        </p:nvSpPr>
        <p:spPr>
          <a:xfrm>
            <a:off x="6315790" y="2676916"/>
            <a:ext cx="225996" cy="25009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N</a:t>
            </a:r>
            <a:endParaRPr lang="en-GB" dirty="0"/>
          </a:p>
        </p:txBody>
      </p:sp>
      <p:sp>
        <p:nvSpPr>
          <p:cNvPr id="109" name="TextBox 108"/>
          <p:cNvSpPr txBox="1"/>
          <p:nvPr/>
        </p:nvSpPr>
        <p:spPr>
          <a:xfrm>
            <a:off x="7660258" y="2691050"/>
            <a:ext cx="206458" cy="25009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X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7270178" y="2092245"/>
            <a:ext cx="321517" cy="25009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W</a:t>
            </a:r>
            <a:r>
              <a:rPr lang="en-GB" baseline="30000" dirty="0" smtClean="0">
                <a:sym typeface="Symbol" panose="05050102010706020507" pitchFamily="18" charset="2"/>
              </a:rPr>
              <a:t></a:t>
            </a:r>
            <a:endParaRPr lang="en-GB" baseline="30000" dirty="0"/>
          </a:p>
        </p:txBody>
      </p:sp>
      <p:sp>
        <p:nvSpPr>
          <p:cNvPr id="4" name="TextBox 3"/>
          <p:cNvSpPr txBox="1"/>
          <p:nvPr/>
        </p:nvSpPr>
        <p:spPr>
          <a:xfrm>
            <a:off x="3231823" y="3163630"/>
            <a:ext cx="119616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200" b="1" dirty="0" smtClean="0"/>
              <a:t>KM3NeT</a:t>
            </a:r>
            <a:endParaRPr lang="en-GB" sz="2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924408" y="2011995"/>
            <a:ext cx="9158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T</a:t>
            </a:r>
            <a:r>
              <a:rPr lang="en-GB" sz="2400" dirty="0" smtClean="0"/>
              <a:t>rack</a:t>
            </a:r>
            <a:r>
              <a:rPr lang="en-GB" sz="2400" dirty="0"/>
              <a:t>: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5152248" y="2031231"/>
            <a:ext cx="12881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Cascade</a:t>
            </a:r>
            <a:r>
              <a:rPr lang="en-GB" sz="2400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375938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B0F0"/>
          </a:solidFill>
        </p:spPr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Energy resolution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FA2D2-B08E-479C-8EFA-F462BF97C60C}" type="slidenum">
              <a:rPr lang="en-GB" smtClean="0"/>
              <a:pPr/>
              <a:t>21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t="-2" b="11195"/>
          <a:stretch/>
        </p:blipFill>
        <p:spPr>
          <a:xfrm>
            <a:off x="4729406" y="3054257"/>
            <a:ext cx="4284000" cy="2930400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5195595" y="5986250"/>
            <a:ext cx="3672000" cy="252000"/>
            <a:chOff x="5188714" y="5162286"/>
            <a:chExt cx="3672000" cy="252000"/>
          </a:xfrm>
        </p:grpSpPr>
        <p:sp>
          <p:nvSpPr>
            <p:cNvPr id="9" name="TextBox 8"/>
            <p:cNvSpPr txBox="1"/>
            <p:nvPr/>
          </p:nvSpPr>
          <p:spPr>
            <a:xfrm>
              <a:off x="5188714" y="5162286"/>
              <a:ext cx="297173" cy="25200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 anchor="t" anchorCtr="1">
              <a:noAutofit/>
            </a:bodyPr>
            <a:lstStyle/>
            <a:p>
              <a:r>
                <a:rPr lang="en-GB" dirty="0" smtClean="0"/>
                <a:t>10</a:t>
              </a:r>
              <a:r>
                <a:rPr lang="en-GB" baseline="30000" dirty="0" smtClean="0"/>
                <a:t>5</a:t>
              </a:r>
              <a:endParaRPr lang="en-GB" baseline="300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889311" y="5162286"/>
              <a:ext cx="297173" cy="25200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 anchor="t" anchorCtr="1">
              <a:noAutofit/>
            </a:bodyPr>
            <a:lstStyle/>
            <a:p>
              <a:r>
                <a:rPr lang="en-GB" dirty="0" smtClean="0"/>
                <a:t>10</a:t>
              </a:r>
              <a:r>
                <a:rPr lang="en-GB" baseline="30000" dirty="0"/>
                <a:t>6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563541" y="5162286"/>
              <a:ext cx="297173" cy="25200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 anchor="t" anchorCtr="1">
              <a:noAutofit/>
            </a:bodyPr>
            <a:lstStyle/>
            <a:p>
              <a:r>
                <a:rPr lang="en-GB" dirty="0" smtClean="0"/>
                <a:t>10</a:t>
              </a:r>
              <a:r>
                <a:rPr lang="en-GB" baseline="30000" dirty="0"/>
                <a:t>7</a:t>
              </a: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6461295" y="6211132"/>
            <a:ext cx="113685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200" dirty="0" err="1" smtClean="0"/>
              <a:t>E</a:t>
            </a:r>
            <a:r>
              <a:rPr lang="en-GB" sz="2200" baseline="-25000" dirty="0" err="1" smtClean="0">
                <a:latin typeface="Symbol" panose="05050102010706020507" pitchFamily="18" charset="2"/>
              </a:rPr>
              <a:t>n</a:t>
            </a:r>
            <a:r>
              <a:rPr lang="en-GB" sz="2200" dirty="0" smtClean="0"/>
              <a:t> [GeV]</a:t>
            </a:r>
            <a:endParaRPr lang="en-GB" sz="22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/>
          <a:srcRect l="12151" t="8636" r="9849" b="12357"/>
          <a:stretch/>
        </p:blipFill>
        <p:spPr>
          <a:xfrm>
            <a:off x="815333" y="3150033"/>
            <a:ext cx="3510000" cy="2808000"/>
          </a:xfrm>
          <a:prstGeom prst="rect">
            <a:avLst/>
          </a:prstGeom>
        </p:spPr>
      </p:pic>
      <p:grpSp>
        <p:nvGrpSpPr>
          <p:cNvPr id="30" name="Group 29"/>
          <p:cNvGrpSpPr/>
          <p:nvPr/>
        </p:nvGrpSpPr>
        <p:grpSpPr>
          <a:xfrm>
            <a:off x="1217778" y="5984750"/>
            <a:ext cx="3204456" cy="252000"/>
            <a:chOff x="1043608" y="6057320"/>
            <a:chExt cx="3204456" cy="252000"/>
          </a:xfrm>
        </p:grpSpPr>
        <p:sp>
          <p:nvSpPr>
            <p:cNvPr id="16" name="TextBox 15"/>
            <p:cNvSpPr txBox="1"/>
            <p:nvPr/>
          </p:nvSpPr>
          <p:spPr>
            <a:xfrm>
              <a:off x="1512064" y="6057320"/>
              <a:ext cx="218586" cy="25200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 anchor="b" anchorCtr="1">
              <a:noAutofit/>
            </a:bodyPr>
            <a:lstStyle/>
            <a:p>
              <a:r>
                <a:rPr lang="en-GB" dirty="0" smtClean="0"/>
                <a:t>10</a:t>
              </a:r>
              <a:r>
                <a:rPr lang="en-GB" baseline="30000" dirty="0"/>
                <a:t>3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015290" y="6057320"/>
              <a:ext cx="218586" cy="25200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 anchor="b" anchorCtr="1">
              <a:noAutofit/>
            </a:bodyPr>
            <a:lstStyle/>
            <a:p>
              <a:r>
                <a:rPr lang="en-GB" dirty="0" smtClean="0"/>
                <a:t>10</a:t>
              </a:r>
              <a:r>
                <a:rPr lang="en-GB" baseline="30000" dirty="0"/>
                <a:t>4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519030" y="6057320"/>
              <a:ext cx="218586" cy="25200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 anchor="b" anchorCtr="1">
              <a:noAutofit/>
            </a:bodyPr>
            <a:lstStyle/>
            <a:p>
              <a:r>
                <a:rPr lang="en-GB" dirty="0" smtClean="0"/>
                <a:t>10</a:t>
              </a:r>
              <a:r>
                <a:rPr lang="en-GB" baseline="30000" dirty="0" smtClean="0"/>
                <a:t>5</a:t>
              </a:r>
              <a:endParaRPr lang="en-GB" baseline="30000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022513" y="6057320"/>
              <a:ext cx="218586" cy="25200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 anchor="b" anchorCtr="1">
              <a:noAutofit/>
            </a:bodyPr>
            <a:lstStyle/>
            <a:p>
              <a:r>
                <a:rPr lang="en-GB" dirty="0" smtClean="0"/>
                <a:t>10</a:t>
              </a:r>
              <a:r>
                <a:rPr lang="en-GB" baseline="30000" dirty="0"/>
                <a:t>6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525995" y="6057320"/>
              <a:ext cx="218586" cy="25200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 anchor="b" anchorCtr="1">
              <a:noAutofit/>
            </a:bodyPr>
            <a:lstStyle/>
            <a:p>
              <a:r>
                <a:rPr lang="en-GB" dirty="0" smtClean="0"/>
                <a:t>10</a:t>
              </a:r>
              <a:r>
                <a:rPr lang="en-GB" baseline="30000" dirty="0"/>
                <a:t>7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029478" y="6057320"/>
              <a:ext cx="218586" cy="25200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 anchor="b" anchorCtr="1">
              <a:noAutofit/>
            </a:bodyPr>
            <a:lstStyle/>
            <a:p>
              <a:r>
                <a:rPr lang="en-GB" dirty="0" smtClean="0"/>
                <a:t>10</a:t>
              </a:r>
              <a:r>
                <a:rPr lang="en-GB" baseline="30000" dirty="0"/>
                <a:t>8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043608" y="6057320"/>
              <a:ext cx="218586" cy="25200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 anchor="b" anchorCtr="1">
              <a:noAutofit/>
            </a:bodyPr>
            <a:lstStyle/>
            <a:p>
              <a:r>
                <a:rPr lang="en-GB" dirty="0" smtClean="0"/>
                <a:t>10</a:t>
              </a:r>
              <a:r>
                <a:rPr lang="en-GB" baseline="30000" dirty="0"/>
                <a:t>2</a:t>
              </a: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2445049" y="6211694"/>
            <a:ext cx="113685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200" dirty="0" err="1" smtClean="0"/>
              <a:t>E</a:t>
            </a:r>
            <a:r>
              <a:rPr lang="en-GB" sz="2200" baseline="-25000" dirty="0" err="1" smtClean="0">
                <a:latin typeface="Symbol" panose="05050102010706020507" pitchFamily="18" charset="2"/>
              </a:rPr>
              <a:t>n</a:t>
            </a:r>
            <a:r>
              <a:rPr lang="en-GB" sz="2200" dirty="0" smtClean="0"/>
              <a:t> [GeV]</a:t>
            </a:r>
            <a:endParaRPr lang="en-GB" sz="2200" dirty="0"/>
          </a:p>
        </p:txBody>
      </p:sp>
      <p:sp>
        <p:nvSpPr>
          <p:cNvPr id="32" name="TextBox 31"/>
          <p:cNvSpPr txBox="1"/>
          <p:nvPr/>
        </p:nvSpPr>
        <p:spPr>
          <a:xfrm>
            <a:off x="4609944" y="3000667"/>
            <a:ext cx="364514" cy="310341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72000" bIns="0" rtlCol="0">
            <a:spAutoFit/>
          </a:bodyPr>
          <a:lstStyle/>
          <a:p>
            <a:pPr algn="r">
              <a:lnSpc>
                <a:spcPts val="2200"/>
              </a:lnSpc>
            </a:pPr>
            <a:r>
              <a:rPr lang="en-GB" dirty="0" smtClean="0"/>
              <a:t>1.5</a:t>
            </a:r>
          </a:p>
          <a:p>
            <a:pPr algn="r">
              <a:lnSpc>
                <a:spcPts val="2200"/>
              </a:lnSpc>
            </a:pPr>
            <a:r>
              <a:rPr lang="en-GB" dirty="0" smtClean="0"/>
              <a:t>1.4</a:t>
            </a:r>
          </a:p>
          <a:p>
            <a:pPr algn="r">
              <a:lnSpc>
                <a:spcPts val="2200"/>
              </a:lnSpc>
            </a:pPr>
            <a:r>
              <a:rPr lang="en-GB" dirty="0" smtClean="0"/>
              <a:t>1.3</a:t>
            </a:r>
          </a:p>
          <a:p>
            <a:pPr algn="r">
              <a:lnSpc>
                <a:spcPts val="2200"/>
              </a:lnSpc>
            </a:pPr>
            <a:r>
              <a:rPr lang="en-GB" dirty="0" smtClean="0"/>
              <a:t>1.2</a:t>
            </a:r>
          </a:p>
          <a:p>
            <a:pPr algn="r">
              <a:lnSpc>
                <a:spcPts val="2200"/>
              </a:lnSpc>
            </a:pPr>
            <a:r>
              <a:rPr lang="en-GB" dirty="0" smtClean="0"/>
              <a:t>1.1</a:t>
            </a:r>
          </a:p>
          <a:p>
            <a:pPr algn="r">
              <a:lnSpc>
                <a:spcPts val="2200"/>
              </a:lnSpc>
            </a:pPr>
            <a:r>
              <a:rPr lang="en-GB" dirty="0"/>
              <a:t>1</a:t>
            </a:r>
            <a:endParaRPr lang="en-GB" dirty="0" smtClean="0"/>
          </a:p>
          <a:p>
            <a:pPr algn="r">
              <a:lnSpc>
                <a:spcPts val="2200"/>
              </a:lnSpc>
            </a:pPr>
            <a:r>
              <a:rPr lang="en-GB" dirty="0" smtClean="0"/>
              <a:t>0.9</a:t>
            </a:r>
          </a:p>
          <a:p>
            <a:pPr algn="r">
              <a:lnSpc>
                <a:spcPts val="2200"/>
              </a:lnSpc>
            </a:pPr>
            <a:r>
              <a:rPr lang="en-GB" dirty="0" smtClean="0"/>
              <a:t>0.8</a:t>
            </a:r>
          </a:p>
          <a:p>
            <a:pPr algn="r">
              <a:lnSpc>
                <a:spcPts val="2200"/>
              </a:lnSpc>
            </a:pPr>
            <a:r>
              <a:rPr lang="en-GB" dirty="0" smtClean="0"/>
              <a:t>0.7</a:t>
            </a:r>
          </a:p>
          <a:p>
            <a:pPr algn="r">
              <a:lnSpc>
                <a:spcPts val="2200"/>
              </a:lnSpc>
            </a:pPr>
            <a:r>
              <a:rPr lang="en-GB" dirty="0" smtClean="0"/>
              <a:t>0.6</a:t>
            </a:r>
          </a:p>
          <a:p>
            <a:pPr algn="r">
              <a:lnSpc>
                <a:spcPts val="2200"/>
              </a:lnSpc>
            </a:pPr>
            <a:r>
              <a:rPr lang="en-GB" dirty="0" smtClean="0"/>
              <a:t>0.5</a:t>
            </a:r>
            <a:endParaRPr lang="en-GB" dirty="0"/>
          </a:p>
        </p:txBody>
      </p:sp>
      <p:sp>
        <p:nvSpPr>
          <p:cNvPr id="34" name="TextBox 33"/>
          <p:cNvSpPr txBox="1"/>
          <p:nvPr/>
        </p:nvSpPr>
        <p:spPr>
          <a:xfrm>
            <a:off x="435535" y="2919698"/>
            <a:ext cx="395424" cy="323165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36000" bIns="0" rtlCol="0" anchor="ctr" anchorCtr="0">
            <a:spAutoFit/>
          </a:bodyPr>
          <a:lstStyle/>
          <a:p>
            <a:pPr algn="r">
              <a:lnSpc>
                <a:spcPts val="3600"/>
              </a:lnSpc>
            </a:pPr>
            <a:r>
              <a:rPr lang="en-GB" dirty="0" smtClean="0"/>
              <a:t>10</a:t>
            </a:r>
            <a:r>
              <a:rPr lang="en-GB" baseline="30000" dirty="0" smtClean="0"/>
              <a:t>3</a:t>
            </a:r>
          </a:p>
          <a:p>
            <a:pPr algn="r">
              <a:lnSpc>
                <a:spcPts val="3600"/>
              </a:lnSpc>
            </a:pPr>
            <a:r>
              <a:rPr lang="en-GB" dirty="0" smtClean="0"/>
              <a:t>10</a:t>
            </a:r>
            <a:r>
              <a:rPr lang="en-GB" baseline="30000" dirty="0"/>
              <a:t>2</a:t>
            </a:r>
            <a:endParaRPr lang="en-GB" dirty="0" smtClean="0"/>
          </a:p>
          <a:p>
            <a:pPr algn="r">
              <a:lnSpc>
                <a:spcPts val="3600"/>
              </a:lnSpc>
            </a:pPr>
            <a:r>
              <a:rPr lang="en-GB" dirty="0" smtClean="0"/>
              <a:t>10</a:t>
            </a:r>
            <a:r>
              <a:rPr lang="en-GB" baseline="30000" dirty="0"/>
              <a:t>1</a:t>
            </a:r>
            <a:endParaRPr lang="en-GB" dirty="0" smtClean="0"/>
          </a:p>
          <a:p>
            <a:pPr algn="r">
              <a:lnSpc>
                <a:spcPts val="3600"/>
              </a:lnSpc>
            </a:pPr>
            <a:r>
              <a:rPr lang="en-GB" dirty="0" smtClean="0"/>
              <a:t>1 </a:t>
            </a:r>
          </a:p>
          <a:p>
            <a:pPr algn="r">
              <a:lnSpc>
                <a:spcPts val="3600"/>
              </a:lnSpc>
            </a:pPr>
            <a:r>
              <a:rPr lang="en-GB" dirty="0" smtClean="0"/>
              <a:t>10</a:t>
            </a:r>
            <a:r>
              <a:rPr lang="en-GB" baseline="30000" dirty="0" smtClean="0"/>
              <a:t>-1</a:t>
            </a:r>
            <a:endParaRPr lang="en-GB" dirty="0" smtClean="0"/>
          </a:p>
          <a:p>
            <a:pPr algn="r">
              <a:lnSpc>
                <a:spcPts val="3600"/>
              </a:lnSpc>
            </a:pPr>
            <a:r>
              <a:rPr lang="en-GB" dirty="0" smtClean="0"/>
              <a:t>10</a:t>
            </a:r>
            <a:r>
              <a:rPr lang="en-GB" baseline="30000" dirty="0" smtClean="0"/>
              <a:t>-2</a:t>
            </a:r>
            <a:endParaRPr lang="en-GB" dirty="0" smtClean="0"/>
          </a:p>
          <a:p>
            <a:pPr algn="r">
              <a:lnSpc>
                <a:spcPts val="3600"/>
              </a:lnSpc>
            </a:pPr>
            <a:r>
              <a:rPr lang="en-GB" dirty="0" smtClean="0"/>
              <a:t>10</a:t>
            </a:r>
            <a:r>
              <a:rPr lang="en-GB" baseline="30000" dirty="0" smtClean="0"/>
              <a:t>-3</a:t>
            </a:r>
            <a:endParaRPr lang="en-GB" baseline="30000" dirty="0"/>
          </a:p>
        </p:txBody>
      </p:sp>
      <p:sp>
        <p:nvSpPr>
          <p:cNvPr id="33" name="TextBox 32"/>
          <p:cNvSpPr txBox="1"/>
          <p:nvPr/>
        </p:nvSpPr>
        <p:spPr>
          <a:xfrm rot="16200000">
            <a:off x="-299306" y="4307902"/>
            <a:ext cx="104131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200" dirty="0" err="1" smtClean="0"/>
              <a:t>E</a:t>
            </a:r>
            <a:r>
              <a:rPr lang="en-GB" sz="2200" baseline="-25000" dirty="0" err="1" smtClean="0"/>
              <a:t>fit</a:t>
            </a:r>
            <a:r>
              <a:rPr lang="en-GB" sz="2200" dirty="0" smtClean="0"/>
              <a:t>/</a:t>
            </a:r>
            <a:r>
              <a:rPr lang="en-GB" sz="2200" dirty="0" err="1" smtClean="0"/>
              <a:t>E</a:t>
            </a:r>
            <a:r>
              <a:rPr lang="en-GB" sz="2200" baseline="-25000" dirty="0" err="1" smtClean="0"/>
              <a:t>true</a:t>
            </a:r>
            <a:endParaRPr lang="en-GB" sz="2200" baseline="-25000" dirty="0"/>
          </a:p>
        </p:txBody>
      </p:sp>
      <p:cxnSp>
        <p:nvCxnSpPr>
          <p:cNvPr id="77" name="Straight Connector 76"/>
          <p:cNvCxnSpPr/>
          <p:nvPr/>
        </p:nvCxnSpPr>
        <p:spPr>
          <a:xfrm>
            <a:off x="2223164" y="1739242"/>
            <a:ext cx="487548" cy="195020"/>
          </a:xfrm>
          <a:prstGeom prst="line">
            <a:avLst/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 flipV="1">
            <a:off x="2710766" y="1739242"/>
            <a:ext cx="487548" cy="195020"/>
          </a:xfrm>
          <a:prstGeom prst="line">
            <a:avLst/>
          </a:prstGeom>
          <a:noFill/>
          <a:ln w="1905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9" name="Group 78"/>
          <p:cNvGrpSpPr/>
          <p:nvPr/>
        </p:nvGrpSpPr>
        <p:grpSpPr>
          <a:xfrm>
            <a:off x="2617988" y="1952610"/>
            <a:ext cx="195019" cy="585060"/>
            <a:chOff x="4320000" y="2880000"/>
            <a:chExt cx="381462" cy="864000"/>
          </a:xfrm>
          <a:noFill/>
        </p:grpSpPr>
        <p:cxnSp>
          <p:nvCxnSpPr>
            <p:cNvPr id="80" name="Straight Connector 79"/>
            <p:cNvCxnSpPr/>
            <p:nvPr/>
          </p:nvCxnSpPr>
          <p:spPr>
            <a:xfrm flipH="1">
              <a:off x="4320000" y="2880000"/>
              <a:ext cx="180000" cy="54000"/>
            </a:xfrm>
            <a:prstGeom prst="line">
              <a:avLst/>
            </a:prstGeom>
            <a:grp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flipH="1" flipV="1">
              <a:off x="4320000" y="2934000"/>
              <a:ext cx="360000" cy="108000"/>
            </a:xfrm>
            <a:prstGeom prst="line">
              <a:avLst/>
            </a:prstGeom>
            <a:grp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flipH="1">
              <a:off x="4320000" y="3042000"/>
              <a:ext cx="360000" cy="108000"/>
            </a:xfrm>
            <a:prstGeom prst="line">
              <a:avLst/>
            </a:prstGeom>
            <a:grp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flipH="1" flipV="1">
              <a:off x="4320000" y="3150000"/>
              <a:ext cx="360000" cy="108000"/>
            </a:xfrm>
            <a:prstGeom prst="line">
              <a:avLst/>
            </a:prstGeom>
            <a:grp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flipH="1">
              <a:off x="4320000" y="3258000"/>
              <a:ext cx="360000" cy="108000"/>
            </a:xfrm>
            <a:prstGeom prst="line">
              <a:avLst/>
            </a:prstGeom>
            <a:grp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flipH="1" flipV="1">
              <a:off x="4320000" y="3366000"/>
              <a:ext cx="360000" cy="108000"/>
            </a:xfrm>
            <a:prstGeom prst="line">
              <a:avLst/>
            </a:prstGeom>
            <a:grp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flipH="1">
              <a:off x="4320000" y="3474000"/>
              <a:ext cx="360000" cy="108000"/>
            </a:xfrm>
            <a:prstGeom prst="line">
              <a:avLst/>
            </a:prstGeom>
            <a:grp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flipH="1" flipV="1">
              <a:off x="4341462" y="3582000"/>
              <a:ext cx="360000" cy="108000"/>
            </a:xfrm>
            <a:prstGeom prst="line">
              <a:avLst/>
            </a:prstGeom>
            <a:grp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flipH="1">
              <a:off x="4501428" y="3690000"/>
              <a:ext cx="180000" cy="54000"/>
            </a:xfrm>
            <a:prstGeom prst="line">
              <a:avLst/>
            </a:prstGeom>
            <a:grp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9" name="Straight Connector 88"/>
          <p:cNvCxnSpPr/>
          <p:nvPr/>
        </p:nvCxnSpPr>
        <p:spPr>
          <a:xfrm>
            <a:off x="2721029" y="2548915"/>
            <a:ext cx="487548" cy="195020"/>
          </a:xfrm>
          <a:prstGeom prst="line">
            <a:avLst/>
          </a:prstGeom>
          <a:noFill/>
          <a:ln w="1905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 flipV="1">
            <a:off x="2242874" y="2548915"/>
            <a:ext cx="487548" cy="195020"/>
          </a:xfrm>
          <a:prstGeom prst="line">
            <a:avLst/>
          </a:prstGeom>
          <a:noFill/>
          <a:ln w="1905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Box 90"/>
          <p:cNvSpPr txBox="1"/>
          <p:nvPr/>
        </p:nvSpPr>
        <p:spPr>
          <a:xfrm>
            <a:off x="1882375" y="1457040"/>
            <a:ext cx="266158" cy="2500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Symbol" panose="05050102010706020507" pitchFamily="18" charset="2"/>
              </a:rPr>
              <a:t>n</a:t>
            </a:r>
            <a:r>
              <a:rPr lang="en-GB" baseline="-25000" dirty="0" smtClean="0">
                <a:latin typeface="Symbol" panose="05050102010706020507" pitchFamily="18" charset="2"/>
              </a:rPr>
              <a:t>m</a:t>
            </a:r>
            <a:endParaRPr lang="en-GB" baseline="-25000" dirty="0">
              <a:latin typeface="Symbol" panose="05050102010706020507" pitchFamily="18" charset="2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3207752" y="1457040"/>
            <a:ext cx="215141" cy="2500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Symbol" panose="05050102010706020507" pitchFamily="18" charset="2"/>
              </a:rPr>
              <a:t>m</a:t>
            </a:r>
            <a:endParaRPr lang="en-GB" dirty="0">
              <a:latin typeface="Symbol" panose="05050102010706020507" pitchFamily="18" charset="2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912487" y="2675973"/>
            <a:ext cx="225996" cy="2500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</a:t>
            </a:r>
            <a:endParaRPr lang="en-GB" dirty="0"/>
          </a:p>
        </p:txBody>
      </p:sp>
      <p:sp>
        <p:nvSpPr>
          <p:cNvPr id="94" name="TextBox 93"/>
          <p:cNvSpPr txBox="1"/>
          <p:nvPr/>
        </p:nvSpPr>
        <p:spPr>
          <a:xfrm>
            <a:off x="3256954" y="2690106"/>
            <a:ext cx="206457" cy="2500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X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2866874" y="2091301"/>
            <a:ext cx="321517" cy="2500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</a:t>
            </a:r>
            <a:r>
              <a:rPr lang="en-GB" baseline="30000" dirty="0" smtClean="0">
                <a:sym typeface="Symbol" panose="05050102010706020507" pitchFamily="18" charset="2"/>
              </a:rPr>
              <a:t></a:t>
            </a:r>
            <a:endParaRPr lang="en-GB" baseline="30000" dirty="0"/>
          </a:p>
        </p:txBody>
      </p:sp>
      <p:cxnSp>
        <p:nvCxnSpPr>
          <p:cNvPr id="96" name="Straight Connector 95"/>
          <p:cNvCxnSpPr/>
          <p:nvPr/>
        </p:nvCxnSpPr>
        <p:spPr>
          <a:xfrm>
            <a:off x="6626467" y="1740185"/>
            <a:ext cx="487547" cy="195020"/>
          </a:xfrm>
          <a:prstGeom prst="lin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 flipV="1">
            <a:off x="7114069" y="1740185"/>
            <a:ext cx="487547" cy="195020"/>
          </a:xfrm>
          <a:prstGeom prst="line">
            <a:avLst/>
          </a:prstGeom>
          <a:solidFill>
            <a:schemeClr val="bg1"/>
          </a:solidFill>
          <a:ln w="1905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8" name="Group 97"/>
          <p:cNvGrpSpPr/>
          <p:nvPr/>
        </p:nvGrpSpPr>
        <p:grpSpPr>
          <a:xfrm>
            <a:off x="7021291" y="1953553"/>
            <a:ext cx="195019" cy="585060"/>
            <a:chOff x="4320000" y="2880000"/>
            <a:chExt cx="381462" cy="864000"/>
          </a:xfrm>
          <a:solidFill>
            <a:schemeClr val="bg1"/>
          </a:solidFill>
        </p:grpSpPr>
        <p:cxnSp>
          <p:nvCxnSpPr>
            <p:cNvPr id="99" name="Straight Connector 98"/>
            <p:cNvCxnSpPr/>
            <p:nvPr/>
          </p:nvCxnSpPr>
          <p:spPr>
            <a:xfrm flipH="1">
              <a:off x="4320000" y="2880000"/>
              <a:ext cx="180000" cy="54000"/>
            </a:xfrm>
            <a:prstGeom prst="line">
              <a:avLst/>
            </a:prstGeom>
            <a:grp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>
            <a:xfrm flipH="1" flipV="1">
              <a:off x="4320000" y="2934000"/>
              <a:ext cx="360000" cy="108000"/>
            </a:xfrm>
            <a:prstGeom prst="line">
              <a:avLst/>
            </a:prstGeom>
            <a:grp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>
            <a:xfrm flipH="1">
              <a:off x="4320000" y="3042000"/>
              <a:ext cx="360000" cy="108000"/>
            </a:xfrm>
            <a:prstGeom prst="line">
              <a:avLst/>
            </a:prstGeom>
            <a:grp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flipH="1" flipV="1">
              <a:off x="4320000" y="3150000"/>
              <a:ext cx="360000" cy="108000"/>
            </a:xfrm>
            <a:prstGeom prst="line">
              <a:avLst/>
            </a:prstGeom>
            <a:grp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>
            <a:xfrm flipH="1">
              <a:off x="4320000" y="3258000"/>
              <a:ext cx="360000" cy="108000"/>
            </a:xfrm>
            <a:prstGeom prst="line">
              <a:avLst/>
            </a:prstGeom>
            <a:grp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>
            <a:xfrm flipH="1" flipV="1">
              <a:off x="4320000" y="3366000"/>
              <a:ext cx="360000" cy="108000"/>
            </a:xfrm>
            <a:prstGeom prst="line">
              <a:avLst/>
            </a:prstGeom>
            <a:grp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>
            <a:xfrm flipH="1">
              <a:off x="4320000" y="3474000"/>
              <a:ext cx="360000" cy="108000"/>
            </a:xfrm>
            <a:prstGeom prst="line">
              <a:avLst/>
            </a:prstGeom>
            <a:grp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/>
          </p:nvCxnSpPr>
          <p:spPr>
            <a:xfrm flipH="1" flipV="1">
              <a:off x="4341462" y="3582000"/>
              <a:ext cx="360000" cy="108000"/>
            </a:xfrm>
            <a:prstGeom prst="line">
              <a:avLst/>
            </a:prstGeom>
            <a:grp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>
            <a:xfrm flipH="1">
              <a:off x="4501428" y="3690000"/>
              <a:ext cx="180000" cy="54000"/>
            </a:xfrm>
            <a:prstGeom prst="line">
              <a:avLst/>
            </a:prstGeom>
            <a:grp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8" name="Straight Connector 107"/>
          <p:cNvCxnSpPr/>
          <p:nvPr/>
        </p:nvCxnSpPr>
        <p:spPr>
          <a:xfrm>
            <a:off x="7124332" y="2549858"/>
            <a:ext cx="487547" cy="195020"/>
          </a:xfrm>
          <a:prstGeom prst="line">
            <a:avLst/>
          </a:prstGeom>
          <a:solidFill>
            <a:schemeClr val="bg1"/>
          </a:solidFill>
          <a:ln w="1905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 flipV="1">
            <a:off x="6646177" y="2549858"/>
            <a:ext cx="487547" cy="195020"/>
          </a:xfrm>
          <a:prstGeom prst="line">
            <a:avLst/>
          </a:prstGeom>
          <a:solidFill>
            <a:schemeClr val="bg1"/>
          </a:solidFill>
          <a:ln w="1905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Box 109"/>
          <p:cNvSpPr txBox="1"/>
          <p:nvPr/>
        </p:nvSpPr>
        <p:spPr>
          <a:xfrm>
            <a:off x="6285678" y="1457983"/>
            <a:ext cx="38183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Symbol" panose="05050102010706020507" pitchFamily="18" charset="2"/>
              </a:rPr>
              <a:t>n</a:t>
            </a:r>
            <a:r>
              <a:rPr lang="en-GB" baseline="-25000" dirty="0" smtClean="0"/>
              <a:t>e</a:t>
            </a:r>
            <a:endParaRPr lang="en-GB" baseline="-25000" dirty="0"/>
          </a:p>
        </p:txBody>
      </p:sp>
      <p:sp>
        <p:nvSpPr>
          <p:cNvPr id="111" name="TextBox 110"/>
          <p:cNvSpPr txBox="1"/>
          <p:nvPr/>
        </p:nvSpPr>
        <p:spPr>
          <a:xfrm>
            <a:off x="7611055" y="1457983"/>
            <a:ext cx="30008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e</a:t>
            </a:r>
            <a:endParaRPr lang="en-GB" dirty="0"/>
          </a:p>
        </p:txBody>
      </p:sp>
      <p:sp>
        <p:nvSpPr>
          <p:cNvPr id="112" name="TextBox 111"/>
          <p:cNvSpPr txBox="1"/>
          <p:nvPr/>
        </p:nvSpPr>
        <p:spPr>
          <a:xfrm>
            <a:off x="6315790" y="2676916"/>
            <a:ext cx="225996" cy="25009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N</a:t>
            </a:r>
            <a:endParaRPr lang="en-GB" dirty="0"/>
          </a:p>
        </p:txBody>
      </p:sp>
      <p:sp>
        <p:nvSpPr>
          <p:cNvPr id="113" name="TextBox 112"/>
          <p:cNvSpPr txBox="1"/>
          <p:nvPr/>
        </p:nvSpPr>
        <p:spPr>
          <a:xfrm>
            <a:off x="7660258" y="2691050"/>
            <a:ext cx="206458" cy="25009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X</a:t>
            </a:r>
          </a:p>
        </p:txBody>
      </p:sp>
      <p:sp>
        <p:nvSpPr>
          <p:cNvPr id="114" name="TextBox 113"/>
          <p:cNvSpPr txBox="1"/>
          <p:nvPr/>
        </p:nvSpPr>
        <p:spPr>
          <a:xfrm>
            <a:off x="7270178" y="2092245"/>
            <a:ext cx="321517" cy="25009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W</a:t>
            </a:r>
            <a:r>
              <a:rPr lang="en-GB" baseline="30000" dirty="0" smtClean="0">
                <a:sym typeface="Symbol" panose="05050102010706020507" pitchFamily="18" charset="2"/>
              </a:rPr>
              <a:t></a:t>
            </a:r>
            <a:endParaRPr lang="en-GB" baseline="30000" dirty="0"/>
          </a:p>
        </p:txBody>
      </p:sp>
      <p:sp>
        <p:nvSpPr>
          <p:cNvPr id="61" name="TextBox 60"/>
          <p:cNvSpPr txBox="1"/>
          <p:nvPr/>
        </p:nvSpPr>
        <p:spPr>
          <a:xfrm>
            <a:off x="3059832" y="3300433"/>
            <a:ext cx="119616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100" b="1" dirty="0" smtClean="0"/>
              <a:t>KM3NeT</a:t>
            </a:r>
            <a:endParaRPr lang="en-GB" sz="2100" b="1" dirty="0"/>
          </a:p>
        </p:txBody>
      </p:sp>
      <p:sp>
        <p:nvSpPr>
          <p:cNvPr id="62" name="TextBox 61"/>
          <p:cNvSpPr txBox="1"/>
          <p:nvPr/>
        </p:nvSpPr>
        <p:spPr>
          <a:xfrm>
            <a:off x="924408" y="2011995"/>
            <a:ext cx="9158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T</a:t>
            </a:r>
            <a:r>
              <a:rPr lang="en-GB" sz="2400" dirty="0" smtClean="0"/>
              <a:t>rack</a:t>
            </a:r>
            <a:r>
              <a:rPr lang="en-GB" sz="2400" dirty="0"/>
              <a:t>: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5152248" y="2031231"/>
            <a:ext cx="12881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Cascade</a:t>
            </a:r>
            <a:r>
              <a:rPr lang="en-GB" sz="2400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411505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Fermi shock acceleration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904832" y="6327774"/>
            <a:ext cx="2133600" cy="365125"/>
          </a:xfrm>
        </p:spPr>
        <p:txBody>
          <a:bodyPr/>
          <a:lstStyle/>
          <a:p>
            <a:fld id="{464FA2D2-B08E-479C-8EFA-F462BF97C60C}" type="slidenum">
              <a:rPr lang="en-GB" smtClean="0"/>
              <a:pPr/>
              <a:t>22</a:t>
            </a:fld>
            <a:endParaRPr lang="en-GB" dirty="0"/>
          </a:p>
        </p:txBody>
      </p:sp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331484" y="1748930"/>
            <a:ext cx="8280000" cy="959990"/>
            <a:chOff x="-1556297" y="1798320"/>
            <a:chExt cx="12420000" cy="1440000"/>
          </a:xfrm>
        </p:grpSpPr>
        <p:sp>
          <p:nvSpPr>
            <p:cNvPr id="5" name="Rectangle 4"/>
            <p:cNvSpPr/>
            <p:nvPr/>
          </p:nvSpPr>
          <p:spPr>
            <a:xfrm>
              <a:off x="-1556297" y="1798320"/>
              <a:ext cx="12420000" cy="1440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6" name="Picture 6" descr="SN1993J"/>
            <p:cNvPicPr>
              <a:picLocks noChangeAspect="1" noChangeArrowheads="1"/>
            </p:cNvPicPr>
            <p:nvPr/>
          </p:nvPicPr>
          <p:blipFill rotWithShape="1">
            <a:blip r:embed="rId4" cstate="print"/>
            <a:srcRect r="82361"/>
            <a:stretch/>
          </p:blipFill>
          <p:spPr bwMode="auto">
            <a:xfrm rot="16200000">
              <a:off x="-78864" y="803331"/>
              <a:ext cx="762000" cy="35882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6" descr="SN1993J"/>
            <p:cNvPicPr>
              <a:picLocks noChangeAspect="1" noChangeArrowheads="1"/>
            </p:cNvPicPr>
            <p:nvPr/>
          </p:nvPicPr>
          <p:blipFill rotWithShape="1">
            <a:blip r:embed="rId4" cstate="print"/>
            <a:srcRect l="15875" t="-2466" r="59430" b="2466"/>
            <a:stretch/>
          </p:blipFill>
          <p:spPr bwMode="auto">
            <a:xfrm rot="16200000">
              <a:off x="3109453" y="711891"/>
              <a:ext cx="1066800" cy="35882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6" descr="SN1993J"/>
            <p:cNvPicPr>
              <a:picLocks noChangeAspect="1" noChangeArrowheads="1"/>
            </p:cNvPicPr>
            <p:nvPr/>
          </p:nvPicPr>
          <p:blipFill rotWithShape="1">
            <a:blip r:embed="rId4" cstate="print"/>
            <a:srcRect l="37774" r="32240" b="14644"/>
            <a:stretch/>
          </p:blipFill>
          <p:spPr bwMode="auto">
            <a:xfrm rot="16200000">
              <a:off x="6305390" y="974620"/>
              <a:ext cx="1295401" cy="30627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6" descr="SN1993J"/>
            <p:cNvPicPr>
              <a:picLocks noChangeAspect="1" noChangeArrowheads="1"/>
            </p:cNvPicPr>
            <p:nvPr/>
          </p:nvPicPr>
          <p:blipFill rotWithShape="1">
            <a:blip r:embed="rId4" cstate="print"/>
            <a:srcRect l="68955" t="-218" r="3726" b="35003"/>
            <a:stretch/>
          </p:blipFill>
          <p:spPr bwMode="auto">
            <a:xfrm rot="16200000">
              <a:off x="8949900" y="1364100"/>
              <a:ext cx="1180200" cy="234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8" name="Group 27"/>
          <p:cNvGrpSpPr>
            <a:grpSpLocks noChangeAspect="1"/>
          </p:cNvGrpSpPr>
          <p:nvPr/>
        </p:nvGrpSpPr>
        <p:grpSpPr>
          <a:xfrm>
            <a:off x="328635" y="2939890"/>
            <a:ext cx="2520000" cy="3528000"/>
            <a:chOff x="425243" y="1608348"/>
            <a:chExt cx="3600002" cy="5040000"/>
          </a:xfrm>
        </p:grpSpPr>
        <p:sp>
          <p:nvSpPr>
            <p:cNvPr id="12" name="Rectangle 11"/>
            <p:cNvSpPr/>
            <p:nvPr/>
          </p:nvSpPr>
          <p:spPr>
            <a:xfrm>
              <a:off x="425243" y="1608348"/>
              <a:ext cx="3600002" cy="504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3" name="Line 3"/>
            <p:cNvSpPr>
              <a:spLocks noChangeShapeType="1"/>
            </p:cNvSpPr>
            <p:nvPr/>
          </p:nvSpPr>
          <p:spPr bwMode="auto">
            <a:xfrm flipH="1">
              <a:off x="1838325" y="2519363"/>
              <a:ext cx="12700" cy="3957637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 dirty="0">
                <a:solidFill>
                  <a:schemeClr val="bg1"/>
                </a:solidFill>
              </a:endParaRPr>
            </a:p>
          </p:txBody>
        </p:sp>
        <p:sp>
          <p:nvSpPr>
            <p:cNvPr id="14" name="Text Box 8"/>
            <p:cNvSpPr txBox="1">
              <a:spLocks noChangeArrowheads="1"/>
            </p:cNvSpPr>
            <p:nvPr/>
          </p:nvSpPr>
          <p:spPr bwMode="auto">
            <a:xfrm>
              <a:off x="2558257" y="5974639"/>
              <a:ext cx="1392782" cy="5715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2000" dirty="0" smtClean="0"/>
                <a:t>particle</a:t>
              </a:r>
              <a:endParaRPr lang="en-GB" sz="2000" dirty="0"/>
            </a:p>
          </p:txBody>
        </p:sp>
        <p:graphicFrame>
          <p:nvGraphicFramePr>
            <p:cNvPr id="15" name="Object 1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69611140"/>
                </p:ext>
              </p:extLst>
            </p:nvPr>
          </p:nvGraphicFramePr>
          <p:xfrm>
            <a:off x="1704975" y="1833563"/>
            <a:ext cx="363538" cy="3921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64" name="Equation" r:id="rId5" imgW="164880" imgH="177480" progId="Equation.DSMT4">
                    <p:embed/>
                  </p:oleObj>
                </mc:Choice>
                <mc:Fallback>
                  <p:oleObj name="Equation" r:id="rId5" imgW="164880" imgH="17748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04975" y="1833563"/>
                          <a:ext cx="363538" cy="39211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6" name="Line 18"/>
            <p:cNvSpPr>
              <a:spLocks noChangeShapeType="1"/>
            </p:cNvSpPr>
            <p:nvPr/>
          </p:nvSpPr>
          <p:spPr bwMode="auto">
            <a:xfrm>
              <a:off x="1524000" y="2357438"/>
              <a:ext cx="71913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lg" len="med"/>
            </a:ln>
          </p:spPr>
          <p:txBody>
            <a:bodyPr/>
            <a:lstStyle/>
            <a:p>
              <a:endParaRPr lang="nl-NL" dirty="0">
                <a:solidFill>
                  <a:schemeClr val="bg1"/>
                </a:solidFill>
              </a:endParaRPr>
            </a:p>
          </p:txBody>
        </p:sp>
        <p:sp>
          <p:nvSpPr>
            <p:cNvPr id="17" name="Line 19"/>
            <p:cNvSpPr>
              <a:spLocks noChangeShapeType="1"/>
            </p:cNvSpPr>
            <p:nvPr/>
          </p:nvSpPr>
          <p:spPr bwMode="auto">
            <a:xfrm flipH="1">
              <a:off x="1012825" y="4133850"/>
              <a:ext cx="1371600" cy="838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 dirty="0">
                <a:solidFill>
                  <a:schemeClr val="bg1"/>
                </a:solidFill>
              </a:endParaRPr>
            </a:p>
          </p:txBody>
        </p:sp>
        <p:sp>
          <p:nvSpPr>
            <p:cNvPr id="18" name="Line 20"/>
            <p:cNvSpPr>
              <a:spLocks noChangeShapeType="1"/>
            </p:cNvSpPr>
            <p:nvPr/>
          </p:nvSpPr>
          <p:spPr bwMode="auto">
            <a:xfrm>
              <a:off x="1012825" y="4972050"/>
              <a:ext cx="121920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 dirty="0">
                <a:solidFill>
                  <a:schemeClr val="bg1"/>
                </a:solidFill>
              </a:endParaRPr>
            </a:p>
          </p:txBody>
        </p:sp>
        <p:sp>
          <p:nvSpPr>
            <p:cNvPr id="19" name="Line 21"/>
            <p:cNvSpPr>
              <a:spLocks noChangeShapeType="1"/>
            </p:cNvSpPr>
            <p:nvPr/>
          </p:nvSpPr>
          <p:spPr bwMode="auto">
            <a:xfrm flipH="1">
              <a:off x="1470025" y="5353050"/>
              <a:ext cx="76200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 dirty="0">
                <a:solidFill>
                  <a:schemeClr val="bg1"/>
                </a:solidFill>
              </a:endParaRPr>
            </a:p>
          </p:txBody>
        </p:sp>
        <p:sp>
          <p:nvSpPr>
            <p:cNvPr id="20" name="Line 22"/>
            <p:cNvSpPr>
              <a:spLocks noChangeShapeType="1"/>
            </p:cNvSpPr>
            <p:nvPr/>
          </p:nvSpPr>
          <p:spPr bwMode="auto">
            <a:xfrm>
              <a:off x="1470025" y="5734049"/>
              <a:ext cx="1028572" cy="360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nl-NL" dirty="0">
                <a:solidFill>
                  <a:schemeClr val="bg1"/>
                </a:solidFill>
              </a:endParaRPr>
            </a:p>
          </p:txBody>
        </p:sp>
        <p:sp>
          <p:nvSpPr>
            <p:cNvPr id="21" name="Line 23"/>
            <p:cNvSpPr>
              <a:spLocks noChangeShapeType="1"/>
            </p:cNvSpPr>
            <p:nvPr/>
          </p:nvSpPr>
          <p:spPr bwMode="auto">
            <a:xfrm flipH="1" flipV="1">
              <a:off x="1317625" y="3371850"/>
              <a:ext cx="1066800" cy="762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 dirty="0">
                <a:solidFill>
                  <a:schemeClr val="bg1"/>
                </a:solidFill>
              </a:endParaRPr>
            </a:p>
          </p:txBody>
        </p:sp>
        <p:sp>
          <p:nvSpPr>
            <p:cNvPr id="22" name="Line 24"/>
            <p:cNvSpPr>
              <a:spLocks noChangeShapeType="1"/>
            </p:cNvSpPr>
            <p:nvPr/>
          </p:nvSpPr>
          <p:spPr bwMode="auto">
            <a:xfrm flipV="1">
              <a:off x="1317625" y="3219450"/>
              <a:ext cx="121920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 dirty="0">
                <a:solidFill>
                  <a:schemeClr val="bg1"/>
                </a:solidFill>
              </a:endParaRPr>
            </a:p>
          </p:txBody>
        </p:sp>
        <p:sp>
          <p:nvSpPr>
            <p:cNvPr id="23" name="Curved Left Arrow 22"/>
            <p:cNvSpPr/>
            <p:nvPr/>
          </p:nvSpPr>
          <p:spPr>
            <a:xfrm>
              <a:off x="2498360" y="3985220"/>
              <a:ext cx="252000" cy="252000"/>
            </a:xfrm>
            <a:prstGeom prst="curvedLeftArrow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>
                <a:solidFill>
                  <a:schemeClr val="bg1"/>
                </a:solidFill>
              </a:endParaRPr>
            </a:p>
          </p:txBody>
        </p:sp>
        <p:sp>
          <p:nvSpPr>
            <p:cNvPr id="24" name="Curved Left Arrow 23"/>
            <p:cNvSpPr/>
            <p:nvPr/>
          </p:nvSpPr>
          <p:spPr>
            <a:xfrm>
              <a:off x="2286000" y="5219410"/>
              <a:ext cx="252000" cy="252000"/>
            </a:xfrm>
            <a:prstGeom prst="curvedLeftArrow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>
                <a:solidFill>
                  <a:schemeClr val="bg1"/>
                </a:solidFill>
              </a:endParaRPr>
            </a:p>
          </p:txBody>
        </p:sp>
        <p:sp>
          <p:nvSpPr>
            <p:cNvPr id="25" name="Curved Left Arrow 24"/>
            <p:cNvSpPr/>
            <p:nvPr/>
          </p:nvSpPr>
          <p:spPr>
            <a:xfrm flipH="1">
              <a:off x="990600" y="3253200"/>
              <a:ext cx="252000" cy="252000"/>
            </a:xfrm>
            <a:prstGeom prst="curvedLeftArrow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>
                <a:solidFill>
                  <a:schemeClr val="bg1"/>
                </a:solidFill>
              </a:endParaRPr>
            </a:p>
          </p:txBody>
        </p:sp>
        <p:sp>
          <p:nvSpPr>
            <p:cNvPr id="26" name="Curved Left Arrow 25"/>
            <p:cNvSpPr/>
            <p:nvPr/>
          </p:nvSpPr>
          <p:spPr>
            <a:xfrm flipH="1">
              <a:off x="690560" y="4853400"/>
              <a:ext cx="252000" cy="252000"/>
            </a:xfrm>
            <a:prstGeom prst="curvedLeftArrow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>
                <a:solidFill>
                  <a:schemeClr val="bg1"/>
                </a:solidFill>
              </a:endParaRPr>
            </a:p>
          </p:txBody>
        </p:sp>
        <p:sp>
          <p:nvSpPr>
            <p:cNvPr id="27" name="Curved Left Arrow 26"/>
            <p:cNvSpPr/>
            <p:nvPr/>
          </p:nvSpPr>
          <p:spPr>
            <a:xfrm flipH="1">
              <a:off x="1117780" y="5599160"/>
              <a:ext cx="252000" cy="252000"/>
            </a:xfrm>
            <a:prstGeom prst="curvedLeftArrow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>
                <a:solidFill>
                  <a:schemeClr val="bg1"/>
                </a:solidFill>
              </a:endParaRPr>
            </a:p>
          </p:txBody>
        </p:sp>
      </p:grpSp>
      <p:sp>
        <p:nvSpPr>
          <p:cNvPr id="38" name="Line 42"/>
          <p:cNvSpPr>
            <a:spLocks noChangeShapeType="1"/>
          </p:cNvSpPr>
          <p:nvPr/>
        </p:nvSpPr>
        <p:spPr bwMode="auto">
          <a:xfrm>
            <a:off x="6443968" y="4547900"/>
            <a:ext cx="0" cy="288000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/>
            <a:tailEnd type="triangle" w="lg" len="med"/>
          </a:ln>
        </p:spPr>
        <p:txBody>
          <a:bodyPr/>
          <a:lstStyle/>
          <a:p>
            <a:endParaRPr lang="nl-NL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Rectangle 43"/>
              <p:cNvSpPr>
                <a:spLocks noChangeArrowheads="1"/>
              </p:cNvSpPr>
              <p:nvPr/>
            </p:nvSpPr>
            <p:spPr bwMode="auto">
              <a:xfrm>
                <a:off x="4283968" y="5143946"/>
                <a:ext cx="4320000" cy="1296000"/>
              </a:xfrm>
              <a:prstGeom prst="rect">
                <a:avLst/>
              </a:prstGeom>
              <a:noFill/>
              <a:ln w="1587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lIns="252000" tIns="0" rIns="108000" bIns="0" anchor="ctr"/>
              <a:lstStyle/>
              <a:p>
                <a:pPr>
                  <a:lnSpc>
                    <a:spcPts val="3600"/>
                  </a:lnSpc>
                  <a:tabLst>
                    <a:tab pos="1614488" algn="l"/>
                    <a:tab pos="1971675" algn="l"/>
                  </a:tabLst>
                </a:pPr>
                <a:r>
                  <a:rPr lang="nl-NL" sz="2400" i="1" dirty="0" smtClean="0">
                    <a:solidFill>
                      <a:schemeClr val="bg1"/>
                    </a:solidFill>
                    <a:latin typeface="Times" pitchFamily="18" charset="0"/>
                  </a:rPr>
                  <a:t>k</a:t>
                </a:r>
                <a:r>
                  <a:rPr lang="nl-NL" sz="2400" dirty="0">
                    <a:solidFill>
                      <a:schemeClr val="bg1"/>
                    </a:solidFill>
                  </a:rPr>
                  <a:t> steps	</a:t>
                </a:r>
                <a14:m>
                  <m:oMath xmlns:m="http://schemas.openxmlformats.org/officeDocument/2006/math">
                    <m:r>
                      <a:rPr lang="nl-NL" sz="2400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nl-NL" sz="2400" dirty="0">
                    <a:solidFill>
                      <a:schemeClr val="bg1"/>
                    </a:solidFill>
                  </a:rPr>
                  <a:t>	</a:t>
                </a:r>
                <a14:m>
                  <m:oMath xmlns:m="http://schemas.openxmlformats.org/officeDocument/2006/math">
                    <m:r>
                      <a:rPr lang="nl-NL" sz="2400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nl-NL" sz="2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NL" sz="2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nl-NL" sz="2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sSup>
                      <m:sSupPr>
                        <m:ctrlPr>
                          <a:rPr lang="nl-NL" sz="2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nl-NL" sz="24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nl-NL" sz="24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1+</m:t>
                            </m:r>
                            <m:r>
                              <a:rPr lang="nl-NL" sz="24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𝛼</m:t>
                            </m:r>
                          </m:e>
                        </m:d>
                      </m:e>
                      <m:sup>
                        <m:r>
                          <a:rPr lang="nl-NL" sz="2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sup>
                    </m:sSup>
                  </m:oMath>
                </a14:m>
                <a:endParaRPr lang="nl-NL" sz="2400" dirty="0">
                  <a:solidFill>
                    <a:schemeClr val="bg1"/>
                  </a:solidFill>
                </a:endParaRPr>
              </a:p>
              <a:p>
                <a:pPr>
                  <a:lnSpc>
                    <a:spcPts val="3600"/>
                  </a:lnSpc>
                  <a:tabLst>
                    <a:tab pos="1614488" algn="l"/>
                    <a:tab pos="1971675" algn="l"/>
                  </a:tabLst>
                </a:pPr>
                <a:r>
                  <a:rPr lang="nl-NL" sz="2400" dirty="0">
                    <a:solidFill>
                      <a:schemeClr val="bg1"/>
                    </a:solidFill>
                  </a:rPr>
                  <a:t>	</a:t>
                </a:r>
                <a14:m>
                  <m:oMath xmlns:m="http://schemas.openxmlformats.org/officeDocument/2006/math">
                    <m:r>
                      <a:rPr lang="nl-NL" sz="2400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nl-NL" sz="2400" dirty="0">
                    <a:solidFill>
                      <a:schemeClr val="bg1"/>
                    </a:solidFill>
                  </a:rPr>
                  <a:t>	</a:t>
                </a:r>
                <a14:m>
                  <m:oMath xmlns:m="http://schemas.openxmlformats.org/officeDocument/2006/math">
                    <m:r>
                      <a:rPr lang="nl-NL" sz="2400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nl-NL" sz="2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NL" sz="2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nl-NL" sz="2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sSup>
                      <m:sSupPr>
                        <m:ctrlPr>
                          <a:rPr lang="nl-NL" sz="2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nl-NL" sz="24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nl-NL" sz="24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e>
                        </m:d>
                      </m:e>
                      <m:sup>
                        <m:r>
                          <a:rPr lang="nl-NL" sz="2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sup>
                    </m:sSup>
                  </m:oMath>
                </a14:m>
                <a:endParaRPr lang="nl-NL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9" name="Rectangle 4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283968" y="5143946"/>
                <a:ext cx="4320000" cy="1296000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  <a:ln w="1587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Rectangle 43"/>
              <p:cNvSpPr>
                <a:spLocks noChangeArrowheads="1"/>
              </p:cNvSpPr>
              <p:nvPr/>
            </p:nvSpPr>
            <p:spPr bwMode="auto">
              <a:xfrm>
                <a:off x="4283968" y="2953281"/>
                <a:ext cx="4320000" cy="1296000"/>
              </a:xfrm>
              <a:prstGeom prst="rect">
                <a:avLst/>
              </a:prstGeom>
              <a:noFill/>
              <a:ln w="1587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lIns="252000" tIns="0" rIns="108000" bIns="0" anchor="ctr"/>
              <a:lstStyle/>
              <a:p>
                <a:pPr>
                  <a:lnSpc>
                    <a:spcPts val="3600"/>
                  </a:lnSpc>
                  <a:tabLst>
                    <a:tab pos="2243138" algn="l"/>
                    <a:tab pos="2686050" algn="l"/>
                  </a:tabLst>
                </a:pPr>
                <a:r>
                  <a:rPr lang="en-GB" sz="2400" dirty="0" smtClean="0">
                    <a:solidFill>
                      <a:schemeClr val="bg1"/>
                    </a:solidFill>
                  </a:rPr>
                  <a:t>Acceleration</a:t>
                </a:r>
                <a:r>
                  <a:rPr lang="en-GB" sz="2400" dirty="0">
                    <a:solidFill>
                      <a:schemeClr val="bg1"/>
                    </a:solidFill>
                  </a:rPr>
                  <a:t>	</a:t>
                </a:r>
                <a14:m>
                  <m:oMath xmlns:m="http://schemas.openxmlformats.org/officeDocument/2006/math">
                    <m:r>
                      <a:rPr lang="en-GB" sz="240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GB" sz="2400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en-GB" sz="2400" dirty="0">
                    <a:solidFill>
                      <a:schemeClr val="bg1"/>
                    </a:solidFill>
                  </a:rPr>
                  <a:t>	</a:t>
                </a:r>
                <a14:m>
                  <m:oMath xmlns:m="http://schemas.openxmlformats.org/officeDocument/2006/math">
                    <m:r>
                      <a:rPr lang="en-GB" sz="2400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40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a:rPr lang="en-GB" sz="2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𝐸</m:t>
                    </m:r>
                  </m:oMath>
                </a14:m>
                <a:endParaRPr lang="en-GB" sz="2400" dirty="0">
                  <a:solidFill>
                    <a:schemeClr val="bg1"/>
                  </a:solidFill>
                </a:endParaRPr>
              </a:p>
              <a:p>
                <a:pPr>
                  <a:lnSpc>
                    <a:spcPts val="3600"/>
                  </a:lnSpc>
                  <a:tabLst>
                    <a:tab pos="2243138" algn="l"/>
                    <a:tab pos="2686050" algn="l"/>
                  </a:tabLst>
                </a:pPr>
                <a:r>
                  <a:rPr lang="en-GB" sz="2400" dirty="0" smtClean="0">
                    <a:solidFill>
                      <a:schemeClr val="bg1"/>
                    </a:solidFill>
                  </a:rPr>
                  <a:t>Probability</a:t>
                </a:r>
                <a:r>
                  <a:rPr lang="en-GB" sz="2400" dirty="0">
                    <a:solidFill>
                      <a:schemeClr val="bg1"/>
                    </a:solidFill>
                  </a:rPr>
                  <a:t>	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𝑃</m:t>
                    </m:r>
                  </m:oMath>
                </a14:m>
                <a:r>
                  <a:rPr lang="en-GB" sz="2400" dirty="0">
                    <a:solidFill>
                      <a:schemeClr val="bg1"/>
                    </a:solidFill>
                  </a:rPr>
                  <a:t>	</a:t>
                </a:r>
                <a14:m>
                  <m:oMath xmlns:m="http://schemas.openxmlformats.org/officeDocument/2006/math">
                    <m:r>
                      <a:rPr lang="en-GB" sz="2400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40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</m:oMath>
                </a14:m>
                <a:endParaRPr lang="en-GB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41" name="Rectangle 4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283968" y="2953281"/>
                <a:ext cx="4320000" cy="1296000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  <a:ln w="1587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6143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Energy spectrum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FA2D2-B08E-479C-8EFA-F462BF97C60C}" type="slidenum">
              <a:rPr lang="en-GB" smtClean="0"/>
              <a:pPr/>
              <a:t>23</a:t>
            </a:fld>
            <a:endParaRPr lang="en-GB" dirty="0"/>
          </a:p>
        </p:txBody>
      </p:sp>
      <p:sp>
        <p:nvSpPr>
          <p:cNvPr id="7" name="Line 8"/>
          <p:cNvSpPr>
            <a:spLocks noChangeShapeType="1"/>
          </p:cNvSpPr>
          <p:nvPr/>
        </p:nvSpPr>
        <p:spPr bwMode="auto">
          <a:xfrm>
            <a:off x="2269039" y="3282083"/>
            <a:ext cx="0" cy="5040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nl-NL" dirty="0">
              <a:solidFill>
                <a:schemeClr val="bg1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rot="10800000" flipV="1">
            <a:off x="3462454" y="4978831"/>
            <a:ext cx="288000" cy="28800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826654" y="4437112"/>
            <a:ext cx="4057714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600" dirty="0" smtClean="0">
                <a:solidFill>
                  <a:schemeClr val="bg1"/>
                </a:solidFill>
              </a:rPr>
              <a:t>Thermodynamics</a:t>
            </a:r>
          </a:p>
          <a:p>
            <a:r>
              <a:rPr lang="en-GB" sz="2600" dirty="0">
                <a:solidFill>
                  <a:schemeClr val="bg1"/>
                </a:solidFill>
              </a:rPr>
              <a:t>E</a:t>
            </a:r>
            <a:r>
              <a:rPr lang="en-GB" sz="2600" dirty="0" smtClean="0">
                <a:solidFill>
                  <a:schemeClr val="bg1"/>
                </a:solidFill>
              </a:rPr>
              <a:t>scape probability (A.R. Bell)</a:t>
            </a:r>
            <a:endParaRPr lang="en-GB" sz="26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12799" y="6277953"/>
            <a:ext cx="1438920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600" dirty="0" smtClean="0">
                <a:solidFill>
                  <a:schemeClr val="bg1"/>
                </a:solidFill>
              </a:rPr>
              <a:t>Relativity</a:t>
            </a:r>
            <a:endParaRPr lang="en-GB" sz="2600" dirty="0">
              <a:solidFill>
                <a:schemeClr val="bg1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rot="10800000">
            <a:off x="3462454" y="6020892"/>
            <a:ext cx="288000" cy="28800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645491" y="2188011"/>
                <a:ext cx="3203634" cy="8718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4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n-GB" sz="24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GB" sz="2400" i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ln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GB" sz="240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type m:val="lin"/>
                                      <m:ctrlPr>
                                        <a:rPr lang="en-GB" sz="240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nl-NL" sz="24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𝑁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GB" sz="2400" i="1" smtClean="0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nl-NL" sz="2400" b="0" i="1" smtClean="0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𝑁</m:t>
                                          </m:r>
                                        </m:e>
                                        <m:sub>
                                          <m:r>
                                            <a:rPr lang="nl-NL" sz="2400" b="0" i="1" smtClean="0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</m:func>
                        </m:num>
                        <m:den>
                          <m:func>
                            <m:funcPr>
                              <m:ctrlPr>
                                <a:rPr lang="en-GB" sz="24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GB" sz="240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ln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GB" sz="24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type m:val="lin"/>
                                      <m:ctrlPr>
                                        <a:rPr lang="en-GB" sz="2400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nl-NL" sz="24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GB" sz="2400" i="1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nl-NL" sz="2400" b="0" i="1" smtClean="0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𝐸</m:t>
                                          </m:r>
                                        </m:e>
                                        <m:sub>
                                          <m:r>
                                            <a:rPr lang="nl-NL" sz="2400" i="1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</m:func>
                        </m:den>
                      </m:f>
                      <m:r>
                        <a:rPr lang="nl-NL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nl-NL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nl-NL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nl-NL" sz="2400" b="0" i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ln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nl-NL" sz="24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nl-NL" sz="24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d>
                            </m:e>
                          </m:func>
                        </m:num>
                        <m:den>
                          <m:func>
                            <m:funcPr>
                              <m:ctrlPr>
                                <a:rPr lang="nl-NL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nl-NL" sz="2400" b="0" i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ln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nl-NL" sz="24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nl-NL" sz="24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1+</m:t>
                                  </m:r>
                                  <m:r>
                                    <a:rPr lang="nl-NL" sz="24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</m:d>
                            </m:e>
                          </m:func>
                        </m:den>
                      </m:f>
                    </m:oMath>
                  </m:oMathPara>
                </a14:m>
                <a:endParaRPr lang="en-GB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491" y="2188011"/>
                <a:ext cx="3203634" cy="871842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1583706" y="3498107"/>
                <a:ext cx="2528513" cy="11540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4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nl-NL" sz="24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num>
                        <m:den>
                          <m:sSub>
                            <m:sSubPr>
                              <m:ctrlPr>
                                <a:rPr lang="en-GB" sz="24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l-NL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nl-NL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nl-NL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nl-NL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nl-NL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nl-NL" sz="24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nl-NL" sz="24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nl-NL" sz="24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nl-NL" sz="24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nl-NL" sz="24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f>
                            <m:fPr>
                              <m:ctrlPr>
                                <a:rPr lang="nl-NL" sz="24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func>
                                <m:funcPr>
                                  <m:ctrlPr>
                                    <a:rPr lang="nl-NL" sz="24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nl-NL" sz="240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ln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nl-NL" sz="2400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nl-NL" sz="2400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𝛽</m:t>
                                      </m:r>
                                    </m:e>
                                  </m:d>
                                </m:e>
                              </m:func>
                            </m:num>
                            <m:den>
                              <m:func>
                                <m:funcPr>
                                  <m:ctrlPr>
                                    <a:rPr lang="nl-NL" sz="24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nl-NL" sz="240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ln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nl-NL" sz="2400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nl-NL" sz="2400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1+</m:t>
                                      </m:r>
                                      <m:r>
                                        <a:rPr lang="nl-NL" sz="2400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𝛼</m:t>
                                      </m:r>
                                    </m:e>
                                  </m:d>
                                </m:e>
                              </m:func>
                            </m:den>
                          </m:f>
                        </m:sup>
                      </m:sSup>
                    </m:oMath>
                  </m:oMathPara>
                </a14:m>
                <a:endParaRPr lang="en-GB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83706" y="3498107"/>
                <a:ext cx="2528513" cy="115409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Line 8"/>
          <p:cNvSpPr>
            <a:spLocks noChangeShapeType="1"/>
          </p:cNvSpPr>
          <p:nvPr/>
        </p:nvSpPr>
        <p:spPr bwMode="auto">
          <a:xfrm>
            <a:off x="2269039" y="4650291"/>
            <a:ext cx="0" cy="5040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nl-NL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1528182" y="5283793"/>
                <a:ext cx="4145366" cy="84850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4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nl-NL" sz="24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num>
                        <m:den>
                          <m:r>
                            <a:rPr lang="en-GB" sz="24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nl-NL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den>
                      </m:f>
                      <m:r>
                        <a:rPr lang="nl-NL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nl-NL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nl-NL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p>
                          <m:r>
                            <a:rPr lang="nl-NL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f>
                            <m:fPr>
                              <m:ctrlPr>
                                <a:rPr lang="nl-NL" sz="24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func>
                                <m:funcPr>
                                  <m:ctrlPr>
                                    <a:rPr lang="nl-NL" sz="24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nl-NL" sz="240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ln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nl-NL" sz="2400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nl-NL" sz="2400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𝛽</m:t>
                                      </m:r>
                                    </m:e>
                                  </m:d>
                                </m:e>
                              </m:func>
                            </m:num>
                            <m:den>
                              <m:func>
                                <m:funcPr>
                                  <m:ctrlPr>
                                    <a:rPr lang="nl-NL" sz="24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nl-NL" sz="240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ln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nl-NL" sz="2400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nl-NL" sz="2400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1+</m:t>
                                      </m:r>
                                      <m:r>
                                        <a:rPr lang="nl-NL" sz="2400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𝛼</m:t>
                                      </m:r>
                                    </m:e>
                                  </m:d>
                                </m:e>
                              </m:func>
                            </m:den>
                          </m:f>
                          <m:r>
                            <a:rPr lang="nl-NL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−1</m:t>
                          </m:r>
                        </m:sup>
                      </m:sSup>
                      <m:r>
                        <a:rPr lang="nl-NL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  </m:t>
                      </m:r>
                      <m:sSup>
                        <m:sSupPr>
                          <m:ctrlPr>
                            <a:rPr lang="nl-NL" sz="24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nl-NL" sz="24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p>
                          <m:r>
                            <a:rPr lang="nl-NL" sz="24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nl-NL" sz="24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nl-NL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  </m:t>
                      </m:r>
                      <m:r>
                        <a:rPr lang="nl-NL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 </m:t>
                      </m:r>
                    </m:oMath>
                  </m:oMathPara>
                </a14:m>
                <a:endParaRPr lang="en-GB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8182" y="5283793"/>
                <a:ext cx="4145366" cy="84850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/>
          <p:cNvSpPr txBox="1"/>
          <p:nvPr/>
        </p:nvSpPr>
        <p:spPr>
          <a:xfrm>
            <a:off x="5735139" y="5528449"/>
            <a:ext cx="1533177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600" dirty="0" smtClean="0">
                <a:solidFill>
                  <a:schemeClr val="bg1"/>
                </a:solidFill>
              </a:rPr>
              <a:t>measured</a:t>
            </a:r>
            <a:endParaRPr lang="en-GB" sz="2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4585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Rectangle 132"/>
          <p:cNvSpPr/>
          <p:nvPr/>
        </p:nvSpPr>
        <p:spPr>
          <a:xfrm>
            <a:off x="785080" y="1638695"/>
            <a:ext cx="3240000" cy="504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sz="2800" dirty="0" smtClean="0">
                <a:solidFill>
                  <a:schemeClr val="tx1"/>
                </a:solidFill>
              </a:rPr>
              <a:t>astronomy</a:t>
            </a:r>
            <a:endParaRPr lang="en-GB" sz="28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Astro-particle physics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FA2D2-B08E-479C-8EFA-F462BF97C60C}" type="slidenum">
              <a:rPr lang="en-GB" smtClean="0"/>
              <a:pPr/>
              <a:t>24</a:t>
            </a:fld>
            <a:endParaRPr lang="en-GB" dirty="0"/>
          </a:p>
        </p:txBody>
      </p:sp>
      <p:grpSp>
        <p:nvGrpSpPr>
          <p:cNvPr id="4" name="Group 680"/>
          <p:cNvGrpSpPr>
            <a:grpSpLocks noChangeAspect="1"/>
          </p:cNvGrpSpPr>
          <p:nvPr/>
        </p:nvGrpSpPr>
        <p:grpSpPr bwMode="auto">
          <a:xfrm>
            <a:off x="2693493" y="2760810"/>
            <a:ext cx="1019175" cy="690562"/>
            <a:chOff x="2517" y="1152"/>
            <a:chExt cx="713" cy="483"/>
          </a:xfrm>
        </p:grpSpPr>
        <p:sp>
          <p:nvSpPr>
            <p:cNvPr id="5" name="Arc 36"/>
            <p:cNvSpPr>
              <a:spLocks noChangeAspect="1"/>
            </p:cNvSpPr>
            <p:nvPr/>
          </p:nvSpPr>
          <p:spPr bwMode="auto">
            <a:xfrm rot="-1342809">
              <a:off x="2517" y="1157"/>
              <a:ext cx="516" cy="478"/>
            </a:xfrm>
            <a:custGeom>
              <a:avLst/>
              <a:gdLst>
                <a:gd name="G0" fmla="+- 14344 0 0"/>
                <a:gd name="G1" fmla="+- 21600 0 0"/>
                <a:gd name="G2" fmla="+- 21600 0 0"/>
                <a:gd name="T0" fmla="*/ 0 w 35944"/>
                <a:gd name="T1" fmla="*/ 5451 h 34906"/>
                <a:gd name="T2" fmla="*/ 31359 w 35944"/>
                <a:gd name="T3" fmla="*/ 34906 h 34906"/>
                <a:gd name="T4" fmla="*/ 14344 w 35944"/>
                <a:gd name="T5" fmla="*/ 21600 h 349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944" h="34906" fill="none" extrusionOk="0">
                  <a:moveTo>
                    <a:pt x="-1" y="5450"/>
                  </a:moveTo>
                  <a:cubicBezTo>
                    <a:pt x="3952" y="1939"/>
                    <a:pt x="9056" y="-1"/>
                    <a:pt x="14344" y="0"/>
                  </a:cubicBezTo>
                  <a:cubicBezTo>
                    <a:pt x="26273" y="0"/>
                    <a:pt x="35944" y="9670"/>
                    <a:pt x="35944" y="21600"/>
                  </a:cubicBezTo>
                  <a:cubicBezTo>
                    <a:pt x="35944" y="26422"/>
                    <a:pt x="34329" y="31106"/>
                    <a:pt x="31359" y="34906"/>
                  </a:cubicBezTo>
                </a:path>
                <a:path w="35944" h="34906" stroke="0" extrusionOk="0">
                  <a:moveTo>
                    <a:pt x="-1" y="5450"/>
                  </a:moveTo>
                  <a:cubicBezTo>
                    <a:pt x="3952" y="1939"/>
                    <a:pt x="9056" y="-1"/>
                    <a:pt x="14344" y="0"/>
                  </a:cubicBezTo>
                  <a:cubicBezTo>
                    <a:pt x="26273" y="0"/>
                    <a:pt x="35944" y="9670"/>
                    <a:pt x="35944" y="21600"/>
                  </a:cubicBezTo>
                  <a:cubicBezTo>
                    <a:pt x="35944" y="26422"/>
                    <a:pt x="34329" y="31106"/>
                    <a:pt x="31359" y="34906"/>
                  </a:cubicBezTo>
                  <a:lnTo>
                    <a:pt x="14344" y="21600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 type="triangle" w="lg" len="med"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grpSp>
          <p:nvGrpSpPr>
            <p:cNvPr id="6" name="Group 589"/>
            <p:cNvGrpSpPr>
              <a:grpSpLocks noChangeAspect="1"/>
            </p:cNvGrpSpPr>
            <p:nvPr/>
          </p:nvGrpSpPr>
          <p:grpSpPr bwMode="auto">
            <a:xfrm>
              <a:off x="2797" y="1152"/>
              <a:ext cx="436" cy="50"/>
              <a:chOff x="3815" y="1190"/>
              <a:chExt cx="436" cy="50"/>
            </a:xfrm>
          </p:grpSpPr>
          <p:grpSp>
            <p:nvGrpSpPr>
              <p:cNvPr id="7" name="Group 545"/>
              <p:cNvGrpSpPr>
                <a:grpSpLocks noChangeAspect="1"/>
              </p:cNvGrpSpPr>
              <p:nvPr/>
            </p:nvGrpSpPr>
            <p:grpSpPr bwMode="auto">
              <a:xfrm rot="5400000">
                <a:off x="4194" y="1183"/>
                <a:ext cx="42" cy="72"/>
                <a:chOff x="288" y="1536"/>
                <a:chExt cx="1152" cy="2304"/>
              </a:xfrm>
            </p:grpSpPr>
            <p:grpSp>
              <p:nvGrpSpPr>
                <p:cNvPr id="44" name="Group 546"/>
                <p:cNvGrpSpPr>
                  <a:grpSpLocks noChangeAspect="1"/>
                </p:cNvGrpSpPr>
                <p:nvPr/>
              </p:nvGrpSpPr>
              <p:grpSpPr bwMode="auto">
                <a:xfrm>
                  <a:off x="864" y="2688"/>
                  <a:ext cx="576" cy="1152"/>
                  <a:chOff x="864" y="2688"/>
                  <a:chExt cx="576" cy="1152"/>
                </a:xfrm>
              </p:grpSpPr>
              <p:sp>
                <p:nvSpPr>
                  <p:cNvPr id="48" name="Arc 547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49" name="Arc 548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</p:grpSp>
            <p:grpSp>
              <p:nvGrpSpPr>
                <p:cNvPr id="45" name="Group 549"/>
                <p:cNvGrpSpPr>
                  <a:grpSpLocks noChangeAspect="1"/>
                </p:cNvGrpSpPr>
                <p:nvPr/>
              </p:nvGrpSpPr>
              <p:grpSpPr bwMode="auto">
                <a:xfrm rot="10800000">
                  <a:off x="288" y="1536"/>
                  <a:ext cx="576" cy="1152"/>
                  <a:chOff x="864" y="2688"/>
                  <a:chExt cx="576" cy="1152"/>
                </a:xfrm>
              </p:grpSpPr>
              <p:sp>
                <p:nvSpPr>
                  <p:cNvPr id="46" name="Arc 550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47" name="Arc 551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</p:grpSp>
          </p:grpSp>
          <p:grpSp>
            <p:nvGrpSpPr>
              <p:cNvPr id="8" name="Group 552"/>
              <p:cNvGrpSpPr>
                <a:grpSpLocks noChangeAspect="1"/>
              </p:cNvGrpSpPr>
              <p:nvPr/>
            </p:nvGrpSpPr>
            <p:grpSpPr bwMode="auto">
              <a:xfrm rot="5400000">
                <a:off x="4124" y="1183"/>
                <a:ext cx="42" cy="72"/>
                <a:chOff x="288" y="1536"/>
                <a:chExt cx="1152" cy="2304"/>
              </a:xfrm>
            </p:grpSpPr>
            <p:grpSp>
              <p:nvGrpSpPr>
                <p:cNvPr id="38" name="Group 553"/>
                <p:cNvGrpSpPr>
                  <a:grpSpLocks noChangeAspect="1"/>
                </p:cNvGrpSpPr>
                <p:nvPr/>
              </p:nvGrpSpPr>
              <p:grpSpPr bwMode="auto">
                <a:xfrm>
                  <a:off x="864" y="2688"/>
                  <a:ext cx="576" cy="1152"/>
                  <a:chOff x="864" y="2688"/>
                  <a:chExt cx="576" cy="1152"/>
                </a:xfrm>
              </p:grpSpPr>
              <p:sp>
                <p:nvSpPr>
                  <p:cNvPr id="42" name="Arc 554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43" name="Arc 555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</p:grpSp>
            <p:grpSp>
              <p:nvGrpSpPr>
                <p:cNvPr id="39" name="Group 556"/>
                <p:cNvGrpSpPr>
                  <a:grpSpLocks noChangeAspect="1"/>
                </p:cNvGrpSpPr>
                <p:nvPr/>
              </p:nvGrpSpPr>
              <p:grpSpPr bwMode="auto">
                <a:xfrm rot="10800000">
                  <a:off x="288" y="1536"/>
                  <a:ext cx="576" cy="1152"/>
                  <a:chOff x="864" y="2688"/>
                  <a:chExt cx="576" cy="1152"/>
                </a:xfrm>
              </p:grpSpPr>
              <p:sp>
                <p:nvSpPr>
                  <p:cNvPr id="40" name="Arc 557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41" name="Arc 558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</p:grpSp>
          </p:grpSp>
          <p:grpSp>
            <p:nvGrpSpPr>
              <p:cNvPr id="9" name="Group 559"/>
              <p:cNvGrpSpPr>
                <a:grpSpLocks noChangeAspect="1"/>
              </p:cNvGrpSpPr>
              <p:nvPr/>
            </p:nvGrpSpPr>
            <p:grpSpPr bwMode="auto">
              <a:xfrm rot="5400000">
                <a:off x="3938" y="1067"/>
                <a:ext cx="41" cy="288"/>
                <a:chOff x="288" y="1536"/>
                <a:chExt cx="288" cy="2304"/>
              </a:xfrm>
            </p:grpSpPr>
            <p:grpSp>
              <p:nvGrpSpPr>
                <p:cNvPr id="10" name="Group 560"/>
                <p:cNvGrpSpPr>
                  <a:grpSpLocks noChangeAspect="1"/>
                </p:cNvGrpSpPr>
                <p:nvPr/>
              </p:nvGrpSpPr>
              <p:grpSpPr bwMode="auto">
                <a:xfrm>
                  <a:off x="288" y="1536"/>
                  <a:ext cx="288" cy="576"/>
                  <a:chOff x="288" y="1536"/>
                  <a:chExt cx="1152" cy="2304"/>
                </a:xfrm>
              </p:grpSpPr>
              <p:grpSp>
                <p:nvGrpSpPr>
                  <p:cNvPr id="32" name="Group 56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864" y="2688"/>
                    <a:ext cx="576" cy="1152"/>
                    <a:chOff x="864" y="2688"/>
                    <a:chExt cx="576" cy="1152"/>
                  </a:xfrm>
                </p:grpSpPr>
                <p:sp>
                  <p:nvSpPr>
                    <p:cNvPr id="36" name="Arc 562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864" y="2688"/>
                      <a:ext cx="576" cy="576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254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  <p:sp>
                  <p:nvSpPr>
                    <p:cNvPr id="37" name="Arc 563"/>
                    <p:cNvSpPr>
                      <a:spLocks noChangeAspect="1"/>
                    </p:cNvSpPr>
                    <p:nvPr/>
                  </p:nvSpPr>
                  <p:spPr bwMode="auto">
                    <a:xfrm rot="5400000">
                      <a:off x="864" y="3264"/>
                      <a:ext cx="576" cy="576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254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</p:grpSp>
              <p:grpSp>
                <p:nvGrpSpPr>
                  <p:cNvPr id="33" name="Group 564"/>
                  <p:cNvGrpSpPr>
                    <a:grpSpLocks noChangeAspect="1"/>
                  </p:cNvGrpSpPr>
                  <p:nvPr/>
                </p:nvGrpSpPr>
                <p:grpSpPr bwMode="auto">
                  <a:xfrm rot="10800000">
                    <a:off x="288" y="1536"/>
                    <a:ext cx="576" cy="1152"/>
                    <a:chOff x="864" y="2688"/>
                    <a:chExt cx="576" cy="1152"/>
                  </a:xfrm>
                </p:grpSpPr>
                <p:sp>
                  <p:nvSpPr>
                    <p:cNvPr id="34" name="Arc 565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864" y="2688"/>
                      <a:ext cx="576" cy="576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254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  <p:sp>
                  <p:nvSpPr>
                    <p:cNvPr id="35" name="Arc 566"/>
                    <p:cNvSpPr>
                      <a:spLocks noChangeAspect="1"/>
                    </p:cNvSpPr>
                    <p:nvPr/>
                  </p:nvSpPr>
                  <p:spPr bwMode="auto">
                    <a:xfrm rot="5400000">
                      <a:off x="864" y="3264"/>
                      <a:ext cx="576" cy="576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254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</p:grpSp>
            </p:grpSp>
            <p:grpSp>
              <p:nvGrpSpPr>
                <p:cNvPr id="11" name="Group 567"/>
                <p:cNvGrpSpPr>
                  <a:grpSpLocks noChangeAspect="1"/>
                </p:cNvGrpSpPr>
                <p:nvPr/>
              </p:nvGrpSpPr>
              <p:grpSpPr bwMode="auto">
                <a:xfrm>
                  <a:off x="288" y="2112"/>
                  <a:ext cx="288" cy="576"/>
                  <a:chOff x="288" y="1536"/>
                  <a:chExt cx="1152" cy="2304"/>
                </a:xfrm>
              </p:grpSpPr>
              <p:grpSp>
                <p:nvGrpSpPr>
                  <p:cNvPr id="26" name="Group 568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864" y="2688"/>
                    <a:ext cx="576" cy="1152"/>
                    <a:chOff x="864" y="2688"/>
                    <a:chExt cx="576" cy="1152"/>
                  </a:xfrm>
                </p:grpSpPr>
                <p:sp>
                  <p:nvSpPr>
                    <p:cNvPr id="30" name="Arc 569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864" y="2688"/>
                      <a:ext cx="576" cy="576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254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  <p:sp>
                  <p:nvSpPr>
                    <p:cNvPr id="31" name="Arc 570"/>
                    <p:cNvSpPr>
                      <a:spLocks noChangeAspect="1"/>
                    </p:cNvSpPr>
                    <p:nvPr/>
                  </p:nvSpPr>
                  <p:spPr bwMode="auto">
                    <a:xfrm rot="5400000">
                      <a:off x="864" y="3264"/>
                      <a:ext cx="576" cy="576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254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</p:grpSp>
              <p:grpSp>
                <p:nvGrpSpPr>
                  <p:cNvPr id="27" name="Group 571"/>
                  <p:cNvGrpSpPr>
                    <a:grpSpLocks noChangeAspect="1"/>
                  </p:cNvGrpSpPr>
                  <p:nvPr/>
                </p:nvGrpSpPr>
                <p:grpSpPr bwMode="auto">
                  <a:xfrm rot="10800000">
                    <a:off x="288" y="1536"/>
                    <a:ext cx="576" cy="1152"/>
                    <a:chOff x="864" y="2688"/>
                    <a:chExt cx="576" cy="1152"/>
                  </a:xfrm>
                </p:grpSpPr>
                <p:sp>
                  <p:nvSpPr>
                    <p:cNvPr id="28" name="Arc 572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864" y="2688"/>
                      <a:ext cx="576" cy="576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254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  <p:sp>
                  <p:nvSpPr>
                    <p:cNvPr id="29" name="Arc 573"/>
                    <p:cNvSpPr>
                      <a:spLocks noChangeAspect="1"/>
                    </p:cNvSpPr>
                    <p:nvPr/>
                  </p:nvSpPr>
                  <p:spPr bwMode="auto">
                    <a:xfrm rot="5400000">
                      <a:off x="864" y="3264"/>
                      <a:ext cx="576" cy="576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254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</p:grpSp>
            </p:grpSp>
            <p:grpSp>
              <p:nvGrpSpPr>
                <p:cNvPr id="12" name="Group 574"/>
                <p:cNvGrpSpPr>
                  <a:grpSpLocks noChangeAspect="1"/>
                </p:cNvGrpSpPr>
                <p:nvPr/>
              </p:nvGrpSpPr>
              <p:grpSpPr bwMode="auto">
                <a:xfrm>
                  <a:off x="288" y="2688"/>
                  <a:ext cx="288" cy="576"/>
                  <a:chOff x="288" y="1536"/>
                  <a:chExt cx="1152" cy="2304"/>
                </a:xfrm>
              </p:grpSpPr>
              <p:grpSp>
                <p:nvGrpSpPr>
                  <p:cNvPr id="20" name="Group 575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864" y="2688"/>
                    <a:ext cx="576" cy="1152"/>
                    <a:chOff x="864" y="2688"/>
                    <a:chExt cx="576" cy="1152"/>
                  </a:xfrm>
                </p:grpSpPr>
                <p:sp>
                  <p:nvSpPr>
                    <p:cNvPr id="24" name="Arc 576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864" y="2688"/>
                      <a:ext cx="576" cy="576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254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  <p:sp>
                  <p:nvSpPr>
                    <p:cNvPr id="25" name="Arc 577"/>
                    <p:cNvSpPr>
                      <a:spLocks noChangeAspect="1"/>
                    </p:cNvSpPr>
                    <p:nvPr/>
                  </p:nvSpPr>
                  <p:spPr bwMode="auto">
                    <a:xfrm rot="5400000">
                      <a:off x="864" y="3264"/>
                      <a:ext cx="576" cy="576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254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</p:grpSp>
              <p:grpSp>
                <p:nvGrpSpPr>
                  <p:cNvPr id="21" name="Group 578"/>
                  <p:cNvGrpSpPr>
                    <a:grpSpLocks noChangeAspect="1"/>
                  </p:cNvGrpSpPr>
                  <p:nvPr/>
                </p:nvGrpSpPr>
                <p:grpSpPr bwMode="auto">
                  <a:xfrm rot="10800000">
                    <a:off x="288" y="1536"/>
                    <a:ext cx="576" cy="1152"/>
                    <a:chOff x="864" y="2688"/>
                    <a:chExt cx="576" cy="1152"/>
                  </a:xfrm>
                </p:grpSpPr>
                <p:sp>
                  <p:nvSpPr>
                    <p:cNvPr id="22" name="Arc 579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864" y="2688"/>
                      <a:ext cx="576" cy="576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254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  <p:sp>
                  <p:nvSpPr>
                    <p:cNvPr id="23" name="Arc 580"/>
                    <p:cNvSpPr>
                      <a:spLocks noChangeAspect="1"/>
                    </p:cNvSpPr>
                    <p:nvPr/>
                  </p:nvSpPr>
                  <p:spPr bwMode="auto">
                    <a:xfrm rot="5400000">
                      <a:off x="864" y="3264"/>
                      <a:ext cx="576" cy="576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254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</p:grpSp>
            </p:grpSp>
            <p:grpSp>
              <p:nvGrpSpPr>
                <p:cNvPr id="13" name="Group 581"/>
                <p:cNvGrpSpPr>
                  <a:grpSpLocks noChangeAspect="1"/>
                </p:cNvGrpSpPr>
                <p:nvPr/>
              </p:nvGrpSpPr>
              <p:grpSpPr bwMode="auto">
                <a:xfrm>
                  <a:off x="288" y="3264"/>
                  <a:ext cx="288" cy="576"/>
                  <a:chOff x="288" y="1536"/>
                  <a:chExt cx="1152" cy="2304"/>
                </a:xfrm>
              </p:grpSpPr>
              <p:grpSp>
                <p:nvGrpSpPr>
                  <p:cNvPr id="14" name="Group 582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864" y="2688"/>
                    <a:ext cx="576" cy="1152"/>
                    <a:chOff x="864" y="2688"/>
                    <a:chExt cx="576" cy="1152"/>
                  </a:xfrm>
                </p:grpSpPr>
                <p:sp>
                  <p:nvSpPr>
                    <p:cNvPr id="18" name="Arc 583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864" y="2688"/>
                      <a:ext cx="576" cy="576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254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  <p:sp>
                  <p:nvSpPr>
                    <p:cNvPr id="19" name="Arc 584"/>
                    <p:cNvSpPr>
                      <a:spLocks noChangeAspect="1"/>
                    </p:cNvSpPr>
                    <p:nvPr/>
                  </p:nvSpPr>
                  <p:spPr bwMode="auto">
                    <a:xfrm rot="5400000">
                      <a:off x="864" y="3264"/>
                      <a:ext cx="576" cy="576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254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</p:grpSp>
              <p:grpSp>
                <p:nvGrpSpPr>
                  <p:cNvPr id="15" name="Group 585"/>
                  <p:cNvGrpSpPr>
                    <a:grpSpLocks noChangeAspect="1"/>
                  </p:cNvGrpSpPr>
                  <p:nvPr/>
                </p:nvGrpSpPr>
                <p:grpSpPr bwMode="auto">
                  <a:xfrm rot="10800000">
                    <a:off x="288" y="1536"/>
                    <a:ext cx="576" cy="1152"/>
                    <a:chOff x="864" y="2688"/>
                    <a:chExt cx="576" cy="1152"/>
                  </a:xfrm>
                </p:grpSpPr>
                <p:sp>
                  <p:nvSpPr>
                    <p:cNvPr id="16" name="Arc 586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864" y="2688"/>
                      <a:ext cx="576" cy="576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254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  <p:sp>
                  <p:nvSpPr>
                    <p:cNvPr id="17" name="Arc 587"/>
                    <p:cNvSpPr>
                      <a:spLocks noChangeAspect="1"/>
                    </p:cNvSpPr>
                    <p:nvPr/>
                  </p:nvSpPr>
                  <p:spPr bwMode="auto">
                    <a:xfrm rot="5400000">
                      <a:off x="864" y="3264"/>
                      <a:ext cx="576" cy="576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254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</p:grpSp>
            </p:grpSp>
          </p:grpSp>
        </p:grpSp>
      </p:grpSp>
      <p:grpSp>
        <p:nvGrpSpPr>
          <p:cNvPr id="50" name="Group 778"/>
          <p:cNvGrpSpPr>
            <a:grpSpLocks/>
          </p:cNvGrpSpPr>
          <p:nvPr/>
        </p:nvGrpSpPr>
        <p:grpSpPr bwMode="auto">
          <a:xfrm>
            <a:off x="2308641" y="3971627"/>
            <a:ext cx="1487487" cy="427037"/>
            <a:chOff x="1935" y="2016"/>
            <a:chExt cx="937" cy="269"/>
          </a:xfrm>
        </p:grpSpPr>
        <p:sp>
          <p:nvSpPr>
            <p:cNvPr id="51" name="Line 189"/>
            <p:cNvSpPr>
              <a:spLocks noChangeAspect="1" noChangeShapeType="1"/>
            </p:cNvSpPr>
            <p:nvPr/>
          </p:nvSpPr>
          <p:spPr bwMode="auto">
            <a:xfrm>
              <a:off x="2259" y="2040"/>
              <a:ext cx="28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52" name="Line 190"/>
            <p:cNvSpPr>
              <a:spLocks noChangeAspect="1" noChangeShapeType="1"/>
            </p:cNvSpPr>
            <p:nvPr/>
          </p:nvSpPr>
          <p:spPr bwMode="auto">
            <a:xfrm flipV="1">
              <a:off x="2145" y="2040"/>
              <a:ext cx="123" cy="24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53" name="Line 191"/>
            <p:cNvSpPr>
              <a:spLocks noChangeAspect="1" noChangeShapeType="1"/>
            </p:cNvSpPr>
            <p:nvPr/>
          </p:nvSpPr>
          <p:spPr bwMode="auto">
            <a:xfrm>
              <a:off x="2537" y="2040"/>
              <a:ext cx="123" cy="24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lg" len="med"/>
            </a:ln>
            <a:effectLst/>
          </p:spPr>
          <p:txBody>
            <a:bodyPr/>
            <a:lstStyle/>
            <a:p>
              <a:endParaRPr lang="en-GB" dirty="0"/>
            </a:p>
          </p:txBody>
        </p:sp>
        <p:grpSp>
          <p:nvGrpSpPr>
            <p:cNvPr id="54" name="Group 776"/>
            <p:cNvGrpSpPr>
              <a:grpSpLocks/>
            </p:cNvGrpSpPr>
            <p:nvPr/>
          </p:nvGrpSpPr>
          <p:grpSpPr bwMode="auto">
            <a:xfrm>
              <a:off x="1931" y="2016"/>
              <a:ext cx="330" cy="48"/>
              <a:chOff x="1931" y="2016"/>
              <a:chExt cx="330" cy="48"/>
            </a:xfrm>
          </p:grpSpPr>
          <p:grpSp>
            <p:nvGrpSpPr>
              <p:cNvPr id="92" name="Group 591"/>
              <p:cNvGrpSpPr>
                <a:grpSpLocks noChangeAspect="1"/>
              </p:cNvGrpSpPr>
              <p:nvPr/>
            </p:nvGrpSpPr>
            <p:grpSpPr bwMode="auto">
              <a:xfrm rot="5400000">
                <a:off x="2211" y="2006"/>
                <a:ext cx="36" cy="64"/>
                <a:chOff x="288" y="1536"/>
                <a:chExt cx="1152" cy="2304"/>
              </a:xfrm>
            </p:grpSpPr>
            <p:grpSp>
              <p:nvGrpSpPr>
                <p:cNvPr id="121" name="Group 592"/>
                <p:cNvGrpSpPr>
                  <a:grpSpLocks noChangeAspect="1"/>
                </p:cNvGrpSpPr>
                <p:nvPr/>
              </p:nvGrpSpPr>
              <p:grpSpPr bwMode="auto">
                <a:xfrm>
                  <a:off x="864" y="2688"/>
                  <a:ext cx="576" cy="1152"/>
                  <a:chOff x="864" y="2688"/>
                  <a:chExt cx="576" cy="1152"/>
                </a:xfrm>
              </p:grpSpPr>
              <p:sp>
                <p:nvSpPr>
                  <p:cNvPr id="125" name="Arc 593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126" name="Arc 594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</p:grpSp>
            <p:grpSp>
              <p:nvGrpSpPr>
                <p:cNvPr id="122" name="Group 595"/>
                <p:cNvGrpSpPr>
                  <a:grpSpLocks noChangeAspect="1"/>
                </p:cNvGrpSpPr>
                <p:nvPr/>
              </p:nvGrpSpPr>
              <p:grpSpPr bwMode="auto">
                <a:xfrm rot="10800000">
                  <a:off x="288" y="1536"/>
                  <a:ext cx="576" cy="1152"/>
                  <a:chOff x="864" y="2688"/>
                  <a:chExt cx="576" cy="1152"/>
                </a:xfrm>
              </p:grpSpPr>
              <p:sp>
                <p:nvSpPr>
                  <p:cNvPr id="123" name="Arc 596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124" name="Arc 597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</p:grpSp>
          </p:grpSp>
          <p:grpSp>
            <p:nvGrpSpPr>
              <p:cNvPr id="93" name="Group 598"/>
              <p:cNvGrpSpPr>
                <a:grpSpLocks noChangeAspect="1"/>
              </p:cNvGrpSpPr>
              <p:nvPr/>
            </p:nvGrpSpPr>
            <p:grpSpPr bwMode="auto">
              <a:xfrm rot="5400000">
                <a:off x="2151" y="2012"/>
                <a:ext cx="36" cy="68"/>
                <a:chOff x="288" y="1536"/>
                <a:chExt cx="1152" cy="2304"/>
              </a:xfrm>
            </p:grpSpPr>
            <p:grpSp>
              <p:nvGrpSpPr>
                <p:cNvPr id="115" name="Group 599"/>
                <p:cNvGrpSpPr>
                  <a:grpSpLocks noChangeAspect="1"/>
                </p:cNvGrpSpPr>
                <p:nvPr/>
              </p:nvGrpSpPr>
              <p:grpSpPr bwMode="auto">
                <a:xfrm>
                  <a:off x="864" y="2688"/>
                  <a:ext cx="576" cy="1152"/>
                  <a:chOff x="864" y="2688"/>
                  <a:chExt cx="576" cy="1152"/>
                </a:xfrm>
              </p:grpSpPr>
              <p:sp>
                <p:nvSpPr>
                  <p:cNvPr id="119" name="Arc 600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120" name="Arc 601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</p:grpSp>
            <p:grpSp>
              <p:nvGrpSpPr>
                <p:cNvPr id="116" name="Group 602"/>
                <p:cNvGrpSpPr>
                  <a:grpSpLocks noChangeAspect="1"/>
                </p:cNvGrpSpPr>
                <p:nvPr/>
              </p:nvGrpSpPr>
              <p:grpSpPr bwMode="auto">
                <a:xfrm rot="10800000">
                  <a:off x="288" y="1536"/>
                  <a:ext cx="576" cy="1152"/>
                  <a:chOff x="864" y="2688"/>
                  <a:chExt cx="576" cy="1152"/>
                </a:xfrm>
              </p:grpSpPr>
              <p:sp>
                <p:nvSpPr>
                  <p:cNvPr id="117" name="Arc 603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118" name="Arc 604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</p:grpSp>
          </p:grpSp>
          <p:grpSp>
            <p:nvGrpSpPr>
              <p:cNvPr id="94" name="Group 606"/>
              <p:cNvGrpSpPr>
                <a:grpSpLocks noChangeAspect="1"/>
              </p:cNvGrpSpPr>
              <p:nvPr/>
            </p:nvGrpSpPr>
            <p:grpSpPr bwMode="auto">
              <a:xfrm rot="5400000">
                <a:off x="2082" y="2008"/>
                <a:ext cx="36" cy="68"/>
                <a:chOff x="288" y="1536"/>
                <a:chExt cx="1152" cy="2304"/>
              </a:xfrm>
            </p:grpSpPr>
            <p:grpSp>
              <p:nvGrpSpPr>
                <p:cNvPr id="109" name="Group 607"/>
                <p:cNvGrpSpPr>
                  <a:grpSpLocks noChangeAspect="1"/>
                </p:cNvGrpSpPr>
                <p:nvPr/>
              </p:nvGrpSpPr>
              <p:grpSpPr bwMode="auto">
                <a:xfrm>
                  <a:off x="864" y="2688"/>
                  <a:ext cx="576" cy="1152"/>
                  <a:chOff x="864" y="2688"/>
                  <a:chExt cx="576" cy="1152"/>
                </a:xfrm>
              </p:grpSpPr>
              <p:sp>
                <p:nvSpPr>
                  <p:cNvPr id="113" name="Arc 608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114" name="Arc 609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</p:grpSp>
            <p:grpSp>
              <p:nvGrpSpPr>
                <p:cNvPr id="110" name="Group 610"/>
                <p:cNvGrpSpPr>
                  <a:grpSpLocks noChangeAspect="1"/>
                </p:cNvGrpSpPr>
                <p:nvPr/>
              </p:nvGrpSpPr>
              <p:grpSpPr bwMode="auto">
                <a:xfrm rot="10800000">
                  <a:off x="288" y="1536"/>
                  <a:ext cx="576" cy="1152"/>
                  <a:chOff x="864" y="2688"/>
                  <a:chExt cx="576" cy="1152"/>
                </a:xfrm>
              </p:grpSpPr>
              <p:sp>
                <p:nvSpPr>
                  <p:cNvPr id="111" name="Arc 611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112" name="Arc 612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</p:grpSp>
          </p:grpSp>
          <p:grpSp>
            <p:nvGrpSpPr>
              <p:cNvPr id="95" name="Group 613"/>
              <p:cNvGrpSpPr>
                <a:grpSpLocks noChangeAspect="1"/>
              </p:cNvGrpSpPr>
              <p:nvPr/>
            </p:nvGrpSpPr>
            <p:grpSpPr bwMode="auto">
              <a:xfrm rot="5400000">
                <a:off x="2015" y="2002"/>
                <a:ext cx="36" cy="64"/>
                <a:chOff x="288" y="1536"/>
                <a:chExt cx="1152" cy="2304"/>
              </a:xfrm>
            </p:grpSpPr>
            <p:grpSp>
              <p:nvGrpSpPr>
                <p:cNvPr id="103" name="Group 614"/>
                <p:cNvGrpSpPr>
                  <a:grpSpLocks noChangeAspect="1"/>
                </p:cNvGrpSpPr>
                <p:nvPr/>
              </p:nvGrpSpPr>
              <p:grpSpPr bwMode="auto">
                <a:xfrm>
                  <a:off x="864" y="2688"/>
                  <a:ext cx="576" cy="1152"/>
                  <a:chOff x="864" y="2688"/>
                  <a:chExt cx="576" cy="1152"/>
                </a:xfrm>
              </p:grpSpPr>
              <p:sp>
                <p:nvSpPr>
                  <p:cNvPr id="107" name="Arc 615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108" name="Arc 616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</p:grpSp>
            <p:grpSp>
              <p:nvGrpSpPr>
                <p:cNvPr id="104" name="Group 617"/>
                <p:cNvGrpSpPr>
                  <a:grpSpLocks noChangeAspect="1"/>
                </p:cNvGrpSpPr>
                <p:nvPr/>
              </p:nvGrpSpPr>
              <p:grpSpPr bwMode="auto">
                <a:xfrm rot="10800000">
                  <a:off x="288" y="1536"/>
                  <a:ext cx="576" cy="1152"/>
                  <a:chOff x="864" y="2688"/>
                  <a:chExt cx="576" cy="1152"/>
                </a:xfrm>
              </p:grpSpPr>
              <p:sp>
                <p:nvSpPr>
                  <p:cNvPr id="105" name="Arc 618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106" name="Arc 619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</p:grpSp>
          </p:grpSp>
          <p:grpSp>
            <p:nvGrpSpPr>
              <p:cNvPr id="96" name="Group 620"/>
              <p:cNvGrpSpPr>
                <a:grpSpLocks noChangeAspect="1"/>
              </p:cNvGrpSpPr>
              <p:nvPr/>
            </p:nvGrpSpPr>
            <p:grpSpPr bwMode="auto">
              <a:xfrm rot="5400000">
                <a:off x="1947" y="2008"/>
                <a:ext cx="36" cy="68"/>
                <a:chOff x="288" y="1536"/>
                <a:chExt cx="1152" cy="2304"/>
              </a:xfrm>
            </p:grpSpPr>
            <p:grpSp>
              <p:nvGrpSpPr>
                <p:cNvPr id="97" name="Group 621"/>
                <p:cNvGrpSpPr>
                  <a:grpSpLocks noChangeAspect="1"/>
                </p:cNvGrpSpPr>
                <p:nvPr/>
              </p:nvGrpSpPr>
              <p:grpSpPr bwMode="auto">
                <a:xfrm>
                  <a:off x="864" y="2688"/>
                  <a:ext cx="576" cy="1152"/>
                  <a:chOff x="864" y="2688"/>
                  <a:chExt cx="576" cy="1152"/>
                </a:xfrm>
              </p:grpSpPr>
              <p:sp>
                <p:nvSpPr>
                  <p:cNvPr id="101" name="Arc 622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102" name="Arc 623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</p:grpSp>
            <p:grpSp>
              <p:nvGrpSpPr>
                <p:cNvPr id="98" name="Group 624"/>
                <p:cNvGrpSpPr>
                  <a:grpSpLocks noChangeAspect="1"/>
                </p:cNvGrpSpPr>
                <p:nvPr/>
              </p:nvGrpSpPr>
              <p:grpSpPr bwMode="auto">
                <a:xfrm rot="10800000">
                  <a:off x="288" y="1536"/>
                  <a:ext cx="576" cy="1152"/>
                  <a:chOff x="864" y="2688"/>
                  <a:chExt cx="576" cy="1152"/>
                </a:xfrm>
              </p:grpSpPr>
              <p:sp>
                <p:nvSpPr>
                  <p:cNvPr id="99" name="Arc 625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100" name="Arc 626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</p:grpSp>
          </p:grpSp>
        </p:grpSp>
        <p:grpSp>
          <p:nvGrpSpPr>
            <p:cNvPr id="55" name="Group 777"/>
            <p:cNvGrpSpPr>
              <a:grpSpLocks/>
            </p:cNvGrpSpPr>
            <p:nvPr/>
          </p:nvGrpSpPr>
          <p:grpSpPr bwMode="auto">
            <a:xfrm>
              <a:off x="2548" y="2028"/>
              <a:ext cx="329" cy="39"/>
              <a:chOff x="2548" y="2028"/>
              <a:chExt cx="329" cy="39"/>
            </a:xfrm>
          </p:grpSpPr>
          <p:grpSp>
            <p:nvGrpSpPr>
              <p:cNvPr id="56" name="Group 642"/>
              <p:cNvGrpSpPr>
                <a:grpSpLocks noChangeAspect="1"/>
              </p:cNvGrpSpPr>
              <p:nvPr/>
            </p:nvGrpSpPr>
            <p:grpSpPr bwMode="auto">
              <a:xfrm rot="5400000">
                <a:off x="2825" y="2015"/>
                <a:ext cx="36" cy="68"/>
                <a:chOff x="288" y="1536"/>
                <a:chExt cx="1152" cy="2304"/>
              </a:xfrm>
            </p:grpSpPr>
            <p:grpSp>
              <p:nvGrpSpPr>
                <p:cNvPr id="86" name="Group 643"/>
                <p:cNvGrpSpPr>
                  <a:grpSpLocks noChangeAspect="1"/>
                </p:cNvGrpSpPr>
                <p:nvPr/>
              </p:nvGrpSpPr>
              <p:grpSpPr bwMode="auto">
                <a:xfrm>
                  <a:off x="864" y="2688"/>
                  <a:ext cx="576" cy="1152"/>
                  <a:chOff x="864" y="2688"/>
                  <a:chExt cx="576" cy="1152"/>
                </a:xfrm>
              </p:grpSpPr>
              <p:sp>
                <p:nvSpPr>
                  <p:cNvPr id="90" name="Arc 644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91" name="Arc 645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</p:grpSp>
            <p:grpSp>
              <p:nvGrpSpPr>
                <p:cNvPr id="87" name="Group 646"/>
                <p:cNvGrpSpPr>
                  <a:grpSpLocks noChangeAspect="1"/>
                </p:cNvGrpSpPr>
                <p:nvPr/>
              </p:nvGrpSpPr>
              <p:grpSpPr bwMode="auto">
                <a:xfrm rot="10800000">
                  <a:off x="288" y="1536"/>
                  <a:ext cx="576" cy="1152"/>
                  <a:chOff x="864" y="2688"/>
                  <a:chExt cx="576" cy="1152"/>
                </a:xfrm>
              </p:grpSpPr>
              <p:sp>
                <p:nvSpPr>
                  <p:cNvPr id="88" name="Arc 647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89" name="Arc 648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</p:grpSp>
          </p:grpSp>
          <p:grpSp>
            <p:nvGrpSpPr>
              <p:cNvPr id="57" name="Group 649"/>
              <p:cNvGrpSpPr>
                <a:grpSpLocks noChangeAspect="1"/>
              </p:cNvGrpSpPr>
              <p:nvPr/>
            </p:nvGrpSpPr>
            <p:grpSpPr bwMode="auto">
              <a:xfrm rot="5400000">
                <a:off x="2661" y="1915"/>
                <a:ext cx="36" cy="261"/>
                <a:chOff x="288" y="1536"/>
                <a:chExt cx="288" cy="2304"/>
              </a:xfrm>
            </p:grpSpPr>
            <p:grpSp>
              <p:nvGrpSpPr>
                <p:cNvPr id="58" name="Group 650"/>
                <p:cNvGrpSpPr>
                  <a:grpSpLocks noChangeAspect="1"/>
                </p:cNvGrpSpPr>
                <p:nvPr/>
              </p:nvGrpSpPr>
              <p:grpSpPr bwMode="auto">
                <a:xfrm>
                  <a:off x="288" y="1536"/>
                  <a:ext cx="288" cy="576"/>
                  <a:chOff x="288" y="1536"/>
                  <a:chExt cx="1152" cy="2304"/>
                </a:xfrm>
              </p:grpSpPr>
              <p:grpSp>
                <p:nvGrpSpPr>
                  <p:cNvPr id="80" name="Group 65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864" y="2688"/>
                    <a:ext cx="576" cy="1152"/>
                    <a:chOff x="864" y="2688"/>
                    <a:chExt cx="576" cy="1152"/>
                  </a:xfrm>
                </p:grpSpPr>
                <p:sp>
                  <p:nvSpPr>
                    <p:cNvPr id="84" name="Arc 652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864" y="2688"/>
                      <a:ext cx="576" cy="576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254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  <p:sp>
                  <p:nvSpPr>
                    <p:cNvPr id="85" name="Arc 653"/>
                    <p:cNvSpPr>
                      <a:spLocks noChangeAspect="1"/>
                    </p:cNvSpPr>
                    <p:nvPr/>
                  </p:nvSpPr>
                  <p:spPr bwMode="auto">
                    <a:xfrm rot="5400000">
                      <a:off x="864" y="3264"/>
                      <a:ext cx="576" cy="576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254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</p:grpSp>
              <p:grpSp>
                <p:nvGrpSpPr>
                  <p:cNvPr id="81" name="Group 654"/>
                  <p:cNvGrpSpPr>
                    <a:grpSpLocks noChangeAspect="1"/>
                  </p:cNvGrpSpPr>
                  <p:nvPr/>
                </p:nvGrpSpPr>
                <p:grpSpPr bwMode="auto">
                  <a:xfrm rot="10800000">
                    <a:off x="288" y="1536"/>
                    <a:ext cx="576" cy="1152"/>
                    <a:chOff x="864" y="2688"/>
                    <a:chExt cx="576" cy="1152"/>
                  </a:xfrm>
                </p:grpSpPr>
                <p:sp>
                  <p:nvSpPr>
                    <p:cNvPr id="82" name="Arc 655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864" y="2688"/>
                      <a:ext cx="576" cy="576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254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  <p:sp>
                  <p:nvSpPr>
                    <p:cNvPr id="83" name="Arc 656"/>
                    <p:cNvSpPr>
                      <a:spLocks noChangeAspect="1"/>
                    </p:cNvSpPr>
                    <p:nvPr/>
                  </p:nvSpPr>
                  <p:spPr bwMode="auto">
                    <a:xfrm rot="5400000">
                      <a:off x="864" y="3264"/>
                      <a:ext cx="576" cy="576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254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</p:grpSp>
            </p:grpSp>
            <p:grpSp>
              <p:nvGrpSpPr>
                <p:cNvPr id="59" name="Group 657"/>
                <p:cNvGrpSpPr>
                  <a:grpSpLocks noChangeAspect="1"/>
                </p:cNvGrpSpPr>
                <p:nvPr/>
              </p:nvGrpSpPr>
              <p:grpSpPr bwMode="auto">
                <a:xfrm>
                  <a:off x="288" y="2112"/>
                  <a:ext cx="288" cy="576"/>
                  <a:chOff x="288" y="1536"/>
                  <a:chExt cx="1152" cy="2304"/>
                </a:xfrm>
              </p:grpSpPr>
              <p:grpSp>
                <p:nvGrpSpPr>
                  <p:cNvPr id="74" name="Group 658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864" y="2688"/>
                    <a:ext cx="576" cy="1152"/>
                    <a:chOff x="864" y="2688"/>
                    <a:chExt cx="576" cy="1152"/>
                  </a:xfrm>
                </p:grpSpPr>
                <p:sp>
                  <p:nvSpPr>
                    <p:cNvPr id="78" name="Arc 659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864" y="2688"/>
                      <a:ext cx="576" cy="576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254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  <p:sp>
                  <p:nvSpPr>
                    <p:cNvPr id="79" name="Arc 660"/>
                    <p:cNvSpPr>
                      <a:spLocks noChangeAspect="1"/>
                    </p:cNvSpPr>
                    <p:nvPr/>
                  </p:nvSpPr>
                  <p:spPr bwMode="auto">
                    <a:xfrm rot="5400000">
                      <a:off x="864" y="3264"/>
                      <a:ext cx="576" cy="576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254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</p:grpSp>
              <p:grpSp>
                <p:nvGrpSpPr>
                  <p:cNvPr id="75" name="Group 661"/>
                  <p:cNvGrpSpPr>
                    <a:grpSpLocks noChangeAspect="1"/>
                  </p:cNvGrpSpPr>
                  <p:nvPr/>
                </p:nvGrpSpPr>
                <p:grpSpPr bwMode="auto">
                  <a:xfrm rot="10800000">
                    <a:off x="288" y="1536"/>
                    <a:ext cx="576" cy="1152"/>
                    <a:chOff x="864" y="2688"/>
                    <a:chExt cx="576" cy="1152"/>
                  </a:xfrm>
                </p:grpSpPr>
                <p:sp>
                  <p:nvSpPr>
                    <p:cNvPr id="76" name="Arc 662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864" y="2688"/>
                      <a:ext cx="576" cy="576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254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  <p:sp>
                  <p:nvSpPr>
                    <p:cNvPr id="77" name="Arc 663"/>
                    <p:cNvSpPr>
                      <a:spLocks noChangeAspect="1"/>
                    </p:cNvSpPr>
                    <p:nvPr/>
                  </p:nvSpPr>
                  <p:spPr bwMode="auto">
                    <a:xfrm rot="5400000">
                      <a:off x="864" y="3264"/>
                      <a:ext cx="576" cy="576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254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</p:grpSp>
            </p:grpSp>
            <p:grpSp>
              <p:nvGrpSpPr>
                <p:cNvPr id="60" name="Group 664"/>
                <p:cNvGrpSpPr>
                  <a:grpSpLocks noChangeAspect="1"/>
                </p:cNvGrpSpPr>
                <p:nvPr/>
              </p:nvGrpSpPr>
              <p:grpSpPr bwMode="auto">
                <a:xfrm>
                  <a:off x="288" y="2688"/>
                  <a:ext cx="288" cy="576"/>
                  <a:chOff x="288" y="1536"/>
                  <a:chExt cx="1152" cy="2304"/>
                </a:xfrm>
              </p:grpSpPr>
              <p:grpSp>
                <p:nvGrpSpPr>
                  <p:cNvPr id="68" name="Group 665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864" y="2688"/>
                    <a:ext cx="576" cy="1152"/>
                    <a:chOff x="864" y="2688"/>
                    <a:chExt cx="576" cy="1152"/>
                  </a:xfrm>
                </p:grpSpPr>
                <p:sp>
                  <p:nvSpPr>
                    <p:cNvPr id="72" name="Arc 666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864" y="2688"/>
                      <a:ext cx="576" cy="576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254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  <p:sp>
                  <p:nvSpPr>
                    <p:cNvPr id="73" name="Arc 667"/>
                    <p:cNvSpPr>
                      <a:spLocks noChangeAspect="1"/>
                    </p:cNvSpPr>
                    <p:nvPr/>
                  </p:nvSpPr>
                  <p:spPr bwMode="auto">
                    <a:xfrm rot="5400000">
                      <a:off x="864" y="3264"/>
                      <a:ext cx="576" cy="576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254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</p:grpSp>
              <p:grpSp>
                <p:nvGrpSpPr>
                  <p:cNvPr id="69" name="Group 668"/>
                  <p:cNvGrpSpPr>
                    <a:grpSpLocks noChangeAspect="1"/>
                  </p:cNvGrpSpPr>
                  <p:nvPr/>
                </p:nvGrpSpPr>
                <p:grpSpPr bwMode="auto">
                  <a:xfrm rot="10800000">
                    <a:off x="288" y="1536"/>
                    <a:ext cx="576" cy="1152"/>
                    <a:chOff x="864" y="2688"/>
                    <a:chExt cx="576" cy="1152"/>
                  </a:xfrm>
                </p:grpSpPr>
                <p:sp>
                  <p:nvSpPr>
                    <p:cNvPr id="70" name="Arc 669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864" y="2688"/>
                      <a:ext cx="576" cy="576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254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  <p:sp>
                  <p:nvSpPr>
                    <p:cNvPr id="71" name="Arc 670"/>
                    <p:cNvSpPr>
                      <a:spLocks noChangeAspect="1"/>
                    </p:cNvSpPr>
                    <p:nvPr/>
                  </p:nvSpPr>
                  <p:spPr bwMode="auto">
                    <a:xfrm rot="5400000">
                      <a:off x="864" y="3264"/>
                      <a:ext cx="576" cy="576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254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</p:grpSp>
            </p:grpSp>
            <p:grpSp>
              <p:nvGrpSpPr>
                <p:cNvPr id="61" name="Group 671"/>
                <p:cNvGrpSpPr>
                  <a:grpSpLocks noChangeAspect="1"/>
                </p:cNvGrpSpPr>
                <p:nvPr/>
              </p:nvGrpSpPr>
              <p:grpSpPr bwMode="auto">
                <a:xfrm>
                  <a:off x="288" y="3264"/>
                  <a:ext cx="288" cy="576"/>
                  <a:chOff x="288" y="1536"/>
                  <a:chExt cx="1152" cy="2304"/>
                </a:xfrm>
              </p:grpSpPr>
              <p:grpSp>
                <p:nvGrpSpPr>
                  <p:cNvPr id="62" name="Group 672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864" y="2688"/>
                    <a:ext cx="576" cy="1152"/>
                    <a:chOff x="864" y="2688"/>
                    <a:chExt cx="576" cy="1152"/>
                  </a:xfrm>
                </p:grpSpPr>
                <p:sp>
                  <p:nvSpPr>
                    <p:cNvPr id="66" name="Arc 673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864" y="2688"/>
                      <a:ext cx="576" cy="576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254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  <p:sp>
                  <p:nvSpPr>
                    <p:cNvPr id="67" name="Arc 674"/>
                    <p:cNvSpPr>
                      <a:spLocks noChangeAspect="1"/>
                    </p:cNvSpPr>
                    <p:nvPr/>
                  </p:nvSpPr>
                  <p:spPr bwMode="auto">
                    <a:xfrm rot="5400000">
                      <a:off x="864" y="3264"/>
                      <a:ext cx="576" cy="576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254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</p:grpSp>
              <p:grpSp>
                <p:nvGrpSpPr>
                  <p:cNvPr id="63" name="Group 675"/>
                  <p:cNvGrpSpPr>
                    <a:grpSpLocks noChangeAspect="1"/>
                  </p:cNvGrpSpPr>
                  <p:nvPr/>
                </p:nvGrpSpPr>
                <p:grpSpPr bwMode="auto">
                  <a:xfrm rot="10800000">
                    <a:off x="288" y="1536"/>
                    <a:ext cx="576" cy="1152"/>
                    <a:chOff x="864" y="2688"/>
                    <a:chExt cx="576" cy="1152"/>
                  </a:xfrm>
                </p:grpSpPr>
                <p:sp>
                  <p:nvSpPr>
                    <p:cNvPr id="64" name="Arc 676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864" y="2688"/>
                      <a:ext cx="576" cy="576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254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  <p:sp>
                  <p:nvSpPr>
                    <p:cNvPr id="65" name="Arc 677"/>
                    <p:cNvSpPr>
                      <a:spLocks noChangeAspect="1"/>
                    </p:cNvSpPr>
                    <p:nvPr/>
                  </p:nvSpPr>
                  <p:spPr bwMode="auto">
                    <a:xfrm rot="5400000">
                      <a:off x="864" y="3264"/>
                      <a:ext cx="576" cy="576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254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</p:grpSp>
            </p:grpSp>
          </p:grpSp>
        </p:grpSp>
      </p:grpSp>
      <p:sp>
        <p:nvSpPr>
          <p:cNvPr id="127" name="Text Box 805"/>
          <p:cNvSpPr txBox="1">
            <a:spLocks noChangeAspect="1" noChangeArrowheads="1"/>
          </p:cNvSpPr>
          <p:nvPr/>
        </p:nvSpPr>
        <p:spPr bwMode="auto">
          <a:xfrm>
            <a:off x="2358533" y="2952897"/>
            <a:ext cx="320922" cy="426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tIns="10800">
            <a:spAutoFit/>
          </a:bodyPr>
          <a:lstStyle/>
          <a:p>
            <a:pPr algn="l"/>
            <a:r>
              <a:rPr lang="en-GB" sz="2400" i="1" dirty="0" smtClean="0">
                <a:latin typeface="Times" pitchFamily="18" charset="0"/>
              </a:rPr>
              <a:t>e</a:t>
            </a:r>
            <a:endParaRPr lang="en-GB" sz="2400" i="1" baseline="30000" dirty="0">
              <a:latin typeface="Times" pitchFamily="18" charset="0"/>
            </a:endParaRPr>
          </a:p>
        </p:txBody>
      </p:sp>
      <p:sp>
        <p:nvSpPr>
          <p:cNvPr id="128" name="Text Box 806"/>
          <p:cNvSpPr txBox="1">
            <a:spLocks noChangeAspect="1" noChangeArrowheads="1"/>
          </p:cNvSpPr>
          <p:nvPr/>
        </p:nvSpPr>
        <p:spPr bwMode="auto">
          <a:xfrm>
            <a:off x="2410241" y="4324052"/>
            <a:ext cx="320922" cy="426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tIns="10800">
            <a:spAutoFit/>
          </a:bodyPr>
          <a:lstStyle/>
          <a:p>
            <a:pPr algn="l"/>
            <a:r>
              <a:rPr lang="en-GB" sz="2400" i="1" dirty="0" smtClean="0">
                <a:latin typeface="Times" pitchFamily="18" charset="0"/>
              </a:rPr>
              <a:t>e</a:t>
            </a:r>
            <a:endParaRPr lang="en-GB" sz="2400" i="1" baseline="30000" dirty="0">
              <a:latin typeface="Times" pitchFamily="18" charset="0"/>
            </a:endParaRPr>
          </a:p>
        </p:txBody>
      </p:sp>
      <p:sp>
        <p:nvSpPr>
          <p:cNvPr id="129" name="Text Box 803"/>
          <p:cNvSpPr txBox="1">
            <a:spLocks noChangeArrowheads="1"/>
          </p:cNvSpPr>
          <p:nvPr/>
        </p:nvSpPr>
        <p:spPr bwMode="auto">
          <a:xfrm>
            <a:off x="816344" y="2607281"/>
            <a:ext cx="132856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dirty="0" smtClean="0"/>
              <a:t>Synchrotron</a:t>
            </a:r>
          </a:p>
          <a:p>
            <a:pPr algn="ctr"/>
            <a:r>
              <a:rPr lang="en-GB" dirty="0" smtClean="0"/>
              <a:t>radiation</a:t>
            </a:r>
            <a:endParaRPr lang="en-GB" dirty="0"/>
          </a:p>
        </p:txBody>
      </p:sp>
      <p:sp>
        <p:nvSpPr>
          <p:cNvPr id="130" name="Text Box 804"/>
          <p:cNvSpPr txBox="1">
            <a:spLocks noChangeArrowheads="1"/>
          </p:cNvSpPr>
          <p:nvPr/>
        </p:nvSpPr>
        <p:spPr bwMode="auto">
          <a:xfrm>
            <a:off x="926010" y="3812229"/>
            <a:ext cx="11062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dirty="0" smtClean="0"/>
              <a:t>inverse</a:t>
            </a:r>
          </a:p>
          <a:p>
            <a:pPr algn="ctr"/>
            <a:r>
              <a:rPr lang="en-GB" dirty="0" smtClean="0"/>
              <a:t>Compton</a:t>
            </a:r>
          </a:p>
          <a:p>
            <a:pPr algn="ctr"/>
            <a:r>
              <a:rPr lang="en-GB" dirty="0" smtClean="0"/>
              <a:t>scattering</a:t>
            </a:r>
            <a:endParaRPr lang="en-GB" dirty="0"/>
          </a:p>
        </p:txBody>
      </p:sp>
      <p:pic>
        <p:nvPicPr>
          <p:cNvPr id="131" name="Picture 796" descr="MCj0295119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9110" y="5202837"/>
            <a:ext cx="1582737" cy="13811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134" name="Rectangle 133"/>
          <p:cNvSpPr/>
          <p:nvPr/>
        </p:nvSpPr>
        <p:spPr>
          <a:xfrm>
            <a:off x="5290776" y="1639820"/>
            <a:ext cx="3240000" cy="504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sz="2800" dirty="0" smtClean="0">
                <a:solidFill>
                  <a:schemeClr val="tx1"/>
                </a:solidFill>
              </a:rPr>
              <a:t>particle physics</a:t>
            </a:r>
            <a:endParaRPr lang="en-GB" sz="2800" dirty="0">
              <a:solidFill>
                <a:schemeClr val="tx1"/>
              </a:solidFill>
            </a:endParaRPr>
          </a:p>
        </p:txBody>
      </p:sp>
      <p:cxnSp>
        <p:nvCxnSpPr>
          <p:cNvPr id="136" name="Straight Connector 135"/>
          <p:cNvCxnSpPr/>
          <p:nvPr/>
        </p:nvCxnSpPr>
        <p:spPr>
          <a:xfrm>
            <a:off x="6162879" y="2741902"/>
            <a:ext cx="432000" cy="360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 flipV="1">
            <a:off x="7069393" y="2712915"/>
            <a:ext cx="432000" cy="360000"/>
          </a:xfrm>
          <a:prstGeom prst="line">
            <a:avLst/>
          </a:prstGeom>
          <a:ln w="2540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Connector 138"/>
          <p:cNvCxnSpPr/>
          <p:nvPr/>
        </p:nvCxnSpPr>
        <p:spPr>
          <a:xfrm>
            <a:off x="7069393" y="3158915"/>
            <a:ext cx="432000" cy="360000"/>
          </a:xfrm>
          <a:prstGeom prst="line">
            <a:avLst/>
          </a:prstGeom>
          <a:ln w="2540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Line 189"/>
          <p:cNvSpPr>
            <a:spLocks noChangeAspect="1" noChangeShapeType="1"/>
          </p:cNvSpPr>
          <p:nvPr/>
        </p:nvSpPr>
        <p:spPr bwMode="auto">
          <a:xfrm>
            <a:off x="6651297" y="3101421"/>
            <a:ext cx="360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  <p:grpSp>
        <p:nvGrpSpPr>
          <p:cNvPr id="145" name="Group 777"/>
          <p:cNvGrpSpPr>
            <a:grpSpLocks/>
          </p:cNvGrpSpPr>
          <p:nvPr/>
        </p:nvGrpSpPr>
        <p:grpSpPr bwMode="auto">
          <a:xfrm rot="19200000">
            <a:off x="6124339" y="3300568"/>
            <a:ext cx="522287" cy="61912"/>
            <a:chOff x="2548" y="2028"/>
            <a:chExt cx="329" cy="39"/>
          </a:xfrm>
        </p:grpSpPr>
        <p:grpSp>
          <p:nvGrpSpPr>
            <p:cNvPr id="146" name="Group 642"/>
            <p:cNvGrpSpPr>
              <a:grpSpLocks noChangeAspect="1"/>
            </p:cNvGrpSpPr>
            <p:nvPr/>
          </p:nvGrpSpPr>
          <p:grpSpPr bwMode="auto">
            <a:xfrm rot="5400000">
              <a:off x="2825" y="2015"/>
              <a:ext cx="36" cy="68"/>
              <a:chOff x="288" y="1536"/>
              <a:chExt cx="1152" cy="2304"/>
            </a:xfrm>
          </p:grpSpPr>
          <p:grpSp>
            <p:nvGrpSpPr>
              <p:cNvPr id="176" name="Group 643"/>
              <p:cNvGrpSpPr>
                <a:grpSpLocks noChangeAspect="1"/>
              </p:cNvGrpSpPr>
              <p:nvPr/>
            </p:nvGrpSpPr>
            <p:grpSpPr bwMode="auto">
              <a:xfrm>
                <a:off x="864" y="2688"/>
                <a:ext cx="576" cy="1152"/>
                <a:chOff x="864" y="2688"/>
                <a:chExt cx="576" cy="1152"/>
              </a:xfrm>
            </p:grpSpPr>
            <p:sp>
              <p:nvSpPr>
                <p:cNvPr id="180" name="Arc 644"/>
                <p:cNvSpPr>
                  <a:spLocks noChangeAspect="1"/>
                </p:cNvSpPr>
                <p:nvPr/>
              </p:nvSpPr>
              <p:spPr bwMode="auto">
                <a:xfrm>
                  <a:off x="864" y="2688"/>
                  <a:ext cx="576" cy="576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181" name="Arc 645"/>
                <p:cNvSpPr>
                  <a:spLocks noChangeAspect="1"/>
                </p:cNvSpPr>
                <p:nvPr/>
              </p:nvSpPr>
              <p:spPr bwMode="auto">
                <a:xfrm rot="5400000">
                  <a:off x="864" y="3264"/>
                  <a:ext cx="576" cy="576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177" name="Group 646"/>
              <p:cNvGrpSpPr>
                <a:grpSpLocks noChangeAspect="1"/>
              </p:cNvGrpSpPr>
              <p:nvPr/>
            </p:nvGrpSpPr>
            <p:grpSpPr bwMode="auto">
              <a:xfrm rot="10800000">
                <a:off x="288" y="1536"/>
                <a:ext cx="576" cy="1152"/>
                <a:chOff x="864" y="2688"/>
                <a:chExt cx="576" cy="1152"/>
              </a:xfrm>
            </p:grpSpPr>
            <p:sp>
              <p:nvSpPr>
                <p:cNvPr id="178" name="Arc 647"/>
                <p:cNvSpPr>
                  <a:spLocks noChangeAspect="1"/>
                </p:cNvSpPr>
                <p:nvPr/>
              </p:nvSpPr>
              <p:spPr bwMode="auto">
                <a:xfrm>
                  <a:off x="864" y="2688"/>
                  <a:ext cx="576" cy="576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179" name="Arc 648"/>
                <p:cNvSpPr>
                  <a:spLocks noChangeAspect="1"/>
                </p:cNvSpPr>
                <p:nvPr/>
              </p:nvSpPr>
              <p:spPr bwMode="auto">
                <a:xfrm rot="5400000">
                  <a:off x="864" y="3264"/>
                  <a:ext cx="576" cy="576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</p:grpSp>
        </p:grpSp>
        <p:grpSp>
          <p:nvGrpSpPr>
            <p:cNvPr id="147" name="Group 649"/>
            <p:cNvGrpSpPr>
              <a:grpSpLocks noChangeAspect="1"/>
            </p:cNvGrpSpPr>
            <p:nvPr/>
          </p:nvGrpSpPr>
          <p:grpSpPr bwMode="auto">
            <a:xfrm rot="5400000">
              <a:off x="2661" y="1915"/>
              <a:ext cx="36" cy="261"/>
              <a:chOff x="288" y="1536"/>
              <a:chExt cx="288" cy="2304"/>
            </a:xfrm>
          </p:grpSpPr>
          <p:grpSp>
            <p:nvGrpSpPr>
              <p:cNvPr id="148" name="Group 650"/>
              <p:cNvGrpSpPr>
                <a:grpSpLocks noChangeAspect="1"/>
              </p:cNvGrpSpPr>
              <p:nvPr/>
            </p:nvGrpSpPr>
            <p:grpSpPr bwMode="auto">
              <a:xfrm>
                <a:off x="288" y="1536"/>
                <a:ext cx="288" cy="576"/>
                <a:chOff x="288" y="1536"/>
                <a:chExt cx="1152" cy="2304"/>
              </a:xfrm>
            </p:grpSpPr>
            <p:grpSp>
              <p:nvGrpSpPr>
                <p:cNvPr id="170" name="Group 651"/>
                <p:cNvGrpSpPr>
                  <a:grpSpLocks noChangeAspect="1"/>
                </p:cNvGrpSpPr>
                <p:nvPr/>
              </p:nvGrpSpPr>
              <p:grpSpPr bwMode="auto">
                <a:xfrm>
                  <a:off x="864" y="2688"/>
                  <a:ext cx="576" cy="1152"/>
                  <a:chOff x="864" y="2688"/>
                  <a:chExt cx="576" cy="1152"/>
                </a:xfrm>
              </p:grpSpPr>
              <p:sp>
                <p:nvSpPr>
                  <p:cNvPr id="174" name="Arc 652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175" name="Arc 653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</p:grpSp>
            <p:grpSp>
              <p:nvGrpSpPr>
                <p:cNvPr id="171" name="Group 654"/>
                <p:cNvGrpSpPr>
                  <a:grpSpLocks noChangeAspect="1"/>
                </p:cNvGrpSpPr>
                <p:nvPr/>
              </p:nvGrpSpPr>
              <p:grpSpPr bwMode="auto">
                <a:xfrm rot="10800000">
                  <a:off x="288" y="1536"/>
                  <a:ext cx="576" cy="1152"/>
                  <a:chOff x="864" y="2688"/>
                  <a:chExt cx="576" cy="1152"/>
                </a:xfrm>
              </p:grpSpPr>
              <p:sp>
                <p:nvSpPr>
                  <p:cNvPr id="172" name="Arc 655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173" name="Arc 656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</p:grpSp>
          </p:grpSp>
          <p:grpSp>
            <p:nvGrpSpPr>
              <p:cNvPr id="149" name="Group 657"/>
              <p:cNvGrpSpPr>
                <a:grpSpLocks noChangeAspect="1"/>
              </p:cNvGrpSpPr>
              <p:nvPr/>
            </p:nvGrpSpPr>
            <p:grpSpPr bwMode="auto">
              <a:xfrm>
                <a:off x="288" y="2112"/>
                <a:ext cx="288" cy="576"/>
                <a:chOff x="288" y="1536"/>
                <a:chExt cx="1152" cy="2304"/>
              </a:xfrm>
            </p:grpSpPr>
            <p:grpSp>
              <p:nvGrpSpPr>
                <p:cNvPr id="164" name="Group 658"/>
                <p:cNvGrpSpPr>
                  <a:grpSpLocks noChangeAspect="1"/>
                </p:cNvGrpSpPr>
                <p:nvPr/>
              </p:nvGrpSpPr>
              <p:grpSpPr bwMode="auto">
                <a:xfrm>
                  <a:off x="864" y="2688"/>
                  <a:ext cx="576" cy="1152"/>
                  <a:chOff x="864" y="2688"/>
                  <a:chExt cx="576" cy="1152"/>
                </a:xfrm>
              </p:grpSpPr>
              <p:sp>
                <p:nvSpPr>
                  <p:cNvPr id="168" name="Arc 659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169" name="Arc 660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</p:grpSp>
            <p:grpSp>
              <p:nvGrpSpPr>
                <p:cNvPr id="165" name="Group 661"/>
                <p:cNvGrpSpPr>
                  <a:grpSpLocks noChangeAspect="1"/>
                </p:cNvGrpSpPr>
                <p:nvPr/>
              </p:nvGrpSpPr>
              <p:grpSpPr bwMode="auto">
                <a:xfrm rot="10800000">
                  <a:off x="288" y="1536"/>
                  <a:ext cx="576" cy="1152"/>
                  <a:chOff x="864" y="2688"/>
                  <a:chExt cx="576" cy="1152"/>
                </a:xfrm>
              </p:grpSpPr>
              <p:sp>
                <p:nvSpPr>
                  <p:cNvPr id="166" name="Arc 662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167" name="Arc 663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</p:grpSp>
          </p:grpSp>
          <p:grpSp>
            <p:nvGrpSpPr>
              <p:cNvPr id="150" name="Group 664"/>
              <p:cNvGrpSpPr>
                <a:grpSpLocks noChangeAspect="1"/>
              </p:cNvGrpSpPr>
              <p:nvPr/>
            </p:nvGrpSpPr>
            <p:grpSpPr bwMode="auto">
              <a:xfrm>
                <a:off x="288" y="2688"/>
                <a:ext cx="288" cy="576"/>
                <a:chOff x="288" y="1536"/>
                <a:chExt cx="1152" cy="2304"/>
              </a:xfrm>
            </p:grpSpPr>
            <p:grpSp>
              <p:nvGrpSpPr>
                <p:cNvPr id="158" name="Group 665"/>
                <p:cNvGrpSpPr>
                  <a:grpSpLocks noChangeAspect="1"/>
                </p:cNvGrpSpPr>
                <p:nvPr/>
              </p:nvGrpSpPr>
              <p:grpSpPr bwMode="auto">
                <a:xfrm>
                  <a:off x="864" y="2688"/>
                  <a:ext cx="576" cy="1152"/>
                  <a:chOff x="864" y="2688"/>
                  <a:chExt cx="576" cy="1152"/>
                </a:xfrm>
              </p:grpSpPr>
              <p:sp>
                <p:nvSpPr>
                  <p:cNvPr id="162" name="Arc 666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163" name="Arc 667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</p:grpSp>
            <p:grpSp>
              <p:nvGrpSpPr>
                <p:cNvPr id="159" name="Group 668"/>
                <p:cNvGrpSpPr>
                  <a:grpSpLocks noChangeAspect="1"/>
                </p:cNvGrpSpPr>
                <p:nvPr/>
              </p:nvGrpSpPr>
              <p:grpSpPr bwMode="auto">
                <a:xfrm rot="10800000">
                  <a:off x="288" y="1536"/>
                  <a:ext cx="576" cy="1152"/>
                  <a:chOff x="864" y="2688"/>
                  <a:chExt cx="576" cy="1152"/>
                </a:xfrm>
              </p:grpSpPr>
              <p:sp>
                <p:nvSpPr>
                  <p:cNvPr id="160" name="Arc 669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161" name="Arc 670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</p:grpSp>
          </p:grpSp>
          <p:grpSp>
            <p:nvGrpSpPr>
              <p:cNvPr id="151" name="Group 671"/>
              <p:cNvGrpSpPr>
                <a:grpSpLocks noChangeAspect="1"/>
              </p:cNvGrpSpPr>
              <p:nvPr/>
            </p:nvGrpSpPr>
            <p:grpSpPr bwMode="auto">
              <a:xfrm>
                <a:off x="288" y="3264"/>
                <a:ext cx="288" cy="576"/>
                <a:chOff x="288" y="1536"/>
                <a:chExt cx="1152" cy="2304"/>
              </a:xfrm>
            </p:grpSpPr>
            <p:grpSp>
              <p:nvGrpSpPr>
                <p:cNvPr id="152" name="Group 672"/>
                <p:cNvGrpSpPr>
                  <a:grpSpLocks noChangeAspect="1"/>
                </p:cNvGrpSpPr>
                <p:nvPr/>
              </p:nvGrpSpPr>
              <p:grpSpPr bwMode="auto">
                <a:xfrm>
                  <a:off x="864" y="2688"/>
                  <a:ext cx="576" cy="1152"/>
                  <a:chOff x="864" y="2688"/>
                  <a:chExt cx="576" cy="1152"/>
                </a:xfrm>
              </p:grpSpPr>
              <p:sp>
                <p:nvSpPr>
                  <p:cNvPr id="156" name="Arc 673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157" name="Arc 674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</p:grpSp>
            <p:grpSp>
              <p:nvGrpSpPr>
                <p:cNvPr id="153" name="Group 675"/>
                <p:cNvGrpSpPr>
                  <a:grpSpLocks noChangeAspect="1"/>
                </p:cNvGrpSpPr>
                <p:nvPr/>
              </p:nvGrpSpPr>
              <p:grpSpPr bwMode="auto">
                <a:xfrm rot="10800000">
                  <a:off x="288" y="1536"/>
                  <a:ext cx="576" cy="1152"/>
                  <a:chOff x="864" y="2688"/>
                  <a:chExt cx="576" cy="1152"/>
                </a:xfrm>
              </p:grpSpPr>
              <p:sp>
                <p:nvSpPr>
                  <p:cNvPr id="154" name="Arc 676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155" name="Arc 677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</p:grpSp>
          </p:grpSp>
        </p:grpSp>
      </p:grpSp>
      <p:sp>
        <p:nvSpPr>
          <p:cNvPr id="217" name="Line 189"/>
          <p:cNvSpPr>
            <a:spLocks noChangeAspect="1" noChangeShapeType="1"/>
          </p:cNvSpPr>
          <p:nvPr/>
        </p:nvSpPr>
        <p:spPr bwMode="auto">
          <a:xfrm>
            <a:off x="6651859" y="3137709"/>
            <a:ext cx="360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218" name="Text Box 806"/>
          <p:cNvSpPr txBox="1">
            <a:spLocks noChangeAspect="1" noChangeArrowheads="1"/>
          </p:cNvSpPr>
          <p:nvPr/>
        </p:nvSpPr>
        <p:spPr bwMode="auto">
          <a:xfrm>
            <a:off x="5794687" y="2395293"/>
            <a:ext cx="338554" cy="426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tIns="10800">
            <a:spAutoFit/>
          </a:bodyPr>
          <a:lstStyle/>
          <a:p>
            <a:pPr algn="l"/>
            <a:r>
              <a:rPr lang="nl-NL" sz="2400" i="1" dirty="0">
                <a:latin typeface="Times" pitchFamily="18" charset="0"/>
              </a:rPr>
              <a:t>p</a:t>
            </a:r>
            <a:endParaRPr lang="en-GB" sz="2400" i="1" baseline="30000" dirty="0">
              <a:latin typeface="Times" pitchFamily="18" charset="0"/>
            </a:endParaRPr>
          </a:p>
        </p:txBody>
      </p:sp>
      <p:sp>
        <p:nvSpPr>
          <p:cNvPr id="220" name="Text Box 806"/>
          <p:cNvSpPr txBox="1">
            <a:spLocks noChangeAspect="1" noChangeArrowheads="1"/>
          </p:cNvSpPr>
          <p:nvPr/>
        </p:nvSpPr>
        <p:spPr bwMode="auto">
          <a:xfrm>
            <a:off x="7573401" y="2379513"/>
            <a:ext cx="490840" cy="426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tIns="10800">
            <a:spAutoFit/>
          </a:bodyPr>
          <a:lstStyle/>
          <a:p>
            <a:pPr algn="l"/>
            <a:r>
              <a:rPr lang="nl-NL" sz="2400" i="1" dirty="0" smtClean="0">
                <a:latin typeface="Symbol" panose="05050102010706020507" pitchFamily="18" charset="2"/>
              </a:rPr>
              <a:t>p</a:t>
            </a:r>
            <a:r>
              <a:rPr lang="nl-NL" sz="2400" i="1" baseline="30000" dirty="0" smtClean="0">
                <a:latin typeface="Times" pitchFamily="18" charset="0"/>
              </a:rPr>
              <a:t>+</a:t>
            </a:r>
            <a:endParaRPr lang="en-GB" sz="2400" i="1" baseline="30000" dirty="0">
              <a:latin typeface="Times" pitchFamily="18" charset="0"/>
            </a:endParaRPr>
          </a:p>
        </p:txBody>
      </p:sp>
      <p:sp>
        <p:nvSpPr>
          <p:cNvPr id="221" name="Text Box 806"/>
          <p:cNvSpPr txBox="1">
            <a:spLocks noChangeAspect="1" noChangeArrowheads="1"/>
          </p:cNvSpPr>
          <p:nvPr/>
        </p:nvSpPr>
        <p:spPr bwMode="auto">
          <a:xfrm>
            <a:off x="6608362" y="2603009"/>
            <a:ext cx="510076" cy="426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tIns="10800">
            <a:spAutoFit/>
          </a:bodyPr>
          <a:lstStyle/>
          <a:p>
            <a:pPr algn="l"/>
            <a:r>
              <a:rPr lang="nl-NL" sz="2400" dirty="0" smtClean="0">
                <a:latin typeface="Symbol" panose="05050102010706020507" pitchFamily="18" charset="2"/>
              </a:rPr>
              <a:t>D</a:t>
            </a:r>
            <a:r>
              <a:rPr lang="nl-NL" sz="2400" i="1" baseline="30000" dirty="0" smtClean="0">
                <a:latin typeface="Times" pitchFamily="18" charset="0"/>
              </a:rPr>
              <a:t>+</a:t>
            </a:r>
            <a:endParaRPr lang="en-GB" sz="2400" i="1" baseline="30000" dirty="0">
              <a:latin typeface="Times" pitchFamily="18" charset="0"/>
            </a:endParaRPr>
          </a:p>
        </p:txBody>
      </p:sp>
      <p:sp>
        <p:nvSpPr>
          <p:cNvPr id="222" name="Text Box 806"/>
          <p:cNvSpPr txBox="1">
            <a:spLocks noChangeAspect="1" noChangeArrowheads="1"/>
          </p:cNvSpPr>
          <p:nvPr/>
        </p:nvSpPr>
        <p:spPr bwMode="auto">
          <a:xfrm>
            <a:off x="7477581" y="3418444"/>
            <a:ext cx="338554" cy="426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tIns="10800">
            <a:spAutoFit/>
          </a:bodyPr>
          <a:lstStyle/>
          <a:p>
            <a:pPr algn="l"/>
            <a:r>
              <a:rPr lang="nl-NL" sz="2400" i="1" dirty="0" smtClean="0">
                <a:latin typeface="Times" pitchFamily="18" charset="0"/>
              </a:rPr>
              <a:t>n</a:t>
            </a:r>
            <a:endParaRPr lang="en-GB" sz="2400" i="1" baseline="30000" dirty="0">
              <a:latin typeface="Times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8" name="TextBox 227"/>
              <p:cNvSpPr txBox="1"/>
              <p:nvPr/>
            </p:nvSpPr>
            <p:spPr>
              <a:xfrm>
                <a:off x="5462538" y="3852738"/>
                <a:ext cx="2116412" cy="40139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nl-N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</m:t>
                          </m:r>
                        </m:sup>
                      </m:sSup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⟶</m:t>
                      </m:r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nl-N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</m:t>
                          </m:r>
                        </m:sup>
                      </m:sSup>
                      <m:r>
                        <a:rPr lang="nl-NL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f>
                        <m:fPr>
                          <m:type m:val="lin"/>
                          <m:ctrlPr>
                            <a:rPr lang="nl-N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nl-NL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l-NL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nl-NL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</m:num>
                        <m:den>
                          <m:acc>
                            <m:accPr>
                              <m:chr m:val="̅"/>
                              <m:ctrlPr>
                                <a:rPr lang="nl-NL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nl-NL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e>
                          </m:acc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l-NL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28" name="TextBox 2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62538" y="3852738"/>
                <a:ext cx="2116412" cy="401392"/>
              </a:xfrm>
              <a:prstGeom prst="rect">
                <a:avLst/>
              </a:prstGeom>
              <a:blipFill rotWithShape="0">
                <a:blip r:embed="rId3"/>
                <a:stretch>
                  <a:fillRect t="-104545" r="-14986" b="-15757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9" name="TextBox 228"/>
              <p:cNvSpPr txBox="1"/>
              <p:nvPr/>
            </p:nvSpPr>
            <p:spPr>
              <a:xfrm>
                <a:off x="5462538" y="4287181"/>
                <a:ext cx="2991588" cy="40139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nl-N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</m:t>
                          </m:r>
                        </m:sup>
                      </m:sSup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⟶</m:t>
                      </m:r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nl-N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</m:t>
                          </m:r>
                        </m:sup>
                      </m:sSup>
                      <m:r>
                        <a:rPr lang="nl-NL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f>
                        <m:fPr>
                          <m:type m:val="lin"/>
                          <m:ctrlPr>
                            <a:rPr lang="nl-NL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acc>
                            <m:accPr>
                              <m:chr m:val="̅"/>
                              <m:ctrlPr>
                                <a:rPr lang="nl-NL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nl-NL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e>
                          </m:acc>
                          <m:sSub>
                            <m:sSub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l-NL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  <m:sub>
                              <m:r>
                                <a:rPr lang="en-GB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nl-NL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l-NL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nl-NL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</m:den>
                      </m:f>
                      <m:r>
                        <a:rPr lang="nl-NL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f>
                        <m:fPr>
                          <m:type m:val="lin"/>
                          <m:ctrlPr>
                            <a:rPr lang="nl-NL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nl-NL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l-NL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nl-NL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num>
                        <m:den>
                          <m:acc>
                            <m:accPr>
                              <m:chr m:val="̅"/>
                              <m:ctrlPr>
                                <a:rPr lang="nl-NL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nl-NL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e>
                          </m:acc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l-NL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  <m:sub>
                              <m:r>
                                <a:rPr lang="nl-NL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29" name="TextBox 2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62538" y="4287181"/>
                <a:ext cx="2991588" cy="401392"/>
              </a:xfrm>
              <a:prstGeom prst="rect">
                <a:avLst/>
              </a:prstGeom>
              <a:blipFill rotWithShape="0">
                <a:blip r:embed="rId4"/>
                <a:stretch>
                  <a:fillRect t="-104545" r="-10794" b="-15757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0" name="AutoShape 8"/>
          <p:cNvSpPr>
            <a:spLocks noChangeArrowheads="1"/>
          </p:cNvSpPr>
          <p:nvPr/>
        </p:nvSpPr>
        <p:spPr bwMode="auto">
          <a:xfrm>
            <a:off x="6134866" y="5113302"/>
            <a:ext cx="540000" cy="720000"/>
          </a:xfrm>
          <a:prstGeom prst="doubleWave">
            <a:avLst>
              <a:gd name="adj1" fmla="val 6500"/>
              <a:gd name="adj2" fmla="val 0"/>
            </a:avLst>
          </a:prstGeom>
          <a:solidFill>
            <a:srgbClr val="0070C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1" name="AutoShape 9"/>
          <p:cNvSpPr>
            <a:spLocks noChangeArrowheads="1"/>
          </p:cNvSpPr>
          <p:nvPr/>
        </p:nvSpPr>
        <p:spPr bwMode="auto">
          <a:xfrm>
            <a:off x="6674797" y="5113302"/>
            <a:ext cx="540000" cy="720000"/>
          </a:xfrm>
          <a:prstGeom prst="doubleWave">
            <a:avLst>
              <a:gd name="adj1" fmla="val 6500"/>
              <a:gd name="adj2" fmla="val 0"/>
            </a:avLst>
          </a:prstGeom>
          <a:solidFill>
            <a:srgbClr val="0070C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2" name="AutoShape 10"/>
          <p:cNvSpPr>
            <a:spLocks noChangeArrowheads="1"/>
          </p:cNvSpPr>
          <p:nvPr/>
        </p:nvSpPr>
        <p:spPr bwMode="auto">
          <a:xfrm>
            <a:off x="7214727" y="5113302"/>
            <a:ext cx="540000" cy="720000"/>
          </a:xfrm>
          <a:prstGeom prst="doubleWave">
            <a:avLst>
              <a:gd name="adj1" fmla="val 6500"/>
              <a:gd name="adj2" fmla="val 0"/>
            </a:avLst>
          </a:prstGeom>
          <a:solidFill>
            <a:srgbClr val="0070C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3" name="Rectangle 232"/>
          <p:cNvSpPr>
            <a:spLocks noChangeArrowheads="1"/>
          </p:cNvSpPr>
          <p:nvPr/>
        </p:nvSpPr>
        <p:spPr bwMode="auto">
          <a:xfrm>
            <a:off x="6134866" y="5701566"/>
            <a:ext cx="1620000" cy="882396"/>
          </a:xfrm>
          <a:prstGeom prst="rect">
            <a:avLst/>
          </a:prstGeom>
          <a:solidFill>
            <a:srgbClr val="0070C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4" name="Line 129"/>
          <p:cNvSpPr>
            <a:spLocks noChangeAspect="1" noChangeShapeType="1"/>
          </p:cNvSpPr>
          <p:nvPr/>
        </p:nvSpPr>
        <p:spPr bwMode="auto">
          <a:xfrm>
            <a:off x="6466438" y="6574449"/>
            <a:ext cx="979166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235" name="Group 234"/>
          <p:cNvGrpSpPr>
            <a:grpSpLocks noChangeAspect="1"/>
          </p:cNvGrpSpPr>
          <p:nvPr/>
        </p:nvGrpSpPr>
        <p:grpSpPr>
          <a:xfrm>
            <a:off x="6480428" y="5503155"/>
            <a:ext cx="43504" cy="1007998"/>
            <a:chOff x="827583" y="5265344"/>
            <a:chExt cx="54384" cy="1260000"/>
          </a:xfrm>
        </p:grpSpPr>
        <p:sp>
          <p:nvSpPr>
            <p:cNvPr id="236" name="Line 211"/>
            <p:cNvSpPr>
              <a:spLocks noChangeAspect="1" noChangeShapeType="1"/>
            </p:cNvSpPr>
            <p:nvPr/>
          </p:nvSpPr>
          <p:spPr bwMode="auto">
            <a:xfrm>
              <a:off x="847654" y="5297251"/>
              <a:ext cx="0" cy="122809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7" name="Oval 178"/>
            <p:cNvSpPr>
              <a:spLocks noChangeAspect="1" noChangeArrowheads="1"/>
            </p:cNvSpPr>
            <p:nvPr/>
          </p:nvSpPr>
          <p:spPr bwMode="auto">
            <a:xfrm>
              <a:off x="827956" y="5430039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8" name="Oval 182"/>
            <p:cNvSpPr>
              <a:spLocks noChangeAspect="1" noChangeArrowheads="1"/>
            </p:cNvSpPr>
            <p:nvPr/>
          </p:nvSpPr>
          <p:spPr bwMode="auto">
            <a:xfrm>
              <a:off x="827956" y="554926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9" name="Oval 186"/>
            <p:cNvSpPr>
              <a:spLocks noChangeAspect="1" noChangeArrowheads="1"/>
            </p:cNvSpPr>
            <p:nvPr/>
          </p:nvSpPr>
          <p:spPr bwMode="auto">
            <a:xfrm>
              <a:off x="827956" y="5669011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0" name="Oval 190"/>
            <p:cNvSpPr>
              <a:spLocks noChangeAspect="1" noChangeArrowheads="1"/>
            </p:cNvSpPr>
            <p:nvPr/>
          </p:nvSpPr>
          <p:spPr bwMode="auto">
            <a:xfrm>
              <a:off x="827956" y="5788235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1" name="Oval 194"/>
            <p:cNvSpPr>
              <a:spLocks noChangeAspect="1" noChangeArrowheads="1"/>
            </p:cNvSpPr>
            <p:nvPr/>
          </p:nvSpPr>
          <p:spPr bwMode="auto">
            <a:xfrm>
              <a:off x="827956" y="5906933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2" name="Oval 198"/>
            <p:cNvSpPr>
              <a:spLocks noChangeAspect="1" noChangeArrowheads="1"/>
            </p:cNvSpPr>
            <p:nvPr/>
          </p:nvSpPr>
          <p:spPr bwMode="auto">
            <a:xfrm>
              <a:off x="827956" y="6026157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3" name="Oval 202"/>
            <p:cNvSpPr>
              <a:spLocks noChangeAspect="1" noChangeArrowheads="1"/>
            </p:cNvSpPr>
            <p:nvPr/>
          </p:nvSpPr>
          <p:spPr bwMode="auto">
            <a:xfrm>
              <a:off x="827956" y="6145380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4" name="Oval 206"/>
            <p:cNvSpPr>
              <a:spLocks noChangeAspect="1" noChangeArrowheads="1"/>
            </p:cNvSpPr>
            <p:nvPr/>
          </p:nvSpPr>
          <p:spPr bwMode="auto">
            <a:xfrm>
              <a:off x="827956" y="6264604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" name="Oval 210"/>
            <p:cNvSpPr>
              <a:spLocks noChangeAspect="1" noChangeArrowheads="1"/>
            </p:cNvSpPr>
            <p:nvPr/>
          </p:nvSpPr>
          <p:spPr bwMode="auto">
            <a:xfrm>
              <a:off x="827956" y="638330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" name="Oval 212"/>
            <p:cNvSpPr>
              <a:spLocks noChangeAspect="1" noChangeArrowheads="1"/>
            </p:cNvSpPr>
            <p:nvPr/>
          </p:nvSpPr>
          <p:spPr bwMode="auto">
            <a:xfrm>
              <a:off x="827583" y="5315085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7" name="Oval 212"/>
            <p:cNvSpPr>
              <a:spLocks noChangeAspect="1" noChangeArrowheads="1"/>
            </p:cNvSpPr>
            <p:nvPr/>
          </p:nvSpPr>
          <p:spPr bwMode="auto">
            <a:xfrm>
              <a:off x="827583" y="5265344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48" name="Group 247"/>
          <p:cNvGrpSpPr>
            <a:grpSpLocks noChangeAspect="1"/>
          </p:cNvGrpSpPr>
          <p:nvPr/>
        </p:nvGrpSpPr>
        <p:grpSpPr>
          <a:xfrm>
            <a:off x="7401980" y="5494329"/>
            <a:ext cx="43504" cy="1007998"/>
            <a:chOff x="827583" y="5265344"/>
            <a:chExt cx="54384" cy="1260000"/>
          </a:xfrm>
        </p:grpSpPr>
        <p:sp>
          <p:nvSpPr>
            <p:cNvPr id="249" name="Line 211"/>
            <p:cNvSpPr>
              <a:spLocks noChangeAspect="1" noChangeShapeType="1"/>
            </p:cNvSpPr>
            <p:nvPr/>
          </p:nvSpPr>
          <p:spPr bwMode="auto">
            <a:xfrm>
              <a:off x="847654" y="5297251"/>
              <a:ext cx="0" cy="122809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50" name="Oval 178"/>
            <p:cNvSpPr>
              <a:spLocks noChangeAspect="1" noChangeArrowheads="1"/>
            </p:cNvSpPr>
            <p:nvPr/>
          </p:nvSpPr>
          <p:spPr bwMode="auto">
            <a:xfrm>
              <a:off x="827956" y="5430039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1" name="Oval 182"/>
            <p:cNvSpPr>
              <a:spLocks noChangeAspect="1" noChangeArrowheads="1"/>
            </p:cNvSpPr>
            <p:nvPr/>
          </p:nvSpPr>
          <p:spPr bwMode="auto">
            <a:xfrm>
              <a:off x="827956" y="554926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2" name="Oval 186"/>
            <p:cNvSpPr>
              <a:spLocks noChangeAspect="1" noChangeArrowheads="1"/>
            </p:cNvSpPr>
            <p:nvPr/>
          </p:nvSpPr>
          <p:spPr bwMode="auto">
            <a:xfrm>
              <a:off x="827956" y="5669011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3" name="Oval 190"/>
            <p:cNvSpPr>
              <a:spLocks noChangeAspect="1" noChangeArrowheads="1"/>
            </p:cNvSpPr>
            <p:nvPr/>
          </p:nvSpPr>
          <p:spPr bwMode="auto">
            <a:xfrm>
              <a:off x="827956" y="5788235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4" name="Oval 194"/>
            <p:cNvSpPr>
              <a:spLocks noChangeAspect="1" noChangeArrowheads="1"/>
            </p:cNvSpPr>
            <p:nvPr/>
          </p:nvSpPr>
          <p:spPr bwMode="auto">
            <a:xfrm>
              <a:off x="827956" y="5906933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5" name="Oval 198"/>
            <p:cNvSpPr>
              <a:spLocks noChangeAspect="1" noChangeArrowheads="1"/>
            </p:cNvSpPr>
            <p:nvPr/>
          </p:nvSpPr>
          <p:spPr bwMode="auto">
            <a:xfrm>
              <a:off x="827956" y="6026157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" name="Oval 202"/>
            <p:cNvSpPr>
              <a:spLocks noChangeAspect="1" noChangeArrowheads="1"/>
            </p:cNvSpPr>
            <p:nvPr/>
          </p:nvSpPr>
          <p:spPr bwMode="auto">
            <a:xfrm>
              <a:off x="827956" y="6145380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7" name="Oval 206"/>
            <p:cNvSpPr>
              <a:spLocks noChangeAspect="1" noChangeArrowheads="1"/>
            </p:cNvSpPr>
            <p:nvPr/>
          </p:nvSpPr>
          <p:spPr bwMode="auto">
            <a:xfrm>
              <a:off x="827956" y="6264604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8" name="Oval 210"/>
            <p:cNvSpPr>
              <a:spLocks noChangeAspect="1" noChangeArrowheads="1"/>
            </p:cNvSpPr>
            <p:nvPr/>
          </p:nvSpPr>
          <p:spPr bwMode="auto">
            <a:xfrm>
              <a:off x="827956" y="638330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" name="Oval 212"/>
            <p:cNvSpPr>
              <a:spLocks noChangeAspect="1" noChangeArrowheads="1"/>
            </p:cNvSpPr>
            <p:nvPr/>
          </p:nvSpPr>
          <p:spPr bwMode="auto">
            <a:xfrm>
              <a:off x="827583" y="5315085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" name="Oval 212"/>
            <p:cNvSpPr>
              <a:spLocks noChangeAspect="1" noChangeArrowheads="1"/>
            </p:cNvSpPr>
            <p:nvPr/>
          </p:nvSpPr>
          <p:spPr bwMode="auto">
            <a:xfrm>
              <a:off x="827583" y="5265344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02" name="Group 301"/>
          <p:cNvGrpSpPr>
            <a:grpSpLocks noChangeAspect="1"/>
          </p:cNvGrpSpPr>
          <p:nvPr/>
        </p:nvGrpSpPr>
        <p:grpSpPr>
          <a:xfrm>
            <a:off x="6214232" y="5632070"/>
            <a:ext cx="1214664" cy="1209766"/>
            <a:chOff x="119961" y="3267094"/>
            <a:chExt cx="1466673" cy="1460756"/>
          </a:xfrm>
        </p:grpSpPr>
        <p:sp>
          <p:nvSpPr>
            <p:cNvPr id="303" name="Right Triangle 302"/>
            <p:cNvSpPr>
              <a:spLocks/>
            </p:cNvSpPr>
            <p:nvPr/>
          </p:nvSpPr>
          <p:spPr>
            <a:xfrm rot="2700000" flipH="1">
              <a:off x="665678" y="3267094"/>
              <a:ext cx="540000" cy="540000"/>
            </a:xfrm>
            <a:prstGeom prst="rtTriangle">
              <a:avLst/>
            </a:prstGeom>
            <a:gradFill flip="none" rotWithShape="1">
              <a:gsLst>
                <a:gs pos="0">
                  <a:srgbClr val="00B0F0"/>
                </a:gs>
                <a:gs pos="100000">
                  <a:srgbClr val="00FF00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4" name="Right Triangle 303"/>
            <p:cNvSpPr>
              <a:spLocks noChangeAspect="1"/>
            </p:cNvSpPr>
            <p:nvPr/>
          </p:nvSpPr>
          <p:spPr>
            <a:xfrm rot="2700000">
              <a:off x="1046634" y="3643662"/>
              <a:ext cx="540000" cy="540000"/>
            </a:xfrm>
            <a:prstGeom prst="rtTriangle">
              <a:avLst/>
            </a:prstGeom>
            <a:gradFill flip="none" rotWithShape="1">
              <a:gsLst>
                <a:gs pos="0">
                  <a:srgbClr val="00B0F0"/>
                </a:gs>
                <a:gs pos="100000">
                  <a:srgbClr val="00FF00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05" name="Straight Connector 304"/>
            <p:cNvCxnSpPr/>
            <p:nvPr/>
          </p:nvCxnSpPr>
          <p:spPr>
            <a:xfrm flipV="1">
              <a:off x="777352" y="3522864"/>
              <a:ext cx="540000" cy="540000"/>
            </a:xfrm>
            <a:prstGeom prst="line">
              <a:avLst/>
            </a:prstGeom>
            <a:ln w="25400">
              <a:solidFill>
                <a:srgbClr val="FF0000"/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6" name="Straight Connector 305"/>
            <p:cNvCxnSpPr/>
            <p:nvPr/>
          </p:nvCxnSpPr>
          <p:spPr>
            <a:xfrm flipV="1">
              <a:off x="119961" y="4075816"/>
              <a:ext cx="652035" cy="652034"/>
            </a:xfrm>
            <a:prstGeom prst="line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4" name="Group 273"/>
          <p:cNvGrpSpPr>
            <a:grpSpLocks noChangeAspect="1"/>
          </p:cNvGrpSpPr>
          <p:nvPr/>
        </p:nvGrpSpPr>
        <p:grpSpPr>
          <a:xfrm>
            <a:off x="6710404" y="5422321"/>
            <a:ext cx="43504" cy="1007998"/>
            <a:chOff x="827583" y="5265344"/>
            <a:chExt cx="54384" cy="1260000"/>
          </a:xfrm>
        </p:grpSpPr>
        <p:sp>
          <p:nvSpPr>
            <p:cNvPr id="275" name="Line 211"/>
            <p:cNvSpPr>
              <a:spLocks noChangeAspect="1" noChangeShapeType="1"/>
            </p:cNvSpPr>
            <p:nvPr/>
          </p:nvSpPr>
          <p:spPr bwMode="auto">
            <a:xfrm>
              <a:off x="847654" y="5297251"/>
              <a:ext cx="0" cy="122809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76" name="Oval 178"/>
            <p:cNvSpPr>
              <a:spLocks noChangeAspect="1" noChangeArrowheads="1"/>
            </p:cNvSpPr>
            <p:nvPr/>
          </p:nvSpPr>
          <p:spPr bwMode="auto">
            <a:xfrm>
              <a:off x="827956" y="5430039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" name="Oval 182"/>
            <p:cNvSpPr>
              <a:spLocks noChangeAspect="1" noChangeArrowheads="1"/>
            </p:cNvSpPr>
            <p:nvPr/>
          </p:nvSpPr>
          <p:spPr bwMode="auto">
            <a:xfrm>
              <a:off x="827956" y="554926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8" name="Oval 186"/>
            <p:cNvSpPr>
              <a:spLocks noChangeAspect="1" noChangeArrowheads="1"/>
            </p:cNvSpPr>
            <p:nvPr/>
          </p:nvSpPr>
          <p:spPr bwMode="auto">
            <a:xfrm>
              <a:off x="827956" y="5669011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9" name="Oval 190"/>
            <p:cNvSpPr>
              <a:spLocks noChangeAspect="1" noChangeArrowheads="1"/>
            </p:cNvSpPr>
            <p:nvPr/>
          </p:nvSpPr>
          <p:spPr bwMode="auto">
            <a:xfrm>
              <a:off x="827956" y="5788235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0" name="Oval 194"/>
            <p:cNvSpPr>
              <a:spLocks noChangeAspect="1" noChangeArrowheads="1"/>
            </p:cNvSpPr>
            <p:nvPr/>
          </p:nvSpPr>
          <p:spPr bwMode="auto">
            <a:xfrm>
              <a:off x="827956" y="5906933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1" name="Oval 198"/>
            <p:cNvSpPr>
              <a:spLocks noChangeAspect="1" noChangeArrowheads="1"/>
            </p:cNvSpPr>
            <p:nvPr/>
          </p:nvSpPr>
          <p:spPr bwMode="auto">
            <a:xfrm>
              <a:off x="827956" y="6026157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2" name="Oval 202"/>
            <p:cNvSpPr>
              <a:spLocks noChangeAspect="1" noChangeArrowheads="1"/>
            </p:cNvSpPr>
            <p:nvPr/>
          </p:nvSpPr>
          <p:spPr bwMode="auto">
            <a:xfrm>
              <a:off x="827956" y="6145380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3" name="Oval 206"/>
            <p:cNvSpPr>
              <a:spLocks noChangeAspect="1" noChangeArrowheads="1"/>
            </p:cNvSpPr>
            <p:nvPr/>
          </p:nvSpPr>
          <p:spPr bwMode="auto">
            <a:xfrm>
              <a:off x="827956" y="6264604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4" name="Oval 210"/>
            <p:cNvSpPr>
              <a:spLocks noChangeAspect="1" noChangeArrowheads="1"/>
            </p:cNvSpPr>
            <p:nvPr/>
          </p:nvSpPr>
          <p:spPr bwMode="auto">
            <a:xfrm>
              <a:off x="827956" y="638330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5" name="Oval 212"/>
            <p:cNvSpPr>
              <a:spLocks noChangeAspect="1" noChangeArrowheads="1"/>
            </p:cNvSpPr>
            <p:nvPr/>
          </p:nvSpPr>
          <p:spPr bwMode="auto">
            <a:xfrm>
              <a:off x="827583" y="5315085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6" name="Oval 212"/>
            <p:cNvSpPr>
              <a:spLocks noChangeAspect="1" noChangeArrowheads="1"/>
            </p:cNvSpPr>
            <p:nvPr/>
          </p:nvSpPr>
          <p:spPr bwMode="auto">
            <a:xfrm>
              <a:off x="827583" y="5265344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61" name="Group 260"/>
          <p:cNvGrpSpPr>
            <a:grpSpLocks noChangeAspect="1"/>
          </p:cNvGrpSpPr>
          <p:nvPr/>
        </p:nvGrpSpPr>
        <p:grpSpPr>
          <a:xfrm>
            <a:off x="6936366" y="5500213"/>
            <a:ext cx="43504" cy="1007998"/>
            <a:chOff x="827583" y="5265344"/>
            <a:chExt cx="54384" cy="1260000"/>
          </a:xfrm>
        </p:grpSpPr>
        <p:sp>
          <p:nvSpPr>
            <p:cNvPr id="262" name="Line 211"/>
            <p:cNvSpPr>
              <a:spLocks noChangeAspect="1" noChangeShapeType="1"/>
            </p:cNvSpPr>
            <p:nvPr/>
          </p:nvSpPr>
          <p:spPr bwMode="auto">
            <a:xfrm>
              <a:off x="847654" y="5297251"/>
              <a:ext cx="0" cy="122809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63" name="Oval 178"/>
            <p:cNvSpPr>
              <a:spLocks noChangeAspect="1" noChangeArrowheads="1"/>
            </p:cNvSpPr>
            <p:nvPr/>
          </p:nvSpPr>
          <p:spPr bwMode="auto">
            <a:xfrm>
              <a:off x="827956" y="5430039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4" name="Oval 182"/>
            <p:cNvSpPr>
              <a:spLocks noChangeAspect="1" noChangeArrowheads="1"/>
            </p:cNvSpPr>
            <p:nvPr/>
          </p:nvSpPr>
          <p:spPr bwMode="auto">
            <a:xfrm>
              <a:off x="827956" y="554926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5" name="Oval 186"/>
            <p:cNvSpPr>
              <a:spLocks noChangeAspect="1" noChangeArrowheads="1"/>
            </p:cNvSpPr>
            <p:nvPr/>
          </p:nvSpPr>
          <p:spPr bwMode="auto">
            <a:xfrm>
              <a:off x="827956" y="5669011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" name="Oval 190"/>
            <p:cNvSpPr>
              <a:spLocks noChangeAspect="1" noChangeArrowheads="1"/>
            </p:cNvSpPr>
            <p:nvPr/>
          </p:nvSpPr>
          <p:spPr bwMode="auto">
            <a:xfrm>
              <a:off x="827956" y="5788235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" name="Oval 194"/>
            <p:cNvSpPr>
              <a:spLocks noChangeAspect="1" noChangeArrowheads="1"/>
            </p:cNvSpPr>
            <p:nvPr/>
          </p:nvSpPr>
          <p:spPr bwMode="auto">
            <a:xfrm>
              <a:off x="827956" y="5906933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" name="Oval 198"/>
            <p:cNvSpPr>
              <a:spLocks noChangeAspect="1" noChangeArrowheads="1"/>
            </p:cNvSpPr>
            <p:nvPr/>
          </p:nvSpPr>
          <p:spPr bwMode="auto">
            <a:xfrm>
              <a:off x="827956" y="6026157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9" name="Oval 202"/>
            <p:cNvSpPr>
              <a:spLocks noChangeAspect="1" noChangeArrowheads="1"/>
            </p:cNvSpPr>
            <p:nvPr/>
          </p:nvSpPr>
          <p:spPr bwMode="auto">
            <a:xfrm>
              <a:off x="827956" y="6145380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0" name="Oval 206"/>
            <p:cNvSpPr>
              <a:spLocks noChangeAspect="1" noChangeArrowheads="1"/>
            </p:cNvSpPr>
            <p:nvPr/>
          </p:nvSpPr>
          <p:spPr bwMode="auto">
            <a:xfrm>
              <a:off x="827956" y="6264604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1" name="Oval 210"/>
            <p:cNvSpPr>
              <a:spLocks noChangeAspect="1" noChangeArrowheads="1"/>
            </p:cNvSpPr>
            <p:nvPr/>
          </p:nvSpPr>
          <p:spPr bwMode="auto">
            <a:xfrm>
              <a:off x="827956" y="638330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2" name="Oval 212"/>
            <p:cNvSpPr>
              <a:spLocks noChangeAspect="1" noChangeArrowheads="1"/>
            </p:cNvSpPr>
            <p:nvPr/>
          </p:nvSpPr>
          <p:spPr bwMode="auto">
            <a:xfrm>
              <a:off x="827583" y="5315085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3" name="Oval 212"/>
            <p:cNvSpPr>
              <a:spLocks noChangeAspect="1" noChangeArrowheads="1"/>
            </p:cNvSpPr>
            <p:nvPr/>
          </p:nvSpPr>
          <p:spPr bwMode="auto">
            <a:xfrm>
              <a:off x="827583" y="5265344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87" name="Group 286"/>
          <p:cNvGrpSpPr>
            <a:grpSpLocks noChangeAspect="1"/>
          </p:cNvGrpSpPr>
          <p:nvPr/>
        </p:nvGrpSpPr>
        <p:grpSpPr>
          <a:xfrm>
            <a:off x="7185956" y="5422321"/>
            <a:ext cx="43504" cy="1007998"/>
            <a:chOff x="827583" y="5265344"/>
            <a:chExt cx="54384" cy="1260000"/>
          </a:xfrm>
        </p:grpSpPr>
        <p:sp>
          <p:nvSpPr>
            <p:cNvPr id="288" name="Line 211"/>
            <p:cNvSpPr>
              <a:spLocks noChangeAspect="1" noChangeShapeType="1"/>
            </p:cNvSpPr>
            <p:nvPr/>
          </p:nvSpPr>
          <p:spPr bwMode="auto">
            <a:xfrm>
              <a:off x="847654" y="5297251"/>
              <a:ext cx="0" cy="122809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89" name="Oval 178"/>
            <p:cNvSpPr>
              <a:spLocks noChangeAspect="1" noChangeArrowheads="1"/>
            </p:cNvSpPr>
            <p:nvPr/>
          </p:nvSpPr>
          <p:spPr bwMode="auto">
            <a:xfrm>
              <a:off x="827956" y="5430039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0" name="Oval 182"/>
            <p:cNvSpPr>
              <a:spLocks noChangeAspect="1" noChangeArrowheads="1"/>
            </p:cNvSpPr>
            <p:nvPr/>
          </p:nvSpPr>
          <p:spPr bwMode="auto">
            <a:xfrm>
              <a:off x="827956" y="554926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1" name="Oval 186"/>
            <p:cNvSpPr>
              <a:spLocks noChangeAspect="1" noChangeArrowheads="1"/>
            </p:cNvSpPr>
            <p:nvPr/>
          </p:nvSpPr>
          <p:spPr bwMode="auto">
            <a:xfrm>
              <a:off x="827956" y="5669011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2" name="Oval 291"/>
            <p:cNvSpPr>
              <a:spLocks noChangeAspect="1" noChangeArrowheads="1"/>
            </p:cNvSpPr>
            <p:nvPr/>
          </p:nvSpPr>
          <p:spPr bwMode="auto">
            <a:xfrm>
              <a:off x="827956" y="5788235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3" name="Oval 194"/>
            <p:cNvSpPr>
              <a:spLocks noChangeAspect="1" noChangeArrowheads="1"/>
            </p:cNvSpPr>
            <p:nvPr/>
          </p:nvSpPr>
          <p:spPr bwMode="auto">
            <a:xfrm>
              <a:off x="827956" y="5906933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4" name="Oval 198"/>
            <p:cNvSpPr>
              <a:spLocks noChangeAspect="1" noChangeArrowheads="1"/>
            </p:cNvSpPr>
            <p:nvPr/>
          </p:nvSpPr>
          <p:spPr bwMode="auto">
            <a:xfrm>
              <a:off x="827956" y="6026157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5" name="Oval 202"/>
            <p:cNvSpPr>
              <a:spLocks noChangeAspect="1" noChangeArrowheads="1"/>
            </p:cNvSpPr>
            <p:nvPr/>
          </p:nvSpPr>
          <p:spPr bwMode="auto">
            <a:xfrm>
              <a:off x="827956" y="6145380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6" name="Oval 206"/>
            <p:cNvSpPr>
              <a:spLocks noChangeAspect="1" noChangeArrowheads="1"/>
            </p:cNvSpPr>
            <p:nvPr/>
          </p:nvSpPr>
          <p:spPr bwMode="auto">
            <a:xfrm>
              <a:off x="827956" y="6264604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7" name="Oval 210"/>
            <p:cNvSpPr>
              <a:spLocks noChangeAspect="1" noChangeArrowheads="1"/>
            </p:cNvSpPr>
            <p:nvPr/>
          </p:nvSpPr>
          <p:spPr bwMode="auto">
            <a:xfrm>
              <a:off x="827956" y="638330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8" name="Oval 212"/>
            <p:cNvSpPr>
              <a:spLocks noChangeAspect="1" noChangeArrowheads="1"/>
            </p:cNvSpPr>
            <p:nvPr/>
          </p:nvSpPr>
          <p:spPr bwMode="auto">
            <a:xfrm>
              <a:off x="827583" y="5315085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9" name="Oval 212"/>
            <p:cNvSpPr>
              <a:spLocks noChangeAspect="1" noChangeArrowheads="1"/>
            </p:cNvSpPr>
            <p:nvPr/>
          </p:nvSpPr>
          <p:spPr bwMode="auto">
            <a:xfrm>
              <a:off x="827583" y="5265344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07" name="Group 306"/>
          <p:cNvGrpSpPr>
            <a:grpSpLocks noChangeAspect="1"/>
          </p:cNvGrpSpPr>
          <p:nvPr/>
        </p:nvGrpSpPr>
        <p:grpSpPr>
          <a:xfrm>
            <a:off x="7511572" y="2594285"/>
            <a:ext cx="1654536" cy="4262633"/>
            <a:chOff x="3827182" y="1298740"/>
            <a:chExt cx="2056651" cy="5298612"/>
          </a:xfrm>
        </p:grpSpPr>
        <p:grpSp>
          <p:nvGrpSpPr>
            <p:cNvPr id="308" name="Group 740"/>
            <p:cNvGrpSpPr>
              <a:grpSpLocks noChangeAspect="1"/>
            </p:cNvGrpSpPr>
            <p:nvPr/>
          </p:nvGrpSpPr>
          <p:grpSpPr bwMode="auto">
            <a:xfrm>
              <a:off x="5220005" y="2825196"/>
              <a:ext cx="175046" cy="180000"/>
              <a:chOff x="2295" y="2016"/>
              <a:chExt cx="1161" cy="1200"/>
            </a:xfrm>
          </p:grpSpPr>
          <p:sp>
            <p:nvSpPr>
              <p:cNvPr id="318" name="Oval 741"/>
              <p:cNvSpPr>
                <a:spLocks noChangeAspect="1" noChangeArrowheads="1"/>
              </p:cNvSpPr>
              <p:nvPr/>
            </p:nvSpPr>
            <p:spPr bwMode="auto">
              <a:xfrm>
                <a:off x="2295" y="2373"/>
                <a:ext cx="576" cy="576"/>
              </a:xfrm>
              <a:prstGeom prst="ellipse">
                <a:avLst/>
              </a:prstGeom>
              <a:gradFill rotWithShape="1">
                <a:gsLst>
                  <a:gs pos="0">
                    <a:srgbClr val="FF0000"/>
                  </a:gs>
                  <a:gs pos="100000">
                    <a:srgbClr val="FF0000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19" name="Oval 742"/>
              <p:cNvSpPr>
                <a:spLocks noChangeAspect="1" noChangeArrowheads="1"/>
              </p:cNvSpPr>
              <p:nvPr/>
            </p:nvSpPr>
            <p:spPr bwMode="auto">
              <a:xfrm>
                <a:off x="2544" y="2640"/>
                <a:ext cx="576" cy="576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20" name="Oval 743"/>
              <p:cNvSpPr>
                <a:spLocks noChangeAspect="1" noChangeArrowheads="1"/>
              </p:cNvSpPr>
              <p:nvPr/>
            </p:nvSpPr>
            <p:spPr bwMode="auto">
              <a:xfrm>
                <a:off x="2688" y="2016"/>
                <a:ext cx="576" cy="576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21" name="Oval 744"/>
              <p:cNvSpPr>
                <a:spLocks noChangeAspect="1" noChangeArrowheads="1"/>
              </p:cNvSpPr>
              <p:nvPr/>
            </p:nvSpPr>
            <p:spPr bwMode="auto">
              <a:xfrm>
                <a:off x="2400" y="2064"/>
                <a:ext cx="576" cy="576"/>
              </a:xfrm>
              <a:prstGeom prst="ellipse">
                <a:avLst/>
              </a:prstGeom>
              <a:gradFill rotWithShape="1">
                <a:gsLst>
                  <a:gs pos="0">
                    <a:srgbClr val="FF0000"/>
                  </a:gs>
                  <a:gs pos="100000">
                    <a:srgbClr val="FF0000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22" name="Oval 745"/>
              <p:cNvSpPr>
                <a:spLocks noChangeAspect="1" noChangeArrowheads="1"/>
              </p:cNvSpPr>
              <p:nvPr/>
            </p:nvSpPr>
            <p:spPr bwMode="auto">
              <a:xfrm>
                <a:off x="2880" y="2496"/>
                <a:ext cx="576" cy="576"/>
              </a:xfrm>
              <a:prstGeom prst="ellipse">
                <a:avLst/>
              </a:prstGeom>
              <a:gradFill rotWithShape="1">
                <a:gsLst>
                  <a:gs pos="0">
                    <a:srgbClr val="FF0000"/>
                  </a:gs>
                  <a:gs pos="100000">
                    <a:srgbClr val="FF0000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23" name="Oval 746"/>
              <p:cNvSpPr>
                <a:spLocks noChangeAspect="1" noChangeArrowheads="1"/>
              </p:cNvSpPr>
              <p:nvPr/>
            </p:nvSpPr>
            <p:spPr bwMode="auto">
              <a:xfrm>
                <a:off x="2880" y="2160"/>
                <a:ext cx="576" cy="576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24" name="Oval 747"/>
              <p:cNvSpPr>
                <a:spLocks noChangeAspect="1" noChangeArrowheads="1"/>
              </p:cNvSpPr>
              <p:nvPr/>
            </p:nvSpPr>
            <p:spPr bwMode="auto">
              <a:xfrm>
                <a:off x="2304" y="2160"/>
                <a:ext cx="576" cy="576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25" name="Oval 748"/>
              <p:cNvSpPr>
                <a:spLocks noChangeAspect="1" noChangeArrowheads="1"/>
              </p:cNvSpPr>
              <p:nvPr/>
            </p:nvSpPr>
            <p:spPr bwMode="auto">
              <a:xfrm>
                <a:off x="2409" y="2553"/>
                <a:ext cx="576" cy="576"/>
              </a:xfrm>
              <a:prstGeom prst="ellipse">
                <a:avLst/>
              </a:prstGeom>
              <a:gradFill rotWithShape="1">
                <a:gsLst>
                  <a:gs pos="0">
                    <a:srgbClr val="FF0000"/>
                  </a:gs>
                  <a:gs pos="100000">
                    <a:srgbClr val="FF0000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26" name="Oval 749"/>
              <p:cNvSpPr>
                <a:spLocks noChangeAspect="1" noChangeArrowheads="1"/>
              </p:cNvSpPr>
              <p:nvPr/>
            </p:nvSpPr>
            <p:spPr bwMode="auto">
              <a:xfrm>
                <a:off x="2592" y="2352"/>
                <a:ext cx="576" cy="576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309" name="Line 731"/>
            <p:cNvSpPr>
              <a:spLocks noChangeAspect="1" noChangeShapeType="1"/>
            </p:cNvSpPr>
            <p:nvPr/>
          </p:nvSpPr>
          <p:spPr bwMode="auto">
            <a:xfrm flipH="1">
              <a:off x="5364021" y="1298740"/>
              <a:ext cx="519812" cy="147076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310" name="Line 763"/>
            <p:cNvSpPr>
              <a:spLocks noChangeAspect="1" noChangeShapeType="1"/>
            </p:cNvSpPr>
            <p:nvPr/>
          </p:nvSpPr>
          <p:spPr bwMode="auto">
            <a:xfrm flipH="1">
              <a:off x="5238038" y="3115509"/>
              <a:ext cx="53975" cy="25717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/>
            </a:ln>
            <a:effectLst/>
          </p:spPr>
          <p:txBody>
            <a:bodyPr/>
            <a:lstStyle/>
            <a:p>
              <a:endParaRPr lang="en-GB"/>
            </a:p>
          </p:txBody>
        </p:sp>
        <p:cxnSp>
          <p:nvCxnSpPr>
            <p:cNvPr id="311" name="Straight Connector 310"/>
            <p:cNvCxnSpPr/>
            <p:nvPr/>
          </p:nvCxnSpPr>
          <p:spPr>
            <a:xfrm flipV="1">
              <a:off x="5072935" y="3126690"/>
              <a:ext cx="132782" cy="321778"/>
            </a:xfrm>
            <a:prstGeom prst="line">
              <a:avLst/>
            </a:prstGeom>
            <a:ln w="25400">
              <a:solidFill>
                <a:srgbClr val="00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Straight Connector 311"/>
            <p:cNvCxnSpPr/>
            <p:nvPr/>
          </p:nvCxnSpPr>
          <p:spPr>
            <a:xfrm flipH="1">
              <a:off x="4969174" y="3434180"/>
              <a:ext cx="107226" cy="1018173"/>
            </a:xfrm>
            <a:prstGeom prst="line">
              <a:avLst/>
            </a:prstGeom>
            <a:ln w="25400">
              <a:solidFill>
                <a:srgbClr val="FF0000"/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Straight Connector 312"/>
            <p:cNvCxnSpPr/>
            <p:nvPr/>
          </p:nvCxnSpPr>
          <p:spPr>
            <a:xfrm flipH="1">
              <a:off x="3827182" y="3434180"/>
              <a:ext cx="1245548" cy="3163172"/>
            </a:xfrm>
            <a:prstGeom prst="line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Straight Connector 313"/>
            <p:cNvCxnSpPr/>
            <p:nvPr/>
          </p:nvCxnSpPr>
          <p:spPr>
            <a:xfrm>
              <a:off x="4969098" y="4452353"/>
              <a:ext cx="76" cy="2144999"/>
            </a:xfrm>
            <a:prstGeom prst="line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Straight Connector 314"/>
            <p:cNvCxnSpPr/>
            <p:nvPr/>
          </p:nvCxnSpPr>
          <p:spPr>
            <a:xfrm>
              <a:off x="5367757" y="3129797"/>
              <a:ext cx="53984" cy="649637"/>
            </a:xfrm>
            <a:prstGeom prst="line">
              <a:avLst/>
            </a:prstGeom>
            <a:ln w="25400">
              <a:solidFill>
                <a:srgbClr val="00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Straight Connector 315"/>
            <p:cNvCxnSpPr/>
            <p:nvPr/>
          </p:nvCxnSpPr>
          <p:spPr>
            <a:xfrm flipH="1">
              <a:off x="5340537" y="3779434"/>
              <a:ext cx="74034" cy="200164"/>
            </a:xfrm>
            <a:prstGeom prst="line">
              <a:avLst/>
            </a:prstGeom>
            <a:ln w="25400">
              <a:solidFill>
                <a:srgbClr val="00F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Straight Connector 316"/>
            <p:cNvCxnSpPr/>
            <p:nvPr/>
          </p:nvCxnSpPr>
          <p:spPr>
            <a:xfrm>
              <a:off x="5421741" y="3747012"/>
              <a:ext cx="126813" cy="259293"/>
            </a:xfrm>
            <a:prstGeom prst="line">
              <a:avLst/>
            </a:prstGeom>
            <a:ln w="25400">
              <a:solidFill>
                <a:srgbClr val="00F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2" name="Flowchart: Summing Junction 131"/>
          <p:cNvSpPr>
            <a:spLocks noChangeAspect="1"/>
          </p:cNvSpPr>
          <p:nvPr/>
        </p:nvSpPr>
        <p:spPr>
          <a:xfrm>
            <a:off x="2958112" y="3096968"/>
            <a:ext cx="144000" cy="144000"/>
          </a:xfrm>
          <a:prstGeom prst="flowChartSummingJunction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5" name="TextBox 134"/>
              <p:cNvSpPr txBox="1"/>
              <p:nvPr/>
            </p:nvSpPr>
            <p:spPr>
              <a:xfrm>
                <a:off x="2835789" y="3295522"/>
                <a:ext cx="39606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acc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35" name="TextBox 1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5789" y="3295522"/>
                <a:ext cx="396069" cy="369332"/>
              </a:xfrm>
              <a:prstGeom prst="rect">
                <a:avLst/>
              </a:prstGeom>
              <a:blipFill rotWithShape="0">
                <a:blip r:embed="rId5"/>
                <a:stretch>
                  <a:fillRect r="-15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09299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63" t="9503" r="7632" b="9240"/>
          <a:stretch/>
        </p:blipFill>
        <p:spPr>
          <a:xfrm>
            <a:off x="846000" y="2539470"/>
            <a:ext cx="3960000" cy="3204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B0F0"/>
          </a:solidFill>
        </p:spPr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ARCA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FA2D2-B08E-479C-8EFA-F462BF97C60C}" type="slidenum">
              <a:rPr lang="en-GB" smtClean="0"/>
              <a:pPr/>
              <a:t>25</a:t>
            </a:fld>
            <a:endParaRPr lang="en-GB"/>
          </a:p>
        </p:txBody>
      </p:sp>
      <p:sp>
        <p:nvSpPr>
          <p:cNvPr id="10" name="TextBox 9"/>
          <p:cNvSpPr txBox="1"/>
          <p:nvPr/>
        </p:nvSpPr>
        <p:spPr>
          <a:xfrm rot="16200000">
            <a:off x="-694746" y="3926657"/>
            <a:ext cx="191994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200" dirty="0"/>
              <a:t>s</a:t>
            </a:r>
            <a:r>
              <a:rPr lang="en-GB" sz="2200" dirty="0" smtClean="0"/>
              <a:t>ignificance [</a:t>
            </a:r>
            <a:r>
              <a:rPr lang="en-GB" sz="2200" dirty="0" smtClean="0">
                <a:latin typeface="Symbol" panose="05050102010706020507" pitchFamily="18" charset="2"/>
                <a:ea typeface="SimSun-ExtB" panose="02010609060101010101" pitchFamily="49" charset="-122"/>
              </a:rPr>
              <a:t>s</a:t>
            </a:r>
            <a:r>
              <a:rPr lang="en-GB" sz="2200" dirty="0" smtClean="0"/>
              <a:t>]</a:t>
            </a:r>
            <a:endParaRPr lang="en-GB" sz="2200" dirty="0"/>
          </a:p>
        </p:txBody>
      </p:sp>
      <p:sp>
        <p:nvSpPr>
          <p:cNvPr id="11" name="TextBox 10"/>
          <p:cNvSpPr txBox="1"/>
          <p:nvPr/>
        </p:nvSpPr>
        <p:spPr>
          <a:xfrm>
            <a:off x="1520224" y="6038439"/>
            <a:ext cx="249715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200" dirty="0" smtClean="0"/>
              <a:t>observation time [y]</a:t>
            </a:r>
            <a:endParaRPr lang="en-GB" sz="2200" dirty="0"/>
          </a:p>
        </p:txBody>
      </p:sp>
      <p:sp>
        <p:nvSpPr>
          <p:cNvPr id="4" name="Rectangle 3"/>
          <p:cNvSpPr/>
          <p:nvPr/>
        </p:nvSpPr>
        <p:spPr>
          <a:xfrm>
            <a:off x="942572" y="1914222"/>
            <a:ext cx="3672408" cy="5905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err="1" smtClean="0">
                <a:solidFill>
                  <a:schemeClr val="tx1"/>
                </a:solidFill>
              </a:rPr>
              <a:t>IceCube</a:t>
            </a:r>
            <a:r>
              <a:rPr lang="en-GB" sz="2400" b="1" dirty="0" smtClean="0">
                <a:solidFill>
                  <a:schemeClr val="tx1"/>
                </a:solidFill>
              </a:rPr>
              <a:t> signal</a:t>
            </a:r>
            <a:endParaRPr lang="en-GB" sz="2400" b="1" dirty="0">
              <a:solidFill>
                <a:schemeClr val="tx1"/>
              </a:solidFill>
            </a:endParaRPr>
          </a:p>
        </p:txBody>
      </p:sp>
      <p:pic>
        <p:nvPicPr>
          <p:cNvPr id="6" name="Picture 5"/>
          <p:cNvPicPr>
            <a:picLocks/>
          </p:cNvPicPr>
          <p:nvPr/>
        </p:nvPicPr>
        <p:blipFill rotWithShape="1">
          <a:blip r:embed="rId3"/>
          <a:srcRect l="8613" r="25330" b="10287"/>
          <a:stretch/>
        </p:blipFill>
        <p:spPr>
          <a:xfrm>
            <a:off x="5209717" y="2476334"/>
            <a:ext cx="3600000" cy="32400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775259" y="6036716"/>
            <a:ext cx="249715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200" dirty="0" smtClean="0"/>
              <a:t>observation time [y]</a:t>
            </a:r>
            <a:endParaRPr lang="en-GB" sz="2200" dirty="0"/>
          </a:p>
        </p:txBody>
      </p:sp>
      <p:grpSp>
        <p:nvGrpSpPr>
          <p:cNvPr id="8" name="Group 7"/>
          <p:cNvGrpSpPr/>
          <p:nvPr/>
        </p:nvGrpSpPr>
        <p:grpSpPr>
          <a:xfrm>
            <a:off x="734514" y="5715683"/>
            <a:ext cx="3492000" cy="369332"/>
            <a:chOff x="720000" y="5661248"/>
            <a:chExt cx="4081686" cy="369332"/>
          </a:xfrm>
        </p:grpSpPr>
        <p:sp>
          <p:nvSpPr>
            <p:cNvPr id="7" name="TextBox 6"/>
            <p:cNvSpPr txBox="1"/>
            <p:nvPr/>
          </p:nvSpPr>
          <p:spPr>
            <a:xfrm>
              <a:off x="720000" y="5661248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nl-NL" dirty="0" smtClean="0"/>
                <a:t>0</a:t>
              </a:r>
              <a:endParaRPr lang="en-GB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980000" y="5661248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nl-NL" dirty="0"/>
                <a:t>1</a:t>
              </a:r>
              <a:endParaRPr lang="en-GB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240000" y="5661248"/>
              <a:ext cx="3016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nl-NL" dirty="0" smtClean="0"/>
                <a:t>2</a:t>
              </a:r>
              <a:endParaRPr lang="en-GB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500000" y="5661248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nl-NL" dirty="0"/>
                <a:t>3</a:t>
              </a:r>
              <a:endParaRPr lang="en-GB" dirty="0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537339" y="2202254"/>
            <a:ext cx="301686" cy="38625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4100"/>
              </a:lnSpc>
            </a:pPr>
            <a:r>
              <a:rPr lang="nl-NL" dirty="0" smtClean="0"/>
              <a:t>6</a:t>
            </a:r>
          </a:p>
          <a:p>
            <a:pPr>
              <a:lnSpc>
                <a:spcPts val="4100"/>
              </a:lnSpc>
            </a:pPr>
            <a:r>
              <a:rPr lang="nl-NL" dirty="0" smtClean="0"/>
              <a:t>5</a:t>
            </a:r>
          </a:p>
          <a:p>
            <a:pPr>
              <a:lnSpc>
                <a:spcPts val="4100"/>
              </a:lnSpc>
            </a:pPr>
            <a:r>
              <a:rPr lang="nl-NL" dirty="0" smtClean="0"/>
              <a:t>4</a:t>
            </a:r>
          </a:p>
          <a:p>
            <a:pPr>
              <a:lnSpc>
                <a:spcPts val="4100"/>
              </a:lnSpc>
            </a:pPr>
            <a:r>
              <a:rPr lang="nl-NL" dirty="0" smtClean="0"/>
              <a:t>3</a:t>
            </a:r>
          </a:p>
          <a:p>
            <a:pPr>
              <a:lnSpc>
                <a:spcPts val="4100"/>
              </a:lnSpc>
            </a:pPr>
            <a:r>
              <a:rPr lang="nl-NL" dirty="0" smtClean="0"/>
              <a:t>2</a:t>
            </a:r>
          </a:p>
          <a:p>
            <a:pPr>
              <a:lnSpc>
                <a:spcPts val="4100"/>
              </a:lnSpc>
            </a:pPr>
            <a:r>
              <a:rPr lang="nl-NL" dirty="0" smtClean="0"/>
              <a:t>1</a:t>
            </a:r>
          </a:p>
          <a:p>
            <a:pPr>
              <a:lnSpc>
                <a:spcPts val="4100"/>
              </a:lnSpc>
            </a:pPr>
            <a:r>
              <a:rPr lang="nl-NL" dirty="0"/>
              <a:t>0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4931472" y="2150752"/>
            <a:ext cx="301686" cy="38625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4900"/>
              </a:lnSpc>
            </a:pPr>
            <a:r>
              <a:rPr lang="nl-NL" dirty="0" smtClean="0"/>
              <a:t>5</a:t>
            </a:r>
          </a:p>
          <a:p>
            <a:pPr>
              <a:lnSpc>
                <a:spcPts val="4900"/>
              </a:lnSpc>
            </a:pPr>
            <a:r>
              <a:rPr lang="nl-NL" dirty="0" smtClean="0"/>
              <a:t>4</a:t>
            </a:r>
          </a:p>
          <a:p>
            <a:pPr>
              <a:lnSpc>
                <a:spcPts val="4900"/>
              </a:lnSpc>
            </a:pPr>
            <a:r>
              <a:rPr lang="nl-NL" dirty="0" smtClean="0"/>
              <a:t>3</a:t>
            </a:r>
          </a:p>
          <a:p>
            <a:pPr>
              <a:lnSpc>
                <a:spcPts val="4900"/>
              </a:lnSpc>
            </a:pPr>
            <a:r>
              <a:rPr lang="nl-NL" dirty="0" smtClean="0"/>
              <a:t>2</a:t>
            </a:r>
          </a:p>
          <a:p>
            <a:pPr>
              <a:lnSpc>
                <a:spcPts val="4900"/>
              </a:lnSpc>
            </a:pPr>
            <a:r>
              <a:rPr lang="nl-NL" dirty="0" smtClean="0"/>
              <a:t>1</a:t>
            </a:r>
          </a:p>
          <a:p>
            <a:pPr>
              <a:lnSpc>
                <a:spcPts val="4900"/>
              </a:lnSpc>
            </a:pPr>
            <a:r>
              <a:rPr lang="nl-NL" dirty="0"/>
              <a:t>0</a:t>
            </a:r>
            <a:endParaRPr lang="en-GB" dirty="0"/>
          </a:p>
        </p:txBody>
      </p:sp>
      <p:grpSp>
        <p:nvGrpSpPr>
          <p:cNvPr id="25" name="Group 24"/>
          <p:cNvGrpSpPr/>
          <p:nvPr/>
        </p:nvGrpSpPr>
        <p:grpSpPr>
          <a:xfrm>
            <a:off x="5126728" y="5717824"/>
            <a:ext cx="3384000" cy="369332"/>
            <a:chOff x="5040000" y="5760000"/>
            <a:chExt cx="3600195" cy="369332"/>
          </a:xfrm>
        </p:grpSpPr>
        <p:sp>
          <p:nvSpPr>
            <p:cNvPr id="18" name="TextBox 17"/>
            <p:cNvSpPr txBox="1"/>
            <p:nvPr/>
          </p:nvSpPr>
          <p:spPr>
            <a:xfrm>
              <a:off x="5040000" y="576000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nl-NL" dirty="0" smtClean="0"/>
                <a:t>0</a:t>
              </a:r>
              <a:endParaRPr lang="en-GB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580000" y="576000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nl-NL" dirty="0"/>
                <a:t>2</a:t>
              </a:r>
              <a:endParaRPr lang="en-GB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120000" y="576000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nl-NL" dirty="0"/>
                <a:t>4</a:t>
              </a:r>
              <a:endParaRPr lang="en-GB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660000" y="576000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nl-NL" dirty="0" smtClean="0"/>
                <a:t>6</a:t>
              </a:r>
              <a:endParaRPr lang="en-GB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200000" y="576000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nl-NL" dirty="0"/>
                <a:t>8</a:t>
              </a:r>
              <a:endParaRPr lang="en-GB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7681490" y="5760000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nl-NL" dirty="0" smtClean="0"/>
                <a:t>10</a:t>
              </a:r>
              <a:endParaRPr lang="en-GB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8221491" y="5760000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nl-NL" dirty="0" smtClean="0"/>
                <a:t>12</a:t>
              </a:r>
              <a:endParaRPr lang="en-GB" dirty="0"/>
            </a:p>
          </p:txBody>
        </p:sp>
      </p:grpSp>
      <p:sp>
        <p:nvSpPr>
          <p:cNvPr id="26" name="Rectangle 25"/>
          <p:cNvSpPr/>
          <p:nvPr/>
        </p:nvSpPr>
        <p:spPr>
          <a:xfrm>
            <a:off x="7400400" y="4521250"/>
            <a:ext cx="1512000" cy="900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8000" rtlCol="0" anchor="ctr"/>
          <a:lstStyle/>
          <a:p>
            <a:pPr>
              <a:lnSpc>
                <a:spcPts val="2800"/>
              </a:lnSpc>
            </a:pPr>
            <a:r>
              <a:rPr lang="nl-NL" sz="2000" dirty="0" smtClean="0">
                <a:solidFill>
                  <a:schemeClr val="tx1"/>
                </a:solidFill>
              </a:rPr>
              <a:t>RXJ1713</a:t>
            </a:r>
          </a:p>
          <a:p>
            <a:pPr>
              <a:lnSpc>
                <a:spcPts val="2800"/>
              </a:lnSpc>
            </a:pPr>
            <a:r>
              <a:rPr lang="nl-NL" sz="2000" dirty="0" smtClean="0">
                <a:solidFill>
                  <a:schemeClr val="tx1"/>
                </a:solidFill>
              </a:rPr>
              <a:t>Vela X</a:t>
            </a:r>
            <a:endParaRPr lang="en-GB" sz="2000" dirty="0">
              <a:solidFill>
                <a:schemeClr val="tx1"/>
              </a:solidFill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>
            <a:off x="7483903" y="4794768"/>
            <a:ext cx="288000" cy="0"/>
          </a:xfrm>
          <a:prstGeom prst="line">
            <a:avLst/>
          </a:prstGeom>
          <a:ln w="25400">
            <a:solidFill>
              <a:srgbClr val="00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7491389" y="5169548"/>
            <a:ext cx="2880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5176304" y="1914784"/>
            <a:ext cx="3672408" cy="5905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>
                <a:solidFill>
                  <a:schemeClr val="tx1"/>
                </a:solidFill>
              </a:rPr>
              <a:t>Supernova remnants</a:t>
            </a:r>
            <a:endParaRPr lang="en-GB" sz="2400" b="1" dirty="0">
              <a:solidFill>
                <a:schemeClr val="tx1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3000188" y="3875336"/>
            <a:ext cx="1800000" cy="828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000" rtlCol="0" anchor="ctr"/>
          <a:lstStyle/>
          <a:p>
            <a:pPr>
              <a:lnSpc>
                <a:spcPts val="2600"/>
              </a:lnSpc>
            </a:pPr>
            <a:r>
              <a:rPr lang="nl-NL" sz="2000" dirty="0" smtClean="0">
                <a:solidFill>
                  <a:schemeClr val="tx1"/>
                </a:solidFill>
              </a:rPr>
              <a:t>tracks</a:t>
            </a:r>
          </a:p>
          <a:p>
            <a:pPr>
              <a:lnSpc>
                <a:spcPts val="2600"/>
              </a:lnSpc>
            </a:pPr>
            <a:r>
              <a:rPr lang="nl-NL" sz="2000" dirty="0" smtClean="0">
                <a:solidFill>
                  <a:schemeClr val="tx1"/>
                </a:solidFill>
              </a:rPr>
              <a:t>cascades</a:t>
            </a:r>
            <a:endParaRPr lang="en-GB" sz="2000" dirty="0">
              <a:solidFill>
                <a:schemeClr val="tx1"/>
              </a:solidFill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>
            <a:off x="3146128" y="4134340"/>
            <a:ext cx="288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3153614" y="4480544"/>
            <a:ext cx="2880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5329026" y="2633657"/>
            <a:ext cx="827150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b="1" dirty="0" smtClean="0"/>
              <a:t>KM3NeT</a:t>
            </a:r>
            <a:endParaRPr lang="en-GB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913880" y="2636912"/>
            <a:ext cx="82715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b="1" dirty="0" smtClean="0"/>
              <a:t>KM3NeT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082862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ORCA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FA2D2-B08E-479C-8EFA-F462BF97C60C}" type="slidenum">
              <a:rPr lang="en-GB" smtClean="0"/>
              <a:pPr/>
              <a:t>26</a:t>
            </a:fld>
            <a:endParaRPr lang="en-GB"/>
          </a:p>
        </p:txBody>
      </p:sp>
      <p:sp>
        <p:nvSpPr>
          <p:cNvPr id="4" name="Subtitle 4"/>
          <p:cNvSpPr txBox="1">
            <a:spLocks/>
          </p:cNvSpPr>
          <p:nvPr/>
        </p:nvSpPr>
        <p:spPr>
          <a:xfrm>
            <a:off x="1375072" y="1772816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dirty="0" smtClean="0">
                <a:solidFill>
                  <a:schemeClr val="bg1"/>
                </a:solidFill>
              </a:rPr>
              <a:t>Measurement of </a:t>
            </a:r>
          </a:p>
          <a:p>
            <a:pPr marL="0" indent="0" algn="ctr">
              <a:buFont typeface="Arial" pitchFamily="34" charset="0"/>
              <a:buNone/>
            </a:pPr>
            <a:r>
              <a:rPr lang="en-US" dirty="0" smtClean="0">
                <a:solidFill>
                  <a:schemeClr val="bg1"/>
                </a:solidFill>
              </a:rPr>
              <a:t>neutrino mass hierarchy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275868" y="3150584"/>
            <a:ext cx="2682564" cy="30147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Connector 6"/>
          <p:cNvCxnSpPr/>
          <p:nvPr/>
        </p:nvCxnSpPr>
        <p:spPr>
          <a:xfrm>
            <a:off x="4971308" y="5901402"/>
            <a:ext cx="540000" cy="0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3682080" y="5901402"/>
            <a:ext cx="540000" cy="0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228554" y="5713844"/>
            <a:ext cx="817853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200 </a:t>
            </a:r>
            <a:r>
              <a:rPr lang="en-GB" dirty="0" smtClean="0"/>
              <a:t>m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3260927"/>
            <a:ext cx="2682576" cy="2520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760550" y="3156044"/>
            <a:ext cx="16610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1 building block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6221944" y="5431480"/>
            <a:ext cx="25637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i="1" dirty="0" smtClean="0">
                <a:solidFill>
                  <a:schemeClr val="bg1"/>
                </a:solidFill>
              </a:rPr>
              <a:t>“same as ARCA but</a:t>
            </a:r>
          </a:p>
          <a:p>
            <a:pPr algn="ctr"/>
            <a:r>
              <a:rPr lang="en-GB" sz="2400" i="1" dirty="0" smtClean="0">
                <a:solidFill>
                  <a:schemeClr val="bg1"/>
                </a:solidFill>
              </a:rPr>
              <a:t>100 times smaller”</a:t>
            </a:r>
            <a:endParaRPr lang="en-GB" sz="2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6481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B0F0"/>
          </a:solidFill>
        </p:spPr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Neutrino mass hierarchy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FA2D2-B08E-479C-8EFA-F462BF97C60C}" type="slidenum">
              <a:rPr lang="en-GB" smtClean="0"/>
              <a:pPr/>
              <a:t>27</a:t>
            </a:fld>
            <a:endParaRPr lang="en-GB"/>
          </a:p>
        </p:txBody>
      </p:sp>
      <p:grpSp>
        <p:nvGrpSpPr>
          <p:cNvPr id="24" name="Group 23"/>
          <p:cNvGrpSpPr/>
          <p:nvPr/>
        </p:nvGrpSpPr>
        <p:grpSpPr>
          <a:xfrm>
            <a:off x="6155040" y="4118800"/>
            <a:ext cx="2856523" cy="2679720"/>
            <a:chOff x="149801" y="1569944"/>
            <a:chExt cx="2856523" cy="2679720"/>
          </a:xfrm>
        </p:grpSpPr>
        <p:sp>
          <p:nvSpPr>
            <p:cNvPr id="4" name="TextBox 3"/>
            <p:cNvSpPr txBox="1"/>
            <p:nvPr/>
          </p:nvSpPr>
          <p:spPr>
            <a:xfrm>
              <a:off x="930271" y="1569944"/>
              <a:ext cx="161326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2400" b="1" dirty="0" smtClean="0"/>
                <a:t>oscillations</a:t>
              </a:r>
              <a:endParaRPr lang="en-GB" sz="2400" b="1" dirty="0"/>
            </a:p>
          </p:txBody>
        </p:sp>
        <p:pic>
          <p:nvPicPr>
            <p:cNvPr id="8" name="Picture 7"/>
            <p:cNvPicPr>
              <a:picLocks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25" t="6321" r="3251" b="5613"/>
            <a:stretch/>
          </p:blipFill>
          <p:spPr>
            <a:xfrm>
              <a:off x="486324" y="1988840"/>
              <a:ext cx="2520000" cy="1908000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1069229" y="3911110"/>
              <a:ext cx="130676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/>
                <a:t>L/E [km/GeV]</a:t>
              </a:r>
              <a:endParaRPr lang="en-GB" sz="1600" dirty="0"/>
            </a:p>
          </p:txBody>
        </p:sp>
        <p:sp>
          <p:nvSpPr>
            <p:cNvPr id="12" name="TextBox 11"/>
            <p:cNvSpPr txBox="1"/>
            <p:nvPr/>
          </p:nvSpPr>
          <p:spPr>
            <a:xfrm rot="16200000">
              <a:off x="-222834" y="2704439"/>
              <a:ext cx="108382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dirty="0" smtClean="0"/>
                <a:t>probability</a:t>
              </a:r>
              <a:endParaRPr lang="en-GB" sz="1600" dirty="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6441702" y="1499640"/>
            <a:ext cx="2263898" cy="2635152"/>
            <a:chOff x="458580" y="4207368"/>
            <a:chExt cx="2263898" cy="2635152"/>
          </a:xfrm>
        </p:grpSpPr>
        <p:sp>
          <p:nvSpPr>
            <p:cNvPr id="5" name="TextBox 4"/>
            <p:cNvSpPr txBox="1"/>
            <p:nvPr/>
          </p:nvSpPr>
          <p:spPr>
            <a:xfrm>
              <a:off x="779895" y="4207368"/>
              <a:ext cx="194258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2400" b="1" dirty="0"/>
                <a:t>c</a:t>
              </a:r>
              <a:r>
                <a:rPr lang="en-GB" sz="2400" b="1" dirty="0" smtClean="0"/>
                <a:t>ross sections</a:t>
              </a:r>
              <a:endParaRPr lang="en-GB" sz="2400" b="1" dirty="0"/>
            </a:p>
          </p:txBody>
        </p:sp>
        <p:pic>
          <p:nvPicPr>
            <p:cNvPr id="10" name="Picture 9"/>
            <p:cNvPicPr>
              <a:picLocks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35" t="7512" r="6382" b="10859"/>
            <a:stretch/>
          </p:blipFill>
          <p:spPr>
            <a:xfrm>
              <a:off x="761492" y="4666832"/>
              <a:ext cx="1836000" cy="1908000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1308956" y="6503966"/>
              <a:ext cx="80663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/>
                <a:t>E [GeV]</a:t>
              </a:r>
              <a:endParaRPr lang="en-GB" sz="1600" dirty="0"/>
            </a:p>
          </p:txBody>
        </p:sp>
        <p:sp>
          <p:nvSpPr>
            <p:cNvPr id="14" name="TextBox 13"/>
            <p:cNvSpPr txBox="1"/>
            <p:nvPr/>
          </p:nvSpPr>
          <p:spPr>
            <a:xfrm rot="16200000">
              <a:off x="11342" y="5360966"/>
              <a:ext cx="123303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>
                  <a:latin typeface="Symbol" panose="05050102010706020507" pitchFamily="18" charset="2"/>
                </a:rPr>
                <a:t>s</a:t>
              </a:r>
              <a:r>
                <a:rPr lang="en-GB" sz="1600" dirty="0" smtClean="0"/>
                <a:t> [10</a:t>
              </a:r>
              <a:r>
                <a:rPr lang="en-GB" sz="1600" baseline="30000" dirty="0" smtClean="0"/>
                <a:t>-36</a:t>
              </a:r>
              <a:r>
                <a:rPr lang="en-GB" sz="1600" dirty="0" smtClean="0"/>
                <a:t> cm</a:t>
              </a:r>
              <a:r>
                <a:rPr lang="en-GB" sz="1600" baseline="30000" dirty="0" smtClean="0"/>
                <a:t>2</a:t>
              </a:r>
              <a:r>
                <a:rPr lang="en-GB" sz="1600" dirty="0" smtClean="0"/>
                <a:t>]</a:t>
              </a:r>
              <a:endParaRPr lang="en-GB" sz="1600" dirty="0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655559" y="4107354"/>
            <a:ext cx="1872000" cy="2390342"/>
            <a:chOff x="6675876" y="4107354"/>
            <a:chExt cx="1872000" cy="2390342"/>
          </a:xfrm>
        </p:grpSpPr>
        <p:sp>
          <p:nvSpPr>
            <p:cNvPr id="7" name="TextBox 6"/>
            <p:cNvSpPr txBox="1"/>
            <p:nvPr/>
          </p:nvSpPr>
          <p:spPr>
            <a:xfrm>
              <a:off x="7079600" y="4107354"/>
              <a:ext cx="105605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2400" b="1" dirty="0"/>
                <a:t>m</a:t>
              </a:r>
              <a:r>
                <a:rPr lang="en-GB" sz="2400" b="1" dirty="0" smtClean="0"/>
                <a:t>atter</a:t>
              </a:r>
              <a:endParaRPr lang="en-GB" sz="2400" b="1" dirty="0"/>
            </a:p>
          </p:txBody>
        </p:sp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666" r="16664"/>
            <a:stretch/>
          </p:blipFill>
          <p:spPr>
            <a:xfrm>
              <a:off x="6675876" y="4625696"/>
              <a:ext cx="1872000" cy="1872000"/>
            </a:xfrm>
            <a:prstGeom prst="rect">
              <a:avLst/>
            </a:prstGeom>
          </p:spPr>
        </p:pic>
      </p:grpSp>
      <p:grpSp>
        <p:nvGrpSpPr>
          <p:cNvPr id="23" name="Group 22"/>
          <p:cNvGrpSpPr/>
          <p:nvPr/>
        </p:nvGrpSpPr>
        <p:grpSpPr>
          <a:xfrm>
            <a:off x="179512" y="1498504"/>
            <a:ext cx="2484713" cy="2699510"/>
            <a:chOff x="6237401" y="1498504"/>
            <a:chExt cx="2484713" cy="2699510"/>
          </a:xfrm>
        </p:grpSpPr>
        <p:sp>
          <p:nvSpPr>
            <p:cNvPr id="6" name="TextBox 5"/>
            <p:cNvSpPr txBox="1"/>
            <p:nvPr/>
          </p:nvSpPr>
          <p:spPr>
            <a:xfrm>
              <a:off x="7182880" y="1498504"/>
              <a:ext cx="93551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2400" b="1" dirty="0" smtClean="0"/>
                <a:t>fluxes</a:t>
              </a:r>
              <a:endParaRPr lang="en-GB" sz="2400" b="1" dirty="0"/>
            </a:p>
          </p:txBody>
        </p:sp>
        <p:pic>
          <p:nvPicPr>
            <p:cNvPr id="9" name="Picture 8"/>
            <p:cNvPicPr>
              <a:picLocks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122" t="8523" r="4394" b="5135"/>
            <a:stretch/>
          </p:blipFill>
          <p:spPr>
            <a:xfrm>
              <a:off x="6562114" y="1903344"/>
              <a:ext cx="2160000" cy="1980000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7332046" y="3859460"/>
              <a:ext cx="80663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/>
                <a:t>E [GeV]</a:t>
              </a:r>
              <a:endParaRPr lang="en-GB" sz="1600" dirty="0"/>
            </a:p>
          </p:txBody>
        </p:sp>
        <p:sp>
          <p:nvSpPr>
            <p:cNvPr id="17" name="TextBox 16"/>
            <p:cNvSpPr txBox="1"/>
            <p:nvPr/>
          </p:nvSpPr>
          <p:spPr>
            <a:xfrm rot="16200000">
              <a:off x="5567345" y="2646830"/>
              <a:ext cx="167866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/>
                <a:t>E ∂</a:t>
              </a:r>
              <a:r>
                <a:rPr lang="en-GB" sz="1600" dirty="0"/>
                <a:t>N</a:t>
              </a:r>
              <a:r>
                <a:rPr lang="en-GB" sz="1600" dirty="0" smtClean="0"/>
                <a:t>/∂E [cm</a:t>
              </a:r>
              <a:r>
                <a:rPr lang="en-GB" sz="1600" baseline="30000" dirty="0" smtClean="0"/>
                <a:t>-2</a:t>
              </a:r>
              <a:r>
                <a:rPr lang="en-GB" sz="1600" dirty="0" smtClean="0"/>
                <a:t> s</a:t>
              </a:r>
              <a:r>
                <a:rPr lang="en-GB" sz="1600" baseline="30000" dirty="0" smtClean="0"/>
                <a:t>-1</a:t>
              </a:r>
              <a:r>
                <a:rPr lang="en-GB" sz="1600" dirty="0" smtClean="0"/>
                <a:t>] </a:t>
              </a:r>
              <a:endParaRPr lang="en-GB" sz="1600" dirty="0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4148780" y="5307340"/>
            <a:ext cx="883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 [GeV]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3834312" y="2658045"/>
            <a:ext cx="14864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b="1" dirty="0" smtClean="0"/>
              <a:t>event rate</a:t>
            </a:r>
            <a:endParaRPr lang="en-GB" sz="2400" b="1" dirty="0"/>
          </a:p>
        </p:txBody>
      </p:sp>
      <p:sp>
        <p:nvSpPr>
          <p:cNvPr id="20" name="TextBox 19"/>
          <p:cNvSpPr txBox="1"/>
          <p:nvPr/>
        </p:nvSpPr>
        <p:spPr>
          <a:xfrm rot="16200000">
            <a:off x="2873924" y="4000364"/>
            <a:ext cx="753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</a:t>
            </a:r>
            <a:r>
              <a:rPr lang="en-GB" dirty="0" smtClean="0"/>
              <a:t>os(</a:t>
            </a:r>
            <a:r>
              <a:rPr lang="en-GB" dirty="0" smtClean="0">
                <a:latin typeface="Symbol" panose="05050102010706020507" pitchFamily="18" charset="2"/>
              </a:rPr>
              <a:t>q</a:t>
            </a:r>
            <a:r>
              <a:rPr lang="en-GB" dirty="0" smtClean="0"/>
              <a:t>)</a:t>
            </a:r>
            <a:endParaRPr lang="en-GB" dirty="0"/>
          </a:p>
        </p:txBody>
      </p:sp>
      <p:pic>
        <p:nvPicPr>
          <p:cNvPr id="21" name="Picture 20"/>
          <p:cNvPicPr>
            <a:picLocks/>
          </p:cNvPicPr>
          <p:nvPr/>
        </p:nvPicPr>
        <p:blipFill>
          <a:blip r:embed="rId7"/>
          <a:stretch>
            <a:fillRect/>
          </a:stretch>
        </p:blipFill>
        <p:spPr>
          <a:xfrm>
            <a:off x="3507304" y="3140968"/>
            <a:ext cx="2160000" cy="2160000"/>
          </a:xfrm>
          <a:prstGeom prst="rect">
            <a:avLst/>
          </a:prstGeom>
        </p:spPr>
      </p:pic>
      <p:sp>
        <p:nvSpPr>
          <p:cNvPr id="36" name="Rounded Rectangle 35"/>
          <p:cNvSpPr/>
          <p:nvPr/>
        </p:nvSpPr>
        <p:spPr>
          <a:xfrm>
            <a:off x="3080250" y="2686621"/>
            <a:ext cx="2916000" cy="3024000"/>
          </a:xfrm>
          <a:prstGeom prst="roundRect">
            <a:avLst>
              <a:gd name="adj" fmla="val 631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2467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B0F0"/>
          </a:solidFill>
        </p:spPr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ORCA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FA2D2-B08E-479C-8EFA-F462BF97C60C}" type="slidenum">
              <a:rPr lang="en-GB" smtClean="0"/>
              <a:pPr/>
              <a:t>28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4214184" y="6179046"/>
            <a:ext cx="7715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dirty="0" smtClean="0"/>
              <a:t>Date</a:t>
            </a:r>
            <a:endParaRPr lang="en-GB" sz="2400" dirty="0"/>
          </a:p>
        </p:txBody>
      </p:sp>
      <p:sp>
        <p:nvSpPr>
          <p:cNvPr id="6" name="TextBox 5"/>
          <p:cNvSpPr txBox="1"/>
          <p:nvPr/>
        </p:nvSpPr>
        <p:spPr>
          <a:xfrm rot="16200000">
            <a:off x="535966" y="3724051"/>
            <a:ext cx="20816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dirty="0"/>
              <a:t>s</a:t>
            </a:r>
            <a:r>
              <a:rPr lang="en-GB" sz="2400" dirty="0" smtClean="0"/>
              <a:t>ignificance [</a:t>
            </a:r>
            <a:r>
              <a:rPr lang="en-GB" sz="2400" dirty="0" smtClean="0">
                <a:latin typeface="Symbol" panose="05050102010706020507" pitchFamily="18" charset="2"/>
                <a:ea typeface="SimSun-ExtB" panose="02010609060101010101" pitchFamily="49" charset="-122"/>
              </a:rPr>
              <a:t>s</a:t>
            </a:r>
            <a:r>
              <a:rPr lang="en-GB" sz="2400" dirty="0" smtClean="0"/>
              <a:t>]</a:t>
            </a:r>
            <a:endParaRPr lang="en-GB" sz="2400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251520" y="6413502"/>
            <a:ext cx="216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79512" y="6424760"/>
            <a:ext cx="43570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aseline="30000" dirty="0" smtClean="0"/>
              <a:t>¶</a:t>
            </a:r>
            <a:r>
              <a:rPr lang="en-GB" dirty="0" smtClean="0"/>
              <a:t> Using prior for </a:t>
            </a:r>
            <a:r>
              <a:rPr lang="en-GB" dirty="0" smtClean="0">
                <a:latin typeface="Symbol" panose="05050102010706020507" pitchFamily="18" charset="2"/>
              </a:rPr>
              <a:t>q</a:t>
            </a:r>
            <a:r>
              <a:rPr lang="en-GB" baseline="-25000" dirty="0" smtClean="0"/>
              <a:t>23</a:t>
            </a:r>
            <a:r>
              <a:rPr lang="en-GB" dirty="0" smtClean="0"/>
              <a:t> octant and </a:t>
            </a:r>
            <a:r>
              <a:rPr lang="en-GB" dirty="0" err="1" smtClean="0">
                <a:latin typeface="Symbol" panose="05050102010706020507" pitchFamily="18" charset="2"/>
              </a:rPr>
              <a:t>d</a:t>
            </a:r>
            <a:r>
              <a:rPr lang="en-GB" baseline="-25000" dirty="0" err="1" smtClean="0"/>
              <a:t>CP</a:t>
            </a:r>
            <a:r>
              <a:rPr lang="en-GB" dirty="0" smtClean="0"/>
              <a:t> = 0 angle.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52" t="772" r="1223" b="6203"/>
          <a:stretch/>
        </p:blipFill>
        <p:spPr>
          <a:xfrm>
            <a:off x="1922560" y="1865877"/>
            <a:ext cx="5364000" cy="4284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508104" y="1884433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aseline="30000" dirty="0" smtClean="0"/>
              <a:t>¶</a:t>
            </a:r>
            <a:endParaRPr lang="en-GB" baseline="30000" dirty="0"/>
          </a:p>
        </p:txBody>
      </p:sp>
    </p:spTree>
    <p:extLst>
      <p:ext uri="{BB962C8B-B14F-4D97-AF65-F5344CB8AC3E}">
        <p14:creationId xmlns:p14="http://schemas.microsoft.com/office/powerpoint/2010/main" val="3426058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FA2D2-B08E-479C-8EFA-F462BF97C60C}" type="slidenum">
              <a:rPr lang="en-GB" smtClean="0"/>
              <a:pPr/>
              <a:t>29</a:t>
            </a:fld>
            <a:endParaRPr lang="en-GB"/>
          </a:p>
        </p:txBody>
      </p:sp>
      <p:cxnSp>
        <p:nvCxnSpPr>
          <p:cNvPr id="5" name="Straight Connector 4"/>
          <p:cNvCxnSpPr/>
          <p:nvPr/>
        </p:nvCxnSpPr>
        <p:spPr>
          <a:xfrm>
            <a:off x="304044" y="6223991"/>
            <a:ext cx="5004000" cy="1588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11" descr="M3cut"/>
          <p:cNvPicPr>
            <a:picLocks noChangeAspect="1" noChangeArrowheads="1"/>
          </p:cNvPicPr>
          <p:nvPr/>
        </p:nvPicPr>
        <p:blipFill>
          <a:blip r:embed="rId2" cstate="print"/>
          <a:srcRect l="4761" r="40476" b="34286"/>
          <a:stretch>
            <a:fillRect/>
          </a:stretch>
        </p:blipFill>
        <p:spPr bwMode="auto">
          <a:xfrm>
            <a:off x="304800" y="1586855"/>
            <a:ext cx="3505200" cy="2628900"/>
          </a:xfrm>
          <a:prstGeom prst="rect">
            <a:avLst/>
          </a:prstGeom>
          <a:noFill/>
        </p:spPr>
      </p:pic>
      <p:sp>
        <p:nvSpPr>
          <p:cNvPr id="7" name="Line 20"/>
          <p:cNvSpPr>
            <a:spLocks noChangeShapeType="1"/>
          </p:cNvSpPr>
          <p:nvPr/>
        </p:nvSpPr>
        <p:spPr bwMode="auto">
          <a:xfrm>
            <a:off x="1989441" y="5033366"/>
            <a:ext cx="36000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" name="Line 21"/>
          <p:cNvSpPr>
            <a:spLocks noChangeShapeType="1"/>
          </p:cNvSpPr>
          <p:nvPr/>
        </p:nvSpPr>
        <p:spPr bwMode="auto">
          <a:xfrm flipH="1">
            <a:off x="2346786" y="5033366"/>
            <a:ext cx="36000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" name="Text Box 26"/>
          <p:cNvSpPr txBox="1">
            <a:spLocks noChangeArrowheads="1"/>
          </p:cNvSpPr>
          <p:nvPr/>
        </p:nvSpPr>
        <p:spPr bwMode="auto">
          <a:xfrm>
            <a:off x="32862" y="5428811"/>
            <a:ext cx="1593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000" i="1" dirty="0" smtClean="0"/>
              <a:t>sudden</a:t>
            </a:r>
          </a:p>
          <a:p>
            <a:pPr algn="ctr"/>
            <a:r>
              <a:rPr lang="en-US" sz="2000" i="1" dirty="0" smtClean="0"/>
              <a:t>Eddy currents</a:t>
            </a:r>
          </a:p>
        </p:txBody>
      </p:sp>
      <p:pic>
        <p:nvPicPr>
          <p:cNvPr id="10" name="Picture 27" descr="wavenhnlT"/>
          <p:cNvPicPr>
            <a:picLocks noChangeAspect="1" noChangeArrowheads="1"/>
          </p:cNvPicPr>
          <p:nvPr/>
        </p:nvPicPr>
        <p:blipFill>
          <a:blip r:embed="rId3" cstate="print"/>
          <a:srcRect l="5247" t="1645" r="1749" b="9870"/>
          <a:stretch>
            <a:fillRect/>
          </a:stretch>
        </p:blipFill>
        <p:spPr bwMode="auto">
          <a:xfrm>
            <a:off x="5735059" y="3215658"/>
            <a:ext cx="3240000" cy="1351101"/>
          </a:xfrm>
          <a:prstGeom prst="rect">
            <a:avLst/>
          </a:prstGeom>
          <a:noFill/>
        </p:spPr>
      </p:pic>
      <p:sp>
        <p:nvSpPr>
          <p:cNvPr id="107" name="Arc 106"/>
          <p:cNvSpPr/>
          <p:nvPr/>
        </p:nvSpPr>
        <p:spPr>
          <a:xfrm>
            <a:off x="1720644" y="5722547"/>
            <a:ext cx="914400" cy="381000"/>
          </a:xfrm>
          <a:prstGeom prst="arc">
            <a:avLst>
              <a:gd name="adj1" fmla="val 19075670"/>
              <a:gd name="adj2" fmla="val 13119588"/>
            </a:avLst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8" name="Group 107"/>
          <p:cNvGrpSpPr/>
          <p:nvPr/>
        </p:nvGrpSpPr>
        <p:grpSpPr>
          <a:xfrm>
            <a:off x="1659192" y="3436547"/>
            <a:ext cx="1066800" cy="2806857"/>
            <a:chOff x="1723104" y="1752600"/>
            <a:chExt cx="1066800" cy="4178457"/>
          </a:xfrm>
        </p:grpSpPr>
        <p:sp>
          <p:nvSpPr>
            <p:cNvPr id="109" name="Freeform 108"/>
            <p:cNvSpPr/>
            <p:nvPr/>
          </p:nvSpPr>
          <p:spPr>
            <a:xfrm>
              <a:off x="2321904" y="1755057"/>
              <a:ext cx="468000" cy="4176000"/>
            </a:xfrm>
            <a:custGeom>
              <a:avLst/>
              <a:gdLst>
                <a:gd name="connsiteX0" fmla="*/ 459658 w 459658"/>
                <a:gd name="connsiteY0" fmla="*/ 0 h 4144297"/>
                <a:gd name="connsiteX1" fmla="*/ 76200 w 459658"/>
                <a:gd name="connsiteY1" fmla="*/ 1578077 h 4144297"/>
                <a:gd name="connsiteX2" fmla="*/ 2458 w 459658"/>
                <a:gd name="connsiteY2" fmla="*/ 4144297 h 4144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59658" h="4144297">
                  <a:moveTo>
                    <a:pt x="459658" y="0"/>
                  </a:moveTo>
                  <a:cubicBezTo>
                    <a:pt x="306029" y="443680"/>
                    <a:pt x="152400" y="887361"/>
                    <a:pt x="76200" y="1578077"/>
                  </a:cubicBezTo>
                  <a:cubicBezTo>
                    <a:pt x="0" y="2268793"/>
                    <a:pt x="1229" y="3206545"/>
                    <a:pt x="2458" y="4144297"/>
                  </a:cubicBezTo>
                </a:path>
              </a:pathLst>
            </a:cu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Freeform 109"/>
            <p:cNvSpPr/>
            <p:nvPr/>
          </p:nvSpPr>
          <p:spPr>
            <a:xfrm flipH="1">
              <a:off x="1723104" y="1752600"/>
              <a:ext cx="468000" cy="4176000"/>
            </a:xfrm>
            <a:custGeom>
              <a:avLst/>
              <a:gdLst>
                <a:gd name="connsiteX0" fmla="*/ 459658 w 459658"/>
                <a:gd name="connsiteY0" fmla="*/ 0 h 4144297"/>
                <a:gd name="connsiteX1" fmla="*/ 76200 w 459658"/>
                <a:gd name="connsiteY1" fmla="*/ 1578077 h 4144297"/>
                <a:gd name="connsiteX2" fmla="*/ 2458 w 459658"/>
                <a:gd name="connsiteY2" fmla="*/ 4144297 h 4144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59658" h="4144297">
                  <a:moveTo>
                    <a:pt x="459658" y="0"/>
                  </a:moveTo>
                  <a:cubicBezTo>
                    <a:pt x="306029" y="443680"/>
                    <a:pt x="152400" y="887361"/>
                    <a:pt x="76200" y="1578077"/>
                  </a:cubicBezTo>
                  <a:cubicBezTo>
                    <a:pt x="0" y="2268793"/>
                    <a:pt x="1229" y="3206545"/>
                    <a:pt x="2458" y="4144297"/>
                  </a:cubicBezTo>
                </a:path>
              </a:pathLst>
            </a:cu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1" name="Rectangle 110"/>
          <p:cNvSpPr/>
          <p:nvPr/>
        </p:nvSpPr>
        <p:spPr>
          <a:xfrm>
            <a:off x="6673200" y="3261852"/>
            <a:ext cx="1404000" cy="25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tx1"/>
                </a:solidFill>
              </a:rPr>
              <a:t>Temperature</a:t>
            </a:r>
            <a:endParaRPr lang="en-US" i="1"/>
          </a:p>
        </p:txBody>
      </p:sp>
      <p:sp>
        <p:nvSpPr>
          <p:cNvPr id="112" name="Title 142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rgbClr val="00B0F0"/>
          </a:solidFill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Earth</a:t>
            </a:r>
            <a:r>
              <a:rPr kumimoji="0" lang="en-US" sz="4400" b="0" i="0" u="none" strike="noStrike" kern="1200" cap="none" spc="0" normalizeH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&amp; </a:t>
            </a:r>
            <a:r>
              <a:rPr lang="en-US" sz="44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S</a:t>
            </a:r>
            <a:r>
              <a:rPr kumimoji="0" lang="en-US" sz="4400" b="0" i="0" u="none" strike="noStrike" kern="120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ea sciences</a:t>
            </a:r>
            <a:r>
              <a:rPr kumimoji="0" lang="en-US" sz="4400" b="0" i="0" u="none" strike="noStrike" kern="1200" cap="none" spc="0" normalizeH="0" baseline="3000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j-ea"/>
                <a:cs typeface="+mj-cs"/>
              </a:rPr>
              <a:t>¶</a:t>
            </a:r>
            <a:endParaRPr kumimoji="0" lang="en-US" sz="4400" b="0" i="0" u="none" strike="noStrike" kern="1200" cap="none" spc="0" normalizeH="0" baseline="3000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ea typeface="+mj-ea"/>
              <a:cs typeface="+mj-cs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838200" y="1679585"/>
            <a:ext cx="8785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smtClean="0"/>
              <a:t>France</a:t>
            </a:r>
            <a:endParaRPr lang="en-US" sz="2000" i="1"/>
          </a:p>
        </p:txBody>
      </p:sp>
      <p:sp>
        <p:nvSpPr>
          <p:cNvPr id="114" name="Text Box 188"/>
          <p:cNvSpPr txBox="1">
            <a:spLocks noChangeAspect="1" noChangeArrowheads="1"/>
          </p:cNvSpPr>
          <p:nvPr/>
        </p:nvSpPr>
        <p:spPr bwMode="auto">
          <a:xfrm>
            <a:off x="3399504" y="6305490"/>
            <a:ext cx="211645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2000" rIns="72000" anchor="ctr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sz="2000" dirty="0" smtClean="0"/>
              <a:t>observatory</a:t>
            </a:r>
            <a:endParaRPr lang="en-US" sz="2000" dirty="0"/>
          </a:p>
        </p:txBody>
      </p:sp>
      <p:sp>
        <p:nvSpPr>
          <p:cNvPr id="115" name="Text Box 188"/>
          <p:cNvSpPr txBox="1">
            <a:spLocks noChangeAspect="1" noChangeArrowheads="1"/>
          </p:cNvSpPr>
          <p:nvPr/>
        </p:nvSpPr>
        <p:spPr bwMode="auto">
          <a:xfrm>
            <a:off x="791496" y="6295104"/>
            <a:ext cx="28194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2000" rIns="72000" anchor="ctr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sz="2000" dirty="0" smtClean="0"/>
              <a:t>food supply</a:t>
            </a:r>
            <a:endParaRPr lang="en-US" sz="2000" dirty="0"/>
          </a:p>
        </p:txBody>
      </p:sp>
      <p:pic>
        <p:nvPicPr>
          <p:cNvPr id="116" name="Picture 115" descr="Median_rate_All_Line1_F1F25_v2.gif"/>
          <p:cNvPicPr preferRelativeResize="0">
            <a:picLocks noChangeAspect="1"/>
          </p:cNvPicPr>
          <p:nvPr/>
        </p:nvPicPr>
        <p:blipFill>
          <a:blip r:embed="rId4" cstate="print"/>
          <a:srcRect l="6666" t="7974" r="1333" b="14353"/>
          <a:stretch>
            <a:fillRect/>
          </a:stretch>
        </p:blipFill>
        <p:spPr>
          <a:xfrm>
            <a:off x="5744496" y="4864560"/>
            <a:ext cx="3240000" cy="1373078"/>
          </a:xfrm>
          <a:prstGeom prst="rect">
            <a:avLst/>
          </a:prstGeom>
        </p:spPr>
      </p:pic>
      <p:sp>
        <p:nvSpPr>
          <p:cNvPr id="117" name="Rectangle 116"/>
          <p:cNvSpPr/>
          <p:nvPr/>
        </p:nvSpPr>
        <p:spPr>
          <a:xfrm>
            <a:off x="7467600" y="4957968"/>
            <a:ext cx="1219200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Rectangle 117"/>
          <p:cNvSpPr/>
          <p:nvPr/>
        </p:nvSpPr>
        <p:spPr>
          <a:xfrm>
            <a:off x="6471540" y="4866564"/>
            <a:ext cx="1800000" cy="28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Antares</a:t>
            </a:r>
            <a:endParaRPr lang="en-US" dirty="0"/>
          </a:p>
        </p:txBody>
      </p:sp>
      <p:sp>
        <p:nvSpPr>
          <p:cNvPr id="119" name="Rectangle 118"/>
          <p:cNvSpPr/>
          <p:nvPr/>
        </p:nvSpPr>
        <p:spPr>
          <a:xfrm>
            <a:off x="5751600" y="1602660"/>
            <a:ext cx="3240000" cy="129540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short lived (rare) events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dominate </a:t>
            </a:r>
            <a:r>
              <a:rPr lang="en-US" sz="2000" smtClean="0">
                <a:solidFill>
                  <a:schemeClr val="tx1"/>
                </a:solidFill>
              </a:rPr>
              <a:t>life in deep-sea</a:t>
            </a:r>
            <a:endParaRPr lang="en-US" sz="2000" dirty="0" smtClean="0">
              <a:solidFill>
                <a:schemeClr val="tx1"/>
              </a:solidFill>
            </a:endParaRPr>
          </a:p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permanent observatory</a:t>
            </a:r>
          </a:p>
        </p:txBody>
      </p:sp>
      <p:sp>
        <p:nvSpPr>
          <p:cNvPr id="120" name="Striped Right Arrow 119"/>
          <p:cNvSpPr/>
          <p:nvPr/>
        </p:nvSpPr>
        <p:spPr>
          <a:xfrm rot="5400000">
            <a:off x="7232808" y="2273304"/>
            <a:ext cx="252000" cy="252000"/>
          </a:xfrm>
          <a:prstGeom prst="stripedRightArrow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Arc 120"/>
          <p:cNvSpPr/>
          <p:nvPr/>
        </p:nvSpPr>
        <p:spPr>
          <a:xfrm>
            <a:off x="1737852" y="5609304"/>
            <a:ext cx="914400" cy="381000"/>
          </a:xfrm>
          <a:prstGeom prst="arc">
            <a:avLst>
              <a:gd name="adj1" fmla="val 19075670"/>
              <a:gd name="adj2" fmla="val 13119588"/>
            </a:avLst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2" name="Straight Connector 121"/>
          <p:cNvCxnSpPr/>
          <p:nvPr/>
        </p:nvCxnSpPr>
        <p:spPr>
          <a:xfrm rot="5400000">
            <a:off x="5059046" y="4727362"/>
            <a:ext cx="2808000" cy="1588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Text Box 188"/>
          <p:cNvSpPr txBox="1">
            <a:spLocks noChangeAspect="1" noChangeArrowheads="1"/>
          </p:cNvSpPr>
          <p:nvPr/>
        </p:nvSpPr>
        <p:spPr bwMode="auto">
          <a:xfrm>
            <a:off x="6312249" y="6295104"/>
            <a:ext cx="211645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2000" rIns="72000" anchor="ctr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sz="2000" smtClean="0"/>
              <a:t>time profile</a:t>
            </a:r>
            <a:endParaRPr lang="en-US" sz="2000"/>
          </a:p>
        </p:txBody>
      </p:sp>
      <p:cxnSp>
        <p:nvCxnSpPr>
          <p:cNvPr id="124" name="Straight Connector 123"/>
          <p:cNvCxnSpPr/>
          <p:nvPr/>
        </p:nvCxnSpPr>
        <p:spPr>
          <a:xfrm rot="5400000">
            <a:off x="4508438" y="4743718"/>
            <a:ext cx="2808000" cy="1588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 rot="16200000" flipH="1">
            <a:off x="5662800" y="3100800"/>
            <a:ext cx="360000" cy="14400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/>
          <p:cNvCxnSpPr/>
          <p:nvPr/>
        </p:nvCxnSpPr>
        <p:spPr>
          <a:xfrm rot="10800000" flipV="1">
            <a:off x="6467400" y="2978460"/>
            <a:ext cx="2448000" cy="36000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7" name="Picture 114" descr="MCj03838480000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01589" y="4037878"/>
            <a:ext cx="863999" cy="850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8" name="AutoShape 8"/>
          <p:cNvSpPr>
            <a:spLocks noChangeArrowheads="1"/>
          </p:cNvSpPr>
          <p:nvPr/>
        </p:nvSpPr>
        <p:spPr bwMode="auto">
          <a:xfrm>
            <a:off x="3600072" y="4751912"/>
            <a:ext cx="540000" cy="720000"/>
          </a:xfrm>
          <a:prstGeom prst="doubleWave">
            <a:avLst>
              <a:gd name="adj1" fmla="val 6500"/>
              <a:gd name="adj2" fmla="val 0"/>
            </a:avLst>
          </a:prstGeom>
          <a:solidFill>
            <a:srgbClr val="0070C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9" name="AutoShape 9"/>
          <p:cNvSpPr>
            <a:spLocks noChangeArrowheads="1"/>
          </p:cNvSpPr>
          <p:nvPr/>
        </p:nvSpPr>
        <p:spPr bwMode="auto">
          <a:xfrm>
            <a:off x="4140003" y="4751912"/>
            <a:ext cx="540000" cy="720000"/>
          </a:xfrm>
          <a:prstGeom prst="doubleWave">
            <a:avLst>
              <a:gd name="adj1" fmla="val 6500"/>
              <a:gd name="adj2" fmla="val 0"/>
            </a:avLst>
          </a:prstGeom>
          <a:solidFill>
            <a:srgbClr val="0070C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0" name="AutoShape 10"/>
          <p:cNvSpPr>
            <a:spLocks noChangeArrowheads="1"/>
          </p:cNvSpPr>
          <p:nvPr/>
        </p:nvSpPr>
        <p:spPr bwMode="auto">
          <a:xfrm>
            <a:off x="4679933" y="4751912"/>
            <a:ext cx="540000" cy="720000"/>
          </a:xfrm>
          <a:prstGeom prst="doubleWave">
            <a:avLst>
              <a:gd name="adj1" fmla="val 6500"/>
              <a:gd name="adj2" fmla="val 0"/>
            </a:avLst>
          </a:prstGeom>
          <a:solidFill>
            <a:srgbClr val="0070C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1" name="Rectangle 130"/>
          <p:cNvSpPr>
            <a:spLocks noChangeArrowheads="1"/>
          </p:cNvSpPr>
          <p:nvPr/>
        </p:nvSpPr>
        <p:spPr bwMode="auto">
          <a:xfrm>
            <a:off x="3600072" y="5340176"/>
            <a:ext cx="1620000" cy="882396"/>
          </a:xfrm>
          <a:prstGeom prst="rect">
            <a:avLst/>
          </a:prstGeom>
          <a:solidFill>
            <a:srgbClr val="0070C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2" name="Line 129"/>
          <p:cNvSpPr>
            <a:spLocks noChangeAspect="1" noChangeShapeType="1"/>
          </p:cNvSpPr>
          <p:nvPr/>
        </p:nvSpPr>
        <p:spPr bwMode="auto">
          <a:xfrm>
            <a:off x="3931644" y="6213059"/>
            <a:ext cx="979166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133" name="Group 132"/>
          <p:cNvGrpSpPr>
            <a:grpSpLocks noChangeAspect="1"/>
          </p:cNvGrpSpPr>
          <p:nvPr/>
        </p:nvGrpSpPr>
        <p:grpSpPr>
          <a:xfrm>
            <a:off x="3945634" y="5141765"/>
            <a:ext cx="43504" cy="1007998"/>
            <a:chOff x="827583" y="5265344"/>
            <a:chExt cx="54384" cy="1260000"/>
          </a:xfrm>
        </p:grpSpPr>
        <p:sp>
          <p:nvSpPr>
            <p:cNvPr id="134" name="Line 211"/>
            <p:cNvSpPr>
              <a:spLocks noChangeAspect="1" noChangeShapeType="1"/>
            </p:cNvSpPr>
            <p:nvPr/>
          </p:nvSpPr>
          <p:spPr bwMode="auto">
            <a:xfrm>
              <a:off x="847654" y="5297251"/>
              <a:ext cx="0" cy="122809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5" name="Oval 178"/>
            <p:cNvSpPr>
              <a:spLocks noChangeAspect="1" noChangeArrowheads="1"/>
            </p:cNvSpPr>
            <p:nvPr/>
          </p:nvSpPr>
          <p:spPr bwMode="auto">
            <a:xfrm>
              <a:off x="827956" y="5430039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6" name="Oval 182"/>
            <p:cNvSpPr>
              <a:spLocks noChangeAspect="1" noChangeArrowheads="1"/>
            </p:cNvSpPr>
            <p:nvPr/>
          </p:nvSpPr>
          <p:spPr bwMode="auto">
            <a:xfrm>
              <a:off x="827956" y="554926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7" name="Oval 186"/>
            <p:cNvSpPr>
              <a:spLocks noChangeAspect="1" noChangeArrowheads="1"/>
            </p:cNvSpPr>
            <p:nvPr/>
          </p:nvSpPr>
          <p:spPr bwMode="auto">
            <a:xfrm>
              <a:off x="827956" y="5669011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8" name="Oval 190"/>
            <p:cNvSpPr>
              <a:spLocks noChangeAspect="1" noChangeArrowheads="1"/>
            </p:cNvSpPr>
            <p:nvPr/>
          </p:nvSpPr>
          <p:spPr bwMode="auto">
            <a:xfrm>
              <a:off x="827956" y="5788235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9" name="Oval 194"/>
            <p:cNvSpPr>
              <a:spLocks noChangeAspect="1" noChangeArrowheads="1"/>
            </p:cNvSpPr>
            <p:nvPr/>
          </p:nvSpPr>
          <p:spPr bwMode="auto">
            <a:xfrm>
              <a:off x="827956" y="5906933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0" name="Oval 198"/>
            <p:cNvSpPr>
              <a:spLocks noChangeAspect="1" noChangeArrowheads="1"/>
            </p:cNvSpPr>
            <p:nvPr/>
          </p:nvSpPr>
          <p:spPr bwMode="auto">
            <a:xfrm>
              <a:off x="827956" y="6026157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1" name="Oval 202"/>
            <p:cNvSpPr>
              <a:spLocks noChangeAspect="1" noChangeArrowheads="1"/>
            </p:cNvSpPr>
            <p:nvPr/>
          </p:nvSpPr>
          <p:spPr bwMode="auto">
            <a:xfrm>
              <a:off x="827956" y="6145380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2" name="Oval 206"/>
            <p:cNvSpPr>
              <a:spLocks noChangeAspect="1" noChangeArrowheads="1"/>
            </p:cNvSpPr>
            <p:nvPr/>
          </p:nvSpPr>
          <p:spPr bwMode="auto">
            <a:xfrm>
              <a:off x="827956" y="6264604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" name="Oval 210"/>
            <p:cNvSpPr>
              <a:spLocks noChangeAspect="1" noChangeArrowheads="1"/>
            </p:cNvSpPr>
            <p:nvPr/>
          </p:nvSpPr>
          <p:spPr bwMode="auto">
            <a:xfrm>
              <a:off x="827956" y="638330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" name="Oval 212"/>
            <p:cNvSpPr>
              <a:spLocks noChangeAspect="1" noChangeArrowheads="1"/>
            </p:cNvSpPr>
            <p:nvPr/>
          </p:nvSpPr>
          <p:spPr bwMode="auto">
            <a:xfrm>
              <a:off x="827583" y="5315085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5" name="Oval 212"/>
            <p:cNvSpPr>
              <a:spLocks noChangeAspect="1" noChangeArrowheads="1"/>
            </p:cNvSpPr>
            <p:nvPr/>
          </p:nvSpPr>
          <p:spPr bwMode="auto">
            <a:xfrm>
              <a:off x="827583" y="5265344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46" name="Group 145"/>
          <p:cNvGrpSpPr>
            <a:grpSpLocks noChangeAspect="1"/>
          </p:cNvGrpSpPr>
          <p:nvPr/>
        </p:nvGrpSpPr>
        <p:grpSpPr>
          <a:xfrm>
            <a:off x="4867186" y="5132939"/>
            <a:ext cx="43504" cy="1007998"/>
            <a:chOff x="827583" y="5265344"/>
            <a:chExt cx="54384" cy="1260000"/>
          </a:xfrm>
        </p:grpSpPr>
        <p:sp>
          <p:nvSpPr>
            <p:cNvPr id="147" name="Line 211"/>
            <p:cNvSpPr>
              <a:spLocks noChangeAspect="1" noChangeShapeType="1"/>
            </p:cNvSpPr>
            <p:nvPr/>
          </p:nvSpPr>
          <p:spPr bwMode="auto">
            <a:xfrm>
              <a:off x="847654" y="5297251"/>
              <a:ext cx="0" cy="122809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48" name="Oval 178"/>
            <p:cNvSpPr>
              <a:spLocks noChangeAspect="1" noChangeArrowheads="1"/>
            </p:cNvSpPr>
            <p:nvPr/>
          </p:nvSpPr>
          <p:spPr bwMode="auto">
            <a:xfrm>
              <a:off x="827956" y="5430039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9" name="Oval 182"/>
            <p:cNvSpPr>
              <a:spLocks noChangeAspect="1" noChangeArrowheads="1"/>
            </p:cNvSpPr>
            <p:nvPr/>
          </p:nvSpPr>
          <p:spPr bwMode="auto">
            <a:xfrm>
              <a:off x="827956" y="554926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0" name="Oval 186"/>
            <p:cNvSpPr>
              <a:spLocks noChangeAspect="1" noChangeArrowheads="1"/>
            </p:cNvSpPr>
            <p:nvPr/>
          </p:nvSpPr>
          <p:spPr bwMode="auto">
            <a:xfrm>
              <a:off x="827956" y="5669011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1" name="Oval 190"/>
            <p:cNvSpPr>
              <a:spLocks noChangeAspect="1" noChangeArrowheads="1"/>
            </p:cNvSpPr>
            <p:nvPr/>
          </p:nvSpPr>
          <p:spPr bwMode="auto">
            <a:xfrm>
              <a:off x="827956" y="5788235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2" name="Oval 194"/>
            <p:cNvSpPr>
              <a:spLocks noChangeAspect="1" noChangeArrowheads="1"/>
            </p:cNvSpPr>
            <p:nvPr/>
          </p:nvSpPr>
          <p:spPr bwMode="auto">
            <a:xfrm>
              <a:off x="827956" y="5906933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" name="Oval 198"/>
            <p:cNvSpPr>
              <a:spLocks noChangeAspect="1" noChangeArrowheads="1"/>
            </p:cNvSpPr>
            <p:nvPr/>
          </p:nvSpPr>
          <p:spPr bwMode="auto">
            <a:xfrm>
              <a:off x="827956" y="6026157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4" name="Oval 202"/>
            <p:cNvSpPr>
              <a:spLocks noChangeAspect="1" noChangeArrowheads="1"/>
            </p:cNvSpPr>
            <p:nvPr/>
          </p:nvSpPr>
          <p:spPr bwMode="auto">
            <a:xfrm>
              <a:off x="827956" y="6145380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5" name="Oval 206"/>
            <p:cNvSpPr>
              <a:spLocks noChangeAspect="1" noChangeArrowheads="1"/>
            </p:cNvSpPr>
            <p:nvPr/>
          </p:nvSpPr>
          <p:spPr bwMode="auto">
            <a:xfrm>
              <a:off x="827956" y="6264604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6" name="Oval 210"/>
            <p:cNvSpPr>
              <a:spLocks noChangeAspect="1" noChangeArrowheads="1"/>
            </p:cNvSpPr>
            <p:nvPr/>
          </p:nvSpPr>
          <p:spPr bwMode="auto">
            <a:xfrm>
              <a:off x="827956" y="638330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7" name="Oval 212"/>
            <p:cNvSpPr>
              <a:spLocks noChangeAspect="1" noChangeArrowheads="1"/>
            </p:cNvSpPr>
            <p:nvPr/>
          </p:nvSpPr>
          <p:spPr bwMode="auto">
            <a:xfrm>
              <a:off x="827583" y="5315085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8" name="Oval 212"/>
            <p:cNvSpPr>
              <a:spLocks noChangeAspect="1" noChangeArrowheads="1"/>
            </p:cNvSpPr>
            <p:nvPr/>
          </p:nvSpPr>
          <p:spPr bwMode="auto">
            <a:xfrm>
              <a:off x="827583" y="5265344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59" name="Group 158"/>
          <p:cNvGrpSpPr>
            <a:grpSpLocks noChangeAspect="1"/>
          </p:cNvGrpSpPr>
          <p:nvPr/>
        </p:nvGrpSpPr>
        <p:grpSpPr>
          <a:xfrm>
            <a:off x="4401572" y="5138823"/>
            <a:ext cx="43504" cy="1007998"/>
            <a:chOff x="827583" y="5265344"/>
            <a:chExt cx="54384" cy="1260000"/>
          </a:xfrm>
        </p:grpSpPr>
        <p:sp>
          <p:nvSpPr>
            <p:cNvPr id="160" name="Line 211"/>
            <p:cNvSpPr>
              <a:spLocks noChangeAspect="1" noChangeShapeType="1"/>
            </p:cNvSpPr>
            <p:nvPr/>
          </p:nvSpPr>
          <p:spPr bwMode="auto">
            <a:xfrm>
              <a:off x="847654" y="5297251"/>
              <a:ext cx="0" cy="122809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61" name="Oval 178"/>
            <p:cNvSpPr>
              <a:spLocks noChangeAspect="1" noChangeArrowheads="1"/>
            </p:cNvSpPr>
            <p:nvPr/>
          </p:nvSpPr>
          <p:spPr bwMode="auto">
            <a:xfrm>
              <a:off x="827956" y="5430039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2" name="Oval 182"/>
            <p:cNvSpPr>
              <a:spLocks noChangeAspect="1" noChangeArrowheads="1"/>
            </p:cNvSpPr>
            <p:nvPr/>
          </p:nvSpPr>
          <p:spPr bwMode="auto">
            <a:xfrm>
              <a:off x="827956" y="554926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3" name="Oval 186"/>
            <p:cNvSpPr>
              <a:spLocks noChangeAspect="1" noChangeArrowheads="1"/>
            </p:cNvSpPr>
            <p:nvPr/>
          </p:nvSpPr>
          <p:spPr bwMode="auto">
            <a:xfrm>
              <a:off x="827956" y="5669011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" name="Oval 190"/>
            <p:cNvSpPr>
              <a:spLocks noChangeAspect="1" noChangeArrowheads="1"/>
            </p:cNvSpPr>
            <p:nvPr/>
          </p:nvSpPr>
          <p:spPr bwMode="auto">
            <a:xfrm>
              <a:off x="827956" y="5788235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" name="Oval 194"/>
            <p:cNvSpPr>
              <a:spLocks noChangeAspect="1" noChangeArrowheads="1"/>
            </p:cNvSpPr>
            <p:nvPr/>
          </p:nvSpPr>
          <p:spPr bwMode="auto">
            <a:xfrm>
              <a:off x="827956" y="5906933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6" name="Oval 198"/>
            <p:cNvSpPr>
              <a:spLocks noChangeAspect="1" noChangeArrowheads="1"/>
            </p:cNvSpPr>
            <p:nvPr/>
          </p:nvSpPr>
          <p:spPr bwMode="auto">
            <a:xfrm>
              <a:off x="827956" y="6026157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7" name="Oval 202"/>
            <p:cNvSpPr>
              <a:spLocks noChangeAspect="1" noChangeArrowheads="1"/>
            </p:cNvSpPr>
            <p:nvPr/>
          </p:nvSpPr>
          <p:spPr bwMode="auto">
            <a:xfrm>
              <a:off x="827956" y="6145380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8" name="Oval 206"/>
            <p:cNvSpPr>
              <a:spLocks noChangeAspect="1" noChangeArrowheads="1"/>
            </p:cNvSpPr>
            <p:nvPr/>
          </p:nvSpPr>
          <p:spPr bwMode="auto">
            <a:xfrm>
              <a:off x="827956" y="6264604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9" name="Oval 210"/>
            <p:cNvSpPr>
              <a:spLocks noChangeAspect="1" noChangeArrowheads="1"/>
            </p:cNvSpPr>
            <p:nvPr/>
          </p:nvSpPr>
          <p:spPr bwMode="auto">
            <a:xfrm>
              <a:off x="827956" y="638330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" name="Oval 212"/>
            <p:cNvSpPr>
              <a:spLocks noChangeAspect="1" noChangeArrowheads="1"/>
            </p:cNvSpPr>
            <p:nvPr/>
          </p:nvSpPr>
          <p:spPr bwMode="auto">
            <a:xfrm>
              <a:off x="827583" y="5315085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1" name="Oval 212"/>
            <p:cNvSpPr>
              <a:spLocks noChangeAspect="1" noChangeArrowheads="1"/>
            </p:cNvSpPr>
            <p:nvPr/>
          </p:nvSpPr>
          <p:spPr bwMode="auto">
            <a:xfrm>
              <a:off x="827583" y="5265344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72" name="Group 171"/>
          <p:cNvGrpSpPr>
            <a:grpSpLocks noChangeAspect="1"/>
          </p:cNvGrpSpPr>
          <p:nvPr/>
        </p:nvGrpSpPr>
        <p:grpSpPr>
          <a:xfrm>
            <a:off x="4175610" y="5060931"/>
            <a:ext cx="43504" cy="1007998"/>
            <a:chOff x="827583" y="5265344"/>
            <a:chExt cx="54384" cy="1260000"/>
          </a:xfrm>
        </p:grpSpPr>
        <p:sp>
          <p:nvSpPr>
            <p:cNvPr id="173" name="Line 211"/>
            <p:cNvSpPr>
              <a:spLocks noChangeAspect="1" noChangeShapeType="1"/>
            </p:cNvSpPr>
            <p:nvPr/>
          </p:nvSpPr>
          <p:spPr bwMode="auto">
            <a:xfrm>
              <a:off x="847654" y="5297251"/>
              <a:ext cx="0" cy="122809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74" name="Oval 178"/>
            <p:cNvSpPr>
              <a:spLocks noChangeAspect="1" noChangeArrowheads="1"/>
            </p:cNvSpPr>
            <p:nvPr/>
          </p:nvSpPr>
          <p:spPr bwMode="auto">
            <a:xfrm>
              <a:off x="827956" y="5430039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5" name="Oval 182"/>
            <p:cNvSpPr>
              <a:spLocks noChangeAspect="1" noChangeArrowheads="1"/>
            </p:cNvSpPr>
            <p:nvPr/>
          </p:nvSpPr>
          <p:spPr bwMode="auto">
            <a:xfrm>
              <a:off x="827956" y="554926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6" name="Oval 186"/>
            <p:cNvSpPr>
              <a:spLocks noChangeAspect="1" noChangeArrowheads="1"/>
            </p:cNvSpPr>
            <p:nvPr/>
          </p:nvSpPr>
          <p:spPr bwMode="auto">
            <a:xfrm>
              <a:off x="827956" y="5669011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7" name="Oval 190"/>
            <p:cNvSpPr>
              <a:spLocks noChangeAspect="1" noChangeArrowheads="1"/>
            </p:cNvSpPr>
            <p:nvPr/>
          </p:nvSpPr>
          <p:spPr bwMode="auto">
            <a:xfrm>
              <a:off x="827956" y="5788235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8" name="Oval 194"/>
            <p:cNvSpPr>
              <a:spLocks noChangeAspect="1" noChangeArrowheads="1"/>
            </p:cNvSpPr>
            <p:nvPr/>
          </p:nvSpPr>
          <p:spPr bwMode="auto">
            <a:xfrm>
              <a:off x="827956" y="5906933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9" name="Oval 198"/>
            <p:cNvSpPr>
              <a:spLocks noChangeAspect="1" noChangeArrowheads="1"/>
            </p:cNvSpPr>
            <p:nvPr/>
          </p:nvSpPr>
          <p:spPr bwMode="auto">
            <a:xfrm>
              <a:off x="827956" y="6026157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0" name="Oval 202"/>
            <p:cNvSpPr>
              <a:spLocks noChangeAspect="1" noChangeArrowheads="1"/>
            </p:cNvSpPr>
            <p:nvPr/>
          </p:nvSpPr>
          <p:spPr bwMode="auto">
            <a:xfrm>
              <a:off x="827956" y="6145380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1" name="Oval 206"/>
            <p:cNvSpPr>
              <a:spLocks noChangeAspect="1" noChangeArrowheads="1"/>
            </p:cNvSpPr>
            <p:nvPr/>
          </p:nvSpPr>
          <p:spPr bwMode="auto">
            <a:xfrm>
              <a:off x="827956" y="6264604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2" name="Oval 210"/>
            <p:cNvSpPr>
              <a:spLocks noChangeAspect="1" noChangeArrowheads="1"/>
            </p:cNvSpPr>
            <p:nvPr/>
          </p:nvSpPr>
          <p:spPr bwMode="auto">
            <a:xfrm>
              <a:off x="827956" y="638330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3" name="Oval 212"/>
            <p:cNvSpPr>
              <a:spLocks noChangeAspect="1" noChangeArrowheads="1"/>
            </p:cNvSpPr>
            <p:nvPr/>
          </p:nvSpPr>
          <p:spPr bwMode="auto">
            <a:xfrm>
              <a:off x="827583" y="5315085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" name="Oval 212"/>
            <p:cNvSpPr>
              <a:spLocks noChangeAspect="1" noChangeArrowheads="1"/>
            </p:cNvSpPr>
            <p:nvPr/>
          </p:nvSpPr>
          <p:spPr bwMode="auto">
            <a:xfrm>
              <a:off x="827583" y="5265344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85" name="Group 184"/>
          <p:cNvGrpSpPr>
            <a:grpSpLocks noChangeAspect="1"/>
          </p:cNvGrpSpPr>
          <p:nvPr/>
        </p:nvGrpSpPr>
        <p:grpSpPr>
          <a:xfrm>
            <a:off x="4651162" y="5060931"/>
            <a:ext cx="43504" cy="1007998"/>
            <a:chOff x="827583" y="5265344"/>
            <a:chExt cx="54384" cy="1260000"/>
          </a:xfrm>
        </p:grpSpPr>
        <p:sp>
          <p:nvSpPr>
            <p:cNvPr id="186" name="Line 211"/>
            <p:cNvSpPr>
              <a:spLocks noChangeAspect="1" noChangeShapeType="1"/>
            </p:cNvSpPr>
            <p:nvPr/>
          </p:nvSpPr>
          <p:spPr bwMode="auto">
            <a:xfrm>
              <a:off x="847654" y="5297251"/>
              <a:ext cx="0" cy="122809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7" name="Oval 178"/>
            <p:cNvSpPr>
              <a:spLocks noChangeAspect="1" noChangeArrowheads="1"/>
            </p:cNvSpPr>
            <p:nvPr/>
          </p:nvSpPr>
          <p:spPr bwMode="auto">
            <a:xfrm>
              <a:off x="827956" y="5430039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8" name="Oval 182"/>
            <p:cNvSpPr>
              <a:spLocks noChangeAspect="1" noChangeArrowheads="1"/>
            </p:cNvSpPr>
            <p:nvPr/>
          </p:nvSpPr>
          <p:spPr bwMode="auto">
            <a:xfrm>
              <a:off x="827956" y="554926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9" name="Oval 186"/>
            <p:cNvSpPr>
              <a:spLocks noChangeAspect="1" noChangeArrowheads="1"/>
            </p:cNvSpPr>
            <p:nvPr/>
          </p:nvSpPr>
          <p:spPr bwMode="auto">
            <a:xfrm>
              <a:off x="827956" y="5669011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0" name="Oval 189"/>
            <p:cNvSpPr>
              <a:spLocks noChangeAspect="1" noChangeArrowheads="1"/>
            </p:cNvSpPr>
            <p:nvPr/>
          </p:nvSpPr>
          <p:spPr bwMode="auto">
            <a:xfrm>
              <a:off x="827956" y="5788235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1" name="Oval 194"/>
            <p:cNvSpPr>
              <a:spLocks noChangeAspect="1" noChangeArrowheads="1"/>
            </p:cNvSpPr>
            <p:nvPr/>
          </p:nvSpPr>
          <p:spPr bwMode="auto">
            <a:xfrm>
              <a:off x="827956" y="5906933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2" name="Oval 198"/>
            <p:cNvSpPr>
              <a:spLocks noChangeAspect="1" noChangeArrowheads="1"/>
            </p:cNvSpPr>
            <p:nvPr/>
          </p:nvSpPr>
          <p:spPr bwMode="auto">
            <a:xfrm>
              <a:off x="827956" y="6026157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3" name="Oval 202"/>
            <p:cNvSpPr>
              <a:spLocks noChangeAspect="1" noChangeArrowheads="1"/>
            </p:cNvSpPr>
            <p:nvPr/>
          </p:nvSpPr>
          <p:spPr bwMode="auto">
            <a:xfrm>
              <a:off x="827956" y="6145380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" name="Oval 206"/>
            <p:cNvSpPr>
              <a:spLocks noChangeAspect="1" noChangeArrowheads="1"/>
            </p:cNvSpPr>
            <p:nvPr/>
          </p:nvSpPr>
          <p:spPr bwMode="auto">
            <a:xfrm>
              <a:off x="827956" y="6264604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" name="Oval 210"/>
            <p:cNvSpPr>
              <a:spLocks noChangeAspect="1" noChangeArrowheads="1"/>
            </p:cNvSpPr>
            <p:nvPr/>
          </p:nvSpPr>
          <p:spPr bwMode="auto">
            <a:xfrm>
              <a:off x="827956" y="638330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6" name="Oval 212"/>
            <p:cNvSpPr>
              <a:spLocks noChangeAspect="1" noChangeArrowheads="1"/>
            </p:cNvSpPr>
            <p:nvPr/>
          </p:nvSpPr>
          <p:spPr bwMode="auto">
            <a:xfrm>
              <a:off x="827583" y="5315085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7" name="Oval 212"/>
            <p:cNvSpPr>
              <a:spLocks noChangeAspect="1" noChangeArrowheads="1"/>
            </p:cNvSpPr>
            <p:nvPr/>
          </p:nvSpPr>
          <p:spPr bwMode="auto">
            <a:xfrm>
              <a:off x="827583" y="5265344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0" name="TextBox 99"/>
          <p:cNvSpPr txBox="1"/>
          <p:nvPr/>
        </p:nvSpPr>
        <p:spPr>
          <a:xfrm>
            <a:off x="18730" y="6533753"/>
            <a:ext cx="90249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GB" sz="1500" baseline="30000" dirty="0"/>
              <a:t>¶</a:t>
            </a:r>
            <a:r>
              <a:rPr lang="en-GB" sz="1500" dirty="0" smtClean="0"/>
              <a:t> Antares</a:t>
            </a:r>
            <a:endParaRPr lang="en-GB" sz="1500" baseline="30000" dirty="0" smtClean="0"/>
          </a:p>
        </p:txBody>
      </p:sp>
      <p:cxnSp>
        <p:nvCxnSpPr>
          <p:cNvPr id="101" name="Straight Connector 100"/>
          <p:cNvCxnSpPr/>
          <p:nvPr/>
        </p:nvCxnSpPr>
        <p:spPr>
          <a:xfrm>
            <a:off x="78636" y="6517710"/>
            <a:ext cx="108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8281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Phased implementation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FA2D2-B08E-479C-8EFA-F462BF97C60C}" type="slidenum">
              <a:rPr lang="en-GB" smtClean="0"/>
              <a:pPr/>
              <a:t>3</a:t>
            </a:fld>
            <a:endParaRPr lang="en-GB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2938723"/>
              </p:ext>
            </p:extLst>
          </p:nvPr>
        </p:nvGraphicFramePr>
        <p:xfrm>
          <a:off x="252088" y="1715096"/>
          <a:ext cx="8611816" cy="4258698"/>
        </p:xfrm>
        <a:graphic>
          <a:graphicData uri="http://schemas.openxmlformats.org/drawingml/2006/table">
            <a:tbl>
              <a:tblPr firstRow="1">
                <a:tableStyleId>{5940675A-B579-460E-94D1-54222C63F5DA}</a:tableStyleId>
              </a:tblPr>
              <a:tblGrid>
                <a:gridCol w="1047056"/>
                <a:gridCol w="1275406"/>
                <a:gridCol w="6289354"/>
              </a:tblGrid>
              <a:tr h="973098">
                <a:tc>
                  <a:txBody>
                    <a:bodyPr/>
                    <a:lstStyle/>
                    <a:p>
                      <a:pPr algn="ctr">
                        <a:lnSpc>
                          <a:spcPts val="2800"/>
                        </a:lnSpc>
                      </a:pPr>
                      <a:r>
                        <a:rPr lang="en-US" sz="2200" b="1" noProof="0" dirty="0" smtClean="0">
                          <a:solidFill>
                            <a:schemeClr val="bg1"/>
                          </a:solidFill>
                        </a:rPr>
                        <a:t>Phase</a:t>
                      </a:r>
                      <a:endParaRPr lang="en-US" sz="2200" b="1" noProof="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14400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800"/>
                        </a:lnSpc>
                      </a:pPr>
                      <a:r>
                        <a:rPr lang="en-US" sz="2200" b="1" noProof="0" dirty="0" smtClean="0">
                          <a:solidFill>
                            <a:schemeClr val="bg1"/>
                          </a:solidFill>
                        </a:rPr>
                        <a:t>Blocks</a:t>
                      </a:r>
                      <a:endParaRPr lang="en-US" sz="2200" b="1" noProof="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14400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800"/>
                        </a:lnSpc>
                      </a:pPr>
                      <a:r>
                        <a:rPr lang="en-US" sz="2200" b="1" noProof="0" dirty="0" smtClean="0">
                          <a:solidFill>
                            <a:schemeClr val="bg1"/>
                          </a:solidFill>
                        </a:rPr>
                        <a:t>Primary</a:t>
                      </a:r>
                      <a:r>
                        <a:rPr lang="en-US" sz="2200" b="1" baseline="0" noProof="0" dirty="0" smtClean="0">
                          <a:solidFill>
                            <a:schemeClr val="bg1"/>
                          </a:solidFill>
                        </a:rPr>
                        <a:t> deliverables</a:t>
                      </a:r>
                      <a:endParaRPr lang="en-US" sz="2200" b="1" noProof="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14400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24695">
                <a:tc>
                  <a:txBody>
                    <a:bodyPr/>
                    <a:lstStyle/>
                    <a:p>
                      <a:pPr algn="ctr">
                        <a:lnSpc>
                          <a:spcPts val="2800"/>
                        </a:lnSpc>
                      </a:pPr>
                      <a:r>
                        <a:rPr lang="en-US" sz="2200" noProof="0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en-US" sz="2200" noProof="0" dirty="0">
                        <a:solidFill>
                          <a:schemeClr val="bg1"/>
                        </a:solidFill>
                      </a:endParaRPr>
                    </a:p>
                  </a:txBody>
                  <a:tcPr marL="108000" marR="108000" marT="144000" marB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kern="1200" baseline="0" noProof="0" dirty="0" smtClean="0">
                          <a:solidFill>
                            <a:schemeClr val="bg1"/>
                          </a:solidFill>
                        </a:rPr>
                        <a:t>0.2</a:t>
                      </a:r>
                    </a:p>
                  </a:txBody>
                  <a:tcPr marL="108000" marR="108000" marT="144000" marB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kern="1200" baseline="0" noProof="0" dirty="0" smtClean="0">
                          <a:solidFill>
                            <a:schemeClr val="bg1"/>
                          </a:solidFill>
                        </a:rPr>
                        <a:t>Proof of feasibility and first science results</a:t>
                      </a:r>
                    </a:p>
                  </a:txBody>
                  <a:tcPr marL="108000" marR="108000" marT="144000" marB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24695">
                <a:tc rowSpan="2">
                  <a:txBody>
                    <a:bodyPr/>
                    <a:lstStyle/>
                    <a:p>
                      <a:pPr algn="ctr">
                        <a:lnSpc>
                          <a:spcPts val="2800"/>
                        </a:lnSpc>
                      </a:pPr>
                      <a:r>
                        <a:rPr lang="en-US" sz="2200" baseline="0" noProof="0" dirty="0" smtClean="0">
                          <a:solidFill>
                            <a:schemeClr val="bg1"/>
                          </a:solidFill>
                        </a:rPr>
                        <a:t>2.0</a:t>
                      </a:r>
                      <a:endParaRPr lang="en-US" sz="2200" baseline="30000" noProof="0" dirty="0">
                        <a:solidFill>
                          <a:schemeClr val="bg1"/>
                        </a:solidFill>
                      </a:endParaRPr>
                    </a:p>
                  </a:txBody>
                  <a:tcPr marL="108000" marR="108000" marT="144000" marB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kern="1200" baseline="0" noProof="0" dirty="0" smtClean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i="0" kern="1200" baseline="0" noProof="0" dirty="0" smtClean="0">
                          <a:solidFill>
                            <a:schemeClr val="bg1"/>
                          </a:solidFill>
                        </a:rPr>
                        <a:t>ARCA</a:t>
                      </a:r>
                    </a:p>
                  </a:txBody>
                  <a:tcPr marL="108000" marR="108000" marT="144000" marB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kern="1200" baseline="0" noProof="0" dirty="0" smtClean="0">
                          <a:solidFill>
                            <a:schemeClr val="bg1"/>
                          </a:solidFill>
                        </a:rPr>
                        <a:t>Measurement of neutrino signal reported by </a:t>
                      </a:r>
                      <a:r>
                        <a:rPr lang="en-US" sz="2200" kern="1200" baseline="0" noProof="0" dirty="0" err="1" smtClean="0">
                          <a:solidFill>
                            <a:schemeClr val="bg1"/>
                          </a:solidFill>
                        </a:rPr>
                        <a:t>IceCube</a:t>
                      </a:r>
                      <a:r>
                        <a:rPr lang="en-US" sz="2200" kern="1200" baseline="0" noProof="0" dirty="0" smtClean="0">
                          <a:solidFill>
                            <a:schemeClr val="bg1"/>
                          </a:solidFill>
                        </a:rPr>
                        <a:t/>
                      </a:r>
                      <a:br>
                        <a:rPr lang="en-US" sz="2200" kern="1200" baseline="0" noProof="0" dirty="0" smtClean="0">
                          <a:solidFill>
                            <a:schemeClr val="bg1"/>
                          </a:solidFill>
                        </a:rPr>
                      </a:br>
                      <a:r>
                        <a:rPr lang="en-US" sz="2200" kern="1200" baseline="0" noProof="0" dirty="0" smtClean="0">
                          <a:solidFill>
                            <a:schemeClr val="bg1"/>
                          </a:solidFill>
                        </a:rPr>
                        <a:t>All flavor neutrino astronomy</a:t>
                      </a:r>
                    </a:p>
                  </a:txBody>
                  <a:tcPr marL="108000" marR="108000" marT="144000" marB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24695">
                <a:tc vMerge="1">
                  <a:txBody>
                    <a:bodyPr/>
                    <a:lstStyle/>
                    <a:p>
                      <a:pPr algn="ctr">
                        <a:lnSpc>
                          <a:spcPts val="2800"/>
                        </a:lnSpc>
                      </a:pPr>
                      <a:endParaRPr lang="en-US" sz="2200" baseline="30000" noProof="0" dirty="0">
                        <a:solidFill>
                          <a:schemeClr val="bg1"/>
                        </a:solidFill>
                      </a:endParaRPr>
                    </a:p>
                  </a:txBody>
                  <a:tcPr marL="108000" marR="108000" marT="144000" marB="144000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kern="1200" baseline="0" noProof="0" dirty="0" smtClean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i="0" kern="1200" baseline="0" noProof="0" dirty="0" smtClean="0">
                          <a:solidFill>
                            <a:schemeClr val="bg1"/>
                          </a:solidFill>
                        </a:rPr>
                        <a:t>ORCA</a:t>
                      </a:r>
                    </a:p>
                  </a:txBody>
                  <a:tcPr marL="108000" marR="108000" marT="144000" marB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kern="1200" baseline="0" noProof="0" dirty="0" smtClean="0">
                          <a:solidFill>
                            <a:schemeClr val="bg1"/>
                          </a:solidFill>
                        </a:rPr>
                        <a:t>Neutrino mass hierarchy</a:t>
                      </a:r>
                    </a:p>
                  </a:txBody>
                  <a:tcPr marL="108000" marR="108000" marT="144000" marB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24695">
                <a:tc>
                  <a:txBody>
                    <a:bodyPr/>
                    <a:lstStyle/>
                    <a:p>
                      <a:pPr algn="ctr">
                        <a:lnSpc>
                          <a:spcPts val="2800"/>
                        </a:lnSpc>
                      </a:pPr>
                      <a:r>
                        <a:rPr lang="en-US" sz="2200" noProof="0" dirty="0" smtClean="0">
                          <a:solidFill>
                            <a:schemeClr val="bg1"/>
                          </a:solidFill>
                        </a:rPr>
                        <a:t>3</a:t>
                      </a:r>
                      <a:endParaRPr lang="en-US" sz="2200" noProof="0" dirty="0">
                        <a:solidFill>
                          <a:schemeClr val="bg1"/>
                        </a:solidFill>
                      </a:endParaRPr>
                    </a:p>
                  </a:txBody>
                  <a:tcPr marL="108000" marR="108000" marT="144000" marB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kern="1200" baseline="0" noProof="0" dirty="0" smtClean="0">
                          <a:solidFill>
                            <a:schemeClr val="bg1"/>
                          </a:solidFill>
                        </a:rPr>
                        <a:t>6 (+1)</a:t>
                      </a:r>
                    </a:p>
                  </a:txBody>
                  <a:tcPr marL="108000" marR="108000" marT="144000" marB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kern="1200" baseline="0" noProof="0" dirty="0" smtClean="0">
                          <a:solidFill>
                            <a:schemeClr val="bg1"/>
                          </a:solidFill>
                        </a:rPr>
                        <a:t>Neutrino astronomy including Galactic sources</a:t>
                      </a:r>
                    </a:p>
                  </a:txBody>
                  <a:tcPr marL="108000" marR="108000" marT="144000" marB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93666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KM3NeT status &amp; outlook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78950" y="1556792"/>
            <a:ext cx="8712000" cy="5040000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R&amp;D</a:t>
            </a:r>
          </a:p>
          <a:p>
            <a:pPr lvl="1"/>
            <a:r>
              <a:rPr lang="en-GB" dirty="0" smtClean="0">
                <a:solidFill>
                  <a:schemeClr val="bg1"/>
                </a:solidFill>
              </a:rPr>
              <a:t>developed cost-effective technology</a:t>
            </a:r>
          </a:p>
          <a:p>
            <a:pPr lvl="1"/>
            <a:r>
              <a:rPr lang="en-GB" dirty="0" smtClean="0">
                <a:solidFill>
                  <a:schemeClr val="bg1"/>
                </a:solidFill>
              </a:rPr>
              <a:t>feedback from prototypes confirm key specifications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Phase-1</a:t>
            </a:r>
          </a:p>
          <a:p>
            <a:pPr lvl="1"/>
            <a:r>
              <a:rPr lang="en-GB" dirty="0" smtClean="0">
                <a:solidFill>
                  <a:schemeClr val="bg1"/>
                </a:solidFill>
              </a:rPr>
              <a:t>going ahead as planned</a:t>
            </a:r>
          </a:p>
          <a:p>
            <a:r>
              <a:rPr lang="en-GB" dirty="0" smtClean="0">
                <a:solidFill>
                  <a:schemeClr val="bg1"/>
                </a:solidFill>
                <a:hlinkClick r:id="rId2"/>
              </a:rPr>
              <a:t>Phase-2</a:t>
            </a:r>
            <a:r>
              <a:rPr lang="en-GB" dirty="0" smtClean="0">
                <a:solidFill>
                  <a:schemeClr val="bg1"/>
                </a:solidFill>
              </a:rPr>
              <a:t> on ESFRI roadmap 2016</a:t>
            </a:r>
          </a:p>
          <a:p>
            <a:pPr lvl="1"/>
            <a:r>
              <a:rPr lang="en-GB" dirty="0" smtClean="0">
                <a:solidFill>
                  <a:schemeClr val="bg1"/>
                </a:solidFill>
              </a:rPr>
              <a:t>ARCA</a:t>
            </a:r>
          </a:p>
          <a:p>
            <a:pPr lvl="2"/>
            <a:r>
              <a:rPr lang="en-GB" dirty="0">
                <a:solidFill>
                  <a:schemeClr val="bg1"/>
                </a:solidFill>
              </a:rPr>
              <a:t>m</a:t>
            </a:r>
            <a:r>
              <a:rPr lang="en-GB" dirty="0" smtClean="0">
                <a:solidFill>
                  <a:schemeClr val="bg1"/>
                </a:solidFill>
              </a:rPr>
              <a:t>easurement of </a:t>
            </a:r>
            <a:r>
              <a:rPr lang="en-GB" dirty="0" err="1" smtClean="0">
                <a:solidFill>
                  <a:schemeClr val="bg1"/>
                </a:solidFill>
              </a:rPr>
              <a:t>IceCube</a:t>
            </a:r>
            <a:r>
              <a:rPr lang="en-GB" dirty="0" smtClean="0">
                <a:solidFill>
                  <a:schemeClr val="bg1"/>
                </a:solidFill>
              </a:rPr>
              <a:t> signal with different methodology, </a:t>
            </a:r>
            <a:br>
              <a:rPr lang="en-GB" dirty="0" smtClean="0">
                <a:solidFill>
                  <a:schemeClr val="bg1"/>
                </a:solidFill>
              </a:rPr>
            </a:br>
            <a:r>
              <a:rPr lang="en-GB" dirty="0" smtClean="0">
                <a:solidFill>
                  <a:schemeClr val="bg1"/>
                </a:solidFill>
              </a:rPr>
              <a:t>complementary field of view and improved resolution</a:t>
            </a:r>
          </a:p>
          <a:p>
            <a:pPr lvl="2"/>
            <a:r>
              <a:rPr lang="en-GB" dirty="0">
                <a:solidFill>
                  <a:schemeClr val="bg1"/>
                </a:solidFill>
              </a:rPr>
              <a:t>a</a:t>
            </a:r>
            <a:r>
              <a:rPr lang="en-GB" dirty="0" smtClean="0">
                <a:solidFill>
                  <a:schemeClr val="bg1"/>
                </a:solidFill>
              </a:rPr>
              <a:t>ll flavour neutrino astronomy</a:t>
            </a:r>
          </a:p>
          <a:p>
            <a:pPr lvl="1"/>
            <a:r>
              <a:rPr lang="en-GB" dirty="0" smtClean="0">
                <a:solidFill>
                  <a:schemeClr val="bg1"/>
                </a:solidFill>
              </a:rPr>
              <a:t>ORCA</a:t>
            </a:r>
          </a:p>
          <a:p>
            <a:pPr lvl="2"/>
            <a:r>
              <a:rPr lang="en-GB" dirty="0">
                <a:solidFill>
                  <a:schemeClr val="bg1"/>
                </a:solidFill>
              </a:rPr>
              <a:t>m</a:t>
            </a:r>
            <a:r>
              <a:rPr lang="en-GB" dirty="0" smtClean="0">
                <a:solidFill>
                  <a:schemeClr val="bg1"/>
                </a:solidFill>
              </a:rPr>
              <a:t>easurement of neutrino mass hierarchy </a:t>
            </a:r>
          </a:p>
          <a:p>
            <a:pPr lvl="1"/>
            <a:endParaRPr lang="en-GB" dirty="0" smtClean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FA2D2-B08E-479C-8EFA-F462BF97C60C}" type="slidenum">
              <a:rPr lang="en-GB" smtClean="0"/>
              <a:pPr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6068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>
            <a:grpSpLocks/>
          </p:cNvGrpSpPr>
          <p:nvPr/>
        </p:nvGrpSpPr>
        <p:grpSpPr bwMode="auto">
          <a:xfrm>
            <a:off x="179512" y="2687925"/>
            <a:ext cx="2133600" cy="1838325"/>
            <a:chOff x="3504" y="3216"/>
            <a:chExt cx="1008" cy="720"/>
          </a:xfrm>
        </p:grpSpPr>
        <p:sp>
          <p:nvSpPr>
            <p:cNvPr id="84" name="AutoShape 8"/>
            <p:cNvSpPr>
              <a:spLocks noChangeArrowheads="1"/>
            </p:cNvSpPr>
            <p:nvPr/>
          </p:nvSpPr>
          <p:spPr bwMode="auto">
            <a:xfrm>
              <a:off x="3504" y="3216"/>
              <a:ext cx="336" cy="576"/>
            </a:xfrm>
            <a:prstGeom prst="doubleWave">
              <a:avLst>
                <a:gd name="adj1" fmla="val 6500"/>
                <a:gd name="adj2" fmla="val 0"/>
              </a:avLst>
            </a:prstGeom>
            <a:solidFill>
              <a:srgbClr val="0070C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" name="AutoShape 9"/>
            <p:cNvSpPr>
              <a:spLocks noChangeArrowheads="1"/>
            </p:cNvSpPr>
            <p:nvPr/>
          </p:nvSpPr>
          <p:spPr bwMode="auto">
            <a:xfrm>
              <a:off x="3840" y="3216"/>
              <a:ext cx="336" cy="576"/>
            </a:xfrm>
            <a:prstGeom prst="doubleWave">
              <a:avLst>
                <a:gd name="adj1" fmla="val 6500"/>
                <a:gd name="adj2" fmla="val 0"/>
              </a:avLst>
            </a:prstGeom>
            <a:solidFill>
              <a:srgbClr val="0070C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" name="AutoShape 10"/>
            <p:cNvSpPr>
              <a:spLocks noChangeArrowheads="1"/>
            </p:cNvSpPr>
            <p:nvPr/>
          </p:nvSpPr>
          <p:spPr bwMode="auto">
            <a:xfrm>
              <a:off x="4176" y="3216"/>
              <a:ext cx="336" cy="576"/>
            </a:xfrm>
            <a:prstGeom prst="doubleWave">
              <a:avLst>
                <a:gd name="adj1" fmla="val 6500"/>
                <a:gd name="adj2" fmla="val 0"/>
              </a:avLst>
            </a:prstGeom>
            <a:solidFill>
              <a:srgbClr val="0070C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7" name="Rectangle 86"/>
            <p:cNvSpPr>
              <a:spLocks noChangeArrowheads="1"/>
            </p:cNvSpPr>
            <p:nvPr/>
          </p:nvSpPr>
          <p:spPr bwMode="auto">
            <a:xfrm>
              <a:off x="3504" y="3504"/>
              <a:ext cx="1008" cy="432"/>
            </a:xfrm>
            <a:prstGeom prst="rect">
              <a:avLst/>
            </a:prstGeom>
            <a:solidFill>
              <a:srgbClr val="0070C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8" name="Right Triangle 107"/>
          <p:cNvSpPr>
            <a:spLocks/>
          </p:cNvSpPr>
          <p:nvPr/>
        </p:nvSpPr>
        <p:spPr>
          <a:xfrm rot="2700000" flipH="1">
            <a:off x="665678" y="3267094"/>
            <a:ext cx="540000" cy="540000"/>
          </a:xfrm>
          <a:prstGeom prst="rtTriangle">
            <a:avLst/>
          </a:prstGeom>
          <a:gradFill flip="none" rotWithShape="1">
            <a:gsLst>
              <a:gs pos="0">
                <a:srgbClr val="00B0F0"/>
              </a:gs>
              <a:gs pos="100000">
                <a:srgbClr val="00FF00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7" name="Right Triangle 106"/>
          <p:cNvSpPr>
            <a:spLocks noChangeAspect="1"/>
          </p:cNvSpPr>
          <p:nvPr/>
        </p:nvSpPr>
        <p:spPr>
          <a:xfrm rot="2700000">
            <a:off x="1046634" y="3643662"/>
            <a:ext cx="540000" cy="540000"/>
          </a:xfrm>
          <a:prstGeom prst="rtTriangle">
            <a:avLst/>
          </a:prstGeom>
          <a:gradFill flip="none" rotWithShape="1">
            <a:gsLst>
              <a:gs pos="0">
                <a:srgbClr val="00B0F0"/>
              </a:gs>
              <a:gs pos="100000">
                <a:srgbClr val="00FF00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14" descr="MCj0383848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16" y="1804641"/>
            <a:ext cx="1080000" cy="1062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Line 129"/>
          <p:cNvSpPr>
            <a:spLocks noChangeShapeType="1"/>
          </p:cNvSpPr>
          <p:nvPr/>
        </p:nvSpPr>
        <p:spPr bwMode="auto">
          <a:xfrm>
            <a:off x="606732" y="4448800"/>
            <a:ext cx="1223963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19" name="Group 18"/>
          <p:cNvGrpSpPr/>
          <p:nvPr/>
        </p:nvGrpSpPr>
        <p:grpSpPr>
          <a:xfrm>
            <a:off x="612490" y="3166504"/>
            <a:ext cx="54384" cy="1260000"/>
            <a:chOff x="827583" y="5265344"/>
            <a:chExt cx="54384" cy="1260000"/>
          </a:xfrm>
        </p:grpSpPr>
        <p:sp>
          <p:nvSpPr>
            <p:cNvPr id="72" name="Line 211"/>
            <p:cNvSpPr>
              <a:spLocks noChangeAspect="1" noChangeShapeType="1"/>
            </p:cNvSpPr>
            <p:nvPr/>
          </p:nvSpPr>
          <p:spPr bwMode="auto">
            <a:xfrm>
              <a:off x="847654" y="5297251"/>
              <a:ext cx="0" cy="122809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3" name="Oval 178"/>
            <p:cNvSpPr>
              <a:spLocks noChangeAspect="1" noChangeArrowheads="1"/>
            </p:cNvSpPr>
            <p:nvPr/>
          </p:nvSpPr>
          <p:spPr bwMode="auto">
            <a:xfrm>
              <a:off x="827956" y="5430039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4" name="Oval 182"/>
            <p:cNvSpPr>
              <a:spLocks noChangeAspect="1" noChangeArrowheads="1"/>
            </p:cNvSpPr>
            <p:nvPr/>
          </p:nvSpPr>
          <p:spPr bwMode="auto">
            <a:xfrm>
              <a:off x="827956" y="554926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5" name="Oval 186"/>
            <p:cNvSpPr>
              <a:spLocks noChangeAspect="1" noChangeArrowheads="1"/>
            </p:cNvSpPr>
            <p:nvPr/>
          </p:nvSpPr>
          <p:spPr bwMode="auto">
            <a:xfrm>
              <a:off x="827956" y="5669011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6" name="Oval 190"/>
            <p:cNvSpPr>
              <a:spLocks noChangeAspect="1" noChangeArrowheads="1"/>
            </p:cNvSpPr>
            <p:nvPr/>
          </p:nvSpPr>
          <p:spPr bwMode="auto">
            <a:xfrm>
              <a:off x="827956" y="5788235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" name="Oval 194"/>
            <p:cNvSpPr>
              <a:spLocks noChangeAspect="1" noChangeArrowheads="1"/>
            </p:cNvSpPr>
            <p:nvPr/>
          </p:nvSpPr>
          <p:spPr bwMode="auto">
            <a:xfrm>
              <a:off x="827956" y="5906933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8" name="Oval 198"/>
            <p:cNvSpPr>
              <a:spLocks noChangeAspect="1" noChangeArrowheads="1"/>
            </p:cNvSpPr>
            <p:nvPr/>
          </p:nvSpPr>
          <p:spPr bwMode="auto">
            <a:xfrm>
              <a:off x="827956" y="6026157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" name="Oval 202"/>
            <p:cNvSpPr>
              <a:spLocks noChangeAspect="1" noChangeArrowheads="1"/>
            </p:cNvSpPr>
            <p:nvPr/>
          </p:nvSpPr>
          <p:spPr bwMode="auto">
            <a:xfrm>
              <a:off x="827956" y="6145380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" name="Oval 206"/>
            <p:cNvSpPr>
              <a:spLocks noChangeAspect="1" noChangeArrowheads="1"/>
            </p:cNvSpPr>
            <p:nvPr/>
          </p:nvSpPr>
          <p:spPr bwMode="auto">
            <a:xfrm>
              <a:off x="827956" y="6264604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1" name="Oval 210"/>
            <p:cNvSpPr>
              <a:spLocks noChangeAspect="1" noChangeArrowheads="1"/>
            </p:cNvSpPr>
            <p:nvPr/>
          </p:nvSpPr>
          <p:spPr bwMode="auto">
            <a:xfrm>
              <a:off x="827956" y="638330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" name="Oval 212"/>
            <p:cNvSpPr>
              <a:spLocks noChangeAspect="1" noChangeArrowheads="1"/>
            </p:cNvSpPr>
            <p:nvPr/>
          </p:nvSpPr>
          <p:spPr bwMode="auto">
            <a:xfrm>
              <a:off x="827583" y="5315085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" name="Oval 212"/>
            <p:cNvSpPr>
              <a:spLocks noChangeAspect="1" noChangeArrowheads="1"/>
            </p:cNvSpPr>
            <p:nvPr/>
          </p:nvSpPr>
          <p:spPr bwMode="auto">
            <a:xfrm>
              <a:off x="827583" y="5265344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774032" y="3157678"/>
            <a:ext cx="54384" cy="1260000"/>
            <a:chOff x="827583" y="5265344"/>
            <a:chExt cx="54384" cy="1260000"/>
          </a:xfrm>
        </p:grpSpPr>
        <p:sp>
          <p:nvSpPr>
            <p:cNvPr id="60" name="Line 211"/>
            <p:cNvSpPr>
              <a:spLocks noChangeAspect="1" noChangeShapeType="1"/>
            </p:cNvSpPr>
            <p:nvPr/>
          </p:nvSpPr>
          <p:spPr bwMode="auto">
            <a:xfrm>
              <a:off x="847654" y="5297251"/>
              <a:ext cx="0" cy="122809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" name="Oval 178"/>
            <p:cNvSpPr>
              <a:spLocks noChangeAspect="1" noChangeArrowheads="1"/>
            </p:cNvSpPr>
            <p:nvPr/>
          </p:nvSpPr>
          <p:spPr bwMode="auto">
            <a:xfrm>
              <a:off x="827956" y="5430039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" name="Oval 182"/>
            <p:cNvSpPr>
              <a:spLocks noChangeAspect="1" noChangeArrowheads="1"/>
            </p:cNvSpPr>
            <p:nvPr/>
          </p:nvSpPr>
          <p:spPr bwMode="auto">
            <a:xfrm>
              <a:off x="827956" y="554926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" name="Oval 186"/>
            <p:cNvSpPr>
              <a:spLocks noChangeAspect="1" noChangeArrowheads="1"/>
            </p:cNvSpPr>
            <p:nvPr/>
          </p:nvSpPr>
          <p:spPr bwMode="auto">
            <a:xfrm>
              <a:off x="827956" y="5669011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" name="Oval 190"/>
            <p:cNvSpPr>
              <a:spLocks noChangeAspect="1" noChangeArrowheads="1"/>
            </p:cNvSpPr>
            <p:nvPr/>
          </p:nvSpPr>
          <p:spPr bwMode="auto">
            <a:xfrm>
              <a:off x="827956" y="5788235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" name="Oval 194"/>
            <p:cNvSpPr>
              <a:spLocks noChangeAspect="1" noChangeArrowheads="1"/>
            </p:cNvSpPr>
            <p:nvPr/>
          </p:nvSpPr>
          <p:spPr bwMode="auto">
            <a:xfrm>
              <a:off x="827956" y="5906933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" name="Oval 198"/>
            <p:cNvSpPr>
              <a:spLocks noChangeAspect="1" noChangeArrowheads="1"/>
            </p:cNvSpPr>
            <p:nvPr/>
          </p:nvSpPr>
          <p:spPr bwMode="auto">
            <a:xfrm>
              <a:off x="827956" y="6026157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" name="Oval 202"/>
            <p:cNvSpPr>
              <a:spLocks noChangeAspect="1" noChangeArrowheads="1"/>
            </p:cNvSpPr>
            <p:nvPr/>
          </p:nvSpPr>
          <p:spPr bwMode="auto">
            <a:xfrm>
              <a:off x="827956" y="6145380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" name="Oval 206"/>
            <p:cNvSpPr>
              <a:spLocks noChangeAspect="1" noChangeArrowheads="1"/>
            </p:cNvSpPr>
            <p:nvPr/>
          </p:nvSpPr>
          <p:spPr bwMode="auto">
            <a:xfrm>
              <a:off x="827956" y="6264604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" name="Oval 210"/>
            <p:cNvSpPr>
              <a:spLocks noChangeAspect="1" noChangeArrowheads="1"/>
            </p:cNvSpPr>
            <p:nvPr/>
          </p:nvSpPr>
          <p:spPr bwMode="auto">
            <a:xfrm>
              <a:off x="827956" y="638330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" name="Oval 212"/>
            <p:cNvSpPr>
              <a:spLocks noChangeAspect="1" noChangeArrowheads="1"/>
            </p:cNvSpPr>
            <p:nvPr/>
          </p:nvSpPr>
          <p:spPr bwMode="auto">
            <a:xfrm>
              <a:off x="827583" y="5315085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" name="Oval 212"/>
            <p:cNvSpPr>
              <a:spLocks noChangeAspect="1" noChangeArrowheads="1"/>
            </p:cNvSpPr>
            <p:nvPr/>
          </p:nvSpPr>
          <p:spPr bwMode="auto">
            <a:xfrm>
              <a:off x="827583" y="5265344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197968" y="3163562"/>
            <a:ext cx="54384" cy="1260000"/>
            <a:chOff x="827583" y="5265344"/>
            <a:chExt cx="54384" cy="1260000"/>
          </a:xfrm>
        </p:grpSpPr>
        <p:sp>
          <p:nvSpPr>
            <p:cNvPr id="48" name="Line 211"/>
            <p:cNvSpPr>
              <a:spLocks noChangeAspect="1" noChangeShapeType="1"/>
            </p:cNvSpPr>
            <p:nvPr/>
          </p:nvSpPr>
          <p:spPr bwMode="auto">
            <a:xfrm>
              <a:off x="847654" y="5297251"/>
              <a:ext cx="0" cy="122809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Oval 178"/>
            <p:cNvSpPr>
              <a:spLocks noChangeAspect="1" noChangeArrowheads="1"/>
            </p:cNvSpPr>
            <p:nvPr/>
          </p:nvSpPr>
          <p:spPr bwMode="auto">
            <a:xfrm>
              <a:off x="827956" y="5430039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" name="Oval 182"/>
            <p:cNvSpPr>
              <a:spLocks noChangeAspect="1" noChangeArrowheads="1"/>
            </p:cNvSpPr>
            <p:nvPr/>
          </p:nvSpPr>
          <p:spPr bwMode="auto">
            <a:xfrm>
              <a:off x="827956" y="554926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" name="Oval 186"/>
            <p:cNvSpPr>
              <a:spLocks noChangeAspect="1" noChangeArrowheads="1"/>
            </p:cNvSpPr>
            <p:nvPr/>
          </p:nvSpPr>
          <p:spPr bwMode="auto">
            <a:xfrm>
              <a:off x="827956" y="5669011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" name="Oval 190"/>
            <p:cNvSpPr>
              <a:spLocks noChangeAspect="1" noChangeArrowheads="1"/>
            </p:cNvSpPr>
            <p:nvPr/>
          </p:nvSpPr>
          <p:spPr bwMode="auto">
            <a:xfrm>
              <a:off x="827956" y="5788235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" name="Oval 194"/>
            <p:cNvSpPr>
              <a:spLocks noChangeAspect="1" noChangeArrowheads="1"/>
            </p:cNvSpPr>
            <p:nvPr/>
          </p:nvSpPr>
          <p:spPr bwMode="auto">
            <a:xfrm>
              <a:off x="827956" y="5906933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" name="Oval 198"/>
            <p:cNvSpPr>
              <a:spLocks noChangeAspect="1" noChangeArrowheads="1"/>
            </p:cNvSpPr>
            <p:nvPr/>
          </p:nvSpPr>
          <p:spPr bwMode="auto">
            <a:xfrm>
              <a:off x="827956" y="6026157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" name="Oval 202"/>
            <p:cNvSpPr>
              <a:spLocks noChangeAspect="1" noChangeArrowheads="1"/>
            </p:cNvSpPr>
            <p:nvPr/>
          </p:nvSpPr>
          <p:spPr bwMode="auto">
            <a:xfrm>
              <a:off x="827956" y="6145380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" name="Oval 206"/>
            <p:cNvSpPr>
              <a:spLocks noChangeAspect="1" noChangeArrowheads="1"/>
            </p:cNvSpPr>
            <p:nvPr/>
          </p:nvSpPr>
          <p:spPr bwMode="auto">
            <a:xfrm>
              <a:off x="827956" y="6264604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" name="Oval 210"/>
            <p:cNvSpPr>
              <a:spLocks noChangeAspect="1" noChangeArrowheads="1"/>
            </p:cNvSpPr>
            <p:nvPr/>
          </p:nvSpPr>
          <p:spPr bwMode="auto">
            <a:xfrm>
              <a:off x="827956" y="638330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" name="Oval 212"/>
            <p:cNvSpPr>
              <a:spLocks noChangeAspect="1" noChangeArrowheads="1"/>
            </p:cNvSpPr>
            <p:nvPr/>
          </p:nvSpPr>
          <p:spPr bwMode="auto">
            <a:xfrm>
              <a:off x="827583" y="5315085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" name="Oval 212"/>
            <p:cNvSpPr>
              <a:spLocks noChangeAspect="1" noChangeArrowheads="1"/>
            </p:cNvSpPr>
            <p:nvPr/>
          </p:nvSpPr>
          <p:spPr bwMode="auto">
            <a:xfrm>
              <a:off x="827583" y="5265344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12570" y="3085670"/>
            <a:ext cx="54384" cy="1260000"/>
            <a:chOff x="827583" y="5265344"/>
            <a:chExt cx="54384" cy="1260000"/>
          </a:xfrm>
        </p:grpSpPr>
        <p:sp>
          <p:nvSpPr>
            <p:cNvPr id="36" name="Line 211"/>
            <p:cNvSpPr>
              <a:spLocks noChangeAspect="1" noChangeShapeType="1"/>
            </p:cNvSpPr>
            <p:nvPr/>
          </p:nvSpPr>
          <p:spPr bwMode="auto">
            <a:xfrm>
              <a:off x="847654" y="5297251"/>
              <a:ext cx="0" cy="122809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Oval 178"/>
            <p:cNvSpPr>
              <a:spLocks noChangeAspect="1" noChangeArrowheads="1"/>
            </p:cNvSpPr>
            <p:nvPr/>
          </p:nvSpPr>
          <p:spPr bwMode="auto">
            <a:xfrm>
              <a:off x="827956" y="5430039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" name="Oval 182"/>
            <p:cNvSpPr>
              <a:spLocks noChangeAspect="1" noChangeArrowheads="1"/>
            </p:cNvSpPr>
            <p:nvPr/>
          </p:nvSpPr>
          <p:spPr bwMode="auto">
            <a:xfrm>
              <a:off x="827956" y="554926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" name="Oval 186"/>
            <p:cNvSpPr>
              <a:spLocks noChangeAspect="1" noChangeArrowheads="1"/>
            </p:cNvSpPr>
            <p:nvPr/>
          </p:nvSpPr>
          <p:spPr bwMode="auto">
            <a:xfrm>
              <a:off x="827956" y="5669011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" name="Oval 190"/>
            <p:cNvSpPr>
              <a:spLocks noChangeAspect="1" noChangeArrowheads="1"/>
            </p:cNvSpPr>
            <p:nvPr/>
          </p:nvSpPr>
          <p:spPr bwMode="auto">
            <a:xfrm>
              <a:off x="827956" y="5788235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" name="Oval 194"/>
            <p:cNvSpPr>
              <a:spLocks noChangeAspect="1" noChangeArrowheads="1"/>
            </p:cNvSpPr>
            <p:nvPr/>
          </p:nvSpPr>
          <p:spPr bwMode="auto">
            <a:xfrm>
              <a:off x="827956" y="5906933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" name="Oval 198"/>
            <p:cNvSpPr>
              <a:spLocks noChangeAspect="1" noChangeArrowheads="1"/>
            </p:cNvSpPr>
            <p:nvPr/>
          </p:nvSpPr>
          <p:spPr bwMode="auto">
            <a:xfrm>
              <a:off x="827956" y="6026157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" name="Oval 202"/>
            <p:cNvSpPr>
              <a:spLocks noChangeAspect="1" noChangeArrowheads="1"/>
            </p:cNvSpPr>
            <p:nvPr/>
          </p:nvSpPr>
          <p:spPr bwMode="auto">
            <a:xfrm>
              <a:off x="827956" y="6145380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" name="Oval 206"/>
            <p:cNvSpPr>
              <a:spLocks noChangeAspect="1" noChangeArrowheads="1"/>
            </p:cNvSpPr>
            <p:nvPr/>
          </p:nvSpPr>
          <p:spPr bwMode="auto">
            <a:xfrm>
              <a:off x="827956" y="6264604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" name="Oval 210"/>
            <p:cNvSpPr>
              <a:spLocks noChangeAspect="1" noChangeArrowheads="1"/>
            </p:cNvSpPr>
            <p:nvPr/>
          </p:nvSpPr>
          <p:spPr bwMode="auto">
            <a:xfrm>
              <a:off x="827956" y="638330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" name="Oval 212"/>
            <p:cNvSpPr>
              <a:spLocks noChangeAspect="1" noChangeArrowheads="1"/>
            </p:cNvSpPr>
            <p:nvPr/>
          </p:nvSpPr>
          <p:spPr bwMode="auto">
            <a:xfrm>
              <a:off x="827583" y="5315085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" name="Oval 212"/>
            <p:cNvSpPr>
              <a:spLocks noChangeAspect="1" noChangeArrowheads="1"/>
            </p:cNvSpPr>
            <p:nvPr/>
          </p:nvSpPr>
          <p:spPr bwMode="auto">
            <a:xfrm>
              <a:off x="827583" y="5265344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1503624" y="3085670"/>
            <a:ext cx="54384" cy="1260000"/>
            <a:chOff x="827583" y="5265344"/>
            <a:chExt cx="54384" cy="1260000"/>
          </a:xfrm>
        </p:grpSpPr>
        <p:sp>
          <p:nvSpPr>
            <p:cNvPr id="24" name="Line 211"/>
            <p:cNvSpPr>
              <a:spLocks noChangeAspect="1" noChangeShapeType="1"/>
            </p:cNvSpPr>
            <p:nvPr/>
          </p:nvSpPr>
          <p:spPr bwMode="auto">
            <a:xfrm>
              <a:off x="847654" y="5297251"/>
              <a:ext cx="0" cy="122809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Oval 178"/>
            <p:cNvSpPr>
              <a:spLocks noChangeAspect="1" noChangeArrowheads="1"/>
            </p:cNvSpPr>
            <p:nvPr/>
          </p:nvSpPr>
          <p:spPr bwMode="auto">
            <a:xfrm>
              <a:off x="827956" y="5430039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Oval 182"/>
            <p:cNvSpPr>
              <a:spLocks noChangeAspect="1" noChangeArrowheads="1"/>
            </p:cNvSpPr>
            <p:nvPr/>
          </p:nvSpPr>
          <p:spPr bwMode="auto">
            <a:xfrm>
              <a:off x="827956" y="554926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Oval 186"/>
            <p:cNvSpPr>
              <a:spLocks noChangeAspect="1" noChangeArrowheads="1"/>
            </p:cNvSpPr>
            <p:nvPr/>
          </p:nvSpPr>
          <p:spPr bwMode="auto">
            <a:xfrm>
              <a:off x="827956" y="5669011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Oval 27"/>
            <p:cNvSpPr>
              <a:spLocks noChangeAspect="1" noChangeArrowheads="1"/>
            </p:cNvSpPr>
            <p:nvPr/>
          </p:nvSpPr>
          <p:spPr bwMode="auto">
            <a:xfrm>
              <a:off x="827956" y="5788235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Oval 194"/>
            <p:cNvSpPr>
              <a:spLocks noChangeAspect="1" noChangeArrowheads="1"/>
            </p:cNvSpPr>
            <p:nvPr/>
          </p:nvSpPr>
          <p:spPr bwMode="auto">
            <a:xfrm>
              <a:off x="827956" y="5906933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Oval 198"/>
            <p:cNvSpPr>
              <a:spLocks noChangeAspect="1" noChangeArrowheads="1"/>
            </p:cNvSpPr>
            <p:nvPr/>
          </p:nvSpPr>
          <p:spPr bwMode="auto">
            <a:xfrm>
              <a:off x="827956" y="6026157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" name="Oval 202"/>
            <p:cNvSpPr>
              <a:spLocks noChangeAspect="1" noChangeArrowheads="1"/>
            </p:cNvSpPr>
            <p:nvPr/>
          </p:nvSpPr>
          <p:spPr bwMode="auto">
            <a:xfrm>
              <a:off x="827956" y="6145380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" name="Oval 206"/>
            <p:cNvSpPr>
              <a:spLocks noChangeAspect="1" noChangeArrowheads="1"/>
            </p:cNvSpPr>
            <p:nvPr/>
          </p:nvSpPr>
          <p:spPr bwMode="auto">
            <a:xfrm>
              <a:off x="827956" y="6264604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Oval 210"/>
            <p:cNvSpPr>
              <a:spLocks noChangeAspect="1" noChangeArrowheads="1"/>
            </p:cNvSpPr>
            <p:nvPr/>
          </p:nvSpPr>
          <p:spPr bwMode="auto">
            <a:xfrm>
              <a:off x="827956" y="638330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" name="Oval 212"/>
            <p:cNvSpPr>
              <a:spLocks noChangeAspect="1" noChangeArrowheads="1"/>
            </p:cNvSpPr>
            <p:nvPr/>
          </p:nvSpPr>
          <p:spPr bwMode="auto">
            <a:xfrm>
              <a:off x="827583" y="5315085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" name="Oval 212"/>
            <p:cNvSpPr>
              <a:spLocks noChangeAspect="1" noChangeArrowheads="1"/>
            </p:cNvSpPr>
            <p:nvPr/>
          </p:nvSpPr>
          <p:spPr bwMode="auto">
            <a:xfrm>
              <a:off x="827583" y="5265344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2" name="Picture 2" descr="http://static.guim.co.uk/sys-images/Guardian/About/General/2013/4/12/1365760916127/Apple-MacBook-Pro-laptop--008.jpg"/>
          <p:cNvPicPr>
            <a:picLocks noChangeAspect="1" noChangeArrowheads="1"/>
          </p:cNvPicPr>
          <p:nvPr/>
        </p:nvPicPr>
        <p:blipFill>
          <a:blip r:embed="rId4" cstate="print"/>
          <a:srcRect l="4930" t="1369" r="4930" b="1369"/>
          <a:stretch>
            <a:fillRect/>
          </a:stretch>
        </p:blipFill>
        <p:spPr bwMode="auto">
          <a:xfrm>
            <a:off x="6516216" y="5060839"/>
            <a:ext cx="1974742" cy="1278461"/>
          </a:xfrm>
          <a:prstGeom prst="rect">
            <a:avLst/>
          </a:prstGeom>
          <a:noFill/>
        </p:spPr>
      </p:pic>
      <p:pic>
        <p:nvPicPr>
          <p:cNvPr id="3" name="Picture 4" descr="http://www.digitaltrends.com/wp-content/uploads/2012/10/iPad-Mini.jpg"/>
          <p:cNvPicPr>
            <a:picLocks noChangeAspect="1" noChangeArrowheads="1"/>
          </p:cNvPicPr>
          <p:nvPr/>
        </p:nvPicPr>
        <p:blipFill>
          <a:blip r:embed="rId5" cstate="print"/>
          <a:srcRect l="32279" t="3129" r="27795" b="5026"/>
          <a:stretch>
            <a:fillRect/>
          </a:stretch>
        </p:blipFill>
        <p:spPr bwMode="auto">
          <a:xfrm flipH="1">
            <a:off x="2035065" y="4899481"/>
            <a:ext cx="1602971" cy="1973509"/>
          </a:xfrm>
          <a:prstGeom prst="rect">
            <a:avLst/>
          </a:prstGeom>
          <a:noFill/>
        </p:spPr>
      </p:pic>
      <p:sp>
        <p:nvSpPr>
          <p:cNvPr id="4" name="Rounded Rectangle 3"/>
          <p:cNvSpPr/>
          <p:nvPr/>
        </p:nvSpPr>
        <p:spPr>
          <a:xfrm>
            <a:off x="2445996" y="5205104"/>
            <a:ext cx="936000" cy="756000"/>
          </a:xfrm>
          <a:prstGeom prst="roundRect">
            <a:avLst>
              <a:gd name="adj" fmla="val 4770"/>
            </a:avLst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t" anchorCtr="0"/>
          <a:lstStyle/>
          <a:p>
            <a:pPr algn="ctr"/>
            <a:r>
              <a:rPr lang="nl-NL" sz="1600" dirty="0" smtClean="0">
                <a:solidFill>
                  <a:schemeClr val="tx1"/>
                </a:solidFill>
              </a:rPr>
              <a:t>KM3NeT</a:t>
            </a:r>
            <a:endParaRPr lang="en-GB" dirty="0"/>
          </a:p>
        </p:txBody>
      </p:sp>
      <p:sp>
        <p:nvSpPr>
          <p:cNvPr id="5" name="Title 12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rgbClr val="00B0F0"/>
          </a:solidFill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chemeClr val="bg1"/>
                </a:solidFill>
              </a:rPr>
              <a:t>Architecture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2465744" y="3426058"/>
            <a:ext cx="1242227" cy="951094"/>
          </a:xfrm>
          <a:custGeom>
            <a:avLst/>
            <a:gdLst>
              <a:gd name="connsiteX0" fmla="*/ 0 w 10000"/>
              <a:gd name="connsiteY0" fmla="*/ 0 h 10000"/>
              <a:gd name="connsiteX1" fmla="*/ 2228 w 10000"/>
              <a:gd name="connsiteY1" fmla="*/ 624 h 10000"/>
              <a:gd name="connsiteX2" fmla="*/ 8720 w 10000"/>
              <a:gd name="connsiteY2" fmla="*/ 3618 h 10000"/>
              <a:gd name="connsiteX3" fmla="*/ 1795 w 10000"/>
              <a:gd name="connsiteY3" fmla="*/ 8114 h 10000"/>
              <a:gd name="connsiteX4" fmla="*/ 10000 w 10000"/>
              <a:gd name="connsiteY4" fmla="*/ 9948 h 10000"/>
              <a:gd name="connsiteX0" fmla="*/ 0 w 10000"/>
              <a:gd name="connsiteY0" fmla="*/ 0 h 10000"/>
              <a:gd name="connsiteX1" fmla="*/ 8720 w 10000"/>
              <a:gd name="connsiteY1" fmla="*/ 3618 h 10000"/>
              <a:gd name="connsiteX2" fmla="*/ 1795 w 10000"/>
              <a:gd name="connsiteY2" fmla="*/ 8114 h 10000"/>
              <a:gd name="connsiteX3" fmla="*/ 10000 w 10000"/>
              <a:gd name="connsiteY3" fmla="*/ 9948 h 10000"/>
              <a:gd name="connsiteX0" fmla="*/ 6 w 8414"/>
              <a:gd name="connsiteY0" fmla="*/ 0 h 9376"/>
              <a:gd name="connsiteX1" fmla="*/ 7134 w 8414"/>
              <a:gd name="connsiteY1" fmla="*/ 2994 h 9376"/>
              <a:gd name="connsiteX2" fmla="*/ 209 w 8414"/>
              <a:gd name="connsiteY2" fmla="*/ 7490 h 9376"/>
              <a:gd name="connsiteX3" fmla="*/ 8414 w 8414"/>
              <a:gd name="connsiteY3" fmla="*/ 9324 h 9376"/>
              <a:gd name="connsiteX0" fmla="*/ 1141 w 10000"/>
              <a:gd name="connsiteY0" fmla="*/ 0 h 10000"/>
              <a:gd name="connsiteX1" fmla="*/ 8479 w 10000"/>
              <a:gd name="connsiteY1" fmla="*/ 3193 h 10000"/>
              <a:gd name="connsiteX2" fmla="*/ 248 w 10000"/>
              <a:gd name="connsiteY2" fmla="*/ 7988 h 10000"/>
              <a:gd name="connsiteX3" fmla="*/ 10000 w 10000"/>
              <a:gd name="connsiteY3" fmla="*/ 9945 h 10000"/>
              <a:gd name="connsiteX0" fmla="*/ 1141 w 10000"/>
              <a:gd name="connsiteY0" fmla="*/ 0 h 10000"/>
              <a:gd name="connsiteX1" fmla="*/ 8479 w 10000"/>
              <a:gd name="connsiteY1" fmla="*/ 3193 h 10000"/>
              <a:gd name="connsiteX2" fmla="*/ 248 w 10000"/>
              <a:gd name="connsiteY2" fmla="*/ 7988 h 10000"/>
              <a:gd name="connsiteX3" fmla="*/ 10000 w 10000"/>
              <a:gd name="connsiteY3" fmla="*/ 9945 h 10000"/>
              <a:gd name="connsiteX0" fmla="*/ 1141 w 10000"/>
              <a:gd name="connsiteY0" fmla="*/ 0 h 10000"/>
              <a:gd name="connsiteX1" fmla="*/ 8479 w 10000"/>
              <a:gd name="connsiteY1" fmla="*/ 3193 h 10000"/>
              <a:gd name="connsiteX2" fmla="*/ 248 w 10000"/>
              <a:gd name="connsiteY2" fmla="*/ 7988 h 10000"/>
              <a:gd name="connsiteX3" fmla="*/ 10000 w 10000"/>
              <a:gd name="connsiteY3" fmla="*/ 9945 h 10000"/>
              <a:gd name="connsiteX0" fmla="*/ 1141 w 10000"/>
              <a:gd name="connsiteY0" fmla="*/ 0 h 10000"/>
              <a:gd name="connsiteX1" fmla="*/ 6816 w 10000"/>
              <a:gd name="connsiteY1" fmla="*/ 2667 h 10000"/>
              <a:gd name="connsiteX2" fmla="*/ 248 w 10000"/>
              <a:gd name="connsiteY2" fmla="*/ 7988 h 10000"/>
              <a:gd name="connsiteX3" fmla="*/ 10000 w 10000"/>
              <a:gd name="connsiteY3" fmla="*/ 9945 h 10000"/>
              <a:gd name="connsiteX0" fmla="*/ 0 w 8859"/>
              <a:gd name="connsiteY0" fmla="*/ 0 h 10000"/>
              <a:gd name="connsiteX1" fmla="*/ 5675 w 8859"/>
              <a:gd name="connsiteY1" fmla="*/ 2667 h 10000"/>
              <a:gd name="connsiteX2" fmla="*/ 1230 w 8859"/>
              <a:gd name="connsiteY2" fmla="*/ 7778 h 10000"/>
              <a:gd name="connsiteX3" fmla="*/ 8859 w 8859"/>
              <a:gd name="connsiteY3" fmla="*/ 9945 h 10000"/>
              <a:gd name="connsiteX0" fmla="*/ 0 w 8519"/>
              <a:gd name="connsiteY0" fmla="*/ 0 h 10055"/>
              <a:gd name="connsiteX1" fmla="*/ 6406 w 8519"/>
              <a:gd name="connsiteY1" fmla="*/ 2667 h 10055"/>
              <a:gd name="connsiteX2" fmla="*/ 1388 w 8519"/>
              <a:gd name="connsiteY2" fmla="*/ 7778 h 10055"/>
              <a:gd name="connsiteX3" fmla="*/ 8519 w 8519"/>
              <a:gd name="connsiteY3" fmla="*/ 10000 h 10055"/>
              <a:gd name="connsiteX0" fmla="*/ 0 w 10000"/>
              <a:gd name="connsiteY0" fmla="*/ 525 h 10525"/>
              <a:gd name="connsiteX1" fmla="*/ 6521 w 10000"/>
              <a:gd name="connsiteY1" fmla="*/ 1434 h 10525"/>
              <a:gd name="connsiteX2" fmla="*/ 1629 w 10000"/>
              <a:gd name="connsiteY2" fmla="*/ 8260 h 10525"/>
              <a:gd name="connsiteX3" fmla="*/ 10000 w 10000"/>
              <a:gd name="connsiteY3" fmla="*/ 10470 h 10525"/>
              <a:gd name="connsiteX0" fmla="*/ 0 w 10000"/>
              <a:gd name="connsiteY0" fmla="*/ 525 h 10525"/>
              <a:gd name="connsiteX1" fmla="*/ 6521 w 10000"/>
              <a:gd name="connsiteY1" fmla="*/ 1434 h 10525"/>
              <a:gd name="connsiteX2" fmla="*/ 1629 w 10000"/>
              <a:gd name="connsiteY2" fmla="*/ 8260 h 10525"/>
              <a:gd name="connsiteX3" fmla="*/ 10000 w 10000"/>
              <a:gd name="connsiteY3" fmla="*/ 10470 h 10525"/>
              <a:gd name="connsiteX0" fmla="*/ 0 w 10000"/>
              <a:gd name="connsiteY0" fmla="*/ 0 h 10000"/>
              <a:gd name="connsiteX1" fmla="*/ 6521 w 10000"/>
              <a:gd name="connsiteY1" fmla="*/ 1818 h 10000"/>
              <a:gd name="connsiteX2" fmla="*/ 1629 w 10000"/>
              <a:gd name="connsiteY2" fmla="*/ 7735 h 10000"/>
              <a:gd name="connsiteX3" fmla="*/ 10000 w 10000"/>
              <a:gd name="connsiteY3" fmla="*/ 9945 h 10000"/>
              <a:gd name="connsiteX0" fmla="*/ 0 w 10000"/>
              <a:gd name="connsiteY0" fmla="*/ 0 h 10000"/>
              <a:gd name="connsiteX1" fmla="*/ 6521 w 10000"/>
              <a:gd name="connsiteY1" fmla="*/ 1818 h 10000"/>
              <a:gd name="connsiteX2" fmla="*/ 3623 w 10000"/>
              <a:gd name="connsiteY2" fmla="*/ 8182 h 10000"/>
              <a:gd name="connsiteX3" fmla="*/ 10000 w 10000"/>
              <a:gd name="connsiteY3" fmla="*/ 9945 h 10000"/>
              <a:gd name="connsiteX0" fmla="*/ 0 w 10000"/>
              <a:gd name="connsiteY0" fmla="*/ 0 h 10000"/>
              <a:gd name="connsiteX1" fmla="*/ 6521 w 10000"/>
              <a:gd name="connsiteY1" fmla="*/ 1818 h 10000"/>
              <a:gd name="connsiteX2" fmla="*/ 3623 w 10000"/>
              <a:gd name="connsiteY2" fmla="*/ 8182 h 10000"/>
              <a:gd name="connsiteX3" fmla="*/ 10000 w 10000"/>
              <a:gd name="connsiteY3" fmla="*/ 9945 h 10000"/>
              <a:gd name="connsiteX0" fmla="*/ 0 w 10000"/>
              <a:gd name="connsiteY0" fmla="*/ 525 h 10525"/>
              <a:gd name="connsiteX1" fmla="*/ 5942 w 10000"/>
              <a:gd name="connsiteY1" fmla="*/ 1434 h 10525"/>
              <a:gd name="connsiteX2" fmla="*/ 3623 w 10000"/>
              <a:gd name="connsiteY2" fmla="*/ 8707 h 10525"/>
              <a:gd name="connsiteX3" fmla="*/ 10000 w 10000"/>
              <a:gd name="connsiteY3" fmla="*/ 10470 h 10525"/>
              <a:gd name="connsiteX0" fmla="*/ 0 w 10000"/>
              <a:gd name="connsiteY0" fmla="*/ 525 h 10525"/>
              <a:gd name="connsiteX1" fmla="*/ 5942 w 10000"/>
              <a:gd name="connsiteY1" fmla="*/ 1434 h 10525"/>
              <a:gd name="connsiteX2" fmla="*/ 3623 w 10000"/>
              <a:gd name="connsiteY2" fmla="*/ 8707 h 10525"/>
              <a:gd name="connsiteX3" fmla="*/ 10000 w 10000"/>
              <a:gd name="connsiteY3" fmla="*/ 10470 h 10525"/>
              <a:gd name="connsiteX0" fmla="*/ 0 w 10000"/>
              <a:gd name="connsiteY0" fmla="*/ 525 h 10525"/>
              <a:gd name="connsiteX1" fmla="*/ 5942 w 10000"/>
              <a:gd name="connsiteY1" fmla="*/ 1434 h 10525"/>
              <a:gd name="connsiteX2" fmla="*/ 4203 w 10000"/>
              <a:gd name="connsiteY2" fmla="*/ 8707 h 10525"/>
              <a:gd name="connsiteX3" fmla="*/ 10000 w 10000"/>
              <a:gd name="connsiteY3" fmla="*/ 10470 h 10525"/>
              <a:gd name="connsiteX0" fmla="*/ 0 w 10000"/>
              <a:gd name="connsiteY0" fmla="*/ 525 h 10740"/>
              <a:gd name="connsiteX1" fmla="*/ 5942 w 10000"/>
              <a:gd name="connsiteY1" fmla="*/ 1434 h 10740"/>
              <a:gd name="connsiteX2" fmla="*/ 4782 w 10000"/>
              <a:gd name="connsiteY2" fmla="*/ 9616 h 10740"/>
              <a:gd name="connsiteX3" fmla="*/ 10000 w 10000"/>
              <a:gd name="connsiteY3" fmla="*/ 10470 h 10740"/>
              <a:gd name="connsiteX0" fmla="*/ 0 w 10000"/>
              <a:gd name="connsiteY0" fmla="*/ 525 h 10470"/>
              <a:gd name="connsiteX1" fmla="*/ 5942 w 10000"/>
              <a:gd name="connsiteY1" fmla="*/ 1434 h 10470"/>
              <a:gd name="connsiteX2" fmla="*/ 10000 w 10000"/>
              <a:gd name="connsiteY2" fmla="*/ 10470 h 10470"/>
              <a:gd name="connsiteX0" fmla="*/ 0 w 10000"/>
              <a:gd name="connsiteY0" fmla="*/ 525 h 10470"/>
              <a:gd name="connsiteX1" fmla="*/ 5942 w 10000"/>
              <a:gd name="connsiteY1" fmla="*/ 1434 h 10470"/>
              <a:gd name="connsiteX2" fmla="*/ 10000 w 10000"/>
              <a:gd name="connsiteY2" fmla="*/ 10470 h 10470"/>
              <a:gd name="connsiteX0" fmla="*/ 0 w 10000"/>
              <a:gd name="connsiteY0" fmla="*/ 1280 h 11225"/>
              <a:gd name="connsiteX1" fmla="*/ 5942 w 10000"/>
              <a:gd name="connsiteY1" fmla="*/ 2189 h 11225"/>
              <a:gd name="connsiteX2" fmla="*/ 5733 w 10000"/>
              <a:gd name="connsiteY2" fmla="*/ 1506 h 11225"/>
              <a:gd name="connsiteX3" fmla="*/ 10000 w 10000"/>
              <a:gd name="connsiteY3" fmla="*/ 11225 h 11225"/>
              <a:gd name="connsiteX0" fmla="*/ 0 w 10000"/>
              <a:gd name="connsiteY0" fmla="*/ 525 h 10470"/>
              <a:gd name="connsiteX1" fmla="*/ 5942 w 10000"/>
              <a:gd name="connsiteY1" fmla="*/ 1434 h 10470"/>
              <a:gd name="connsiteX2" fmla="*/ 10000 w 10000"/>
              <a:gd name="connsiteY2" fmla="*/ 10470 h 10470"/>
              <a:gd name="connsiteX0" fmla="*/ 0 w 10000"/>
              <a:gd name="connsiteY0" fmla="*/ 0 h 9945"/>
              <a:gd name="connsiteX1" fmla="*/ 10000 w 10000"/>
              <a:gd name="connsiteY1" fmla="*/ 9945 h 9945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0" fmla="*/ 0 w 10000"/>
              <a:gd name="connsiteY0" fmla="*/ 0 h 10000"/>
              <a:gd name="connsiteX1" fmla="*/ 10000 w 10000"/>
              <a:gd name="connsiteY1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000" h="10000">
                <a:moveTo>
                  <a:pt x="0" y="0"/>
                </a:moveTo>
                <a:cubicBezTo>
                  <a:pt x="4598" y="285"/>
                  <a:pt x="4672" y="9858"/>
                  <a:pt x="10000" y="10000"/>
                </a:cubicBezTo>
              </a:path>
            </a:pathLst>
          </a:custGeom>
          <a:noFill/>
          <a:ln w="19050">
            <a:solidFill>
              <a:schemeClr val="tx1">
                <a:lumMod val="65000"/>
                <a:lumOff val="35000"/>
              </a:schemeClr>
            </a:solidFill>
            <a:round/>
            <a:headEnd type="triangle" w="lg" len="med"/>
            <a:tailEnd type="triangle" w="lg" len="med"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3851920" y="1988840"/>
            <a:ext cx="1887538" cy="1704975"/>
            <a:chOff x="3851920" y="1988840"/>
            <a:chExt cx="1887538" cy="1704975"/>
          </a:xfrm>
        </p:grpSpPr>
        <p:pic>
          <p:nvPicPr>
            <p:cNvPr id="10" name="Picture 9" descr="J0185604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851920" y="1988840"/>
              <a:ext cx="1887538" cy="1704975"/>
            </a:xfrm>
            <a:prstGeom prst="rect">
              <a:avLst/>
            </a:prstGeom>
            <a:noFill/>
          </p:spPr>
        </p:pic>
        <p:sp>
          <p:nvSpPr>
            <p:cNvPr id="11" name="AutoShape 5"/>
            <p:cNvSpPr>
              <a:spLocks noChangeArrowheads="1"/>
            </p:cNvSpPr>
            <p:nvPr/>
          </p:nvSpPr>
          <p:spPr bwMode="auto">
            <a:xfrm>
              <a:off x="3910658" y="2042815"/>
              <a:ext cx="1798637" cy="1600200"/>
            </a:xfrm>
            <a:prstGeom prst="roundRect">
              <a:avLst>
                <a:gd name="adj" fmla="val 11519"/>
              </a:avLst>
            </a:prstGeom>
            <a:noFill/>
            <a:ln w="165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2" name="Text Box 110"/>
          <p:cNvSpPr txBox="1">
            <a:spLocks noChangeArrowheads="1"/>
          </p:cNvSpPr>
          <p:nvPr/>
        </p:nvSpPr>
        <p:spPr bwMode="auto">
          <a:xfrm>
            <a:off x="4037858" y="3611785"/>
            <a:ext cx="160274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000" dirty="0" smtClean="0">
                <a:cs typeface="Arial" pitchFamily="34" charset="0"/>
              </a:rPr>
              <a:t>shore station</a:t>
            </a:r>
            <a:endParaRPr lang="en-US" sz="2000" dirty="0">
              <a:cs typeface="Arial" pitchFamily="34" charset="0"/>
            </a:endParaRPr>
          </a:p>
        </p:txBody>
      </p:sp>
      <p:sp>
        <p:nvSpPr>
          <p:cNvPr id="13" name="Freeform 124"/>
          <p:cNvSpPr>
            <a:spLocks/>
          </p:cNvSpPr>
          <p:nvPr/>
        </p:nvSpPr>
        <p:spPr bwMode="auto">
          <a:xfrm flipH="1">
            <a:off x="3707904" y="4077113"/>
            <a:ext cx="1008000" cy="1152087"/>
          </a:xfrm>
          <a:custGeom>
            <a:avLst/>
            <a:gdLst>
              <a:gd name="connsiteX0" fmla="*/ 0 w 10000"/>
              <a:gd name="connsiteY0" fmla="*/ 26 h 10026"/>
              <a:gd name="connsiteX1" fmla="*/ 3378 w 10000"/>
              <a:gd name="connsiteY1" fmla="*/ 448 h 10026"/>
              <a:gd name="connsiteX2" fmla="*/ 5951 w 10000"/>
              <a:gd name="connsiteY2" fmla="*/ 2557 h 10026"/>
              <a:gd name="connsiteX3" fmla="*/ 3711 w 10000"/>
              <a:gd name="connsiteY3" fmla="*/ 8516 h 10026"/>
              <a:gd name="connsiteX4" fmla="*/ 10000 w 10000"/>
              <a:gd name="connsiteY4" fmla="*/ 10026 h 10026"/>
              <a:gd name="connsiteX0" fmla="*/ 0 w 10000"/>
              <a:gd name="connsiteY0" fmla="*/ 0 h 10000"/>
              <a:gd name="connsiteX1" fmla="*/ 5951 w 10000"/>
              <a:gd name="connsiteY1" fmla="*/ 2531 h 10000"/>
              <a:gd name="connsiteX2" fmla="*/ 3711 w 10000"/>
              <a:gd name="connsiteY2" fmla="*/ 8490 h 10000"/>
              <a:gd name="connsiteX3" fmla="*/ 10000 w 10000"/>
              <a:gd name="connsiteY3" fmla="*/ 10000 h 10000"/>
              <a:gd name="connsiteX0" fmla="*/ 0 w 10000"/>
              <a:gd name="connsiteY0" fmla="*/ 0 h 10000"/>
              <a:gd name="connsiteX1" fmla="*/ 5951 w 10000"/>
              <a:gd name="connsiteY1" fmla="*/ 2531 h 10000"/>
              <a:gd name="connsiteX2" fmla="*/ 3711 w 10000"/>
              <a:gd name="connsiteY2" fmla="*/ 8490 h 10000"/>
              <a:gd name="connsiteX3" fmla="*/ 10000 w 10000"/>
              <a:gd name="connsiteY3" fmla="*/ 10000 h 10000"/>
              <a:gd name="connsiteX0" fmla="*/ 0 w 10000"/>
              <a:gd name="connsiteY0" fmla="*/ 0 h 10000"/>
              <a:gd name="connsiteX1" fmla="*/ 5951 w 10000"/>
              <a:gd name="connsiteY1" fmla="*/ 2531 h 10000"/>
              <a:gd name="connsiteX2" fmla="*/ 3711 w 10000"/>
              <a:gd name="connsiteY2" fmla="*/ 8490 h 10000"/>
              <a:gd name="connsiteX3" fmla="*/ 10000 w 10000"/>
              <a:gd name="connsiteY3" fmla="*/ 10000 h 10000"/>
              <a:gd name="connsiteX0" fmla="*/ 0 w 10000"/>
              <a:gd name="connsiteY0" fmla="*/ 195 h 10195"/>
              <a:gd name="connsiteX1" fmla="*/ 5951 w 10000"/>
              <a:gd name="connsiteY1" fmla="*/ 2726 h 10195"/>
              <a:gd name="connsiteX2" fmla="*/ 3711 w 10000"/>
              <a:gd name="connsiteY2" fmla="*/ 8685 h 10195"/>
              <a:gd name="connsiteX3" fmla="*/ 10000 w 10000"/>
              <a:gd name="connsiteY3" fmla="*/ 10195 h 10195"/>
              <a:gd name="connsiteX0" fmla="*/ 0 w 10000"/>
              <a:gd name="connsiteY0" fmla="*/ 0 h 10000"/>
              <a:gd name="connsiteX1" fmla="*/ 5951 w 10000"/>
              <a:gd name="connsiteY1" fmla="*/ 2531 h 10000"/>
              <a:gd name="connsiteX2" fmla="*/ 3711 w 10000"/>
              <a:gd name="connsiteY2" fmla="*/ 8490 h 10000"/>
              <a:gd name="connsiteX3" fmla="*/ 10000 w 10000"/>
              <a:gd name="connsiteY3" fmla="*/ 10000 h 10000"/>
              <a:gd name="connsiteX0" fmla="*/ 0 w 10000"/>
              <a:gd name="connsiteY0" fmla="*/ 0 h 10000"/>
              <a:gd name="connsiteX1" fmla="*/ 5951 w 10000"/>
              <a:gd name="connsiteY1" fmla="*/ 2531 h 10000"/>
              <a:gd name="connsiteX2" fmla="*/ 3711 w 10000"/>
              <a:gd name="connsiteY2" fmla="*/ 8490 h 10000"/>
              <a:gd name="connsiteX3" fmla="*/ 10000 w 10000"/>
              <a:gd name="connsiteY3" fmla="*/ 10000 h 10000"/>
              <a:gd name="connsiteX0" fmla="*/ 0 w 10000"/>
              <a:gd name="connsiteY0" fmla="*/ 0 h 10000"/>
              <a:gd name="connsiteX1" fmla="*/ 5740 w 10000"/>
              <a:gd name="connsiteY1" fmla="*/ 1802 h 10000"/>
              <a:gd name="connsiteX2" fmla="*/ 3711 w 10000"/>
              <a:gd name="connsiteY2" fmla="*/ 8490 h 10000"/>
              <a:gd name="connsiteX3" fmla="*/ 10000 w 10000"/>
              <a:gd name="connsiteY3" fmla="*/ 10000 h 10000"/>
              <a:gd name="connsiteX0" fmla="*/ 0 w 10000"/>
              <a:gd name="connsiteY0" fmla="*/ 0 h 10000"/>
              <a:gd name="connsiteX1" fmla="*/ 5740 w 10000"/>
              <a:gd name="connsiteY1" fmla="*/ 1802 h 10000"/>
              <a:gd name="connsiteX2" fmla="*/ 3378 w 10000"/>
              <a:gd name="connsiteY2" fmla="*/ 8110 h 10000"/>
              <a:gd name="connsiteX3" fmla="*/ 10000 w 10000"/>
              <a:gd name="connsiteY3" fmla="*/ 10000 h 10000"/>
              <a:gd name="connsiteX0" fmla="*/ 0 w 10000"/>
              <a:gd name="connsiteY0" fmla="*/ 0 h 10377"/>
              <a:gd name="connsiteX1" fmla="*/ 5740 w 10000"/>
              <a:gd name="connsiteY1" fmla="*/ 1802 h 10377"/>
              <a:gd name="connsiteX2" fmla="*/ 3378 w 10000"/>
              <a:gd name="connsiteY2" fmla="*/ 9011 h 10377"/>
              <a:gd name="connsiteX3" fmla="*/ 10000 w 10000"/>
              <a:gd name="connsiteY3" fmla="*/ 10000 h 10377"/>
              <a:gd name="connsiteX0" fmla="*/ 0 w 10000"/>
              <a:gd name="connsiteY0" fmla="*/ 0 h 10377"/>
              <a:gd name="connsiteX1" fmla="*/ 3378 w 10000"/>
              <a:gd name="connsiteY1" fmla="*/ 9011 h 10377"/>
              <a:gd name="connsiteX2" fmla="*/ 10000 w 10000"/>
              <a:gd name="connsiteY2" fmla="*/ 10000 h 10377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0" fmla="*/ 0 w 13129"/>
              <a:gd name="connsiteY0" fmla="*/ 0 h 21973"/>
              <a:gd name="connsiteX1" fmla="*/ 13129 w 13129"/>
              <a:gd name="connsiteY1" fmla="*/ 21973 h 21973"/>
              <a:gd name="connsiteX0" fmla="*/ 0 w 13129"/>
              <a:gd name="connsiteY0" fmla="*/ 0 h 21973"/>
              <a:gd name="connsiteX1" fmla="*/ 13129 w 13129"/>
              <a:gd name="connsiteY1" fmla="*/ 21973 h 21973"/>
              <a:gd name="connsiteX0" fmla="*/ 0 w 13129"/>
              <a:gd name="connsiteY0" fmla="*/ 0 h 21973"/>
              <a:gd name="connsiteX1" fmla="*/ 13129 w 13129"/>
              <a:gd name="connsiteY1" fmla="*/ 21973 h 21973"/>
              <a:gd name="connsiteX0" fmla="*/ 68 w 13197"/>
              <a:gd name="connsiteY0" fmla="*/ 0 h 21973"/>
              <a:gd name="connsiteX1" fmla="*/ 13197 w 13197"/>
              <a:gd name="connsiteY1" fmla="*/ 21973 h 219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197" h="21973">
                <a:moveTo>
                  <a:pt x="68" y="0"/>
                </a:moveTo>
                <a:cubicBezTo>
                  <a:pt x="0" y="10824"/>
                  <a:pt x="7129" y="21720"/>
                  <a:pt x="13197" y="21973"/>
                </a:cubicBezTo>
              </a:path>
            </a:pathLst>
          </a:custGeom>
          <a:noFill/>
          <a:ln w="19050">
            <a:solidFill>
              <a:schemeClr val="tx1">
                <a:lumMod val="65000"/>
                <a:lumOff val="35000"/>
              </a:schemeClr>
            </a:solidFill>
            <a:round/>
            <a:headEnd type="triangle" w="lg" len="med"/>
            <a:tailEnd type="triangle" w="lg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" name="Freeform 125"/>
          <p:cNvSpPr>
            <a:spLocks/>
          </p:cNvSpPr>
          <p:nvPr/>
        </p:nvSpPr>
        <p:spPr bwMode="auto">
          <a:xfrm>
            <a:off x="5864122" y="2885401"/>
            <a:ext cx="1516190" cy="516561"/>
          </a:xfrm>
          <a:custGeom>
            <a:avLst/>
            <a:gdLst>
              <a:gd name="connsiteX0" fmla="*/ 2520 w 10000"/>
              <a:gd name="connsiteY0" fmla="*/ 10000 h 10063"/>
              <a:gd name="connsiteX1" fmla="*/ 9620 w 10000"/>
              <a:gd name="connsiteY1" fmla="*/ 8701 h 10063"/>
              <a:gd name="connsiteX2" fmla="*/ 355 w 10000"/>
              <a:gd name="connsiteY2" fmla="*/ 1372 h 10063"/>
              <a:gd name="connsiteX3" fmla="*/ 7512 w 10000"/>
              <a:gd name="connsiteY3" fmla="*/ 478 h 10063"/>
              <a:gd name="connsiteX0" fmla="*/ 3150 w 10000"/>
              <a:gd name="connsiteY0" fmla="*/ 10000 h 10063"/>
              <a:gd name="connsiteX1" fmla="*/ 9620 w 10000"/>
              <a:gd name="connsiteY1" fmla="*/ 8701 h 10063"/>
              <a:gd name="connsiteX2" fmla="*/ 355 w 10000"/>
              <a:gd name="connsiteY2" fmla="*/ 1372 h 10063"/>
              <a:gd name="connsiteX3" fmla="*/ 7512 w 10000"/>
              <a:gd name="connsiteY3" fmla="*/ 478 h 10063"/>
              <a:gd name="connsiteX0" fmla="*/ 3013 w 9063"/>
              <a:gd name="connsiteY0" fmla="*/ 9968 h 10031"/>
              <a:gd name="connsiteX1" fmla="*/ 8683 w 9063"/>
              <a:gd name="connsiteY1" fmla="*/ 8486 h 10031"/>
              <a:gd name="connsiteX2" fmla="*/ 218 w 9063"/>
              <a:gd name="connsiteY2" fmla="*/ 1340 h 10031"/>
              <a:gd name="connsiteX3" fmla="*/ 7375 w 9063"/>
              <a:gd name="connsiteY3" fmla="*/ 446 h 10031"/>
              <a:gd name="connsiteX0" fmla="*/ 3325 w 8137"/>
              <a:gd name="connsiteY0" fmla="*/ 9937 h 10000"/>
              <a:gd name="connsiteX1" fmla="*/ 7495 w 8137"/>
              <a:gd name="connsiteY1" fmla="*/ 8460 h 10000"/>
              <a:gd name="connsiteX2" fmla="*/ 241 w 8137"/>
              <a:gd name="connsiteY2" fmla="*/ 1336 h 10000"/>
              <a:gd name="connsiteX3" fmla="*/ 8137 w 8137"/>
              <a:gd name="connsiteY3" fmla="*/ 445 h 10000"/>
              <a:gd name="connsiteX0" fmla="*/ 2005 w 7919"/>
              <a:gd name="connsiteY0" fmla="*/ 10198 h 10261"/>
              <a:gd name="connsiteX1" fmla="*/ 7130 w 7919"/>
              <a:gd name="connsiteY1" fmla="*/ 8721 h 10261"/>
              <a:gd name="connsiteX2" fmla="*/ 296 w 7919"/>
              <a:gd name="connsiteY2" fmla="*/ 1336 h 10261"/>
              <a:gd name="connsiteX3" fmla="*/ 7919 w 7919"/>
              <a:gd name="connsiteY3" fmla="*/ 706 h 10261"/>
              <a:gd name="connsiteX0" fmla="*/ 2338 w 9889"/>
              <a:gd name="connsiteY0" fmla="*/ 10077 h 10138"/>
              <a:gd name="connsiteX1" fmla="*/ 8810 w 9889"/>
              <a:gd name="connsiteY1" fmla="*/ 8637 h 10138"/>
              <a:gd name="connsiteX2" fmla="*/ 180 w 9889"/>
              <a:gd name="connsiteY2" fmla="*/ 1440 h 10138"/>
              <a:gd name="connsiteX3" fmla="*/ 9889 w 9889"/>
              <a:gd name="connsiteY3" fmla="*/ 0 h 10138"/>
              <a:gd name="connsiteX0" fmla="*/ 2364 w 10000"/>
              <a:gd name="connsiteY0" fmla="*/ 11360 h 11420"/>
              <a:gd name="connsiteX1" fmla="*/ 8909 w 10000"/>
              <a:gd name="connsiteY1" fmla="*/ 9939 h 11420"/>
              <a:gd name="connsiteX2" fmla="*/ 182 w 10000"/>
              <a:gd name="connsiteY2" fmla="*/ 2840 h 11420"/>
              <a:gd name="connsiteX3" fmla="*/ 10000 w 10000"/>
              <a:gd name="connsiteY3" fmla="*/ 0 h 11420"/>
              <a:gd name="connsiteX0" fmla="*/ 2364 w 10000"/>
              <a:gd name="connsiteY0" fmla="*/ 11360 h 11420"/>
              <a:gd name="connsiteX1" fmla="*/ 8909 w 10000"/>
              <a:gd name="connsiteY1" fmla="*/ 9939 h 11420"/>
              <a:gd name="connsiteX2" fmla="*/ 182 w 10000"/>
              <a:gd name="connsiteY2" fmla="*/ 2840 h 11420"/>
              <a:gd name="connsiteX3" fmla="*/ 10000 w 10000"/>
              <a:gd name="connsiteY3" fmla="*/ 0 h 11420"/>
              <a:gd name="connsiteX0" fmla="*/ 2364 w 10000"/>
              <a:gd name="connsiteY0" fmla="*/ 11484 h 11544"/>
              <a:gd name="connsiteX1" fmla="*/ 8909 w 10000"/>
              <a:gd name="connsiteY1" fmla="*/ 10063 h 11544"/>
              <a:gd name="connsiteX2" fmla="*/ 182 w 10000"/>
              <a:gd name="connsiteY2" fmla="*/ 2964 h 11544"/>
              <a:gd name="connsiteX3" fmla="*/ 10000 w 10000"/>
              <a:gd name="connsiteY3" fmla="*/ 124 h 11544"/>
              <a:gd name="connsiteX0" fmla="*/ 2546 w 11273"/>
              <a:gd name="connsiteY0" fmla="*/ 10064 h 10124"/>
              <a:gd name="connsiteX1" fmla="*/ 9091 w 11273"/>
              <a:gd name="connsiteY1" fmla="*/ 8643 h 10124"/>
              <a:gd name="connsiteX2" fmla="*/ 364 w 11273"/>
              <a:gd name="connsiteY2" fmla="*/ 1544 h 10124"/>
              <a:gd name="connsiteX3" fmla="*/ 11273 w 11273"/>
              <a:gd name="connsiteY3" fmla="*/ 124 h 10124"/>
              <a:gd name="connsiteX0" fmla="*/ 2182 w 9384"/>
              <a:gd name="connsiteY0" fmla="*/ 10064 h 10124"/>
              <a:gd name="connsiteX1" fmla="*/ 8727 w 9384"/>
              <a:gd name="connsiteY1" fmla="*/ 8643 h 10124"/>
              <a:gd name="connsiteX2" fmla="*/ 0 w 9384"/>
              <a:gd name="connsiteY2" fmla="*/ 1544 h 10124"/>
              <a:gd name="connsiteX3" fmla="*/ 8727 w 9384"/>
              <a:gd name="connsiteY3" fmla="*/ 124 h 10124"/>
              <a:gd name="connsiteX0" fmla="*/ 2906 w 14068"/>
              <a:gd name="connsiteY0" fmla="*/ 9941 h 10000"/>
              <a:gd name="connsiteX1" fmla="*/ 13368 w 14068"/>
              <a:gd name="connsiteY1" fmla="*/ 8538 h 10000"/>
              <a:gd name="connsiteX2" fmla="*/ 581 w 14068"/>
              <a:gd name="connsiteY2" fmla="*/ 1525 h 10000"/>
              <a:gd name="connsiteX3" fmla="*/ 9881 w 14068"/>
              <a:gd name="connsiteY3" fmla="*/ 122 h 10000"/>
              <a:gd name="connsiteX0" fmla="*/ 3100 w 14262"/>
              <a:gd name="connsiteY0" fmla="*/ 9940 h 9999"/>
              <a:gd name="connsiteX1" fmla="*/ 13562 w 14262"/>
              <a:gd name="connsiteY1" fmla="*/ 8537 h 9999"/>
              <a:gd name="connsiteX2" fmla="*/ 775 w 14262"/>
              <a:gd name="connsiteY2" fmla="*/ 1524 h 9999"/>
              <a:gd name="connsiteX3" fmla="*/ 8912 w 14262"/>
              <a:gd name="connsiteY3" fmla="*/ 122 h 9999"/>
              <a:gd name="connsiteX0" fmla="*/ 2220 w 13087"/>
              <a:gd name="connsiteY0" fmla="*/ 10063 h 10122"/>
              <a:gd name="connsiteX1" fmla="*/ 9555 w 13087"/>
              <a:gd name="connsiteY1" fmla="*/ 8660 h 10122"/>
              <a:gd name="connsiteX2" fmla="*/ 589 w 13087"/>
              <a:gd name="connsiteY2" fmla="*/ 1646 h 10122"/>
              <a:gd name="connsiteX3" fmla="*/ 13087 w 13087"/>
              <a:gd name="connsiteY3" fmla="*/ 122 h 10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087" h="10122">
                <a:moveTo>
                  <a:pt x="2220" y="10063"/>
                </a:moveTo>
                <a:cubicBezTo>
                  <a:pt x="7562" y="10122"/>
                  <a:pt x="10046" y="9890"/>
                  <a:pt x="9555" y="8660"/>
                </a:cubicBezTo>
                <a:cubicBezTo>
                  <a:pt x="9032" y="7371"/>
                  <a:pt x="0" y="3069"/>
                  <a:pt x="589" y="1646"/>
                </a:cubicBezTo>
                <a:cubicBezTo>
                  <a:pt x="1178" y="223"/>
                  <a:pt x="9288" y="0"/>
                  <a:pt x="13087" y="122"/>
                </a:cubicBezTo>
              </a:path>
            </a:pathLst>
          </a:custGeom>
          <a:noFill/>
          <a:ln w="19050">
            <a:solidFill>
              <a:schemeClr val="tx1">
                <a:lumMod val="65000"/>
                <a:lumOff val="35000"/>
              </a:schemeClr>
            </a:solidFill>
            <a:round/>
            <a:headEnd type="none" w="lg" len="med"/>
            <a:tailEnd type="triangle" w="lg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8" name="TextBox 87"/>
          <p:cNvSpPr txBox="1"/>
          <p:nvPr/>
        </p:nvSpPr>
        <p:spPr>
          <a:xfrm>
            <a:off x="5148064" y="5301208"/>
            <a:ext cx="15107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dirty="0" smtClean="0"/>
              <a:t>remote access</a:t>
            </a:r>
          </a:p>
          <a:p>
            <a:pPr algn="ctr"/>
            <a:r>
              <a:rPr lang="en-US" i="1" dirty="0" smtClean="0"/>
              <a:t>to data</a:t>
            </a:r>
            <a:endParaRPr lang="en-US" i="1" dirty="0"/>
          </a:p>
        </p:txBody>
      </p:sp>
      <p:sp>
        <p:nvSpPr>
          <p:cNvPr id="89" name="TextBox 88"/>
          <p:cNvSpPr txBox="1"/>
          <p:nvPr/>
        </p:nvSpPr>
        <p:spPr>
          <a:xfrm>
            <a:off x="3619241" y="5301208"/>
            <a:ext cx="10967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dirty="0" smtClean="0"/>
              <a:t>remote</a:t>
            </a:r>
          </a:p>
          <a:p>
            <a:pPr algn="ctr"/>
            <a:r>
              <a:rPr lang="en-US" i="1" dirty="0" smtClean="0"/>
              <a:t>operation</a:t>
            </a:r>
            <a:endParaRPr lang="en-US" i="1" dirty="0"/>
          </a:p>
        </p:txBody>
      </p:sp>
      <p:sp>
        <p:nvSpPr>
          <p:cNvPr id="90" name="Rounded Rectangle 89"/>
          <p:cNvSpPr/>
          <p:nvPr/>
        </p:nvSpPr>
        <p:spPr>
          <a:xfrm>
            <a:off x="2485082" y="5552267"/>
            <a:ext cx="396000" cy="324000"/>
          </a:xfrm>
          <a:prstGeom prst="roundRect">
            <a:avLst/>
          </a:prstGeom>
          <a:solidFill>
            <a:srgbClr val="00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600" b="1" dirty="0" smtClean="0">
                <a:solidFill>
                  <a:schemeClr val="tx1"/>
                </a:solidFill>
              </a:rPr>
              <a:t>on</a:t>
            </a:r>
            <a:endParaRPr lang="en-GB" sz="1600" b="1" dirty="0">
              <a:solidFill>
                <a:schemeClr val="tx1"/>
              </a:solidFill>
            </a:endParaRPr>
          </a:p>
        </p:txBody>
      </p:sp>
      <p:sp>
        <p:nvSpPr>
          <p:cNvPr id="91" name="Rounded Rectangle 90"/>
          <p:cNvSpPr/>
          <p:nvPr/>
        </p:nvSpPr>
        <p:spPr>
          <a:xfrm>
            <a:off x="2953090" y="5552267"/>
            <a:ext cx="396000" cy="324000"/>
          </a:xfrm>
          <a:prstGeom prst="roundRect">
            <a:avLst/>
          </a:prstGeom>
          <a:solidFill>
            <a:srgbClr val="FF0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600" b="1" dirty="0" smtClean="0">
                <a:solidFill>
                  <a:schemeClr val="tx1"/>
                </a:solidFill>
              </a:rPr>
              <a:t>off</a:t>
            </a:r>
            <a:endParaRPr lang="en-GB" sz="1600" b="1" dirty="0">
              <a:solidFill>
                <a:schemeClr val="tx1"/>
              </a:solidFill>
            </a:endParaRPr>
          </a:p>
        </p:txBody>
      </p:sp>
      <p:sp>
        <p:nvSpPr>
          <p:cNvPr id="92" name="Freeform 125"/>
          <p:cNvSpPr>
            <a:spLocks/>
          </p:cNvSpPr>
          <p:nvPr/>
        </p:nvSpPr>
        <p:spPr bwMode="auto">
          <a:xfrm flipV="1">
            <a:off x="6172966" y="3861048"/>
            <a:ext cx="2608021" cy="1008112"/>
          </a:xfrm>
          <a:custGeom>
            <a:avLst/>
            <a:gdLst>
              <a:gd name="connsiteX0" fmla="*/ 2520 w 10000"/>
              <a:gd name="connsiteY0" fmla="*/ 10000 h 10063"/>
              <a:gd name="connsiteX1" fmla="*/ 9620 w 10000"/>
              <a:gd name="connsiteY1" fmla="*/ 8701 h 10063"/>
              <a:gd name="connsiteX2" fmla="*/ 355 w 10000"/>
              <a:gd name="connsiteY2" fmla="*/ 1372 h 10063"/>
              <a:gd name="connsiteX3" fmla="*/ 7512 w 10000"/>
              <a:gd name="connsiteY3" fmla="*/ 478 h 10063"/>
              <a:gd name="connsiteX0" fmla="*/ 3150 w 10000"/>
              <a:gd name="connsiteY0" fmla="*/ 10000 h 10063"/>
              <a:gd name="connsiteX1" fmla="*/ 9620 w 10000"/>
              <a:gd name="connsiteY1" fmla="*/ 8701 h 10063"/>
              <a:gd name="connsiteX2" fmla="*/ 355 w 10000"/>
              <a:gd name="connsiteY2" fmla="*/ 1372 h 10063"/>
              <a:gd name="connsiteX3" fmla="*/ 7512 w 10000"/>
              <a:gd name="connsiteY3" fmla="*/ 478 h 10063"/>
              <a:gd name="connsiteX0" fmla="*/ 3013 w 9063"/>
              <a:gd name="connsiteY0" fmla="*/ 9968 h 10031"/>
              <a:gd name="connsiteX1" fmla="*/ 8683 w 9063"/>
              <a:gd name="connsiteY1" fmla="*/ 8486 h 10031"/>
              <a:gd name="connsiteX2" fmla="*/ 218 w 9063"/>
              <a:gd name="connsiteY2" fmla="*/ 1340 h 10031"/>
              <a:gd name="connsiteX3" fmla="*/ 7375 w 9063"/>
              <a:gd name="connsiteY3" fmla="*/ 446 h 10031"/>
              <a:gd name="connsiteX0" fmla="*/ 3325 w 8137"/>
              <a:gd name="connsiteY0" fmla="*/ 9937 h 10000"/>
              <a:gd name="connsiteX1" fmla="*/ 7495 w 8137"/>
              <a:gd name="connsiteY1" fmla="*/ 8460 h 10000"/>
              <a:gd name="connsiteX2" fmla="*/ 241 w 8137"/>
              <a:gd name="connsiteY2" fmla="*/ 1336 h 10000"/>
              <a:gd name="connsiteX3" fmla="*/ 8137 w 8137"/>
              <a:gd name="connsiteY3" fmla="*/ 445 h 10000"/>
              <a:gd name="connsiteX0" fmla="*/ 2005 w 7919"/>
              <a:gd name="connsiteY0" fmla="*/ 10198 h 10261"/>
              <a:gd name="connsiteX1" fmla="*/ 7130 w 7919"/>
              <a:gd name="connsiteY1" fmla="*/ 8721 h 10261"/>
              <a:gd name="connsiteX2" fmla="*/ 296 w 7919"/>
              <a:gd name="connsiteY2" fmla="*/ 1336 h 10261"/>
              <a:gd name="connsiteX3" fmla="*/ 7919 w 7919"/>
              <a:gd name="connsiteY3" fmla="*/ 706 h 10261"/>
              <a:gd name="connsiteX0" fmla="*/ 2338 w 9889"/>
              <a:gd name="connsiteY0" fmla="*/ 10077 h 10138"/>
              <a:gd name="connsiteX1" fmla="*/ 8810 w 9889"/>
              <a:gd name="connsiteY1" fmla="*/ 8637 h 10138"/>
              <a:gd name="connsiteX2" fmla="*/ 180 w 9889"/>
              <a:gd name="connsiteY2" fmla="*/ 1440 h 10138"/>
              <a:gd name="connsiteX3" fmla="*/ 9889 w 9889"/>
              <a:gd name="connsiteY3" fmla="*/ 0 h 10138"/>
              <a:gd name="connsiteX0" fmla="*/ 2364 w 10000"/>
              <a:gd name="connsiteY0" fmla="*/ 11360 h 11420"/>
              <a:gd name="connsiteX1" fmla="*/ 8909 w 10000"/>
              <a:gd name="connsiteY1" fmla="*/ 9939 h 11420"/>
              <a:gd name="connsiteX2" fmla="*/ 182 w 10000"/>
              <a:gd name="connsiteY2" fmla="*/ 2840 h 11420"/>
              <a:gd name="connsiteX3" fmla="*/ 10000 w 10000"/>
              <a:gd name="connsiteY3" fmla="*/ 0 h 11420"/>
              <a:gd name="connsiteX0" fmla="*/ 2364 w 10000"/>
              <a:gd name="connsiteY0" fmla="*/ 11360 h 11420"/>
              <a:gd name="connsiteX1" fmla="*/ 8909 w 10000"/>
              <a:gd name="connsiteY1" fmla="*/ 9939 h 11420"/>
              <a:gd name="connsiteX2" fmla="*/ 182 w 10000"/>
              <a:gd name="connsiteY2" fmla="*/ 2840 h 11420"/>
              <a:gd name="connsiteX3" fmla="*/ 10000 w 10000"/>
              <a:gd name="connsiteY3" fmla="*/ 0 h 11420"/>
              <a:gd name="connsiteX0" fmla="*/ 2364 w 10000"/>
              <a:gd name="connsiteY0" fmla="*/ 11484 h 11544"/>
              <a:gd name="connsiteX1" fmla="*/ 8909 w 10000"/>
              <a:gd name="connsiteY1" fmla="*/ 10063 h 11544"/>
              <a:gd name="connsiteX2" fmla="*/ 182 w 10000"/>
              <a:gd name="connsiteY2" fmla="*/ 2964 h 11544"/>
              <a:gd name="connsiteX3" fmla="*/ 10000 w 10000"/>
              <a:gd name="connsiteY3" fmla="*/ 124 h 11544"/>
              <a:gd name="connsiteX0" fmla="*/ 2546 w 11273"/>
              <a:gd name="connsiteY0" fmla="*/ 10064 h 10124"/>
              <a:gd name="connsiteX1" fmla="*/ 9091 w 11273"/>
              <a:gd name="connsiteY1" fmla="*/ 8643 h 10124"/>
              <a:gd name="connsiteX2" fmla="*/ 364 w 11273"/>
              <a:gd name="connsiteY2" fmla="*/ 1544 h 10124"/>
              <a:gd name="connsiteX3" fmla="*/ 11273 w 11273"/>
              <a:gd name="connsiteY3" fmla="*/ 124 h 10124"/>
              <a:gd name="connsiteX0" fmla="*/ 2182 w 9384"/>
              <a:gd name="connsiteY0" fmla="*/ 10064 h 10124"/>
              <a:gd name="connsiteX1" fmla="*/ 8727 w 9384"/>
              <a:gd name="connsiteY1" fmla="*/ 8643 h 10124"/>
              <a:gd name="connsiteX2" fmla="*/ 0 w 9384"/>
              <a:gd name="connsiteY2" fmla="*/ 1544 h 10124"/>
              <a:gd name="connsiteX3" fmla="*/ 8727 w 9384"/>
              <a:gd name="connsiteY3" fmla="*/ 124 h 10124"/>
              <a:gd name="connsiteX0" fmla="*/ 2906 w 14068"/>
              <a:gd name="connsiteY0" fmla="*/ 9941 h 10000"/>
              <a:gd name="connsiteX1" fmla="*/ 13368 w 14068"/>
              <a:gd name="connsiteY1" fmla="*/ 8538 h 10000"/>
              <a:gd name="connsiteX2" fmla="*/ 581 w 14068"/>
              <a:gd name="connsiteY2" fmla="*/ 1525 h 10000"/>
              <a:gd name="connsiteX3" fmla="*/ 9881 w 14068"/>
              <a:gd name="connsiteY3" fmla="*/ 122 h 10000"/>
              <a:gd name="connsiteX0" fmla="*/ 3100 w 14262"/>
              <a:gd name="connsiteY0" fmla="*/ 9940 h 9999"/>
              <a:gd name="connsiteX1" fmla="*/ 13562 w 14262"/>
              <a:gd name="connsiteY1" fmla="*/ 8537 h 9999"/>
              <a:gd name="connsiteX2" fmla="*/ 775 w 14262"/>
              <a:gd name="connsiteY2" fmla="*/ 1524 h 9999"/>
              <a:gd name="connsiteX3" fmla="*/ 8912 w 14262"/>
              <a:gd name="connsiteY3" fmla="*/ 122 h 9999"/>
              <a:gd name="connsiteX0" fmla="*/ 3888 w 21993"/>
              <a:gd name="connsiteY0" fmla="*/ 10907 h 17255"/>
              <a:gd name="connsiteX1" fmla="*/ 21502 w 21993"/>
              <a:gd name="connsiteY1" fmla="*/ 16025 h 17255"/>
              <a:gd name="connsiteX2" fmla="*/ 2257 w 21993"/>
              <a:gd name="connsiteY2" fmla="*/ 2490 h 17255"/>
              <a:gd name="connsiteX3" fmla="*/ 7963 w 21993"/>
              <a:gd name="connsiteY3" fmla="*/ 1088 h 17255"/>
              <a:gd name="connsiteX0" fmla="*/ 3888 w 21834"/>
              <a:gd name="connsiteY0" fmla="*/ 10907 h 19913"/>
              <a:gd name="connsiteX1" fmla="*/ 18490 w 21834"/>
              <a:gd name="connsiteY1" fmla="*/ 19060 h 19913"/>
              <a:gd name="connsiteX2" fmla="*/ 21502 w 21834"/>
              <a:gd name="connsiteY2" fmla="*/ 16025 h 19913"/>
              <a:gd name="connsiteX3" fmla="*/ 2257 w 21834"/>
              <a:gd name="connsiteY3" fmla="*/ 2490 h 19913"/>
              <a:gd name="connsiteX4" fmla="*/ 7963 w 21834"/>
              <a:gd name="connsiteY4" fmla="*/ 1088 h 19913"/>
              <a:gd name="connsiteX0" fmla="*/ 3888 w 21774"/>
              <a:gd name="connsiteY0" fmla="*/ 10907 h 17428"/>
              <a:gd name="connsiteX1" fmla="*/ 21502 w 21774"/>
              <a:gd name="connsiteY1" fmla="*/ 16025 h 17428"/>
              <a:gd name="connsiteX2" fmla="*/ 2257 w 21774"/>
              <a:gd name="connsiteY2" fmla="*/ 2490 h 17428"/>
              <a:gd name="connsiteX3" fmla="*/ 7963 w 21774"/>
              <a:gd name="connsiteY3" fmla="*/ 1088 h 17428"/>
              <a:gd name="connsiteX0" fmla="*/ 19243 w 24333"/>
              <a:gd name="connsiteY0" fmla="*/ 20072 h 21138"/>
              <a:gd name="connsiteX1" fmla="*/ 21502 w 24333"/>
              <a:gd name="connsiteY1" fmla="*/ 16025 h 21138"/>
              <a:gd name="connsiteX2" fmla="*/ 2257 w 24333"/>
              <a:gd name="connsiteY2" fmla="*/ 2490 h 21138"/>
              <a:gd name="connsiteX3" fmla="*/ 7963 w 24333"/>
              <a:gd name="connsiteY3" fmla="*/ 1088 h 21138"/>
              <a:gd name="connsiteX0" fmla="*/ 19243 w 24333"/>
              <a:gd name="connsiteY0" fmla="*/ 20072 h 20581"/>
              <a:gd name="connsiteX1" fmla="*/ 21502 w 24333"/>
              <a:gd name="connsiteY1" fmla="*/ 16025 h 20581"/>
              <a:gd name="connsiteX2" fmla="*/ 2257 w 24333"/>
              <a:gd name="connsiteY2" fmla="*/ 2490 h 20581"/>
              <a:gd name="connsiteX3" fmla="*/ 7963 w 24333"/>
              <a:gd name="connsiteY3" fmla="*/ 1088 h 20581"/>
              <a:gd name="connsiteX0" fmla="*/ 19243 w 24333"/>
              <a:gd name="connsiteY0" fmla="*/ 20072 h 20072"/>
              <a:gd name="connsiteX1" fmla="*/ 21502 w 24333"/>
              <a:gd name="connsiteY1" fmla="*/ 16025 h 20072"/>
              <a:gd name="connsiteX2" fmla="*/ 2257 w 24333"/>
              <a:gd name="connsiteY2" fmla="*/ 2490 h 20072"/>
              <a:gd name="connsiteX3" fmla="*/ 7963 w 24333"/>
              <a:gd name="connsiteY3" fmla="*/ 1088 h 20072"/>
              <a:gd name="connsiteX0" fmla="*/ 19243 w 19243"/>
              <a:gd name="connsiteY0" fmla="*/ 20072 h 20072"/>
              <a:gd name="connsiteX1" fmla="*/ 2257 w 19243"/>
              <a:gd name="connsiteY1" fmla="*/ 2490 h 20072"/>
              <a:gd name="connsiteX2" fmla="*/ 7963 w 19243"/>
              <a:gd name="connsiteY2" fmla="*/ 1088 h 20072"/>
              <a:gd name="connsiteX0" fmla="*/ 19243 w 36447"/>
              <a:gd name="connsiteY0" fmla="*/ 20072 h 20072"/>
              <a:gd name="connsiteX1" fmla="*/ 2257 w 36447"/>
              <a:gd name="connsiteY1" fmla="*/ 2490 h 20072"/>
              <a:gd name="connsiteX2" fmla="*/ 7963 w 36447"/>
              <a:gd name="connsiteY2" fmla="*/ 1088 h 20072"/>
              <a:gd name="connsiteX0" fmla="*/ 11280 w 11280"/>
              <a:gd name="connsiteY0" fmla="*/ 18984 h 18984"/>
              <a:gd name="connsiteX1" fmla="*/ 0 w 11280"/>
              <a:gd name="connsiteY1" fmla="*/ 0 h 18984"/>
              <a:gd name="connsiteX0" fmla="*/ 24861 w 24861"/>
              <a:gd name="connsiteY0" fmla="*/ 19226 h 19226"/>
              <a:gd name="connsiteX1" fmla="*/ 13581 w 24861"/>
              <a:gd name="connsiteY1" fmla="*/ 242 h 19226"/>
              <a:gd name="connsiteX0" fmla="*/ 24861 w 43442"/>
              <a:gd name="connsiteY0" fmla="*/ 19226 h 19226"/>
              <a:gd name="connsiteX1" fmla="*/ 13581 w 43442"/>
              <a:gd name="connsiteY1" fmla="*/ 242 h 19226"/>
              <a:gd name="connsiteX0" fmla="*/ 24861 w 36153"/>
              <a:gd name="connsiteY0" fmla="*/ 19226 h 19226"/>
              <a:gd name="connsiteX1" fmla="*/ 13581 w 36153"/>
              <a:gd name="connsiteY1" fmla="*/ 242 h 19226"/>
              <a:gd name="connsiteX0" fmla="*/ 22070 w 33362"/>
              <a:gd name="connsiteY0" fmla="*/ 18984 h 18984"/>
              <a:gd name="connsiteX1" fmla="*/ 10790 w 33362"/>
              <a:gd name="connsiteY1" fmla="*/ 0 h 18984"/>
              <a:gd name="connsiteX0" fmla="*/ 22070 w 33043"/>
              <a:gd name="connsiteY0" fmla="*/ 18984 h 18984"/>
              <a:gd name="connsiteX1" fmla="*/ 10790 w 33043"/>
              <a:gd name="connsiteY1" fmla="*/ 0 h 18984"/>
              <a:gd name="connsiteX0" fmla="*/ 20357 w 31330"/>
              <a:gd name="connsiteY0" fmla="*/ 18984 h 18984"/>
              <a:gd name="connsiteX1" fmla="*/ 9077 w 31330"/>
              <a:gd name="connsiteY1" fmla="*/ 0 h 18984"/>
              <a:gd name="connsiteX0" fmla="*/ 20357 w 29254"/>
              <a:gd name="connsiteY0" fmla="*/ 18984 h 18984"/>
              <a:gd name="connsiteX1" fmla="*/ 9077 w 29254"/>
              <a:gd name="connsiteY1" fmla="*/ 0 h 18984"/>
              <a:gd name="connsiteX0" fmla="*/ 20357 w 27782"/>
              <a:gd name="connsiteY0" fmla="*/ 18984 h 18984"/>
              <a:gd name="connsiteX1" fmla="*/ 9077 w 27782"/>
              <a:gd name="connsiteY1" fmla="*/ 0 h 18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782" h="18984">
                <a:moveTo>
                  <a:pt x="20357" y="18984"/>
                </a:moveTo>
                <a:cubicBezTo>
                  <a:pt x="27782" y="11724"/>
                  <a:pt x="0" y="8775"/>
                  <a:pt x="9077" y="0"/>
                </a:cubicBezTo>
              </a:path>
            </a:pathLst>
          </a:custGeom>
          <a:noFill/>
          <a:ln w="19050">
            <a:solidFill>
              <a:schemeClr val="tx1">
                <a:lumMod val="65000"/>
                <a:lumOff val="35000"/>
              </a:schemeClr>
            </a:solidFill>
            <a:round/>
            <a:headEnd type="none" w="lg" len="med"/>
            <a:tailEnd type="triangle" w="lg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3" name="tower"/>
          <p:cNvSpPr>
            <a:spLocks noChangeAspect="1" noEditPoints="1" noChangeArrowheads="1"/>
          </p:cNvSpPr>
          <p:nvPr/>
        </p:nvSpPr>
        <p:spPr bwMode="auto">
          <a:xfrm>
            <a:off x="7442427" y="1715942"/>
            <a:ext cx="379935" cy="759870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contrasting" dir="t"/>
          </a:scene3d>
          <a:sp3d prstMaterial="softEdge"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4" name="tower"/>
          <p:cNvSpPr>
            <a:spLocks noChangeAspect="1" noEditPoints="1" noChangeArrowheads="1"/>
          </p:cNvSpPr>
          <p:nvPr/>
        </p:nvSpPr>
        <p:spPr bwMode="auto">
          <a:xfrm>
            <a:off x="7549653" y="1823168"/>
            <a:ext cx="379935" cy="759870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contrasting" dir="t"/>
          </a:scene3d>
          <a:sp3d prstMaterial="softEdge"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5" name="tower"/>
          <p:cNvSpPr>
            <a:spLocks noChangeAspect="1" noEditPoints="1" noChangeArrowheads="1"/>
          </p:cNvSpPr>
          <p:nvPr/>
        </p:nvSpPr>
        <p:spPr bwMode="auto">
          <a:xfrm>
            <a:off x="7656879" y="1930394"/>
            <a:ext cx="379935" cy="759870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contrasting" dir="t"/>
          </a:scene3d>
          <a:sp3d prstMaterial="softEdge"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6" name="tower"/>
          <p:cNvSpPr>
            <a:spLocks noChangeAspect="1" noEditPoints="1" noChangeArrowheads="1"/>
          </p:cNvSpPr>
          <p:nvPr/>
        </p:nvSpPr>
        <p:spPr bwMode="auto">
          <a:xfrm>
            <a:off x="7764105" y="2037620"/>
            <a:ext cx="379935" cy="759870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contrasting" dir="t"/>
          </a:scene3d>
          <a:sp3d prstMaterial="softEdge"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7" name="tower"/>
          <p:cNvSpPr>
            <a:spLocks noChangeAspect="1" noEditPoints="1" noChangeArrowheads="1"/>
          </p:cNvSpPr>
          <p:nvPr/>
        </p:nvSpPr>
        <p:spPr bwMode="auto">
          <a:xfrm>
            <a:off x="7871332" y="2144846"/>
            <a:ext cx="379935" cy="759870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contrasting" dir="t"/>
          </a:scene3d>
          <a:sp3d prstMaterial="softEdge"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8" name="tower"/>
          <p:cNvSpPr>
            <a:spLocks noChangeAspect="1" noEditPoints="1" noChangeArrowheads="1"/>
          </p:cNvSpPr>
          <p:nvPr/>
        </p:nvSpPr>
        <p:spPr bwMode="auto">
          <a:xfrm>
            <a:off x="7978558" y="2252072"/>
            <a:ext cx="379935" cy="759870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contrasting" dir="t"/>
          </a:scene3d>
          <a:sp3d prstMaterial="softEdge"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9" name="Text Box 110"/>
          <p:cNvSpPr txBox="1">
            <a:spLocks noChangeArrowheads="1"/>
          </p:cNvSpPr>
          <p:nvPr/>
        </p:nvSpPr>
        <p:spPr bwMode="auto">
          <a:xfrm>
            <a:off x="7329931" y="3054864"/>
            <a:ext cx="120250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000" dirty="0" smtClean="0">
                <a:cs typeface="Arial" pitchFamily="34" charset="0"/>
              </a:rPr>
              <a:t>computer</a:t>
            </a:r>
          </a:p>
          <a:p>
            <a:pPr algn="ctr" eaLnBrk="0" hangingPunct="0"/>
            <a:r>
              <a:rPr lang="en-US" sz="2000" dirty="0" smtClean="0">
                <a:cs typeface="Arial" pitchFamily="34" charset="0"/>
              </a:rPr>
              <a:t>center</a:t>
            </a:r>
            <a:endParaRPr lang="en-US" sz="2000" dirty="0">
              <a:cs typeface="Arial" pitchFamily="34" charset="0"/>
            </a:endParaRPr>
          </a:p>
        </p:txBody>
      </p:sp>
      <p:pic>
        <p:nvPicPr>
          <p:cNvPr id="100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614268" y="5193090"/>
            <a:ext cx="533527" cy="75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1" name="Picture 100" descr="galactic skymap.gif"/>
          <p:cNvPicPr>
            <a:picLocks noChangeAspect="1"/>
          </p:cNvPicPr>
          <p:nvPr/>
        </p:nvPicPr>
        <p:blipFill>
          <a:blip r:embed="rId8" cstate="print"/>
          <a:srcRect l="12665" t="12812" r="13332" b="8236"/>
          <a:stretch>
            <a:fillRect/>
          </a:stretch>
        </p:blipFill>
        <p:spPr>
          <a:xfrm>
            <a:off x="6804248" y="5415244"/>
            <a:ext cx="787546" cy="612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FA2D2-B08E-479C-8EFA-F462BF97C60C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102" name="TextBox 101"/>
          <p:cNvSpPr txBox="1"/>
          <p:nvPr/>
        </p:nvSpPr>
        <p:spPr>
          <a:xfrm rot="18360000">
            <a:off x="2415347" y="3560547"/>
            <a:ext cx="10688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 smtClean="0"/>
              <a:t>0.1</a:t>
            </a:r>
            <a:r>
              <a:rPr lang="en-GB" sz="1600" dirty="0" smtClean="0">
                <a:sym typeface="Symbol" panose="05050102010706020507" pitchFamily="18" charset="2"/>
              </a:rPr>
              <a:t>1 Tb/s</a:t>
            </a:r>
            <a:endParaRPr lang="en-GB" sz="1600" dirty="0"/>
          </a:p>
        </p:txBody>
      </p:sp>
      <p:sp>
        <p:nvSpPr>
          <p:cNvPr id="103" name="TextBox 102"/>
          <p:cNvSpPr txBox="1"/>
          <p:nvPr/>
        </p:nvSpPr>
        <p:spPr>
          <a:xfrm>
            <a:off x="5911008" y="2514382"/>
            <a:ext cx="13012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 smtClean="0">
                <a:sym typeface="Symbol" panose="05050102010706020507" pitchFamily="18" charset="2"/>
              </a:rPr>
              <a:t>10100 </a:t>
            </a:r>
            <a:r>
              <a:rPr lang="en-GB" sz="1600" dirty="0">
                <a:sym typeface="Symbol" panose="05050102010706020507" pitchFamily="18" charset="2"/>
              </a:rPr>
              <a:t>Mb/s</a:t>
            </a:r>
            <a:endParaRPr lang="en-GB" sz="1600" dirty="0"/>
          </a:p>
        </p:txBody>
      </p:sp>
      <p:cxnSp>
        <p:nvCxnSpPr>
          <p:cNvPr id="105" name="Straight Connector 104"/>
          <p:cNvCxnSpPr/>
          <p:nvPr/>
        </p:nvCxnSpPr>
        <p:spPr>
          <a:xfrm flipV="1">
            <a:off x="777352" y="3522864"/>
            <a:ext cx="540000" cy="540000"/>
          </a:xfrm>
          <a:prstGeom prst="line">
            <a:avLst/>
          </a:prstGeom>
          <a:ln w="25400">
            <a:solidFill>
              <a:srgbClr val="FF0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9" name="Group 740"/>
          <p:cNvGrpSpPr>
            <a:grpSpLocks noChangeAspect="1"/>
          </p:cNvGrpSpPr>
          <p:nvPr/>
        </p:nvGrpSpPr>
        <p:grpSpPr bwMode="auto">
          <a:xfrm>
            <a:off x="2339752" y="1643088"/>
            <a:ext cx="175046" cy="180000"/>
            <a:chOff x="2295" y="2016"/>
            <a:chExt cx="1161" cy="1200"/>
          </a:xfrm>
        </p:grpSpPr>
        <p:sp>
          <p:nvSpPr>
            <p:cNvPr id="110" name="Oval 741"/>
            <p:cNvSpPr>
              <a:spLocks noChangeAspect="1" noChangeArrowheads="1"/>
            </p:cNvSpPr>
            <p:nvPr/>
          </p:nvSpPr>
          <p:spPr bwMode="auto">
            <a:xfrm>
              <a:off x="2295" y="2373"/>
              <a:ext cx="576" cy="57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1" name="Oval 742"/>
            <p:cNvSpPr>
              <a:spLocks noChangeAspect="1" noChangeArrowheads="1"/>
            </p:cNvSpPr>
            <p:nvPr/>
          </p:nvSpPr>
          <p:spPr bwMode="auto">
            <a:xfrm>
              <a:off x="2544" y="2640"/>
              <a:ext cx="576" cy="576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2" name="Oval 743"/>
            <p:cNvSpPr>
              <a:spLocks noChangeAspect="1" noChangeArrowheads="1"/>
            </p:cNvSpPr>
            <p:nvPr/>
          </p:nvSpPr>
          <p:spPr bwMode="auto">
            <a:xfrm>
              <a:off x="2688" y="2016"/>
              <a:ext cx="576" cy="576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3" name="Oval 744"/>
            <p:cNvSpPr>
              <a:spLocks noChangeAspect="1" noChangeArrowheads="1"/>
            </p:cNvSpPr>
            <p:nvPr/>
          </p:nvSpPr>
          <p:spPr bwMode="auto">
            <a:xfrm>
              <a:off x="2400" y="2064"/>
              <a:ext cx="576" cy="57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4" name="Oval 745"/>
            <p:cNvSpPr>
              <a:spLocks noChangeAspect="1" noChangeArrowheads="1"/>
            </p:cNvSpPr>
            <p:nvPr/>
          </p:nvSpPr>
          <p:spPr bwMode="auto">
            <a:xfrm>
              <a:off x="2880" y="2496"/>
              <a:ext cx="576" cy="57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5" name="Oval 746"/>
            <p:cNvSpPr>
              <a:spLocks noChangeAspect="1" noChangeArrowheads="1"/>
            </p:cNvSpPr>
            <p:nvPr/>
          </p:nvSpPr>
          <p:spPr bwMode="auto">
            <a:xfrm>
              <a:off x="2880" y="2160"/>
              <a:ext cx="576" cy="576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6" name="Oval 747"/>
            <p:cNvSpPr>
              <a:spLocks noChangeAspect="1" noChangeArrowheads="1"/>
            </p:cNvSpPr>
            <p:nvPr/>
          </p:nvSpPr>
          <p:spPr bwMode="auto">
            <a:xfrm>
              <a:off x="2304" y="2160"/>
              <a:ext cx="576" cy="576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7" name="Oval 748"/>
            <p:cNvSpPr>
              <a:spLocks noChangeAspect="1" noChangeArrowheads="1"/>
            </p:cNvSpPr>
            <p:nvPr/>
          </p:nvSpPr>
          <p:spPr bwMode="auto">
            <a:xfrm>
              <a:off x="2409" y="2553"/>
              <a:ext cx="576" cy="57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8" name="Oval 749"/>
            <p:cNvSpPr>
              <a:spLocks noChangeAspect="1" noChangeArrowheads="1"/>
            </p:cNvSpPr>
            <p:nvPr/>
          </p:nvSpPr>
          <p:spPr bwMode="auto">
            <a:xfrm>
              <a:off x="2592" y="2352"/>
              <a:ext cx="576" cy="576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19" name="Line 731"/>
          <p:cNvSpPr>
            <a:spLocks noChangeAspect="1" noChangeShapeType="1"/>
          </p:cNvSpPr>
          <p:nvPr/>
        </p:nvSpPr>
        <p:spPr bwMode="auto">
          <a:xfrm flipH="1">
            <a:off x="2483768" y="116632"/>
            <a:ext cx="519812" cy="1470764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22" name="Line 763"/>
          <p:cNvSpPr>
            <a:spLocks noChangeAspect="1" noChangeShapeType="1"/>
          </p:cNvSpPr>
          <p:nvPr/>
        </p:nvSpPr>
        <p:spPr bwMode="auto">
          <a:xfrm flipH="1">
            <a:off x="2357785" y="1933401"/>
            <a:ext cx="53975" cy="25717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/>
          </a:ln>
          <a:effectLst/>
        </p:spPr>
        <p:txBody>
          <a:bodyPr/>
          <a:lstStyle/>
          <a:p>
            <a:endParaRPr lang="en-GB"/>
          </a:p>
        </p:txBody>
      </p:sp>
      <p:cxnSp>
        <p:nvCxnSpPr>
          <p:cNvPr id="124" name="Straight Connector 123"/>
          <p:cNvCxnSpPr/>
          <p:nvPr/>
        </p:nvCxnSpPr>
        <p:spPr>
          <a:xfrm flipV="1">
            <a:off x="2192682" y="1944582"/>
            <a:ext cx="132782" cy="321778"/>
          </a:xfrm>
          <a:prstGeom prst="line">
            <a:avLst/>
          </a:prstGeom>
          <a:ln w="25400">
            <a:solidFill>
              <a:srgbClr val="00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 flipH="1">
            <a:off x="2088921" y="2252072"/>
            <a:ext cx="107226" cy="1018173"/>
          </a:xfrm>
          <a:prstGeom prst="line">
            <a:avLst/>
          </a:prstGeom>
          <a:ln w="25400">
            <a:solidFill>
              <a:srgbClr val="FF0000"/>
            </a:solidFill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/>
          <p:nvPr/>
        </p:nvCxnSpPr>
        <p:spPr>
          <a:xfrm flipH="1">
            <a:off x="946929" y="2252072"/>
            <a:ext cx="1245548" cy="3163172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>
            <a:off x="2088845" y="3270245"/>
            <a:ext cx="76" cy="2144999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/>
          <p:cNvCxnSpPr/>
          <p:nvPr/>
        </p:nvCxnSpPr>
        <p:spPr>
          <a:xfrm>
            <a:off x="2487504" y="1947689"/>
            <a:ext cx="53984" cy="649637"/>
          </a:xfrm>
          <a:prstGeom prst="line">
            <a:avLst/>
          </a:prstGeom>
          <a:ln w="25400">
            <a:solidFill>
              <a:srgbClr val="00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Connector 143"/>
          <p:cNvCxnSpPr/>
          <p:nvPr/>
        </p:nvCxnSpPr>
        <p:spPr>
          <a:xfrm flipH="1">
            <a:off x="2460284" y="2597326"/>
            <a:ext cx="74034" cy="200164"/>
          </a:xfrm>
          <a:prstGeom prst="line">
            <a:avLst/>
          </a:prstGeom>
          <a:ln w="25400">
            <a:solidFill>
              <a:srgbClr val="00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Connector 144"/>
          <p:cNvCxnSpPr/>
          <p:nvPr/>
        </p:nvCxnSpPr>
        <p:spPr>
          <a:xfrm>
            <a:off x="2541488" y="2564904"/>
            <a:ext cx="126813" cy="259293"/>
          </a:xfrm>
          <a:prstGeom prst="line">
            <a:avLst/>
          </a:prstGeom>
          <a:ln w="25400">
            <a:solidFill>
              <a:srgbClr val="00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Box 109"/>
          <p:cNvSpPr txBox="1">
            <a:spLocks noChangeArrowheads="1"/>
          </p:cNvSpPr>
          <p:nvPr/>
        </p:nvSpPr>
        <p:spPr bwMode="auto">
          <a:xfrm>
            <a:off x="173753" y="4526770"/>
            <a:ext cx="2149884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000" dirty="0" smtClean="0">
                <a:cs typeface="Arial" pitchFamily="34" charset="0"/>
              </a:rPr>
              <a:t>neutrino telescope</a:t>
            </a:r>
            <a:endParaRPr lang="en-US" sz="2000" dirty="0">
              <a:cs typeface="Arial" pitchFamily="34" charset="0"/>
            </a:endParaRPr>
          </a:p>
        </p:txBody>
      </p:sp>
      <p:cxnSp>
        <p:nvCxnSpPr>
          <p:cNvPr id="132" name="Straight Connector 131"/>
          <p:cNvCxnSpPr/>
          <p:nvPr/>
        </p:nvCxnSpPr>
        <p:spPr>
          <a:xfrm flipV="1">
            <a:off x="49864" y="4060434"/>
            <a:ext cx="720000" cy="72000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6924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22" t="10666" r="1460" b="8319"/>
          <a:stretch/>
        </p:blipFill>
        <p:spPr>
          <a:xfrm>
            <a:off x="483408" y="2032632"/>
            <a:ext cx="2808000" cy="3240000"/>
          </a:xfrm>
          <a:prstGeom prst="rect">
            <a:avLst/>
          </a:prstGeom>
        </p:spPr>
      </p:pic>
      <p:pic>
        <p:nvPicPr>
          <p:cNvPr id="2" name="Picture 2" descr="http://travelinparis.info/wp-content/uploads/2013/04/Eiffel-Tower.jpg"/>
          <p:cNvPicPr>
            <a:picLocks noChangeAspect="1" noChangeArrowheads="1"/>
          </p:cNvPicPr>
          <p:nvPr/>
        </p:nvPicPr>
        <p:blipFill>
          <a:blip r:embed="rId3" cstate="print"/>
          <a:srcRect l="25512" t="378" r="25512" b="378"/>
          <a:stretch>
            <a:fillRect/>
          </a:stretch>
        </p:blipFill>
        <p:spPr bwMode="auto">
          <a:xfrm>
            <a:off x="6407920" y="4086338"/>
            <a:ext cx="1279134" cy="2592000"/>
          </a:xfrm>
          <a:prstGeom prst="rect">
            <a:avLst/>
          </a:prstGeom>
          <a:noFill/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rgbClr val="00B0F0"/>
          </a:solidFill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chemeClr val="bg1"/>
                </a:solidFill>
              </a:rPr>
              <a:t>Design</a:t>
            </a:r>
            <a:endParaRPr lang="en-GB" dirty="0">
              <a:solidFill>
                <a:schemeClr val="bg1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633194" y="2678940"/>
            <a:ext cx="1080000" cy="900000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8409111" y="1472736"/>
            <a:ext cx="0" cy="1872000"/>
          </a:xfrm>
          <a:prstGeom prst="line">
            <a:avLst/>
          </a:prstGeom>
          <a:ln>
            <a:solidFill>
              <a:schemeClr val="tx1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8409111" y="4350816"/>
            <a:ext cx="0" cy="1872000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 rot="5400000">
            <a:off x="7933911" y="3693587"/>
            <a:ext cx="9717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~ </a:t>
            </a:r>
            <a:r>
              <a:rPr lang="en-GB" dirty="0" smtClean="0"/>
              <a:t>600 m</a:t>
            </a:r>
            <a:endParaRPr lang="en-GB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2078238" y="3756118"/>
            <a:ext cx="1620000" cy="900000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2078238" y="2678940"/>
            <a:ext cx="1620000" cy="900000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Box 37"/>
          <p:cNvSpPr txBox="1">
            <a:spLocks noChangeArrowheads="1"/>
          </p:cNvSpPr>
          <p:nvPr/>
        </p:nvSpPr>
        <p:spPr bwMode="auto">
          <a:xfrm>
            <a:off x="4074520" y="1950890"/>
            <a:ext cx="213891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sz="2400" b="1" dirty="0" smtClean="0"/>
              <a:t>Optical module</a:t>
            </a:r>
            <a:endParaRPr lang="en-GB" sz="2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728533" y="1527648"/>
            <a:ext cx="23217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b="1" dirty="0" smtClean="0"/>
              <a:t>Launcher vehicle</a:t>
            </a:r>
            <a:endParaRPr lang="en-GB" sz="2400" b="1" dirty="0"/>
          </a:p>
        </p:txBody>
      </p:sp>
      <p:sp>
        <p:nvSpPr>
          <p:cNvPr id="15" name="Content Placeholder 4"/>
          <p:cNvSpPr txBox="1">
            <a:spLocks/>
          </p:cNvSpPr>
          <p:nvPr/>
        </p:nvSpPr>
        <p:spPr>
          <a:xfrm>
            <a:off x="4206196" y="4969952"/>
            <a:ext cx="2340000" cy="1872000"/>
          </a:xfrm>
          <a:prstGeom prst="rect">
            <a:avLst/>
          </a:prstGeom>
        </p:spPr>
        <p:txBody>
          <a:bodyPr anchor="ctr">
            <a:normAutofit lnSpcReduction="10000"/>
          </a:bodyPr>
          <a:lstStyle/>
          <a:p>
            <a:pPr marL="269875" indent="-269875">
              <a:spcBef>
                <a:spcPct val="20000"/>
              </a:spcBef>
              <a:buFont typeface="Arial" pitchFamily="34" charset="0"/>
              <a:buChar char="‒"/>
              <a:defRPr/>
            </a:pPr>
            <a:r>
              <a:rPr lang="en-GB" i="1" dirty="0" smtClean="0">
                <a:cs typeface="Arial" pitchFamily="34" charset="0"/>
              </a:rPr>
              <a:t>31 x 3” PMTs</a:t>
            </a:r>
          </a:p>
          <a:p>
            <a:pPr marL="269875" indent="-269875">
              <a:spcBef>
                <a:spcPct val="20000"/>
              </a:spcBef>
              <a:buFont typeface="Arial" pitchFamily="34" charset="0"/>
              <a:buChar char="‒"/>
              <a:defRPr/>
            </a:pPr>
            <a:r>
              <a:rPr lang="en-GB" i="1" dirty="0" smtClean="0">
                <a:cs typeface="Arial" pitchFamily="34" charset="0"/>
              </a:rPr>
              <a:t>low-power HV</a:t>
            </a:r>
          </a:p>
          <a:p>
            <a:pPr marL="269875" marR="0" lvl="0" indent="-2698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‒"/>
              <a:tabLst/>
              <a:defRPr/>
            </a:pPr>
            <a:r>
              <a:rPr lang="en-US" i="1" dirty="0" smtClean="0">
                <a:cs typeface="Arial" pitchFamily="34" charset="0"/>
              </a:rPr>
              <a:t>LED &amp; piezo sensor</a:t>
            </a:r>
          </a:p>
          <a:p>
            <a:pPr marL="269875" marR="0" lvl="0" indent="-2698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‒"/>
              <a:tabLst/>
              <a:defRPr/>
            </a:pPr>
            <a:r>
              <a:rPr kumimoji="0" lang="en-US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Arial" pitchFamily="34" charset="0"/>
              </a:rPr>
              <a:t>FPGA readout</a:t>
            </a:r>
          </a:p>
          <a:p>
            <a:pPr marL="269875" marR="0" lvl="0" indent="-2698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‒"/>
              <a:tabLst/>
              <a:defRPr/>
            </a:pPr>
            <a:r>
              <a:rPr lang="en-US" i="1" dirty="0" smtClean="0">
                <a:cs typeface="Arial" pitchFamily="34" charset="0"/>
              </a:rPr>
              <a:t>White Rabbit</a:t>
            </a:r>
            <a:endParaRPr kumimoji="0" lang="en-US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cs typeface="Arial" pitchFamily="34" charset="0"/>
            </a:endParaRPr>
          </a:p>
          <a:p>
            <a:pPr marL="269875" marR="0" lvl="0" indent="-2698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‒"/>
              <a:tabLst/>
              <a:defRPr/>
            </a:pPr>
            <a:r>
              <a:rPr lang="en-US" i="1" dirty="0" smtClean="0">
                <a:cs typeface="Arial" pitchFamily="34" charset="0"/>
              </a:rPr>
              <a:t>DWDM</a:t>
            </a:r>
            <a:endParaRPr kumimoji="0" lang="en-US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16" name="Content Placeholder 4"/>
          <p:cNvSpPr txBox="1">
            <a:spLocks/>
          </p:cNvSpPr>
          <p:nvPr/>
        </p:nvSpPr>
        <p:spPr>
          <a:xfrm>
            <a:off x="496424" y="5344768"/>
            <a:ext cx="2736000" cy="1152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269875" indent="-269875">
              <a:spcBef>
                <a:spcPct val="20000"/>
              </a:spcBef>
              <a:buFont typeface="Arial" pitchFamily="34" charset="0"/>
              <a:buChar char="‒"/>
              <a:defRPr/>
            </a:pPr>
            <a:r>
              <a:rPr lang="en-GB" i="1" dirty="0" smtClean="0">
                <a:cs typeface="Arial" pitchFamily="34" charset="0"/>
              </a:rPr>
              <a:t>rapid deployment</a:t>
            </a:r>
          </a:p>
          <a:p>
            <a:pPr marL="269875" indent="-269875">
              <a:spcBef>
                <a:spcPct val="20000"/>
              </a:spcBef>
              <a:buFont typeface="Arial" pitchFamily="34" charset="0"/>
              <a:buChar char="‒"/>
              <a:defRPr/>
            </a:pPr>
            <a:r>
              <a:rPr lang="en-GB" i="1" dirty="0" smtClean="0">
                <a:cs typeface="Arial" pitchFamily="34" charset="0"/>
              </a:rPr>
              <a:t>autonomous unfurling</a:t>
            </a:r>
          </a:p>
          <a:p>
            <a:pPr marL="269875" marR="0" lvl="0" indent="-2698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‒"/>
              <a:tabLst/>
              <a:defRPr/>
            </a:pPr>
            <a:r>
              <a:rPr lang="en-US" i="1" dirty="0" smtClean="0">
                <a:cs typeface="Arial" pitchFamily="34" charset="0"/>
              </a:rPr>
              <a:t>recoverable</a:t>
            </a:r>
          </a:p>
        </p:txBody>
      </p:sp>
      <p:cxnSp>
        <p:nvCxnSpPr>
          <p:cNvPr id="17" name="Straight Connector 16"/>
          <p:cNvCxnSpPr>
            <a:cxnSpLocks noChangeAspect="1"/>
          </p:cNvCxnSpPr>
          <p:nvPr/>
        </p:nvCxnSpPr>
        <p:spPr>
          <a:xfrm flipV="1">
            <a:off x="6630252" y="4524126"/>
            <a:ext cx="172800" cy="144000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cxnSpLocks noChangeAspect="1"/>
          </p:cNvCxnSpPr>
          <p:nvPr/>
        </p:nvCxnSpPr>
        <p:spPr>
          <a:xfrm flipV="1">
            <a:off x="7275430" y="3759060"/>
            <a:ext cx="432000" cy="360000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 descr="http://www.km3net.org/images/DetectionUnits/KM3NeT-String.jpg"/>
          <p:cNvPicPr>
            <a:picLocks noChangeArrowheads="1"/>
          </p:cNvPicPr>
          <p:nvPr/>
        </p:nvPicPr>
        <p:blipFill rotWithShape="1">
          <a:blip r:embed="rId4" cstate="print"/>
          <a:srcRect t="72303" b="37"/>
          <a:stretch/>
        </p:blipFill>
        <p:spPr bwMode="auto">
          <a:xfrm>
            <a:off x="7729658" y="4437112"/>
            <a:ext cx="540000" cy="2376000"/>
          </a:xfrm>
          <a:prstGeom prst="rect">
            <a:avLst/>
          </a:prstGeom>
          <a:noFill/>
        </p:spPr>
      </p:pic>
      <p:pic>
        <p:nvPicPr>
          <p:cNvPr id="21" name="Picture 20" descr="http://www.km3net.org/images/DetectionUnits/KM3NeT-String.jpg"/>
          <p:cNvPicPr>
            <a:picLocks noChangeAspect="1" noChangeArrowheads="1"/>
          </p:cNvPicPr>
          <p:nvPr/>
        </p:nvPicPr>
        <p:blipFill>
          <a:blip r:embed="rId4" cstate="print"/>
          <a:srcRect b="35637"/>
          <a:stretch>
            <a:fillRect/>
          </a:stretch>
        </p:blipFill>
        <p:spPr bwMode="auto">
          <a:xfrm>
            <a:off x="7754400" y="86652"/>
            <a:ext cx="466774" cy="4356066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FA2D2-B08E-479C-8EFA-F462BF97C60C}" type="slidenum">
              <a:rPr lang="en-GB" smtClean="0"/>
              <a:pPr/>
              <a:t>5</a:t>
            </a:fld>
            <a:endParaRPr lang="en-GB" dirty="0"/>
          </a:p>
        </p:txBody>
      </p:sp>
      <p:cxnSp>
        <p:nvCxnSpPr>
          <p:cNvPr id="23" name="Straight Connector 22"/>
          <p:cNvCxnSpPr/>
          <p:nvPr/>
        </p:nvCxnSpPr>
        <p:spPr>
          <a:xfrm flipH="1">
            <a:off x="4291456" y="4766288"/>
            <a:ext cx="540000" cy="0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5479528" y="4766288"/>
            <a:ext cx="540000" cy="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889744" y="4586124"/>
            <a:ext cx="514885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GB" dirty="0" smtClean="0"/>
              <a:t>17”</a:t>
            </a:r>
            <a:endParaRPr lang="en-GB" dirty="0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6722" y="2449704"/>
            <a:ext cx="2107174" cy="2160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25347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Optical module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475656" y="2204864"/>
            <a:ext cx="6480000" cy="2880000"/>
          </a:xfrm>
        </p:spPr>
        <p:txBody>
          <a:bodyPr>
            <a:normAutofit/>
          </a:bodyPr>
          <a:lstStyle/>
          <a:p>
            <a:pPr marL="357188" indent="0">
              <a:buNone/>
              <a:tabLst>
                <a:tab pos="4757738" algn="l"/>
              </a:tabLst>
            </a:pPr>
            <a:r>
              <a:rPr lang="en-US" dirty="0" smtClean="0">
                <a:solidFill>
                  <a:schemeClr val="bg1"/>
                </a:solidFill>
              </a:rPr>
              <a:t>Key features?</a:t>
            </a:r>
          </a:p>
          <a:p>
            <a:pPr marL="1300163" lvl="1" indent="-514350">
              <a:buFont typeface="+mj-lt"/>
              <a:buAutoNum type="alphaUcPeriod"/>
            </a:pPr>
            <a:r>
              <a:rPr lang="en-US" dirty="0" smtClean="0">
                <a:solidFill>
                  <a:schemeClr val="bg1"/>
                </a:solidFill>
              </a:rPr>
              <a:t>it is expensive</a:t>
            </a:r>
          </a:p>
          <a:p>
            <a:pPr marL="1300163" lvl="1" indent="-514350">
              <a:buFont typeface="+mj-lt"/>
              <a:buAutoNum type="alphaUcPeriod"/>
            </a:pPr>
            <a:r>
              <a:rPr lang="en-US" dirty="0" smtClean="0">
                <a:solidFill>
                  <a:schemeClr val="bg1"/>
                </a:solidFill>
              </a:rPr>
              <a:t>it is complicated</a:t>
            </a:r>
          </a:p>
          <a:p>
            <a:pPr marL="1300163" lvl="1" indent="-514350">
              <a:buFont typeface="+mj-lt"/>
              <a:buAutoNum type="alphaUcPeriod"/>
            </a:pPr>
            <a:r>
              <a:rPr lang="en-US" dirty="0" smtClean="0">
                <a:solidFill>
                  <a:schemeClr val="bg1"/>
                </a:solidFill>
              </a:rPr>
              <a:t>it is expensive and complicated</a:t>
            </a:r>
          </a:p>
          <a:p>
            <a:pPr marL="1300163" lvl="1" indent="-514350">
              <a:buFont typeface="+mj-lt"/>
              <a:buAutoNum type="alphaUcPeriod"/>
            </a:pPr>
            <a:r>
              <a:rPr lang="en-US" dirty="0" smtClean="0">
                <a:solidFill>
                  <a:schemeClr val="bg1"/>
                </a:solidFill>
              </a:rPr>
              <a:t>none of the above</a:t>
            </a:r>
            <a:endParaRPr lang="en-US" baseline="30000" dirty="0" smtClean="0">
              <a:solidFill>
                <a:schemeClr val="bg1"/>
              </a:solidFill>
            </a:endParaRPr>
          </a:p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FA2D2-B08E-479C-8EFA-F462BF97C60C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2136158" y="4149872"/>
            <a:ext cx="3600000" cy="864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848140" y="5445224"/>
            <a:ext cx="613090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chemeClr val="bg1"/>
                </a:solidFill>
              </a:rPr>
              <a:t>I</a:t>
            </a:r>
            <a:r>
              <a:rPr lang="en-GB" sz="2800" dirty="0" smtClean="0">
                <a:solidFill>
                  <a:schemeClr val="bg1"/>
                </a:solidFill>
              </a:rPr>
              <a:t>nterest from Hyper-K, NUPRISM, CHIPS, </a:t>
            </a:r>
            <a:br>
              <a:rPr lang="en-GB" sz="2800" dirty="0" smtClean="0">
                <a:solidFill>
                  <a:schemeClr val="bg1"/>
                </a:solidFill>
              </a:rPr>
            </a:br>
            <a:r>
              <a:rPr lang="en-GB" sz="2800" dirty="0" smtClean="0">
                <a:solidFill>
                  <a:schemeClr val="bg1"/>
                </a:solidFill>
              </a:rPr>
              <a:t>IceCube-Gen2, Juno…</a:t>
            </a:r>
            <a:endParaRPr lang="en-GB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1785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1841" y="1427264"/>
            <a:ext cx="3960000" cy="5341445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Optical module building kit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FA2D2-B08E-479C-8EFA-F462BF97C60C}" type="slidenum">
              <a:rPr lang="en-GB" smtClean="0"/>
              <a:pPr/>
              <a:t>7</a:t>
            </a:fld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1" r="3244"/>
          <a:stretch/>
        </p:blipFill>
        <p:spPr>
          <a:xfrm>
            <a:off x="179512" y="1498736"/>
            <a:ext cx="3960000" cy="5202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4386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19920" y="4063056"/>
            <a:ext cx="7920000" cy="2641752"/>
          </a:xfrm>
          <a:prstGeom prst="rect">
            <a:avLst/>
          </a:prstGeom>
          <a:solidFill>
            <a:schemeClr val="bg1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ETEL</a:t>
            </a:r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3-inch PMTs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09824" y="1484784"/>
            <a:ext cx="8100000" cy="2664000"/>
          </a:xfrm>
        </p:spPr>
        <p:txBody>
          <a:bodyPr>
            <a:normAutofit fontScale="92500" lnSpcReduction="20000"/>
          </a:bodyPr>
          <a:lstStyle/>
          <a:p>
            <a:pPr marL="357188" indent="0">
              <a:buNone/>
              <a:tabLst>
                <a:tab pos="4757738" algn="l"/>
              </a:tabLst>
            </a:pPr>
            <a:r>
              <a:rPr lang="en-US" dirty="0">
                <a:solidFill>
                  <a:schemeClr val="bg1"/>
                </a:solidFill>
              </a:rPr>
              <a:t>K</a:t>
            </a:r>
            <a:r>
              <a:rPr lang="en-US" dirty="0" smtClean="0">
                <a:solidFill>
                  <a:schemeClr val="bg1"/>
                </a:solidFill>
              </a:rPr>
              <a:t>ey specifications:</a:t>
            </a:r>
          </a:p>
          <a:p>
            <a:pPr marL="1071563" lvl="1">
              <a:tabLst>
                <a:tab pos="4484688" algn="l"/>
              </a:tabLst>
            </a:pPr>
            <a:r>
              <a:rPr lang="en-US" dirty="0" smtClean="0">
                <a:solidFill>
                  <a:schemeClr val="bg1"/>
                </a:solidFill>
              </a:rPr>
              <a:t>timing	2 ns (RMS)</a:t>
            </a:r>
          </a:p>
          <a:p>
            <a:pPr marL="1071563" lvl="1">
              <a:tabLst>
                <a:tab pos="4484688" algn="l"/>
              </a:tabLst>
            </a:pPr>
            <a:r>
              <a:rPr lang="en-US" dirty="0" smtClean="0">
                <a:solidFill>
                  <a:schemeClr val="bg1"/>
                </a:solidFill>
              </a:rPr>
              <a:t>QE(</a:t>
            </a:r>
            <a:r>
              <a:rPr lang="en-US" dirty="0" smtClean="0">
                <a:solidFill>
                  <a:schemeClr val="bg1"/>
                </a:solidFill>
                <a:latin typeface="Symbol" panose="05050102010706020507" pitchFamily="18" charset="2"/>
              </a:rPr>
              <a:t>l </a:t>
            </a:r>
            <a:r>
              <a:rPr lang="en-US" dirty="0" smtClean="0">
                <a:solidFill>
                  <a:schemeClr val="bg1"/>
                </a:solidFill>
              </a:rPr>
              <a:t>= 400 nm)	25</a:t>
            </a:r>
            <a:r>
              <a:rPr lang="en-US" dirty="0" smtClean="0">
                <a:solidFill>
                  <a:schemeClr val="bg1"/>
                </a:solidFill>
                <a:sym typeface="Symbol" panose="05050102010706020507" pitchFamily="18" charset="2"/>
              </a:rPr>
              <a:t></a:t>
            </a:r>
            <a:r>
              <a:rPr lang="en-US" dirty="0" smtClean="0">
                <a:solidFill>
                  <a:schemeClr val="bg1"/>
                </a:solidFill>
              </a:rPr>
              <a:t>30%</a:t>
            </a:r>
          </a:p>
          <a:p>
            <a:pPr marL="1071563" lvl="1">
              <a:tabLst>
                <a:tab pos="4484688" algn="l"/>
              </a:tabLst>
            </a:pPr>
            <a:r>
              <a:rPr lang="en-US" dirty="0" smtClean="0">
                <a:solidFill>
                  <a:schemeClr val="bg1"/>
                </a:solidFill>
              </a:rPr>
              <a:t>collection efficiency	90</a:t>
            </a:r>
            <a:r>
              <a:rPr lang="en-US" dirty="0" smtClean="0">
                <a:solidFill>
                  <a:schemeClr val="bg1"/>
                </a:solidFill>
                <a:sym typeface="Symbol" panose="05050102010706020507" pitchFamily="18" charset="2"/>
              </a:rPr>
              <a:t>95</a:t>
            </a:r>
            <a:r>
              <a:rPr lang="en-US" dirty="0" smtClean="0">
                <a:solidFill>
                  <a:schemeClr val="bg1"/>
                </a:solidFill>
              </a:rPr>
              <a:t>%</a:t>
            </a:r>
          </a:p>
          <a:p>
            <a:pPr marL="1071563" lvl="1">
              <a:tabLst>
                <a:tab pos="4484688" algn="l"/>
              </a:tabLst>
            </a:pPr>
            <a:r>
              <a:rPr lang="en-US" dirty="0" smtClean="0">
                <a:solidFill>
                  <a:schemeClr val="bg1"/>
                </a:solidFill>
              </a:rPr>
              <a:t>photon counting purity	100% (by hits, no ADC)</a:t>
            </a:r>
          </a:p>
          <a:p>
            <a:pPr marL="1071563" lvl="1">
              <a:tabLst>
                <a:tab pos="4484688" algn="l"/>
              </a:tabLst>
            </a:pPr>
            <a:r>
              <a:rPr lang="en-US" dirty="0" smtClean="0">
                <a:solidFill>
                  <a:schemeClr val="bg1"/>
                </a:solidFill>
              </a:rPr>
              <a:t>price/cm</a:t>
            </a:r>
            <a:r>
              <a:rPr lang="en-US" baseline="30000" dirty="0" smtClean="0">
                <a:solidFill>
                  <a:schemeClr val="bg1"/>
                </a:solidFill>
              </a:rPr>
              <a:t>2</a:t>
            </a:r>
            <a:r>
              <a:rPr lang="en-US" dirty="0" smtClean="0">
                <a:solidFill>
                  <a:schemeClr val="bg1"/>
                </a:solidFill>
              </a:rPr>
              <a:t>	≤ 10” PMT</a:t>
            </a:r>
            <a:endParaRPr lang="en-US" baseline="30000" dirty="0" smtClean="0">
              <a:solidFill>
                <a:schemeClr val="bg1"/>
              </a:solidFill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71402" y="4705088"/>
            <a:ext cx="2390166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R12199withActiveBase.png"/>
          <p:cNvPicPr>
            <a:picLocks noChangeAspect="1"/>
          </p:cNvPicPr>
          <p:nvPr/>
        </p:nvPicPr>
        <p:blipFill rotWithShape="1">
          <a:blip r:embed="rId4" cstate="print"/>
          <a:srcRect l="-1" t="5556" r="28310" b="704"/>
          <a:stretch/>
        </p:blipFill>
        <p:spPr bwMode="auto">
          <a:xfrm rot="16200000">
            <a:off x="3774402" y="4406055"/>
            <a:ext cx="1800000" cy="2393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56161" y="4696232"/>
            <a:ext cx="2269821" cy="1800000"/>
          </a:xfrm>
          <a:prstGeom prst="rect">
            <a:avLst/>
          </a:prstGeom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1392908" y="4179089"/>
            <a:ext cx="138211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200" dirty="0" smtClean="0"/>
              <a:t>ETEL D792</a:t>
            </a:r>
            <a:endParaRPr lang="en-GB" sz="2200" dirty="0"/>
          </a:p>
        </p:txBody>
      </p:sp>
      <p:sp>
        <p:nvSpPr>
          <p:cNvPr id="9" name="TextBox 8"/>
          <p:cNvSpPr txBox="1"/>
          <p:nvPr/>
        </p:nvSpPr>
        <p:spPr>
          <a:xfrm>
            <a:off x="3406152" y="4179385"/>
            <a:ext cx="249837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200" dirty="0" err="1" smtClean="0"/>
              <a:t>Hamamatsu</a:t>
            </a:r>
            <a:r>
              <a:rPr lang="nl-NL" sz="2200" dirty="0" smtClean="0"/>
              <a:t> R12199</a:t>
            </a:r>
            <a:endParaRPr lang="en-GB" sz="2200" dirty="0"/>
          </a:p>
        </p:txBody>
      </p:sp>
      <p:sp>
        <p:nvSpPr>
          <p:cNvPr id="10" name="TextBox 9"/>
          <p:cNvSpPr txBox="1"/>
          <p:nvPr/>
        </p:nvSpPr>
        <p:spPr>
          <a:xfrm>
            <a:off x="6268377" y="4179385"/>
            <a:ext cx="172008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200" dirty="0" smtClean="0"/>
              <a:t>HZC XP82B20</a:t>
            </a:r>
            <a:endParaRPr lang="en-GB" sz="2200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FA2D2-B08E-479C-8EFA-F462BF97C60C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1145060" y="3271213"/>
            <a:ext cx="5508000" cy="864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785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Rectangle 107"/>
          <p:cNvSpPr/>
          <p:nvPr/>
        </p:nvSpPr>
        <p:spPr>
          <a:xfrm>
            <a:off x="1807064" y="1980000"/>
            <a:ext cx="144000" cy="774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solidFill>
            <a:srgbClr val="00B0F0"/>
          </a:solidFill>
        </p:spPr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Signal processing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FA2D2-B08E-479C-8EFA-F462BF97C60C}" type="slidenum">
              <a:rPr lang="en-GB" smtClean="0"/>
              <a:pPr/>
              <a:t>9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5624" t="7885" r="9374" b="6382"/>
          <a:stretch/>
        </p:blipFill>
        <p:spPr>
          <a:xfrm>
            <a:off x="4021904" y="2176160"/>
            <a:ext cx="4683130" cy="3960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002511" y="6183976"/>
            <a:ext cx="294055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200" dirty="0" smtClean="0"/>
              <a:t>time over threshold [ns]</a:t>
            </a:r>
            <a:endParaRPr lang="en-GB" sz="2200" dirty="0"/>
          </a:p>
        </p:txBody>
      </p:sp>
      <p:sp>
        <p:nvSpPr>
          <p:cNvPr id="9" name="TextBox 8"/>
          <p:cNvSpPr txBox="1"/>
          <p:nvPr/>
        </p:nvSpPr>
        <p:spPr>
          <a:xfrm rot="16200000">
            <a:off x="3100947" y="3942751"/>
            <a:ext cx="136364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200" dirty="0"/>
              <a:t>R</a:t>
            </a:r>
            <a:r>
              <a:rPr lang="en-GB" sz="2200" dirty="0" smtClean="0"/>
              <a:t>ate [</a:t>
            </a:r>
            <a:r>
              <a:rPr lang="en-GB" sz="2200" dirty="0" err="1" smtClean="0"/>
              <a:t>a.u</a:t>
            </a:r>
            <a:r>
              <a:rPr lang="en-GB" sz="2200" dirty="0" smtClean="0"/>
              <a:t>.]</a:t>
            </a:r>
            <a:endParaRPr lang="en-GB" sz="2200" dirty="0"/>
          </a:p>
        </p:txBody>
      </p:sp>
      <p:grpSp>
        <p:nvGrpSpPr>
          <p:cNvPr id="13" name="Group 12"/>
          <p:cNvGrpSpPr/>
          <p:nvPr/>
        </p:nvGrpSpPr>
        <p:grpSpPr>
          <a:xfrm>
            <a:off x="5737850" y="2573595"/>
            <a:ext cx="301686" cy="639381"/>
            <a:chOff x="3851920" y="1802407"/>
            <a:chExt cx="301686" cy="63938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4010450" y="2189788"/>
              <a:ext cx="0" cy="252000"/>
            </a:xfrm>
            <a:prstGeom prst="line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3851920" y="1802407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 smtClean="0"/>
                <a:t>1</a:t>
              </a:r>
              <a:endParaRPr lang="en-GB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6328952" y="1743091"/>
            <a:ext cx="301686" cy="639381"/>
            <a:chOff x="3851920" y="1802407"/>
            <a:chExt cx="301686" cy="639381"/>
          </a:xfrm>
        </p:grpSpPr>
        <p:cxnSp>
          <p:nvCxnSpPr>
            <p:cNvPr id="15" name="Straight Connector 14"/>
            <p:cNvCxnSpPr/>
            <p:nvPr/>
          </p:nvCxnSpPr>
          <p:spPr>
            <a:xfrm>
              <a:off x="4010450" y="2189788"/>
              <a:ext cx="0" cy="252000"/>
            </a:xfrm>
            <a:prstGeom prst="line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3851920" y="1802407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/>
                <a:t>2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760818" y="2803907"/>
            <a:ext cx="301686" cy="639381"/>
            <a:chOff x="3851920" y="1802407"/>
            <a:chExt cx="301686" cy="639381"/>
          </a:xfrm>
        </p:grpSpPr>
        <p:cxnSp>
          <p:nvCxnSpPr>
            <p:cNvPr id="18" name="Straight Connector 17"/>
            <p:cNvCxnSpPr/>
            <p:nvPr/>
          </p:nvCxnSpPr>
          <p:spPr>
            <a:xfrm>
              <a:off x="4010450" y="2189788"/>
              <a:ext cx="0" cy="252000"/>
            </a:xfrm>
            <a:prstGeom prst="line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3851920" y="1802407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 smtClean="0"/>
                <a:t>3</a:t>
              </a:r>
              <a:endParaRPr lang="en-GB" dirty="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7682861" y="4499603"/>
            <a:ext cx="301686" cy="639381"/>
            <a:chOff x="3851920" y="1802407"/>
            <a:chExt cx="301686" cy="639381"/>
          </a:xfrm>
        </p:grpSpPr>
        <p:cxnSp>
          <p:nvCxnSpPr>
            <p:cNvPr id="21" name="Straight Connector 20"/>
            <p:cNvCxnSpPr/>
            <p:nvPr/>
          </p:nvCxnSpPr>
          <p:spPr>
            <a:xfrm>
              <a:off x="4010450" y="2189788"/>
              <a:ext cx="0" cy="252000"/>
            </a:xfrm>
            <a:prstGeom prst="line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3851920" y="1802407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 smtClean="0"/>
                <a:t>5</a:t>
              </a:r>
              <a:endParaRPr lang="en-GB" dirty="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8100962" y="4940032"/>
            <a:ext cx="301686" cy="639381"/>
            <a:chOff x="3851920" y="1802407"/>
            <a:chExt cx="301686" cy="639381"/>
          </a:xfrm>
        </p:grpSpPr>
        <p:cxnSp>
          <p:nvCxnSpPr>
            <p:cNvPr id="24" name="Straight Connector 23"/>
            <p:cNvCxnSpPr/>
            <p:nvPr/>
          </p:nvCxnSpPr>
          <p:spPr>
            <a:xfrm>
              <a:off x="4010450" y="2189788"/>
              <a:ext cx="0" cy="252000"/>
            </a:xfrm>
            <a:prstGeom prst="line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3851920" y="1802407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 smtClean="0"/>
                <a:t>6</a:t>
              </a:r>
              <a:endParaRPr lang="en-GB" dirty="0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7222308" y="3796595"/>
            <a:ext cx="301686" cy="639381"/>
            <a:chOff x="3851920" y="1802407"/>
            <a:chExt cx="301686" cy="639381"/>
          </a:xfrm>
        </p:grpSpPr>
        <p:cxnSp>
          <p:nvCxnSpPr>
            <p:cNvPr id="27" name="Straight Connector 26"/>
            <p:cNvCxnSpPr/>
            <p:nvPr/>
          </p:nvCxnSpPr>
          <p:spPr>
            <a:xfrm>
              <a:off x="4010450" y="2189788"/>
              <a:ext cx="0" cy="252000"/>
            </a:xfrm>
            <a:prstGeom prst="line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3851920" y="1802407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 smtClean="0"/>
                <a:t>4</a:t>
              </a:r>
              <a:endParaRPr lang="en-GB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7113592" y="2320304"/>
                <a:ext cx="1476000" cy="57600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GB" sz="2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nor/>
                            </m:rPr>
                            <a:rPr lang="nl-NL" sz="2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p</m:t>
                          </m:r>
                          <m:r>
                            <m:rPr>
                              <m:nor/>
                            </m:rPr>
                            <a:rPr lang="nl-NL" sz="2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m:rPr>
                              <m:nor/>
                            </m:rPr>
                            <a:rPr lang="nl-NL" sz="2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e</m:t>
                          </m:r>
                          <m:r>
                            <m:rPr>
                              <m:nor/>
                            </m:rPr>
                            <a:rPr lang="nl-NL" sz="2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</m:e>
                      </m:d>
                      <m:r>
                        <a:rPr lang="en-GB" sz="22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r>
                        <a:rPr lang="nl-NL" sz="2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GB" sz="2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13592" y="2320304"/>
                <a:ext cx="1476000" cy="576000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 w="9525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9" name="Group 28"/>
          <p:cNvGrpSpPr>
            <a:grpSpLocks noChangeAspect="1"/>
          </p:cNvGrpSpPr>
          <p:nvPr/>
        </p:nvGrpSpPr>
        <p:grpSpPr>
          <a:xfrm rot="5400000">
            <a:off x="1470530" y="1966289"/>
            <a:ext cx="793012" cy="792000"/>
            <a:chOff x="1963992" y="1066800"/>
            <a:chExt cx="1237996" cy="1236417"/>
          </a:xfrm>
          <a:solidFill>
            <a:schemeClr val="bg1">
              <a:lumMod val="85000"/>
            </a:schemeClr>
          </a:solidFill>
        </p:grpSpPr>
        <p:sp>
          <p:nvSpPr>
            <p:cNvPr id="30" name="Freeform 29"/>
            <p:cNvSpPr/>
            <p:nvPr/>
          </p:nvSpPr>
          <p:spPr>
            <a:xfrm flipV="1">
              <a:off x="1968000" y="1691217"/>
              <a:ext cx="1224000" cy="612000"/>
            </a:xfrm>
            <a:custGeom>
              <a:avLst/>
              <a:gdLst>
                <a:gd name="connsiteX0" fmla="*/ 0 w 1061884"/>
                <a:gd name="connsiteY0" fmla="*/ 786580 h 786580"/>
                <a:gd name="connsiteX1" fmla="*/ 117987 w 1061884"/>
                <a:gd name="connsiteY1" fmla="*/ 49161 h 786580"/>
                <a:gd name="connsiteX2" fmla="*/ 619433 w 1061884"/>
                <a:gd name="connsiteY2" fmla="*/ 491612 h 786580"/>
                <a:gd name="connsiteX3" fmla="*/ 1061884 w 1061884"/>
                <a:gd name="connsiteY3" fmla="*/ 565354 h 786580"/>
                <a:gd name="connsiteX0" fmla="*/ 0 w 1061884"/>
                <a:gd name="connsiteY0" fmla="*/ 684616 h 684616"/>
                <a:gd name="connsiteX1" fmla="*/ 117987 w 1061884"/>
                <a:gd name="connsiteY1" fmla="*/ 34595 h 684616"/>
                <a:gd name="connsiteX2" fmla="*/ 619433 w 1061884"/>
                <a:gd name="connsiteY2" fmla="*/ 477046 h 684616"/>
                <a:gd name="connsiteX3" fmla="*/ 1061884 w 1061884"/>
                <a:gd name="connsiteY3" fmla="*/ 550788 h 684616"/>
                <a:gd name="connsiteX0" fmla="*/ 0 w 1061884"/>
                <a:gd name="connsiteY0" fmla="*/ 667622 h 667622"/>
                <a:gd name="connsiteX1" fmla="*/ 117987 w 1061884"/>
                <a:gd name="connsiteY1" fmla="*/ 32167 h 667622"/>
                <a:gd name="connsiteX2" fmla="*/ 619433 w 1061884"/>
                <a:gd name="connsiteY2" fmla="*/ 474618 h 667622"/>
                <a:gd name="connsiteX3" fmla="*/ 1061884 w 1061884"/>
                <a:gd name="connsiteY3" fmla="*/ 548360 h 667622"/>
                <a:gd name="connsiteX0" fmla="*/ 0 w 1211728"/>
                <a:gd name="connsiteY0" fmla="*/ 664787 h 664787"/>
                <a:gd name="connsiteX1" fmla="*/ 267831 w 1211728"/>
                <a:gd name="connsiteY1" fmla="*/ 31762 h 664787"/>
                <a:gd name="connsiteX2" fmla="*/ 769277 w 1211728"/>
                <a:gd name="connsiteY2" fmla="*/ 474213 h 664787"/>
                <a:gd name="connsiteX3" fmla="*/ 1211728 w 1211728"/>
                <a:gd name="connsiteY3" fmla="*/ 547955 h 664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1728" h="664787">
                  <a:moveTo>
                    <a:pt x="0" y="664787"/>
                  </a:moveTo>
                  <a:cubicBezTo>
                    <a:pt x="7374" y="320658"/>
                    <a:pt x="139618" y="63524"/>
                    <a:pt x="267831" y="31762"/>
                  </a:cubicBezTo>
                  <a:cubicBezTo>
                    <a:pt x="396044" y="0"/>
                    <a:pt x="611961" y="388181"/>
                    <a:pt x="769277" y="474213"/>
                  </a:cubicBezTo>
                  <a:cubicBezTo>
                    <a:pt x="926593" y="560245"/>
                    <a:pt x="1069160" y="554100"/>
                    <a:pt x="1211728" y="547955"/>
                  </a:cubicBezTo>
                </a:path>
              </a:pathLst>
            </a:custGeom>
            <a:grp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Freeform 30"/>
            <p:cNvSpPr/>
            <p:nvPr/>
          </p:nvSpPr>
          <p:spPr>
            <a:xfrm>
              <a:off x="1963992" y="1066800"/>
              <a:ext cx="1224000" cy="612000"/>
            </a:xfrm>
            <a:custGeom>
              <a:avLst/>
              <a:gdLst>
                <a:gd name="connsiteX0" fmla="*/ 0 w 1061884"/>
                <a:gd name="connsiteY0" fmla="*/ 786580 h 786580"/>
                <a:gd name="connsiteX1" fmla="*/ 117987 w 1061884"/>
                <a:gd name="connsiteY1" fmla="*/ 49161 h 786580"/>
                <a:gd name="connsiteX2" fmla="*/ 619433 w 1061884"/>
                <a:gd name="connsiteY2" fmla="*/ 491612 h 786580"/>
                <a:gd name="connsiteX3" fmla="*/ 1061884 w 1061884"/>
                <a:gd name="connsiteY3" fmla="*/ 565354 h 786580"/>
                <a:gd name="connsiteX0" fmla="*/ 0 w 1061884"/>
                <a:gd name="connsiteY0" fmla="*/ 684616 h 684616"/>
                <a:gd name="connsiteX1" fmla="*/ 117987 w 1061884"/>
                <a:gd name="connsiteY1" fmla="*/ 34595 h 684616"/>
                <a:gd name="connsiteX2" fmla="*/ 619433 w 1061884"/>
                <a:gd name="connsiteY2" fmla="*/ 477046 h 684616"/>
                <a:gd name="connsiteX3" fmla="*/ 1061884 w 1061884"/>
                <a:gd name="connsiteY3" fmla="*/ 550788 h 684616"/>
                <a:gd name="connsiteX0" fmla="*/ 0 w 1061884"/>
                <a:gd name="connsiteY0" fmla="*/ 667622 h 667622"/>
                <a:gd name="connsiteX1" fmla="*/ 117987 w 1061884"/>
                <a:gd name="connsiteY1" fmla="*/ 32167 h 667622"/>
                <a:gd name="connsiteX2" fmla="*/ 619433 w 1061884"/>
                <a:gd name="connsiteY2" fmla="*/ 474618 h 667622"/>
                <a:gd name="connsiteX3" fmla="*/ 1061884 w 1061884"/>
                <a:gd name="connsiteY3" fmla="*/ 548360 h 667622"/>
                <a:gd name="connsiteX0" fmla="*/ 0 w 1211728"/>
                <a:gd name="connsiteY0" fmla="*/ 664787 h 664787"/>
                <a:gd name="connsiteX1" fmla="*/ 267831 w 1211728"/>
                <a:gd name="connsiteY1" fmla="*/ 31762 h 664787"/>
                <a:gd name="connsiteX2" fmla="*/ 769277 w 1211728"/>
                <a:gd name="connsiteY2" fmla="*/ 474213 h 664787"/>
                <a:gd name="connsiteX3" fmla="*/ 1211728 w 1211728"/>
                <a:gd name="connsiteY3" fmla="*/ 547955 h 664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1728" h="664787">
                  <a:moveTo>
                    <a:pt x="0" y="664787"/>
                  </a:moveTo>
                  <a:cubicBezTo>
                    <a:pt x="7374" y="320658"/>
                    <a:pt x="139618" y="63524"/>
                    <a:pt x="267831" y="31762"/>
                  </a:cubicBezTo>
                  <a:cubicBezTo>
                    <a:pt x="396044" y="0"/>
                    <a:pt x="611961" y="388181"/>
                    <a:pt x="769277" y="474213"/>
                  </a:cubicBezTo>
                  <a:cubicBezTo>
                    <a:pt x="926593" y="560245"/>
                    <a:pt x="1069160" y="554100"/>
                    <a:pt x="1211728" y="547955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2" name="Straight Connector 31"/>
            <p:cNvCxnSpPr/>
            <p:nvPr/>
          </p:nvCxnSpPr>
          <p:spPr>
            <a:xfrm rot="5400000">
              <a:off x="3093194" y="1678704"/>
              <a:ext cx="216000" cy="1588"/>
            </a:xfrm>
            <a:prstGeom prst="line">
              <a:avLst/>
            </a:prstGeom>
            <a:grp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Isosceles Triangle 2"/>
          <p:cNvSpPr/>
          <p:nvPr/>
        </p:nvSpPr>
        <p:spPr>
          <a:xfrm rot="10800000">
            <a:off x="1543596" y="3573016"/>
            <a:ext cx="648000" cy="396000"/>
          </a:xfrm>
          <a:prstGeom prst="triangle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Freeform 5"/>
          <p:cNvSpPr/>
          <p:nvPr/>
        </p:nvSpPr>
        <p:spPr>
          <a:xfrm>
            <a:off x="1393438" y="3054144"/>
            <a:ext cx="1008000" cy="288000"/>
          </a:xfrm>
          <a:custGeom>
            <a:avLst/>
            <a:gdLst>
              <a:gd name="connsiteX0" fmla="*/ 0 w 1928812"/>
              <a:gd name="connsiteY0" fmla="*/ 140938 h 641252"/>
              <a:gd name="connsiteX1" fmla="*/ 428625 w 1928812"/>
              <a:gd name="connsiteY1" fmla="*/ 155226 h 641252"/>
              <a:gd name="connsiteX2" fmla="*/ 642937 w 1928812"/>
              <a:gd name="connsiteY2" fmla="*/ 641001 h 641252"/>
              <a:gd name="connsiteX3" fmla="*/ 1243012 w 1928812"/>
              <a:gd name="connsiteY3" fmla="*/ 83788 h 641252"/>
              <a:gd name="connsiteX4" fmla="*/ 1928812 w 1928812"/>
              <a:gd name="connsiteY4" fmla="*/ 12351 h 641252"/>
              <a:gd name="connsiteX0" fmla="*/ 0 w 1928812"/>
              <a:gd name="connsiteY0" fmla="*/ 140938 h 641166"/>
              <a:gd name="connsiteX1" fmla="*/ 642937 w 1928812"/>
              <a:gd name="connsiteY1" fmla="*/ 641001 h 641166"/>
              <a:gd name="connsiteX2" fmla="*/ 1243012 w 1928812"/>
              <a:gd name="connsiteY2" fmla="*/ 83788 h 641166"/>
              <a:gd name="connsiteX3" fmla="*/ 1928812 w 1928812"/>
              <a:gd name="connsiteY3" fmla="*/ 12351 h 641166"/>
              <a:gd name="connsiteX0" fmla="*/ 0 w 1928812"/>
              <a:gd name="connsiteY0" fmla="*/ 140938 h 641166"/>
              <a:gd name="connsiteX1" fmla="*/ 642937 w 1928812"/>
              <a:gd name="connsiteY1" fmla="*/ 641001 h 641166"/>
              <a:gd name="connsiteX2" fmla="*/ 1243012 w 1928812"/>
              <a:gd name="connsiteY2" fmla="*/ 83788 h 641166"/>
              <a:gd name="connsiteX3" fmla="*/ 1928812 w 1928812"/>
              <a:gd name="connsiteY3" fmla="*/ 12351 h 641166"/>
              <a:gd name="connsiteX0" fmla="*/ 0 w 1928812"/>
              <a:gd name="connsiteY0" fmla="*/ 140938 h 641141"/>
              <a:gd name="connsiteX1" fmla="*/ 642937 w 1928812"/>
              <a:gd name="connsiteY1" fmla="*/ 641001 h 641141"/>
              <a:gd name="connsiteX2" fmla="*/ 1243012 w 1928812"/>
              <a:gd name="connsiteY2" fmla="*/ 83788 h 641141"/>
              <a:gd name="connsiteX3" fmla="*/ 1928812 w 1928812"/>
              <a:gd name="connsiteY3" fmla="*/ 12351 h 641141"/>
              <a:gd name="connsiteX0" fmla="*/ 0 w 1928812"/>
              <a:gd name="connsiteY0" fmla="*/ 128587 h 628790"/>
              <a:gd name="connsiteX1" fmla="*/ 642937 w 1928812"/>
              <a:gd name="connsiteY1" fmla="*/ 628650 h 628790"/>
              <a:gd name="connsiteX2" fmla="*/ 1928812 w 1928812"/>
              <a:gd name="connsiteY2" fmla="*/ 0 h 628790"/>
              <a:gd name="connsiteX0" fmla="*/ 0 w 1928812"/>
              <a:gd name="connsiteY0" fmla="*/ 128587 h 628790"/>
              <a:gd name="connsiteX1" fmla="*/ 642937 w 1928812"/>
              <a:gd name="connsiteY1" fmla="*/ 628650 h 628790"/>
              <a:gd name="connsiteX2" fmla="*/ 1928812 w 1928812"/>
              <a:gd name="connsiteY2" fmla="*/ 0 h 628790"/>
              <a:gd name="connsiteX0" fmla="*/ 0 w 1928812"/>
              <a:gd name="connsiteY0" fmla="*/ 128587 h 628790"/>
              <a:gd name="connsiteX1" fmla="*/ 642937 w 1928812"/>
              <a:gd name="connsiteY1" fmla="*/ 628650 h 628790"/>
              <a:gd name="connsiteX2" fmla="*/ 1928812 w 1928812"/>
              <a:gd name="connsiteY2" fmla="*/ 0 h 628790"/>
              <a:gd name="connsiteX0" fmla="*/ 0 w 1928812"/>
              <a:gd name="connsiteY0" fmla="*/ 128587 h 628782"/>
              <a:gd name="connsiteX1" fmla="*/ 642937 w 1928812"/>
              <a:gd name="connsiteY1" fmla="*/ 628650 h 628782"/>
              <a:gd name="connsiteX2" fmla="*/ 1928812 w 1928812"/>
              <a:gd name="connsiteY2" fmla="*/ 0 h 628782"/>
              <a:gd name="connsiteX0" fmla="*/ 0 w 1885950"/>
              <a:gd name="connsiteY0" fmla="*/ 28574 h 528670"/>
              <a:gd name="connsiteX1" fmla="*/ 642937 w 1885950"/>
              <a:gd name="connsiteY1" fmla="*/ 528637 h 528670"/>
              <a:gd name="connsiteX2" fmla="*/ 1885950 w 1885950"/>
              <a:gd name="connsiteY2" fmla="*/ 0 h 528670"/>
              <a:gd name="connsiteX0" fmla="*/ 0 w 1857375"/>
              <a:gd name="connsiteY0" fmla="*/ 28574 h 528670"/>
              <a:gd name="connsiteX1" fmla="*/ 642937 w 1857375"/>
              <a:gd name="connsiteY1" fmla="*/ 528637 h 528670"/>
              <a:gd name="connsiteX2" fmla="*/ 1857375 w 1857375"/>
              <a:gd name="connsiteY2" fmla="*/ 0 h 528670"/>
              <a:gd name="connsiteX0" fmla="*/ 0 w 1728788"/>
              <a:gd name="connsiteY0" fmla="*/ 28574 h 528670"/>
              <a:gd name="connsiteX1" fmla="*/ 514350 w 1728788"/>
              <a:gd name="connsiteY1" fmla="*/ 528637 h 528670"/>
              <a:gd name="connsiteX2" fmla="*/ 1728788 w 1728788"/>
              <a:gd name="connsiteY2" fmla="*/ 0 h 528670"/>
              <a:gd name="connsiteX0" fmla="*/ 0 w 1728788"/>
              <a:gd name="connsiteY0" fmla="*/ 28574 h 528670"/>
              <a:gd name="connsiteX1" fmla="*/ 514350 w 1728788"/>
              <a:gd name="connsiteY1" fmla="*/ 528637 h 528670"/>
              <a:gd name="connsiteX2" fmla="*/ 1728788 w 1728788"/>
              <a:gd name="connsiteY2" fmla="*/ 0 h 528670"/>
              <a:gd name="connsiteX0" fmla="*/ 0 w 1728788"/>
              <a:gd name="connsiteY0" fmla="*/ 28574 h 528670"/>
              <a:gd name="connsiteX1" fmla="*/ 514350 w 1728788"/>
              <a:gd name="connsiteY1" fmla="*/ 528637 h 528670"/>
              <a:gd name="connsiteX2" fmla="*/ 1728788 w 1728788"/>
              <a:gd name="connsiteY2" fmla="*/ 0 h 528670"/>
              <a:gd name="connsiteX0" fmla="*/ 0 w 1728788"/>
              <a:gd name="connsiteY0" fmla="*/ 28574 h 528670"/>
              <a:gd name="connsiteX1" fmla="*/ 514350 w 1728788"/>
              <a:gd name="connsiteY1" fmla="*/ 528637 h 528670"/>
              <a:gd name="connsiteX2" fmla="*/ 1728788 w 1728788"/>
              <a:gd name="connsiteY2" fmla="*/ 0 h 528670"/>
              <a:gd name="connsiteX0" fmla="*/ 0 w 1728788"/>
              <a:gd name="connsiteY0" fmla="*/ 28574 h 528670"/>
              <a:gd name="connsiteX1" fmla="*/ 471487 w 1728788"/>
              <a:gd name="connsiteY1" fmla="*/ 528637 h 528670"/>
              <a:gd name="connsiteX2" fmla="*/ 1728788 w 1728788"/>
              <a:gd name="connsiteY2" fmla="*/ 0 h 528670"/>
              <a:gd name="connsiteX0" fmla="*/ 0 w 2525444"/>
              <a:gd name="connsiteY0" fmla="*/ 16627 h 528648"/>
              <a:gd name="connsiteX1" fmla="*/ 1268143 w 2525444"/>
              <a:gd name="connsiteY1" fmla="*/ 528637 h 528648"/>
              <a:gd name="connsiteX2" fmla="*/ 2525444 w 2525444"/>
              <a:gd name="connsiteY2" fmla="*/ 0 h 528648"/>
              <a:gd name="connsiteX0" fmla="*/ 0 w 2525444"/>
              <a:gd name="connsiteY0" fmla="*/ 16627 h 531019"/>
              <a:gd name="connsiteX1" fmla="*/ 483834 w 2525444"/>
              <a:gd name="connsiteY1" fmla="*/ 188036 h 531019"/>
              <a:gd name="connsiteX2" fmla="*/ 1268143 w 2525444"/>
              <a:gd name="connsiteY2" fmla="*/ 528637 h 531019"/>
              <a:gd name="connsiteX3" fmla="*/ 2525444 w 2525444"/>
              <a:gd name="connsiteY3" fmla="*/ 0 h 531019"/>
              <a:gd name="connsiteX0" fmla="*/ 0 w 2525444"/>
              <a:gd name="connsiteY0" fmla="*/ 16627 h 528885"/>
              <a:gd name="connsiteX1" fmla="*/ 658103 w 2525444"/>
              <a:gd name="connsiteY1" fmla="*/ 68570 h 528885"/>
              <a:gd name="connsiteX2" fmla="*/ 1268143 w 2525444"/>
              <a:gd name="connsiteY2" fmla="*/ 528637 h 528885"/>
              <a:gd name="connsiteX3" fmla="*/ 2525444 w 2525444"/>
              <a:gd name="connsiteY3" fmla="*/ 0 h 528885"/>
              <a:gd name="connsiteX0" fmla="*/ 0 w 2525444"/>
              <a:gd name="connsiteY0" fmla="*/ 16627 h 528885"/>
              <a:gd name="connsiteX1" fmla="*/ 658103 w 2525444"/>
              <a:gd name="connsiteY1" fmla="*/ 68570 h 528885"/>
              <a:gd name="connsiteX2" fmla="*/ 1268143 w 2525444"/>
              <a:gd name="connsiteY2" fmla="*/ 528637 h 528885"/>
              <a:gd name="connsiteX3" fmla="*/ 2525444 w 2525444"/>
              <a:gd name="connsiteY3" fmla="*/ 0 h 528885"/>
              <a:gd name="connsiteX0" fmla="*/ 0 w 2525444"/>
              <a:gd name="connsiteY0" fmla="*/ 16627 h 528658"/>
              <a:gd name="connsiteX1" fmla="*/ 707894 w 2525444"/>
              <a:gd name="connsiteY1" fmla="*/ 20784 h 528658"/>
              <a:gd name="connsiteX2" fmla="*/ 1268143 w 2525444"/>
              <a:gd name="connsiteY2" fmla="*/ 528637 h 528658"/>
              <a:gd name="connsiteX3" fmla="*/ 2525444 w 2525444"/>
              <a:gd name="connsiteY3" fmla="*/ 0 h 528658"/>
              <a:gd name="connsiteX0" fmla="*/ 0 w 2525444"/>
              <a:gd name="connsiteY0" fmla="*/ 16627 h 528654"/>
              <a:gd name="connsiteX1" fmla="*/ 707894 w 2525444"/>
              <a:gd name="connsiteY1" fmla="*/ 20784 h 528654"/>
              <a:gd name="connsiteX2" fmla="*/ 1268143 w 2525444"/>
              <a:gd name="connsiteY2" fmla="*/ 528637 h 528654"/>
              <a:gd name="connsiteX3" fmla="*/ 2525444 w 2525444"/>
              <a:gd name="connsiteY3" fmla="*/ 0 h 528654"/>
              <a:gd name="connsiteX0" fmla="*/ 0 w 2525444"/>
              <a:gd name="connsiteY0" fmla="*/ 22600 h 528654"/>
              <a:gd name="connsiteX1" fmla="*/ 707894 w 2525444"/>
              <a:gd name="connsiteY1" fmla="*/ 20784 h 528654"/>
              <a:gd name="connsiteX2" fmla="*/ 1268143 w 2525444"/>
              <a:gd name="connsiteY2" fmla="*/ 528637 h 528654"/>
              <a:gd name="connsiteX3" fmla="*/ 2525444 w 2525444"/>
              <a:gd name="connsiteY3" fmla="*/ 0 h 528654"/>
              <a:gd name="connsiteX0" fmla="*/ 0 w 2525444"/>
              <a:gd name="connsiteY0" fmla="*/ 22600 h 528654"/>
              <a:gd name="connsiteX1" fmla="*/ 707894 w 2525444"/>
              <a:gd name="connsiteY1" fmla="*/ 20784 h 528654"/>
              <a:gd name="connsiteX2" fmla="*/ 1268143 w 2525444"/>
              <a:gd name="connsiteY2" fmla="*/ 528637 h 528654"/>
              <a:gd name="connsiteX3" fmla="*/ 2525444 w 2525444"/>
              <a:gd name="connsiteY3" fmla="*/ 0 h 528654"/>
              <a:gd name="connsiteX0" fmla="*/ 0 w 2525444"/>
              <a:gd name="connsiteY0" fmla="*/ 10653 h 516693"/>
              <a:gd name="connsiteX1" fmla="*/ 707894 w 2525444"/>
              <a:gd name="connsiteY1" fmla="*/ 8837 h 516693"/>
              <a:gd name="connsiteX2" fmla="*/ 1268143 w 2525444"/>
              <a:gd name="connsiteY2" fmla="*/ 516690 h 516693"/>
              <a:gd name="connsiteX3" fmla="*/ 2525444 w 2525444"/>
              <a:gd name="connsiteY3" fmla="*/ 0 h 516693"/>
              <a:gd name="connsiteX0" fmla="*/ 0 w 2525444"/>
              <a:gd name="connsiteY0" fmla="*/ 10655 h 516695"/>
              <a:gd name="connsiteX1" fmla="*/ 707894 w 2525444"/>
              <a:gd name="connsiteY1" fmla="*/ 8839 h 516695"/>
              <a:gd name="connsiteX2" fmla="*/ 1268143 w 2525444"/>
              <a:gd name="connsiteY2" fmla="*/ 516692 h 516695"/>
              <a:gd name="connsiteX3" fmla="*/ 2525444 w 2525444"/>
              <a:gd name="connsiteY3" fmla="*/ 2 h 516695"/>
              <a:gd name="connsiteX0" fmla="*/ 0 w 2525444"/>
              <a:gd name="connsiteY0" fmla="*/ 4682 h 510719"/>
              <a:gd name="connsiteX1" fmla="*/ 707894 w 2525444"/>
              <a:gd name="connsiteY1" fmla="*/ 2866 h 510719"/>
              <a:gd name="connsiteX2" fmla="*/ 1268143 w 2525444"/>
              <a:gd name="connsiteY2" fmla="*/ 510719 h 510719"/>
              <a:gd name="connsiteX3" fmla="*/ 2525444 w 2525444"/>
              <a:gd name="connsiteY3" fmla="*/ 3 h 510719"/>
              <a:gd name="connsiteX0" fmla="*/ 0 w 2525444"/>
              <a:gd name="connsiteY0" fmla="*/ 4682 h 510719"/>
              <a:gd name="connsiteX1" fmla="*/ 707894 w 2525444"/>
              <a:gd name="connsiteY1" fmla="*/ 2866 h 510719"/>
              <a:gd name="connsiteX2" fmla="*/ 1268143 w 2525444"/>
              <a:gd name="connsiteY2" fmla="*/ 510719 h 510719"/>
              <a:gd name="connsiteX3" fmla="*/ 2525444 w 2525444"/>
              <a:gd name="connsiteY3" fmla="*/ 3 h 510719"/>
              <a:gd name="connsiteX0" fmla="*/ 0 w 2525444"/>
              <a:gd name="connsiteY0" fmla="*/ 4682 h 510719"/>
              <a:gd name="connsiteX1" fmla="*/ 707894 w 2525444"/>
              <a:gd name="connsiteY1" fmla="*/ 2866 h 510719"/>
              <a:gd name="connsiteX2" fmla="*/ 1268143 w 2525444"/>
              <a:gd name="connsiteY2" fmla="*/ 510719 h 510719"/>
              <a:gd name="connsiteX3" fmla="*/ 2525444 w 2525444"/>
              <a:gd name="connsiteY3" fmla="*/ 3 h 510719"/>
              <a:gd name="connsiteX0" fmla="*/ 0 w 2525444"/>
              <a:gd name="connsiteY0" fmla="*/ 4682 h 510719"/>
              <a:gd name="connsiteX1" fmla="*/ 707894 w 2525444"/>
              <a:gd name="connsiteY1" fmla="*/ 2866 h 510719"/>
              <a:gd name="connsiteX2" fmla="*/ 1268143 w 2525444"/>
              <a:gd name="connsiteY2" fmla="*/ 510719 h 510719"/>
              <a:gd name="connsiteX3" fmla="*/ 2525444 w 2525444"/>
              <a:gd name="connsiteY3" fmla="*/ 3 h 510719"/>
              <a:gd name="connsiteX0" fmla="*/ 0 w 2525444"/>
              <a:gd name="connsiteY0" fmla="*/ 4682 h 510719"/>
              <a:gd name="connsiteX1" fmla="*/ 707894 w 2525444"/>
              <a:gd name="connsiteY1" fmla="*/ 2866 h 510719"/>
              <a:gd name="connsiteX2" fmla="*/ 1268143 w 2525444"/>
              <a:gd name="connsiteY2" fmla="*/ 510719 h 510719"/>
              <a:gd name="connsiteX3" fmla="*/ 2525444 w 2525444"/>
              <a:gd name="connsiteY3" fmla="*/ 3 h 510719"/>
              <a:gd name="connsiteX0" fmla="*/ 0 w 2525444"/>
              <a:gd name="connsiteY0" fmla="*/ 4682 h 502174"/>
              <a:gd name="connsiteX1" fmla="*/ 707894 w 2525444"/>
              <a:gd name="connsiteY1" fmla="*/ 2866 h 502174"/>
              <a:gd name="connsiteX2" fmla="*/ 1183333 w 2525444"/>
              <a:gd name="connsiteY2" fmla="*/ 502174 h 502174"/>
              <a:gd name="connsiteX3" fmla="*/ 2525444 w 2525444"/>
              <a:gd name="connsiteY3" fmla="*/ 3 h 502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25444" h="502174">
                <a:moveTo>
                  <a:pt x="0" y="4682"/>
                </a:moveTo>
                <a:cubicBezTo>
                  <a:pt x="769056" y="4077"/>
                  <a:pt x="148287" y="9444"/>
                  <a:pt x="707894" y="2866"/>
                </a:cubicBezTo>
                <a:cubicBezTo>
                  <a:pt x="1018833" y="10548"/>
                  <a:pt x="955095" y="502651"/>
                  <a:pt x="1183333" y="502174"/>
                </a:cubicBezTo>
                <a:cubicBezTo>
                  <a:pt x="1411571" y="501697"/>
                  <a:pt x="1528891" y="-1247"/>
                  <a:pt x="2525444" y="3"/>
                </a:cubicBezTo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5" name="Group 44"/>
          <p:cNvGrpSpPr/>
          <p:nvPr/>
        </p:nvGrpSpPr>
        <p:grpSpPr>
          <a:xfrm>
            <a:off x="1417936" y="4350248"/>
            <a:ext cx="986552" cy="216817"/>
            <a:chOff x="493281" y="4868935"/>
            <a:chExt cx="1369745" cy="216817"/>
          </a:xfrm>
        </p:grpSpPr>
        <p:cxnSp>
          <p:nvCxnSpPr>
            <p:cNvPr id="37" name="Straight Connector 36"/>
            <p:cNvCxnSpPr/>
            <p:nvPr/>
          </p:nvCxnSpPr>
          <p:spPr>
            <a:xfrm>
              <a:off x="493281" y="4868935"/>
              <a:ext cx="49983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1563128" y="4869160"/>
              <a:ext cx="29989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983610" y="5085752"/>
              <a:ext cx="576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983610" y="4869160"/>
              <a:ext cx="0" cy="216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1561952" y="4869160"/>
              <a:ext cx="0" cy="216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Rectangle 45"/>
          <p:cNvSpPr/>
          <p:nvPr/>
        </p:nvSpPr>
        <p:spPr>
          <a:xfrm>
            <a:off x="1557971" y="4941168"/>
            <a:ext cx="648000" cy="648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FPGA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61009" y="5934424"/>
            <a:ext cx="30442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71463" indent="-271463">
              <a:buFont typeface="Wingdings" panose="05000000000000000000" pitchFamily="2" charset="2"/>
              <a:buChar char="ü"/>
            </a:pPr>
            <a:r>
              <a:rPr lang="en-GB" sz="2000" dirty="0" smtClean="0"/>
              <a:t>time of leading edge (ns)</a:t>
            </a:r>
          </a:p>
          <a:p>
            <a:pPr marL="271463" indent="-271463">
              <a:buFont typeface="Wingdings" panose="05000000000000000000" pitchFamily="2" charset="2"/>
              <a:buChar char="ü"/>
            </a:pPr>
            <a:r>
              <a:rPr lang="en-GB" sz="2000" dirty="0" smtClean="0"/>
              <a:t>time over threshold (ns)</a:t>
            </a:r>
            <a:endParaRPr lang="en-GB" sz="2000" dirty="0"/>
          </a:p>
        </p:txBody>
      </p:sp>
      <p:cxnSp>
        <p:nvCxnSpPr>
          <p:cNvPr id="49" name="Straight Connector 48"/>
          <p:cNvCxnSpPr/>
          <p:nvPr/>
        </p:nvCxnSpPr>
        <p:spPr>
          <a:xfrm>
            <a:off x="1871929" y="2838664"/>
            <a:ext cx="0" cy="180000"/>
          </a:xfrm>
          <a:prstGeom prst="line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1875636" y="4089654"/>
            <a:ext cx="0" cy="180000"/>
          </a:xfrm>
          <a:prstGeom prst="line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1875636" y="5697393"/>
            <a:ext cx="0" cy="180000"/>
          </a:xfrm>
          <a:prstGeom prst="line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" name="Group 777"/>
          <p:cNvGrpSpPr>
            <a:grpSpLocks/>
          </p:cNvGrpSpPr>
          <p:nvPr/>
        </p:nvGrpSpPr>
        <p:grpSpPr bwMode="auto">
          <a:xfrm rot="2382806">
            <a:off x="1164946" y="1872758"/>
            <a:ext cx="442912" cy="61912"/>
            <a:chOff x="2598" y="2028"/>
            <a:chExt cx="279" cy="39"/>
          </a:xfrm>
        </p:grpSpPr>
        <p:grpSp>
          <p:nvGrpSpPr>
            <p:cNvPr id="57" name="Group 642"/>
            <p:cNvGrpSpPr>
              <a:grpSpLocks noChangeAspect="1"/>
            </p:cNvGrpSpPr>
            <p:nvPr/>
          </p:nvGrpSpPr>
          <p:grpSpPr bwMode="auto">
            <a:xfrm rot="5400000">
              <a:off x="2825" y="2015"/>
              <a:ext cx="36" cy="68"/>
              <a:chOff x="288" y="1536"/>
              <a:chExt cx="1152" cy="2304"/>
            </a:xfrm>
          </p:grpSpPr>
          <p:grpSp>
            <p:nvGrpSpPr>
              <p:cNvPr id="87" name="Group 643"/>
              <p:cNvGrpSpPr>
                <a:grpSpLocks noChangeAspect="1"/>
              </p:cNvGrpSpPr>
              <p:nvPr/>
            </p:nvGrpSpPr>
            <p:grpSpPr bwMode="auto">
              <a:xfrm>
                <a:off x="864" y="2688"/>
                <a:ext cx="576" cy="1152"/>
                <a:chOff x="864" y="2688"/>
                <a:chExt cx="576" cy="1152"/>
              </a:xfrm>
            </p:grpSpPr>
            <p:sp>
              <p:nvSpPr>
                <p:cNvPr id="91" name="Arc 644"/>
                <p:cNvSpPr>
                  <a:spLocks noChangeAspect="1"/>
                </p:cNvSpPr>
                <p:nvPr/>
              </p:nvSpPr>
              <p:spPr bwMode="auto">
                <a:xfrm>
                  <a:off x="864" y="2688"/>
                  <a:ext cx="576" cy="576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92" name="Arc 645"/>
                <p:cNvSpPr>
                  <a:spLocks noChangeAspect="1"/>
                </p:cNvSpPr>
                <p:nvPr/>
              </p:nvSpPr>
              <p:spPr bwMode="auto">
                <a:xfrm rot="5400000">
                  <a:off x="864" y="3264"/>
                  <a:ext cx="576" cy="576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88" name="Group 646"/>
              <p:cNvGrpSpPr>
                <a:grpSpLocks noChangeAspect="1"/>
              </p:cNvGrpSpPr>
              <p:nvPr/>
            </p:nvGrpSpPr>
            <p:grpSpPr bwMode="auto">
              <a:xfrm rot="10800000">
                <a:off x="288" y="1536"/>
                <a:ext cx="576" cy="1152"/>
                <a:chOff x="864" y="2688"/>
                <a:chExt cx="576" cy="1152"/>
              </a:xfrm>
            </p:grpSpPr>
            <p:sp>
              <p:nvSpPr>
                <p:cNvPr id="89" name="Arc 647"/>
                <p:cNvSpPr>
                  <a:spLocks noChangeAspect="1"/>
                </p:cNvSpPr>
                <p:nvPr/>
              </p:nvSpPr>
              <p:spPr bwMode="auto">
                <a:xfrm>
                  <a:off x="864" y="2688"/>
                  <a:ext cx="576" cy="576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90" name="Arc 648"/>
                <p:cNvSpPr>
                  <a:spLocks noChangeAspect="1"/>
                </p:cNvSpPr>
                <p:nvPr/>
              </p:nvSpPr>
              <p:spPr bwMode="auto">
                <a:xfrm rot="5400000">
                  <a:off x="864" y="3264"/>
                  <a:ext cx="576" cy="576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</p:grpSp>
        </p:grpSp>
        <p:grpSp>
          <p:nvGrpSpPr>
            <p:cNvPr id="58" name="Group 649"/>
            <p:cNvGrpSpPr>
              <a:grpSpLocks noChangeAspect="1"/>
            </p:cNvGrpSpPr>
            <p:nvPr/>
          </p:nvGrpSpPr>
          <p:grpSpPr bwMode="auto">
            <a:xfrm rot="5400000">
              <a:off x="2686" y="1940"/>
              <a:ext cx="36" cy="212"/>
              <a:chOff x="288" y="1536"/>
              <a:chExt cx="288" cy="1872"/>
            </a:xfrm>
          </p:grpSpPr>
          <p:grpSp>
            <p:nvGrpSpPr>
              <p:cNvPr id="59" name="Group 650"/>
              <p:cNvGrpSpPr>
                <a:grpSpLocks noChangeAspect="1"/>
              </p:cNvGrpSpPr>
              <p:nvPr/>
            </p:nvGrpSpPr>
            <p:grpSpPr bwMode="auto">
              <a:xfrm>
                <a:off x="288" y="1536"/>
                <a:ext cx="288" cy="576"/>
                <a:chOff x="288" y="1536"/>
                <a:chExt cx="1152" cy="2304"/>
              </a:xfrm>
            </p:grpSpPr>
            <p:grpSp>
              <p:nvGrpSpPr>
                <p:cNvPr id="81" name="Group 651"/>
                <p:cNvGrpSpPr>
                  <a:grpSpLocks noChangeAspect="1"/>
                </p:cNvGrpSpPr>
                <p:nvPr/>
              </p:nvGrpSpPr>
              <p:grpSpPr bwMode="auto">
                <a:xfrm>
                  <a:off x="864" y="2688"/>
                  <a:ext cx="576" cy="1152"/>
                  <a:chOff x="864" y="2688"/>
                  <a:chExt cx="576" cy="1152"/>
                </a:xfrm>
              </p:grpSpPr>
              <p:sp>
                <p:nvSpPr>
                  <p:cNvPr id="85" name="Arc 652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86" name="Arc 653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</p:grpSp>
            <p:grpSp>
              <p:nvGrpSpPr>
                <p:cNvPr id="82" name="Group 654"/>
                <p:cNvGrpSpPr>
                  <a:grpSpLocks noChangeAspect="1"/>
                </p:cNvGrpSpPr>
                <p:nvPr/>
              </p:nvGrpSpPr>
              <p:grpSpPr bwMode="auto">
                <a:xfrm rot="10800000">
                  <a:off x="288" y="1536"/>
                  <a:ext cx="576" cy="1152"/>
                  <a:chOff x="864" y="2688"/>
                  <a:chExt cx="576" cy="1152"/>
                </a:xfrm>
              </p:grpSpPr>
              <p:sp>
                <p:nvSpPr>
                  <p:cNvPr id="83" name="Arc 655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84" name="Arc 656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</p:grpSp>
          </p:grpSp>
          <p:grpSp>
            <p:nvGrpSpPr>
              <p:cNvPr id="60" name="Group 657"/>
              <p:cNvGrpSpPr>
                <a:grpSpLocks noChangeAspect="1"/>
              </p:cNvGrpSpPr>
              <p:nvPr/>
            </p:nvGrpSpPr>
            <p:grpSpPr bwMode="auto">
              <a:xfrm>
                <a:off x="288" y="2112"/>
                <a:ext cx="288" cy="576"/>
                <a:chOff x="288" y="1536"/>
                <a:chExt cx="1152" cy="2304"/>
              </a:xfrm>
            </p:grpSpPr>
            <p:grpSp>
              <p:nvGrpSpPr>
                <p:cNvPr id="75" name="Group 658"/>
                <p:cNvGrpSpPr>
                  <a:grpSpLocks noChangeAspect="1"/>
                </p:cNvGrpSpPr>
                <p:nvPr/>
              </p:nvGrpSpPr>
              <p:grpSpPr bwMode="auto">
                <a:xfrm>
                  <a:off x="864" y="2688"/>
                  <a:ext cx="576" cy="1152"/>
                  <a:chOff x="864" y="2688"/>
                  <a:chExt cx="576" cy="1152"/>
                </a:xfrm>
              </p:grpSpPr>
              <p:sp>
                <p:nvSpPr>
                  <p:cNvPr id="79" name="Arc 659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80" name="Arc 660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</p:grpSp>
            <p:grpSp>
              <p:nvGrpSpPr>
                <p:cNvPr id="76" name="Group 661"/>
                <p:cNvGrpSpPr>
                  <a:grpSpLocks noChangeAspect="1"/>
                </p:cNvGrpSpPr>
                <p:nvPr/>
              </p:nvGrpSpPr>
              <p:grpSpPr bwMode="auto">
                <a:xfrm rot="10800000">
                  <a:off x="288" y="1536"/>
                  <a:ext cx="576" cy="1152"/>
                  <a:chOff x="864" y="2688"/>
                  <a:chExt cx="576" cy="1152"/>
                </a:xfrm>
              </p:grpSpPr>
              <p:sp>
                <p:nvSpPr>
                  <p:cNvPr id="77" name="Arc 662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78" name="Arc 663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</p:grpSp>
          </p:grpSp>
          <p:grpSp>
            <p:nvGrpSpPr>
              <p:cNvPr id="61" name="Group 664"/>
              <p:cNvGrpSpPr>
                <a:grpSpLocks noChangeAspect="1"/>
              </p:cNvGrpSpPr>
              <p:nvPr/>
            </p:nvGrpSpPr>
            <p:grpSpPr bwMode="auto">
              <a:xfrm>
                <a:off x="288" y="2688"/>
                <a:ext cx="288" cy="576"/>
                <a:chOff x="288" y="1536"/>
                <a:chExt cx="1152" cy="2304"/>
              </a:xfrm>
            </p:grpSpPr>
            <p:grpSp>
              <p:nvGrpSpPr>
                <p:cNvPr id="69" name="Group 665"/>
                <p:cNvGrpSpPr>
                  <a:grpSpLocks noChangeAspect="1"/>
                </p:cNvGrpSpPr>
                <p:nvPr/>
              </p:nvGrpSpPr>
              <p:grpSpPr bwMode="auto">
                <a:xfrm>
                  <a:off x="864" y="2688"/>
                  <a:ext cx="576" cy="1152"/>
                  <a:chOff x="864" y="2688"/>
                  <a:chExt cx="576" cy="1152"/>
                </a:xfrm>
              </p:grpSpPr>
              <p:sp>
                <p:nvSpPr>
                  <p:cNvPr id="73" name="Arc 666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74" name="Arc 667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</p:grpSp>
            <p:grpSp>
              <p:nvGrpSpPr>
                <p:cNvPr id="70" name="Group 668"/>
                <p:cNvGrpSpPr>
                  <a:grpSpLocks noChangeAspect="1"/>
                </p:cNvGrpSpPr>
                <p:nvPr/>
              </p:nvGrpSpPr>
              <p:grpSpPr bwMode="auto">
                <a:xfrm rot="10800000">
                  <a:off x="288" y="1536"/>
                  <a:ext cx="576" cy="1152"/>
                  <a:chOff x="864" y="2688"/>
                  <a:chExt cx="576" cy="1152"/>
                </a:xfrm>
              </p:grpSpPr>
              <p:sp>
                <p:nvSpPr>
                  <p:cNvPr id="71" name="Arc 669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72" name="Arc 670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</p:grpSp>
          </p:grpSp>
          <p:sp>
            <p:nvSpPr>
              <p:cNvPr id="66" name="Arc 677"/>
              <p:cNvSpPr>
                <a:spLocks noChangeAspect="1"/>
              </p:cNvSpPr>
              <p:nvPr/>
            </p:nvSpPr>
            <p:spPr bwMode="auto">
              <a:xfrm rot="16200000">
                <a:off x="288" y="3264"/>
                <a:ext cx="144" cy="144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</p:grpSp>
      </p:grpSp>
      <p:sp>
        <p:nvSpPr>
          <p:cNvPr id="95" name="Rectangle 94"/>
          <p:cNvSpPr/>
          <p:nvPr/>
        </p:nvSpPr>
        <p:spPr>
          <a:xfrm>
            <a:off x="337816" y="1699696"/>
            <a:ext cx="3024000" cy="496800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5" name="TextBox 104"/>
          <p:cNvSpPr txBox="1"/>
          <p:nvPr/>
        </p:nvSpPr>
        <p:spPr>
          <a:xfrm>
            <a:off x="727224" y="3587872"/>
            <a:ext cx="26439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614488" algn="l"/>
              </a:tabLst>
            </a:pPr>
            <a:r>
              <a:rPr lang="en-GB" dirty="0" smtClean="0"/>
              <a:t>ASIC	0.3 </a:t>
            </a:r>
            <a:r>
              <a:rPr lang="en-GB" dirty="0" err="1" smtClean="0"/>
              <a:t>p.e.</a:t>
            </a:r>
            <a:endParaRPr lang="en-GB" dirty="0"/>
          </a:p>
        </p:txBody>
      </p:sp>
      <p:sp>
        <p:nvSpPr>
          <p:cNvPr id="106" name="TextBox 105"/>
          <p:cNvSpPr txBox="1"/>
          <p:nvPr/>
        </p:nvSpPr>
        <p:spPr>
          <a:xfrm>
            <a:off x="2367602" y="2101896"/>
            <a:ext cx="612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PMT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354840" y="2276399"/>
            <a:ext cx="15191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test bench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1355526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4371</TotalTime>
  <Words>842</Words>
  <Application>Microsoft Office PowerPoint</Application>
  <PresentationFormat>On-screen Show (4:3)</PresentationFormat>
  <Paragraphs>481</Paragraphs>
  <Slides>30</Slides>
  <Notes>8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9" baseType="lpstr">
      <vt:lpstr>SimSun-ExtB</vt:lpstr>
      <vt:lpstr>Arial</vt:lpstr>
      <vt:lpstr>Calibri</vt:lpstr>
      <vt:lpstr>Cambria Math</vt:lpstr>
      <vt:lpstr>Symbol</vt:lpstr>
      <vt:lpstr>Times</vt:lpstr>
      <vt:lpstr>Wingdings</vt:lpstr>
      <vt:lpstr>Office Theme</vt:lpstr>
      <vt:lpstr>Equation</vt:lpstr>
      <vt:lpstr>PowerPoint Presentation</vt:lpstr>
      <vt:lpstr>PowerPoint Presentation</vt:lpstr>
      <vt:lpstr>Phased implementation</vt:lpstr>
      <vt:lpstr>PowerPoint Presentation</vt:lpstr>
      <vt:lpstr>PowerPoint Presentation</vt:lpstr>
      <vt:lpstr>Optical module</vt:lpstr>
      <vt:lpstr> Optical module building kit</vt:lpstr>
      <vt:lpstr>3-inch PMTs</vt:lpstr>
      <vt:lpstr>Signal processing</vt:lpstr>
      <vt:lpstr>Real time data filter</vt:lpstr>
      <vt:lpstr>Real time data filter</vt:lpstr>
      <vt:lpstr>Real time data filter</vt:lpstr>
      <vt:lpstr>CPU usage</vt:lpstr>
      <vt:lpstr>Time synchronisation</vt:lpstr>
      <vt:lpstr>Rate</vt:lpstr>
      <vt:lpstr>Time &amp; efficiency calibration</vt:lpstr>
      <vt:lpstr>Muon depth dependence</vt:lpstr>
      <vt:lpstr>Muon depth dependence</vt:lpstr>
      <vt:lpstr>PDF of muon light</vt:lpstr>
      <vt:lpstr>Angular resolution</vt:lpstr>
      <vt:lpstr>Energy resolution</vt:lpstr>
      <vt:lpstr>Fermi shock acceleration</vt:lpstr>
      <vt:lpstr>Energy spectrum</vt:lpstr>
      <vt:lpstr>Astro-particle physics</vt:lpstr>
      <vt:lpstr>ARCA</vt:lpstr>
      <vt:lpstr>ORCA</vt:lpstr>
      <vt:lpstr>Neutrino mass hierarchy</vt:lpstr>
      <vt:lpstr>ORCA</vt:lpstr>
      <vt:lpstr>PowerPoint Presentation</vt:lpstr>
      <vt:lpstr>KM3NeT status &amp; outlook</vt:lpstr>
    </vt:vector>
  </TitlesOfParts>
  <Company>Nikhef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mjg_2</dc:creator>
  <cp:lastModifiedBy>mjg</cp:lastModifiedBy>
  <cp:revision>941</cp:revision>
  <dcterms:created xsi:type="dcterms:W3CDTF">2013-10-07T07:04:32Z</dcterms:created>
  <dcterms:modified xsi:type="dcterms:W3CDTF">2016-11-24T10:42:42Z</dcterms:modified>
</cp:coreProperties>
</file>