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7" r:id="rId3"/>
    <p:sldId id="275" r:id="rId4"/>
    <p:sldId id="276" r:id="rId5"/>
    <p:sldId id="278" r:id="rId6"/>
    <p:sldId id="279" r:id="rId7"/>
    <p:sldId id="280" r:id="rId8"/>
    <p:sldId id="281" r:id="rId9"/>
    <p:sldId id="282" r:id="rId10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FF99"/>
    <a:srgbClr val="66FF33"/>
    <a:srgbClr val="CC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6616F-9D96-42AB-B76F-1FB9C4E9823E}" type="datetimeFigureOut">
              <a:rPr lang="en-US" smtClean="0"/>
              <a:pPr/>
              <a:t>4/23/2009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4FDA6-C60C-4315-87AC-9C5FEA14B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3FDF7-4BB4-48B5-B720-C03DE35C20C5}" type="datetimeFigureOut">
              <a:rPr lang="en-US" smtClean="0"/>
              <a:pPr/>
              <a:t>4/23/2009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440FA-E497-43E2-B211-21471F9116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CD16B-F4BB-4EBA-82A9-34A24A1C9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ln>
            <a:solidFill>
              <a:schemeClr val="tx1">
                <a:lumMod val="50000"/>
                <a:lumOff val="50000"/>
              </a:schemeClr>
            </a:solidFill>
          </a:ln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1"/>
            <a:ext cx="9144000" cy="1600200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US" cap="all" dirty="0" smtClean="0"/>
              <a:t>Powering test and</a:t>
            </a:r>
            <a:br>
              <a:rPr lang="en-US" cap="all" dirty="0" smtClean="0"/>
            </a:br>
            <a:r>
              <a:rPr lang="en-US" cap="all" dirty="0" smtClean="0"/>
              <a:t>shift planning</a:t>
            </a:r>
            <a:endParaRPr lang="en-US" b="1" cap="all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/>
          <a:p>
            <a:r>
              <a:rPr lang="en-US" smtClean="0"/>
              <a:t>J.Coupard / A.Vergara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General Planning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Powering</a:t>
            </a:r>
            <a:r>
              <a:rPr lang="fr-CH" dirty="0" smtClean="0"/>
              <a:t> Tests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Overview</a:t>
            </a:r>
            <a:r>
              <a:rPr lang="fr-CH" dirty="0" smtClean="0"/>
              <a:t> of the new </a:t>
            </a:r>
            <a:r>
              <a:rPr lang="fr-CH" dirty="0" err="1" smtClean="0"/>
              <a:t>Draft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= gain time 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gain time :</a:t>
            </a:r>
          </a:p>
          <a:p>
            <a:pPr lvl="1"/>
            <a:r>
              <a:rPr lang="en-US" dirty="0" smtClean="0"/>
              <a:t>Starting as soon as possible</a:t>
            </a:r>
          </a:p>
          <a:p>
            <a:pPr lvl="1"/>
            <a:r>
              <a:rPr lang="en-US" dirty="0" smtClean="0"/>
              <a:t>Performing all what can be performed</a:t>
            </a:r>
          </a:p>
          <a:p>
            <a:pPr lvl="1"/>
            <a:r>
              <a:rPr lang="en-US" dirty="0" smtClean="0"/>
              <a:t>Finding more human resources</a:t>
            </a:r>
          </a:p>
          <a:p>
            <a:pPr lvl="3"/>
            <a:r>
              <a:rPr lang="en-US" i="1" dirty="0" smtClean="0"/>
              <a:t>Works in parallel</a:t>
            </a:r>
          </a:p>
          <a:p>
            <a:pPr lvl="3"/>
            <a:r>
              <a:rPr lang="en-US" i="1" dirty="0" smtClean="0"/>
              <a:t>2 or 3 shifts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72102" cy="557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in work – 9</a:t>
            </a:r>
            <a:r>
              <a:rPr lang="en-US" baseline="30000" dirty="0" smtClean="0"/>
              <a:t>th</a:t>
            </a:r>
            <a:r>
              <a:rPr lang="en-US" dirty="0" smtClean="0"/>
              <a:t>, April 09</a:t>
            </a:r>
            <a:endParaRPr lang="en-US" i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895600" y="1905000"/>
            <a:ext cx="6101276" cy="646331"/>
            <a:chOff x="2590800" y="4202668"/>
            <a:chExt cx="6410167" cy="646331"/>
          </a:xfrm>
        </p:grpSpPr>
        <p:cxnSp>
          <p:nvCxnSpPr>
            <p:cNvPr id="11" name="Straight Arrow Connector 10"/>
            <p:cNvCxnSpPr/>
            <p:nvPr/>
          </p:nvCxnSpPr>
          <p:spPr>
            <a:xfrm rot="10800000">
              <a:off x="2590800" y="4419600"/>
              <a:ext cx="4572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239000" y="4202668"/>
              <a:ext cx="1761967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Start week 22</a:t>
              </a:r>
            </a:p>
            <a:p>
              <a:pPr algn="ctr"/>
              <a:r>
                <a:rPr lang="en-US" b="1" u="sng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End of May</a:t>
              </a:r>
              <a:endParaRPr lang="en-US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830189" y="2876350"/>
            <a:ext cx="197041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Racks end-June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10800000">
            <a:off x="2020864" y="3311911"/>
            <a:ext cx="990600" cy="1588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097280"/>
            <a:ext cx="9143455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Schedule – </a:t>
            </a:r>
            <a:r>
              <a:rPr lang="en-US" sz="3600" i="1" dirty="0" smtClean="0">
                <a:solidFill>
                  <a:srgbClr val="FFFF00"/>
                </a:solidFill>
              </a:rPr>
              <a:t>to be defined in details</a:t>
            </a:r>
            <a:endParaRPr lang="en-US" i="1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2" name="Group 9"/>
          <p:cNvGrpSpPr/>
          <p:nvPr/>
        </p:nvGrpSpPr>
        <p:grpSpPr>
          <a:xfrm>
            <a:off x="2895600" y="1905000"/>
            <a:ext cx="6101276" cy="646331"/>
            <a:chOff x="2590800" y="4202668"/>
            <a:chExt cx="6410167" cy="646331"/>
          </a:xfrm>
        </p:grpSpPr>
        <p:cxnSp>
          <p:nvCxnSpPr>
            <p:cNvPr id="11" name="Straight Arrow Connector 10"/>
            <p:cNvCxnSpPr/>
            <p:nvPr/>
          </p:nvCxnSpPr>
          <p:spPr>
            <a:xfrm rot="10800000">
              <a:off x="2590800" y="4419600"/>
              <a:ext cx="4572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239000" y="4202668"/>
              <a:ext cx="1761967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Start week 22</a:t>
              </a:r>
            </a:p>
            <a:p>
              <a:pPr algn="ctr"/>
              <a:r>
                <a:rPr lang="en-US" b="1" u="sng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End of May</a:t>
              </a:r>
              <a:endParaRPr lang="en-US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830189" y="2876350"/>
            <a:ext cx="2842445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Racks end-June – wk.27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10800000">
            <a:off x="2020864" y="3311911"/>
            <a:ext cx="990600" cy="1588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867400" y="4038600"/>
            <a:ext cx="26052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Q-sym August – wk.32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3962400" y="4495800"/>
            <a:ext cx="1981202" cy="2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097280"/>
            <a:ext cx="9143455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Schedule – </a:t>
            </a:r>
            <a:r>
              <a:rPr lang="en-US" sz="3600" i="1" dirty="0" smtClean="0">
                <a:solidFill>
                  <a:srgbClr val="FFFF00"/>
                </a:solidFill>
              </a:rPr>
              <a:t>to be defined in details</a:t>
            </a:r>
            <a:endParaRPr lang="en-US" i="1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038601" y="3288268"/>
            <a:ext cx="260359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QPS IST </a:t>
            </a:r>
            <a:r>
              <a:rPr lang="en-US" sz="1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(without Q-sym)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2133602" y="3581400"/>
            <a:ext cx="1828799" cy="1588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38601" y="4038597"/>
            <a:ext cx="1813317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QPS IST </a:t>
            </a:r>
            <a:r>
              <a:rPr lang="en-US" sz="1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(Q-sym)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2133601" y="4495797"/>
            <a:ext cx="1981202" cy="2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2895600" y="1905000"/>
            <a:ext cx="5476105" cy="369332"/>
            <a:chOff x="2590800" y="4202668"/>
            <a:chExt cx="5753345" cy="369332"/>
          </a:xfrm>
        </p:grpSpPr>
        <p:cxnSp>
          <p:nvCxnSpPr>
            <p:cNvPr id="17" name="Straight Arrow Connector 16"/>
            <p:cNvCxnSpPr/>
            <p:nvPr/>
          </p:nvCxnSpPr>
          <p:spPr>
            <a:xfrm rot="10800000">
              <a:off x="2590800" y="4419600"/>
              <a:ext cx="4572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9000" y="4202668"/>
              <a:ext cx="1105145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Phase 1</a:t>
              </a:r>
              <a:endParaRPr lang="en-US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905895" y="3593068"/>
            <a:ext cx="5476105" cy="369332"/>
            <a:chOff x="2590800" y="4202668"/>
            <a:chExt cx="5753345" cy="369332"/>
          </a:xfrm>
        </p:grpSpPr>
        <p:cxnSp>
          <p:nvCxnSpPr>
            <p:cNvPr id="20" name="Straight Arrow Connector 19"/>
            <p:cNvCxnSpPr/>
            <p:nvPr/>
          </p:nvCxnSpPr>
          <p:spPr>
            <a:xfrm rot="10800000">
              <a:off x="2590800" y="4419600"/>
              <a:ext cx="4572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239000" y="4202668"/>
              <a:ext cx="1105145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Phase 2</a:t>
              </a:r>
              <a:endParaRPr lang="en-US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 flipV="1">
            <a:off x="6629402" y="3352798"/>
            <a:ext cx="1295398" cy="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7809706" y="3467100"/>
            <a:ext cx="229394" cy="794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– </a:t>
            </a:r>
            <a:r>
              <a:rPr lang="en-US" sz="3600" i="1" dirty="0" smtClean="0">
                <a:solidFill>
                  <a:srgbClr val="FFFF00"/>
                </a:solidFill>
              </a:rPr>
              <a:t>starting dates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111292" y="807720"/>
            <a:ext cx="8956508" cy="566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2895600" y="4762900"/>
            <a:ext cx="713873" cy="3424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CH" sz="1400" b="1" dirty="0" err="1" smtClean="0">
                <a:solidFill>
                  <a:schemeClr val="tx1"/>
                </a:solidFill>
              </a:rPr>
              <a:t>wk</a:t>
            </a:r>
            <a:r>
              <a:rPr lang="fr-CH" sz="1400" b="1" dirty="0" smtClean="0">
                <a:solidFill>
                  <a:schemeClr val="tx1"/>
                </a:solidFill>
              </a:rPr>
              <a:t>.33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02381" y="990600"/>
            <a:ext cx="8470232" cy="5070909"/>
            <a:chOff x="602381" y="990600"/>
            <a:chExt cx="8470232" cy="5070909"/>
          </a:xfrm>
        </p:grpSpPr>
        <p:grpSp>
          <p:nvGrpSpPr>
            <p:cNvPr id="40" name="Group 39"/>
            <p:cNvGrpSpPr/>
            <p:nvPr/>
          </p:nvGrpSpPr>
          <p:grpSpPr>
            <a:xfrm>
              <a:off x="619225" y="990600"/>
              <a:ext cx="8424512" cy="4495800"/>
              <a:chOff x="619225" y="990600"/>
              <a:chExt cx="8424512" cy="449580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619225" y="1676399"/>
                <a:ext cx="8424512" cy="3810001"/>
                <a:chOff x="619225" y="1676399"/>
                <a:chExt cx="8424512" cy="3810001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1761423" y="1676399"/>
                  <a:ext cx="1058779" cy="66253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.20 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11.05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619225" y="3962400"/>
                  <a:ext cx="1058779" cy="60960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.29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13.07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3733800" y="1981200"/>
                  <a:ext cx="1059581" cy="800501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.21 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18.05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894446" y="2804159"/>
                  <a:ext cx="1058779" cy="66253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.24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08.06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6039853" y="4045017"/>
                  <a:ext cx="688206" cy="507732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.30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20.07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6847572" y="4565582"/>
                  <a:ext cx="1058779" cy="79569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.32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03.08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7984958" y="5047647"/>
                  <a:ext cx="1058779" cy="438753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.34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17.08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620829" y="990600"/>
                <a:ext cx="6131293" cy="2512996"/>
                <a:chOff x="620829" y="990600"/>
                <a:chExt cx="6131293" cy="2512996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620829" y="1697254"/>
                  <a:ext cx="1058779" cy="737938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.20 </a:t>
                  </a:r>
                  <a:r>
                    <a:rPr lang="fr-CH" sz="1000" b="1" dirty="0" smtClean="0">
                      <a:solidFill>
                        <a:schemeClr val="tx1"/>
                      </a:solidFill>
                    </a:rPr>
                    <a:t>11.05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4876800" y="990600"/>
                  <a:ext cx="1058779" cy="737938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.17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20.04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2895601" y="2895600"/>
                  <a:ext cx="713873" cy="607996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.25 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15.06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6038249" y="2323699"/>
                  <a:ext cx="713873" cy="607996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.22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25.05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3" name="Group 42"/>
            <p:cNvGrpSpPr/>
            <p:nvPr/>
          </p:nvGrpSpPr>
          <p:grpSpPr>
            <a:xfrm>
              <a:off x="602381" y="2209800"/>
              <a:ext cx="8470232" cy="3851709"/>
              <a:chOff x="602381" y="2209800"/>
              <a:chExt cx="8470232" cy="3851709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602381" y="2209800"/>
                <a:ext cx="6135302" cy="3429000"/>
                <a:chOff x="602381" y="2209800"/>
                <a:chExt cx="6135302" cy="3429000"/>
              </a:xfrm>
            </p:grpSpPr>
            <p:sp>
              <p:nvSpPr>
                <p:cNvPr id="21" name="Down Arrow 20"/>
                <p:cNvSpPr/>
                <p:nvPr/>
              </p:nvSpPr>
              <p:spPr>
                <a:xfrm>
                  <a:off x="1732547" y="2209800"/>
                  <a:ext cx="1116531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9999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.22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25.05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Down Arrow 21"/>
                <p:cNvSpPr/>
                <p:nvPr/>
              </p:nvSpPr>
              <p:spPr>
                <a:xfrm>
                  <a:off x="3704924" y="2650958"/>
                  <a:ext cx="1116531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9999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.24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08.06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Down Arrow 22"/>
                <p:cNvSpPr/>
                <p:nvPr/>
              </p:nvSpPr>
              <p:spPr>
                <a:xfrm>
                  <a:off x="4849528" y="3381676"/>
                  <a:ext cx="1116531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9999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.27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29.06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Down Arrow 23"/>
                <p:cNvSpPr/>
                <p:nvPr/>
              </p:nvSpPr>
              <p:spPr>
                <a:xfrm>
                  <a:off x="602381" y="4575208"/>
                  <a:ext cx="1091665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9999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.32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03.08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Down Arrow 24"/>
                <p:cNvSpPr/>
                <p:nvPr/>
              </p:nvSpPr>
              <p:spPr>
                <a:xfrm>
                  <a:off x="6023008" y="4557562"/>
                  <a:ext cx="714675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9999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.32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03.08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Down Arrow 32"/>
                <p:cNvSpPr/>
                <p:nvPr/>
              </p:nvSpPr>
              <p:spPr>
                <a:xfrm>
                  <a:off x="2895600" y="5105400"/>
                  <a:ext cx="714675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9999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tx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tx1"/>
                      </a:solidFill>
                    </a:rPr>
                    <a:t>.34</a:t>
                  </a:r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610403" y="3838074"/>
                <a:ext cx="8462210" cy="2223435"/>
                <a:chOff x="610403" y="3838074"/>
                <a:chExt cx="8462210" cy="2223435"/>
              </a:xfrm>
            </p:grpSpPr>
            <p:sp>
              <p:nvSpPr>
                <p:cNvPr id="26" name="Down Arrow 25"/>
                <p:cNvSpPr/>
                <p:nvPr/>
              </p:nvSpPr>
              <p:spPr>
                <a:xfrm>
                  <a:off x="6820300" y="5519286"/>
                  <a:ext cx="1091665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bg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bg1"/>
                      </a:solidFill>
                    </a:rPr>
                    <a:t>.36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31.08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Down Arrow 26"/>
                <p:cNvSpPr/>
                <p:nvPr/>
              </p:nvSpPr>
              <p:spPr>
                <a:xfrm>
                  <a:off x="7988968" y="5528109"/>
                  <a:ext cx="1083645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bg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bg1"/>
                      </a:solidFill>
                    </a:rPr>
                    <a:t>.36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31.08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Down Arrow 27"/>
                <p:cNvSpPr/>
                <p:nvPr/>
              </p:nvSpPr>
              <p:spPr>
                <a:xfrm>
                  <a:off x="1738964" y="3838074"/>
                  <a:ext cx="1116531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bg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bg1"/>
                      </a:solidFill>
                    </a:rPr>
                    <a:t>.29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13.07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" name="Down Arrow 28"/>
                <p:cNvSpPr/>
                <p:nvPr/>
              </p:nvSpPr>
              <p:spPr>
                <a:xfrm>
                  <a:off x="610403" y="5046846"/>
                  <a:ext cx="1065998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bg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bg1"/>
                      </a:solidFill>
                    </a:rPr>
                    <a:t>.34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17.08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Down Arrow 29"/>
                <p:cNvSpPr/>
                <p:nvPr/>
              </p:nvSpPr>
              <p:spPr>
                <a:xfrm>
                  <a:off x="3700112" y="4073893"/>
                  <a:ext cx="1116531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bg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bg1"/>
                      </a:solidFill>
                    </a:rPr>
                    <a:t>.30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20.07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" name="Down Arrow 30"/>
                <p:cNvSpPr/>
                <p:nvPr/>
              </p:nvSpPr>
              <p:spPr>
                <a:xfrm>
                  <a:off x="4857550" y="4315327"/>
                  <a:ext cx="1086049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bg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bg1"/>
                      </a:solidFill>
                    </a:rPr>
                    <a:t>.31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27.07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" name="Down Arrow 33"/>
                <p:cNvSpPr/>
                <p:nvPr/>
              </p:nvSpPr>
              <p:spPr>
                <a:xfrm>
                  <a:off x="2895600" y="5410200"/>
                  <a:ext cx="714675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bg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bg1"/>
                      </a:solidFill>
                    </a:rPr>
                    <a:t>.35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24.08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Down Arrow 34"/>
                <p:cNvSpPr/>
                <p:nvPr/>
              </p:nvSpPr>
              <p:spPr>
                <a:xfrm>
                  <a:off x="6019800" y="5029200"/>
                  <a:ext cx="714675" cy="533400"/>
                </a:xfrm>
                <a:prstGeom prst="downArrow">
                  <a:avLst>
                    <a:gd name="adj1" fmla="val 96917"/>
                    <a:gd name="adj2" fmla="val 3015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fr-CH" sz="1400" b="1" dirty="0" err="1" smtClean="0">
                      <a:solidFill>
                        <a:schemeClr val="bg1"/>
                      </a:solidFill>
                    </a:rPr>
                    <a:t>wk</a:t>
                  </a:r>
                  <a:r>
                    <a:rPr lang="fr-CH" sz="1400" b="1" dirty="0" smtClean="0">
                      <a:solidFill>
                        <a:schemeClr val="bg1"/>
                      </a:solidFill>
                    </a:rPr>
                    <a:t>.34</a:t>
                  </a:r>
                  <a:r>
                    <a:rPr lang="fr-CH" sz="1000" b="1" dirty="0" smtClean="0">
                      <a:solidFill>
                        <a:prstClr val="black"/>
                      </a:solidFill>
                    </a:rPr>
                    <a:t> 17.08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37" name="Rectangle 36"/>
          <p:cNvSpPr/>
          <p:nvPr/>
        </p:nvSpPr>
        <p:spPr>
          <a:xfrm>
            <a:off x="609600" y="6248400"/>
            <a:ext cx="8438147" cy="22860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>
                <a:solidFill>
                  <a:srgbClr val="FF0000"/>
                </a:solidFill>
              </a:rPr>
              <a:t>wk</a:t>
            </a:r>
            <a:r>
              <a:rPr lang="fr-CH" sz="1600" b="1" dirty="0" smtClean="0">
                <a:solidFill>
                  <a:srgbClr val="FF0000"/>
                </a:solidFill>
              </a:rPr>
              <a:t>.39 </a:t>
            </a:r>
            <a:r>
              <a:rPr lang="fr-CH" sz="1100" b="1" dirty="0" smtClean="0">
                <a:solidFill>
                  <a:srgbClr val="FF0000"/>
                </a:solidFill>
              </a:rPr>
              <a:t>21.09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696200" y="990600"/>
            <a:ext cx="1363579" cy="3048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CH" sz="1400" b="1" dirty="0" smtClean="0">
                <a:solidFill>
                  <a:schemeClr val="tx1"/>
                </a:solidFill>
              </a:rPr>
              <a:t>ELQA @ warm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696200" y="1295400"/>
            <a:ext cx="1363579" cy="304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CH" sz="1400" b="1" dirty="0" smtClean="0">
                <a:solidFill>
                  <a:schemeClr val="tx1"/>
                </a:solidFill>
              </a:rPr>
              <a:t>ELQA @ cold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696200" y="1600200"/>
            <a:ext cx="1363579" cy="304800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CH" sz="1400" b="1" dirty="0" smtClean="0">
                <a:solidFill>
                  <a:schemeClr val="tx1"/>
                </a:solidFill>
              </a:rPr>
              <a:t>PT Phase 1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696200" y="1905000"/>
            <a:ext cx="1363579" cy="304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</a:rPr>
              <a:t>PT Phase 2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Shift planning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J.Coupard</a:t>
            </a:r>
            <a:r>
              <a:rPr lang="en-US" dirty="0" smtClean="0"/>
              <a:t> / </a:t>
            </a:r>
            <a:r>
              <a:rPr lang="en-US" dirty="0" err="1" smtClean="0"/>
              <a:t>A.Vergara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72102" cy="557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Powering Test Shifts: a proposal</a:t>
            </a:r>
            <a:endParaRPr lang="en-US" i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 / A.Vergara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D16B-F4BB-4EBA-82A9-34A24A1C9A24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" name="Group 21"/>
          <p:cNvGrpSpPr/>
          <p:nvPr/>
        </p:nvGrpSpPr>
        <p:grpSpPr>
          <a:xfrm>
            <a:off x="0" y="2133600"/>
            <a:ext cx="9144000" cy="1143000"/>
            <a:chOff x="0" y="2133600"/>
            <a:chExt cx="9144000" cy="1143000"/>
          </a:xfrm>
        </p:grpSpPr>
        <p:sp>
          <p:nvSpPr>
            <p:cNvPr id="16" name="Rounded Rectangle 15"/>
            <p:cNvSpPr/>
            <p:nvPr/>
          </p:nvSpPr>
          <p:spPr>
            <a:xfrm>
              <a:off x="0" y="2133600"/>
              <a:ext cx="9144000" cy="1143000"/>
            </a:xfrm>
            <a:prstGeom prst="roundRect">
              <a:avLst/>
            </a:prstGeom>
            <a:solidFill>
              <a:schemeClr val="accent1">
                <a:alpha val="49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7086600" y="2438400"/>
              <a:ext cx="1908175" cy="68326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1 shift (</a:t>
              </a:r>
              <a:r>
                <a:rPr lang="en-US" sz="1200" smtClean="0"/>
                <a:t>9H-17H): </a:t>
              </a:r>
              <a:r>
                <a:rPr lang="en-US" sz="1200"/>
                <a:t>1 EIC + 1 Operator (+ 1 non-OP person for giving accesses)</a:t>
              </a:r>
            </a:p>
          </p:txBody>
        </p:sp>
      </p:grpSp>
      <p:grpSp>
        <p:nvGrpSpPr>
          <p:cNvPr id="3" name="Group 22"/>
          <p:cNvGrpSpPr/>
          <p:nvPr/>
        </p:nvGrpSpPr>
        <p:grpSpPr>
          <a:xfrm>
            <a:off x="0" y="3276600"/>
            <a:ext cx="9144000" cy="1219200"/>
            <a:chOff x="0" y="3276600"/>
            <a:chExt cx="9144000" cy="1219200"/>
          </a:xfrm>
        </p:grpSpPr>
        <p:sp>
          <p:nvSpPr>
            <p:cNvPr id="17" name="Rounded Rectangle 16"/>
            <p:cNvSpPr/>
            <p:nvPr/>
          </p:nvSpPr>
          <p:spPr>
            <a:xfrm>
              <a:off x="0" y="3276600"/>
              <a:ext cx="9144000" cy="1219200"/>
            </a:xfrm>
            <a:prstGeom prst="roundRect">
              <a:avLst/>
            </a:prstGeom>
            <a:solidFill>
              <a:schemeClr val="accent3">
                <a:alpha val="54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7086600" y="3429000"/>
              <a:ext cx="1908175" cy="530225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2 shifts (M – A): 1 EIC + 2 Operators (same as last year)</a:t>
              </a:r>
            </a:p>
          </p:txBody>
        </p:sp>
      </p:grpSp>
      <p:grpSp>
        <p:nvGrpSpPr>
          <p:cNvPr id="8" name="Group 23"/>
          <p:cNvGrpSpPr/>
          <p:nvPr/>
        </p:nvGrpSpPr>
        <p:grpSpPr>
          <a:xfrm>
            <a:off x="0" y="4495800"/>
            <a:ext cx="9144000" cy="1905000"/>
            <a:chOff x="0" y="4495800"/>
            <a:chExt cx="9144000" cy="1905000"/>
          </a:xfrm>
        </p:grpSpPr>
        <p:sp>
          <p:nvSpPr>
            <p:cNvPr id="18" name="Rounded Rectangle 17"/>
            <p:cNvSpPr/>
            <p:nvPr/>
          </p:nvSpPr>
          <p:spPr>
            <a:xfrm>
              <a:off x="0" y="4495800"/>
              <a:ext cx="9144000" cy="1905000"/>
            </a:xfrm>
            <a:prstGeom prst="roundRect">
              <a:avLst/>
            </a:prstGeom>
            <a:solidFill>
              <a:schemeClr val="accent6">
                <a:alpha val="51000"/>
              </a:schemeClr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Text Box 15"/>
            <p:cNvSpPr txBox="1">
              <a:spLocks noChangeArrowheads="1"/>
            </p:cNvSpPr>
            <p:nvPr/>
          </p:nvSpPr>
          <p:spPr bwMode="auto">
            <a:xfrm>
              <a:off x="3962400" y="5334000"/>
              <a:ext cx="2209800" cy="978729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3 shifts (M – A – N):</a:t>
              </a:r>
            </a:p>
            <a:p>
              <a:pPr>
                <a:lnSpc>
                  <a:spcPct val="80000"/>
                </a:lnSpc>
              </a:pPr>
              <a:r>
                <a:rPr lang="en-US" sz="1200"/>
                <a:t>- Morning: 1 EIC (EIC or experienced operator) </a:t>
              </a:r>
            </a:p>
            <a:p>
              <a:pPr>
                <a:lnSpc>
                  <a:spcPct val="80000"/>
                </a:lnSpc>
              </a:pPr>
              <a:r>
                <a:rPr lang="en-US" sz="1200"/>
                <a:t>- Afternoon: 1 EIC + 2 Operators</a:t>
              </a:r>
            </a:p>
            <a:p>
              <a:pPr>
                <a:lnSpc>
                  <a:spcPct val="80000"/>
                </a:lnSpc>
              </a:pPr>
              <a:r>
                <a:rPr lang="en-US" sz="1200"/>
                <a:t>- Night: 1 EIC + 1 Operator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274</Words>
  <Application>Microsoft Office PowerPoint</Application>
  <PresentationFormat>On-screen Show (4:3)</PresentationFormat>
  <Paragraphs>91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Powering test and shift planning</vt:lpstr>
      <vt:lpstr>General Planning with the Powering Tests</vt:lpstr>
      <vt:lpstr>Target = gain time !</vt:lpstr>
      <vt:lpstr>Draft in work – 9th, April 09</vt:lpstr>
      <vt:lpstr>New Schedule – to be defined in details</vt:lpstr>
      <vt:lpstr>New Schedule – to be defined in details</vt:lpstr>
      <vt:lpstr>Summary – starting dates</vt:lpstr>
      <vt:lpstr>Shift planning</vt:lpstr>
      <vt:lpstr>Powering Test Shifts: a proposal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jcoupard</dc:creator>
  <cp:lastModifiedBy>jcoupard</cp:lastModifiedBy>
  <cp:revision>63</cp:revision>
  <dcterms:created xsi:type="dcterms:W3CDTF">2009-04-05T09:14:35Z</dcterms:created>
  <dcterms:modified xsi:type="dcterms:W3CDTF">2009-04-23T09:54:16Z</dcterms:modified>
</cp:coreProperties>
</file>