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media/image14.jpg" ContentType="image/jpg"/>
  <Override PartName="/ppt/media/image15.jpg" ContentType="image/jpg"/>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25"/>
  </p:notesMasterIdLst>
  <p:handoutMasterIdLst>
    <p:handoutMasterId r:id="rId26"/>
  </p:handoutMasterIdLst>
  <p:sldIdLst>
    <p:sldId id="312" r:id="rId2"/>
    <p:sldId id="325" r:id="rId3"/>
    <p:sldId id="323" r:id="rId4"/>
    <p:sldId id="318" r:id="rId5"/>
    <p:sldId id="317" r:id="rId6"/>
    <p:sldId id="259" r:id="rId7"/>
    <p:sldId id="304" r:id="rId8"/>
    <p:sldId id="306" r:id="rId9"/>
    <p:sldId id="324" r:id="rId10"/>
    <p:sldId id="326" r:id="rId11"/>
    <p:sldId id="327" r:id="rId12"/>
    <p:sldId id="328" r:id="rId13"/>
    <p:sldId id="338" r:id="rId14"/>
    <p:sldId id="339" r:id="rId15"/>
    <p:sldId id="330" r:id="rId16"/>
    <p:sldId id="331" r:id="rId17"/>
    <p:sldId id="332" r:id="rId18"/>
    <p:sldId id="333" r:id="rId19"/>
    <p:sldId id="334" r:id="rId20"/>
    <p:sldId id="335" r:id="rId21"/>
    <p:sldId id="336" r:id="rId22"/>
    <p:sldId id="337" r:id="rId23"/>
    <p:sldId id="329" r:id="rId2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remy Coles"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300E77BE-EF24-4F9E-8954-6FD1993BAA21}">
  <a:tblStyle styleId="{300E77BE-EF24-4F9E-8954-6FD1993BAA21}"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9525" cap="flat" cmpd="sng">
              <a:solidFill>
                <a:srgbClr val="000000">
                  <a:alpha val="0"/>
                </a:srgbClr>
              </a:solidFill>
              <a:prstDash val="solid"/>
              <a:round/>
              <a:headEnd type="none" w="med" len="med"/>
              <a:tailEnd type="none" w="med" len="med"/>
            </a:ln>
          </a:top>
          <a:bottom>
            <a:ln w="9525" cap="flat" cmpd="sng">
              <a:solidFill>
                <a:srgbClr val="000000">
                  <a:alpha val="0"/>
                </a:srgbClr>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alpha val="0"/>
            </a:srgbClr>
          </a:solidFill>
        </a:fill>
      </a:tcStyle>
    </a:wholeTbl>
  </a:tblStyle>
  <a:tblStyle styleId="{D3F5775B-3D45-42E7-A885-0A4CAF96C438}"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F9F9F9"/>
          </a:solidFill>
        </a:fill>
      </a:tcStyle>
    </a:wholeTbl>
    <a:band1H>
      <a:tcStyle>
        <a:tcBdr/>
        <a:fill>
          <a:solidFill>
            <a:srgbClr val="F2F2F2"/>
          </a:solidFill>
        </a:fill>
      </a:tcStyle>
    </a:band1H>
    <a:band1V>
      <a:tcStyle>
        <a:tcBdr/>
        <a:fill>
          <a:solidFill>
            <a:srgbClr val="F2F2F2"/>
          </a:solidFill>
        </a:fill>
      </a:tcStyle>
    </a:band1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Arial"/>
          <a:ea typeface="Arial"/>
          <a:cs typeface="Arial"/>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576F3A02-007B-4A16-9976-A7FD977642A9}" styleName="Table_2"/>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27" autoAdjust="0"/>
    <p:restoredTop sz="87445" autoAdjust="0"/>
  </p:normalViewPr>
  <p:slideViewPr>
    <p:cSldViewPr snapToGrid="0" showGuides="1">
      <p:cViewPr>
        <p:scale>
          <a:sx n="150" d="100"/>
          <a:sy n="150" d="100"/>
        </p:scale>
        <p:origin x="-1528" y="-544"/>
      </p:cViewPr>
      <p:guideLst>
        <p:guide orient="horz" pos="2160"/>
        <p:guide pos="2880"/>
      </p:guideLst>
    </p:cSldViewPr>
  </p:slideViewPr>
  <p:notesTextViewPr>
    <p:cViewPr>
      <p:scale>
        <a:sx n="200" d="100"/>
        <a:sy n="200" d="100"/>
      </p:scale>
      <p:origin x="0" y="0"/>
    </p:cViewPr>
  </p:notesTextViewPr>
  <p:sorterViewPr>
    <p:cViewPr>
      <p:scale>
        <a:sx n="100" d="100"/>
        <a:sy n="100" d="100"/>
      </p:scale>
      <p:origin x="0" y="-4104"/>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commentAuthors" Target="commentAuthors.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A8C923-1AAD-5E4D-9F58-9F60973690AA}" type="doc">
      <dgm:prSet loTypeId="urn:microsoft.com/office/officeart/2005/8/layout/target3" loCatId="" qsTypeId="urn:microsoft.com/office/officeart/2005/8/quickstyle/3D4" qsCatId="3D" csTypeId="urn:microsoft.com/office/officeart/2005/8/colors/colorful4" csCatId="colorful" phldr="1"/>
      <dgm:spPr/>
      <dgm:t>
        <a:bodyPr/>
        <a:lstStyle/>
        <a:p>
          <a:endParaRPr lang="en-US"/>
        </a:p>
      </dgm:t>
    </dgm:pt>
    <dgm:pt modelId="{BA131EC8-2CAE-A045-B5D9-2B24F2230C30}">
      <dgm:prSet phldrT="[Text]" custT="1"/>
      <dgm:spPr/>
      <dgm:t>
        <a:bodyPr/>
        <a:lstStyle/>
        <a:p>
          <a:r>
            <a:rPr lang="en-US" sz="3200" dirty="0" smtClean="0"/>
            <a:t>SKA Regional </a:t>
          </a:r>
          <a:r>
            <a:rPr lang="en-US" sz="3200" dirty="0" err="1" smtClean="0"/>
            <a:t>Centres</a:t>
          </a:r>
          <a:endParaRPr lang="en-US" sz="3200" dirty="0"/>
        </a:p>
      </dgm:t>
    </dgm:pt>
    <dgm:pt modelId="{A7384072-FAE1-924F-BC28-C75A8654CB87}" type="parTrans" cxnId="{FD97FB68-8D8A-A24E-AC01-659923DF8308}">
      <dgm:prSet/>
      <dgm:spPr/>
      <dgm:t>
        <a:bodyPr/>
        <a:lstStyle/>
        <a:p>
          <a:endParaRPr lang="en-US"/>
        </a:p>
      </dgm:t>
    </dgm:pt>
    <dgm:pt modelId="{4C40B0C9-909D-B543-A829-7D2DA1AE0ACE}" type="sibTrans" cxnId="{FD97FB68-8D8A-A24E-AC01-659923DF8308}">
      <dgm:prSet/>
      <dgm:spPr/>
      <dgm:t>
        <a:bodyPr/>
        <a:lstStyle/>
        <a:p>
          <a:endParaRPr lang="en-US"/>
        </a:p>
      </dgm:t>
    </dgm:pt>
    <dgm:pt modelId="{1FFF2530-22B8-4443-9B0C-1544F10FD37F}">
      <dgm:prSet phldrT="[Text]"/>
      <dgm:spPr/>
      <dgm:t>
        <a:bodyPr/>
        <a:lstStyle/>
        <a:p>
          <a:r>
            <a:rPr lang="en-US" dirty="0" smtClean="0"/>
            <a:t>Central Signal Processor</a:t>
          </a:r>
          <a:endParaRPr lang="en-US" dirty="0"/>
        </a:p>
      </dgm:t>
    </dgm:pt>
    <dgm:pt modelId="{97B614E6-85C2-154C-AFF2-E145D9A3D94E}" type="parTrans" cxnId="{60F1FA49-689E-AD47-BE09-5AE82201FFE5}">
      <dgm:prSet/>
      <dgm:spPr/>
      <dgm:t>
        <a:bodyPr/>
        <a:lstStyle/>
        <a:p>
          <a:endParaRPr lang="en-US"/>
        </a:p>
      </dgm:t>
    </dgm:pt>
    <dgm:pt modelId="{1A0DD342-841A-2D40-AF1C-38726D60399F}" type="sibTrans" cxnId="{60F1FA49-689E-AD47-BE09-5AE82201FFE5}">
      <dgm:prSet/>
      <dgm:spPr/>
      <dgm:t>
        <a:bodyPr/>
        <a:lstStyle/>
        <a:p>
          <a:endParaRPr lang="en-US"/>
        </a:p>
      </dgm:t>
    </dgm:pt>
    <dgm:pt modelId="{4F553A8B-4B24-D341-AA29-49895CBEDDEC}">
      <dgm:prSet phldrT="[Text]"/>
      <dgm:spPr/>
      <dgm:t>
        <a:bodyPr/>
        <a:lstStyle/>
        <a:p>
          <a:r>
            <a:rPr lang="en-US" dirty="0" smtClean="0"/>
            <a:t>Receivers</a:t>
          </a:r>
          <a:endParaRPr lang="en-US" dirty="0"/>
        </a:p>
      </dgm:t>
    </dgm:pt>
    <dgm:pt modelId="{7B344662-50DD-954A-800E-68F53FC6598A}" type="parTrans" cxnId="{37EEDC5B-D5A3-1C4B-9935-C882F63160AF}">
      <dgm:prSet/>
      <dgm:spPr/>
      <dgm:t>
        <a:bodyPr/>
        <a:lstStyle/>
        <a:p>
          <a:endParaRPr lang="en-US"/>
        </a:p>
      </dgm:t>
    </dgm:pt>
    <dgm:pt modelId="{B880B50F-DFB2-A949-ABE1-0CA0BC09EE82}" type="sibTrans" cxnId="{37EEDC5B-D5A3-1C4B-9935-C882F63160AF}">
      <dgm:prSet/>
      <dgm:spPr/>
      <dgm:t>
        <a:bodyPr/>
        <a:lstStyle/>
        <a:p>
          <a:endParaRPr lang="en-US"/>
        </a:p>
      </dgm:t>
    </dgm:pt>
    <dgm:pt modelId="{D2E0F0F2-C4D2-C340-9F35-37CF539C43CE}">
      <dgm:prSet/>
      <dgm:spPr/>
      <dgm:t>
        <a:bodyPr/>
        <a:lstStyle/>
        <a:p>
          <a:r>
            <a:rPr lang="en-US" dirty="0" smtClean="0"/>
            <a:t>SDP</a:t>
          </a:r>
          <a:endParaRPr lang="en-US" dirty="0"/>
        </a:p>
      </dgm:t>
    </dgm:pt>
    <dgm:pt modelId="{C906C240-5C87-6E49-BFE7-32AB91EEFF98}" type="parTrans" cxnId="{BAB07FCB-720E-9C4C-809B-AB30EB625181}">
      <dgm:prSet/>
      <dgm:spPr/>
      <dgm:t>
        <a:bodyPr/>
        <a:lstStyle/>
        <a:p>
          <a:endParaRPr lang="en-US"/>
        </a:p>
      </dgm:t>
    </dgm:pt>
    <dgm:pt modelId="{E77EBD44-21CC-6441-89CC-A9ED7B13096F}" type="sibTrans" cxnId="{BAB07FCB-720E-9C4C-809B-AB30EB625181}">
      <dgm:prSet/>
      <dgm:spPr/>
      <dgm:t>
        <a:bodyPr/>
        <a:lstStyle/>
        <a:p>
          <a:endParaRPr lang="en-US"/>
        </a:p>
      </dgm:t>
    </dgm:pt>
    <dgm:pt modelId="{A33BDE32-68E7-BE47-82C0-816EF681C790}">
      <dgm:prSet/>
      <dgm:spPr/>
      <dgm:t>
        <a:bodyPr/>
        <a:lstStyle/>
        <a:p>
          <a:r>
            <a:rPr lang="en-US" dirty="0" smtClean="0"/>
            <a:t>“What do these results </a:t>
          </a:r>
          <a:r>
            <a:rPr lang="en-US" b="1" dirty="0" smtClean="0"/>
            <a:t>mean</a:t>
          </a:r>
          <a:r>
            <a:rPr lang="en-US" dirty="0" smtClean="0"/>
            <a:t>?”</a:t>
          </a:r>
          <a:endParaRPr lang="en-US" dirty="0"/>
        </a:p>
      </dgm:t>
    </dgm:pt>
    <dgm:pt modelId="{9A25DA24-526C-A743-8B77-8FED5CD0B366}" type="parTrans" cxnId="{94D2EE74-8213-DD47-B130-F07C158A961C}">
      <dgm:prSet/>
      <dgm:spPr/>
      <dgm:t>
        <a:bodyPr/>
        <a:lstStyle/>
        <a:p>
          <a:endParaRPr lang="en-US"/>
        </a:p>
      </dgm:t>
    </dgm:pt>
    <dgm:pt modelId="{64C5F132-09B8-BE40-A8FF-7EA43038189E}" type="sibTrans" cxnId="{94D2EE74-8213-DD47-B130-F07C158A961C}">
      <dgm:prSet/>
      <dgm:spPr/>
      <dgm:t>
        <a:bodyPr/>
        <a:lstStyle/>
        <a:p>
          <a:endParaRPr lang="en-US"/>
        </a:p>
      </dgm:t>
    </dgm:pt>
    <dgm:pt modelId="{2BA21469-A3EB-9745-A547-4E4CFAB98A51}">
      <dgm:prSet/>
      <dgm:spPr/>
      <dgm:t>
        <a:bodyPr/>
        <a:lstStyle/>
        <a:p>
          <a:r>
            <a:rPr lang="en-US" dirty="0" smtClean="0"/>
            <a:t>Real time, instinctive aspect</a:t>
          </a:r>
          <a:endParaRPr lang="en-US" dirty="0"/>
        </a:p>
      </dgm:t>
    </dgm:pt>
    <dgm:pt modelId="{8315D660-6D36-EE45-9293-9C463BFEBD7E}" type="parTrans" cxnId="{12DD8D95-C1E0-EE43-B139-AE461DE6D9B8}">
      <dgm:prSet/>
      <dgm:spPr/>
      <dgm:t>
        <a:bodyPr/>
        <a:lstStyle/>
        <a:p>
          <a:endParaRPr lang="en-US"/>
        </a:p>
      </dgm:t>
    </dgm:pt>
    <dgm:pt modelId="{021A765F-6624-1A48-86AB-EE6D9C98F3E7}" type="sibTrans" cxnId="{12DD8D95-C1E0-EE43-B139-AE461DE6D9B8}">
      <dgm:prSet/>
      <dgm:spPr/>
      <dgm:t>
        <a:bodyPr/>
        <a:lstStyle/>
        <a:p>
          <a:endParaRPr lang="en-US"/>
        </a:p>
      </dgm:t>
    </dgm:pt>
    <dgm:pt modelId="{CAF09217-25CB-8540-8367-0A7367387644}">
      <dgm:prSet/>
      <dgm:spPr/>
      <dgm:t>
        <a:bodyPr/>
        <a:lstStyle/>
        <a:p>
          <a:r>
            <a:rPr lang="en-US" dirty="0" smtClean="0"/>
            <a:t>Off-real time analysis of complete data set.</a:t>
          </a:r>
          <a:endParaRPr lang="en-US" dirty="0"/>
        </a:p>
      </dgm:t>
    </dgm:pt>
    <dgm:pt modelId="{6A5A907D-0C2F-B648-A2DC-132CB10781B8}" type="parTrans" cxnId="{FFF85ED7-2267-4C46-8D4D-B5256EB6C295}">
      <dgm:prSet/>
      <dgm:spPr/>
      <dgm:t>
        <a:bodyPr/>
        <a:lstStyle/>
        <a:p>
          <a:endParaRPr lang="en-US"/>
        </a:p>
      </dgm:t>
    </dgm:pt>
    <dgm:pt modelId="{1FF9FD01-3AEF-F544-B913-9AB4AF81A873}" type="sibTrans" cxnId="{FFF85ED7-2267-4C46-8D4D-B5256EB6C295}">
      <dgm:prSet/>
      <dgm:spPr/>
      <dgm:t>
        <a:bodyPr/>
        <a:lstStyle/>
        <a:p>
          <a:endParaRPr lang="en-US"/>
        </a:p>
      </dgm:t>
    </dgm:pt>
    <dgm:pt modelId="{BB8B5407-6090-CA4D-8CEF-008DB588A581}">
      <dgm:prSet/>
      <dgm:spPr/>
      <dgm:t>
        <a:bodyPr/>
        <a:lstStyle/>
        <a:p>
          <a:r>
            <a:rPr lang="en-US" dirty="0" smtClean="0"/>
            <a:t>Has this experiment been successful?</a:t>
          </a:r>
          <a:endParaRPr lang="en-US" dirty="0"/>
        </a:p>
      </dgm:t>
    </dgm:pt>
    <dgm:pt modelId="{D86E9802-6D31-944A-B4C5-C0336CC5D691}" type="parTrans" cxnId="{657F322F-9A51-9049-B96F-83C3CA6947F6}">
      <dgm:prSet/>
      <dgm:spPr/>
      <dgm:t>
        <a:bodyPr/>
        <a:lstStyle/>
        <a:p>
          <a:endParaRPr lang="en-US"/>
        </a:p>
      </dgm:t>
    </dgm:pt>
    <dgm:pt modelId="{F6B06F5E-0448-864F-9393-CBCDC3DEB109}" type="sibTrans" cxnId="{657F322F-9A51-9049-B96F-83C3CA6947F6}">
      <dgm:prSet/>
      <dgm:spPr/>
      <dgm:t>
        <a:bodyPr/>
        <a:lstStyle/>
        <a:p>
          <a:endParaRPr lang="en-US"/>
        </a:p>
      </dgm:t>
    </dgm:pt>
    <dgm:pt modelId="{C41C5122-CCA6-274A-AA10-578FBCFAAA84}">
      <dgm:prSet/>
      <dgm:spPr/>
      <dgm:t>
        <a:bodyPr/>
        <a:lstStyle/>
        <a:p>
          <a:r>
            <a:rPr lang="en-US" dirty="0" smtClean="0"/>
            <a:t>Largely automated functioning with some reflexive aspects</a:t>
          </a:r>
          <a:endParaRPr lang="en-US" dirty="0"/>
        </a:p>
      </dgm:t>
    </dgm:pt>
    <dgm:pt modelId="{35E73F5E-A8B5-E14E-98F3-40BA3C1E065D}" type="parTrans" cxnId="{0AAF3858-5088-5946-82DD-EE39BED25B2A}">
      <dgm:prSet/>
      <dgm:spPr/>
      <dgm:t>
        <a:bodyPr/>
        <a:lstStyle/>
        <a:p>
          <a:endParaRPr lang="en-US"/>
        </a:p>
      </dgm:t>
    </dgm:pt>
    <dgm:pt modelId="{16E7B258-9CDB-F84B-9730-AAEA3D17A663}" type="sibTrans" cxnId="{0AAF3858-5088-5946-82DD-EE39BED25B2A}">
      <dgm:prSet/>
      <dgm:spPr/>
      <dgm:t>
        <a:bodyPr/>
        <a:lstStyle/>
        <a:p>
          <a:endParaRPr lang="en-US"/>
        </a:p>
      </dgm:t>
    </dgm:pt>
    <dgm:pt modelId="{19680BC1-E181-AF4C-9F34-6579D3C3311C}">
      <dgm:prSet/>
      <dgm:spPr/>
      <dgm:t>
        <a:bodyPr/>
        <a:lstStyle/>
        <a:p>
          <a:r>
            <a:rPr lang="en-US" dirty="0" smtClean="0"/>
            <a:t>Not very flexible</a:t>
          </a:r>
          <a:endParaRPr lang="en-US" dirty="0"/>
        </a:p>
      </dgm:t>
    </dgm:pt>
    <dgm:pt modelId="{4044B0B9-F65D-BC49-AE2D-03B21BC0F509}" type="parTrans" cxnId="{5768EE72-50D8-EF44-847B-8EB6FE2DBEC2}">
      <dgm:prSet/>
      <dgm:spPr/>
      <dgm:t>
        <a:bodyPr/>
        <a:lstStyle/>
        <a:p>
          <a:endParaRPr lang="en-US"/>
        </a:p>
      </dgm:t>
    </dgm:pt>
    <dgm:pt modelId="{A4C101A3-C0B2-A745-97DD-6ACF17662018}" type="sibTrans" cxnId="{5768EE72-50D8-EF44-847B-8EB6FE2DBEC2}">
      <dgm:prSet/>
      <dgm:spPr/>
      <dgm:t>
        <a:bodyPr/>
        <a:lstStyle/>
        <a:p>
          <a:endParaRPr lang="en-US"/>
        </a:p>
      </dgm:t>
    </dgm:pt>
    <dgm:pt modelId="{1D467633-7638-1E41-929C-3299296592E7}">
      <dgm:prSet/>
      <dgm:spPr/>
      <dgm:t>
        <a:bodyPr/>
        <a:lstStyle/>
        <a:p>
          <a:r>
            <a:rPr lang="en-US" dirty="0" smtClean="0"/>
            <a:t>Must be flexible but predictable</a:t>
          </a:r>
          <a:endParaRPr lang="en-US" dirty="0"/>
        </a:p>
      </dgm:t>
    </dgm:pt>
    <dgm:pt modelId="{2488C8C0-7034-694A-8D9E-DD4AF41589C3}" type="parTrans" cxnId="{4EED0446-AA5B-2542-85C6-EB85DFFEE102}">
      <dgm:prSet/>
      <dgm:spPr/>
      <dgm:t>
        <a:bodyPr/>
        <a:lstStyle/>
        <a:p>
          <a:endParaRPr lang="en-US"/>
        </a:p>
      </dgm:t>
    </dgm:pt>
    <dgm:pt modelId="{6FEFEAF4-4478-8C4F-8890-FEC3DE374EC4}" type="sibTrans" cxnId="{4EED0446-AA5B-2542-85C6-EB85DFFEE102}">
      <dgm:prSet/>
      <dgm:spPr/>
      <dgm:t>
        <a:bodyPr/>
        <a:lstStyle/>
        <a:p>
          <a:endParaRPr lang="en-US"/>
        </a:p>
      </dgm:t>
    </dgm:pt>
    <dgm:pt modelId="{BEA79B9E-058D-A145-98F2-54DCFF68EE83}">
      <dgm:prSet/>
      <dgm:spPr/>
      <dgm:t>
        <a:bodyPr/>
        <a:lstStyle/>
        <a:p>
          <a:r>
            <a:rPr lang="en-US" dirty="0" smtClean="0"/>
            <a:t>Completely automated</a:t>
          </a:r>
          <a:endParaRPr lang="en-US" dirty="0"/>
        </a:p>
      </dgm:t>
    </dgm:pt>
    <dgm:pt modelId="{3EB09358-EDE5-E949-9CD0-2696C517D29C}" type="parTrans" cxnId="{B0494508-7AA5-8F4D-B426-AE7EFFEFFFB0}">
      <dgm:prSet/>
      <dgm:spPr/>
      <dgm:t>
        <a:bodyPr/>
        <a:lstStyle/>
        <a:p>
          <a:endParaRPr lang="en-US"/>
        </a:p>
      </dgm:t>
    </dgm:pt>
    <dgm:pt modelId="{5C7A9909-05B3-7F4E-8528-B6CE31605AEE}" type="sibTrans" cxnId="{B0494508-7AA5-8F4D-B426-AE7EFFEFFFB0}">
      <dgm:prSet/>
      <dgm:spPr/>
      <dgm:t>
        <a:bodyPr/>
        <a:lstStyle/>
        <a:p>
          <a:endParaRPr lang="en-US"/>
        </a:p>
      </dgm:t>
    </dgm:pt>
    <dgm:pt modelId="{E8385143-C750-2F44-B200-D2531CF267A6}">
      <dgm:prSet/>
      <dgm:spPr/>
      <dgm:t>
        <a:bodyPr/>
        <a:lstStyle/>
        <a:p>
          <a:r>
            <a:rPr lang="en-US" dirty="0" smtClean="0"/>
            <a:t>Many and varied users and workflows</a:t>
          </a:r>
          <a:endParaRPr lang="en-US" dirty="0"/>
        </a:p>
      </dgm:t>
    </dgm:pt>
    <dgm:pt modelId="{015D0C23-AACA-C148-9552-E697EAD88B5C}" type="parTrans" cxnId="{6943F622-65D2-8F4C-A6DE-B8ED1B4FC1F1}">
      <dgm:prSet/>
      <dgm:spPr/>
      <dgm:t>
        <a:bodyPr/>
        <a:lstStyle/>
        <a:p>
          <a:endParaRPr lang="en-US"/>
        </a:p>
      </dgm:t>
    </dgm:pt>
    <dgm:pt modelId="{5A8CE85A-DA44-364A-8DA2-C8A71D88B9AD}" type="sibTrans" cxnId="{6943F622-65D2-8F4C-A6DE-B8ED1B4FC1F1}">
      <dgm:prSet/>
      <dgm:spPr/>
      <dgm:t>
        <a:bodyPr/>
        <a:lstStyle/>
        <a:p>
          <a:endParaRPr lang="en-US"/>
        </a:p>
      </dgm:t>
    </dgm:pt>
    <dgm:pt modelId="{A9AD118B-7981-814B-934B-9D0EC7F7C592}" type="pres">
      <dgm:prSet presAssocID="{E7A8C923-1AAD-5E4D-9F58-9F60973690AA}" presName="Name0" presStyleCnt="0">
        <dgm:presLayoutVars>
          <dgm:chMax val="7"/>
          <dgm:dir/>
          <dgm:animLvl val="lvl"/>
          <dgm:resizeHandles val="exact"/>
        </dgm:presLayoutVars>
      </dgm:prSet>
      <dgm:spPr/>
      <dgm:t>
        <a:bodyPr/>
        <a:lstStyle/>
        <a:p>
          <a:endParaRPr lang="en-US"/>
        </a:p>
      </dgm:t>
    </dgm:pt>
    <dgm:pt modelId="{F3AC6869-6D75-CB4A-9702-23ED1F163530}" type="pres">
      <dgm:prSet presAssocID="{BA131EC8-2CAE-A045-B5D9-2B24F2230C30}" presName="circle1" presStyleLbl="node1" presStyleIdx="0" presStyleCnt="4"/>
      <dgm:spPr/>
    </dgm:pt>
    <dgm:pt modelId="{55783E9F-46DF-B84D-878C-E897B245C2C0}" type="pres">
      <dgm:prSet presAssocID="{BA131EC8-2CAE-A045-B5D9-2B24F2230C30}" presName="space" presStyleCnt="0"/>
      <dgm:spPr/>
    </dgm:pt>
    <dgm:pt modelId="{778621B9-4197-3047-8BE0-BF586624F990}" type="pres">
      <dgm:prSet presAssocID="{BA131EC8-2CAE-A045-B5D9-2B24F2230C30}" presName="rect1" presStyleLbl="alignAcc1" presStyleIdx="0" presStyleCnt="4"/>
      <dgm:spPr/>
      <dgm:t>
        <a:bodyPr/>
        <a:lstStyle/>
        <a:p>
          <a:endParaRPr lang="en-US"/>
        </a:p>
      </dgm:t>
    </dgm:pt>
    <dgm:pt modelId="{FC5C5C6D-8821-8D4C-BB27-0685066C0126}" type="pres">
      <dgm:prSet presAssocID="{D2E0F0F2-C4D2-C340-9F35-37CF539C43CE}" presName="vertSpace2" presStyleLbl="node1" presStyleIdx="0" presStyleCnt="4"/>
      <dgm:spPr/>
    </dgm:pt>
    <dgm:pt modelId="{FAB90896-0154-CB4E-9B9B-389FE82D8370}" type="pres">
      <dgm:prSet presAssocID="{D2E0F0F2-C4D2-C340-9F35-37CF539C43CE}" presName="circle2" presStyleLbl="node1" presStyleIdx="1" presStyleCnt="4" custLinFactNeighborX="-1130" custLinFactNeighborY="-753"/>
      <dgm:spPr/>
    </dgm:pt>
    <dgm:pt modelId="{B6DB5B42-889C-B34F-AC67-5A095C9A1F25}" type="pres">
      <dgm:prSet presAssocID="{D2E0F0F2-C4D2-C340-9F35-37CF539C43CE}" presName="rect2" presStyleLbl="alignAcc1" presStyleIdx="1" presStyleCnt="4"/>
      <dgm:spPr/>
      <dgm:t>
        <a:bodyPr/>
        <a:lstStyle/>
        <a:p>
          <a:endParaRPr lang="en-US"/>
        </a:p>
      </dgm:t>
    </dgm:pt>
    <dgm:pt modelId="{5C43DF33-7CA2-5048-ABED-048A220DD838}" type="pres">
      <dgm:prSet presAssocID="{1FFF2530-22B8-4443-9B0C-1544F10FD37F}" presName="vertSpace3" presStyleLbl="node1" presStyleIdx="1" presStyleCnt="4"/>
      <dgm:spPr/>
    </dgm:pt>
    <dgm:pt modelId="{C340BF48-221F-944C-9E97-E304636A346C}" type="pres">
      <dgm:prSet presAssocID="{1FFF2530-22B8-4443-9B0C-1544F10FD37F}" presName="circle3" presStyleLbl="node1" presStyleIdx="2" presStyleCnt="4"/>
      <dgm:spPr/>
    </dgm:pt>
    <dgm:pt modelId="{CB36A929-CB73-4847-B95C-40DA00D992B2}" type="pres">
      <dgm:prSet presAssocID="{1FFF2530-22B8-4443-9B0C-1544F10FD37F}" presName="rect3" presStyleLbl="alignAcc1" presStyleIdx="2" presStyleCnt="4"/>
      <dgm:spPr/>
      <dgm:t>
        <a:bodyPr/>
        <a:lstStyle/>
        <a:p>
          <a:endParaRPr lang="en-US"/>
        </a:p>
      </dgm:t>
    </dgm:pt>
    <dgm:pt modelId="{69B4FD99-68BB-BA42-892E-3B1FB7C827E6}" type="pres">
      <dgm:prSet presAssocID="{4F553A8B-4B24-D341-AA29-49895CBEDDEC}" presName="vertSpace4" presStyleLbl="node1" presStyleIdx="2" presStyleCnt="4"/>
      <dgm:spPr/>
    </dgm:pt>
    <dgm:pt modelId="{C86E8E91-B504-4847-878F-88702F337D7E}" type="pres">
      <dgm:prSet presAssocID="{4F553A8B-4B24-D341-AA29-49895CBEDDEC}" presName="circle4" presStyleLbl="node1" presStyleIdx="3" presStyleCnt="4"/>
      <dgm:spPr/>
    </dgm:pt>
    <dgm:pt modelId="{F21C6232-8DA3-CD47-A248-B6CDB84916B0}" type="pres">
      <dgm:prSet presAssocID="{4F553A8B-4B24-D341-AA29-49895CBEDDEC}" presName="rect4" presStyleLbl="alignAcc1" presStyleIdx="3" presStyleCnt="4" custLinFactNeighborX="18018" custLinFactNeighborY="1009"/>
      <dgm:spPr/>
      <dgm:t>
        <a:bodyPr/>
        <a:lstStyle/>
        <a:p>
          <a:endParaRPr lang="en-US"/>
        </a:p>
      </dgm:t>
    </dgm:pt>
    <dgm:pt modelId="{E76C562E-9F0B-0E43-BE2B-D406F796048A}" type="pres">
      <dgm:prSet presAssocID="{BA131EC8-2CAE-A045-B5D9-2B24F2230C30}" presName="rect1ParTx" presStyleLbl="alignAcc1" presStyleIdx="3" presStyleCnt="4">
        <dgm:presLayoutVars>
          <dgm:chMax val="1"/>
          <dgm:bulletEnabled val="1"/>
        </dgm:presLayoutVars>
      </dgm:prSet>
      <dgm:spPr/>
      <dgm:t>
        <a:bodyPr/>
        <a:lstStyle/>
        <a:p>
          <a:endParaRPr lang="en-US"/>
        </a:p>
      </dgm:t>
    </dgm:pt>
    <dgm:pt modelId="{78DFD629-E131-E04D-ADFA-2F7D01CCA68F}" type="pres">
      <dgm:prSet presAssocID="{BA131EC8-2CAE-A045-B5D9-2B24F2230C30}" presName="rect1ChTx" presStyleLbl="alignAcc1" presStyleIdx="3" presStyleCnt="4">
        <dgm:presLayoutVars>
          <dgm:bulletEnabled val="1"/>
        </dgm:presLayoutVars>
      </dgm:prSet>
      <dgm:spPr/>
      <dgm:t>
        <a:bodyPr/>
        <a:lstStyle/>
        <a:p>
          <a:endParaRPr lang="en-US"/>
        </a:p>
      </dgm:t>
    </dgm:pt>
    <dgm:pt modelId="{EEA4AEE4-5F96-234B-88FA-8F5B5AE01F25}" type="pres">
      <dgm:prSet presAssocID="{D2E0F0F2-C4D2-C340-9F35-37CF539C43CE}" presName="rect2ParTx" presStyleLbl="alignAcc1" presStyleIdx="3" presStyleCnt="4">
        <dgm:presLayoutVars>
          <dgm:chMax val="1"/>
          <dgm:bulletEnabled val="1"/>
        </dgm:presLayoutVars>
      </dgm:prSet>
      <dgm:spPr/>
      <dgm:t>
        <a:bodyPr/>
        <a:lstStyle/>
        <a:p>
          <a:endParaRPr lang="en-US"/>
        </a:p>
      </dgm:t>
    </dgm:pt>
    <dgm:pt modelId="{D9ECB91B-5765-444E-BEDF-B3BABA9C9AE3}" type="pres">
      <dgm:prSet presAssocID="{D2E0F0F2-C4D2-C340-9F35-37CF539C43CE}" presName="rect2ChTx" presStyleLbl="alignAcc1" presStyleIdx="3" presStyleCnt="4">
        <dgm:presLayoutVars>
          <dgm:bulletEnabled val="1"/>
        </dgm:presLayoutVars>
      </dgm:prSet>
      <dgm:spPr/>
      <dgm:t>
        <a:bodyPr/>
        <a:lstStyle/>
        <a:p>
          <a:endParaRPr lang="en-US"/>
        </a:p>
      </dgm:t>
    </dgm:pt>
    <dgm:pt modelId="{EA901871-2047-4D47-A69F-DEC8762B0694}" type="pres">
      <dgm:prSet presAssocID="{1FFF2530-22B8-4443-9B0C-1544F10FD37F}" presName="rect3ParTx" presStyleLbl="alignAcc1" presStyleIdx="3" presStyleCnt="4">
        <dgm:presLayoutVars>
          <dgm:chMax val="1"/>
          <dgm:bulletEnabled val="1"/>
        </dgm:presLayoutVars>
      </dgm:prSet>
      <dgm:spPr/>
      <dgm:t>
        <a:bodyPr/>
        <a:lstStyle/>
        <a:p>
          <a:endParaRPr lang="en-US"/>
        </a:p>
      </dgm:t>
    </dgm:pt>
    <dgm:pt modelId="{84FBB3F5-5B27-274A-88EC-2E89AA0AACA7}" type="pres">
      <dgm:prSet presAssocID="{1FFF2530-22B8-4443-9B0C-1544F10FD37F}" presName="rect3ChTx" presStyleLbl="alignAcc1" presStyleIdx="3" presStyleCnt="4">
        <dgm:presLayoutVars>
          <dgm:bulletEnabled val="1"/>
        </dgm:presLayoutVars>
      </dgm:prSet>
      <dgm:spPr/>
      <dgm:t>
        <a:bodyPr/>
        <a:lstStyle/>
        <a:p>
          <a:endParaRPr lang="en-US"/>
        </a:p>
      </dgm:t>
    </dgm:pt>
    <dgm:pt modelId="{7904CAAD-31F8-984E-BD43-F4D05A1D9C5B}" type="pres">
      <dgm:prSet presAssocID="{4F553A8B-4B24-D341-AA29-49895CBEDDEC}" presName="rect4ParTx" presStyleLbl="alignAcc1" presStyleIdx="3" presStyleCnt="4">
        <dgm:presLayoutVars>
          <dgm:chMax val="1"/>
          <dgm:bulletEnabled val="1"/>
        </dgm:presLayoutVars>
      </dgm:prSet>
      <dgm:spPr/>
      <dgm:t>
        <a:bodyPr/>
        <a:lstStyle/>
        <a:p>
          <a:endParaRPr lang="en-US"/>
        </a:p>
      </dgm:t>
    </dgm:pt>
    <dgm:pt modelId="{D530C580-A866-CB48-89FD-F87CCB685F40}" type="pres">
      <dgm:prSet presAssocID="{4F553A8B-4B24-D341-AA29-49895CBEDDEC}" presName="rect4ChTx" presStyleLbl="alignAcc1" presStyleIdx="3" presStyleCnt="4">
        <dgm:presLayoutVars>
          <dgm:bulletEnabled val="1"/>
        </dgm:presLayoutVars>
      </dgm:prSet>
      <dgm:spPr/>
      <dgm:t>
        <a:bodyPr/>
        <a:lstStyle/>
        <a:p>
          <a:endParaRPr lang="en-US"/>
        </a:p>
      </dgm:t>
    </dgm:pt>
  </dgm:ptLst>
  <dgm:cxnLst>
    <dgm:cxn modelId="{60F1FA49-689E-AD47-BE09-5AE82201FFE5}" srcId="{E7A8C923-1AAD-5E4D-9F58-9F60973690AA}" destId="{1FFF2530-22B8-4443-9B0C-1544F10FD37F}" srcOrd="2" destOrd="0" parTransId="{97B614E6-85C2-154C-AFF2-E145D9A3D94E}" sibTransId="{1A0DD342-841A-2D40-AF1C-38726D60399F}"/>
    <dgm:cxn modelId="{6943F622-65D2-8F4C-A6DE-B8ED1B4FC1F1}" srcId="{BA131EC8-2CAE-A045-B5D9-2B24F2230C30}" destId="{E8385143-C750-2F44-B200-D2531CF267A6}" srcOrd="2" destOrd="0" parTransId="{015D0C23-AACA-C148-9552-E697EAD88B5C}" sibTransId="{5A8CE85A-DA44-364A-8DA2-C8A71D88B9AD}"/>
    <dgm:cxn modelId="{88BD16C1-1A05-1245-974F-A64311871187}" type="presOf" srcId="{E7A8C923-1AAD-5E4D-9F58-9F60973690AA}" destId="{A9AD118B-7981-814B-934B-9D0EC7F7C592}" srcOrd="0" destOrd="0" presId="urn:microsoft.com/office/officeart/2005/8/layout/target3"/>
    <dgm:cxn modelId="{4EED0446-AA5B-2542-85C6-EB85DFFEE102}" srcId="{D2E0F0F2-C4D2-C340-9F35-37CF539C43CE}" destId="{1D467633-7638-1E41-929C-3299296592E7}" srcOrd="2" destOrd="0" parTransId="{2488C8C0-7034-694A-8D9E-DD4AF41589C3}" sibTransId="{6FEFEAF4-4478-8C4F-8890-FEC3DE374EC4}"/>
    <dgm:cxn modelId="{BAB07FCB-720E-9C4C-809B-AB30EB625181}" srcId="{E7A8C923-1AAD-5E4D-9F58-9F60973690AA}" destId="{D2E0F0F2-C4D2-C340-9F35-37CF539C43CE}" srcOrd="1" destOrd="0" parTransId="{C906C240-5C87-6E49-BFE7-32AB91EEFF98}" sibTransId="{E77EBD44-21CC-6441-89CC-A9ED7B13096F}"/>
    <dgm:cxn modelId="{5768EE72-50D8-EF44-847B-8EB6FE2DBEC2}" srcId="{1FFF2530-22B8-4443-9B0C-1544F10FD37F}" destId="{19680BC1-E181-AF4C-9F34-6579D3C3311C}" srcOrd="1" destOrd="0" parTransId="{4044B0B9-F65D-BC49-AE2D-03B21BC0F509}" sibTransId="{A4C101A3-C0B2-A745-97DD-6ACF17662018}"/>
    <dgm:cxn modelId="{8CD30C2F-FA01-B54C-AA56-DA2249F3D12E}" type="presOf" srcId="{BB8B5407-6090-CA4D-8CEF-008DB588A581}" destId="{78DFD629-E131-E04D-ADFA-2F7D01CCA68F}" srcOrd="0" destOrd="1" presId="urn:microsoft.com/office/officeart/2005/8/layout/target3"/>
    <dgm:cxn modelId="{A754F6EA-7F24-9E49-BDC7-F3289EA322F0}" type="presOf" srcId="{1FFF2530-22B8-4443-9B0C-1544F10FD37F}" destId="{EA901871-2047-4D47-A69F-DEC8762B0694}" srcOrd="1" destOrd="0" presId="urn:microsoft.com/office/officeart/2005/8/layout/target3"/>
    <dgm:cxn modelId="{A1BD6955-48A0-CF44-9056-03A2BB0F98C0}" type="presOf" srcId="{CAF09217-25CB-8540-8367-0A7367387644}" destId="{D9ECB91B-5765-444E-BEDF-B3BABA9C9AE3}" srcOrd="0" destOrd="1" presId="urn:microsoft.com/office/officeart/2005/8/layout/target3"/>
    <dgm:cxn modelId="{9E1CF197-AF60-5640-927A-8C4DBA6EE2B3}" type="presOf" srcId="{4F553A8B-4B24-D341-AA29-49895CBEDDEC}" destId="{F21C6232-8DA3-CD47-A248-B6CDB84916B0}" srcOrd="0" destOrd="0" presId="urn:microsoft.com/office/officeart/2005/8/layout/target3"/>
    <dgm:cxn modelId="{E2DE19E7-7BD7-644F-9A3C-08B99DE1B8EC}" type="presOf" srcId="{BA131EC8-2CAE-A045-B5D9-2B24F2230C30}" destId="{778621B9-4197-3047-8BE0-BF586624F990}" srcOrd="0" destOrd="0" presId="urn:microsoft.com/office/officeart/2005/8/layout/target3"/>
    <dgm:cxn modelId="{37EEDC5B-D5A3-1C4B-9935-C882F63160AF}" srcId="{E7A8C923-1AAD-5E4D-9F58-9F60973690AA}" destId="{4F553A8B-4B24-D341-AA29-49895CBEDDEC}" srcOrd="3" destOrd="0" parTransId="{7B344662-50DD-954A-800E-68F53FC6598A}" sibTransId="{B880B50F-DFB2-A949-ABE1-0CA0BC09EE82}"/>
    <dgm:cxn modelId="{12DD8D95-C1E0-EE43-B139-AE461DE6D9B8}" srcId="{D2E0F0F2-C4D2-C340-9F35-37CF539C43CE}" destId="{2BA21469-A3EB-9745-A547-4E4CFAB98A51}" srcOrd="0" destOrd="0" parTransId="{8315D660-6D36-EE45-9293-9C463BFEBD7E}" sibTransId="{021A765F-6624-1A48-86AB-EE6D9C98F3E7}"/>
    <dgm:cxn modelId="{FD97FB68-8D8A-A24E-AC01-659923DF8308}" srcId="{E7A8C923-1AAD-5E4D-9F58-9F60973690AA}" destId="{BA131EC8-2CAE-A045-B5D9-2B24F2230C30}" srcOrd="0" destOrd="0" parTransId="{A7384072-FAE1-924F-BC28-C75A8654CB87}" sibTransId="{4C40B0C9-909D-B543-A829-7D2DA1AE0ACE}"/>
    <dgm:cxn modelId="{EF6ED71F-E0EA-AA4A-9976-58327297DBB7}" type="presOf" srcId="{BA131EC8-2CAE-A045-B5D9-2B24F2230C30}" destId="{E76C562E-9F0B-0E43-BE2B-D406F796048A}" srcOrd="1" destOrd="0" presId="urn:microsoft.com/office/officeart/2005/8/layout/target3"/>
    <dgm:cxn modelId="{94D2EE74-8213-DD47-B130-F07C158A961C}" srcId="{BA131EC8-2CAE-A045-B5D9-2B24F2230C30}" destId="{A33BDE32-68E7-BE47-82C0-816EF681C790}" srcOrd="0" destOrd="0" parTransId="{9A25DA24-526C-A743-8B77-8FED5CD0B366}" sibTransId="{64C5F132-09B8-BE40-A8FF-7EA43038189E}"/>
    <dgm:cxn modelId="{9CE482C3-642E-0640-A67D-19A6DF2F5BF0}" type="presOf" srcId="{2BA21469-A3EB-9745-A547-4E4CFAB98A51}" destId="{D9ECB91B-5765-444E-BEDF-B3BABA9C9AE3}" srcOrd="0" destOrd="0" presId="urn:microsoft.com/office/officeart/2005/8/layout/target3"/>
    <dgm:cxn modelId="{263FBEC7-C7E4-7941-8688-1121108D4080}" type="presOf" srcId="{1D467633-7638-1E41-929C-3299296592E7}" destId="{D9ECB91B-5765-444E-BEDF-B3BABA9C9AE3}" srcOrd="0" destOrd="2" presId="urn:microsoft.com/office/officeart/2005/8/layout/target3"/>
    <dgm:cxn modelId="{1605E886-046F-6F4C-AA79-778F2DEBE03A}" type="presOf" srcId="{E8385143-C750-2F44-B200-D2531CF267A6}" destId="{78DFD629-E131-E04D-ADFA-2F7D01CCA68F}" srcOrd="0" destOrd="2" presId="urn:microsoft.com/office/officeart/2005/8/layout/target3"/>
    <dgm:cxn modelId="{9AFE09BA-27FC-2845-95E6-85191D3AE7AA}" type="presOf" srcId="{1FFF2530-22B8-4443-9B0C-1544F10FD37F}" destId="{CB36A929-CB73-4847-B95C-40DA00D992B2}" srcOrd="0" destOrd="0" presId="urn:microsoft.com/office/officeart/2005/8/layout/target3"/>
    <dgm:cxn modelId="{3BC24143-8B33-CE41-AFC0-373688A24875}" type="presOf" srcId="{C41C5122-CCA6-274A-AA10-578FBCFAAA84}" destId="{84FBB3F5-5B27-274A-88EC-2E89AA0AACA7}" srcOrd="0" destOrd="0" presId="urn:microsoft.com/office/officeart/2005/8/layout/target3"/>
    <dgm:cxn modelId="{0AAF3858-5088-5946-82DD-EE39BED25B2A}" srcId="{1FFF2530-22B8-4443-9B0C-1544F10FD37F}" destId="{C41C5122-CCA6-274A-AA10-578FBCFAAA84}" srcOrd="0" destOrd="0" parTransId="{35E73F5E-A8B5-E14E-98F3-40BA3C1E065D}" sibTransId="{16E7B258-9CDB-F84B-9730-AAEA3D17A663}"/>
    <dgm:cxn modelId="{FFF85ED7-2267-4C46-8D4D-B5256EB6C295}" srcId="{D2E0F0F2-C4D2-C340-9F35-37CF539C43CE}" destId="{CAF09217-25CB-8540-8367-0A7367387644}" srcOrd="1" destOrd="0" parTransId="{6A5A907D-0C2F-B648-A2DC-132CB10781B8}" sibTransId="{1FF9FD01-3AEF-F544-B913-9AB4AF81A873}"/>
    <dgm:cxn modelId="{532A7E84-00FC-BC4F-A42C-C688AD1CE959}" type="presOf" srcId="{19680BC1-E181-AF4C-9F34-6579D3C3311C}" destId="{84FBB3F5-5B27-274A-88EC-2E89AA0AACA7}" srcOrd="0" destOrd="1" presId="urn:microsoft.com/office/officeart/2005/8/layout/target3"/>
    <dgm:cxn modelId="{F89DAD7C-872B-BD49-8F84-FBAA4F50CE3D}" type="presOf" srcId="{D2E0F0F2-C4D2-C340-9F35-37CF539C43CE}" destId="{EEA4AEE4-5F96-234B-88FA-8F5B5AE01F25}" srcOrd="1" destOrd="0" presId="urn:microsoft.com/office/officeart/2005/8/layout/target3"/>
    <dgm:cxn modelId="{E7AD1856-0F24-5544-A09D-458E174BDAB3}" type="presOf" srcId="{4F553A8B-4B24-D341-AA29-49895CBEDDEC}" destId="{7904CAAD-31F8-984E-BD43-F4D05A1D9C5B}" srcOrd="1" destOrd="0" presId="urn:microsoft.com/office/officeart/2005/8/layout/target3"/>
    <dgm:cxn modelId="{7949088D-2CEB-434F-9D0A-C6B6C34E9CDD}" type="presOf" srcId="{D2E0F0F2-C4D2-C340-9F35-37CF539C43CE}" destId="{B6DB5B42-889C-B34F-AC67-5A095C9A1F25}" srcOrd="0" destOrd="0" presId="urn:microsoft.com/office/officeart/2005/8/layout/target3"/>
    <dgm:cxn modelId="{B0494508-7AA5-8F4D-B426-AE7EFFEFFFB0}" srcId="{4F553A8B-4B24-D341-AA29-49895CBEDDEC}" destId="{BEA79B9E-058D-A145-98F2-54DCFF68EE83}" srcOrd="0" destOrd="0" parTransId="{3EB09358-EDE5-E949-9CD0-2696C517D29C}" sibTransId="{5C7A9909-05B3-7F4E-8528-B6CE31605AEE}"/>
    <dgm:cxn modelId="{657F322F-9A51-9049-B96F-83C3CA6947F6}" srcId="{BA131EC8-2CAE-A045-B5D9-2B24F2230C30}" destId="{BB8B5407-6090-CA4D-8CEF-008DB588A581}" srcOrd="1" destOrd="0" parTransId="{D86E9802-6D31-944A-B4C5-C0336CC5D691}" sibTransId="{F6B06F5E-0448-864F-9393-CBCDC3DEB109}"/>
    <dgm:cxn modelId="{98201837-7857-8649-B34C-EC23C36F82DA}" type="presOf" srcId="{BEA79B9E-058D-A145-98F2-54DCFF68EE83}" destId="{D530C580-A866-CB48-89FD-F87CCB685F40}" srcOrd="0" destOrd="0" presId="urn:microsoft.com/office/officeart/2005/8/layout/target3"/>
    <dgm:cxn modelId="{CA8653D5-A537-5B4F-86AC-D0BAC93149F9}" type="presOf" srcId="{A33BDE32-68E7-BE47-82C0-816EF681C790}" destId="{78DFD629-E131-E04D-ADFA-2F7D01CCA68F}" srcOrd="0" destOrd="0" presId="urn:microsoft.com/office/officeart/2005/8/layout/target3"/>
    <dgm:cxn modelId="{4181E126-BD9E-5C48-8381-206F80605C10}" type="presParOf" srcId="{A9AD118B-7981-814B-934B-9D0EC7F7C592}" destId="{F3AC6869-6D75-CB4A-9702-23ED1F163530}" srcOrd="0" destOrd="0" presId="urn:microsoft.com/office/officeart/2005/8/layout/target3"/>
    <dgm:cxn modelId="{D4BA1A82-F2B2-9C46-883A-B3CDC0F387FB}" type="presParOf" srcId="{A9AD118B-7981-814B-934B-9D0EC7F7C592}" destId="{55783E9F-46DF-B84D-878C-E897B245C2C0}" srcOrd="1" destOrd="0" presId="urn:microsoft.com/office/officeart/2005/8/layout/target3"/>
    <dgm:cxn modelId="{A3603082-3CD2-8C4C-98EE-106B02244433}" type="presParOf" srcId="{A9AD118B-7981-814B-934B-9D0EC7F7C592}" destId="{778621B9-4197-3047-8BE0-BF586624F990}" srcOrd="2" destOrd="0" presId="urn:microsoft.com/office/officeart/2005/8/layout/target3"/>
    <dgm:cxn modelId="{44AC45F8-1058-0F41-9195-D1E76D0DF7C4}" type="presParOf" srcId="{A9AD118B-7981-814B-934B-9D0EC7F7C592}" destId="{FC5C5C6D-8821-8D4C-BB27-0685066C0126}" srcOrd="3" destOrd="0" presId="urn:microsoft.com/office/officeart/2005/8/layout/target3"/>
    <dgm:cxn modelId="{282ACAE9-1927-194A-A7CC-EA38D9135000}" type="presParOf" srcId="{A9AD118B-7981-814B-934B-9D0EC7F7C592}" destId="{FAB90896-0154-CB4E-9B9B-389FE82D8370}" srcOrd="4" destOrd="0" presId="urn:microsoft.com/office/officeart/2005/8/layout/target3"/>
    <dgm:cxn modelId="{ED6E6173-34B7-664E-86B0-9090A1FE7A90}" type="presParOf" srcId="{A9AD118B-7981-814B-934B-9D0EC7F7C592}" destId="{B6DB5B42-889C-B34F-AC67-5A095C9A1F25}" srcOrd="5" destOrd="0" presId="urn:microsoft.com/office/officeart/2005/8/layout/target3"/>
    <dgm:cxn modelId="{FEDC58ED-4E8C-574E-8372-3CD7063F68AD}" type="presParOf" srcId="{A9AD118B-7981-814B-934B-9D0EC7F7C592}" destId="{5C43DF33-7CA2-5048-ABED-048A220DD838}" srcOrd="6" destOrd="0" presId="urn:microsoft.com/office/officeart/2005/8/layout/target3"/>
    <dgm:cxn modelId="{195B95D9-D177-DF43-B79A-1B7BCAF1C30E}" type="presParOf" srcId="{A9AD118B-7981-814B-934B-9D0EC7F7C592}" destId="{C340BF48-221F-944C-9E97-E304636A346C}" srcOrd="7" destOrd="0" presId="urn:microsoft.com/office/officeart/2005/8/layout/target3"/>
    <dgm:cxn modelId="{12F54D47-11AA-D248-B4F3-1F99EADF2FF5}" type="presParOf" srcId="{A9AD118B-7981-814B-934B-9D0EC7F7C592}" destId="{CB36A929-CB73-4847-B95C-40DA00D992B2}" srcOrd="8" destOrd="0" presId="urn:microsoft.com/office/officeart/2005/8/layout/target3"/>
    <dgm:cxn modelId="{B5990BDE-664C-D14D-85EA-3B0A02A75E2A}" type="presParOf" srcId="{A9AD118B-7981-814B-934B-9D0EC7F7C592}" destId="{69B4FD99-68BB-BA42-892E-3B1FB7C827E6}" srcOrd="9" destOrd="0" presId="urn:microsoft.com/office/officeart/2005/8/layout/target3"/>
    <dgm:cxn modelId="{295C2273-EA40-0847-9BA2-90BCA4A8D777}" type="presParOf" srcId="{A9AD118B-7981-814B-934B-9D0EC7F7C592}" destId="{C86E8E91-B504-4847-878F-88702F337D7E}" srcOrd="10" destOrd="0" presId="urn:microsoft.com/office/officeart/2005/8/layout/target3"/>
    <dgm:cxn modelId="{6A8EF278-ACB0-694A-8387-9653DC65776B}" type="presParOf" srcId="{A9AD118B-7981-814B-934B-9D0EC7F7C592}" destId="{F21C6232-8DA3-CD47-A248-B6CDB84916B0}" srcOrd="11" destOrd="0" presId="urn:microsoft.com/office/officeart/2005/8/layout/target3"/>
    <dgm:cxn modelId="{574AB49E-FDDB-6246-B53D-31404F523482}" type="presParOf" srcId="{A9AD118B-7981-814B-934B-9D0EC7F7C592}" destId="{E76C562E-9F0B-0E43-BE2B-D406F796048A}" srcOrd="12" destOrd="0" presId="urn:microsoft.com/office/officeart/2005/8/layout/target3"/>
    <dgm:cxn modelId="{8BBE8CEC-B03F-994C-9FDE-CBD42C1BD206}" type="presParOf" srcId="{A9AD118B-7981-814B-934B-9D0EC7F7C592}" destId="{78DFD629-E131-E04D-ADFA-2F7D01CCA68F}" srcOrd="13" destOrd="0" presId="urn:microsoft.com/office/officeart/2005/8/layout/target3"/>
    <dgm:cxn modelId="{F17F4DBF-85C6-7A4E-B28F-97C1EB3A7C10}" type="presParOf" srcId="{A9AD118B-7981-814B-934B-9D0EC7F7C592}" destId="{EEA4AEE4-5F96-234B-88FA-8F5B5AE01F25}" srcOrd="14" destOrd="0" presId="urn:microsoft.com/office/officeart/2005/8/layout/target3"/>
    <dgm:cxn modelId="{01DE360A-B25A-0446-84AD-2D397FF4CCCC}" type="presParOf" srcId="{A9AD118B-7981-814B-934B-9D0EC7F7C592}" destId="{D9ECB91B-5765-444E-BEDF-B3BABA9C9AE3}" srcOrd="15" destOrd="0" presId="urn:microsoft.com/office/officeart/2005/8/layout/target3"/>
    <dgm:cxn modelId="{20BA064D-751E-1B4D-AD94-28CE1AAAE555}" type="presParOf" srcId="{A9AD118B-7981-814B-934B-9D0EC7F7C592}" destId="{EA901871-2047-4D47-A69F-DEC8762B0694}" srcOrd="16" destOrd="0" presId="urn:microsoft.com/office/officeart/2005/8/layout/target3"/>
    <dgm:cxn modelId="{BA0CC8FE-7050-7C48-9F42-C1503B7B86AF}" type="presParOf" srcId="{A9AD118B-7981-814B-934B-9D0EC7F7C592}" destId="{84FBB3F5-5B27-274A-88EC-2E89AA0AACA7}" srcOrd="17" destOrd="0" presId="urn:microsoft.com/office/officeart/2005/8/layout/target3"/>
    <dgm:cxn modelId="{0231A57F-2F66-184D-8CF8-018A9B56893C}" type="presParOf" srcId="{A9AD118B-7981-814B-934B-9D0EC7F7C592}" destId="{7904CAAD-31F8-984E-BD43-F4D05A1D9C5B}" srcOrd="18" destOrd="0" presId="urn:microsoft.com/office/officeart/2005/8/layout/target3"/>
    <dgm:cxn modelId="{322AF06C-F203-F845-B883-2D4309436263}" type="presParOf" srcId="{A9AD118B-7981-814B-934B-9D0EC7F7C592}" destId="{D530C580-A866-CB48-89FD-F87CCB685F40}" srcOrd="19"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A8C923-1AAD-5E4D-9F58-9F60973690AA}" type="doc">
      <dgm:prSet loTypeId="urn:microsoft.com/office/officeart/2005/8/layout/target3" loCatId="" qsTypeId="urn:microsoft.com/office/officeart/2005/8/quickstyle/3D4" qsCatId="3D" csTypeId="urn:microsoft.com/office/officeart/2005/8/colors/colorful4" csCatId="colorful" phldr="1"/>
      <dgm:spPr/>
      <dgm:t>
        <a:bodyPr/>
        <a:lstStyle/>
        <a:p>
          <a:endParaRPr lang="en-US"/>
        </a:p>
      </dgm:t>
    </dgm:pt>
    <dgm:pt modelId="{BA131EC8-2CAE-A045-B5D9-2B24F2230C30}">
      <dgm:prSet phldrT="[Text]"/>
      <dgm:spPr/>
      <dgm:t>
        <a:bodyPr/>
        <a:lstStyle/>
        <a:p>
          <a:r>
            <a:rPr lang="en-US" dirty="0" smtClean="0"/>
            <a:t>Culture</a:t>
          </a:r>
          <a:endParaRPr lang="en-US" dirty="0"/>
        </a:p>
      </dgm:t>
    </dgm:pt>
    <dgm:pt modelId="{A7384072-FAE1-924F-BC28-C75A8654CB87}" type="parTrans" cxnId="{FD97FB68-8D8A-A24E-AC01-659923DF8308}">
      <dgm:prSet/>
      <dgm:spPr/>
      <dgm:t>
        <a:bodyPr/>
        <a:lstStyle/>
        <a:p>
          <a:endParaRPr lang="en-US"/>
        </a:p>
      </dgm:t>
    </dgm:pt>
    <dgm:pt modelId="{4C40B0C9-909D-B543-A829-7D2DA1AE0ACE}" type="sibTrans" cxnId="{FD97FB68-8D8A-A24E-AC01-659923DF8308}">
      <dgm:prSet/>
      <dgm:spPr/>
      <dgm:t>
        <a:bodyPr/>
        <a:lstStyle/>
        <a:p>
          <a:endParaRPr lang="en-US"/>
        </a:p>
      </dgm:t>
    </dgm:pt>
    <dgm:pt modelId="{0F2BB85A-B7F5-C94E-A5A2-A4BC0BF36A39}">
      <dgm:prSet phldrT="[Text]"/>
      <dgm:spPr/>
      <dgm:t>
        <a:bodyPr/>
        <a:lstStyle/>
        <a:p>
          <a:r>
            <a:rPr lang="en-US" dirty="0" smtClean="0"/>
            <a:t>Meaning of things in community</a:t>
          </a:r>
          <a:endParaRPr lang="en-US" dirty="0"/>
        </a:p>
      </dgm:t>
    </dgm:pt>
    <dgm:pt modelId="{2DBB9F18-2C9C-5441-9884-6C0DA427B526}" type="parTrans" cxnId="{A7E38836-52AE-AD47-8978-F89D0031FEFF}">
      <dgm:prSet/>
      <dgm:spPr/>
      <dgm:t>
        <a:bodyPr/>
        <a:lstStyle/>
        <a:p>
          <a:endParaRPr lang="en-US"/>
        </a:p>
      </dgm:t>
    </dgm:pt>
    <dgm:pt modelId="{EDB8735B-95FD-4647-82B2-850A6CE8D742}" type="sibTrans" cxnId="{A7E38836-52AE-AD47-8978-F89D0031FEFF}">
      <dgm:prSet/>
      <dgm:spPr/>
      <dgm:t>
        <a:bodyPr/>
        <a:lstStyle/>
        <a:p>
          <a:endParaRPr lang="en-US"/>
        </a:p>
      </dgm:t>
    </dgm:pt>
    <dgm:pt modelId="{1FFF2530-22B8-4443-9B0C-1544F10FD37F}">
      <dgm:prSet phldrT="[Text]"/>
      <dgm:spPr/>
      <dgm:t>
        <a:bodyPr/>
        <a:lstStyle/>
        <a:p>
          <a:r>
            <a:rPr lang="en-US" dirty="0" smtClean="0"/>
            <a:t>Sub-conscious</a:t>
          </a:r>
          <a:endParaRPr lang="en-US" dirty="0"/>
        </a:p>
      </dgm:t>
    </dgm:pt>
    <dgm:pt modelId="{97B614E6-85C2-154C-AFF2-E145D9A3D94E}" type="parTrans" cxnId="{60F1FA49-689E-AD47-BE09-5AE82201FFE5}">
      <dgm:prSet/>
      <dgm:spPr/>
      <dgm:t>
        <a:bodyPr/>
        <a:lstStyle/>
        <a:p>
          <a:endParaRPr lang="en-US"/>
        </a:p>
      </dgm:t>
    </dgm:pt>
    <dgm:pt modelId="{1A0DD342-841A-2D40-AF1C-38726D60399F}" type="sibTrans" cxnId="{60F1FA49-689E-AD47-BE09-5AE82201FFE5}">
      <dgm:prSet/>
      <dgm:spPr/>
      <dgm:t>
        <a:bodyPr/>
        <a:lstStyle/>
        <a:p>
          <a:endParaRPr lang="en-US"/>
        </a:p>
      </dgm:t>
    </dgm:pt>
    <dgm:pt modelId="{6FCC0999-AF0C-584A-90BB-4A439C0DDBFB}">
      <dgm:prSet phldrT="[Text]"/>
      <dgm:spPr/>
      <dgm:t>
        <a:bodyPr/>
        <a:lstStyle/>
        <a:p>
          <a:r>
            <a:rPr lang="en-US" dirty="0" smtClean="0"/>
            <a:t>Emotions</a:t>
          </a:r>
          <a:endParaRPr lang="en-US" dirty="0"/>
        </a:p>
      </dgm:t>
    </dgm:pt>
    <dgm:pt modelId="{828E9F32-49F6-FE4C-A9F9-74FFCD09BB54}" type="parTrans" cxnId="{3562E004-6872-AB43-9B84-480C40D66FD1}">
      <dgm:prSet/>
      <dgm:spPr/>
      <dgm:t>
        <a:bodyPr/>
        <a:lstStyle/>
        <a:p>
          <a:endParaRPr lang="en-US"/>
        </a:p>
      </dgm:t>
    </dgm:pt>
    <dgm:pt modelId="{C010AFAF-F694-1645-A7DA-943F2E0C68CB}" type="sibTrans" cxnId="{3562E004-6872-AB43-9B84-480C40D66FD1}">
      <dgm:prSet/>
      <dgm:spPr/>
      <dgm:t>
        <a:bodyPr/>
        <a:lstStyle/>
        <a:p>
          <a:endParaRPr lang="en-US"/>
        </a:p>
      </dgm:t>
    </dgm:pt>
    <dgm:pt modelId="{4F553A8B-4B24-D341-AA29-49895CBEDDEC}">
      <dgm:prSet phldrT="[Text]"/>
      <dgm:spPr/>
      <dgm:t>
        <a:bodyPr/>
        <a:lstStyle/>
        <a:p>
          <a:r>
            <a:rPr lang="en-US" dirty="0" smtClean="0"/>
            <a:t>Unconscious</a:t>
          </a:r>
          <a:endParaRPr lang="en-US" dirty="0"/>
        </a:p>
      </dgm:t>
    </dgm:pt>
    <dgm:pt modelId="{7B344662-50DD-954A-800E-68F53FC6598A}" type="parTrans" cxnId="{37EEDC5B-D5A3-1C4B-9935-C882F63160AF}">
      <dgm:prSet/>
      <dgm:spPr/>
      <dgm:t>
        <a:bodyPr/>
        <a:lstStyle/>
        <a:p>
          <a:endParaRPr lang="en-US"/>
        </a:p>
      </dgm:t>
    </dgm:pt>
    <dgm:pt modelId="{B880B50F-DFB2-A949-ABE1-0CA0BC09EE82}" type="sibTrans" cxnId="{37EEDC5B-D5A3-1C4B-9935-C882F63160AF}">
      <dgm:prSet/>
      <dgm:spPr/>
      <dgm:t>
        <a:bodyPr/>
        <a:lstStyle/>
        <a:p>
          <a:endParaRPr lang="en-US"/>
        </a:p>
      </dgm:t>
    </dgm:pt>
    <dgm:pt modelId="{B7862ACA-40AF-2A49-A57F-072C443E792C}">
      <dgm:prSet phldrT="[Text]"/>
      <dgm:spPr/>
      <dgm:t>
        <a:bodyPr/>
        <a:lstStyle/>
        <a:p>
          <a:endParaRPr lang="en-US" dirty="0"/>
        </a:p>
      </dgm:t>
    </dgm:pt>
    <dgm:pt modelId="{A01E5178-DB2F-674D-8598-3E6A98377A20}" type="parTrans" cxnId="{849FE62C-E979-C144-8D9B-1470EDF440E1}">
      <dgm:prSet/>
      <dgm:spPr/>
      <dgm:t>
        <a:bodyPr/>
        <a:lstStyle/>
        <a:p>
          <a:endParaRPr lang="en-US"/>
        </a:p>
      </dgm:t>
    </dgm:pt>
    <dgm:pt modelId="{E79EBA67-6753-8142-AD9C-94A1920AE972}" type="sibTrans" cxnId="{849FE62C-E979-C144-8D9B-1470EDF440E1}">
      <dgm:prSet/>
      <dgm:spPr/>
      <dgm:t>
        <a:bodyPr/>
        <a:lstStyle/>
        <a:p>
          <a:endParaRPr lang="en-US"/>
        </a:p>
      </dgm:t>
    </dgm:pt>
    <dgm:pt modelId="{D2E0F0F2-C4D2-C340-9F35-37CF539C43CE}">
      <dgm:prSet/>
      <dgm:spPr/>
      <dgm:t>
        <a:bodyPr/>
        <a:lstStyle/>
        <a:p>
          <a:r>
            <a:rPr lang="en-US" dirty="0" smtClean="0"/>
            <a:t>Conscious Mind</a:t>
          </a:r>
          <a:endParaRPr lang="en-US" dirty="0"/>
        </a:p>
      </dgm:t>
    </dgm:pt>
    <dgm:pt modelId="{C906C240-5C87-6E49-BFE7-32AB91EEFF98}" type="parTrans" cxnId="{BAB07FCB-720E-9C4C-809B-AB30EB625181}">
      <dgm:prSet/>
      <dgm:spPr/>
      <dgm:t>
        <a:bodyPr/>
        <a:lstStyle/>
        <a:p>
          <a:endParaRPr lang="en-US"/>
        </a:p>
      </dgm:t>
    </dgm:pt>
    <dgm:pt modelId="{E77EBD44-21CC-6441-89CC-A9ED7B13096F}" type="sibTrans" cxnId="{BAB07FCB-720E-9C4C-809B-AB30EB625181}">
      <dgm:prSet/>
      <dgm:spPr/>
      <dgm:t>
        <a:bodyPr/>
        <a:lstStyle/>
        <a:p>
          <a:endParaRPr lang="en-US"/>
        </a:p>
      </dgm:t>
    </dgm:pt>
    <dgm:pt modelId="{22184A89-5DCF-1341-B472-86064088E851}">
      <dgm:prSet/>
      <dgm:spPr/>
      <dgm:t>
        <a:bodyPr/>
        <a:lstStyle/>
        <a:p>
          <a:r>
            <a:rPr lang="en-US" dirty="0" smtClean="0"/>
            <a:t>Analytical mind, </a:t>
          </a:r>
          <a:r>
            <a:rPr lang="en-US" dirty="0" err="1" smtClean="0"/>
            <a:t>Rationalisation</a:t>
          </a:r>
          <a:endParaRPr lang="en-US" dirty="0"/>
        </a:p>
      </dgm:t>
    </dgm:pt>
    <dgm:pt modelId="{7B48680F-1717-D849-8082-352DD651A7E2}" type="parTrans" cxnId="{8C2D47AF-26B4-9E42-BFCD-83A37C0D31E0}">
      <dgm:prSet/>
      <dgm:spPr/>
      <dgm:t>
        <a:bodyPr/>
        <a:lstStyle/>
        <a:p>
          <a:endParaRPr lang="en-US"/>
        </a:p>
      </dgm:t>
    </dgm:pt>
    <dgm:pt modelId="{89C1DAA0-766A-0A48-9EFD-4331B04C349C}" type="sibTrans" cxnId="{8C2D47AF-26B4-9E42-BFCD-83A37C0D31E0}">
      <dgm:prSet/>
      <dgm:spPr/>
      <dgm:t>
        <a:bodyPr/>
        <a:lstStyle/>
        <a:p>
          <a:endParaRPr lang="en-US"/>
        </a:p>
      </dgm:t>
    </dgm:pt>
    <dgm:pt modelId="{1D7C542E-3466-FC4C-88CF-4A9E228BADDA}">
      <dgm:prSet/>
      <dgm:spPr/>
      <dgm:t>
        <a:bodyPr/>
        <a:lstStyle/>
        <a:p>
          <a:r>
            <a:rPr lang="en-US" dirty="0" smtClean="0"/>
            <a:t>Will Power</a:t>
          </a:r>
          <a:endParaRPr lang="en-US" dirty="0"/>
        </a:p>
      </dgm:t>
    </dgm:pt>
    <dgm:pt modelId="{409DE7CC-E9A2-884C-B662-47E97A5C0572}" type="parTrans" cxnId="{C7F90FDC-121B-6348-8926-D4B87CDB28A2}">
      <dgm:prSet/>
      <dgm:spPr/>
      <dgm:t>
        <a:bodyPr/>
        <a:lstStyle/>
        <a:p>
          <a:endParaRPr lang="en-US"/>
        </a:p>
      </dgm:t>
    </dgm:pt>
    <dgm:pt modelId="{17712F67-7A41-6D43-BBF1-F9BE19F00C73}" type="sibTrans" cxnId="{C7F90FDC-121B-6348-8926-D4B87CDB28A2}">
      <dgm:prSet/>
      <dgm:spPr/>
      <dgm:t>
        <a:bodyPr/>
        <a:lstStyle/>
        <a:p>
          <a:endParaRPr lang="en-US"/>
        </a:p>
      </dgm:t>
    </dgm:pt>
    <dgm:pt modelId="{76A4EBA9-2712-E241-954A-2A3E503FAA3A}">
      <dgm:prSet/>
      <dgm:spPr/>
      <dgm:t>
        <a:bodyPr/>
        <a:lstStyle/>
        <a:p>
          <a:r>
            <a:rPr lang="en-US" dirty="0" smtClean="0"/>
            <a:t>Short Term memory</a:t>
          </a:r>
          <a:endParaRPr lang="en-US" dirty="0"/>
        </a:p>
      </dgm:t>
    </dgm:pt>
    <dgm:pt modelId="{C5AE984D-D014-BB40-B257-6CA627F81EA4}" type="parTrans" cxnId="{A2D4BDE9-0C6E-A441-8688-9ADA467F1007}">
      <dgm:prSet/>
      <dgm:spPr/>
      <dgm:t>
        <a:bodyPr/>
        <a:lstStyle/>
        <a:p>
          <a:endParaRPr lang="en-US"/>
        </a:p>
      </dgm:t>
    </dgm:pt>
    <dgm:pt modelId="{5D989B6E-FC08-7247-9A40-FC8176DB17E1}" type="sibTrans" cxnId="{A2D4BDE9-0C6E-A441-8688-9ADA467F1007}">
      <dgm:prSet/>
      <dgm:spPr/>
      <dgm:t>
        <a:bodyPr/>
        <a:lstStyle/>
        <a:p>
          <a:endParaRPr lang="en-US"/>
        </a:p>
      </dgm:t>
    </dgm:pt>
    <dgm:pt modelId="{0C571DE7-712A-F24C-969A-D9BFD919B127}">
      <dgm:prSet phldrT="[Text]"/>
      <dgm:spPr/>
      <dgm:t>
        <a:bodyPr/>
        <a:lstStyle/>
        <a:p>
          <a:r>
            <a:rPr lang="en-US" dirty="0" err="1" smtClean="0"/>
            <a:t>Curation</a:t>
          </a:r>
          <a:r>
            <a:rPr lang="en-US" dirty="0" smtClean="0"/>
            <a:t> of important artifacts</a:t>
          </a:r>
          <a:endParaRPr lang="en-US" dirty="0"/>
        </a:p>
      </dgm:t>
    </dgm:pt>
    <dgm:pt modelId="{CCE78F7F-9AC2-884B-A7D2-DC28B398A364}" type="parTrans" cxnId="{851B69E5-E329-4341-9B2D-79C2AAB11A74}">
      <dgm:prSet/>
      <dgm:spPr/>
      <dgm:t>
        <a:bodyPr/>
        <a:lstStyle/>
        <a:p>
          <a:endParaRPr lang="en-US"/>
        </a:p>
      </dgm:t>
    </dgm:pt>
    <dgm:pt modelId="{7F86FEC7-7579-084F-AF58-A218140C9253}" type="sibTrans" cxnId="{851B69E5-E329-4341-9B2D-79C2AAB11A74}">
      <dgm:prSet/>
      <dgm:spPr/>
      <dgm:t>
        <a:bodyPr/>
        <a:lstStyle/>
        <a:p>
          <a:endParaRPr lang="en-US"/>
        </a:p>
      </dgm:t>
    </dgm:pt>
    <dgm:pt modelId="{E5079EA9-822D-4B47-9948-4106C368A2FA}">
      <dgm:prSet phldrT="[Text]"/>
      <dgm:spPr/>
      <dgm:t>
        <a:bodyPr/>
        <a:lstStyle/>
        <a:p>
          <a:r>
            <a:rPr lang="en-US" dirty="0" smtClean="0"/>
            <a:t>Habits</a:t>
          </a:r>
          <a:endParaRPr lang="en-US" dirty="0"/>
        </a:p>
      </dgm:t>
    </dgm:pt>
    <dgm:pt modelId="{690B5110-169A-784F-9534-D585CAC3ACE4}" type="parTrans" cxnId="{E1DE6F0B-F333-824B-BCA6-CC2CC1D92750}">
      <dgm:prSet/>
      <dgm:spPr/>
      <dgm:t>
        <a:bodyPr/>
        <a:lstStyle/>
        <a:p>
          <a:endParaRPr lang="en-US"/>
        </a:p>
      </dgm:t>
    </dgm:pt>
    <dgm:pt modelId="{9D4E2E71-5565-EE46-80B0-2F463DB96C19}" type="sibTrans" cxnId="{E1DE6F0B-F333-824B-BCA6-CC2CC1D92750}">
      <dgm:prSet/>
      <dgm:spPr/>
      <dgm:t>
        <a:bodyPr/>
        <a:lstStyle/>
        <a:p>
          <a:endParaRPr lang="en-US"/>
        </a:p>
      </dgm:t>
    </dgm:pt>
    <dgm:pt modelId="{EB3B06F7-B6EF-2044-823A-C4E1F5639A2C}">
      <dgm:prSet phldrT="[Text]"/>
      <dgm:spPr/>
      <dgm:t>
        <a:bodyPr/>
        <a:lstStyle/>
        <a:p>
          <a:r>
            <a:rPr lang="en-US" dirty="0" smtClean="0"/>
            <a:t>Automatic functions (vital signs)</a:t>
          </a:r>
          <a:endParaRPr lang="en-US" dirty="0"/>
        </a:p>
      </dgm:t>
    </dgm:pt>
    <dgm:pt modelId="{D1B9FAD5-6739-904F-B5F7-E5635324D392}" type="parTrans" cxnId="{CC394158-8171-7C41-8358-1647846CA322}">
      <dgm:prSet/>
      <dgm:spPr/>
      <dgm:t>
        <a:bodyPr/>
        <a:lstStyle/>
        <a:p>
          <a:endParaRPr lang="en-US"/>
        </a:p>
      </dgm:t>
    </dgm:pt>
    <dgm:pt modelId="{30EBA057-43D5-A240-B8DD-3E4CF8121971}" type="sibTrans" cxnId="{CC394158-8171-7C41-8358-1647846CA322}">
      <dgm:prSet/>
      <dgm:spPr/>
      <dgm:t>
        <a:bodyPr/>
        <a:lstStyle/>
        <a:p>
          <a:endParaRPr lang="en-US"/>
        </a:p>
      </dgm:t>
    </dgm:pt>
    <dgm:pt modelId="{923A6C1C-9CFE-714B-96EA-F7BFE5263758}">
      <dgm:prSet phldrT="[Text]"/>
      <dgm:spPr/>
      <dgm:t>
        <a:bodyPr/>
        <a:lstStyle/>
        <a:p>
          <a:r>
            <a:rPr lang="en-US" dirty="0" smtClean="0"/>
            <a:t>Reflexes</a:t>
          </a:r>
          <a:endParaRPr lang="en-US" dirty="0"/>
        </a:p>
      </dgm:t>
    </dgm:pt>
    <dgm:pt modelId="{B4C5814F-8123-FA4F-AB6F-C457CF477A75}" type="parTrans" cxnId="{55132E90-940B-F046-AAE3-42A39AEA3CF0}">
      <dgm:prSet/>
      <dgm:spPr/>
    </dgm:pt>
    <dgm:pt modelId="{9DC260A2-3B13-DF44-9D9D-9B6C4A01CDD2}" type="sibTrans" cxnId="{55132E90-940B-F046-AAE3-42A39AEA3CF0}">
      <dgm:prSet/>
      <dgm:spPr/>
    </dgm:pt>
    <dgm:pt modelId="{A9AD118B-7981-814B-934B-9D0EC7F7C592}" type="pres">
      <dgm:prSet presAssocID="{E7A8C923-1AAD-5E4D-9F58-9F60973690AA}" presName="Name0" presStyleCnt="0">
        <dgm:presLayoutVars>
          <dgm:chMax val="7"/>
          <dgm:dir/>
          <dgm:animLvl val="lvl"/>
          <dgm:resizeHandles val="exact"/>
        </dgm:presLayoutVars>
      </dgm:prSet>
      <dgm:spPr/>
      <dgm:t>
        <a:bodyPr/>
        <a:lstStyle/>
        <a:p>
          <a:endParaRPr lang="en-US"/>
        </a:p>
      </dgm:t>
    </dgm:pt>
    <dgm:pt modelId="{F3AC6869-6D75-CB4A-9702-23ED1F163530}" type="pres">
      <dgm:prSet presAssocID="{BA131EC8-2CAE-A045-B5D9-2B24F2230C30}" presName="circle1" presStyleLbl="node1" presStyleIdx="0" presStyleCnt="4"/>
      <dgm:spPr/>
    </dgm:pt>
    <dgm:pt modelId="{55783E9F-46DF-B84D-878C-E897B245C2C0}" type="pres">
      <dgm:prSet presAssocID="{BA131EC8-2CAE-A045-B5D9-2B24F2230C30}" presName="space" presStyleCnt="0"/>
      <dgm:spPr/>
    </dgm:pt>
    <dgm:pt modelId="{778621B9-4197-3047-8BE0-BF586624F990}" type="pres">
      <dgm:prSet presAssocID="{BA131EC8-2CAE-A045-B5D9-2B24F2230C30}" presName="rect1" presStyleLbl="alignAcc1" presStyleIdx="0" presStyleCnt="4"/>
      <dgm:spPr/>
      <dgm:t>
        <a:bodyPr/>
        <a:lstStyle/>
        <a:p>
          <a:endParaRPr lang="en-US"/>
        </a:p>
      </dgm:t>
    </dgm:pt>
    <dgm:pt modelId="{FC5C5C6D-8821-8D4C-BB27-0685066C0126}" type="pres">
      <dgm:prSet presAssocID="{D2E0F0F2-C4D2-C340-9F35-37CF539C43CE}" presName="vertSpace2" presStyleLbl="node1" presStyleIdx="0" presStyleCnt="4"/>
      <dgm:spPr/>
    </dgm:pt>
    <dgm:pt modelId="{FAB90896-0154-CB4E-9B9B-389FE82D8370}" type="pres">
      <dgm:prSet presAssocID="{D2E0F0F2-C4D2-C340-9F35-37CF539C43CE}" presName="circle2" presStyleLbl="node1" presStyleIdx="1" presStyleCnt="4" custLinFactNeighborX="-1130" custLinFactNeighborY="-753"/>
      <dgm:spPr/>
    </dgm:pt>
    <dgm:pt modelId="{B6DB5B42-889C-B34F-AC67-5A095C9A1F25}" type="pres">
      <dgm:prSet presAssocID="{D2E0F0F2-C4D2-C340-9F35-37CF539C43CE}" presName="rect2" presStyleLbl="alignAcc1" presStyleIdx="1" presStyleCnt="4"/>
      <dgm:spPr/>
      <dgm:t>
        <a:bodyPr/>
        <a:lstStyle/>
        <a:p>
          <a:endParaRPr lang="en-US"/>
        </a:p>
      </dgm:t>
    </dgm:pt>
    <dgm:pt modelId="{5C43DF33-7CA2-5048-ABED-048A220DD838}" type="pres">
      <dgm:prSet presAssocID="{1FFF2530-22B8-4443-9B0C-1544F10FD37F}" presName="vertSpace3" presStyleLbl="node1" presStyleIdx="1" presStyleCnt="4"/>
      <dgm:spPr/>
    </dgm:pt>
    <dgm:pt modelId="{C340BF48-221F-944C-9E97-E304636A346C}" type="pres">
      <dgm:prSet presAssocID="{1FFF2530-22B8-4443-9B0C-1544F10FD37F}" presName="circle3" presStyleLbl="node1" presStyleIdx="2" presStyleCnt="4"/>
      <dgm:spPr/>
    </dgm:pt>
    <dgm:pt modelId="{CB36A929-CB73-4847-B95C-40DA00D992B2}" type="pres">
      <dgm:prSet presAssocID="{1FFF2530-22B8-4443-9B0C-1544F10FD37F}" presName="rect3" presStyleLbl="alignAcc1" presStyleIdx="2" presStyleCnt="4"/>
      <dgm:spPr/>
      <dgm:t>
        <a:bodyPr/>
        <a:lstStyle/>
        <a:p>
          <a:endParaRPr lang="en-US"/>
        </a:p>
      </dgm:t>
    </dgm:pt>
    <dgm:pt modelId="{69B4FD99-68BB-BA42-892E-3B1FB7C827E6}" type="pres">
      <dgm:prSet presAssocID="{4F553A8B-4B24-D341-AA29-49895CBEDDEC}" presName="vertSpace4" presStyleLbl="node1" presStyleIdx="2" presStyleCnt="4"/>
      <dgm:spPr/>
    </dgm:pt>
    <dgm:pt modelId="{C86E8E91-B504-4847-878F-88702F337D7E}" type="pres">
      <dgm:prSet presAssocID="{4F553A8B-4B24-D341-AA29-49895CBEDDEC}" presName="circle4" presStyleLbl="node1" presStyleIdx="3" presStyleCnt="4"/>
      <dgm:spPr/>
    </dgm:pt>
    <dgm:pt modelId="{F21C6232-8DA3-CD47-A248-B6CDB84916B0}" type="pres">
      <dgm:prSet presAssocID="{4F553A8B-4B24-D341-AA29-49895CBEDDEC}" presName="rect4" presStyleLbl="alignAcc1" presStyleIdx="3" presStyleCnt="4"/>
      <dgm:spPr/>
      <dgm:t>
        <a:bodyPr/>
        <a:lstStyle/>
        <a:p>
          <a:endParaRPr lang="en-US"/>
        </a:p>
      </dgm:t>
    </dgm:pt>
    <dgm:pt modelId="{E76C562E-9F0B-0E43-BE2B-D406F796048A}" type="pres">
      <dgm:prSet presAssocID="{BA131EC8-2CAE-A045-B5D9-2B24F2230C30}" presName="rect1ParTx" presStyleLbl="alignAcc1" presStyleIdx="3" presStyleCnt="4">
        <dgm:presLayoutVars>
          <dgm:chMax val="1"/>
          <dgm:bulletEnabled val="1"/>
        </dgm:presLayoutVars>
      </dgm:prSet>
      <dgm:spPr/>
      <dgm:t>
        <a:bodyPr/>
        <a:lstStyle/>
        <a:p>
          <a:endParaRPr lang="en-US"/>
        </a:p>
      </dgm:t>
    </dgm:pt>
    <dgm:pt modelId="{78DFD629-E131-E04D-ADFA-2F7D01CCA68F}" type="pres">
      <dgm:prSet presAssocID="{BA131EC8-2CAE-A045-B5D9-2B24F2230C30}" presName="rect1ChTx" presStyleLbl="alignAcc1" presStyleIdx="3" presStyleCnt="4">
        <dgm:presLayoutVars>
          <dgm:bulletEnabled val="1"/>
        </dgm:presLayoutVars>
      </dgm:prSet>
      <dgm:spPr/>
      <dgm:t>
        <a:bodyPr/>
        <a:lstStyle/>
        <a:p>
          <a:endParaRPr lang="en-US"/>
        </a:p>
      </dgm:t>
    </dgm:pt>
    <dgm:pt modelId="{EEA4AEE4-5F96-234B-88FA-8F5B5AE01F25}" type="pres">
      <dgm:prSet presAssocID="{D2E0F0F2-C4D2-C340-9F35-37CF539C43CE}" presName="rect2ParTx" presStyleLbl="alignAcc1" presStyleIdx="3" presStyleCnt="4">
        <dgm:presLayoutVars>
          <dgm:chMax val="1"/>
          <dgm:bulletEnabled val="1"/>
        </dgm:presLayoutVars>
      </dgm:prSet>
      <dgm:spPr/>
      <dgm:t>
        <a:bodyPr/>
        <a:lstStyle/>
        <a:p>
          <a:endParaRPr lang="en-US"/>
        </a:p>
      </dgm:t>
    </dgm:pt>
    <dgm:pt modelId="{D9ECB91B-5765-444E-BEDF-B3BABA9C9AE3}" type="pres">
      <dgm:prSet presAssocID="{D2E0F0F2-C4D2-C340-9F35-37CF539C43CE}" presName="rect2ChTx" presStyleLbl="alignAcc1" presStyleIdx="3" presStyleCnt="4">
        <dgm:presLayoutVars>
          <dgm:bulletEnabled val="1"/>
        </dgm:presLayoutVars>
      </dgm:prSet>
      <dgm:spPr/>
      <dgm:t>
        <a:bodyPr/>
        <a:lstStyle/>
        <a:p>
          <a:endParaRPr lang="en-US"/>
        </a:p>
      </dgm:t>
    </dgm:pt>
    <dgm:pt modelId="{EA901871-2047-4D47-A69F-DEC8762B0694}" type="pres">
      <dgm:prSet presAssocID="{1FFF2530-22B8-4443-9B0C-1544F10FD37F}" presName="rect3ParTx" presStyleLbl="alignAcc1" presStyleIdx="3" presStyleCnt="4">
        <dgm:presLayoutVars>
          <dgm:chMax val="1"/>
          <dgm:bulletEnabled val="1"/>
        </dgm:presLayoutVars>
      </dgm:prSet>
      <dgm:spPr/>
      <dgm:t>
        <a:bodyPr/>
        <a:lstStyle/>
        <a:p>
          <a:endParaRPr lang="en-US"/>
        </a:p>
      </dgm:t>
    </dgm:pt>
    <dgm:pt modelId="{84FBB3F5-5B27-274A-88EC-2E89AA0AACA7}" type="pres">
      <dgm:prSet presAssocID="{1FFF2530-22B8-4443-9B0C-1544F10FD37F}" presName="rect3ChTx" presStyleLbl="alignAcc1" presStyleIdx="3" presStyleCnt="4">
        <dgm:presLayoutVars>
          <dgm:bulletEnabled val="1"/>
        </dgm:presLayoutVars>
      </dgm:prSet>
      <dgm:spPr/>
      <dgm:t>
        <a:bodyPr/>
        <a:lstStyle/>
        <a:p>
          <a:endParaRPr lang="en-US"/>
        </a:p>
      </dgm:t>
    </dgm:pt>
    <dgm:pt modelId="{7904CAAD-31F8-984E-BD43-F4D05A1D9C5B}" type="pres">
      <dgm:prSet presAssocID="{4F553A8B-4B24-D341-AA29-49895CBEDDEC}" presName="rect4ParTx" presStyleLbl="alignAcc1" presStyleIdx="3" presStyleCnt="4">
        <dgm:presLayoutVars>
          <dgm:chMax val="1"/>
          <dgm:bulletEnabled val="1"/>
        </dgm:presLayoutVars>
      </dgm:prSet>
      <dgm:spPr/>
      <dgm:t>
        <a:bodyPr/>
        <a:lstStyle/>
        <a:p>
          <a:endParaRPr lang="en-US"/>
        </a:p>
      </dgm:t>
    </dgm:pt>
    <dgm:pt modelId="{D530C580-A866-CB48-89FD-F87CCB685F40}" type="pres">
      <dgm:prSet presAssocID="{4F553A8B-4B24-D341-AA29-49895CBEDDEC}" presName="rect4ChTx" presStyleLbl="alignAcc1" presStyleIdx="3" presStyleCnt="4">
        <dgm:presLayoutVars>
          <dgm:bulletEnabled val="1"/>
        </dgm:presLayoutVars>
      </dgm:prSet>
      <dgm:spPr/>
      <dgm:t>
        <a:bodyPr/>
        <a:lstStyle/>
        <a:p>
          <a:endParaRPr lang="en-US"/>
        </a:p>
      </dgm:t>
    </dgm:pt>
  </dgm:ptLst>
  <dgm:cxnLst>
    <dgm:cxn modelId="{504E7E4B-3354-7447-8A6A-F08255915645}" type="presOf" srcId="{6FCC0999-AF0C-584A-90BB-4A439C0DDBFB}" destId="{84FBB3F5-5B27-274A-88EC-2E89AA0AACA7}" srcOrd="0" destOrd="0" presId="urn:microsoft.com/office/officeart/2005/8/layout/target3"/>
    <dgm:cxn modelId="{6FBC1E10-337D-2F4E-9BED-05346C24E8BF}" type="presOf" srcId="{BA131EC8-2CAE-A045-B5D9-2B24F2230C30}" destId="{E76C562E-9F0B-0E43-BE2B-D406F796048A}" srcOrd="1" destOrd="0" presId="urn:microsoft.com/office/officeart/2005/8/layout/target3"/>
    <dgm:cxn modelId="{A8E860C9-5487-0D43-9006-8ACD93EB40A6}" type="presOf" srcId="{EB3B06F7-B6EF-2044-823A-C4E1F5639A2C}" destId="{D530C580-A866-CB48-89FD-F87CCB685F40}" srcOrd="0" destOrd="1" presId="urn:microsoft.com/office/officeart/2005/8/layout/target3"/>
    <dgm:cxn modelId="{A2D4BDE9-0C6E-A441-8688-9ADA467F1007}" srcId="{D2E0F0F2-C4D2-C340-9F35-37CF539C43CE}" destId="{76A4EBA9-2712-E241-954A-2A3E503FAA3A}" srcOrd="2" destOrd="0" parTransId="{C5AE984D-D014-BB40-B257-6CA627F81EA4}" sibTransId="{5D989B6E-FC08-7247-9A40-FC8176DB17E1}"/>
    <dgm:cxn modelId="{60F1FA49-689E-AD47-BE09-5AE82201FFE5}" srcId="{E7A8C923-1AAD-5E4D-9F58-9F60973690AA}" destId="{1FFF2530-22B8-4443-9B0C-1544F10FD37F}" srcOrd="2" destOrd="0" parTransId="{97B614E6-85C2-154C-AFF2-E145D9A3D94E}" sibTransId="{1A0DD342-841A-2D40-AF1C-38726D60399F}"/>
    <dgm:cxn modelId="{75F3A5A2-3298-F24A-82A2-41FB8ED6E1DC}" type="presOf" srcId="{22184A89-5DCF-1341-B472-86064088E851}" destId="{D9ECB91B-5765-444E-BEDF-B3BABA9C9AE3}" srcOrd="0" destOrd="0" presId="urn:microsoft.com/office/officeart/2005/8/layout/target3"/>
    <dgm:cxn modelId="{05831843-FD62-0048-8AD9-DFB05F320232}" type="presOf" srcId="{D2E0F0F2-C4D2-C340-9F35-37CF539C43CE}" destId="{EEA4AEE4-5F96-234B-88FA-8F5B5AE01F25}" srcOrd="1" destOrd="0" presId="urn:microsoft.com/office/officeart/2005/8/layout/target3"/>
    <dgm:cxn modelId="{55132E90-940B-F046-AAE3-42A39AEA3CF0}" srcId="{1FFF2530-22B8-4443-9B0C-1544F10FD37F}" destId="{923A6C1C-9CFE-714B-96EA-F7BFE5263758}" srcOrd="1" destOrd="0" parTransId="{B4C5814F-8123-FA4F-AB6F-C457CF477A75}" sibTransId="{9DC260A2-3B13-DF44-9D9D-9B6C4A01CDD2}"/>
    <dgm:cxn modelId="{A7E38836-52AE-AD47-8978-F89D0031FEFF}" srcId="{BA131EC8-2CAE-A045-B5D9-2B24F2230C30}" destId="{0F2BB85A-B7F5-C94E-A5A2-A4BC0BF36A39}" srcOrd="0" destOrd="0" parTransId="{2DBB9F18-2C9C-5441-9884-6C0DA427B526}" sibTransId="{EDB8735B-95FD-4647-82B2-850A6CE8D742}"/>
    <dgm:cxn modelId="{BAB07FCB-720E-9C4C-809B-AB30EB625181}" srcId="{E7A8C923-1AAD-5E4D-9F58-9F60973690AA}" destId="{D2E0F0F2-C4D2-C340-9F35-37CF539C43CE}" srcOrd="1" destOrd="0" parTransId="{C906C240-5C87-6E49-BFE7-32AB91EEFF98}" sibTransId="{E77EBD44-21CC-6441-89CC-A9ED7B13096F}"/>
    <dgm:cxn modelId="{3562E004-6872-AB43-9B84-480C40D66FD1}" srcId="{1FFF2530-22B8-4443-9B0C-1544F10FD37F}" destId="{6FCC0999-AF0C-584A-90BB-4A439C0DDBFB}" srcOrd="0" destOrd="0" parTransId="{828E9F32-49F6-FE4C-A9F9-74FFCD09BB54}" sibTransId="{C010AFAF-F694-1645-A7DA-943F2E0C68CB}"/>
    <dgm:cxn modelId="{2AC9790B-76D8-2241-8521-8A9407D9A786}" type="presOf" srcId="{E7A8C923-1AAD-5E4D-9F58-9F60973690AA}" destId="{A9AD118B-7981-814B-934B-9D0EC7F7C592}" srcOrd="0" destOrd="0" presId="urn:microsoft.com/office/officeart/2005/8/layout/target3"/>
    <dgm:cxn modelId="{D777BEFB-937A-C64F-9A19-87EB63431AB6}" type="presOf" srcId="{BA131EC8-2CAE-A045-B5D9-2B24F2230C30}" destId="{778621B9-4197-3047-8BE0-BF586624F990}" srcOrd="0" destOrd="0" presId="urn:microsoft.com/office/officeart/2005/8/layout/target3"/>
    <dgm:cxn modelId="{BE05E78A-4F3D-C942-AB79-73068443FFFE}" type="presOf" srcId="{4F553A8B-4B24-D341-AA29-49895CBEDDEC}" destId="{F21C6232-8DA3-CD47-A248-B6CDB84916B0}" srcOrd="0" destOrd="0" presId="urn:microsoft.com/office/officeart/2005/8/layout/target3"/>
    <dgm:cxn modelId="{C7F90FDC-121B-6348-8926-D4B87CDB28A2}" srcId="{D2E0F0F2-C4D2-C340-9F35-37CF539C43CE}" destId="{1D7C542E-3466-FC4C-88CF-4A9E228BADDA}" srcOrd="1" destOrd="0" parTransId="{409DE7CC-E9A2-884C-B662-47E97A5C0572}" sibTransId="{17712F67-7A41-6D43-BBF1-F9BE19F00C73}"/>
    <dgm:cxn modelId="{181B103F-CC74-5C43-A50A-E53130EA5C84}" type="presOf" srcId="{0C571DE7-712A-F24C-969A-D9BFD919B127}" destId="{78DFD629-E131-E04D-ADFA-2F7D01CCA68F}" srcOrd="0" destOrd="1" presId="urn:microsoft.com/office/officeart/2005/8/layout/target3"/>
    <dgm:cxn modelId="{2F975A04-32FF-114A-90B5-683CC275BC4D}" type="presOf" srcId="{B7862ACA-40AF-2A49-A57F-072C443E792C}" destId="{D530C580-A866-CB48-89FD-F87CCB685F40}" srcOrd="0" destOrd="0" presId="urn:microsoft.com/office/officeart/2005/8/layout/target3"/>
    <dgm:cxn modelId="{A9013F0F-2715-284C-953B-7815724D6844}" type="presOf" srcId="{76A4EBA9-2712-E241-954A-2A3E503FAA3A}" destId="{D9ECB91B-5765-444E-BEDF-B3BABA9C9AE3}" srcOrd="0" destOrd="2" presId="urn:microsoft.com/office/officeart/2005/8/layout/target3"/>
    <dgm:cxn modelId="{200A62B5-19F9-1643-9F1A-309836A5CBDD}" type="presOf" srcId="{1FFF2530-22B8-4443-9B0C-1544F10FD37F}" destId="{EA901871-2047-4D47-A69F-DEC8762B0694}" srcOrd="1" destOrd="0" presId="urn:microsoft.com/office/officeart/2005/8/layout/target3"/>
    <dgm:cxn modelId="{849FE62C-E979-C144-8D9B-1470EDF440E1}" srcId="{4F553A8B-4B24-D341-AA29-49895CBEDDEC}" destId="{B7862ACA-40AF-2A49-A57F-072C443E792C}" srcOrd="0" destOrd="0" parTransId="{A01E5178-DB2F-674D-8598-3E6A98377A20}" sibTransId="{E79EBA67-6753-8142-AD9C-94A1920AE972}"/>
    <dgm:cxn modelId="{37EEDC5B-D5A3-1C4B-9935-C882F63160AF}" srcId="{E7A8C923-1AAD-5E4D-9F58-9F60973690AA}" destId="{4F553A8B-4B24-D341-AA29-49895CBEDDEC}" srcOrd="3" destOrd="0" parTransId="{7B344662-50DD-954A-800E-68F53FC6598A}" sibTransId="{B880B50F-DFB2-A949-ABE1-0CA0BC09EE82}"/>
    <dgm:cxn modelId="{FD97FB68-8D8A-A24E-AC01-659923DF8308}" srcId="{E7A8C923-1AAD-5E4D-9F58-9F60973690AA}" destId="{BA131EC8-2CAE-A045-B5D9-2B24F2230C30}" srcOrd="0" destOrd="0" parTransId="{A7384072-FAE1-924F-BC28-C75A8654CB87}" sibTransId="{4C40B0C9-909D-B543-A829-7D2DA1AE0ACE}"/>
    <dgm:cxn modelId="{E1DE6F0B-F333-824B-BCA6-CC2CC1D92750}" srcId="{1FFF2530-22B8-4443-9B0C-1544F10FD37F}" destId="{E5079EA9-822D-4B47-9948-4106C368A2FA}" srcOrd="2" destOrd="0" parTransId="{690B5110-169A-784F-9534-D585CAC3ACE4}" sibTransId="{9D4E2E71-5565-EE46-80B0-2F463DB96C19}"/>
    <dgm:cxn modelId="{C7FC46D3-3C35-DA45-B479-A83C9C4388C1}" type="presOf" srcId="{1D7C542E-3466-FC4C-88CF-4A9E228BADDA}" destId="{D9ECB91B-5765-444E-BEDF-B3BABA9C9AE3}" srcOrd="0" destOrd="1" presId="urn:microsoft.com/office/officeart/2005/8/layout/target3"/>
    <dgm:cxn modelId="{851B69E5-E329-4341-9B2D-79C2AAB11A74}" srcId="{BA131EC8-2CAE-A045-B5D9-2B24F2230C30}" destId="{0C571DE7-712A-F24C-969A-D9BFD919B127}" srcOrd="1" destOrd="0" parTransId="{CCE78F7F-9AC2-884B-A7D2-DC28B398A364}" sibTransId="{7F86FEC7-7579-084F-AF58-A218140C9253}"/>
    <dgm:cxn modelId="{81D044E7-09FF-A747-83D9-124A5F34C2E3}" type="presOf" srcId="{923A6C1C-9CFE-714B-96EA-F7BFE5263758}" destId="{84FBB3F5-5B27-274A-88EC-2E89AA0AACA7}" srcOrd="0" destOrd="1" presId="urn:microsoft.com/office/officeart/2005/8/layout/target3"/>
    <dgm:cxn modelId="{CC394158-8171-7C41-8358-1647846CA322}" srcId="{4F553A8B-4B24-D341-AA29-49895CBEDDEC}" destId="{EB3B06F7-B6EF-2044-823A-C4E1F5639A2C}" srcOrd="1" destOrd="0" parTransId="{D1B9FAD5-6739-904F-B5F7-E5635324D392}" sibTransId="{30EBA057-43D5-A240-B8DD-3E4CF8121971}"/>
    <dgm:cxn modelId="{8C2D47AF-26B4-9E42-BFCD-83A37C0D31E0}" srcId="{D2E0F0F2-C4D2-C340-9F35-37CF539C43CE}" destId="{22184A89-5DCF-1341-B472-86064088E851}" srcOrd="0" destOrd="0" parTransId="{7B48680F-1717-D849-8082-352DD651A7E2}" sibTransId="{89C1DAA0-766A-0A48-9EFD-4331B04C349C}"/>
    <dgm:cxn modelId="{09B4041D-0C3C-0C4F-83ED-C67D67317974}" type="presOf" srcId="{D2E0F0F2-C4D2-C340-9F35-37CF539C43CE}" destId="{B6DB5B42-889C-B34F-AC67-5A095C9A1F25}" srcOrd="0" destOrd="0" presId="urn:microsoft.com/office/officeart/2005/8/layout/target3"/>
    <dgm:cxn modelId="{55E1DD4F-2B82-D94C-9C56-D25C3DB2F68F}" type="presOf" srcId="{4F553A8B-4B24-D341-AA29-49895CBEDDEC}" destId="{7904CAAD-31F8-984E-BD43-F4D05A1D9C5B}" srcOrd="1" destOrd="0" presId="urn:microsoft.com/office/officeart/2005/8/layout/target3"/>
    <dgm:cxn modelId="{160A535B-44B6-364C-AF70-D6EEBB9458EE}" type="presOf" srcId="{0F2BB85A-B7F5-C94E-A5A2-A4BC0BF36A39}" destId="{78DFD629-E131-E04D-ADFA-2F7D01CCA68F}" srcOrd="0" destOrd="0" presId="urn:microsoft.com/office/officeart/2005/8/layout/target3"/>
    <dgm:cxn modelId="{0381E67F-1ACB-614F-9A5C-4541949840DA}" type="presOf" srcId="{1FFF2530-22B8-4443-9B0C-1544F10FD37F}" destId="{CB36A929-CB73-4847-B95C-40DA00D992B2}" srcOrd="0" destOrd="0" presId="urn:microsoft.com/office/officeart/2005/8/layout/target3"/>
    <dgm:cxn modelId="{5A3B6348-AAB3-5046-BAD7-803C4D171060}" type="presOf" srcId="{E5079EA9-822D-4B47-9948-4106C368A2FA}" destId="{84FBB3F5-5B27-274A-88EC-2E89AA0AACA7}" srcOrd="0" destOrd="2" presId="urn:microsoft.com/office/officeart/2005/8/layout/target3"/>
    <dgm:cxn modelId="{A4F3529D-79C0-444D-B465-6B6CDA690368}" type="presParOf" srcId="{A9AD118B-7981-814B-934B-9D0EC7F7C592}" destId="{F3AC6869-6D75-CB4A-9702-23ED1F163530}" srcOrd="0" destOrd="0" presId="urn:microsoft.com/office/officeart/2005/8/layout/target3"/>
    <dgm:cxn modelId="{01598D9A-68F9-3F49-9724-EF76C9A79DC8}" type="presParOf" srcId="{A9AD118B-7981-814B-934B-9D0EC7F7C592}" destId="{55783E9F-46DF-B84D-878C-E897B245C2C0}" srcOrd="1" destOrd="0" presId="urn:microsoft.com/office/officeart/2005/8/layout/target3"/>
    <dgm:cxn modelId="{33302926-4D4E-A347-A937-3AB4F5F0A563}" type="presParOf" srcId="{A9AD118B-7981-814B-934B-9D0EC7F7C592}" destId="{778621B9-4197-3047-8BE0-BF586624F990}" srcOrd="2" destOrd="0" presId="urn:microsoft.com/office/officeart/2005/8/layout/target3"/>
    <dgm:cxn modelId="{698D5DA0-7719-4946-B166-90CD9AB422F5}" type="presParOf" srcId="{A9AD118B-7981-814B-934B-9D0EC7F7C592}" destId="{FC5C5C6D-8821-8D4C-BB27-0685066C0126}" srcOrd="3" destOrd="0" presId="urn:microsoft.com/office/officeart/2005/8/layout/target3"/>
    <dgm:cxn modelId="{C6438363-2920-004A-A4E3-587C5D8FFB30}" type="presParOf" srcId="{A9AD118B-7981-814B-934B-9D0EC7F7C592}" destId="{FAB90896-0154-CB4E-9B9B-389FE82D8370}" srcOrd="4" destOrd="0" presId="urn:microsoft.com/office/officeart/2005/8/layout/target3"/>
    <dgm:cxn modelId="{7328C43D-130B-BF4D-BF98-7B224E90E309}" type="presParOf" srcId="{A9AD118B-7981-814B-934B-9D0EC7F7C592}" destId="{B6DB5B42-889C-B34F-AC67-5A095C9A1F25}" srcOrd="5" destOrd="0" presId="urn:microsoft.com/office/officeart/2005/8/layout/target3"/>
    <dgm:cxn modelId="{C38A3B3B-EB9F-5C4C-918D-26EA77F97E4D}" type="presParOf" srcId="{A9AD118B-7981-814B-934B-9D0EC7F7C592}" destId="{5C43DF33-7CA2-5048-ABED-048A220DD838}" srcOrd="6" destOrd="0" presId="urn:microsoft.com/office/officeart/2005/8/layout/target3"/>
    <dgm:cxn modelId="{33640C05-E0A6-3E44-BBF7-D0E8DF1DA38A}" type="presParOf" srcId="{A9AD118B-7981-814B-934B-9D0EC7F7C592}" destId="{C340BF48-221F-944C-9E97-E304636A346C}" srcOrd="7" destOrd="0" presId="urn:microsoft.com/office/officeart/2005/8/layout/target3"/>
    <dgm:cxn modelId="{FA946126-0004-6C4A-8298-7DA32B245ADF}" type="presParOf" srcId="{A9AD118B-7981-814B-934B-9D0EC7F7C592}" destId="{CB36A929-CB73-4847-B95C-40DA00D992B2}" srcOrd="8" destOrd="0" presId="urn:microsoft.com/office/officeart/2005/8/layout/target3"/>
    <dgm:cxn modelId="{49E0C5FF-E413-3B45-98D9-638509FBB4F0}" type="presParOf" srcId="{A9AD118B-7981-814B-934B-9D0EC7F7C592}" destId="{69B4FD99-68BB-BA42-892E-3B1FB7C827E6}" srcOrd="9" destOrd="0" presId="urn:microsoft.com/office/officeart/2005/8/layout/target3"/>
    <dgm:cxn modelId="{C868013E-A28B-1C45-B547-E6A544C7ABD4}" type="presParOf" srcId="{A9AD118B-7981-814B-934B-9D0EC7F7C592}" destId="{C86E8E91-B504-4847-878F-88702F337D7E}" srcOrd="10" destOrd="0" presId="urn:microsoft.com/office/officeart/2005/8/layout/target3"/>
    <dgm:cxn modelId="{A399A1FB-B058-FD43-9E00-DFAC9F1590FD}" type="presParOf" srcId="{A9AD118B-7981-814B-934B-9D0EC7F7C592}" destId="{F21C6232-8DA3-CD47-A248-B6CDB84916B0}" srcOrd="11" destOrd="0" presId="urn:microsoft.com/office/officeart/2005/8/layout/target3"/>
    <dgm:cxn modelId="{4E81ACD9-EBC2-9B46-BDAE-D2ACB6F40DB9}" type="presParOf" srcId="{A9AD118B-7981-814B-934B-9D0EC7F7C592}" destId="{E76C562E-9F0B-0E43-BE2B-D406F796048A}" srcOrd="12" destOrd="0" presId="urn:microsoft.com/office/officeart/2005/8/layout/target3"/>
    <dgm:cxn modelId="{72745CB2-B68E-B349-8586-95B4F825CD45}" type="presParOf" srcId="{A9AD118B-7981-814B-934B-9D0EC7F7C592}" destId="{78DFD629-E131-E04D-ADFA-2F7D01CCA68F}" srcOrd="13" destOrd="0" presId="urn:microsoft.com/office/officeart/2005/8/layout/target3"/>
    <dgm:cxn modelId="{C65E2BD2-9B7D-274E-9CFC-0FDF8A1F3F63}" type="presParOf" srcId="{A9AD118B-7981-814B-934B-9D0EC7F7C592}" destId="{EEA4AEE4-5F96-234B-88FA-8F5B5AE01F25}" srcOrd="14" destOrd="0" presId="urn:microsoft.com/office/officeart/2005/8/layout/target3"/>
    <dgm:cxn modelId="{4054BBBC-3D66-6F44-9A81-A8EE6E16DCC4}" type="presParOf" srcId="{A9AD118B-7981-814B-934B-9D0EC7F7C592}" destId="{D9ECB91B-5765-444E-BEDF-B3BABA9C9AE3}" srcOrd="15" destOrd="0" presId="urn:microsoft.com/office/officeart/2005/8/layout/target3"/>
    <dgm:cxn modelId="{E32287D7-B46B-E94C-8522-2459991C80FA}" type="presParOf" srcId="{A9AD118B-7981-814B-934B-9D0EC7F7C592}" destId="{EA901871-2047-4D47-A69F-DEC8762B0694}" srcOrd="16" destOrd="0" presId="urn:microsoft.com/office/officeart/2005/8/layout/target3"/>
    <dgm:cxn modelId="{D9602A2B-7BB4-1A42-AD86-668C54D81A72}" type="presParOf" srcId="{A9AD118B-7981-814B-934B-9D0EC7F7C592}" destId="{84FBB3F5-5B27-274A-88EC-2E89AA0AACA7}" srcOrd="17" destOrd="0" presId="urn:microsoft.com/office/officeart/2005/8/layout/target3"/>
    <dgm:cxn modelId="{90C0DE5A-B08A-DE42-90BA-7890121BEC32}" type="presParOf" srcId="{A9AD118B-7981-814B-934B-9D0EC7F7C592}" destId="{7904CAAD-31F8-984E-BD43-F4D05A1D9C5B}" srcOrd="18" destOrd="0" presId="urn:microsoft.com/office/officeart/2005/8/layout/target3"/>
    <dgm:cxn modelId="{A91D8F15-6E32-4043-9543-F9C687CEEFDB}" type="presParOf" srcId="{A9AD118B-7981-814B-934B-9D0EC7F7C592}" destId="{D530C580-A866-CB48-89FD-F87CCB685F40}" srcOrd="19"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9DE0512-23A5-084D-B03E-2E528888006B}" type="doc">
      <dgm:prSet loTypeId="urn:microsoft.com/office/officeart/2005/8/layout/chevron2" loCatId="" qsTypeId="urn:microsoft.com/office/officeart/2005/8/quickstyle/simple4" qsCatId="simple" csTypeId="urn:microsoft.com/office/officeart/2005/8/colors/accent1_2" csCatId="accent1" phldr="1"/>
      <dgm:spPr/>
      <dgm:t>
        <a:bodyPr/>
        <a:lstStyle/>
        <a:p>
          <a:endParaRPr lang="en-US"/>
        </a:p>
      </dgm:t>
    </dgm:pt>
    <dgm:pt modelId="{4FDA20D6-AE16-AC45-9C6F-B23D796F65E5}">
      <dgm:prSet phldrT="[Text]"/>
      <dgm:spPr/>
      <dgm:t>
        <a:bodyPr/>
        <a:lstStyle/>
        <a:p>
          <a:r>
            <a:rPr lang="en-US" dirty="0" smtClean="0"/>
            <a:t>Input</a:t>
          </a:r>
          <a:endParaRPr lang="en-US" dirty="0"/>
        </a:p>
      </dgm:t>
    </dgm:pt>
    <dgm:pt modelId="{3A337D92-DB86-FD47-BD78-5B5A392E41CB}" type="parTrans" cxnId="{7A51FB9A-ED02-4B45-822F-CC85EB8C3DA2}">
      <dgm:prSet/>
      <dgm:spPr/>
      <dgm:t>
        <a:bodyPr/>
        <a:lstStyle/>
        <a:p>
          <a:endParaRPr lang="en-US"/>
        </a:p>
      </dgm:t>
    </dgm:pt>
    <dgm:pt modelId="{E439850B-2060-5A4C-B7BF-03888AD7D007}" type="sibTrans" cxnId="{7A51FB9A-ED02-4B45-822F-CC85EB8C3DA2}">
      <dgm:prSet/>
      <dgm:spPr/>
      <dgm:t>
        <a:bodyPr/>
        <a:lstStyle/>
        <a:p>
          <a:endParaRPr lang="en-US"/>
        </a:p>
      </dgm:t>
    </dgm:pt>
    <dgm:pt modelId="{59911E73-84F5-B846-8446-F070A3387C73}">
      <dgm:prSet phldrT="[Text]"/>
      <dgm:spPr/>
      <dgm:t>
        <a:bodyPr/>
        <a:lstStyle/>
        <a:p>
          <a:r>
            <a:rPr lang="en-US" dirty="0" smtClean="0"/>
            <a:t>400 Gbyte/s INGEST</a:t>
          </a:r>
          <a:endParaRPr lang="en-US" dirty="0"/>
        </a:p>
      </dgm:t>
    </dgm:pt>
    <dgm:pt modelId="{190D6B3B-4E24-2640-A735-BFF4E11C8987}" type="parTrans" cxnId="{84F5E6F4-FD79-CC43-8067-10DE2E0BB623}">
      <dgm:prSet/>
      <dgm:spPr/>
      <dgm:t>
        <a:bodyPr/>
        <a:lstStyle/>
        <a:p>
          <a:endParaRPr lang="en-US"/>
        </a:p>
      </dgm:t>
    </dgm:pt>
    <dgm:pt modelId="{3ADCED7D-3D62-994A-8B2E-2425050CA8D7}" type="sibTrans" cxnId="{84F5E6F4-FD79-CC43-8067-10DE2E0BB623}">
      <dgm:prSet/>
      <dgm:spPr/>
      <dgm:t>
        <a:bodyPr/>
        <a:lstStyle/>
        <a:p>
          <a:endParaRPr lang="en-US"/>
        </a:p>
      </dgm:t>
    </dgm:pt>
    <dgm:pt modelId="{FA293C3D-AC36-8E4C-8BFC-09766B279A00}">
      <dgm:prSet phldrT="[Text]"/>
      <dgm:spPr/>
      <dgm:t>
        <a:bodyPr/>
        <a:lstStyle/>
        <a:p>
          <a:r>
            <a:rPr lang="en-US" dirty="0" smtClean="0"/>
            <a:t>Distribute</a:t>
          </a:r>
          <a:endParaRPr lang="en-US" dirty="0"/>
        </a:p>
      </dgm:t>
    </dgm:pt>
    <dgm:pt modelId="{A708447C-736B-1546-8ADA-EF9632B3ACD9}" type="parTrans" cxnId="{6DDF3091-6752-0945-B1D3-8D00C857A011}">
      <dgm:prSet/>
      <dgm:spPr/>
      <dgm:t>
        <a:bodyPr/>
        <a:lstStyle/>
        <a:p>
          <a:endParaRPr lang="en-US"/>
        </a:p>
      </dgm:t>
    </dgm:pt>
    <dgm:pt modelId="{F96FFBF3-3B18-1A4B-8C41-9A83BF7D7170}" type="sibTrans" cxnId="{6DDF3091-6752-0945-B1D3-8D00C857A011}">
      <dgm:prSet/>
      <dgm:spPr/>
      <dgm:t>
        <a:bodyPr/>
        <a:lstStyle/>
        <a:p>
          <a:endParaRPr lang="en-US"/>
        </a:p>
      </dgm:t>
    </dgm:pt>
    <dgm:pt modelId="{FA84C71E-A7DD-1D4D-B374-29AAA395EE27}">
      <dgm:prSet phldrT="[Text]"/>
      <dgm:spPr/>
      <dgm:t>
        <a:bodyPr/>
        <a:lstStyle/>
        <a:p>
          <a:r>
            <a:rPr lang="en-US" dirty="0" smtClean="0"/>
            <a:t>400 million tasks in the graph</a:t>
          </a:r>
          <a:endParaRPr lang="en-US" dirty="0"/>
        </a:p>
      </dgm:t>
    </dgm:pt>
    <dgm:pt modelId="{7BA30A98-0F7B-9E47-AEC5-BC62FF7171AE}" type="parTrans" cxnId="{9BE924EF-AB73-9E4D-8BEE-9B2B465DB737}">
      <dgm:prSet/>
      <dgm:spPr/>
      <dgm:t>
        <a:bodyPr/>
        <a:lstStyle/>
        <a:p>
          <a:endParaRPr lang="en-US"/>
        </a:p>
      </dgm:t>
    </dgm:pt>
    <dgm:pt modelId="{062841F0-91D3-7048-B581-3EDAD39C12CA}" type="sibTrans" cxnId="{9BE924EF-AB73-9E4D-8BEE-9B2B465DB737}">
      <dgm:prSet/>
      <dgm:spPr/>
      <dgm:t>
        <a:bodyPr/>
        <a:lstStyle/>
        <a:p>
          <a:endParaRPr lang="en-US"/>
        </a:p>
      </dgm:t>
    </dgm:pt>
    <dgm:pt modelId="{3F3BF9A6-F134-C64D-BF63-659000875B3A}">
      <dgm:prSet phldrT="[Text]"/>
      <dgm:spPr/>
      <dgm:t>
        <a:bodyPr/>
        <a:lstStyle/>
        <a:p>
          <a:r>
            <a:rPr lang="en-US" dirty="0" smtClean="0"/>
            <a:t>Generate (and destroy)</a:t>
          </a:r>
          <a:endParaRPr lang="en-US" dirty="0"/>
        </a:p>
      </dgm:t>
    </dgm:pt>
    <dgm:pt modelId="{D49CCD14-3AAA-EA41-8D1B-9B78B67FC1D9}" type="parTrans" cxnId="{A6B556F2-9D6E-DE49-8E20-49C8F27CA74E}">
      <dgm:prSet/>
      <dgm:spPr/>
      <dgm:t>
        <a:bodyPr/>
        <a:lstStyle/>
        <a:p>
          <a:endParaRPr lang="en-US"/>
        </a:p>
      </dgm:t>
    </dgm:pt>
    <dgm:pt modelId="{27871F49-6EE0-BD48-9EEF-C44C965DB8FB}" type="sibTrans" cxnId="{A6B556F2-9D6E-DE49-8E20-49C8F27CA74E}">
      <dgm:prSet/>
      <dgm:spPr/>
      <dgm:t>
        <a:bodyPr/>
        <a:lstStyle/>
        <a:p>
          <a:endParaRPr lang="en-US"/>
        </a:p>
      </dgm:t>
    </dgm:pt>
    <dgm:pt modelId="{16EDDE02-0728-2443-8D68-5F1BE96B4627}">
      <dgm:prSet phldrT="[Text]"/>
      <dgm:spPr/>
      <dgm:t>
        <a:bodyPr/>
        <a:lstStyle/>
        <a:p>
          <a:r>
            <a:rPr lang="en-US" dirty="0" smtClean="0"/>
            <a:t>1.3 </a:t>
          </a:r>
          <a:r>
            <a:rPr lang="en-US" dirty="0" err="1" smtClean="0"/>
            <a:t>ZettaBytes</a:t>
          </a:r>
          <a:r>
            <a:rPr lang="en-US" dirty="0" smtClean="0"/>
            <a:t> intermediate data products</a:t>
          </a:r>
          <a:endParaRPr lang="en-US" dirty="0"/>
        </a:p>
      </dgm:t>
    </dgm:pt>
    <dgm:pt modelId="{428227E0-56D0-BD48-BF33-120C66506F7A}" type="parTrans" cxnId="{D905359D-F1DB-B84A-B198-964DE68ADDE2}">
      <dgm:prSet/>
      <dgm:spPr/>
      <dgm:t>
        <a:bodyPr/>
        <a:lstStyle/>
        <a:p>
          <a:endParaRPr lang="en-US"/>
        </a:p>
      </dgm:t>
    </dgm:pt>
    <dgm:pt modelId="{95CE52D5-F932-A340-BFEB-DE05B33CED8E}" type="sibTrans" cxnId="{D905359D-F1DB-B84A-B198-964DE68ADDE2}">
      <dgm:prSet/>
      <dgm:spPr/>
      <dgm:t>
        <a:bodyPr/>
        <a:lstStyle/>
        <a:p>
          <a:endParaRPr lang="en-US"/>
        </a:p>
      </dgm:t>
    </dgm:pt>
    <dgm:pt modelId="{6659BD16-ECE1-1748-8BC4-692ADFF38713}">
      <dgm:prSet phldrT="[Text]"/>
      <dgm:spPr/>
      <dgm:t>
        <a:bodyPr/>
        <a:lstStyle/>
        <a:p>
          <a:r>
            <a:rPr lang="en-US" dirty="0" smtClean="0"/>
            <a:t>Preserve and ship</a:t>
          </a:r>
          <a:endParaRPr lang="en-US" dirty="0"/>
        </a:p>
      </dgm:t>
    </dgm:pt>
    <dgm:pt modelId="{F8F3C796-4B21-4847-8B6A-3B41894B4114}" type="parTrans" cxnId="{C09A9736-66A8-2C4B-9859-0E6701DD3C87}">
      <dgm:prSet/>
      <dgm:spPr/>
      <dgm:t>
        <a:bodyPr/>
        <a:lstStyle/>
        <a:p>
          <a:endParaRPr lang="en-US"/>
        </a:p>
      </dgm:t>
    </dgm:pt>
    <dgm:pt modelId="{246535FC-707C-3247-9153-853E648D14D7}" type="sibTrans" cxnId="{C09A9736-66A8-2C4B-9859-0E6701DD3C87}">
      <dgm:prSet/>
      <dgm:spPr/>
      <dgm:t>
        <a:bodyPr/>
        <a:lstStyle/>
        <a:p>
          <a:endParaRPr lang="en-US"/>
        </a:p>
      </dgm:t>
    </dgm:pt>
    <dgm:pt modelId="{4A51A841-5F6F-184F-B1AD-60B25DBB005B}">
      <dgm:prSet/>
      <dgm:spPr/>
      <dgm:t>
        <a:bodyPr/>
        <a:lstStyle/>
        <a:p>
          <a:r>
            <a:rPr lang="en-US" dirty="0" smtClean="0"/>
            <a:t>1 PetaByte per day of Science </a:t>
          </a:r>
          <a:r>
            <a:rPr lang="en-US" smtClean="0"/>
            <a:t>Data Products</a:t>
          </a:r>
          <a:endParaRPr lang="en-US"/>
        </a:p>
      </dgm:t>
    </dgm:pt>
    <dgm:pt modelId="{0D57E2C4-FF09-BC47-8CE0-50DD4E6800D8}" type="parTrans" cxnId="{4A43D74B-7944-6741-9721-A2CD9C9ABD72}">
      <dgm:prSet/>
      <dgm:spPr/>
      <dgm:t>
        <a:bodyPr/>
        <a:lstStyle/>
        <a:p>
          <a:endParaRPr lang="en-US"/>
        </a:p>
      </dgm:t>
    </dgm:pt>
    <dgm:pt modelId="{F3C73782-56B9-1844-8E43-B7EB45DDFFEA}" type="sibTrans" cxnId="{4A43D74B-7944-6741-9721-A2CD9C9ABD72}">
      <dgm:prSet/>
      <dgm:spPr/>
      <dgm:t>
        <a:bodyPr/>
        <a:lstStyle/>
        <a:p>
          <a:endParaRPr lang="en-US"/>
        </a:p>
      </dgm:t>
    </dgm:pt>
    <dgm:pt modelId="{4C29B315-FF5F-974F-8A92-DF086C95BA70}">
      <dgm:prSet phldrT="[Text]"/>
      <dgm:spPr/>
      <dgm:t>
        <a:bodyPr/>
        <a:lstStyle/>
        <a:p>
          <a:r>
            <a:rPr lang="en-US" dirty="0" smtClean="0"/>
            <a:t>Half an </a:t>
          </a:r>
          <a:r>
            <a:rPr lang="en-US" dirty="0" err="1" smtClean="0"/>
            <a:t>Exaflop</a:t>
          </a:r>
          <a:r>
            <a:rPr lang="en-US" dirty="0" smtClean="0"/>
            <a:t>/s total peak</a:t>
          </a:r>
          <a:endParaRPr lang="en-US" dirty="0"/>
        </a:p>
      </dgm:t>
    </dgm:pt>
    <dgm:pt modelId="{26BC2D2D-807F-064A-AF1E-05889468812E}" type="parTrans" cxnId="{2EFA9FC1-EE7C-B24F-99A4-B321807BF682}">
      <dgm:prSet/>
      <dgm:spPr/>
      <dgm:t>
        <a:bodyPr/>
        <a:lstStyle/>
        <a:p>
          <a:endParaRPr lang="en-US"/>
        </a:p>
      </dgm:t>
    </dgm:pt>
    <dgm:pt modelId="{0E3799FA-E0EE-5242-869B-F17BD36B1F7B}" type="sibTrans" cxnId="{2EFA9FC1-EE7C-B24F-99A4-B321807BF682}">
      <dgm:prSet/>
      <dgm:spPr/>
      <dgm:t>
        <a:bodyPr/>
        <a:lstStyle/>
        <a:p>
          <a:endParaRPr lang="en-US"/>
        </a:p>
      </dgm:t>
    </dgm:pt>
    <dgm:pt modelId="{2CBC7487-B4FF-6248-B909-55E757EB4C04}" type="pres">
      <dgm:prSet presAssocID="{E9DE0512-23A5-084D-B03E-2E528888006B}" presName="linearFlow" presStyleCnt="0">
        <dgm:presLayoutVars>
          <dgm:dir/>
          <dgm:animLvl val="lvl"/>
          <dgm:resizeHandles val="exact"/>
        </dgm:presLayoutVars>
      </dgm:prSet>
      <dgm:spPr/>
      <dgm:t>
        <a:bodyPr/>
        <a:lstStyle/>
        <a:p>
          <a:endParaRPr lang="en-US"/>
        </a:p>
      </dgm:t>
    </dgm:pt>
    <dgm:pt modelId="{CDD74AD6-FF61-B446-BC37-80A7F1AC5CE9}" type="pres">
      <dgm:prSet presAssocID="{4FDA20D6-AE16-AC45-9C6F-B23D796F65E5}" presName="composite" presStyleCnt="0"/>
      <dgm:spPr/>
    </dgm:pt>
    <dgm:pt modelId="{5355B00C-72A3-4F44-9980-16B6A29DC131}" type="pres">
      <dgm:prSet presAssocID="{4FDA20D6-AE16-AC45-9C6F-B23D796F65E5}" presName="parentText" presStyleLbl="alignNode1" presStyleIdx="0" presStyleCnt="4">
        <dgm:presLayoutVars>
          <dgm:chMax val="1"/>
          <dgm:bulletEnabled val="1"/>
        </dgm:presLayoutVars>
      </dgm:prSet>
      <dgm:spPr/>
      <dgm:t>
        <a:bodyPr/>
        <a:lstStyle/>
        <a:p>
          <a:endParaRPr lang="en-US"/>
        </a:p>
      </dgm:t>
    </dgm:pt>
    <dgm:pt modelId="{6D7CDAD2-8B1B-454F-A6B9-7E4C2C9F7C62}" type="pres">
      <dgm:prSet presAssocID="{4FDA20D6-AE16-AC45-9C6F-B23D796F65E5}" presName="descendantText" presStyleLbl="alignAcc1" presStyleIdx="0" presStyleCnt="4">
        <dgm:presLayoutVars>
          <dgm:bulletEnabled val="1"/>
        </dgm:presLayoutVars>
      </dgm:prSet>
      <dgm:spPr/>
      <dgm:t>
        <a:bodyPr/>
        <a:lstStyle/>
        <a:p>
          <a:endParaRPr lang="en-US"/>
        </a:p>
      </dgm:t>
    </dgm:pt>
    <dgm:pt modelId="{BC2707DB-FCBC-1D4F-9FF2-1DB46AA4E522}" type="pres">
      <dgm:prSet presAssocID="{E439850B-2060-5A4C-B7BF-03888AD7D007}" presName="sp" presStyleCnt="0"/>
      <dgm:spPr/>
    </dgm:pt>
    <dgm:pt modelId="{D6838974-FA6C-4B45-A9CE-60B206D79F1D}" type="pres">
      <dgm:prSet presAssocID="{FA293C3D-AC36-8E4C-8BFC-09766B279A00}" presName="composite" presStyleCnt="0"/>
      <dgm:spPr/>
    </dgm:pt>
    <dgm:pt modelId="{0CE2F318-9C9E-6940-AA15-55B9B3E21BA9}" type="pres">
      <dgm:prSet presAssocID="{FA293C3D-AC36-8E4C-8BFC-09766B279A00}" presName="parentText" presStyleLbl="alignNode1" presStyleIdx="1" presStyleCnt="4">
        <dgm:presLayoutVars>
          <dgm:chMax val="1"/>
          <dgm:bulletEnabled val="1"/>
        </dgm:presLayoutVars>
      </dgm:prSet>
      <dgm:spPr/>
      <dgm:t>
        <a:bodyPr/>
        <a:lstStyle/>
        <a:p>
          <a:endParaRPr lang="en-US"/>
        </a:p>
      </dgm:t>
    </dgm:pt>
    <dgm:pt modelId="{3FC78D8E-789C-E943-AF68-0046094BF550}" type="pres">
      <dgm:prSet presAssocID="{FA293C3D-AC36-8E4C-8BFC-09766B279A00}" presName="descendantText" presStyleLbl="alignAcc1" presStyleIdx="1" presStyleCnt="4">
        <dgm:presLayoutVars>
          <dgm:bulletEnabled val="1"/>
        </dgm:presLayoutVars>
      </dgm:prSet>
      <dgm:spPr/>
      <dgm:t>
        <a:bodyPr/>
        <a:lstStyle/>
        <a:p>
          <a:endParaRPr lang="en-US"/>
        </a:p>
      </dgm:t>
    </dgm:pt>
    <dgm:pt modelId="{6A5BAA0A-4714-4044-A038-684D8DF2DBEE}" type="pres">
      <dgm:prSet presAssocID="{F96FFBF3-3B18-1A4B-8C41-9A83BF7D7170}" presName="sp" presStyleCnt="0"/>
      <dgm:spPr/>
    </dgm:pt>
    <dgm:pt modelId="{93613E0D-8031-D648-A702-CAEDDA70DAD5}" type="pres">
      <dgm:prSet presAssocID="{3F3BF9A6-F134-C64D-BF63-659000875B3A}" presName="composite" presStyleCnt="0"/>
      <dgm:spPr/>
    </dgm:pt>
    <dgm:pt modelId="{F6E45896-C6A9-F846-A2BC-5C154FE1D9DC}" type="pres">
      <dgm:prSet presAssocID="{3F3BF9A6-F134-C64D-BF63-659000875B3A}" presName="parentText" presStyleLbl="alignNode1" presStyleIdx="2" presStyleCnt="4">
        <dgm:presLayoutVars>
          <dgm:chMax val="1"/>
          <dgm:bulletEnabled val="1"/>
        </dgm:presLayoutVars>
      </dgm:prSet>
      <dgm:spPr/>
      <dgm:t>
        <a:bodyPr/>
        <a:lstStyle/>
        <a:p>
          <a:endParaRPr lang="en-US"/>
        </a:p>
      </dgm:t>
    </dgm:pt>
    <dgm:pt modelId="{0942C426-9BD3-CD42-9069-8B2E62769CA5}" type="pres">
      <dgm:prSet presAssocID="{3F3BF9A6-F134-C64D-BF63-659000875B3A}" presName="descendantText" presStyleLbl="alignAcc1" presStyleIdx="2" presStyleCnt="4">
        <dgm:presLayoutVars>
          <dgm:bulletEnabled val="1"/>
        </dgm:presLayoutVars>
      </dgm:prSet>
      <dgm:spPr/>
      <dgm:t>
        <a:bodyPr/>
        <a:lstStyle/>
        <a:p>
          <a:endParaRPr lang="en-US"/>
        </a:p>
      </dgm:t>
    </dgm:pt>
    <dgm:pt modelId="{29781693-605F-7E4D-8D16-C7A10DD830AA}" type="pres">
      <dgm:prSet presAssocID="{27871F49-6EE0-BD48-9EEF-C44C965DB8FB}" presName="sp" presStyleCnt="0"/>
      <dgm:spPr/>
    </dgm:pt>
    <dgm:pt modelId="{B89EF7F5-4BF0-534E-99B9-D2954472A860}" type="pres">
      <dgm:prSet presAssocID="{6659BD16-ECE1-1748-8BC4-692ADFF38713}" presName="composite" presStyleCnt="0"/>
      <dgm:spPr/>
    </dgm:pt>
    <dgm:pt modelId="{6BCA436F-7080-504F-BE44-1EDDAEA1420D}" type="pres">
      <dgm:prSet presAssocID="{6659BD16-ECE1-1748-8BC4-692ADFF38713}" presName="parentText" presStyleLbl="alignNode1" presStyleIdx="3" presStyleCnt="4">
        <dgm:presLayoutVars>
          <dgm:chMax val="1"/>
          <dgm:bulletEnabled val="1"/>
        </dgm:presLayoutVars>
      </dgm:prSet>
      <dgm:spPr/>
      <dgm:t>
        <a:bodyPr/>
        <a:lstStyle/>
        <a:p>
          <a:endParaRPr lang="en-US"/>
        </a:p>
      </dgm:t>
    </dgm:pt>
    <dgm:pt modelId="{462ADA72-3E71-1D4B-AEE3-26B957B86C81}" type="pres">
      <dgm:prSet presAssocID="{6659BD16-ECE1-1748-8BC4-692ADFF38713}" presName="descendantText" presStyleLbl="alignAcc1" presStyleIdx="3" presStyleCnt="4" custLinFactNeighborX="112" custLinFactNeighborY="-908">
        <dgm:presLayoutVars>
          <dgm:bulletEnabled val="1"/>
        </dgm:presLayoutVars>
      </dgm:prSet>
      <dgm:spPr/>
      <dgm:t>
        <a:bodyPr/>
        <a:lstStyle/>
        <a:p>
          <a:endParaRPr lang="en-US"/>
        </a:p>
      </dgm:t>
    </dgm:pt>
  </dgm:ptLst>
  <dgm:cxnLst>
    <dgm:cxn modelId="{7A51FB9A-ED02-4B45-822F-CC85EB8C3DA2}" srcId="{E9DE0512-23A5-084D-B03E-2E528888006B}" destId="{4FDA20D6-AE16-AC45-9C6F-B23D796F65E5}" srcOrd="0" destOrd="0" parTransId="{3A337D92-DB86-FD47-BD78-5B5A392E41CB}" sibTransId="{E439850B-2060-5A4C-B7BF-03888AD7D007}"/>
    <dgm:cxn modelId="{2EFA9FC1-EE7C-B24F-99A4-B321807BF682}" srcId="{FA293C3D-AC36-8E4C-8BFC-09766B279A00}" destId="{4C29B315-FF5F-974F-8A92-DF086C95BA70}" srcOrd="1" destOrd="0" parTransId="{26BC2D2D-807F-064A-AF1E-05889468812E}" sibTransId="{0E3799FA-E0EE-5242-869B-F17BD36B1F7B}"/>
    <dgm:cxn modelId="{02D8A5EE-2CD5-AB4C-A4BA-A4885DD6D6E7}" type="presOf" srcId="{3F3BF9A6-F134-C64D-BF63-659000875B3A}" destId="{F6E45896-C6A9-F846-A2BC-5C154FE1D9DC}" srcOrd="0" destOrd="0" presId="urn:microsoft.com/office/officeart/2005/8/layout/chevron2"/>
    <dgm:cxn modelId="{6DDF3091-6752-0945-B1D3-8D00C857A011}" srcId="{E9DE0512-23A5-084D-B03E-2E528888006B}" destId="{FA293C3D-AC36-8E4C-8BFC-09766B279A00}" srcOrd="1" destOrd="0" parTransId="{A708447C-736B-1546-8ADA-EF9632B3ACD9}" sibTransId="{F96FFBF3-3B18-1A4B-8C41-9A83BF7D7170}"/>
    <dgm:cxn modelId="{84520332-8AA1-2A41-A179-2371B65E3094}" type="presOf" srcId="{FA84C71E-A7DD-1D4D-B374-29AAA395EE27}" destId="{3FC78D8E-789C-E943-AF68-0046094BF550}" srcOrd="0" destOrd="0" presId="urn:microsoft.com/office/officeart/2005/8/layout/chevron2"/>
    <dgm:cxn modelId="{A6B556F2-9D6E-DE49-8E20-49C8F27CA74E}" srcId="{E9DE0512-23A5-084D-B03E-2E528888006B}" destId="{3F3BF9A6-F134-C64D-BF63-659000875B3A}" srcOrd="2" destOrd="0" parTransId="{D49CCD14-3AAA-EA41-8D1B-9B78B67FC1D9}" sibTransId="{27871F49-6EE0-BD48-9EEF-C44C965DB8FB}"/>
    <dgm:cxn modelId="{AA75FF3A-5191-2B43-AF0F-6474964043FE}" type="presOf" srcId="{4C29B315-FF5F-974F-8A92-DF086C95BA70}" destId="{3FC78D8E-789C-E943-AF68-0046094BF550}" srcOrd="0" destOrd="1" presId="urn:microsoft.com/office/officeart/2005/8/layout/chevron2"/>
    <dgm:cxn modelId="{84F5E6F4-FD79-CC43-8067-10DE2E0BB623}" srcId="{4FDA20D6-AE16-AC45-9C6F-B23D796F65E5}" destId="{59911E73-84F5-B846-8446-F070A3387C73}" srcOrd="0" destOrd="0" parTransId="{190D6B3B-4E24-2640-A735-BFF4E11C8987}" sibTransId="{3ADCED7D-3D62-994A-8B2E-2425050CA8D7}"/>
    <dgm:cxn modelId="{FB034567-FA84-AF48-9299-68CAF66391DC}" type="presOf" srcId="{E9DE0512-23A5-084D-B03E-2E528888006B}" destId="{2CBC7487-B4FF-6248-B909-55E757EB4C04}" srcOrd="0" destOrd="0" presId="urn:microsoft.com/office/officeart/2005/8/layout/chevron2"/>
    <dgm:cxn modelId="{4A43D74B-7944-6741-9721-A2CD9C9ABD72}" srcId="{6659BD16-ECE1-1748-8BC4-692ADFF38713}" destId="{4A51A841-5F6F-184F-B1AD-60B25DBB005B}" srcOrd="0" destOrd="0" parTransId="{0D57E2C4-FF09-BC47-8CE0-50DD4E6800D8}" sibTransId="{F3C73782-56B9-1844-8E43-B7EB45DDFFEA}"/>
    <dgm:cxn modelId="{89023459-13DF-F346-8752-247D8F33D9BF}" type="presOf" srcId="{4FDA20D6-AE16-AC45-9C6F-B23D796F65E5}" destId="{5355B00C-72A3-4F44-9980-16B6A29DC131}" srcOrd="0" destOrd="0" presId="urn:microsoft.com/office/officeart/2005/8/layout/chevron2"/>
    <dgm:cxn modelId="{9BE924EF-AB73-9E4D-8BEE-9B2B465DB737}" srcId="{FA293C3D-AC36-8E4C-8BFC-09766B279A00}" destId="{FA84C71E-A7DD-1D4D-B374-29AAA395EE27}" srcOrd="0" destOrd="0" parTransId="{7BA30A98-0F7B-9E47-AEC5-BC62FF7171AE}" sibTransId="{062841F0-91D3-7048-B581-3EDAD39C12CA}"/>
    <dgm:cxn modelId="{273B0AF1-D15C-E041-A34D-CB5D25C5177B}" type="presOf" srcId="{4A51A841-5F6F-184F-B1AD-60B25DBB005B}" destId="{462ADA72-3E71-1D4B-AEE3-26B957B86C81}" srcOrd="0" destOrd="0" presId="urn:microsoft.com/office/officeart/2005/8/layout/chevron2"/>
    <dgm:cxn modelId="{154EABEB-2364-5640-AC68-0B51A1C1012F}" type="presOf" srcId="{FA293C3D-AC36-8E4C-8BFC-09766B279A00}" destId="{0CE2F318-9C9E-6940-AA15-55B9B3E21BA9}" srcOrd="0" destOrd="0" presId="urn:microsoft.com/office/officeart/2005/8/layout/chevron2"/>
    <dgm:cxn modelId="{159C47E4-B9FA-4D47-9F9B-331586C1B931}" type="presOf" srcId="{16EDDE02-0728-2443-8D68-5F1BE96B4627}" destId="{0942C426-9BD3-CD42-9069-8B2E62769CA5}" srcOrd="0" destOrd="0" presId="urn:microsoft.com/office/officeart/2005/8/layout/chevron2"/>
    <dgm:cxn modelId="{C7E99787-F3AF-A948-998D-0D7F07A11077}" type="presOf" srcId="{59911E73-84F5-B846-8446-F070A3387C73}" destId="{6D7CDAD2-8B1B-454F-A6B9-7E4C2C9F7C62}" srcOrd="0" destOrd="0" presId="urn:microsoft.com/office/officeart/2005/8/layout/chevron2"/>
    <dgm:cxn modelId="{C09A9736-66A8-2C4B-9859-0E6701DD3C87}" srcId="{E9DE0512-23A5-084D-B03E-2E528888006B}" destId="{6659BD16-ECE1-1748-8BC4-692ADFF38713}" srcOrd="3" destOrd="0" parTransId="{F8F3C796-4B21-4847-8B6A-3B41894B4114}" sibTransId="{246535FC-707C-3247-9153-853E648D14D7}"/>
    <dgm:cxn modelId="{D905359D-F1DB-B84A-B198-964DE68ADDE2}" srcId="{3F3BF9A6-F134-C64D-BF63-659000875B3A}" destId="{16EDDE02-0728-2443-8D68-5F1BE96B4627}" srcOrd="0" destOrd="0" parTransId="{428227E0-56D0-BD48-BF33-120C66506F7A}" sibTransId="{95CE52D5-F932-A340-BFEB-DE05B33CED8E}"/>
    <dgm:cxn modelId="{A5EE6BD1-54FD-EA46-9D66-D34115EF02BF}" type="presOf" srcId="{6659BD16-ECE1-1748-8BC4-692ADFF38713}" destId="{6BCA436F-7080-504F-BE44-1EDDAEA1420D}" srcOrd="0" destOrd="0" presId="urn:microsoft.com/office/officeart/2005/8/layout/chevron2"/>
    <dgm:cxn modelId="{62AE5CB5-B420-C243-8D80-45CB0CB98FF4}" type="presParOf" srcId="{2CBC7487-B4FF-6248-B909-55E757EB4C04}" destId="{CDD74AD6-FF61-B446-BC37-80A7F1AC5CE9}" srcOrd="0" destOrd="0" presId="urn:microsoft.com/office/officeart/2005/8/layout/chevron2"/>
    <dgm:cxn modelId="{A79AC8C7-C7EA-4142-ADAA-9AFB7379B296}" type="presParOf" srcId="{CDD74AD6-FF61-B446-BC37-80A7F1AC5CE9}" destId="{5355B00C-72A3-4F44-9980-16B6A29DC131}" srcOrd="0" destOrd="0" presId="urn:microsoft.com/office/officeart/2005/8/layout/chevron2"/>
    <dgm:cxn modelId="{37856313-5091-EA40-9CCD-B3179FFDD311}" type="presParOf" srcId="{CDD74AD6-FF61-B446-BC37-80A7F1AC5CE9}" destId="{6D7CDAD2-8B1B-454F-A6B9-7E4C2C9F7C62}" srcOrd="1" destOrd="0" presId="urn:microsoft.com/office/officeart/2005/8/layout/chevron2"/>
    <dgm:cxn modelId="{BEFFC273-742A-5F47-B240-556252E8124C}" type="presParOf" srcId="{2CBC7487-B4FF-6248-B909-55E757EB4C04}" destId="{BC2707DB-FCBC-1D4F-9FF2-1DB46AA4E522}" srcOrd="1" destOrd="0" presId="urn:microsoft.com/office/officeart/2005/8/layout/chevron2"/>
    <dgm:cxn modelId="{0A704292-75AF-EB45-A7D3-7FA2280A9EA3}" type="presParOf" srcId="{2CBC7487-B4FF-6248-B909-55E757EB4C04}" destId="{D6838974-FA6C-4B45-A9CE-60B206D79F1D}" srcOrd="2" destOrd="0" presId="urn:microsoft.com/office/officeart/2005/8/layout/chevron2"/>
    <dgm:cxn modelId="{9258A89C-1759-0F45-BF3B-822CB6E1459C}" type="presParOf" srcId="{D6838974-FA6C-4B45-A9CE-60B206D79F1D}" destId="{0CE2F318-9C9E-6940-AA15-55B9B3E21BA9}" srcOrd="0" destOrd="0" presId="urn:microsoft.com/office/officeart/2005/8/layout/chevron2"/>
    <dgm:cxn modelId="{4F3E08C5-7AF7-9546-A94E-6684AD604510}" type="presParOf" srcId="{D6838974-FA6C-4B45-A9CE-60B206D79F1D}" destId="{3FC78D8E-789C-E943-AF68-0046094BF550}" srcOrd="1" destOrd="0" presId="urn:microsoft.com/office/officeart/2005/8/layout/chevron2"/>
    <dgm:cxn modelId="{26B34613-E7D2-D240-9E81-BA4520C095A7}" type="presParOf" srcId="{2CBC7487-B4FF-6248-B909-55E757EB4C04}" destId="{6A5BAA0A-4714-4044-A038-684D8DF2DBEE}" srcOrd="3" destOrd="0" presId="urn:microsoft.com/office/officeart/2005/8/layout/chevron2"/>
    <dgm:cxn modelId="{460E2714-CC90-A940-B327-72B380B679C5}" type="presParOf" srcId="{2CBC7487-B4FF-6248-B909-55E757EB4C04}" destId="{93613E0D-8031-D648-A702-CAEDDA70DAD5}" srcOrd="4" destOrd="0" presId="urn:microsoft.com/office/officeart/2005/8/layout/chevron2"/>
    <dgm:cxn modelId="{CD056810-360F-084B-B79B-559AB7E3C2D1}" type="presParOf" srcId="{93613E0D-8031-D648-A702-CAEDDA70DAD5}" destId="{F6E45896-C6A9-F846-A2BC-5C154FE1D9DC}" srcOrd="0" destOrd="0" presId="urn:microsoft.com/office/officeart/2005/8/layout/chevron2"/>
    <dgm:cxn modelId="{DCD1012A-CBCD-D841-92E3-AAA4ADF66B30}" type="presParOf" srcId="{93613E0D-8031-D648-A702-CAEDDA70DAD5}" destId="{0942C426-9BD3-CD42-9069-8B2E62769CA5}" srcOrd="1" destOrd="0" presId="urn:microsoft.com/office/officeart/2005/8/layout/chevron2"/>
    <dgm:cxn modelId="{FE21D056-B871-D34A-95FC-EEC40D89B214}" type="presParOf" srcId="{2CBC7487-B4FF-6248-B909-55E757EB4C04}" destId="{29781693-605F-7E4D-8D16-C7A10DD830AA}" srcOrd="5" destOrd="0" presId="urn:microsoft.com/office/officeart/2005/8/layout/chevron2"/>
    <dgm:cxn modelId="{3905CFAB-73B0-4B43-A2B6-7F09C9F3B1A5}" type="presParOf" srcId="{2CBC7487-B4FF-6248-B909-55E757EB4C04}" destId="{B89EF7F5-4BF0-534E-99B9-D2954472A860}" srcOrd="6" destOrd="0" presId="urn:microsoft.com/office/officeart/2005/8/layout/chevron2"/>
    <dgm:cxn modelId="{CE3D077E-62AD-D64D-B67E-FF21F2E7DF50}" type="presParOf" srcId="{B89EF7F5-4BF0-534E-99B9-D2954472A860}" destId="{6BCA436F-7080-504F-BE44-1EDDAEA1420D}" srcOrd="0" destOrd="0" presId="urn:microsoft.com/office/officeart/2005/8/layout/chevron2"/>
    <dgm:cxn modelId="{F4447133-DB44-6645-9AB9-DD79BC877ED9}" type="presParOf" srcId="{B89EF7F5-4BF0-534E-99B9-D2954472A860}" destId="{462ADA72-3E71-1D4B-AEE3-26B957B86C8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9DE0512-23A5-084D-B03E-2E528888006B}" type="doc">
      <dgm:prSet loTypeId="urn:microsoft.com/office/officeart/2005/8/layout/chevron2" loCatId="" qsTypeId="urn:microsoft.com/office/officeart/2005/8/quickstyle/simple4" qsCatId="simple" csTypeId="urn:microsoft.com/office/officeart/2005/8/colors/accent1_2" csCatId="accent1" phldr="1"/>
      <dgm:spPr/>
      <dgm:t>
        <a:bodyPr/>
        <a:lstStyle/>
        <a:p>
          <a:endParaRPr lang="en-US"/>
        </a:p>
      </dgm:t>
    </dgm:pt>
    <dgm:pt modelId="{4FDA20D6-AE16-AC45-9C6F-B23D796F65E5}">
      <dgm:prSet phldrT="[Text]"/>
      <dgm:spPr/>
      <dgm:t>
        <a:bodyPr/>
        <a:lstStyle/>
        <a:p>
          <a:r>
            <a:rPr lang="en-US" dirty="0" smtClean="0"/>
            <a:t>3.1 &amp; 3.2</a:t>
          </a:r>
          <a:endParaRPr lang="en-US" dirty="0"/>
        </a:p>
      </dgm:t>
    </dgm:pt>
    <dgm:pt modelId="{3A337D92-DB86-FD47-BD78-5B5A392E41CB}" type="parTrans" cxnId="{7A51FB9A-ED02-4B45-822F-CC85EB8C3DA2}">
      <dgm:prSet/>
      <dgm:spPr/>
      <dgm:t>
        <a:bodyPr/>
        <a:lstStyle/>
        <a:p>
          <a:endParaRPr lang="en-US"/>
        </a:p>
      </dgm:t>
    </dgm:pt>
    <dgm:pt modelId="{E439850B-2060-5A4C-B7BF-03888AD7D007}" type="sibTrans" cxnId="{7A51FB9A-ED02-4B45-822F-CC85EB8C3DA2}">
      <dgm:prSet/>
      <dgm:spPr/>
      <dgm:t>
        <a:bodyPr/>
        <a:lstStyle/>
        <a:p>
          <a:endParaRPr lang="en-US"/>
        </a:p>
      </dgm:t>
    </dgm:pt>
    <dgm:pt modelId="{59911E73-84F5-B846-8446-F070A3387C73}">
      <dgm:prSet phldrT="[Text]"/>
      <dgm:spPr/>
      <dgm:t>
        <a:bodyPr/>
        <a:lstStyle/>
        <a:p>
          <a:r>
            <a:rPr lang="en-GB" b="1" i="1" dirty="0" smtClean="0"/>
            <a:t>Inventory of SKA science cases and post-SDP computing and data storage requirements</a:t>
          </a:r>
          <a:endParaRPr lang="en-US" dirty="0"/>
        </a:p>
      </dgm:t>
    </dgm:pt>
    <dgm:pt modelId="{190D6B3B-4E24-2640-A735-BFF4E11C8987}" type="parTrans" cxnId="{84F5E6F4-FD79-CC43-8067-10DE2E0BB623}">
      <dgm:prSet/>
      <dgm:spPr/>
      <dgm:t>
        <a:bodyPr/>
        <a:lstStyle/>
        <a:p>
          <a:endParaRPr lang="en-US"/>
        </a:p>
      </dgm:t>
    </dgm:pt>
    <dgm:pt modelId="{3ADCED7D-3D62-994A-8B2E-2425050CA8D7}" type="sibTrans" cxnId="{84F5E6F4-FD79-CC43-8067-10DE2E0BB623}">
      <dgm:prSet/>
      <dgm:spPr/>
      <dgm:t>
        <a:bodyPr/>
        <a:lstStyle/>
        <a:p>
          <a:endParaRPr lang="en-US"/>
        </a:p>
      </dgm:t>
    </dgm:pt>
    <dgm:pt modelId="{FA293C3D-AC36-8E4C-8BFC-09766B279A00}">
      <dgm:prSet phldrT="[Text]"/>
      <dgm:spPr/>
      <dgm:t>
        <a:bodyPr/>
        <a:lstStyle/>
        <a:p>
          <a:r>
            <a:rPr lang="en-US" dirty="0" smtClean="0"/>
            <a:t>3.3</a:t>
          </a:r>
          <a:endParaRPr lang="en-US" dirty="0"/>
        </a:p>
      </dgm:t>
    </dgm:pt>
    <dgm:pt modelId="{A708447C-736B-1546-8ADA-EF9632B3ACD9}" type="parTrans" cxnId="{6DDF3091-6752-0945-B1D3-8D00C857A011}">
      <dgm:prSet/>
      <dgm:spPr/>
      <dgm:t>
        <a:bodyPr/>
        <a:lstStyle/>
        <a:p>
          <a:endParaRPr lang="en-US"/>
        </a:p>
      </dgm:t>
    </dgm:pt>
    <dgm:pt modelId="{F96FFBF3-3B18-1A4B-8C41-9A83BF7D7170}" type="sibTrans" cxnId="{6DDF3091-6752-0945-B1D3-8D00C857A011}">
      <dgm:prSet/>
      <dgm:spPr/>
      <dgm:t>
        <a:bodyPr/>
        <a:lstStyle/>
        <a:p>
          <a:endParaRPr lang="en-US"/>
        </a:p>
      </dgm:t>
    </dgm:pt>
    <dgm:pt modelId="{FA84C71E-A7DD-1D4D-B374-29AAA395EE27}">
      <dgm:prSet phldrT="[Text]"/>
      <dgm:spPr/>
      <dgm:t>
        <a:bodyPr/>
        <a:lstStyle/>
        <a:p>
          <a:r>
            <a:rPr lang="en-GB" b="1" i="1" dirty="0" smtClean="0"/>
            <a:t>Evaluation of existing HPC, cloud and distributed computing technologies</a:t>
          </a:r>
          <a:endParaRPr lang="en-US" dirty="0"/>
        </a:p>
      </dgm:t>
    </dgm:pt>
    <dgm:pt modelId="{7BA30A98-0F7B-9E47-AEC5-BC62FF7171AE}" type="parTrans" cxnId="{9BE924EF-AB73-9E4D-8BEE-9B2B465DB737}">
      <dgm:prSet/>
      <dgm:spPr/>
      <dgm:t>
        <a:bodyPr/>
        <a:lstStyle/>
        <a:p>
          <a:endParaRPr lang="en-US"/>
        </a:p>
      </dgm:t>
    </dgm:pt>
    <dgm:pt modelId="{062841F0-91D3-7048-B581-3EDAD39C12CA}" type="sibTrans" cxnId="{9BE924EF-AB73-9E4D-8BEE-9B2B465DB737}">
      <dgm:prSet/>
      <dgm:spPr/>
      <dgm:t>
        <a:bodyPr/>
        <a:lstStyle/>
        <a:p>
          <a:endParaRPr lang="en-US"/>
        </a:p>
      </dgm:t>
    </dgm:pt>
    <dgm:pt modelId="{3F3BF9A6-F134-C64D-BF63-659000875B3A}">
      <dgm:prSet phldrT="[Text]"/>
      <dgm:spPr/>
      <dgm:t>
        <a:bodyPr/>
        <a:lstStyle/>
        <a:p>
          <a:r>
            <a:rPr lang="en-US" dirty="0" smtClean="0"/>
            <a:t>3.4</a:t>
          </a:r>
          <a:endParaRPr lang="en-US" dirty="0"/>
        </a:p>
      </dgm:t>
    </dgm:pt>
    <dgm:pt modelId="{D49CCD14-3AAA-EA41-8D1B-9B78B67FC1D9}" type="parTrans" cxnId="{A6B556F2-9D6E-DE49-8E20-49C8F27CA74E}">
      <dgm:prSet/>
      <dgm:spPr/>
      <dgm:t>
        <a:bodyPr/>
        <a:lstStyle/>
        <a:p>
          <a:endParaRPr lang="en-US"/>
        </a:p>
      </dgm:t>
    </dgm:pt>
    <dgm:pt modelId="{27871F49-6EE0-BD48-9EEF-C44C965DB8FB}" type="sibTrans" cxnId="{A6B556F2-9D6E-DE49-8E20-49C8F27CA74E}">
      <dgm:prSet/>
      <dgm:spPr/>
      <dgm:t>
        <a:bodyPr/>
        <a:lstStyle/>
        <a:p>
          <a:endParaRPr lang="en-US"/>
        </a:p>
      </dgm:t>
    </dgm:pt>
    <dgm:pt modelId="{16EDDE02-0728-2443-8D68-5F1BE96B4627}">
      <dgm:prSet phldrT="[Text]"/>
      <dgm:spPr/>
      <dgm:t>
        <a:bodyPr/>
        <a:lstStyle/>
        <a:p>
          <a:r>
            <a:rPr lang="en-GB" b="1" i="1" dirty="0" smtClean="0"/>
            <a:t>Design and costing for distributed ESDC computing architecture</a:t>
          </a:r>
          <a:endParaRPr lang="en-US" dirty="0"/>
        </a:p>
      </dgm:t>
    </dgm:pt>
    <dgm:pt modelId="{428227E0-56D0-BD48-BF33-120C66506F7A}" type="parTrans" cxnId="{D905359D-F1DB-B84A-B198-964DE68ADDE2}">
      <dgm:prSet/>
      <dgm:spPr/>
      <dgm:t>
        <a:bodyPr/>
        <a:lstStyle/>
        <a:p>
          <a:endParaRPr lang="en-US"/>
        </a:p>
      </dgm:t>
    </dgm:pt>
    <dgm:pt modelId="{95CE52D5-F932-A340-BFEB-DE05B33CED8E}" type="sibTrans" cxnId="{D905359D-F1DB-B84A-B198-964DE68ADDE2}">
      <dgm:prSet/>
      <dgm:spPr/>
      <dgm:t>
        <a:bodyPr/>
        <a:lstStyle/>
        <a:p>
          <a:endParaRPr lang="en-US"/>
        </a:p>
      </dgm:t>
    </dgm:pt>
    <dgm:pt modelId="{6659BD16-ECE1-1748-8BC4-692ADFF38713}">
      <dgm:prSet phldrT="[Text]"/>
      <dgm:spPr/>
      <dgm:t>
        <a:bodyPr/>
        <a:lstStyle/>
        <a:p>
          <a:r>
            <a:rPr lang="en-US" dirty="0" smtClean="0"/>
            <a:t>3.5</a:t>
          </a:r>
          <a:endParaRPr lang="en-US" dirty="0"/>
        </a:p>
      </dgm:t>
    </dgm:pt>
    <dgm:pt modelId="{F8F3C796-4B21-4847-8B6A-3B41894B4114}" type="parTrans" cxnId="{C09A9736-66A8-2C4B-9859-0E6701DD3C87}">
      <dgm:prSet/>
      <dgm:spPr/>
      <dgm:t>
        <a:bodyPr/>
        <a:lstStyle/>
        <a:p>
          <a:endParaRPr lang="en-US"/>
        </a:p>
      </dgm:t>
    </dgm:pt>
    <dgm:pt modelId="{246535FC-707C-3247-9153-853E648D14D7}" type="sibTrans" cxnId="{C09A9736-66A8-2C4B-9859-0E6701DD3C87}">
      <dgm:prSet/>
      <dgm:spPr/>
      <dgm:t>
        <a:bodyPr/>
        <a:lstStyle/>
        <a:p>
          <a:endParaRPr lang="en-US"/>
        </a:p>
      </dgm:t>
    </dgm:pt>
    <dgm:pt modelId="{4A51A841-5F6F-184F-B1AD-60B25DBB005B}">
      <dgm:prSet/>
      <dgm:spPr/>
      <dgm:t>
        <a:bodyPr/>
        <a:lstStyle/>
        <a:p>
          <a:r>
            <a:rPr lang="en-GB" b="1" i="1" dirty="0" smtClean="0"/>
            <a:t>Requirements for interfaces to SKA Science Archives &amp; Other Repositories</a:t>
          </a:r>
          <a:endParaRPr lang="en-US" dirty="0"/>
        </a:p>
      </dgm:t>
    </dgm:pt>
    <dgm:pt modelId="{0D57E2C4-FF09-BC47-8CE0-50DD4E6800D8}" type="parTrans" cxnId="{4A43D74B-7944-6741-9721-A2CD9C9ABD72}">
      <dgm:prSet/>
      <dgm:spPr/>
      <dgm:t>
        <a:bodyPr/>
        <a:lstStyle/>
        <a:p>
          <a:endParaRPr lang="en-US"/>
        </a:p>
      </dgm:t>
    </dgm:pt>
    <dgm:pt modelId="{F3C73782-56B9-1844-8E43-B7EB45DDFFEA}" type="sibTrans" cxnId="{4A43D74B-7944-6741-9721-A2CD9C9ABD72}">
      <dgm:prSet/>
      <dgm:spPr/>
      <dgm:t>
        <a:bodyPr/>
        <a:lstStyle/>
        <a:p>
          <a:endParaRPr lang="en-US"/>
        </a:p>
      </dgm:t>
    </dgm:pt>
    <dgm:pt modelId="{ED1E5631-5664-CB4E-8BD0-4144D271276F}">
      <dgm:prSet/>
      <dgm:spPr/>
      <dgm:t>
        <a:bodyPr/>
        <a:lstStyle/>
        <a:p>
          <a:r>
            <a:rPr lang="en-GB" b="1" i="1" dirty="0" smtClean="0"/>
            <a:t>Validation, Verification &amp; Proof of concept activities utilizing SKA pathfinder and pre-cursor facilities</a:t>
          </a:r>
          <a:endParaRPr lang="en-US" dirty="0"/>
        </a:p>
      </dgm:t>
    </dgm:pt>
    <dgm:pt modelId="{2571AE02-58F0-A048-BB7C-F847B19C77A2}" type="parTrans" cxnId="{7D347B1E-7EB3-1744-9854-B5CFB9D06570}">
      <dgm:prSet/>
      <dgm:spPr/>
      <dgm:t>
        <a:bodyPr/>
        <a:lstStyle/>
        <a:p>
          <a:endParaRPr lang="en-US"/>
        </a:p>
      </dgm:t>
    </dgm:pt>
    <dgm:pt modelId="{48C676B9-C850-924D-942E-1B8F7EE8E632}" type="sibTrans" cxnId="{7D347B1E-7EB3-1744-9854-B5CFB9D06570}">
      <dgm:prSet/>
      <dgm:spPr/>
      <dgm:t>
        <a:bodyPr/>
        <a:lstStyle/>
        <a:p>
          <a:endParaRPr lang="en-US"/>
        </a:p>
      </dgm:t>
    </dgm:pt>
    <dgm:pt modelId="{0817BC1D-6D14-7A47-9AE4-8729856C2C72}">
      <dgm:prSet/>
      <dgm:spPr/>
      <dgm:t>
        <a:bodyPr/>
        <a:lstStyle/>
        <a:p>
          <a:r>
            <a:rPr lang="en-US" dirty="0" smtClean="0"/>
            <a:t>3.6</a:t>
          </a:r>
          <a:endParaRPr lang="en-US" dirty="0"/>
        </a:p>
      </dgm:t>
    </dgm:pt>
    <dgm:pt modelId="{D44C1F3A-07D0-B340-B01D-A7764716595A}" type="parTrans" cxnId="{7A27CC5E-AD20-5645-A2B6-FE6A0106140D}">
      <dgm:prSet/>
      <dgm:spPr/>
      <dgm:t>
        <a:bodyPr/>
        <a:lstStyle/>
        <a:p>
          <a:endParaRPr lang="en-US"/>
        </a:p>
      </dgm:t>
    </dgm:pt>
    <dgm:pt modelId="{CB69DBB3-0E07-2C40-B28D-BE728FB90484}" type="sibTrans" cxnId="{7A27CC5E-AD20-5645-A2B6-FE6A0106140D}">
      <dgm:prSet/>
      <dgm:spPr/>
      <dgm:t>
        <a:bodyPr/>
        <a:lstStyle/>
        <a:p>
          <a:endParaRPr lang="en-US"/>
        </a:p>
      </dgm:t>
    </dgm:pt>
    <dgm:pt modelId="{2CBC7487-B4FF-6248-B909-55E757EB4C04}" type="pres">
      <dgm:prSet presAssocID="{E9DE0512-23A5-084D-B03E-2E528888006B}" presName="linearFlow" presStyleCnt="0">
        <dgm:presLayoutVars>
          <dgm:dir/>
          <dgm:animLvl val="lvl"/>
          <dgm:resizeHandles val="exact"/>
        </dgm:presLayoutVars>
      </dgm:prSet>
      <dgm:spPr/>
      <dgm:t>
        <a:bodyPr/>
        <a:lstStyle/>
        <a:p>
          <a:endParaRPr lang="en-US"/>
        </a:p>
      </dgm:t>
    </dgm:pt>
    <dgm:pt modelId="{CDD74AD6-FF61-B446-BC37-80A7F1AC5CE9}" type="pres">
      <dgm:prSet presAssocID="{4FDA20D6-AE16-AC45-9C6F-B23D796F65E5}" presName="composite" presStyleCnt="0"/>
      <dgm:spPr/>
    </dgm:pt>
    <dgm:pt modelId="{5355B00C-72A3-4F44-9980-16B6A29DC131}" type="pres">
      <dgm:prSet presAssocID="{4FDA20D6-AE16-AC45-9C6F-B23D796F65E5}" presName="parentText" presStyleLbl="alignNode1" presStyleIdx="0" presStyleCnt="5">
        <dgm:presLayoutVars>
          <dgm:chMax val="1"/>
          <dgm:bulletEnabled val="1"/>
        </dgm:presLayoutVars>
      </dgm:prSet>
      <dgm:spPr/>
      <dgm:t>
        <a:bodyPr/>
        <a:lstStyle/>
        <a:p>
          <a:endParaRPr lang="en-US"/>
        </a:p>
      </dgm:t>
    </dgm:pt>
    <dgm:pt modelId="{6D7CDAD2-8B1B-454F-A6B9-7E4C2C9F7C62}" type="pres">
      <dgm:prSet presAssocID="{4FDA20D6-AE16-AC45-9C6F-B23D796F65E5}" presName="descendantText" presStyleLbl="alignAcc1" presStyleIdx="0" presStyleCnt="5">
        <dgm:presLayoutVars>
          <dgm:bulletEnabled val="1"/>
        </dgm:presLayoutVars>
      </dgm:prSet>
      <dgm:spPr/>
      <dgm:t>
        <a:bodyPr/>
        <a:lstStyle/>
        <a:p>
          <a:endParaRPr lang="en-US"/>
        </a:p>
      </dgm:t>
    </dgm:pt>
    <dgm:pt modelId="{BC2707DB-FCBC-1D4F-9FF2-1DB46AA4E522}" type="pres">
      <dgm:prSet presAssocID="{E439850B-2060-5A4C-B7BF-03888AD7D007}" presName="sp" presStyleCnt="0"/>
      <dgm:spPr/>
    </dgm:pt>
    <dgm:pt modelId="{D6838974-FA6C-4B45-A9CE-60B206D79F1D}" type="pres">
      <dgm:prSet presAssocID="{FA293C3D-AC36-8E4C-8BFC-09766B279A00}" presName="composite" presStyleCnt="0"/>
      <dgm:spPr/>
    </dgm:pt>
    <dgm:pt modelId="{0CE2F318-9C9E-6940-AA15-55B9B3E21BA9}" type="pres">
      <dgm:prSet presAssocID="{FA293C3D-AC36-8E4C-8BFC-09766B279A00}" presName="parentText" presStyleLbl="alignNode1" presStyleIdx="1" presStyleCnt="5">
        <dgm:presLayoutVars>
          <dgm:chMax val="1"/>
          <dgm:bulletEnabled val="1"/>
        </dgm:presLayoutVars>
      </dgm:prSet>
      <dgm:spPr/>
      <dgm:t>
        <a:bodyPr/>
        <a:lstStyle/>
        <a:p>
          <a:endParaRPr lang="en-US"/>
        </a:p>
      </dgm:t>
    </dgm:pt>
    <dgm:pt modelId="{3FC78D8E-789C-E943-AF68-0046094BF550}" type="pres">
      <dgm:prSet presAssocID="{FA293C3D-AC36-8E4C-8BFC-09766B279A00}" presName="descendantText" presStyleLbl="alignAcc1" presStyleIdx="1" presStyleCnt="5">
        <dgm:presLayoutVars>
          <dgm:bulletEnabled val="1"/>
        </dgm:presLayoutVars>
      </dgm:prSet>
      <dgm:spPr/>
      <dgm:t>
        <a:bodyPr/>
        <a:lstStyle/>
        <a:p>
          <a:endParaRPr lang="en-US"/>
        </a:p>
      </dgm:t>
    </dgm:pt>
    <dgm:pt modelId="{6A5BAA0A-4714-4044-A038-684D8DF2DBEE}" type="pres">
      <dgm:prSet presAssocID="{F96FFBF3-3B18-1A4B-8C41-9A83BF7D7170}" presName="sp" presStyleCnt="0"/>
      <dgm:spPr/>
    </dgm:pt>
    <dgm:pt modelId="{93613E0D-8031-D648-A702-CAEDDA70DAD5}" type="pres">
      <dgm:prSet presAssocID="{3F3BF9A6-F134-C64D-BF63-659000875B3A}" presName="composite" presStyleCnt="0"/>
      <dgm:spPr/>
    </dgm:pt>
    <dgm:pt modelId="{F6E45896-C6A9-F846-A2BC-5C154FE1D9DC}" type="pres">
      <dgm:prSet presAssocID="{3F3BF9A6-F134-C64D-BF63-659000875B3A}" presName="parentText" presStyleLbl="alignNode1" presStyleIdx="2" presStyleCnt="5">
        <dgm:presLayoutVars>
          <dgm:chMax val="1"/>
          <dgm:bulletEnabled val="1"/>
        </dgm:presLayoutVars>
      </dgm:prSet>
      <dgm:spPr/>
      <dgm:t>
        <a:bodyPr/>
        <a:lstStyle/>
        <a:p>
          <a:endParaRPr lang="en-US"/>
        </a:p>
      </dgm:t>
    </dgm:pt>
    <dgm:pt modelId="{0942C426-9BD3-CD42-9069-8B2E62769CA5}" type="pres">
      <dgm:prSet presAssocID="{3F3BF9A6-F134-C64D-BF63-659000875B3A}" presName="descendantText" presStyleLbl="alignAcc1" presStyleIdx="2" presStyleCnt="5">
        <dgm:presLayoutVars>
          <dgm:bulletEnabled val="1"/>
        </dgm:presLayoutVars>
      </dgm:prSet>
      <dgm:spPr/>
      <dgm:t>
        <a:bodyPr/>
        <a:lstStyle/>
        <a:p>
          <a:endParaRPr lang="en-US"/>
        </a:p>
      </dgm:t>
    </dgm:pt>
    <dgm:pt modelId="{29781693-605F-7E4D-8D16-C7A10DD830AA}" type="pres">
      <dgm:prSet presAssocID="{27871F49-6EE0-BD48-9EEF-C44C965DB8FB}" presName="sp" presStyleCnt="0"/>
      <dgm:spPr/>
    </dgm:pt>
    <dgm:pt modelId="{B89EF7F5-4BF0-534E-99B9-D2954472A860}" type="pres">
      <dgm:prSet presAssocID="{6659BD16-ECE1-1748-8BC4-692ADFF38713}" presName="composite" presStyleCnt="0"/>
      <dgm:spPr/>
    </dgm:pt>
    <dgm:pt modelId="{6BCA436F-7080-504F-BE44-1EDDAEA1420D}" type="pres">
      <dgm:prSet presAssocID="{6659BD16-ECE1-1748-8BC4-692ADFF38713}" presName="parentText" presStyleLbl="alignNode1" presStyleIdx="3" presStyleCnt="5">
        <dgm:presLayoutVars>
          <dgm:chMax val="1"/>
          <dgm:bulletEnabled val="1"/>
        </dgm:presLayoutVars>
      </dgm:prSet>
      <dgm:spPr/>
      <dgm:t>
        <a:bodyPr/>
        <a:lstStyle/>
        <a:p>
          <a:endParaRPr lang="en-US"/>
        </a:p>
      </dgm:t>
    </dgm:pt>
    <dgm:pt modelId="{462ADA72-3E71-1D4B-AEE3-26B957B86C81}" type="pres">
      <dgm:prSet presAssocID="{6659BD16-ECE1-1748-8BC4-692ADFF38713}" presName="descendantText" presStyleLbl="alignAcc1" presStyleIdx="3" presStyleCnt="5" custLinFactNeighborX="112" custLinFactNeighborY="-908">
        <dgm:presLayoutVars>
          <dgm:bulletEnabled val="1"/>
        </dgm:presLayoutVars>
      </dgm:prSet>
      <dgm:spPr/>
      <dgm:t>
        <a:bodyPr/>
        <a:lstStyle/>
        <a:p>
          <a:endParaRPr lang="en-US"/>
        </a:p>
      </dgm:t>
    </dgm:pt>
    <dgm:pt modelId="{8D30C9EA-0665-1947-80E3-8FFEA46F5597}" type="pres">
      <dgm:prSet presAssocID="{246535FC-707C-3247-9153-853E648D14D7}" presName="sp" presStyleCnt="0"/>
      <dgm:spPr/>
    </dgm:pt>
    <dgm:pt modelId="{574B83EB-B031-3E40-930B-FE652179F3B9}" type="pres">
      <dgm:prSet presAssocID="{0817BC1D-6D14-7A47-9AE4-8729856C2C72}" presName="composite" presStyleCnt="0"/>
      <dgm:spPr/>
    </dgm:pt>
    <dgm:pt modelId="{B437F6AB-E54D-D448-96EF-D7FB882DC45D}" type="pres">
      <dgm:prSet presAssocID="{0817BC1D-6D14-7A47-9AE4-8729856C2C72}" presName="parentText" presStyleLbl="alignNode1" presStyleIdx="4" presStyleCnt="5">
        <dgm:presLayoutVars>
          <dgm:chMax val="1"/>
          <dgm:bulletEnabled val="1"/>
        </dgm:presLayoutVars>
      </dgm:prSet>
      <dgm:spPr/>
      <dgm:t>
        <a:bodyPr/>
        <a:lstStyle/>
        <a:p>
          <a:endParaRPr lang="en-US"/>
        </a:p>
      </dgm:t>
    </dgm:pt>
    <dgm:pt modelId="{CD20B215-299D-0748-BF91-4E0583221E18}" type="pres">
      <dgm:prSet presAssocID="{0817BC1D-6D14-7A47-9AE4-8729856C2C72}" presName="descendantText" presStyleLbl="alignAcc1" presStyleIdx="4" presStyleCnt="5">
        <dgm:presLayoutVars>
          <dgm:bulletEnabled val="1"/>
        </dgm:presLayoutVars>
      </dgm:prSet>
      <dgm:spPr/>
      <dgm:t>
        <a:bodyPr/>
        <a:lstStyle/>
        <a:p>
          <a:endParaRPr lang="en-US"/>
        </a:p>
      </dgm:t>
    </dgm:pt>
  </dgm:ptLst>
  <dgm:cxnLst>
    <dgm:cxn modelId="{7A51FB9A-ED02-4B45-822F-CC85EB8C3DA2}" srcId="{E9DE0512-23A5-084D-B03E-2E528888006B}" destId="{4FDA20D6-AE16-AC45-9C6F-B23D796F65E5}" srcOrd="0" destOrd="0" parTransId="{3A337D92-DB86-FD47-BD78-5B5A392E41CB}" sibTransId="{E439850B-2060-5A4C-B7BF-03888AD7D007}"/>
    <dgm:cxn modelId="{0F5ADC74-DBAE-524F-963E-A11BE8E101D1}" type="presOf" srcId="{4FDA20D6-AE16-AC45-9C6F-B23D796F65E5}" destId="{5355B00C-72A3-4F44-9980-16B6A29DC131}" srcOrd="0" destOrd="0" presId="urn:microsoft.com/office/officeart/2005/8/layout/chevron2"/>
    <dgm:cxn modelId="{6DDF3091-6752-0945-B1D3-8D00C857A011}" srcId="{E9DE0512-23A5-084D-B03E-2E528888006B}" destId="{FA293C3D-AC36-8E4C-8BFC-09766B279A00}" srcOrd="1" destOrd="0" parTransId="{A708447C-736B-1546-8ADA-EF9632B3ACD9}" sibTransId="{F96FFBF3-3B18-1A4B-8C41-9A83BF7D7170}"/>
    <dgm:cxn modelId="{91F7E463-6E64-714D-9DA6-F935130B5413}" type="presOf" srcId="{6659BD16-ECE1-1748-8BC4-692ADFF38713}" destId="{6BCA436F-7080-504F-BE44-1EDDAEA1420D}" srcOrd="0" destOrd="0" presId="urn:microsoft.com/office/officeart/2005/8/layout/chevron2"/>
    <dgm:cxn modelId="{A6B556F2-9D6E-DE49-8E20-49C8F27CA74E}" srcId="{E9DE0512-23A5-084D-B03E-2E528888006B}" destId="{3F3BF9A6-F134-C64D-BF63-659000875B3A}" srcOrd="2" destOrd="0" parTransId="{D49CCD14-3AAA-EA41-8D1B-9B78B67FC1D9}" sibTransId="{27871F49-6EE0-BD48-9EEF-C44C965DB8FB}"/>
    <dgm:cxn modelId="{5BC571A4-70C8-C042-840F-694ADDEC1C18}" type="presOf" srcId="{ED1E5631-5664-CB4E-8BD0-4144D271276F}" destId="{CD20B215-299D-0748-BF91-4E0583221E18}" srcOrd="0" destOrd="0" presId="urn:microsoft.com/office/officeart/2005/8/layout/chevron2"/>
    <dgm:cxn modelId="{DEF14B7A-DF60-9348-8B8F-743D47FF5344}" type="presOf" srcId="{E9DE0512-23A5-084D-B03E-2E528888006B}" destId="{2CBC7487-B4FF-6248-B909-55E757EB4C04}" srcOrd="0" destOrd="0" presId="urn:microsoft.com/office/officeart/2005/8/layout/chevron2"/>
    <dgm:cxn modelId="{A6D2AFE9-89C2-3C40-AA78-A559A42801A8}" type="presOf" srcId="{59911E73-84F5-B846-8446-F070A3387C73}" destId="{6D7CDAD2-8B1B-454F-A6B9-7E4C2C9F7C62}" srcOrd="0" destOrd="0" presId="urn:microsoft.com/office/officeart/2005/8/layout/chevron2"/>
    <dgm:cxn modelId="{84F5E6F4-FD79-CC43-8067-10DE2E0BB623}" srcId="{4FDA20D6-AE16-AC45-9C6F-B23D796F65E5}" destId="{59911E73-84F5-B846-8446-F070A3387C73}" srcOrd="0" destOrd="0" parTransId="{190D6B3B-4E24-2640-A735-BFF4E11C8987}" sibTransId="{3ADCED7D-3D62-994A-8B2E-2425050CA8D7}"/>
    <dgm:cxn modelId="{1762B16B-3734-AE44-A837-B71B9434A845}" type="presOf" srcId="{0817BC1D-6D14-7A47-9AE4-8729856C2C72}" destId="{B437F6AB-E54D-D448-96EF-D7FB882DC45D}" srcOrd="0" destOrd="0" presId="urn:microsoft.com/office/officeart/2005/8/layout/chevron2"/>
    <dgm:cxn modelId="{4A43D74B-7944-6741-9721-A2CD9C9ABD72}" srcId="{6659BD16-ECE1-1748-8BC4-692ADFF38713}" destId="{4A51A841-5F6F-184F-B1AD-60B25DBB005B}" srcOrd="0" destOrd="0" parTransId="{0D57E2C4-FF09-BC47-8CE0-50DD4E6800D8}" sibTransId="{F3C73782-56B9-1844-8E43-B7EB45DDFFEA}"/>
    <dgm:cxn modelId="{D1A1A998-B4DF-B940-8558-693C63E92A63}" type="presOf" srcId="{16EDDE02-0728-2443-8D68-5F1BE96B4627}" destId="{0942C426-9BD3-CD42-9069-8B2E62769CA5}" srcOrd="0" destOrd="0" presId="urn:microsoft.com/office/officeart/2005/8/layout/chevron2"/>
    <dgm:cxn modelId="{9BE924EF-AB73-9E4D-8BEE-9B2B465DB737}" srcId="{FA293C3D-AC36-8E4C-8BFC-09766B279A00}" destId="{FA84C71E-A7DD-1D4D-B374-29AAA395EE27}" srcOrd="0" destOrd="0" parTransId="{7BA30A98-0F7B-9E47-AEC5-BC62FF7171AE}" sibTransId="{062841F0-91D3-7048-B581-3EDAD39C12CA}"/>
    <dgm:cxn modelId="{9FDDC681-F27F-3F47-BA08-1FB69D0E9B92}" type="presOf" srcId="{FA293C3D-AC36-8E4C-8BFC-09766B279A00}" destId="{0CE2F318-9C9E-6940-AA15-55B9B3E21BA9}" srcOrd="0" destOrd="0" presId="urn:microsoft.com/office/officeart/2005/8/layout/chevron2"/>
    <dgm:cxn modelId="{11EC2E56-B4C4-3946-A964-D71CBEDA5679}" type="presOf" srcId="{FA84C71E-A7DD-1D4D-B374-29AAA395EE27}" destId="{3FC78D8E-789C-E943-AF68-0046094BF550}" srcOrd="0" destOrd="0" presId="urn:microsoft.com/office/officeart/2005/8/layout/chevron2"/>
    <dgm:cxn modelId="{7A27CC5E-AD20-5645-A2B6-FE6A0106140D}" srcId="{E9DE0512-23A5-084D-B03E-2E528888006B}" destId="{0817BC1D-6D14-7A47-9AE4-8729856C2C72}" srcOrd="4" destOrd="0" parTransId="{D44C1F3A-07D0-B340-B01D-A7764716595A}" sibTransId="{CB69DBB3-0E07-2C40-B28D-BE728FB90484}"/>
    <dgm:cxn modelId="{BA4B86AF-9EBB-6847-8E29-86153AE29911}" type="presOf" srcId="{4A51A841-5F6F-184F-B1AD-60B25DBB005B}" destId="{462ADA72-3E71-1D4B-AEE3-26B957B86C81}" srcOrd="0" destOrd="0" presId="urn:microsoft.com/office/officeart/2005/8/layout/chevron2"/>
    <dgm:cxn modelId="{7D347B1E-7EB3-1744-9854-B5CFB9D06570}" srcId="{0817BC1D-6D14-7A47-9AE4-8729856C2C72}" destId="{ED1E5631-5664-CB4E-8BD0-4144D271276F}" srcOrd="0" destOrd="0" parTransId="{2571AE02-58F0-A048-BB7C-F847B19C77A2}" sibTransId="{48C676B9-C850-924D-942E-1B8F7EE8E632}"/>
    <dgm:cxn modelId="{C09A9736-66A8-2C4B-9859-0E6701DD3C87}" srcId="{E9DE0512-23A5-084D-B03E-2E528888006B}" destId="{6659BD16-ECE1-1748-8BC4-692ADFF38713}" srcOrd="3" destOrd="0" parTransId="{F8F3C796-4B21-4847-8B6A-3B41894B4114}" sibTransId="{246535FC-707C-3247-9153-853E648D14D7}"/>
    <dgm:cxn modelId="{D905359D-F1DB-B84A-B198-964DE68ADDE2}" srcId="{3F3BF9A6-F134-C64D-BF63-659000875B3A}" destId="{16EDDE02-0728-2443-8D68-5F1BE96B4627}" srcOrd="0" destOrd="0" parTransId="{428227E0-56D0-BD48-BF33-120C66506F7A}" sibTransId="{95CE52D5-F932-A340-BFEB-DE05B33CED8E}"/>
    <dgm:cxn modelId="{E7ADACD3-D3C8-E544-9416-EB8858951AA8}" type="presOf" srcId="{3F3BF9A6-F134-C64D-BF63-659000875B3A}" destId="{F6E45896-C6A9-F846-A2BC-5C154FE1D9DC}" srcOrd="0" destOrd="0" presId="urn:microsoft.com/office/officeart/2005/8/layout/chevron2"/>
    <dgm:cxn modelId="{4CF8B873-8EDD-874C-AE44-77372B637D52}" type="presParOf" srcId="{2CBC7487-B4FF-6248-B909-55E757EB4C04}" destId="{CDD74AD6-FF61-B446-BC37-80A7F1AC5CE9}" srcOrd="0" destOrd="0" presId="urn:microsoft.com/office/officeart/2005/8/layout/chevron2"/>
    <dgm:cxn modelId="{2AC14901-1B6F-CF42-A678-472542F5C238}" type="presParOf" srcId="{CDD74AD6-FF61-B446-BC37-80A7F1AC5CE9}" destId="{5355B00C-72A3-4F44-9980-16B6A29DC131}" srcOrd="0" destOrd="0" presId="urn:microsoft.com/office/officeart/2005/8/layout/chevron2"/>
    <dgm:cxn modelId="{0F1C9037-EB45-3742-825E-B1F3E11192C0}" type="presParOf" srcId="{CDD74AD6-FF61-B446-BC37-80A7F1AC5CE9}" destId="{6D7CDAD2-8B1B-454F-A6B9-7E4C2C9F7C62}" srcOrd="1" destOrd="0" presId="urn:microsoft.com/office/officeart/2005/8/layout/chevron2"/>
    <dgm:cxn modelId="{04C9FF0B-7646-884A-82F8-5C69CCA7DE75}" type="presParOf" srcId="{2CBC7487-B4FF-6248-B909-55E757EB4C04}" destId="{BC2707DB-FCBC-1D4F-9FF2-1DB46AA4E522}" srcOrd="1" destOrd="0" presId="urn:microsoft.com/office/officeart/2005/8/layout/chevron2"/>
    <dgm:cxn modelId="{5848AC6E-0E99-1B42-AF55-3D0B98EA5A52}" type="presParOf" srcId="{2CBC7487-B4FF-6248-B909-55E757EB4C04}" destId="{D6838974-FA6C-4B45-A9CE-60B206D79F1D}" srcOrd="2" destOrd="0" presId="urn:microsoft.com/office/officeart/2005/8/layout/chevron2"/>
    <dgm:cxn modelId="{6F0AE783-3AA5-5449-BD0B-19CA75D74456}" type="presParOf" srcId="{D6838974-FA6C-4B45-A9CE-60B206D79F1D}" destId="{0CE2F318-9C9E-6940-AA15-55B9B3E21BA9}" srcOrd="0" destOrd="0" presId="urn:microsoft.com/office/officeart/2005/8/layout/chevron2"/>
    <dgm:cxn modelId="{07327447-D901-8D41-904C-943D13B8E97E}" type="presParOf" srcId="{D6838974-FA6C-4B45-A9CE-60B206D79F1D}" destId="{3FC78D8E-789C-E943-AF68-0046094BF550}" srcOrd="1" destOrd="0" presId="urn:microsoft.com/office/officeart/2005/8/layout/chevron2"/>
    <dgm:cxn modelId="{E5790966-E72A-424E-970C-5167DD866E2C}" type="presParOf" srcId="{2CBC7487-B4FF-6248-B909-55E757EB4C04}" destId="{6A5BAA0A-4714-4044-A038-684D8DF2DBEE}" srcOrd="3" destOrd="0" presId="urn:microsoft.com/office/officeart/2005/8/layout/chevron2"/>
    <dgm:cxn modelId="{FA380D83-5520-9545-8820-84FBF002568A}" type="presParOf" srcId="{2CBC7487-B4FF-6248-B909-55E757EB4C04}" destId="{93613E0D-8031-D648-A702-CAEDDA70DAD5}" srcOrd="4" destOrd="0" presId="urn:microsoft.com/office/officeart/2005/8/layout/chevron2"/>
    <dgm:cxn modelId="{18BF6614-CF04-F24D-88F2-B0677F2E427A}" type="presParOf" srcId="{93613E0D-8031-D648-A702-CAEDDA70DAD5}" destId="{F6E45896-C6A9-F846-A2BC-5C154FE1D9DC}" srcOrd="0" destOrd="0" presId="urn:microsoft.com/office/officeart/2005/8/layout/chevron2"/>
    <dgm:cxn modelId="{32AEE5D1-4A9E-E548-9171-7DBBBC87EC22}" type="presParOf" srcId="{93613E0D-8031-D648-A702-CAEDDA70DAD5}" destId="{0942C426-9BD3-CD42-9069-8B2E62769CA5}" srcOrd="1" destOrd="0" presId="urn:microsoft.com/office/officeart/2005/8/layout/chevron2"/>
    <dgm:cxn modelId="{4DF6ED7C-5CEF-0147-BD73-2263F8FDBE8C}" type="presParOf" srcId="{2CBC7487-B4FF-6248-B909-55E757EB4C04}" destId="{29781693-605F-7E4D-8D16-C7A10DD830AA}" srcOrd="5" destOrd="0" presId="urn:microsoft.com/office/officeart/2005/8/layout/chevron2"/>
    <dgm:cxn modelId="{A734F87D-33C0-7041-9AB0-F72423545D54}" type="presParOf" srcId="{2CBC7487-B4FF-6248-B909-55E757EB4C04}" destId="{B89EF7F5-4BF0-534E-99B9-D2954472A860}" srcOrd="6" destOrd="0" presId="urn:microsoft.com/office/officeart/2005/8/layout/chevron2"/>
    <dgm:cxn modelId="{E5BE4246-49B5-3C4D-9505-B5950FA241A6}" type="presParOf" srcId="{B89EF7F5-4BF0-534E-99B9-D2954472A860}" destId="{6BCA436F-7080-504F-BE44-1EDDAEA1420D}" srcOrd="0" destOrd="0" presId="urn:microsoft.com/office/officeart/2005/8/layout/chevron2"/>
    <dgm:cxn modelId="{F49EB84E-DCEB-654D-BFD1-0447F7E961C8}" type="presParOf" srcId="{B89EF7F5-4BF0-534E-99B9-D2954472A860}" destId="{462ADA72-3E71-1D4B-AEE3-26B957B86C81}" srcOrd="1" destOrd="0" presId="urn:microsoft.com/office/officeart/2005/8/layout/chevron2"/>
    <dgm:cxn modelId="{F30F39CA-6AE2-4541-AF51-355E545B1E1C}" type="presParOf" srcId="{2CBC7487-B4FF-6248-B909-55E757EB4C04}" destId="{8D30C9EA-0665-1947-80E3-8FFEA46F5597}" srcOrd="7" destOrd="0" presId="urn:microsoft.com/office/officeart/2005/8/layout/chevron2"/>
    <dgm:cxn modelId="{9C67241B-4B69-3C48-8B7A-84A89D222413}" type="presParOf" srcId="{2CBC7487-B4FF-6248-B909-55E757EB4C04}" destId="{574B83EB-B031-3E40-930B-FE652179F3B9}" srcOrd="8" destOrd="0" presId="urn:microsoft.com/office/officeart/2005/8/layout/chevron2"/>
    <dgm:cxn modelId="{50FBC6C3-2EF7-934E-B6B1-807A5ABFCB85}" type="presParOf" srcId="{574B83EB-B031-3E40-930B-FE652179F3B9}" destId="{B437F6AB-E54D-D448-96EF-D7FB882DC45D}" srcOrd="0" destOrd="0" presId="urn:microsoft.com/office/officeart/2005/8/layout/chevron2"/>
    <dgm:cxn modelId="{936D1C0E-BB9D-3F43-95B0-A2C1993EF02E}" type="presParOf" srcId="{574B83EB-B031-3E40-930B-FE652179F3B9}" destId="{CD20B215-299D-0748-BF91-4E0583221E18}"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C6869-6D75-CB4A-9702-23ED1F163530}">
      <dsp:nvSpPr>
        <dsp:cNvPr id="0" name=""/>
        <dsp:cNvSpPr/>
      </dsp:nvSpPr>
      <dsp:spPr>
        <a:xfrm>
          <a:off x="0" y="133095"/>
          <a:ext cx="5199888" cy="5199888"/>
        </a:xfrm>
        <a:prstGeom prst="pie">
          <a:avLst>
            <a:gd name="adj1" fmla="val 5400000"/>
            <a:gd name="adj2" fmla="val 1620000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778621B9-4197-3047-8BE0-BF586624F990}">
      <dsp:nvSpPr>
        <dsp:cNvPr id="0" name=""/>
        <dsp:cNvSpPr/>
      </dsp:nvSpPr>
      <dsp:spPr>
        <a:xfrm>
          <a:off x="2599944" y="133095"/>
          <a:ext cx="6066536" cy="5199888"/>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SKA Regional </a:t>
          </a:r>
          <a:r>
            <a:rPr lang="en-US" sz="3200" kern="1200" dirty="0" err="1" smtClean="0"/>
            <a:t>Centres</a:t>
          </a:r>
          <a:endParaRPr lang="en-US" sz="3200" kern="1200" dirty="0"/>
        </a:p>
      </dsp:txBody>
      <dsp:txXfrm>
        <a:off x="2599944" y="133095"/>
        <a:ext cx="3033268" cy="1104976"/>
      </dsp:txXfrm>
    </dsp:sp>
    <dsp:sp modelId="{FAB90896-0154-CB4E-9B9B-389FE82D8370}">
      <dsp:nvSpPr>
        <dsp:cNvPr id="0" name=""/>
        <dsp:cNvSpPr/>
      </dsp:nvSpPr>
      <dsp:spPr>
        <a:xfrm>
          <a:off x="639150" y="1209195"/>
          <a:ext cx="3834917" cy="3834917"/>
        </a:xfrm>
        <a:prstGeom prst="pie">
          <a:avLst>
            <a:gd name="adj1" fmla="val 5400000"/>
            <a:gd name="adj2" fmla="val 16200000"/>
          </a:avLst>
        </a:prstGeom>
        <a:solidFill>
          <a:schemeClr val="accent4">
            <a:hueOff val="-2757287"/>
            <a:satOff val="15482"/>
            <a:lumOff val="-71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B6DB5B42-889C-B34F-AC67-5A095C9A1F25}">
      <dsp:nvSpPr>
        <dsp:cNvPr id="0" name=""/>
        <dsp:cNvSpPr/>
      </dsp:nvSpPr>
      <dsp:spPr>
        <a:xfrm>
          <a:off x="2599944" y="1238072"/>
          <a:ext cx="6066536" cy="3834917"/>
        </a:xfrm>
        <a:prstGeom prst="rect">
          <a:avLst/>
        </a:prstGeom>
        <a:solidFill>
          <a:schemeClr val="lt1">
            <a:alpha val="90000"/>
            <a:hueOff val="0"/>
            <a:satOff val="0"/>
            <a:lumOff val="0"/>
            <a:alphaOff val="0"/>
          </a:schemeClr>
        </a:solidFill>
        <a:ln w="9525" cap="flat" cmpd="sng" algn="ctr">
          <a:solidFill>
            <a:schemeClr val="accent4">
              <a:hueOff val="-2757287"/>
              <a:satOff val="15482"/>
              <a:lumOff val="-719"/>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SDP</a:t>
          </a:r>
          <a:endParaRPr lang="en-US" sz="3100" kern="1200" dirty="0"/>
        </a:p>
      </dsp:txBody>
      <dsp:txXfrm>
        <a:off x="2599944" y="1238072"/>
        <a:ext cx="3033268" cy="1104976"/>
      </dsp:txXfrm>
    </dsp:sp>
    <dsp:sp modelId="{C340BF48-221F-944C-9E97-E304636A346C}">
      <dsp:nvSpPr>
        <dsp:cNvPr id="0" name=""/>
        <dsp:cNvSpPr/>
      </dsp:nvSpPr>
      <dsp:spPr>
        <a:xfrm>
          <a:off x="1364970" y="2343048"/>
          <a:ext cx="2469946" cy="2469946"/>
        </a:xfrm>
        <a:prstGeom prst="pie">
          <a:avLst>
            <a:gd name="adj1" fmla="val 5400000"/>
            <a:gd name="adj2" fmla="val 16200000"/>
          </a:avLst>
        </a:prstGeom>
        <a:solidFill>
          <a:schemeClr val="accent4">
            <a:hueOff val="-5514574"/>
            <a:satOff val="30963"/>
            <a:lumOff val="-143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CB36A929-CB73-4847-B95C-40DA00D992B2}">
      <dsp:nvSpPr>
        <dsp:cNvPr id="0" name=""/>
        <dsp:cNvSpPr/>
      </dsp:nvSpPr>
      <dsp:spPr>
        <a:xfrm>
          <a:off x="2599944" y="2343048"/>
          <a:ext cx="6066536" cy="2469946"/>
        </a:xfrm>
        <a:prstGeom prst="rect">
          <a:avLst/>
        </a:prstGeom>
        <a:solidFill>
          <a:schemeClr val="lt1">
            <a:alpha val="90000"/>
            <a:hueOff val="0"/>
            <a:satOff val="0"/>
            <a:lumOff val="0"/>
            <a:alphaOff val="0"/>
          </a:schemeClr>
        </a:solidFill>
        <a:ln w="9525" cap="flat" cmpd="sng" algn="ctr">
          <a:solidFill>
            <a:schemeClr val="accent4">
              <a:hueOff val="-5514574"/>
              <a:satOff val="30963"/>
              <a:lumOff val="-1437"/>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Central Signal Processor</a:t>
          </a:r>
          <a:endParaRPr lang="en-US" sz="3100" kern="1200" dirty="0"/>
        </a:p>
      </dsp:txBody>
      <dsp:txXfrm>
        <a:off x="2599944" y="2343048"/>
        <a:ext cx="3033268" cy="1104976"/>
      </dsp:txXfrm>
    </dsp:sp>
    <dsp:sp modelId="{C86E8E91-B504-4847-878F-88702F337D7E}">
      <dsp:nvSpPr>
        <dsp:cNvPr id="0" name=""/>
        <dsp:cNvSpPr/>
      </dsp:nvSpPr>
      <dsp:spPr>
        <a:xfrm>
          <a:off x="2047455" y="3448024"/>
          <a:ext cx="1104976" cy="1104976"/>
        </a:xfrm>
        <a:prstGeom prst="pie">
          <a:avLst>
            <a:gd name="adj1" fmla="val 5400000"/>
            <a:gd name="adj2" fmla="val 16200000"/>
          </a:avLst>
        </a:prstGeom>
        <a:solidFill>
          <a:schemeClr val="accent4">
            <a:hueOff val="-8271860"/>
            <a:satOff val="46445"/>
            <a:lumOff val="-215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F21C6232-8DA3-CD47-A248-B6CDB84916B0}">
      <dsp:nvSpPr>
        <dsp:cNvPr id="0" name=""/>
        <dsp:cNvSpPr/>
      </dsp:nvSpPr>
      <dsp:spPr>
        <a:xfrm>
          <a:off x="2599944" y="3459173"/>
          <a:ext cx="6066536" cy="1104976"/>
        </a:xfrm>
        <a:prstGeom prst="rect">
          <a:avLst/>
        </a:prstGeom>
        <a:solidFill>
          <a:schemeClr val="lt1">
            <a:alpha val="90000"/>
            <a:hueOff val="0"/>
            <a:satOff val="0"/>
            <a:lumOff val="0"/>
            <a:alphaOff val="0"/>
          </a:schemeClr>
        </a:solidFill>
        <a:ln w="9525" cap="flat" cmpd="sng" algn="ctr">
          <a:solidFill>
            <a:schemeClr val="accent4">
              <a:hueOff val="-8271860"/>
              <a:satOff val="46445"/>
              <a:lumOff val="-2156"/>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Receivers</a:t>
          </a:r>
          <a:endParaRPr lang="en-US" sz="3100" kern="1200" dirty="0"/>
        </a:p>
      </dsp:txBody>
      <dsp:txXfrm>
        <a:off x="2599944" y="3459173"/>
        <a:ext cx="3033268" cy="1104976"/>
      </dsp:txXfrm>
    </dsp:sp>
    <dsp:sp modelId="{78DFD629-E131-E04D-ADFA-2F7D01CCA68F}">
      <dsp:nvSpPr>
        <dsp:cNvPr id="0" name=""/>
        <dsp:cNvSpPr/>
      </dsp:nvSpPr>
      <dsp:spPr>
        <a:xfrm>
          <a:off x="5633212" y="133095"/>
          <a:ext cx="3033268" cy="1104976"/>
        </a:xfrm>
        <a:prstGeom prst="rect">
          <a:avLst/>
        </a:prstGeom>
        <a:noFill/>
        <a:ln w="9525" cap="flat" cmpd="sng" algn="ctr">
          <a:noFill/>
          <a:prstDash val="solid"/>
        </a:ln>
        <a:effectLst/>
        <a:scene3d>
          <a:camera prst="orthographicFront"/>
          <a:lightRig rig="chilly" dir="t"/>
        </a:scene3d>
        <a:sp3d/>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“What do these results </a:t>
          </a:r>
          <a:r>
            <a:rPr lang="en-US" sz="1300" b="1" kern="1200" dirty="0" smtClean="0"/>
            <a:t>mean</a:t>
          </a:r>
          <a:r>
            <a:rPr lang="en-US" sz="1300" kern="1200" dirty="0" smtClean="0"/>
            <a:t>?”</a:t>
          </a:r>
          <a:endParaRPr lang="en-US" sz="1300" kern="1200" dirty="0"/>
        </a:p>
        <a:p>
          <a:pPr marL="114300" lvl="1" indent="-114300" algn="l" defTabSz="577850">
            <a:lnSpc>
              <a:spcPct val="90000"/>
            </a:lnSpc>
            <a:spcBef>
              <a:spcPct val="0"/>
            </a:spcBef>
            <a:spcAft>
              <a:spcPct val="15000"/>
            </a:spcAft>
            <a:buChar char="••"/>
          </a:pPr>
          <a:r>
            <a:rPr lang="en-US" sz="1300" kern="1200" dirty="0" smtClean="0"/>
            <a:t>Has this experiment been successful?</a:t>
          </a:r>
          <a:endParaRPr lang="en-US" sz="1300" kern="1200" dirty="0"/>
        </a:p>
        <a:p>
          <a:pPr marL="114300" lvl="1" indent="-114300" algn="l" defTabSz="577850">
            <a:lnSpc>
              <a:spcPct val="90000"/>
            </a:lnSpc>
            <a:spcBef>
              <a:spcPct val="0"/>
            </a:spcBef>
            <a:spcAft>
              <a:spcPct val="15000"/>
            </a:spcAft>
            <a:buChar char="••"/>
          </a:pPr>
          <a:r>
            <a:rPr lang="en-US" sz="1300" kern="1200" dirty="0" smtClean="0"/>
            <a:t>Many and varied users and workflows</a:t>
          </a:r>
          <a:endParaRPr lang="en-US" sz="1300" kern="1200" dirty="0"/>
        </a:p>
      </dsp:txBody>
      <dsp:txXfrm>
        <a:off x="5633212" y="133095"/>
        <a:ext cx="3033268" cy="1104976"/>
      </dsp:txXfrm>
    </dsp:sp>
    <dsp:sp modelId="{D9ECB91B-5765-444E-BEDF-B3BABA9C9AE3}">
      <dsp:nvSpPr>
        <dsp:cNvPr id="0" name=""/>
        <dsp:cNvSpPr/>
      </dsp:nvSpPr>
      <dsp:spPr>
        <a:xfrm>
          <a:off x="5633212" y="1238072"/>
          <a:ext cx="3033268" cy="1104976"/>
        </a:xfrm>
        <a:prstGeom prst="rect">
          <a:avLst/>
        </a:prstGeom>
        <a:noFill/>
        <a:ln w="9525" cap="flat" cmpd="sng" algn="ctr">
          <a:noFill/>
          <a:prstDash val="solid"/>
        </a:ln>
        <a:effectLst/>
        <a:scene3d>
          <a:camera prst="orthographicFront"/>
          <a:lightRig rig="chilly" dir="t"/>
        </a:scene3d>
        <a:sp3d/>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Real time, instinctive aspect</a:t>
          </a:r>
          <a:endParaRPr lang="en-US" sz="1300" kern="1200" dirty="0"/>
        </a:p>
        <a:p>
          <a:pPr marL="114300" lvl="1" indent="-114300" algn="l" defTabSz="577850">
            <a:lnSpc>
              <a:spcPct val="90000"/>
            </a:lnSpc>
            <a:spcBef>
              <a:spcPct val="0"/>
            </a:spcBef>
            <a:spcAft>
              <a:spcPct val="15000"/>
            </a:spcAft>
            <a:buChar char="••"/>
          </a:pPr>
          <a:r>
            <a:rPr lang="en-US" sz="1300" kern="1200" dirty="0" smtClean="0"/>
            <a:t>Off-real time analysis of complete data set.</a:t>
          </a:r>
          <a:endParaRPr lang="en-US" sz="1300" kern="1200" dirty="0"/>
        </a:p>
        <a:p>
          <a:pPr marL="114300" lvl="1" indent="-114300" algn="l" defTabSz="577850">
            <a:lnSpc>
              <a:spcPct val="90000"/>
            </a:lnSpc>
            <a:spcBef>
              <a:spcPct val="0"/>
            </a:spcBef>
            <a:spcAft>
              <a:spcPct val="15000"/>
            </a:spcAft>
            <a:buChar char="••"/>
          </a:pPr>
          <a:r>
            <a:rPr lang="en-US" sz="1300" kern="1200" dirty="0" smtClean="0"/>
            <a:t>Must be flexible but predictable</a:t>
          </a:r>
          <a:endParaRPr lang="en-US" sz="1300" kern="1200" dirty="0"/>
        </a:p>
      </dsp:txBody>
      <dsp:txXfrm>
        <a:off x="5633212" y="1238072"/>
        <a:ext cx="3033268" cy="1104976"/>
      </dsp:txXfrm>
    </dsp:sp>
    <dsp:sp modelId="{84FBB3F5-5B27-274A-88EC-2E89AA0AACA7}">
      <dsp:nvSpPr>
        <dsp:cNvPr id="0" name=""/>
        <dsp:cNvSpPr/>
      </dsp:nvSpPr>
      <dsp:spPr>
        <a:xfrm>
          <a:off x="5633212" y="2343048"/>
          <a:ext cx="3033268" cy="1104976"/>
        </a:xfrm>
        <a:prstGeom prst="rect">
          <a:avLst/>
        </a:prstGeom>
        <a:noFill/>
        <a:ln w="9525" cap="flat" cmpd="sng" algn="ctr">
          <a:noFill/>
          <a:prstDash val="solid"/>
        </a:ln>
        <a:effectLst/>
        <a:scene3d>
          <a:camera prst="orthographicFront"/>
          <a:lightRig rig="chilly" dir="t"/>
        </a:scene3d>
        <a:sp3d/>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Largely automated functioning with some reflexive aspects</a:t>
          </a:r>
          <a:endParaRPr lang="en-US" sz="1300" kern="1200" dirty="0"/>
        </a:p>
        <a:p>
          <a:pPr marL="114300" lvl="1" indent="-114300" algn="l" defTabSz="577850">
            <a:lnSpc>
              <a:spcPct val="90000"/>
            </a:lnSpc>
            <a:spcBef>
              <a:spcPct val="0"/>
            </a:spcBef>
            <a:spcAft>
              <a:spcPct val="15000"/>
            </a:spcAft>
            <a:buChar char="••"/>
          </a:pPr>
          <a:r>
            <a:rPr lang="en-US" sz="1300" kern="1200" dirty="0" smtClean="0"/>
            <a:t>Not very flexible</a:t>
          </a:r>
          <a:endParaRPr lang="en-US" sz="1300" kern="1200" dirty="0"/>
        </a:p>
      </dsp:txBody>
      <dsp:txXfrm>
        <a:off x="5633212" y="2343048"/>
        <a:ext cx="3033268" cy="1104976"/>
      </dsp:txXfrm>
    </dsp:sp>
    <dsp:sp modelId="{D530C580-A866-CB48-89FD-F87CCB685F40}">
      <dsp:nvSpPr>
        <dsp:cNvPr id="0" name=""/>
        <dsp:cNvSpPr/>
      </dsp:nvSpPr>
      <dsp:spPr>
        <a:xfrm>
          <a:off x="5633212" y="3448024"/>
          <a:ext cx="3033268" cy="1104976"/>
        </a:xfrm>
        <a:prstGeom prst="rect">
          <a:avLst/>
        </a:prstGeom>
        <a:noFill/>
        <a:ln w="9525" cap="flat" cmpd="sng" algn="ctr">
          <a:noFill/>
          <a:prstDash val="solid"/>
        </a:ln>
        <a:effectLst/>
        <a:scene3d>
          <a:camera prst="orthographicFront"/>
          <a:lightRig rig="chilly" dir="t"/>
        </a:scene3d>
        <a:sp3d/>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Completely automated</a:t>
          </a:r>
          <a:endParaRPr lang="en-US" sz="1300" kern="1200" dirty="0"/>
        </a:p>
      </dsp:txBody>
      <dsp:txXfrm>
        <a:off x="5633212" y="3448024"/>
        <a:ext cx="3033268" cy="11049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C6869-6D75-CB4A-9702-23ED1F163530}">
      <dsp:nvSpPr>
        <dsp:cNvPr id="0" name=""/>
        <dsp:cNvSpPr/>
      </dsp:nvSpPr>
      <dsp:spPr>
        <a:xfrm>
          <a:off x="0" y="123951"/>
          <a:ext cx="5218176" cy="5218176"/>
        </a:xfrm>
        <a:prstGeom prst="pie">
          <a:avLst>
            <a:gd name="adj1" fmla="val 5400000"/>
            <a:gd name="adj2" fmla="val 1620000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778621B9-4197-3047-8BE0-BF586624F990}">
      <dsp:nvSpPr>
        <dsp:cNvPr id="0" name=""/>
        <dsp:cNvSpPr/>
      </dsp:nvSpPr>
      <dsp:spPr>
        <a:xfrm>
          <a:off x="2609088" y="123951"/>
          <a:ext cx="6087871" cy="5218176"/>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Culture</a:t>
          </a:r>
          <a:endParaRPr lang="en-US" sz="3100" kern="1200" dirty="0"/>
        </a:p>
      </dsp:txBody>
      <dsp:txXfrm>
        <a:off x="2609088" y="123951"/>
        <a:ext cx="3043935" cy="1108862"/>
      </dsp:txXfrm>
    </dsp:sp>
    <dsp:sp modelId="{FAB90896-0154-CB4E-9B9B-389FE82D8370}">
      <dsp:nvSpPr>
        <dsp:cNvPr id="0" name=""/>
        <dsp:cNvSpPr/>
      </dsp:nvSpPr>
      <dsp:spPr>
        <a:xfrm>
          <a:off x="641398" y="1203835"/>
          <a:ext cx="3848404" cy="3848404"/>
        </a:xfrm>
        <a:prstGeom prst="pie">
          <a:avLst>
            <a:gd name="adj1" fmla="val 5400000"/>
            <a:gd name="adj2" fmla="val 16200000"/>
          </a:avLst>
        </a:prstGeom>
        <a:solidFill>
          <a:schemeClr val="accent4">
            <a:hueOff val="-2757287"/>
            <a:satOff val="15482"/>
            <a:lumOff val="-71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B6DB5B42-889C-B34F-AC67-5A095C9A1F25}">
      <dsp:nvSpPr>
        <dsp:cNvPr id="0" name=""/>
        <dsp:cNvSpPr/>
      </dsp:nvSpPr>
      <dsp:spPr>
        <a:xfrm>
          <a:off x="2609088" y="1232814"/>
          <a:ext cx="6087871" cy="3848404"/>
        </a:xfrm>
        <a:prstGeom prst="rect">
          <a:avLst/>
        </a:prstGeom>
        <a:solidFill>
          <a:schemeClr val="lt1">
            <a:alpha val="90000"/>
            <a:hueOff val="0"/>
            <a:satOff val="0"/>
            <a:lumOff val="0"/>
            <a:alphaOff val="0"/>
          </a:schemeClr>
        </a:solidFill>
        <a:ln w="9525" cap="flat" cmpd="sng" algn="ctr">
          <a:solidFill>
            <a:schemeClr val="accent4">
              <a:hueOff val="-2757287"/>
              <a:satOff val="15482"/>
              <a:lumOff val="-719"/>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Conscious Mind</a:t>
          </a:r>
          <a:endParaRPr lang="en-US" sz="3100" kern="1200" dirty="0"/>
        </a:p>
      </dsp:txBody>
      <dsp:txXfrm>
        <a:off x="2609088" y="1232814"/>
        <a:ext cx="3043935" cy="1108862"/>
      </dsp:txXfrm>
    </dsp:sp>
    <dsp:sp modelId="{C340BF48-221F-944C-9E97-E304636A346C}">
      <dsp:nvSpPr>
        <dsp:cNvPr id="0" name=""/>
        <dsp:cNvSpPr/>
      </dsp:nvSpPr>
      <dsp:spPr>
        <a:xfrm>
          <a:off x="1369771" y="2341676"/>
          <a:ext cx="2478633" cy="2478633"/>
        </a:xfrm>
        <a:prstGeom prst="pie">
          <a:avLst>
            <a:gd name="adj1" fmla="val 5400000"/>
            <a:gd name="adj2" fmla="val 16200000"/>
          </a:avLst>
        </a:prstGeom>
        <a:solidFill>
          <a:schemeClr val="accent4">
            <a:hueOff val="-5514574"/>
            <a:satOff val="30963"/>
            <a:lumOff val="-143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CB36A929-CB73-4847-B95C-40DA00D992B2}">
      <dsp:nvSpPr>
        <dsp:cNvPr id="0" name=""/>
        <dsp:cNvSpPr/>
      </dsp:nvSpPr>
      <dsp:spPr>
        <a:xfrm>
          <a:off x="2609088" y="2341676"/>
          <a:ext cx="6087871" cy="2478633"/>
        </a:xfrm>
        <a:prstGeom prst="rect">
          <a:avLst/>
        </a:prstGeom>
        <a:solidFill>
          <a:schemeClr val="lt1">
            <a:alpha val="90000"/>
            <a:hueOff val="0"/>
            <a:satOff val="0"/>
            <a:lumOff val="0"/>
            <a:alphaOff val="0"/>
          </a:schemeClr>
        </a:solidFill>
        <a:ln w="9525" cap="flat" cmpd="sng" algn="ctr">
          <a:solidFill>
            <a:schemeClr val="accent4">
              <a:hueOff val="-5514574"/>
              <a:satOff val="30963"/>
              <a:lumOff val="-1437"/>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Sub-conscious</a:t>
          </a:r>
          <a:endParaRPr lang="en-US" sz="3100" kern="1200" dirty="0"/>
        </a:p>
      </dsp:txBody>
      <dsp:txXfrm>
        <a:off x="2609088" y="2341676"/>
        <a:ext cx="3043935" cy="1108862"/>
      </dsp:txXfrm>
    </dsp:sp>
    <dsp:sp modelId="{C86E8E91-B504-4847-878F-88702F337D7E}">
      <dsp:nvSpPr>
        <dsp:cNvPr id="0" name=""/>
        <dsp:cNvSpPr/>
      </dsp:nvSpPr>
      <dsp:spPr>
        <a:xfrm>
          <a:off x="2054656" y="3450539"/>
          <a:ext cx="1108862" cy="1108862"/>
        </a:xfrm>
        <a:prstGeom prst="pie">
          <a:avLst>
            <a:gd name="adj1" fmla="val 5400000"/>
            <a:gd name="adj2" fmla="val 16200000"/>
          </a:avLst>
        </a:prstGeom>
        <a:solidFill>
          <a:schemeClr val="accent4">
            <a:hueOff val="-8271860"/>
            <a:satOff val="46445"/>
            <a:lumOff val="-215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F21C6232-8DA3-CD47-A248-B6CDB84916B0}">
      <dsp:nvSpPr>
        <dsp:cNvPr id="0" name=""/>
        <dsp:cNvSpPr/>
      </dsp:nvSpPr>
      <dsp:spPr>
        <a:xfrm>
          <a:off x="2609088" y="3450539"/>
          <a:ext cx="6087871" cy="1108862"/>
        </a:xfrm>
        <a:prstGeom prst="rect">
          <a:avLst/>
        </a:prstGeom>
        <a:solidFill>
          <a:schemeClr val="lt1">
            <a:alpha val="90000"/>
            <a:hueOff val="0"/>
            <a:satOff val="0"/>
            <a:lumOff val="0"/>
            <a:alphaOff val="0"/>
          </a:schemeClr>
        </a:solidFill>
        <a:ln w="9525" cap="flat" cmpd="sng" algn="ctr">
          <a:solidFill>
            <a:schemeClr val="accent4">
              <a:hueOff val="-8271860"/>
              <a:satOff val="46445"/>
              <a:lumOff val="-2156"/>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Unconscious</a:t>
          </a:r>
          <a:endParaRPr lang="en-US" sz="3100" kern="1200" dirty="0"/>
        </a:p>
      </dsp:txBody>
      <dsp:txXfrm>
        <a:off x="2609088" y="3450539"/>
        <a:ext cx="3043935" cy="1108862"/>
      </dsp:txXfrm>
    </dsp:sp>
    <dsp:sp modelId="{78DFD629-E131-E04D-ADFA-2F7D01CCA68F}">
      <dsp:nvSpPr>
        <dsp:cNvPr id="0" name=""/>
        <dsp:cNvSpPr/>
      </dsp:nvSpPr>
      <dsp:spPr>
        <a:xfrm>
          <a:off x="5653024" y="123951"/>
          <a:ext cx="3043935" cy="1108862"/>
        </a:xfrm>
        <a:prstGeom prst="rect">
          <a:avLst/>
        </a:prstGeom>
        <a:noFill/>
        <a:ln w="9525" cap="flat" cmpd="sng" algn="ctr">
          <a:noFill/>
          <a:prstDash val="solid"/>
        </a:ln>
        <a:effectLst/>
        <a:scene3d>
          <a:camera prst="orthographicFront"/>
          <a:lightRig rig="chilly" dir="t"/>
        </a:scene3d>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Meaning of things in community</a:t>
          </a:r>
          <a:endParaRPr lang="en-US" sz="1600" kern="1200" dirty="0"/>
        </a:p>
        <a:p>
          <a:pPr marL="171450" lvl="1" indent="-171450" algn="l" defTabSz="711200">
            <a:lnSpc>
              <a:spcPct val="90000"/>
            </a:lnSpc>
            <a:spcBef>
              <a:spcPct val="0"/>
            </a:spcBef>
            <a:spcAft>
              <a:spcPct val="15000"/>
            </a:spcAft>
            <a:buChar char="••"/>
          </a:pPr>
          <a:r>
            <a:rPr lang="en-US" sz="1600" kern="1200" dirty="0" err="1" smtClean="0"/>
            <a:t>Curation</a:t>
          </a:r>
          <a:r>
            <a:rPr lang="en-US" sz="1600" kern="1200" dirty="0" smtClean="0"/>
            <a:t> of important artifacts</a:t>
          </a:r>
          <a:endParaRPr lang="en-US" sz="1600" kern="1200" dirty="0"/>
        </a:p>
      </dsp:txBody>
      <dsp:txXfrm>
        <a:off x="5653024" y="123951"/>
        <a:ext cx="3043935" cy="1108862"/>
      </dsp:txXfrm>
    </dsp:sp>
    <dsp:sp modelId="{D9ECB91B-5765-444E-BEDF-B3BABA9C9AE3}">
      <dsp:nvSpPr>
        <dsp:cNvPr id="0" name=""/>
        <dsp:cNvSpPr/>
      </dsp:nvSpPr>
      <dsp:spPr>
        <a:xfrm>
          <a:off x="5653024" y="1232814"/>
          <a:ext cx="3043935" cy="1108862"/>
        </a:xfrm>
        <a:prstGeom prst="rect">
          <a:avLst/>
        </a:prstGeom>
        <a:noFill/>
        <a:ln w="9525" cap="flat" cmpd="sng" algn="ctr">
          <a:noFill/>
          <a:prstDash val="solid"/>
        </a:ln>
        <a:effectLst/>
        <a:scene3d>
          <a:camera prst="orthographicFront"/>
          <a:lightRig rig="chilly" dir="t"/>
        </a:scene3d>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Analytical mind, </a:t>
          </a:r>
          <a:r>
            <a:rPr lang="en-US" sz="1600" kern="1200" dirty="0" err="1" smtClean="0"/>
            <a:t>Rationalisation</a:t>
          </a:r>
          <a:endParaRPr lang="en-US" sz="1600" kern="1200" dirty="0"/>
        </a:p>
        <a:p>
          <a:pPr marL="171450" lvl="1" indent="-171450" algn="l" defTabSz="711200">
            <a:lnSpc>
              <a:spcPct val="90000"/>
            </a:lnSpc>
            <a:spcBef>
              <a:spcPct val="0"/>
            </a:spcBef>
            <a:spcAft>
              <a:spcPct val="15000"/>
            </a:spcAft>
            <a:buChar char="••"/>
          </a:pPr>
          <a:r>
            <a:rPr lang="en-US" sz="1600" kern="1200" dirty="0" smtClean="0"/>
            <a:t>Will Power</a:t>
          </a:r>
          <a:endParaRPr lang="en-US" sz="1600" kern="1200" dirty="0"/>
        </a:p>
        <a:p>
          <a:pPr marL="171450" lvl="1" indent="-171450" algn="l" defTabSz="711200">
            <a:lnSpc>
              <a:spcPct val="90000"/>
            </a:lnSpc>
            <a:spcBef>
              <a:spcPct val="0"/>
            </a:spcBef>
            <a:spcAft>
              <a:spcPct val="15000"/>
            </a:spcAft>
            <a:buChar char="••"/>
          </a:pPr>
          <a:r>
            <a:rPr lang="en-US" sz="1600" kern="1200" dirty="0" smtClean="0"/>
            <a:t>Short Term memory</a:t>
          </a:r>
          <a:endParaRPr lang="en-US" sz="1600" kern="1200" dirty="0"/>
        </a:p>
      </dsp:txBody>
      <dsp:txXfrm>
        <a:off x="5653024" y="1232814"/>
        <a:ext cx="3043935" cy="1108862"/>
      </dsp:txXfrm>
    </dsp:sp>
    <dsp:sp modelId="{84FBB3F5-5B27-274A-88EC-2E89AA0AACA7}">
      <dsp:nvSpPr>
        <dsp:cNvPr id="0" name=""/>
        <dsp:cNvSpPr/>
      </dsp:nvSpPr>
      <dsp:spPr>
        <a:xfrm>
          <a:off x="5653024" y="2341676"/>
          <a:ext cx="3043935" cy="1108862"/>
        </a:xfrm>
        <a:prstGeom prst="rect">
          <a:avLst/>
        </a:prstGeom>
        <a:noFill/>
        <a:ln w="9525" cap="flat" cmpd="sng" algn="ctr">
          <a:noFill/>
          <a:prstDash val="solid"/>
        </a:ln>
        <a:effectLst/>
        <a:scene3d>
          <a:camera prst="orthographicFront"/>
          <a:lightRig rig="chilly" dir="t"/>
        </a:scene3d>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Emotions</a:t>
          </a:r>
          <a:endParaRPr lang="en-US" sz="1600" kern="1200" dirty="0"/>
        </a:p>
        <a:p>
          <a:pPr marL="171450" lvl="1" indent="-171450" algn="l" defTabSz="711200">
            <a:lnSpc>
              <a:spcPct val="90000"/>
            </a:lnSpc>
            <a:spcBef>
              <a:spcPct val="0"/>
            </a:spcBef>
            <a:spcAft>
              <a:spcPct val="15000"/>
            </a:spcAft>
            <a:buChar char="••"/>
          </a:pPr>
          <a:r>
            <a:rPr lang="en-US" sz="1600" kern="1200" dirty="0" smtClean="0"/>
            <a:t>Reflexes</a:t>
          </a:r>
          <a:endParaRPr lang="en-US" sz="1600" kern="1200" dirty="0"/>
        </a:p>
        <a:p>
          <a:pPr marL="171450" lvl="1" indent="-171450" algn="l" defTabSz="711200">
            <a:lnSpc>
              <a:spcPct val="90000"/>
            </a:lnSpc>
            <a:spcBef>
              <a:spcPct val="0"/>
            </a:spcBef>
            <a:spcAft>
              <a:spcPct val="15000"/>
            </a:spcAft>
            <a:buChar char="••"/>
          </a:pPr>
          <a:r>
            <a:rPr lang="en-US" sz="1600" kern="1200" dirty="0" smtClean="0"/>
            <a:t>Habits</a:t>
          </a:r>
          <a:endParaRPr lang="en-US" sz="1600" kern="1200" dirty="0"/>
        </a:p>
      </dsp:txBody>
      <dsp:txXfrm>
        <a:off x="5653024" y="2341676"/>
        <a:ext cx="3043935" cy="1108862"/>
      </dsp:txXfrm>
    </dsp:sp>
    <dsp:sp modelId="{D530C580-A866-CB48-89FD-F87CCB685F40}">
      <dsp:nvSpPr>
        <dsp:cNvPr id="0" name=""/>
        <dsp:cNvSpPr/>
      </dsp:nvSpPr>
      <dsp:spPr>
        <a:xfrm>
          <a:off x="5653024" y="3450539"/>
          <a:ext cx="3043935" cy="1108862"/>
        </a:xfrm>
        <a:prstGeom prst="rect">
          <a:avLst/>
        </a:prstGeom>
        <a:noFill/>
        <a:ln w="9525" cap="flat" cmpd="sng" algn="ctr">
          <a:noFill/>
          <a:prstDash val="solid"/>
        </a:ln>
        <a:effectLst/>
        <a:scene3d>
          <a:camera prst="orthographicFront"/>
          <a:lightRig rig="chilly" dir="t"/>
        </a:scene3d>
        <a:sp3d/>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endParaRPr lang="en-US" sz="1600" kern="1200" dirty="0"/>
        </a:p>
        <a:p>
          <a:pPr marL="171450" lvl="1" indent="-171450" algn="l" defTabSz="711200">
            <a:lnSpc>
              <a:spcPct val="90000"/>
            </a:lnSpc>
            <a:spcBef>
              <a:spcPct val="0"/>
            </a:spcBef>
            <a:spcAft>
              <a:spcPct val="15000"/>
            </a:spcAft>
            <a:buChar char="••"/>
          </a:pPr>
          <a:r>
            <a:rPr lang="en-US" sz="1600" kern="1200" dirty="0" smtClean="0"/>
            <a:t>Automatic functions (vital signs)</a:t>
          </a:r>
          <a:endParaRPr lang="en-US" sz="1600" kern="1200" dirty="0"/>
        </a:p>
      </dsp:txBody>
      <dsp:txXfrm>
        <a:off x="5653024" y="3450539"/>
        <a:ext cx="3043935" cy="11088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55B00C-72A3-4F44-9980-16B6A29DC131}">
      <dsp:nvSpPr>
        <dsp:cNvPr id="0" name=""/>
        <dsp:cNvSpPr/>
      </dsp:nvSpPr>
      <dsp:spPr>
        <a:xfrm rot="5400000">
          <a:off x="-215206" y="219430"/>
          <a:ext cx="1434711" cy="1004298"/>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Input</a:t>
          </a:r>
          <a:endParaRPr lang="en-US" sz="1300" kern="1200" dirty="0"/>
        </a:p>
      </dsp:txBody>
      <dsp:txXfrm rot="-5400000">
        <a:off x="1" y="506372"/>
        <a:ext cx="1004298" cy="430413"/>
      </dsp:txXfrm>
    </dsp:sp>
    <dsp:sp modelId="{6D7CDAD2-8B1B-454F-A6B9-7E4C2C9F7C62}">
      <dsp:nvSpPr>
        <dsp:cNvPr id="0" name=""/>
        <dsp:cNvSpPr/>
      </dsp:nvSpPr>
      <dsp:spPr>
        <a:xfrm rot="5400000">
          <a:off x="4320001" y="-3311479"/>
          <a:ext cx="932562" cy="7563968"/>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400 Gbyte/s INGEST</a:t>
          </a:r>
          <a:endParaRPr lang="en-US" sz="2600" kern="1200" dirty="0"/>
        </a:p>
      </dsp:txBody>
      <dsp:txXfrm rot="-5400000">
        <a:off x="1004298" y="49748"/>
        <a:ext cx="7518444" cy="841514"/>
      </dsp:txXfrm>
    </dsp:sp>
    <dsp:sp modelId="{0CE2F318-9C9E-6940-AA15-55B9B3E21BA9}">
      <dsp:nvSpPr>
        <dsp:cNvPr id="0" name=""/>
        <dsp:cNvSpPr/>
      </dsp:nvSpPr>
      <dsp:spPr>
        <a:xfrm rot="5400000">
          <a:off x="-215206" y="1509498"/>
          <a:ext cx="1434711" cy="1004298"/>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Distribute</a:t>
          </a:r>
          <a:endParaRPr lang="en-US" sz="1300" kern="1200" dirty="0"/>
        </a:p>
      </dsp:txBody>
      <dsp:txXfrm rot="-5400000">
        <a:off x="1" y="1796440"/>
        <a:ext cx="1004298" cy="430413"/>
      </dsp:txXfrm>
    </dsp:sp>
    <dsp:sp modelId="{3FC78D8E-789C-E943-AF68-0046094BF550}">
      <dsp:nvSpPr>
        <dsp:cNvPr id="0" name=""/>
        <dsp:cNvSpPr/>
      </dsp:nvSpPr>
      <dsp:spPr>
        <a:xfrm rot="5400000">
          <a:off x="4320001" y="-2021411"/>
          <a:ext cx="932562" cy="7563968"/>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400 million tasks in the graph</a:t>
          </a:r>
          <a:endParaRPr lang="en-US" sz="2600" kern="1200" dirty="0"/>
        </a:p>
        <a:p>
          <a:pPr marL="228600" lvl="1" indent="-228600" algn="l" defTabSz="1155700">
            <a:lnSpc>
              <a:spcPct val="90000"/>
            </a:lnSpc>
            <a:spcBef>
              <a:spcPct val="0"/>
            </a:spcBef>
            <a:spcAft>
              <a:spcPct val="15000"/>
            </a:spcAft>
            <a:buChar char="••"/>
          </a:pPr>
          <a:r>
            <a:rPr lang="en-US" sz="2600" kern="1200" dirty="0" smtClean="0"/>
            <a:t>Half an </a:t>
          </a:r>
          <a:r>
            <a:rPr lang="en-US" sz="2600" kern="1200" dirty="0" err="1" smtClean="0"/>
            <a:t>Exaflop</a:t>
          </a:r>
          <a:r>
            <a:rPr lang="en-US" sz="2600" kern="1200" dirty="0" smtClean="0"/>
            <a:t>/s total peak</a:t>
          </a:r>
          <a:endParaRPr lang="en-US" sz="2600" kern="1200" dirty="0"/>
        </a:p>
      </dsp:txBody>
      <dsp:txXfrm rot="-5400000">
        <a:off x="1004298" y="1339816"/>
        <a:ext cx="7518444" cy="841514"/>
      </dsp:txXfrm>
    </dsp:sp>
    <dsp:sp modelId="{F6E45896-C6A9-F846-A2BC-5C154FE1D9DC}">
      <dsp:nvSpPr>
        <dsp:cNvPr id="0" name=""/>
        <dsp:cNvSpPr/>
      </dsp:nvSpPr>
      <dsp:spPr>
        <a:xfrm rot="5400000">
          <a:off x="-215206" y="2799566"/>
          <a:ext cx="1434711" cy="1004298"/>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Generate (and destroy)</a:t>
          </a:r>
          <a:endParaRPr lang="en-US" sz="1300" kern="1200" dirty="0"/>
        </a:p>
      </dsp:txBody>
      <dsp:txXfrm rot="-5400000">
        <a:off x="1" y="3086508"/>
        <a:ext cx="1004298" cy="430413"/>
      </dsp:txXfrm>
    </dsp:sp>
    <dsp:sp modelId="{0942C426-9BD3-CD42-9069-8B2E62769CA5}">
      <dsp:nvSpPr>
        <dsp:cNvPr id="0" name=""/>
        <dsp:cNvSpPr/>
      </dsp:nvSpPr>
      <dsp:spPr>
        <a:xfrm rot="5400000">
          <a:off x="4320001" y="-731343"/>
          <a:ext cx="932562" cy="7563968"/>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1.3 </a:t>
          </a:r>
          <a:r>
            <a:rPr lang="en-US" sz="2600" kern="1200" dirty="0" err="1" smtClean="0"/>
            <a:t>ZettaBytes</a:t>
          </a:r>
          <a:r>
            <a:rPr lang="en-US" sz="2600" kern="1200" dirty="0" smtClean="0"/>
            <a:t> intermediate data products</a:t>
          </a:r>
          <a:endParaRPr lang="en-US" sz="2600" kern="1200" dirty="0"/>
        </a:p>
      </dsp:txBody>
      <dsp:txXfrm rot="-5400000">
        <a:off x="1004298" y="2629884"/>
        <a:ext cx="7518444" cy="841514"/>
      </dsp:txXfrm>
    </dsp:sp>
    <dsp:sp modelId="{6BCA436F-7080-504F-BE44-1EDDAEA1420D}">
      <dsp:nvSpPr>
        <dsp:cNvPr id="0" name=""/>
        <dsp:cNvSpPr/>
      </dsp:nvSpPr>
      <dsp:spPr>
        <a:xfrm rot="5400000">
          <a:off x="-215206" y="4089633"/>
          <a:ext cx="1434711" cy="1004298"/>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Preserve and ship</a:t>
          </a:r>
          <a:endParaRPr lang="en-US" sz="1300" kern="1200" dirty="0"/>
        </a:p>
      </dsp:txBody>
      <dsp:txXfrm rot="-5400000">
        <a:off x="1" y="4376575"/>
        <a:ext cx="1004298" cy="430413"/>
      </dsp:txXfrm>
    </dsp:sp>
    <dsp:sp modelId="{462ADA72-3E71-1D4B-AEE3-26B957B86C81}">
      <dsp:nvSpPr>
        <dsp:cNvPr id="0" name=""/>
        <dsp:cNvSpPr/>
      </dsp:nvSpPr>
      <dsp:spPr>
        <a:xfrm rot="5400000">
          <a:off x="4320001" y="550256"/>
          <a:ext cx="932562" cy="7563968"/>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1 PetaByte per day of Science </a:t>
          </a:r>
          <a:r>
            <a:rPr lang="en-US" sz="2600" kern="1200" smtClean="0"/>
            <a:t>Data Products</a:t>
          </a:r>
          <a:endParaRPr lang="en-US" sz="2600" kern="1200"/>
        </a:p>
      </dsp:txBody>
      <dsp:txXfrm rot="-5400000">
        <a:off x="1004298" y="3911483"/>
        <a:ext cx="7518444" cy="84151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55B00C-72A3-4F44-9980-16B6A29DC131}">
      <dsp:nvSpPr>
        <dsp:cNvPr id="0" name=""/>
        <dsp:cNvSpPr/>
      </dsp:nvSpPr>
      <dsp:spPr>
        <a:xfrm rot="5400000">
          <a:off x="-173371" y="173575"/>
          <a:ext cx="1155812" cy="809068"/>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3.1 &amp; 3.2</a:t>
          </a:r>
          <a:endParaRPr lang="en-US" sz="1500" kern="1200" dirty="0"/>
        </a:p>
      </dsp:txBody>
      <dsp:txXfrm rot="-5400000">
        <a:off x="1" y="404737"/>
        <a:ext cx="809068" cy="346744"/>
      </dsp:txXfrm>
    </dsp:sp>
    <dsp:sp modelId="{6D7CDAD2-8B1B-454F-A6B9-7E4C2C9F7C62}">
      <dsp:nvSpPr>
        <dsp:cNvPr id="0" name=""/>
        <dsp:cNvSpPr/>
      </dsp:nvSpPr>
      <dsp:spPr>
        <a:xfrm rot="5400000">
          <a:off x="4313028" y="-3503756"/>
          <a:ext cx="751277" cy="7759198"/>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en-GB" sz="2300" b="1" i="1" kern="1200" dirty="0" smtClean="0"/>
            <a:t>Inventory of SKA science cases and post-SDP computing and data storage requirements</a:t>
          </a:r>
          <a:endParaRPr lang="en-US" sz="2300" kern="1200" dirty="0"/>
        </a:p>
      </dsp:txBody>
      <dsp:txXfrm rot="-5400000">
        <a:off x="809068" y="36878"/>
        <a:ext cx="7722524" cy="677929"/>
      </dsp:txXfrm>
    </dsp:sp>
    <dsp:sp modelId="{0CE2F318-9C9E-6940-AA15-55B9B3E21BA9}">
      <dsp:nvSpPr>
        <dsp:cNvPr id="0" name=""/>
        <dsp:cNvSpPr/>
      </dsp:nvSpPr>
      <dsp:spPr>
        <a:xfrm rot="5400000">
          <a:off x="-173371" y="1212861"/>
          <a:ext cx="1155812" cy="809068"/>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3.3</a:t>
          </a:r>
          <a:endParaRPr lang="en-US" sz="1500" kern="1200" dirty="0"/>
        </a:p>
      </dsp:txBody>
      <dsp:txXfrm rot="-5400000">
        <a:off x="1" y="1444023"/>
        <a:ext cx="809068" cy="346744"/>
      </dsp:txXfrm>
    </dsp:sp>
    <dsp:sp modelId="{3FC78D8E-789C-E943-AF68-0046094BF550}">
      <dsp:nvSpPr>
        <dsp:cNvPr id="0" name=""/>
        <dsp:cNvSpPr/>
      </dsp:nvSpPr>
      <dsp:spPr>
        <a:xfrm rot="5400000">
          <a:off x="4313028" y="-2464470"/>
          <a:ext cx="751277" cy="7759198"/>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en-GB" sz="2300" b="1" i="1" kern="1200" dirty="0" smtClean="0"/>
            <a:t>Evaluation of existing HPC, cloud and distributed computing technologies</a:t>
          </a:r>
          <a:endParaRPr lang="en-US" sz="2300" kern="1200" dirty="0"/>
        </a:p>
      </dsp:txBody>
      <dsp:txXfrm rot="-5400000">
        <a:off x="809068" y="1076164"/>
        <a:ext cx="7722524" cy="677929"/>
      </dsp:txXfrm>
    </dsp:sp>
    <dsp:sp modelId="{F6E45896-C6A9-F846-A2BC-5C154FE1D9DC}">
      <dsp:nvSpPr>
        <dsp:cNvPr id="0" name=""/>
        <dsp:cNvSpPr/>
      </dsp:nvSpPr>
      <dsp:spPr>
        <a:xfrm rot="5400000">
          <a:off x="-173371" y="2252147"/>
          <a:ext cx="1155812" cy="809068"/>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3.4</a:t>
          </a:r>
          <a:endParaRPr lang="en-US" sz="1500" kern="1200" dirty="0"/>
        </a:p>
      </dsp:txBody>
      <dsp:txXfrm rot="-5400000">
        <a:off x="1" y="2483309"/>
        <a:ext cx="809068" cy="346744"/>
      </dsp:txXfrm>
    </dsp:sp>
    <dsp:sp modelId="{0942C426-9BD3-CD42-9069-8B2E62769CA5}">
      <dsp:nvSpPr>
        <dsp:cNvPr id="0" name=""/>
        <dsp:cNvSpPr/>
      </dsp:nvSpPr>
      <dsp:spPr>
        <a:xfrm rot="5400000">
          <a:off x="4313028" y="-1425184"/>
          <a:ext cx="751277" cy="7759198"/>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en-GB" sz="2300" b="1" i="1" kern="1200" dirty="0" smtClean="0"/>
            <a:t>Design and costing for distributed ESDC computing architecture</a:t>
          </a:r>
          <a:endParaRPr lang="en-US" sz="2300" kern="1200" dirty="0"/>
        </a:p>
      </dsp:txBody>
      <dsp:txXfrm rot="-5400000">
        <a:off x="809068" y="2115450"/>
        <a:ext cx="7722524" cy="677929"/>
      </dsp:txXfrm>
    </dsp:sp>
    <dsp:sp modelId="{6BCA436F-7080-504F-BE44-1EDDAEA1420D}">
      <dsp:nvSpPr>
        <dsp:cNvPr id="0" name=""/>
        <dsp:cNvSpPr/>
      </dsp:nvSpPr>
      <dsp:spPr>
        <a:xfrm rot="5400000">
          <a:off x="-173371" y="3291433"/>
          <a:ext cx="1155812" cy="809068"/>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3.5</a:t>
          </a:r>
          <a:endParaRPr lang="en-US" sz="1500" kern="1200" dirty="0"/>
        </a:p>
      </dsp:txBody>
      <dsp:txXfrm rot="-5400000">
        <a:off x="1" y="3522595"/>
        <a:ext cx="809068" cy="346744"/>
      </dsp:txXfrm>
    </dsp:sp>
    <dsp:sp modelId="{462ADA72-3E71-1D4B-AEE3-26B957B86C81}">
      <dsp:nvSpPr>
        <dsp:cNvPr id="0" name=""/>
        <dsp:cNvSpPr/>
      </dsp:nvSpPr>
      <dsp:spPr>
        <a:xfrm rot="5400000">
          <a:off x="4313028" y="-392720"/>
          <a:ext cx="751277" cy="7759198"/>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en-GB" sz="2300" b="1" i="1" kern="1200" dirty="0" smtClean="0"/>
            <a:t>Requirements for interfaces to SKA Science Archives &amp; Other Repositories</a:t>
          </a:r>
          <a:endParaRPr lang="en-US" sz="2300" kern="1200" dirty="0"/>
        </a:p>
      </dsp:txBody>
      <dsp:txXfrm rot="-5400000">
        <a:off x="809068" y="3147914"/>
        <a:ext cx="7722524" cy="677929"/>
      </dsp:txXfrm>
    </dsp:sp>
    <dsp:sp modelId="{B437F6AB-E54D-D448-96EF-D7FB882DC45D}">
      <dsp:nvSpPr>
        <dsp:cNvPr id="0" name=""/>
        <dsp:cNvSpPr/>
      </dsp:nvSpPr>
      <dsp:spPr>
        <a:xfrm rot="5400000">
          <a:off x="-173371" y="4330719"/>
          <a:ext cx="1155812" cy="809068"/>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3.6</a:t>
          </a:r>
          <a:endParaRPr lang="en-US" sz="1500" kern="1200" dirty="0"/>
        </a:p>
      </dsp:txBody>
      <dsp:txXfrm rot="-5400000">
        <a:off x="1" y="4561881"/>
        <a:ext cx="809068" cy="346744"/>
      </dsp:txXfrm>
    </dsp:sp>
    <dsp:sp modelId="{CD20B215-299D-0748-BF91-4E0583221E18}">
      <dsp:nvSpPr>
        <dsp:cNvPr id="0" name=""/>
        <dsp:cNvSpPr/>
      </dsp:nvSpPr>
      <dsp:spPr>
        <a:xfrm rot="5400000">
          <a:off x="4313028" y="653387"/>
          <a:ext cx="751277" cy="7759198"/>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en-GB" sz="2300" b="1" i="1" kern="1200" dirty="0" smtClean="0"/>
            <a:t>Validation, Verification &amp; Proof of concept activities utilizing SKA pathfinder and pre-cursor facilities</a:t>
          </a:r>
          <a:endParaRPr lang="en-US" sz="2300" kern="1200" dirty="0"/>
        </a:p>
      </dsp:txBody>
      <dsp:txXfrm rot="-5400000">
        <a:off x="809068" y="4194021"/>
        <a:ext cx="7722524" cy="677929"/>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40C000B-D58B-704B-80A4-E29D5CC8AC23}" type="datetimeFigureOut">
              <a:rPr lang="en-US" smtClean="0"/>
              <a:t>01/11/16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FDF3F5-11CD-454C-8168-860BDC7419FF}" type="slidenum">
              <a:rPr lang="en-US" smtClean="0"/>
              <a:t>‹#›</a:t>
            </a:fld>
            <a:endParaRPr lang="en-US"/>
          </a:p>
        </p:txBody>
      </p:sp>
    </p:spTree>
    <p:extLst>
      <p:ext uri="{BB962C8B-B14F-4D97-AF65-F5344CB8AC3E}">
        <p14:creationId xmlns:p14="http://schemas.microsoft.com/office/powerpoint/2010/main" val="19423134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9317191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14978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62307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7054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68951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88" name="Shape 188"/>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Main point: the data processor is off site at a benign location.</a:t>
            </a:r>
          </a:p>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Complicated: two receptor technologies at two different sites (on different continents) . Logistical complications – hardware duplication is minimal (except perhaps for load balancing). Designs for Central Signal Processing and Science Data Processor very similar (and re-used) for the two sites. The general purpose processing is located off-site, so much more benign environment.</a:t>
            </a:r>
          </a:p>
        </p:txBody>
      </p:sp>
      <p:sp>
        <p:nvSpPr>
          <p:cNvPr id="189" name="Shape 189"/>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6</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Up to now</a:t>
            </a:r>
            <a:r>
              <a:rPr lang="en-GB" baseline="0" dirty="0"/>
              <a:t> we have spoken about large HPC “</a:t>
            </a:r>
            <a:r>
              <a:rPr lang="en-GB" baseline="0" dirty="0" err="1"/>
              <a:t>on-premise</a:t>
            </a:r>
            <a:r>
              <a:rPr lang="en-GB" baseline="0" dirty="0"/>
              <a:t>” clouds as part of the instrument. Science Regional Centres are also part of the SKA project and will potentially be of similar performance to on-premises SDP systems or could use public cloud where appropriate. Discussions are now starting on the potential use of OpenStack for these platforms too.</a:t>
            </a:r>
            <a:endParaRPr lang="en-GB"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277666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Shape 20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06" name="Shape 206"/>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Capture here the key performance requirements for the SDP.</a:t>
            </a:r>
          </a:p>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ct val="25000"/>
              <a:buFontTx/>
              <a:buNone/>
              <a:tabLst/>
              <a:defRPr/>
            </a:pPr>
            <a:r>
              <a:rPr lang="en-US" sz="1200" b="0" i="0" u="none" strike="noStrike" cap="none" dirty="0" smtClean="0">
                <a:solidFill>
                  <a:schemeClr val="dk1"/>
                </a:solidFill>
                <a:latin typeface="Calibri"/>
                <a:ea typeface="Calibri"/>
                <a:cs typeface="Calibri"/>
                <a:sym typeface="Calibri"/>
              </a:rPr>
              <a:t>The data processor is off site at a benign location.</a:t>
            </a:r>
          </a:p>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p:txBody>
      </p:sp>
      <p:sp>
        <p:nvSpPr>
          <p:cNvPr id="207" name="Shape 20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8</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47779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Shape 2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79" name="Shape 27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342900" marR="0" lvl="0" indent="-336550" algn="l" rtl="0">
              <a:spcBef>
                <a:spcPts val="0"/>
              </a:spcBef>
              <a:spcAft>
                <a:spcPts val="0"/>
              </a:spcAft>
              <a:buClr>
                <a:schemeClr val="dk1"/>
              </a:buClr>
              <a:buSzPct val="100000"/>
              <a:buFont typeface="Arial"/>
              <a:buChar char="•"/>
            </a:pPr>
            <a:r>
              <a:rPr lang="en-US" sz="2300" b="0" i="0" u="none" strike="noStrike" cap="none" dirty="0" smtClean="0">
                <a:solidFill>
                  <a:schemeClr val="dk1"/>
                </a:solidFill>
                <a:latin typeface="Arial"/>
                <a:ea typeface="Arial"/>
                <a:cs typeface="Arial"/>
                <a:sym typeface="Arial"/>
              </a:rPr>
              <a:t>Power efficiency </a:t>
            </a:r>
          </a:p>
          <a:p>
            <a:pPr marL="742950" marR="0" lvl="1" indent="-266700" algn="l" rtl="0">
              <a:spcBef>
                <a:spcPts val="400"/>
              </a:spcBef>
              <a:spcAft>
                <a:spcPts val="0"/>
              </a:spcAft>
              <a:buClr>
                <a:schemeClr val="dk1"/>
              </a:buClr>
              <a:buSzPct val="100000"/>
              <a:buFont typeface="Arial"/>
              <a:buChar char="–"/>
            </a:pPr>
            <a:r>
              <a:rPr lang="en-US" sz="1700" b="0" i="0" u="none" strike="noStrike" cap="none" dirty="0" smtClean="0">
                <a:solidFill>
                  <a:schemeClr val="dk1"/>
                </a:solidFill>
                <a:latin typeface="Arial"/>
                <a:ea typeface="Arial"/>
                <a:cs typeface="Arial"/>
                <a:sym typeface="Arial"/>
              </a:rPr>
              <a:t>Current </a:t>
            </a:r>
            <a:r>
              <a:rPr lang="en-US" sz="1700" b="0" i="0" u="none" strike="noStrike" cap="none" dirty="0" err="1" smtClean="0">
                <a:solidFill>
                  <a:schemeClr val="dk1"/>
                </a:solidFill>
                <a:latin typeface="Arial"/>
                <a:ea typeface="Arial"/>
                <a:cs typeface="Arial"/>
                <a:sym typeface="Arial"/>
              </a:rPr>
              <a:t>Exascale</a:t>
            </a:r>
            <a:r>
              <a:rPr lang="en-US" sz="1700" b="0" i="0" u="none" strike="noStrike" cap="none" dirty="0" smtClean="0">
                <a:solidFill>
                  <a:schemeClr val="dk1"/>
                </a:solidFill>
                <a:latin typeface="Arial"/>
                <a:ea typeface="Arial"/>
                <a:cs typeface="Arial"/>
                <a:sym typeface="Arial"/>
              </a:rPr>
              <a:t> roadmap (US) indicates 20-25MW(!) for </a:t>
            </a:r>
            <a:r>
              <a:rPr lang="en-US" sz="1700" b="0" i="0" u="none" strike="noStrike" cap="none" dirty="0" err="1" smtClean="0">
                <a:solidFill>
                  <a:schemeClr val="dk1"/>
                </a:solidFill>
                <a:latin typeface="Arial"/>
                <a:ea typeface="Arial"/>
                <a:cs typeface="Arial"/>
                <a:sym typeface="Arial"/>
              </a:rPr>
              <a:t>ExaFlop</a:t>
            </a:r>
            <a:r>
              <a:rPr lang="en-US" sz="1700" b="0" i="0" u="none" strike="noStrike" cap="none" dirty="0" smtClean="0">
                <a:solidFill>
                  <a:schemeClr val="dk1"/>
                </a:solidFill>
                <a:latin typeface="Arial"/>
                <a:ea typeface="Arial"/>
                <a:cs typeface="Arial"/>
                <a:sym typeface="Arial"/>
              </a:rPr>
              <a:t> by 2023. </a:t>
            </a:r>
          </a:p>
          <a:p>
            <a:pPr marL="742950" marR="0" lvl="1" indent="-266700" algn="l" rtl="0">
              <a:spcBef>
                <a:spcPts val="400"/>
              </a:spcBef>
              <a:spcAft>
                <a:spcPts val="0"/>
              </a:spcAft>
              <a:buClr>
                <a:schemeClr val="dk1"/>
              </a:buClr>
              <a:buSzPct val="100000"/>
              <a:buFont typeface="Arial"/>
              <a:buChar char="–"/>
            </a:pPr>
            <a:r>
              <a:rPr lang="en-US" sz="1700" b="0" i="0" u="none" strike="noStrike" cap="none" dirty="0" smtClean="0">
                <a:solidFill>
                  <a:schemeClr val="dk1"/>
                </a:solidFill>
                <a:latin typeface="Arial"/>
                <a:ea typeface="Arial"/>
                <a:cs typeface="Arial"/>
                <a:sym typeface="Arial"/>
              </a:rPr>
              <a:t>We require about one quarter of this.</a:t>
            </a:r>
            <a:endParaRPr lang="en-US" sz="1700" dirty="0" smtClean="0"/>
          </a:p>
          <a:p>
            <a:pPr marL="342900" marR="0" lvl="0" indent="-336550" algn="l" rtl="0">
              <a:spcBef>
                <a:spcPts val="480"/>
              </a:spcBef>
              <a:spcAft>
                <a:spcPts val="0"/>
              </a:spcAft>
              <a:buClr>
                <a:schemeClr val="dk1"/>
              </a:buClr>
              <a:buSzPct val="100000"/>
              <a:buFont typeface="Arial"/>
              <a:buChar char="•"/>
            </a:pPr>
            <a:r>
              <a:rPr lang="en-US" sz="2300" b="0" i="0" u="none" strike="noStrike" cap="none" dirty="0" smtClean="0">
                <a:solidFill>
                  <a:schemeClr val="dk1"/>
                </a:solidFill>
                <a:latin typeface="Arial"/>
                <a:ea typeface="Arial"/>
                <a:cs typeface="Arial"/>
                <a:sym typeface="Arial"/>
              </a:rPr>
              <a:t>Cost </a:t>
            </a:r>
          </a:p>
          <a:p>
            <a:pPr lvl="1" indent="-266700">
              <a:spcBef>
                <a:spcPts val="400"/>
              </a:spcBef>
            </a:pPr>
            <a:r>
              <a:rPr lang="en-US" sz="1700" dirty="0" smtClean="0"/>
              <a:t>Are our assumptions correct? How will growth-rates pan-out (processor, memory, networking and storage). </a:t>
            </a:r>
          </a:p>
          <a:p>
            <a:pPr marL="342900" marR="0" lvl="0" indent="-336550" algn="l" rtl="0">
              <a:spcBef>
                <a:spcPts val="480"/>
              </a:spcBef>
              <a:spcAft>
                <a:spcPts val="0"/>
              </a:spcAft>
              <a:buClr>
                <a:schemeClr val="dk1"/>
              </a:buClr>
              <a:buSzPct val="100000"/>
              <a:buFont typeface="Arial"/>
              <a:buChar char="•"/>
            </a:pPr>
            <a:r>
              <a:rPr lang="en-US" sz="2300" b="0" i="0" u="none" strike="noStrike" cap="none" dirty="0" smtClean="0">
                <a:solidFill>
                  <a:schemeClr val="dk1"/>
                </a:solidFill>
                <a:latin typeface="Arial"/>
                <a:ea typeface="Arial"/>
                <a:cs typeface="Arial"/>
                <a:sym typeface="Arial"/>
              </a:rPr>
              <a:t>Complexity of Hardware and Software</a:t>
            </a:r>
          </a:p>
          <a:p>
            <a:pPr lvl="1" indent="-336550">
              <a:spcBef>
                <a:spcPts val="480"/>
              </a:spcBef>
            </a:pPr>
            <a:r>
              <a:rPr lang="en-US" sz="1600" dirty="0" smtClean="0"/>
              <a:t>Orchestration required for data ingest, processing, control, preservation and delivery</a:t>
            </a:r>
          </a:p>
          <a:p>
            <a:pPr lvl="1" indent="-336550">
              <a:spcBef>
                <a:spcPts val="480"/>
              </a:spcBef>
            </a:pPr>
            <a:r>
              <a:rPr lang="en-US" sz="1600" dirty="0" smtClean="0"/>
              <a:t>Flexibility required to test new pipelines as Instrument matures</a:t>
            </a:r>
            <a:r>
              <a:rPr lang="en-US" sz="1200" dirty="0" smtClean="0"/>
              <a:t> </a:t>
            </a:r>
            <a:endParaRPr lang="en-US" sz="1500" b="0" i="0" u="none" strike="noStrike" cap="none" dirty="0" smtClean="0">
              <a:solidFill>
                <a:schemeClr val="dk1"/>
              </a:solidFill>
              <a:latin typeface="Arial"/>
              <a:ea typeface="Arial"/>
              <a:cs typeface="Arial"/>
              <a:sym typeface="Arial"/>
            </a:endParaRPr>
          </a:p>
          <a:p>
            <a:pPr marL="342900" marR="0" lvl="0" indent="-336550" algn="l" rtl="0">
              <a:spcBef>
                <a:spcPts val="480"/>
              </a:spcBef>
              <a:spcAft>
                <a:spcPts val="0"/>
              </a:spcAft>
              <a:buClr>
                <a:schemeClr val="dk1"/>
              </a:buClr>
              <a:buSzPct val="100000"/>
              <a:buFont typeface="Arial"/>
              <a:buChar char="•"/>
            </a:pPr>
            <a:r>
              <a:rPr lang="en-US" sz="2300" b="0" i="0" u="none" strike="noStrike" cap="none" dirty="0" smtClean="0">
                <a:solidFill>
                  <a:schemeClr val="dk1"/>
                </a:solidFill>
                <a:latin typeface="Arial"/>
                <a:ea typeface="Arial"/>
                <a:cs typeface="Arial"/>
                <a:sym typeface="Arial"/>
              </a:rPr>
              <a:t>Scalability</a:t>
            </a:r>
          </a:p>
          <a:p>
            <a:pPr lvl="1" indent="-336550">
              <a:spcBef>
                <a:spcPts val="480"/>
              </a:spcBef>
            </a:pPr>
            <a:r>
              <a:rPr lang="en-US" sz="1600" dirty="0" smtClean="0"/>
              <a:t>Hardware roadmaps</a:t>
            </a:r>
          </a:p>
          <a:p>
            <a:pPr lvl="1" indent="-336550">
              <a:spcBef>
                <a:spcPts val="480"/>
              </a:spcBef>
            </a:pPr>
            <a:r>
              <a:rPr lang="en-US" sz="1600" dirty="0" smtClean="0"/>
              <a:t>Demonstrated software scaling is uncertain</a:t>
            </a:r>
          </a:p>
          <a:p>
            <a:pPr marL="342900" marR="0" lvl="0" indent="-336550" algn="l" rtl="0">
              <a:spcBef>
                <a:spcPts val="480"/>
              </a:spcBef>
              <a:spcAft>
                <a:spcPts val="0"/>
              </a:spcAft>
              <a:buClr>
                <a:schemeClr val="dk1"/>
              </a:buClr>
              <a:buSzPct val="100000"/>
              <a:buFont typeface="Arial"/>
              <a:buChar char="•"/>
            </a:pPr>
            <a:r>
              <a:rPr lang="en-US" sz="2300" b="0" i="0" u="none" strike="noStrike" cap="none" dirty="0" smtClean="0">
                <a:solidFill>
                  <a:schemeClr val="dk1"/>
                </a:solidFill>
                <a:latin typeface="Arial"/>
                <a:ea typeface="Arial"/>
                <a:cs typeface="Arial"/>
                <a:sym typeface="Arial"/>
              </a:rPr>
              <a:t>Extensibility, scalability, maintainability</a:t>
            </a:r>
          </a:p>
          <a:p>
            <a:pPr marL="742950" marR="0" lvl="1" indent="-279400" algn="l" rtl="0">
              <a:spcBef>
                <a:spcPts val="400"/>
              </a:spcBef>
              <a:spcAft>
                <a:spcPts val="0"/>
              </a:spcAft>
              <a:buClr>
                <a:schemeClr val="dk1"/>
              </a:buClr>
              <a:buSzPct val="100000"/>
              <a:buFont typeface="Arial"/>
              <a:buChar char="–"/>
            </a:pPr>
            <a:r>
              <a:rPr lang="en-US" sz="1900" b="0" i="0" u="none" strike="noStrike" cap="none" dirty="0" smtClean="0">
                <a:solidFill>
                  <a:schemeClr val="dk1"/>
                </a:solidFill>
                <a:latin typeface="Arial"/>
                <a:ea typeface="Arial"/>
                <a:cs typeface="Arial"/>
                <a:sym typeface="Arial"/>
              </a:rPr>
              <a:t>SKA1 is the first “milestone” – expecting significant expansion in the 2020s with a 50yr observatory lifetime</a:t>
            </a:r>
          </a:p>
          <a:p>
            <a:pPr marL="0" marR="0" lvl="0" indent="0" algn="l" rtl="0">
              <a:spcBef>
                <a:spcPts val="0"/>
              </a:spcBef>
              <a:buSzPct val="25000"/>
              <a:buNone/>
            </a:pPr>
            <a:endParaRPr lang="en-US" sz="1200" b="0" i="0" u="none" strike="noStrike" cap="none" dirty="0">
              <a:solidFill>
                <a:schemeClr val="dk1"/>
              </a:solidFill>
              <a:latin typeface="Calibri"/>
              <a:ea typeface="Calibri"/>
              <a:cs typeface="Calibri"/>
              <a:sym typeface="Calibri"/>
            </a:endParaRPr>
          </a:p>
        </p:txBody>
      </p:sp>
      <p:sp>
        <p:nvSpPr>
          <p:cNvPr id="280" name="Shape 28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9</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Shape 2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79" name="Shape 27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lang="en-US" sz="1200" b="0" i="0" u="none" strike="noStrike" cap="none" dirty="0">
              <a:solidFill>
                <a:schemeClr val="dk1"/>
              </a:solidFill>
              <a:latin typeface="Calibri"/>
              <a:ea typeface="Calibri"/>
              <a:cs typeface="Calibri"/>
              <a:sym typeface="Calibri"/>
            </a:endParaRPr>
          </a:p>
        </p:txBody>
      </p:sp>
      <p:sp>
        <p:nvSpPr>
          <p:cNvPr id="280" name="Shape 28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15</a:t>
            </a:fld>
            <a:endParaRPr lang="en-US"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457200" y="78695"/>
            <a:ext cx="6441621" cy="811212"/>
          </a:xfrm>
          <a:prstGeom prst="rect">
            <a:avLst/>
          </a:prstGeom>
          <a:noFill/>
          <a:ln>
            <a:noFill/>
          </a:ln>
        </p:spPr>
        <p:txBody>
          <a:bodyPr lIns="91425" tIns="91425" rIns="91425" bIns="91425" anchor="ctr" anchorCtr="0"/>
          <a:lstStyle>
            <a:lvl1pPr marL="0" marR="0" lvl="0" indent="0" algn="l" rtl="0">
              <a:spcBef>
                <a:spcPts val="0"/>
              </a:spcBef>
              <a:buClr>
                <a:schemeClr val="lt1"/>
              </a:buClr>
              <a:buFont typeface="Arial"/>
              <a:buNone/>
              <a:defRPr sz="2400" b="0" i="0" u="none" strike="noStrike" cap="none">
                <a:solidFill>
                  <a:schemeClr val="lt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5" name="Shape 25"/>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 name="Shape 2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27" name="Shape 2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28" name="Shape 2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Arial"/>
                <a:ea typeface="Arial"/>
                <a:cs typeface="Arial"/>
                <a:sym typeface="Arial"/>
              </a:rPr>
              <a:t>‹#›</a:t>
            </a:fld>
            <a:endParaRPr lang="en-US" sz="12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ontent pag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87" y="0"/>
            <a:ext cx="9177226" cy="6882225"/>
          </a:xfrm>
          <a:prstGeom prst="rect">
            <a:avLst/>
          </a:prstGeom>
        </p:spPr>
      </p:pic>
      <p:sp>
        <p:nvSpPr>
          <p:cNvPr id="6" name="Content Placeholder 2"/>
          <p:cNvSpPr>
            <a:spLocks noGrp="1"/>
          </p:cNvSpPr>
          <p:nvPr>
            <p:ph idx="1"/>
          </p:nvPr>
        </p:nvSpPr>
        <p:spPr>
          <a:xfrm>
            <a:off x="358123" y="1546158"/>
            <a:ext cx="8378326" cy="4525963"/>
          </a:xfrm>
          <a:prstGeom prst="rect">
            <a:avLst/>
          </a:prstGeom>
        </p:spPr>
        <p:txBody>
          <a:bodyPr>
            <a:normAutofit/>
          </a:bodyPr>
          <a:lstStyle/>
          <a:p>
            <a:endParaRPr lang="en-US" sz="2500" dirty="0">
              <a:latin typeface="Arial"/>
              <a:cs typeface="Arial"/>
            </a:endParaRPr>
          </a:p>
        </p:txBody>
      </p:sp>
      <p:sp>
        <p:nvSpPr>
          <p:cNvPr id="8" name="Text Placeholder 22"/>
          <p:cNvSpPr>
            <a:spLocks noGrp="1"/>
          </p:cNvSpPr>
          <p:nvPr>
            <p:ph type="body" sz="quarter" idx="11" hasCustomPrompt="1"/>
          </p:nvPr>
        </p:nvSpPr>
        <p:spPr>
          <a:xfrm>
            <a:off x="360964" y="521799"/>
            <a:ext cx="6276872" cy="619941"/>
          </a:xfrm>
          <a:prstGeom prst="rect">
            <a:avLst/>
          </a:prstGeom>
        </p:spPr>
        <p:txBody>
          <a:bodyPr vert="horz"/>
          <a:lstStyle>
            <a:lvl1pPr marL="0" indent="0">
              <a:buFontTx/>
              <a:buNone/>
              <a:defRPr b="1">
                <a:solidFill>
                  <a:srgbClr val="00688A"/>
                </a:solidFill>
                <a:latin typeface="Arial"/>
                <a:cs typeface="Arial"/>
              </a:defRPr>
            </a:lvl1pPr>
            <a:lvl2pPr>
              <a:defRPr>
                <a:solidFill>
                  <a:srgbClr val="00688A"/>
                </a:solidFill>
                <a:latin typeface="Arial"/>
                <a:cs typeface="Arial"/>
              </a:defRPr>
            </a:lvl2pPr>
            <a:lvl3pPr>
              <a:defRPr>
                <a:solidFill>
                  <a:srgbClr val="00688A"/>
                </a:solidFill>
                <a:latin typeface="Arial"/>
                <a:cs typeface="Arial"/>
              </a:defRPr>
            </a:lvl3pPr>
            <a:lvl4pPr>
              <a:defRPr>
                <a:solidFill>
                  <a:srgbClr val="00688A"/>
                </a:solidFill>
                <a:latin typeface="Arial"/>
                <a:cs typeface="Arial"/>
              </a:defRPr>
            </a:lvl4pPr>
            <a:lvl5pPr>
              <a:defRPr>
                <a:solidFill>
                  <a:srgbClr val="00688A"/>
                </a:solidFill>
                <a:latin typeface="Arial"/>
                <a:cs typeface="Arial"/>
              </a:defRPr>
            </a:lvl5pPr>
          </a:lstStyle>
          <a:p>
            <a:pPr lvl="0"/>
            <a:r>
              <a:rPr lang="en-GB" dirty="0" smtClean="0"/>
              <a:t>Slide Title</a:t>
            </a:r>
            <a:endParaRPr lang="en-US" dirty="0"/>
          </a:p>
        </p:txBody>
      </p:sp>
      <p:sp>
        <p:nvSpPr>
          <p:cNvPr id="7" name="Footer Placeholder 3"/>
          <p:cNvSpPr>
            <a:spLocks noGrp="1"/>
          </p:cNvSpPr>
          <p:nvPr>
            <p:ph type="ftr" sz="quarter" idx="13"/>
          </p:nvPr>
        </p:nvSpPr>
        <p:spPr>
          <a:xfrm>
            <a:off x="5977940" y="6431536"/>
            <a:ext cx="2895600" cy="365125"/>
          </a:xfrm>
          <a:prstGeom prst="rect">
            <a:avLst/>
          </a:prstGeom>
        </p:spPr>
        <p:txBody>
          <a:bodyPr/>
          <a:lstStyle>
            <a:lvl1pPr algn="r">
              <a:defRPr sz="1200">
                <a:solidFill>
                  <a:srgbClr val="00688A"/>
                </a:solidFill>
                <a:latin typeface="Arial"/>
                <a:cs typeface="Arial"/>
              </a:defRPr>
            </a:lvl1pPr>
          </a:lstStyle>
          <a:p>
            <a:r>
              <a:rPr lang="en-US" dirty="0" smtClean="0"/>
              <a:t>Footer text</a:t>
            </a:r>
            <a:endParaRPr lang="en-US" dirty="0"/>
          </a:p>
        </p:txBody>
      </p:sp>
    </p:spTree>
    <p:extLst>
      <p:ext uri="{BB962C8B-B14F-4D97-AF65-F5344CB8AC3E}">
        <p14:creationId xmlns:p14="http://schemas.microsoft.com/office/powerpoint/2010/main" val="2190846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1"/>
        <p:cNvGrpSpPr/>
        <p:nvPr/>
      </p:nvGrpSpPr>
      <p:grpSpPr>
        <a:xfrm>
          <a:off x="0" y="0"/>
          <a:ext cx="0" cy="0"/>
          <a:chOff x="0" y="0"/>
          <a:chExt cx="0" cy="0"/>
        </a:xfrm>
      </p:grpSpPr>
      <p:sp>
        <p:nvSpPr>
          <p:cNvPr id="52" name="Shape 52"/>
          <p:cNvSpPr txBox="1">
            <a:spLocks noGrp="1"/>
          </p:cNvSpPr>
          <p:nvPr>
            <p:ph type="title"/>
          </p:nvPr>
        </p:nvSpPr>
        <p:spPr>
          <a:xfrm>
            <a:off x="0" y="0"/>
            <a:ext cx="6898821" cy="881743"/>
          </a:xfrm>
          <a:prstGeom prst="rect">
            <a:avLst/>
          </a:prstGeom>
          <a:noFill/>
          <a:ln>
            <a:noFill/>
          </a:ln>
        </p:spPr>
        <p:txBody>
          <a:bodyPr lIns="91425" tIns="91425" rIns="91425" bIns="91425" anchor="ctr" anchorCtr="0"/>
          <a:lstStyle>
            <a:lvl1pPr marL="0" marR="0" lvl="0" indent="0" algn="ctr" rtl="0">
              <a:spcBef>
                <a:spcPts val="0"/>
              </a:spcBef>
              <a:buClr>
                <a:schemeClr val="lt1"/>
              </a:buClr>
              <a:buFont typeface="Arial"/>
              <a:buNone/>
              <a:defRPr sz="3600" b="0" i="0" u="none" strike="noStrike" cap="none">
                <a:solidFill>
                  <a:schemeClr val="lt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3" name="Shape 5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4" name="Shape 5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5" name="Shape 5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Arial"/>
                <a:ea typeface="Arial"/>
                <a:cs typeface="Arial"/>
                <a:sym typeface="Arial"/>
              </a:rPr>
              <a:t>‹#›</a:t>
            </a:fld>
            <a:endParaRPr lang="en-US" sz="1200">
              <a:solidFill>
                <a:srgbClr val="888888"/>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Arial"/>
                <a:ea typeface="Arial"/>
                <a:cs typeface="Arial"/>
                <a:sym typeface="Arial"/>
              </a:rPr>
              <a:t>‹#›</a:t>
            </a:fld>
            <a:endParaRPr lang="en-US" sz="1200">
              <a:solidFill>
                <a:srgbClr val="888888"/>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Arial"/>
              <a:buNone/>
              <a:defRPr sz="2000" b="1"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2" name="Shape 62"/>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 name="Shape 63"/>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Arial"/>
                <a:ea typeface="Arial"/>
                <a:cs typeface="Arial"/>
                <a:sym typeface="Arial"/>
              </a:defRPr>
            </a:lvl1pPr>
            <a:lvl2pPr marL="457200" marR="0" lvl="1" indent="0" algn="l" rtl="0">
              <a:spcBef>
                <a:spcPts val="240"/>
              </a:spcBef>
              <a:buClr>
                <a:schemeClr val="dk1"/>
              </a:buClr>
              <a:buFont typeface="Arial"/>
              <a:buNone/>
              <a:defRPr sz="1200" b="0" i="0" u="none" strike="noStrike" cap="none">
                <a:solidFill>
                  <a:schemeClr val="dk1"/>
                </a:solidFill>
                <a:latin typeface="Arial"/>
                <a:ea typeface="Arial"/>
                <a:cs typeface="Arial"/>
                <a:sym typeface="Arial"/>
              </a:defRPr>
            </a:lvl2pPr>
            <a:lvl3pPr marL="914400" marR="0" lvl="2" indent="0" algn="l" rtl="0">
              <a:spcBef>
                <a:spcPts val="200"/>
              </a:spcBef>
              <a:buClr>
                <a:schemeClr val="dk1"/>
              </a:buClr>
              <a:buFont typeface="Arial"/>
              <a:buNone/>
              <a:defRPr sz="1000" b="0" i="0" u="none" strike="noStrike" cap="none">
                <a:solidFill>
                  <a:schemeClr val="dk1"/>
                </a:solidFill>
                <a:latin typeface="Arial"/>
                <a:ea typeface="Arial"/>
                <a:cs typeface="Arial"/>
                <a:sym typeface="Arial"/>
              </a:defRPr>
            </a:lvl3pPr>
            <a:lvl4pPr marL="1371600" marR="0" lvl="3"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4pPr>
            <a:lvl5pPr marL="1828800" marR="0" lvl="4"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5pPr>
            <a:lvl6pPr marL="2286000" marR="0" lvl="5"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6pPr>
            <a:lvl7pPr marL="2743200" marR="0" lvl="6"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7pPr>
            <a:lvl8pPr marL="3200400" marR="0" lvl="7"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8pPr>
            <a:lvl9pPr marL="3657600" marR="0" lvl="8"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Arial"/>
                <a:ea typeface="Arial"/>
                <a:cs typeface="Arial"/>
                <a:sym typeface="Arial"/>
              </a:rPr>
              <a:t>‹#›</a:t>
            </a:fld>
            <a:endParaRPr lang="en-US" sz="1200">
              <a:solidFill>
                <a:srgbClr val="888888"/>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Arial"/>
              <a:buNone/>
              <a:defRPr sz="2000" b="1"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9" name="Shape 69"/>
          <p:cNvSpPr>
            <a:spLocks noGrp="1"/>
          </p:cNvSpPr>
          <p:nvPr>
            <p:ph type="pic" idx="2"/>
          </p:nvPr>
        </p:nvSpPr>
        <p:spPr>
          <a:xfrm>
            <a:off x="1792288" y="612775"/>
            <a:ext cx="5486399" cy="4114800"/>
          </a:xfrm>
          <a:prstGeom prst="rect">
            <a:avLst/>
          </a:prstGeom>
          <a:noFill/>
          <a:ln>
            <a:noFill/>
          </a:ln>
        </p:spPr>
        <p:txBody>
          <a:bodyPr lIns="91425" tIns="91425" rIns="91425" bIns="91425" anchor="t" anchorCtr="0"/>
          <a:lstStyle>
            <a:lvl1pPr marL="0" marR="0" lvl="0" indent="0" algn="l" rtl="0">
              <a:spcBef>
                <a:spcPts val="640"/>
              </a:spcBef>
              <a:buClr>
                <a:schemeClr val="dk1"/>
              </a:buClr>
              <a:buFont typeface="Arial"/>
              <a:buNone/>
              <a:defRPr sz="3200" b="0" i="0" u="none" strike="noStrike" cap="none">
                <a:solidFill>
                  <a:schemeClr val="dk1"/>
                </a:solidFill>
                <a:latin typeface="Arial"/>
                <a:ea typeface="Arial"/>
                <a:cs typeface="Arial"/>
                <a:sym typeface="Arial"/>
              </a:defRPr>
            </a:lvl1pPr>
            <a:lvl2pPr marL="457200" marR="0" lvl="1" indent="0" algn="l" rtl="0">
              <a:spcBef>
                <a:spcPts val="560"/>
              </a:spcBef>
              <a:buClr>
                <a:schemeClr val="dk1"/>
              </a:buClr>
              <a:buFont typeface="Arial"/>
              <a:buNone/>
              <a:defRPr sz="2800" b="0" i="0" u="none" strike="noStrike" cap="none">
                <a:solidFill>
                  <a:schemeClr val="dk1"/>
                </a:solidFill>
                <a:latin typeface="Arial"/>
                <a:ea typeface="Arial"/>
                <a:cs typeface="Arial"/>
                <a:sym typeface="Arial"/>
              </a:defRPr>
            </a:lvl2pPr>
            <a:lvl3pPr marL="914400" marR="0" lvl="2" indent="0" algn="l" rtl="0">
              <a:spcBef>
                <a:spcPts val="480"/>
              </a:spcBef>
              <a:buClr>
                <a:schemeClr val="dk1"/>
              </a:buClr>
              <a:buFont typeface="Arial"/>
              <a:buNone/>
              <a:defRPr sz="2400" b="0" i="0" u="none" strike="noStrike" cap="none">
                <a:solidFill>
                  <a:schemeClr val="dk1"/>
                </a:solidFill>
                <a:latin typeface="Arial"/>
                <a:ea typeface="Arial"/>
                <a:cs typeface="Arial"/>
                <a:sym typeface="Arial"/>
              </a:defRPr>
            </a:lvl3pPr>
            <a:lvl4pPr marL="1371600" marR="0" lvl="3" indent="0" algn="l" rtl="0">
              <a:spcBef>
                <a:spcPts val="400"/>
              </a:spcBef>
              <a:buClr>
                <a:schemeClr val="dk1"/>
              </a:buClr>
              <a:buFont typeface="Arial"/>
              <a:buNone/>
              <a:defRPr sz="2000" b="0" i="0" u="none" strike="noStrike" cap="none">
                <a:solidFill>
                  <a:schemeClr val="dk1"/>
                </a:solidFill>
                <a:latin typeface="Arial"/>
                <a:ea typeface="Arial"/>
                <a:cs typeface="Arial"/>
                <a:sym typeface="Arial"/>
              </a:defRPr>
            </a:lvl4pPr>
            <a:lvl5pPr marL="1828800" marR="0" lvl="4" indent="0" algn="l" rtl="0">
              <a:spcBef>
                <a:spcPts val="400"/>
              </a:spcBef>
              <a:buClr>
                <a:schemeClr val="dk1"/>
              </a:buClr>
              <a:buFont typeface="Arial"/>
              <a:buNone/>
              <a:defRPr sz="2000" b="0" i="0" u="none" strike="noStrike" cap="none">
                <a:solidFill>
                  <a:schemeClr val="dk1"/>
                </a:solidFill>
                <a:latin typeface="Arial"/>
                <a:ea typeface="Arial"/>
                <a:cs typeface="Arial"/>
                <a:sym typeface="Arial"/>
              </a:defRPr>
            </a:lvl5pPr>
            <a:lvl6pPr marL="2286000" marR="0" lvl="5" indent="0" algn="l" rtl="0">
              <a:spcBef>
                <a:spcPts val="400"/>
              </a:spcBef>
              <a:buClr>
                <a:schemeClr val="dk1"/>
              </a:buClr>
              <a:buFont typeface="Arial"/>
              <a:buNone/>
              <a:defRPr sz="2000" b="0" i="0" u="none" strike="noStrike" cap="none">
                <a:solidFill>
                  <a:schemeClr val="dk1"/>
                </a:solidFill>
                <a:latin typeface="Arial"/>
                <a:ea typeface="Arial"/>
                <a:cs typeface="Arial"/>
                <a:sym typeface="Arial"/>
              </a:defRPr>
            </a:lvl6pPr>
            <a:lvl7pPr marL="2743200" marR="0" lvl="6" indent="0" algn="l" rtl="0">
              <a:spcBef>
                <a:spcPts val="400"/>
              </a:spcBef>
              <a:buClr>
                <a:schemeClr val="dk1"/>
              </a:buClr>
              <a:buFont typeface="Arial"/>
              <a:buNone/>
              <a:defRPr sz="2000" b="0" i="0" u="none" strike="noStrike" cap="none">
                <a:solidFill>
                  <a:schemeClr val="dk1"/>
                </a:solidFill>
                <a:latin typeface="Arial"/>
                <a:ea typeface="Arial"/>
                <a:cs typeface="Arial"/>
                <a:sym typeface="Arial"/>
              </a:defRPr>
            </a:lvl7pPr>
            <a:lvl8pPr marL="3200400" marR="0" lvl="7" indent="0" algn="l" rtl="0">
              <a:spcBef>
                <a:spcPts val="400"/>
              </a:spcBef>
              <a:buClr>
                <a:schemeClr val="dk1"/>
              </a:buClr>
              <a:buFont typeface="Arial"/>
              <a:buNone/>
              <a:defRPr sz="2000" b="0" i="0" u="none" strike="noStrike" cap="none">
                <a:solidFill>
                  <a:schemeClr val="dk1"/>
                </a:solidFill>
                <a:latin typeface="Arial"/>
                <a:ea typeface="Arial"/>
                <a:cs typeface="Arial"/>
                <a:sym typeface="Arial"/>
              </a:defRPr>
            </a:lvl8pPr>
            <a:lvl9pPr marL="3657600" marR="0" lvl="8" indent="0" algn="l" rtl="0">
              <a:spcBef>
                <a:spcPts val="400"/>
              </a:spcBef>
              <a:buClr>
                <a:schemeClr val="dk1"/>
              </a:buClr>
              <a:buFont typeface="Arial"/>
              <a:buNone/>
              <a:defRPr sz="2000" b="0" i="0" u="none" strike="noStrike" cap="none">
                <a:solidFill>
                  <a:schemeClr val="dk1"/>
                </a:solidFill>
                <a:latin typeface="Arial"/>
                <a:ea typeface="Arial"/>
                <a:cs typeface="Arial"/>
                <a:sym typeface="Arial"/>
              </a:defRPr>
            </a:lvl9pPr>
          </a:lstStyle>
          <a:p>
            <a:endParaRPr/>
          </a:p>
        </p:txBody>
      </p:sp>
      <p:sp>
        <p:nvSpPr>
          <p:cNvPr id="70" name="Shape 70"/>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Arial"/>
                <a:ea typeface="Arial"/>
                <a:cs typeface="Arial"/>
                <a:sym typeface="Arial"/>
              </a:defRPr>
            </a:lvl1pPr>
            <a:lvl2pPr marL="457200" marR="0" lvl="1" indent="0" algn="l" rtl="0">
              <a:spcBef>
                <a:spcPts val="240"/>
              </a:spcBef>
              <a:buClr>
                <a:schemeClr val="dk1"/>
              </a:buClr>
              <a:buFont typeface="Arial"/>
              <a:buNone/>
              <a:defRPr sz="1200" b="0" i="0" u="none" strike="noStrike" cap="none">
                <a:solidFill>
                  <a:schemeClr val="dk1"/>
                </a:solidFill>
                <a:latin typeface="Arial"/>
                <a:ea typeface="Arial"/>
                <a:cs typeface="Arial"/>
                <a:sym typeface="Arial"/>
              </a:defRPr>
            </a:lvl2pPr>
            <a:lvl3pPr marL="914400" marR="0" lvl="2" indent="0" algn="l" rtl="0">
              <a:spcBef>
                <a:spcPts val="200"/>
              </a:spcBef>
              <a:buClr>
                <a:schemeClr val="dk1"/>
              </a:buClr>
              <a:buFont typeface="Arial"/>
              <a:buNone/>
              <a:defRPr sz="1000" b="0" i="0" u="none" strike="noStrike" cap="none">
                <a:solidFill>
                  <a:schemeClr val="dk1"/>
                </a:solidFill>
                <a:latin typeface="Arial"/>
                <a:ea typeface="Arial"/>
                <a:cs typeface="Arial"/>
                <a:sym typeface="Arial"/>
              </a:defRPr>
            </a:lvl3pPr>
            <a:lvl4pPr marL="1371600" marR="0" lvl="3"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4pPr>
            <a:lvl5pPr marL="1828800" marR="0" lvl="4"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5pPr>
            <a:lvl6pPr marL="2286000" marR="0" lvl="5"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6pPr>
            <a:lvl7pPr marL="2743200" marR="0" lvl="6"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7pPr>
            <a:lvl8pPr marL="3200400" marR="0" lvl="7"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8pPr>
            <a:lvl9pPr marL="3657600" marR="0" lvl="8" indent="0" algn="l" rtl="0">
              <a:spcBef>
                <a:spcPts val="180"/>
              </a:spcBef>
              <a:buClr>
                <a:schemeClr val="dk1"/>
              </a:buClr>
              <a:buFont typeface="Arial"/>
              <a:buNone/>
              <a:defRPr sz="900" b="0" i="0" u="none" strike="noStrike" cap="none">
                <a:solidFill>
                  <a:schemeClr val="dk1"/>
                </a:solidFill>
                <a:latin typeface="Arial"/>
                <a:ea typeface="Arial"/>
                <a:cs typeface="Arial"/>
                <a:sym typeface="Arial"/>
              </a:defRPr>
            </a:lvl9pPr>
          </a:lstStyle>
          <a:p>
            <a:endParaRPr/>
          </a:p>
        </p:txBody>
      </p:sp>
      <p:sp>
        <p:nvSpPr>
          <p:cNvPr id="71" name="Shape 7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2" name="Shape 7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3" name="Shape 7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Arial"/>
                <a:ea typeface="Arial"/>
                <a:cs typeface="Arial"/>
                <a:sym typeface="Arial"/>
              </a:rPr>
              <a:t>‹#›</a:t>
            </a:fld>
            <a:endParaRPr lang="en-US" sz="1200">
              <a:solidFill>
                <a:srgbClr val="888888"/>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6" name="Shape 76"/>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7" name="Shape 7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8" name="Shape 7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9" name="Shape 7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Arial"/>
                <a:ea typeface="Arial"/>
                <a:cs typeface="Arial"/>
                <a:sym typeface="Arial"/>
              </a:rPr>
              <a:t>‹#›</a:t>
            </a:fld>
            <a:endParaRPr lang="en-US" sz="1200">
              <a:solidFill>
                <a:srgbClr val="888888"/>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0"/>
        <p:cNvGrpSpPr/>
        <p:nvPr/>
      </p:nvGrpSpPr>
      <p:grpSpPr>
        <a:xfrm>
          <a:off x="0" y="0"/>
          <a:ext cx="0" cy="0"/>
          <a:chOff x="0" y="0"/>
          <a:chExt cx="0" cy="0"/>
        </a:xfrm>
      </p:grpSpPr>
      <p:sp>
        <p:nvSpPr>
          <p:cNvPr id="81" name="Shape 81"/>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2" name="Shape 82"/>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3" name="Shape 8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4" name="Shape 8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Arial"/>
                <a:ea typeface="Arial"/>
                <a:cs typeface="Arial"/>
                <a:sym typeface="Arial"/>
              </a:rPr>
              <a:t>‹#›</a:t>
            </a:fld>
            <a:endParaRPr lang="en-US" sz="1200">
              <a:solidFill>
                <a:srgbClr val="888888"/>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dirty="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E4A54324-75F3-7E4C-9FA2-00005955CD74}" type="datetimeFigureOut">
              <a:rPr lang="en-US" smtClean="0"/>
              <a:t>01/11/16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9D93F4-0124-7A43-9180-21F4ED74BC7D}" type="slidenum">
              <a:rPr lang="en-US" smtClean="0"/>
              <a:t>‹#›</a:t>
            </a:fld>
            <a:endParaRPr lang="en-US"/>
          </a:p>
        </p:txBody>
      </p:sp>
    </p:spTree>
    <p:extLst>
      <p:ext uri="{BB962C8B-B14F-4D97-AF65-F5344CB8AC3E}">
        <p14:creationId xmlns:p14="http://schemas.microsoft.com/office/powerpoint/2010/main" val="1661531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lstStyle/>
          <a:p>
            <a:r>
              <a:rPr lang="en-GB" smtClean="0"/>
              <a:t>Click to edit Master title style</a:t>
            </a:r>
            <a:endParaRPr lang="en-US"/>
          </a:p>
        </p:txBody>
      </p:sp>
      <p:sp>
        <p:nvSpPr>
          <p:cNvPr id="3" name="Date Placeholder 2"/>
          <p:cNvSpPr>
            <a:spLocks noGrp="1"/>
          </p:cNvSpPr>
          <p:nvPr>
            <p:ph type="dt" idx="10"/>
          </p:nvPr>
        </p:nvSpPr>
        <p:spPr/>
        <p:txBody>
          <a:bodyPr/>
          <a:lstStyle/>
          <a:p>
            <a:endParaRPr lang="en-US"/>
          </a:p>
        </p:txBody>
      </p:sp>
      <p:sp>
        <p:nvSpPr>
          <p:cNvPr id="4" name="Footer Placeholder 3"/>
          <p:cNvSpPr>
            <a:spLocks noGrp="1"/>
          </p:cNvSpPr>
          <p:nvPr>
            <p:ph type="ftr" idx="11"/>
          </p:nvPr>
        </p:nvSpPr>
        <p:spPr/>
        <p:txBody>
          <a:bodyPr/>
          <a:lstStyle/>
          <a:p>
            <a:endParaRPr lang="en-US"/>
          </a:p>
        </p:txBody>
      </p:sp>
      <p:sp>
        <p:nvSpPr>
          <p:cNvPr id="5" name="Slide Number Placeholder 4"/>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Arial"/>
                <a:ea typeface="Arial"/>
                <a:cs typeface="Arial"/>
                <a:sym typeface="Arial"/>
              </a:rPr>
              <a:t>‹#›</a:t>
            </a:fld>
            <a:endParaRPr lang="en-US" sz="1200" b="0" i="0" u="none" strike="noStrike" cap="none">
              <a:solidFill>
                <a:srgbClr val="888888"/>
              </a:solidFill>
              <a:latin typeface="Arial"/>
              <a:ea typeface="Arial"/>
              <a:cs typeface="Arial"/>
              <a:sym typeface="Arial"/>
            </a:endParaRPr>
          </a:p>
        </p:txBody>
      </p:sp>
    </p:spTree>
    <p:extLst>
      <p:ext uri="{BB962C8B-B14F-4D97-AF65-F5344CB8AC3E}">
        <p14:creationId xmlns:p14="http://schemas.microsoft.com/office/powerpoint/2010/main" val="427771499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jpg"/><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Arial"/>
              <a:buNone/>
              <a:defRPr sz="44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Arial"/>
                <a:ea typeface="Arial"/>
                <a:cs typeface="Arial"/>
                <a:sym typeface="Arial"/>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Arial"/>
                <a:ea typeface="Arial"/>
                <a:cs typeface="Arial"/>
                <a:sym typeface="Arial"/>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Arial"/>
                <a:ea typeface="Arial"/>
                <a:cs typeface="Arial"/>
                <a:sym typeface="Arial"/>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 name="Shape 1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3" name="Shape 1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4" name="Shape 1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Arial"/>
                <a:ea typeface="Arial"/>
                <a:cs typeface="Arial"/>
                <a:sym typeface="Arial"/>
              </a:rPr>
              <a:t>‹#›</a:t>
            </a:fld>
            <a:endParaRPr lang="en-US" sz="1200" b="0" i="0" u="none" strike="noStrike" cap="none">
              <a:solidFill>
                <a:srgbClr val="888888"/>
              </a:solidFill>
              <a:latin typeface="Arial"/>
              <a:ea typeface="Arial"/>
              <a:cs typeface="Arial"/>
              <a:sym typeface="Arial"/>
            </a:endParaRPr>
          </a:p>
        </p:txBody>
      </p:sp>
      <p:pic>
        <p:nvPicPr>
          <p:cNvPr id="15" name="Shape 15" descr="ppt.pdf"/>
          <p:cNvPicPr preferRelativeResize="0"/>
          <p:nvPr/>
        </p:nvPicPr>
        <p:blipFill rotWithShape="1">
          <a:blip r:embed="rId12">
            <a:alphaModFix/>
          </a:blip>
          <a:srcRect/>
          <a:stretch/>
        </p:blipFill>
        <p:spPr>
          <a:xfrm>
            <a:off x="0" y="-28800"/>
            <a:ext cx="9190115" cy="6886799"/>
          </a:xfrm>
          <a:prstGeom prst="rect">
            <a:avLst/>
          </a:prstGeom>
          <a:noFill/>
          <a:ln>
            <a:noFill/>
          </a:ln>
        </p:spPr>
      </p:pic>
      <p:pic>
        <p:nvPicPr>
          <p:cNvPr id="16" name="Shape 16"/>
          <p:cNvPicPr preferRelativeResize="0"/>
          <p:nvPr/>
        </p:nvPicPr>
        <p:blipFill rotWithShape="1">
          <a:blip r:embed="rId13">
            <a:alphaModFix/>
          </a:blip>
          <a:srcRect/>
          <a:stretch/>
        </p:blipFill>
        <p:spPr>
          <a:xfrm>
            <a:off x="6790263" y="-98298"/>
            <a:ext cx="2399853" cy="1695857"/>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3" r:id="rId2"/>
    <p:sldLayoutId id="2147483654" r:id="rId3"/>
    <p:sldLayoutId id="2147483655" r:id="rId4"/>
    <p:sldLayoutId id="2147483656" r:id="rId5"/>
    <p:sldLayoutId id="2147483657" r:id="rId6"/>
    <p:sldLayoutId id="2147483658" r:id="rId7"/>
    <p:sldLayoutId id="2147483672" r:id="rId8"/>
    <p:sldLayoutId id="2147483673" r:id="rId9"/>
    <p:sldLayoutId id="2147483674"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1" Type="http://schemas.openxmlformats.org/officeDocument/2006/relationships/image" Target="../media/image25.jpeg"/><Relationship Id="rId12"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image" Target="../media/image17.jpeg"/><Relationship Id="rId4" Type="http://schemas.openxmlformats.org/officeDocument/2006/relationships/image" Target="../media/image18.jpeg"/><Relationship Id="rId5" Type="http://schemas.openxmlformats.org/officeDocument/2006/relationships/image" Target="../media/image19.jpeg"/><Relationship Id="rId6" Type="http://schemas.openxmlformats.org/officeDocument/2006/relationships/image" Target="../media/image20.png"/><Relationship Id="rId7" Type="http://schemas.openxmlformats.org/officeDocument/2006/relationships/image" Target="../media/image21.jpeg"/><Relationship Id="rId8" Type="http://schemas.openxmlformats.org/officeDocument/2006/relationships/image" Target="../media/image22.jpeg"/><Relationship Id="rId9" Type="http://schemas.openxmlformats.org/officeDocument/2006/relationships/image" Target="../media/image23.jpeg"/><Relationship Id="rId10" Type="http://schemas.openxmlformats.org/officeDocument/2006/relationships/image" Target="../media/image24.jpeg"/></Relationships>
</file>

<file path=ppt/slides/_rels/slide11.xml.rels><?xml version="1.0" encoding="UTF-8" standalone="yes"?>
<Relationships xmlns="http://schemas.openxmlformats.org/package/2006/relationships"><Relationship Id="rId11" Type="http://schemas.openxmlformats.org/officeDocument/2006/relationships/image" Target="../media/image25.jpeg"/><Relationship Id="rId12"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image" Target="../media/image17.jpeg"/><Relationship Id="rId4" Type="http://schemas.openxmlformats.org/officeDocument/2006/relationships/image" Target="../media/image18.jpeg"/><Relationship Id="rId5" Type="http://schemas.openxmlformats.org/officeDocument/2006/relationships/image" Target="../media/image19.jpeg"/><Relationship Id="rId6" Type="http://schemas.openxmlformats.org/officeDocument/2006/relationships/image" Target="../media/image20.png"/><Relationship Id="rId7" Type="http://schemas.openxmlformats.org/officeDocument/2006/relationships/image" Target="../media/image21.jpeg"/><Relationship Id="rId8" Type="http://schemas.openxmlformats.org/officeDocument/2006/relationships/image" Target="../media/image22.jpeg"/><Relationship Id="rId9" Type="http://schemas.openxmlformats.org/officeDocument/2006/relationships/image" Target="../media/image23.jpeg"/><Relationship Id="rId10"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27.png"/><Relationship Id="rId5"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emf"/></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jpg"/><Relationship Id="rId6" Type="http://schemas.openxmlformats.org/officeDocument/2006/relationships/image" Target="../media/image15.jpg"/><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 y="-8254"/>
            <a:ext cx="9190116" cy="6886800"/>
          </a:xfrm>
          <a:prstGeom prst="rect">
            <a:avLst/>
          </a:prstGeom>
        </p:spPr>
      </p:pic>
      <p:sp>
        <p:nvSpPr>
          <p:cNvPr id="2" name="Title 1"/>
          <p:cNvSpPr>
            <a:spLocks noGrp="1"/>
          </p:cNvSpPr>
          <p:nvPr>
            <p:ph type="ctrTitle"/>
          </p:nvPr>
        </p:nvSpPr>
        <p:spPr>
          <a:xfrm>
            <a:off x="427587" y="1327161"/>
            <a:ext cx="5400302" cy="469442"/>
          </a:xfrm>
        </p:spPr>
        <p:txBody>
          <a:bodyPr anchor="t" anchorCtr="0">
            <a:normAutofit fontScale="90000"/>
          </a:bodyPr>
          <a:lstStyle/>
          <a:p>
            <a:pPr algn="l"/>
            <a:r>
              <a:rPr lang="en-US" sz="3200" dirty="0" smtClean="0">
                <a:solidFill>
                  <a:schemeClr val="bg1"/>
                </a:solidFill>
                <a:latin typeface="Arial"/>
                <a:cs typeface="Arial"/>
              </a:rPr>
              <a:t>AENEAS, UK focus</a:t>
            </a:r>
            <a:endParaRPr lang="en-US" sz="3200" dirty="0">
              <a:solidFill>
                <a:schemeClr val="bg1"/>
              </a:solidFill>
              <a:latin typeface="Arial"/>
              <a:cs typeface="Arial"/>
            </a:endParaRPr>
          </a:p>
        </p:txBody>
      </p:sp>
      <p:sp>
        <p:nvSpPr>
          <p:cNvPr id="3" name="Subtitle 2"/>
          <p:cNvSpPr>
            <a:spLocks noGrp="1"/>
          </p:cNvSpPr>
          <p:nvPr>
            <p:ph type="subTitle" idx="1"/>
          </p:nvPr>
        </p:nvSpPr>
        <p:spPr>
          <a:xfrm>
            <a:off x="406420" y="3749274"/>
            <a:ext cx="5262860" cy="1632811"/>
          </a:xfrm>
        </p:spPr>
        <p:txBody>
          <a:bodyPr>
            <a:normAutofit/>
          </a:bodyPr>
          <a:lstStyle/>
          <a:p>
            <a:pPr algn="l"/>
            <a:r>
              <a:rPr lang="en-US" sz="2000" dirty="0" smtClean="0">
                <a:solidFill>
                  <a:schemeClr val="bg1"/>
                </a:solidFill>
              </a:rPr>
              <a:t>Rosie Bolton</a:t>
            </a:r>
          </a:p>
          <a:p>
            <a:pPr algn="l"/>
            <a:r>
              <a:rPr lang="en-US" sz="2000" dirty="0" smtClean="0">
                <a:solidFill>
                  <a:schemeClr val="bg1"/>
                </a:solidFill>
              </a:rPr>
              <a:t>Anna </a:t>
            </a:r>
            <a:r>
              <a:rPr lang="en-US" sz="2000" dirty="0" err="1" smtClean="0">
                <a:solidFill>
                  <a:schemeClr val="bg1"/>
                </a:solidFill>
              </a:rPr>
              <a:t>Scaife</a:t>
            </a:r>
            <a:endParaRPr lang="en-US" sz="2000" dirty="0" smtClean="0">
              <a:solidFill>
                <a:schemeClr val="bg1"/>
              </a:solidFill>
            </a:endParaRPr>
          </a:p>
          <a:p>
            <a:pPr algn="l"/>
            <a:r>
              <a:rPr lang="en-US" sz="2000" dirty="0" smtClean="0">
                <a:solidFill>
                  <a:schemeClr val="bg1"/>
                </a:solidFill>
              </a:rPr>
              <a:t>Michael Wise</a:t>
            </a:r>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8114" y="-169334"/>
            <a:ext cx="2183857" cy="1543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descr="ucam_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81103" y="6393978"/>
            <a:ext cx="2202978" cy="464022"/>
          </a:xfrm>
          <a:prstGeom prst="rect">
            <a:avLst/>
          </a:prstGeom>
        </p:spPr>
      </p:pic>
      <p:pic>
        <p:nvPicPr>
          <p:cNvPr id="8" name="Picture 7"/>
          <p:cNvPicPr>
            <a:picLocks noChangeAspect="1"/>
          </p:cNvPicPr>
          <p:nvPr/>
        </p:nvPicPr>
        <p:blipFill>
          <a:blip r:embed="rId6"/>
          <a:stretch>
            <a:fillRect/>
          </a:stretch>
        </p:blipFill>
        <p:spPr>
          <a:xfrm>
            <a:off x="6838653" y="5232400"/>
            <a:ext cx="2305347" cy="963279"/>
          </a:xfrm>
          <a:prstGeom prst="rect">
            <a:avLst/>
          </a:prstGeom>
        </p:spPr>
      </p:pic>
    </p:spTree>
    <p:extLst>
      <p:ext uri="{BB962C8B-B14F-4D97-AF65-F5344CB8AC3E}">
        <p14:creationId xmlns:p14="http://schemas.microsoft.com/office/powerpoint/2010/main" val="158308604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17500" y="6184900"/>
            <a:ext cx="8611407" cy="5334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sp>
        <p:nvSpPr>
          <p:cNvPr id="2" name="Title 1"/>
          <p:cNvSpPr>
            <a:spLocks noGrp="1"/>
          </p:cNvSpPr>
          <p:nvPr>
            <p:ph type="title"/>
          </p:nvPr>
        </p:nvSpPr>
        <p:spPr/>
        <p:txBody>
          <a:bodyPr/>
          <a:lstStyle/>
          <a:p>
            <a:r>
              <a:rPr lang="en-US" dirty="0" smtClean="0"/>
              <a:t>SKA Science Working groups</a:t>
            </a:r>
            <a:endParaRPr lang="en-US" dirty="0"/>
          </a:p>
        </p:txBody>
      </p:sp>
      <p:sp>
        <p:nvSpPr>
          <p:cNvPr id="4" name="Text Placeholder 2"/>
          <p:cNvSpPr>
            <a:spLocks noGrp="1"/>
          </p:cNvSpPr>
          <p:nvPr>
            <p:ph type="body" sz="quarter" idx="4294967295"/>
          </p:nvPr>
        </p:nvSpPr>
        <p:spPr>
          <a:xfrm>
            <a:off x="0" y="1261533"/>
            <a:ext cx="5346700" cy="5161492"/>
          </a:xfrm>
          <a:prstGeom prst="rect">
            <a:avLst/>
          </a:prstGeom>
        </p:spPr>
        <p:txBody>
          <a:bodyPr>
            <a:noAutofit/>
          </a:bodyPr>
          <a:lstStyle/>
          <a:p>
            <a:pPr>
              <a:lnSpc>
                <a:spcPct val="80000"/>
              </a:lnSpc>
            </a:pPr>
            <a:r>
              <a:rPr lang="en-US" sz="1800" b="1" dirty="0" smtClean="0">
                <a:solidFill>
                  <a:srgbClr val="032661"/>
                </a:solidFill>
              </a:rPr>
              <a:t>Astrobiology (“</a:t>
            </a:r>
            <a:r>
              <a:rPr lang="en-US" sz="1800" b="1" dirty="0">
                <a:solidFill>
                  <a:srgbClr val="032661"/>
                </a:solidFill>
              </a:rPr>
              <a:t>The Cradle of </a:t>
            </a:r>
            <a:r>
              <a:rPr lang="en-US" sz="1800" b="1" dirty="0" smtClean="0">
                <a:solidFill>
                  <a:srgbClr val="032661"/>
                </a:solidFill>
              </a:rPr>
              <a:t>Life”)</a:t>
            </a:r>
          </a:p>
          <a:p>
            <a:pPr marL="635000" lvl="1" indent="0">
              <a:lnSpc>
                <a:spcPct val="80000"/>
              </a:lnSpc>
              <a:buNone/>
            </a:pPr>
            <a:endParaRPr lang="en-US" sz="1800" i="1" dirty="0" smtClean="0"/>
          </a:p>
          <a:p>
            <a:pPr>
              <a:lnSpc>
                <a:spcPct val="80000"/>
              </a:lnSpc>
            </a:pPr>
            <a:r>
              <a:rPr lang="en-US" sz="1800" b="1" dirty="0" smtClean="0">
                <a:solidFill>
                  <a:srgbClr val="032661"/>
                </a:solidFill>
              </a:rPr>
              <a:t>Continuum</a:t>
            </a:r>
          </a:p>
          <a:p>
            <a:pPr>
              <a:lnSpc>
                <a:spcPct val="80000"/>
              </a:lnSpc>
            </a:pPr>
            <a:endParaRPr lang="en-US" sz="1800" b="1" dirty="0" smtClean="0">
              <a:solidFill>
                <a:srgbClr val="032661"/>
              </a:solidFill>
            </a:endParaRPr>
          </a:p>
          <a:p>
            <a:pPr>
              <a:lnSpc>
                <a:spcPct val="80000"/>
              </a:lnSpc>
            </a:pPr>
            <a:r>
              <a:rPr lang="en-US" sz="1800" b="1" dirty="0" smtClean="0">
                <a:solidFill>
                  <a:srgbClr val="032661"/>
                </a:solidFill>
              </a:rPr>
              <a:t>Cosmic Magnetism</a:t>
            </a:r>
          </a:p>
          <a:p>
            <a:pPr>
              <a:lnSpc>
                <a:spcPct val="80000"/>
              </a:lnSpc>
            </a:pPr>
            <a:endParaRPr lang="en-US" sz="1800" b="1" dirty="0" smtClean="0">
              <a:solidFill>
                <a:srgbClr val="032661"/>
              </a:solidFill>
            </a:endParaRPr>
          </a:p>
          <a:p>
            <a:pPr>
              <a:lnSpc>
                <a:spcPct val="80000"/>
              </a:lnSpc>
            </a:pPr>
            <a:r>
              <a:rPr lang="en-US" sz="1800" b="1" dirty="0" smtClean="0">
                <a:solidFill>
                  <a:srgbClr val="032661"/>
                </a:solidFill>
              </a:rPr>
              <a:t>Cosmology</a:t>
            </a:r>
          </a:p>
          <a:p>
            <a:pPr>
              <a:lnSpc>
                <a:spcPct val="80000"/>
              </a:lnSpc>
            </a:pPr>
            <a:endParaRPr lang="en-US" sz="1800" b="1" dirty="0" smtClean="0">
              <a:solidFill>
                <a:srgbClr val="032661"/>
              </a:solidFill>
            </a:endParaRPr>
          </a:p>
          <a:p>
            <a:pPr>
              <a:lnSpc>
                <a:spcPct val="80000"/>
              </a:lnSpc>
            </a:pPr>
            <a:r>
              <a:rPr lang="en-US" sz="1800" b="1" dirty="0" smtClean="0">
                <a:solidFill>
                  <a:srgbClr val="032661"/>
                </a:solidFill>
              </a:rPr>
              <a:t>Epoch </a:t>
            </a:r>
            <a:r>
              <a:rPr lang="en-US" sz="1800" b="1" dirty="0">
                <a:solidFill>
                  <a:srgbClr val="032661"/>
                </a:solidFill>
              </a:rPr>
              <a:t>of </a:t>
            </a:r>
            <a:r>
              <a:rPr lang="en-US" sz="1800" b="1" dirty="0" err="1">
                <a:solidFill>
                  <a:srgbClr val="032661"/>
                </a:solidFill>
              </a:rPr>
              <a:t>Reionisation</a:t>
            </a:r>
            <a:r>
              <a:rPr lang="en-US" sz="1800" b="1" dirty="0">
                <a:solidFill>
                  <a:srgbClr val="032661"/>
                </a:solidFill>
              </a:rPr>
              <a:t> &amp; the Cosmic </a:t>
            </a:r>
            <a:r>
              <a:rPr lang="en-US" sz="1800" b="1" dirty="0" smtClean="0">
                <a:solidFill>
                  <a:srgbClr val="032661"/>
                </a:solidFill>
              </a:rPr>
              <a:t>Dawn</a:t>
            </a:r>
          </a:p>
          <a:p>
            <a:pPr>
              <a:lnSpc>
                <a:spcPct val="80000"/>
              </a:lnSpc>
            </a:pPr>
            <a:endParaRPr lang="en-US" sz="1800" b="1" dirty="0" smtClean="0">
              <a:solidFill>
                <a:srgbClr val="032661"/>
              </a:solidFill>
            </a:endParaRPr>
          </a:p>
          <a:p>
            <a:pPr>
              <a:lnSpc>
                <a:spcPct val="80000"/>
              </a:lnSpc>
            </a:pPr>
            <a:r>
              <a:rPr lang="en-US" sz="1800" b="1" dirty="0" smtClean="0">
                <a:solidFill>
                  <a:srgbClr val="032661"/>
                </a:solidFill>
              </a:rPr>
              <a:t>HI Galaxies</a:t>
            </a:r>
          </a:p>
          <a:p>
            <a:pPr>
              <a:lnSpc>
                <a:spcPct val="80000"/>
              </a:lnSpc>
            </a:pPr>
            <a:endParaRPr lang="en-US" sz="1800" b="1" dirty="0" smtClean="0">
              <a:solidFill>
                <a:srgbClr val="032661"/>
              </a:solidFill>
            </a:endParaRPr>
          </a:p>
          <a:p>
            <a:pPr>
              <a:lnSpc>
                <a:spcPct val="80000"/>
              </a:lnSpc>
            </a:pPr>
            <a:r>
              <a:rPr lang="en-US" sz="1800" b="1" dirty="0" smtClean="0">
                <a:solidFill>
                  <a:srgbClr val="032661"/>
                </a:solidFill>
              </a:rPr>
              <a:t>Pulsars </a:t>
            </a:r>
            <a:r>
              <a:rPr lang="en-US" sz="1800" b="1" dirty="0">
                <a:solidFill>
                  <a:srgbClr val="032661"/>
                </a:solidFill>
              </a:rPr>
              <a:t>(“Strong field tests of gravity”</a:t>
            </a:r>
            <a:r>
              <a:rPr lang="en-US" sz="1800" b="1" dirty="0" smtClean="0">
                <a:solidFill>
                  <a:srgbClr val="032661"/>
                </a:solidFill>
              </a:rPr>
              <a:t>)</a:t>
            </a:r>
          </a:p>
          <a:p>
            <a:pPr>
              <a:lnSpc>
                <a:spcPct val="80000"/>
              </a:lnSpc>
            </a:pPr>
            <a:endParaRPr lang="en-US" sz="1800" b="1" dirty="0" smtClean="0">
              <a:solidFill>
                <a:srgbClr val="032661"/>
              </a:solidFill>
            </a:endParaRPr>
          </a:p>
          <a:p>
            <a:pPr>
              <a:lnSpc>
                <a:spcPct val="80000"/>
              </a:lnSpc>
            </a:pPr>
            <a:r>
              <a:rPr lang="en-US" sz="1800" b="1" dirty="0" smtClean="0">
                <a:solidFill>
                  <a:srgbClr val="032661"/>
                </a:solidFill>
              </a:rPr>
              <a:t>Transients</a:t>
            </a:r>
          </a:p>
        </p:txBody>
      </p:sp>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46698" y="1484346"/>
            <a:ext cx="3632201" cy="661954"/>
          </a:xfrm>
          <a:prstGeom prst="rect">
            <a:avLst/>
          </a:prstGeom>
          <a:effectLst>
            <a:softEdge rad="63500"/>
          </a:effectLst>
        </p:spPr>
      </p:pic>
      <p:pic>
        <p:nvPicPr>
          <p:cNvPr id="7" name="Picture 6" descr="science_key_magnf1_full1-300x245.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46698" y="2730501"/>
            <a:ext cx="3632201" cy="667638"/>
          </a:xfrm>
          <a:prstGeom prst="rect">
            <a:avLst/>
          </a:prstGeom>
          <a:effectLst>
            <a:softEdge rad="63500"/>
          </a:effectLst>
        </p:spPr>
      </p:pic>
      <p:pic>
        <p:nvPicPr>
          <p:cNvPr id="8" name="Picture 7" descr="reionexpl_small.jp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6200000">
            <a:off x="6872204" y="2470171"/>
            <a:ext cx="576828" cy="3627837"/>
          </a:xfrm>
          <a:prstGeom prst="rect">
            <a:avLst/>
          </a:prstGeom>
          <a:effectLst>
            <a:softEdge rad="63500"/>
          </a:effectLst>
        </p:spPr>
      </p:pic>
      <p:pic>
        <p:nvPicPr>
          <p:cNvPr id="9" name="Picture 8" descr="Cosmic_web.jp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346699" y="3372738"/>
            <a:ext cx="3626896" cy="635638"/>
          </a:xfrm>
          <a:prstGeom prst="rect">
            <a:avLst/>
          </a:prstGeom>
          <a:effectLst>
            <a:softEdge rad="63500"/>
          </a:effectLst>
        </p:spPr>
      </p:pic>
      <p:pic>
        <p:nvPicPr>
          <p:cNvPr id="10" name="Picture 9" descr="RManchester_fig2.png"/>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346699" y="5754168"/>
            <a:ext cx="3623864" cy="632053"/>
          </a:xfrm>
          <a:prstGeom prst="rect">
            <a:avLst/>
          </a:prstGeom>
          <a:effectLst>
            <a:softEdge rad="63500"/>
          </a:effectLst>
        </p:spPr>
      </p:pic>
      <p:pic>
        <p:nvPicPr>
          <p:cNvPr id="11" name="Picture 10" descr="pic1.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46699" y="5182031"/>
            <a:ext cx="898505" cy="597537"/>
          </a:xfrm>
          <a:prstGeom prst="rect">
            <a:avLst/>
          </a:prstGeom>
          <a:effectLst>
            <a:softEdge rad="63500"/>
          </a:effectLst>
        </p:spPr>
      </p:pic>
      <p:pic>
        <p:nvPicPr>
          <p:cNvPr id="12" name="Picture 11" descr="pic1.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973565" y="5182031"/>
            <a:ext cx="898505" cy="597537"/>
          </a:xfrm>
          <a:prstGeom prst="rect">
            <a:avLst/>
          </a:prstGeom>
          <a:effectLst>
            <a:softEdge rad="63500"/>
          </a:effectLst>
        </p:spPr>
      </p:pic>
      <p:pic>
        <p:nvPicPr>
          <p:cNvPr id="13" name="Picture 12" descr="pic1.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596851" y="5182031"/>
            <a:ext cx="898505" cy="597537"/>
          </a:xfrm>
          <a:prstGeom prst="rect">
            <a:avLst/>
          </a:prstGeom>
          <a:effectLst>
            <a:softEdge rad="63500"/>
          </a:effectLst>
        </p:spPr>
      </p:pic>
      <p:pic>
        <p:nvPicPr>
          <p:cNvPr id="14" name="Picture 13" descr="pic1.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374356" y="5182031"/>
            <a:ext cx="898505" cy="597537"/>
          </a:xfrm>
          <a:prstGeom prst="rect">
            <a:avLst/>
          </a:prstGeom>
          <a:effectLst>
            <a:softEdge rad="63500"/>
          </a:effectLst>
        </p:spPr>
      </p:pic>
      <p:pic>
        <p:nvPicPr>
          <p:cNvPr id="15" name="Picture 14" descr="pic1.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061547" y="5182031"/>
            <a:ext cx="898505" cy="597537"/>
          </a:xfrm>
          <a:prstGeom prst="rect">
            <a:avLst/>
          </a:prstGeom>
          <a:effectLst>
            <a:softEdge rad="63500"/>
          </a:effectLst>
        </p:spPr>
      </p:pic>
      <p:pic>
        <p:nvPicPr>
          <p:cNvPr id="16" name="Picture 15" descr="deepsec.jpg"/>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5346698" y="4559804"/>
            <a:ext cx="3609345" cy="635000"/>
          </a:xfrm>
          <a:prstGeom prst="rect">
            <a:avLst/>
          </a:prstGeom>
          <a:effectLst>
            <a:softEdge rad="63500"/>
          </a:effectLst>
        </p:spPr>
      </p:pic>
      <p:pic>
        <p:nvPicPr>
          <p:cNvPr id="17" name="Picture 16" descr="M87_jet.jpg"/>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5346699" y="2108200"/>
            <a:ext cx="1581130" cy="660400"/>
          </a:xfrm>
          <a:prstGeom prst="rect">
            <a:avLst/>
          </a:prstGeom>
          <a:effectLst>
            <a:softEdge rad="63500"/>
          </a:effectLst>
        </p:spPr>
      </p:pic>
      <p:pic>
        <p:nvPicPr>
          <p:cNvPr id="18" name="Picture 17" descr="hs-1999-30-a-web_print.jpg"/>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6639964" y="2108200"/>
            <a:ext cx="1062383" cy="660400"/>
          </a:xfrm>
          <a:prstGeom prst="rect">
            <a:avLst/>
          </a:prstGeom>
          <a:effectLst>
            <a:softEdge rad="63500"/>
          </a:effectLst>
        </p:spPr>
      </p:pic>
      <p:pic>
        <p:nvPicPr>
          <p:cNvPr id="19" name="Picture 18" descr="Picture31.jpg"/>
          <p:cNvPicPr>
            <a:picLocks noChangeAspect="1"/>
          </p:cNvPicPr>
          <p:nvPr/>
        </p:nvPicPr>
        <p:blipFill rotWithShape="1">
          <a:blip r:embed="rId11" cstate="screen">
            <a:extLst>
              <a:ext uri="{BEBA8EAE-BF5A-486C-A8C5-ECC9F3942E4B}">
                <a14:imgProps xmlns:a14="http://schemas.microsoft.com/office/drawing/2010/main">
                  <a14:imgLayer r:embed="rId12">
                    <a14:imgEffect>
                      <a14:saturation sat="48000"/>
                    </a14:imgEffect>
                  </a14:imgLayer>
                </a14:imgProps>
              </a:ext>
              <a:ext uri="{28A0092B-C50C-407E-A947-70E740481C1C}">
                <a14:useLocalDpi xmlns:a14="http://schemas.microsoft.com/office/drawing/2010/main"/>
              </a:ext>
            </a:extLst>
          </a:blip>
          <a:srcRect/>
          <a:stretch/>
        </p:blipFill>
        <p:spPr>
          <a:xfrm>
            <a:off x="7378921" y="2108200"/>
            <a:ext cx="1581131" cy="665807"/>
          </a:xfrm>
          <a:prstGeom prst="rect">
            <a:avLst/>
          </a:prstGeom>
          <a:solidFill>
            <a:schemeClr val="tx1"/>
          </a:solidFill>
          <a:effectLst>
            <a:softEdge rad="63500"/>
          </a:effectLst>
        </p:spPr>
      </p:pic>
    </p:spTree>
    <p:extLst>
      <p:ext uri="{BB962C8B-B14F-4D97-AF65-F5344CB8AC3E}">
        <p14:creationId xmlns:p14="http://schemas.microsoft.com/office/powerpoint/2010/main" val="197843366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17500" y="6184900"/>
            <a:ext cx="8611407" cy="5334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Arial"/>
            </a:endParaRPr>
          </a:p>
        </p:txBody>
      </p:sp>
      <p:sp>
        <p:nvSpPr>
          <p:cNvPr id="2" name="Title 1"/>
          <p:cNvSpPr>
            <a:spLocks noGrp="1"/>
          </p:cNvSpPr>
          <p:nvPr>
            <p:ph type="title"/>
          </p:nvPr>
        </p:nvSpPr>
        <p:spPr/>
        <p:txBody>
          <a:bodyPr/>
          <a:lstStyle/>
          <a:p>
            <a:r>
              <a:rPr lang="en-US" dirty="0" smtClean="0"/>
              <a:t>AENEAS</a:t>
            </a:r>
            <a:endParaRPr lang="en-US" dirty="0"/>
          </a:p>
        </p:txBody>
      </p:sp>
      <p:sp>
        <p:nvSpPr>
          <p:cNvPr id="4" name="Text Placeholder 2"/>
          <p:cNvSpPr>
            <a:spLocks noGrp="1"/>
          </p:cNvSpPr>
          <p:nvPr>
            <p:ph type="body" sz="quarter" idx="4294967295"/>
          </p:nvPr>
        </p:nvSpPr>
        <p:spPr>
          <a:xfrm>
            <a:off x="0" y="1261533"/>
            <a:ext cx="5346700" cy="5161492"/>
          </a:xfrm>
          <a:prstGeom prst="rect">
            <a:avLst/>
          </a:prstGeom>
        </p:spPr>
        <p:txBody>
          <a:bodyPr>
            <a:noAutofit/>
          </a:bodyPr>
          <a:lstStyle/>
          <a:p>
            <a:pPr>
              <a:lnSpc>
                <a:spcPct val="80000"/>
              </a:lnSpc>
            </a:pPr>
            <a:r>
              <a:rPr lang="en-US" sz="1800" b="1" dirty="0" smtClean="0">
                <a:solidFill>
                  <a:srgbClr val="032661"/>
                </a:solidFill>
              </a:rPr>
              <a:t>A whole range of different scientific applications and techniques.</a:t>
            </a:r>
          </a:p>
          <a:p>
            <a:pPr>
              <a:lnSpc>
                <a:spcPct val="80000"/>
              </a:lnSpc>
            </a:pPr>
            <a:r>
              <a:rPr lang="en-US" sz="1800" b="1" dirty="0" smtClean="0">
                <a:solidFill>
                  <a:srgbClr val="032661"/>
                </a:solidFill>
              </a:rPr>
              <a:t>Definition of the Key Science Projects is underway </a:t>
            </a:r>
          </a:p>
          <a:p>
            <a:pPr>
              <a:lnSpc>
                <a:spcPct val="80000"/>
              </a:lnSpc>
            </a:pPr>
            <a:r>
              <a:rPr lang="en-US" sz="1800" b="1" dirty="0" smtClean="0">
                <a:solidFill>
                  <a:srgbClr val="032661"/>
                </a:solidFill>
              </a:rPr>
              <a:t>KSPs will make up the bulk (~70%) of time allocated to SKA</a:t>
            </a:r>
          </a:p>
          <a:p>
            <a:pPr>
              <a:lnSpc>
                <a:spcPct val="80000"/>
              </a:lnSpc>
            </a:pPr>
            <a:r>
              <a:rPr lang="en-US" sz="1800" b="1" dirty="0" smtClean="0">
                <a:solidFill>
                  <a:srgbClr val="032661"/>
                </a:solidFill>
              </a:rPr>
              <a:t>Scientists involved in KSPs will interact with their data via Regional </a:t>
            </a:r>
            <a:r>
              <a:rPr lang="en-US" sz="1800" b="1" dirty="0" err="1" smtClean="0">
                <a:solidFill>
                  <a:srgbClr val="032661"/>
                </a:solidFill>
              </a:rPr>
              <a:t>Centres</a:t>
            </a:r>
            <a:endParaRPr lang="en-US" sz="1800" b="1" dirty="0" smtClean="0">
              <a:solidFill>
                <a:srgbClr val="032661"/>
              </a:solidFill>
            </a:endParaRPr>
          </a:p>
          <a:p>
            <a:pPr lvl="1">
              <a:lnSpc>
                <a:spcPct val="80000"/>
              </a:lnSpc>
            </a:pPr>
            <a:r>
              <a:rPr lang="en-US" sz="1400" b="1" dirty="0" smtClean="0">
                <a:solidFill>
                  <a:srgbClr val="032661"/>
                </a:solidFill>
              </a:rPr>
              <a:t>What are the workflows?</a:t>
            </a:r>
          </a:p>
          <a:p>
            <a:pPr lvl="1">
              <a:lnSpc>
                <a:spcPct val="80000"/>
              </a:lnSpc>
            </a:pPr>
            <a:r>
              <a:rPr lang="en-US" sz="1400" b="1" dirty="0" smtClean="0">
                <a:solidFill>
                  <a:srgbClr val="032661"/>
                </a:solidFill>
              </a:rPr>
              <a:t>How much processing is needed?</a:t>
            </a:r>
          </a:p>
          <a:p>
            <a:pPr lvl="1">
              <a:lnSpc>
                <a:spcPct val="80000"/>
              </a:lnSpc>
            </a:pPr>
            <a:r>
              <a:rPr lang="en-US" sz="1400" b="1" dirty="0" smtClean="0">
                <a:solidFill>
                  <a:srgbClr val="032661"/>
                </a:solidFill>
              </a:rPr>
              <a:t>What balance between processing, memory, and long term preservation / archive functionality?</a:t>
            </a:r>
          </a:p>
          <a:p>
            <a:pPr lvl="1">
              <a:lnSpc>
                <a:spcPct val="80000"/>
              </a:lnSpc>
            </a:pPr>
            <a:r>
              <a:rPr lang="en-US" sz="1400" b="1" dirty="0" smtClean="0">
                <a:solidFill>
                  <a:srgbClr val="032661"/>
                </a:solidFill>
              </a:rPr>
              <a:t>How is data transfer likely to work best?</a:t>
            </a:r>
          </a:p>
          <a:p>
            <a:pPr lvl="1">
              <a:lnSpc>
                <a:spcPct val="80000"/>
              </a:lnSpc>
            </a:pPr>
            <a:r>
              <a:rPr lang="en-US" sz="1400" b="1" dirty="0" smtClean="0">
                <a:solidFill>
                  <a:srgbClr val="032661"/>
                </a:solidFill>
              </a:rPr>
              <a:t>What simulation / </a:t>
            </a:r>
            <a:r>
              <a:rPr lang="en-US" sz="1400" b="1" dirty="0" err="1" smtClean="0">
                <a:solidFill>
                  <a:srgbClr val="032661"/>
                </a:solidFill>
              </a:rPr>
              <a:t>modelling</a:t>
            </a:r>
            <a:r>
              <a:rPr lang="en-US" sz="1400" b="1" dirty="0" smtClean="0">
                <a:solidFill>
                  <a:srgbClr val="032661"/>
                </a:solidFill>
              </a:rPr>
              <a:t> work is required in the SRCs?</a:t>
            </a:r>
          </a:p>
          <a:p>
            <a:pPr lvl="1">
              <a:lnSpc>
                <a:spcPct val="80000"/>
              </a:lnSpc>
            </a:pPr>
            <a:r>
              <a:rPr lang="en-US" sz="1400" b="1" dirty="0" smtClean="0">
                <a:solidFill>
                  <a:srgbClr val="032661"/>
                </a:solidFill>
              </a:rPr>
              <a:t>How can we manage federated access, </a:t>
            </a:r>
            <a:r>
              <a:rPr lang="en-US" sz="1400" b="1" dirty="0" err="1" smtClean="0">
                <a:solidFill>
                  <a:srgbClr val="032661"/>
                </a:solidFill>
              </a:rPr>
              <a:t>authorisation</a:t>
            </a:r>
            <a:r>
              <a:rPr lang="en-US" sz="1400" b="1" dirty="0" smtClean="0">
                <a:solidFill>
                  <a:srgbClr val="032661"/>
                </a:solidFill>
              </a:rPr>
              <a:t> and bookkeeping?</a:t>
            </a:r>
          </a:p>
          <a:p>
            <a:pPr lvl="1">
              <a:lnSpc>
                <a:spcPct val="80000"/>
              </a:lnSpc>
            </a:pPr>
            <a:r>
              <a:rPr lang="en-US" sz="1400" b="1" dirty="0" smtClean="0">
                <a:solidFill>
                  <a:srgbClr val="032661"/>
                </a:solidFill>
              </a:rPr>
              <a:t>What should the policies be?</a:t>
            </a:r>
          </a:p>
          <a:p>
            <a:pPr lvl="1">
              <a:lnSpc>
                <a:spcPct val="80000"/>
              </a:lnSpc>
            </a:pPr>
            <a:r>
              <a:rPr lang="en-US" sz="1400" b="1" dirty="0" smtClean="0">
                <a:solidFill>
                  <a:srgbClr val="032661"/>
                </a:solidFill>
              </a:rPr>
              <a:t>How do these use cases fit into national facility planning roadmaps in Europe?</a:t>
            </a:r>
          </a:p>
          <a:p>
            <a:pPr lvl="1">
              <a:lnSpc>
                <a:spcPct val="80000"/>
              </a:lnSpc>
            </a:pPr>
            <a:endParaRPr lang="en-US" sz="1400" b="1" dirty="0" smtClean="0">
              <a:solidFill>
                <a:srgbClr val="032661"/>
              </a:solidFill>
            </a:endParaRPr>
          </a:p>
          <a:p>
            <a:pPr lvl="1">
              <a:lnSpc>
                <a:spcPct val="80000"/>
              </a:lnSpc>
            </a:pPr>
            <a:endParaRPr lang="en-US" sz="1400" b="1" dirty="0" smtClean="0">
              <a:solidFill>
                <a:srgbClr val="032661"/>
              </a:solidFill>
            </a:endParaRPr>
          </a:p>
          <a:p>
            <a:pPr lvl="1">
              <a:lnSpc>
                <a:spcPct val="80000"/>
              </a:lnSpc>
            </a:pPr>
            <a:endParaRPr lang="en-US" sz="1400" b="1" dirty="0" smtClean="0">
              <a:solidFill>
                <a:srgbClr val="032661"/>
              </a:solidFill>
            </a:endParaRPr>
          </a:p>
        </p:txBody>
      </p:sp>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46698" y="1484346"/>
            <a:ext cx="3632201" cy="661954"/>
          </a:xfrm>
          <a:prstGeom prst="rect">
            <a:avLst/>
          </a:prstGeom>
          <a:effectLst>
            <a:softEdge rad="63500"/>
          </a:effectLst>
        </p:spPr>
      </p:pic>
      <p:pic>
        <p:nvPicPr>
          <p:cNvPr id="7" name="Picture 6" descr="science_key_magnf1_full1-300x245.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46698" y="2730501"/>
            <a:ext cx="3632201" cy="667638"/>
          </a:xfrm>
          <a:prstGeom prst="rect">
            <a:avLst/>
          </a:prstGeom>
          <a:effectLst>
            <a:softEdge rad="63500"/>
          </a:effectLst>
        </p:spPr>
      </p:pic>
      <p:pic>
        <p:nvPicPr>
          <p:cNvPr id="8" name="Picture 7" descr="reionexpl_small.jp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6200000">
            <a:off x="6872204" y="2470171"/>
            <a:ext cx="576828" cy="3627837"/>
          </a:xfrm>
          <a:prstGeom prst="rect">
            <a:avLst/>
          </a:prstGeom>
          <a:effectLst>
            <a:softEdge rad="63500"/>
          </a:effectLst>
        </p:spPr>
      </p:pic>
      <p:pic>
        <p:nvPicPr>
          <p:cNvPr id="9" name="Picture 8" descr="Cosmic_web.jp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346699" y="3372738"/>
            <a:ext cx="3626896" cy="635638"/>
          </a:xfrm>
          <a:prstGeom prst="rect">
            <a:avLst/>
          </a:prstGeom>
          <a:effectLst>
            <a:softEdge rad="63500"/>
          </a:effectLst>
        </p:spPr>
      </p:pic>
      <p:pic>
        <p:nvPicPr>
          <p:cNvPr id="10" name="Picture 9" descr="RManchester_fig2.png"/>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346699" y="5754168"/>
            <a:ext cx="3623864" cy="632053"/>
          </a:xfrm>
          <a:prstGeom prst="rect">
            <a:avLst/>
          </a:prstGeom>
          <a:effectLst>
            <a:softEdge rad="63500"/>
          </a:effectLst>
        </p:spPr>
      </p:pic>
      <p:pic>
        <p:nvPicPr>
          <p:cNvPr id="11" name="Picture 10" descr="pic1.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46699" y="5182031"/>
            <a:ext cx="898505" cy="597537"/>
          </a:xfrm>
          <a:prstGeom prst="rect">
            <a:avLst/>
          </a:prstGeom>
          <a:effectLst>
            <a:softEdge rad="63500"/>
          </a:effectLst>
        </p:spPr>
      </p:pic>
      <p:pic>
        <p:nvPicPr>
          <p:cNvPr id="12" name="Picture 11" descr="pic1.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973565" y="5182031"/>
            <a:ext cx="898505" cy="597537"/>
          </a:xfrm>
          <a:prstGeom prst="rect">
            <a:avLst/>
          </a:prstGeom>
          <a:effectLst>
            <a:softEdge rad="63500"/>
          </a:effectLst>
        </p:spPr>
      </p:pic>
      <p:pic>
        <p:nvPicPr>
          <p:cNvPr id="13" name="Picture 12" descr="pic1.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596851" y="5182031"/>
            <a:ext cx="898505" cy="597537"/>
          </a:xfrm>
          <a:prstGeom prst="rect">
            <a:avLst/>
          </a:prstGeom>
          <a:effectLst>
            <a:softEdge rad="63500"/>
          </a:effectLst>
        </p:spPr>
      </p:pic>
      <p:pic>
        <p:nvPicPr>
          <p:cNvPr id="14" name="Picture 13" descr="pic1.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374356" y="5182031"/>
            <a:ext cx="898505" cy="597537"/>
          </a:xfrm>
          <a:prstGeom prst="rect">
            <a:avLst/>
          </a:prstGeom>
          <a:effectLst>
            <a:softEdge rad="63500"/>
          </a:effectLst>
        </p:spPr>
      </p:pic>
      <p:pic>
        <p:nvPicPr>
          <p:cNvPr id="15" name="Picture 14" descr="pic1.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061547" y="5182031"/>
            <a:ext cx="898505" cy="597537"/>
          </a:xfrm>
          <a:prstGeom prst="rect">
            <a:avLst/>
          </a:prstGeom>
          <a:effectLst>
            <a:softEdge rad="63500"/>
          </a:effectLst>
        </p:spPr>
      </p:pic>
      <p:pic>
        <p:nvPicPr>
          <p:cNvPr id="16" name="Picture 15" descr="deepsec.jpg"/>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5346698" y="4559804"/>
            <a:ext cx="3609345" cy="635000"/>
          </a:xfrm>
          <a:prstGeom prst="rect">
            <a:avLst/>
          </a:prstGeom>
          <a:effectLst>
            <a:softEdge rad="63500"/>
          </a:effectLst>
        </p:spPr>
      </p:pic>
      <p:pic>
        <p:nvPicPr>
          <p:cNvPr id="17" name="Picture 16" descr="M87_jet.jpg"/>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5346699" y="2108200"/>
            <a:ext cx="1581130" cy="660400"/>
          </a:xfrm>
          <a:prstGeom prst="rect">
            <a:avLst/>
          </a:prstGeom>
          <a:effectLst>
            <a:softEdge rad="63500"/>
          </a:effectLst>
        </p:spPr>
      </p:pic>
      <p:pic>
        <p:nvPicPr>
          <p:cNvPr id="18" name="Picture 17" descr="hs-1999-30-a-web_print.jpg"/>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6639964" y="2108200"/>
            <a:ext cx="1062383" cy="660400"/>
          </a:xfrm>
          <a:prstGeom prst="rect">
            <a:avLst/>
          </a:prstGeom>
          <a:effectLst>
            <a:softEdge rad="63500"/>
          </a:effectLst>
        </p:spPr>
      </p:pic>
      <p:pic>
        <p:nvPicPr>
          <p:cNvPr id="19" name="Picture 18" descr="Picture31.jpg"/>
          <p:cNvPicPr>
            <a:picLocks noChangeAspect="1"/>
          </p:cNvPicPr>
          <p:nvPr/>
        </p:nvPicPr>
        <p:blipFill rotWithShape="1">
          <a:blip r:embed="rId11" cstate="screen">
            <a:extLst>
              <a:ext uri="{BEBA8EAE-BF5A-486C-A8C5-ECC9F3942E4B}">
                <a14:imgProps xmlns:a14="http://schemas.microsoft.com/office/drawing/2010/main">
                  <a14:imgLayer r:embed="rId12">
                    <a14:imgEffect>
                      <a14:saturation sat="48000"/>
                    </a14:imgEffect>
                  </a14:imgLayer>
                </a14:imgProps>
              </a:ext>
              <a:ext uri="{28A0092B-C50C-407E-A947-70E740481C1C}">
                <a14:useLocalDpi xmlns:a14="http://schemas.microsoft.com/office/drawing/2010/main"/>
              </a:ext>
            </a:extLst>
          </a:blip>
          <a:srcRect/>
          <a:stretch/>
        </p:blipFill>
        <p:spPr>
          <a:xfrm>
            <a:off x="7378921" y="2108200"/>
            <a:ext cx="1581131" cy="665807"/>
          </a:xfrm>
          <a:prstGeom prst="rect">
            <a:avLst/>
          </a:prstGeom>
          <a:solidFill>
            <a:schemeClr val="tx1"/>
          </a:solidFill>
          <a:effectLst>
            <a:softEdge rad="63500"/>
          </a:effectLst>
        </p:spPr>
      </p:pic>
    </p:spTree>
    <p:extLst>
      <p:ext uri="{BB962C8B-B14F-4D97-AF65-F5344CB8AC3E}">
        <p14:creationId xmlns:p14="http://schemas.microsoft.com/office/powerpoint/2010/main" val="425097549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ANEAS UK: This meeting</a:t>
            </a:r>
            <a:endParaRPr lang="en-US" dirty="0"/>
          </a:p>
        </p:txBody>
      </p:sp>
      <p:sp>
        <p:nvSpPr>
          <p:cNvPr id="3" name="Text Placeholder 2"/>
          <p:cNvSpPr txBox="1">
            <a:spLocks/>
          </p:cNvSpPr>
          <p:nvPr/>
        </p:nvSpPr>
        <p:spPr>
          <a:xfrm>
            <a:off x="0" y="1261533"/>
            <a:ext cx="4258733" cy="5161492"/>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L="342900" marR="0" lvl="0" indent="-139700" algn="l" rtl="0">
              <a:lnSpc>
                <a:spcPct val="100000"/>
              </a:lnSpc>
              <a:spcBef>
                <a:spcPts val="640"/>
              </a:spcBef>
              <a:spcAft>
                <a:spcPts val="0"/>
              </a:spcAft>
              <a:buClr>
                <a:schemeClr val="dk1"/>
              </a:buClr>
              <a:buSzPct val="100000"/>
              <a:buFont typeface="Arial"/>
              <a:buChar char="•"/>
              <a:defRPr sz="3200" b="0" i="0" u="none" strike="noStrike" cap="none">
                <a:solidFill>
                  <a:schemeClr val="dk1"/>
                </a:solidFill>
                <a:latin typeface="Arial"/>
                <a:ea typeface="Arial"/>
                <a:cs typeface="Arial"/>
                <a:sym typeface="Arial"/>
              </a:defRPr>
            </a:lvl1pPr>
            <a:lvl2pPr marL="742950" marR="0" lvl="1" indent="-107950" algn="l" rtl="0">
              <a:lnSpc>
                <a:spcPct val="100000"/>
              </a:lnSpc>
              <a:spcBef>
                <a:spcPts val="560"/>
              </a:spcBef>
              <a:spcAft>
                <a:spcPts val="0"/>
              </a:spcAft>
              <a:buClr>
                <a:schemeClr val="dk1"/>
              </a:buClr>
              <a:buSzPct val="100000"/>
              <a:buFont typeface="Arial"/>
              <a:buChar char="–"/>
              <a:defRPr sz="2800" b="0" i="0" u="none" strike="noStrike" cap="none">
                <a:solidFill>
                  <a:schemeClr val="dk1"/>
                </a:solidFill>
                <a:latin typeface="Arial"/>
                <a:ea typeface="Arial"/>
                <a:cs typeface="Arial"/>
                <a:sym typeface="Arial"/>
              </a:defRPr>
            </a:lvl2pPr>
            <a:lvl3pPr marL="1143000" marR="0" lvl="2" indent="-76200" algn="l" rtl="0">
              <a:lnSpc>
                <a:spcPct val="100000"/>
              </a:lnSpc>
              <a:spcBef>
                <a:spcPts val="480"/>
              </a:spcBef>
              <a:spcAft>
                <a:spcPts val="0"/>
              </a:spcAft>
              <a:buClr>
                <a:schemeClr val="dk1"/>
              </a:buClr>
              <a:buSzPct val="100000"/>
              <a:buFont typeface="Arial"/>
              <a:buChar char="•"/>
              <a:defRPr sz="2400" b="0" i="0" u="none" strike="noStrike" cap="none">
                <a:solidFill>
                  <a:schemeClr val="dk1"/>
                </a:solidFill>
                <a:latin typeface="Arial"/>
                <a:ea typeface="Arial"/>
                <a:cs typeface="Arial"/>
                <a:sym typeface="Arial"/>
              </a:defRPr>
            </a:lvl3pPr>
            <a:lvl4pPr marL="1600200" marR="0" lvl="3"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4pPr>
            <a:lvl5pPr marL="2057400" marR="0" lvl="4"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5pPr>
            <a:lvl6pPr marL="2514600" marR="0" lvl="5"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pPr>
              <a:lnSpc>
                <a:spcPct val="80000"/>
              </a:lnSpc>
            </a:pPr>
            <a:r>
              <a:rPr lang="en-US" sz="1800" b="1" dirty="0" smtClean="0">
                <a:solidFill>
                  <a:schemeClr val="bg2"/>
                </a:solidFill>
              </a:rPr>
              <a:t>UK AENEAS members</a:t>
            </a:r>
          </a:p>
          <a:p>
            <a:pPr lvl="1">
              <a:lnSpc>
                <a:spcPct val="80000"/>
              </a:lnSpc>
            </a:pPr>
            <a:r>
              <a:rPr lang="en-US" sz="1400" b="1" dirty="0" smtClean="0">
                <a:solidFill>
                  <a:schemeClr val="bg2"/>
                </a:solidFill>
              </a:rPr>
              <a:t>UCAM, UMAN, STFC, GEANT</a:t>
            </a:r>
          </a:p>
          <a:p>
            <a:pPr lvl="1">
              <a:lnSpc>
                <a:spcPct val="80000"/>
              </a:lnSpc>
            </a:pPr>
            <a:r>
              <a:rPr lang="en-US" sz="1400" b="1" dirty="0" smtClean="0">
                <a:solidFill>
                  <a:schemeClr val="bg2"/>
                </a:solidFill>
              </a:rPr>
              <a:t>SKAO (unfunded)</a:t>
            </a:r>
          </a:p>
          <a:p>
            <a:pPr>
              <a:lnSpc>
                <a:spcPct val="80000"/>
              </a:lnSpc>
            </a:pPr>
            <a:r>
              <a:rPr lang="en-US" sz="1800" b="1" dirty="0" smtClean="0">
                <a:solidFill>
                  <a:schemeClr val="bg2"/>
                </a:solidFill>
              </a:rPr>
              <a:t>UK contribution to</a:t>
            </a:r>
          </a:p>
          <a:p>
            <a:pPr lvl="1">
              <a:lnSpc>
                <a:spcPct val="80000"/>
              </a:lnSpc>
            </a:pPr>
            <a:r>
              <a:rPr lang="en-US" sz="1400" b="1" dirty="0" smtClean="0">
                <a:solidFill>
                  <a:schemeClr val="bg2"/>
                </a:solidFill>
              </a:rPr>
              <a:t>WP2 “</a:t>
            </a:r>
            <a:r>
              <a:rPr lang="en-GB" sz="1400" b="1" dirty="0" smtClean="0">
                <a:solidFill>
                  <a:schemeClr val="bg2"/>
                </a:solidFill>
              </a:rPr>
              <a:t>Development </a:t>
            </a:r>
            <a:r>
              <a:rPr lang="en-GB" sz="1400" b="1" dirty="0">
                <a:solidFill>
                  <a:schemeClr val="bg2"/>
                </a:solidFill>
              </a:rPr>
              <a:t>of ESDC Governance Structure and Business </a:t>
            </a:r>
            <a:r>
              <a:rPr lang="en-GB" sz="1400" b="1" dirty="0" smtClean="0">
                <a:solidFill>
                  <a:schemeClr val="bg2"/>
                </a:solidFill>
              </a:rPr>
              <a:t>Models”</a:t>
            </a:r>
          </a:p>
          <a:p>
            <a:pPr lvl="1">
              <a:lnSpc>
                <a:spcPct val="80000"/>
              </a:lnSpc>
            </a:pPr>
            <a:r>
              <a:rPr lang="en-GB" sz="1400" b="1" dirty="0" smtClean="0">
                <a:solidFill>
                  <a:schemeClr val="bg2"/>
                </a:solidFill>
              </a:rPr>
              <a:t>WP3</a:t>
            </a:r>
            <a:r>
              <a:rPr lang="en-GB" sz="1400" dirty="0" smtClean="0">
                <a:solidFill>
                  <a:schemeClr val="bg2"/>
                </a:solidFill>
              </a:rPr>
              <a:t> “</a:t>
            </a:r>
            <a:r>
              <a:rPr lang="en-GB" sz="1400" b="1" dirty="0">
                <a:solidFill>
                  <a:schemeClr val="bg2"/>
                </a:solidFill>
              </a:rPr>
              <a:t>Computing </a:t>
            </a:r>
            <a:r>
              <a:rPr lang="en-GB" sz="1400" b="1" dirty="0" smtClean="0">
                <a:solidFill>
                  <a:schemeClr val="bg2"/>
                </a:solidFill>
              </a:rPr>
              <a:t>Requirements</a:t>
            </a:r>
            <a:r>
              <a:rPr lang="en-GB" sz="1400" dirty="0" smtClean="0">
                <a:solidFill>
                  <a:schemeClr val="bg2"/>
                </a:solidFill>
              </a:rPr>
              <a:t>”</a:t>
            </a:r>
          </a:p>
          <a:p>
            <a:pPr lvl="1">
              <a:lnSpc>
                <a:spcPct val="80000"/>
              </a:lnSpc>
            </a:pPr>
            <a:r>
              <a:rPr lang="en-US" sz="1400" b="1" dirty="0" smtClean="0">
                <a:solidFill>
                  <a:schemeClr val="bg2"/>
                </a:solidFill>
              </a:rPr>
              <a:t>WP4 “</a:t>
            </a:r>
            <a:r>
              <a:rPr lang="en-GB" sz="1400" b="1" dirty="0">
                <a:solidFill>
                  <a:schemeClr val="bg2"/>
                </a:solidFill>
              </a:rPr>
              <a:t>Analysis of Global SKA Data Transport and Optimal </a:t>
            </a:r>
            <a:r>
              <a:rPr lang="en-GB" sz="1400" b="1" dirty="0" smtClean="0">
                <a:solidFill>
                  <a:schemeClr val="bg2"/>
                </a:solidFill>
              </a:rPr>
              <a:t>European Storage Topologies</a:t>
            </a:r>
            <a:r>
              <a:rPr lang="en-GB" sz="1400" dirty="0" smtClean="0">
                <a:solidFill>
                  <a:schemeClr val="bg2"/>
                </a:solidFill>
              </a:rPr>
              <a:t>”</a:t>
            </a:r>
          </a:p>
          <a:p>
            <a:pPr lvl="1">
              <a:lnSpc>
                <a:spcPct val="80000"/>
              </a:lnSpc>
            </a:pPr>
            <a:r>
              <a:rPr lang="en-US" sz="1400" b="1" dirty="0" smtClean="0">
                <a:solidFill>
                  <a:schemeClr val="bg2"/>
                </a:solidFill>
              </a:rPr>
              <a:t>WP5 “</a:t>
            </a:r>
            <a:r>
              <a:rPr lang="en-GB" sz="1400" b="1" dirty="0">
                <a:solidFill>
                  <a:schemeClr val="bg2"/>
                </a:solidFill>
              </a:rPr>
              <a:t>WP5: Access and Knowledge </a:t>
            </a:r>
            <a:r>
              <a:rPr lang="en-GB" sz="1400" b="1" dirty="0" smtClean="0">
                <a:solidFill>
                  <a:schemeClr val="bg2"/>
                </a:solidFill>
              </a:rPr>
              <a:t>Creation</a:t>
            </a:r>
            <a:r>
              <a:rPr lang="en-GB" sz="1400" dirty="0" smtClean="0">
                <a:solidFill>
                  <a:schemeClr val="bg2"/>
                </a:solidFill>
              </a:rPr>
              <a:t>”</a:t>
            </a:r>
            <a:endParaRPr lang="en-US" sz="1400" b="1" dirty="0" smtClean="0">
              <a:solidFill>
                <a:schemeClr val="bg2"/>
              </a:solidFill>
            </a:endParaRPr>
          </a:p>
          <a:p>
            <a:pPr lvl="1">
              <a:lnSpc>
                <a:spcPct val="80000"/>
              </a:lnSpc>
            </a:pPr>
            <a:endParaRPr lang="en-US" sz="1400" b="1" dirty="0" smtClean="0">
              <a:solidFill>
                <a:schemeClr val="bg2"/>
              </a:solidFill>
            </a:endParaRPr>
          </a:p>
          <a:p>
            <a:pPr lvl="1">
              <a:lnSpc>
                <a:spcPct val="80000"/>
              </a:lnSpc>
            </a:pPr>
            <a:endParaRPr lang="en-US" sz="1400" b="1" dirty="0" smtClean="0">
              <a:solidFill>
                <a:schemeClr val="bg2"/>
              </a:solidFill>
            </a:endParaRPr>
          </a:p>
        </p:txBody>
      </p:sp>
      <p:pic>
        <p:nvPicPr>
          <p:cNvPr id="5" name="Picture 4"/>
          <p:cNvPicPr>
            <a:picLocks noChangeAspect="1"/>
          </p:cNvPicPr>
          <p:nvPr/>
        </p:nvPicPr>
        <p:blipFill>
          <a:blip r:embed="rId2"/>
          <a:stretch>
            <a:fillRect/>
          </a:stretch>
        </p:blipFill>
        <p:spPr>
          <a:xfrm>
            <a:off x="4744361" y="1466849"/>
            <a:ext cx="4120238" cy="853018"/>
          </a:xfrm>
          <a:prstGeom prst="rect">
            <a:avLst/>
          </a:prstGeom>
        </p:spPr>
      </p:pic>
      <p:pic>
        <p:nvPicPr>
          <p:cNvPr id="7" name="Picture 6"/>
          <p:cNvPicPr>
            <a:picLocks noChangeAspect="1"/>
          </p:cNvPicPr>
          <p:nvPr/>
        </p:nvPicPr>
        <p:blipFill>
          <a:blip r:embed="rId3"/>
          <a:stretch>
            <a:fillRect/>
          </a:stretch>
        </p:blipFill>
        <p:spPr>
          <a:xfrm>
            <a:off x="169333" y="4258733"/>
            <a:ext cx="5040808" cy="2106279"/>
          </a:xfrm>
          <a:prstGeom prst="rect">
            <a:avLst/>
          </a:prstGeom>
        </p:spPr>
      </p:pic>
      <p:pic>
        <p:nvPicPr>
          <p:cNvPr id="8" name="Picture 7"/>
          <p:cNvPicPr>
            <a:picLocks noChangeAspect="1"/>
          </p:cNvPicPr>
          <p:nvPr/>
        </p:nvPicPr>
        <p:blipFill>
          <a:blip r:embed="rId4"/>
          <a:stretch>
            <a:fillRect/>
          </a:stretch>
        </p:blipFill>
        <p:spPr>
          <a:xfrm>
            <a:off x="4910667" y="4930213"/>
            <a:ext cx="4233333" cy="918260"/>
          </a:xfrm>
          <a:prstGeom prst="rect">
            <a:avLst/>
          </a:prstGeom>
        </p:spPr>
      </p:pic>
      <p:pic>
        <p:nvPicPr>
          <p:cNvPr id="9" name="Picture 8"/>
          <p:cNvPicPr>
            <a:picLocks noChangeAspect="1"/>
          </p:cNvPicPr>
          <p:nvPr/>
        </p:nvPicPr>
        <p:blipFill>
          <a:blip r:embed="rId5"/>
          <a:stretch>
            <a:fillRect/>
          </a:stretch>
        </p:blipFill>
        <p:spPr>
          <a:xfrm>
            <a:off x="5484814" y="2438400"/>
            <a:ext cx="3532185" cy="2093147"/>
          </a:xfrm>
          <a:prstGeom prst="rect">
            <a:avLst/>
          </a:prstGeom>
        </p:spPr>
      </p:pic>
    </p:spTree>
    <p:extLst>
      <p:ext uri="{BB962C8B-B14F-4D97-AF65-F5344CB8AC3E}">
        <p14:creationId xmlns:p14="http://schemas.microsoft.com/office/powerpoint/2010/main" val="370567157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Aims of this meeting</a:t>
            </a:r>
            <a:endParaRPr lang="en-US" dirty="0"/>
          </a:p>
        </p:txBody>
      </p:sp>
      <p:sp>
        <p:nvSpPr>
          <p:cNvPr id="3" name="Text Placeholder 2"/>
          <p:cNvSpPr txBox="1">
            <a:spLocks/>
          </p:cNvSpPr>
          <p:nvPr/>
        </p:nvSpPr>
        <p:spPr>
          <a:xfrm>
            <a:off x="-1" y="1261533"/>
            <a:ext cx="8661401" cy="5308600"/>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L="342900" marR="0" lvl="0" indent="-139700" algn="l" rtl="0">
              <a:lnSpc>
                <a:spcPct val="100000"/>
              </a:lnSpc>
              <a:spcBef>
                <a:spcPts val="640"/>
              </a:spcBef>
              <a:spcAft>
                <a:spcPts val="0"/>
              </a:spcAft>
              <a:buClr>
                <a:schemeClr val="dk1"/>
              </a:buClr>
              <a:buSzPct val="100000"/>
              <a:buFont typeface="Arial"/>
              <a:buChar char="•"/>
              <a:defRPr sz="3200" b="0" i="0" u="none" strike="noStrike" cap="none">
                <a:solidFill>
                  <a:schemeClr val="dk1"/>
                </a:solidFill>
                <a:latin typeface="Arial"/>
                <a:ea typeface="Arial"/>
                <a:cs typeface="Arial"/>
                <a:sym typeface="Arial"/>
              </a:defRPr>
            </a:lvl1pPr>
            <a:lvl2pPr marL="742950" marR="0" lvl="1" indent="-107950" algn="l" rtl="0">
              <a:lnSpc>
                <a:spcPct val="100000"/>
              </a:lnSpc>
              <a:spcBef>
                <a:spcPts val="560"/>
              </a:spcBef>
              <a:spcAft>
                <a:spcPts val="0"/>
              </a:spcAft>
              <a:buClr>
                <a:schemeClr val="dk1"/>
              </a:buClr>
              <a:buSzPct val="100000"/>
              <a:buFont typeface="Arial"/>
              <a:buChar char="–"/>
              <a:defRPr sz="2800" b="0" i="0" u="none" strike="noStrike" cap="none">
                <a:solidFill>
                  <a:schemeClr val="dk1"/>
                </a:solidFill>
                <a:latin typeface="Arial"/>
                <a:ea typeface="Arial"/>
                <a:cs typeface="Arial"/>
                <a:sym typeface="Arial"/>
              </a:defRPr>
            </a:lvl2pPr>
            <a:lvl3pPr marL="1143000" marR="0" lvl="2" indent="-76200" algn="l" rtl="0">
              <a:lnSpc>
                <a:spcPct val="100000"/>
              </a:lnSpc>
              <a:spcBef>
                <a:spcPts val="480"/>
              </a:spcBef>
              <a:spcAft>
                <a:spcPts val="0"/>
              </a:spcAft>
              <a:buClr>
                <a:schemeClr val="dk1"/>
              </a:buClr>
              <a:buSzPct val="100000"/>
              <a:buFont typeface="Arial"/>
              <a:buChar char="•"/>
              <a:defRPr sz="2400" b="0" i="0" u="none" strike="noStrike" cap="none">
                <a:solidFill>
                  <a:schemeClr val="dk1"/>
                </a:solidFill>
                <a:latin typeface="Arial"/>
                <a:ea typeface="Arial"/>
                <a:cs typeface="Arial"/>
                <a:sym typeface="Arial"/>
              </a:defRPr>
            </a:lvl3pPr>
            <a:lvl4pPr marL="1600200" marR="0" lvl="3"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4pPr>
            <a:lvl5pPr marL="2057400" marR="0" lvl="4"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5pPr>
            <a:lvl6pPr marL="2514600" marR="0" lvl="5"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6pPr>
            <a:lvl7pPr marL="2971800" marR="0" lvl="6"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7pPr>
            <a:lvl8pPr marL="3429000" marR="0" lvl="7"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8pPr>
            <a:lvl9pPr marL="3886200" marR="0" lvl="8"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Arial"/>
                <a:ea typeface="Arial"/>
                <a:cs typeface="Arial"/>
                <a:sym typeface="Arial"/>
              </a:defRPr>
            </a:lvl9pPr>
          </a:lstStyle>
          <a:p>
            <a:pPr>
              <a:lnSpc>
                <a:spcPct val="80000"/>
              </a:lnSpc>
            </a:pPr>
            <a:r>
              <a:rPr lang="en-US" sz="1800" b="1" dirty="0" smtClean="0">
                <a:solidFill>
                  <a:srgbClr val="032661"/>
                </a:solidFill>
              </a:rPr>
              <a:t>Better understanding of the existing expertise in academic HPC within the UK</a:t>
            </a:r>
          </a:p>
          <a:p>
            <a:pPr marL="203200" indent="0">
              <a:lnSpc>
                <a:spcPct val="80000"/>
              </a:lnSpc>
              <a:buNone/>
            </a:pPr>
            <a:r>
              <a:rPr lang="en-US" sz="1800" b="1" dirty="0" smtClean="0">
                <a:solidFill>
                  <a:srgbClr val="DCF7BA"/>
                </a:solidFill>
                <a:latin typeface="Chalkduster"/>
                <a:cs typeface="Chalkduster"/>
              </a:rPr>
              <a:t>	</a:t>
            </a:r>
            <a:r>
              <a:rPr lang="en-US" sz="1800" b="1" dirty="0" smtClean="0">
                <a:solidFill>
                  <a:schemeClr val="tx1">
                    <a:lumMod val="50000"/>
                    <a:lumOff val="50000"/>
                  </a:schemeClr>
                </a:solidFill>
                <a:latin typeface="Chalkduster"/>
                <a:cs typeface="Chalkduster"/>
              </a:rPr>
              <a:t>Oh, you guys faced and solved these problems already?</a:t>
            </a:r>
          </a:p>
          <a:p>
            <a:pPr>
              <a:lnSpc>
                <a:spcPct val="80000"/>
              </a:lnSpc>
            </a:pPr>
            <a:endParaRPr lang="en-US" sz="1800" b="1" dirty="0" smtClean="0">
              <a:solidFill>
                <a:srgbClr val="032661"/>
              </a:solidFill>
            </a:endParaRPr>
          </a:p>
          <a:p>
            <a:pPr>
              <a:lnSpc>
                <a:spcPct val="80000"/>
              </a:lnSpc>
            </a:pPr>
            <a:r>
              <a:rPr lang="en-US" sz="1800" b="1" dirty="0" smtClean="0">
                <a:solidFill>
                  <a:srgbClr val="032661"/>
                </a:solidFill>
              </a:rPr>
              <a:t>How can we collaborate effectively, without duplicating effort or missing opportunities to </a:t>
            </a:r>
            <a:r>
              <a:rPr lang="en-US" sz="1800" b="1" dirty="0" err="1" smtClean="0">
                <a:solidFill>
                  <a:srgbClr val="032661"/>
                </a:solidFill>
              </a:rPr>
              <a:t>utilise</a:t>
            </a:r>
            <a:r>
              <a:rPr lang="en-US" sz="1800" b="1" dirty="0" smtClean="0">
                <a:solidFill>
                  <a:srgbClr val="032661"/>
                </a:solidFill>
              </a:rPr>
              <a:t> existing work?</a:t>
            </a:r>
          </a:p>
          <a:p>
            <a:pPr marL="203200" indent="0">
              <a:lnSpc>
                <a:spcPct val="80000"/>
              </a:lnSpc>
              <a:buNone/>
            </a:pPr>
            <a:r>
              <a:rPr lang="en-US" sz="1800" b="1" dirty="0" smtClean="0">
                <a:solidFill>
                  <a:srgbClr val="DCF7BA"/>
                </a:solidFill>
                <a:latin typeface="Chalkduster"/>
                <a:cs typeface="Chalkduster"/>
              </a:rPr>
              <a:t>	</a:t>
            </a:r>
            <a:r>
              <a:rPr lang="en-US" sz="1800" b="1" dirty="0" smtClean="0">
                <a:solidFill>
                  <a:srgbClr val="7F7F7F"/>
                </a:solidFill>
                <a:latin typeface="Chalkduster"/>
                <a:cs typeface="Chalkduster"/>
              </a:rPr>
              <a:t>Where can I get access to this detailed knowledge? Who can help me? We need an environment where it’s OK to ask questions and with some shared resources.</a:t>
            </a:r>
            <a:endParaRPr lang="en-US" sz="1800" b="1" dirty="0" smtClean="0">
              <a:solidFill>
                <a:srgbClr val="7F7F7F"/>
              </a:solidFill>
            </a:endParaRPr>
          </a:p>
          <a:p>
            <a:pPr>
              <a:lnSpc>
                <a:spcPct val="80000"/>
              </a:lnSpc>
            </a:pPr>
            <a:endParaRPr lang="en-US" sz="1800" b="1" dirty="0" smtClean="0">
              <a:solidFill>
                <a:srgbClr val="032661"/>
              </a:solidFill>
            </a:endParaRPr>
          </a:p>
          <a:p>
            <a:pPr>
              <a:lnSpc>
                <a:spcPct val="80000"/>
              </a:lnSpc>
            </a:pPr>
            <a:r>
              <a:rPr lang="en-US" sz="1800" b="1" dirty="0" smtClean="0">
                <a:solidFill>
                  <a:srgbClr val="032661"/>
                </a:solidFill>
              </a:rPr>
              <a:t>Do we need a formal collaboration?</a:t>
            </a:r>
          </a:p>
          <a:p>
            <a:pPr marL="203200" indent="0">
              <a:lnSpc>
                <a:spcPct val="80000"/>
              </a:lnSpc>
              <a:buNone/>
            </a:pPr>
            <a:r>
              <a:rPr lang="en-US" sz="1600" b="1" dirty="0" smtClean="0">
                <a:solidFill>
                  <a:srgbClr val="DCF7BA"/>
                </a:solidFill>
                <a:latin typeface="Chalkduster"/>
                <a:cs typeface="Chalkduster"/>
              </a:rPr>
              <a:t>	</a:t>
            </a:r>
            <a:r>
              <a:rPr lang="en-US" sz="1800" b="1" dirty="0" smtClean="0">
                <a:solidFill>
                  <a:srgbClr val="7F7F7F"/>
                </a:solidFill>
                <a:latin typeface="Chalkduster"/>
                <a:cs typeface="Chalkduster"/>
              </a:rPr>
              <a:t>Does this help with funding and reporting? </a:t>
            </a:r>
            <a:endParaRPr lang="en-US" sz="1800" b="1" dirty="0" smtClean="0">
              <a:solidFill>
                <a:srgbClr val="7F7F7F"/>
              </a:solidFill>
            </a:endParaRPr>
          </a:p>
          <a:p>
            <a:pPr>
              <a:lnSpc>
                <a:spcPct val="80000"/>
              </a:lnSpc>
            </a:pPr>
            <a:endParaRPr lang="en-US" sz="1800" b="1" dirty="0" smtClean="0">
              <a:solidFill>
                <a:srgbClr val="032661"/>
              </a:solidFill>
            </a:endParaRPr>
          </a:p>
          <a:p>
            <a:pPr>
              <a:lnSpc>
                <a:spcPct val="80000"/>
              </a:lnSpc>
            </a:pPr>
            <a:r>
              <a:rPr lang="en-US" sz="1800" b="1" dirty="0" smtClean="0">
                <a:solidFill>
                  <a:srgbClr val="032661"/>
                </a:solidFill>
              </a:rPr>
              <a:t>Better understanding of SKA / </a:t>
            </a:r>
            <a:r>
              <a:rPr lang="en-US" sz="1800" b="1" dirty="0" err="1" smtClean="0">
                <a:solidFill>
                  <a:srgbClr val="032661"/>
                </a:solidFill>
              </a:rPr>
              <a:t>GridPP</a:t>
            </a:r>
            <a:r>
              <a:rPr lang="en-US" sz="1800" b="1" dirty="0" smtClean="0">
                <a:solidFill>
                  <a:srgbClr val="032661"/>
                </a:solidFill>
              </a:rPr>
              <a:t> / HPC language</a:t>
            </a:r>
          </a:p>
          <a:p>
            <a:pPr marL="203200" indent="0">
              <a:lnSpc>
                <a:spcPct val="80000"/>
              </a:lnSpc>
              <a:buNone/>
            </a:pPr>
            <a:r>
              <a:rPr lang="en-US" sz="1800" b="1" dirty="0">
                <a:solidFill>
                  <a:srgbClr val="CCFFCC"/>
                </a:solidFill>
              </a:rPr>
              <a:t>	</a:t>
            </a:r>
            <a:r>
              <a:rPr lang="en-US" sz="1800" b="1" dirty="0" smtClean="0">
                <a:solidFill>
                  <a:srgbClr val="7F7F7F"/>
                </a:solidFill>
                <a:latin typeface="Chalkduster"/>
                <a:cs typeface="Chalkduster"/>
              </a:rPr>
              <a:t>Where’s the dictionary?</a:t>
            </a:r>
          </a:p>
          <a:p>
            <a:pPr>
              <a:lnSpc>
                <a:spcPct val="80000"/>
              </a:lnSpc>
            </a:pPr>
            <a:endParaRPr lang="en-US" sz="1800" b="1" dirty="0" smtClean="0">
              <a:solidFill>
                <a:srgbClr val="032661"/>
              </a:solidFill>
            </a:endParaRPr>
          </a:p>
          <a:p>
            <a:pPr>
              <a:lnSpc>
                <a:spcPct val="80000"/>
              </a:lnSpc>
            </a:pPr>
            <a:r>
              <a:rPr lang="en-US" sz="1800" b="1" dirty="0" smtClean="0">
                <a:solidFill>
                  <a:srgbClr val="032661"/>
                </a:solidFill>
              </a:rPr>
              <a:t>Where is funding coming from (and how many FTEs, and who) to progress this work over the next decade? What is the UK view?</a:t>
            </a:r>
            <a:endParaRPr lang="en-US" sz="1800" b="1" dirty="0" smtClean="0">
              <a:solidFill>
                <a:srgbClr val="0000FF"/>
              </a:solidFill>
            </a:endParaRPr>
          </a:p>
          <a:p>
            <a:pPr>
              <a:lnSpc>
                <a:spcPct val="80000"/>
              </a:lnSpc>
            </a:pPr>
            <a:endParaRPr lang="en-US" sz="1800" b="1" dirty="0">
              <a:solidFill>
                <a:srgbClr val="032661"/>
              </a:solidFill>
            </a:endParaRPr>
          </a:p>
        </p:txBody>
      </p:sp>
      <p:sp>
        <p:nvSpPr>
          <p:cNvPr id="4" name="TextBox 3"/>
          <p:cNvSpPr txBox="1"/>
          <p:nvPr/>
        </p:nvSpPr>
        <p:spPr>
          <a:xfrm>
            <a:off x="5418667" y="118534"/>
            <a:ext cx="1752600" cy="307777"/>
          </a:xfrm>
          <a:prstGeom prst="rect">
            <a:avLst/>
          </a:prstGeom>
          <a:noFill/>
        </p:spPr>
        <p:txBody>
          <a:bodyPr wrap="square" rtlCol="0">
            <a:spAutoFit/>
          </a:bodyPr>
          <a:lstStyle/>
          <a:p>
            <a:r>
              <a:rPr lang="en-US" dirty="0" smtClean="0">
                <a:solidFill>
                  <a:schemeClr val="accent3">
                    <a:lumMod val="40000"/>
                    <a:lumOff val="60000"/>
                  </a:schemeClr>
                </a:solidFill>
                <a:latin typeface="Chalkduster"/>
                <a:cs typeface="Chalkduster"/>
              </a:rPr>
              <a:t>(Rosie’s views)</a:t>
            </a:r>
            <a:endParaRPr lang="en-US" dirty="0">
              <a:solidFill>
                <a:schemeClr val="accent3">
                  <a:lumMod val="40000"/>
                  <a:lumOff val="60000"/>
                </a:schemeClr>
              </a:solidFill>
              <a:latin typeface="Chalkduster"/>
              <a:cs typeface="Chalkduster"/>
            </a:endParaRPr>
          </a:p>
        </p:txBody>
      </p:sp>
    </p:spTree>
    <p:extLst>
      <p:ext uri="{BB962C8B-B14F-4D97-AF65-F5344CB8AC3E}">
        <p14:creationId xmlns:p14="http://schemas.microsoft.com/office/powerpoint/2010/main" val="105569816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AENEAS WP3 details</a:t>
            </a:r>
            <a:endParaRPr lang="en-US" dirty="0"/>
          </a:p>
        </p:txBody>
      </p:sp>
      <p:sp>
        <p:nvSpPr>
          <p:cNvPr id="3" name="Subtitle 2"/>
          <p:cNvSpPr>
            <a:spLocks noGrp="1"/>
          </p:cNvSpPr>
          <p:nvPr>
            <p:ph type="subTitle" idx="1"/>
          </p:nvPr>
        </p:nvSpPr>
        <p:spPr/>
        <p:txBody>
          <a:bodyPr/>
          <a:lstStyle/>
          <a:p>
            <a:r>
              <a:rPr lang="en-US" dirty="0" smtClean="0"/>
              <a:t>(Thursday)</a:t>
            </a:r>
            <a:endParaRPr lang="en-US" dirty="0"/>
          </a:p>
        </p:txBody>
      </p:sp>
    </p:spTree>
    <p:extLst>
      <p:ext uri="{BB962C8B-B14F-4D97-AF65-F5344CB8AC3E}">
        <p14:creationId xmlns:p14="http://schemas.microsoft.com/office/powerpoint/2010/main" val="381562247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p:cNvSpPr txBox="1">
            <a:spLocks noGrp="1"/>
          </p:cNvSpPr>
          <p:nvPr>
            <p:ph type="title"/>
          </p:nvPr>
        </p:nvSpPr>
        <p:spPr>
          <a:xfrm>
            <a:off x="457200" y="78695"/>
            <a:ext cx="6441621" cy="811212"/>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Arial"/>
              <a:buNone/>
            </a:pPr>
            <a:r>
              <a:rPr lang="en-US" sz="2400" b="0" i="0" u="none" strike="noStrike" cap="none" dirty="0" smtClean="0">
                <a:solidFill>
                  <a:schemeClr val="lt1"/>
                </a:solidFill>
                <a:latin typeface="Arial"/>
                <a:ea typeface="Arial"/>
                <a:cs typeface="Arial"/>
                <a:sym typeface="Arial"/>
              </a:rPr>
              <a:t>WP3: Computing requirements</a:t>
            </a:r>
            <a:endParaRPr lang="en-US" sz="2400" b="0" i="0" u="none" strike="noStrike" cap="none" dirty="0">
              <a:solidFill>
                <a:schemeClr val="lt1"/>
              </a:solidFill>
              <a:latin typeface="Arial"/>
              <a:ea typeface="Arial"/>
              <a:cs typeface="Arial"/>
              <a:sym typeface="Arial"/>
            </a:endParaRPr>
          </a:p>
        </p:txBody>
      </p:sp>
      <p:graphicFrame>
        <p:nvGraphicFramePr>
          <p:cNvPr id="5" name="Diagram 4"/>
          <p:cNvGraphicFramePr/>
          <p:nvPr>
            <p:extLst>
              <p:ext uri="{D42A27DB-BD31-4B8C-83A1-F6EECF244321}">
                <p14:modId xmlns:p14="http://schemas.microsoft.com/office/powerpoint/2010/main" val="831559170"/>
              </p:ext>
            </p:extLst>
          </p:nvPr>
        </p:nvGraphicFramePr>
        <p:xfrm>
          <a:off x="440265" y="1295400"/>
          <a:ext cx="8568267" cy="5313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6282498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3.1 &amp; 3.2</a:t>
            </a:r>
            <a:endParaRPr lang="en-US" dirty="0"/>
          </a:p>
        </p:txBody>
      </p:sp>
      <p:sp>
        <p:nvSpPr>
          <p:cNvPr id="3" name="TextBox 2"/>
          <p:cNvSpPr txBox="1"/>
          <p:nvPr/>
        </p:nvSpPr>
        <p:spPr>
          <a:xfrm>
            <a:off x="321735" y="1329267"/>
            <a:ext cx="8542866" cy="5262978"/>
          </a:xfrm>
          <a:prstGeom prst="rect">
            <a:avLst/>
          </a:prstGeom>
          <a:noFill/>
        </p:spPr>
        <p:txBody>
          <a:bodyPr wrap="square" rtlCol="0">
            <a:spAutoFit/>
          </a:bodyPr>
          <a:lstStyle/>
          <a:p>
            <a:pPr lvl="0"/>
            <a:r>
              <a:rPr lang="en-GB" b="1" i="1" dirty="0"/>
              <a:t>Inventory of SKA science cases and post-SDP computing and data storage requirements</a:t>
            </a:r>
            <a:endParaRPr lang="en-US" dirty="0"/>
          </a:p>
          <a:p>
            <a:endParaRPr lang="en-GB" dirty="0" smtClean="0"/>
          </a:p>
          <a:p>
            <a:r>
              <a:rPr lang="en-GB" dirty="0" smtClean="0"/>
              <a:t>The </a:t>
            </a:r>
            <a:r>
              <a:rPr lang="en-GB" dirty="0"/>
              <a:t>SKA has developed a list of 13 High-Priority Science Objectives (HPSOs) which are being used to generate survey strategies for the SKA in its first several years of observations. These are large projects with many thousands of observing hours each. Since these will be made up of tens to hundreds of separate data sets substantial processing and manipulation of the SKA data products will be required in the regional data centres to deliver the survey science at anticipated fidelity. This task will focus specifically on the delivery of these key experiments and their compute processing </a:t>
            </a:r>
            <a:r>
              <a:rPr lang="en-GB" dirty="0" smtClean="0"/>
              <a:t>requirements and data storage and access requirements, </a:t>
            </a:r>
            <a:r>
              <a:rPr lang="en-GB" dirty="0"/>
              <a:t>and provide a basis on which to proceed with the sizing and costing efforts</a:t>
            </a:r>
            <a:r>
              <a:rPr lang="en-GB" dirty="0" smtClean="0"/>
              <a:t>.</a:t>
            </a:r>
          </a:p>
          <a:p>
            <a:endParaRPr lang="en-GB" dirty="0"/>
          </a:p>
          <a:p>
            <a:r>
              <a:rPr lang="en-GB" dirty="0"/>
              <a:t>Once these large surveys are complete, enormous benefits will be available if we can combine data from other observatories (e.g. LSST, Euclid). Using results and insights from the </a:t>
            </a:r>
            <a:r>
              <a:rPr lang="en-GB" dirty="0" err="1"/>
              <a:t>Asterics</a:t>
            </a:r>
            <a:r>
              <a:rPr lang="en-GB" dirty="0"/>
              <a:t> programme we will make estimates for ESDC resources needed to support these efforts and maximise scientific return on the ESFRI astronomy projects. </a:t>
            </a:r>
            <a:endParaRPr lang="en-GB" dirty="0" smtClean="0"/>
          </a:p>
          <a:p>
            <a:endParaRPr lang="en-GB" dirty="0"/>
          </a:p>
          <a:p>
            <a:r>
              <a:rPr lang="en-GB" dirty="0"/>
              <a:t>Further work will investigate whether specific Science Use Cases (more representative of open time programmes) could have significantly different ESDC compute requirements. We will also consider the options for “Discovery Products” which would be generic products not covered by specific experiments, but piggy-backing on observing time</a:t>
            </a:r>
            <a:r>
              <a:rPr lang="en-GB" dirty="0" smtClean="0"/>
              <a:t>.</a:t>
            </a:r>
          </a:p>
          <a:p>
            <a:endParaRPr lang="en-GB" dirty="0"/>
          </a:p>
          <a:p>
            <a:r>
              <a:rPr lang="en-GB" dirty="0" smtClean="0"/>
              <a:t>The </a:t>
            </a:r>
            <a:r>
              <a:rPr lang="en-GB" dirty="0"/>
              <a:t>output of this task will be a series of system-sizing and functional requirements to appear in deliverable 3.1</a:t>
            </a:r>
            <a:r>
              <a:rPr lang="en-GB" dirty="0" smtClean="0"/>
              <a:t>.</a:t>
            </a:r>
          </a:p>
          <a:p>
            <a:endParaRPr lang="en-GB" dirty="0"/>
          </a:p>
        </p:txBody>
      </p:sp>
      <p:pic>
        <p:nvPicPr>
          <p:cNvPr id="6" name="Picture 5"/>
          <p:cNvPicPr>
            <a:picLocks noChangeAspect="1"/>
          </p:cNvPicPr>
          <p:nvPr/>
        </p:nvPicPr>
        <p:blipFill>
          <a:blip r:embed="rId2"/>
          <a:stretch>
            <a:fillRect/>
          </a:stretch>
        </p:blipFill>
        <p:spPr>
          <a:xfrm>
            <a:off x="372075" y="276097"/>
            <a:ext cx="2142524" cy="443569"/>
          </a:xfrm>
          <a:prstGeom prst="rect">
            <a:avLst/>
          </a:prstGeom>
        </p:spPr>
      </p:pic>
    </p:spTree>
    <p:extLst>
      <p:ext uri="{BB962C8B-B14F-4D97-AF65-F5344CB8AC3E}">
        <p14:creationId xmlns:p14="http://schemas.microsoft.com/office/powerpoint/2010/main" val="884213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3.3</a:t>
            </a:r>
            <a:endParaRPr lang="en-US" dirty="0"/>
          </a:p>
        </p:txBody>
      </p:sp>
      <p:sp>
        <p:nvSpPr>
          <p:cNvPr id="4" name="Rectangle 3"/>
          <p:cNvSpPr/>
          <p:nvPr/>
        </p:nvSpPr>
        <p:spPr>
          <a:xfrm>
            <a:off x="143933" y="1169401"/>
            <a:ext cx="8737599" cy="5262978"/>
          </a:xfrm>
          <a:prstGeom prst="rect">
            <a:avLst/>
          </a:prstGeom>
        </p:spPr>
        <p:txBody>
          <a:bodyPr wrap="square">
            <a:spAutoFit/>
          </a:bodyPr>
          <a:lstStyle/>
          <a:p>
            <a:pPr lvl="0"/>
            <a:r>
              <a:rPr lang="en-GB" sz="1200" b="1" i="1" dirty="0"/>
              <a:t>Evaluation of existing HPC, cloud and distributed computing technologies</a:t>
            </a:r>
            <a:endParaRPr lang="en-US" sz="1200" dirty="0"/>
          </a:p>
          <a:p>
            <a:endParaRPr lang="en-GB" sz="1200" dirty="0" smtClean="0"/>
          </a:p>
          <a:p>
            <a:r>
              <a:rPr lang="en-GB" sz="1200" dirty="0" smtClean="0"/>
              <a:t>This </a:t>
            </a:r>
            <a:r>
              <a:rPr lang="en-GB" sz="1200" dirty="0"/>
              <a:t>task will enumerate the key elements needed for the software infrastructure required for the ESDC, and evaluate options for fulfilling them, these </a:t>
            </a:r>
            <a:r>
              <a:rPr lang="en-GB" sz="1200" dirty="0" smtClean="0"/>
              <a:t>include:</a:t>
            </a:r>
          </a:p>
          <a:p>
            <a:endParaRPr lang="en-GB" sz="1200" dirty="0"/>
          </a:p>
          <a:p>
            <a:r>
              <a:rPr lang="en-GB" sz="1200" dirty="0"/>
              <a:t> 1) </a:t>
            </a:r>
            <a:r>
              <a:rPr lang="en-GB" sz="1200" b="1" dirty="0"/>
              <a:t>Middleware</a:t>
            </a:r>
            <a:r>
              <a:rPr lang="en-GB" sz="1200" dirty="0"/>
              <a:t> – i.e. infrastructure to support distributed compute models within, for example a cloud-like environment although also including HPC facilities. Different software products and middleware solutions for allowing access to distributed computing facilities and capabilities will be analysed and compared to the data analysis requirements collected in Tasks T3.1 and T3.2. This will include products and solutions for compute (cloud compute, HTC (High Throughput Computing), HPC (High </a:t>
            </a:r>
            <a:r>
              <a:rPr lang="en-GB" sz="1200" dirty="0" err="1"/>
              <a:t>Perfomance</a:t>
            </a:r>
            <a:r>
              <a:rPr lang="en-GB" sz="1200" dirty="0"/>
              <a:t> Computing) and container-based cloud compute)</a:t>
            </a:r>
            <a:r>
              <a:rPr lang="en-GB" sz="1200" dirty="0" smtClean="0"/>
              <a:t>.</a:t>
            </a:r>
            <a:endParaRPr lang="en-GB" sz="1200" dirty="0"/>
          </a:p>
          <a:p>
            <a:r>
              <a:rPr lang="en-GB" sz="1200" b="1" dirty="0"/>
              <a:t>This will include an evaluation of </a:t>
            </a:r>
            <a:r>
              <a:rPr lang="en-GB" sz="1200" b="1" dirty="0" err="1"/>
              <a:t>OpenStack</a:t>
            </a:r>
            <a:r>
              <a:rPr lang="en-GB" sz="1200" b="1" dirty="0"/>
              <a:t>,</a:t>
            </a:r>
            <a:r>
              <a:rPr lang="en-GB" sz="1200" dirty="0"/>
              <a:t> and other cloud middleware stacks with the aim of ensuring portability of data and applications in the distributed environment to be implemented in the ESDC. It will also include an analysis of available replica management and data transport organisation tools such as PHEDEX &amp; PANDA</a:t>
            </a:r>
            <a:r>
              <a:rPr lang="en-GB" sz="1200" dirty="0" smtClean="0"/>
              <a:t>.</a:t>
            </a:r>
          </a:p>
          <a:p>
            <a:endParaRPr lang="en-GB" sz="1200" dirty="0"/>
          </a:p>
          <a:p>
            <a:r>
              <a:rPr lang="en-GB" sz="1200" dirty="0"/>
              <a:t> 2) </a:t>
            </a:r>
            <a:r>
              <a:rPr lang="en-GB" sz="1200" b="1" dirty="0"/>
              <a:t>Elements required for a federated ESDC</a:t>
            </a:r>
            <a:r>
              <a:rPr lang="en-GB" sz="1200" dirty="0"/>
              <a:t>, including services.  The ESDC must provide resources to users in a way which combines many different computing resources but presents these in a harmonized way to each user, and which can validate users’ requests for data access and keep accounts of computing and storage resources for each user or use group, while avoiding un-necessary data movement between sites. Some of this federation functionality may be present in a selected middleware layer, but other aspects may not and these must be considered: for example Authentication and Authorization Infrastructure (AAI), efficient movement of data based on policies; integration with HPC software stacks so that (as needed) the ESDC is able to utilise HPC resources for processing; accounting elements and ensuring proper and fair use of resources</a:t>
            </a:r>
            <a:r>
              <a:rPr lang="en-GB" sz="1200" dirty="0" smtClean="0"/>
              <a:t>.</a:t>
            </a:r>
          </a:p>
          <a:p>
            <a:endParaRPr lang="en-GB" sz="1200" dirty="0"/>
          </a:p>
          <a:p>
            <a:r>
              <a:rPr lang="en-GB" sz="1200" dirty="0"/>
              <a:t>3) </a:t>
            </a:r>
            <a:r>
              <a:rPr lang="en-GB" sz="1200" b="1" dirty="0"/>
              <a:t>The top-level software stack providing an environment for efficient distributed analysis of data </a:t>
            </a:r>
            <a:r>
              <a:rPr lang="en-GB" sz="1200" dirty="0"/>
              <a:t>– the task should certainly look at the possibility of building on top of industry-standard Big Data / data-science stacks such as Spark (now beginning to take over from </a:t>
            </a:r>
            <a:r>
              <a:rPr lang="en-GB" sz="1200" dirty="0" err="1"/>
              <a:t>Hadoop</a:t>
            </a:r>
            <a:r>
              <a:rPr lang="en-GB" sz="1200" dirty="0"/>
              <a:t>)</a:t>
            </a:r>
            <a:r>
              <a:rPr lang="en-GB" sz="1200" dirty="0" smtClean="0"/>
              <a:t>.</a:t>
            </a:r>
          </a:p>
          <a:p>
            <a:endParaRPr lang="en-GB" sz="1200" dirty="0"/>
          </a:p>
          <a:p>
            <a:r>
              <a:rPr lang="en-GB" sz="1200" dirty="0"/>
              <a:t>The deliverable of this task will be D3.2: “Report on suggested solutions to address each of the key software areas associated with running a distributed ESDC”, which will include a list of options, each assessed for suitability. </a:t>
            </a:r>
          </a:p>
        </p:txBody>
      </p:sp>
      <p:pic>
        <p:nvPicPr>
          <p:cNvPr id="5" name="Picture 4"/>
          <p:cNvPicPr>
            <a:picLocks noChangeAspect="1"/>
          </p:cNvPicPr>
          <p:nvPr/>
        </p:nvPicPr>
        <p:blipFill>
          <a:blip r:embed="rId2"/>
          <a:stretch>
            <a:fillRect/>
          </a:stretch>
        </p:blipFill>
        <p:spPr>
          <a:xfrm>
            <a:off x="372075" y="276097"/>
            <a:ext cx="2142524" cy="443569"/>
          </a:xfrm>
          <a:prstGeom prst="rect">
            <a:avLst/>
          </a:prstGeom>
        </p:spPr>
      </p:pic>
      <p:pic>
        <p:nvPicPr>
          <p:cNvPr id="6" name="Picture 5"/>
          <p:cNvPicPr>
            <a:picLocks noChangeAspect="1"/>
          </p:cNvPicPr>
          <p:nvPr/>
        </p:nvPicPr>
        <p:blipFill>
          <a:blip r:embed="rId3"/>
          <a:stretch>
            <a:fillRect/>
          </a:stretch>
        </p:blipFill>
        <p:spPr>
          <a:xfrm>
            <a:off x="4174067" y="265577"/>
            <a:ext cx="2201333" cy="477495"/>
          </a:xfrm>
          <a:prstGeom prst="rect">
            <a:avLst/>
          </a:prstGeom>
        </p:spPr>
      </p:pic>
    </p:spTree>
    <p:extLst>
      <p:ext uri="{BB962C8B-B14F-4D97-AF65-F5344CB8AC3E}">
        <p14:creationId xmlns:p14="http://schemas.microsoft.com/office/powerpoint/2010/main" val="611195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3.4</a:t>
            </a:r>
            <a:endParaRPr lang="en-US" dirty="0"/>
          </a:p>
        </p:txBody>
      </p:sp>
      <p:sp>
        <p:nvSpPr>
          <p:cNvPr id="3" name="TextBox 2"/>
          <p:cNvSpPr txBox="1"/>
          <p:nvPr/>
        </p:nvSpPr>
        <p:spPr>
          <a:xfrm>
            <a:off x="1591733" y="1303867"/>
            <a:ext cx="184666" cy="307777"/>
          </a:xfrm>
          <a:prstGeom prst="rect">
            <a:avLst/>
          </a:prstGeom>
          <a:noFill/>
        </p:spPr>
        <p:txBody>
          <a:bodyPr wrap="none" rtlCol="0">
            <a:spAutoFit/>
          </a:bodyPr>
          <a:lstStyle/>
          <a:p>
            <a:endParaRPr lang="en-US" dirty="0"/>
          </a:p>
        </p:txBody>
      </p:sp>
      <p:sp>
        <p:nvSpPr>
          <p:cNvPr id="5" name="Rectangle 4"/>
          <p:cNvSpPr/>
          <p:nvPr/>
        </p:nvSpPr>
        <p:spPr>
          <a:xfrm>
            <a:off x="423333" y="1363133"/>
            <a:ext cx="8136467" cy="4031873"/>
          </a:xfrm>
          <a:prstGeom prst="rect">
            <a:avLst/>
          </a:prstGeom>
        </p:spPr>
        <p:txBody>
          <a:bodyPr wrap="square">
            <a:spAutoFit/>
          </a:bodyPr>
          <a:lstStyle/>
          <a:p>
            <a:pPr lvl="0"/>
            <a:r>
              <a:rPr lang="en-GB" sz="1600" b="1" i="1" dirty="0"/>
              <a:t>Design and costing for distributed ESDC computing architecture</a:t>
            </a:r>
            <a:endParaRPr lang="en-US" sz="1600" dirty="0"/>
          </a:p>
          <a:p>
            <a:endParaRPr lang="en-GB" sz="1600" dirty="0" smtClean="0"/>
          </a:p>
          <a:p>
            <a:r>
              <a:rPr lang="en-GB" sz="1600" dirty="0" smtClean="0"/>
              <a:t>Based </a:t>
            </a:r>
            <a:r>
              <a:rPr lang="en-GB" sz="1600" dirty="0"/>
              <a:t>on input from the evaluations in D3.1 and D3.2 this task will provide a top-level architecture and functional design for the ESDC</a:t>
            </a:r>
            <a:r>
              <a:rPr lang="en-GB" sz="1600" dirty="0" smtClean="0"/>
              <a:t>.</a:t>
            </a:r>
          </a:p>
          <a:p>
            <a:endParaRPr lang="en-GB" sz="1600" dirty="0"/>
          </a:p>
          <a:p>
            <a:r>
              <a:rPr lang="en-GB" sz="1600" dirty="0"/>
              <a:t>To proceed we will make use of the inventory of national roadmaps from WP2 (D 2.1) and determine the potential for incorporation / co-use of existing or planned facilities to achieve economies of scale</a:t>
            </a:r>
            <a:r>
              <a:rPr lang="en-GB" sz="1600" dirty="0" smtClean="0"/>
              <a:t>.</a:t>
            </a:r>
          </a:p>
          <a:p>
            <a:endParaRPr lang="en-GB" sz="1600" dirty="0"/>
          </a:p>
          <a:p>
            <a:r>
              <a:rPr lang="en-GB" sz="1600" dirty="0"/>
              <a:t>We will develop a costing of additional resources needed (over and above existing facilities) to bring about a functioning ESDC, considering the full SKA observatory lifecycle from commissioning as the SKA is built and well into full operations as the SKA observatory develops and undergoes upgrade cycles. </a:t>
            </a:r>
            <a:endParaRPr lang="en-GB" sz="1600" dirty="0" smtClean="0"/>
          </a:p>
          <a:p>
            <a:endParaRPr lang="en-GB" sz="1600" dirty="0"/>
          </a:p>
          <a:p>
            <a:r>
              <a:rPr lang="en-GB" sz="1600" dirty="0"/>
              <a:t>The outputs of this task will be a 1) A preliminary system sizing estimate (D3.3) and 2) a documented design for a ESDC model </a:t>
            </a:r>
            <a:endParaRPr lang="en-US" sz="1600" dirty="0"/>
          </a:p>
        </p:txBody>
      </p:sp>
      <p:pic>
        <p:nvPicPr>
          <p:cNvPr id="6" name="Picture 5"/>
          <p:cNvPicPr>
            <a:picLocks noChangeAspect="1"/>
          </p:cNvPicPr>
          <p:nvPr/>
        </p:nvPicPr>
        <p:blipFill>
          <a:blip r:embed="rId2"/>
          <a:stretch>
            <a:fillRect/>
          </a:stretch>
        </p:blipFill>
        <p:spPr>
          <a:xfrm>
            <a:off x="372075" y="276097"/>
            <a:ext cx="2142524" cy="443569"/>
          </a:xfrm>
          <a:prstGeom prst="rect">
            <a:avLst/>
          </a:prstGeom>
        </p:spPr>
      </p:pic>
      <p:pic>
        <p:nvPicPr>
          <p:cNvPr id="7" name="Picture 6"/>
          <p:cNvPicPr>
            <a:picLocks noChangeAspect="1"/>
          </p:cNvPicPr>
          <p:nvPr/>
        </p:nvPicPr>
        <p:blipFill>
          <a:blip r:embed="rId3"/>
          <a:stretch>
            <a:fillRect/>
          </a:stretch>
        </p:blipFill>
        <p:spPr>
          <a:xfrm>
            <a:off x="4174067" y="265577"/>
            <a:ext cx="2201333" cy="477495"/>
          </a:xfrm>
          <a:prstGeom prst="rect">
            <a:avLst/>
          </a:prstGeom>
        </p:spPr>
      </p:pic>
    </p:spTree>
    <p:extLst>
      <p:ext uri="{BB962C8B-B14F-4D97-AF65-F5344CB8AC3E}">
        <p14:creationId xmlns:p14="http://schemas.microsoft.com/office/powerpoint/2010/main" val="32850428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3.5</a:t>
            </a:r>
            <a:endParaRPr lang="en-US" dirty="0"/>
          </a:p>
        </p:txBody>
      </p:sp>
      <p:sp>
        <p:nvSpPr>
          <p:cNvPr id="3" name="TextBox 2"/>
          <p:cNvSpPr txBox="1"/>
          <p:nvPr/>
        </p:nvSpPr>
        <p:spPr>
          <a:xfrm>
            <a:off x="1591733" y="1303867"/>
            <a:ext cx="184666" cy="307777"/>
          </a:xfrm>
          <a:prstGeom prst="rect">
            <a:avLst/>
          </a:prstGeom>
          <a:noFill/>
        </p:spPr>
        <p:txBody>
          <a:bodyPr wrap="none" rtlCol="0">
            <a:spAutoFit/>
          </a:bodyPr>
          <a:lstStyle/>
          <a:p>
            <a:endParaRPr lang="en-US" dirty="0"/>
          </a:p>
        </p:txBody>
      </p:sp>
      <p:pic>
        <p:nvPicPr>
          <p:cNvPr id="8" name="Picture 7"/>
          <p:cNvPicPr>
            <a:picLocks noChangeAspect="1"/>
          </p:cNvPicPr>
          <p:nvPr/>
        </p:nvPicPr>
        <p:blipFill>
          <a:blip r:embed="rId2"/>
          <a:stretch>
            <a:fillRect/>
          </a:stretch>
        </p:blipFill>
        <p:spPr>
          <a:xfrm>
            <a:off x="0" y="-135472"/>
            <a:ext cx="2864874" cy="1197075"/>
          </a:xfrm>
          <a:prstGeom prst="rect">
            <a:avLst/>
          </a:prstGeom>
          <a:solidFill>
            <a:schemeClr val="bg1"/>
          </a:solidFill>
        </p:spPr>
      </p:pic>
      <p:pic>
        <p:nvPicPr>
          <p:cNvPr id="9" name="Picture 8"/>
          <p:cNvPicPr>
            <a:picLocks noChangeAspect="1"/>
          </p:cNvPicPr>
          <p:nvPr/>
        </p:nvPicPr>
        <p:blipFill>
          <a:blip r:embed="rId3"/>
          <a:stretch>
            <a:fillRect/>
          </a:stretch>
        </p:blipFill>
        <p:spPr>
          <a:xfrm>
            <a:off x="4392776" y="158654"/>
            <a:ext cx="2405957" cy="521881"/>
          </a:xfrm>
          <a:prstGeom prst="rect">
            <a:avLst/>
          </a:prstGeom>
        </p:spPr>
      </p:pic>
      <p:sp>
        <p:nvSpPr>
          <p:cNvPr id="11" name="Rectangle 10"/>
          <p:cNvSpPr/>
          <p:nvPr/>
        </p:nvSpPr>
        <p:spPr>
          <a:xfrm>
            <a:off x="253999" y="1554697"/>
            <a:ext cx="8729133" cy="4616648"/>
          </a:xfrm>
          <a:prstGeom prst="rect">
            <a:avLst/>
          </a:prstGeom>
        </p:spPr>
        <p:txBody>
          <a:bodyPr wrap="square">
            <a:spAutoFit/>
          </a:bodyPr>
          <a:lstStyle/>
          <a:p>
            <a:pPr lvl="0"/>
            <a:r>
              <a:rPr lang="en-GB" b="1" i="1" dirty="0"/>
              <a:t>Requirements for interfaces to SKA Science Archives &amp; Other Repositories</a:t>
            </a:r>
            <a:endParaRPr lang="en-US" dirty="0"/>
          </a:p>
          <a:p>
            <a:endParaRPr lang="en-GB" dirty="0"/>
          </a:p>
          <a:p>
            <a:r>
              <a:rPr lang="en-GB" dirty="0"/>
              <a:t>The work in this task includes the assessment of existing policies for interactions between science facilities and data centres, incorporating an evaluation of policy items with respect to their technical applicability in the SKA case, as well as a gap analysis for SKA-specific needs. This technical assessment will feed into more general policy </a:t>
            </a:r>
            <a:r>
              <a:rPr lang="en-GB" dirty="0" smtClean="0"/>
              <a:t>recommendations.</a:t>
            </a:r>
            <a:endParaRPr lang="en-GB" dirty="0"/>
          </a:p>
          <a:p>
            <a:r>
              <a:rPr lang="en-GB" dirty="0"/>
              <a:t>The ESDC will incorporate multiple interfaces, both functional and digital (data IO). This task will assess the requirements both for ensuring controlled and managed ingest of data across these interfaces, and of the subsequent storage strategy. This requires an assessment of existing data-moving tools and protocols (commercial and academic – for example WLCG (Worldwide LHC Computing Grid), their compatibility with an ESDC architecture, as well as verified assessments of data ingest from global sources including the SKA Science Data Processors, other nodes within the ESDC, and external archives (e.g. LSST, EUCLID, JWST </a:t>
            </a:r>
            <a:r>
              <a:rPr lang="en-GB" dirty="0" err="1"/>
              <a:t>etc</a:t>
            </a:r>
            <a:r>
              <a:rPr lang="en-GB" dirty="0"/>
              <a:t>). It will also ensure the compatibility of recommended ESDC standards with the widely used VO standards. In doing this it will also form recommendations on minimum meta-data requirements for ESDC-held data, inline with analyses from the ASTERICS project. </a:t>
            </a:r>
          </a:p>
          <a:p>
            <a:r>
              <a:rPr lang="en-GB" dirty="0"/>
              <a:t>A major functional interface within an ESDC will be the mapping of user specifications onto data processing work flows, from ingest to delivery. This mapping should incorporate both a translation between user-defined parameters (data product specific) and processing parameters (function specific) as well as the impact of different parameter choices mapped onto different types of compute system (data access patterns, distribution of processing </a:t>
            </a:r>
            <a:r>
              <a:rPr lang="en-GB" dirty="0" err="1"/>
              <a:t>etc</a:t>
            </a:r>
            <a:r>
              <a:rPr lang="en-GB" dirty="0"/>
              <a:t>). This task will also inform policy decisions governing the persistence of user work-flows to enable reproducibility of results or regeneration of data. </a:t>
            </a:r>
            <a:endParaRPr lang="en-US" dirty="0"/>
          </a:p>
        </p:txBody>
      </p:sp>
    </p:spTree>
    <p:extLst>
      <p:ext uri="{BB962C8B-B14F-4D97-AF65-F5344CB8AC3E}">
        <p14:creationId xmlns:p14="http://schemas.microsoft.com/office/powerpoint/2010/main" val="3359829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AENEAS Aims</a:t>
            </a:r>
            <a:endParaRPr lang="en-US" dirty="0"/>
          </a:p>
        </p:txBody>
      </p:sp>
      <p:sp>
        <p:nvSpPr>
          <p:cNvPr id="5" name="Text Placeholder 4"/>
          <p:cNvSpPr>
            <a:spLocks noGrp="1"/>
          </p:cNvSpPr>
          <p:nvPr>
            <p:ph type="body" idx="1"/>
          </p:nvPr>
        </p:nvSpPr>
        <p:spPr/>
        <p:txBody>
          <a:bodyPr/>
          <a:lstStyle/>
          <a:p>
            <a:r>
              <a:rPr lang="en-GB" sz="2400" dirty="0"/>
              <a:t>D</a:t>
            </a:r>
            <a:r>
              <a:rPr lang="en-GB" sz="2400" dirty="0" smtClean="0"/>
              <a:t>evelop </a:t>
            </a:r>
            <a:r>
              <a:rPr lang="en-GB" sz="2400" dirty="0"/>
              <a:t>a concept and design for a distributed, federated European Science Data Centre (ESDC) to support the astronomical community in achieving the scientific goals of the </a:t>
            </a:r>
            <a:r>
              <a:rPr lang="en-GB" sz="2400" dirty="0" smtClean="0"/>
              <a:t>SKA </a:t>
            </a:r>
          </a:p>
          <a:p>
            <a:r>
              <a:rPr lang="en-GB" sz="2400" dirty="0"/>
              <a:t>I</a:t>
            </a:r>
            <a:r>
              <a:rPr lang="en-GB" sz="2400" dirty="0" smtClean="0"/>
              <a:t>nclude </a:t>
            </a:r>
            <a:r>
              <a:rPr lang="en-GB" sz="2400" dirty="0"/>
              <a:t>the functionality required by the scientific community to enable the extraction of SKA </a:t>
            </a:r>
            <a:r>
              <a:rPr lang="en-GB" sz="2400" dirty="0" smtClean="0"/>
              <a:t>science</a:t>
            </a:r>
          </a:p>
          <a:p>
            <a:r>
              <a:rPr lang="en-GB" sz="2400" dirty="0" smtClean="0"/>
              <a:t> </a:t>
            </a:r>
            <a:r>
              <a:rPr lang="en-GB" sz="2400" dirty="0"/>
              <a:t>I</a:t>
            </a:r>
            <a:r>
              <a:rPr lang="en-GB" sz="2400" dirty="0" smtClean="0"/>
              <a:t>ntegrate </a:t>
            </a:r>
            <a:r>
              <a:rPr lang="en-GB" sz="2400" dirty="0"/>
              <a:t>the necessary underlying infrastructure not currently provided as part of the SKA Observatory to support that </a:t>
            </a:r>
            <a:r>
              <a:rPr lang="en-GB" sz="2400" dirty="0" smtClean="0"/>
              <a:t>extraction </a:t>
            </a:r>
            <a:endParaRPr lang="en-US" sz="2400" dirty="0"/>
          </a:p>
        </p:txBody>
      </p:sp>
    </p:spTree>
    <p:extLst>
      <p:ext uri="{BB962C8B-B14F-4D97-AF65-F5344CB8AC3E}">
        <p14:creationId xmlns:p14="http://schemas.microsoft.com/office/powerpoint/2010/main" val="22183402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3.6</a:t>
            </a:r>
            <a:endParaRPr lang="en-US" dirty="0"/>
          </a:p>
        </p:txBody>
      </p:sp>
      <p:sp>
        <p:nvSpPr>
          <p:cNvPr id="3" name="TextBox 2"/>
          <p:cNvSpPr txBox="1"/>
          <p:nvPr/>
        </p:nvSpPr>
        <p:spPr>
          <a:xfrm>
            <a:off x="1591733" y="1303867"/>
            <a:ext cx="184666" cy="307777"/>
          </a:xfrm>
          <a:prstGeom prst="rect">
            <a:avLst/>
          </a:prstGeom>
          <a:noFill/>
        </p:spPr>
        <p:txBody>
          <a:bodyPr wrap="none" rtlCol="0">
            <a:spAutoFit/>
          </a:bodyPr>
          <a:lstStyle/>
          <a:p>
            <a:endParaRPr lang="en-US" dirty="0"/>
          </a:p>
        </p:txBody>
      </p:sp>
      <p:pic>
        <p:nvPicPr>
          <p:cNvPr id="8" name="Picture 7"/>
          <p:cNvPicPr>
            <a:picLocks noChangeAspect="1"/>
          </p:cNvPicPr>
          <p:nvPr/>
        </p:nvPicPr>
        <p:blipFill>
          <a:blip r:embed="rId2"/>
          <a:stretch>
            <a:fillRect/>
          </a:stretch>
        </p:blipFill>
        <p:spPr>
          <a:xfrm>
            <a:off x="0" y="-135472"/>
            <a:ext cx="2864874" cy="1197075"/>
          </a:xfrm>
          <a:prstGeom prst="rect">
            <a:avLst/>
          </a:prstGeom>
          <a:solidFill>
            <a:schemeClr val="bg1"/>
          </a:solidFill>
        </p:spPr>
      </p:pic>
      <p:pic>
        <p:nvPicPr>
          <p:cNvPr id="9" name="Picture 8"/>
          <p:cNvPicPr>
            <a:picLocks noChangeAspect="1"/>
          </p:cNvPicPr>
          <p:nvPr/>
        </p:nvPicPr>
        <p:blipFill>
          <a:blip r:embed="rId3"/>
          <a:stretch>
            <a:fillRect/>
          </a:stretch>
        </p:blipFill>
        <p:spPr>
          <a:xfrm>
            <a:off x="4419600" y="82454"/>
            <a:ext cx="2196035" cy="476346"/>
          </a:xfrm>
          <a:prstGeom prst="rect">
            <a:avLst/>
          </a:prstGeom>
        </p:spPr>
      </p:pic>
      <p:sp>
        <p:nvSpPr>
          <p:cNvPr id="11" name="Rectangle 10"/>
          <p:cNvSpPr/>
          <p:nvPr/>
        </p:nvSpPr>
        <p:spPr>
          <a:xfrm>
            <a:off x="253999" y="1199097"/>
            <a:ext cx="8729133" cy="4832092"/>
          </a:xfrm>
          <a:prstGeom prst="rect">
            <a:avLst/>
          </a:prstGeom>
        </p:spPr>
        <p:txBody>
          <a:bodyPr wrap="square">
            <a:spAutoFit/>
          </a:bodyPr>
          <a:lstStyle/>
          <a:p>
            <a:endParaRPr lang="en-GB" dirty="0" smtClean="0"/>
          </a:p>
          <a:p>
            <a:pPr lvl="0"/>
            <a:r>
              <a:rPr lang="en-GB" b="1" i="1" dirty="0"/>
              <a:t>Validation, Verification &amp; Proof of concept activities utilizing SKA pathfinder and pre-cursor facilities</a:t>
            </a:r>
            <a:endParaRPr lang="en-US" dirty="0"/>
          </a:p>
          <a:p>
            <a:r>
              <a:rPr lang="en-GB" dirty="0" smtClean="0"/>
              <a:t>This </a:t>
            </a:r>
            <a:r>
              <a:rPr lang="en-GB" dirty="0"/>
              <a:t>task contains the technical work required to verifying the design recommendations developed for the ESDC in T3.1 - T3.5 using, where appropriate, data from precursor and pathfinder instruments</a:t>
            </a:r>
            <a:r>
              <a:rPr lang="en-GB" dirty="0" smtClean="0"/>
              <a:t>.</a:t>
            </a:r>
          </a:p>
          <a:p>
            <a:r>
              <a:rPr lang="en-GB" dirty="0" smtClean="0"/>
              <a:t> </a:t>
            </a:r>
            <a:endParaRPr lang="en-GB" dirty="0"/>
          </a:p>
          <a:p>
            <a:r>
              <a:rPr lang="en-GB" dirty="0"/>
              <a:t>The work in this task includes the provision of a standardised set of appropriate test data, incorporating output from existing facilities and pathfinder instruments. The task also includes the provision of prototype software blocks to verify and validate the functional requirements derived in T3.3, as well as the incorporation of these software blocks into pilot workflows to verify recommendations in T3.3 on applicability of different middleware environments. This work will specifically address the potential distribution of functionality, given a particular processing need, as well as the required data access patterns and the evaluation of appropriate replica managers. </a:t>
            </a:r>
            <a:endParaRPr lang="en-GB" dirty="0" smtClean="0"/>
          </a:p>
          <a:p>
            <a:endParaRPr lang="en-GB" dirty="0"/>
          </a:p>
          <a:p>
            <a:r>
              <a:rPr lang="en-GB" dirty="0"/>
              <a:t>This task will provide technical effort to address a number of technical interface requirements between WP3 and WPs 4&amp;5. This task will verify that user interface requirements from WP5 can be mapped effectively to workflow models for ESDC processing needs (see Table 3.22), as well as evaluating the ingest requirements are met for data transfers utilising data moving tools assessed jointly between WP3 and WP4 (joint milestone). </a:t>
            </a:r>
            <a:endParaRPr lang="en-GB" dirty="0" smtClean="0"/>
          </a:p>
          <a:p>
            <a:endParaRPr lang="en-GB" dirty="0"/>
          </a:p>
          <a:p>
            <a:r>
              <a:rPr lang="en-GB" dirty="0" smtClean="0"/>
              <a:t>Furthermore</a:t>
            </a:r>
            <a:r>
              <a:rPr lang="en-GB" dirty="0"/>
              <a:t>, this task will provide technical work to verify the scaling of critical elements for the system sizing in T3.4. This will involve prototyping system elements identified as critical by T3.4 and verifying the sizing of these elements. </a:t>
            </a:r>
            <a:endParaRPr lang="en-US" dirty="0"/>
          </a:p>
        </p:txBody>
      </p:sp>
      <p:pic>
        <p:nvPicPr>
          <p:cNvPr id="7" name="Picture 6"/>
          <p:cNvPicPr>
            <a:picLocks noChangeAspect="1"/>
          </p:cNvPicPr>
          <p:nvPr/>
        </p:nvPicPr>
        <p:blipFill>
          <a:blip r:embed="rId4"/>
          <a:stretch>
            <a:fillRect/>
          </a:stretch>
        </p:blipFill>
        <p:spPr>
          <a:xfrm>
            <a:off x="4436075" y="623230"/>
            <a:ext cx="2265216" cy="468970"/>
          </a:xfrm>
          <a:prstGeom prst="rect">
            <a:avLst/>
          </a:prstGeom>
          <a:solidFill>
            <a:schemeClr val="bg1"/>
          </a:solidFill>
        </p:spPr>
      </p:pic>
    </p:spTree>
    <p:extLst>
      <p:ext uri="{BB962C8B-B14F-4D97-AF65-F5344CB8AC3E}">
        <p14:creationId xmlns:p14="http://schemas.microsoft.com/office/powerpoint/2010/main" val="37085990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on UK work in AENEAS</a:t>
            </a:r>
            <a:endParaRPr lang="en-US" dirty="0"/>
          </a:p>
        </p:txBody>
      </p:sp>
      <p:sp>
        <p:nvSpPr>
          <p:cNvPr id="3" name="Rectangle 2"/>
          <p:cNvSpPr/>
          <p:nvPr/>
        </p:nvSpPr>
        <p:spPr>
          <a:xfrm>
            <a:off x="253999" y="1199097"/>
            <a:ext cx="8729133" cy="2031325"/>
          </a:xfrm>
          <a:prstGeom prst="rect">
            <a:avLst/>
          </a:prstGeom>
        </p:spPr>
        <p:txBody>
          <a:bodyPr wrap="square">
            <a:spAutoFit/>
          </a:bodyPr>
          <a:lstStyle/>
          <a:p>
            <a:endParaRPr lang="en-GB" dirty="0" smtClean="0"/>
          </a:p>
          <a:p>
            <a:pPr marL="285750" lvl="0" indent="-285750">
              <a:buFont typeface="Arial"/>
              <a:buChar char="•"/>
            </a:pPr>
            <a:r>
              <a:rPr lang="en-GB" b="1" i="1" dirty="0" smtClean="0"/>
              <a:t>Can we identify individuals to contribute?</a:t>
            </a:r>
          </a:p>
          <a:p>
            <a:pPr lvl="0"/>
            <a:endParaRPr lang="en-GB" b="1" i="1" dirty="0"/>
          </a:p>
          <a:p>
            <a:pPr marL="285750" lvl="0" indent="-285750">
              <a:buFont typeface="Arial"/>
              <a:buChar char="•"/>
            </a:pPr>
            <a:r>
              <a:rPr lang="en-GB" b="1" i="1" dirty="0" smtClean="0"/>
              <a:t>Who are we missing from the current assumed contributors?</a:t>
            </a:r>
          </a:p>
          <a:p>
            <a:pPr marL="285750" lvl="0" indent="-285750">
              <a:buFont typeface="Arial"/>
              <a:buChar char="•"/>
            </a:pPr>
            <a:endParaRPr lang="en-GB" b="1" i="1" dirty="0"/>
          </a:p>
          <a:p>
            <a:pPr marL="285750" lvl="0" indent="-285750">
              <a:buFont typeface="Arial"/>
              <a:buChar char="•"/>
            </a:pPr>
            <a:r>
              <a:rPr lang="en-GB" b="1" i="1" dirty="0" smtClean="0"/>
              <a:t>Where is there in-kind contribution available? (This is likely to depend very much on the individuals concerned and overlap with existing commitments)</a:t>
            </a:r>
          </a:p>
          <a:p>
            <a:pPr marL="285750" lvl="0" indent="-285750">
              <a:buFont typeface="Arial"/>
              <a:buChar char="•"/>
            </a:pPr>
            <a:endParaRPr lang="en-GB" b="1" i="1" dirty="0"/>
          </a:p>
          <a:p>
            <a:pPr marL="285750" lvl="0" indent="-285750">
              <a:buFont typeface="Arial"/>
              <a:buChar char="•"/>
            </a:pPr>
            <a:r>
              <a:rPr lang="en-GB" b="1" i="1" dirty="0" smtClean="0"/>
              <a:t>What work can we get started ahead of time?</a:t>
            </a:r>
            <a:endParaRPr lang="en-US" dirty="0"/>
          </a:p>
        </p:txBody>
      </p:sp>
    </p:spTree>
    <p:extLst>
      <p:ext uri="{BB962C8B-B14F-4D97-AF65-F5344CB8AC3E}">
        <p14:creationId xmlns:p14="http://schemas.microsoft.com/office/powerpoint/2010/main" val="23846443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6731831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a:t>
            </a:r>
            <a:endParaRPr lang="en-US" dirty="0"/>
          </a:p>
        </p:txBody>
      </p:sp>
    </p:spTree>
    <p:extLst>
      <p:ext uri="{BB962C8B-B14F-4D97-AF65-F5344CB8AC3E}">
        <p14:creationId xmlns:p14="http://schemas.microsoft.com/office/powerpoint/2010/main" val="3251588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AENEAS – ESDC view</a:t>
            </a:r>
            <a:endParaRPr lang="en-US" dirty="0"/>
          </a:p>
        </p:txBody>
      </p:sp>
      <p:pic>
        <p:nvPicPr>
          <p:cNvPr id="3" name="Picture 2"/>
          <p:cNvPicPr/>
          <p:nvPr/>
        </p:nvPicPr>
        <p:blipFill>
          <a:blip r:embed="rId3">
            <a:extLst>
              <a:ext uri="{28A0092B-C50C-407E-A947-70E740481C1C}">
                <a14:useLocalDpi xmlns:a14="http://schemas.microsoft.com/office/drawing/2010/main" val="0"/>
              </a:ext>
            </a:extLst>
          </a:blip>
          <a:stretch>
            <a:fillRect/>
          </a:stretch>
        </p:blipFill>
        <p:spPr>
          <a:xfrm>
            <a:off x="643467" y="1716405"/>
            <a:ext cx="6988915" cy="4438862"/>
          </a:xfrm>
          <a:prstGeom prst="rect">
            <a:avLst/>
          </a:prstGeom>
        </p:spPr>
      </p:pic>
    </p:spTree>
    <p:extLst>
      <p:ext uri="{BB962C8B-B14F-4D97-AF65-F5344CB8AC3E}">
        <p14:creationId xmlns:p14="http://schemas.microsoft.com/office/powerpoint/2010/main" val="385354880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0650316"/>
              </p:ext>
            </p:extLst>
          </p:nvPr>
        </p:nvGraphicFramePr>
        <p:xfrm>
          <a:off x="325120" y="1107440"/>
          <a:ext cx="8666480" cy="546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Shape 275"/>
          <p:cNvSpPr txBox="1">
            <a:spLocks/>
          </p:cNvSpPr>
          <p:nvPr/>
        </p:nvSpPr>
        <p:spPr>
          <a:xfrm>
            <a:off x="426720" y="99015"/>
            <a:ext cx="6441621" cy="811212"/>
          </a:xfrm>
          <a:prstGeom prst="rect">
            <a:avLst/>
          </a:prstGeom>
          <a:noFill/>
          <a:ln>
            <a:noFill/>
          </a:ln>
        </p:spPr>
        <p:txBody>
          <a:bodyPr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a:buClr>
                <a:schemeClr val="lt1"/>
              </a:buClr>
              <a:buSzPct val="25000"/>
              <a:buFont typeface="Arial"/>
              <a:buNone/>
            </a:pPr>
            <a:r>
              <a:rPr lang="en-US" sz="2400" dirty="0" smtClean="0">
                <a:solidFill>
                  <a:schemeClr val="lt1"/>
                </a:solidFill>
              </a:rPr>
              <a:t>SKA-SDP in context: What is the Science Data Processor?</a:t>
            </a:r>
            <a:endParaRPr lang="en-US" dirty="0"/>
          </a:p>
        </p:txBody>
      </p:sp>
    </p:spTree>
    <p:extLst>
      <p:ext uri="{BB962C8B-B14F-4D97-AF65-F5344CB8AC3E}">
        <p14:creationId xmlns:p14="http://schemas.microsoft.com/office/powerpoint/2010/main" val="406079267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187799849"/>
              </p:ext>
            </p:extLst>
          </p:nvPr>
        </p:nvGraphicFramePr>
        <p:xfrm>
          <a:off x="325120" y="1107440"/>
          <a:ext cx="8696960" cy="546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hape 275"/>
          <p:cNvSpPr txBox="1">
            <a:spLocks/>
          </p:cNvSpPr>
          <p:nvPr/>
        </p:nvSpPr>
        <p:spPr>
          <a:xfrm>
            <a:off x="426720" y="99015"/>
            <a:ext cx="6441621" cy="811212"/>
          </a:xfrm>
          <a:prstGeom prst="rect">
            <a:avLst/>
          </a:prstGeom>
          <a:noFill/>
          <a:ln>
            <a:noFill/>
          </a:ln>
        </p:spPr>
        <p:txBody>
          <a:bodyPr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a:buClr>
                <a:schemeClr val="lt1"/>
              </a:buClr>
              <a:buSzPct val="25000"/>
              <a:buFont typeface="Arial"/>
              <a:buNone/>
            </a:pPr>
            <a:r>
              <a:rPr lang="en-US" sz="2400" dirty="0" smtClean="0">
                <a:solidFill>
                  <a:schemeClr val="lt1"/>
                </a:solidFill>
              </a:rPr>
              <a:t>SKA-SDP in context: What is the Science Data Processor?</a:t>
            </a:r>
            <a:endParaRPr lang="en-US" dirty="0"/>
          </a:p>
        </p:txBody>
      </p:sp>
    </p:spTree>
    <p:extLst>
      <p:ext uri="{BB962C8B-B14F-4D97-AF65-F5344CB8AC3E}">
        <p14:creationId xmlns:p14="http://schemas.microsoft.com/office/powerpoint/2010/main" val="286636859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457200" y="78695"/>
            <a:ext cx="6441621" cy="811212"/>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Arial"/>
              <a:buNone/>
            </a:pPr>
            <a:r>
              <a:rPr lang="en-US" sz="2400" b="0" i="0" u="none" strike="noStrike" cap="none" dirty="0">
                <a:solidFill>
                  <a:schemeClr val="lt1"/>
                </a:solidFill>
                <a:latin typeface="Arial"/>
                <a:ea typeface="Arial"/>
                <a:cs typeface="Arial"/>
                <a:sym typeface="Arial"/>
              </a:rPr>
              <a:t>SKA-SDP Context Diagram</a:t>
            </a:r>
          </a:p>
        </p:txBody>
      </p:sp>
      <p:pic>
        <p:nvPicPr>
          <p:cNvPr id="192" name="Shape 192"/>
          <p:cNvPicPr preferRelativeResize="0"/>
          <p:nvPr/>
        </p:nvPicPr>
        <p:blipFill rotWithShape="1">
          <a:blip r:embed="rId3">
            <a:alphaModFix/>
          </a:blip>
          <a:srcRect/>
          <a:stretch/>
        </p:blipFill>
        <p:spPr>
          <a:xfrm>
            <a:off x="32861" y="2056076"/>
            <a:ext cx="2001973" cy="1645064"/>
          </a:xfrm>
          <a:prstGeom prst="rect">
            <a:avLst/>
          </a:prstGeom>
          <a:noFill/>
          <a:ln>
            <a:noFill/>
          </a:ln>
        </p:spPr>
      </p:pic>
      <p:pic>
        <p:nvPicPr>
          <p:cNvPr id="193" name="Shape 193"/>
          <p:cNvPicPr preferRelativeResize="0"/>
          <p:nvPr/>
        </p:nvPicPr>
        <p:blipFill rotWithShape="1">
          <a:blip r:embed="rId4">
            <a:alphaModFix/>
          </a:blip>
          <a:srcRect/>
          <a:stretch/>
        </p:blipFill>
        <p:spPr>
          <a:xfrm>
            <a:off x="32860" y="4103651"/>
            <a:ext cx="1957738" cy="1508661"/>
          </a:xfrm>
          <a:prstGeom prst="rect">
            <a:avLst/>
          </a:prstGeom>
          <a:noFill/>
          <a:ln>
            <a:noFill/>
          </a:ln>
        </p:spPr>
      </p:pic>
      <p:pic>
        <p:nvPicPr>
          <p:cNvPr id="195" name="Shape 195"/>
          <p:cNvPicPr preferRelativeResize="0"/>
          <p:nvPr/>
        </p:nvPicPr>
        <p:blipFill>
          <a:blip r:embed="rId5">
            <a:alphaModFix/>
          </a:blip>
          <a:stretch>
            <a:fillRect/>
          </a:stretch>
        </p:blipFill>
        <p:spPr>
          <a:xfrm>
            <a:off x="2034812" y="1214225"/>
            <a:ext cx="6524625" cy="4543425"/>
          </a:xfrm>
          <a:prstGeom prst="rect">
            <a:avLst/>
          </a:prstGeom>
          <a:noFill/>
          <a:ln>
            <a:noFill/>
          </a:ln>
        </p:spPr>
      </p:pic>
      <p:sp>
        <p:nvSpPr>
          <p:cNvPr id="194" name="Shape 194"/>
          <p:cNvSpPr/>
          <p:nvPr/>
        </p:nvSpPr>
        <p:spPr>
          <a:xfrm>
            <a:off x="3434080" y="5648960"/>
            <a:ext cx="5082901" cy="1050368"/>
          </a:xfrm>
          <a:prstGeom prst="wedgeRoundRectCallout">
            <a:avLst>
              <a:gd name="adj1" fmla="val 25473"/>
              <a:gd name="adj2" fmla="val -38035"/>
              <a:gd name="adj3" fmla="val 16667"/>
            </a:avLst>
          </a:prstGeom>
          <a:gradFill>
            <a:gsLst>
              <a:gs pos="0">
                <a:schemeClr val="dk1"/>
              </a:gs>
              <a:gs pos="100000">
                <a:srgbClr val="BABABA"/>
              </a:gs>
            </a:gsLst>
            <a:lin ang="16200000" scaled="0"/>
          </a:gradFill>
          <a:ln w="9525" cap="flat" cmpd="sng">
            <a:solidFill>
              <a:schemeClr val="dk1"/>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spcBef>
                <a:spcPts val="0"/>
              </a:spcBef>
              <a:buSzPct val="25000"/>
              <a:buNone/>
            </a:pPr>
            <a:r>
              <a:rPr lang="en-US" sz="1600" b="0" i="0" u="none" strike="noStrike" cap="none" dirty="0" smtClean="0">
                <a:solidFill>
                  <a:schemeClr val="lt1"/>
                </a:solidFill>
                <a:latin typeface="Arial"/>
                <a:ea typeface="Arial"/>
                <a:cs typeface="Arial"/>
                <a:sym typeface="Arial"/>
              </a:rPr>
              <a:t>SDP facilities are </a:t>
            </a:r>
            <a:r>
              <a:rPr lang="en-US" sz="1600" b="0" i="0" u="none" strike="noStrike" cap="none" dirty="0">
                <a:solidFill>
                  <a:schemeClr val="lt1"/>
                </a:solidFill>
                <a:latin typeface="Arial"/>
                <a:ea typeface="Arial"/>
                <a:cs typeface="Arial"/>
                <a:sym typeface="Arial"/>
              </a:rPr>
              <a:t>off-site! (In Perth &amp; Cape Town). Cannot be in the </a:t>
            </a:r>
            <a:r>
              <a:rPr lang="en-US" sz="1600" b="0" i="0" u="none" strike="noStrike" cap="none" dirty="0" smtClean="0">
                <a:solidFill>
                  <a:schemeClr val="lt1"/>
                </a:solidFill>
                <a:latin typeface="Arial"/>
                <a:ea typeface="Arial"/>
                <a:cs typeface="Arial"/>
                <a:sym typeface="Arial"/>
              </a:rPr>
              <a:t>desert. Dedicated HPC facilities.</a:t>
            </a:r>
            <a:endParaRPr lang="en-US" sz="1600" b="0" i="0" u="none" strike="noStrike" cap="none" dirty="0">
              <a:solidFill>
                <a:schemeClr val="lt1"/>
              </a:solidFill>
              <a:latin typeface="Arial"/>
              <a:ea typeface="Arial"/>
              <a:cs typeface="Arial"/>
              <a:sym typeface="Arial"/>
            </a:endParaRPr>
          </a:p>
        </p:txBody>
      </p:sp>
      <p:sp>
        <p:nvSpPr>
          <p:cNvPr id="2" name="Oval 1"/>
          <p:cNvSpPr/>
          <p:nvPr/>
        </p:nvSpPr>
        <p:spPr>
          <a:xfrm>
            <a:off x="185419" y="3271524"/>
            <a:ext cx="60960" cy="64347"/>
          </a:xfrm>
          <a:prstGeom prst="ellips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00"/>
              </a:solidFill>
            </a:endParaRPr>
          </a:p>
        </p:txBody>
      </p:sp>
      <p:sp>
        <p:nvSpPr>
          <p:cNvPr id="8" name="Oval 7"/>
          <p:cNvSpPr/>
          <p:nvPr/>
        </p:nvSpPr>
        <p:spPr>
          <a:xfrm>
            <a:off x="469899" y="5303524"/>
            <a:ext cx="60960" cy="64347"/>
          </a:xfrm>
          <a:prstGeom prst="ellips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00"/>
              </a:solidFill>
            </a:endParaRPr>
          </a:p>
        </p:txBody>
      </p:sp>
      <p:sp>
        <p:nvSpPr>
          <p:cNvPr id="3" name="Rounded Rectangle 2"/>
          <p:cNvSpPr/>
          <p:nvPr/>
        </p:nvSpPr>
        <p:spPr>
          <a:xfrm>
            <a:off x="2387599" y="1905000"/>
            <a:ext cx="3784600" cy="1998133"/>
          </a:xfrm>
          <a:prstGeom prst="roundRect">
            <a:avLst/>
          </a:prstGeom>
          <a:noFill/>
          <a:ln w="47625">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p:nvPr/>
        </p:nvCxnSpPr>
        <p:spPr>
          <a:xfrm flipV="1">
            <a:off x="211667" y="1930400"/>
            <a:ext cx="2379133" cy="931333"/>
          </a:xfrm>
          <a:prstGeom prst="line">
            <a:avLst/>
          </a:prstGeom>
          <a:ln>
            <a:solidFill>
              <a:schemeClr val="accent6">
                <a:alpha val="92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62467" y="3064933"/>
            <a:ext cx="2370666" cy="838200"/>
          </a:xfrm>
          <a:prstGeom prst="line">
            <a:avLst/>
          </a:prstGeom>
          <a:ln>
            <a:solidFill>
              <a:schemeClr val="accent6">
                <a:alpha val="92000"/>
              </a:schemeClr>
            </a:solidFill>
          </a:ln>
        </p:spPr>
        <p:style>
          <a:lnRef idx="2">
            <a:schemeClr val="accent1"/>
          </a:lnRef>
          <a:fillRef idx="0">
            <a:schemeClr val="accent1"/>
          </a:fillRef>
          <a:effectRef idx="1">
            <a:schemeClr val="accent1"/>
          </a:effectRef>
          <a:fontRef idx="minor">
            <a:schemeClr val="tx1"/>
          </a:fontRef>
        </p:style>
      </p:cxnSp>
      <p:sp>
        <p:nvSpPr>
          <p:cNvPr id="15" name="Rounded Rectangle 14"/>
          <p:cNvSpPr/>
          <p:nvPr/>
        </p:nvSpPr>
        <p:spPr>
          <a:xfrm>
            <a:off x="2421461" y="3987800"/>
            <a:ext cx="3784600" cy="1608727"/>
          </a:xfrm>
          <a:prstGeom prst="roundRect">
            <a:avLst/>
          </a:prstGeom>
          <a:noFill/>
          <a:ln w="47625">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p:nvCxnSpPr>
        <p:spPr>
          <a:xfrm flipV="1">
            <a:off x="1007533" y="4021667"/>
            <a:ext cx="1583267" cy="711200"/>
          </a:xfrm>
          <a:prstGeom prst="line">
            <a:avLst/>
          </a:prstGeom>
          <a:ln>
            <a:solidFill>
              <a:schemeClr val="accent6">
                <a:alpha val="92000"/>
              </a:schemeClr>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965200" y="4910667"/>
            <a:ext cx="1634067" cy="677333"/>
          </a:xfrm>
          <a:prstGeom prst="line">
            <a:avLst/>
          </a:prstGeom>
          <a:ln>
            <a:solidFill>
              <a:schemeClr val="accent6">
                <a:alpha val="92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10000" fill="hold" grpId="0" nodeType="withEffect">
                                  <p:stCondLst>
                                    <p:cond delay="0"/>
                                  </p:stCondLst>
                                  <p:childTnLst>
                                    <p:anim calcmode="discrete" valueType="str">
                                      <p:cBhvr>
                                        <p:cTn id="6" dur="500" fill="hold"/>
                                        <p:tgtEl>
                                          <p:spTgt spid="8"/>
                                        </p:tgtEl>
                                        <p:attrNameLst>
                                          <p:attrName>style.visibility</p:attrName>
                                        </p:attrNameLst>
                                      </p:cBhvr>
                                      <p:tavLst>
                                        <p:tav tm="0">
                                          <p:val>
                                            <p:strVal val="hidden"/>
                                          </p:val>
                                        </p:tav>
                                        <p:tav tm="50000">
                                          <p:val>
                                            <p:strVal val="visible"/>
                                          </p:val>
                                        </p:tav>
                                      </p:tavLst>
                                    </p:anim>
                                  </p:childTnLst>
                                </p:cTn>
                              </p:par>
                              <p:par>
                                <p:cTn id="7" presetID="35" presetClass="emph" presetSubtype="0" repeatCount="10000" fill="hold" grpId="0" nodeType="withEffect">
                                  <p:stCondLst>
                                    <p:cond delay="0"/>
                                  </p:stCondLst>
                                  <p:childTnLst>
                                    <p:anim calcmode="discrete" valueType="str">
                                      <p:cBhvr>
                                        <p:cTn id="8" dur="500" fill="hold"/>
                                        <p:tgtEl>
                                          <p:spTgt spid="2"/>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bject 17"/>
          <p:cNvSpPr/>
          <p:nvPr/>
        </p:nvSpPr>
        <p:spPr>
          <a:xfrm>
            <a:off x="20737" y="0"/>
            <a:ext cx="9144000" cy="6858000"/>
          </a:xfrm>
          <a:prstGeom prst="rect">
            <a:avLst/>
          </a:prstGeom>
          <a:blipFill>
            <a:blip r:embed="rId3" cstate="print"/>
            <a:stretch>
              <a:fillRect/>
            </a:stretch>
          </a:blipFill>
        </p:spPr>
        <p:txBody>
          <a:bodyPr wrap="square" lIns="0" tIns="0" rIns="0" bIns="0" rtlCol="0">
            <a:noAutofit/>
          </a:bodyPr>
          <a:lstStyle/>
          <a:p>
            <a:endParaRPr/>
          </a:p>
        </p:txBody>
      </p:sp>
      <p:sp>
        <p:nvSpPr>
          <p:cNvPr id="18" name="object 18"/>
          <p:cNvSpPr/>
          <p:nvPr/>
        </p:nvSpPr>
        <p:spPr>
          <a:xfrm>
            <a:off x="-9235" y="2395169"/>
            <a:ext cx="9173972" cy="4633087"/>
          </a:xfrm>
          <a:prstGeom prst="rect">
            <a:avLst/>
          </a:prstGeom>
          <a:blipFill>
            <a:blip r:embed="rId4" cstate="print"/>
            <a:stretch>
              <a:fillRect/>
            </a:stretch>
          </a:blipFill>
        </p:spPr>
        <p:txBody>
          <a:bodyPr wrap="square" lIns="0" tIns="0" rIns="0" bIns="0" rtlCol="0">
            <a:noAutofit/>
          </a:bodyPr>
          <a:lstStyle/>
          <a:p>
            <a:endParaRPr/>
          </a:p>
        </p:txBody>
      </p:sp>
      <p:sp>
        <p:nvSpPr>
          <p:cNvPr id="19" name="object 19"/>
          <p:cNvSpPr/>
          <p:nvPr/>
        </p:nvSpPr>
        <p:spPr>
          <a:xfrm>
            <a:off x="4255770" y="3142564"/>
            <a:ext cx="412419" cy="256590"/>
          </a:xfrm>
          <a:prstGeom prst="rect">
            <a:avLst/>
          </a:prstGeom>
          <a:blipFill>
            <a:blip r:embed="rId5" cstate="print"/>
            <a:stretch>
              <a:fillRect/>
            </a:stretch>
          </a:blipFill>
        </p:spPr>
        <p:txBody>
          <a:bodyPr wrap="square" lIns="0" tIns="0" rIns="0" bIns="0" rtlCol="0">
            <a:noAutofit/>
          </a:bodyPr>
          <a:lstStyle/>
          <a:p>
            <a:endParaRPr/>
          </a:p>
        </p:txBody>
      </p:sp>
      <p:sp>
        <p:nvSpPr>
          <p:cNvPr id="20" name="object 20"/>
          <p:cNvSpPr/>
          <p:nvPr/>
        </p:nvSpPr>
        <p:spPr>
          <a:xfrm>
            <a:off x="4321810" y="5454662"/>
            <a:ext cx="433844" cy="359663"/>
          </a:xfrm>
          <a:prstGeom prst="rect">
            <a:avLst/>
          </a:prstGeom>
          <a:blipFill>
            <a:blip r:embed="rId6" cstate="print"/>
            <a:stretch>
              <a:fillRect/>
            </a:stretch>
          </a:blipFill>
        </p:spPr>
        <p:txBody>
          <a:bodyPr wrap="square" lIns="0" tIns="0" rIns="0" bIns="0" rtlCol="0">
            <a:noAutofit/>
          </a:bodyPr>
          <a:lstStyle/>
          <a:p>
            <a:endParaRPr/>
          </a:p>
        </p:txBody>
      </p:sp>
      <p:sp>
        <p:nvSpPr>
          <p:cNvPr id="21" name="object 21"/>
          <p:cNvSpPr/>
          <p:nvPr/>
        </p:nvSpPr>
        <p:spPr>
          <a:xfrm>
            <a:off x="6796785" y="5501716"/>
            <a:ext cx="433844" cy="359664"/>
          </a:xfrm>
          <a:prstGeom prst="rect">
            <a:avLst/>
          </a:prstGeom>
          <a:blipFill>
            <a:blip r:embed="rId6" cstate="print"/>
            <a:stretch>
              <a:fillRect/>
            </a:stretch>
          </a:blipFill>
        </p:spPr>
        <p:txBody>
          <a:bodyPr wrap="square" lIns="0" tIns="0" rIns="0" bIns="0" rtlCol="0">
            <a:noAutofit/>
          </a:bodyPr>
          <a:lstStyle/>
          <a:p>
            <a:endParaRPr/>
          </a:p>
        </p:txBody>
      </p:sp>
      <p:sp>
        <p:nvSpPr>
          <p:cNvPr id="22" name="object 22"/>
          <p:cNvSpPr/>
          <p:nvPr/>
        </p:nvSpPr>
        <p:spPr>
          <a:xfrm>
            <a:off x="1113942" y="2893136"/>
            <a:ext cx="412419" cy="256590"/>
          </a:xfrm>
          <a:prstGeom prst="rect">
            <a:avLst/>
          </a:prstGeom>
          <a:blipFill>
            <a:blip r:embed="rId5" cstate="print"/>
            <a:stretch>
              <a:fillRect/>
            </a:stretch>
          </a:blipFill>
        </p:spPr>
        <p:txBody>
          <a:bodyPr wrap="square" lIns="0" tIns="0" rIns="0" bIns="0" rtlCol="0">
            <a:noAutofit/>
          </a:bodyPr>
          <a:lstStyle/>
          <a:p>
            <a:endParaRPr/>
          </a:p>
        </p:txBody>
      </p:sp>
      <p:sp>
        <p:nvSpPr>
          <p:cNvPr id="23" name="object 23"/>
          <p:cNvSpPr/>
          <p:nvPr/>
        </p:nvSpPr>
        <p:spPr>
          <a:xfrm>
            <a:off x="5869940" y="4088714"/>
            <a:ext cx="412419" cy="256590"/>
          </a:xfrm>
          <a:prstGeom prst="rect">
            <a:avLst/>
          </a:prstGeom>
          <a:blipFill>
            <a:blip r:embed="rId5" cstate="print"/>
            <a:stretch>
              <a:fillRect/>
            </a:stretch>
          </a:blipFill>
        </p:spPr>
        <p:txBody>
          <a:bodyPr wrap="square" lIns="0" tIns="0" rIns="0" bIns="0" rtlCol="0">
            <a:noAutofit/>
          </a:bodyPr>
          <a:lstStyle/>
          <a:p>
            <a:endParaRPr/>
          </a:p>
        </p:txBody>
      </p:sp>
      <p:sp>
        <p:nvSpPr>
          <p:cNvPr id="24" name="object 24"/>
          <p:cNvSpPr/>
          <p:nvPr/>
        </p:nvSpPr>
        <p:spPr>
          <a:xfrm>
            <a:off x="7001764" y="3539312"/>
            <a:ext cx="412419" cy="256590"/>
          </a:xfrm>
          <a:prstGeom prst="rect">
            <a:avLst/>
          </a:prstGeom>
          <a:blipFill>
            <a:blip r:embed="rId5" cstate="print"/>
            <a:stretch>
              <a:fillRect/>
            </a:stretch>
          </a:blipFill>
        </p:spPr>
        <p:txBody>
          <a:bodyPr wrap="square" lIns="0" tIns="0" rIns="0" bIns="0" rtlCol="0">
            <a:noAutofit/>
          </a:bodyPr>
          <a:lstStyle/>
          <a:p>
            <a:endParaRPr/>
          </a:p>
        </p:txBody>
      </p:sp>
      <p:sp>
        <p:nvSpPr>
          <p:cNvPr id="25" name="object 25"/>
          <p:cNvSpPr/>
          <p:nvPr/>
        </p:nvSpPr>
        <p:spPr>
          <a:xfrm>
            <a:off x="3767911" y="3129915"/>
            <a:ext cx="1040943" cy="2423160"/>
          </a:xfrm>
          <a:custGeom>
            <a:avLst/>
            <a:gdLst/>
            <a:ahLst/>
            <a:cxnLst/>
            <a:rect l="l" t="t" r="r" b="b"/>
            <a:pathLst>
              <a:path w="1040943" h="2423160">
                <a:moveTo>
                  <a:pt x="530403" y="0"/>
                </a:moveTo>
                <a:lnTo>
                  <a:pt x="487685" y="21746"/>
                </a:lnTo>
                <a:lnTo>
                  <a:pt x="445116" y="45382"/>
                </a:lnTo>
                <a:lnTo>
                  <a:pt x="402826" y="72799"/>
                </a:lnTo>
                <a:lnTo>
                  <a:pt x="360947" y="105887"/>
                </a:lnTo>
                <a:lnTo>
                  <a:pt x="319609" y="146536"/>
                </a:lnTo>
                <a:lnTo>
                  <a:pt x="292416" y="178769"/>
                </a:lnTo>
                <a:lnTo>
                  <a:pt x="265562" y="215762"/>
                </a:lnTo>
                <a:lnTo>
                  <a:pt x="238578" y="258384"/>
                </a:lnTo>
                <a:lnTo>
                  <a:pt x="208919" y="308301"/>
                </a:lnTo>
                <a:lnTo>
                  <a:pt x="177264" y="364509"/>
                </a:lnTo>
                <a:lnTo>
                  <a:pt x="144846" y="425613"/>
                </a:lnTo>
                <a:lnTo>
                  <a:pt x="112901" y="490218"/>
                </a:lnTo>
                <a:lnTo>
                  <a:pt x="82663" y="556931"/>
                </a:lnTo>
                <a:lnTo>
                  <a:pt x="55367" y="624355"/>
                </a:lnTo>
                <a:lnTo>
                  <a:pt x="32246" y="691098"/>
                </a:lnTo>
                <a:lnTo>
                  <a:pt x="14535" y="755764"/>
                </a:lnTo>
                <a:lnTo>
                  <a:pt x="3469" y="816959"/>
                </a:lnTo>
                <a:lnTo>
                  <a:pt x="0" y="874134"/>
                </a:lnTo>
                <a:lnTo>
                  <a:pt x="743" y="902642"/>
                </a:lnTo>
                <a:lnTo>
                  <a:pt x="6574" y="959937"/>
                </a:lnTo>
                <a:lnTo>
                  <a:pt x="17655" y="1017109"/>
                </a:lnTo>
                <a:lnTo>
                  <a:pt x="33335" y="1073566"/>
                </a:lnTo>
                <a:lnTo>
                  <a:pt x="52963" y="1128712"/>
                </a:lnTo>
                <a:lnTo>
                  <a:pt x="75885" y="1181953"/>
                </a:lnTo>
                <a:lnTo>
                  <a:pt x="101452" y="1232695"/>
                </a:lnTo>
                <a:lnTo>
                  <a:pt x="129012" y="1280342"/>
                </a:lnTo>
                <a:lnTo>
                  <a:pt x="157913" y="1324302"/>
                </a:lnTo>
                <a:lnTo>
                  <a:pt x="187503" y="1363980"/>
                </a:lnTo>
                <a:lnTo>
                  <a:pt x="219149" y="1395858"/>
                </a:lnTo>
                <a:lnTo>
                  <a:pt x="254285" y="1418600"/>
                </a:lnTo>
                <a:lnTo>
                  <a:pt x="292362" y="1434880"/>
                </a:lnTo>
                <a:lnTo>
                  <a:pt x="332832" y="1447373"/>
                </a:lnTo>
                <a:lnTo>
                  <a:pt x="375146" y="1458753"/>
                </a:lnTo>
                <a:lnTo>
                  <a:pt x="396823" y="1464862"/>
                </a:lnTo>
                <a:lnTo>
                  <a:pt x="440874" y="1479589"/>
                </a:lnTo>
                <a:lnTo>
                  <a:pt x="485398" y="1499889"/>
                </a:lnTo>
                <a:lnTo>
                  <a:pt x="529845" y="1528439"/>
                </a:lnTo>
                <a:lnTo>
                  <a:pt x="573668" y="1567911"/>
                </a:lnTo>
                <a:lnTo>
                  <a:pt x="595173" y="1592580"/>
                </a:lnTo>
                <a:lnTo>
                  <a:pt x="616579" y="1620169"/>
                </a:lnTo>
                <a:lnTo>
                  <a:pt x="638121" y="1649903"/>
                </a:lnTo>
                <a:lnTo>
                  <a:pt x="659792" y="1681668"/>
                </a:lnTo>
                <a:lnTo>
                  <a:pt x="681584" y="1715353"/>
                </a:lnTo>
                <a:lnTo>
                  <a:pt x="703490" y="1750843"/>
                </a:lnTo>
                <a:lnTo>
                  <a:pt x="725504" y="1788027"/>
                </a:lnTo>
                <a:lnTo>
                  <a:pt x="747617" y="1826790"/>
                </a:lnTo>
                <a:lnTo>
                  <a:pt x="769824" y="1867021"/>
                </a:lnTo>
                <a:lnTo>
                  <a:pt x="792116" y="1908607"/>
                </a:lnTo>
                <a:lnTo>
                  <a:pt x="814486" y="1951434"/>
                </a:lnTo>
                <a:lnTo>
                  <a:pt x="836928" y="1995390"/>
                </a:lnTo>
                <a:lnTo>
                  <a:pt x="859435" y="2040361"/>
                </a:lnTo>
                <a:lnTo>
                  <a:pt x="881998" y="2086236"/>
                </a:lnTo>
                <a:lnTo>
                  <a:pt x="904612" y="2132900"/>
                </a:lnTo>
                <a:lnTo>
                  <a:pt x="927268" y="2180242"/>
                </a:lnTo>
                <a:lnTo>
                  <a:pt x="949960" y="2228148"/>
                </a:lnTo>
                <a:lnTo>
                  <a:pt x="972681" y="2276506"/>
                </a:lnTo>
                <a:lnTo>
                  <a:pt x="995423" y="2325202"/>
                </a:lnTo>
                <a:lnTo>
                  <a:pt x="1018180" y="2374125"/>
                </a:lnTo>
                <a:lnTo>
                  <a:pt x="1040943" y="2423160"/>
                </a:lnTo>
              </a:path>
            </a:pathLst>
          </a:custGeom>
          <a:ln w="57150">
            <a:solidFill>
              <a:srgbClr val="5B9BD4"/>
            </a:solidFill>
            <a:prstDash val="lgDash"/>
          </a:ln>
        </p:spPr>
        <p:txBody>
          <a:bodyPr wrap="square" lIns="0" tIns="0" rIns="0" bIns="0" rtlCol="0">
            <a:noAutofit/>
          </a:bodyPr>
          <a:lstStyle/>
          <a:p>
            <a:endParaRPr/>
          </a:p>
        </p:txBody>
      </p:sp>
      <p:sp>
        <p:nvSpPr>
          <p:cNvPr id="26" name="object 26"/>
          <p:cNvSpPr/>
          <p:nvPr/>
        </p:nvSpPr>
        <p:spPr>
          <a:xfrm>
            <a:off x="4348480" y="3075558"/>
            <a:ext cx="1855470" cy="917448"/>
          </a:xfrm>
          <a:custGeom>
            <a:avLst/>
            <a:gdLst/>
            <a:ahLst/>
            <a:cxnLst/>
            <a:rect l="l" t="t" r="r" b="b"/>
            <a:pathLst>
              <a:path w="1855470" h="917448">
                <a:moveTo>
                  <a:pt x="0" y="10668"/>
                </a:moveTo>
                <a:lnTo>
                  <a:pt x="63084" y="6572"/>
                </a:lnTo>
                <a:lnTo>
                  <a:pt x="126339" y="3048"/>
                </a:lnTo>
                <a:lnTo>
                  <a:pt x="189938" y="666"/>
                </a:lnTo>
                <a:lnTo>
                  <a:pt x="254050" y="0"/>
                </a:lnTo>
                <a:lnTo>
                  <a:pt x="286353" y="488"/>
                </a:lnTo>
                <a:lnTo>
                  <a:pt x="351559" y="3464"/>
                </a:lnTo>
                <a:lnTo>
                  <a:pt x="417708" y="9584"/>
                </a:lnTo>
                <a:lnTo>
                  <a:pt x="484971" y="19419"/>
                </a:lnTo>
                <a:lnTo>
                  <a:pt x="553520" y="33539"/>
                </a:lnTo>
                <a:lnTo>
                  <a:pt x="623526" y="52518"/>
                </a:lnTo>
                <a:lnTo>
                  <a:pt x="695638" y="77146"/>
                </a:lnTo>
                <a:lnTo>
                  <a:pt x="733421" y="92080"/>
                </a:lnTo>
                <a:lnTo>
                  <a:pt x="772302" y="108659"/>
                </a:lnTo>
                <a:lnTo>
                  <a:pt x="812109" y="126735"/>
                </a:lnTo>
                <a:lnTo>
                  <a:pt x="852666" y="146161"/>
                </a:lnTo>
                <a:lnTo>
                  <a:pt x="893799" y="166786"/>
                </a:lnTo>
                <a:lnTo>
                  <a:pt x="935334" y="188463"/>
                </a:lnTo>
                <a:lnTo>
                  <a:pt x="977097" y="211043"/>
                </a:lnTo>
                <a:lnTo>
                  <a:pt x="1018913" y="234377"/>
                </a:lnTo>
                <a:lnTo>
                  <a:pt x="1060608" y="258318"/>
                </a:lnTo>
                <a:lnTo>
                  <a:pt x="1102008" y="282715"/>
                </a:lnTo>
                <a:lnTo>
                  <a:pt x="1142939" y="307421"/>
                </a:lnTo>
                <a:lnTo>
                  <a:pt x="1183225" y="332287"/>
                </a:lnTo>
                <a:lnTo>
                  <a:pt x="1222693" y="357164"/>
                </a:lnTo>
                <a:lnTo>
                  <a:pt x="1261169" y="381904"/>
                </a:lnTo>
                <a:lnTo>
                  <a:pt x="1298478" y="406359"/>
                </a:lnTo>
                <a:lnTo>
                  <a:pt x="1334446" y="430379"/>
                </a:lnTo>
                <a:lnTo>
                  <a:pt x="1368898" y="453816"/>
                </a:lnTo>
                <a:lnTo>
                  <a:pt x="1401661" y="476522"/>
                </a:lnTo>
                <a:lnTo>
                  <a:pt x="1461822" y="519655"/>
                </a:lnTo>
                <a:lnTo>
                  <a:pt x="1516666" y="562111"/>
                </a:lnTo>
                <a:lnTo>
                  <a:pt x="1567041" y="604373"/>
                </a:lnTo>
                <a:lnTo>
                  <a:pt x="1613472" y="646463"/>
                </a:lnTo>
                <a:lnTo>
                  <a:pt x="1656486" y="688404"/>
                </a:lnTo>
                <a:lnTo>
                  <a:pt x="1696608" y="730220"/>
                </a:lnTo>
                <a:lnTo>
                  <a:pt x="1734364" y="771933"/>
                </a:lnTo>
                <a:lnTo>
                  <a:pt x="1770280" y="813565"/>
                </a:lnTo>
                <a:lnTo>
                  <a:pt x="1804882" y="855141"/>
                </a:lnTo>
                <a:lnTo>
                  <a:pt x="1838695" y="896683"/>
                </a:lnTo>
                <a:lnTo>
                  <a:pt x="1855470" y="917448"/>
                </a:lnTo>
              </a:path>
            </a:pathLst>
          </a:custGeom>
          <a:ln w="57150">
            <a:solidFill>
              <a:srgbClr val="5B9BD4"/>
            </a:solidFill>
            <a:prstDash val="lgDash"/>
          </a:ln>
        </p:spPr>
        <p:txBody>
          <a:bodyPr wrap="square" lIns="0" tIns="0" rIns="0" bIns="0" rtlCol="0">
            <a:noAutofit/>
          </a:bodyPr>
          <a:lstStyle/>
          <a:p>
            <a:endParaRPr/>
          </a:p>
        </p:txBody>
      </p:sp>
      <p:sp>
        <p:nvSpPr>
          <p:cNvPr id="27" name="object 27"/>
          <p:cNvSpPr/>
          <p:nvPr/>
        </p:nvSpPr>
        <p:spPr>
          <a:xfrm>
            <a:off x="4348480" y="2989895"/>
            <a:ext cx="2960370" cy="435421"/>
          </a:xfrm>
          <a:custGeom>
            <a:avLst/>
            <a:gdLst/>
            <a:ahLst/>
            <a:cxnLst/>
            <a:rect l="l" t="t" r="r" b="b"/>
            <a:pathLst>
              <a:path w="2960370" h="435421">
                <a:moveTo>
                  <a:pt x="0" y="69661"/>
                </a:moveTo>
                <a:lnTo>
                  <a:pt x="49725" y="63326"/>
                </a:lnTo>
                <a:lnTo>
                  <a:pt x="99482" y="57039"/>
                </a:lnTo>
                <a:lnTo>
                  <a:pt x="149302" y="50847"/>
                </a:lnTo>
                <a:lnTo>
                  <a:pt x="199217" y="44796"/>
                </a:lnTo>
                <a:lnTo>
                  <a:pt x="249257" y="38931"/>
                </a:lnTo>
                <a:lnTo>
                  <a:pt x="299454" y="33300"/>
                </a:lnTo>
                <a:lnTo>
                  <a:pt x="349840" y="27949"/>
                </a:lnTo>
                <a:lnTo>
                  <a:pt x="400446" y="22923"/>
                </a:lnTo>
                <a:lnTo>
                  <a:pt x="451303" y="18270"/>
                </a:lnTo>
                <a:lnTo>
                  <a:pt x="502443" y="14035"/>
                </a:lnTo>
                <a:lnTo>
                  <a:pt x="553898" y="10265"/>
                </a:lnTo>
                <a:lnTo>
                  <a:pt x="605698" y="7007"/>
                </a:lnTo>
                <a:lnTo>
                  <a:pt x="657876" y="4305"/>
                </a:lnTo>
                <a:lnTo>
                  <a:pt x="710462" y="2207"/>
                </a:lnTo>
                <a:lnTo>
                  <a:pt x="763488" y="760"/>
                </a:lnTo>
                <a:lnTo>
                  <a:pt x="816985" y="8"/>
                </a:lnTo>
                <a:lnTo>
                  <a:pt x="870986" y="0"/>
                </a:lnTo>
                <a:lnTo>
                  <a:pt x="925521" y="780"/>
                </a:lnTo>
                <a:lnTo>
                  <a:pt x="980622" y="2395"/>
                </a:lnTo>
                <a:lnTo>
                  <a:pt x="1036320" y="4891"/>
                </a:lnTo>
                <a:lnTo>
                  <a:pt x="1093310" y="8371"/>
                </a:lnTo>
                <a:lnTo>
                  <a:pt x="1152103" y="12858"/>
                </a:lnTo>
                <a:lnTo>
                  <a:pt x="1212457" y="18284"/>
                </a:lnTo>
                <a:lnTo>
                  <a:pt x="1274124" y="24581"/>
                </a:lnTo>
                <a:lnTo>
                  <a:pt x="1336863" y="31680"/>
                </a:lnTo>
                <a:lnTo>
                  <a:pt x="1400428" y="39513"/>
                </a:lnTo>
                <a:lnTo>
                  <a:pt x="1464575" y="48010"/>
                </a:lnTo>
                <a:lnTo>
                  <a:pt x="1529059" y="57103"/>
                </a:lnTo>
                <a:lnTo>
                  <a:pt x="1593637" y="66725"/>
                </a:lnTo>
                <a:lnTo>
                  <a:pt x="1658064" y="76805"/>
                </a:lnTo>
                <a:lnTo>
                  <a:pt x="1722095" y="87276"/>
                </a:lnTo>
                <a:lnTo>
                  <a:pt x="1785487" y="98069"/>
                </a:lnTo>
                <a:lnTo>
                  <a:pt x="1847995" y="109115"/>
                </a:lnTo>
                <a:lnTo>
                  <a:pt x="1909375" y="120346"/>
                </a:lnTo>
                <a:lnTo>
                  <a:pt x="1969383" y="131693"/>
                </a:lnTo>
                <a:lnTo>
                  <a:pt x="2027773" y="143088"/>
                </a:lnTo>
                <a:lnTo>
                  <a:pt x="2084302" y="154461"/>
                </a:lnTo>
                <a:lnTo>
                  <a:pt x="2138726" y="165746"/>
                </a:lnTo>
                <a:lnTo>
                  <a:pt x="2190800" y="176872"/>
                </a:lnTo>
                <a:lnTo>
                  <a:pt x="2240279" y="187771"/>
                </a:lnTo>
                <a:lnTo>
                  <a:pt x="2288912" y="199281"/>
                </a:lnTo>
                <a:lnTo>
                  <a:pt x="2338366" y="212142"/>
                </a:lnTo>
                <a:lnTo>
                  <a:pt x="2388284" y="226145"/>
                </a:lnTo>
                <a:lnTo>
                  <a:pt x="2438308" y="241081"/>
                </a:lnTo>
                <a:lnTo>
                  <a:pt x="2488078" y="256738"/>
                </a:lnTo>
                <a:lnTo>
                  <a:pt x="2537237" y="272908"/>
                </a:lnTo>
                <a:lnTo>
                  <a:pt x="2585424" y="289379"/>
                </a:lnTo>
                <a:lnTo>
                  <a:pt x="2632283" y="305942"/>
                </a:lnTo>
                <a:lnTo>
                  <a:pt x="2677453" y="322387"/>
                </a:lnTo>
                <a:lnTo>
                  <a:pt x="2720578" y="338504"/>
                </a:lnTo>
                <a:lnTo>
                  <a:pt x="2761297" y="354083"/>
                </a:lnTo>
                <a:lnTo>
                  <a:pt x="2799252" y="368914"/>
                </a:lnTo>
                <a:lnTo>
                  <a:pt x="2865438" y="395491"/>
                </a:lnTo>
                <a:lnTo>
                  <a:pt x="2916265" y="416554"/>
                </a:lnTo>
                <a:lnTo>
                  <a:pt x="2957434" y="434137"/>
                </a:lnTo>
                <a:lnTo>
                  <a:pt x="2960370" y="435421"/>
                </a:lnTo>
              </a:path>
            </a:pathLst>
          </a:custGeom>
          <a:ln w="57150">
            <a:solidFill>
              <a:srgbClr val="5B9BD4"/>
            </a:solidFill>
            <a:prstDash val="lgDash"/>
          </a:ln>
        </p:spPr>
        <p:txBody>
          <a:bodyPr wrap="square" lIns="0" tIns="0" rIns="0" bIns="0" rtlCol="0">
            <a:noAutofit/>
          </a:bodyPr>
          <a:lstStyle/>
          <a:p>
            <a:endParaRPr/>
          </a:p>
        </p:txBody>
      </p:sp>
      <p:sp>
        <p:nvSpPr>
          <p:cNvPr id="28" name="object 28"/>
          <p:cNvSpPr/>
          <p:nvPr/>
        </p:nvSpPr>
        <p:spPr>
          <a:xfrm>
            <a:off x="6743240" y="4507357"/>
            <a:ext cx="516841" cy="994410"/>
          </a:xfrm>
          <a:custGeom>
            <a:avLst/>
            <a:gdLst/>
            <a:ahLst/>
            <a:cxnLst/>
            <a:rect l="l" t="t" r="r" b="b"/>
            <a:pathLst>
              <a:path w="516841" h="994410">
                <a:moveTo>
                  <a:pt x="516841" y="994410"/>
                </a:moveTo>
                <a:lnTo>
                  <a:pt x="482479" y="975965"/>
                </a:lnTo>
                <a:lnTo>
                  <a:pt x="448252" y="957489"/>
                </a:lnTo>
                <a:lnTo>
                  <a:pt x="414297" y="938952"/>
                </a:lnTo>
                <a:lnTo>
                  <a:pt x="380748" y="920319"/>
                </a:lnTo>
                <a:lnTo>
                  <a:pt x="347743" y="901559"/>
                </a:lnTo>
                <a:lnTo>
                  <a:pt x="315416" y="882639"/>
                </a:lnTo>
                <a:lnTo>
                  <a:pt x="283904" y="863527"/>
                </a:lnTo>
                <a:lnTo>
                  <a:pt x="253342" y="844192"/>
                </a:lnTo>
                <a:lnTo>
                  <a:pt x="223866" y="824600"/>
                </a:lnTo>
                <a:lnTo>
                  <a:pt x="195611" y="804719"/>
                </a:lnTo>
                <a:lnTo>
                  <a:pt x="168713" y="784517"/>
                </a:lnTo>
                <a:lnTo>
                  <a:pt x="143309" y="763962"/>
                </a:lnTo>
                <a:lnTo>
                  <a:pt x="97522" y="721663"/>
                </a:lnTo>
                <a:lnTo>
                  <a:pt x="59337" y="677564"/>
                </a:lnTo>
                <a:lnTo>
                  <a:pt x="29838" y="631405"/>
                </a:lnTo>
                <a:lnTo>
                  <a:pt x="10111" y="582930"/>
                </a:lnTo>
                <a:lnTo>
                  <a:pt x="882" y="531964"/>
                </a:lnTo>
                <a:lnTo>
                  <a:pt x="0" y="505597"/>
                </a:lnTo>
                <a:lnTo>
                  <a:pt x="1425" y="478682"/>
                </a:lnTo>
                <a:lnTo>
                  <a:pt x="10654" y="423340"/>
                </a:lnTo>
                <a:lnTo>
                  <a:pt x="27485" y="366198"/>
                </a:lnTo>
                <a:lnTo>
                  <a:pt x="50831" y="307514"/>
                </a:lnTo>
                <a:lnTo>
                  <a:pt x="64608" y="277674"/>
                </a:lnTo>
                <a:lnTo>
                  <a:pt x="79606" y="247546"/>
                </a:lnTo>
                <a:lnTo>
                  <a:pt x="95690" y="217161"/>
                </a:lnTo>
                <a:lnTo>
                  <a:pt x="112724" y="186552"/>
                </a:lnTo>
                <a:lnTo>
                  <a:pt x="130573" y="155751"/>
                </a:lnTo>
                <a:lnTo>
                  <a:pt x="149100" y="124791"/>
                </a:lnTo>
                <a:lnTo>
                  <a:pt x="168171" y="93703"/>
                </a:lnTo>
                <a:lnTo>
                  <a:pt x="187648" y="62520"/>
                </a:lnTo>
                <a:lnTo>
                  <a:pt x="207397" y="31275"/>
                </a:lnTo>
                <a:lnTo>
                  <a:pt x="227281" y="0"/>
                </a:lnTo>
              </a:path>
            </a:pathLst>
          </a:custGeom>
          <a:ln w="57150">
            <a:solidFill>
              <a:srgbClr val="5B9BD4"/>
            </a:solidFill>
            <a:prstDash val="lgDash"/>
          </a:ln>
        </p:spPr>
        <p:txBody>
          <a:bodyPr wrap="square" lIns="0" tIns="0" rIns="0" bIns="0" rtlCol="0">
            <a:noAutofit/>
          </a:bodyPr>
          <a:lstStyle/>
          <a:p>
            <a:endParaRPr/>
          </a:p>
        </p:txBody>
      </p:sp>
      <p:sp>
        <p:nvSpPr>
          <p:cNvPr id="29" name="object 29"/>
          <p:cNvSpPr/>
          <p:nvPr/>
        </p:nvSpPr>
        <p:spPr>
          <a:xfrm>
            <a:off x="6974332" y="4220609"/>
            <a:ext cx="1581637" cy="1296397"/>
          </a:xfrm>
          <a:custGeom>
            <a:avLst/>
            <a:gdLst/>
            <a:ahLst/>
            <a:cxnLst/>
            <a:rect l="l" t="t" r="r" b="b"/>
            <a:pathLst>
              <a:path w="1581637" h="1296397">
                <a:moveTo>
                  <a:pt x="1207770" y="1296397"/>
                </a:moveTo>
                <a:lnTo>
                  <a:pt x="1246288" y="1280496"/>
                </a:lnTo>
                <a:lnTo>
                  <a:pt x="1284360" y="1264058"/>
                </a:lnTo>
                <a:lnTo>
                  <a:pt x="1321546" y="1246545"/>
                </a:lnTo>
                <a:lnTo>
                  <a:pt x="1357408" y="1227421"/>
                </a:lnTo>
                <a:lnTo>
                  <a:pt x="1391507" y="1206148"/>
                </a:lnTo>
                <a:lnTo>
                  <a:pt x="1423403" y="1182189"/>
                </a:lnTo>
                <a:lnTo>
                  <a:pt x="1452659" y="1155006"/>
                </a:lnTo>
                <a:lnTo>
                  <a:pt x="1478834" y="1124063"/>
                </a:lnTo>
                <a:lnTo>
                  <a:pt x="1501491" y="1088823"/>
                </a:lnTo>
                <a:lnTo>
                  <a:pt x="1520190" y="1048747"/>
                </a:lnTo>
                <a:lnTo>
                  <a:pt x="1536222" y="1001713"/>
                </a:lnTo>
                <a:lnTo>
                  <a:pt x="1550761" y="947096"/>
                </a:lnTo>
                <a:lnTo>
                  <a:pt x="1563189" y="886613"/>
                </a:lnTo>
                <a:lnTo>
                  <a:pt x="1572889" y="821976"/>
                </a:lnTo>
                <a:lnTo>
                  <a:pt x="1579244" y="754901"/>
                </a:lnTo>
                <a:lnTo>
                  <a:pt x="1581637" y="687102"/>
                </a:lnTo>
                <a:lnTo>
                  <a:pt x="1581155" y="653467"/>
                </a:lnTo>
                <a:lnTo>
                  <a:pt x="1576447" y="587797"/>
                </a:lnTo>
                <a:lnTo>
                  <a:pt x="1566233" y="525689"/>
                </a:lnTo>
                <a:lnTo>
                  <a:pt x="1549897" y="468858"/>
                </a:lnTo>
                <a:lnTo>
                  <a:pt x="1526701" y="418083"/>
                </a:lnTo>
                <a:lnTo>
                  <a:pt x="1495916" y="368997"/>
                </a:lnTo>
                <a:lnTo>
                  <a:pt x="1458337" y="321186"/>
                </a:lnTo>
                <a:lnTo>
                  <a:pt x="1414947" y="275118"/>
                </a:lnTo>
                <a:lnTo>
                  <a:pt x="1366731" y="231261"/>
                </a:lnTo>
                <a:lnTo>
                  <a:pt x="1314670" y="190085"/>
                </a:lnTo>
                <a:lnTo>
                  <a:pt x="1259748" y="152058"/>
                </a:lnTo>
                <a:lnTo>
                  <a:pt x="1202947" y="117649"/>
                </a:lnTo>
                <a:lnTo>
                  <a:pt x="1145252" y="87325"/>
                </a:lnTo>
                <a:lnTo>
                  <a:pt x="1087644" y="61557"/>
                </a:lnTo>
                <a:lnTo>
                  <a:pt x="1030183" y="40743"/>
                </a:lnTo>
                <a:lnTo>
                  <a:pt x="968412" y="24631"/>
                </a:lnTo>
                <a:lnTo>
                  <a:pt x="902642" y="12844"/>
                </a:lnTo>
                <a:lnTo>
                  <a:pt x="834120" y="5038"/>
                </a:lnTo>
                <a:lnTo>
                  <a:pt x="764090" y="871"/>
                </a:lnTo>
                <a:lnTo>
                  <a:pt x="693800" y="0"/>
                </a:lnTo>
                <a:lnTo>
                  <a:pt x="658947" y="692"/>
                </a:lnTo>
                <a:lnTo>
                  <a:pt x="590601" y="4121"/>
                </a:lnTo>
                <a:lnTo>
                  <a:pt x="525109" y="9989"/>
                </a:lnTo>
                <a:lnTo>
                  <a:pt x="463717" y="17952"/>
                </a:lnTo>
                <a:lnTo>
                  <a:pt x="407670" y="27667"/>
                </a:lnTo>
                <a:lnTo>
                  <a:pt x="356478" y="39994"/>
                </a:lnTo>
                <a:lnTo>
                  <a:pt x="308579" y="55764"/>
                </a:lnTo>
                <a:lnTo>
                  <a:pt x="263606" y="74595"/>
                </a:lnTo>
                <a:lnTo>
                  <a:pt x="221193" y="96107"/>
                </a:lnTo>
                <a:lnTo>
                  <a:pt x="180974" y="119917"/>
                </a:lnTo>
                <a:lnTo>
                  <a:pt x="142585" y="145643"/>
                </a:lnTo>
                <a:lnTo>
                  <a:pt x="105658" y="172904"/>
                </a:lnTo>
                <a:lnTo>
                  <a:pt x="69829" y="201318"/>
                </a:lnTo>
                <a:lnTo>
                  <a:pt x="34731" y="230503"/>
                </a:lnTo>
                <a:lnTo>
                  <a:pt x="17343" y="245265"/>
                </a:lnTo>
                <a:lnTo>
                  <a:pt x="0" y="260077"/>
                </a:lnTo>
              </a:path>
            </a:pathLst>
          </a:custGeom>
          <a:ln w="57150">
            <a:solidFill>
              <a:srgbClr val="5B9BD4"/>
            </a:solidFill>
            <a:prstDash val="lgDash"/>
          </a:ln>
        </p:spPr>
        <p:txBody>
          <a:bodyPr wrap="square" lIns="0" tIns="0" rIns="0" bIns="0" rtlCol="0">
            <a:noAutofit/>
          </a:bodyPr>
          <a:lstStyle/>
          <a:p>
            <a:endParaRPr/>
          </a:p>
        </p:txBody>
      </p:sp>
      <p:sp>
        <p:nvSpPr>
          <p:cNvPr id="30" name="object 30"/>
          <p:cNvSpPr/>
          <p:nvPr/>
        </p:nvSpPr>
        <p:spPr>
          <a:xfrm>
            <a:off x="2465832" y="3097657"/>
            <a:ext cx="1855470" cy="293369"/>
          </a:xfrm>
          <a:custGeom>
            <a:avLst/>
            <a:gdLst/>
            <a:ahLst/>
            <a:cxnLst/>
            <a:rect l="l" t="t" r="r" b="b"/>
            <a:pathLst>
              <a:path w="1855470" h="293369">
                <a:moveTo>
                  <a:pt x="0" y="293369"/>
                </a:moveTo>
                <a:lnTo>
                  <a:pt x="57158" y="272135"/>
                </a:lnTo>
                <a:lnTo>
                  <a:pt x="115037" y="251039"/>
                </a:lnTo>
                <a:lnTo>
                  <a:pt x="174350" y="230211"/>
                </a:lnTo>
                <a:lnTo>
                  <a:pt x="235811" y="209781"/>
                </a:lnTo>
                <a:lnTo>
                  <a:pt x="300132" y="189880"/>
                </a:lnTo>
                <a:lnTo>
                  <a:pt x="368027" y="170639"/>
                </a:lnTo>
                <a:lnTo>
                  <a:pt x="440209" y="152187"/>
                </a:lnTo>
                <a:lnTo>
                  <a:pt x="478131" y="143297"/>
                </a:lnTo>
                <a:lnTo>
                  <a:pt x="517391" y="134654"/>
                </a:lnTo>
                <a:lnTo>
                  <a:pt x="558080" y="126273"/>
                </a:lnTo>
                <a:lnTo>
                  <a:pt x="600287" y="118172"/>
                </a:lnTo>
                <a:lnTo>
                  <a:pt x="644100" y="110365"/>
                </a:lnTo>
                <a:lnTo>
                  <a:pt x="689610" y="102869"/>
                </a:lnTo>
                <a:lnTo>
                  <a:pt x="736874" y="95696"/>
                </a:lnTo>
                <a:lnTo>
                  <a:pt x="785834" y="88835"/>
                </a:lnTo>
                <a:lnTo>
                  <a:pt x="836401" y="82268"/>
                </a:lnTo>
                <a:lnTo>
                  <a:pt x="888485" y="75980"/>
                </a:lnTo>
                <a:lnTo>
                  <a:pt x="941998" y="69955"/>
                </a:lnTo>
                <a:lnTo>
                  <a:pt x="996850" y="64176"/>
                </a:lnTo>
                <a:lnTo>
                  <a:pt x="1052952" y="58626"/>
                </a:lnTo>
                <a:lnTo>
                  <a:pt x="1110215" y="53291"/>
                </a:lnTo>
                <a:lnTo>
                  <a:pt x="1168550" y="48153"/>
                </a:lnTo>
                <a:lnTo>
                  <a:pt x="1227867" y="43195"/>
                </a:lnTo>
                <a:lnTo>
                  <a:pt x="1288078" y="38403"/>
                </a:lnTo>
                <a:lnTo>
                  <a:pt x="1349093" y="33759"/>
                </a:lnTo>
                <a:lnTo>
                  <a:pt x="1410823" y="29247"/>
                </a:lnTo>
                <a:lnTo>
                  <a:pt x="1473179" y="24852"/>
                </a:lnTo>
                <a:lnTo>
                  <a:pt x="1536072" y="20556"/>
                </a:lnTo>
                <a:lnTo>
                  <a:pt x="1599413" y="16343"/>
                </a:lnTo>
                <a:lnTo>
                  <a:pt x="1663112" y="12197"/>
                </a:lnTo>
                <a:lnTo>
                  <a:pt x="1727081" y="8102"/>
                </a:lnTo>
                <a:lnTo>
                  <a:pt x="1791230" y="4042"/>
                </a:lnTo>
                <a:lnTo>
                  <a:pt x="1855470" y="0"/>
                </a:lnTo>
              </a:path>
            </a:pathLst>
          </a:custGeom>
          <a:ln w="57150">
            <a:solidFill>
              <a:srgbClr val="5B9BD4"/>
            </a:solidFill>
            <a:prstDash val="lgDash"/>
          </a:ln>
        </p:spPr>
        <p:txBody>
          <a:bodyPr wrap="square" lIns="0" tIns="0" rIns="0" bIns="0" rtlCol="0">
            <a:noAutofit/>
          </a:bodyPr>
          <a:lstStyle/>
          <a:p>
            <a:endParaRPr/>
          </a:p>
        </p:txBody>
      </p:sp>
      <p:sp>
        <p:nvSpPr>
          <p:cNvPr id="31" name="object 31"/>
          <p:cNvSpPr/>
          <p:nvPr/>
        </p:nvSpPr>
        <p:spPr>
          <a:xfrm>
            <a:off x="1208138" y="2898188"/>
            <a:ext cx="1261122" cy="489028"/>
          </a:xfrm>
          <a:custGeom>
            <a:avLst/>
            <a:gdLst/>
            <a:ahLst/>
            <a:cxnLst/>
            <a:rect l="l" t="t" r="r" b="b"/>
            <a:pathLst>
              <a:path w="1261122" h="489028">
                <a:moveTo>
                  <a:pt x="1261122" y="489028"/>
                </a:moveTo>
                <a:lnTo>
                  <a:pt x="1234011" y="454517"/>
                </a:lnTo>
                <a:lnTo>
                  <a:pt x="1206880" y="420159"/>
                </a:lnTo>
                <a:lnTo>
                  <a:pt x="1179706" y="386108"/>
                </a:lnTo>
                <a:lnTo>
                  <a:pt x="1152467" y="352514"/>
                </a:lnTo>
                <a:lnTo>
                  <a:pt x="1125141" y="319531"/>
                </a:lnTo>
                <a:lnTo>
                  <a:pt x="1097705" y="287309"/>
                </a:lnTo>
                <a:lnTo>
                  <a:pt x="1070138" y="256002"/>
                </a:lnTo>
                <a:lnTo>
                  <a:pt x="1042416" y="225760"/>
                </a:lnTo>
                <a:lnTo>
                  <a:pt x="1014518" y="196737"/>
                </a:lnTo>
                <a:lnTo>
                  <a:pt x="986421" y="169083"/>
                </a:lnTo>
                <a:lnTo>
                  <a:pt x="958103" y="142952"/>
                </a:lnTo>
                <a:lnTo>
                  <a:pt x="900716" y="95864"/>
                </a:lnTo>
                <a:lnTo>
                  <a:pt x="842177" y="56688"/>
                </a:lnTo>
                <a:lnTo>
                  <a:pt x="782308" y="26641"/>
                </a:lnTo>
                <a:lnTo>
                  <a:pt x="720932" y="6940"/>
                </a:lnTo>
                <a:lnTo>
                  <a:pt x="656169" y="0"/>
                </a:lnTo>
                <a:lnTo>
                  <a:pt x="619238" y="3781"/>
                </a:lnTo>
                <a:lnTo>
                  <a:pt x="579391" y="12144"/>
                </a:lnTo>
                <a:lnTo>
                  <a:pt x="537190" y="24543"/>
                </a:lnTo>
                <a:lnTo>
                  <a:pt x="493197" y="40430"/>
                </a:lnTo>
                <a:lnTo>
                  <a:pt x="447972" y="59258"/>
                </a:lnTo>
                <a:lnTo>
                  <a:pt x="402078" y="80480"/>
                </a:lnTo>
                <a:lnTo>
                  <a:pt x="356075" y="103547"/>
                </a:lnTo>
                <a:lnTo>
                  <a:pt x="310526" y="127915"/>
                </a:lnTo>
                <a:lnTo>
                  <a:pt x="265991" y="153034"/>
                </a:lnTo>
                <a:lnTo>
                  <a:pt x="223033" y="178358"/>
                </a:lnTo>
                <a:lnTo>
                  <a:pt x="182213" y="203339"/>
                </a:lnTo>
                <a:lnTo>
                  <a:pt x="144093" y="227431"/>
                </a:lnTo>
                <a:lnTo>
                  <a:pt x="109233" y="250086"/>
                </a:lnTo>
                <a:lnTo>
                  <a:pt x="51543" y="288896"/>
                </a:lnTo>
                <a:lnTo>
                  <a:pt x="13634" y="315393"/>
                </a:lnTo>
                <a:lnTo>
                  <a:pt x="3502" y="322656"/>
                </a:lnTo>
                <a:lnTo>
                  <a:pt x="0" y="325198"/>
                </a:lnTo>
              </a:path>
            </a:pathLst>
          </a:custGeom>
          <a:ln w="57150">
            <a:solidFill>
              <a:srgbClr val="5B9BD4"/>
            </a:solidFill>
            <a:prstDash val="lgDash"/>
          </a:ln>
        </p:spPr>
        <p:txBody>
          <a:bodyPr wrap="square" lIns="0" tIns="0" rIns="0" bIns="0" rtlCol="0">
            <a:noAutofit/>
          </a:bodyPr>
          <a:lstStyle/>
          <a:p>
            <a:endParaRPr/>
          </a:p>
        </p:txBody>
      </p:sp>
      <p:sp>
        <p:nvSpPr>
          <p:cNvPr id="32" name="object 32"/>
          <p:cNvSpPr/>
          <p:nvPr/>
        </p:nvSpPr>
        <p:spPr>
          <a:xfrm>
            <a:off x="8193913" y="4598797"/>
            <a:ext cx="952500" cy="941069"/>
          </a:xfrm>
          <a:custGeom>
            <a:avLst/>
            <a:gdLst/>
            <a:ahLst/>
            <a:cxnLst/>
            <a:rect l="l" t="t" r="r" b="b"/>
            <a:pathLst>
              <a:path w="952500" h="941069">
                <a:moveTo>
                  <a:pt x="20671" y="940803"/>
                </a:moveTo>
                <a:lnTo>
                  <a:pt x="0" y="941069"/>
                </a:lnTo>
              </a:path>
              <a:path w="952500" h="941069">
                <a:moveTo>
                  <a:pt x="0" y="941071"/>
                </a:moveTo>
                <a:lnTo>
                  <a:pt x="20671" y="940803"/>
                </a:lnTo>
              </a:path>
              <a:path w="952500" h="941069">
                <a:moveTo>
                  <a:pt x="41359" y="940423"/>
                </a:moveTo>
                <a:lnTo>
                  <a:pt x="82844" y="938851"/>
                </a:lnTo>
                <a:lnTo>
                  <a:pt x="124581" y="935421"/>
                </a:lnTo>
                <a:lnTo>
                  <a:pt x="166695" y="929201"/>
                </a:lnTo>
                <a:lnTo>
                  <a:pt x="209311" y="919257"/>
                </a:lnTo>
                <a:lnTo>
                  <a:pt x="252557" y="904658"/>
                </a:lnTo>
                <a:lnTo>
                  <a:pt x="296557" y="884470"/>
                </a:lnTo>
                <a:lnTo>
                  <a:pt x="341436" y="857762"/>
                </a:lnTo>
                <a:lnTo>
                  <a:pt x="364246" y="841670"/>
                </a:lnTo>
                <a:lnTo>
                  <a:pt x="387322" y="823599"/>
                </a:lnTo>
                <a:lnTo>
                  <a:pt x="410682" y="803431"/>
                </a:lnTo>
                <a:lnTo>
                  <a:pt x="434339" y="781049"/>
                </a:lnTo>
                <a:lnTo>
                  <a:pt x="458307" y="756377"/>
                </a:lnTo>
                <a:lnTo>
                  <a:pt x="482572" y="729492"/>
                </a:lnTo>
                <a:lnTo>
                  <a:pt x="507121" y="700510"/>
                </a:lnTo>
                <a:lnTo>
                  <a:pt x="531936" y="669548"/>
                </a:lnTo>
                <a:lnTo>
                  <a:pt x="557004" y="636722"/>
                </a:lnTo>
                <a:lnTo>
                  <a:pt x="582307" y="602149"/>
                </a:lnTo>
                <a:lnTo>
                  <a:pt x="607830" y="565947"/>
                </a:lnTo>
                <a:lnTo>
                  <a:pt x="633557" y="528230"/>
                </a:lnTo>
                <a:lnTo>
                  <a:pt x="659473" y="489116"/>
                </a:lnTo>
                <a:lnTo>
                  <a:pt x="685561" y="448722"/>
                </a:lnTo>
                <a:lnTo>
                  <a:pt x="711807" y="407164"/>
                </a:lnTo>
                <a:lnTo>
                  <a:pt x="738195" y="364559"/>
                </a:lnTo>
                <a:lnTo>
                  <a:pt x="764708" y="321022"/>
                </a:lnTo>
                <a:lnTo>
                  <a:pt x="791331" y="276672"/>
                </a:lnTo>
                <a:lnTo>
                  <a:pt x="818048" y="231624"/>
                </a:lnTo>
                <a:lnTo>
                  <a:pt x="844844" y="185995"/>
                </a:lnTo>
              </a:path>
              <a:path w="952500" h="941069">
                <a:moveTo>
                  <a:pt x="871703" y="139901"/>
                </a:moveTo>
                <a:lnTo>
                  <a:pt x="898609" y="93460"/>
                </a:lnTo>
                <a:lnTo>
                  <a:pt x="925546" y="46787"/>
                </a:lnTo>
                <a:lnTo>
                  <a:pt x="950086" y="4188"/>
                </a:lnTo>
              </a:path>
              <a:path w="952500" h="941069">
                <a:moveTo>
                  <a:pt x="20671" y="940803"/>
                </a:moveTo>
                <a:lnTo>
                  <a:pt x="41359" y="940423"/>
                </a:lnTo>
              </a:path>
            </a:pathLst>
          </a:custGeom>
          <a:ln w="57150">
            <a:solidFill>
              <a:srgbClr val="5B9BD4"/>
            </a:solidFill>
            <a:prstDash val="lgDash"/>
          </a:ln>
        </p:spPr>
        <p:txBody>
          <a:bodyPr wrap="square" lIns="0" tIns="0" rIns="0" bIns="0" rtlCol="0">
            <a:noAutofit/>
          </a:bodyPr>
          <a:lstStyle/>
          <a:p>
            <a:endParaRPr/>
          </a:p>
        </p:txBody>
      </p:sp>
      <p:sp>
        <p:nvSpPr>
          <p:cNvPr id="33" name="object 33"/>
          <p:cNvSpPr/>
          <p:nvPr/>
        </p:nvSpPr>
        <p:spPr>
          <a:xfrm>
            <a:off x="41926" y="3246247"/>
            <a:ext cx="1162046" cy="1318259"/>
          </a:xfrm>
          <a:custGeom>
            <a:avLst/>
            <a:gdLst/>
            <a:ahLst/>
            <a:cxnLst/>
            <a:rect l="l" t="t" r="r" b="b"/>
            <a:pathLst>
              <a:path w="1162046" h="1318259">
                <a:moveTo>
                  <a:pt x="1162046" y="0"/>
                </a:moveTo>
                <a:lnTo>
                  <a:pt x="1113911" y="7244"/>
                </a:lnTo>
                <a:lnTo>
                  <a:pt x="1065576" y="15666"/>
                </a:lnTo>
                <a:lnTo>
                  <a:pt x="1016842" y="26443"/>
                </a:lnTo>
                <a:lnTo>
                  <a:pt x="967507" y="40751"/>
                </a:lnTo>
                <a:lnTo>
                  <a:pt x="917372" y="59769"/>
                </a:lnTo>
                <a:lnTo>
                  <a:pt x="866237" y="84673"/>
                </a:lnTo>
                <a:lnTo>
                  <a:pt x="813902" y="116641"/>
                </a:lnTo>
                <a:lnTo>
                  <a:pt x="760167" y="156850"/>
                </a:lnTo>
                <a:lnTo>
                  <a:pt x="704831" y="206477"/>
                </a:lnTo>
                <a:lnTo>
                  <a:pt x="676501" y="235190"/>
                </a:lnTo>
                <a:lnTo>
                  <a:pt x="647696" y="266700"/>
                </a:lnTo>
                <a:lnTo>
                  <a:pt x="616781" y="304067"/>
                </a:lnTo>
                <a:lnTo>
                  <a:pt x="582497" y="349533"/>
                </a:lnTo>
                <a:lnTo>
                  <a:pt x="545380" y="402015"/>
                </a:lnTo>
                <a:lnTo>
                  <a:pt x="505964" y="460430"/>
                </a:lnTo>
                <a:lnTo>
                  <a:pt x="464787" y="523696"/>
                </a:lnTo>
                <a:lnTo>
                  <a:pt x="422383" y="590729"/>
                </a:lnTo>
                <a:lnTo>
                  <a:pt x="379288" y="660445"/>
                </a:lnTo>
                <a:lnTo>
                  <a:pt x="336039" y="731763"/>
                </a:lnTo>
                <a:lnTo>
                  <a:pt x="293171" y="803599"/>
                </a:lnTo>
                <a:lnTo>
                  <a:pt x="251219" y="874871"/>
                </a:lnTo>
                <a:lnTo>
                  <a:pt x="210721" y="944494"/>
                </a:lnTo>
                <a:lnTo>
                  <a:pt x="172210" y="1011387"/>
                </a:lnTo>
                <a:lnTo>
                  <a:pt x="136224" y="1074466"/>
                </a:lnTo>
                <a:lnTo>
                  <a:pt x="103297" y="1132648"/>
                </a:lnTo>
                <a:lnTo>
                  <a:pt x="73966" y="1184850"/>
                </a:lnTo>
                <a:lnTo>
                  <a:pt x="48767" y="1229989"/>
                </a:lnTo>
                <a:lnTo>
                  <a:pt x="28235" y="1266983"/>
                </a:lnTo>
                <a:lnTo>
                  <a:pt x="3315" y="1312201"/>
                </a:lnTo>
                <a:lnTo>
                  <a:pt x="0" y="1318259"/>
                </a:lnTo>
                <a:lnTo>
                  <a:pt x="3810" y="1318259"/>
                </a:lnTo>
              </a:path>
            </a:pathLst>
          </a:custGeom>
          <a:ln w="57150">
            <a:solidFill>
              <a:srgbClr val="5B9BD4"/>
            </a:solidFill>
            <a:prstDash val="lgDash"/>
          </a:ln>
        </p:spPr>
        <p:txBody>
          <a:bodyPr wrap="square" lIns="0" tIns="0" rIns="0" bIns="0" rtlCol="0">
            <a:noAutofit/>
          </a:bodyPr>
          <a:lstStyle/>
          <a:p>
            <a:endParaRPr/>
          </a:p>
        </p:txBody>
      </p:sp>
      <p:sp>
        <p:nvSpPr>
          <p:cNvPr id="34" name="object 34"/>
          <p:cNvSpPr/>
          <p:nvPr/>
        </p:nvSpPr>
        <p:spPr>
          <a:xfrm>
            <a:off x="30492" y="3195621"/>
            <a:ext cx="1154430" cy="302085"/>
          </a:xfrm>
          <a:custGeom>
            <a:avLst/>
            <a:gdLst/>
            <a:ahLst/>
            <a:cxnLst/>
            <a:rect l="l" t="t" r="r" b="b"/>
            <a:pathLst>
              <a:path w="1154430" h="302085">
                <a:moveTo>
                  <a:pt x="1154430" y="16335"/>
                </a:moveTo>
                <a:lnTo>
                  <a:pt x="1090727" y="11526"/>
                </a:lnTo>
                <a:lnTo>
                  <a:pt x="1027145" y="7106"/>
                </a:lnTo>
                <a:lnTo>
                  <a:pt x="963803" y="3457"/>
                </a:lnTo>
                <a:lnTo>
                  <a:pt x="900821" y="961"/>
                </a:lnTo>
                <a:lnTo>
                  <a:pt x="838319" y="0"/>
                </a:lnTo>
                <a:lnTo>
                  <a:pt x="807285" y="214"/>
                </a:lnTo>
                <a:lnTo>
                  <a:pt x="745728" y="2270"/>
                </a:lnTo>
                <a:lnTo>
                  <a:pt x="684951" y="6816"/>
                </a:lnTo>
                <a:lnTo>
                  <a:pt x="625074" y="14232"/>
                </a:lnTo>
                <a:lnTo>
                  <a:pt x="566218" y="24901"/>
                </a:lnTo>
                <a:lnTo>
                  <a:pt x="508496" y="39189"/>
                </a:lnTo>
                <a:lnTo>
                  <a:pt x="451910" y="57095"/>
                </a:lnTo>
                <a:lnTo>
                  <a:pt x="396344" y="78253"/>
                </a:lnTo>
                <a:lnTo>
                  <a:pt x="341678" y="102283"/>
                </a:lnTo>
                <a:lnTo>
                  <a:pt x="287792" y="128801"/>
                </a:lnTo>
                <a:lnTo>
                  <a:pt x="234566" y="157427"/>
                </a:lnTo>
                <a:lnTo>
                  <a:pt x="181880" y="187778"/>
                </a:lnTo>
                <a:lnTo>
                  <a:pt x="129614" y="219473"/>
                </a:lnTo>
                <a:lnTo>
                  <a:pt x="77648" y="252130"/>
                </a:lnTo>
                <a:lnTo>
                  <a:pt x="25862" y="285368"/>
                </a:lnTo>
                <a:lnTo>
                  <a:pt x="0" y="302085"/>
                </a:lnTo>
              </a:path>
            </a:pathLst>
          </a:custGeom>
          <a:ln w="57150">
            <a:solidFill>
              <a:srgbClr val="5B9BD4"/>
            </a:solidFill>
            <a:prstDash val="lgDash"/>
          </a:ln>
        </p:spPr>
        <p:txBody>
          <a:bodyPr wrap="square" lIns="0" tIns="0" rIns="0" bIns="0" rtlCol="0">
            <a:noAutofit/>
          </a:bodyPr>
          <a:lstStyle/>
          <a:p>
            <a:endParaRPr/>
          </a:p>
        </p:txBody>
      </p:sp>
      <p:sp>
        <p:nvSpPr>
          <p:cNvPr id="35" name="object 35"/>
          <p:cNvSpPr/>
          <p:nvPr/>
        </p:nvSpPr>
        <p:spPr>
          <a:xfrm>
            <a:off x="6978142" y="3353453"/>
            <a:ext cx="2171700" cy="1092943"/>
          </a:xfrm>
          <a:custGeom>
            <a:avLst/>
            <a:gdLst/>
            <a:ahLst/>
            <a:cxnLst/>
            <a:rect l="l" t="t" r="r" b="b"/>
            <a:pathLst>
              <a:path w="2171700" h="1092943">
                <a:moveTo>
                  <a:pt x="2165857" y="14266"/>
                </a:moveTo>
                <a:lnTo>
                  <a:pt x="2145598" y="12718"/>
                </a:lnTo>
                <a:lnTo>
                  <a:pt x="2119480" y="10756"/>
                </a:lnTo>
                <a:lnTo>
                  <a:pt x="2093327" y="8860"/>
                </a:lnTo>
                <a:lnTo>
                  <a:pt x="2067123" y="7062"/>
                </a:lnTo>
              </a:path>
              <a:path w="2171700" h="1092943">
                <a:moveTo>
                  <a:pt x="2040850" y="5396"/>
                </a:moveTo>
                <a:lnTo>
                  <a:pt x="1988030" y="2589"/>
                </a:lnTo>
                <a:lnTo>
                  <a:pt x="1934730" y="703"/>
                </a:lnTo>
                <a:lnTo>
                  <a:pt x="1880813" y="0"/>
                </a:lnTo>
                <a:lnTo>
                  <a:pt x="1853580" y="174"/>
                </a:lnTo>
                <a:lnTo>
                  <a:pt x="1798480" y="1738"/>
                </a:lnTo>
                <a:lnTo>
                  <a:pt x="1742419" y="5142"/>
                </a:lnTo>
                <a:lnTo>
                  <a:pt x="1685262" y="10649"/>
                </a:lnTo>
                <a:lnTo>
                  <a:pt x="1626869" y="18523"/>
                </a:lnTo>
                <a:lnTo>
                  <a:pt x="1566551" y="28509"/>
                </a:lnTo>
                <a:lnTo>
                  <a:pt x="1504066" y="40194"/>
                </a:lnTo>
                <a:lnTo>
                  <a:pt x="1439949" y="53601"/>
                </a:lnTo>
                <a:lnTo>
                  <a:pt x="1374739" y="68754"/>
                </a:lnTo>
                <a:lnTo>
                  <a:pt x="1308973" y="85674"/>
                </a:lnTo>
                <a:lnTo>
                  <a:pt x="1243187" y="104385"/>
                </a:lnTo>
                <a:lnTo>
                  <a:pt x="1177920" y="124909"/>
                </a:lnTo>
                <a:lnTo>
                  <a:pt x="1113708" y="147270"/>
                </a:lnTo>
                <a:lnTo>
                  <a:pt x="1051089" y="171490"/>
                </a:lnTo>
                <a:lnTo>
                  <a:pt x="990600" y="197593"/>
                </a:lnTo>
                <a:lnTo>
                  <a:pt x="931706" y="225609"/>
                </a:lnTo>
                <a:lnTo>
                  <a:pt x="873556" y="255535"/>
                </a:lnTo>
                <a:lnTo>
                  <a:pt x="816206" y="287335"/>
                </a:lnTo>
                <a:lnTo>
                  <a:pt x="759714" y="320976"/>
                </a:lnTo>
                <a:lnTo>
                  <a:pt x="704135" y="356422"/>
                </a:lnTo>
                <a:lnTo>
                  <a:pt x="649528" y="393640"/>
                </a:lnTo>
                <a:lnTo>
                  <a:pt x="595950" y="432595"/>
                </a:lnTo>
                <a:lnTo>
                  <a:pt x="543458" y="473254"/>
                </a:lnTo>
                <a:lnTo>
                  <a:pt x="492109" y="515581"/>
                </a:lnTo>
                <a:lnTo>
                  <a:pt x="441959" y="559543"/>
                </a:lnTo>
                <a:lnTo>
                  <a:pt x="393203" y="605551"/>
                </a:lnTo>
                <a:lnTo>
                  <a:pt x="345887" y="653872"/>
                </a:lnTo>
                <a:lnTo>
                  <a:pt x="299850" y="704249"/>
                </a:lnTo>
                <a:lnTo>
                  <a:pt x="254934" y="756425"/>
                </a:lnTo>
                <a:lnTo>
                  <a:pt x="210978" y="810145"/>
                </a:lnTo>
                <a:lnTo>
                  <a:pt x="167822" y="865153"/>
                </a:lnTo>
                <a:lnTo>
                  <a:pt x="125307" y="921193"/>
                </a:lnTo>
                <a:lnTo>
                  <a:pt x="104239" y="949520"/>
                </a:lnTo>
                <a:lnTo>
                  <a:pt x="83271" y="978009"/>
                </a:lnTo>
              </a:path>
              <a:path w="2171700" h="1092943">
                <a:moveTo>
                  <a:pt x="62383" y="1006627"/>
                </a:moveTo>
                <a:lnTo>
                  <a:pt x="41555" y="1035344"/>
                </a:lnTo>
                <a:lnTo>
                  <a:pt x="20767" y="1064126"/>
                </a:lnTo>
              </a:path>
              <a:path w="2171700" h="1092943">
                <a:moveTo>
                  <a:pt x="20767" y="1064126"/>
                </a:moveTo>
                <a:lnTo>
                  <a:pt x="0" y="1092943"/>
                </a:lnTo>
                <a:lnTo>
                  <a:pt x="20767" y="1064127"/>
                </a:lnTo>
              </a:path>
            </a:pathLst>
          </a:custGeom>
          <a:ln w="57150">
            <a:solidFill>
              <a:srgbClr val="5B9BD4"/>
            </a:solidFill>
            <a:prstDash val="lgDash"/>
          </a:ln>
        </p:spPr>
        <p:txBody>
          <a:bodyPr wrap="square" lIns="0" tIns="0" rIns="0" bIns="0" rtlCol="0">
            <a:noAutofit/>
          </a:bodyPr>
          <a:lstStyle/>
          <a:p>
            <a:endParaRPr/>
          </a:p>
        </p:txBody>
      </p:sp>
      <p:sp>
        <p:nvSpPr>
          <p:cNvPr id="16" name="object 16"/>
          <p:cNvSpPr txBox="1"/>
          <p:nvPr/>
        </p:nvSpPr>
        <p:spPr>
          <a:xfrm>
            <a:off x="438708" y="633826"/>
            <a:ext cx="6304532" cy="318928"/>
          </a:xfrm>
          <a:prstGeom prst="rect">
            <a:avLst/>
          </a:prstGeom>
        </p:spPr>
        <p:txBody>
          <a:bodyPr wrap="square" lIns="0" tIns="0" rIns="0" bIns="0" rtlCol="0">
            <a:noAutofit/>
          </a:bodyPr>
          <a:lstStyle/>
          <a:p>
            <a:pPr marL="12700">
              <a:lnSpc>
                <a:spcPts val="3375"/>
              </a:lnSpc>
              <a:spcBef>
                <a:spcPts val="168"/>
              </a:spcBef>
            </a:pPr>
            <a:r>
              <a:rPr lang="en-GB" sz="3200" b="1" spc="0" dirty="0">
                <a:solidFill>
                  <a:srgbClr val="006889"/>
                </a:solidFill>
                <a:latin typeface="Arial"/>
                <a:cs typeface="Arial"/>
              </a:rPr>
              <a:t>And Finally </a:t>
            </a:r>
            <a:r>
              <a:rPr sz="3200" b="1" spc="0" dirty="0">
                <a:solidFill>
                  <a:srgbClr val="006889"/>
                </a:solidFill>
                <a:latin typeface="Arial"/>
                <a:cs typeface="Arial"/>
              </a:rPr>
              <a:t>Regional</a:t>
            </a:r>
            <a:r>
              <a:rPr sz="3200" b="1" spc="-29" dirty="0">
                <a:solidFill>
                  <a:srgbClr val="006889"/>
                </a:solidFill>
                <a:latin typeface="Arial"/>
                <a:cs typeface="Arial"/>
              </a:rPr>
              <a:t> </a:t>
            </a:r>
            <a:r>
              <a:rPr sz="3200" b="1" spc="0" dirty="0">
                <a:solidFill>
                  <a:srgbClr val="006889"/>
                </a:solidFill>
                <a:latin typeface="Arial"/>
                <a:cs typeface="Arial"/>
              </a:rPr>
              <a:t>Centre Netwo</a:t>
            </a:r>
            <a:r>
              <a:rPr sz="3200" b="1" spc="9" dirty="0">
                <a:solidFill>
                  <a:srgbClr val="006889"/>
                </a:solidFill>
                <a:latin typeface="Arial"/>
                <a:cs typeface="Arial"/>
              </a:rPr>
              <a:t>r</a:t>
            </a:r>
            <a:r>
              <a:rPr sz="3200" b="1" spc="0" dirty="0">
                <a:solidFill>
                  <a:srgbClr val="006889"/>
                </a:solidFill>
                <a:latin typeface="Arial"/>
                <a:cs typeface="Arial"/>
              </a:rPr>
              <a:t>k</a:t>
            </a:r>
            <a:endParaRPr sz="3200" dirty="0">
              <a:latin typeface="Arial"/>
              <a:cs typeface="Arial"/>
            </a:endParaRPr>
          </a:p>
        </p:txBody>
      </p:sp>
      <p:sp>
        <p:nvSpPr>
          <p:cNvPr id="15" name="object 15"/>
          <p:cNvSpPr txBox="1"/>
          <p:nvPr/>
        </p:nvSpPr>
        <p:spPr>
          <a:xfrm>
            <a:off x="438708" y="1475277"/>
            <a:ext cx="202946" cy="892556"/>
          </a:xfrm>
          <a:prstGeom prst="rect">
            <a:avLst/>
          </a:prstGeom>
        </p:spPr>
        <p:txBody>
          <a:bodyPr wrap="square" lIns="0" tIns="0" rIns="0" bIns="0" rtlCol="0">
            <a:noAutofit/>
          </a:bodyPr>
          <a:lstStyle/>
          <a:p>
            <a:pPr marL="12700">
              <a:lnSpc>
                <a:spcPts val="2960"/>
              </a:lnSpc>
              <a:spcBef>
                <a:spcPts val="148"/>
              </a:spcBef>
            </a:pPr>
            <a:r>
              <a:rPr sz="2800" spc="0" dirty="0">
                <a:latin typeface="Arial"/>
                <a:cs typeface="Arial"/>
              </a:rPr>
              <a:t>•</a:t>
            </a:r>
            <a:endParaRPr sz="2800">
              <a:latin typeface="Arial"/>
              <a:cs typeface="Arial"/>
            </a:endParaRPr>
          </a:p>
          <a:p>
            <a:pPr marL="12700">
              <a:lnSpc>
                <a:spcPct val="95825"/>
              </a:lnSpc>
              <a:spcBef>
                <a:spcPts val="664"/>
              </a:spcBef>
            </a:pPr>
            <a:r>
              <a:rPr sz="2800" spc="0" dirty="0">
                <a:latin typeface="Arial"/>
                <a:cs typeface="Arial"/>
              </a:rPr>
              <a:t>•</a:t>
            </a:r>
            <a:endParaRPr sz="2800">
              <a:latin typeface="Arial"/>
              <a:cs typeface="Arial"/>
            </a:endParaRPr>
          </a:p>
        </p:txBody>
      </p:sp>
      <p:sp>
        <p:nvSpPr>
          <p:cNvPr id="14" name="object 14"/>
          <p:cNvSpPr txBox="1"/>
          <p:nvPr/>
        </p:nvSpPr>
        <p:spPr>
          <a:xfrm>
            <a:off x="667613" y="1496695"/>
            <a:ext cx="6143898" cy="380491"/>
          </a:xfrm>
          <a:prstGeom prst="rect">
            <a:avLst/>
          </a:prstGeom>
        </p:spPr>
        <p:txBody>
          <a:bodyPr wrap="square" lIns="0" tIns="0" rIns="0" bIns="0" rtlCol="0">
            <a:noAutofit/>
          </a:bodyPr>
          <a:lstStyle/>
          <a:p>
            <a:pPr marL="12700">
              <a:lnSpc>
                <a:spcPts val="2950"/>
              </a:lnSpc>
              <a:spcBef>
                <a:spcPts val="147"/>
              </a:spcBef>
            </a:pPr>
            <a:r>
              <a:rPr sz="4200" spc="0" baseline="2925" dirty="0">
                <a:latin typeface="Calibri"/>
                <a:cs typeface="Calibri"/>
              </a:rPr>
              <a:t>10</a:t>
            </a:r>
            <a:r>
              <a:rPr sz="4200" spc="29" baseline="2925" dirty="0">
                <a:latin typeface="Calibri"/>
                <a:cs typeface="Calibri"/>
              </a:rPr>
              <a:t> </a:t>
            </a:r>
            <a:r>
              <a:rPr sz="4200" spc="-39" baseline="2925" dirty="0">
                <a:latin typeface="Calibri"/>
                <a:cs typeface="Calibri"/>
              </a:rPr>
              <a:t>y</a:t>
            </a:r>
            <a:r>
              <a:rPr sz="4200" spc="0" baseline="2925" dirty="0">
                <a:latin typeface="Calibri"/>
                <a:cs typeface="Calibri"/>
              </a:rPr>
              <a:t>ear</a:t>
            </a:r>
            <a:r>
              <a:rPr sz="4200" spc="-49" baseline="2925" dirty="0">
                <a:latin typeface="Calibri"/>
                <a:cs typeface="Calibri"/>
              </a:rPr>
              <a:t> </a:t>
            </a:r>
            <a:r>
              <a:rPr sz="4200" spc="0" baseline="2925" dirty="0">
                <a:latin typeface="Calibri"/>
                <a:cs typeface="Calibri"/>
              </a:rPr>
              <a:t>IRU</a:t>
            </a:r>
            <a:r>
              <a:rPr sz="4200" spc="9" baseline="2925" dirty="0">
                <a:latin typeface="Calibri"/>
                <a:cs typeface="Calibri"/>
              </a:rPr>
              <a:t> </a:t>
            </a:r>
            <a:r>
              <a:rPr sz="4200" spc="0" baseline="2925" dirty="0">
                <a:latin typeface="Calibri"/>
                <a:cs typeface="Calibri"/>
              </a:rPr>
              <a:t>per</a:t>
            </a:r>
            <a:r>
              <a:rPr sz="4200" spc="-23" baseline="2925" dirty="0">
                <a:latin typeface="Calibri"/>
                <a:cs typeface="Calibri"/>
              </a:rPr>
              <a:t> </a:t>
            </a:r>
            <a:r>
              <a:rPr sz="4200" spc="0" baseline="2925" dirty="0">
                <a:latin typeface="Calibri"/>
                <a:cs typeface="Calibri"/>
              </a:rPr>
              <a:t>100Gbit</a:t>
            </a:r>
            <a:r>
              <a:rPr sz="4200" spc="34" baseline="2925" dirty="0">
                <a:latin typeface="Calibri"/>
                <a:cs typeface="Calibri"/>
              </a:rPr>
              <a:t> </a:t>
            </a:r>
            <a:r>
              <a:rPr sz="4200" spc="0" baseline="2925" dirty="0">
                <a:latin typeface="Calibri"/>
                <a:cs typeface="Calibri"/>
              </a:rPr>
              <a:t>ci</a:t>
            </a:r>
            <a:r>
              <a:rPr sz="4200" spc="-39" baseline="2925" dirty="0">
                <a:latin typeface="Calibri"/>
                <a:cs typeface="Calibri"/>
              </a:rPr>
              <a:t>r</a:t>
            </a:r>
            <a:r>
              <a:rPr sz="4200" spc="0" baseline="2925" dirty="0">
                <a:latin typeface="Calibri"/>
                <a:cs typeface="Calibri"/>
              </a:rPr>
              <a:t>cuit</a:t>
            </a:r>
            <a:r>
              <a:rPr sz="4200" spc="19" baseline="2925" dirty="0">
                <a:latin typeface="Calibri"/>
                <a:cs typeface="Calibri"/>
              </a:rPr>
              <a:t> </a:t>
            </a:r>
            <a:r>
              <a:rPr sz="4200" spc="0" baseline="2925" dirty="0">
                <a:latin typeface="Calibri"/>
                <a:cs typeface="Calibri"/>
              </a:rPr>
              <a:t>202</a:t>
            </a:r>
            <a:r>
              <a:rPr sz="4200" spc="-19" baseline="2925" dirty="0">
                <a:latin typeface="Calibri"/>
                <a:cs typeface="Calibri"/>
              </a:rPr>
              <a:t>0</a:t>
            </a:r>
            <a:r>
              <a:rPr sz="4200" spc="-4" baseline="2925" dirty="0">
                <a:latin typeface="Calibri"/>
                <a:cs typeface="Calibri"/>
              </a:rPr>
              <a:t>-</a:t>
            </a:r>
            <a:r>
              <a:rPr sz="4200" spc="0" baseline="2925" dirty="0">
                <a:latin typeface="Calibri"/>
                <a:cs typeface="Calibri"/>
              </a:rPr>
              <a:t>2</a:t>
            </a:r>
            <a:r>
              <a:rPr sz="4200" spc="9" baseline="2925" dirty="0">
                <a:latin typeface="Calibri"/>
                <a:cs typeface="Calibri"/>
              </a:rPr>
              <a:t>0</a:t>
            </a:r>
            <a:r>
              <a:rPr sz="4200" spc="0" baseline="2925" dirty="0">
                <a:latin typeface="Calibri"/>
                <a:cs typeface="Calibri"/>
              </a:rPr>
              <a:t>30</a:t>
            </a:r>
            <a:endParaRPr sz="2800">
              <a:latin typeface="Calibri"/>
              <a:cs typeface="Calibri"/>
            </a:endParaRPr>
          </a:p>
        </p:txBody>
      </p:sp>
      <p:sp>
        <p:nvSpPr>
          <p:cNvPr id="13" name="object 13"/>
          <p:cNvSpPr txBox="1"/>
          <p:nvPr/>
        </p:nvSpPr>
        <p:spPr>
          <a:xfrm>
            <a:off x="667613" y="2008758"/>
            <a:ext cx="1882374" cy="827481"/>
          </a:xfrm>
          <a:prstGeom prst="rect">
            <a:avLst/>
          </a:prstGeom>
        </p:spPr>
        <p:txBody>
          <a:bodyPr wrap="square" lIns="0" tIns="0" rIns="0" bIns="0" rtlCol="0">
            <a:noAutofit/>
          </a:bodyPr>
          <a:lstStyle/>
          <a:p>
            <a:pPr marL="12700">
              <a:lnSpc>
                <a:spcPts val="2950"/>
              </a:lnSpc>
              <a:spcBef>
                <a:spcPts val="147"/>
              </a:spcBef>
            </a:pPr>
            <a:r>
              <a:rPr sz="4200" spc="0" baseline="2925" dirty="0">
                <a:latin typeface="Calibri"/>
                <a:cs typeface="Calibri"/>
              </a:rPr>
              <a:t>Gues</a:t>
            </a:r>
            <a:r>
              <a:rPr sz="4200" spc="-34" baseline="2925" dirty="0">
                <a:latin typeface="Calibri"/>
                <a:cs typeface="Calibri"/>
              </a:rPr>
              <a:t>s</a:t>
            </a:r>
            <a:r>
              <a:rPr sz="4200" spc="0" baseline="2925" dirty="0">
                <a:latin typeface="Calibri"/>
                <a:cs typeface="Calibri"/>
              </a:rPr>
              <a:t>tim</a:t>
            </a:r>
            <a:r>
              <a:rPr sz="4200" spc="-25" baseline="2925" dirty="0">
                <a:latin typeface="Calibri"/>
                <a:cs typeface="Calibri"/>
              </a:rPr>
              <a:t>at</a:t>
            </a:r>
            <a:r>
              <a:rPr sz="4200" spc="0" baseline="2925" dirty="0">
                <a:latin typeface="Calibri"/>
                <a:cs typeface="Calibri"/>
              </a:rPr>
              <a:t>e</a:t>
            </a:r>
            <a:endParaRPr sz="2800">
              <a:latin typeface="Calibri"/>
              <a:cs typeface="Calibri"/>
            </a:endParaRPr>
          </a:p>
          <a:p>
            <a:pPr marL="847242" marR="16567">
              <a:lnSpc>
                <a:spcPct val="101725"/>
              </a:lnSpc>
              <a:spcBef>
                <a:spcPts val="1634"/>
              </a:spcBef>
            </a:pPr>
            <a:r>
              <a:rPr sz="1400" b="1" spc="-4" dirty="0">
                <a:latin typeface="Calibri"/>
                <a:cs typeface="Calibri"/>
              </a:rPr>
              <a:t>US$</a:t>
            </a:r>
            <a:r>
              <a:rPr sz="1400" b="1" spc="0" dirty="0">
                <a:latin typeface="Calibri"/>
                <a:cs typeface="Calibri"/>
              </a:rPr>
              <a:t>.</a:t>
            </a:r>
            <a:r>
              <a:rPr sz="1400" b="1" spc="-9" dirty="0">
                <a:latin typeface="Calibri"/>
                <a:cs typeface="Calibri"/>
              </a:rPr>
              <a:t>1</a:t>
            </a:r>
            <a:r>
              <a:rPr sz="1400" b="1" spc="-4" dirty="0">
                <a:latin typeface="Calibri"/>
                <a:cs typeface="Calibri"/>
              </a:rPr>
              <a:t>M/</a:t>
            </a:r>
            <a:r>
              <a:rPr sz="1400" b="1" spc="-104" dirty="0">
                <a:latin typeface="Calibri"/>
                <a:cs typeface="Calibri"/>
              </a:rPr>
              <a:t>Y</a:t>
            </a:r>
            <a:r>
              <a:rPr sz="1400" b="1" spc="0" dirty="0">
                <a:latin typeface="Calibri"/>
                <a:cs typeface="Calibri"/>
              </a:rPr>
              <a:t>ear</a:t>
            </a:r>
            <a:endParaRPr sz="1400">
              <a:latin typeface="Calibri"/>
              <a:cs typeface="Calibri"/>
            </a:endParaRPr>
          </a:p>
        </p:txBody>
      </p:sp>
      <p:sp>
        <p:nvSpPr>
          <p:cNvPr id="12" name="object 12"/>
          <p:cNvSpPr txBox="1"/>
          <p:nvPr/>
        </p:nvSpPr>
        <p:spPr>
          <a:xfrm>
            <a:off x="2555282" y="2008758"/>
            <a:ext cx="374284" cy="380492"/>
          </a:xfrm>
          <a:prstGeom prst="rect">
            <a:avLst/>
          </a:prstGeom>
        </p:spPr>
        <p:txBody>
          <a:bodyPr wrap="square" lIns="0" tIns="0" rIns="0" bIns="0" rtlCol="0">
            <a:noAutofit/>
          </a:bodyPr>
          <a:lstStyle/>
          <a:p>
            <a:pPr marL="12700">
              <a:lnSpc>
                <a:spcPts val="2950"/>
              </a:lnSpc>
              <a:spcBef>
                <a:spcPts val="147"/>
              </a:spcBef>
            </a:pPr>
            <a:r>
              <a:rPr sz="4200" spc="0" baseline="2925" dirty="0">
                <a:latin typeface="Calibri"/>
                <a:cs typeface="Calibri"/>
              </a:rPr>
              <a:t>of</a:t>
            </a:r>
            <a:endParaRPr sz="2800">
              <a:latin typeface="Calibri"/>
              <a:cs typeface="Calibri"/>
            </a:endParaRPr>
          </a:p>
        </p:txBody>
      </p:sp>
      <p:sp>
        <p:nvSpPr>
          <p:cNvPr id="11" name="object 11"/>
          <p:cNvSpPr txBox="1"/>
          <p:nvPr/>
        </p:nvSpPr>
        <p:spPr>
          <a:xfrm>
            <a:off x="2930970" y="2008758"/>
            <a:ext cx="1316508" cy="380492"/>
          </a:xfrm>
          <a:prstGeom prst="rect">
            <a:avLst/>
          </a:prstGeom>
        </p:spPr>
        <p:txBody>
          <a:bodyPr wrap="square" lIns="0" tIns="0" rIns="0" bIns="0" rtlCol="0">
            <a:noAutofit/>
          </a:bodyPr>
          <a:lstStyle/>
          <a:p>
            <a:pPr marL="12700">
              <a:lnSpc>
                <a:spcPts val="2950"/>
              </a:lnSpc>
              <a:spcBef>
                <a:spcPts val="147"/>
              </a:spcBef>
            </a:pPr>
            <a:r>
              <a:rPr sz="4200" spc="-44" baseline="2925" dirty="0">
                <a:latin typeface="Calibri"/>
                <a:cs typeface="Calibri"/>
              </a:rPr>
              <a:t>R</a:t>
            </a:r>
            <a:r>
              <a:rPr sz="4200" spc="0" baseline="2925" dirty="0">
                <a:latin typeface="Calibri"/>
                <a:cs typeface="Calibri"/>
              </a:rPr>
              <a:t>egional</a:t>
            </a:r>
            <a:endParaRPr sz="2800">
              <a:latin typeface="Calibri"/>
              <a:cs typeface="Calibri"/>
            </a:endParaRPr>
          </a:p>
        </p:txBody>
      </p:sp>
      <p:sp>
        <p:nvSpPr>
          <p:cNvPr id="10" name="object 10"/>
          <p:cNvSpPr txBox="1"/>
          <p:nvPr/>
        </p:nvSpPr>
        <p:spPr>
          <a:xfrm>
            <a:off x="4249426" y="2008758"/>
            <a:ext cx="2561573" cy="380492"/>
          </a:xfrm>
          <a:prstGeom prst="rect">
            <a:avLst/>
          </a:prstGeom>
        </p:spPr>
        <p:txBody>
          <a:bodyPr wrap="square" lIns="0" tIns="0" rIns="0" bIns="0" rtlCol="0">
            <a:noAutofit/>
          </a:bodyPr>
          <a:lstStyle/>
          <a:p>
            <a:pPr marL="12700">
              <a:lnSpc>
                <a:spcPts val="2950"/>
              </a:lnSpc>
              <a:spcBef>
                <a:spcPts val="147"/>
              </a:spcBef>
            </a:pPr>
            <a:r>
              <a:rPr sz="4200" spc="0" baseline="2925" dirty="0">
                <a:latin typeface="Calibri"/>
                <a:cs typeface="Calibri"/>
              </a:rPr>
              <a:t>Ce</a:t>
            </a:r>
            <a:r>
              <a:rPr sz="4200" spc="-19" baseline="2925" dirty="0">
                <a:latin typeface="Calibri"/>
                <a:cs typeface="Calibri"/>
              </a:rPr>
              <a:t>n</a:t>
            </a:r>
            <a:r>
              <a:rPr sz="4200" spc="0" baseline="2925" dirty="0">
                <a:latin typeface="Calibri"/>
                <a:cs typeface="Calibri"/>
              </a:rPr>
              <a:t>t</a:t>
            </a:r>
            <a:r>
              <a:rPr sz="4200" spc="-39" baseline="2925" dirty="0">
                <a:latin typeface="Calibri"/>
                <a:cs typeface="Calibri"/>
              </a:rPr>
              <a:t>r</a:t>
            </a:r>
            <a:r>
              <a:rPr sz="4200" spc="0" baseline="2925" dirty="0">
                <a:latin typeface="Calibri"/>
                <a:cs typeface="Calibri"/>
              </a:rPr>
              <a:t>es</a:t>
            </a:r>
            <a:r>
              <a:rPr sz="4200" spc="-53" baseline="2925" dirty="0">
                <a:latin typeface="Calibri"/>
                <a:cs typeface="Calibri"/>
              </a:rPr>
              <a:t> </a:t>
            </a:r>
            <a:r>
              <a:rPr sz="4200" spc="0" baseline="2925" dirty="0">
                <a:latin typeface="Calibri"/>
                <a:cs typeface="Calibri"/>
              </a:rPr>
              <a:t>lo</a:t>
            </a:r>
            <a:r>
              <a:rPr sz="4200" spc="-19" baseline="2925" dirty="0">
                <a:latin typeface="Calibri"/>
                <a:cs typeface="Calibri"/>
              </a:rPr>
              <a:t>ca</a:t>
            </a:r>
            <a:r>
              <a:rPr sz="4200" spc="0" baseline="2925" dirty="0">
                <a:latin typeface="Calibri"/>
                <a:cs typeface="Calibri"/>
              </a:rPr>
              <a:t>tions</a:t>
            </a:r>
            <a:endParaRPr sz="2800">
              <a:latin typeface="Calibri"/>
              <a:cs typeface="Calibri"/>
            </a:endParaRPr>
          </a:p>
        </p:txBody>
      </p:sp>
      <p:sp>
        <p:nvSpPr>
          <p:cNvPr id="9" name="object 9"/>
          <p:cNvSpPr txBox="1"/>
          <p:nvPr/>
        </p:nvSpPr>
        <p:spPr>
          <a:xfrm>
            <a:off x="5757799" y="2832100"/>
            <a:ext cx="1176079" cy="203707"/>
          </a:xfrm>
          <a:prstGeom prst="rect">
            <a:avLst/>
          </a:prstGeom>
        </p:spPr>
        <p:txBody>
          <a:bodyPr wrap="square" lIns="0" tIns="0" rIns="0" bIns="0" rtlCol="0">
            <a:noAutofit/>
          </a:bodyPr>
          <a:lstStyle/>
          <a:p>
            <a:pPr marL="12700">
              <a:lnSpc>
                <a:spcPts val="1530"/>
              </a:lnSpc>
              <a:spcBef>
                <a:spcPts val="76"/>
              </a:spcBef>
            </a:pPr>
            <a:r>
              <a:rPr sz="2100" b="1" spc="-4" baseline="1950" dirty="0">
                <a:latin typeface="Calibri"/>
                <a:cs typeface="Calibri"/>
              </a:rPr>
              <a:t>U</a:t>
            </a:r>
            <a:r>
              <a:rPr sz="2100" b="1" spc="0" baseline="1950" dirty="0">
                <a:latin typeface="Calibri"/>
                <a:cs typeface="Calibri"/>
              </a:rPr>
              <a:t>S</a:t>
            </a:r>
            <a:r>
              <a:rPr sz="2100" b="1" spc="-9" baseline="1950" dirty="0">
                <a:latin typeface="Calibri"/>
                <a:cs typeface="Calibri"/>
              </a:rPr>
              <a:t>$</a:t>
            </a:r>
            <a:r>
              <a:rPr sz="2100" b="1" spc="0" baseline="1950" dirty="0">
                <a:latin typeface="Calibri"/>
                <a:cs typeface="Calibri"/>
              </a:rPr>
              <a:t>.</a:t>
            </a:r>
            <a:r>
              <a:rPr sz="2100" b="1" spc="-4" baseline="1950" dirty="0">
                <a:latin typeface="Calibri"/>
                <a:cs typeface="Calibri"/>
              </a:rPr>
              <a:t>5</a:t>
            </a:r>
            <a:r>
              <a:rPr sz="2100" b="1" spc="0" baseline="1950" dirty="0">
                <a:latin typeface="Calibri"/>
                <a:cs typeface="Calibri"/>
              </a:rPr>
              <a:t>-2</a:t>
            </a:r>
            <a:r>
              <a:rPr sz="2100" b="1" spc="-4" baseline="1950" dirty="0">
                <a:latin typeface="Calibri"/>
                <a:cs typeface="Calibri"/>
              </a:rPr>
              <a:t>M</a:t>
            </a:r>
            <a:r>
              <a:rPr sz="2100" b="1" spc="0" baseline="1950" dirty="0">
                <a:latin typeface="Calibri"/>
                <a:cs typeface="Calibri"/>
              </a:rPr>
              <a:t>/</a:t>
            </a:r>
            <a:r>
              <a:rPr sz="2100" b="1" spc="-109" baseline="1950" dirty="0">
                <a:latin typeface="Calibri"/>
                <a:cs typeface="Calibri"/>
              </a:rPr>
              <a:t>Y</a:t>
            </a:r>
            <a:r>
              <a:rPr sz="2100" b="1" spc="0" baseline="1950" dirty="0">
                <a:latin typeface="Calibri"/>
                <a:cs typeface="Calibri"/>
              </a:rPr>
              <a:t>e</a:t>
            </a:r>
            <a:r>
              <a:rPr sz="2100" b="1" spc="4" baseline="1950" dirty="0">
                <a:latin typeface="Calibri"/>
                <a:cs typeface="Calibri"/>
              </a:rPr>
              <a:t>a</a:t>
            </a:r>
            <a:r>
              <a:rPr sz="2100" b="1" spc="0" baseline="1950" dirty="0">
                <a:latin typeface="Calibri"/>
                <a:cs typeface="Calibri"/>
              </a:rPr>
              <a:t>r</a:t>
            </a:r>
            <a:endParaRPr sz="1400">
              <a:latin typeface="Calibri"/>
              <a:cs typeface="Calibri"/>
            </a:endParaRPr>
          </a:p>
        </p:txBody>
      </p:sp>
      <p:sp>
        <p:nvSpPr>
          <p:cNvPr id="8" name="object 8"/>
          <p:cNvSpPr txBox="1"/>
          <p:nvPr/>
        </p:nvSpPr>
        <p:spPr>
          <a:xfrm>
            <a:off x="2948178" y="2847594"/>
            <a:ext cx="1031140" cy="203707"/>
          </a:xfrm>
          <a:prstGeom prst="rect">
            <a:avLst/>
          </a:prstGeom>
        </p:spPr>
        <p:txBody>
          <a:bodyPr wrap="square" lIns="0" tIns="0" rIns="0" bIns="0" rtlCol="0">
            <a:noAutofit/>
          </a:bodyPr>
          <a:lstStyle/>
          <a:p>
            <a:pPr marL="12700">
              <a:lnSpc>
                <a:spcPts val="1530"/>
              </a:lnSpc>
              <a:spcBef>
                <a:spcPts val="76"/>
              </a:spcBef>
            </a:pPr>
            <a:r>
              <a:rPr sz="2100" b="1" spc="-4" baseline="1950" dirty="0">
                <a:latin typeface="Calibri"/>
                <a:cs typeface="Calibri"/>
              </a:rPr>
              <a:t>U</a:t>
            </a:r>
            <a:r>
              <a:rPr sz="2100" b="1" spc="0" baseline="1950" dirty="0">
                <a:latin typeface="Calibri"/>
                <a:cs typeface="Calibri"/>
              </a:rPr>
              <a:t>S</a:t>
            </a:r>
            <a:r>
              <a:rPr sz="2100" b="1" spc="-9" baseline="1950" dirty="0">
                <a:latin typeface="Calibri"/>
                <a:cs typeface="Calibri"/>
              </a:rPr>
              <a:t>$</a:t>
            </a:r>
            <a:r>
              <a:rPr sz="2100" b="1" spc="0" baseline="1950" dirty="0">
                <a:latin typeface="Calibri"/>
                <a:cs typeface="Calibri"/>
              </a:rPr>
              <a:t>.</a:t>
            </a:r>
            <a:r>
              <a:rPr sz="2100" b="1" spc="-4" baseline="1950" dirty="0">
                <a:latin typeface="Calibri"/>
                <a:cs typeface="Calibri"/>
              </a:rPr>
              <a:t>1</a:t>
            </a:r>
            <a:r>
              <a:rPr sz="2100" b="1" spc="0" baseline="1950" dirty="0">
                <a:latin typeface="Calibri"/>
                <a:cs typeface="Calibri"/>
              </a:rPr>
              <a:t>M</a:t>
            </a:r>
            <a:r>
              <a:rPr sz="2100" b="1" spc="-4" baseline="1950" dirty="0">
                <a:latin typeface="Calibri"/>
                <a:cs typeface="Calibri"/>
              </a:rPr>
              <a:t>/</a:t>
            </a:r>
            <a:r>
              <a:rPr sz="2100" b="1" spc="-104" baseline="1950" dirty="0">
                <a:latin typeface="Calibri"/>
                <a:cs typeface="Calibri"/>
              </a:rPr>
              <a:t>Y</a:t>
            </a:r>
            <a:r>
              <a:rPr sz="2100" b="1" spc="0" baseline="1950" dirty="0">
                <a:latin typeface="Calibri"/>
                <a:cs typeface="Calibri"/>
              </a:rPr>
              <a:t>e</a:t>
            </a:r>
            <a:r>
              <a:rPr sz="2100" b="1" spc="4" baseline="1950" dirty="0">
                <a:latin typeface="Calibri"/>
                <a:cs typeface="Calibri"/>
              </a:rPr>
              <a:t>a</a:t>
            </a:r>
            <a:r>
              <a:rPr sz="2100" b="1" spc="0" baseline="1950" dirty="0">
                <a:latin typeface="Calibri"/>
                <a:cs typeface="Calibri"/>
              </a:rPr>
              <a:t>r</a:t>
            </a:r>
            <a:endParaRPr sz="1400">
              <a:latin typeface="Calibri"/>
              <a:cs typeface="Calibri"/>
            </a:endParaRPr>
          </a:p>
        </p:txBody>
      </p:sp>
      <p:sp>
        <p:nvSpPr>
          <p:cNvPr id="7" name="object 7"/>
          <p:cNvSpPr txBox="1"/>
          <p:nvPr/>
        </p:nvSpPr>
        <p:spPr>
          <a:xfrm>
            <a:off x="4618101" y="3576066"/>
            <a:ext cx="1130999" cy="203707"/>
          </a:xfrm>
          <a:prstGeom prst="rect">
            <a:avLst/>
          </a:prstGeom>
        </p:spPr>
        <p:txBody>
          <a:bodyPr wrap="square" lIns="0" tIns="0" rIns="0" bIns="0" rtlCol="0">
            <a:noAutofit/>
          </a:bodyPr>
          <a:lstStyle/>
          <a:p>
            <a:pPr marL="12700">
              <a:lnSpc>
                <a:spcPts val="1530"/>
              </a:lnSpc>
              <a:spcBef>
                <a:spcPts val="76"/>
              </a:spcBef>
            </a:pPr>
            <a:r>
              <a:rPr sz="2100" b="1" spc="0" baseline="1950" dirty="0">
                <a:latin typeface="Calibri"/>
                <a:cs typeface="Calibri"/>
              </a:rPr>
              <a:t>US$</a:t>
            </a:r>
            <a:r>
              <a:rPr sz="2100" b="1" spc="-4" baseline="1950" dirty="0">
                <a:latin typeface="Calibri"/>
                <a:cs typeface="Calibri"/>
              </a:rPr>
              <a:t>1</a:t>
            </a:r>
            <a:r>
              <a:rPr sz="2100" b="1" spc="0" baseline="1950" dirty="0">
                <a:latin typeface="Calibri"/>
                <a:cs typeface="Calibri"/>
              </a:rPr>
              <a:t>-3M/</a:t>
            </a:r>
            <a:r>
              <a:rPr sz="2100" b="1" spc="-104" baseline="1950" dirty="0">
                <a:latin typeface="Calibri"/>
                <a:cs typeface="Calibri"/>
              </a:rPr>
              <a:t>Y</a:t>
            </a:r>
            <a:r>
              <a:rPr sz="2100" b="1" spc="0" baseline="1950" dirty="0">
                <a:latin typeface="Calibri"/>
                <a:cs typeface="Calibri"/>
              </a:rPr>
              <a:t>e</a:t>
            </a:r>
            <a:r>
              <a:rPr sz="2100" b="1" spc="4" baseline="1950" dirty="0">
                <a:latin typeface="Calibri"/>
                <a:cs typeface="Calibri"/>
              </a:rPr>
              <a:t>a</a:t>
            </a:r>
            <a:r>
              <a:rPr sz="2100" b="1" spc="0" baseline="1950" dirty="0">
                <a:latin typeface="Calibri"/>
                <a:cs typeface="Calibri"/>
              </a:rPr>
              <a:t>r</a:t>
            </a:r>
            <a:endParaRPr sz="1400">
              <a:latin typeface="Calibri"/>
              <a:cs typeface="Calibri"/>
            </a:endParaRPr>
          </a:p>
        </p:txBody>
      </p:sp>
      <p:sp>
        <p:nvSpPr>
          <p:cNvPr id="6" name="object 6"/>
          <p:cNvSpPr txBox="1"/>
          <p:nvPr/>
        </p:nvSpPr>
        <p:spPr>
          <a:xfrm>
            <a:off x="7956296" y="3615054"/>
            <a:ext cx="1225367" cy="203707"/>
          </a:xfrm>
          <a:prstGeom prst="rect">
            <a:avLst/>
          </a:prstGeom>
        </p:spPr>
        <p:txBody>
          <a:bodyPr wrap="square" lIns="0" tIns="0" rIns="0" bIns="0" rtlCol="0">
            <a:noAutofit/>
          </a:bodyPr>
          <a:lstStyle/>
          <a:p>
            <a:pPr marL="12700">
              <a:lnSpc>
                <a:spcPts val="1530"/>
              </a:lnSpc>
              <a:spcBef>
                <a:spcPts val="76"/>
              </a:spcBef>
            </a:pPr>
            <a:r>
              <a:rPr sz="2100" b="1" spc="0" baseline="1950" dirty="0">
                <a:latin typeface="Calibri"/>
                <a:cs typeface="Calibri"/>
              </a:rPr>
              <a:t>US$.</a:t>
            </a:r>
            <a:r>
              <a:rPr sz="2100" b="1" spc="-4" baseline="1950" dirty="0">
                <a:latin typeface="Calibri"/>
                <a:cs typeface="Calibri"/>
              </a:rPr>
              <a:t>2</a:t>
            </a:r>
            <a:r>
              <a:rPr sz="2100" b="1" spc="0" baseline="1950" dirty="0">
                <a:latin typeface="Calibri"/>
                <a:cs typeface="Calibri"/>
              </a:rPr>
              <a:t>-.</a:t>
            </a:r>
            <a:r>
              <a:rPr sz="2100" b="1" spc="-4" baseline="1950" dirty="0">
                <a:latin typeface="Calibri"/>
                <a:cs typeface="Calibri"/>
              </a:rPr>
              <a:t>5</a:t>
            </a:r>
            <a:r>
              <a:rPr sz="2100" b="1" spc="0" baseline="1950" dirty="0">
                <a:latin typeface="Calibri"/>
                <a:cs typeface="Calibri"/>
              </a:rPr>
              <a:t>M/</a:t>
            </a:r>
            <a:r>
              <a:rPr sz="2100" b="1" spc="-104" baseline="1950" dirty="0">
                <a:latin typeface="Calibri"/>
                <a:cs typeface="Calibri"/>
              </a:rPr>
              <a:t>Y</a:t>
            </a:r>
            <a:r>
              <a:rPr sz="2100" b="1" spc="0" baseline="1950" dirty="0">
                <a:latin typeface="Calibri"/>
                <a:cs typeface="Calibri"/>
              </a:rPr>
              <a:t>e</a:t>
            </a:r>
            <a:r>
              <a:rPr sz="2100" b="1" spc="4" baseline="1950" dirty="0">
                <a:latin typeface="Calibri"/>
                <a:cs typeface="Calibri"/>
              </a:rPr>
              <a:t>a</a:t>
            </a:r>
            <a:r>
              <a:rPr sz="2100" b="1" spc="0" baseline="1950" dirty="0">
                <a:latin typeface="Calibri"/>
                <a:cs typeface="Calibri"/>
              </a:rPr>
              <a:t>r</a:t>
            </a:r>
            <a:endParaRPr sz="1400">
              <a:latin typeface="Calibri"/>
              <a:cs typeface="Calibri"/>
            </a:endParaRPr>
          </a:p>
        </p:txBody>
      </p:sp>
      <p:sp>
        <p:nvSpPr>
          <p:cNvPr id="5" name="object 5"/>
          <p:cNvSpPr txBox="1"/>
          <p:nvPr/>
        </p:nvSpPr>
        <p:spPr>
          <a:xfrm>
            <a:off x="7375017" y="4626991"/>
            <a:ext cx="1129216" cy="203707"/>
          </a:xfrm>
          <a:prstGeom prst="rect">
            <a:avLst/>
          </a:prstGeom>
        </p:spPr>
        <p:txBody>
          <a:bodyPr wrap="square" lIns="0" tIns="0" rIns="0" bIns="0" rtlCol="0">
            <a:noAutofit/>
          </a:bodyPr>
          <a:lstStyle/>
          <a:p>
            <a:pPr marL="12700">
              <a:lnSpc>
                <a:spcPts val="1530"/>
              </a:lnSpc>
              <a:spcBef>
                <a:spcPts val="76"/>
              </a:spcBef>
            </a:pPr>
            <a:r>
              <a:rPr sz="2100" b="1" spc="-4" baseline="1950" dirty="0">
                <a:latin typeface="Calibri"/>
                <a:cs typeface="Calibri"/>
              </a:rPr>
              <a:t>US$</a:t>
            </a:r>
            <a:r>
              <a:rPr sz="2100" b="1" spc="0" baseline="1950" dirty="0">
                <a:latin typeface="Calibri"/>
                <a:cs typeface="Calibri"/>
              </a:rPr>
              <a:t>1</a:t>
            </a:r>
            <a:r>
              <a:rPr sz="2100" b="1" spc="4" baseline="1950" dirty="0">
                <a:latin typeface="Calibri"/>
                <a:cs typeface="Calibri"/>
              </a:rPr>
              <a:t>-</a:t>
            </a:r>
            <a:r>
              <a:rPr sz="2100" b="1" spc="0" baseline="1950" dirty="0">
                <a:latin typeface="Calibri"/>
                <a:cs typeface="Calibri"/>
              </a:rPr>
              <a:t>2</a:t>
            </a:r>
            <a:r>
              <a:rPr sz="2100" b="1" spc="-4" baseline="1950" dirty="0">
                <a:latin typeface="Calibri"/>
                <a:cs typeface="Calibri"/>
              </a:rPr>
              <a:t>M</a:t>
            </a:r>
            <a:r>
              <a:rPr sz="2100" b="1" spc="0" baseline="1950" dirty="0">
                <a:latin typeface="Calibri"/>
                <a:cs typeface="Calibri"/>
              </a:rPr>
              <a:t>/</a:t>
            </a:r>
            <a:r>
              <a:rPr sz="2100" b="1" spc="-109" baseline="1950" dirty="0">
                <a:latin typeface="Calibri"/>
                <a:cs typeface="Calibri"/>
              </a:rPr>
              <a:t>Y</a:t>
            </a:r>
            <a:r>
              <a:rPr sz="2100" b="1" spc="0" baseline="1950" dirty="0">
                <a:latin typeface="Calibri"/>
                <a:cs typeface="Calibri"/>
              </a:rPr>
              <a:t>e</a:t>
            </a:r>
            <a:r>
              <a:rPr sz="2100" b="1" spc="4" baseline="1950" dirty="0">
                <a:latin typeface="Calibri"/>
                <a:cs typeface="Calibri"/>
              </a:rPr>
              <a:t>a</a:t>
            </a:r>
            <a:r>
              <a:rPr sz="2100" b="1" spc="0" baseline="1950" dirty="0">
                <a:latin typeface="Calibri"/>
                <a:cs typeface="Calibri"/>
              </a:rPr>
              <a:t>r</a:t>
            </a:r>
            <a:endParaRPr sz="1400">
              <a:latin typeface="Calibri"/>
              <a:cs typeface="Calibri"/>
            </a:endParaRPr>
          </a:p>
        </p:txBody>
      </p:sp>
      <p:sp>
        <p:nvSpPr>
          <p:cNvPr id="4" name="object 4"/>
          <p:cNvSpPr txBox="1"/>
          <p:nvPr/>
        </p:nvSpPr>
        <p:spPr>
          <a:xfrm>
            <a:off x="3367532" y="4886706"/>
            <a:ext cx="1176079" cy="203707"/>
          </a:xfrm>
          <a:prstGeom prst="rect">
            <a:avLst/>
          </a:prstGeom>
        </p:spPr>
        <p:txBody>
          <a:bodyPr wrap="square" lIns="0" tIns="0" rIns="0" bIns="0" rtlCol="0">
            <a:noAutofit/>
          </a:bodyPr>
          <a:lstStyle/>
          <a:p>
            <a:pPr marL="12700">
              <a:lnSpc>
                <a:spcPts val="1530"/>
              </a:lnSpc>
              <a:spcBef>
                <a:spcPts val="76"/>
              </a:spcBef>
            </a:pPr>
            <a:r>
              <a:rPr sz="2100" b="1" spc="-4" baseline="1950" dirty="0">
                <a:latin typeface="Calibri"/>
                <a:cs typeface="Calibri"/>
              </a:rPr>
              <a:t>U</a:t>
            </a:r>
            <a:r>
              <a:rPr sz="2100" b="1" spc="0" baseline="1950" dirty="0">
                <a:latin typeface="Calibri"/>
                <a:cs typeface="Calibri"/>
              </a:rPr>
              <a:t>S</a:t>
            </a:r>
            <a:r>
              <a:rPr sz="2100" b="1" spc="-9" baseline="1950" dirty="0">
                <a:latin typeface="Calibri"/>
                <a:cs typeface="Calibri"/>
              </a:rPr>
              <a:t>$</a:t>
            </a:r>
            <a:r>
              <a:rPr sz="2100" b="1" spc="0" baseline="1950" dirty="0">
                <a:latin typeface="Calibri"/>
                <a:cs typeface="Calibri"/>
              </a:rPr>
              <a:t>.</a:t>
            </a:r>
            <a:r>
              <a:rPr sz="2100" b="1" spc="-4" baseline="1950" dirty="0">
                <a:latin typeface="Calibri"/>
                <a:cs typeface="Calibri"/>
              </a:rPr>
              <a:t>5</a:t>
            </a:r>
            <a:r>
              <a:rPr sz="2100" b="1" spc="0" baseline="1950" dirty="0">
                <a:latin typeface="Calibri"/>
                <a:cs typeface="Calibri"/>
              </a:rPr>
              <a:t>-2</a:t>
            </a:r>
            <a:r>
              <a:rPr sz="2100" b="1" spc="-4" baseline="1950" dirty="0">
                <a:latin typeface="Calibri"/>
                <a:cs typeface="Calibri"/>
              </a:rPr>
              <a:t>M</a:t>
            </a:r>
            <a:r>
              <a:rPr sz="2100" b="1" spc="0" baseline="1950" dirty="0">
                <a:latin typeface="Calibri"/>
                <a:cs typeface="Calibri"/>
              </a:rPr>
              <a:t>/</a:t>
            </a:r>
            <a:r>
              <a:rPr sz="2100" b="1" spc="-109" baseline="1950" dirty="0">
                <a:latin typeface="Calibri"/>
                <a:cs typeface="Calibri"/>
              </a:rPr>
              <a:t>Y</a:t>
            </a:r>
            <a:r>
              <a:rPr sz="2100" b="1" spc="0" baseline="1950" dirty="0">
                <a:latin typeface="Calibri"/>
                <a:cs typeface="Calibri"/>
              </a:rPr>
              <a:t>e</a:t>
            </a:r>
            <a:r>
              <a:rPr sz="2100" b="1" spc="4" baseline="1950" dirty="0">
                <a:latin typeface="Calibri"/>
                <a:cs typeface="Calibri"/>
              </a:rPr>
              <a:t>a</a:t>
            </a:r>
            <a:r>
              <a:rPr sz="2100" b="1" spc="0" baseline="1950" dirty="0">
                <a:latin typeface="Calibri"/>
                <a:cs typeface="Calibri"/>
              </a:rPr>
              <a:t>r</a:t>
            </a:r>
            <a:endParaRPr sz="1400">
              <a:latin typeface="Calibri"/>
              <a:cs typeface="Calibri"/>
            </a:endParaRPr>
          </a:p>
        </p:txBody>
      </p:sp>
      <p:sp>
        <p:nvSpPr>
          <p:cNvPr id="3" name="object 3"/>
          <p:cNvSpPr txBox="1"/>
          <p:nvPr/>
        </p:nvSpPr>
        <p:spPr>
          <a:xfrm>
            <a:off x="5620004" y="5178171"/>
            <a:ext cx="1129089" cy="203707"/>
          </a:xfrm>
          <a:prstGeom prst="rect">
            <a:avLst/>
          </a:prstGeom>
        </p:spPr>
        <p:txBody>
          <a:bodyPr wrap="square" lIns="0" tIns="0" rIns="0" bIns="0" rtlCol="0">
            <a:noAutofit/>
          </a:bodyPr>
          <a:lstStyle/>
          <a:p>
            <a:pPr marL="12700">
              <a:lnSpc>
                <a:spcPts val="1530"/>
              </a:lnSpc>
              <a:spcBef>
                <a:spcPts val="76"/>
              </a:spcBef>
            </a:pPr>
            <a:r>
              <a:rPr sz="2100" b="1" spc="-4" baseline="1950" dirty="0">
                <a:latin typeface="Calibri"/>
                <a:cs typeface="Calibri"/>
              </a:rPr>
              <a:t>US$</a:t>
            </a:r>
            <a:r>
              <a:rPr sz="2100" b="1" spc="0" baseline="1950" dirty="0">
                <a:latin typeface="Calibri"/>
                <a:cs typeface="Calibri"/>
              </a:rPr>
              <a:t>1-3</a:t>
            </a:r>
            <a:r>
              <a:rPr sz="2100" b="1" spc="-4" baseline="1950" dirty="0">
                <a:latin typeface="Calibri"/>
                <a:cs typeface="Calibri"/>
              </a:rPr>
              <a:t>M</a:t>
            </a:r>
            <a:r>
              <a:rPr sz="2100" b="1" spc="0" baseline="1950" dirty="0">
                <a:latin typeface="Calibri"/>
                <a:cs typeface="Calibri"/>
              </a:rPr>
              <a:t>/</a:t>
            </a:r>
            <a:r>
              <a:rPr sz="2100" b="1" spc="-109" baseline="1950" dirty="0">
                <a:latin typeface="Calibri"/>
                <a:cs typeface="Calibri"/>
              </a:rPr>
              <a:t>Y</a:t>
            </a:r>
            <a:r>
              <a:rPr sz="2100" b="1" spc="0" baseline="1950" dirty="0">
                <a:latin typeface="Calibri"/>
                <a:cs typeface="Calibri"/>
              </a:rPr>
              <a:t>e</a:t>
            </a:r>
            <a:r>
              <a:rPr sz="2100" b="1" spc="4" baseline="1950" dirty="0">
                <a:latin typeface="Calibri"/>
                <a:cs typeface="Calibri"/>
              </a:rPr>
              <a:t>a</a:t>
            </a:r>
            <a:r>
              <a:rPr sz="2100" b="1" spc="0" baseline="1950" dirty="0">
                <a:latin typeface="Calibri"/>
                <a:cs typeface="Calibri"/>
              </a:rPr>
              <a:t>r</a:t>
            </a:r>
            <a:endParaRPr sz="1400">
              <a:latin typeface="Calibri"/>
              <a:cs typeface="Calibri"/>
            </a:endParaRPr>
          </a:p>
        </p:txBody>
      </p:sp>
      <p:sp>
        <p:nvSpPr>
          <p:cNvPr id="2" name="object 2"/>
          <p:cNvSpPr txBox="1"/>
          <p:nvPr/>
        </p:nvSpPr>
        <p:spPr>
          <a:xfrm>
            <a:off x="8062341" y="5622823"/>
            <a:ext cx="1128835" cy="203708"/>
          </a:xfrm>
          <a:prstGeom prst="rect">
            <a:avLst/>
          </a:prstGeom>
        </p:spPr>
        <p:txBody>
          <a:bodyPr wrap="square" lIns="0" tIns="0" rIns="0" bIns="0" rtlCol="0">
            <a:noAutofit/>
          </a:bodyPr>
          <a:lstStyle/>
          <a:p>
            <a:pPr marL="12700">
              <a:lnSpc>
                <a:spcPts val="1530"/>
              </a:lnSpc>
              <a:spcBef>
                <a:spcPts val="76"/>
              </a:spcBef>
            </a:pPr>
            <a:r>
              <a:rPr sz="2100" b="1" spc="-4" baseline="1950" dirty="0">
                <a:latin typeface="Calibri"/>
                <a:cs typeface="Calibri"/>
              </a:rPr>
              <a:t>US$</a:t>
            </a:r>
            <a:r>
              <a:rPr sz="2100" b="1" spc="0" baseline="1950" dirty="0">
                <a:latin typeface="Calibri"/>
                <a:cs typeface="Calibri"/>
              </a:rPr>
              <a:t>1-3</a:t>
            </a:r>
            <a:r>
              <a:rPr sz="2100" b="1" spc="-4" baseline="1950" dirty="0">
                <a:latin typeface="Calibri"/>
                <a:cs typeface="Calibri"/>
              </a:rPr>
              <a:t>M</a:t>
            </a:r>
            <a:r>
              <a:rPr sz="2100" b="1" spc="0" baseline="1950" dirty="0">
                <a:latin typeface="Calibri"/>
                <a:cs typeface="Calibri"/>
              </a:rPr>
              <a:t>/</a:t>
            </a:r>
            <a:r>
              <a:rPr sz="2100" b="1" spc="-109" baseline="1950" dirty="0">
                <a:latin typeface="Calibri"/>
                <a:cs typeface="Calibri"/>
              </a:rPr>
              <a:t>Y</a:t>
            </a:r>
            <a:r>
              <a:rPr sz="2100" b="1" spc="0" baseline="1950" dirty="0">
                <a:latin typeface="Calibri"/>
                <a:cs typeface="Calibri"/>
              </a:rPr>
              <a:t>e</a:t>
            </a:r>
            <a:r>
              <a:rPr sz="2100" b="1" spc="4" baseline="1950" dirty="0">
                <a:latin typeface="Calibri"/>
                <a:cs typeface="Calibri"/>
              </a:rPr>
              <a:t>a</a:t>
            </a:r>
            <a:r>
              <a:rPr sz="2100" b="1" spc="0" baseline="1950" dirty="0">
                <a:latin typeface="Calibri"/>
                <a:cs typeface="Calibri"/>
              </a:rPr>
              <a:t>r</a:t>
            </a:r>
            <a:endParaRPr sz="1400">
              <a:latin typeface="Calibri"/>
              <a:cs typeface="Calibri"/>
            </a:endParaRPr>
          </a:p>
        </p:txBody>
      </p:sp>
    </p:spTree>
    <p:extLst>
      <p:ext uri="{BB962C8B-B14F-4D97-AF65-F5344CB8AC3E}">
        <p14:creationId xmlns:p14="http://schemas.microsoft.com/office/powerpoint/2010/main" val="393740512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3" name="Rectangle 2"/>
          <p:cNvSpPr/>
          <p:nvPr/>
        </p:nvSpPr>
        <p:spPr>
          <a:xfrm>
            <a:off x="0" y="-81280"/>
            <a:ext cx="9255760" cy="693928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 name="Group 3"/>
          <p:cNvGrpSpPr/>
          <p:nvPr/>
        </p:nvGrpSpPr>
        <p:grpSpPr>
          <a:xfrm>
            <a:off x="97245" y="284480"/>
            <a:ext cx="9046755" cy="6071325"/>
            <a:chOff x="97245" y="992776"/>
            <a:chExt cx="9046755" cy="5617029"/>
          </a:xfrm>
        </p:grpSpPr>
        <p:sp>
          <p:nvSpPr>
            <p:cNvPr id="209" name="Shape 209"/>
            <p:cNvSpPr/>
            <p:nvPr/>
          </p:nvSpPr>
          <p:spPr>
            <a:xfrm>
              <a:off x="1201783" y="3261733"/>
              <a:ext cx="2394855" cy="3117668"/>
            </a:xfrm>
            <a:prstGeom prst="rect">
              <a:avLst/>
            </a:prstGeom>
            <a:solidFill>
              <a:srgbClr val="00B0F0"/>
            </a:solidFill>
            <a:ln w="25400" cap="flat" cmpd="sng">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chemeClr val="dk1"/>
                </a:solidFill>
                <a:latin typeface="Arial"/>
                <a:ea typeface="Arial"/>
                <a:cs typeface="Arial"/>
                <a:sym typeface="Arial"/>
              </a:endParaRPr>
            </a:p>
          </p:txBody>
        </p:sp>
        <p:sp>
          <p:nvSpPr>
            <p:cNvPr id="211" name="Shape 211"/>
            <p:cNvSpPr/>
            <p:nvPr/>
          </p:nvSpPr>
          <p:spPr>
            <a:xfrm>
              <a:off x="1288867" y="2276031"/>
              <a:ext cx="6566262" cy="328203"/>
            </a:xfrm>
            <a:prstGeom prst="rect">
              <a:avLst/>
            </a:prstGeom>
            <a:solidFill>
              <a:srgbClr val="00B0F0"/>
            </a:solidFill>
            <a:ln w="25400" cap="flat" cmpd="sng">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a:solidFill>
                    <a:schemeClr val="dk1"/>
                  </a:solidFill>
                  <a:latin typeface="Arial"/>
                  <a:ea typeface="Arial"/>
                  <a:cs typeface="Arial"/>
                  <a:sym typeface="Arial"/>
                </a:rPr>
                <a:t>SDP Local Monitoring &amp; Control</a:t>
              </a:r>
            </a:p>
          </p:txBody>
        </p:sp>
        <p:grpSp>
          <p:nvGrpSpPr>
            <p:cNvPr id="212" name="Shape 212"/>
            <p:cNvGrpSpPr/>
            <p:nvPr/>
          </p:nvGrpSpPr>
          <p:grpSpPr>
            <a:xfrm>
              <a:off x="1314994" y="3772627"/>
              <a:ext cx="2211978" cy="2656799"/>
              <a:chOff x="0" y="94720"/>
              <a:chExt cx="2211978" cy="2656799"/>
            </a:xfrm>
          </p:grpSpPr>
          <p:sp>
            <p:nvSpPr>
              <p:cNvPr id="213" name="Shape 213"/>
              <p:cNvSpPr/>
              <p:nvPr/>
            </p:nvSpPr>
            <p:spPr>
              <a:xfrm>
                <a:off x="0" y="94720"/>
                <a:ext cx="2211978" cy="374399"/>
              </a:xfrm>
              <a:prstGeom prst="roundRect">
                <a:avLst>
                  <a:gd name="adj" fmla="val 16667"/>
                </a:avLst>
              </a:prstGeom>
              <a:gradFill>
                <a:gsLst>
                  <a:gs pos="0">
                    <a:schemeClr val="accent5"/>
                  </a:gs>
                  <a:gs pos="100000">
                    <a:srgbClr val="C3C3C3"/>
                  </a:gs>
                </a:gsLst>
                <a:lin ang="16200000" scaled="0"/>
              </a:gradFill>
              <a:ln>
                <a:noFill/>
              </a:ln>
              <a:effectLst>
                <a:outerShdw blurRad="39999" dist="23000" dir="5400000" rotWithShape="0">
                  <a:srgbClr val="000000">
                    <a:alpha val="34901"/>
                  </a:srgbClr>
                </a:outerShdw>
              </a:effectLst>
            </p:spPr>
            <p:txBody>
              <a:bodyPr lIns="91425" tIns="91425" rIns="91425" bIns="91425" anchor="ctr" anchorCtr="0">
                <a:noAutofit/>
              </a:bodyPr>
              <a:lstStyle/>
              <a:p>
                <a:pPr lvl="0">
                  <a:spcBef>
                    <a:spcPts val="0"/>
                  </a:spcBef>
                  <a:buNone/>
                </a:pPr>
                <a:endParaRPr/>
              </a:p>
            </p:txBody>
          </p:sp>
          <p:sp>
            <p:nvSpPr>
              <p:cNvPr id="214" name="Shape 214"/>
              <p:cNvSpPr txBox="1"/>
              <p:nvPr/>
            </p:nvSpPr>
            <p:spPr>
              <a:xfrm>
                <a:off x="18277" y="112996"/>
                <a:ext cx="2175424" cy="337845"/>
              </a:xfrm>
              <a:prstGeom prst="rect">
                <a:avLst/>
              </a:prstGeom>
              <a:noFill/>
              <a:ln>
                <a:noFill/>
              </a:ln>
            </p:spPr>
            <p:txBody>
              <a:bodyPr lIns="60950" tIns="60950" rIns="60950" bIns="60950" anchor="ctr" anchorCtr="0">
                <a:noAutofit/>
              </a:bodyPr>
              <a:lstStyle/>
              <a:p>
                <a:pPr marL="0" marR="0" lvl="0" indent="0" algn="l" rtl="0">
                  <a:lnSpc>
                    <a:spcPct val="90000"/>
                  </a:lnSpc>
                  <a:spcBef>
                    <a:spcPts val="0"/>
                  </a:spcBef>
                  <a:spcAft>
                    <a:spcPts val="0"/>
                  </a:spcAft>
                  <a:buClr>
                    <a:schemeClr val="lt1"/>
                  </a:buClr>
                  <a:buSzPct val="25000"/>
                  <a:buFont typeface="Arial"/>
                  <a:buNone/>
                </a:pPr>
                <a:r>
                  <a:rPr lang="en-US" sz="1600">
                    <a:solidFill>
                      <a:schemeClr val="lt1"/>
                    </a:solidFill>
                    <a:latin typeface="Arial"/>
                    <a:ea typeface="Arial"/>
                    <a:cs typeface="Arial"/>
                    <a:sym typeface="Arial"/>
                  </a:rPr>
                  <a:t>High Performance</a:t>
                </a:r>
              </a:p>
            </p:txBody>
          </p:sp>
          <p:sp>
            <p:nvSpPr>
              <p:cNvPr id="215" name="Shape 215"/>
              <p:cNvSpPr/>
              <p:nvPr/>
            </p:nvSpPr>
            <p:spPr>
              <a:xfrm>
                <a:off x="0" y="469120"/>
                <a:ext cx="2211978" cy="26496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16" name="Shape 216"/>
              <p:cNvSpPr txBox="1"/>
              <p:nvPr/>
            </p:nvSpPr>
            <p:spPr>
              <a:xfrm>
                <a:off x="0" y="469120"/>
                <a:ext cx="2211978" cy="264960"/>
              </a:xfrm>
              <a:prstGeom prst="rect">
                <a:avLst/>
              </a:prstGeom>
              <a:noFill/>
              <a:ln>
                <a:noFill/>
              </a:ln>
            </p:spPr>
            <p:txBody>
              <a:bodyPr lIns="70225" tIns="20300" rIns="113775" bIns="20300" anchor="t" anchorCtr="0">
                <a:noAutofit/>
              </a:bodyPr>
              <a:lstStyle/>
              <a:p>
                <a:pPr marL="114300" marR="0" lvl="1" indent="-114300" algn="l" rtl="0">
                  <a:lnSpc>
                    <a:spcPct val="90000"/>
                  </a:lnSpc>
                  <a:spcBef>
                    <a:spcPts val="0"/>
                  </a:spcBef>
                  <a:spcAft>
                    <a:spcPts val="0"/>
                  </a:spcAft>
                  <a:buClr>
                    <a:schemeClr val="dk1"/>
                  </a:buClr>
                  <a:buSzPct val="100000"/>
                  <a:buFont typeface="Arial"/>
                  <a:buChar char="•"/>
                </a:pPr>
                <a:r>
                  <a:rPr lang="en-US" sz="1200" b="0" i="0" u="none" strike="noStrike" cap="none" dirty="0" smtClean="0">
                    <a:solidFill>
                      <a:schemeClr val="dk1"/>
                    </a:solidFill>
                    <a:latin typeface="Arial"/>
                    <a:ea typeface="Arial"/>
                    <a:cs typeface="Arial"/>
                    <a:sym typeface="Arial"/>
                  </a:rPr>
                  <a:t>~400 </a:t>
                </a:r>
                <a:r>
                  <a:rPr lang="en-US" sz="1200" b="0" i="0" u="none" strike="noStrike" cap="none" dirty="0" err="1">
                    <a:solidFill>
                      <a:schemeClr val="dk1"/>
                    </a:solidFill>
                    <a:latin typeface="Arial"/>
                    <a:ea typeface="Arial"/>
                    <a:cs typeface="Arial"/>
                    <a:sym typeface="Arial"/>
                  </a:rPr>
                  <a:t>PetaFLOPS</a:t>
                </a:r>
                <a:endParaRPr lang="en-US" sz="1200" b="0" i="0" u="none" strike="noStrike" cap="none" dirty="0">
                  <a:solidFill>
                    <a:schemeClr val="dk1"/>
                  </a:solidFill>
                  <a:latin typeface="Arial"/>
                  <a:ea typeface="Arial"/>
                  <a:cs typeface="Arial"/>
                  <a:sym typeface="Arial"/>
                </a:endParaRPr>
              </a:p>
            </p:txBody>
          </p:sp>
          <p:sp>
            <p:nvSpPr>
              <p:cNvPr id="217" name="Shape 217"/>
              <p:cNvSpPr/>
              <p:nvPr/>
            </p:nvSpPr>
            <p:spPr>
              <a:xfrm>
                <a:off x="0" y="734079"/>
                <a:ext cx="2211978" cy="374399"/>
              </a:xfrm>
              <a:prstGeom prst="roundRect">
                <a:avLst>
                  <a:gd name="adj" fmla="val 16667"/>
                </a:avLst>
              </a:prstGeom>
              <a:gradFill>
                <a:gsLst>
                  <a:gs pos="0">
                    <a:srgbClr val="585858"/>
                  </a:gs>
                  <a:gs pos="100000">
                    <a:srgbClr val="C2C2C2"/>
                  </a:gs>
                </a:gsLst>
                <a:lin ang="16200000" scaled="0"/>
              </a:gradFill>
              <a:ln>
                <a:noFill/>
              </a:ln>
              <a:effectLst>
                <a:outerShdw blurRad="39999" dist="23000" dir="5400000" rotWithShape="0">
                  <a:srgbClr val="000000">
                    <a:alpha val="34901"/>
                  </a:srgbClr>
                </a:outerShdw>
              </a:effectLst>
            </p:spPr>
            <p:txBody>
              <a:bodyPr lIns="91425" tIns="91425" rIns="91425" bIns="91425" anchor="ctr" anchorCtr="0">
                <a:noAutofit/>
              </a:bodyPr>
              <a:lstStyle/>
              <a:p>
                <a:pPr lvl="0">
                  <a:spcBef>
                    <a:spcPts val="0"/>
                  </a:spcBef>
                  <a:buNone/>
                </a:pPr>
                <a:endParaRPr/>
              </a:p>
            </p:txBody>
          </p:sp>
          <p:sp>
            <p:nvSpPr>
              <p:cNvPr id="218" name="Shape 218"/>
              <p:cNvSpPr txBox="1"/>
              <p:nvPr/>
            </p:nvSpPr>
            <p:spPr>
              <a:xfrm>
                <a:off x="18277" y="752356"/>
                <a:ext cx="2175424" cy="337845"/>
              </a:xfrm>
              <a:prstGeom prst="rect">
                <a:avLst/>
              </a:prstGeom>
              <a:noFill/>
              <a:ln>
                <a:noFill/>
              </a:ln>
            </p:spPr>
            <p:txBody>
              <a:bodyPr lIns="60950" tIns="60950" rIns="60950" bIns="60950" anchor="ctr" anchorCtr="0">
                <a:noAutofit/>
              </a:bodyPr>
              <a:lstStyle/>
              <a:p>
                <a:pPr marL="0" marR="0" lvl="0" indent="0" algn="l" rtl="0">
                  <a:lnSpc>
                    <a:spcPct val="90000"/>
                  </a:lnSpc>
                  <a:spcBef>
                    <a:spcPts val="0"/>
                  </a:spcBef>
                  <a:spcAft>
                    <a:spcPts val="0"/>
                  </a:spcAft>
                  <a:buClr>
                    <a:schemeClr val="lt1"/>
                  </a:buClr>
                  <a:buSzPct val="25000"/>
                  <a:buFont typeface="Arial"/>
                  <a:buNone/>
                </a:pPr>
                <a:r>
                  <a:rPr lang="en-US" sz="1600">
                    <a:solidFill>
                      <a:schemeClr val="lt1"/>
                    </a:solidFill>
                    <a:latin typeface="Arial"/>
                    <a:ea typeface="Arial"/>
                    <a:cs typeface="Arial"/>
                    <a:sym typeface="Arial"/>
                  </a:rPr>
                  <a:t>Data Intensive</a:t>
                </a:r>
              </a:p>
            </p:txBody>
          </p:sp>
          <p:sp>
            <p:nvSpPr>
              <p:cNvPr id="219" name="Shape 219"/>
              <p:cNvSpPr/>
              <p:nvPr/>
            </p:nvSpPr>
            <p:spPr>
              <a:xfrm>
                <a:off x="0" y="1108479"/>
                <a:ext cx="2211978" cy="36432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20" name="Shape 220"/>
              <p:cNvSpPr txBox="1"/>
              <p:nvPr/>
            </p:nvSpPr>
            <p:spPr>
              <a:xfrm>
                <a:off x="0" y="1108479"/>
                <a:ext cx="2211978" cy="364320"/>
              </a:xfrm>
              <a:prstGeom prst="rect">
                <a:avLst/>
              </a:prstGeom>
              <a:noFill/>
              <a:ln>
                <a:noFill/>
              </a:ln>
            </p:spPr>
            <p:txBody>
              <a:bodyPr lIns="70225" tIns="20300" rIns="113775" bIns="20300" anchor="t" anchorCtr="0">
                <a:noAutofit/>
              </a:bodyPr>
              <a:lstStyle/>
              <a:p>
                <a:pPr marL="114300" marR="0" lvl="1" indent="-114300" algn="l" rtl="0">
                  <a:lnSpc>
                    <a:spcPct val="90000"/>
                  </a:lnSpc>
                  <a:spcBef>
                    <a:spcPts val="0"/>
                  </a:spcBef>
                  <a:spcAft>
                    <a:spcPts val="0"/>
                  </a:spcAft>
                  <a:buClr>
                    <a:schemeClr val="dk1"/>
                  </a:buClr>
                  <a:buSzPct val="100000"/>
                  <a:buFont typeface="Arial"/>
                  <a:buChar char="•"/>
                </a:pPr>
                <a:r>
                  <a:rPr lang="en-US" sz="1200" b="0" i="0" u="none" strike="noStrike" cap="none" dirty="0" smtClean="0">
                    <a:solidFill>
                      <a:schemeClr val="dk1"/>
                    </a:solidFill>
                    <a:latin typeface="Arial"/>
                    <a:ea typeface="Arial"/>
                    <a:cs typeface="Arial"/>
                    <a:sym typeface="Arial"/>
                  </a:rPr>
                  <a:t>~</a:t>
                </a:r>
                <a:r>
                  <a:rPr lang="en-US" sz="1200" dirty="0">
                    <a:solidFill>
                      <a:schemeClr val="dk1"/>
                    </a:solidFill>
                  </a:rPr>
                  <a:t>3</a:t>
                </a:r>
                <a:r>
                  <a:rPr lang="en-US" sz="1200" b="0" i="0" u="none" strike="noStrike" cap="none" dirty="0" smtClean="0">
                    <a:solidFill>
                      <a:schemeClr val="dk1"/>
                    </a:solidFill>
                    <a:latin typeface="Arial"/>
                    <a:ea typeface="Arial"/>
                    <a:cs typeface="Arial"/>
                    <a:sym typeface="Arial"/>
                  </a:rPr>
                  <a:t>0 PetaByte/</a:t>
                </a:r>
                <a:r>
                  <a:rPr lang="en-US" sz="1200" b="0" i="0" u="none" strike="noStrike" cap="none" dirty="0">
                    <a:solidFill>
                      <a:schemeClr val="dk1"/>
                    </a:solidFill>
                    <a:latin typeface="Arial"/>
                    <a:ea typeface="Arial"/>
                    <a:cs typeface="Arial"/>
                    <a:sym typeface="Arial"/>
                  </a:rPr>
                  <a:t>observation (job)</a:t>
                </a:r>
              </a:p>
            </p:txBody>
          </p:sp>
          <p:sp>
            <p:nvSpPr>
              <p:cNvPr id="221" name="Shape 221"/>
              <p:cNvSpPr/>
              <p:nvPr/>
            </p:nvSpPr>
            <p:spPr>
              <a:xfrm>
                <a:off x="0" y="1472800"/>
                <a:ext cx="2211978" cy="374399"/>
              </a:xfrm>
              <a:prstGeom prst="roundRect">
                <a:avLst>
                  <a:gd name="adj" fmla="val 16667"/>
                </a:avLst>
              </a:prstGeom>
              <a:gradFill>
                <a:gsLst>
                  <a:gs pos="0">
                    <a:srgbClr val="525252"/>
                  </a:gs>
                  <a:gs pos="100000">
                    <a:srgbClr val="C1C1C1"/>
                  </a:gs>
                </a:gsLst>
                <a:lin ang="16200000" scaled="0"/>
              </a:gradFill>
              <a:ln>
                <a:noFill/>
              </a:ln>
              <a:effectLst>
                <a:outerShdw blurRad="39999" dist="23000" dir="5400000" rotWithShape="0">
                  <a:srgbClr val="000000">
                    <a:alpha val="34901"/>
                  </a:srgbClr>
                </a:outerShdw>
              </a:effectLst>
            </p:spPr>
            <p:txBody>
              <a:bodyPr lIns="91425" tIns="91425" rIns="91425" bIns="91425" anchor="ctr" anchorCtr="0">
                <a:noAutofit/>
              </a:bodyPr>
              <a:lstStyle/>
              <a:p>
                <a:pPr lvl="0">
                  <a:spcBef>
                    <a:spcPts val="0"/>
                  </a:spcBef>
                  <a:buNone/>
                </a:pPr>
                <a:endParaRPr/>
              </a:p>
            </p:txBody>
          </p:sp>
          <p:sp>
            <p:nvSpPr>
              <p:cNvPr id="222" name="Shape 222"/>
              <p:cNvSpPr txBox="1"/>
              <p:nvPr/>
            </p:nvSpPr>
            <p:spPr>
              <a:xfrm>
                <a:off x="18277" y="1491076"/>
                <a:ext cx="2175424" cy="337845"/>
              </a:xfrm>
              <a:prstGeom prst="rect">
                <a:avLst/>
              </a:prstGeom>
              <a:noFill/>
              <a:ln>
                <a:noFill/>
              </a:ln>
            </p:spPr>
            <p:txBody>
              <a:bodyPr lIns="60950" tIns="60950" rIns="60950" bIns="60950" anchor="ctr" anchorCtr="0">
                <a:noAutofit/>
              </a:bodyPr>
              <a:lstStyle/>
              <a:p>
                <a:pPr marL="0" marR="0" lvl="0" indent="0" algn="l" rtl="0">
                  <a:lnSpc>
                    <a:spcPct val="90000"/>
                  </a:lnSpc>
                  <a:spcBef>
                    <a:spcPts val="0"/>
                  </a:spcBef>
                  <a:spcAft>
                    <a:spcPts val="0"/>
                  </a:spcAft>
                  <a:buClr>
                    <a:schemeClr val="lt1"/>
                  </a:buClr>
                  <a:buSzPct val="25000"/>
                  <a:buFont typeface="Arial"/>
                  <a:buNone/>
                </a:pPr>
                <a:r>
                  <a:rPr lang="en-US" sz="1600">
                    <a:solidFill>
                      <a:schemeClr val="lt1"/>
                    </a:solidFill>
                    <a:latin typeface="Arial"/>
                    <a:ea typeface="Arial"/>
                    <a:cs typeface="Arial"/>
                    <a:sym typeface="Arial"/>
                  </a:rPr>
                  <a:t>Partially real-time</a:t>
                </a:r>
              </a:p>
            </p:txBody>
          </p:sp>
          <p:sp>
            <p:nvSpPr>
              <p:cNvPr id="223" name="Shape 223"/>
              <p:cNvSpPr/>
              <p:nvPr/>
            </p:nvSpPr>
            <p:spPr>
              <a:xfrm>
                <a:off x="0" y="1847200"/>
                <a:ext cx="2211978" cy="26496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24" name="Shape 224"/>
              <p:cNvSpPr txBox="1"/>
              <p:nvPr/>
            </p:nvSpPr>
            <p:spPr>
              <a:xfrm>
                <a:off x="0" y="1847200"/>
                <a:ext cx="2211978" cy="264960"/>
              </a:xfrm>
              <a:prstGeom prst="rect">
                <a:avLst/>
              </a:prstGeom>
              <a:noFill/>
              <a:ln>
                <a:noFill/>
              </a:ln>
            </p:spPr>
            <p:txBody>
              <a:bodyPr lIns="70225" tIns="20300" rIns="113775" bIns="20300" anchor="t" anchorCtr="0">
                <a:noAutofit/>
              </a:bodyPr>
              <a:lstStyle/>
              <a:p>
                <a:pPr marL="114300" marR="0" lvl="1" indent="-114300" algn="l" rtl="0">
                  <a:lnSpc>
                    <a:spcPct val="90000"/>
                  </a:lnSpc>
                  <a:spcBef>
                    <a:spcPts val="0"/>
                  </a:spcBef>
                  <a:spcAft>
                    <a:spcPts val="0"/>
                  </a:spcAft>
                  <a:buClr>
                    <a:schemeClr val="dk1"/>
                  </a:buClr>
                  <a:buSzPct val="100000"/>
                  <a:buFont typeface="Arial"/>
                  <a:buChar char="•"/>
                </a:pPr>
                <a:r>
                  <a:rPr lang="en-US" sz="1200" b="0" i="0" u="none" strike="noStrike" cap="none">
                    <a:solidFill>
                      <a:schemeClr val="dk1"/>
                    </a:solidFill>
                    <a:latin typeface="Arial"/>
                    <a:ea typeface="Arial"/>
                    <a:cs typeface="Arial"/>
                    <a:sym typeface="Arial"/>
                  </a:rPr>
                  <a:t>~10s response time</a:t>
                </a:r>
              </a:p>
            </p:txBody>
          </p:sp>
          <p:sp>
            <p:nvSpPr>
              <p:cNvPr id="225" name="Shape 225"/>
              <p:cNvSpPr/>
              <p:nvPr/>
            </p:nvSpPr>
            <p:spPr>
              <a:xfrm>
                <a:off x="0" y="2112159"/>
                <a:ext cx="2211978" cy="374399"/>
              </a:xfrm>
              <a:prstGeom prst="roundRect">
                <a:avLst>
                  <a:gd name="adj" fmla="val 16667"/>
                </a:avLst>
              </a:prstGeom>
              <a:gradFill>
                <a:gsLst>
                  <a:gs pos="0">
                    <a:srgbClr val="4C4C4C"/>
                  </a:gs>
                  <a:gs pos="100000">
                    <a:srgbClr val="C0C0C0"/>
                  </a:gs>
                </a:gsLst>
                <a:lin ang="16200000" scaled="0"/>
              </a:gradFill>
              <a:ln>
                <a:noFill/>
              </a:ln>
              <a:effectLst>
                <a:outerShdw blurRad="39999" dist="23000" dir="5400000" rotWithShape="0">
                  <a:srgbClr val="000000">
                    <a:alpha val="34901"/>
                  </a:srgbClr>
                </a:outerShdw>
              </a:effectLst>
            </p:spPr>
            <p:txBody>
              <a:bodyPr lIns="91425" tIns="91425" rIns="91425" bIns="91425" anchor="ctr" anchorCtr="0">
                <a:noAutofit/>
              </a:bodyPr>
              <a:lstStyle/>
              <a:p>
                <a:pPr lvl="0">
                  <a:spcBef>
                    <a:spcPts val="0"/>
                  </a:spcBef>
                  <a:buNone/>
                </a:pPr>
                <a:endParaRPr/>
              </a:p>
            </p:txBody>
          </p:sp>
          <p:sp>
            <p:nvSpPr>
              <p:cNvPr id="226" name="Shape 226"/>
              <p:cNvSpPr txBox="1"/>
              <p:nvPr/>
            </p:nvSpPr>
            <p:spPr>
              <a:xfrm>
                <a:off x="18277" y="2130436"/>
                <a:ext cx="2175424" cy="337845"/>
              </a:xfrm>
              <a:prstGeom prst="rect">
                <a:avLst/>
              </a:prstGeom>
              <a:noFill/>
              <a:ln>
                <a:noFill/>
              </a:ln>
            </p:spPr>
            <p:txBody>
              <a:bodyPr lIns="60950" tIns="60950" rIns="60950" bIns="60950" anchor="ctr" anchorCtr="0">
                <a:noAutofit/>
              </a:bodyPr>
              <a:lstStyle/>
              <a:p>
                <a:pPr marL="0" marR="0" lvl="0" indent="0" algn="l" rtl="0">
                  <a:lnSpc>
                    <a:spcPct val="90000"/>
                  </a:lnSpc>
                  <a:spcBef>
                    <a:spcPts val="0"/>
                  </a:spcBef>
                  <a:spcAft>
                    <a:spcPts val="0"/>
                  </a:spcAft>
                  <a:buClr>
                    <a:schemeClr val="lt1"/>
                  </a:buClr>
                  <a:buSzPct val="25000"/>
                  <a:buFont typeface="Arial"/>
                  <a:buNone/>
                </a:pPr>
                <a:r>
                  <a:rPr lang="en-US" sz="1600">
                    <a:solidFill>
                      <a:schemeClr val="lt1"/>
                    </a:solidFill>
                    <a:latin typeface="Arial"/>
                    <a:ea typeface="Arial"/>
                    <a:cs typeface="Arial"/>
                    <a:sym typeface="Arial"/>
                  </a:rPr>
                  <a:t>Partially iterative</a:t>
                </a:r>
              </a:p>
            </p:txBody>
          </p:sp>
          <p:sp>
            <p:nvSpPr>
              <p:cNvPr id="227" name="Shape 227"/>
              <p:cNvSpPr/>
              <p:nvPr/>
            </p:nvSpPr>
            <p:spPr>
              <a:xfrm>
                <a:off x="0" y="2486559"/>
                <a:ext cx="2211978" cy="26496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28" name="Shape 228"/>
              <p:cNvSpPr txBox="1"/>
              <p:nvPr/>
            </p:nvSpPr>
            <p:spPr>
              <a:xfrm>
                <a:off x="0" y="2486559"/>
                <a:ext cx="2211978" cy="264960"/>
              </a:xfrm>
              <a:prstGeom prst="rect">
                <a:avLst/>
              </a:prstGeom>
              <a:noFill/>
              <a:ln>
                <a:noFill/>
              </a:ln>
            </p:spPr>
            <p:txBody>
              <a:bodyPr lIns="70225" tIns="20300" rIns="113775" bIns="20300" anchor="t" anchorCtr="0">
                <a:noAutofit/>
              </a:bodyPr>
              <a:lstStyle/>
              <a:p>
                <a:pPr marL="114300" marR="0" lvl="1" indent="-114300" algn="l" rtl="0">
                  <a:lnSpc>
                    <a:spcPct val="90000"/>
                  </a:lnSpc>
                  <a:spcBef>
                    <a:spcPts val="0"/>
                  </a:spcBef>
                  <a:spcAft>
                    <a:spcPts val="0"/>
                  </a:spcAft>
                  <a:buClr>
                    <a:schemeClr val="dk1"/>
                  </a:buClr>
                  <a:buSzPct val="100000"/>
                  <a:buFont typeface="Arial"/>
                  <a:buChar char="•"/>
                </a:pPr>
                <a:r>
                  <a:rPr lang="en-US" sz="1200" b="0" i="0" u="none" strike="noStrike" cap="none">
                    <a:solidFill>
                      <a:schemeClr val="dk1"/>
                    </a:solidFill>
                    <a:latin typeface="Arial"/>
                    <a:ea typeface="Arial"/>
                    <a:cs typeface="Arial"/>
                    <a:sym typeface="Arial"/>
                  </a:rPr>
                  <a:t>~10 iterations/job (~6hour)</a:t>
                </a:r>
              </a:p>
            </p:txBody>
          </p:sp>
        </p:grpSp>
        <p:sp>
          <p:nvSpPr>
            <p:cNvPr id="229" name="Shape 229"/>
            <p:cNvSpPr/>
            <p:nvPr/>
          </p:nvSpPr>
          <p:spPr>
            <a:xfrm>
              <a:off x="4145278" y="3280237"/>
              <a:ext cx="1846215" cy="3036368"/>
            </a:xfrm>
            <a:prstGeom prst="rect">
              <a:avLst/>
            </a:prstGeom>
            <a:solidFill>
              <a:srgbClr val="00B0F0"/>
            </a:solidFill>
            <a:ln w="25400" cap="flat" cmpd="sng">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chemeClr val="dk1"/>
                </a:solidFill>
                <a:latin typeface="Arial"/>
                <a:ea typeface="Arial"/>
                <a:cs typeface="Arial"/>
                <a:sym typeface="Arial"/>
              </a:endParaRPr>
            </a:p>
          </p:txBody>
        </p:sp>
        <p:sp>
          <p:nvSpPr>
            <p:cNvPr id="230" name="Shape 230"/>
            <p:cNvSpPr/>
            <p:nvPr/>
          </p:nvSpPr>
          <p:spPr>
            <a:xfrm>
              <a:off x="6444342" y="3280237"/>
              <a:ext cx="1645920" cy="3036368"/>
            </a:xfrm>
            <a:prstGeom prst="rect">
              <a:avLst/>
            </a:prstGeom>
            <a:solidFill>
              <a:srgbClr val="00B0F0"/>
            </a:solidFill>
            <a:ln w="25400" cap="flat" cmpd="sng">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chemeClr val="dk1"/>
                </a:solidFill>
                <a:latin typeface="Arial"/>
                <a:ea typeface="Arial"/>
                <a:cs typeface="Arial"/>
                <a:sym typeface="Arial"/>
              </a:endParaRPr>
            </a:p>
          </p:txBody>
        </p:sp>
        <p:sp>
          <p:nvSpPr>
            <p:cNvPr id="231" name="Shape 231"/>
            <p:cNvSpPr/>
            <p:nvPr/>
          </p:nvSpPr>
          <p:spPr>
            <a:xfrm>
              <a:off x="531224" y="4301493"/>
              <a:ext cx="670559" cy="531764"/>
            </a:xfrm>
            <a:prstGeom prst="rightArrow">
              <a:avLst>
                <a:gd name="adj1" fmla="val 50000"/>
                <a:gd name="adj2" fmla="val 50000"/>
              </a:avLst>
            </a:prstGeom>
            <a:solidFill>
              <a:schemeClr val="accent4"/>
            </a:solidFill>
            <a:ln w="25400" cap="flat" cmpd="sng">
              <a:solidFill>
                <a:srgbClr val="5D5D5D"/>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chemeClr val="lt1"/>
                </a:solidFill>
                <a:latin typeface="Arial"/>
                <a:ea typeface="Arial"/>
                <a:cs typeface="Arial"/>
                <a:sym typeface="Arial"/>
              </a:endParaRPr>
            </a:p>
          </p:txBody>
        </p:sp>
        <p:sp>
          <p:nvSpPr>
            <p:cNvPr id="232" name="Shape 232"/>
            <p:cNvSpPr/>
            <p:nvPr/>
          </p:nvSpPr>
          <p:spPr>
            <a:xfrm>
              <a:off x="4258491" y="1380512"/>
              <a:ext cx="357051" cy="889124"/>
            </a:xfrm>
            <a:prstGeom prst="upDownArrow">
              <a:avLst>
                <a:gd name="adj1" fmla="val 50000"/>
                <a:gd name="adj2" fmla="val 50000"/>
              </a:avLst>
            </a:prstGeom>
            <a:solidFill>
              <a:schemeClr val="accent4"/>
            </a:solidFill>
            <a:ln w="25400" cap="flat" cmpd="sng">
              <a:solidFill>
                <a:srgbClr val="5D5D5D"/>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chemeClr val="lt1"/>
                </a:solidFill>
                <a:latin typeface="Arial"/>
                <a:ea typeface="Arial"/>
                <a:cs typeface="Arial"/>
                <a:sym typeface="Arial"/>
              </a:endParaRPr>
            </a:p>
          </p:txBody>
        </p:sp>
        <p:sp>
          <p:nvSpPr>
            <p:cNvPr id="233" name="Shape 233"/>
            <p:cNvSpPr/>
            <p:nvPr/>
          </p:nvSpPr>
          <p:spPr>
            <a:xfrm>
              <a:off x="3126376" y="992776"/>
              <a:ext cx="2621279" cy="322217"/>
            </a:xfrm>
            <a:prstGeom prst="rect">
              <a:avLst/>
            </a:prstGeom>
            <a:gradFill>
              <a:gsLst>
                <a:gs pos="0">
                  <a:schemeClr val="dk1"/>
                </a:gs>
                <a:gs pos="100000">
                  <a:srgbClr val="BABABA"/>
                </a:gs>
              </a:gsLst>
              <a:lin ang="16200000" scaled="0"/>
            </a:gradFill>
            <a:ln w="9525" cap="flat" cmpd="sng">
              <a:solidFill>
                <a:schemeClr val="dk1"/>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spcBef>
                  <a:spcPts val="0"/>
                </a:spcBef>
                <a:buSzPct val="25000"/>
                <a:buNone/>
              </a:pPr>
              <a:r>
                <a:rPr lang="en-US" sz="1800">
                  <a:solidFill>
                    <a:schemeClr val="lt1"/>
                  </a:solidFill>
                  <a:latin typeface="Arial"/>
                  <a:ea typeface="Arial"/>
                  <a:cs typeface="Arial"/>
                  <a:sym typeface="Arial"/>
                </a:rPr>
                <a:t>Telescope Manager</a:t>
              </a:r>
            </a:p>
          </p:txBody>
        </p:sp>
        <p:sp>
          <p:nvSpPr>
            <p:cNvPr id="234" name="Shape 234"/>
            <p:cNvSpPr/>
            <p:nvPr/>
          </p:nvSpPr>
          <p:spPr>
            <a:xfrm>
              <a:off x="97245" y="2305853"/>
              <a:ext cx="444137" cy="3099165"/>
            </a:xfrm>
            <a:prstGeom prst="rect">
              <a:avLst/>
            </a:prstGeom>
            <a:gradFill>
              <a:gsLst>
                <a:gs pos="0">
                  <a:schemeClr val="dk1"/>
                </a:gs>
                <a:gs pos="100000">
                  <a:srgbClr val="BABABA"/>
                </a:gs>
              </a:gsLst>
              <a:lin ang="16200000" scaled="0"/>
            </a:gradFill>
            <a:ln w="9525" cap="flat" cmpd="sng">
              <a:solidFill>
                <a:schemeClr val="dk1"/>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spcBef>
                  <a:spcPts val="0"/>
                </a:spcBef>
                <a:buSzPct val="25000"/>
                <a:buNone/>
              </a:pPr>
              <a:r>
                <a:rPr lang="en-US" sz="1800">
                  <a:solidFill>
                    <a:schemeClr val="lt1"/>
                  </a:solidFill>
                  <a:latin typeface="Arial"/>
                  <a:ea typeface="Arial"/>
                  <a:cs typeface="Arial"/>
                  <a:sym typeface="Arial"/>
                </a:rPr>
                <a:t>CSP</a:t>
              </a:r>
            </a:p>
          </p:txBody>
        </p:sp>
        <p:sp>
          <p:nvSpPr>
            <p:cNvPr id="235" name="Shape 235"/>
            <p:cNvSpPr/>
            <p:nvPr/>
          </p:nvSpPr>
          <p:spPr>
            <a:xfrm>
              <a:off x="8604070" y="1324755"/>
              <a:ext cx="539930" cy="4340170"/>
            </a:xfrm>
            <a:prstGeom prst="rect">
              <a:avLst/>
            </a:prstGeom>
            <a:gradFill>
              <a:gsLst>
                <a:gs pos="0">
                  <a:schemeClr val="dk1"/>
                </a:gs>
                <a:gs pos="100000">
                  <a:srgbClr val="BABABA"/>
                </a:gs>
              </a:gsLst>
              <a:lin ang="16200000" scaled="0"/>
            </a:gradFill>
            <a:ln w="9525" cap="flat" cmpd="sng">
              <a:solidFill>
                <a:schemeClr val="dk1"/>
              </a:solidFill>
              <a:prstDash val="solid"/>
              <a:round/>
              <a:headEnd type="none" w="med" len="med"/>
              <a:tailEnd type="none" w="med" len="med"/>
            </a:ln>
            <a:effectLst>
              <a:outerShdw blurRad="39999" dist="23000" dir="5400000" rotWithShape="0">
                <a:srgbClr val="000000">
                  <a:alpha val="34901"/>
                </a:srgbClr>
              </a:outerShdw>
            </a:effectLst>
          </p:spPr>
          <p:txBody>
            <a:bodyPr lIns="91425" tIns="91425" rIns="91425" bIns="91425" anchor="ctr" anchorCtr="0">
              <a:noAutofit/>
            </a:bodyPr>
            <a:lstStyle/>
            <a:p>
              <a:pPr lvl="0">
                <a:spcBef>
                  <a:spcPts val="0"/>
                </a:spcBef>
                <a:buNone/>
              </a:pPr>
              <a:endParaRPr/>
            </a:p>
          </p:txBody>
        </p:sp>
        <p:sp>
          <p:nvSpPr>
            <p:cNvPr id="236" name="Shape 236"/>
            <p:cNvSpPr txBox="1"/>
            <p:nvPr/>
          </p:nvSpPr>
          <p:spPr>
            <a:xfrm rot="5400000">
              <a:off x="6703950" y="3489024"/>
              <a:ext cx="4340170" cy="539930"/>
            </a:xfrm>
            <a:prstGeom prst="rect">
              <a:avLst/>
            </a:prstGeom>
            <a:noFill/>
            <a:ln>
              <a:noFill/>
            </a:ln>
          </p:spPr>
          <p:txBody>
            <a:bodyPr lIns="91425" tIns="45700" rIns="91425" bIns="45700" anchor="ctr" anchorCtr="0">
              <a:noAutofit/>
            </a:bodyPr>
            <a:lstStyle/>
            <a:p>
              <a:pPr marL="0" marR="0" lvl="0" indent="0" algn="ctr" rtl="0">
                <a:spcBef>
                  <a:spcPts val="0"/>
                </a:spcBef>
                <a:buSzPct val="25000"/>
                <a:buNone/>
              </a:pPr>
              <a:r>
                <a:rPr lang="en-US" sz="1800" dirty="0" smtClean="0">
                  <a:solidFill>
                    <a:schemeClr val="lt1"/>
                  </a:solidFill>
                  <a:latin typeface="Arial"/>
                  <a:ea typeface="Arial"/>
                  <a:cs typeface="Arial"/>
                  <a:sym typeface="Arial"/>
                </a:rPr>
                <a:t>Observatory &amp; Regional </a:t>
              </a:r>
              <a:r>
                <a:rPr lang="en-US" sz="1800" dirty="0" err="1" smtClean="0">
                  <a:solidFill>
                    <a:schemeClr val="lt1"/>
                  </a:solidFill>
                  <a:latin typeface="Arial"/>
                  <a:ea typeface="Arial"/>
                  <a:cs typeface="Arial"/>
                  <a:sym typeface="Arial"/>
                </a:rPr>
                <a:t>Centres</a:t>
              </a:r>
              <a:endParaRPr lang="en-US" sz="1800" dirty="0">
                <a:solidFill>
                  <a:schemeClr val="lt1"/>
                </a:solidFill>
                <a:latin typeface="Arial"/>
                <a:ea typeface="Arial"/>
                <a:cs typeface="Arial"/>
                <a:sym typeface="Arial"/>
              </a:endParaRPr>
            </a:p>
          </p:txBody>
        </p:sp>
        <p:sp>
          <p:nvSpPr>
            <p:cNvPr id="237" name="Shape 237"/>
            <p:cNvSpPr/>
            <p:nvPr/>
          </p:nvSpPr>
          <p:spPr>
            <a:xfrm>
              <a:off x="8090263" y="4441369"/>
              <a:ext cx="513804" cy="357051"/>
            </a:xfrm>
            <a:prstGeom prst="leftRightArrow">
              <a:avLst>
                <a:gd name="adj1" fmla="val 50000"/>
                <a:gd name="adj2" fmla="val 50000"/>
              </a:avLst>
            </a:prstGeom>
            <a:solidFill>
              <a:schemeClr val="accent4"/>
            </a:solidFill>
            <a:ln w="25400" cap="flat" cmpd="sng">
              <a:solidFill>
                <a:srgbClr val="5D5D5D"/>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chemeClr val="lt1"/>
                </a:solidFill>
                <a:latin typeface="Arial"/>
                <a:ea typeface="Arial"/>
                <a:cs typeface="Arial"/>
                <a:sym typeface="Arial"/>
              </a:endParaRPr>
            </a:p>
          </p:txBody>
        </p:sp>
        <p:sp>
          <p:nvSpPr>
            <p:cNvPr id="238" name="Shape 238"/>
            <p:cNvSpPr/>
            <p:nvPr/>
          </p:nvSpPr>
          <p:spPr>
            <a:xfrm>
              <a:off x="3596639" y="4589417"/>
              <a:ext cx="548639" cy="304798"/>
            </a:xfrm>
            <a:prstGeom prst="leftRightArrow">
              <a:avLst>
                <a:gd name="adj1" fmla="val 50000"/>
                <a:gd name="adj2" fmla="val 50000"/>
              </a:avLst>
            </a:prstGeom>
            <a:solidFill>
              <a:srgbClr val="FFC000"/>
            </a:solidFill>
            <a:ln w="25400" cap="flat" cmpd="sng">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chemeClr val="lt1"/>
                </a:solidFill>
                <a:latin typeface="Arial"/>
                <a:ea typeface="Arial"/>
                <a:cs typeface="Arial"/>
                <a:sym typeface="Arial"/>
              </a:endParaRPr>
            </a:p>
          </p:txBody>
        </p:sp>
        <p:sp>
          <p:nvSpPr>
            <p:cNvPr id="239" name="Shape 239"/>
            <p:cNvSpPr/>
            <p:nvPr/>
          </p:nvSpPr>
          <p:spPr>
            <a:xfrm>
              <a:off x="5991494" y="4589417"/>
              <a:ext cx="452847" cy="304799"/>
            </a:xfrm>
            <a:prstGeom prst="rightArrow">
              <a:avLst>
                <a:gd name="adj1" fmla="val 50000"/>
                <a:gd name="adj2" fmla="val 50000"/>
              </a:avLst>
            </a:prstGeom>
            <a:solidFill>
              <a:srgbClr val="FFC000"/>
            </a:solidFill>
            <a:ln w="25400" cap="flat" cmpd="sng">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chemeClr val="lt1"/>
                </a:solidFill>
                <a:latin typeface="Arial"/>
                <a:ea typeface="Arial"/>
                <a:cs typeface="Arial"/>
                <a:sym typeface="Arial"/>
              </a:endParaRPr>
            </a:p>
          </p:txBody>
        </p:sp>
        <p:sp>
          <p:nvSpPr>
            <p:cNvPr id="240" name="Shape 240"/>
            <p:cNvSpPr/>
            <p:nvPr/>
          </p:nvSpPr>
          <p:spPr>
            <a:xfrm>
              <a:off x="2198911" y="2604234"/>
              <a:ext cx="304798" cy="657499"/>
            </a:xfrm>
            <a:prstGeom prst="upDownArrow">
              <a:avLst>
                <a:gd name="adj1" fmla="val 50000"/>
                <a:gd name="adj2" fmla="val 50000"/>
              </a:avLst>
            </a:prstGeom>
            <a:solidFill>
              <a:srgbClr val="FFC000"/>
            </a:solidFill>
            <a:ln w="25400" cap="flat" cmpd="sng">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chemeClr val="lt1"/>
                </a:solidFill>
                <a:latin typeface="Arial"/>
                <a:ea typeface="Arial"/>
                <a:cs typeface="Arial"/>
                <a:sym typeface="Arial"/>
              </a:endParaRPr>
            </a:p>
          </p:txBody>
        </p:sp>
        <p:sp>
          <p:nvSpPr>
            <p:cNvPr id="241" name="Shape 241"/>
            <p:cNvSpPr/>
            <p:nvPr/>
          </p:nvSpPr>
          <p:spPr>
            <a:xfrm>
              <a:off x="4802773" y="2604234"/>
              <a:ext cx="304798" cy="657499"/>
            </a:xfrm>
            <a:prstGeom prst="upDownArrow">
              <a:avLst>
                <a:gd name="adj1" fmla="val 50000"/>
                <a:gd name="adj2" fmla="val 50000"/>
              </a:avLst>
            </a:prstGeom>
            <a:solidFill>
              <a:srgbClr val="FFC000"/>
            </a:solidFill>
            <a:ln w="25400" cap="flat" cmpd="sng">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chemeClr val="lt1"/>
                </a:solidFill>
                <a:latin typeface="Arial"/>
                <a:ea typeface="Arial"/>
                <a:cs typeface="Arial"/>
                <a:sym typeface="Arial"/>
              </a:endParaRPr>
            </a:p>
          </p:txBody>
        </p:sp>
        <p:sp>
          <p:nvSpPr>
            <p:cNvPr id="242" name="Shape 242"/>
            <p:cNvSpPr/>
            <p:nvPr/>
          </p:nvSpPr>
          <p:spPr>
            <a:xfrm>
              <a:off x="6945084" y="2610630"/>
              <a:ext cx="304798" cy="657499"/>
            </a:xfrm>
            <a:prstGeom prst="upDownArrow">
              <a:avLst>
                <a:gd name="adj1" fmla="val 50000"/>
                <a:gd name="adj2" fmla="val 50000"/>
              </a:avLst>
            </a:prstGeom>
            <a:solidFill>
              <a:srgbClr val="FFC000"/>
            </a:solidFill>
            <a:ln w="25400" cap="flat" cmpd="sng">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chemeClr val="lt1"/>
                </a:solidFill>
                <a:latin typeface="Arial"/>
                <a:ea typeface="Arial"/>
                <a:cs typeface="Arial"/>
                <a:sym typeface="Arial"/>
              </a:endParaRPr>
            </a:p>
          </p:txBody>
        </p:sp>
        <p:grpSp>
          <p:nvGrpSpPr>
            <p:cNvPr id="243" name="Shape 243"/>
            <p:cNvGrpSpPr/>
            <p:nvPr/>
          </p:nvGrpSpPr>
          <p:grpSpPr>
            <a:xfrm>
              <a:off x="4033520" y="4174059"/>
              <a:ext cx="2062479" cy="1655099"/>
              <a:chOff x="-137885" y="8472"/>
              <a:chExt cx="2062479" cy="1655099"/>
            </a:xfrm>
          </p:grpSpPr>
          <p:sp>
            <p:nvSpPr>
              <p:cNvPr id="244" name="Shape 244"/>
              <p:cNvSpPr/>
              <p:nvPr/>
            </p:nvSpPr>
            <p:spPr>
              <a:xfrm>
                <a:off x="0" y="8472"/>
                <a:ext cx="1733006" cy="579149"/>
              </a:xfrm>
              <a:prstGeom prst="roundRect">
                <a:avLst>
                  <a:gd name="adj" fmla="val 16667"/>
                </a:avLst>
              </a:prstGeom>
              <a:gradFill>
                <a:gsLst>
                  <a:gs pos="0">
                    <a:schemeClr val="accent5"/>
                  </a:gs>
                  <a:gs pos="100000">
                    <a:srgbClr val="C3C3C3"/>
                  </a:gs>
                </a:gsLst>
                <a:lin ang="16200000" scaled="0"/>
              </a:gradFill>
              <a:ln>
                <a:noFill/>
              </a:ln>
              <a:effectLst>
                <a:outerShdw blurRad="39999" dist="23000" dir="5400000" rotWithShape="0">
                  <a:srgbClr val="000000">
                    <a:alpha val="34901"/>
                  </a:srgbClr>
                </a:outerShdw>
              </a:effectLst>
            </p:spPr>
            <p:txBody>
              <a:bodyPr lIns="91425" tIns="91425" rIns="91425" bIns="91425" anchor="ctr" anchorCtr="0">
                <a:noAutofit/>
              </a:bodyPr>
              <a:lstStyle/>
              <a:p>
                <a:pPr lvl="0">
                  <a:spcBef>
                    <a:spcPts val="0"/>
                  </a:spcBef>
                  <a:buNone/>
                </a:pPr>
                <a:endParaRPr/>
              </a:p>
            </p:txBody>
          </p:sp>
          <p:sp>
            <p:nvSpPr>
              <p:cNvPr id="245" name="Shape 245"/>
              <p:cNvSpPr txBox="1"/>
              <p:nvPr/>
            </p:nvSpPr>
            <p:spPr>
              <a:xfrm>
                <a:off x="28272" y="36744"/>
                <a:ext cx="1676461" cy="522605"/>
              </a:xfrm>
              <a:prstGeom prst="rect">
                <a:avLst/>
              </a:prstGeom>
              <a:noFill/>
              <a:ln>
                <a:noFill/>
              </a:ln>
            </p:spPr>
            <p:txBody>
              <a:bodyPr lIns="57150" tIns="57150" rIns="57150" bIns="57150" anchor="ctr" anchorCtr="0">
                <a:noAutofit/>
              </a:bodyPr>
              <a:lstStyle/>
              <a:p>
                <a:pPr marL="0" marR="0" lvl="0" indent="0" algn="l" rtl="0">
                  <a:lnSpc>
                    <a:spcPct val="90000"/>
                  </a:lnSpc>
                  <a:spcBef>
                    <a:spcPts val="0"/>
                  </a:spcBef>
                  <a:spcAft>
                    <a:spcPts val="0"/>
                  </a:spcAft>
                  <a:buClr>
                    <a:schemeClr val="lt1"/>
                  </a:buClr>
                  <a:buSzPct val="25000"/>
                  <a:buFont typeface="Arial"/>
                  <a:buNone/>
                </a:pPr>
                <a:r>
                  <a:rPr lang="en-US" sz="1500">
                    <a:solidFill>
                      <a:schemeClr val="lt1"/>
                    </a:solidFill>
                    <a:latin typeface="Arial"/>
                    <a:ea typeface="Arial"/>
                    <a:cs typeface="Arial"/>
                    <a:sym typeface="Arial"/>
                  </a:rPr>
                  <a:t>High Volume &amp; High Growth Rate</a:t>
                </a:r>
              </a:p>
            </p:txBody>
          </p:sp>
          <p:sp>
            <p:nvSpPr>
              <p:cNvPr id="246" name="Shape 246"/>
              <p:cNvSpPr/>
              <p:nvPr/>
            </p:nvSpPr>
            <p:spPr>
              <a:xfrm>
                <a:off x="0" y="587622"/>
                <a:ext cx="1733006" cy="2484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47" name="Shape 247"/>
              <p:cNvSpPr txBox="1"/>
              <p:nvPr/>
            </p:nvSpPr>
            <p:spPr>
              <a:xfrm>
                <a:off x="-137885" y="587622"/>
                <a:ext cx="2062479" cy="248400"/>
              </a:xfrm>
              <a:prstGeom prst="rect">
                <a:avLst/>
              </a:prstGeom>
              <a:noFill/>
              <a:ln>
                <a:noFill/>
              </a:ln>
            </p:spPr>
            <p:txBody>
              <a:bodyPr lIns="55000" tIns="19050" rIns="106675" bIns="19050" anchor="t" anchorCtr="0">
                <a:noAutofit/>
              </a:bodyPr>
              <a:lstStyle/>
              <a:p>
                <a:pPr marL="114300" marR="0" lvl="1" indent="-114300" algn="l" rtl="0">
                  <a:lnSpc>
                    <a:spcPct val="90000"/>
                  </a:lnSpc>
                  <a:spcBef>
                    <a:spcPts val="0"/>
                  </a:spcBef>
                  <a:spcAft>
                    <a:spcPts val="0"/>
                  </a:spcAft>
                  <a:buClr>
                    <a:schemeClr val="dk1"/>
                  </a:buClr>
                  <a:buSzPct val="100000"/>
                  <a:buFont typeface="Arial"/>
                  <a:buChar char="•"/>
                </a:pPr>
                <a:r>
                  <a:rPr lang="en-US" sz="1200" b="0" i="0" u="none" strike="noStrike" cap="none" dirty="0">
                    <a:solidFill>
                      <a:schemeClr val="dk1"/>
                    </a:solidFill>
                    <a:latin typeface="Arial"/>
                    <a:ea typeface="Arial"/>
                    <a:cs typeface="Arial"/>
                    <a:sym typeface="Arial"/>
                  </a:rPr>
                  <a:t>~</a:t>
                </a:r>
                <a:r>
                  <a:rPr lang="en-US" sz="1200" b="0" i="0" u="none" strike="noStrike" cap="none" dirty="0" smtClean="0">
                    <a:solidFill>
                      <a:schemeClr val="dk1"/>
                    </a:solidFill>
                    <a:latin typeface="Arial"/>
                    <a:ea typeface="Arial"/>
                    <a:cs typeface="Arial"/>
                    <a:sym typeface="Arial"/>
                  </a:rPr>
                  <a:t>100-300 PetaByte/</a:t>
                </a:r>
                <a:r>
                  <a:rPr lang="en-US" sz="1200" b="1" i="0" u="none" strike="noStrike" cap="none" dirty="0">
                    <a:solidFill>
                      <a:schemeClr val="dk1"/>
                    </a:solidFill>
                    <a:latin typeface="Arial"/>
                    <a:ea typeface="Arial"/>
                    <a:cs typeface="Arial"/>
                    <a:sym typeface="Arial"/>
                  </a:rPr>
                  <a:t>year</a:t>
                </a:r>
              </a:p>
            </p:txBody>
          </p:sp>
          <p:sp>
            <p:nvSpPr>
              <p:cNvPr id="248" name="Shape 248"/>
              <p:cNvSpPr/>
              <p:nvPr/>
            </p:nvSpPr>
            <p:spPr>
              <a:xfrm>
                <a:off x="0" y="836021"/>
                <a:ext cx="1733006" cy="579149"/>
              </a:xfrm>
              <a:prstGeom prst="roundRect">
                <a:avLst>
                  <a:gd name="adj" fmla="val 16667"/>
                </a:avLst>
              </a:prstGeom>
              <a:gradFill>
                <a:gsLst>
                  <a:gs pos="0">
                    <a:srgbClr val="4C4C4C"/>
                  </a:gs>
                  <a:gs pos="100000">
                    <a:srgbClr val="C0C0C0"/>
                  </a:gs>
                </a:gsLst>
                <a:lin ang="16200000" scaled="0"/>
              </a:gradFill>
              <a:ln>
                <a:noFill/>
              </a:ln>
              <a:effectLst>
                <a:outerShdw blurRad="39999" dist="23000" dir="5400000" rotWithShape="0">
                  <a:srgbClr val="000000">
                    <a:alpha val="34901"/>
                  </a:srgbClr>
                </a:outerShdw>
              </a:effectLst>
            </p:spPr>
            <p:txBody>
              <a:bodyPr lIns="91425" tIns="91425" rIns="91425" bIns="91425" anchor="ctr" anchorCtr="0">
                <a:noAutofit/>
              </a:bodyPr>
              <a:lstStyle/>
              <a:p>
                <a:pPr lvl="0">
                  <a:spcBef>
                    <a:spcPts val="0"/>
                  </a:spcBef>
                  <a:buNone/>
                </a:pPr>
                <a:endParaRPr/>
              </a:p>
            </p:txBody>
          </p:sp>
          <p:sp>
            <p:nvSpPr>
              <p:cNvPr id="249" name="Shape 249"/>
              <p:cNvSpPr txBox="1"/>
              <p:nvPr/>
            </p:nvSpPr>
            <p:spPr>
              <a:xfrm>
                <a:off x="28272" y="864294"/>
                <a:ext cx="1676461" cy="522605"/>
              </a:xfrm>
              <a:prstGeom prst="rect">
                <a:avLst/>
              </a:prstGeom>
              <a:noFill/>
              <a:ln>
                <a:noFill/>
              </a:ln>
            </p:spPr>
            <p:txBody>
              <a:bodyPr lIns="57150" tIns="57150" rIns="57150" bIns="57150" anchor="ctr" anchorCtr="0">
                <a:noAutofit/>
              </a:bodyPr>
              <a:lstStyle/>
              <a:p>
                <a:pPr marL="0" marR="0" lvl="0" indent="0" algn="l" rtl="0">
                  <a:lnSpc>
                    <a:spcPct val="90000"/>
                  </a:lnSpc>
                  <a:spcBef>
                    <a:spcPts val="0"/>
                  </a:spcBef>
                  <a:spcAft>
                    <a:spcPts val="0"/>
                  </a:spcAft>
                  <a:buClr>
                    <a:schemeClr val="lt1"/>
                  </a:buClr>
                  <a:buSzPct val="25000"/>
                  <a:buFont typeface="Arial"/>
                  <a:buNone/>
                </a:pPr>
                <a:r>
                  <a:rPr lang="en-US" sz="1500" b="0">
                    <a:solidFill>
                      <a:schemeClr val="lt1"/>
                    </a:solidFill>
                    <a:latin typeface="Arial"/>
                    <a:ea typeface="Arial"/>
                    <a:cs typeface="Arial"/>
                    <a:sym typeface="Arial"/>
                  </a:rPr>
                  <a:t>Infrequent Access</a:t>
                </a:r>
              </a:p>
            </p:txBody>
          </p:sp>
          <p:sp>
            <p:nvSpPr>
              <p:cNvPr id="250" name="Shape 250"/>
              <p:cNvSpPr/>
              <p:nvPr/>
            </p:nvSpPr>
            <p:spPr>
              <a:xfrm>
                <a:off x="0" y="1415171"/>
                <a:ext cx="1733006" cy="2484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51" name="Shape 251"/>
              <p:cNvSpPr txBox="1"/>
              <p:nvPr/>
            </p:nvSpPr>
            <p:spPr>
              <a:xfrm>
                <a:off x="0" y="1415171"/>
                <a:ext cx="1733006" cy="248400"/>
              </a:xfrm>
              <a:prstGeom prst="rect">
                <a:avLst/>
              </a:prstGeom>
              <a:noFill/>
              <a:ln>
                <a:noFill/>
              </a:ln>
            </p:spPr>
            <p:txBody>
              <a:bodyPr lIns="55000" tIns="19050" rIns="106675" bIns="19050" anchor="t" anchorCtr="0">
                <a:noAutofit/>
              </a:bodyPr>
              <a:lstStyle/>
              <a:p>
                <a:pPr marL="114300" marR="0" lvl="1" indent="-114300" algn="l" rtl="0">
                  <a:lnSpc>
                    <a:spcPct val="90000"/>
                  </a:lnSpc>
                  <a:spcBef>
                    <a:spcPts val="0"/>
                  </a:spcBef>
                  <a:spcAft>
                    <a:spcPts val="0"/>
                  </a:spcAft>
                  <a:buClr>
                    <a:schemeClr val="dk1"/>
                  </a:buClr>
                  <a:buSzPct val="100000"/>
                  <a:buFont typeface="Arial"/>
                  <a:buChar char="•"/>
                </a:pPr>
                <a:r>
                  <a:rPr lang="en-US" sz="1200" b="0" i="0" u="none" strike="noStrike" cap="none">
                    <a:solidFill>
                      <a:schemeClr val="dk1"/>
                    </a:solidFill>
                    <a:latin typeface="Arial"/>
                    <a:ea typeface="Arial"/>
                    <a:cs typeface="Arial"/>
                    <a:sym typeface="Arial"/>
                  </a:rPr>
                  <a:t>~few times/year max</a:t>
                </a:r>
              </a:p>
            </p:txBody>
          </p:sp>
        </p:grpSp>
        <p:sp>
          <p:nvSpPr>
            <p:cNvPr id="252" name="Shape 252"/>
            <p:cNvSpPr txBox="1"/>
            <p:nvPr/>
          </p:nvSpPr>
          <p:spPr>
            <a:xfrm>
              <a:off x="1201783" y="3248872"/>
              <a:ext cx="2394855" cy="369332"/>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800">
                  <a:solidFill>
                    <a:schemeClr val="dk1"/>
                  </a:solidFill>
                  <a:latin typeface="Arial"/>
                  <a:ea typeface="Arial"/>
                  <a:cs typeface="Arial"/>
                  <a:sym typeface="Arial"/>
                </a:rPr>
                <a:t>Data Processor</a:t>
              </a:r>
            </a:p>
          </p:txBody>
        </p:sp>
        <p:sp>
          <p:nvSpPr>
            <p:cNvPr id="253" name="Shape 253"/>
            <p:cNvSpPr txBox="1"/>
            <p:nvPr/>
          </p:nvSpPr>
          <p:spPr>
            <a:xfrm>
              <a:off x="4171405" y="3309755"/>
              <a:ext cx="1820088" cy="646331"/>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800">
                  <a:solidFill>
                    <a:schemeClr val="dk1"/>
                  </a:solidFill>
                  <a:latin typeface="Arial"/>
                  <a:ea typeface="Arial"/>
                  <a:cs typeface="Arial"/>
                  <a:sym typeface="Arial"/>
                </a:rPr>
                <a:t>Data Preservation</a:t>
              </a:r>
            </a:p>
          </p:txBody>
        </p:sp>
        <p:sp>
          <p:nvSpPr>
            <p:cNvPr id="254" name="Shape 254"/>
            <p:cNvSpPr txBox="1"/>
            <p:nvPr/>
          </p:nvSpPr>
          <p:spPr>
            <a:xfrm>
              <a:off x="6444342" y="3268128"/>
              <a:ext cx="1645918" cy="646331"/>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800">
                  <a:solidFill>
                    <a:schemeClr val="dk1"/>
                  </a:solidFill>
                  <a:latin typeface="Arial"/>
                  <a:ea typeface="Arial"/>
                  <a:cs typeface="Arial"/>
                  <a:sym typeface="Arial"/>
                </a:rPr>
                <a:t>Delivery System</a:t>
              </a:r>
            </a:p>
          </p:txBody>
        </p:sp>
        <p:grpSp>
          <p:nvGrpSpPr>
            <p:cNvPr id="255" name="Shape 255"/>
            <p:cNvGrpSpPr/>
            <p:nvPr/>
          </p:nvGrpSpPr>
          <p:grpSpPr>
            <a:xfrm>
              <a:off x="6505301" y="4008710"/>
              <a:ext cx="1480460" cy="1756440"/>
              <a:chOff x="0" y="72479"/>
              <a:chExt cx="1480460" cy="1756440"/>
            </a:xfrm>
          </p:grpSpPr>
          <p:sp>
            <p:nvSpPr>
              <p:cNvPr id="256" name="Shape 256"/>
              <p:cNvSpPr/>
              <p:nvPr/>
            </p:nvSpPr>
            <p:spPr>
              <a:xfrm>
                <a:off x="0" y="72479"/>
                <a:ext cx="1480460" cy="327600"/>
              </a:xfrm>
              <a:prstGeom prst="roundRect">
                <a:avLst>
                  <a:gd name="adj" fmla="val 16667"/>
                </a:avLst>
              </a:prstGeom>
              <a:gradFill>
                <a:gsLst>
                  <a:gs pos="0">
                    <a:schemeClr val="accent5"/>
                  </a:gs>
                  <a:gs pos="100000">
                    <a:srgbClr val="C3C3C3"/>
                  </a:gs>
                </a:gsLst>
                <a:lin ang="16200000" scaled="0"/>
              </a:gradFill>
              <a:ln>
                <a:noFill/>
              </a:ln>
              <a:effectLst>
                <a:outerShdw blurRad="39999" dist="23000" dir="5400000" rotWithShape="0">
                  <a:srgbClr val="000000">
                    <a:alpha val="34901"/>
                  </a:srgbClr>
                </a:outerShdw>
              </a:effectLst>
            </p:spPr>
            <p:txBody>
              <a:bodyPr lIns="91425" tIns="91425" rIns="91425" bIns="91425" anchor="ctr" anchorCtr="0">
                <a:noAutofit/>
              </a:bodyPr>
              <a:lstStyle/>
              <a:p>
                <a:pPr lvl="0">
                  <a:spcBef>
                    <a:spcPts val="0"/>
                  </a:spcBef>
                  <a:buNone/>
                </a:pPr>
                <a:endParaRPr/>
              </a:p>
            </p:txBody>
          </p:sp>
          <p:sp>
            <p:nvSpPr>
              <p:cNvPr id="257" name="Shape 257"/>
              <p:cNvSpPr txBox="1"/>
              <p:nvPr/>
            </p:nvSpPr>
            <p:spPr>
              <a:xfrm>
                <a:off x="15991" y="88471"/>
                <a:ext cx="1448476" cy="295616"/>
              </a:xfrm>
              <a:prstGeom prst="rect">
                <a:avLst/>
              </a:prstGeom>
              <a:noFill/>
              <a:ln>
                <a:noFill/>
              </a:ln>
            </p:spPr>
            <p:txBody>
              <a:bodyPr lIns="53325" tIns="53325" rIns="53325" bIns="53325" anchor="ctr" anchorCtr="0">
                <a:noAutofit/>
              </a:bodyPr>
              <a:lstStyle/>
              <a:p>
                <a:pPr marL="0" marR="0" lvl="0" indent="0" algn="l" rtl="0">
                  <a:lnSpc>
                    <a:spcPct val="90000"/>
                  </a:lnSpc>
                  <a:spcBef>
                    <a:spcPts val="0"/>
                  </a:spcBef>
                  <a:spcAft>
                    <a:spcPts val="0"/>
                  </a:spcAft>
                  <a:buClr>
                    <a:schemeClr val="lt1"/>
                  </a:buClr>
                  <a:buSzPct val="25000"/>
                  <a:buFont typeface="Arial"/>
                  <a:buNone/>
                </a:pPr>
                <a:r>
                  <a:rPr lang="en-US" sz="1400" b="0">
                    <a:solidFill>
                      <a:schemeClr val="lt1"/>
                    </a:solidFill>
                    <a:latin typeface="Arial"/>
                    <a:ea typeface="Arial"/>
                    <a:cs typeface="Arial"/>
                    <a:sym typeface="Arial"/>
                  </a:rPr>
                  <a:t>Data Distribution</a:t>
                </a:r>
              </a:p>
            </p:txBody>
          </p:sp>
          <p:sp>
            <p:nvSpPr>
              <p:cNvPr id="258" name="Shape 258"/>
              <p:cNvSpPr/>
              <p:nvPr/>
            </p:nvSpPr>
            <p:spPr>
              <a:xfrm>
                <a:off x="0" y="400080"/>
                <a:ext cx="1480460" cy="62307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59" name="Shape 259"/>
              <p:cNvSpPr txBox="1"/>
              <p:nvPr/>
            </p:nvSpPr>
            <p:spPr>
              <a:xfrm>
                <a:off x="0" y="400080"/>
                <a:ext cx="1480460" cy="623070"/>
              </a:xfrm>
              <a:prstGeom prst="rect">
                <a:avLst/>
              </a:prstGeom>
              <a:noFill/>
              <a:ln>
                <a:noFill/>
              </a:ln>
            </p:spPr>
            <p:txBody>
              <a:bodyPr lIns="47000" tIns="17775" rIns="99550" bIns="17775" anchor="t" anchorCtr="0">
                <a:noAutofit/>
              </a:bodyPr>
              <a:lstStyle/>
              <a:p>
                <a:pPr marL="57150" marR="0" lvl="1" indent="-57150" algn="l" rtl="0">
                  <a:lnSpc>
                    <a:spcPct val="90000"/>
                  </a:lnSpc>
                  <a:spcBef>
                    <a:spcPts val="0"/>
                  </a:spcBef>
                  <a:spcAft>
                    <a:spcPts val="0"/>
                  </a:spcAft>
                  <a:buClr>
                    <a:schemeClr val="dk1"/>
                  </a:buClr>
                  <a:buSzPct val="100000"/>
                  <a:buFont typeface="Arial"/>
                  <a:buChar char="•"/>
                </a:pPr>
                <a:r>
                  <a:rPr lang="en-US" sz="1100" b="0" i="0" u="none" strike="noStrike" cap="none" dirty="0">
                    <a:solidFill>
                      <a:schemeClr val="dk1"/>
                    </a:solidFill>
                    <a:latin typeface="Arial"/>
                    <a:ea typeface="Arial"/>
                    <a:cs typeface="Arial"/>
                    <a:sym typeface="Arial"/>
                  </a:rPr>
                  <a:t>~100 PetaByte/year from Cape Town &amp; Perth to rest of World</a:t>
                </a:r>
              </a:p>
            </p:txBody>
          </p:sp>
          <p:sp>
            <p:nvSpPr>
              <p:cNvPr id="260" name="Shape 260"/>
              <p:cNvSpPr/>
              <p:nvPr/>
            </p:nvSpPr>
            <p:spPr>
              <a:xfrm>
                <a:off x="0" y="1023150"/>
                <a:ext cx="1480460" cy="327600"/>
              </a:xfrm>
              <a:prstGeom prst="roundRect">
                <a:avLst>
                  <a:gd name="adj" fmla="val 16667"/>
                </a:avLst>
              </a:prstGeom>
              <a:gradFill>
                <a:gsLst>
                  <a:gs pos="0">
                    <a:srgbClr val="4C4C4C"/>
                  </a:gs>
                  <a:gs pos="100000">
                    <a:srgbClr val="C0C0C0"/>
                  </a:gs>
                </a:gsLst>
                <a:lin ang="16200000" scaled="0"/>
              </a:gradFill>
              <a:ln>
                <a:noFill/>
              </a:ln>
              <a:effectLst>
                <a:outerShdw blurRad="39999" dist="23000" dir="5400000" rotWithShape="0">
                  <a:srgbClr val="000000">
                    <a:alpha val="34901"/>
                  </a:srgbClr>
                </a:outerShdw>
              </a:effectLst>
            </p:spPr>
            <p:txBody>
              <a:bodyPr lIns="91425" tIns="91425" rIns="91425" bIns="91425" anchor="ctr" anchorCtr="0">
                <a:noAutofit/>
              </a:bodyPr>
              <a:lstStyle/>
              <a:p>
                <a:pPr lvl="0">
                  <a:spcBef>
                    <a:spcPts val="0"/>
                  </a:spcBef>
                  <a:buNone/>
                </a:pPr>
                <a:endParaRPr/>
              </a:p>
            </p:txBody>
          </p:sp>
          <p:sp>
            <p:nvSpPr>
              <p:cNvPr id="261" name="Shape 261"/>
              <p:cNvSpPr txBox="1"/>
              <p:nvPr/>
            </p:nvSpPr>
            <p:spPr>
              <a:xfrm>
                <a:off x="15991" y="1039141"/>
                <a:ext cx="1448476" cy="295616"/>
              </a:xfrm>
              <a:prstGeom prst="rect">
                <a:avLst/>
              </a:prstGeom>
              <a:noFill/>
              <a:ln>
                <a:noFill/>
              </a:ln>
            </p:spPr>
            <p:txBody>
              <a:bodyPr lIns="53325" tIns="53325" rIns="53325" bIns="53325" anchor="ctr" anchorCtr="0">
                <a:noAutofit/>
              </a:bodyPr>
              <a:lstStyle/>
              <a:p>
                <a:pPr marL="0" marR="0" lvl="0" indent="0" algn="l" rtl="0">
                  <a:lnSpc>
                    <a:spcPct val="90000"/>
                  </a:lnSpc>
                  <a:spcBef>
                    <a:spcPts val="0"/>
                  </a:spcBef>
                  <a:spcAft>
                    <a:spcPts val="0"/>
                  </a:spcAft>
                  <a:buClr>
                    <a:schemeClr val="lt1"/>
                  </a:buClr>
                  <a:buSzPct val="25000"/>
                  <a:buFont typeface="Arial"/>
                  <a:buNone/>
                </a:pPr>
                <a:r>
                  <a:rPr lang="en-US" sz="1400" b="0">
                    <a:solidFill>
                      <a:schemeClr val="lt1"/>
                    </a:solidFill>
                    <a:latin typeface="Arial"/>
                    <a:ea typeface="Arial"/>
                    <a:cs typeface="Arial"/>
                    <a:sym typeface="Arial"/>
                  </a:rPr>
                  <a:t>Data Discovery</a:t>
                </a:r>
              </a:p>
            </p:txBody>
          </p:sp>
          <p:sp>
            <p:nvSpPr>
              <p:cNvPr id="262" name="Shape 262"/>
              <p:cNvSpPr/>
              <p:nvPr/>
            </p:nvSpPr>
            <p:spPr>
              <a:xfrm>
                <a:off x="0" y="1350750"/>
                <a:ext cx="1480460" cy="47817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63" name="Shape 263"/>
              <p:cNvSpPr txBox="1"/>
              <p:nvPr/>
            </p:nvSpPr>
            <p:spPr>
              <a:xfrm>
                <a:off x="0" y="1350750"/>
                <a:ext cx="1480460" cy="478170"/>
              </a:xfrm>
              <a:prstGeom prst="rect">
                <a:avLst/>
              </a:prstGeom>
              <a:noFill/>
              <a:ln>
                <a:noFill/>
              </a:ln>
            </p:spPr>
            <p:txBody>
              <a:bodyPr lIns="47000" tIns="17775" rIns="99550" bIns="17775" anchor="t" anchorCtr="0">
                <a:noAutofit/>
              </a:bodyPr>
              <a:lstStyle/>
              <a:p>
                <a:pPr marL="57150" marR="0" lvl="1" indent="-57150" algn="l" rtl="0">
                  <a:lnSpc>
                    <a:spcPct val="90000"/>
                  </a:lnSpc>
                  <a:spcBef>
                    <a:spcPts val="0"/>
                  </a:spcBef>
                  <a:spcAft>
                    <a:spcPts val="0"/>
                  </a:spcAft>
                  <a:buClr>
                    <a:schemeClr val="dk1"/>
                  </a:buClr>
                  <a:buSzPct val="100000"/>
                  <a:buFont typeface="Arial"/>
                  <a:buChar char="•"/>
                </a:pPr>
                <a:r>
                  <a:rPr lang="en-US" sz="1100" b="0" i="0" u="none" strike="noStrike" cap="none">
                    <a:solidFill>
                      <a:schemeClr val="dk1"/>
                    </a:solidFill>
                    <a:latin typeface="Arial"/>
                    <a:ea typeface="Arial"/>
                    <a:cs typeface="Arial"/>
                    <a:sym typeface="Arial"/>
                  </a:rPr>
                  <a:t>Visualisation of 100k by 100k by 100k voxel cubes</a:t>
                </a:r>
              </a:p>
            </p:txBody>
          </p:sp>
        </p:grpSp>
        <p:sp>
          <p:nvSpPr>
            <p:cNvPr id="264" name="Shape 264"/>
            <p:cNvSpPr/>
            <p:nvPr/>
          </p:nvSpPr>
          <p:spPr>
            <a:xfrm>
              <a:off x="687977" y="1637211"/>
              <a:ext cx="7707085" cy="4972594"/>
            </a:xfrm>
            <a:prstGeom prst="rect">
              <a:avLst/>
            </a:prstGeom>
            <a:noFill/>
            <a:ln w="28575" cap="flat" cmpd="sng">
              <a:solidFill>
                <a:srgbClr val="0070C0"/>
              </a:solidFill>
              <a:prstDash val="dash"/>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Arial"/>
                <a:ea typeface="Arial"/>
                <a:cs typeface="Arial"/>
                <a:sym typeface="Arial"/>
              </a:endParaRPr>
            </a:p>
          </p:txBody>
        </p:sp>
        <p:sp>
          <p:nvSpPr>
            <p:cNvPr id="265" name="Shape 265"/>
            <p:cNvSpPr txBox="1"/>
            <p:nvPr/>
          </p:nvSpPr>
          <p:spPr>
            <a:xfrm>
              <a:off x="687977" y="1583867"/>
              <a:ext cx="2659702"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solidFill>
                    <a:srgbClr val="0070C0"/>
                  </a:solidFill>
                  <a:latin typeface="Arial"/>
                  <a:ea typeface="Arial"/>
                  <a:cs typeface="Arial"/>
                  <a:sym typeface="Arial"/>
                </a:rPr>
                <a:t>Science Data Processor</a:t>
              </a:r>
            </a:p>
          </p:txBody>
        </p:sp>
        <p:sp>
          <p:nvSpPr>
            <p:cNvPr id="266" name="Shape 266"/>
            <p:cNvSpPr/>
            <p:nvPr/>
          </p:nvSpPr>
          <p:spPr>
            <a:xfrm rot="16200000">
              <a:off x="-74868" y="3339155"/>
              <a:ext cx="1895146" cy="699096"/>
            </a:xfrm>
            <a:prstGeom prst="wedgeRectCallout">
              <a:avLst>
                <a:gd name="adj1" fmla="val 20893"/>
                <a:gd name="adj2" fmla="val -28342"/>
              </a:avLst>
            </a:prstGeom>
            <a:noFill/>
            <a:ln w="9525" cap="flat" cmpd="sng">
              <a:solidFill>
                <a:srgbClr val="D7D7D7"/>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spcBef>
                  <a:spcPts val="0"/>
                </a:spcBef>
                <a:buSzPct val="25000"/>
                <a:buNone/>
              </a:pPr>
              <a:r>
                <a:rPr lang="en-US" sz="1600" dirty="0" smtClean="0">
                  <a:solidFill>
                    <a:srgbClr val="FF6600"/>
                  </a:solidFill>
                </a:rPr>
                <a:t>2 x 400</a:t>
              </a:r>
              <a:r>
                <a:rPr lang="en-US" sz="1600" dirty="0" smtClean="0">
                  <a:solidFill>
                    <a:srgbClr val="FF6600"/>
                  </a:solidFill>
                  <a:latin typeface="Arial"/>
                  <a:ea typeface="Arial"/>
                  <a:cs typeface="Arial"/>
                  <a:sym typeface="Arial"/>
                </a:rPr>
                <a:t> </a:t>
              </a:r>
              <a:r>
                <a:rPr lang="en-US" sz="1600" dirty="0" smtClean="0">
                  <a:solidFill>
                    <a:srgbClr val="FF6600"/>
                  </a:solidFill>
                </a:rPr>
                <a:t>G</a:t>
              </a:r>
              <a:r>
                <a:rPr lang="en-US" sz="1600" dirty="0" smtClean="0">
                  <a:solidFill>
                    <a:srgbClr val="FF6600"/>
                  </a:solidFill>
                  <a:latin typeface="Arial"/>
                  <a:ea typeface="Arial"/>
                  <a:cs typeface="Arial"/>
                  <a:sym typeface="Arial"/>
                </a:rPr>
                <a:t>byte/s</a:t>
              </a:r>
              <a:endParaRPr lang="en-US" sz="1600" baseline="30000" dirty="0">
                <a:solidFill>
                  <a:srgbClr val="FF6600"/>
                </a:solidFill>
                <a:latin typeface="Arial"/>
                <a:ea typeface="Arial"/>
                <a:cs typeface="Arial"/>
                <a:sym typeface="Arial"/>
              </a:endParaRPr>
            </a:p>
          </p:txBody>
        </p:sp>
      </p:grpSp>
      <p:sp>
        <p:nvSpPr>
          <p:cNvPr id="66" name="Shape 266"/>
          <p:cNvSpPr/>
          <p:nvPr/>
        </p:nvSpPr>
        <p:spPr>
          <a:xfrm rot="16200000">
            <a:off x="2866014" y="3133381"/>
            <a:ext cx="2048422" cy="699096"/>
          </a:xfrm>
          <a:prstGeom prst="wedgeRectCallout">
            <a:avLst>
              <a:gd name="adj1" fmla="val 20893"/>
              <a:gd name="adj2" fmla="val -28342"/>
            </a:avLst>
          </a:prstGeom>
          <a:noFill/>
          <a:ln w="9525" cap="flat" cmpd="sng">
            <a:solidFill>
              <a:srgbClr val="D7D7D7"/>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spcBef>
                <a:spcPts val="0"/>
              </a:spcBef>
              <a:buSzPct val="25000"/>
              <a:buNone/>
            </a:pPr>
            <a:r>
              <a:rPr lang="en-US" sz="1600" dirty="0" smtClean="0">
                <a:solidFill>
                  <a:srgbClr val="FF6600"/>
                </a:solidFill>
              </a:rPr>
              <a:t>2 x 10</a:t>
            </a:r>
            <a:r>
              <a:rPr lang="en-US" sz="1600" dirty="0" smtClean="0">
                <a:solidFill>
                  <a:srgbClr val="FF6600"/>
                </a:solidFill>
                <a:latin typeface="Arial"/>
                <a:ea typeface="Arial"/>
                <a:cs typeface="Arial"/>
                <a:sym typeface="Arial"/>
              </a:rPr>
              <a:t> </a:t>
            </a:r>
            <a:r>
              <a:rPr lang="en-US" sz="1600" dirty="0" smtClean="0">
                <a:solidFill>
                  <a:srgbClr val="FF6600"/>
                </a:solidFill>
              </a:rPr>
              <a:t>G</a:t>
            </a:r>
            <a:r>
              <a:rPr lang="en-US" sz="1600" dirty="0" smtClean="0">
                <a:solidFill>
                  <a:srgbClr val="FF6600"/>
                </a:solidFill>
                <a:latin typeface="Arial"/>
                <a:ea typeface="Arial"/>
                <a:cs typeface="Arial"/>
                <a:sym typeface="Arial"/>
              </a:rPr>
              <a:t>byte/s</a:t>
            </a:r>
            <a:endParaRPr lang="en-US" sz="1600" baseline="30000" dirty="0">
              <a:solidFill>
                <a:srgbClr val="FF6600"/>
              </a:solidFill>
              <a:latin typeface="Arial"/>
              <a:ea typeface="Arial"/>
              <a:cs typeface="Arial"/>
              <a:sym typeface="Arial"/>
            </a:endParaRPr>
          </a:p>
        </p:txBody>
      </p:sp>
      <p:sp>
        <p:nvSpPr>
          <p:cNvPr id="67" name="Shape 266"/>
          <p:cNvSpPr/>
          <p:nvPr/>
        </p:nvSpPr>
        <p:spPr>
          <a:xfrm rot="16200000">
            <a:off x="5182494" y="3163861"/>
            <a:ext cx="2048422" cy="699096"/>
          </a:xfrm>
          <a:prstGeom prst="wedgeRectCallout">
            <a:avLst>
              <a:gd name="adj1" fmla="val 20893"/>
              <a:gd name="adj2" fmla="val -28342"/>
            </a:avLst>
          </a:prstGeom>
          <a:noFill/>
          <a:ln w="9525" cap="flat" cmpd="sng">
            <a:solidFill>
              <a:srgbClr val="D7D7D7"/>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spcBef>
                <a:spcPts val="0"/>
              </a:spcBef>
              <a:buSzPct val="25000"/>
              <a:buNone/>
            </a:pPr>
            <a:r>
              <a:rPr lang="en-US" sz="1600" dirty="0" smtClean="0">
                <a:solidFill>
                  <a:srgbClr val="FF6600"/>
                </a:solidFill>
              </a:rPr>
              <a:t>2 x 10</a:t>
            </a:r>
            <a:r>
              <a:rPr lang="en-US" sz="1600" dirty="0" smtClean="0">
                <a:solidFill>
                  <a:srgbClr val="FF6600"/>
                </a:solidFill>
                <a:latin typeface="Arial"/>
                <a:ea typeface="Arial"/>
                <a:cs typeface="Arial"/>
                <a:sym typeface="Arial"/>
              </a:rPr>
              <a:t> </a:t>
            </a:r>
            <a:r>
              <a:rPr lang="en-US" sz="1600" dirty="0" smtClean="0">
                <a:solidFill>
                  <a:srgbClr val="FF6600"/>
                </a:solidFill>
              </a:rPr>
              <a:t>G</a:t>
            </a:r>
            <a:r>
              <a:rPr lang="en-US" sz="1600" dirty="0" smtClean="0">
                <a:solidFill>
                  <a:srgbClr val="FF6600"/>
                </a:solidFill>
                <a:latin typeface="Arial"/>
                <a:ea typeface="Arial"/>
                <a:cs typeface="Arial"/>
                <a:sym typeface="Arial"/>
              </a:rPr>
              <a:t>byte/s</a:t>
            </a:r>
            <a:endParaRPr lang="en-US" sz="1600" baseline="30000" dirty="0">
              <a:solidFill>
                <a:srgbClr val="FF6600"/>
              </a:solidFill>
              <a:latin typeface="Arial"/>
              <a:ea typeface="Arial"/>
              <a:cs typeface="Arial"/>
              <a:sym typeface="Arial"/>
            </a:endParaRPr>
          </a:p>
        </p:txBody>
      </p:sp>
      <p:sp>
        <p:nvSpPr>
          <p:cNvPr id="5" name="TextBox 4"/>
          <p:cNvSpPr txBox="1"/>
          <p:nvPr/>
        </p:nvSpPr>
        <p:spPr>
          <a:xfrm>
            <a:off x="6675120" y="6573520"/>
            <a:ext cx="2814320" cy="261610"/>
          </a:xfrm>
          <a:prstGeom prst="rect">
            <a:avLst/>
          </a:prstGeom>
          <a:noFill/>
        </p:spPr>
        <p:txBody>
          <a:bodyPr wrap="square" rtlCol="0">
            <a:spAutoFit/>
          </a:bodyPr>
          <a:lstStyle/>
          <a:p>
            <a:r>
              <a:rPr lang="en-US" sz="1100" dirty="0" smtClean="0"/>
              <a:t>NB Numbers are approximate!</a:t>
            </a:r>
            <a:endParaRPr lang="en-US" sz="1100" dirty="0"/>
          </a:p>
        </p:txBody>
      </p:sp>
    </p:spTree>
    <p:extLst>
      <p:ext uri="{BB962C8B-B14F-4D97-AF65-F5344CB8AC3E}">
        <p14:creationId xmlns:p14="http://schemas.microsoft.com/office/powerpoint/2010/main" val="28304541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p:cNvSpPr txBox="1">
            <a:spLocks noGrp="1"/>
          </p:cNvSpPr>
          <p:nvPr>
            <p:ph type="title"/>
          </p:nvPr>
        </p:nvSpPr>
        <p:spPr>
          <a:xfrm>
            <a:off x="457200" y="78695"/>
            <a:ext cx="6441621" cy="811212"/>
          </a:xfrm>
          <a:prstGeom prst="rect">
            <a:avLst/>
          </a:prstGeom>
          <a:noFill/>
          <a:ln>
            <a:noFill/>
          </a:ln>
        </p:spPr>
        <p:txBody>
          <a:bodyPr lIns="91425" tIns="45700" rIns="91425" bIns="45700" anchor="ctr" anchorCtr="0">
            <a:noAutofit/>
          </a:bodyPr>
          <a:lstStyle/>
          <a:p>
            <a:pPr marL="0" marR="0" lvl="0" indent="0" algn="l" rtl="0">
              <a:spcBef>
                <a:spcPts val="0"/>
              </a:spcBef>
              <a:buClr>
                <a:schemeClr val="lt1"/>
              </a:buClr>
              <a:buSzPct val="25000"/>
              <a:buFont typeface="Arial"/>
              <a:buNone/>
            </a:pPr>
            <a:r>
              <a:rPr lang="en-US" sz="2400" b="0" i="0" u="none" strike="noStrike" cap="none" dirty="0">
                <a:solidFill>
                  <a:schemeClr val="lt1"/>
                </a:solidFill>
                <a:latin typeface="Arial"/>
                <a:ea typeface="Arial"/>
                <a:cs typeface="Arial"/>
                <a:sym typeface="Arial"/>
              </a:rPr>
              <a:t>SDP </a:t>
            </a:r>
            <a:r>
              <a:rPr lang="en-US" sz="2400" b="0" i="0" u="none" strike="noStrike" cap="none" dirty="0" smtClean="0">
                <a:solidFill>
                  <a:schemeClr val="lt1"/>
                </a:solidFill>
                <a:latin typeface="Arial"/>
                <a:ea typeface="Arial"/>
                <a:cs typeface="Arial"/>
                <a:sym typeface="Arial"/>
              </a:rPr>
              <a:t>Challenges:</a:t>
            </a:r>
            <a:endParaRPr lang="en-US" sz="2400" b="0" i="0" u="none" strike="noStrike" cap="none" dirty="0">
              <a:solidFill>
                <a:schemeClr val="lt1"/>
              </a:solidFill>
              <a:latin typeface="Arial"/>
              <a:ea typeface="Arial"/>
              <a:cs typeface="Arial"/>
              <a:sym typeface="Arial"/>
            </a:endParaRPr>
          </a:p>
        </p:txBody>
      </p:sp>
      <p:graphicFrame>
        <p:nvGraphicFramePr>
          <p:cNvPr id="5" name="Diagram 4"/>
          <p:cNvGraphicFramePr/>
          <p:nvPr>
            <p:extLst>
              <p:ext uri="{D42A27DB-BD31-4B8C-83A1-F6EECF244321}">
                <p14:modId xmlns:p14="http://schemas.microsoft.com/office/powerpoint/2010/main" val="2575805206"/>
              </p:ext>
            </p:extLst>
          </p:nvPr>
        </p:nvGraphicFramePr>
        <p:xfrm>
          <a:off x="457199" y="812800"/>
          <a:ext cx="8568267" cy="5313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8107707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9642</TotalTime>
  <Words>2544</Words>
  <Application>Microsoft Macintosh PowerPoint</Application>
  <PresentationFormat>On-screen Show (4:3)</PresentationFormat>
  <Paragraphs>248</Paragraphs>
  <Slides>23</Slides>
  <Notes>9</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AENEAS, UK focus</vt:lpstr>
      <vt:lpstr>AENEAS Aims</vt:lpstr>
      <vt:lpstr>AENEAS – ESDC view</vt:lpstr>
      <vt:lpstr>PowerPoint Presentation</vt:lpstr>
      <vt:lpstr>PowerPoint Presentation</vt:lpstr>
      <vt:lpstr>SKA-SDP Context Diagram</vt:lpstr>
      <vt:lpstr>PowerPoint Presentation</vt:lpstr>
      <vt:lpstr>PowerPoint Presentation</vt:lpstr>
      <vt:lpstr>SDP Challenges:</vt:lpstr>
      <vt:lpstr>SKA Science Working groups</vt:lpstr>
      <vt:lpstr>AENEAS</vt:lpstr>
      <vt:lpstr>ANEAS UK: This meeting</vt:lpstr>
      <vt:lpstr>Aims of this meeting</vt:lpstr>
      <vt:lpstr>AENEAS WP3 details</vt:lpstr>
      <vt:lpstr>WP3: Computing requirements</vt:lpstr>
      <vt:lpstr>3.1 &amp; 3.2</vt:lpstr>
      <vt:lpstr>3.3</vt:lpstr>
      <vt:lpstr>3.4</vt:lpstr>
      <vt:lpstr>3.5</vt:lpstr>
      <vt:lpstr>3.6</vt:lpstr>
      <vt:lpstr>Discussion on UK work in AENEAS</vt:lpstr>
      <vt:lpstr>PowerPoint Presentation</vt:lpstr>
      <vt:lpstr>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SKA Science Data Processor Update</dc:title>
  <dc:creator>John Taylor</dc:creator>
  <cp:lastModifiedBy>Rosie Bolton</cp:lastModifiedBy>
  <cp:revision>86</cp:revision>
  <cp:lastPrinted>2016-10-21T14:18:15Z</cp:lastPrinted>
  <dcterms:modified xsi:type="dcterms:W3CDTF">2016-11-01T17:02:39Z</dcterms:modified>
</cp:coreProperties>
</file>