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51"/>
  </p:notesMasterIdLst>
  <p:sldIdLst>
    <p:sldId id="256" r:id="rId2"/>
    <p:sldId id="339" r:id="rId3"/>
    <p:sldId id="340" r:id="rId4"/>
    <p:sldId id="341" r:id="rId5"/>
    <p:sldId id="342" r:id="rId6"/>
    <p:sldId id="257" r:id="rId7"/>
    <p:sldId id="324" r:id="rId8"/>
    <p:sldId id="278" r:id="rId9"/>
    <p:sldId id="325" r:id="rId10"/>
    <p:sldId id="281" r:id="rId11"/>
    <p:sldId id="326" r:id="rId12"/>
    <p:sldId id="302" r:id="rId13"/>
    <p:sldId id="305" r:id="rId14"/>
    <p:sldId id="306" r:id="rId15"/>
    <p:sldId id="331" r:id="rId16"/>
    <p:sldId id="307" r:id="rId17"/>
    <p:sldId id="338" r:id="rId18"/>
    <p:sldId id="315" r:id="rId19"/>
    <p:sldId id="316" r:id="rId20"/>
    <p:sldId id="332" r:id="rId21"/>
    <p:sldId id="333" r:id="rId22"/>
    <p:sldId id="334" r:id="rId23"/>
    <p:sldId id="335" r:id="rId24"/>
    <p:sldId id="336" r:id="rId25"/>
    <p:sldId id="313" r:id="rId26"/>
    <p:sldId id="314" r:id="rId27"/>
    <p:sldId id="311" r:id="rId28"/>
    <p:sldId id="310" r:id="rId29"/>
    <p:sldId id="344" r:id="rId30"/>
    <p:sldId id="343" r:id="rId31"/>
    <p:sldId id="345" r:id="rId32"/>
    <p:sldId id="337" r:id="rId33"/>
    <p:sldId id="283" r:id="rId34"/>
    <p:sldId id="270" r:id="rId35"/>
    <p:sldId id="264" r:id="rId36"/>
    <p:sldId id="268" r:id="rId37"/>
    <p:sldId id="259" r:id="rId38"/>
    <p:sldId id="260" r:id="rId39"/>
    <p:sldId id="261" r:id="rId40"/>
    <p:sldId id="284" r:id="rId41"/>
    <p:sldId id="285" r:id="rId42"/>
    <p:sldId id="299" r:id="rId43"/>
    <p:sldId id="296" r:id="rId44"/>
    <p:sldId id="286" r:id="rId45"/>
    <p:sldId id="287" r:id="rId46"/>
    <p:sldId id="300" r:id="rId47"/>
    <p:sldId id="297" r:id="rId48"/>
    <p:sldId id="298" r:id="rId49"/>
    <p:sldId id="301" r:id="rId50"/>
  </p:sldIdLst>
  <p:sldSz cx="9144000" cy="6858000" type="screen4x3"/>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117" userDrawn="1">
          <p15:clr>
            <a:srgbClr val="A4A3A4"/>
          </p15:clr>
        </p15:guide>
        <p15:guide id="2" pos="217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58"/>
    <p:restoredTop sz="94682"/>
  </p:normalViewPr>
  <p:slideViewPr>
    <p:cSldViewPr snapToGrid="0" snapToObjects="1">
      <p:cViewPr varScale="1">
        <p:scale>
          <a:sx n="109" d="100"/>
          <a:sy n="109" d="100"/>
        </p:scale>
        <p:origin x="-936" y="-96"/>
      </p:cViewPr>
      <p:guideLst>
        <p:guide orient="horz" pos="1477"/>
        <p:guide pos="1288"/>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3B7A5F-5294-6F4B-B710-42D9A4F2F5D7}" type="datetimeFigureOut">
              <a:rPr lang="en-US" smtClean="0"/>
              <a:t>02/11/16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E5BBDA-7974-6C45-8A49-5B28A4AEA1C9}" type="slidenum">
              <a:rPr lang="en-US" smtClean="0"/>
              <a:t>‹#›</a:t>
            </a:fld>
            <a:endParaRPr lang="en-US"/>
          </a:p>
        </p:txBody>
      </p:sp>
    </p:spTree>
    <p:extLst>
      <p:ext uri="{BB962C8B-B14F-4D97-AF65-F5344CB8AC3E}">
        <p14:creationId xmlns:p14="http://schemas.microsoft.com/office/powerpoint/2010/main" val="120489928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912F66FE-28C0-4348-98E6-DE038ED905B0}" type="slidenum">
              <a:rPr lang="en-US" smtClean="0"/>
              <a:pPr/>
              <a:t>22</a:t>
            </a:fld>
            <a:endParaRPr lang="en-US" smtClean="0"/>
          </a:p>
        </p:txBody>
      </p:sp>
      <p:sp>
        <p:nvSpPr>
          <p:cNvPr id="25603" name="Rectangle 2"/>
          <p:cNvSpPr>
            <a:spLocks noGrp="1" noRot="1" noChangeAspect="1" noChangeArrowheads="1" noTextEdit="1"/>
          </p:cNvSpPr>
          <p:nvPr>
            <p:ph type="sldImg"/>
          </p:nvPr>
        </p:nvSpPr>
        <p:spPr>
          <a:xfrm>
            <a:off x="1143000" y="685800"/>
            <a:ext cx="4572000" cy="3429000"/>
          </a:xfrm>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956716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DA5454-227B-4A82-9E0B-21F546A493A7}" type="slidenum">
              <a:rPr lang="en-GB"/>
              <a:pPr/>
              <a:t>23</a:t>
            </a:fld>
            <a:endParaRPr lang="en-GB"/>
          </a:p>
        </p:txBody>
      </p:sp>
      <p:sp>
        <p:nvSpPr>
          <p:cNvPr id="17715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7155" name="Rectangle 3"/>
          <p:cNvSpPr>
            <a:spLocks noGrp="1" noChangeArrowheads="1"/>
          </p:cNvSpPr>
          <p:nvPr>
            <p:ph type="body" idx="1"/>
          </p:nvPr>
        </p:nvSpPr>
        <p:spPr bwMode="auto">
          <a:xfrm>
            <a:off x="915152" y="4343400"/>
            <a:ext cx="5027699" cy="4114800"/>
          </a:xfrm>
          <a:prstGeom prst="rect">
            <a:avLst/>
          </a:prstGeom>
          <a:solidFill>
            <a:srgbClr val="FFFFFF"/>
          </a:solidFill>
          <a:ln>
            <a:solidFill>
              <a:srgbClr val="000000"/>
            </a:solidFill>
            <a:miter lim="800000"/>
            <a:headEnd/>
            <a:tailEnd/>
          </a:ln>
        </p:spPr>
        <p:txBody>
          <a:bodyPr lIns="92696" tIns="46348" rIns="92696" bIns="46348"/>
          <a:lstStyle/>
          <a:p>
            <a:r>
              <a:rPr lang="en-GB"/>
              <a:t>Obvious tie up with ALMA, NGST, next generation of ground based optical telescopes, SKA has resolution advantage to look in more detail at objects detected in other wavebands.</a:t>
            </a:r>
          </a:p>
          <a:p>
            <a:endParaRPr lang="en-GB"/>
          </a:p>
          <a:p>
            <a:r>
              <a:rPr lang="en-GB"/>
              <a:t>Will see things that are not visible in the optical – see next slide – this is the story about distant dust-enshrouded galaxies as seen in the sub-mm regime.</a:t>
            </a:r>
          </a:p>
          <a:p>
            <a:endParaRPr lang="en-GB"/>
          </a:p>
        </p:txBody>
      </p:sp>
    </p:spTree>
    <p:extLst>
      <p:ext uri="{BB962C8B-B14F-4D97-AF65-F5344CB8AC3E}">
        <p14:creationId xmlns:p14="http://schemas.microsoft.com/office/powerpoint/2010/main" val="327734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DA5454-227B-4A82-9E0B-21F546A493A7}" type="slidenum">
              <a:rPr lang="en-GB"/>
              <a:pPr/>
              <a:t>25</a:t>
            </a:fld>
            <a:endParaRPr lang="en-GB"/>
          </a:p>
        </p:txBody>
      </p:sp>
      <p:sp>
        <p:nvSpPr>
          <p:cNvPr id="17715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7155" name="Rectangle 3"/>
          <p:cNvSpPr>
            <a:spLocks noGrp="1" noChangeArrowheads="1"/>
          </p:cNvSpPr>
          <p:nvPr>
            <p:ph type="body" idx="1"/>
          </p:nvPr>
        </p:nvSpPr>
        <p:spPr bwMode="auto">
          <a:xfrm>
            <a:off x="915152" y="4343400"/>
            <a:ext cx="5027699" cy="4114800"/>
          </a:xfrm>
          <a:prstGeom prst="rect">
            <a:avLst/>
          </a:prstGeom>
          <a:solidFill>
            <a:srgbClr val="FFFFFF"/>
          </a:solidFill>
          <a:ln>
            <a:solidFill>
              <a:srgbClr val="000000"/>
            </a:solidFill>
            <a:miter lim="800000"/>
            <a:headEnd/>
            <a:tailEnd/>
          </a:ln>
        </p:spPr>
        <p:txBody>
          <a:bodyPr lIns="92696" tIns="46348" rIns="92696" bIns="46348"/>
          <a:lstStyle/>
          <a:p>
            <a:r>
              <a:rPr lang="en-GB"/>
              <a:t>Obvious tie up with ALMA, NGST, next generation of ground based optical telescopes, SKA has resolution advantage to look in more detail at objects detected in other wavebands.</a:t>
            </a:r>
          </a:p>
          <a:p>
            <a:endParaRPr lang="en-GB"/>
          </a:p>
          <a:p>
            <a:r>
              <a:rPr lang="en-GB"/>
              <a:t>Will see things that are not visible in the optical – see next slide – this is the story about distant dust-enshrouded galaxies as seen in the sub-mm regime.</a:t>
            </a:r>
          </a:p>
          <a:p>
            <a:endParaRPr lang="en-GB"/>
          </a:p>
        </p:txBody>
      </p:sp>
    </p:spTree>
    <p:extLst>
      <p:ext uri="{BB962C8B-B14F-4D97-AF65-F5344CB8AC3E}">
        <p14:creationId xmlns:p14="http://schemas.microsoft.com/office/powerpoint/2010/main" val="946272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DA5454-227B-4A82-9E0B-21F546A493A7}" type="slidenum">
              <a:rPr lang="en-GB"/>
              <a:pPr/>
              <a:t>26</a:t>
            </a:fld>
            <a:endParaRPr lang="en-GB"/>
          </a:p>
        </p:txBody>
      </p:sp>
      <p:sp>
        <p:nvSpPr>
          <p:cNvPr id="17715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7155" name="Rectangle 3"/>
          <p:cNvSpPr>
            <a:spLocks noGrp="1" noChangeArrowheads="1"/>
          </p:cNvSpPr>
          <p:nvPr>
            <p:ph type="body" idx="1"/>
          </p:nvPr>
        </p:nvSpPr>
        <p:spPr bwMode="auto">
          <a:xfrm>
            <a:off x="915152" y="4343400"/>
            <a:ext cx="5027699" cy="4114800"/>
          </a:xfrm>
          <a:prstGeom prst="rect">
            <a:avLst/>
          </a:prstGeom>
          <a:solidFill>
            <a:srgbClr val="FFFFFF"/>
          </a:solidFill>
          <a:ln>
            <a:solidFill>
              <a:srgbClr val="000000"/>
            </a:solidFill>
            <a:miter lim="800000"/>
            <a:headEnd/>
            <a:tailEnd/>
          </a:ln>
        </p:spPr>
        <p:txBody>
          <a:bodyPr lIns="92696" tIns="46348" rIns="92696" bIns="46348"/>
          <a:lstStyle/>
          <a:p>
            <a:r>
              <a:rPr lang="en-GB"/>
              <a:t>Obvious tie up with ALMA, NGST, next generation of ground based optical telescopes, SKA has resolution advantage to look in more detail at objects detected in other wavebands.</a:t>
            </a:r>
          </a:p>
          <a:p>
            <a:endParaRPr lang="en-GB"/>
          </a:p>
          <a:p>
            <a:r>
              <a:rPr lang="en-GB"/>
              <a:t>Will see things that are not visible in the optical – see next slide – this is the story about distant dust-enshrouded galaxies as seen in the sub-mm regime.</a:t>
            </a:r>
          </a:p>
          <a:p>
            <a:endParaRPr lang="en-GB"/>
          </a:p>
        </p:txBody>
      </p:sp>
    </p:spTree>
    <p:extLst>
      <p:ext uri="{BB962C8B-B14F-4D97-AF65-F5344CB8AC3E}">
        <p14:creationId xmlns:p14="http://schemas.microsoft.com/office/powerpoint/2010/main" val="520436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DFD02B0-FFCC-B544-9A60-A87A531074FE}" type="slidenum">
              <a:rPr lang="en-US"/>
              <a:pPr/>
              <a:t>36</a:t>
            </a:fld>
            <a:endParaRPr lang="en-US"/>
          </a:p>
        </p:txBody>
      </p:sp>
      <p:sp>
        <p:nvSpPr>
          <p:cNvPr id="26627" name="Rectangle 2"/>
          <p:cNvSpPr>
            <a:spLocks noGrp="1" noRot="1" noChangeAspect="1" noChangeArrowheads="1"/>
          </p:cNvSpPr>
          <p:nvPr>
            <p:ph type="sldImg"/>
          </p:nvPr>
        </p:nvSpPr>
        <p:spPr>
          <a:solidFill>
            <a:srgbClr val="FFFFFF"/>
          </a:solidFill>
          <a:ln/>
        </p:spPr>
      </p:sp>
      <p:sp>
        <p:nvSpPr>
          <p:cNvPr id="2662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051341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0D42B98A-E6DD-4F41-948B-6BAA29C1F144}" type="slidenum">
              <a:rPr lang="en-US" smtClean="0"/>
              <a:t>‹#›</a:t>
            </a:fld>
            <a:endParaRPr lang="en-US"/>
          </a:p>
        </p:txBody>
      </p:sp>
      <p:sp>
        <p:nvSpPr>
          <p:cNvPr id="7" name="Rectangle 3"/>
          <p:cNvSpPr>
            <a:spLocks noChangeArrowheads="1"/>
          </p:cNvSpPr>
          <p:nvPr userDrawn="1"/>
        </p:nvSpPr>
        <p:spPr bwMode="auto">
          <a:xfrm>
            <a:off x="0" y="6453188"/>
            <a:ext cx="9144000" cy="404812"/>
          </a:xfrm>
          <a:prstGeom prst="rect">
            <a:avLst/>
          </a:prstGeom>
          <a:solidFill>
            <a:srgbClr val="00007E"/>
          </a:solidFill>
          <a:ln w="9525">
            <a:solidFill>
              <a:schemeClr val="tx1"/>
            </a:solidFill>
            <a:miter lim="800000"/>
            <a:headEnd/>
            <a:tailEnd/>
          </a:ln>
          <a:effectLst/>
        </p:spPr>
        <p:txBody>
          <a:bodyPr wrap="none" anchor="ctr"/>
          <a:lstStyle/>
          <a:p>
            <a:pPr>
              <a:defRPr/>
            </a:pPr>
            <a:endParaRPr lang="en-GB">
              <a:latin typeface="Arial" charset="0"/>
              <a:cs typeface="+mn-cs"/>
            </a:endParaRPr>
          </a:p>
        </p:txBody>
      </p:sp>
      <p:sp>
        <p:nvSpPr>
          <p:cNvPr id="8" name="Line 9"/>
          <p:cNvSpPr>
            <a:spLocks noChangeShapeType="1"/>
          </p:cNvSpPr>
          <p:nvPr userDrawn="1"/>
        </p:nvSpPr>
        <p:spPr bwMode="auto">
          <a:xfrm>
            <a:off x="152400" y="1052513"/>
            <a:ext cx="0" cy="5256212"/>
          </a:xfrm>
          <a:prstGeom prst="line">
            <a:avLst/>
          </a:prstGeom>
          <a:noFill/>
          <a:ln w="57150">
            <a:solidFill>
              <a:srgbClr val="000066"/>
            </a:solidFill>
            <a:round/>
            <a:headEnd/>
            <a:tailEnd/>
          </a:ln>
          <a:effectLst>
            <a:outerShdw dist="45791" dir="2021404" algn="ctr" rotWithShape="0">
              <a:srgbClr val="3366FF"/>
            </a:outerShdw>
          </a:effectLst>
        </p:spPr>
        <p:txBody>
          <a:bodyPr/>
          <a:lstStyle/>
          <a:p>
            <a:pPr>
              <a:defRPr/>
            </a:pPr>
            <a:endParaRPr lang="en-GB">
              <a:latin typeface="Arial" charset="0"/>
              <a:cs typeface="+mn-cs"/>
            </a:endParaRPr>
          </a:p>
        </p:txBody>
      </p:sp>
      <p:sp>
        <p:nvSpPr>
          <p:cNvPr id="9" name="Line 10"/>
          <p:cNvSpPr>
            <a:spLocks noChangeShapeType="1"/>
          </p:cNvSpPr>
          <p:nvPr userDrawn="1"/>
        </p:nvSpPr>
        <p:spPr bwMode="auto">
          <a:xfrm rot="5400000">
            <a:off x="3601419" y="-3183012"/>
            <a:ext cx="0" cy="6670824"/>
          </a:xfrm>
          <a:prstGeom prst="line">
            <a:avLst/>
          </a:prstGeom>
          <a:noFill/>
          <a:ln w="57150">
            <a:solidFill>
              <a:srgbClr val="000066"/>
            </a:solidFill>
            <a:round/>
            <a:headEnd/>
            <a:tailEnd/>
          </a:ln>
          <a:effectLst>
            <a:outerShdw dist="35921" dir="2700000" algn="ctr" rotWithShape="0">
              <a:srgbClr val="1819FF"/>
            </a:outerShdw>
          </a:effectLst>
        </p:spPr>
        <p:txBody>
          <a:bodyPr/>
          <a:lstStyle/>
          <a:p>
            <a:pPr>
              <a:defRPr/>
            </a:pPr>
            <a:endParaRPr lang="en-GB">
              <a:latin typeface="Arial" charset="0"/>
              <a:cs typeface="+mn-cs"/>
            </a:endParaRPr>
          </a:p>
        </p:txBody>
      </p:sp>
      <p:pic>
        <p:nvPicPr>
          <p:cNvPr id="10" name="Picture 2"/>
          <p:cNvPicPr>
            <a:picLocks noChangeAspect="1" noChangeArrowheads="1"/>
          </p:cNvPicPr>
          <p:nvPr userDrawn="1"/>
        </p:nvPicPr>
        <p:blipFill>
          <a:blip r:embed="rId2" cstate="print"/>
          <a:srcRect/>
          <a:stretch>
            <a:fillRect/>
          </a:stretch>
        </p:blipFill>
        <p:spPr bwMode="auto">
          <a:xfrm>
            <a:off x="7080686" y="82102"/>
            <a:ext cx="2000250" cy="419100"/>
          </a:xfrm>
          <a:prstGeom prst="rect">
            <a:avLst/>
          </a:prstGeom>
          <a:noFill/>
          <a:ln w="9525">
            <a:noFill/>
            <a:miter lim="800000"/>
            <a:headEnd/>
            <a:tailEnd/>
          </a:ln>
        </p:spPr>
      </p:pic>
    </p:spTree>
    <p:extLst>
      <p:ext uri="{BB962C8B-B14F-4D97-AF65-F5344CB8AC3E}">
        <p14:creationId xmlns:p14="http://schemas.microsoft.com/office/powerpoint/2010/main" val="53782179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DAA0F5-6040-3A47-945C-76535798D719}" type="datetimeFigureOut">
              <a:rPr lang="en-US" smtClean="0"/>
              <a:t>02/11/16</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0D42B98A-E6DD-4F41-948B-6BAA29C1F144}" type="slidenum">
              <a:rPr lang="en-US" smtClean="0"/>
              <a:t>‹#›</a:t>
            </a:fld>
            <a:endParaRPr lang="en-US"/>
          </a:p>
        </p:txBody>
      </p:sp>
    </p:spTree>
    <p:extLst>
      <p:ext uri="{BB962C8B-B14F-4D97-AF65-F5344CB8AC3E}">
        <p14:creationId xmlns:p14="http://schemas.microsoft.com/office/powerpoint/2010/main" val="1992034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DAA0F5-6040-3A47-945C-76535798D719}" type="datetimeFigureOut">
              <a:rPr lang="en-US" smtClean="0"/>
              <a:t>02/11/16</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0D42B98A-E6DD-4F41-948B-6BAA29C1F144}" type="slidenum">
              <a:rPr lang="en-US" smtClean="0"/>
              <a:t>‹#›</a:t>
            </a:fld>
            <a:endParaRPr lang="en-US"/>
          </a:p>
        </p:txBody>
      </p:sp>
    </p:spTree>
    <p:extLst>
      <p:ext uri="{BB962C8B-B14F-4D97-AF65-F5344CB8AC3E}">
        <p14:creationId xmlns:p14="http://schemas.microsoft.com/office/powerpoint/2010/main" val="848641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a:lstStyle>
            <a:lvl1pPr>
              <a:defRPr/>
            </a:lvl1pPr>
          </a:lstStyle>
          <a:p>
            <a:endParaRPr lang="en-GB" altLang="en-US"/>
          </a:p>
        </p:txBody>
      </p:sp>
      <p:sp>
        <p:nvSpPr>
          <p:cNvPr id="8" name="Footer Placeholder 7"/>
          <p:cNvSpPr>
            <a:spLocks noGrp="1"/>
          </p:cNvSpPr>
          <p:nvPr>
            <p:ph type="ftr" sz="quarter" idx="11"/>
          </p:nvPr>
        </p:nvSpPr>
        <p:spPr>
          <a:xfrm>
            <a:off x="3124200" y="6248400"/>
            <a:ext cx="2895600" cy="457200"/>
          </a:xfrm>
          <a:prstGeom prst="rect">
            <a:avLst/>
          </a:prstGeom>
        </p:spPr>
        <p:txBody>
          <a:bodyPr/>
          <a:lstStyle>
            <a:lvl1pPr>
              <a:defRPr/>
            </a:lvl1pPr>
          </a:lstStyle>
          <a:p>
            <a:endParaRPr lang="en-GB" altLang="en-US"/>
          </a:p>
        </p:txBody>
      </p:sp>
      <p:sp>
        <p:nvSpPr>
          <p:cNvPr id="9" name="Slide Number Placeholder 8"/>
          <p:cNvSpPr>
            <a:spLocks noGrp="1"/>
          </p:cNvSpPr>
          <p:nvPr>
            <p:ph type="sldNum" sz="quarter" idx="12"/>
          </p:nvPr>
        </p:nvSpPr>
        <p:spPr>
          <a:xfrm>
            <a:off x="6553200" y="6248400"/>
            <a:ext cx="1905000" cy="457200"/>
          </a:xfrm>
          <a:prstGeom prst="rect">
            <a:avLst/>
          </a:prstGeom>
        </p:spPr>
        <p:txBody>
          <a:bodyPr/>
          <a:lstStyle>
            <a:lvl1pPr>
              <a:defRPr/>
            </a:lvl1pPr>
          </a:lstStyle>
          <a:p>
            <a:fld id="{AEE47CC7-DC00-7F47-8B92-A038EE016DCF}" type="slidenum">
              <a:rPr lang="en-GB" altLang="en-US"/>
              <a:pPr/>
              <a:t>‹#›</a:t>
            </a:fld>
            <a:endParaRPr lang="en-GB" altLang="en-US"/>
          </a:p>
        </p:txBody>
      </p:sp>
    </p:spTree>
    <p:extLst>
      <p:ext uri="{BB962C8B-B14F-4D97-AF65-F5344CB8AC3E}">
        <p14:creationId xmlns:p14="http://schemas.microsoft.com/office/powerpoint/2010/main" val="219999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DAA0F5-6040-3A47-945C-76535798D719}" type="datetimeFigureOut">
              <a:rPr lang="en-US" smtClean="0"/>
              <a:t>02/11/16</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0D42B98A-E6DD-4F41-948B-6BAA29C1F144}" type="slidenum">
              <a:rPr lang="en-US" smtClean="0"/>
              <a:t>‹#›</a:t>
            </a:fld>
            <a:endParaRPr lang="en-US"/>
          </a:p>
        </p:txBody>
      </p:sp>
    </p:spTree>
    <p:extLst>
      <p:ext uri="{BB962C8B-B14F-4D97-AF65-F5344CB8AC3E}">
        <p14:creationId xmlns:p14="http://schemas.microsoft.com/office/powerpoint/2010/main" val="412154307"/>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DAA0F5-6040-3A47-945C-76535798D719}" type="datetimeFigureOut">
              <a:rPr lang="en-US" smtClean="0"/>
              <a:t>02/11/16</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0D42B98A-E6DD-4F41-948B-6BAA29C1F144}" type="slidenum">
              <a:rPr lang="en-US" smtClean="0"/>
              <a:t>‹#›</a:t>
            </a:fld>
            <a:endParaRPr lang="en-US"/>
          </a:p>
        </p:txBody>
      </p:sp>
    </p:spTree>
    <p:extLst>
      <p:ext uri="{BB962C8B-B14F-4D97-AF65-F5344CB8AC3E}">
        <p14:creationId xmlns:p14="http://schemas.microsoft.com/office/powerpoint/2010/main" val="1442676174"/>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B6DAA0F5-6040-3A47-945C-76535798D719}" type="datetimeFigureOut">
              <a:rPr lang="en-US" smtClean="0"/>
              <a:t>02/11/16</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0D42B98A-E6DD-4F41-948B-6BAA29C1F144}" type="slidenum">
              <a:rPr lang="en-US" smtClean="0"/>
              <a:t>‹#›</a:t>
            </a:fld>
            <a:endParaRPr lang="en-US"/>
          </a:p>
        </p:txBody>
      </p:sp>
    </p:spTree>
    <p:extLst>
      <p:ext uri="{BB962C8B-B14F-4D97-AF65-F5344CB8AC3E}">
        <p14:creationId xmlns:p14="http://schemas.microsoft.com/office/powerpoint/2010/main" val="1968081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B6DAA0F5-6040-3A47-945C-76535798D719}" type="datetimeFigureOut">
              <a:rPr lang="en-US" smtClean="0"/>
              <a:t>02/11/16</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0D42B98A-E6DD-4F41-948B-6BAA29C1F144}" type="slidenum">
              <a:rPr lang="en-US" smtClean="0"/>
              <a:t>‹#›</a:t>
            </a:fld>
            <a:endParaRPr lang="en-US"/>
          </a:p>
        </p:txBody>
      </p:sp>
    </p:spTree>
    <p:extLst>
      <p:ext uri="{BB962C8B-B14F-4D97-AF65-F5344CB8AC3E}">
        <p14:creationId xmlns:p14="http://schemas.microsoft.com/office/powerpoint/2010/main" val="2007479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B6DAA0F5-6040-3A47-945C-76535798D719}" type="datetimeFigureOut">
              <a:rPr lang="en-US" smtClean="0"/>
              <a:t>02/11/16</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0D42B98A-E6DD-4F41-948B-6BAA29C1F144}" type="slidenum">
              <a:rPr lang="en-US" smtClean="0"/>
              <a:t>‹#›</a:t>
            </a:fld>
            <a:endParaRPr lang="en-US"/>
          </a:p>
        </p:txBody>
      </p:sp>
    </p:spTree>
    <p:extLst>
      <p:ext uri="{BB962C8B-B14F-4D97-AF65-F5344CB8AC3E}">
        <p14:creationId xmlns:p14="http://schemas.microsoft.com/office/powerpoint/2010/main" val="597790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B6DAA0F5-6040-3A47-945C-76535798D719}" type="datetimeFigureOut">
              <a:rPr lang="en-US" smtClean="0"/>
              <a:t>02/11/16</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0D42B98A-E6DD-4F41-948B-6BAA29C1F144}" type="slidenum">
              <a:rPr lang="en-US" smtClean="0"/>
              <a:t>‹#›</a:t>
            </a:fld>
            <a:endParaRPr lang="en-US"/>
          </a:p>
        </p:txBody>
      </p:sp>
    </p:spTree>
    <p:extLst>
      <p:ext uri="{BB962C8B-B14F-4D97-AF65-F5344CB8AC3E}">
        <p14:creationId xmlns:p14="http://schemas.microsoft.com/office/powerpoint/2010/main" val="1133693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B6DAA0F5-6040-3A47-945C-76535798D719}" type="datetimeFigureOut">
              <a:rPr lang="en-US" smtClean="0"/>
              <a:t>02/11/16</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0D42B98A-E6DD-4F41-948B-6BAA29C1F144}" type="slidenum">
              <a:rPr lang="en-US" smtClean="0"/>
              <a:t>‹#›</a:t>
            </a:fld>
            <a:endParaRPr lang="en-US"/>
          </a:p>
        </p:txBody>
      </p:sp>
    </p:spTree>
    <p:extLst>
      <p:ext uri="{BB962C8B-B14F-4D97-AF65-F5344CB8AC3E}">
        <p14:creationId xmlns:p14="http://schemas.microsoft.com/office/powerpoint/2010/main" val="1508259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B6DAA0F5-6040-3A47-945C-76535798D719}" type="datetimeFigureOut">
              <a:rPr lang="en-US" smtClean="0"/>
              <a:t>02/11/16</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0D42B98A-E6DD-4F41-948B-6BAA29C1F144}" type="slidenum">
              <a:rPr lang="en-US" smtClean="0"/>
              <a:t>‹#›</a:t>
            </a:fld>
            <a:endParaRPr lang="en-US"/>
          </a:p>
        </p:txBody>
      </p:sp>
    </p:spTree>
    <p:extLst>
      <p:ext uri="{BB962C8B-B14F-4D97-AF65-F5344CB8AC3E}">
        <p14:creationId xmlns:p14="http://schemas.microsoft.com/office/powerpoint/2010/main" val="4165312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3"/>
          <p:cNvSpPr>
            <a:spLocks noChangeArrowheads="1"/>
          </p:cNvSpPr>
          <p:nvPr userDrawn="1"/>
        </p:nvSpPr>
        <p:spPr bwMode="auto">
          <a:xfrm>
            <a:off x="0" y="6453188"/>
            <a:ext cx="9144000" cy="404812"/>
          </a:xfrm>
          <a:prstGeom prst="rect">
            <a:avLst/>
          </a:prstGeom>
          <a:solidFill>
            <a:srgbClr val="00007E"/>
          </a:solidFill>
          <a:ln w="9525">
            <a:solidFill>
              <a:schemeClr val="tx1"/>
            </a:solidFill>
            <a:miter lim="800000"/>
            <a:headEnd/>
            <a:tailEnd/>
          </a:ln>
          <a:effectLst/>
        </p:spPr>
        <p:txBody>
          <a:bodyPr wrap="none" anchor="ctr"/>
          <a:lstStyle/>
          <a:p>
            <a:pPr>
              <a:defRPr/>
            </a:pPr>
            <a:endParaRPr lang="en-GB">
              <a:latin typeface="Arial" charset="0"/>
              <a:cs typeface="+mn-cs"/>
            </a:endParaRPr>
          </a:p>
        </p:txBody>
      </p:sp>
      <p:sp>
        <p:nvSpPr>
          <p:cNvPr id="8" name="Line 9"/>
          <p:cNvSpPr>
            <a:spLocks noChangeShapeType="1"/>
          </p:cNvSpPr>
          <p:nvPr userDrawn="1"/>
        </p:nvSpPr>
        <p:spPr bwMode="auto">
          <a:xfrm>
            <a:off x="152400" y="1052513"/>
            <a:ext cx="0" cy="5256212"/>
          </a:xfrm>
          <a:prstGeom prst="line">
            <a:avLst/>
          </a:prstGeom>
          <a:noFill/>
          <a:ln w="57150">
            <a:solidFill>
              <a:srgbClr val="000066"/>
            </a:solidFill>
            <a:round/>
            <a:headEnd/>
            <a:tailEnd/>
          </a:ln>
          <a:effectLst>
            <a:outerShdw dist="45791" dir="2021404" algn="ctr" rotWithShape="0">
              <a:srgbClr val="3366FF"/>
            </a:outerShdw>
          </a:effectLst>
        </p:spPr>
        <p:txBody>
          <a:bodyPr/>
          <a:lstStyle/>
          <a:p>
            <a:pPr>
              <a:defRPr/>
            </a:pPr>
            <a:endParaRPr lang="en-GB">
              <a:latin typeface="Arial" charset="0"/>
              <a:cs typeface="+mn-cs"/>
            </a:endParaRPr>
          </a:p>
        </p:txBody>
      </p:sp>
      <p:sp>
        <p:nvSpPr>
          <p:cNvPr id="9" name="Line 10"/>
          <p:cNvSpPr>
            <a:spLocks noChangeShapeType="1"/>
          </p:cNvSpPr>
          <p:nvPr userDrawn="1"/>
        </p:nvSpPr>
        <p:spPr bwMode="auto">
          <a:xfrm rot="5400000">
            <a:off x="3655452" y="-3128979"/>
            <a:ext cx="0" cy="6562758"/>
          </a:xfrm>
          <a:prstGeom prst="line">
            <a:avLst/>
          </a:prstGeom>
          <a:noFill/>
          <a:ln w="57150">
            <a:solidFill>
              <a:srgbClr val="000066"/>
            </a:solidFill>
            <a:round/>
            <a:headEnd/>
            <a:tailEnd/>
          </a:ln>
          <a:effectLst>
            <a:outerShdw dist="35921" dir="2700000" algn="ctr" rotWithShape="0">
              <a:srgbClr val="1819FF"/>
            </a:outerShdw>
          </a:effectLst>
        </p:spPr>
        <p:txBody>
          <a:bodyPr/>
          <a:lstStyle/>
          <a:p>
            <a:pPr>
              <a:defRPr/>
            </a:pPr>
            <a:endParaRPr lang="en-GB">
              <a:latin typeface="Arial" charset="0"/>
              <a:cs typeface="+mn-cs"/>
            </a:endParaRPr>
          </a:p>
        </p:txBody>
      </p:sp>
      <p:pic>
        <p:nvPicPr>
          <p:cNvPr id="10" name="Picture 2"/>
          <p:cNvPicPr>
            <a:picLocks noChangeAspect="1" noChangeArrowheads="1"/>
          </p:cNvPicPr>
          <p:nvPr userDrawn="1"/>
        </p:nvPicPr>
        <p:blipFill>
          <a:blip r:embed="rId14" cstate="print"/>
          <a:srcRect/>
          <a:stretch>
            <a:fillRect/>
          </a:stretch>
        </p:blipFill>
        <p:spPr bwMode="auto">
          <a:xfrm>
            <a:off x="7080686" y="82102"/>
            <a:ext cx="2000250" cy="419100"/>
          </a:xfrm>
          <a:prstGeom prst="rect">
            <a:avLst/>
          </a:prstGeom>
          <a:noFill/>
          <a:ln w="9525">
            <a:noFill/>
            <a:miter lim="800000"/>
            <a:headEnd/>
            <a:tailEnd/>
          </a:ln>
        </p:spPr>
      </p:pic>
      <p:sp>
        <p:nvSpPr>
          <p:cNvPr id="11" name="TextBox 10"/>
          <p:cNvSpPr txBox="1"/>
          <p:nvPr userDrawn="1"/>
        </p:nvSpPr>
        <p:spPr>
          <a:xfrm>
            <a:off x="152400" y="6505553"/>
            <a:ext cx="6442363" cy="300082"/>
          </a:xfrm>
          <a:prstGeom prst="rect">
            <a:avLst/>
          </a:prstGeom>
          <a:noFill/>
        </p:spPr>
        <p:txBody>
          <a:bodyPr wrap="square" rtlCol="0">
            <a:spAutoFit/>
          </a:bodyPr>
          <a:lstStyle/>
          <a:p>
            <a:r>
              <a:rPr lang="en-US" b="1" dirty="0" smtClean="0">
                <a:solidFill>
                  <a:schemeClr val="accent4"/>
                </a:solidFill>
              </a:rPr>
              <a:t>Paul</a:t>
            </a:r>
            <a:r>
              <a:rPr lang="en-US" b="1" baseline="0" dirty="0" smtClean="0">
                <a:solidFill>
                  <a:schemeClr val="accent4"/>
                </a:solidFill>
              </a:rPr>
              <a:t> Alexander: SRC Workflows and ASTERICS</a:t>
            </a:r>
            <a:endParaRPr lang="en-US" b="1" dirty="0">
              <a:solidFill>
                <a:schemeClr val="accent4"/>
              </a:solidFill>
            </a:endParaRPr>
          </a:p>
        </p:txBody>
      </p:sp>
    </p:spTree>
    <p:extLst>
      <p:ext uri="{BB962C8B-B14F-4D97-AF65-F5344CB8AC3E}">
        <p14:creationId xmlns:p14="http://schemas.microsoft.com/office/powerpoint/2010/main" val="7376665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iming>
    <p:tnLst>
      <p:par>
        <p:cTn xmlns:p14="http://schemas.microsoft.com/office/powerpoint/2010/mai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image" Target="../media/image1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13.jpeg"/><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5.wmf"/><Relationship Id="rId4" Type="http://schemas.openxmlformats.org/officeDocument/2006/relationships/image" Target="../media/image26.png"/><Relationship Id="rId1" Type="http://schemas.openxmlformats.org/officeDocument/2006/relationships/slideLayout" Target="../slideLayouts/slideLayout6.xml"/><Relationship Id="rId2" Type="http://schemas.openxmlformats.org/officeDocument/2006/relationships/image" Target="../media/image24.tiff"/></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tiff"/><Relationship Id="rId1" Type="http://schemas.openxmlformats.org/officeDocument/2006/relationships/slideLayout" Target="../slideLayouts/slideLayout6.xml"/><Relationship Id="rId2" Type="http://schemas.openxmlformats.org/officeDocument/2006/relationships/image" Target="../media/image27.jpeg"/></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32.jpeg"/><Relationship Id="rId5" Type="http://schemas.openxmlformats.org/officeDocument/2006/relationships/image" Target="../media/image33.jpeg"/><Relationship Id="rId6" Type="http://schemas.openxmlformats.org/officeDocument/2006/relationships/image" Target="../media/image34.png"/><Relationship Id="rId7" Type="http://schemas.openxmlformats.org/officeDocument/2006/relationships/image" Target="../media/image35.png"/><Relationship Id="rId1" Type="http://schemas.openxmlformats.org/officeDocument/2006/relationships/slideLayout" Target="../slideLayouts/slideLayout12.xml"/><Relationship Id="rId2" Type="http://schemas.openxmlformats.org/officeDocument/2006/relationships/image" Target="../media/image3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image" Target="../media/image40.png"/><Relationship Id="rId7" Type="http://schemas.openxmlformats.org/officeDocument/2006/relationships/image" Target="../media/image41.jpe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2.emf"/></Relationships>
</file>

<file path=ppt/slides/_rels/slide25.xml.rels><?xml version="1.0" encoding="UTF-8" standalone="yes"?>
<Relationships xmlns="http://schemas.openxmlformats.org/package/2006/relationships"><Relationship Id="rId3" Type="http://schemas.openxmlformats.org/officeDocument/2006/relationships/image" Target="../media/image43.jpeg"/><Relationship Id="rId4" Type="http://schemas.openxmlformats.org/officeDocument/2006/relationships/image" Target="../media/image44.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26.xml.rels><?xml version="1.0" encoding="UTF-8" standalone="yes"?>
<Relationships xmlns="http://schemas.openxmlformats.org/package/2006/relationships"><Relationship Id="rId3" Type="http://schemas.openxmlformats.org/officeDocument/2006/relationships/image" Target="../media/image43.jpe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7.png"/><Relationship Id="rId7" Type="http://schemas.openxmlformats.org/officeDocument/2006/relationships/image" Target="../media/image44.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jpeg"/><Relationship Id="rId5" Type="http://schemas.openxmlformats.org/officeDocument/2006/relationships/image" Target="../media/image51.jpeg"/><Relationship Id="rId1" Type="http://schemas.openxmlformats.org/officeDocument/2006/relationships/slideLayout" Target="../slideLayouts/slideLayout1.xml"/><Relationship Id="rId2" Type="http://schemas.openxmlformats.org/officeDocument/2006/relationships/image" Target="../media/image48.jpeg"/></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5" Type="http://schemas.openxmlformats.org/officeDocument/2006/relationships/image" Target="../media/image55.png"/><Relationship Id="rId1" Type="http://schemas.openxmlformats.org/officeDocument/2006/relationships/slideLayout" Target="../slideLayouts/slideLayout6.xml"/><Relationship Id="rId2"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1" Type="http://schemas.openxmlformats.org/officeDocument/2006/relationships/slideLayout" Target="../slideLayouts/slideLayout6.xml"/><Relationship Id="rId2" Type="http://schemas.openxmlformats.org/officeDocument/2006/relationships/image" Target="../media/image5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7.tiff"/></Relationships>
</file>

<file path=ppt/slides/_rels/slide34.xml.rels><?xml version="1.0" encoding="UTF-8" standalone="yes"?>
<Relationships xmlns="http://schemas.openxmlformats.org/package/2006/relationships"><Relationship Id="rId3" Type="http://schemas.openxmlformats.org/officeDocument/2006/relationships/image" Target="../media/image59.tiff"/><Relationship Id="rId4" Type="http://schemas.openxmlformats.org/officeDocument/2006/relationships/image" Target="../media/image60.tiff"/><Relationship Id="rId1" Type="http://schemas.openxmlformats.org/officeDocument/2006/relationships/slideLayout" Target="../slideLayouts/slideLayout6.xml"/><Relationship Id="rId2" Type="http://schemas.openxmlformats.org/officeDocument/2006/relationships/image" Target="../media/image58.tif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1.tiff"/><Relationship Id="rId3" Type="http://schemas.openxmlformats.org/officeDocument/2006/relationships/image" Target="../media/image62.emf"/></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jpeg"/><Relationship Id="rId6" Type="http://schemas.openxmlformats.org/officeDocument/2006/relationships/image" Target="../media/image66.png"/><Relationship Id="rId7" Type="http://schemas.openxmlformats.org/officeDocument/2006/relationships/image" Target="../media/image67.jpeg"/><Relationship Id="rId8" Type="http://schemas.openxmlformats.org/officeDocument/2006/relationships/image" Target="../media/image68.jpeg"/><Relationship Id="rId9" Type="http://schemas.openxmlformats.org/officeDocument/2006/relationships/image" Target="../media/image69.jpe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37.xml.rels><?xml version="1.0" encoding="UTF-8" standalone="yes"?>
<Relationships xmlns="http://schemas.openxmlformats.org/package/2006/relationships"><Relationship Id="rId3" Type="http://schemas.openxmlformats.org/officeDocument/2006/relationships/image" Target="../media/image71.jpeg"/><Relationship Id="rId4" Type="http://schemas.openxmlformats.org/officeDocument/2006/relationships/image" Target="../media/image72.jpeg"/><Relationship Id="rId5" Type="http://schemas.openxmlformats.org/officeDocument/2006/relationships/image" Target="../media/image73.png"/><Relationship Id="rId6" Type="http://schemas.openxmlformats.org/officeDocument/2006/relationships/image" Target="../media/image74.png"/><Relationship Id="rId1" Type="http://schemas.openxmlformats.org/officeDocument/2006/relationships/slideLayout" Target="../slideLayouts/slideLayout1.xml"/><Relationship Id="rId2" Type="http://schemas.openxmlformats.org/officeDocument/2006/relationships/image" Target="../media/image70.jpeg"/></Relationships>
</file>

<file path=ppt/slides/_rels/slide38.xml.rels><?xml version="1.0" encoding="UTF-8" standalone="yes"?>
<Relationships xmlns="http://schemas.openxmlformats.org/package/2006/relationships"><Relationship Id="rId3" Type="http://schemas.openxmlformats.org/officeDocument/2006/relationships/image" Target="../media/image71.jpeg"/><Relationship Id="rId4" Type="http://schemas.openxmlformats.org/officeDocument/2006/relationships/image" Target="../media/image72.jpeg"/><Relationship Id="rId5" Type="http://schemas.openxmlformats.org/officeDocument/2006/relationships/image" Target="../media/image73.png"/><Relationship Id="rId6" Type="http://schemas.openxmlformats.org/officeDocument/2006/relationships/image" Target="../media/image74.png"/><Relationship Id="rId7" Type="http://schemas.openxmlformats.org/officeDocument/2006/relationships/image" Target="../media/image75.png"/><Relationship Id="rId1" Type="http://schemas.openxmlformats.org/officeDocument/2006/relationships/slideLayout" Target="../slideLayouts/slideLayout1.xml"/><Relationship Id="rId2" Type="http://schemas.openxmlformats.org/officeDocument/2006/relationships/image" Target="../media/image70.jpeg"/></Relationships>
</file>

<file path=ppt/slides/_rels/slide39.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5" Type="http://schemas.openxmlformats.org/officeDocument/2006/relationships/image" Target="../media/image79.png"/><Relationship Id="rId1" Type="http://schemas.openxmlformats.org/officeDocument/2006/relationships/slideLayout" Target="../slideLayouts/slideLayout2.xml"/><Relationship Id="rId2" Type="http://schemas.openxmlformats.org/officeDocument/2006/relationships/image" Target="../media/image7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81.tiff"/><Relationship Id="rId4" Type="http://schemas.openxmlformats.org/officeDocument/2006/relationships/image" Target="../media/image82.tiff"/><Relationship Id="rId5" Type="http://schemas.openxmlformats.org/officeDocument/2006/relationships/image" Target="../media/image48.png"/><Relationship Id="rId6" Type="http://schemas.openxmlformats.org/officeDocument/2006/relationships/image" Target="../media/image490.png"/><Relationship Id="rId1" Type="http://schemas.openxmlformats.org/officeDocument/2006/relationships/slideLayout" Target="../slideLayouts/slideLayout6.xml"/><Relationship Id="rId2" Type="http://schemas.openxmlformats.org/officeDocument/2006/relationships/image" Target="../media/image80.tif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3.tif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4.tiff"/></Relationships>
</file>

<file path=ppt/slides/_rels/slide43.xml.rels><?xml version="1.0" encoding="UTF-8" standalone="yes"?>
<Relationships xmlns="http://schemas.openxmlformats.org/package/2006/relationships"><Relationship Id="rId3" Type="http://schemas.openxmlformats.org/officeDocument/2006/relationships/image" Target="../media/image86.png"/><Relationship Id="rId4" Type="http://schemas.openxmlformats.org/officeDocument/2006/relationships/image" Target="../media/image87.png"/><Relationship Id="rId5" Type="http://schemas.openxmlformats.org/officeDocument/2006/relationships/image" Target="../media/image88.png"/><Relationship Id="rId1" Type="http://schemas.openxmlformats.org/officeDocument/2006/relationships/slideLayout" Target="../slideLayouts/slideLayout2.xml"/><Relationship Id="rId2" Type="http://schemas.openxmlformats.org/officeDocument/2006/relationships/image" Target="../media/image8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9.tiff"/><Relationship Id="rId3" Type="http://schemas.openxmlformats.org/officeDocument/2006/relationships/image" Target="../media/image59.tiff"/></Relationships>
</file>

<file path=ppt/slides/_rels/slide45.xml.rels><?xml version="1.0" encoding="UTF-8" standalone="yes"?>
<Relationships xmlns="http://schemas.openxmlformats.org/package/2006/relationships"><Relationship Id="rId3" Type="http://schemas.openxmlformats.org/officeDocument/2006/relationships/image" Target="../media/image91.tiff"/><Relationship Id="rId4" Type="http://schemas.openxmlformats.org/officeDocument/2006/relationships/image" Target="../media/image92.tiff"/><Relationship Id="rId1" Type="http://schemas.openxmlformats.org/officeDocument/2006/relationships/slideLayout" Target="../slideLayouts/slideLayout6.xml"/><Relationship Id="rId2" Type="http://schemas.openxmlformats.org/officeDocument/2006/relationships/image" Target="../media/image90.jpeg"/></Relationships>
</file>

<file path=ppt/slides/_rels/slide46.xml.rels><?xml version="1.0" encoding="UTF-8" standalone="yes"?>
<Relationships xmlns="http://schemas.openxmlformats.org/package/2006/relationships"><Relationship Id="rId3" Type="http://schemas.openxmlformats.org/officeDocument/2006/relationships/image" Target="../media/image81.tiff"/><Relationship Id="rId4" Type="http://schemas.openxmlformats.org/officeDocument/2006/relationships/image" Target="../media/image82.tiff"/><Relationship Id="rId5" Type="http://schemas.openxmlformats.org/officeDocument/2006/relationships/image" Target="../media/image48.png"/><Relationship Id="rId6" Type="http://schemas.openxmlformats.org/officeDocument/2006/relationships/image" Target="../media/image490.png"/><Relationship Id="rId1" Type="http://schemas.openxmlformats.org/officeDocument/2006/relationships/slideLayout" Target="../slideLayouts/slideLayout6.xml"/><Relationship Id="rId2" Type="http://schemas.openxmlformats.org/officeDocument/2006/relationships/image" Target="../media/image80.tiff"/></Relationships>
</file>

<file path=ppt/slides/_rels/slide47.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png"/><Relationship Id="rId1" Type="http://schemas.openxmlformats.org/officeDocument/2006/relationships/slideLayout" Target="../slideLayouts/slideLayout2.xml"/><Relationship Id="rId2" Type="http://schemas.openxmlformats.org/officeDocument/2006/relationships/image" Target="../media/image93.png"/></Relationships>
</file>

<file path=ppt/slides/_rels/slide48.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1" Type="http://schemas.openxmlformats.org/officeDocument/2006/relationships/slideLayout" Target="../slideLayouts/slideLayout2.xml"/><Relationship Id="rId2" Type="http://schemas.openxmlformats.org/officeDocument/2006/relationships/image" Target="../media/image9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tiff"/><Relationship Id="rId3" Type="http://schemas.openxmlformats.org/officeDocument/2006/relationships/image" Target="../media/image7.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11705"/>
            <a:ext cx="7772400" cy="2387600"/>
          </a:xfrm>
        </p:spPr>
        <p:txBody>
          <a:bodyPr>
            <a:normAutofit/>
          </a:bodyPr>
          <a:lstStyle/>
          <a:p>
            <a:r>
              <a:rPr lang="en-US" sz="4800" dirty="0" smtClean="0">
                <a:latin typeface="+mn-lt"/>
              </a:rPr>
              <a:t>ASTERICS </a:t>
            </a:r>
            <a:br>
              <a:rPr lang="en-US" sz="4800" dirty="0" smtClean="0">
                <a:latin typeface="+mn-lt"/>
              </a:rPr>
            </a:br>
            <a:r>
              <a:rPr lang="en-US" sz="4800" dirty="0">
                <a:latin typeface="+mn-lt"/>
              </a:rPr>
              <a:t>&amp;</a:t>
            </a:r>
            <a:r>
              <a:rPr lang="en-US" sz="4800" dirty="0" smtClean="0">
                <a:latin typeface="+mn-lt"/>
              </a:rPr>
              <a:t/>
            </a:r>
            <a:br>
              <a:rPr lang="en-US" sz="4800" dirty="0" smtClean="0">
                <a:latin typeface="+mn-lt"/>
              </a:rPr>
            </a:br>
            <a:r>
              <a:rPr lang="en-US" sz="4800" dirty="0" smtClean="0">
                <a:latin typeface="+mn-lt"/>
              </a:rPr>
              <a:t>Work Flows within the SRC</a:t>
            </a:r>
            <a:endParaRPr lang="en-US" sz="4800" dirty="0">
              <a:latin typeface="+mn-lt"/>
            </a:endParaRPr>
          </a:p>
        </p:txBody>
      </p:sp>
      <p:sp>
        <p:nvSpPr>
          <p:cNvPr id="3" name="Subtitle 2"/>
          <p:cNvSpPr>
            <a:spLocks noGrp="1"/>
          </p:cNvSpPr>
          <p:nvPr>
            <p:ph type="subTitle" idx="1"/>
          </p:nvPr>
        </p:nvSpPr>
        <p:spPr>
          <a:xfrm>
            <a:off x="1143000" y="4091380"/>
            <a:ext cx="6858000" cy="1655762"/>
          </a:xfrm>
        </p:spPr>
        <p:txBody>
          <a:bodyPr/>
          <a:lstStyle/>
          <a:p>
            <a:r>
              <a:rPr lang="en-US" dirty="0" smtClean="0"/>
              <a:t>Paul Alexander</a:t>
            </a:r>
            <a:endParaRPr lang="en-US" dirty="0"/>
          </a:p>
        </p:txBody>
      </p:sp>
    </p:spTree>
    <p:extLst>
      <p:ext uri="{BB962C8B-B14F-4D97-AF65-F5344CB8AC3E}">
        <p14:creationId xmlns:p14="http://schemas.microsoft.com/office/powerpoint/2010/main" val="135954400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Source detection and feature extraction</a:t>
            </a:r>
          </a:p>
        </p:txBody>
      </p:sp>
      <p:pic>
        <p:nvPicPr>
          <p:cNvPr id="5" name="Picture 4"/>
          <p:cNvPicPr>
            <a:picLocks noChangeAspect="1"/>
          </p:cNvPicPr>
          <p:nvPr/>
        </p:nvPicPr>
        <p:blipFill>
          <a:blip r:embed="rId2"/>
          <a:stretch>
            <a:fillRect/>
          </a:stretch>
        </p:blipFill>
        <p:spPr>
          <a:xfrm>
            <a:off x="4317922" y="1220708"/>
            <a:ext cx="3664340" cy="4519025"/>
          </a:xfrm>
          <a:prstGeom prst="rect">
            <a:avLst/>
          </a:prstGeom>
        </p:spPr>
      </p:pic>
      <p:sp>
        <p:nvSpPr>
          <p:cNvPr id="3" name="TextBox 2"/>
          <p:cNvSpPr txBox="1"/>
          <p:nvPr/>
        </p:nvSpPr>
        <p:spPr>
          <a:xfrm>
            <a:off x="517161" y="4594485"/>
            <a:ext cx="4062334" cy="1546577"/>
          </a:xfrm>
          <a:prstGeom prst="rect">
            <a:avLst/>
          </a:prstGeom>
          <a:noFill/>
        </p:spPr>
        <p:txBody>
          <a:bodyPr wrap="square" rtlCol="0">
            <a:spAutoFit/>
          </a:bodyPr>
          <a:lstStyle/>
          <a:p>
            <a:r>
              <a:rPr lang="en-US" dirty="0" err="1" smtClean="0"/>
              <a:t>Sextractor</a:t>
            </a:r>
            <a:r>
              <a:rPr lang="en-US" dirty="0" smtClean="0"/>
              <a:t> very widely used algorithm</a:t>
            </a:r>
          </a:p>
          <a:p>
            <a:r>
              <a:rPr lang="en-US" dirty="0" smtClean="0"/>
              <a:t>Key aspects of algorithm</a:t>
            </a:r>
          </a:p>
          <a:p>
            <a:pPr marL="285750" indent="-285750">
              <a:buFont typeface="Arial" charset="0"/>
              <a:buChar char="•"/>
            </a:pPr>
            <a:r>
              <a:rPr lang="en-US" dirty="0" smtClean="0"/>
              <a:t>Filtering</a:t>
            </a:r>
          </a:p>
          <a:p>
            <a:pPr marL="285750" indent="-285750">
              <a:buFont typeface="Arial" charset="0"/>
              <a:buChar char="•"/>
            </a:pPr>
            <a:r>
              <a:rPr lang="en-US" dirty="0" smtClean="0"/>
              <a:t>Noise measurement</a:t>
            </a:r>
          </a:p>
          <a:p>
            <a:pPr marL="285750" indent="-285750">
              <a:buFont typeface="Arial" charset="0"/>
              <a:buChar char="•"/>
            </a:pPr>
            <a:r>
              <a:rPr lang="en-US" dirty="0" smtClean="0"/>
              <a:t>Segmentation</a:t>
            </a:r>
          </a:p>
          <a:p>
            <a:pPr marL="285750" indent="-285750">
              <a:buFont typeface="Arial" charset="0"/>
              <a:buChar char="•"/>
            </a:pPr>
            <a:r>
              <a:rPr lang="en-US" dirty="0" smtClean="0"/>
              <a:t>Object identification</a:t>
            </a:r>
          </a:p>
          <a:p>
            <a:pPr marL="285750" indent="-285750">
              <a:buFont typeface="Arial" charset="0"/>
              <a:buChar char="•"/>
            </a:pPr>
            <a:r>
              <a:rPr lang="en-US" dirty="0" smtClean="0"/>
              <a:t>Classification</a:t>
            </a:r>
            <a:endParaRPr lang="en-US" dirty="0"/>
          </a:p>
        </p:txBody>
      </p:sp>
      <p:pic>
        <p:nvPicPr>
          <p:cNvPr id="2" name="Picture 1"/>
          <p:cNvPicPr>
            <a:picLocks noChangeAspect="1"/>
          </p:cNvPicPr>
          <p:nvPr/>
        </p:nvPicPr>
        <p:blipFill>
          <a:blip r:embed="rId3"/>
          <a:stretch>
            <a:fillRect/>
          </a:stretch>
        </p:blipFill>
        <p:spPr>
          <a:xfrm>
            <a:off x="461394" y="1146746"/>
            <a:ext cx="3328085" cy="3260362"/>
          </a:xfrm>
          <a:prstGeom prst="rect">
            <a:avLst/>
          </a:prstGeom>
        </p:spPr>
      </p:pic>
    </p:spTree>
    <p:extLst>
      <p:ext uri="{BB962C8B-B14F-4D97-AF65-F5344CB8AC3E}">
        <p14:creationId xmlns:p14="http://schemas.microsoft.com/office/powerpoint/2010/main" val="88343605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Source detection and feature extraction</a:t>
            </a:r>
          </a:p>
        </p:txBody>
      </p:sp>
      <p:sp>
        <p:nvSpPr>
          <p:cNvPr id="3" name="TextBox 2"/>
          <p:cNvSpPr txBox="1"/>
          <p:nvPr/>
        </p:nvSpPr>
        <p:spPr>
          <a:xfrm>
            <a:off x="461394" y="4624465"/>
            <a:ext cx="4062334" cy="1546577"/>
          </a:xfrm>
          <a:prstGeom prst="rect">
            <a:avLst/>
          </a:prstGeom>
          <a:noFill/>
        </p:spPr>
        <p:txBody>
          <a:bodyPr wrap="square" rtlCol="0">
            <a:spAutoFit/>
          </a:bodyPr>
          <a:lstStyle/>
          <a:p>
            <a:r>
              <a:rPr lang="en-US" dirty="0" err="1" smtClean="0"/>
              <a:t>Sextractor</a:t>
            </a:r>
            <a:r>
              <a:rPr lang="en-US" dirty="0" smtClean="0"/>
              <a:t> very widely used algorithm</a:t>
            </a:r>
          </a:p>
          <a:p>
            <a:r>
              <a:rPr lang="en-US" dirty="0" smtClean="0"/>
              <a:t>Key aspects of algorithm</a:t>
            </a:r>
          </a:p>
          <a:p>
            <a:pPr marL="285750" indent="-285750">
              <a:buFont typeface="Arial" charset="0"/>
              <a:buChar char="•"/>
            </a:pPr>
            <a:r>
              <a:rPr lang="en-US" dirty="0" smtClean="0"/>
              <a:t>Filtering</a:t>
            </a:r>
          </a:p>
          <a:p>
            <a:pPr marL="285750" indent="-285750">
              <a:buFont typeface="Arial" charset="0"/>
              <a:buChar char="•"/>
            </a:pPr>
            <a:r>
              <a:rPr lang="en-US" dirty="0" smtClean="0"/>
              <a:t>Noise measurement</a:t>
            </a:r>
          </a:p>
          <a:p>
            <a:pPr marL="285750" indent="-285750">
              <a:buFont typeface="Arial" charset="0"/>
              <a:buChar char="•"/>
            </a:pPr>
            <a:r>
              <a:rPr lang="en-US" dirty="0" smtClean="0"/>
              <a:t>Segmentation</a:t>
            </a:r>
          </a:p>
          <a:p>
            <a:pPr marL="285750" indent="-285750">
              <a:buFont typeface="Arial" charset="0"/>
              <a:buChar char="•"/>
            </a:pPr>
            <a:r>
              <a:rPr lang="en-US" dirty="0" smtClean="0"/>
              <a:t>Object identification</a:t>
            </a:r>
          </a:p>
          <a:p>
            <a:pPr marL="285750" indent="-285750">
              <a:buFont typeface="Arial" charset="0"/>
              <a:buChar char="•"/>
            </a:pPr>
            <a:r>
              <a:rPr lang="en-US" dirty="0" smtClean="0"/>
              <a:t>Classification</a:t>
            </a:r>
            <a:endParaRPr lang="en-US" dirty="0"/>
          </a:p>
        </p:txBody>
      </p:sp>
      <p:sp>
        <p:nvSpPr>
          <p:cNvPr id="7" name="TextBox 6"/>
          <p:cNvSpPr txBox="1"/>
          <p:nvPr/>
        </p:nvSpPr>
        <p:spPr>
          <a:xfrm>
            <a:off x="4849318" y="4983406"/>
            <a:ext cx="3962586" cy="107721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600" dirty="0" smtClean="0"/>
              <a:t>Embarrassingly parallel</a:t>
            </a:r>
          </a:p>
          <a:p>
            <a:endParaRPr lang="en-US" sz="1600" dirty="0"/>
          </a:p>
          <a:p>
            <a:pPr marL="285750" indent="-285750">
              <a:buFont typeface="Arial" charset="0"/>
              <a:buChar char="•"/>
            </a:pPr>
            <a:r>
              <a:rPr lang="en-US" sz="1600" dirty="0" smtClean="0"/>
              <a:t>Distribute with simple guard region</a:t>
            </a:r>
          </a:p>
          <a:p>
            <a:pPr marL="285750" indent="-285750">
              <a:buFont typeface="Arial" charset="0"/>
              <a:buChar char="•"/>
            </a:pPr>
            <a:r>
              <a:rPr lang="en-US" sz="1600" dirty="0" smtClean="0"/>
              <a:t>Simple extension to multi dimensions</a:t>
            </a:r>
            <a:endParaRPr lang="en-US" sz="1600" dirty="0"/>
          </a:p>
        </p:txBody>
      </p:sp>
      <p:pic>
        <p:nvPicPr>
          <p:cNvPr id="2" name="Picture 1"/>
          <p:cNvPicPr>
            <a:picLocks noChangeAspect="1"/>
          </p:cNvPicPr>
          <p:nvPr/>
        </p:nvPicPr>
        <p:blipFill>
          <a:blip r:embed="rId2"/>
          <a:stretch>
            <a:fillRect/>
          </a:stretch>
        </p:blipFill>
        <p:spPr>
          <a:xfrm>
            <a:off x="461394" y="1146746"/>
            <a:ext cx="3328085" cy="3260362"/>
          </a:xfrm>
          <a:prstGeom prst="rect">
            <a:avLst/>
          </a:prstGeom>
        </p:spPr>
      </p:pic>
      <p:pic>
        <p:nvPicPr>
          <p:cNvPr id="9" name="Picture 18" descr="tile_3_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4949" y="1236122"/>
            <a:ext cx="2523065" cy="308160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074949" y="1773238"/>
            <a:ext cx="1441431" cy="1202310"/>
          </a:xfrm>
          <a:prstGeom prst="rect">
            <a:avLst/>
          </a:prstGeom>
          <a:solidFill>
            <a:schemeClr val="accent1">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156583" y="1778561"/>
            <a:ext cx="1441431" cy="1202310"/>
          </a:xfrm>
          <a:prstGeom prst="rect">
            <a:avLst/>
          </a:prstGeom>
          <a:solidFill>
            <a:schemeClr val="accent1">
              <a:lumMod val="40000"/>
              <a:lumOff val="6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074949" y="2707115"/>
            <a:ext cx="1441431" cy="1202310"/>
          </a:xfrm>
          <a:prstGeom prst="rect">
            <a:avLst/>
          </a:prstGeom>
          <a:solidFill>
            <a:schemeClr val="accent1">
              <a:lumMod val="60000"/>
              <a:lumOff val="4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156583" y="2707115"/>
            <a:ext cx="1441431" cy="1202310"/>
          </a:xfrm>
          <a:prstGeom prst="rect">
            <a:avLst/>
          </a:prstGeom>
          <a:solidFill>
            <a:schemeClr val="accent1">
              <a:lumMod val="75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6783049" y="2833141"/>
            <a:ext cx="394488" cy="1424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8" descr="tile_3_2"/>
          <p:cNvPicPr>
            <a:picLocks noChangeAspect="1" noChangeArrowheads="1"/>
          </p:cNvPicPr>
          <p:nvPr/>
        </p:nvPicPr>
        <p:blipFill rotWithShape="1">
          <a:blip r:embed="rId3">
            <a:extLst>
              <a:ext uri="{28A0092B-C50C-407E-A947-70E740481C1C}">
                <a14:useLocalDpi xmlns:a14="http://schemas.microsoft.com/office/drawing/2010/main" val="0"/>
              </a:ext>
            </a:extLst>
          </a:blip>
          <a:srcRect l="16246" t="16075" r="29374" b="42262"/>
          <a:stretch/>
        </p:blipFill>
        <p:spPr bwMode="auto">
          <a:xfrm>
            <a:off x="7439865" y="1146746"/>
            <a:ext cx="1372039" cy="128392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8" descr="tile_3_2"/>
          <p:cNvPicPr>
            <a:picLocks noChangeAspect="1" noChangeArrowheads="1"/>
          </p:cNvPicPr>
          <p:nvPr/>
        </p:nvPicPr>
        <p:blipFill rotWithShape="1">
          <a:blip r:embed="rId3">
            <a:extLst>
              <a:ext uri="{28A0092B-C50C-407E-A947-70E740481C1C}">
                <a14:useLocalDpi xmlns:a14="http://schemas.microsoft.com/office/drawing/2010/main" val="0"/>
              </a:ext>
            </a:extLst>
          </a:blip>
          <a:srcRect l="31505" t="24878" r="13796" b="36202"/>
          <a:stretch/>
        </p:blipFill>
        <p:spPr bwMode="auto">
          <a:xfrm>
            <a:off x="7439865" y="3182435"/>
            <a:ext cx="1372039" cy="1224673"/>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a:xfrm>
            <a:off x="8086570" y="2679705"/>
            <a:ext cx="69913" cy="6991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8087494" y="2832105"/>
            <a:ext cx="69913" cy="6991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8087494" y="2995219"/>
            <a:ext cx="69913" cy="6991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9298146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Extension to multi-</a:t>
            </a:r>
            <a:r>
              <a:rPr lang="en-US" sz="2800" b="1" dirty="0" smtClean="0">
                <a:solidFill>
                  <a:schemeClr val="accent5">
                    <a:lumMod val="75000"/>
                  </a:schemeClr>
                </a:solidFill>
              </a:rPr>
              <a:t>scale: Duchamp</a:t>
            </a:r>
            <a:endParaRPr lang="en-US" sz="2800" b="1" dirty="0" smtClean="0">
              <a:solidFill>
                <a:schemeClr val="accent5">
                  <a:lumMod val="75000"/>
                </a:schemeClr>
              </a:solidFill>
            </a:endParaRPr>
          </a:p>
        </p:txBody>
      </p:sp>
      <p:pic>
        <p:nvPicPr>
          <p:cNvPr id="3" name="Picture 2"/>
          <p:cNvPicPr>
            <a:picLocks noChangeAspect="1"/>
          </p:cNvPicPr>
          <p:nvPr/>
        </p:nvPicPr>
        <p:blipFill>
          <a:blip r:embed="rId2"/>
          <a:stretch>
            <a:fillRect/>
          </a:stretch>
        </p:blipFill>
        <p:spPr>
          <a:xfrm>
            <a:off x="461394" y="1146747"/>
            <a:ext cx="4104401" cy="4856963"/>
          </a:xfrm>
          <a:prstGeom prst="rect">
            <a:avLst/>
          </a:prstGeom>
        </p:spPr>
      </p:pic>
      <p:pic>
        <p:nvPicPr>
          <p:cNvPr id="5" name="Picture 4"/>
          <p:cNvPicPr>
            <a:picLocks noChangeAspect="1"/>
          </p:cNvPicPr>
          <p:nvPr/>
        </p:nvPicPr>
        <p:blipFill>
          <a:blip r:embed="rId3"/>
          <a:stretch>
            <a:fillRect/>
          </a:stretch>
        </p:blipFill>
        <p:spPr>
          <a:xfrm>
            <a:off x="4789834" y="1146747"/>
            <a:ext cx="4115840" cy="4740566"/>
          </a:xfrm>
          <a:prstGeom prst="rect">
            <a:avLst/>
          </a:prstGeom>
        </p:spPr>
      </p:pic>
      <p:sp>
        <p:nvSpPr>
          <p:cNvPr id="6" name="TextBox 5"/>
          <p:cNvSpPr txBox="1"/>
          <p:nvPr/>
        </p:nvSpPr>
        <p:spPr>
          <a:xfrm>
            <a:off x="824459" y="6086007"/>
            <a:ext cx="2128603" cy="300082"/>
          </a:xfrm>
          <a:prstGeom prst="rect">
            <a:avLst/>
          </a:prstGeom>
          <a:noFill/>
        </p:spPr>
        <p:txBody>
          <a:bodyPr wrap="square" rtlCol="0">
            <a:spAutoFit/>
          </a:bodyPr>
          <a:lstStyle/>
          <a:p>
            <a:r>
              <a:rPr lang="en-US" smtClean="0"/>
              <a:t>Multi-scale smoothing</a:t>
            </a:r>
            <a:endParaRPr lang="en-US"/>
          </a:p>
        </p:txBody>
      </p:sp>
      <p:sp>
        <p:nvSpPr>
          <p:cNvPr id="7" name="TextBox 6"/>
          <p:cNvSpPr txBox="1"/>
          <p:nvPr/>
        </p:nvSpPr>
        <p:spPr>
          <a:xfrm>
            <a:off x="5099154" y="6086007"/>
            <a:ext cx="2128603" cy="300082"/>
          </a:xfrm>
          <a:prstGeom prst="rect">
            <a:avLst/>
          </a:prstGeom>
          <a:noFill/>
        </p:spPr>
        <p:txBody>
          <a:bodyPr wrap="square" rtlCol="0">
            <a:spAutoFit/>
          </a:bodyPr>
          <a:lstStyle/>
          <a:p>
            <a:r>
              <a:rPr lang="en-US" dirty="0" smtClean="0"/>
              <a:t>Wavelet representation</a:t>
            </a:r>
            <a:endParaRPr lang="en-US" dirty="0"/>
          </a:p>
        </p:txBody>
      </p:sp>
    </p:spTree>
    <p:extLst>
      <p:ext uri="{BB962C8B-B14F-4D97-AF65-F5344CB8AC3E}">
        <p14:creationId xmlns:p14="http://schemas.microsoft.com/office/powerpoint/2010/main" val="53369785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Full Bayesian Source Finding</a:t>
            </a:r>
          </a:p>
        </p:txBody>
      </p:sp>
      <p:pic>
        <p:nvPicPr>
          <p:cNvPr id="2" name="Picture 1"/>
          <p:cNvPicPr>
            <a:picLocks noChangeAspect="1"/>
          </p:cNvPicPr>
          <p:nvPr/>
        </p:nvPicPr>
        <p:blipFill>
          <a:blip r:embed="rId2"/>
          <a:stretch>
            <a:fillRect/>
          </a:stretch>
        </p:blipFill>
        <p:spPr>
          <a:xfrm>
            <a:off x="529444" y="1286475"/>
            <a:ext cx="3591637" cy="752605"/>
          </a:xfrm>
          <a:prstGeom prst="rect">
            <a:avLst/>
          </a:prstGeom>
        </p:spPr>
      </p:pic>
      <p:sp>
        <p:nvSpPr>
          <p:cNvPr id="6" name="TextBox 5"/>
          <p:cNvSpPr txBox="1"/>
          <p:nvPr/>
        </p:nvSpPr>
        <p:spPr>
          <a:xfrm>
            <a:off x="671850" y="2039080"/>
            <a:ext cx="939592" cy="30008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dirty="0" smtClean="0"/>
              <a:t>posterior</a:t>
            </a:r>
            <a:endParaRPr lang="en-US" dirty="0"/>
          </a:p>
        </p:txBody>
      </p:sp>
      <p:sp>
        <p:nvSpPr>
          <p:cNvPr id="7" name="TextBox 6"/>
          <p:cNvSpPr txBox="1"/>
          <p:nvPr/>
        </p:nvSpPr>
        <p:spPr>
          <a:xfrm>
            <a:off x="2063233" y="1005672"/>
            <a:ext cx="939592" cy="30008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dirty="0" smtClean="0"/>
              <a:t>likelihood</a:t>
            </a:r>
            <a:endParaRPr lang="en-US" dirty="0"/>
          </a:p>
        </p:txBody>
      </p:sp>
      <p:sp>
        <p:nvSpPr>
          <p:cNvPr id="8" name="TextBox 7"/>
          <p:cNvSpPr txBox="1"/>
          <p:nvPr/>
        </p:nvSpPr>
        <p:spPr>
          <a:xfrm>
            <a:off x="3597022" y="986393"/>
            <a:ext cx="543722" cy="30008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smtClean="0"/>
              <a:t>prior</a:t>
            </a:r>
            <a:endParaRPr lang="en-US" dirty="0"/>
          </a:p>
        </p:txBody>
      </p:sp>
      <p:sp>
        <p:nvSpPr>
          <p:cNvPr id="9" name="TextBox 8"/>
          <p:cNvSpPr txBox="1"/>
          <p:nvPr/>
        </p:nvSpPr>
        <p:spPr>
          <a:xfrm>
            <a:off x="2241969" y="2127701"/>
            <a:ext cx="1521711" cy="30008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smtClean="0"/>
              <a:t>Bayesian evidence</a:t>
            </a:r>
            <a:endParaRPr lang="en-US" dirty="0"/>
          </a:p>
        </p:txBody>
      </p:sp>
      <p:pic>
        <p:nvPicPr>
          <p:cNvPr id="10" name="Picture 9"/>
          <p:cNvPicPr>
            <a:picLocks noChangeAspect="1"/>
          </p:cNvPicPr>
          <p:nvPr/>
        </p:nvPicPr>
        <p:blipFill>
          <a:blip r:embed="rId3"/>
          <a:stretch>
            <a:fillRect/>
          </a:stretch>
        </p:blipFill>
        <p:spPr>
          <a:xfrm>
            <a:off x="4393131" y="1031460"/>
            <a:ext cx="4609139" cy="3000893"/>
          </a:xfrm>
          <a:prstGeom prst="rect">
            <a:avLst/>
          </a:prstGeom>
        </p:spPr>
      </p:pic>
      <p:pic>
        <p:nvPicPr>
          <p:cNvPr id="11" name="Picture 10"/>
          <p:cNvPicPr>
            <a:picLocks noChangeAspect="1"/>
          </p:cNvPicPr>
          <p:nvPr/>
        </p:nvPicPr>
        <p:blipFill>
          <a:blip r:embed="rId4"/>
          <a:stretch>
            <a:fillRect/>
          </a:stretch>
        </p:blipFill>
        <p:spPr>
          <a:xfrm>
            <a:off x="671850" y="2970836"/>
            <a:ext cx="3468894" cy="697450"/>
          </a:xfrm>
          <a:prstGeom prst="rect">
            <a:avLst/>
          </a:prstGeom>
        </p:spPr>
      </p:pic>
      <p:sp>
        <p:nvSpPr>
          <p:cNvPr id="12" name="TextBox 11"/>
          <p:cNvSpPr txBox="1"/>
          <p:nvPr/>
        </p:nvSpPr>
        <p:spPr>
          <a:xfrm>
            <a:off x="906905" y="4182256"/>
            <a:ext cx="5846164" cy="1546577"/>
          </a:xfrm>
          <a:prstGeom prst="rect">
            <a:avLst/>
          </a:prstGeom>
          <a:noFill/>
        </p:spPr>
        <p:txBody>
          <a:bodyPr wrap="square" rtlCol="0">
            <a:spAutoFit/>
          </a:bodyPr>
          <a:lstStyle/>
          <a:p>
            <a:r>
              <a:rPr lang="en-US" dirty="0" smtClean="0"/>
              <a:t>Full Bayesian analysis</a:t>
            </a:r>
          </a:p>
          <a:p>
            <a:pPr marL="285750" indent="-285750">
              <a:buFont typeface="Arial" charset="0"/>
              <a:buChar char="•"/>
            </a:pPr>
            <a:r>
              <a:rPr lang="en-US" dirty="0" smtClean="0"/>
              <a:t>Model for the source simple or complex</a:t>
            </a:r>
          </a:p>
          <a:p>
            <a:pPr marL="285750" indent="-285750">
              <a:buFont typeface="Arial" charset="0"/>
              <a:buChar char="•"/>
            </a:pPr>
            <a:r>
              <a:rPr lang="en-US" dirty="0" smtClean="0"/>
              <a:t>Compare evidence </a:t>
            </a:r>
            <a:r>
              <a:rPr lang="mr-IN" dirty="0" smtClean="0"/>
              <a:t>–</a:t>
            </a:r>
            <a:r>
              <a:rPr lang="en-US" dirty="0" smtClean="0"/>
              <a:t> is there evidence of 1, 2, </a:t>
            </a:r>
            <a:r>
              <a:rPr lang="mr-IN" dirty="0" smtClean="0"/>
              <a:t>…</a:t>
            </a:r>
            <a:r>
              <a:rPr lang="en-GB" dirty="0" smtClean="0"/>
              <a:t> N sources</a:t>
            </a:r>
          </a:p>
          <a:p>
            <a:pPr marL="285750" indent="-285750">
              <a:buFont typeface="Arial" charset="0"/>
              <a:buChar char="•"/>
            </a:pPr>
            <a:r>
              <a:rPr lang="en-GB" dirty="0" smtClean="0"/>
              <a:t>Quantifies detectability</a:t>
            </a:r>
          </a:p>
          <a:p>
            <a:pPr marL="285750" indent="-285750">
              <a:buFont typeface="Arial" charset="0"/>
              <a:buChar char="•"/>
            </a:pPr>
            <a:r>
              <a:rPr lang="en-GB" dirty="0" smtClean="0"/>
              <a:t>Can get very computationally challenging</a:t>
            </a:r>
          </a:p>
          <a:p>
            <a:pPr marL="285750" indent="-285750">
              <a:buFont typeface="Arial" charset="0"/>
              <a:buChar char="•"/>
            </a:pPr>
            <a:r>
              <a:rPr lang="en-GB" dirty="0" smtClean="0"/>
              <a:t>Image-space parallel</a:t>
            </a:r>
          </a:p>
          <a:p>
            <a:pPr marL="285750" indent="-285750">
              <a:buFont typeface="Arial" charset="0"/>
              <a:buChar char="•"/>
            </a:pPr>
            <a:r>
              <a:rPr lang="en-GB" dirty="0" smtClean="0"/>
              <a:t>Visibility space very computationally expensive</a:t>
            </a:r>
            <a:r>
              <a:rPr lang="en-US" dirty="0" smtClean="0"/>
              <a:t> </a:t>
            </a:r>
            <a:endParaRPr lang="en-US" dirty="0"/>
          </a:p>
        </p:txBody>
      </p:sp>
      <p:sp>
        <p:nvSpPr>
          <p:cNvPr id="14" name="TextBox 13"/>
          <p:cNvSpPr txBox="1"/>
          <p:nvPr/>
        </p:nvSpPr>
        <p:spPr>
          <a:xfrm>
            <a:off x="5692515" y="4046603"/>
            <a:ext cx="2271010" cy="30008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dirty="0" smtClean="0"/>
              <a:t>Finding galaxies in Alma fields</a:t>
            </a:r>
            <a:endParaRPr lang="en-US" dirty="0"/>
          </a:p>
        </p:txBody>
      </p:sp>
      <p:sp>
        <p:nvSpPr>
          <p:cNvPr id="15" name="TextBox 14"/>
          <p:cNvSpPr txBox="1"/>
          <p:nvPr/>
        </p:nvSpPr>
        <p:spPr>
          <a:xfrm>
            <a:off x="5692514" y="5225829"/>
            <a:ext cx="2941819" cy="83099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600" dirty="0" smtClean="0"/>
              <a:t>Building source detection as part of deconvolution step using Bayesian / MEM approach</a:t>
            </a:r>
            <a:endParaRPr lang="en-US" sz="1600" dirty="0"/>
          </a:p>
        </p:txBody>
      </p:sp>
    </p:spTree>
    <p:extLst>
      <p:ext uri="{BB962C8B-B14F-4D97-AF65-F5344CB8AC3E}">
        <p14:creationId xmlns:p14="http://schemas.microsoft.com/office/powerpoint/2010/main" val="65387491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Comparison between wavebands</a:t>
            </a:r>
          </a:p>
        </p:txBody>
      </p:sp>
      <p:pic>
        <p:nvPicPr>
          <p:cNvPr id="2" name="Picture 1"/>
          <p:cNvPicPr>
            <a:picLocks noChangeAspect="1"/>
          </p:cNvPicPr>
          <p:nvPr/>
        </p:nvPicPr>
        <p:blipFill>
          <a:blip r:embed="rId2"/>
          <a:stretch>
            <a:fillRect/>
          </a:stretch>
        </p:blipFill>
        <p:spPr>
          <a:xfrm>
            <a:off x="682052" y="1072189"/>
            <a:ext cx="5853659" cy="4303375"/>
          </a:xfrm>
          <a:prstGeom prst="rect">
            <a:avLst/>
          </a:prstGeom>
        </p:spPr>
      </p:pic>
      <p:sp>
        <p:nvSpPr>
          <p:cNvPr id="6" name="TextBox 5"/>
          <p:cNvSpPr txBox="1"/>
          <p:nvPr/>
        </p:nvSpPr>
        <p:spPr>
          <a:xfrm>
            <a:off x="6056373" y="4303590"/>
            <a:ext cx="2949315" cy="156966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600" dirty="0" smtClean="0"/>
              <a:t>Currently source detection in both and compare lists (catalogues)</a:t>
            </a:r>
          </a:p>
          <a:p>
            <a:endParaRPr lang="en-US" sz="1600" dirty="0"/>
          </a:p>
          <a:p>
            <a:r>
              <a:rPr lang="en-US" sz="1600" dirty="0" smtClean="0"/>
              <a:t>ASTERICS task is to develop joint Bayesian analysis </a:t>
            </a:r>
            <a:endParaRPr lang="en-US" sz="1600" dirty="0"/>
          </a:p>
        </p:txBody>
      </p:sp>
    </p:spTree>
    <p:extLst>
      <p:ext uri="{BB962C8B-B14F-4D97-AF65-F5344CB8AC3E}">
        <p14:creationId xmlns:p14="http://schemas.microsoft.com/office/powerpoint/2010/main" val="138896551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7318501" cy="523220"/>
          </a:xfrm>
          <a:prstGeom prst="rect">
            <a:avLst/>
          </a:prstGeom>
          <a:noFill/>
        </p:spPr>
        <p:txBody>
          <a:bodyPr wrap="square" rtlCol="0">
            <a:spAutoFit/>
          </a:bodyPr>
          <a:lstStyle/>
          <a:p>
            <a:r>
              <a:rPr lang="en-US" sz="2800" b="1" dirty="0" smtClean="0">
                <a:solidFill>
                  <a:schemeClr val="accent5">
                    <a:lumMod val="75000"/>
                  </a:schemeClr>
                </a:solidFill>
              </a:rPr>
              <a:t>Comparison between wavebands: Stacking </a:t>
            </a:r>
          </a:p>
        </p:txBody>
      </p:sp>
      <p:sp>
        <p:nvSpPr>
          <p:cNvPr id="5" name="TextBox 4"/>
          <p:cNvSpPr txBox="1"/>
          <p:nvPr/>
        </p:nvSpPr>
        <p:spPr>
          <a:xfrm>
            <a:off x="348968" y="5066675"/>
            <a:ext cx="4530330" cy="1131079"/>
          </a:xfrm>
          <a:prstGeom prst="rect">
            <a:avLst/>
          </a:prstGeom>
          <a:noFill/>
        </p:spPr>
        <p:txBody>
          <a:bodyPr wrap="square" rtlCol="0">
            <a:spAutoFit/>
          </a:bodyPr>
          <a:lstStyle/>
          <a:p>
            <a:r>
              <a:rPr lang="en-US" dirty="0" smtClean="0"/>
              <a:t>Stacking is simply adding image and/or spectral data referenced to give better sensitivity</a:t>
            </a:r>
          </a:p>
          <a:p>
            <a:pPr marL="285750" indent="-285750">
              <a:buFont typeface="Arial" charset="0"/>
              <a:buChar char="•"/>
            </a:pPr>
            <a:r>
              <a:rPr lang="en-US" dirty="0" smtClean="0"/>
              <a:t>E</a:t>
            </a:r>
            <a:r>
              <a:rPr lang="en-GB" dirty="0" smtClean="0"/>
              <a:t>.g. emission detected in one waveband for a class of object and not in another</a:t>
            </a:r>
          </a:p>
          <a:p>
            <a:pPr marL="285750" indent="-285750">
              <a:buFont typeface="Arial" charset="0"/>
              <a:buChar char="•"/>
            </a:pPr>
            <a:r>
              <a:rPr lang="en-GB" dirty="0" smtClean="0"/>
              <a:t>Use positions from detected band for referencing</a:t>
            </a:r>
            <a:endParaRPr lang="en-US" dirty="0"/>
          </a:p>
        </p:txBody>
      </p:sp>
      <p:grpSp>
        <p:nvGrpSpPr>
          <p:cNvPr id="6" name="Group 32"/>
          <p:cNvGrpSpPr>
            <a:grpSpLocks/>
          </p:cNvGrpSpPr>
          <p:nvPr/>
        </p:nvGrpSpPr>
        <p:grpSpPr bwMode="auto">
          <a:xfrm>
            <a:off x="348968" y="975558"/>
            <a:ext cx="4530330" cy="4192454"/>
            <a:chOff x="478" y="0"/>
            <a:chExt cx="4918" cy="4198"/>
          </a:xfrm>
        </p:grpSpPr>
        <p:pic>
          <p:nvPicPr>
            <p:cNvPr id="7" name="Picture 12" descr="Mosa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 y="0"/>
              <a:ext cx="4918" cy="419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objec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1" y="2656"/>
              <a:ext cx="1816" cy="106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5" descr="objec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5" y="268"/>
              <a:ext cx="1133" cy="1009"/>
            </a:xfrm>
            <a:prstGeom prst="rect">
              <a:avLst/>
            </a:prstGeom>
            <a:noFill/>
            <a:extLst>
              <a:ext uri="{909E8E84-426E-40dd-AFC4-6F175D3DCCD1}">
                <a14:hiddenFill xmlns:a14="http://schemas.microsoft.com/office/drawing/2010/main">
                  <a:solidFill>
                    <a:srgbClr val="FFFFFF"/>
                  </a:solidFill>
                </a14:hiddenFill>
              </a:ext>
            </a:extLst>
          </p:spPr>
        </p:pic>
        <p:sp>
          <p:nvSpPr>
            <p:cNvPr id="10" name="Line 16"/>
            <p:cNvSpPr>
              <a:spLocks noChangeShapeType="1"/>
            </p:cNvSpPr>
            <p:nvPr/>
          </p:nvSpPr>
          <p:spPr bwMode="auto">
            <a:xfrm flipH="1">
              <a:off x="3403" y="1177"/>
              <a:ext cx="337" cy="504"/>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1" name="Line 17"/>
            <p:cNvSpPr>
              <a:spLocks noChangeShapeType="1"/>
            </p:cNvSpPr>
            <p:nvPr/>
          </p:nvSpPr>
          <p:spPr bwMode="auto">
            <a:xfrm flipH="1">
              <a:off x="3403" y="336"/>
              <a:ext cx="337" cy="1042"/>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2" name="Line 18"/>
            <p:cNvSpPr>
              <a:spLocks noChangeShapeType="1"/>
            </p:cNvSpPr>
            <p:nvPr/>
          </p:nvSpPr>
          <p:spPr bwMode="auto">
            <a:xfrm>
              <a:off x="3403" y="1681"/>
              <a:ext cx="337" cy="0"/>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3" name="Line 19"/>
            <p:cNvSpPr>
              <a:spLocks noChangeShapeType="1"/>
            </p:cNvSpPr>
            <p:nvPr/>
          </p:nvSpPr>
          <p:spPr bwMode="auto">
            <a:xfrm>
              <a:off x="3403" y="1378"/>
              <a:ext cx="337" cy="0"/>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4" name="Line 20"/>
            <p:cNvSpPr>
              <a:spLocks noChangeShapeType="1"/>
            </p:cNvSpPr>
            <p:nvPr/>
          </p:nvSpPr>
          <p:spPr bwMode="auto">
            <a:xfrm flipV="1">
              <a:off x="3740" y="1177"/>
              <a:ext cx="841" cy="504"/>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5" name="Line 21"/>
            <p:cNvSpPr>
              <a:spLocks noChangeShapeType="1"/>
            </p:cNvSpPr>
            <p:nvPr/>
          </p:nvSpPr>
          <p:spPr bwMode="auto">
            <a:xfrm flipV="1">
              <a:off x="3740" y="1211"/>
              <a:ext cx="134" cy="167"/>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6" name="Line 22"/>
            <p:cNvSpPr>
              <a:spLocks noChangeShapeType="1"/>
            </p:cNvSpPr>
            <p:nvPr/>
          </p:nvSpPr>
          <p:spPr bwMode="auto">
            <a:xfrm>
              <a:off x="3403" y="1378"/>
              <a:ext cx="0" cy="303"/>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7" name="Line 23"/>
            <p:cNvSpPr>
              <a:spLocks noChangeShapeType="1"/>
            </p:cNvSpPr>
            <p:nvPr/>
          </p:nvSpPr>
          <p:spPr bwMode="auto">
            <a:xfrm>
              <a:off x="3740" y="1378"/>
              <a:ext cx="0" cy="303"/>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8" name="Line 24"/>
            <p:cNvSpPr>
              <a:spLocks noChangeShapeType="1"/>
            </p:cNvSpPr>
            <p:nvPr/>
          </p:nvSpPr>
          <p:spPr bwMode="auto">
            <a:xfrm flipV="1">
              <a:off x="2865" y="2286"/>
              <a:ext cx="370" cy="471"/>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9" name="Line 25"/>
            <p:cNvSpPr>
              <a:spLocks noChangeShapeType="1"/>
            </p:cNvSpPr>
            <p:nvPr/>
          </p:nvSpPr>
          <p:spPr bwMode="auto">
            <a:xfrm flipV="1">
              <a:off x="2865" y="2387"/>
              <a:ext cx="370" cy="1211"/>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26"/>
            <p:cNvSpPr>
              <a:spLocks noChangeShapeType="1"/>
            </p:cNvSpPr>
            <p:nvPr/>
          </p:nvSpPr>
          <p:spPr bwMode="auto">
            <a:xfrm flipV="1">
              <a:off x="1419" y="2286"/>
              <a:ext cx="1648" cy="471"/>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7"/>
            <p:cNvSpPr>
              <a:spLocks noChangeShapeType="1"/>
            </p:cNvSpPr>
            <p:nvPr/>
          </p:nvSpPr>
          <p:spPr bwMode="auto">
            <a:xfrm flipV="1">
              <a:off x="2563" y="2387"/>
              <a:ext cx="504" cy="370"/>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8"/>
            <p:cNvSpPr>
              <a:spLocks noChangeShapeType="1"/>
            </p:cNvSpPr>
            <p:nvPr/>
          </p:nvSpPr>
          <p:spPr bwMode="auto">
            <a:xfrm>
              <a:off x="3067" y="2286"/>
              <a:ext cx="0" cy="101"/>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9"/>
            <p:cNvSpPr>
              <a:spLocks noChangeShapeType="1"/>
            </p:cNvSpPr>
            <p:nvPr/>
          </p:nvSpPr>
          <p:spPr bwMode="auto">
            <a:xfrm>
              <a:off x="3235" y="2286"/>
              <a:ext cx="0" cy="101"/>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30"/>
            <p:cNvSpPr>
              <a:spLocks noChangeShapeType="1"/>
            </p:cNvSpPr>
            <p:nvPr/>
          </p:nvSpPr>
          <p:spPr bwMode="auto">
            <a:xfrm>
              <a:off x="3067" y="2387"/>
              <a:ext cx="168" cy="0"/>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Line 31"/>
            <p:cNvSpPr>
              <a:spLocks noChangeShapeType="1"/>
            </p:cNvSpPr>
            <p:nvPr/>
          </p:nvSpPr>
          <p:spPr bwMode="auto">
            <a:xfrm>
              <a:off x="3067" y="2286"/>
              <a:ext cx="168" cy="0"/>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pic>
        <p:nvPicPr>
          <p:cNvPr id="26" name="Picture 18" descr="tile_3_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24007" y="992442"/>
            <a:ext cx="3875898" cy="4733925"/>
          </a:xfrm>
          <a:prstGeom prst="rect">
            <a:avLst/>
          </a:prstGeom>
          <a:noFill/>
          <a:extLst>
            <a:ext uri="{909E8E84-426E-40dd-AFC4-6F175D3DCCD1}">
              <a14:hiddenFill xmlns:a14="http://schemas.microsoft.com/office/drawing/2010/main">
                <a:solidFill>
                  <a:srgbClr val="FFFFFF"/>
                </a:solidFill>
              </a14:hiddenFill>
            </a:ext>
          </a:extLst>
        </p:spPr>
      </p:pic>
      <p:sp>
        <p:nvSpPr>
          <p:cNvPr id="27" name="Text Box 19"/>
          <p:cNvSpPr txBox="1">
            <a:spLocks noChangeArrowheads="1"/>
          </p:cNvSpPr>
          <p:nvPr/>
        </p:nvSpPr>
        <p:spPr bwMode="auto">
          <a:xfrm>
            <a:off x="5233564" y="5366159"/>
            <a:ext cx="314026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GB" altLang="en-US" sz="1400">
                <a:solidFill>
                  <a:srgbClr val="FFFF00"/>
                </a:solidFill>
              </a:rPr>
              <a:t>SPITZER LOCKMAN HOLE</a:t>
            </a:r>
            <a:endParaRPr lang="en-US" altLang="en-US" sz="1400" dirty="0">
              <a:solidFill>
                <a:srgbClr val="FFFF00"/>
              </a:solidFill>
            </a:endParaRPr>
          </a:p>
        </p:txBody>
      </p:sp>
    </p:spTree>
    <p:extLst>
      <p:ext uri="{BB962C8B-B14F-4D97-AF65-F5344CB8AC3E}">
        <p14:creationId xmlns:p14="http://schemas.microsoft.com/office/powerpoint/2010/main" val="181005314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17159" y="2000788"/>
            <a:ext cx="7944787" cy="1932268"/>
          </a:xfrm>
          <a:prstGeom prst="rect">
            <a:avLst/>
          </a:prstGeom>
        </p:spPr>
      </p:pic>
      <p:sp>
        <p:nvSpPr>
          <p:cNvPr id="4" name="TextBox 3"/>
          <p:cNvSpPr txBox="1"/>
          <p:nvPr/>
        </p:nvSpPr>
        <p:spPr>
          <a:xfrm>
            <a:off x="461394" y="343949"/>
            <a:ext cx="7318501" cy="523220"/>
          </a:xfrm>
          <a:prstGeom prst="rect">
            <a:avLst/>
          </a:prstGeom>
          <a:noFill/>
        </p:spPr>
        <p:txBody>
          <a:bodyPr wrap="square" rtlCol="0">
            <a:spAutoFit/>
          </a:bodyPr>
          <a:lstStyle/>
          <a:p>
            <a:r>
              <a:rPr lang="en-US" sz="2800" b="1" dirty="0" smtClean="0">
                <a:solidFill>
                  <a:schemeClr val="accent5">
                    <a:lumMod val="75000"/>
                  </a:schemeClr>
                </a:solidFill>
              </a:rPr>
              <a:t>Comparison between wavebands: Stacking </a:t>
            </a:r>
          </a:p>
        </p:txBody>
      </p:sp>
      <p:sp>
        <p:nvSpPr>
          <p:cNvPr id="5" name="TextBox 4"/>
          <p:cNvSpPr txBox="1"/>
          <p:nvPr/>
        </p:nvSpPr>
        <p:spPr>
          <a:xfrm>
            <a:off x="348968" y="5066675"/>
            <a:ext cx="5846164" cy="1131079"/>
          </a:xfrm>
          <a:prstGeom prst="rect">
            <a:avLst/>
          </a:prstGeom>
          <a:noFill/>
        </p:spPr>
        <p:txBody>
          <a:bodyPr wrap="square" rtlCol="0">
            <a:spAutoFit/>
          </a:bodyPr>
          <a:lstStyle/>
          <a:p>
            <a:r>
              <a:rPr lang="en-US" dirty="0" smtClean="0"/>
              <a:t>Stacking is simply adding image and/or spectral data referenced to give better sensitivity</a:t>
            </a:r>
          </a:p>
          <a:p>
            <a:pPr marL="285750" indent="-285750">
              <a:buFont typeface="Arial" charset="0"/>
              <a:buChar char="•"/>
            </a:pPr>
            <a:r>
              <a:rPr lang="en-US" dirty="0" smtClean="0"/>
              <a:t>E</a:t>
            </a:r>
            <a:r>
              <a:rPr lang="en-GB" dirty="0" smtClean="0"/>
              <a:t>.g. emission detected in one waveband for a class of object and not in another</a:t>
            </a:r>
          </a:p>
          <a:p>
            <a:pPr marL="285750" indent="-285750">
              <a:buFont typeface="Arial" charset="0"/>
              <a:buChar char="•"/>
            </a:pPr>
            <a:r>
              <a:rPr lang="en-GB" dirty="0" smtClean="0"/>
              <a:t>Use positions from detected band for referencing</a:t>
            </a:r>
            <a:endParaRPr lang="en-US" dirty="0"/>
          </a:p>
        </p:txBody>
      </p:sp>
      <p:sp>
        <p:nvSpPr>
          <p:cNvPr id="6" name="TextBox 5"/>
          <p:cNvSpPr txBox="1"/>
          <p:nvPr/>
        </p:nvSpPr>
        <p:spPr>
          <a:xfrm>
            <a:off x="5939852" y="3933056"/>
            <a:ext cx="2949315" cy="83099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600" dirty="0" smtClean="0"/>
              <a:t>ASTERICS </a:t>
            </a:r>
            <a:r>
              <a:rPr lang="en-US" sz="1600" dirty="0" smtClean="0"/>
              <a:t>task is to </a:t>
            </a:r>
            <a:r>
              <a:rPr lang="en-US" sz="1600" dirty="0" smtClean="0"/>
              <a:t>develop </a:t>
            </a:r>
            <a:r>
              <a:rPr lang="en-US" sz="1600" dirty="0" smtClean="0"/>
              <a:t>Bayesian </a:t>
            </a:r>
            <a:r>
              <a:rPr lang="en-US" sz="1600" dirty="0" smtClean="0"/>
              <a:t>approach</a:t>
            </a:r>
          </a:p>
          <a:p>
            <a:r>
              <a:rPr lang="en-US" sz="1600" dirty="0" smtClean="0"/>
              <a:t>Extension of joint analysis</a:t>
            </a:r>
            <a:endParaRPr lang="en-US" sz="1600" dirty="0"/>
          </a:p>
        </p:txBody>
      </p:sp>
    </p:spTree>
    <p:extLst>
      <p:ext uri="{BB962C8B-B14F-4D97-AF65-F5344CB8AC3E}">
        <p14:creationId xmlns:p14="http://schemas.microsoft.com/office/powerpoint/2010/main" val="121100401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1740" y="1381691"/>
            <a:ext cx="4925273" cy="3199834"/>
          </a:xfrm>
          <a:prstGeom prst="rect">
            <a:avLst/>
          </a:prstGeom>
        </p:spPr>
      </p:pic>
      <p:sp>
        <p:nvSpPr>
          <p:cNvPr id="5" name="TextBox 4"/>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Rotation Measure Synthesis</a:t>
            </a:r>
            <a:endParaRPr lang="en-US" sz="2800" b="1" dirty="0">
              <a:solidFill>
                <a:schemeClr val="accent5">
                  <a:lumMod val="75000"/>
                </a:schemeClr>
              </a:solidFill>
            </a:endParaRPr>
          </a:p>
        </p:txBody>
      </p:sp>
      <p:sp>
        <p:nvSpPr>
          <p:cNvPr id="6" name="TextBox 5"/>
          <p:cNvSpPr txBox="1"/>
          <p:nvPr/>
        </p:nvSpPr>
        <p:spPr>
          <a:xfrm>
            <a:off x="303676" y="5045348"/>
            <a:ext cx="3177206" cy="1077218"/>
          </a:xfrm>
          <a:prstGeom prst="rect">
            <a:avLst/>
          </a:prstGeom>
          <a:scene3d>
            <a:camera prst="orthographicFront"/>
            <a:lightRig rig="threePt" dir="t"/>
          </a:scene3d>
          <a:sp3d>
            <a:bevelT/>
          </a:sp3d>
        </p:spPr>
        <p:style>
          <a:lnRef idx="1">
            <a:schemeClr val="accent4"/>
          </a:lnRef>
          <a:fillRef idx="3">
            <a:schemeClr val="accent4"/>
          </a:fillRef>
          <a:effectRef idx="2">
            <a:schemeClr val="accent4"/>
          </a:effectRef>
          <a:fontRef idx="minor">
            <a:schemeClr val="lt1"/>
          </a:fontRef>
        </p:style>
        <p:txBody>
          <a:bodyPr wrap="square" rtlCol="0">
            <a:spAutoFit/>
          </a:bodyPr>
          <a:lstStyle/>
          <a:p>
            <a:pPr marL="285750" indent="-285750">
              <a:buFont typeface="Arial" charset="0"/>
              <a:buChar char="•"/>
            </a:pPr>
            <a:r>
              <a:rPr lang="en-US" sz="1600" dirty="0" smtClean="0">
                <a:solidFill>
                  <a:schemeClr val="tx1"/>
                </a:solidFill>
              </a:rPr>
              <a:t>Use RM Grid to probe evolution of field in clusters</a:t>
            </a:r>
          </a:p>
          <a:p>
            <a:pPr marL="285750" indent="-285750">
              <a:buFont typeface="Arial" charset="0"/>
              <a:buChar char="•"/>
            </a:pPr>
            <a:r>
              <a:rPr lang="en-US" sz="1600" dirty="0" smtClean="0">
                <a:solidFill>
                  <a:schemeClr val="tx1"/>
                </a:solidFill>
              </a:rPr>
              <a:t>RM Synthesis gives much more information</a:t>
            </a:r>
            <a:endParaRPr lang="en-US" sz="1600" dirty="0">
              <a:solidFill>
                <a:schemeClr val="tx1"/>
              </a:solidFill>
            </a:endParaRPr>
          </a:p>
        </p:txBody>
      </p:sp>
      <p:sp>
        <p:nvSpPr>
          <p:cNvPr id="7" name="Text Box 7"/>
          <p:cNvSpPr txBox="1">
            <a:spLocks noChangeArrowheads="1"/>
          </p:cNvSpPr>
          <p:nvPr/>
        </p:nvSpPr>
        <p:spPr bwMode="auto">
          <a:xfrm>
            <a:off x="5744338" y="4853995"/>
            <a:ext cx="295577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charset="0"/>
              </a:defRPr>
            </a:lvl1pPr>
            <a:lvl2pPr marL="742950" indent="-285750">
              <a:defRPr>
                <a:solidFill>
                  <a:schemeClr val="tx1"/>
                </a:solidFill>
                <a:latin typeface="Times New Roman" charset="0"/>
              </a:defRPr>
            </a:lvl2pPr>
            <a:lvl3pPr marL="1143000" indent="-228600">
              <a:defRPr>
                <a:solidFill>
                  <a:schemeClr val="tx1"/>
                </a:solidFill>
                <a:latin typeface="Times New Roman" charset="0"/>
              </a:defRPr>
            </a:lvl3pPr>
            <a:lvl4pPr marL="1600200" indent="-228600">
              <a:defRPr>
                <a:solidFill>
                  <a:schemeClr val="tx1"/>
                </a:solidFill>
                <a:latin typeface="Times New Roman" charset="0"/>
              </a:defRPr>
            </a:lvl4pPr>
            <a:lvl5pPr marL="2057400" indent="-228600">
              <a:defRPr>
                <a:solidFill>
                  <a:schemeClr val="tx1"/>
                </a:solidFill>
                <a:latin typeface="Times New Roman" charset="0"/>
              </a:defRPr>
            </a:lvl5pPr>
            <a:lvl6pPr marL="2514600" indent="-228600" eaLnBrk="0" fontAlgn="base" hangingPunct="0">
              <a:spcBef>
                <a:spcPct val="0"/>
              </a:spcBef>
              <a:spcAft>
                <a:spcPct val="0"/>
              </a:spcAft>
              <a:defRPr>
                <a:solidFill>
                  <a:schemeClr val="tx1"/>
                </a:solidFill>
                <a:latin typeface="Times New Roman" charset="0"/>
              </a:defRPr>
            </a:lvl6pPr>
            <a:lvl7pPr marL="2971800" indent="-228600" eaLnBrk="0" fontAlgn="base" hangingPunct="0">
              <a:spcBef>
                <a:spcPct val="0"/>
              </a:spcBef>
              <a:spcAft>
                <a:spcPct val="0"/>
              </a:spcAft>
              <a:defRPr>
                <a:solidFill>
                  <a:schemeClr val="tx1"/>
                </a:solidFill>
                <a:latin typeface="Times New Roman" charset="0"/>
              </a:defRPr>
            </a:lvl7pPr>
            <a:lvl8pPr marL="3429000" indent="-228600" eaLnBrk="0" fontAlgn="base" hangingPunct="0">
              <a:spcBef>
                <a:spcPct val="0"/>
              </a:spcBef>
              <a:spcAft>
                <a:spcPct val="0"/>
              </a:spcAft>
              <a:defRPr>
                <a:solidFill>
                  <a:schemeClr val="tx1"/>
                </a:solidFill>
                <a:latin typeface="Times New Roman" charset="0"/>
              </a:defRPr>
            </a:lvl8pPr>
            <a:lvl9pPr marL="3886200" indent="-228600" eaLnBrk="0" fontAlgn="base" hangingPunct="0">
              <a:spcBef>
                <a:spcPct val="0"/>
              </a:spcBef>
              <a:spcAft>
                <a:spcPct val="0"/>
              </a:spcAft>
              <a:defRPr>
                <a:solidFill>
                  <a:schemeClr val="tx1"/>
                </a:solidFill>
                <a:latin typeface="Times New Roman" charset="0"/>
              </a:defRPr>
            </a:lvl9pPr>
          </a:lstStyle>
          <a:p>
            <a:pPr>
              <a:spcBef>
                <a:spcPct val="50000"/>
              </a:spcBef>
            </a:pPr>
            <a:r>
              <a:rPr lang="en-GB" altLang="en-US" b="1" i="1" dirty="0" err="1">
                <a:solidFill>
                  <a:srgbClr val="006600"/>
                </a:solidFill>
              </a:rPr>
              <a:t>Govoni</a:t>
            </a:r>
            <a:r>
              <a:rPr lang="en-GB" altLang="en-US" b="1" i="1" dirty="0">
                <a:solidFill>
                  <a:srgbClr val="006600"/>
                </a:solidFill>
              </a:rPr>
              <a:t> et al. 2006</a:t>
            </a:r>
            <a:endParaRPr lang="en-US" altLang="en-US" b="1" i="1" dirty="0">
              <a:solidFill>
                <a:srgbClr val="006600"/>
              </a:solidFill>
            </a:endParaRPr>
          </a:p>
        </p:txBody>
      </p:sp>
      <p:pic>
        <p:nvPicPr>
          <p:cNvPr id="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7013" y="632663"/>
            <a:ext cx="3836987" cy="427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7"/>
          <p:cNvSpPr txBox="1">
            <a:spLocks noChangeArrowheads="1"/>
          </p:cNvSpPr>
          <p:nvPr/>
        </p:nvSpPr>
        <p:spPr bwMode="auto">
          <a:xfrm>
            <a:off x="547849" y="4550810"/>
            <a:ext cx="295577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charset="0"/>
              </a:defRPr>
            </a:lvl1pPr>
            <a:lvl2pPr marL="742950" indent="-285750">
              <a:defRPr>
                <a:solidFill>
                  <a:schemeClr val="tx1"/>
                </a:solidFill>
                <a:latin typeface="Times New Roman" charset="0"/>
              </a:defRPr>
            </a:lvl2pPr>
            <a:lvl3pPr marL="1143000" indent="-228600">
              <a:defRPr>
                <a:solidFill>
                  <a:schemeClr val="tx1"/>
                </a:solidFill>
                <a:latin typeface="Times New Roman" charset="0"/>
              </a:defRPr>
            </a:lvl3pPr>
            <a:lvl4pPr marL="1600200" indent="-228600">
              <a:defRPr>
                <a:solidFill>
                  <a:schemeClr val="tx1"/>
                </a:solidFill>
                <a:latin typeface="Times New Roman" charset="0"/>
              </a:defRPr>
            </a:lvl4pPr>
            <a:lvl5pPr marL="2057400" indent="-228600">
              <a:defRPr>
                <a:solidFill>
                  <a:schemeClr val="tx1"/>
                </a:solidFill>
                <a:latin typeface="Times New Roman" charset="0"/>
              </a:defRPr>
            </a:lvl5pPr>
            <a:lvl6pPr marL="2514600" indent="-228600" eaLnBrk="0" fontAlgn="base" hangingPunct="0">
              <a:spcBef>
                <a:spcPct val="0"/>
              </a:spcBef>
              <a:spcAft>
                <a:spcPct val="0"/>
              </a:spcAft>
              <a:defRPr>
                <a:solidFill>
                  <a:schemeClr val="tx1"/>
                </a:solidFill>
                <a:latin typeface="Times New Roman" charset="0"/>
              </a:defRPr>
            </a:lvl6pPr>
            <a:lvl7pPr marL="2971800" indent="-228600" eaLnBrk="0" fontAlgn="base" hangingPunct="0">
              <a:spcBef>
                <a:spcPct val="0"/>
              </a:spcBef>
              <a:spcAft>
                <a:spcPct val="0"/>
              </a:spcAft>
              <a:defRPr>
                <a:solidFill>
                  <a:schemeClr val="tx1"/>
                </a:solidFill>
                <a:latin typeface="Times New Roman" charset="0"/>
              </a:defRPr>
            </a:lvl7pPr>
            <a:lvl8pPr marL="3429000" indent="-228600" eaLnBrk="0" fontAlgn="base" hangingPunct="0">
              <a:spcBef>
                <a:spcPct val="0"/>
              </a:spcBef>
              <a:spcAft>
                <a:spcPct val="0"/>
              </a:spcAft>
              <a:defRPr>
                <a:solidFill>
                  <a:schemeClr val="tx1"/>
                </a:solidFill>
                <a:latin typeface="Times New Roman" charset="0"/>
              </a:defRPr>
            </a:lvl8pPr>
            <a:lvl9pPr marL="3886200" indent="-228600" eaLnBrk="0" fontAlgn="base" hangingPunct="0">
              <a:spcBef>
                <a:spcPct val="0"/>
              </a:spcBef>
              <a:spcAft>
                <a:spcPct val="0"/>
              </a:spcAft>
              <a:defRPr>
                <a:solidFill>
                  <a:schemeClr val="tx1"/>
                </a:solidFill>
                <a:latin typeface="Times New Roman" charset="0"/>
              </a:defRPr>
            </a:lvl9pPr>
          </a:lstStyle>
          <a:p>
            <a:pPr>
              <a:spcBef>
                <a:spcPct val="50000"/>
              </a:spcBef>
            </a:pPr>
            <a:r>
              <a:rPr lang="en-GB" altLang="en-US" b="1" i="1" dirty="0" err="1" smtClean="0">
                <a:solidFill>
                  <a:srgbClr val="006600"/>
                </a:solidFill>
              </a:rPr>
              <a:t>Vazzaet</a:t>
            </a:r>
            <a:r>
              <a:rPr lang="en-GB" altLang="en-US" b="1" i="1" dirty="0" smtClean="0">
                <a:solidFill>
                  <a:srgbClr val="006600"/>
                </a:solidFill>
              </a:rPr>
              <a:t> </a:t>
            </a:r>
            <a:r>
              <a:rPr lang="en-GB" altLang="en-US" b="1" i="1" dirty="0">
                <a:solidFill>
                  <a:srgbClr val="006600"/>
                </a:solidFill>
              </a:rPr>
              <a:t>al. </a:t>
            </a:r>
            <a:r>
              <a:rPr lang="en-GB" altLang="en-US" b="1" i="1" dirty="0" smtClean="0">
                <a:solidFill>
                  <a:srgbClr val="006600"/>
                </a:solidFill>
              </a:rPr>
              <a:t>2010</a:t>
            </a:r>
            <a:endParaRPr lang="en-US" altLang="en-US" b="1" i="1" dirty="0">
              <a:solidFill>
                <a:srgbClr val="006600"/>
              </a:solidFill>
            </a:endParaRPr>
          </a:p>
        </p:txBody>
      </p:sp>
      <p:pic>
        <p:nvPicPr>
          <p:cNvPr id="10" name="Picture 9"/>
          <p:cNvPicPr>
            <a:picLocks noChangeAspect="1"/>
          </p:cNvPicPr>
          <p:nvPr/>
        </p:nvPicPr>
        <p:blipFill>
          <a:blip r:embed="rId4"/>
          <a:stretch>
            <a:fillRect/>
          </a:stretch>
        </p:blipFill>
        <p:spPr>
          <a:xfrm>
            <a:off x="3699544" y="5154077"/>
            <a:ext cx="5265419" cy="1252796"/>
          </a:xfrm>
          <a:prstGeom prst="rect">
            <a:avLst/>
          </a:prstGeom>
        </p:spPr>
      </p:pic>
    </p:spTree>
    <p:extLst>
      <p:ext uri="{BB962C8B-B14F-4D97-AF65-F5344CB8AC3E}">
        <p14:creationId xmlns:p14="http://schemas.microsoft.com/office/powerpoint/2010/main" val="22851298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7318501" cy="954107"/>
          </a:xfrm>
          <a:prstGeom prst="rect">
            <a:avLst/>
          </a:prstGeom>
          <a:noFill/>
        </p:spPr>
        <p:txBody>
          <a:bodyPr wrap="square" rtlCol="0">
            <a:spAutoFit/>
          </a:bodyPr>
          <a:lstStyle/>
          <a:p>
            <a:r>
              <a:rPr lang="en-US" sz="2800" b="1" dirty="0" smtClean="0">
                <a:solidFill>
                  <a:schemeClr val="accent5">
                    <a:lumMod val="75000"/>
                  </a:schemeClr>
                </a:solidFill>
              </a:rPr>
              <a:t>Feature extraction and classification: </a:t>
            </a:r>
            <a:br>
              <a:rPr lang="en-US" sz="2800" b="1" dirty="0" smtClean="0">
                <a:solidFill>
                  <a:schemeClr val="accent5">
                    <a:lumMod val="75000"/>
                  </a:schemeClr>
                </a:solidFill>
              </a:rPr>
            </a:br>
            <a:r>
              <a:rPr lang="en-US" sz="2800" b="1" dirty="0" smtClean="0">
                <a:solidFill>
                  <a:schemeClr val="accent5">
                    <a:lumMod val="75000"/>
                  </a:schemeClr>
                </a:solidFill>
              </a:rPr>
              <a:t>galaxy types</a:t>
            </a:r>
          </a:p>
        </p:txBody>
      </p:sp>
      <p:sp>
        <p:nvSpPr>
          <p:cNvPr id="5" name="TextBox 4"/>
          <p:cNvSpPr txBox="1"/>
          <p:nvPr/>
        </p:nvSpPr>
        <p:spPr>
          <a:xfrm>
            <a:off x="5269043" y="1169233"/>
            <a:ext cx="2818150" cy="1338828"/>
          </a:xfrm>
          <a:prstGeom prst="rect">
            <a:avLst/>
          </a:prstGeom>
          <a:noFill/>
        </p:spPr>
        <p:txBody>
          <a:bodyPr wrap="square" rtlCol="0">
            <a:spAutoFit/>
          </a:bodyPr>
          <a:lstStyle/>
          <a:p>
            <a:pPr marL="285750" indent="-285750">
              <a:buFont typeface="Arial" charset="0"/>
              <a:buChar char="•"/>
            </a:pPr>
            <a:r>
              <a:rPr lang="en-US" dirty="0" smtClean="0"/>
              <a:t>Representation in a basis</a:t>
            </a:r>
          </a:p>
          <a:p>
            <a:pPr marL="285750" indent="-285750">
              <a:buFont typeface="Arial" charset="0"/>
              <a:buChar char="•"/>
            </a:pPr>
            <a:endParaRPr lang="en-US" dirty="0" smtClean="0"/>
          </a:p>
          <a:p>
            <a:pPr marL="285750" indent="-285750">
              <a:buFont typeface="Arial" charset="0"/>
              <a:buChar char="•"/>
            </a:pPr>
            <a:r>
              <a:rPr lang="en-US" dirty="0" smtClean="0"/>
              <a:t>Machine learning </a:t>
            </a:r>
          </a:p>
          <a:p>
            <a:pPr marL="628650" lvl="1" indent="-285750">
              <a:buFont typeface="Arial" charset="0"/>
              <a:buChar char="•"/>
            </a:pPr>
            <a:r>
              <a:rPr lang="en-US" dirty="0" smtClean="0"/>
              <a:t>Deep neural nets</a:t>
            </a:r>
          </a:p>
          <a:p>
            <a:pPr marL="628650" lvl="1" indent="-285750">
              <a:buFont typeface="Arial" charset="0"/>
              <a:buChar char="•"/>
            </a:pPr>
            <a:r>
              <a:rPr lang="en-US" dirty="0" smtClean="0"/>
              <a:t>Gaussian processes</a:t>
            </a:r>
          </a:p>
          <a:p>
            <a:endParaRPr lang="en-US" dirty="0"/>
          </a:p>
        </p:txBody>
      </p:sp>
      <p:pic>
        <p:nvPicPr>
          <p:cNvPr id="6" name="Picture 9" descr="HDF2"/>
          <p:cNvPicPr>
            <a:picLocks noChangeAspect="1" noChangeArrowheads="1"/>
          </p:cNvPicPr>
          <p:nvPr/>
        </p:nvPicPr>
        <p:blipFill>
          <a:blip r:embed="rId2" cstate="print"/>
          <a:srcRect/>
          <a:stretch>
            <a:fillRect/>
          </a:stretch>
        </p:blipFill>
        <p:spPr bwMode="auto">
          <a:xfrm>
            <a:off x="256669" y="2341772"/>
            <a:ext cx="3863975" cy="4092575"/>
          </a:xfrm>
          <a:prstGeom prst="rect">
            <a:avLst/>
          </a:prstGeom>
          <a:noFill/>
        </p:spPr>
      </p:pic>
      <p:pic>
        <p:nvPicPr>
          <p:cNvPr id="3" name="Picture 5" descr="hstwfpc2"/>
          <p:cNvPicPr>
            <a:picLocks noChangeAspect="1" noChangeArrowheads="1"/>
          </p:cNvPicPr>
          <p:nvPr/>
        </p:nvPicPr>
        <p:blipFill rotWithShape="1">
          <a:blip r:embed="rId3">
            <a:extLst>
              <a:ext uri="{28A0092B-C50C-407E-A947-70E740481C1C}">
                <a14:useLocalDpi xmlns:a14="http://schemas.microsoft.com/office/drawing/2010/main" val="0"/>
              </a:ext>
            </a:extLst>
          </a:blip>
          <a:srcRect b="9160"/>
          <a:stretch/>
        </p:blipFill>
        <p:spPr bwMode="auto">
          <a:xfrm>
            <a:off x="1910157" y="1298056"/>
            <a:ext cx="2883889" cy="327394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4973650" y="2352784"/>
            <a:ext cx="3692699" cy="3028013"/>
          </a:xfrm>
          <a:prstGeom prst="rect">
            <a:avLst/>
          </a:prstGeom>
        </p:spPr>
      </p:pic>
      <p:sp>
        <p:nvSpPr>
          <p:cNvPr id="8" name="TextBox 7"/>
          <p:cNvSpPr txBox="1"/>
          <p:nvPr/>
        </p:nvSpPr>
        <p:spPr>
          <a:xfrm>
            <a:off x="4590935" y="5458540"/>
            <a:ext cx="4462761" cy="83099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600" dirty="0" smtClean="0"/>
              <a:t>Demanding use case is weak lensing</a:t>
            </a:r>
            <a:endParaRPr lang="en-US" sz="1600" dirty="0"/>
          </a:p>
          <a:p>
            <a:pPr marL="285750" indent="-285750">
              <a:buFont typeface="Arial" charset="0"/>
              <a:buChar char="•"/>
            </a:pPr>
            <a:r>
              <a:rPr lang="en-US" sz="1600" dirty="0" smtClean="0"/>
              <a:t>Determine systematic background image distortion around a foreground gravitating mass</a:t>
            </a:r>
            <a:endParaRPr lang="en-US" sz="1600" dirty="0"/>
          </a:p>
        </p:txBody>
      </p:sp>
    </p:spTree>
    <p:extLst>
      <p:ext uri="{BB962C8B-B14F-4D97-AF65-F5344CB8AC3E}">
        <p14:creationId xmlns:p14="http://schemas.microsoft.com/office/powerpoint/2010/main" val="163026066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37082" y="1034321"/>
            <a:ext cx="4362138" cy="3874958"/>
          </a:xfrm>
          <a:prstGeom prst="rect">
            <a:avLst/>
          </a:prstGeo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pic>
        <p:nvPicPr>
          <p:cNvPr id="57347" name="Picture 3" descr="p1-crop"/>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762000" y="1195388"/>
            <a:ext cx="1859743" cy="18068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57348" name="Picture 4" descr="p2-crop"/>
          <p:cNvPicPr>
            <a:picLocks noGrp="1" noChangeAspect="1" noChangeArrowheads="1"/>
          </p:cNvPicPr>
          <p:nvPr>
            <p:ph sz="quarter" idx="2"/>
          </p:nvPr>
        </p:nvPicPr>
        <p:blipFill rotWithShape="1">
          <a:blip r:embed="rId3">
            <a:extLst>
              <a:ext uri="{28A0092B-C50C-407E-A947-70E740481C1C}">
                <a14:useLocalDpi xmlns:a14="http://schemas.microsoft.com/office/drawing/2010/main" val="0"/>
              </a:ext>
            </a:extLst>
          </a:blip>
          <a:srcRect r="14490"/>
          <a:stretch/>
        </p:blipFill>
        <p:spPr>
          <a:xfrm>
            <a:off x="2922349" y="1195388"/>
            <a:ext cx="1859743" cy="179339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57349" name="Picture 5" descr="p3-crop"/>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837674" y="3155430"/>
            <a:ext cx="1784069" cy="167418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57350" name="Picture 6" descr="p4-crop"/>
          <p:cNvPicPr>
            <a:picLocks noGrp="1"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a:xfrm>
            <a:off x="2922349" y="3155430"/>
            <a:ext cx="1859743" cy="167418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7" name="TextBox 6"/>
          <p:cNvSpPr txBox="1"/>
          <p:nvPr/>
        </p:nvSpPr>
        <p:spPr>
          <a:xfrm>
            <a:off x="461394" y="343949"/>
            <a:ext cx="7318501" cy="523220"/>
          </a:xfrm>
          <a:prstGeom prst="rect">
            <a:avLst/>
          </a:prstGeom>
          <a:noFill/>
        </p:spPr>
        <p:txBody>
          <a:bodyPr wrap="square" rtlCol="0">
            <a:spAutoFit/>
          </a:bodyPr>
          <a:lstStyle/>
          <a:p>
            <a:r>
              <a:rPr lang="en-US" sz="2800" b="1" dirty="0" smtClean="0">
                <a:solidFill>
                  <a:schemeClr val="accent5">
                    <a:lumMod val="75000"/>
                  </a:schemeClr>
                </a:solidFill>
              </a:rPr>
              <a:t>Feature extraction and classification: dynamics</a:t>
            </a:r>
          </a:p>
        </p:txBody>
      </p:sp>
      <p:pic>
        <p:nvPicPr>
          <p:cNvPr id="9" name="Picture 5" descr="DD-psim-3cbi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5124137" y="1283081"/>
            <a:ext cx="3918913" cy="236364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11" name="Picture 4" descr="spin-explai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a:xfrm>
            <a:off x="5362731" y="3765029"/>
            <a:ext cx="3429000" cy="1995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10" name="TextBox 9"/>
          <p:cNvSpPr txBox="1"/>
          <p:nvPr/>
        </p:nvSpPr>
        <p:spPr>
          <a:xfrm>
            <a:off x="877704" y="5040534"/>
            <a:ext cx="3904388" cy="132343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600" dirty="0" smtClean="0"/>
              <a:t>Ident</a:t>
            </a:r>
            <a:r>
              <a:rPr lang="en-US" sz="1600" dirty="0" smtClean="0"/>
              <a:t>ify in image-velocity space physically close pairs</a:t>
            </a:r>
            <a:endParaRPr lang="en-US" sz="1600" dirty="0"/>
          </a:p>
          <a:p>
            <a:pPr marL="285750" indent="-285750">
              <a:buFont typeface="Arial" charset="0"/>
              <a:buChar char="•"/>
            </a:pPr>
            <a:r>
              <a:rPr lang="en-US" sz="1600" dirty="0" smtClean="0"/>
              <a:t>Estimate dynamics from imaging</a:t>
            </a:r>
          </a:p>
          <a:p>
            <a:pPr marL="285750" indent="-285750">
              <a:buFont typeface="Arial" charset="0"/>
              <a:buChar char="•"/>
            </a:pPr>
            <a:r>
              <a:rPr lang="en-US" sz="1600" dirty="0" smtClean="0"/>
              <a:t>Measure Star formation from spectroscopy or multi-waveband images</a:t>
            </a:r>
            <a:endParaRPr lang="en-US" sz="1600" dirty="0" smtClean="0"/>
          </a:p>
        </p:txBody>
      </p:sp>
      <p:sp>
        <p:nvSpPr>
          <p:cNvPr id="12" name="TextBox 11"/>
          <p:cNvSpPr txBox="1"/>
          <p:nvPr/>
        </p:nvSpPr>
        <p:spPr>
          <a:xfrm>
            <a:off x="5200083" y="5779197"/>
            <a:ext cx="3904388" cy="584776"/>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600" dirty="0" smtClean="0"/>
              <a:t>Star formation increased by spin-aligne</a:t>
            </a:r>
            <a:r>
              <a:rPr lang="en-US" sz="1600" dirty="0" smtClean="0"/>
              <a:t>d interactions</a:t>
            </a:r>
            <a:endParaRPr lang="en-US" sz="1600" dirty="0" smtClean="0"/>
          </a:p>
        </p:txBody>
      </p:sp>
    </p:spTree>
    <p:extLst>
      <p:ext uri="{BB962C8B-B14F-4D97-AF65-F5344CB8AC3E}">
        <p14:creationId xmlns:p14="http://schemas.microsoft.com/office/powerpoint/2010/main" val="170686177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ASTERICS</a:t>
            </a:r>
            <a:endParaRPr lang="en-US" sz="2800" b="1" dirty="0">
              <a:solidFill>
                <a:schemeClr val="accent5">
                  <a:lumMod val="75000"/>
                </a:schemeClr>
              </a:solidFill>
            </a:endParaRPr>
          </a:p>
        </p:txBody>
      </p:sp>
      <p:sp>
        <p:nvSpPr>
          <p:cNvPr id="5" name="TextBox 4"/>
          <p:cNvSpPr txBox="1"/>
          <p:nvPr/>
        </p:nvSpPr>
        <p:spPr>
          <a:xfrm>
            <a:off x="944379" y="1274164"/>
            <a:ext cx="7817371" cy="923330"/>
          </a:xfrm>
          <a:prstGeom prst="rect">
            <a:avLst/>
          </a:prstGeom>
          <a:noFill/>
        </p:spPr>
        <p:txBody>
          <a:bodyPr wrap="square" rtlCol="0">
            <a:spAutoFit/>
          </a:bodyPr>
          <a:lstStyle/>
          <a:p>
            <a:r>
              <a:rPr lang="en-US" dirty="0" smtClean="0"/>
              <a:t>ASTERICS:</a:t>
            </a:r>
          </a:p>
          <a:p>
            <a:r>
              <a:rPr lang="en-US" i="1" dirty="0">
                <a:solidFill>
                  <a:schemeClr val="accent1">
                    <a:lumMod val="75000"/>
                  </a:schemeClr>
                </a:solidFill>
              </a:rPr>
              <a:t>S</a:t>
            </a:r>
            <a:r>
              <a:rPr lang="en-US" i="1" dirty="0" smtClean="0">
                <a:solidFill>
                  <a:schemeClr val="accent1">
                    <a:lumMod val="75000"/>
                  </a:schemeClr>
                </a:solidFill>
              </a:rPr>
              <a:t>upport </a:t>
            </a:r>
            <a:r>
              <a:rPr lang="en-US" i="1" dirty="0">
                <a:solidFill>
                  <a:schemeClr val="accent1">
                    <a:lumMod val="75000"/>
                  </a:schemeClr>
                </a:solidFill>
              </a:rPr>
              <a:t>and accelerate the implementation of the ESFRI telescopes, to enhance their performance beyond the current state-of-the-art, and to see them interoperate as an integrated, multi-wavelength and multi-messenger facility</a:t>
            </a:r>
          </a:p>
        </p:txBody>
      </p:sp>
      <p:pic>
        <p:nvPicPr>
          <p:cNvPr id="6" name="Picture 5"/>
          <p:cNvPicPr>
            <a:picLocks noChangeAspect="1"/>
          </p:cNvPicPr>
          <p:nvPr/>
        </p:nvPicPr>
        <p:blipFill>
          <a:blip r:embed="rId2"/>
          <a:stretch>
            <a:fillRect/>
          </a:stretch>
        </p:blipFill>
        <p:spPr>
          <a:xfrm>
            <a:off x="502170" y="2327368"/>
            <a:ext cx="8259580" cy="2084942"/>
          </a:xfrm>
          <a:prstGeom prst="rect">
            <a:avLst/>
          </a:prstGeom>
          <a:effectLst>
            <a:outerShdw blurRad="50800" dist="38100" dir="2700000" algn="tl" rotWithShape="0">
              <a:prstClr val="black">
                <a:alpha val="40000"/>
              </a:prstClr>
            </a:outerShdw>
          </a:effectLst>
        </p:spPr>
      </p:pic>
      <p:sp>
        <p:nvSpPr>
          <p:cNvPr id="2" name="TextBox 1"/>
          <p:cNvSpPr txBox="1"/>
          <p:nvPr/>
        </p:nvSpPr>
        <p:spPr>
          <a:xfrm>
            <a:off x="862256" y="4603519"/>
            <a:ext cx="1806079" cy="30008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dirty="0" smtClean="0"/>
              <a:t>E-ELT</a:t>
            </a:r>
            <a:endParaRPr lang="en-US" dirty="0"/>
          </a:p>
        </p:txBody>
      </p:sp>
      <p:sp>
        <p:nvSpPr>
          <p:cNvPr id="7" name="TextBox 6"/>
          <p:cNvSpPr txBox="1"/>
          <p:nvPr/>
        </p:nvSpPr>
        <p:spPr>
          <a:xfrm>
            <a:off x="2960559" y="4603519"/>
            <a:ext cx="1806079" cy="30008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dirty="0" smtClean="0"/>
              <a:t>CTA</a:t>
            </a:r>
            <a:endParaRPr lang="en-US" dirty="0"/>
          </a:p>
        </p:txBody>
      </p:sp>
      <p:sp>
        <p:nvSpPr>
          <p:cNvPr id="8" name="TextBox 7"/>
          <p:cNvSpPr txBox="1"/>
          <p:nvPr/>
        </p:nvSpPr>
        <p:spPr>
          <a:xfrm>
            <a:off x="4894812" y="4582577"/>
            <a:ext cx="1806079" cy="30008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dirty="0" smtClean="0"/>
              <a:t>SKA</a:t>
            </a:r>
            <a:endParaRPr lang="en-US" dirty="0"/>
          </a:p>
        </p:txBody>
      </p:sp>
      <p:sp>
        <p:nvSpPr>
          <p:cNvPr id="9" name="TextBox 8"/>
          <p:cNvSpPr txBox="1"/>
          <p:nvPr/>
        </p:nvSpPr>
        <p:spPr>
          <a:xfrm>
            <a:off x="6852367" y="4581157"/>
            <a:ext cx="1806079" cy="30008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dirty="0" smtClean="0"/>
              <a:t>KM3NET</a:t>
            </a:r>
            <a:endParaRPr lang="en-US" dirty="0"/>
          </a:p>
        </p:txBody>
      </p:sp>
    </p:spTree>
    <p:extLst>
      <p:ext uri="{BB962C8B-B14F-4D97-AF65-F5344CB8AC3E}">
        <p14:creationId xmlns:p14="http://schemas.microsoft.com/office/powerpoint/2010/main" val="36322655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461394" y="1076844"/>
            <a:ext cx="8154649" cy="2190078"/>
          </a:xfrm>
          <a:prstGeom prst="rect">
            <a:avLst/>
          </a:prstGeom>
        </p:spPr>
      </p:pic>
      <p:sp>
        <p:nvSpPr>
          <p:cNvPr id="8" name="TextBox 7"/>
          <p:cNvSpPr txBox="1"/>
          <p:nvPr/>
        </p:nvSpPr>
        <p:spPr>
          <a:xfrm>
            <a:off x="461394" y="343949"/>
            <a:ext cx="7318501" cy="523220"/>
          </a:xfrm>
          <a:prstGeom prst="rect">
            <a:avLst/>
          </a:prstGeom>
          <a:noFill/>
        </p:spPr>
        <p:txBody>
          <a:bodyPr wrap="square" rtlCol="0">
            <a:spAutoFit/>
          </a:bodyPr>
          <a:lstStyle/>
          <a:p>
            <a:r>
              <a:rPr lang="en-US" sz="2800" b="1" dirty="0" smtClean="0">
                <a:solidFill>
                  <a:schemeClr val="accent5">
                    <a:lumMod val="75000"/>
                  </a:schemeClr>
                </a:solidFill>
              </a:rPr>
              <a:t>Classification based on features</a:t>
            </a:r>
          </a:p>
        </p:txBody>
      </p:sp>
      <p:sp>
        <p:nvSpPr>
          <p:cNvPr id="9" name="TextBox 8"/>
          <p:cNvSpPr txBox="1"/>
          <p:nvPr/>
        </p:nvSpPr>
        <p:spPr>
          <a:xfrm>
            <a:off x="461393" y="3455233"/>
            <a:ext cx="4327963" cy="923330"/>
          </a:xfrm>
          <a:prstGeom prst="rect">
            <a:avLst/>
          </a:prstGeom>
          <a:noFill/>
        </p:spPr>
        <p:txBody>
          <a:bodyPr wrap="square" rtlCol="0">
            <a:spAutoFit/>
          </a:bodyPr>
          <a:lstStyle/>
          <a:p>
            <a:pPr marL="285750" indent="-285750">
              <a:buFont typeface="Arial" charset="0"/>
              <a:buChar char="•"/>
            </a:pPr>
            <a:r>
              <a:rPr lang="en-US" dirty="0" smtClean="0"/>
              <a:t>Simple problems tackled via PCA</a:t>
            </a:r>
          </a:p>
          <a:p>
            <a:pPr marL="285750" indent="-285750">
              <a:buFont typeface="Arial" charset="0"/>
              <a:buChar char="•"/>
            </a:pPr>
            <a:r>
              <a:rPr lang="en-US" dirty="0" smtClean="0"/>
              <a:t>Machine learning preferred approach</a:t>
            </a:r>
          </a:p>
          <a:p>
            <a:pPr marL="285750" indent="-285750">
              <a:buFont typeface="Arial" charset="0"/>
              <a:buChar char="•"/>
            </a:pPr>
            <a:r>
              <a:rPr lang="en-US" dirty="0" smtClean="0"/>
              <a:t>Gaussian processes particularly suited to this sort of classification</a:t>
            </a:r>
            <a:endParaRPr lang="en-US" dirty="0"/>
          </a:p>
        </p:txBody>
      </p:sp>
      <p:sp>
        <p:nvSpPr>
          <p:cNvPr id="10" name="TextBox 9"/>
          <p:cNvSpPr txBox="1"/>
          <p:nvPr/>
        </p:nvSpPr>
        <p:spPr>
          <a:xfrm>
            <a:off x="4666684" y="4155068"/>
            <a:ext cx="3904388" cy="107721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600" dirty="0" smtClean="0"/>
              <a:t>Deep learning is potentially very computationally intensive</a:t>
            </a:r>
            <a:endParaRPr lang="en-US" sz="1600" dirty="0"/>
          </a:p>
          <a:p>
            <a:pPr marL="285750" indent="-285750">
              <a:buFont typeface="Arial" charset="0"/>
              <a:buChar char="•"/>
            </a:pPr>
            <a:r>
              <a:rPr lang="en-US" sz="1600" dirty="0" smtClean="0"/>
              <a:t>Likely to be a major activity to extract science once initial analysis is done</a:t>
            </a:r>
          </a:p>
        </p:txBody>
      </p:sp>
    </p:spTree>
    <p:extLst>
      <p:ext uri="{BB962C8B-B14F-4D97-AF65-F5344CB8AC3E}">
        <p14:creationId xmlns:p14="http://schemas.microsoft.com/office/powerpoint/2010/main" val="161384699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Visibility-based types of Analysis</a:t>
            </a:r>
          </a:p>
        </p:txBody>
      </p:sp>
      <p:sp>
        <p:nvSpPr>
          <p:cNvPr id="3" name="TextBox 2"/>
          <p:cNvSpPr txBox="1"/>
          <p:nvPr/>
        </p:nvSpPr>
        <p:spPr>
          <a:xfrm>
            <a:off x="944380" y="1356611"/>
            <a:ext cx="7412636" cy="2308324"/>
          </a:xfrm>
          <a:prstGeom prst="rect">
            <a:avLst/>
          </a:prstGeom>
          <a:noFill/>
        </p:spPr>
        <p:txBody>
          <a:bodyPr wrap="square" rtlCol="0">
            <a:spAutoFit/>
          </a:bodyPr>
          <a:lstStyle/>
          <a:p>
            <a:pPr marL="628650" lvl="1" indent="-285750">
              <a:buFont typeface="Arial" charset="0"/>
              <a:buChar char="•"/>
            </a:pPr>
            <a:endParaRPr lang="en-US" dirty="0" smtClean="0"/>
          </a:p>
          <a:p>
            <a:pPr marL="285750" indent="-285750">
              <a:buFont typeface="Arial" charset="0"/>
              <a:buChar char="•"/>
            </a:pPr>
            <a:r>
              <a:rPr lang="en-US" sz="1800" b="1" dirty="0" smtClean="0"/>
              <a:t>Imaging</a:t>
            </a:r>
            <a:endParaRPr lang="en-US" sz="1800" b="1" dirty="0"/>
          </a:p>
          <a:p>
            <a:pPr marL="628650" lvl="1" indent="-285750">
              <a:buFont typeface="Arial" charset="0"/>
              <a:buChar char="•"/>
            </a:pPr>
            <a:r>
              <a:rPr lang="en-US" dirty="0" smtClean="0"/>
              <a:t>Re-imaging from “visibility data” similar to SDP processing</a:t>
            </a:r>
          </a:p>
          <a:p>
            <a:pPr marL="628650" lvl="1" indent="-285750">
              <a:buFont typeface="Arial" charset="0"/>
              <a:buChar char="•"/>
            </a:pPr>
            <a:r>
              <a:rPr lang="en-US" dirty="0" smtClean="0"/>
              <a:t>Re-imaging from gridded “visibility data”</a:t>
            </a:r>
          </a:p>
          <a:p>
            <a:pPr marL="628650" lvl="1" indent="-285750">
              <a:buFont typeface="Arial" charset="0"/>
              <a:buChar char="•"/>
            </a:pPr>
            <a:endParaRPr lang="en-US" dirty="0" smtClean="0"/>
          </a:p>
          <a:p>
            <a:pPr marL="285750" indent="-285750">
              <a:buFont typeface="Arial" charset="0"/>
              <a:buChar char="•"/>
            </a:pPr>
            <a:r>
              <a:rPr lang="en-US" sz="1800" b="1" dirty="0" smtClean="0"/>
              <a:t>Power-spectral estimation and model comparison</a:t>
            </a:r>
            <a:endParaRPr lang="en-US" sz="1800" b="1" dirty="0"/>
          </a:p>
          <a:p>
            <a:pPr marL="628650" lvl="1" indent="-285750">
              <a:buFont typeface="Arial" charset="0"/>
              <a:buChar char="•"/>
            </a:pPr>
            <a:r>
              <a:rPr lang="en-GB" dirty="0" smtClean="0"/>
              <a:t>Estimate information direct in the visibility space</a:t>
            </a:r>
          </a:p>
          <a:p>
            <a:pPr marL="628650" lvl="1" indent="-285750">
              <a:buFont typeface="Arial" charset="0"/>
              <a:buChar char="•"/>
            </a:pPr>
            <a:r>
              <a:rPr lang="en-GB" dirty="0" smtClean="0"/>
              <a:t>Model fitting</a:t>
            </a:r>
          </a:p>
          <a:p>
            <a:pPr marL="628650" lvl="1" indent="-285750">
              <a:buFont typeface="Arial" charset="0"/>
              <a:buChar char="•"/>
            </a:pPr>
            <a:r>
              <a:rPr lang="en-GB" dirty="0" smtClean="0"/>
              <a:t>Bayesian analysis</a:t>
            </a:r>
            <a:endParaRPr lang="en-US" dirty="0" smtClean="0"/>
          </a:p>
          <a:p>
            <a:pPr marL="628650" lvl="1" indent="-285750">
              <a:buFont typeface="Arial" charset="0"/>
              <a:buChar char="•"/>
            </a:pPr>
            <a:endParaRPr lang="en-US" dirty="0"/>
          </a:p>
        </p:txBody>
      </p:sp>
      <p:sp>
        <p:nvSpPr>
          <p:cNvPr id="5" name="TextBox 4"/>
          <p:cNvSpPr txBox="1"/>
          <p:nvPr/>
        </p:nvSpPr>
        <p:spPr>
          <a:xfrm>
            <a:off x="6274959" y="1235563"/>
            <a:ext cx="2271010" cy="107721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600" dirty="0" smtClean="0"/>
              <a:t>Re-imaging needed in most demanding cases and learning about instrument</a:t>
            </a:r>
            <a:endParaRPr lang="en-US" sz="1600" dirty="0"/>
          </a:p>
        </p:txBody>
      </p:sp>
      <p:sp>
        <p:nvSpPr>
          <p:cNvPr id="6" name="TextBox 5"/>
          <p:cNvSpPr txBox="1"/>
          <p:nvPr/>
        </p:nvSpPr>
        <p:spPr>
          <a:xfrm>
            <a:off x="2776804" y="3627309"/>
            <a:ext cx="2271010" cy="584776"/>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1600" dirty="0" smtClean="0"/>
              <a:t>Extremely </a:t>
            </a:r>
            <a:r>
              <a:rPr lang="en-US" sz="1600" dirty="0" smtClean="0"/>
              <a:t>compute </a:t>
            </a:r>
            <a:r>
              <a:rPr lang="en-US" sz="1600" dirty="0" smtClean="0"/>
              <a:t>intensive</a:t>
            </a:r>
            <a:endParaRPr lang="en-US" sz="1600" dirty="0"/>
          </a:p>
        </p:txBody>
      </p:sp>
    </p:spTree>
    <p:extLst>
      <p:ext uri="{BB962C8B-B14F-4D97-AF65-F5344CB8AC3E}">
        <p14:creationId xmlns:p14="http://schemas.microsoft.com/office/powerpoint/2010/main" val="73083422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ounded Rectangle 200"/>
          <p:cNvSpPr>
            <a:spLocks noChangeArrowheads="1"/>
          </p:cNvSpPr>
          <p:nvPr/>
        </p:nvSpPr>
        <p:spPr bwMode="auto">
          <a:xfrm>
            <a:off x="1209675" y="5425381"/>
            <a:ext cx="3667125" cy="935038"/>
          </a:xfrm>
          <a:prstGeom prst="roundRect">
            <a:avLst>
              <a:gd name="adj" fmla="val 16667"/>
            </a:avLst>
          </a:prstGeom>
          <a:solidFill>
            <a:srgbClr val="FFFFCC">
              <a:alpha val="47058"/>
            </a:srgbClr>
          </a:solidFill>
          <a:ln w="9525" algn="ctr">
            <a:solidFill>
              <a:srgbClr val="000000"/>
            </a:solidFill>
            <a:round/>
            <a:headEnd/>
            <a:tailEnd/>
          </a:ln>
        </p:spPr>
        <p:txBody>
          <a:bodyPr/>
          <a:lstStyle/>
          <a:p>
            <a:endParaRPr lang="en-GB"/>
          </a:p>
        </p:txBody>
      </p:sp>
      <p:sp>
        <p:nvSpPr>
          <p:cNvPr id="8195" name="Rounded Rectangle 201"/>
          <p:cNvSpPr>
            <a:spLocks noChangeArrowheads="1"/>
          </p:cNvSpPr>
          <p:nvPr/>
        </p:nvSpPr>
        <p:spPr bwMode="auto">
          <a:xfrm>
            <a:off x="1209675" y="3682306"/>
            <a:ext cx="3667125" cy="382588"/>
          </a:xfrm>
          <a:prstGeom prst="roundRect">
            <a:avLst>
              <a:gd name="adj" fmla="val 16667"/>
            </a:avLst>
          </a:prstGeom>
          <a:solidFill>
            <a:srgbClr val="FFFFCC">
              <a:alpha val="47058"/>
            </a:srgbClr>
          </a:solidFill>
          <a:ln w="9525" algn="ctr">
            <a:solidFill>
              <a:srgbClr val="000000"/>
            </a:solidFill>
            <a:round/>
            <a:headEnd/>
            <a:tailEnd/>
          </a:ln>
        </p:spPr>
        <p:txBody>
          <a:bodyPr/>
          <a:lstStyle/>
          <a:p>
            <a:endParaRPr lang="en-GB"/>
          </a:p>
        </p:txBody>
      </p:sp>
      <p:sp>
        <p:nvSpPr>
          <p:cNvPr id="8196" name="Rounded Rectangle 199"/>
          <p:cNvSpPr>
            <a:spLocks noChangeArrowheads="1"/>
          </p:cNvSpPr>
          <p:nvPr/>
        </p:nvSpPr>
        <p:spPr bwMode="auto">
          <a:xfrm>
            <a:off x="1209675" y="4212531"/>
            <a:ext cx="3667125" cy="936625"/>
          </a:xfrm>
          <a:prstGeom prst="roundRect">
            <a:avLst>
              <a:gd name="adj" fmla="val 16667"/>
            </a:avLst>
          </a:prstGeom>
          <a:solidFill>
            <a:srgbClr val="FFFFCC">
              <a:alpha val="47058"/>
            </a:srgbClr>
          </a:solidFill>
          <a:ln w="9525" algn="ctr">
            <a:solidFill>
              <a:srgbClr val="000000"/>
            </a:solidFill>
            <a:round/>
            <a:headEnd/>
            <a:tailEnd/>
          </a:ln>
        </p:spPr>
        <p:txBody>
          <a:bodyPr/>
          <a:lstStyle/>
          <a:p>
            <a:endParaRPr lang="en-GB"/>
          </a:p>
        </p:txBody>
      </p:sp>
      <p:grpSp>
        <p:nvGrpSpPr>
          <p:cNvPr id="2" name="Group 579"/>
          <p:cNvGrpSpPr>
            <a:grpSpLocks/>
          </p:cNvGrpSpPr>
          <p:nvPr/>
        </p:nvGrpSpPr>
        <p:grpSpPr bwMode="auto">
          <a:xfrm>
            <a:off x="1325076" y="2554827"/>
            <a:ext cx="438150" cy="539750"/>
            <a:chOff x="7581" y="4144"/>
            <a:chExt cx="379" cy="467"/>
          </a:xfrm>
          <a:solidFill>
            <a:srgbClr val="FF0000"/>
          </a:solidFill>
        </p:grpSpPr>
        <p:sp>
          <p:nvSpPr>
            <p:cNvPr id="6" name="Line 580"/>
            <p:cNvSpPr>
              <a:spLocks noChangeShapeType="1"/>
            </p:cNvSpPr>
            <p:nvPr/>
          </p:nvSpPr>
          <p:spPr bwMode="auto">
            <a:xfrm flipV="1">
              <a:off x="7702" y="4144"/>
              <a:ext cx="157" cy="45"/>
            </a:xfrm>
            <a:prstGeom prst="line">
              <a:avLst/>
            </a:prstGeom>
            <a:grpFill/>
            <a:ln w="12700">
              <a:solidFill>
                <a:srgbClr val="000000"/>
              </a:solidFill>
              <a:round/>
              <a:headEnd/>
              <a:tailEnd/>
            </a:ln>
          </p:spPr>
          <p:txBody>
            <a:bodyPr/>
            <a:lstStyle/>
            <a:p>
              <a:pPr>
                <a:defRPr/>
              </a:pPr>
              <a:endParaRPr lang="en-GB"/>
            </a:p>
          </p:txBody>
        </p:sp>
        <p:sp>
          <p:nvSpPr>
            <p:cNvPr id="7" name="Line 581"/>
            <p:cNvSpPr>
              <a:spLocks noChangeShapeType="1"/>
            </p:cNvSpPr>
            <p:nvPr/>
          </p:nvSpPr>
          <p:spPr bwMode="auto">
            <a:xfrm flipH="1">
              <a:off x="7591" y="4278"/>
              <a:ext cx="44" cy="133"/>
            </a:xfrm>
            <a:prstGeom prst="line">
              <a:avLst/>
            </a:prstGeom>
            <a:grpFill/>
            <a:ln w="12700">
              <a:solidFill>
                <a:srgbClr val="000000"/>
              </a:solidFill>
              <a:round/>
              <a:headEnd/>
              <a:tailEnd/>
            </a:ln>
          </p:spPr>
          <p:txBody>
            <a:bodyPr/>
            <a:lstStyle/>
            <a:p>
              <a:pPr>
                <a:defRPr/>
              </a:pPr>
              <a:endParaRPr lang="en-GB"/>
            </a:p>
          </p:txBody>
        </p:sp>
        <p:sp>
          <p:nvSpPr>
            <p:cNvPr id="8" name="AutoShape 582"/>
            <p:cNvSpPr>
              <a:spLocks noChangeArrowheads="1"/>
            </p:cNvSpPr>
            <p:nvPr/>
          </p:nvSpPr>
          <p:spPr bwMode="auto">
            <a:xfrm>
              <a:off x="7726" y="4344"/>
              <a:ext cx="222" cy="267"/>
            </a:xfrm>
            <a:prstGeom prst="triangle">
              <a:avLst>
                <a:gd name="adj" fmla="val 50000"/>
              </a:avLst>
            </a:prstGeom>
            <a:grpFill/>
            <a:ln w="9525">
              <a:solidFill>
                <a:srgbClr val="000000"/>
              </a:solidFill>
              <a:miter lim="800000"/>
              <a:headEnd/>
              <a:tailEnd/>
            </a:ln>
          </p:spPr>
          <p:txBody>
            <a:bodyPr anchor="ctr"/>
            <a:lstStyle/>
            <a:p>
              <a:pPr>
                <a:defRPr/>
              </a:pPr>
              <a:endParaRPr lang="en-GB"/>
            </a:p>
          </p:txBody>
        </p:sp>
        <p:sp>
          <p:nvSpPr>
            <p:cNvPr id="9" name="AutoShape 583"/>
            <p:cNvSpPr>
              <a:spLocks noChangeArrowheads="1"/>
            </p:cNvSpPr>
            <p:nvPr/>
          </p:nvSpPr>
          <p:spPr bwMode="auto">
            <a:xfrm rot="-8065909">
              <a:off x="7689" y="4133"/>
              <a:ext cx="164" cy="379"/>
            </a:xfrm>
            <a:prstGeom prst="moon">
              <a:avLst>
                <a:gd name="adj" fmla="val 13449"/>
              </a:avLst>
            </a:prstGeom>
            <a:grpFill/>
            <a:ln w="9525">
              <a:solidFill>
                <a:srgbClr val="000000"/>
              </a:solidFill>
              <a:miter lim="800000"/>
              <a:headEnd/>
              <a:tailEnd/>
            </a:ln>
          </p:spPr>
          <p:txBody>
            <a:bodyPr anchor="ctr"/>
            <a:lstStyle/>
            <a:p>
              <a:pPr>
                <a:defRPr/>
              </a:pPr>
              <a:endParaRPr lang="en-GB"/>
            </a:p>
          </p:txBody>
        </p:sp>
        <p:sp>
          <p:nvSpPr>
            <p:cNvPr id="10" name="Rectangle 584"/>
            <p:cNvSpPr>
              <a:spLocks noChangeArrowheads="1"/>
            </p:cNvSpPr>
            <p:nvPr/>
          </p:nvSpPr>
          <p:spPr bwMode="auto">
            <a:xfrm rot="-2993203">
              <a:off x="7602" y="4222"/>
              <a:ext cx="134" cy="22"/>
            </a:xfrm>
            <a:prstGeom prst="rect">
              <a:avLst/>
            </a:prstGeom>
            <a:grpFill/>
            <a:ln w="9525">
              <a:solidFill>
                <a:srgbClr val="333333"/>
              </a:solidFill>
              <a:miter lim="800000"/>
              <a:headEnd/>
              <a:tailEnd/>
            </a:ln>
          </p:spPr>
          <p:txBody>
            <a:bodyPr anchor="ctr"/>
            <a:lstStyle/>
            <a:p>
              <a:pPr>
                <a:defRPr/>
              </a:pPr>
              <a:endParaRPr lang="en-GB"/>
            </a:p>
          </p:txBody>
        </p:sp>
        <p:sp>
          <p:nvSpPr>
            <p:cNvPr id="11" name="Line 585"/>
            <p:cNvSpPr>
              <a:spLocks noChangeShapeType="1"/>
            </p:cNvSpPr>
            <p:nvPr/>
          </p:nvSpPr>
          <p:spPr bwMode="auto">
            <a:xfrm flipH="1" flipV="1">
              <a:off x="7680" y="4233"/>
              <a:ext cx="134" cy="134"/>
            </a:xfrm>
            <a:prstGeom prst="line">
              <a:avLst/>
            </a:prstGeom>
            <a:grpFill/>
            <a:ln w="12700">
              <a:solidFill>
                <a:srgbClr val="000000"/>
              </a:solidFill>
              <a:round/>
              <a:headEnd/>
              <a:tailEnd/>
            </a:ln>
          </p:spPr>
          <p:txBody>
            <a:bodyPr/>
            <a:lstStyle/>
            <a:p>
              <a:pPr>
                <a:defRPr/>
              </a:pPr>
              <a:endParaRPr lang="en-GB"/>
            </a:p>
          </p:txBody>
        </p:sp>
        <p:sp>
          <p:nvSpPr>
            <p:cNvPr id="12" name="Rectangle 586"/>
            <p:cNvSpPr>
              <a:spLocks noChangeArrowheads="1"/>
            </p:cNvSpPr>
            <p:nvPr/>
          </p:nvSpPr>
          <p:spPr bwMode="auto">
            <a:xfrm rot="-2993203">
              <a:off x="7580" y="4199"/>
              <a:ext cx="134" cy="23"/>
            </a:xfrm>
            <a:prstGeom prst="rect">
              <a:avLst/>
            </a:prstGeom>
            <a:grpFill/>
            <a:ln w="9525">
              <a:solidFill>
                <a:srgbClr val="333333"/>
              </a:solidFill>
              <a:miter lim="800000"/>
              <a:headEnd/>
              <a:tailEnd/>
            </a:ln>
          </p:spPr>
          <p:txBody>
            <a:bodyPr anchor="ctr"/>
            <a:lstStyle/>
            <a:p>
              <a:pPr>
                <a:defRPr/>
              </a:pPr>
              <a:endParaRPr lang="en-GB"/>
            </a:p>
          </p:txBody>
        </p:sp>
      </p:grpSp>
      <p:cxnSp>
        <p:nvCxnSpPr>
          <p:cNvPr id="23" name="Straight Connector 22"/>
          <p:cNvCxnSpPr/>
          <p:nvPr/>
        </p:nvCxnSpPr>
        <p:spPr bwMode="auto">
          <a:xfrm flipV="1">
            <a:off x="1092200" y="1059756"/>
            <a:ext cx="3000375" cy="1285875"/>
          </a:xfrm>
          <a:prstGeom prst="line">
            <a:avLst/>
          </a:prstGeom>
          <a:solidFill>
            <a:srgbClr val="FFFFFF"/>
          </a:solidFill>
          <a:ln w="41275" cap="flat" cmpd="sng" algn="ctr">
            <a:solidFill>
              <a:srgbClr val="00B0F0"/>
            </a:solidFill>
            <a:prstDash val="solid"/>
            <a:round/>
            <a:headEnd type="none" w="med" len="med"/>
            <a:tailEnd type="none" w="med" len="med"/>
          </a:ln>
          <a:effectLst>
            <a:outerShdw blurRad="50800" dist="50800" dir="5400000" algn="ctr" rotWithShape="0">
              <a:srgbClr val="0070C0"/>
            </a:outerShdw>
          </a:effectLst>
        </p:spPr>
      </p:cxnSp>
      <p:sp>
        <p:nvSpPr>
          <p:cNvPr id="24" name="Rectangle 23"/>
          <p:cNvSpPr/>
          <p:nvPr/>
        </p:nvSpPr>
        <p:spPr bwMode="auto">
          <a:xfrm>
            <a:off x="1349375" y="3115569"/>
            <a:ext cx="3357563" cy="428625"/>
          </a:xfrm>
          <a:prstGeom prst="rect">
            <a:avLst/>
          </a:prstGeom>
          <a:gradFill>
            <a:gsLst>
              <a:gs pos="0">
                <a:srgbClr val="92D050"/>
              </a:gs>
              <a:gs pos="50000">
                <a:schemeClr val="accent1">
                  <a:tint val="44500"/>
                  <a:satMod val="160000"/>
                </a:schemeClr>
              </a:gs>
              <a:gs pos="100000">
                <a:schemeClr val="accent1">
                  <a:tint val="23500"/>
                  <a:satMod val="160000"/>
                </a:schemeClr>
              </a:gs>
            </a:gsLst>
            <a:lin ang="5400000" scaled="0"/>
          </a:gradFill>
          <a:ln w="9525" cap="flat" cmpd="sng" algn="ctr">
            <a:noFill/>
            <a:prstDash val="solid"/>
            <a:round/>
            <a:headEnd type="none" w="med" len="med"/>
            <a:tailEnd type="none" w="med" len="med"/>
          </a:ln>
          <a:effectLst/>
        </p:spPr>
        <p:txBody>
          <a:bodyPr/>
          <a:lstStyle/>
          <a:p>
            <a:pPr>
              <a:defRPr/>
            </a:pPr>
            <a:endParaRPr lang="en-GB"/>
          </a:p>
        </p:txBody>
      </p:sp>
      <p:grpSp>
        <p:nvGrpSpPr>
          <p:cNvPr id="3" name="Group 579"/>
          <p:cNvGrpSpPr>
            <a:grpSpLocks/>
          </p:cNvGrpSpPr>
          <p:nvPr/>
        </p:nvGrpSpPr>
        <p:grpSpPr bwMode="auto">
          <a:xfrm>
            <a:off x="1824806" y="2554827"/>
            <a:ext cx="438150" cy="539750"/>
            <a:chOff x="7581" y="4144"/>
            <a:chExt cx="379" cy="467"/>
          </a:xfrm>
          <a:solidFill>
            <a:srgbClr val="0070C0"/>
          </a:solidFill>
        </p:grpSpPr>
        <p:sp>
          <p:nvSpPr>
            <p:cNvPr id="26" name="Line 580"/>
            <p:cNvSpPr>
              <a:spLocks noChangeShapeType="1"/>
            </p:cNvSpPr>
            <p:nvPr/>
          </p:nvSpPr>
          <p:spPr bwMode="auto">
            <a:xfrm flipV="1">
              <a:off x="7702" y="4144"/>
              <a:ext cx="157" cy="45"/>
            </a:xfrm>
            <a:prstGeom prst="line">
              <a:avLst/>
            </a:prstGeom>
            <a:grpFill/>
            <a:ln w="12700">
              <a:solidFill>
                <a:srgbClr val="000000"/>
              </a:solidFill>
              <a:round/>
              <a:headEnd/>
              <a:tailEnd/>
            </a:ln>
          </p:spPr>
          <p:txBody>
            <a:bodyPr/>
            <a:lstStyle/>
            <a:p>
              <a:pPr>
                <a:defRPr/>
              </a:pPr>
              <a:endParaRPr lang="en-GB"/>
            </a:p>
          </p:txBody>
        </p:sp>
        <p:sp>
          <p:nvSpPr>
            <p:cNvPr id="27" name="Line 581"/>
            <p:cNvSpPr>
              <a:spLocks noChangeShapeType="1"/>
            </p:cNvSpPr>
            <p:nvPr/>
          </p:nvSpPr>
          <p:spPr bwMode="auto">
            <a:xfrm flipH="1">
              <a:off x="7591" y="4278"/>
              <a:ext cx="44" cy="133"/>
            </a:xfrm>
            <a:prstGeom prst="line">
              <a:avLst/>
            </a:prstGeom>
            <a:grpFill/>
            <a:ln w="12700">
              <a:solidFill>
                <a:srgbClr val="000000"/>
              </a:solidFill>
              <a:round/>
              <a:headEnd/>
              <a:tailEnd/>
            </a:ln>
          </p:spPr>
          <p:txBody>
            <a:bodyPr/>
            <a:lstStyle/>
            <a:p>
              <a:pPr>
                <a:defRPr/>
              </a:pPr>
              <a:endParaRPr lang="en-GB"/>
            </a:p>
          </p:txBody>
        </p:sp>
        <p:sp>
          <p:nvSpPr>
            <p:cNvPr id="28" name="AutoShape 582"/>
            <p:cNvSpPr>
              <a:spLocks noChangeArrowheads="1"/>
            </p:cNvSpPr>
            <p:nvPr/>
          </p:nvSpPr>
          <p:spPr bwMode="auto">
            <a:xfrm>
              <a:off x="7726" y="4344"/>
              <a:ext cx="222" cy="267"/>
            </a:xfrm>
            <a:prstGeom prst="triangle">
              <a:avLst>
                <a:gd name="adj" fmla="val 50000"/>
              </a:avLst>
            </a:prstGeom>
            <a:grpFill/>
            <a:ln w="9525">
              <a:solidFill>
                <a:srgbClr val="000000"/>
              </a:solidFill>
              <a:miter lim="800000"/>
              <a:headEnd/>
              <a:tailEnd/>
            </a:ln>
          </p:spPr>
          <p:txBody>
            <a:bodyPr anchor="ctr"/>
            <a:lstStyle/>
            <a:p>
              <a:pPr>
                <a:defRPr/>
              </a:pPr>
              <a:endParaRPr lang="en-GB"/>
            </a:p>
          </p:txBody>
        </p:sp>
        <p:sp>
          <p:nvSpPr>
            <p:cNvPr id="29" name="AutoShape 583"/>
            <p:cNvSpPr>
              <a:spLocks noChangeArrowheads="1"/>
            </p:cNvSpPr>
            <p:nvPr/>
          </p:nvSpPr>
          <p:spPr bwMode="auto">
            <a:xfrm rot="-8065909">
              <a:off x="7689" y="4133"/>
              <a:ext cx="164" cy="379"/>
            </a:xfrm>
            <a:prstGeom prst="moon">
              <a:avLst>
                <a:gd name="adj" fmla="val 13449"/>
              </a:avLst>
            </a:prstGeom>
            <a:grpFill/>
            <a:ln w="9525">
              <a:solidFill>
                <a:srgbClr val="000000"/>
              </a:solidFill>
              <a:miter lim="800000"/>
              <a:headEnd/>
              <a:tailEnd/>
            </a:ln>
          </p:spPr>
          <p:txBody>
            <a:bodyPr anchor="ctr"/>
            <a:lstStyle/>
            <a:p>
              <a:pPr>
                <a:defRPr/>
              </a:pPr>
              <a:endParaRPr lang="en-GB"/>
            </a:p>
          </p:txBody>
        </p:sp>
        <p:sp>
          <p:nvSpPr>
            <p:cNvPr id="30" name="Rectangle 584"/>
            <p:cNvSpPr>
              <a:spLocks noChangeArrowheads="1"/>
            </p:cNvSpPr>
            <p:nvPr/>
          </p:nvSpPr>
          <p:spPr bwMode="auto">
            <a:xfrm rot="-2993203">
              <a:off x="7602" y="4222"/>
              <a:ext cx="134" cy="22"/>
            </a:xfrm>
            <a:prstGeom prst="rect">
              <a:avLst/>
            </a:prstGeom>
            <a:grpFill/>
            <a:ln w="9525">
              <a:solidFill>
                <a:srgbClr val="333333"/>
              </a:solidFill>
              <a:miter lim="800000"/>
              <a:headEnd/>
              <a:tailEnd/>
            </a:ln>
          </p:spPr>
          <p:txBody>
            <a:bodyPr anchor="ctr"/>
            <a:lstStyle/>
            <a:p>
              <a:pPr>
                <a:defRPr/>
              </a:pPr>
              <a:endParaRPr lang="en-GB"/>
            </a:p>
          </p:txBody>
        </p:sp>
        <p:sp>
          <p:nvSpPr>
            <p:cNvPr id="31" name="Line 585"/>
            <p:cNvSpPr>
              <a:spLocks noChangeShapeType="1"/>
            </p:cNvSpPr>
            <p:nvPr/>
          </p:nvSpPr>
          <p:spPr bwMode="auto">
            <a:xfrm flipH="1" flipV="1">
              <a:off x="7680" y="4233"/>
              <a:ext cx="134" cy="134"/>
            </a:xfrm>
            <a:prstGeom prst="line">
              <a:avLst/>
            </a:prstGeom>
            <a:grpFill/>
            <a:ln w="12700">
              <a:solidFill>
                <a:srgbClr val="000000"/>
              </a:solidFill>
              <a:round/>
              <a:headEnd/>
              <a:tailEnd/>
            </a:ln>
          </p:spPr>
          <p:txBody>
            <a:bodyPr/>
            <a:lstStyle/>
            <a:p>
              <a:pPr>
                <a:defRPr/>
              </a:pPr>
              <a:endParaRPr lang="en-GB"/>
            </a:p>
          </p:txBody>
        </p:sp>
        <p:sp>
          <p:nvSpPr>
            <p:cNvPr id="32" name="Rectangle 586"/>
            <p:cNvSpPr>
              <a:spLocks noChangeArrowheads="1"/>
            </p:cNvSpPr>
            <p:nvPr/>
          </p:nvSpPr>
          <p:spPr bwMode="auto">
            <a:xfrm rot="-2993203">
              <a:off x="7580" y="4199"/>
              <a:ext cx="134" cy="23"/>
            </a:xfrm>
            <a:prstGeom prst="rect">
              <a:avLst/>
            </a:prstGeom>
            <a:grpFill/>
            <a:ln w="9525">
              <a:solidFill>
                <a:srgbClr val="333333"/>
              </a:solidFill>
              <a:miter lim="800000"/>
              <a:headEnd/>
              <a:tailEnd/>
            </a:ln>
          </p:spPr>
          <p:txBody>
            <a:bodyPr anchor="ctr"/>
            <a:lstStyle/>
            <a:p>
              <a:pPr>
                <a:defRPr/>
              </a:pPr>
              <a:endParaRPr lang="en-GB"/>
            </a:p>
          </p:txBody>
        </p:sp>
      </p:grpSp>
      <p:grpSp>
        <p:nvGrpSpPr>
          <p:cNvPr id="4" name="Group 579"/>
          <p:cNvGrpSpPr>
            <a:grpSpLocks/>
          </p:cNvGrpSpPr>
          <p:nvPr/>
        </p:nvGrpSpPr>
        <p:grpSpPr bwMode="auto">
          <a:xfrm>
            <a:off x="2749839" y="2554827"/>
            <a:ext cx="438150" cy="539750"/>
            <a:chOff x="7581" y="4144"/>
            <a:chExt cx="379" cy="467"/>
          </a:xfrm>
          <a:solidFill>
            <a:srgbClr val="00B050"/>
          </a:solidFill>
        </p:grpSpPr>
        <p:sp>
          <p:nvSpPr>
            <p:cNvPr id="34" name="Line 580"/>
            <p:cNvSpPr>
              <a:spLocks noChangeShapeType="1"/>
            </p:cNvSpPr>
            <p:nvPr/>
          </p:nvSpPr>
          <p:spPr bwMode="auto">
            <a:xfrm flipV="1">
              <a:off x="7702" y="4144"/>
              <a:ext cx="157" cy="45"/>
            </a:xfrm>
            <a:prstGeom prst="line">
              <a:avLst/>
            </a:prstGeom>
            <a:grpFill/>
            <a:ln w="12700">
              <a:solidFill>
                <a:srgbClr val="000000"/>
              </a:solidFill>
              <a:round/>
              <a:headEnd/>
              <a:tailEnd/>
            </a:ln>
          </p:spPr>
          <p:txBody>
            <a:bodyPr/>
            <a:lstStyle/>
            <a:p>
              <a:pPr>
                <a:defRPr/>
              </a:pPr>
              <a:endParaRPr lang="en-GB"/>
            </a:p>
          </p:txBody>
        </p:sp>
        <p:sp>
          <p:nvSpPr>
            <p:cNvPr id="35" name="Line 581"/>
            <p:cNvSpPr>
              <a:spLocks noChangeShapeType="1"/>
            </p:cNvSpPr>
            <p:nvPr/>
          </p:nvSpPr>
          <p:spPr bwMode="auto">
            <a:xfrm flipH="1">
              <a:off x="7591" y="4278"/>
              <a:ext cx="44" cy="133"/>
            </a:xfrm>
            <a:prstGeom prst="line">
              <a:avLst/>
            </a:prstGeom>
            <a:grpFill/>
            <a:ln w="12700">
              <a:solidFill>
                <a:srgbClr val="000000"/>
              </a:solidFill>
              <a:round/>
              <a:headEnd/>
              <a:tailEnd/>
            </a:ln>
          </p:spPr>
          <p:txBody>
            <a:bodyPr/>
            <a:lstStyle/>
            <a:p>
              <a:pPr>
                <a:defRPr/>
              </a:pPr>
              <a:endParaRPr lang="en-GB"/>
            </a:p>
          </p:txBody>
        </p:sp>
        <p:sp>
          <p:nvSpPr>
            <p:cNvPr id="36" name="AutoShape 582"/>
            <p:cNvSpPr>
              <a:spLocks noChangeArrowheads="1"/>
            </p:cNvSpPr>
            <p:nvPr/>
          </p:nvSpPr>
          <p:spPr bwMode="auto">
            <a:xfrm>
              <a:off x="7726" y="4344"/>
              <a:ext cx="222" cy="267"/>
            </a:xfrm>
            <a:prstGeom prst="triangle">
              <a:avLst>
                <a:gd name="adj" fmla="val 50000"/>
              </a:avLst>
            </a:prstGeom>
            <a:grpFill/>
            <a:ln w="9525">
              <a:solidFill>
                <a:srgbClr val="000000"/>
              </a:solidFill>
              <a:miter lim="800000"/>
              <a:headEnd/>
              <a:tailEnd/>
            </a:ln>
          </p:spPr>
          <p:txBody>
            <a:bodyPr anchor="ctr"/>
            <a:lstStyle/>
            <a:p>
              <a:pPr>
                <a:defRPr/>
              </a:pPr>
              <a:endParaRPr lang="en-GB"/>
            </a:p>
          </p:txBody>
        </p:sp>
        <p:sp>
          <p:nvSpPr>
            <p:cNvPr id="37" name="AutoShape 583"/>
            <p:cNvSpPr>
              <a:spLocks noChangeArrowheads="1"/>
            </p:cNvSpPr>
            <p:nvPr/>
          </p:nvSpPr>
          <p:spPr bwMode="auto">
            <a:xfrm rot="-8065909">
              <a:off x="7689" y="4133"/>
              <a:ext cx="164" cy="379"/>
            </a:xfrm>
            <a:prstGeom prst="moon">
              <a:avLst>
                <a:gd name="adj" fmla="val 13449"/>
              </a:avLst>
            </a:prstGeom>
            <a:grpFill/>
            <a:ln w="9525">
              <a:solidFill>
                <a:srgbClr val="000000"/>
              </a:solidFill>
              <a:miter lim="800000"/>
              <a:headEnd/>
              <a:tailEnd/>
            </a:ln>
          </p:spPr>
          <p:txBody>
            <a:bodyPr anchor="ctr"/>
            <a:lstStyle/>
            <a:p>
              <a:pPr>
                <a:defRPr/>
              </a:pPr>
              <a:endParaRPr lang="en-GB"/>
            </a:p>
          </p:txBody>
        </p:sp>
        <p:sp>
          <p:nvSpPr>
            <p:cNvPr id="38" name="Rectangle 584"/>
            <p:cNvSpPr>
              <a:spLocks noChangeArrowheads="1"/>
            </p:cNvSpPr>
            <p:nvPr/>
          </p:nvSpPr>
          <p:spPr bwMode="auto">
            <a:xfrm rot="-2993203">
              <a:off x="7602" y="4222"/>
              <a:ext cx="134" cy="22"/>
            </a:xfrm>
            <a:prstGeom prst="rect">
              <a:avLst/>
            </a:prstGeom>
            <a:grpFill/>
            <a:ln w="9525">
              <a:solidFill>
                <a:srgbClr val="333333"/>
              </a:solidFill>
              <a:miter lim="800000"/>
              <a:headEnd/>
              <a:tailEnd/>
            </a:ln>
          </p:spPr>
          <p:txBody>
            <a:bodyPr anchor="ctr"/>
            <a:lstStyle/>
            <a:p>
              <a:pPr>
                <a:defRPr/>
              </a:pPr>
              <a:endParaRPr lang="en-GB"/>
            </a:p>
          </p:txBody>
        </p:sp>
        <p:sp>
          <p:nvSpPr>
            <p:cNvPr id="39" name="Line 585"/>
            <p:cNvSpPr>
              <a:spLocks noChangeShapeType="1"/>
            </p:cNvSpPr>
            <p:nvPr/>
          </p:nvSpPr>
          <p:spPr bwMode="auto">
            <a:xfrm flipH="1" flipV="1">
              <a:off x="7680" y="4233"/>
              <a:ext cx="134" cy="134"/>
            </a:xfrm>
            <a:prstGeom prst="line">
              <a:avLst/>
            </a:prstGeom>
            <a:grpFill/>
            <a:ln w="12700">
              <a:solidFill>
                <a:srgbClr val="000000"/>
              </a:solidFill>
              <a:round/>
              <a:headEnd/>
              <a:tailEnd/>
            </a:ln>
          </p:spPr>
          <p:txBody>
            <a:bodyPr/>
            <a:lstStyle/>
            <a:p>
              <a:pPr>
                <a:defRPr/>
              </a:pPr>
              <a:endParaRPr lang="en-GB"/>
            </a:p>
          </p:txBody>
        </p:sp>
        <p:sp>
          <p:nvSpPr>
            <p:cNvPr id="40" name="Rectangle 586"/>
            <p:cNvSpPr>
              <a:spLocks noChangeArrowheads="1"/>
            </p:cNvSpPr>
            <p:nvPr/>
          </p:nvSpPr>
          <p:spPr bwMode="auto">
            <a:xfrm rot="-2993203">
              <a:off x="7580" y="4199"/>
              <a:ext cx="134" cy="23"/>
            </a:xfrm>
            <a:prstGeom prst="rect">
              <a:avLst/>
            </a:prstGeom>
            <a:grpFill/>
            <a:ln w="9525">
              <a:solidFill>
                <a:srgbClr val="333333"/>
              </a:solidFill>
              <a:miter lim="800000"/>
              <a:headEnd/>
              <a:tailEnd/>
            </a:ln>
          </p:spPr>
          <p:txBody>
            <a:bodyPr anchor="ctr"/>
            <a:lstStyle/>
            <a:p>
              <a:pPr>
                <a:defRPr/>
              </a:pPr>
              <a:endParaRPr lang="en-GB"/>
            </a:p>
          </p:txBody>
        </p:sp>
      </p:grpSp>
      <p:grpSp>
        <p:nvGrpSpPr>
          <p:cNvPr id="5" name="Group 579"/>
          <p:cNvGrpSpPr>
            <a:grpSpLocks/>
          </p:cNvGrpSpPr>
          <p:nvPr/>
        </p:nvGrpSpPr>
        <p:grpSpPr bwMode="auto">
          <a:xfrm>
            <a:off x="4206499" y="2554827"/>
            <a:ext cx="438150" cy="539750"/>
            <a:chOff x="7581" y="4144"/>
            <a:chExt cx="379" cy="467"/>
          </a:xfrm>
          <a:solidFill>
            <a:srgbClr val="7030A0"/>
          </a:solidFill>
        </p:grpSpPr>
        <p:sp>
          <p:nvSpPr>
            <p:cNvPr id="42" name="Line 580"/>
            <p:cNvSpPr>
              <a:spLocks noChangeShapeType="1"/>
            </p:cNvSpPr>
            <p:nvPr/>
          </p:nvSpPr>
          <p:spPr bwMode="auto">
            <a:xfrm flipV="1">
              <a:off x="7702" y="4144"/>
              <a:ext cx="157" cy="45"/>
            </a:xfrm>
            <a:prstGeom prst="line">
              <a:avLst/>
            </a:prstGeom>
            <a:grpFill/>
            <a:ln w="12700">
              <a:solidFill>
                <a:srgbClr val="000000"/>
              </a:solidFill>
              <a:round/>
              <a:headEnd/>
              <a:tailEnd/>
            </a:ln>
          </p:spPr>
          <p:txBody>
            <a:bodyPr/>
            <a:lstStyle/>
            <a:p>
              <a:pPr>
                <a:defRPr/>
              </a:pPr>
              <a:endParaRPr lang="en-GB"/>
            </a:p>
          </p:txBody>
        </p:sp>
        <p:sp>
          <p:nvSpPr>
            <p:cNvPr id="43" name="Line 581"/>
            <p:cNvSpPr>
              <a:spLocks noChangeShapeType="1"/>
            </p:cNvSpPr>
            <p:nvPr/>
          </p:nvSpPr>
          <p:spPr bwMode="auto">
            <a:xfrm flipH="1">
              <a:off x="7591" y="4278"/>
              <a:ext cx="44" cy="133"/>
            </a:xfrm>
            <a:prstGeom prst="line">
              <a:avLst/>
            </a:prstGeom>
            <a:grpFill/>
            <a:ln w="12700">
              <a:solidFill>
                <a:srgbClr val="000000"/>
              </a:solidFill>
              <a:round/>
              <a:headEnd/>
              <a:tailEnd/>
            </a:ln>
          </p:spPr>
          <p:txBody>
            <a:bodyPr/>
            <a:lstStyle/>
            <a:p>
              <a:pPr>
                <a:defRPr/>
              </a:pPr>
              <a:endParaRPr lang="en-GB"/>
            </a:p>
          </p:txBody>
        </p:sp>
        <p:sp>
          <p:nvSpPr>
            <p:cNvPr id="44" name="AutoShape 582"/>
            <p:cNvSpPr>
              <a:spLocks noChangeArrowheads="1"/>
            </p:cNvSpPr>
            <p:nvPr/>
          </p:nvSpPr>
          <p:spPr bwMode="auto">
            <a:xfrm>
              <a:off x="7726" y="4344"/>
              <a:ext cx="222" cy="267"/>
            </a:xfrm>
            <a:prstGeom prst="triangle">
              <a:avLst>
                <a:gd name="adj" fmla="val 50000"/>
              </a:avLst>
            </a:prstGeom>
            <a:grpFill/>
            <a:ln w="9525">
              <a:solidFill>
                <a:srgbClr val="000000"/>
              </a:solidFill>
              <a:miter lim="800000"/>
              <a:headEnd/>
              <a:tailEnd/>
            </a:ln>
          </p:spPr>
          <p:txBody>
            <a:bodyPr anchor="ctr"/>
            <a:lstStyle/>
            <a:p>
              <a:pPr>
                <a:defRPr/>
              </a:pPr>
              <a:endParaRPr lang="en-GB"/>
            </a:p>
          </p:txBody>
        </p:sp>
        <p:sp>
          <p:nvSpPr>
            <p:cNvPr id="45" name="AutoShape 583"/>
            <p:cNvSpPr>
              <a:spLocks noChangeArrowheads="1"/>
            </p:cNvSpPr>
            <p:nvPr/>
          </p:nvSpPr>
          <p:spPr bwMode="auto">
            <a:xfrm rot="-8065909">
              <a:off x="7689" y="4133"/>
              <a:ext cx="164" cy="379"/>
            </a:xfrm>
            <a:prstGeom prst="moon">
              <a:avLst>
                <a:gd name="adj" fmla="val 13449"/>
              </a:avLst>
            </a:prstGeom>
            <a:grpFill/>
            <a:ln w="9525">
              <a:solidFill>
                <a:srgbClr val="000000"/>
              </a:solidFill>
              <a:miter lim="800000"/>
              <a:headEnd/>
              <a:tailEnd/>
            </a:ln>
          </p:spPr>
          <p:txBody>
            <a:bodyPr anchor="ctr"/>
            <a:lstStyle/>
            <a:p>
              <a:pPr>
                <a:defRPr/>
              </a:pPr>
              <a:endParaRPr lang="en-GB"/>
            </a:p>
          </p:txBody>
        </p:sp>
        <p:sp>
          <p:nvSpPr>
            <p:cNvPr id="46" name="Rectangle 584"/>
            <p:cNvSpPr>
              <a:spLocks noChangeArrowheads="1"/>
            </p:cNvSpPr>
            <p:nvPr/>
          </p:nvSpPr>
          <p:spPr bwMode="auto">
            <a:xfrm rot="-2993203">
              <a:off x="7602" y="4222"/>
              <a:ext cx="134" cy="22"/>
            </a:xfrm>
            <a:prstGeom prst="rect">
              <a:avLst/>
            </a:prstGeom>
            <a:grpFill/>
            <a:ln w="9525">
              <a:solidFill>
                <a:srgbClr val="333333"/>
              </a:solidFill>
              <a:miter lim="800000"/>
              <a:headEnd/>
              <a:tailEnd/>
            </a:ln>
          </p:spPr>
          <p:txBody>
            <a:bodyPr anchor="ctr"/>
            <a:lstStyle/>
            <a:p>
              <a:pPr>
                <a:defRPr/>
              </a:pPr>
              <a:endParaRPr lang="en-GB"/>
            </a:p>
          </p:txBody>
        </p:sp>
        <p:sp>
          <p:nvSpPr>
            <p:cNvPr id="47" name="Line 585"/>
            <p:cNvSpPr>
              <a:spLocks noChangeShapeType="1"/>
            </p:cNvSpPr>
            <p:nvPr/>
          </p:nvSpPr>
          <p:spPr bwMode="auto">
            <a:xfrm flipH="1" flipV="1">
              <a:off x="7680" y="4233"/>
              <a:ext cx="134" cy="134"/>
            </a:xfrm>
            <a:prstGeom prst="line">
              <a:avLst/>
            </a:prstGeom>
            <a:grpFill/>
            <a:ln w="12700">
              <a:solidFill>
                <a:srgbClr val="000000"/>
              </a:solidFill>
              <a:round/>
              <a:headEnd/>
              <a:tailEnd/>
            </a:ln>
          </p:spPr>
          <p:txBody>
            <a:bodyPr/>
            <a:lstStyle/>
            <a:p>
              <a:pPr>
                <a:defRPr/>
              </a:pPr>
              <a:endParaRPr lang="en-GB"/>
            </a:p>
          </p:txBody>
        </p:sp>
        <p:sp>
          <p:nvSpPr>
            <p:cNvPr id="48" name="Rectangle 586"/>
            <p:cNvSpPr>
              <a:spLocks noChangeArrowheads="1"/>
            </p:cNvSpPr>
            <p:nvPr/>
          </p:nvSpPr>
          <p:spPr bwMode="auto">
            <a:xfrm rot="-2993203">
              <a:off x="7580" y="4199"/>
              <a:ext cx="134" cy="23"/>
            </a:xfrm>
            <a:prstGeom prst="rect">
              <a:avLst/>
            </a:prstGeom>
            <a:grpFill/>
            <a:ln w="9525">
              <a:solidFill>
                <a:srgbClr val="333333"/>
              </a:solidFill>
              <a:miter lim="800000"/>
              <a:headEnd/>
              <a:tailEnd/>
            </a:ln>
          </p:spPr>
          <p:txBody>
            <a:bodyPr anchor="ctr"/>
            <a:lstStyle/>
            <a:p>
              <a:pPr>
                <a:defRPr/>
              </a:pPr>
              <a:endParaRPr lang="en-GB"/>
            </a:p>
          </p:txBody>
        </p:sp>
      </p:grpSp>
      <p:sp>
        <p:nvSpPr>
          <p:cNvPr id="8203" name="Oval 49"/>
          <p:cNvSpPr>
            <a:spLocks noChangeArrowheads="1"/>
          </p:cNvSpPr>
          <p:nvPr/>
        </p:nvSpPr>
        <p:spPr bwMode="auto">
          <a:xfrm>
            <a:off x="1319213" y="4680844"/>
            <a:ext cx="328612" cy="330200"/>
          </a:xfrm>
          <a:prstGeom prst="ellipse">
            <a:avLst/>
          </a:prstGeom>
          <a:solidFill>
            <a:srgbClr val="FFFFFF"/>
          </a:solidFill>
          <a:ln w="9525" algn="ctr">
            <a:solidFill>
              <a:srgbClr val="000000"/>
            </a:solidFill>
            <a:round/>
            <a:headEnd/>
            <a:tailEnd/>
          </a:ln>
        </p:spPr>
        <p:txBody>
          <a:bodyPr lIns="0" tIns="0" rIns="0" bIns="0" anchor="ctr"/>
          <a:lstStyle/>
          <a:p>
            <a:pPr algn="ctr"/>
            <a:r>
              <a:rPr lang="en-GB" sz="1800"/>
              <a:t>X</a:t>
            </a:r>
          </a:p>
        </p:txBody>
      </p:sp>
      <p:sp>
        <p:nvSpPr>
          <p:cNvPr id="8204" name="Oval 50"/>
          <p:cNvSpPr>
            <a:spLocks noChangeArrowheads="1"/>
          </p:cNvSpPr>
          <p:nvPr/>
        </p:nvSpPr>
        <p:spPr bwMode="auto">
          <a:xfrm>
            <a:off x="1955800" y="4680844"/>
            <a:ext cx="330200" cy="330200"/>
          </a:xfrm>
          <a:prstGeom prst="ellipse">
            <a:avLst/>
          </a:prstGeom>
          <a:solidFill>
            <a:srgbClr val="FFFFFF"/>
          </a:solidFill>
          <a:ln w="9525" algn="ctr">
            <a:solidFill>
              <a:srgbClr val="000000"/>
            </a:solidFill>
            <a:round/>
            <a:headEnd/>
            <a:tailEnd/>
          </a:ln>
        </p:spPr>
        <p:txBody>
          <a:bodyPr lIns="0" tIns="0" rIns="0" bIns="0" anchor="ctr"/>
          <a:lstStyle/>
          <a:p>
            <a:pPr algn="ctr"/>
            <a:r>
              <a:rPr lang="en-GB" sz="1800"/>
              <a:t>X</a:t>
            </a:r>
          </a:p>
        </p:txBody>
      </p:sp>
      <p:sp>
        <p:nvSpPr>
          <p:cNvPr id="8205" name="Oval 51"/>
          <p:cNvSpPr>
            <a:spLocks noChangeArrowheads="1"/>
          </p:cNvSpPr>
          <p:nvPr/>
        </p:nvSpPr>
        <p:spPr bwMode="auto">
          <a:xfrm>
            <a:off x="2562225" y="4680844"/>
            <a:ext cx="330200" cy="330200"/>
          </a:xfrm>
          <a:prstGeom prst="ellipse">
            <a:avLst/>
          </a:prstGeom>
          <a:solidFill>
            <a:srgbClr val="FFFFFF"/>
          </a:solidFill>
          <a:ln w="9525" algn="ctr">
            <a:solidFill>
              <a:srgbClr val="000000"/>
            </a:solidFill>
            <a:round/>
            <a:headEnd/>
            <a:tailEnd/>
          </a:ln>
        </p:spPr>
        <p:txBody>
          <a:bodyPr lIns="0" tIns="0" rIns="0" bIns="0" anchor="ctr"/>
          <a:lstStyle/>
          <a:p>
            <a:pPr algn="ctr"/>
            <a:r>
              <a:rPr lang="en-GB" sz="1800"/>
              <a:t>X</a:t>
            </a:r>
          </a:p>
        </p:txBody>
      </p:sp>
      <p:sp>
        <p:nvSpPr>
          <p:cNvPr id="8206" name="Oval 52"/>
          <p:cNvSpPr>
            <a:spLocks noChangeArrowheads="1"/>
          </p:cNvSpPr>
          <p:nvPr/>
        </p:nvSpPr>
        <p:spPr bwMode="auto">
          <a:xfrm>
            <a:off x="3179763" y="4680844"/>
            <a:ext cx="328612" cy="330200"/>
          </a:xfrm>
          <a:prstGeom prst="ellipse">
            <a:avLst/>
          </a:prstGeom>
          <a:solidFill>
            <a:srgbClr val="FFFFFF"/>
          </a:solidFill>
          <a:ln w="9525" algn="ctr">
            <a:solidFill>
              <a:srgbClr val="000000"/>
            </a:solidFill>
            <a:round/>
            <a:headEnd/>
            <a:tailEnd/>
          </a:ln>
        </p:spPr>
        <p:txBody>
          <a:bodyPr lIns="0" tIns="0" rIns="0" bIns="0" anchor="ctr"/>
          <a:lstStyle/>
          <a:p>
            <a:pPr algn="ctr"/>
            <a:r>
              <a:rPr lang="en-GB" sz="1800"/>
              <a:t>X</a:t>
            </a:r>
          </a:p>
        </p:txBody>
      </p:sp>
      <p:sp>
        <p:nvSpPr>
          <p:cNvPr id="8207" name="Oval 53"/>
          <p:cNvSpPr>
            <a:spLocks noChangeArrowheads="1"/>
          </p:cNvSpPr>
          <p:nvPr/>
        </p:nvSpPr>
        <p:spPr bwMode="auto">
          <a:xfrm>
            <a:off x="3732213" y="4680844"/>
            <a:ext cx="330200" cy="330200"/>
          </a:xfrm>
          <a:prstGeom prst="ellipse">
            <a:avLst/>
          </a:prstGeom>
          <a:solidFill>
            <a:srgbClr val="FFFFFF"/>
          </a:solidFill>
          <a:ln w="9525" algn="ctr">
            <a:solidFill>
              <a:srgbClr val="000000"/>
            </a:solidFill>
            <a:round/>
            <a:headEnd/>
            <a:tailEnd/>
          </a:ln>
        </p:spPr>
        <p:txBody>
          <a:bodyPr lIns="0" tIns="0" rIns="0" bIns="0" anchor="ctr"/>
          <a:lstStyle/>
          <a:p>
            <a:pPr algn="ctr"/>
            <a:r>
              <a:rPr lang="en-GB" sz="1800"/>
              <a:t>X</a:t>
            </a:r>
          </a:p>
        </p:txBody>
      </p:sp>
      <p:sp>
        <p:nvSpPr>
          <p:cNvPr id="8208" name="Oval 54"/>
          <p:cNvSpPr>
            <a:spLocks noChangeArrowheads="1"/>
          </p:cNvSpPr>
          <p:nvPr/>
        </p:nvSpPr>
        <p:spPr bwMode="auto">
          <a:xfrm>
            <a:off x="4406900" y="4680844"/>
            <a:ext cx="330200" cy="330200"/>
          </a:xfrm>
          <a:prstGeom prst="ellipse">
            <a:avLst/>
          </a:prstGeom>
          <a:solidFill>
            <a:srgbClr val="FFFFFF"/>
          </a:solidFill>
          <a:ln w="9525" algn="ctr">
            <a:solidFill>
              <a:srgbClr val="000000"/>
            </a:solidFill>
            <a:round/>
            <a:headEnd/>
            <a:tailEnd/>
          </a:ln>
        </p:spPr>
        <p:txBody>
          <a:bodyPr lIns="0" tIns="0" rIns="0" bIns="0" anchor="ctr"/>
          <a:lstStyle/>
          <a:p>
            <a:pPr algn="ctr"/>
            <a:r>
              <a:rPr lang="en-GB" sz="1800"/>
              <a:t>X</a:t>
            </a:r>
          </a:p>
        </p:txBody>
      </p:sp>
      <p:cxnSp>
        <p:nvCxnSpPr>
          <p:cNvPr id="8209" name="Elbow Connector 56"/>
          <p:cNvCxnSpPr>
            <a:cxnSpLocks noChangeShapeType="1"/>
            <a:endCxn id="8203" idx="0"/>
          </p:cNvCxnSpPr>
          <p:nvPr/>
        </p:nvCxnSpPr>
        <p:spPr bwMode="auto">
          <a:xfrm rot="5400000">
            <a:off x="758825" y="3818831"/>
            <a:ext cx="1585913" cy="138113"/>
          </a:xfrm>
          <a:prstGeom prst="bentConnector3">
            <a:avLst>
              <a:gd name="adj1" fmla="val 86190"/>
            </a:avLst>
          </a:prstGeom>
          <a:noFill/>
          <a:ln w="22225" algn="ctr">
            <a:solidFill>
              <a:srgbClr val="FF0000"/>
            </a:solidFill>
            <a:round/>
            <a:headEnd/>
            <a:tailEnd/>
          </a:ln>
        </p:spPr>
      </p:cxnSp>
      <p:cxnSp>
        <p:nvCxnSpPr>
          <p:cNvPr id="8210" name="Elbow Connector 58"/>
          <p:cNvCxnSpPr>
            <a:cxnSpLocks noChangeShapeType="1"/>
            <a:endCxn id="8204" idx="0"/>
          </p:cNvCxnSpPr>
          <p:nvPr/>
        </p:nvCxnSpPr>
        <p:spPr bwMode="auto">
          <a:xfrm rot="16200000" flipH="1">
            <a:off x="1077912" y="3637857"/>
            <a:ext cx="1585913" cy="500062"/>
          </a:xfrm>
          <a:prstGeom prst="bentConnector3">
            <a:avLst>
              <a:gd name="adj1" fmla="val 86190"/>
            </a:avLst>
          </a:prstGeom>
          <a:noFill/>
          <a:ln w="22225" algn="ctr">
            <a:solidFill>
              <a:srgbClr val="FF0000"/>
            </a:solidFill>
            <a:round/>
            <a:headEnd/>
            <a:tailEnd/>
          </a:ln>
        </p:spPr>
      </p:cxnSp>
      <p:cxnSp>
        <p:nvCxnSpPr>
          <p:cNvPr id="8211" name="Elbow Connector 61"/>
          <p:cNvCxnSpPr>
            <a:cxnSpLocks noChangeShapeType="1"/>
            <a:endCxn id="8205" idx="0"/>
          </p:cNvCxnSpPr>
          <p:nvPr/>
        </p:nvCxnSpPr>
        <p:spPr bwMode="auto">
          <a:xfrm rot="16200000" flipH="1">
            <a:off x="1381125" y="3334644"/>
            <a:ext cx="1585913" cy="1106487"/>
          </a:xfrm>
          <a:prstGeom prst="bentConnector3">
            <a:avLst>
              <a:gd name="adj1" fmla="val 86190"/>
            </a:avLst>
          </a:prstGeom>
          <a:noFill/>
          <a:ln w="22225" algn="ctr">
            <a:solidFill>
              <a:srgbClr val="FF0000"/>
            </a:solidFill>
            <a:round/>
            <a:headEnd/>
            <a:tailEnd/>
          </a:ln>
        </p:spPr>
      </p:cxnSp>
      <p:cxnSp>
        <p:nvCxnSpPr>
          <p:cNvPr id="8212" name="Elbow Connector 81"/>
          <p:cNvCxnSpPr>
            <a:cxnSpLocks noChangeShapeType="1"/>
            <a:endCxn id="8203" idx="7"/>
          </p:cNvCxnSpPr>
          <p:nvPr/>
        </p:nvCxnSpPr>
        <p:spPr bwMode="auto">
          <a:xfrm rot="5400000">
            <a:off x="1042987" y="3652144"/>
            <a:ext cx="1635125" cy="520700"/>
          </a:xfrm>
          <a:prstGeom prst="bentConnector3">
            <a:avLst>
              <a:gd name="adj1" fmla="val 80569"/>
            </a:avLst>
          </a:prstGeom>
          <a:noFill/>
          <a:ln w="22225" algn="ctr">
            <a:solidFill>
              <a:srgbClr val="0070C0"/>
            </a:solidFill>
            <a:round/>
            <a:headEnd/>
            <a:tailEnd/>
          </a:ln>
        </p:spPr>
      </p:cxnSp>
      <p:cxnSp>
        <p:nvCxnSpPr>
          <p:cNvPr id="8213" name="Elbow Connector 82"/>
          <p:cNvCxnSpPr>
            <a:cxnSpLocks noChangeShapeType="1"/>
            <a:endCxn id="8204" idx="0"/>
          </p:cNvCxnSpPr>
          <p:nvPr/>
        </p:nvCxnSpPr>
        <p:spPr bwMode="auto">
          <a:xfrm rot="5400000">
            <a:off x="1790700" y="3425131"/>
            <a:ext cx="1585913" cy="925513"/>
          </a:xfrm>
          <a:prstGeom prst="bentConnector3">
            <a:avLst>
              <a:gd name="adj1" fmla="val 78819"/>
            </a:avLst>
          </a:prstGeom>
          <a:noFill/>
          <a:ln w="22225" algn="ctr">
            <a:solidFill>
              <a:srgbClr val="00B050"/>
            </a:solidFill>
            <a:round/>
            <a:headEnd/>
            <a:tailEnd/>
          </a:ln>
        </p:spPr>
      </p:cxnSp>
      <p:cxnSp>
        <p:nvCxnSpPr>
          <p:cNvPr id="8214" name="Elbow Connector 83"/>
          <p:cNvCxnSpPr>
            <a:cxnSpLocks noChangeShapeType="1"/>
            <a:endCxn id="8205" idx="7"/>
          </p:cNvCxnSpPr>
          <p:nvPr/>
        </p:nvCxnSpPr>
        <p:spPr bwMode="auto">
          <a:xfrm rot="5400000">
            <a:off x="2855119" y="3083025"/>
            <a:ext cx="1635125" cy="1658937"/>
          </a:xfrm>
          <a:prstGeom prst="bentConnector3">
            <a:avLst>
              <a:gd name="adj1" fmla="val 71463"/>
            </a:avLst>
          </a:prstGeom>
          <a:noFill/>
          <a:ln w="22225" algn="ctr">
            <a:solidFill>
              <a:srgbClr val="7030A0"/>
            </a:solidFill>
            <a:round/>
            <a:headEnd/>
            <a:tailEnd/>
          </a:ln>
        </p:spPr>
      </p:cxnSp>
      <p:cxnSp>
        <p:nvCxnSpPr>
          <p:cNvPr id="8215" name="Elbow Connector 86"/>
          <p:cNvCxnSpPr>
            <a:cxnSpLocks noChangeShapeType="1"/>
            <a:endCxn id="8206" idx="0"/>
          </p:cNvCxnSpPr>
          <p:nvPr/>
        </p:nvCxnSpPr>
        <p:spPr bwMode="auto">
          <a:xfrm rot="16200000" flipH="1">
            <a:off x="1939131" y="3276700"/>
            <a:ext cx="1585913" cy="1222375"/>
          </a:xfrm>
          <a:prstGeom prst="bentConnector3">
            <a:avLst>
              <a:gd name="adj1" fmla="val 82838"/>
            </a:avLst>
          </a:prstGeom>
          <a:noFill/>
          <a:ln w="22225" algn="ctr">
            <a:solidFill>
              <a:srgbClr val="0070C0"/>
            </a:solidFill>
            <a:round/>
            <a:headEnd/>
            <a:tailEnd/>
          </a:ln>
        </p:spPr>
      </p:cxnSp>
      <p:cxnSp>
        <p:nvCxnSpPr>
          <p:cNvPr id="8216" name="Elbow Connector 89"/>
          <p:cNvCxnSpPr>
            <a:cxnSpLocks noChangeShapeType="1"/>
            <a:endCxn id="8207" idx="0"/>
          </p:cNvCxnSpPr>
          <p:nvPr/>
        </p:nvCxnSpPr>
        <p:spPr bwMode="auto">
          <a:xfrm rot="16200000" flipH="1">
            <a:off x="2216150" y="2999681"/>
            <a:ext cx="1585913" cy="1776413"/>
          </a:xfrm>
          <a:prstGeom prst="bentConnector3">
            <a:avLst>
              <a:gd name="adj1" fmla="val 83509"/>
            </a:avLst>
          </a:prstGeom>
          <a:noFill/>
          <a:ln w="22225" algn="ctr">
            <a:solidFill>
              <a:srgbClr val="0070C0"/>
            </a:solidFill>
            <a:round/>
            <a:headEnd/>
            <a:tailEnd/>
          </a:ln>
        </p:spPr>
      </p:cxnSp>
      <p:cxnSp>
        <p:nvCxnSpPr>
          <p:cNvPr id="8217" name="Elbow Connector 97"/>
          <p:cNvCxnSpPr>
            <a:cxnSpLocks noChangeShapeType="1"/>
            <a:endCxn id="8206" idx="7"/>
          </p:cNvCxnSpPr>
          <p:nvPr/>
        </p:nvCxnSpPr>
        <p:spPr bwMode="auto">
          <a:xfrm rot="16200000" flipH="1">
            <a:off x="2436019" y="3705325"/>
            <a:ext cx="1635125" cy="414337"/>
          </a:xfrm>
          <a:prstGeom prst="bentConnector3">
            <a:avLst>
              <a:gd name="adj1" fmla="val 76667"/>
            </a:avLst>
          </a:prstGeom>
          <a:noFill/>
          <a:ln w="22225" algn="ctr">
            <a:solidFill>
              <a:srgbClr val="00B050"/>
            </a:solidFill>
            <a:round/>
            <a:headEnd/>
            <a:tailEnd/>
          </a:ln>
        </p:spPr>
      </p:cxnSp>
      <p:cxnSp>
        <p:nvCxnSpPr>
          <p:cNvPr id="8218" name="Elbow Connector 100"/>
          <p:cNvCxnSpPr>
            <a:cxnSpLocks noChangeShapeType="1"/>
            <a:endCxn id="8208" idx="0"/>
          </p:cNvCxnSpPr>
          <p:nvPr/>
        </p:nvCxnSpPr>
        <p:spPr bwMode="auto">
          <a:xfrm rot="16200000" flipH="1">
            <a:off x="3016250" y="3125094"/>
            <a:ext cx="1585913" cy="1525587"/>
          </a:xfrm>
          <a:prstGeom prst="bentConnector3">
            <a:avLst>
              <a:gd name="adj1" fmla="val 79491"/>
            </a:avLst>
          </a:prstGeom>
          <a:noFill/>
          <a:ln w="22225" algn="ctr">
            <a:solidFill>
              <a:srgbClr val="00B050"/>
            </a:solidFill>
            <a:round/>
            <a:headEnd/>
            <a:tailEnd/>
          </a:ln>
        </p:spPr>
      </p:cxnSp>
      <p:cxnSp>
        <p:nvCxnSpPr>
          <p:cNvPr id="8219" name="Elbow Connector 110"/>
          <p:cNvCxnSpPr>
            <a:cxnSpLocks noChangeShapeType="1"/>
            <a:endCxn id="8207" idx="7"/>
          </p:cNvCxnSpPr>
          <p:nvPr/>
        </p:nvCxnSpPr>
        <p:spPr bwMode="auto">
          <a:xfrm rot="5400000">
            <a:off x="3440112" y="3668019"/>
            <a:ext cx="1635125" cy="488950"/>
          </a:xfrm>
          <a:prstGeom prst="bentConnector3">
            <a:avLst>
              <a:gd name="adj1" fmla="val 71463"/>
            </a:avLst>
          </a:prstGeom>
          <a:noFill/>
          <a:ln w="22225" algn="ctr">
            <a:solidFill>
              <a:srgbClr val="7030A0"/>
            </a:solidFill>
            <a:round/>
            <a:headEnd/>
            <a:tailEnd/>
          </a:ln>
        </p:spPr>
      </p:cxnSp>
      <p:cxnSp>
        <p:nvCxnSpPr>
          <p:cNvPr id="8220" name="Elbow Connector 113"/>
          <p:cNvCxnSpPr>
            <a:cxnSpLocks noChangeShapeType="1"/>
            <a:endCxn id="8208" idx="7"/>
          </p:cNvCxnSpPr>
          <p:nvPr/>
        </p:nvCxnSpPr>
        <p:spPr bwMode="auto">
          <a:xfrm rot="16200000" flipH="1">
            <a:off x="3777456" y="3819625"/>
            <a:ext cx="1635125" cy="185738"/>
          </a:xfrm>
          <a:prstGeom prst="bentConnector3">
            <a:avLst>
              <a:gd name="adj1" fmla="val 72116"/>
            </a:avLst>
          </a:prstGeom>
          <a:noFill/>
          <a:ln w="22225" algn="ctr">
            <a:solidFill>
              <a:srgbClr val="7030A0"/>
            </a:solidFill>
            <a:round/>
            <a:headEnd/>
            <a:tailEnd/>
          </a:ln>
        </p:spPr>
      </p:cxnSp>
      <p:cxnSp>
        <p:nvCxnSpPr>
          <p:cNvPr id="8221" name="Straight Arrow Connector 124"/>
          <p:cNvCxnSpPr>
            <a:cxnSpLocks noChangeShapeType="1"/>
            <a:stCxn id="8203" idx="4"/>
          </p:cNvCxnSpPr>
          <p:nvPr/>
        </p:nvCxnSpPr>
        <p:spPr bwMode="auto">
          <a:xfrm rot="5400000">
            <a:off x="1155700" y="5322194"/>
            <a:ext cx="638175" cy="15875"/>
          </a:xfrm>
          <a:prstGeom prst="straightConnector1">
            <a:avLst/>
          </a:prstGeom>
          <a:noFill/>
          <a:ln w="19050" algn="ctr">
            <a:solidFill>
              <a:srgbClr val="000000"/>
            </a:solidFill>
            <a:round/>
            <a:headEnd/>
            <a:tailEnd type="triangle" w="med" len="med"/>
          </a:ln>
        </p:spPr>
      </p:cxnSp>
      <p:cxnSp>
        <p:nvCxnSpPr>
          <p:cNvPr id="8222" name="Straight Arrow Connector 125"/>
          <p:cNvCxnSpPr>
            <a:cxnSpLocks noChangeShapeType="1"/>
          </p:cNvCxnSpPr>
          <p:nvPr/>
        </p:nvCxnSpPr>
        <p:spPr bwMode="auto">
          <a:xfrm rot="5400000">
            <a:off x="1782763" y="5322194"/>
            <a:ext cx="638175" cy="15875"/>
          </a:xfrm>
          <a:prstGeom prst="straightConnector1">
            <a:avLst/>
          </a:prstGeom>
          <a:noFill/>
          <a:ln w="19050" algn="ctr">
            <a:solidFill>
              <a:srgbClr val="000000"/>
            </a:solidFill>
            <a:round/>
            <a:headEnd/>
            <a:tailEnd type="triangle" w="med" len="med"/>
          </a:ln>
        </p:spPr>
      </p:cxnSp>
      <p:cxnSp>
        <p:nvCxnSpPr>
          <p:cNvPr id="8223" name="Straight Arrow Connector 126"/>
          <p:cNvCxnSpPr>
            <a:cxnSpLocks noChangeShapeType="1"/>
          </p:cNvCxnSpPr>
          <p:nvPr/>
        </p:nvCxnSpPr>
        <p:spPr bwMode="auto">
          <a:xfrm rot="5400000">
            <a:off x="2420938" y="5322194"/>
            <a:ext cx="638175" cy="15875"/>
          </a:xfrm>
          <a:prstGeom prst="straightConnector1">
            <a:avLst/>
          </a:prstGeom>
          <a:noFill/>
          <a:ln w="19050" algn="ctr">
            <a:solidFill>
              <a:srgbClr val="000000"/>
            </a:solidFill>
            <a:round/>
            <a:headEnd/>
            <a:tailEnd type="triangle" w="med" len="med"/>
          </a:ln>
        </p:spPr>
      </p:cxnSp>
      <p:cxnSp>
        <p:nvCxnSpPr>
          <p:cNvPr id="8224" name="Straight Arrow Connector 127"/>
          <p:cNvCxnSpPr>
            <a:cxnSpLocks noChangeShapeType="1"/>
          </p:cNvCxnSpPr>
          <p:nvPr/>
        </p:nvCxnSpPr>
        <p:spPr bwMode="auto">
          <a:xfrm rot="5400000">
            <a:off x="3016250" y="5322194"/>
            <a:ext cx="638175" cy="15875"/>
          </a:xfrm>
          <a:prstGeom prst="straightConnector1">
            <a:avLst/>
          </a:prstGeom>
          <a:noFill/>
          <a:ln w="19050" algn="ctr">
            <a:solidFill>
              <a:srgbClr val="000000"/>
            </a:solidFill>
            <a:round/>
            <a:headEnd/>
            <a:tailEnd type="triangle" w="med" len="med"/>
          </a:ln>
        </p:spPr>
      </p:cxnSp>
      <p:cxnSp>
        <p:nvCxnSpPr>
          <p:cNvPr id="8225" name="Straight Arrow Connector 128"/>
          <p:cNvCxnSpPr>
            <a:cxnSpLocks noChangeShapeType="1"/>
          </p:cNvCxnSpPr>
          <p:nvPr/>
        </p:nvCxnSpPr>
        <p:spPr bwMode="auto">
          <a:xfrm rot="5400000">
            <a:off x="3559175" y="5322194"/>
            <a:ext cx="638175" cy="15875"/>
          </a:xfrm>
          <a:prstGeom prst="straightConnector1">
            <a:avLst/>
          </a:prstGeom>
          <a:noFill/>
          <a:ln w="19050" algn="ctr">
            <a:solidFill>
              <a:srgbClr val="000000"/>
            </a:solidFill>
            <a:round/>
            <a:headEnd/>
            <a:tailEnd type="triangle" w="med" len="med"/>
          </a:ln>
        </p:spPr>
      </p:cxnSp>
      <p:cxnSp>
        <p:nvCxnSpPr>
          <p:cNvPr id="8226" name="Straight Arrow Connector 129"/>
          <p:cNvCxnSpPr>
            <a:cxnSpLocks noChangeShapeType="1"/>
          </p:cNvCxnSpPr>
          <p:nvPr/>
        </p:nvCxnSpPr>
        <p:spPr bwMode="auto">
          <a:xfrm rot="5400000">
            <a:off x="4260850" y="5322194"/>
            <a:ext cx="638175" cy="15875"/>
          </a:xfrm>
          <a:prstGeom prst="straightConnector1">
            <a:avLst/>
          </a:prstGeom>
          <a:noFill/>
          <a:ln w="19050" algn="ctr">
            <a:solidFill>
              <a:srgbClr val="000000"/>
            </a:solidFill>
            <a:round/>
            <a:headEnd/>
            <a:tailEnd type="triangle" w="med" len="med"/>
          </a:ln>
        </p:spPr>
      </p:cxnSp>
      <p:sp>
        <p:nvSpPr>
          <p:cNvPr id="205" name="Isosceles Triangle 204"/>
          <p:cNvSpPr/>
          <p:nvPr/>
        </p:nvSpPr>
        <p:spPr bwMode="auto">
          <a:xfrm>
            <a:off x="4465638" y="3717231"/>
            <a:ext cx="74612" cy="128588"/>
          </a:xfrm>
          <a:prstGeom prst="triangle">
            <a:avLst/>
          </a:prstGeom>
          <a:solidFill>
            <a:schemeClr val="accent6">
              <a:lumMod val="40000"/>
              <a:lumOff val="60000"/>
            </a:schemeClr>
          </a:solidFill>
          <a:ln w="9525" cap="flat" cmpd="sng" algn="ctr">
            <a:solidFill>
              <a:srgbClr val="000000"/>
            </a:solidFill>
            <a:prstDash val="solid"/>
            <a:round/>
            <a:headEnd type="none" w="med" len="med"/>
            <a:tailEnd type="none" w="med" len="med"/>
          </a:ln>
          <a:effectLst/>
        </p:spPr>
        <p:txBody>
          <a:bodyPr/>
          <a:lstStyle/>
          <a:p>
            <a:pPr>
              <a:defRPr/>
            </a:pPr>
            <a:endParaRPr lang="en-GB"/>
          </a:p>
        </p:txBody>
      </p:sp>
      <p:sp>
        <p:nvSpPr>
          <p:cNvPr id="206" name="Oval 205"/>
          <p:cNvSpPr/>
          <p:nvPr/>
        </p:nvSpPr>
        <p:spPr bwMode="auto">
          <a:xfrm>
            <a:off x="4425950" y="3891856"/>
            <a:ext cx="139700" cy="139700"/>
          </a:xfrm>
          <a:prstGeom prst="ellipse">
            <a:avLst/>
          </a:prstGeom>
          <a:solidFill>
            <a:schemeClr val="accent6">
              <a:lumMod val="60000"/>
              <a:lumOff val="40000"/>
            </a:schemeClr>
          </a:solidFill>
          <a:ln w="9525" cap="flat" cmpd="sng" algn="ctr">
            <a:solidFill>
              <a:srgbClr val="000000"/>
            </a:solidFill>
            <a:prstDash val="solid"/>
            <a:round/>
            <a:headEnd type="none" w="med" len="med"/>
            <a:tailEnd type="none" w="med" len="med"/>
          </a:ln>
          <a:effectLst/>
        </p:spPr>
        <p:txBody>
          <a:bodyPr/>
          <a:lstStyle/>
          <a:p>
            <a:pPr>
              <a:defRPr/>
            </a:pPr>
            <a:endParaRPr lang="en-GB"/>
          </a:p>
        </p:txBody>
      </p:sp>
      <p:sp>
        <p:nvSpPr>
          <p:cNvPr id="207" name="Isosceles Triangle 206"/>
          <p:cNvSpPr/>
          <p:nvPr/>
        </p:nvSpPr>
        <p:spPr bwMode="auto">
          <a:xfrm>
            <a:off x="3005138" y="3717231"/>
            <a:ext cx="74612" cy="128588"/>
          </a:xfrm>
          <a:prstGeom prst="triangle">
            <a:avLst/>
          </a:prstGeom>
          <a:solidFill>
            <a:schemeClr val="accent6">
              <a:lumMod val="40000"/>
              <a:lumOff val="60000"/>
            </a:schemeClr>
          </a:solidFill>
          <a:ln w="9525" cap="flat" cmpd="sng" algn="ctr">
            <a:solidFill>
              <a:srgbClr val="000000"/>
            </a:solidFill>
            <a:prstDash val="solid"/>
            <a:round/>
            <a:headEnd type="none" w="med" len="med"/>
            <a:tailEnd type="none" w="med" len="med"/>
          </a:ln>
          <a:effectLst/>
        </p:spPr>
        <p:txBody>
          <a:bodyPr/>
          <a:lstStyle/>
          <a:p>
            <a:pPr>
              <a:defRPr/>
            </a:pPr>
            <a:endParaRPr lang="en-GB"/>
          </a:p>
        </p:txBody>
      </p:sp>
      <p:sp>
        <p:nvSpPr>
          <p:cNvPr id="208" name="Isosceles Triangle 207"/>
          <p:cNvSpPr/>
          <p:nvPr/>
        </p:nvSpPr>
        <p:spPr bwMode="auto">
          <a:xfrm>
            <a:off x="2084388" y="3717231"/>
            <a:ext cx="74612" cy="128588"/>
          </a:xfrm>
          <a:prstGeom prst="triangle">
            <a:avLst/>
          </a:prstGeom>
          <a:solidFill>
            <a:schemeClr val="accent6">
              <a:lumMod val="40000"/>
              <a:lumOff val="60000"/>
            </a:schemeClr>
          </a:solidFill>
          <a:ln w="9525" cap="flat" cmpd="sng" algn="ctr">
            <a:solidFill>
              <a:srgbClr val="000000"/>
            </a:solidFill>
            <a:prstDash val="solid"/>
            <a:round/>
            <a:headEnd type="none" w="med" len="med"/>
            <a:tailEnd type="none" w="med" len="med"/>
          </a:ln>
          <a:effectLst/>
        </p:spPr>
        <p:txBody>
          <a:bodyPr/>
          <a:lstStyle/>
          <a:p>
            <a:pPr>
              <a:defRPr/>
            </a:pPr>
            <a:endParaRPr lang="en-GB"/>
          </a:p>
        </p:txBody>
      </p:sp>
      <p:sp>
        <p:nvSpPr>
          <p:cNvPr id="209" name="Isosceles Triangle 208"/>
          <p:cNvSpPr/>
          <p:nvPr/>
        </p:nvSpPr>
        <p:spPr bwMode="auto">
          <a:xfrm>
            <a:off x="1582738" y="3717231"/>
            <a:ext cx="74612" cy="128588"/>
          </a:xfrm>
          <a:prstGeom prst="triangle">
            <a:avLst/>
          </a:prstGeom>
          <a:solidFill>
            <a:schemeClr val="accent6">
              <a:lumMod val="40000"/>
              <a:lumOff val="60000"/>
            </a:schemeClr>
          </a:solidFill>
          <a:ln w="9525" cap="flat" cmpd="sng" algn="ctr">
            <a:solidFill>
              <a:srgbClr val="000000"/>
            </a:solidFill>
            <a:prstDash val="solid"/>
            <a:round/>
            <a:headEnd type="none" w="med" len="med"/>
            <a:tailEnd type="none" w="med" len="med"/>
          </a:ln>
          <a:effectLst/>
        </p:spPr>
        <p:txBody>
          <a:bodyPr/>
          <a:lstStyle/>
          <a:p>
            <a:pPr>
              <a:defRPr/>
            </a:pPr>
            <a:endParaRPr lang="en-GB"/>
          </a:p>
        </p:txBody>
      </p:sp>
      <p:sp>
        <p:nvSpPr>
          <p:cNvPr id="210" name="Oval 209"/>
          <p:cNvSpPr/>
          <p:nvPr/>
        </p:nvSpPr>
        <p:spPr bwMode="auto">
          <a:xfrm>
            <a:off x="2971800" y="3891856"/>
            <a:ext cx="139700" cy="139700"/>
          </a:xfrm>
          <a:prstGeom prst="ellipse">
            <a:avLst/>
          </a:prstGeom>
          <a:solidFill>
            <a:schemeClr val="accent6">
              <a:lumMod val="60000"/>
              <a:lumOff val="40000"/>
            </a:schemeClr>
          </a:solidFill>
          <a:ln w="9525" cap="flat" cmpd="sng" algn="ctr">
            <a:solidFill>
              <a:srgbClr val="000000"/>
            </a:solidFill>
            <a:prstDash val="solid"/>
            <a:round/>
            <a:headEnd type="none" w="med" len="med"/>
            <a:tailEnd type="none" w="med" len="med"/>
          </a:ln>
          <a:effectLst/>
        </p:spPr>
        <p:txBody>
          <a:bodyPr/>
          <a:lstStyle/>
          <a:p>
            <a:pPr>
              <a:defRPr/>
            </a:pPr>
            <a:endParaRPr lang="en-GB"/>
          </a:p>
        </p:txBody>
      </p:sp>
      <p:sp>
        <p:nvSpPr>
          <p:cNvPr id="211" name="Oval 210"/>
          <p:cNvSpPr/>
          <p:nvPr/>
        </p:nvSpPr>
        <p:spPr bwMode="auto">
          <a:xfrm>
            <a:off x="2051050" y="3891856"/>
            <a:ext cx="139700" cy="139700"/>
          </a:xfrm>
          <a:prstGeom prst="ellipse">
            <a:avLst/>
          </a:prstGeom>
          <a:solidFill>
            <a:schemeClr val="accent6">
              <a:lumMod val="60000"/>
              <a:lumOff val="40000"/>
            </a:schemeClr>
          </a:solidFill>
          <a:ln w="9525" cap="flat" cmpd="sng" algn="ctr">
            <a:solidFill>
              <a:srgbClr val="000000"/>
            </a:solidFill>
            <a:prstDash val="solid"/>
            <a:round/>
            <a:headEnd type="none" w="med" len="med"/>
            <a:tailEnd type="none" w="med" len="med"/>
          </a:ln>
          <a:effectLst/>
        </p:spPr>
        <p:txBody>
          <a:bodyPr/>
          <a:lstStyle/>
          <a:p>
            <a:pPr>
              <a:defRPr/>
            </a:pPr>
            <a:endParaRPr lang="en-GB"/>
          </a:p>
        </p:txBody>
      </p:sp>
      <p:sp>
        <p:nvSpPr>
          <p:cNvPr id="212" name="Oval 211"/>
          <p:cNvSpPr/>
          <p:nvPr/>
        </p:nvSpPr>
        <p:spPr bwMode="auto">
          <a:xfrm>
            <a:off x="1555750" y="3891856"/>
            <a:ext cx="139700" cy="139700"/>
          </a:xfrm>
          <a:prstGeom prst="ellipse">
            <a:avLst/>
          </a:prstGeom>
          <a:solidFill>
            <a:schemeClr val="accent6">
              <a:lumMod val="60000"/>
              <a:lumOff val="40000"/>
            </a:schemeClr>
          </a:solidFill>
          <a:ln w="9525" cap="flat" cmpd="sng" algn="ctr">
            <a:solidFill>
              <a:srgbClr val="000000"/>
            </a:solidFill>
            <a:prstDash val="solid"/>
            <a:round/>
            <a:headEnd type="none" w="med" len="med"/>
            <a:tailEnd type="none" w="med" len="med"/>
          </a:ln>
          <a:effectLst/>
        </p:spPr>
        <p:txBody>
          <a:bodyPr/>
          <a:lstStyle/>
          <a:p>
            <a:pPr>
              <a:defRPr/>
            </a:pPr>
            <a:endParaRPr lang="en-GB"/>
          </a:p>
        </p:txBody>
      </p:sp>
      <p:sp>
        <p:nvSpPr>
          <p:cNvPr id="8235" name="Rounded Rectangle 218"/>
          <p:cNvSpPr>
            <a:spLocks noChangeArrowheads="1"/>
          </p:cNvSpPr>
          <p:nvPr/>
        </p:nvSpPr>
        <p:spPr bwMode="auto">
          <a:xfrm>
            <a:off x="5676900" y="5612706"/>
            <a:ext cx="2436813" cy="628650"/>
          </a:xfrm>
          <a:prstGeom prst="roundRect">
            <a:avLst>
              <a:gd name="adj" fmla="val 16667"/>
            </a:avLst>
          </a:prstGeom>
          <a:solidFill>
            <a:srgbClr val="FFFFCC">
              <a:alpha val="47058"/>
            </a:srgbClr>
          </a:solidFill>
          <a:ln w="9525" algn="ctr">
            <a:solidFill>
              <a:srgbClr val="000000"/>
            </a:solidFill>
            <a:round/>
            <a:headEnd/>
            <a:tailEnd/>
          </a:ln>
        </p:spPr>
        <p:txBody>
          <a:bodyPr/>
          <a:lstStyle/>
          <a:p>
            <a:pPr algn="ctr"/>
            <a:r>
              <a:rPr lang="en-GB" sz="3200"/>
              <a:t>SKY Image</a:t>
            </a:r>
          </a:p>
        </p:txBody>
      </p:sp>
      <p:sp>
        <p:nvSpPr>
          <p:cNvPr id="8236" name="TextBox 222"/>
          <p:cNvSpPr txBox="1">
            <a:spLocks noChangeArrowheads="1"/>
          </p:cNvSpPr>
          <p:nvPr/>
        </p:nvSpPr>
        <p:spPr bwMode="auto">
          <a:xfrm>
            <a:off x="228600" y="2545656"/>
            <a:ext cx="1095375" cy="584200"/>
          </a:xfrm>
          <a:prstGeom prst="rect">
            <a:avLst/>
          </a:prstGeom>
          <a:noFill/>
          <a:ln w="9525">
            <a:noFill/>
            <a:miter lim="800000"/>
            <a:headEnd/>
            <a:tailEnd/>
          </a:ln>
        </p:spPr>
        <p:txBody>
          <a:bodyPr>
            <a:spAutoFit/>
          </a:bodyPr>
          <a:lstStyle/>
          <a:p>
            <a:r>
              <a:rPr lang="en-GB" sz="1600"/>
              <a:t>Detect &amp; amplify</a:t>
            </a:r>
          </a:p>
        </p:txBody>
      </p:sp>
      <p:sp>
        <p:nvSpPr>
          <p:cNvPr id="8237" name="TextBox 223"/>
          <p:cNvSpPr txBox="1">
            <a:spLocks noChangeArrowheads="1"/>
          </p:cNvSpPr>
          <p:nvPr/>
        </p:nvSpPr>
        <p:spPr bwMode="auto">
          <a:xfrm>
            <a:off x="228600" y="3564831"/>
            <a:ext cx="1095375" cy="584200"/>
          </a:xfrm>
          <a:prstGeom prst="rect">
            <a:avLst/>
          </a:prstGeom>
          <a:noFill/>
          <a:ln w="9525">
            <a:noFill/>
            <a:miter lim="800000"/>
            <a:headEnd/>
            <a:tailEnd/>
          </a:ln>
        </p:spPr>
        <p:txBody>
          <a:bodyPr>
            <a:spAutoFit/>
          </a:bodyPr>
          <a:lstStyle/>
          <a:p>
            <a:r>
              <a:rPr lang="en-GB" sz="1600"/>
              <a:t>Digitise &amp; delay</a:t>
            </a:r>
          </a:p>
        </p:txBody>
      </p:sp>
      <p:sp>
        <p:nvSpPr>
          <p:cNvPr id="8238" name="TextBox 224"/>
          <p:cNvSpPr txBox="1">
            <a:spLocks noChangeArrowheads="1"/>
          </p:cNvSpPr>
          <p:nvPr/>
        </p:nvSpPr>
        <p:spPr bwMode="auto">
          <a:xfrm>
            <a:off x="228600" y="4393506"/>
            <a:ext cx="1095375" cy="338138"/>
          </a:xfrm>
          <a:prstGeom prst="rect">
            <a:avLst/>
          </a:prstGeom>
          <a:noFill/>
          <a:ln w="9525">
            <a:noFill/>
            <a:miter lim="800000"/>
            <a:headEnd/>
            <a:tailEnd/>
          </a:ln>
        </p:spPr>
        <p:txBody>
          <a:bodyPr>
            <a:spAutoFit/>
          </a:bodyPr>
          <a:lstStyle/>
          <a:p>
            <a:r>
              <a:rPr lang="en-GB" sz="1600"/>
              <a:t>Correlate</a:t>
            </a:r>
          </a:p>
        </p:txBody>
      </p:sp>
      <p:sp>
        <p:nvSpPr>
          <p:cNvPr id="8239" name="TextBox 225"/>
          <p:cNvSpPr txBox="1">
            <a:spLocks noChangeArrowheads="1"/>
          </p:cNvSpPr>
          <p:nvPr/>
        </p:nvSpPr>
        <p:spPr bwMode="auto">
          <a:xfrm>
            <a:off x="228600" y="5688906"/>
            <a:ext cx="1095375" cy="338138"/>
          </a:xfrm>
          <a:prstGeom prst="rect">
            <a:avLst/>
          </a:prstGeom>
          <a:noFill/>
          <a:ln w="9525">
            <a:noFill/>
            <a:miter lim="800000"/>
            <a:headEnd/>
            <a:tailEnd/>
          </a:ln>
        </p:spPr>
        <p:txBody>
          <a:bodyPr>
            <a:spAutoFit/>
          </a:bodyPr>
          <a:lstStyle/>
          <a:p>
            <a:r>
              <a:rPr lang="en-GB" sz="1600"/>
              <a:t>Process</a:t>
            </a:r>
          </a:p>
        </p:txBody>
      </p:sp>
      <p:sp>
        <p:nvSpPr>
          <p:cNvPr id="8240" name="TextBox 226"/>
          <p:cNvSpPr txBox="1">
            <a:spLocks noChangeArrowheads="1"/>
          </p:cNvSpPr>
          <p:nvPr/>
        </p:nvSpPr>
        <p:spPr bwMode="auto">
          <a:xfrm>
            <a:off x="1390650" y="5717481"/>
            <a:ext cx="3314700" cy="338138"/>
          </a:xfrm>
          <a:prstGeom prst="rect">
            <a:avLst/>
          </a:prstGeom>
          <a:noFill/>
          <a:ln w="9525">
            <a:noFill/>
            <a:miter lim="800000"/>
            <a:headEnd/>
            <a:tailEnd/>
          </a:ln>
        </p:spPr>
        <p:txBody>
          <a:bodyPr>
            <a:spAutoFit/>
          </a:bodyPr>
          <a:lstStyle/>
          <a:p>
            <a:pPr algn="ctr"/>
            <a:r>
              <a:rPr lang="en-GB" sz="1600"/>
              <a:t>Calibrate, grid, FFT</a:t>
            </a:r>
          </a:p>
        </p:txBody>
      </p:sp>
      <p:sp>
        <p:nvSpPr>
          <p:cNvPr id="8241" name="Right Arrow 229"/>
          <p:cNvSpPr>
            <a:spLocks noChangeArrowheads="1"/>
          </p:cNvSpPr>
          <p:nvPr/>
        </p:nvSpPr>
        <p:spPr bwMode="auto">
          <a:xfrm>
            <a:off x="4914900" y="5822256"/>
            <a:ext cx="638175" cy="190500"/>
          </a:xfrm>
          <a:prstGeom prst="rightArrow">
            <a:avLst>
              <a:gd name="adj1" fmla="val 50000"/>
              <a:gd name="adj2" fmla="val 50002"/>
            </a:avLst>
          </a:prstGeom>
          <a:solidFill>
            <a:srgbClr val="C00000"/>
          </a:solidFill>
          <a:ln w="9525" algn="ctr">
            <a:solidFill>
              <a:srgbClr val="000000"/>
            </a:solidFill>
            <a:round/>
            <a:headEnd/>
            <a:tailEnd/>
          </a:ln>
        </p:spPr>
        <p:txBody>
          <a:bodyPr/>
          <a:lstStyle/>
          <a:p>
            <a:endParaRPr lang="en-GB"/>
          </a:p>
        </p:txBody>
      </p:sp>
      <p:sp>
        <p:nvSpPr>
          <p:cNvPr id="8243" name="TextBox 224"/>
          <p:cNvSpPr txBox="1">
            <a:spLocks noChangeArrowheads="1"/>
          </p:cNvSpPr>
          <p:nvPr/>
        </p:nvSpPr>
        <p:spPr bwMode="auto">
          <a:xfrm>
            <a:off x="228600" y="4957069"/>
            <a:ext cx="1095375" cy="338137"/>
          </a:xfrm>
          <a:prstGeom prst="rect">
            <a:avLst/>
          </a:prstGeom>
          <a:noFill/>
          <a:ln w="9525">
            <a:noFill/>
            <a:miter lim="800000"/>
            <a:headEnd/>
            <a:tailEnd/>
          </a:ln>
        </p:spPr>
        <p:txBody>
          <a:bodyPr>
            <a:spAutoFit/>
          </a:bodyPr>
          <a:lstStyle/>
          <a:p>
            <a:r>
              <a:rPr lang="en-GB" sz="1600"/>
              <a:t>Integrate</a:t>
            </a:r>
          </a:p>
        </p:txBody>
      </p:sp>
      <p:cxnSp>
        <p:nvCxnSpPr>
          <p:cNvPr id="8244" name="Straight Arrow Connector 170"/>
          <p:cNvCxnSpPr>
            <a:cxnSpLocks noChangeShapeType="1"/>
          </p:cNvCxnSpPr>
          <p:nvPr/>
        </p:nvCxnSpPr>
        <p:spPr bwMode="auto">
          <a:xfrm rot="16200000" flipV="1">
            <a:off x="2154238" y="1391544"/>
            <a:ext cx="414337" cy="204787"/>
          </a:xfrm>
          <a:prstGeom prst="straightConnector1">
            <a:avLst/>
          </a:prstGeom>
          <a:noFill/>
          <a:ln w="31750" algn="ctr">
            <a:solidFill>
              <a:schemeClr val="tx1"/>
            </a:solidFill>
            <a:round/>
            <a:headEnd/>
            <a:tailEnd type="arrow" w="med" len="med"/>
          </a:ln>
        </p:spPr>
      </p:cxnSp>
      <p:sp>
        <p:nvSpPr>
          <p:cNvPr id="8245" name="TextBox 172"/>
          <p:cNvSpPr txBox="1">
            <a:spLocks noChangeArrowheads="1"/>
          </p:cNvSpPr>
          <p:nvPr/>
        </p:nvSpPr>
        <p:spPr bwMode="auto">
          <a:xfrm>
            <a:off x="2411413" y="935931"/>
            <a:ext cx="265112" cy="461963"/>
          </a:xfrm>
          <a:prstGeom prst="rect">
            <a:avLst/>
          </a:prstGeom>
          <a:noFill/>
          <a:ln w="9525">
            <a:noFill/>
            <a:miter lim="800000"/>
            <a:headEnd/>
            <a:tailEnd/>
          </a:ln>
        </p:spPr>
        <p:txBody>
          <a:bodyPr>
            <a:spAutoFit/>
          </a:bodyPr>
          <a:lstStyle/>
          <a:p>
            <a:r>
              <a:rPr lang="en-GB" sz="2400" b="1" i="1">
                <a:solidFill>
                  <a:schemeClr val="tx1"/>
                </a:solidFill>
                <a:latin typeface="Times New Roman" pitchFamily="18" charset="0"/>
                <a:cs typeface="Times New Roman" pitchFamily="18" charset="0"/>
              </a:rPr>
              <a:t>s</a:t>
            </a:r>
          </a:p>
        </p:txBody>
      </p:sp>
      <p:cxnSp>
        <p:nvCxnSpPr>
          <p:cNvPr id="8246" name="Straight Arrow Connector 173"/>
          <p:cNvCxnSpPr>
            <a:cxnSpLocks noChangeShapeType="1"/>
          </p:cNvCxnSpPr>
          <p:nvPr/>
        </p:nvCxnSpPr>
        <p:spPr bwMode="auto">
          <a:xfrm>
            <a:off x="1636713" y="3263206"/>
            <a:ext cx="2870200" cy="1588"/>
          </a:xfrm>
          <a:prstGeom prst="straightConnector1">
            <a:avLst/>
          </a:prstGeom>
          <a:noFill/>
          <a:ln w="31750" algn="ctr">
            <a:solidFill>
              <a:schemeClr val="tx1"/>
            </a:solidFill>
            <a:round/>
            <a:headEnd/>
            <a:tailEnd type="arrow" w="med" len="med"/>
          </a:ln>
        </p:spPr>
      </p:cxnSp>
      <p:sp>
        <p:nvSpPr>
          <p:cNvPr id="8247" name="TextBox 179"/>
          <p:cNvSpPr txBox="1">
            <a:spLocks noChangeArrowheads="1"/>
          </p:cNvSpPr>
          <p:nvPr/>
        </p:nvSpPr>
        <p:spPr bwMode="auto">
          <a:xfrm>
            <a:off x="3211513" y="3201294"/>
            <a:ext cx="265112" cy="461962"/>
          </a:xfrm>
          <a:prstGeom prst="rect">
            <a:avLst/>
          </a:prstGeom>
          <a:noFill/>
          <a:ln w="9525">
            <a:noFill/>
            <a:miter lim="800000"/>
            <a:headEnd/>
            <a:tailEnd/>
          </a:ln>
        </p:spPr>
        <p:txBody>
          <a:bodyPr>
            <a:spAutoFit/>
          </a:bodyPr>
          <a:lstStyle/>
          <a:p>
            <a:r>
              <a:rPr lang="en-GB" sz="2400" b="1" i="1">
                <a:solidFill>
                  <a:schemeClr val="tx1"/>
                </a:solidFill>
                <a:latin typeface="Times New Roman" pitchFamily="18" charset="0"/>
                <a:cs typeface="Times New Roman" pitchFamily="18" charset="0"/>
              </a:rPr>
              <a:t>B</a:t>
            </a:r>
          </a:p>
        </p:txBody>
      </p:sp>
      <p:cxnSp>
        <p:nvCxnSpPr>
          <p:cNvPr id="8248" name="Straight Arrow Connector 181"/>
          <p:cNvCxnSpPr>
            <a:cxnSpLocks noChangeShapeType="1"/>
          </p:cNvCxnSpPr>
          <p:nvPr/>
        </p:nvCxnSpPr>
        <p:spPr bwMode="auto">
          <a:xfrm rot="16200000" flipH="1">
            <a:off x="3349049" y="1649730"/>
            <a:ext cx="1234642" cy="674685"/>
          </a:xfrm>
          <a:prstGeom prst="straightConnector1">
            <a:avLst/>
          </a:prstGeom>
          <a:noFill/>
          <a:ln w="19050" algn="ctr">
            <a:solidFill>
              <a:srgbClr val="000000"/>
            </a:solidFill>
            <a:round/>
            <a:headEnd type="arrow" w="med" len="med"/>
            <a:tailEnd type="arrow" w="med" len="med"/>
          </a:ln>
        </p:spPr>
      </p:cxnSp>
      <p:sp>
        <p:nvSpPr>
          <p:cNvPr id="8249" name="TextBox 184"/>
          <p:cNvSpPr txBox="1">
            <a:spLocks noChangeArrowheads="1"/>
          </p:cNvSpPr>
          <p:nvPr/>
        </p:nvSpPr>
        <p:spPr bwMode="auto">
          <a:xfrm>
            <a:off x="3997325" y="1542356"/>
            <a:ext cx="1000125" cy="461963"/>
          </a:xfrm>
          <a:prstGeom prst="rect">
            <a:avLst/>
          </a:prstGeom>
          <a:noFill/>
          <a:ln w="9525">
            <a:noFill/>
            <a:miter lim="800000"/>
            <a:headEnd/>
            <a:tailEnd/>
          </a:ln>
        </p:spPr>
        <p:txBody>
          <a:bodyPr>
            <a:spAutoFit/>
          </a:bodyPr>
          <a:lstStyle/>
          <a:p>
            <a:r>
              <a:rPr lang="en-GB" sz="2400" b="1" i="1">
                <a:solidFill>
                  <a:schemeClr val="tx1"/>
                </a:solidFill>
                <a:latin typeface="Times New Roman" pitchFamily="18" charset="0"/>
                <a:cs typeface="Times New Roman" pitchFamily="18" charset="0"/>
              </a:rPr>
              <a:t>B . s</a:t>
            </a:r>
          </a:p>
        </p:txBody>
      </p:sp>
      <p:sp>
        <p:nvSpPr>
          <p:cNvPr id="8250" name="TextBox 186"/>
          <p:cNvSpPr txBox="1">
            <a:spLocks noChangeArrowheads="1"/>
          </p:cNvSpPr>
          <p:nvPr/>
        </p:nvSpPr>
        <p:spPr bwMode="auto">
          <a:xfrm>
            <a:off x="1457325" y="3264794"/>
            <a:ext cx="265113" cy="461962"/>
          </a:xfrm>
          <a:prstGeom prst="rect">
            <a:avLst/>
          </a:prstGeom>
          <a:noFill/>
          <a:ln w="9525">
            <a:noFill/>
            <a:miter lim="800000"/>
            <a:headEnd/>
            <a:tailEnd/>
          </a:ln>
        </p:spPr>
        <p:txBody>
          <a:bodyPr>
            <a:spAutoFit/>
          </a:bodyPr>
          <a:lstStyle/>
          <a:p>
            <a:r>
              <a:rPr lang="en-GB" sz="2400" b="1">
                <a:solidFill>
                  <a:schemeClr val="tx1"/>
                </a:solidFill>
                <a:latin typeface="Times New Roman" pitchFamily="18" charset="0"/>
                <a:cs typeface="Times New Roman" pitchFamily="18" charset="0"/>
              </a:rPr>
              <a:t>1</a:t>
            </a:r>
          </a:p>
        </p:txBody>
      </p:sp>
      <p:sp>
        <p:nvSpPr>
          <p:cNvPr id="8251" name="TextBox 187"/>
          <p:cNvSpPr txBox="1">
            <a:spLocks noChangeArrowheads="1"/>
          </p:cNvSpPr>
          <p:nvPr/>
        </p:nvSpPr>
        <p:spPr bwMode="auto">
          <a:xfrm>
            <a:off x="4373563" y="3264794"/>
            <a:ext cx="266700" cy="461962"/>
          </a:xfrm>
          <a:prstGeom prst="rect">
            <a:avLst/>
          </a:prstGeom>
          <a:noFill/>
          <a:ln w="9525">
            <a:noFill/>
            <a:miter lim="800000"/>
            <a:headEnd/>
            <a:tailEnd/>
          </a:ln>
        </p:spPr>
        <p:txBody>
          <a:bodyPr>
            <a:spAutoFit/>
          </a:bodyPr>
          <a:lstStyle/>
          <a:p>
            <a:r>
              <a:rPr lang="en-GB" sz="2400" b="1">
                <a:solidFill>
                  <a:schemeClr val="tx1"/>
                </a:solidFill>
                <a:latin typeface="Times New Roman" pitchFamily="18" charset="0"/>
                <a:cs typeface="Times New Roman" pitchFamily="18" charset="0"/>
              </a:rPr>
              <a:t>2</a:t>
            </a:r>
          </a:p>
        </p:txBody>
      </p:sp>
      <p:sp>
        <p:nvSpPr>
          <p:cNvPr id="88" name="TextBox 221"/>
          <p:cNvSpPr txBox="1">
            <a:spLocks noChangeArrowheads="1"/>
          </p:cNvSpPr>
          <p:nvPr/>
        </p:nvSpPr>
        <p:spPr bwMode="auto">
          <a:xfrm>
            <a:off x="581025" y="1278831"/>
            <a:ext cx="2028825" cy="584200"/>
          </a:xfrm>
          <a:prstGeom prst="rect">
            <a:avLst/>
          </a:prstGeom>
          <a:noFill/>
          <a:ln w="9525">
            <a:noFill/>
            <a:miter lim="800000"/>
            <a:headEnd/>
            <a:tailEnd/>
          </a:ln>
        </p:spPr>
        <p:txBody>
          <a:bodyPr>
            <a:spAutoFit/>
          </a:bodyPr>
          <a:lstStyle/>
          <a:p>
            <a:r>
              <a:rPr lang="en-GB" sz="1600" dirty="0"/>
              <a:t>Astronomical signal (EM wave)</a:t>
            </a:r>
          </a:p>
        </p:txBody>
      </p:sp>
      <p:sp>
        <p:nvSpPr>
          <p:cNvPr id="89" name="TextBox 88"/>
          <p:cNvSpPr txBox="1"/>
          <p:nvPr/>
        </p:nvSpPr>
        <p:spPr>
          <a:xfrm>
            <a:off x="5124450" y="1520131"/>
            <a:ext cx="3876675" cy="4401205"/>
          </a:xfrm>
          <a:prstGeom prst="rect">
            <a:avLst/>
          </a:prstGeom>
          <a:noFill/>
        </p:spPr>
        <p:txBody>
          <a:bodyPr wrap="square">
            <a:spAutoFit/>
          </a:bodyPr>
          <a:lstStyle/>
          <a:p>
            <a:pPr marL="180975" indent="-180975">
              <a:buFont typeface="Arial" pitchFamily="34" charset="0"/>
              <a:buChar char="•"/>
              <a:defRPr/>
            </a:pPr>
            <a:r>
              <a:rPr lang="en-GB" sz="2000" dirty="0">
                <a:solidFill>
                  <a:schemeClr val="tx1"/>
                </a:solidFill>
              </a:rPr>
              <a:t>Visibility:</a:t>
            </a:r>
          </a:p>
          <a:p>
            <a:pPr marL="180975" indent="-180975">
              <a:buFont typeface="Arial" pitchFamily="34" charset="0"/>
              <a:buChar char="•"/>
              <a:defRPr/>
            </a:pPr>
            <a:endParaRPr lang="en-GB" sz="2000" b="1" dirty="0">
              <a:solidFill>
                <a:schemeClr val="tx1"/>
              </a:solidFill>
            </a:endParaRPr>
          </a:p>
          <a:p>
            <a:pPr marL="180975" indent="-180975">
              <a:tabLst>
                <a:tab pos="542925" algn="l"/>
              </a:tabLst>
              <a:defRPr/>
            </a:pPr>
            <a:r>
              <a:rPr lang="en-GB" sz="2000" b="1" dirty="0">
                <a:solidFill>
                  <a:schemeClr val="tx1"/>
                </a:solidFill>
              </a:rPr>
              <a:t>	</a:t>
            </a:r>
            <a:r>
              <a:rPr lang="en-GB" sz="2000" dirty="0">
                <a:solidFill>
                  <a:schemeClr val="tx1"/>
                </a:solidFill>
                <a:latin typeface="Times New Roman" pitchFamily="18" charset="0"/>
                <a:cs typeface="Times New Roman" pitchFamily="18" charset="0"/>
              </a:rPr>
              <a:t>V(</a:t>
            </a:r>
            <a:r>
              <a:rPr lang="en-GB" sz="2000" b="1" i="1" dirty="0">
                <a:solidFill>
                  <a:schemeClr val="tx1"/>
                </a:solidFill>
                <a:latin typeface="Times New Roman" pitchFamily="18" charset="0"/>
                <a:cs typeface="Times New Roman" pitchFamily="18" charset="0"/>
              </a:rPr>
              <a:t>B</a:t>
            </a:r>
            <a:r>
              <a:rPr lang="en-GB" sz="2000" dirty="0">
                <a:solidFill>
                  <a:schemeClr val="tx1"/>
                </a:solidFill>
                <a:latin typeface="Times New Roman" pitchFamily="18" charset="0"/>
                <a:cs typeface="Times New Roman" pitchFamily="18" charset="0"/>
              </a:rPr>
              <a:t>)	=   E</a:t>
            </a:r>
            <a:r>
              <a:rPr lang="en-GB" sz="2000" baseline="-25000" dirty="0">
                <a:solidFill>
                  <a:schemeClr val="tx1"/>
                </a:solidFill>
                <a:latin typeface="Times New Roman" pitchFamily="18" charset="0"/>
                <a:cs typeface="Times New Roman" pitchFamily="18" charset="0"/>
              </a:rPr>
              <a:t>1</a:t>
            </a:r>
            <a:r>
              <a:rPr lang="en-GB" sz="2000" dirty="0">
                <a:solidFill>
                  <a:schemeClr val="tx1"/>
                </a:solidFill>
                <a:latin typeface="Times New Roman" pitchFamily="18" charset="0"/>
                <a:cs typeface="Times New Roman" pitchFamily="18" charset="0"/>
              </a:rPr>
              <a:t> E</a:t>
            </a:r>
            <a:r>
              <a:rPr lang="en-GB" sz="2000" baseline="-25000" dirty="0">
                <a:solidFill>
                  <a:schemeClr val="tx1"/>
                </a:solidFill>
                <a:latin typeface="Times New Roman" pitchFamily="18" charset="0"/>
                <a:cs typeface="Times New Roman" pitchFamily="18" charset="0"/>
              </a:rPr>
              <a:t>2</a:t>
            </a:r>
            <a:r>
              <a:rPr lang="en-GB" sz="2000" dirty="0">
                <a:solidFill>
                  <a:schemeClr val="tx1"/>
                </a:solidFill>
                <a:latin typeface="Times New Roman" pitchFamily="18" charset="0"/>
                <a:cs typeface="Times New Roman" pitchFamily="18" charset="0"/>
              </a:rPr>
              <a:t>*</a:t>
            </a:r>
          </a:p>
          <a:p>
            <a:pPr marL="180975" indent="-180975">
              <a:tabLst>
                <a:tab pos="542925" algn="l"/>
              </a:tabLst>
              <a:defRPr/>
            </a:pPr>
            <a:r>
              <a:rPr lang="en-GB" sz="2000" dirty="0">
                <a:solidFill>
                  <a:schemeClr val="tx1"/>
                </a:solidFill>
                <a:latin typeface="Times New Roman" pitchFamily="18" charset="0"/>
                <a:cs typeface="Times New Roman" pitchFamily="18" charset="0"/>
              </a:rPr>
              <a:t>       		=   </a:t>
            </a:r>
            <a:r>
              <a:rPr lang="en-GB" sz="2000" i="1" dirty="0">
                <a:solidFill>
                  <a:schemeClr val="tx1"/>
                </a:solidFill>
                <a:latin typeface="Times New Roman" pitchFamily="18" charset="0"/>
                <a:cs typeface="Times New Roman" pitchFamily="18" charset="0"/>
              </a:rPr>
              <a:t>I</a:t>
            </a:r>
            <a:r>
              <a:rPr lang="en-GB" sz="2000" dirty="0">
                <a:solidFill>
                  <a:schemeClr val="tx1"/>
                </a:solidFill>
                <a:latin typeface="Times New Roman" pitchFamily="18" charset="0"/>
                <a:cs typeface="Times New Roman" pitchFamily="18" charset="0"/>
              </a:rPr>
              <a:t>(</a:t>
            </a:r>
            <a:r>
              <a:rPr lang="en-GB" sz="2000" b="1" i="1" dirty="0">
                <a:solidFill>
                  <a:schemeClr val="tx1"/>
                </a:solidFill>
                <a:latin typeface="Times New Roman" pitchFamily="18" charset="0"/>
                <a:cs typeface="Times New Roman" pitchFamily="18" charset="0"/>
              </a:rPr>
              <a:t>s</a:t>
            </a:r>
            <a:r>
              <a:rPr lang="en-GB" sz="2000" dirty="0">
                <a:solidFill>
                  <a:schemeClr val="tx1"/>
                </a:solidFill>
                <a:latin typeface="Times New Roman" pitchFamily="18" charset="0"/>
                <a:cs typeface="Times New Roman" pitchFamily="18" charset="0"/>
              </a:rPr>
              <a:t>) exp( </a:t>
            </a:r>
            <a:r>
              <a:rPr lang="en-GB" sz="2000" i="1" dirty="0" err="1">
                <a:solidFill>
                  <a:schemeClr val="tx1"/>
                </a:solidFill>
                <a:latin typeface="Times New Roman" pitchFamily="18" charset="0"/>
                <a:cs typeface="Times New Roman" pitchFamily="18" charset="0"/>
              </a:rPr>
              <a:t>i</a:t>
            </a:r>
            <a:r>
              <a:rPr lang="en-GB" sz="2000" i="1" dirty="0">
                <a:solidFill>
                  <a:schemeClr val="tx1"/>
                </a:solidFill>
                <a:latin typeface="Times New Roman" pitchFamily="18" charset="0"/>
                <a:cs typeface="Times New Roman" pitchFamily="18" charset="0"/>
              </a:rPr>
              <a:t> </a:t>
            </a:r>
            <a:r>
              <a:rPr lang="en-GB" sz="2000" i="1" dirty="0">
                <a:solidFill>
                  <a:schemeClr val="tx1"/>
                </a:solidFill>
                <a:latin typeface="Symbol" pitchFamily="18" charset="2"/>
                <a:cs typeface="Times New Roman" pitchFamily="18" charset="0"/>
              </a:rPr>
              <a:t>w</a:t>
            </a:r>
            <a:r>
              <a:rPr lang="en-GB" sz="2000" i="1" dirty="0">
                <a:solidFill>
                  <a:schemeClr val="tx1"/>
                </a:solidFill>
                <a:latin typeface="Times New Roman" pitchFamily="18" charset="0"/>
                <a:cs typeface="Times New Roman" pitchFamily="18" charset="0"/>
              </a:rPr>
              <a:t> </a:t>
            </a:r>
            <a:r>
              <a:rPr lang="en-GB" sz="2000" b="1" i="1" dirty="0">
                <a:solidFill>
                  <a:schemeClr val="tx1"/>
                </a:solidFill>
                <a:latin typeface="Times New Roman" pitchFamily="18" charset="0"/>
                <a:cs typeface="Times New Roman" pitchFamily="18" charset="0"/>
              </a:rPr>
              <a:t>B.s</a:t>
            </a:r>
            <a:r>
              <a:rPr lang="en-GB" sz="2000" i="1" dirty="0">
                <a:solidFill>
                  <a:schemeClr val="tx1"/>
                </a:solidFill>
                <a:latin typeface="Times New Roman" pitchFamily="18" charset="0"/>
                <a:cs typeface="Times New Roman" pitchFamily="18" charset="0"/>
              </a:rPr>
              <a:t>/c </a:t>
            </a:r>
            <a:r>
              <a:rPr lang="en-GB" sz="2000" dirty="0">
                <a:solidFill>
                  <a:schemeClr val="tx1"/>
                </a:solidFill>
                <a:latin typeface="Times New Roman" pitchFamily="18" charset="0"/>
                <a:cs typeface="Times New Roman" pitchFamily="18" charset="0"/>
              </a:rPr>
              <a:t>)</a:t>
            </a:r>
            <a:endParaRPr lang="en-GB" sz="2000" dirty="0">
              <a:solidFill>
                <a:schemeClr val="tx1"/>
              </a:solidFill>
            </a:endParaRPr>
          </a:p>
          <a:p>
            <a:pPr>
              <a:buFont typeface="Arial" pitchFamily="34" charset="0"/>
              <a:buChar char="•"/>
              <a:defRPr/>
            </a:pPr>
            <a:endParaRPr lang="en-GB" sz="2000" dirty="0">
              <a:solidFill>
                <a:schemeClr val="tx1"/>
              </a:solidFill>
            </a:endParaRPr>
          </a:p>
          <a:p>
            <a:pPr marL="180975" indent="-180975">
              <a:buFont typeface="Arial" pitchFamily="34" charset="0"/>
              <a:buChar char="•"/>
              <a:defRPr/>
            </a:pPr>
            <a:r>
              <a:rPr lang="en-GB" sz="2000" dirty="0">
                <a:solidFill>
                  <a:schemeClr val="tx1"/>
                </a:solidFill>
              </a:rPr>
              <a:t>Resolution </a:t>
            </a:r>
            <a:r>
              <a:rPr lang="en-GB" sz="2000" dirty="0" smtClean="0">
                <a:solidFill>
                  <a:schemeClr val="tx1"/>
                </a:solidFill>
              </a:rPr>
              <a:t>determined </a:t>
            </a:r>
            <a:r>
              <a:rPr lang="en-GB" sz="2000" dirty="0">
                <a:solidFill>
                  <a:schemeClr val="tx1"/>
                </a:solidFill>
              </a:rPr>
              <a:t>by maximum </a:t>
            </a:r>
            <a:r>
              <a:rPr lang="en-GB" sz="2000" dirty="0" smtClean="0">
                <a:solidFill>
                  <a:schemeClr val="tx1"/>
                </a:solidFill>
              </a:rPr>
              <a:t>baseline</a:t>
            </a:r>
            <a:endParaRPr lang="en-GB" sz="2000" dirty="0">
              <a:solidFill>
                <a:schemeClr val="tx1"/>
              </a:solidFill>
            </a:endParaRPr>
          </a:p>
          <a:p>
            <a:pPr marL="180975" indent="-180975">
              <a:defRPr/>
            </a:pPr>
            <a:r>
              <a:rPr lang="en-GB" sz="2000" dirty="0">
                <a:solidFill>
                  <a:schemeClr val="tx1"/>
                </a:solidFill>
              </a:rPr>
              <a:t>		</a:t>
            </a:r>
            <a:r>
              <a:rPr lang="en-GB" sz="2000" dirty="0" err="1">
                <a:solidFill>
                  <a:schemeClr val="tx1"/>
                </a:solidFill>
                <a:latin typeface="Symbol" pitchFamily="18" charset="2"/>
              </a:rPr>
              <a:t>q</a:t>
            </a:r>
            <a:r>
              <a:rPr lang="en-GB" sz="2000" baseline="-25000" dirty="0" err="1">
                <a:solidFill>
                  <a:schemeClr val="tx1"/>
                </a:solidFill>
              </a:rPr>
              <a:t>max</a:t>
            </a:r>
            <a:r>
              <a:rPr lang="en-GB" sz="2000" dirty="0">
                <a:solidFill>
                  <a:schemeClr val="tx1"/>
                </a:solidFill>
              </a:rPr>
              <a:t> ~ </a:t>
            </a:r>
            <a:r>
              <a:rPr lang="en-GB" sz="2000" dirty="0">
                <a:solidFill>
                  <a:schemeClr val="tx1"/>
                </a:solidFill>
                <a:latin typeface="Symbol" pitchFamily="18" charset="2"/>
              </a:rPr>
              <a:t>l</a:t>
            </a:r>
            <a:r>
              <a:rPr lang="en-GB" sz="2000" dirty="0">
                <a:solidFill>
                  <a:schemeClr val="tx1"/>
                </a:solidFill>
              </a:rPr>
              <a:t> / </a:t>
            </a:r>
            <a:r>
              <a:rPr lang="en-GB" sz="2000" dirty="0" err="1" smtClean="0">
                <a:solidFill>
                  <a:schemeClr val="tx1"/>
                </a:solidFill>
              </a:rPr>
              <a:t>B</a:t>
            </a:r>
            <a:r>
              <a:rPr lang="en-GB" sz="2000" baseline="-25000" dirty="0" err="1" smtClean="0">
                <a:solidFill>
                  <a:schemeClr val="tx1"/>
                </a:solidFill>
              </a:rPr>
              <a:t>max</a:t>
            </a:r>
            <a:endParaRPr lang="en-GB" sz="2000" baseline="-25000" dirty="0" smtClean="0">
              <a:solidFill>
                <a:schemeClr val="tx1"/>
              </a:solidFill>
            </a:endParaRPr>
          </a:p>
          <a:p>
            <a:pPr marL="180975" indent="-180975">
              <a:buFont typeface="Arial" pitchFamily="34" charset="0"/>
              <a:buChar char="•"/>
              <a:defRPr/>
            </a:pPr>
            <a:endParaRPr lang="en-GB" sz="2000" dirty="0" smtClean="0"/>
          </a:p>
          <a:p>
            <a:pPr marL="180975" indent="-180975">
              <a:buFont typeface="Arial" pitchFamily="34" charset="0"/>
              <a:buChar char="•"/>
              <a:defRPr/>
            </a:pPr>
            <a:r>
              <a:rPr lang="en-GB" sz="2000" dirty="0" smtClean="0"/>
              <a:t>Field of View (</a:t>
            </a:r>
            <a:r>
              <a:rPr lang="en-GB" sz="2000" dirty="0" err="1" smtClean="0"/>
              <a:t>FoV</a:t>
            </a:r>
            <a:r>
              <a:rPr lang="en-GB" sz="2000" dirty="0" smtClean="0"/>
              <a:t>) determined by the size of each dish</a:t>
            </a:r>
          </a:p>
          <a:p>
            <a:pPr marL="180975" indent="-180975">
              <a:defRPr/>
            </a:pPr>
            <a:r>
              <a:rPr lang="en-GB" sz="2000" dirty="0" smtClean="0"/>
              <a:t>		</a:t>
            </a:r>
            <a:r>
              <a:rPr lang="en-GB" sz="2000" dirty="0" smtClean="0">
                <a:latin typeface="Symbol" pitchFamily="18" charset="2"/>
              </a:rPr>
              <a:t> </a:t>
            </a:r>
            <a:r>
              <a:rPr lang="en-GB" sz="2000" dirty="0" err="1" smtClean="0">
                <a:latin typeface="Symbol" pitchFamily="18" charset="2"/>
              </a:rPr>
              <a:t>q</a:t>
            </a:r>
            <a:r>
              <a:rPr lang="en-GB" sz="2000" baseline="-25000" dirty="0" err="1" smtClean="0"/>
              <a:t>dish</a:t>
            </a:r>
            <a:r>
              <a:rPr lang="en-GB" sz="2000" dirty="0" smtClean="0"/>
              <a:t> ~ </a:t>
            </a:r>
            <a:r>
              <a:rPr lang="en-GB" sz="2000" dirty="0" smtClean="0">
                <a:latin typeface="Symbol" pitchFamily="18" charset="2"/>
              </a:rPr>
              <a:t>l</a:t>
            </a:r>
            <a:r>
              <a:rPr lang="en-GB" sz="2000" dirty="0" smtClean="0"/>
              <a:t> / D</a:t>
            </a:r>
          </a:p>
          <a:p>
            <a:pPr marL="180975" indent="-180975">
              <a:buFont typeface="Arial" pitchFamily="34" charset="0"/>
              <a:buChar char="•"/>
              <a:defRPr/>
            </a:pPr>
            <a:endParaRPr lang="en-GB" sz="2000" dirty="0">
              <a:solidFill>
                <a:schemeClr val="tx1"/>
              </a:solidFill>
            </a:endParaRPr>
          </a:p>
        </p:txBody>
      </p:sp>
      <p:sp>
        <p:nvSpPr>
          <p:cNvPr id="90" name="Rectangle 2"/>
          <p:cNvSpPr txBox="1">
            <a:spLocks noChangeArrowheads="1"/>
          </p:cNvSpPr>
          <p:nvPr/>
        </p:nvSpPr>
        <p:spPr bwMode="auto">
          <a:xfrm>
            <a:off x="193674" y="91017"/>
            <a:ext cx="8178801" cy="8032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defTabSz="914400" eaLnBrk="0" latinLnBrk="0" hangingPunct="0">
              <a:lnSpc>
                <a:spcPct val="100000"/>
              </a:lnSpc>
              <a:buClrTx/>
              <a:buSzTx/>
              <a:buFontTx/>
              <a:buNone/>
              <a:tabLst>
                <a:tab pos="2424113" algn="l"/>
              </a:tabLst>
              <a:defRPr/>
            </a:pPr>
            <a:r>
              <a:rPr lang="en-GB" sz="2200" dirty="0">
                <a:solidFill>
                  <a:schemeClr val="bg1"/>
                </a:solidFill>
                <a:latin typeface="+mj-lt"/>
                <a:ea typeface="+mj-ea"/>
                <a:cs typeface="+mj-cs"/>
              </a:rPr>
              <a:t>Standard</a:t>
            </a:r>
            <a:r>
              <a:rPr lang="en-GB" dirty="0" smtClean="0">
                <a:solidFill>
                  <a:srgbClr val="FFFFFF"/>
                </a:solidFill>
                <a:effectLst>
                  <a:outerShdw blurRad="38100" dist="38100" dir="2700000" algn="tl">
                    <a:srgbClr val="C0C0C0"/>
                  </a:outerShdw>
                </a:effectLst>
                <a:latin typeface="+mj-lt"/>
                <a:ea typeface="+mj-ea"/>
                <a:cs typeface="+mj-cs"/>
              </a:rPr>
              <a:t> </a:t>
            </a:r>
            <a:r>
              <a:rPr lang="en-GB" sz="2200" dirty="0">
                <a:solidFill>
                  <a:schemeClr val="bg1"/>
                </a:solidFill>
                <a:latin typeface="+mj-lt"/>
                <a:ea typeface="+mj-ea"/>
                <a:cs typeface="+mj-cs"/>
              </a:rPr>
              <a:t>interferometer</a:t>
            </a:r>
            <a:endParaRPr lang="en-US" sz="2200" dirty="0">
              <a:solidFill>
                <a:schemeClr val="bg1"/>
              </a:solidFill>
              <a:latin typeface="+mj-lt"/>
              <a:ea typeface="+mj-ea"/>
              <a:cs typeface="+mj-cs"/>
            </a:endParaRPr>
          </a:p>
        </p:txBody>
      </p:sp>
      <p:sp>
        <p:nvSpPr>
          <p:cNvPr id="91" name="TextBox 90"/>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Imaging</a:t>
            </a:r>
          </a:p>
        </p:txBody>
      </p:sp>
    </p:spTree>
    <p:extLst>
      <p:ext uri="{BB962C8B-B14F-4D97-AF65-F5344CB8AC3E}">
        <p14:creationId xmlns:p14="http://schemas.microsoft.com/office/powerpoint/2010/main" val="145724163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8925" y="1469300"/>
            <a:ext cx="4647670" cy="1477328"/>
          </a:xfrm>
          <a:prstGeom prst="rect">
            <a:avLst/>
          </a:prstGeom>
          <a:noFill/>
        </p:spPr>
        <p:txBody>
          <a:bodyPr wrap="square" rtlCol="0">
            <a:spAutoFit/>
          </a:bodyPr>
          <a:lstStyle/>
          <a:p>
            <a:pPr marL="180975" indent="-180975">
              <a:spcAft>
                <a:spcPts val="600"/>
              </a:spcAft>
              <a:buFont typeface="Arial" pitchFamily="34" charset="0"/>
              <a:buChar char="•"/>
            </a:pPr>
            <a:r>
              <a:rPr lang="en-GB" sz="1600" b="0" dirty="0" smtClean="0">
                <a:latin typeface="+mn-lt"/>
              </a:rPr>
              <a:t>Images formed by an inverse </a:t>
            </a:r>
            <a:br>
              <a:rPr lang="en-GB" sz="1600" b="0" dirty="0" smtClean="0">
                <a:latin typeface="+mn-lt"/>
              </a:rPr>
            </a:br>
            <a:r>
              <a:rPr lang="en-GB" sz="1600" b="0" dirty="0" smtClean="0">
                <a:latin typeface="+mn-lt"/>
              </a:rPr>
              <a:t>algorithm similar to that used </a:t>
            </a:r>
            <a:br>
              <a:rPr lang="en-GB" sz="1600" b="0" dirty="0" smtClean="0">
                <a:latin typeface="+mn-lt"/>
              </a:rPr>
            </a:br>
            <a:r>
              <a:rPr lang="en-GB" sz="1600" b="0" dirty="0" smtClean="0">
                <a:latin typeface="+mn-lt"/>
              </a:rPr>
              <a:t>in MRI</a:t>
            </a:r>
          </a:p>
          <a:p>
            <a:pPr marL="180975" indent="-180975">
              <a:spcAft>
                <a:spcPts val="600"/>
              </a:spcAft>
              <a:buFont typeface="Arial" pitchFamily="34" charset="0"/>
              <a:buChar char="•"/>
            </a:pPr>
            <a:r>
              <a:rPr lang="en-GB" sz="1600" b="0" dirty="0" smtClean="0">
                <a:latin typeface="+mn-lt"/>
              </a:rPr>
              <a:t>Typical image sizes up to:</a:t>
            </a:r>
          </a:p>
          <a:p>
            <a:pPr marL="180975" indent="-180975">
              <a:spcAft>
                <a:spcPts val="600"/>
              </a:spcAft>
              <a:buFont typeface="Arial" pitchFamily="34" charset="0"/>
              <a:buChar char="•"/>
            </a:pPr>
            <a:r>
              <a:rPr lang="en-GB" sz="1600" dirty="0" smtClean="0"/>
              <a:t>30k x 30k x 64k voxels</a:t>
            </a:r>
            <a:endParaRPr lang="en-GB" sz="1600" b="0" dirty="0">
              <a:latin typeface="+mn-lt"/>
            </a:endParaRPr>
          </a:p>
        </p:txBody>
      </p:sp>
      <p:sp>
        <p:nvSpPr>
          <p:cNvPr id="9" name="Rectangle 8"/>
          <p:cNvSpPr/>
          <p:nvPr/>
        </p:nvSpPr>
        <p:spPr>
          <a:xfrm>
            <a:off x="3710681" y="1294764"/>
            <a:ext cx="5288216" cy="4861367"/>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879348" y="1384054"/>
            <a:ext cx="2351421" cy="2371157"/>
          </a:xfrm>
          <a:prstGeom prst="rect">
            <a:avLst/>
          </a:prstGeom>
          <a:blipFill>
            <a:blip r:embed="rId3">
              <a:extLst>
                <a:ext uri="{28A0092B-C50C-407E-A947-70E740481C1C}">
                  <a14:useLocalDpi xmlns:a14="http://schemas.microsoft.com/office/drawing/2010/main" val="0"/>
                </a:ext>
              </a:extLst>
            </a:blip>
            <a:srcRect/>
            <a:stretch>
              <a:fillRect l="-21944" t="-35068" r="-22288" b="-41146"/>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2" name="Rectangle 11"/>
          <p:cNvSpPr/>
          <p:nvPr/>
        </p:nvSpPr>
        <p:spPr>
          <a:xfrm>
            <a:off x="6230769" y="1384054"/>
            <a:ext cx="2391107" cy="2359260"/>
          </a:xfrm>
          <a:prstGeom prst="rect">
            <a:avLst/>
          </a:prstGeom>
          <a:blipFill>
            <a:blip r:embed="rId4">
              <a:extLst>
                <a:ext uri="{28A0092B-C50C-407E-A947-70E740481C1C}">
                  <a14:useLocalDpi xmlns:a14="http://schemas.microsoft.com/office/drawing/2010/main" val="0"/>
                </a:ext>
              </a:extLst>
            </a:blip>
            <a:srcRect/>
            <a:stretch>
              <a:fillRect l="-26630" t="-36262" r="-24620" b="-42785"/>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3" name="Rectangle 12"/>
          <p:cNvSpPr/>
          <p:nvPr/>
        </p:nvSpPr>
        <p:spPr>
          <a:xfrm>
            <a:off x="3879348" y="3755210"/>
            <a:ext cx="2351421" cy="2289165"/>
          </a:xfrm>
          <a:prstGeom prst="rect">
            <a:avLst/>
          </a:prstGeom>
          <a:blipFill>
            <a:blip r:embed="rId5">
              <a:extLst>
                <a:ext uri="{28A0092B-C50C-407E-A947-70E740481C1C}">
                  <a14:useLocalDpi xmlns:a14="http://schemas.microsoft.com/office/drawing/2010/main" val="0"/>
                </a:ext>
              </a:extLst>
            </a:blip>
            <a:srcRect/>
            <a:stretch>
              <a:fillRect l="-27315" t="-37282" r="-23271" b="-43386"/>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4" name="Rectangle 13"/>
          <p:cNvSpPr/>
          <p:nvPr/>
        </p:nvSpPr>
        <p:spPr>
          <a:xfrm>
            <a:off x="6230769" y="3755211"/>
            <a:ext cx="2527518" cy="2289164"/>
          </a:xfrm>
          <a:prstGeom prst="rect">
            <a:avLst/>
          </a:prstGeom>
          <a:blipFill>
            <a:blip r:embed="rId6">
              <a:extLst>
                <a:ext uri="{28A0092B-C50C-407E-A947-70E740481C1C}">
                  <a14:useLocalDpi xmlns:a14="http://schemas.microsoft.com/office/drawing/2010/main" val="0"/>
                </a:ext>
              </a:extLst>
            </a:blip>
            <a:srcRect/>
            <a:stretch>
              <a:fillRect l="-17288" t="-47181" r="-22807" b="-53287"/>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5" name="Right Arrow 14"/>
          <p:cNvSpPr/>
          <p:nvPr/>
        </p:nvSpPr>
        <p:spPr>
          <a:xfrm>
            <a:off x="5883512" y="2405934"/>
            <a:ext cx="813572" cy="18850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ight Arrow 15"/>
          <p:cNvSpPr/>
          <p:nvPr/>
        </p:nvSpPr>
        <p:spPr>
          <a:xfrm>
            <a:off x="5823983" y="4850121"/>
            <a:ext cx="813572" cy="18850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ight Arrow 16"/>
          <p:cNvSpPr/>
          <p:nvPr/>
        </p:nvSpPr>
        <p:spPr>
          <a:xfrm rot="8346439">
            <a:off x="5786401" y="3660959"/>
            <a:ext cx="813572" cy="18850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ounded Rectangle 6"/>
          <p:cNvSpPr/>
          <p:nvPr/>
        </p:nvSpPr>
        <p:spPr>
          <a:xfrm>
            <a:off x="261128" y="3232867"/>
            <a:ext cx="4419873" cy="3174548"/>
          </a:xfrm>
          <a:prstGeom prst="roundRect">
            <a:avLst/>
          </a:prstGeom>
          <a:solidFill>
            <a:schemeClr val="tx1"/>
          </a:solidFill>
          <a:ln>
            <a:solidFill>
              <a:schemeClr val="tx1"/>
            </a:solidFill>
          </a:ln>
          <a:effectLst>
            <a:outerShdw blurRad="50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3" descr="http://www.cv.nrao.edu/~abridle/images/3c66b_20cm_opt_large.jpg"/>
          <p:cNvPicPr>
            <a:picLocks noChangeAspect="1" noChangeArrowheads="1"/>
          </p:cNvPicPr>
          <p:nvPr/>
        </p:nvPicPr>
        <p:blipFill>
          <a:blip r:embed="rId7" cstate="print"/>
          <a:srcRect b="4893"/>
          <a:stretch>
            <a:fillRect/>
          </a:stretch>
        </p:blipFill>
        <p:spPr bwMode="auto">
          <a:xfrm>
            <a:off x="524656" y="3498501"/>
            <a:ext cx="3811090" cy="2838575"/>
          </a:xfrm>
          <a:prstGeom prst="rect">
            <a:avLst/>
          </a:prstGeom>
          <a:noFill/>
        </p:spPr>
      </p:pic>
      <p:sp>
        <p:nvSpPr>
          <p:cNvPr id="18" name="TextBox 17"/>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Imaging</a:t>
            </a:r>
          </a:p>
        </p:txBody>
      </p:sp>
    </p:spTree>
    <p:extLst>
      <p:ext uri="{BB962C8B-B14F-4D97-AF65-F5344CB8AC3E}">
        <p14:creationId xmlns:p14="http://schemas.microsoft.com/office/powerpoint/2010/main" val="211351548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Imaging Workflow</a:t>
            </a:r>
          </a:p>
        </p:txBody>
      </p:sp>
      <p:sp>
        <p:nvSpPr>
          <p:cNvPr id="6" name="Rectangle 5"/>
          <p:cNvSpPr/>
          <p:nvPr/>
        </p:nvSpPr>
        <p:spPr>
          <a:xfrm>
            <a:off x="850605" y="1509823"/>
            <a:ext cx="1509823" cy="8506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t>Correlator</a:t>
            </a:r>
            <a:endParaRPr lang="en-GB" sz="1600" dirty="0"/>
          </a:p>
        </p:txBody>
      </p:sp>
      <p:sp>
        <p:nvSpPr>
          <p:cNvPr id="7" name="Rectangle 6"/>
          <p:cNvSpPr/>
          <p:nvPr/>
        </p:nvSpPr>
        <p:spPr>
          <a:xfrm>
            <a:off x="850605" y="2998381"/>
            <a:ext cx="1509823" cy="8506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t>RFI excision and phase rotation</a:t>
            </a:r>
            <a:endParaRPr lang="en-GB" sz="1600" dirty="0"/>
          </a:p>
        </p:txBody>
      </p:sp>
      <p:sp>
        <p:nvSpPr>
          <p:cNvPr id="8" name="Down Arrow 7"/>
          <p:cNvSpPr/>
          <p:nvPr/>
        </p:nvSpPr>
        <p:spPr>
          <a:xfrm>
            <a:off x="1562984" y="2360427"/>
            <a:ext cx="138224" cy="63795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9" name="Right Arrow 8"/>
          <p:cNvSpPr/>
          <p:nvPr/>
        </p:nvSpPr>
        <p:spPr>
          <a:xfrm rot="20438334">
            <a:off x="2331597" y="3147238"/>
            <a:ext cx="1786270" cy="13077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Picture 1"/>
          <p:cNvPicPr>
            <a:picLocks noChangeAspect="1" noChangeArrowheads="1"/>
          </p:cNvPicPr>
          <p:nvPr/>
        </p:nvPicPr>
        <p:blipFill>
          <a:blip r:embed="rId2" cstate="print"/>
          <a:srcRect/>
          <a:stretch>
            <a:fillRect/>
          </a:stretch>
        </p:blipFill>
        <p:spPr bwMode="auto">
          <a:xfrm>
            <a:off x="2860158" y="2115879"/>
            <a:ext cx="5975728" cy="4225721"/>
          </a:xfrm>
          <a:prstGeom prst="rect">
            <a:avLst/>
          </a:prstGeom>
          <a:noFill/>
          <a:ln w="9525">
            <a:noFill/>
            <a:miter lim="800000"/>
            <a:headEnd/>
            <a:tailEnd/>
          </a:ln>
        </p:spPr>
      </p:pic>
    </p:spTree>
    <p:extLst>
      <p:ext uri="{BB962C8B-B14F-4D97-AF65-F5344CB8AC3E}">
        <p14:creationId xmlns:p14="http://schemas.microsoft.com/office/powerpoint/2010/main" val="208669581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timeline"/>
          <p:cNvPicPr/>
          <p:nvPr/>
        </p:nvPicPr>
        <p:blipFill>
          <a:blip r:embed="rId3" cstate="print"/>
          <a:srcRect l="4509" t="9995" r="14566" b="7672"/>
          <a:stretch>
            <a:fillRect/>
          </a:stretch>
        </p:blipFill>
        <p:spPr bwMode="auto">
          <a:xfrm>
            <a:off x="883438" y="1408373"/>
            <a:ext cx="8260562" cy="5101704"/>
          </a:xfrm>
          <a:prstGeom prst="rect">
            <a:avLst/>
          </a:prstGeom>
          <a:noFill/>
          <a:ln w="9525">
            <a:noFill/>
            <a:miter lim="800000"/>
            <a:headEnd/>
            <a:tailEnd/>
          </a:ln>
          <a:effectLst>
            <a:outerShdw blurRad="50800" dist="76200" dir="2700000" algn="tl" rotWithShape="0">
              <a:prstClr val="black">
                <a:alpha val="40000"/>
              </a:prstClr>
            </a:outerShdw>
          </a:effectLst>
        </p:spPr>
      </p:pic>
      <p:sp>
        <p:nvSpPr>
          <p:cNvPr id="25" name="Rectangle 24"/>
          <p:cNvSpPr/>
          <p:nvPr/>
        </p:nvSpPr>
        <p:spPr>
          <a:xfrm>
            <a:off x="1657491" y="1499683"/>
            <a:ext cx="2984918" cy="932818"/>
          </a:xfrm>
          <a:prstGeom prst="rect">
            <a:avLst/>
          </a:prstGeom>
          <a:solidFill>
            <a:schemeClr val="tx1">
              <a:alpha val="57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rotWithShape="1">
          <a:blip r:embed="rId4"/>
          <a:srcRect l="2206" t="1856" r="5821" b="71655"/>
          <a:stretch/>
        </p:blipFill>
        <p:spPr>
          <a:xfrm>
            <a:off x="162279" y="77610"/>
            <a:ext cx="6766278" cy="1107723"/>
          </a:xfrm>
          <a:prstGeom prst="rect">
            <a:avLst/>
          </a:prstGeom>
        </p:spPr>
      </p:pic>
      <p:cxnSp>
        <p:nvCxnSpPr>
          <p:cNvPr id="6" name="Straight Arrow Connector 5"/>
          <p:cNvCxnSpPr/>
          <p:nvPr/>
        </p:nvCxnSpPr>
        <p:spPr>
          <a:xfrm>
            <a:off x="2971182" y="2440644"/>
            <a:ext cx="536433"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3328602" y="2207626"/>
            <a:ext cx="424071" cy="2434"/>
          </a:xfrm>
          <a:prstGeom prst="straightConnector1">
            <a:avLst/>
          </a:prstGeom>
          <a:ln>
            <a:solidFill>
              <a:srgbClr val="00808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3647851" y="1852623"/>
            <a:ext cx="764947" cy="7944"/>
          </a:xfrm>
          <a:prstGeom prst="straightConnector1">
            <a:avLst/>
          </a:prstGeom>
          <a:ln>
            <a:solidFill>
              <a:srgbClr val="0066CC"/>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flipV="1">
            <a:off x="1740673" y="733566"/>
            <a:ext cx="1466678" cy="166341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flipV="1">
            <a:off x="2802592" y="1062028"/>
            <a:ext cx="738039" cy="1133680"/>
          </a:xfrm>
          <a:prstGeom prst="straightConnector1">
            <a:avLst/>
          </a:prstGeom>
          <a:ln>
            <a:solidFill>
              <a:srgbClr val="008080"/>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4006907" y="711670"/>
            <a:ext cx="623938" cy="1132438"/>
          </a:xfrm>
          <a:prstGeom prst="straightConnector1">
            <a:avLst/>
          </a:prstGeom>
          <a:ln>
            <a:solidFill>
              <a:srgbClr val="0066CC"/>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3937465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timeline"/>
          <p:cNvPicPr/>
          <p:nvPr/>
        </p:nvPicPr>
        <p:blipFill>
          <a:blip r:embed="rId3" cstate="print"/>
          <a:srcRect l="4509" t="9995" r="14566" b="7672"/>
          <a:stretch>
            <a:fillRect/>
          </a:stretch>
        </p:blipFill>
        <p:spPr bwMode="auto">
          <a:xfrm>
            <a:off x="883438" y="1408373"/>
            <a:ext cx="8260562" cy="5101704"/>
          </a:xfrm>
          <a:prstGeom prst="rect">
            <a:avLst/>
          </a:prstGeom>
          <a:noFill/>
          <a:ln w="9525">
            <a:noFill/>
            <a:miter lim="800000"/>
            <a:headEnd/>
            <a:tailEnd/>
          </a:ln>
          <a:effectLst>
            <a:outerShdw blurRad="50800" dist="76200" dir="2700000" algn="tl" rotWithShape="0">
              <a:prstClr val="black">
                <a:alpha val="40000"/>
              </a:prstClr>
            </a:outerShdw>
          </a:effectLst>
        </p:spPr>
      </p:pic>
      <p:sp>
        <p:nvSpPr>
          <p:cNvPr id="25" name="Rectangle 24"/>
          <p:cNvSpPr/>
          <p:nvPr/>
        </p:nvSpPr>
        <p:spPr>
          <a:xfrm>
            <a:off x="1657491" y="1499683"/>
            <a:ext cx="2984918" cy="932818"/>
          </a:xfrm>
          <a:prstGeom prst="rect">
            <a:avLst/>
          </a:prstGeom>
          <a:solidFill>
            <a:schemeClr val="tx1">
              <a:alpha val="57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2971182" y="2440644"/>
            <a:ext cx="536433"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3328602" y="2207626"/>
            <a:ext cx="424071" cy="2434"/>
          </a:xfrm>
          <a:prstGeom prst="straightConnector1">
            <a:avLst/>
          </a:prstGeom>
          <a:ln>
            <a:solidFill>
              <a:srgbClr val="00808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3647851" y="1852623"/>
            <a:ext cx="764947" cy="7944"/>
          </a:xfrm>
          <a:prstGeom prst="straightConnector1">
            <a:avLst/>
          </a:prstGeom>
          <a:ln>
            <a:solidFill>
              <a:srgbClr val="0066CC"/>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flipV="1">
            <a:off x="1740673" y="733566"/>
            <a:ext cx="1466678" cy="166341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flipV="1">
            <a:off x="2802592" y="1062028"/>
            <a:ext cx="738039" cy="1133680"/>
          </a:xfrm>
          <a:prstGeom prst="straightConnector1">
            <a:avLst/>
          </a:prstGeom>
          <a:ln>
            <a:solidFill>
              <a:srgbClr val="008080"/>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4006907" y="711670"/>
            <a:ext cx="623938" cy="1132438"/>
          </a:xfrm>
          <a:prstGeom prst="straightConnector1">
            <a:avLst/>
          </a:prstGeom>
          <a:ln>
            <a:solidFill>
              <a:srgbClr val="0066CC"/>
            </a:solidFill>
            <a:tailEnd type="arrow"/>
          </a:ln>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a:blip r:embed="rId4">
            <a:clrChange>
              <a:clrFrom>
                <a:srgbClr val="FFFFFF"/>
              </a:clrFrom>
              <a:clrTo>
                <a:srgbClr val="FFFFFF">
                  <a:alpha val="0"/>
                </a:srgbClr>
              </a:clrTo>
            </a:clrChange>
          </a:blip>
          <a:stretch>
            <a:fillRect/>
          </a:stretch>
        </p:blipFill>
        <p:spPr>
          <a:xfrm>
            <a:off x="0" y="1351261"/>
            <a:ext cx="2068993" cy="1270266"/>
          </a:xfrm>
          <a:prstGeom prst="rect">
            <a:avLst/>
          </a:prstGeom>
          <a:effectLst>
            <a:outerShdw blurRad="50800" dist="38100" dir="2700000" algn="tl" rotWithShape="0">
              <a:prstClr val="black">
                <a:alpha val="40000"/>
              </a:prstClr>
            </a:outerShdw>
          </a:effectLst>
        </p:spPr>
      </p:pic>
      <p:pic>
        <p:nvPicPr>
          <p:cNvPr id="13" name="Picture 12"/>
          <p:cNvPicPr>
            <a:picLocks noChangeAspect="1"/>
          </p:cNvPicPr>
          <p:nvPr/>
        </p:nvPicPr>
        <p:blipFill>
          <a:blip r:embed="rId5">
            <a:clrChange>
              <a:clrFrom>
                <a:srgbClr val="FFFFFF"/>
              </a:clrFrom>
              <a:clrTo>
                <a:srgbClr val="FFFFFF">
                  <a:alpha val="0"/>
                </a:srgbClr>
              </a:clrTo>
            </a:clrChange>
          </a:blip>
          <a:stretch>
            <a:fillRect/>
          </a:stretch>
        </p:blipFill>
        <p:spPr>
          <a:xfrm>
            <a:off x="-5715" y="2716047"/>
            <a:ext cx="2072222" cy="1272248"/>
          </a:xfrm>
          <a:prstGeom prst="rect">
            <a:avLst/>
          </a:prstGeom>
          <a:effectLst>
            <a:outerShdw blurRad="50800" dist="38100" dir="2700000" algn="tl" rotWithShape="0">
              <a:prstClr val="black">
                <a:alpha val="40000"/>
              </a:prstClr>
            </a:outerShdw>
          </a:effectLst>
        </p:spPr>
      </p:pic>
      <p:pic>
        <p:nvPicPr>
          <p:cNvPr id="14" name="Picture 13"/>
          <p:cNvPicPr>
            <a:picLocks noChangeAspect="1"/>
          </p:cNvPicPr>
          <p:nvPr/>
        </p:nvPicPr>
        <p:blipFill>
          <a:blip r:embed="rId6">
            <a:clrChange>
              <a:clrFrom>
                <a:srgbClr val="FFFFFF"/>
              </a:clrFrom>
              <a:clrTo>
                <a:srgbClr val="FFFFFF">
                  <a:alpha val="0"/>
                </a:srgbClr>
              </a:clrTo>
            </a:clrChange>
          </a:blip>
          <a:stretch>
            <a:fillRect/>
          </a:stretch>
        </p:blipFill>
        <p:spPr>
          <a:xfrm>
            <a:off x="0" y="4106165"/>
            <a:ext cx="2095182" cy="1286344"/>
          </a:xfrm>
          <a:prstGeom prst="rect">
            <a:avLst/>
          </a:prstGeom>
          <a:effectLst>
            <a:outerShdw blurRad="50800" dist="38100" dir="2700000" algn="tl" rotWithShape="0">
              <a:prstClr val="black">
                <a:alpha val="40000"/>
              </a:prstClr>
            </a:outerShdw>
          </a:effectLst>
        </p:spPr>
      </p:pic>
      <p:pic>
        <p:nvPicPr>
          <p:cNvPr id="16" name="Picture 15"/>
          <p:cNvPicPr>
            <a:picLocks noChangeAspect="1"/>
          </p:cNvPicPr>
          <p:nvPr/>
        </p:nvPicPr>
        <p:blipFill rotWithShape="1">
          <a:blip r:embed="rId7"/>
          <a:srcRect l="2206" t="1856" r="5821" b="71655"/>
          <a:stretch/>
        </p:blipFill>
        <p:spPr>
          <a:xfrm>
            <a:off x="162279" y="77610"/>
            <a:ext cx="6766278" cy="1107723"/>
          </a:xfrm>
          <a:prstGeom prst="rect">
            <a:avLst/>
          </a:prstGeom>
        </p:spPr>
      </p:pic>
    </p:spTree>
    <p:extLst>
      <p:ext uri="{BB962C8B-B14F-4D97-AF65-F5344CB8AC3E}">
        <p14:creationId xmlns:p14="http://schemas.microsoft.com/office/powerpoint/2010/main" val="18828963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3409950"/>
            <a:ext cx="5610225" cy="3419475"/>
          </a:xfrm>
          <a:prstGeom prst="rect">
            <a:avLst/>
          </a:prstGeom>
          <a:solidFill>
            <a:schemeClr val="tx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16" descr="020598_ilc_1024B"/>
          <p:cNvPicPr>
            <a:picLocks noChangeAspect="1" noChangeArrowheads="1"/>
          </p:cNvPicPr>
          <p:nvPr/>
        </p:nvPicPr>
        <p:blipFill>
          <a:blip r:embed="rId2" cstate="print"/>
          <a:srcRect/>
          <a:stretch>
            <a:fillRect/>
          </a:stretch>
        </p:blipFill>
        <p:spPr bwMode="auto">
          <a:xfrm>
            <a:off x="209476" y="3462681"/>
            <a:ext cx="5365896" cy="2682948"/>
          </a:xfrm>
          <a:prstGeom prst="rect">
            <a:avLst/>
          </a:prstGeom>
          <a:noFill/>
          <a:ln w="9525">
            <a:noFill/>
            <a:miter lim="800000"/>
            <a:headEnd/>
            <a:tailEnd/>
          </a:ln>
          <a:effectLst/>
        </p:spPr>
      </p:pic>
      <p:sp>
        <p:nvSpPr>
          <p:cNvPr id="8" name="Text Box 18"/>
          <p:cNvSpPr txBox="1">
            <a:spLocks noChangeArrowheads="1"/>
          </p:cNvSpPr>
          <p:nvPr/>
        </p:nvSpPr>
        <p:spPr bwMode="auto">
          <a:xfrm>
            <a:off x="211064" y="6125529"/>
            <a:ext cx="5349764" cy="396875"/>
          </a:xfrm>
          <a:prstGeom prst="rect">
            <a:avLst/>
          </a:prstGeom>
          <a:noFill/>
          <a:ln w="9525">
            <a:noFill/>
            <a:miter lim="800000"/>
            <a:headEnd/>
            <a:tailEnd/>
          </a:ln>
          <a:effectLst/>
        </p:spPr>
        <p:txBody>
          <a:bodyPr wrap="square">
            <a:spAutoFit/>
          </a:bodyPr>
          <a:lstStyle/>
          <a:p>
            <a:pPr>
              <a:spcBef>
                <a:spcPct val="50000"/>
              </a:spcBef>
            </a:pPr>
            <a:r>
              <a:rPr lang="en-GB" sz="2000" b="1" dirty="0">
                <a:solidFill>
                  <a:srgbClr val="FFFF00"/>
                </a:solidFill>
              </a:rPr>
              <a:t>WMAP CMB sky</a:t>
            </a:r>
            <a:endParaRPr lang="en-US" sz="2000" b="1" dirty="0">
              <a:solidFill>
                <a:srgbClr val="FFFF00"/>
              </a:solidFill>
            </a:endParaRPr>
          </a:p>
        </p:txBody>
      </p:sp>
      <p:pic>
        <p:nvPicPr>
          <p:cNvPr id="3074" name="Picture 2"/>
          <p:cNvPicPr>
            <a:picLocks noChangeAspect="1" noChangeArrowheads="1"/>
          </p:cNvPicPr>
          <p:nvPr/>
        </p:nvPicPr>
        <p:blipFill>
          <a:blip r:embed="rId3" cstate="print"/>
          <a:srcRect/>
          <a:stretch>
            <a:fillRect/>
          </a:stretch>
        </p:blipFill>
        <p:spPr bwMode="auto">
          <a:xfrm>
            <a:off x="27676" y="38099"/>
            <a:ext cx="4137924" cy="3272815"/>
          </a:xfrm>
          <a:prstGeom prst="rect">
            <a:avLst/>
          </a:prstGeom>
          <a:noFill/>
          <a:ln w="9525">
            <a:noFill/>
            <a:miter lim="800000"/>
            <a:headEnd/>
            <a:tailEnd/>
          </a:ln>
        </p:spPr>
      </p:pic>
      <p:pic>
        <p:nvPicPr>
          <p:cNvPr id="9" name="Picture 1031" descr="apr00-4"/>
          <p:cNvPicPr>
            <a:picLocks noChangeAspect="1" noChangeArrowheads="1"/>
          </p:cNvPicPr>
          <p:nvPr/>
        </p:nvPicPr>
        <p:blipFill>
          <a:blip r:embed="rId4" cstate="print"/>
          <a:srcRect/>
          <a:stretch>
            <a:fillRect/>
          </a:stretch>
        </p:blipFill>
        <p:spPr bwMode="auto">
          <a:xfrm>
            <a:off x="4146550" y="515015"/>
            <a:ext cx="2813899" cy="1830646"/>
          </a:xfrm>
          <a:prstGeom prst="rect">
            <a:avLst/>
          </a:prstGeom>
          <a:noFill/>
          <a:ln w="9525">
            <a:noFill/>
            <a:miter lim="800000"/>
            <a:headEnd/>
            <a:tailEnd/>
          </a:ln>
          <a:effectLst>
            <a:outerShdw blurRad="50800" dist="76200" dir="2700000" algn="tl" rotWithShape="0">
              <a:prstClr val="black">
                <a:alpha val="40000"/>
              </a:prstClr>
            </a:outerShdw>
          </a:effectLst>
        </p:spPr>
      </p:pic>
      <p:sp>
        <p:nvSpPr>
          <p:cNvPr id="10" name="TextBox 9"/>
          <p:cNvSpPr txBox="1"/>
          <p:nvPr/>
        </p:nvSpPr>
        <p:spPr>
          <a:xfrm>
            <a:off x="7047688" y="722452"/>
            <a:ext cx="1786417" cy="707886"/>
          </a:xfrm>
          <a:prstGeom prst="rect">
            <a:avLst/>
          </a:prstGeom>
          <a:noFill/>
        </p:spPr>
        <p:txBody>
          <a:bodyPr wrap="square" rtlCol="0">
            <a:spAutoFit/>
          </a:bodyPr>
          <a:lstStyle/>
          <a:p>
            <a:r>
              <a:rPr lang="en-GB" sz="2000" dirty="0" smtClean="0">
                <a:latin typeface="+mn-lt"/>
              </a:rPr>
              <a:t>VSA experiment</a:t>
            </a:r>
            <a:endParaRPr lang="en-GB" sz="2000" dirty="0">
              <a:latin typeface="+mn-lt"/>
            </a:endParaRPr>
          </a:p>
        </p:txBody>
      </p:sp>
      <p:sp>
        <p:nvSpPr>
          <p:cNvPr id="11" name="Text Box 4"/>
          <p:cNvSpPr txBox="1">
            <a:spLocks noChangeArrowheads="1"/>
          </p:cNvSpPr>
          <p:nvPr/>
        </p:nvSpPr>
        <p:spPr bwMode="auto">
          <a:xfrm>
            <a:off x="5734050" y="2583708"/>
            <a:ext cx="3409950" cy="3908762"/>
          </a:xfrm>
          <a:prstGeom prst="rect">
            <a:avLst/>
          </a:prstGeom>
          <a:noFill/>
          <a:ln w="9525">
            <a:noFill/>
            <a:miter lim="800000"/>
            <a:headEnd/>
            <a:tailEnd/>
          </a:ln>
          <a:effectLst/>
        </p:spPr>
        <p:txBody>
          <a:bodyPr wrap="square">
            <a:spAutoFit/>
          </a:bodyPr>
          <a:lstStyle/>
          <a:p>
            <a:pPr>
              <a:spcBef>
                <a:spcPct val="50000"/>
              </a:spcBef>
            </a:pPr>
            <a:r>
              <a:rPr lang="en-GB" sz="1600" dirty="0" smtClean="0"/>
              <a:t>Measurements of CMB power-spectrum have established era of “precision cosmology” </a:t>
            </a:r>
            <a:endParaRPr lang="en-GB" sz="1600" i="1" dirty="0"/>
          </a:p>
          <a:p>
            <a:pPr marL="192088" indent="-192088">
              <a:spcBef>
                <a:spcPct val="50000"/>
              </a:spcBef>
            </a:pPr>
            <a:r>
              <a:rPr lang="en-GB" sz="1600" dirty="0" smtClean="0"/>
              <a:t>Universe </a:t>
            </a:r>
            <a:r>
              <a:rPr lang="en-GB" sz="1600" dirty="0"/>
              <a:t>has a flat geometry </a:t>
            </a:r>
            <a:br>
              <a:rPr lang="en-GB" sz="1600" dirty="0"/>
            </a:br>
            <a:r>
              <a:rPr lang="en-GB" sz="1600" dirty="0"/>
              <a:t>	</a:t>
            </a:r>
            <a:r>
              <a:rPr lang="en-GB" sz="1600" dirty="0" smtClean="0">
                <a:latin typeface="Symbol" pitchFamily="18" charset="2"/>
              </a:rPr>
              <a:t>W</a:t>
            </a:r>
            <a:r>
              <a:rPr lang="en-GB" sz="1600" dirty="0" smtClean="0"/>
              <a:t> </a:t>
            </a:r>
            <a:r>
              <a:rPr lang="en-GB" sz="1600" dirty="0"/>
              <a:t>= </a:t>
            </a:r>
            <a:r>
              <a:rPr lang="en-GB" sz="1600" dirty="0" smtClean="0"/>
              <a:t>1</a:t>
            </a:r>
          </a:p>
          <a:p>
            <a:pPr marL="192088" indent="-192088">
              <a:spcBef>
                <a:spcPct val="50000"/>
              </a:spcBef>
            </a:pPr>
            <a:r>
              <a:rPr lang="en-GB" sz="1600" dirty="0" smtClean="0"/>
              <a:t>Matter </a:t>
            </a:r>
            <a:r>
              <a:rPr lang="en-GB" sz="1600" dirty="0"/>
              <a:t>contribution  </a:t>
            </a:r>
            <a:br>
              <a:rPr lang="en-GB" sz="1600" dirty="0"/>
            </a:br>
            <a:r>
              <a:rPr lang="en-GB" sz="1600" dirty="0"/>
              <a:t>	</a:t>
            </a:r>
            <a:r>
              <a:rPr lang="en-GB" sz="1600" dirty="0" smtClean="0">
                <a:latin typeface="Symbol" pitchFamily="18" charset="2"/>
              </a:rPr>
              <a:t>W</a:t>
            </a:r>
            <a:r>
              <a:rPr lang="en-GB" sz="1600" baseline="-25000" dirty="0" smtClean="0"/>
              <a:t>m</a:t>
            </a:r>
            <a:r>
              <a:rPr lang="en-GB" sz="1600" dirty="0" smtClean="0"/>
              <a:t> </a:t>
            </a:r>
            <a:r>
              <a:rPr lang="en-GB" sz="1600" dirty="0"/>
              <a:t>~ </a:t>
            </a:r>
            <a:r>
              <a:rPr lang="en-GB" sz="1600" dirty="0" smtClean="0"/>
              <a:t>0.25</a:t>
            </a:r>
            <a:r>
              <a:rPr lang="en-GB" sz="1600" dirty="0"/>
              <a:t>		</a:t>
            </a:r>
            <a:endParaRPr lang="en-GB" sz="1600" dirty="0" smtClean="0"/>
          </a:p>
          <a:p>
            <a:pPr marL="192088" indent="-192088">
              <a:spcBef>
                <a:spcPct val="50000"/>
              </a:spcBef>
            </a:pPr>
            <a:r>
              <a:rPr lang="en-GB" sz="1600" dirty="0" smtClean="0"/>
              <a:t>Normal (baryonic) </a:t>
            </a:r>
            <a:r>
              <a:rPr lang="en-GB" sz="1600" dirty="0"/>
              <a:t>matter </a:t>
            </a:r>
            <a:r>
              <a:rPr lang="en-GB" sz="1600" dirty="0" smtClean="0"/>
              <a:t> </a:t>
            </a:r>
            <a:r>
              <a:rPr lang="en-GB" sz="1600" dirty="0"/>
              <a:t/>
            </a:r>
            <a:br>
              <a:rPr lang="en-GB" sz="1600" dirty="0"/>
            </a:br>
            <a:r>
              <a:rPr lang="en-GB" sz="1600" dirty="0"/>
              <a:t>	</a:t>
            </a:r>
            <a:r>
              <a:rPr lang="en-GB" sz="1600" dirty="0" smtClean="0">
                <a:latin typeface="Symbol" pitchFamily="18" charset="2"/>
              </a:rPr>
              <a:t>W</a:t>
            </a:r>
            <a:r>
              <a:rPr lang="en-GB" sz="1600" baseline="-25000" dirty="0" smtClean="0"/>
              <a:t>B</a:t>
            </a:r>
            <a:r>
              <a:rPr lang="en-GB" sz="1600" dirty="0" smtClean="0"/>
              <a:t> </a:t>
            </a:r>
            <a:r>
              <a:rPr lang="en-GB" sz="1600" dirty="0"/>
              <a:t>~ </a:t>
            </a:r>
            <a:r>
              <a:rPr lang="en-GB" sz="1600" dirty="0" smtClean="0"/>
              <a:t>0.04 </a:t>
            </a:r>
          </a:p>
          <a:p>
            <a:pPr marL="192088" indent="-192088">
              <a:spcBef>
                <a:spcPct val="50000"/>
              </a:spcBef>
            </a:pPr>
            <a:r>
              <a:rPr lang="en-GB" sz="1600" dirty="0" smtClean="0"/>
              <a:t>Cold </a:t>
            </a:r>
            <a:r>
              <a:rPr lang="en-GB" sz="1600" dirty="0"/>
              <a:t>Dark Matter (</a:t>
            </a:r>
            <a:r>
              <a:rPr lang="en-GB" sz="1600" dirty="0" smtClean="0"/>
              <a:t>CDM)</a:t>
            </a:r>
            <a:br>
              <a:rPr lang="en-GB" sz="1600" dirty="0" smtClean="0"/>
            </a:br>
            <a:r>
              <a:rPr lang="en-GB" sz="1600" dirty="0" smtClean="0"/>
              <a:t>	</a:t>
            </a:r>
            <a:r>
              <a:rPr lang="en-GB" sz="1600" dirty="0" smtClean="0">
                <a:latin typeface="Symbol" pitchFamily="18" charset="2"/>
              </a:rPr>
              <a:t>W</a:t>
            </a:r>
            <a:r>
              <a:rPr lang="en-GB" sz="1600" baseline="-25000" dirty="0" smtClean="0"/>
              <a:t>m</a:t>
            </a:r>
            <a:r>
              <a:rPr lang="en-GB" sz="1600" dirty="0" smtClean="0"/>
              <a:t> ~ 0.21</a:t>
            </a:r>
          </a:p>
          <a:p>
            <a:pPr marL="192088" indent="-192088">
              <a:spcBef>
                <a:spcPct val="50000"/>
              </a:spcBef>
            </a:pPr>
            <a:r>
              <a:rPr lang="en-GB" sz="1600" dirty="0" smtClean="0"/>
              <a:t>Dark energy</a:t>
            </a:r>
            <a:br>
              <a:rPr lang="en-GB" sz="1600" dirty="0" smtClean="0"/>
            </a:br>
            <a:r>
              <a:rPr lang="en-GB" sz="1600" dirty="0" smtClean="0"/>
              <a:t>	</a:t>
            </a:r>
            <a:r>
              <a:rPr lang="en-GB" sz="1600" dirty="0" smtClean="0">
                <a:latin typeface="Symbol" pitchFamily="18" charset="2"/>
              </a:rPr>
              <a:t> W</a:t>
            </a:r>
            <a:r>
              <a:rPr lang="en-GB" sz="1600" baseline="-25000" dirty="0" smtClean="0">
                <a:latin typeface="Symbol" pitchFamily="18" charset="2"/>
              </a:rPr>
              <a:t>L</a:t>
            </a:r>
            <a:r>
              <a:rPr lang="en-GB" sz="1600" dirty="0" smtClean="0"/>
              <a:t> ~ 0.75  </a:t>
            </a:r>
            <a:endParaRPr lang="en-GB" sz="1600" dirty="0"/>
          </a:p>
        </p:txBody>
      </p:sp>
      <p:pic>
        <p:nvPicPr>
          <p:cNvPr id="12" name="Picture 4" descr="dark energy pie"/>
          <p:cNvPicPr>
            <a:picLocks noChangeAspect="1" noChangeArrowheads="1"/>
          </p:cNvPicPr>
          <p:nvPr/>
        </p:nvPicPr>
        <p:blipFill>
          <a:blip r:embed="rId5" cstate="print"/>
          <a:srcRect l="14008" t="17540" r="15132" b="23508"/>
          <a:stretch>
            <a:fillRect/>
          </a:stretch>
        </p:blipFill>
        <p:spPr bwMode="auto">
          <a:xfrm>
            <a:off x="2639235" y="5188688"/>
            <a:ext cx="2972097" cy="1669312"/>
          </a:xfrm>
          <a:prstGeom prst="rect">
            <a:avLst/>
          </a:prstGeom>
          <a:noFill/>
          <a:ln w="9525">
            <a:noFill/>
            <a:miter lim="800000"/>
            <a:headEnd/>
            <a:tailEnd/>
          </a:ln>
        </p:spPr>
      </p:pic>
    </p:spTree>
    <p:extLst>
      <p:ext uri="{BB962C8B-B14F-4D97-AF65-F5344CB8AC3E}">
        <p14:creationId xmlns:p14="http://schemas.microsoft.com/office/powerpoint/2010/main" val="151570463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065314" y="21003"/>
            <a:ext cx="4078686" cy="3504469"/>
          </a:xfrm>
          <a:prstGeom prst="rect">
            <a:avLst/>
          </a:prstGeom>
        </p:spPr>
      </p:pic>
      <p:pic>
        <p:nvPicPr>
          <p:cNvPr id="4" name="Picture 3"/>
          <p:cNvPicPr>
            <a:picLocks noChangeAspect="1"/>
          </p:cNvPicPr>
          <p:nvPr/>
        </p:nvPicPr>
        <p:blipFill>
          <a:blip r:embed="rId3"/>
          <a:stretch>
            <a:fillRect/>
          </a:stretch>
        </p:blipFill>
        <p:spPr>
          <a:xfrm>
            <a:off x="4998430" y="3298257"/>
            <a:ext cx="4212454" cy="3559743"/>
          </a:xfrm>
          <a:prstGeom prst="rect">
            <a:avLst/>
          </a:prstGeom>
        </p:spPr>
      </p:pic>
      <p:pic>
        <p:nvPicPr>
          <p:cNvPr id="5" name="Picture 4"/>
          <p:cNvPicPr>
            <a:picLocks noChangeAspect="1"/>
          </p:cNvPicPr>
          <p:nvPr/>
        </p:nvPicPr>
        <p:blipFill>
          <a:blip r:embed="rId4"/>
          <a:stretch>
            <a:fillRect/>
          </a:stretch>
        </p:blipFill>
        <p:spPr>
          <a:xfrm>
            <a:off x="757406" y="749508"/>
            <a:ext cx="3602629" cy="2974894"/>
          </a:xfrm>
          <a:prstGeom prst="rect">
            <a:avLst/>
          </a:prstGeom>
        </p:spPr>
      </p:pic>
      <p:pic>
        <p:nvPicPr>
          <p:cNvPr id="6" name="Picture 5"/>
          <p:cNvPicPr>
            <a:picLocks noChangeAspect="1"/>
          </p:cNvPicPr>
          <p:nvPr/>
        </p:nvPicPr>
        <p:blipFill>
          <a:blip r:embed="rId5"/>
          <a:stretch>
            <a:fillRect/>
          </a:stretch>
        </p:blipFill>
        <p:spPr>
          <a:xfrm>
            <a:off x="607504" y="3650495"/>
            <a:ext cx="4159368" cy="2762351"/>
          </a:xfrm>
          <a:prstGeom prst="rect">
            <a:avLst/>
          </a:prstGeom>
        </p:spPr>
      </p:pic>
      <p:sp>
        <p:nvSpPr>
          <p:cNvPr id="7" name="TextBox 6"/>
          <p:cNvSpPr txBox="1"/>
          <p:nvPr/>
        </p:nvSpPr>
        <p:spPr>
          <a:xfrm>
            <a:off x="5613817" y="2743202"/>
            <a:ext cx="1094282" cy="461665"/>
          </a:xfrm>
          <a:prstGeom prst="rect">
            <a:avLst/>
          </a:prstGeom>
          <a:noFill/>
        </p:spPr>
        <p:txBody>
          <a:bodyPr wrap="square" rtlCol="0">
            <a:spAutoFit/>
          </a:bodyPr>
          <a:lstStyle/>
          <a:p>
            <a:r>
              <a:rPr lang="en-US" sz="2400" b="1" dirty="0" smtClean="0">
                <a:solidFill>
                  <a:schemeClr val="bg1"/>
                </a:solidFill>
              </a:rPr>
              <a:t>Signal</a:t>
            </a:r>
            <a:endParaRPr lang="en-US" sz="2400" b="1" dirty="0">
              <a:solidFill>
                <a:schemeClr val="bg1"/>
              </a:solidFill>
            </a:endParaRPr>
          </a:p>
        </p:txBody>
      </p:sp>
      <p:sp>
        <p:nvSpPr>
          <p:cNvPr id="8" name="TextBox 7"/>
          <p:cNvSpPr txBox="1"/>
          <p:nvPr/>
        </p:nvSpPr>
        <p:spPr>
          <a:xfrm>
            <a:off x="5613817" y="6011141"/>
            <a:ext cx="1858780" cy="461665"/>
          </a:xfrm>
          <a:prstGeom prst="rect">
            <a:avLst/>
          </a:prstGeom>
          <a:noFill/>
        </p:spPr>
        <p:txBody>
          <a:bodyPr wrap="square" rtlCol="0">
            <a:spAutoFit/>
          </a:bodyPr>
          <a:lstStyle/>
          <a:p>
            <a:r>
              <a:rPr lang="en-US" sz="2400" b="1" smtClean="0">
                <a:solidFill>
                  <a:schemeClr val="bg1"/>
                </a:solidFill>
              </a:rPr>
              <a:t>Foreground</a:t>
            </a:r>
            <a:endParaRPr lang="en-US" sz="2400" b="1" dirty="0">
              <a:solidFill>
                <a:schemeClr val="bg1"/>
              </a:solidFill>
            </a:endParaRPr>
          </a:p>
        </p:txBody>
      </p:sp>
      <p:sp>
        <p:nvSpPr>
          <p:cNvPr id="9" name="TextBox 8"/>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HERA SKA Precursor</a:t>
            </a:r>
          </a:p>
        </p:txBody>
      </p:sp>
    </p:spTree>
    <p:extLst>
      <p:ext uri="{BB962C8B-B14F-4D97-AF65-F5344CB8AC3E}">
        <p14:creationId xmlns:p14="http://schemas.microsoft.com/office/powerpoint/2010/main" val="135071373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065314" y="21003"/>
            <a:ext cx="4078686" cy="3504469"/>
          </a:xfrm>
          <a:prstGeom prst="rect">
            <a:avLst/>
          </a:prstGeom>
        </p:spPr>
      </p:pic>
      <p:pic>
        <p:nvPicPr>
          <p:cNvPr id="4" name="Picture 3"/>
          <p:cNvPicPr>
            <a:picLocks noChangeAspect="1"/>
          </p:cNvPicPr>
          <p:nvPr/>
        </p:nvPicPr>
        <p:blipFill>
          <a:blip r:embed="rId3"/>
          <a:stretch>
            <a:fillRect/>
          </a:stretch>
        </p:blipFill>
        <p:spPr>
          <a:xfrm>
            <a:off x="4998430" y="3298257"/>
            <a:ext cx="4212454" cy="3559743"/>
          </a:xfrm>
          <a:prstGeom prst="rect">
            <a:avLst/>
          </a:prstGeom>
        </p:spPr>
      </p:pic>
      <p:pic>
        <p:nvPicPr>
          <p:cNvPr id="5" name="Picture 4"/>
          <p:cNvPicPr>
            <a:picLocks noChangeAspect="1"/>
          </p:cNvPicPr>
          <p:nvPr/>
        </p:nvPicPr>
        <p:blipFill>
          <a:blip r:embed="rId4"/>
          <a:stretch>
            <a:fillRect/>
          </a:stretch>
        </p:blipFill>
        <p:spPr>
          <a:xfrm>
            <a:off x="757406" y="749508"/>
            <a:ext cx="3602629" cy="2974894"/>
          </a:xfrm>
          <a:prstGeom prst="rect">
            <a:avLst/>
          </a:prstGeom>
        </p:spPr>
      </p:pic>
      <p:sp>
        <p:nvSpPr>
          <p:cNvPr id="7" name="TextBox 6"/>
          <p:cNvSpPr txBox="1"/>
          <p:nvPr/>
        </p:nvSpPr>
        <p:spPr>
          <a:xfrm>
            <a:off x="5613817" y="2743202"/>
            <a:ext cx="1094282" cy="461665"/>
          </a:xfrm>
          <a:prstGeom prst="rect">
            <a:avLst/>
          </a:prstGeom>
          <a:noFill/>
        </p:spPr>
        <p:txBody>
          <a:bodyPr wrap="square" rtlCol="0">
            <a:spAutoFit/>
          </a:bodyPr>
          <a:lstStyle/>
          <a:p>
            <a:r>
              <a:rPr lang="en-US" sz="2400" b="1" dirty="0" smtClean="0">
                <a:solidFill>
                  <a:schemeClr val="bg1"/>
                </a:solidFill>
              </a:rPr>
              <a:t>Signal</a:t>
            </a:r>
            <a:endParaRPr lang="en-US" sz="2400" b="1" dirty="0">
              <a:solidFill>
                <a:schemeClr val="bg1"/>
              </a:solidFill>
            </a:endParaRPr>
          </a:p>
        </p:txBody>
      </p:sp>
      <p:sp>
        <p:nvSpPr>
          <p:cNvPr id="8" name="TextBox 7"/>
          <p:cNvSpPr txBox="1"/>
          <p:nvPr/>
        </p:nvSpPr>
        <p:spPr>
          <a:xfrm>
            <a:off x="5613817" y="6011141"/>
            <a:ext cx="1858780" cy="461665"/>
          </a:xfrm>
          <a:prstGeom prst="rect">
            <a:avLst/>
          </a:prstGeom>
          <a:noFill/>
        </p:spPr>
        <p:txBody>
          <a:bodyPr wrap="square" rtlCol="0">
            <a:spAutoFit/>
          </a:bodyPr>
          <a:lstStyle/>
          <a:p>
            <a:r>
              <a:rPr lang="en-US" sz="2400" b="1" smtClean="0">
                <a:solidFill>
                  <a:schemeClr val="bg1"/>
                </a:solidFill>
              </a:rPr>
              <a:t>Foreground</a:t>
            </a:r>
            <a:endParaRPr lang="en-US" sz="2400" b="1" dirty="0">
              <a:solidFill>
                <a:schemeClr val="bg1"/>
              </a:solidFill>
            </a:endParaRPr>
          </a:p>
        </p:txBody>
      </p:sp>
      <p:sp>
        <p:nvSpPr>
          <p:cNvPr id="9" name="TextBox 8"/>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HERA SKA Precursor</a:t>
            </a:r>
          </a:p>
        </p:txBody>
      </p:sp>
      <p:sp>
        <p:nvSpPr>
          <p:cNvPr id="10" name="TextBox 9"/>
          <p:cNvSpPr txBox="1"/>
          <p:nvPr/>
        </p:nvSpPr>
        <p:spPr>
          <a:xfrm>
            <a:off x="406722" y="3783573"/>
            <a:ext cx="4370648" cy="2062103"/>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600" dirty="0" smtClean="0"/>
              <a:t>Work from visibility data</a:t>
            </a:r>
          </a:p>
          <a:p>
            <a:pPr marL="285750" indent="-285750">
              <a:buFont typeface="Arial"/>
              <a:buChar char="•"/>
            </a:pPr>
            <a:r>
              <a:rPr lang="en-US" sz="1600" dirty="0"/>
              <a:t>Improve calibration via imaging-like workflow</a:t>
            </a:r>
          </a:p>
          <a:p>
            <a:pPr marL="285750" indent="-285750">
              <a:buFont typeface="Arial"/>
              <a:buChar char="•"/>
            </a:pPr>
            <a:r>
              <a:rPr lang="en-US" sz="1600" dirty="0" smtClean="0"/>
              <a:t>Solve for time varying phase screen</a:t>
            </a:r>
          </a:p>
          <a:p>
            <a:pPr marL="285750" indent="-285750">
              <a:buFont typeface="Arial"/>
              <a:buChar char="•"/>
            </a:pPr>
            <a:r>
              <a:rPr lang="en-US" sz="1600" dirty="0" smtClean="0"/>
              <a:t>Remove foreground emission</a:t>
            </a:r>
          </a:p>
          <a:p>
            <a:endParaRPr lang="en-US" sz="1600" dirty="0"/>
          </a:p>
          <a:p>
            <a:r>
              <a:rPr lang="en-US" sz="1600" dirty="0" smtClean="0"/>
              <a:t>Direct Bayesian estimation of the power spectrum</a:t>
            </a:r>
            <a:endParaRPr lang="en-US" sz="1600" dirty="0"/>
          </a:p>
          <a:p>
            <a:pPr marL="285750" indent="-285750">
              <a:buFont typeface="Arial"/>
              <a:buChar char="•"/>
            </a:pPr>
            <a:r>
              <a:rPr lang="en-US" sz="1600" dirty="0" smtClean="0"/>
              <a:t>Model is a spherically symmetric</a:t>
            </a:r>
          </a:p>
          <a:p>
            <a:pPr marL="285750" indent="-285750">
              <a:buFont typeface="Arial"/>
              <a:buChar char="•"/>
            </a:pPr>
            <a:r>
              <a:rPr lang="en-US" sz="1600" dirty="0" err="1" smtClean="0"/>
              <a:t>Marginalise</a:t>
            </a:r>
            <a:r>
              <a:rPr lang="en-US" sz="1600" dirty="0" smtClean="0"/>
              <a:t> over residual foreground  </a:t>
            </a:r>
            <a:endParaRPr lang="en-US" sz="1600" dirty="0"/>
          </a:p>
        </p:txBody>
      </p:sp>
    </p:spTree>
    <p:extLst>
      <p:ext uri="{BB962C8B-B14F-4D97-AF65-F5344CB8AC3E}">
        <p14:creationId xmlns:p14="http://schemas.microsoft.com/office/powerpoint/2010/main" val="10460024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t="37341"/>
          <a:stretch/>
        </p:blipFill>
        <p:spPr>
          <a:xfrm>
            <a:off x="451183" y="1175476"/>
            <a:ext cx="7964898" cy="3857705"/>
          </a:xfrm>
          <a:prstGeom prst="rect">
            <a:avLst/>
          </a:prstGeom>
        </p:spPr>
      </p:pic>
      <p:pic>
        <p:nvPicPr>
          <p:cNvPr id="2" name="Picture 1"/>
          <p:cNvPicPr>
            <a:picLocks noChangeAspect="1"/>
          </p:cNvPicPr>
          <p:nvPr/>
        </p:nvPicPr>
        <p:blipFill rotWithShape="1">
          <a:blip r:embed="rId2">
            <a:clrChange>
              <a:clrFrom>
                <a:srgbClr val="FCFCFC"/>
              </a:clrFrom>
              <a:clrTo>
                <a:srgbClr val="FCFCFC">
                  <a:alpha val="0"/>
                </a:srgbClr>
              </a:clrTo>
            </a:clrChange>
          </a:blip>
          <a:srcRect b="68066"/>
          <a:stretch/>
        </p:blipFill>
        <p:spPr>
          <a:xfrm>
            <a:off x="1537295" y="141994"/>
            <a:ext cx="5555573" cy="1371362"/>
          </a:xfrm>
          <a:prstGeom prst="rect">
            <a:avLst/>
          </a:prstGeom>
        </p:spPr>
      </p:pic>
      <p:sp>
        <p:nvSpPr>
          <p:cNvPr id="3" name="TextBox 2"/>
          <p:cNvSpPr txBox="1"/>
          <p:nvPr/>
        </p:nvSpPr>
        <p:spPr>
          <a:xfrm>
            <a:off x="451183" y="1766591"/>
            <a:ext cx="6476301" cy="523220"/>
          </a:xfrm>
          <a:prstGeom prst="rect">
            <a:avLst/>
          </a:prstGeom>
          <a:noFill/>
        </p:spPr>
        <p:txBody>
          <a:bodyPr wrap="square" rtlCol="0">
            <a:spAutoFit/>
          </a:bodyPr>
          <a:lstStyle/>
          <a:p>
            <a:r>
              <a:rPr lang="en-US" sz="2800" b="1" dirty="0" smtClean="0">
                <a:solidFill>
                  <a:schemeClr val="accent5">
                    <a:lumMod val="75000"/>
                  </a:schemeClr>
                </a:solidFill>
              </a:rPr>
              <a:t>ASTERICS: OBELICS</a:t>
            </a:r>
            <a:endParaRPr lang="en-US" sz="2800" b="1" dirty="0">
              <a:solidFill>
                <a:schemeClr val="accent5">
                  <a:lumMod val="75000"/>
                </a:schemeClr>
              </a:solidFill>
            </a:endParaRPr>
          </a:p>
        </p:txBody>
      </p:sp>
      <p:sp>
        <p:nvSpPr>
          <p:cNvPr id="6" name="Rectangle 5"/>
          <p:cNvSpPr/>
          <p:nvPr/>
        </p:nvSpPr>
        <p:spPr>
          <a:xfrm>
            <a:off x="603319" y="4834410"/>
            <a:ext cx="8430321" cy="1600438"/>
          </a:xfrm>
          <a:prstGeom prst="rect">
            <a:avLst/>
          </a:prstGeom>
        </p:spPr>
        <p:txBody>
          <a:bodyPr wrap="square">
            <a:spAutoFit/>
          </a:bodyPr>
          <a:lstStyle/>
          <a:p>
            <a:pPr marL="177800" indent="-177800">
              <a:buChar char="•"/>
            </a:pPr>
            <a:r>
              <a:rPr lang="en-US" sz="1400" dirty="0" smtClean="0">
                <a:solidFill>
                  <a:srgbClr val="2D2D2D"/>
                </a:solidFill>
                <a:latin typeface="Georgia" charset="0"/>
              </a:rPr>
              <a:t>Maximise </a:t>
            </a:r>
            <a:r>
              <a:rPr lang="en-US" sz="1400" dirty="0">
                <a:solidFill>
                  <a:srgbClr val="2D2D2D"/>
                </a:solidFill>
                <a:latin typeface="Georgia" charset="0"/>
              </a:rPr>
              <a:t>software re-use and co-development of technology </a:t>
            </a:r>
            <a:r>
              <a:rPr lang="en-US" sz="1400" dirty="0" smtClean="0">
                <a:solidFill>
                  <a:srgbClr val="2D2D2D"/>
                </a:solidFill>
                <a:latin typeface="Georgia" charset="0"/>
              </a:rPr>
              <a:t>for </a:t>
            </a:r>
            <a:r>
              <a:rPr lang="en-US" sz="1400" dirty="0" err="1" smtClean="0">
                <a:solidFill>
                  <a:srgbClr val="2D2D2D"/>
                </a:solidFill>
                <a:latin typeface="Georgia" charset="0"/>
              </a:rPr>
              <a:t>Petascale</a:t>
            </a:r>
            <a:r>
              <a:rPr lang="en-US" sz="1400" dirty="0" smtClean="0">
                <a:solidFill>
                  <a:srgbClr val="2D2D2D"/>
                </a:solidFill>
                <a:latin typeface="Georgia" charset="0"/>
              </a:rPr>
              <a:t> </a:t>
            </a:r>
            <a:r>
              <a:rPr lang="en-US" sz="1400" dirty="0" smtClean="0">
                <a:solidFill>
                  <a:srgbClr val="2D2D2D"/>
                </a:solidFill>
                <a:latin typeface="Georgia" charset="0"/>
              </a:rPr>
              <a:t>data</a:t>
            </a:r>
          </a:p>
          <a:p>
            <a:pPr marL="177800" indent="-177800">
              <a:buChar char="•"/>
            </a:pPr>
            <a:endParaRPr lang="en-US" sz="1400" dirty="0">
              <a:solidFill>
                <a:srgbClr val="2D2D2D"/>
              </a:solidFill>
              <a:latin typeface="Georgia" charset="0"/>
            </a:endParaRPr>
          </a:p>
          <a:p>
            <a:pPr marL="177800" indent="-177800">
              <a:buChar char="•"/>
            </a:pPr>
            <a:r>
              <a:rPr lang="en-US" sz="1400" dirty="0">
                <a:solidFill>
                  <a:srgbClr val="2D2D2D"/>
                </a:solidFill>
                <a:latin typeface="Georgia" charset="0"/>
              </a:rPr>
              <a:t>Adapt and optimise extremely large database systems to fulfil the requirements of the ASTERICS ESFRI projects. </a:t>
            </a:r>
            <a:r>
              <a:rPr lang="en-US" sz="1400" dirty="0" smtClean="0">
                <a:solidFill>
                  <a:srgbClr val="2D2D2D"/>
                </a:solidFill>
                <a:latin typeface="Georgia" charset="0"/>
              </a:rPr>
              <a:t/>
            </a:r>
            <a:br>
              <a:rPr lang="en-US" sz="1400" dirty="0" smtClean="0">
                <a:solidFill>
                  <a:srgbClr val="2D2D2D"/>
                </a:solidFill>
                <a:latin typeface="Georgia" charset="0"/>
              </a:rPr>
            </a:br>
            <a:endParaRPr lang="en-US" sz="1400" dirty="0">
              <a:solidFill>
                <a:srgbClr val="2D2D2D"/>
              </a:solidFill>
              <a:latin typeface="Georgia" charset="0"/>
            </a:endParaRPr>
          </a:p>
          <a:p>
            <a:pPr marL="177800" indent="-177800">
              <a:buChar char="•"/>
            </a:pPr>
            <a:r>
              <a:rPr lang="en-US" sz="1400" dirty="0">
                <a:solidFill>
                  <a:srgbClr val="2D2D2D"/>
                </a:solidFill>
                <a:latin typeface="Georgia" charset="0"/>
              </a:rPr>
              <a:t>Study and demonstrate data integration across ASTERICS ESFRI and pathfinder projects using data mining tools and statistical analysis techniques on </a:t>
            </a:r>
            <a:r>
              <a:rPr lang="en-US" sz="1400" dirty="0" err="1">
                <a:solidFill>
                  <a:srgbClr val="2D2D2D"/>
                </a:solidFill>
                <a:latin typeface="Georgia" charset="0"/>
              </a:rPr>
              <a:t>Petascale</a:t>
            </a:r>
            <a:r>
              <a:rPr lang="en-US" sz="1400" dirty="0">
                <a:solidFill>
                  <a:srgbClr val="2D2D2D"/>
                </a:solidFill>
                <a:latin typeface="Georgia" charset="0"/>
              </a:rPr>
              <a:t> data sets.</a:t>
            </a:r>
            <a:endParaRPr lang="en-US" dirty="0"/>
          </a:p>
        </p:txBody>
      </p:sp>
    </p:spTree>
    <p:extLst>
      <p:ext uri="{BB962C8B-B14F-4D97-AF65-F5344CB8AC3E}">
        <p14:creationId xmlns:p14="http://schemas.microsoft.com/office/powerpoint/2010/main" val="210855659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Science analysis and data mining</a:t>
            </a:r>
          </a:p>
        </p:txBody>
      </p:sp>
      <p:sp>
        <p:nvSpPr>
          <p:cNvPr id="3" name="TextBox 2"/>
          <p:cNvSpPr txBox="1"/>
          <p:nvPr/>
        </p:nvSpPr>
        <p:spPr>
          <a:xfrm>
            <a:off x="944380" y="1356611"/>
            <a:ext cx="7412636" cy="3347070"/>
          </a:xfrm>
          <a:prstGeom prst="rect">
            <a:avLst/>
          </a:prstGeom>
          <a:noFill/>
        </p:spPr>
        <p:txBody>
          <a:bodyPr wrap="square" rtlCol="0">
            <a:spAutoFit/>
          </a:bodyPr>
          <a:lstStyle/>
          <a:p>
            <a:pPr marL="285750" indent="-285750">
              <a:buFont typeface="Arial" charset="0"/>
              <a:buChar char="•"/>
            </a:pPr>
            <a:r>
              <a:rPr lang="en-US" sz="1800" b="1" dirty="0" smtClean="0"/>
              <a:t>Science Analysis</a:t>
            </a:r>
          </a:p>
          <a:p>
            <a:pPr marL="628650" lvl="1" indent="-285750">
              <a:buFont typeface="Arial" charset="0"/>
              <a:buChar char="•"/>
            </a:pPr>
            <a:r>
              <a:rPr lang="en-US" dirty="0" smtClean="0"/>
              <a:t>Visualisation</a:t>
            </a:r>
            <a:endParaRPr lang="en-US" dirty="0"/>
          </a:p>
          <a:p>
            <a:pPr marL="628650" lvl="1" indent="-285750">
              <a:buFont typeface="Arial" charset="0"/>
              <a:buChar char="•"/>
            </a:pPr>
            <a:r>
              <a:rPr lang="en-US" dirty="0" smtClean="0"/>
              <a:t>Standard data analytics</a:t>
            </a:r>
          </a:p>
          <a:p>
            <a:pPr marL="628650" lvl="1" indent="-285750">
              <a:buFont typeface="Arial" charset="0"/>
              <a:buChar char="•"/>
            </a:pPr>
            <a:r>
              <a:rPr lang="en-US" dirty="0" smtClean="0"/>
              <a:t>Model fitting including model generation</a:t>
            </a:r>
          </a:p>
          <a:p>
            <a:pPr marL="628650" lvl="1" indent="-285750">
              <a:buFont typeface="Arial" charset="0"/>
              <a:buChar char="•"/>
            </a:pPr>
            <a:endParaRPr lang="en-US" dirty="0" smtClean="0"/>
          </a:p>
          <a:p>
            <a:pPr marL="628650" lvl="1" indent="-285750">
              <a:buFont typeface="Arial" charset="0"/>
              <a:buChar char="•"/>
            </a:pPr>
            <a:endParaRPr lang="en-US" dirty="0" smtClean="0"/>
          </a:p>
          <a:p>
            <a:pPr marL="285750" indent="-285750">
              <a:buFont typeface="Arial" charset="0"/>
              <a:buChar char="•"/>
            </a:pPr>
            <a:r>
              <a:rPr lang="en-US" sz="1800" b="1" dirty="0" smtClean="0"/>
              <a:t>Data mining</a:t>
            </a:r>
            <a:endParaRPr lang="en-US" sz="1800" b="1" dirty="0"/>
          </a:p>
          <a:p>
            <a:pPr marL="628650" lvl="1" indent="-285750">
              <a:buFont typeface="Arial" charset="0"/>
              <a:buChar char="•"/>
            </a:pPr>
            <a:r>
              <a:rPr lang="en-US" dirty="0" smtClean="0"/>
              <a:t>Data-base like analytics on SKA and other data</a:t>
            </a:r>
          </a:p>
          <a:p>
            <a:pPr marL="628650" lvl="1" indent="-285750">
              <a:buFont typeface="Arial" charset="0"/>
              <a:buChar char="•"/>
            </a:pPr>
            <a:r>
              <a:rPr lang="en-US" dirty="0" smtClean="0"/>
              <a:t>Importing data from multiple sources</a:t>
            </a:r>
          </a:p>
          <a:p>
            <a:pPr marL="628650" lvl="1" indent="-285750">
              <a:buFont typeface="Arial" charset="0"/>
              <a:buChar char="•"/>
            </a:pPr>
            <a:r>
              <a:rPr lang="en-US" dirty="0" smtClean="0"/>
              <a:t>Context based searches </a:t>
            </a:r>
          </a:p>
          <a:p>
            <a:pPr marL="971550" lvl="2" indent="-285750">
              <a:buFont typeface="Arial" charset="0"/>
              <a:buChar char="•"/>
            </a:pPr>
            <a:r>
              <a:rPr lang="en-US" dirty="0" smtClean="0"/>
              <a:t>Users will expect to be able to do the same searches as they see on Google / Facebook</a:t>
            </a:r>
          </a:p>
          <a:p>
            <a:pPr marL="971550" lvl="2" indent="-285750">
              <a:buFont typeface="Arial" charset="0"/>
              <a:buChar char="•"/>
            </a:pPr>
            <a:r>
              <a:rPr lang="en-US" dirty="0" smtClean="0"/>
              <a:t>Find me all images including extended spiral larger than 100 </a:t>
            </a:r>
            <a:r>
              <a:rPr lang="en-US" dirty="0" err="1" smtClean="0"/>
              <a:t>arcsec</a:t>
            </a:r>
            <a:r>
              <a:rPr lang="en-US" dirty="0" smtClean="0"/>
              <a:t> </a:t>
            </a:r>
            <a:r>
              <a:rPr lang="mr-IN" dirty="0" smtClean="0"/>
              <a:t>…</a:t>
            </a:r>
            <a:endParaRPr lang="en-US" dirty="0"/>
          </a:p>
          <a:p>
            <a:pPr marL="628650" lvl="1" indent="-285750">
              <a:buFont typeface="Arial" charset="0"/>
              <a:buChar char="•"/>
            </a:pPr>
            <a:endParaRPr lang="en-US" dirty="0" smtClean="0"/>
          </a:p>
          <a:p>
            <a:pPr marL="285750" indent="-285750">
              <a:buFont typeface="Arial" charset="0"/>
              <a:buChar char="•"/>
            </a:pPr>
            <a:endParaRPr lang="en-US" dirty="0" smtClean="0"/>
          </a:p>
          <a:p>
            <a:pPr marL="628650" lvl="1" indent="-285750">
              <a:buFont typeface="Arial" charset="0"/>
              <a:buChar char="•"/>
            </a:pPr>
            <a:endParaRPr lang="en-US" dirty="0"/>
          </a:p>
        </p:txBody>
      </p:sp>
      <p:sp>
        <p:nvSpPr>
          <p:cNvPr id="5" name="TextBox 4"/>
          <p:cNvSpPr txBox="1"/>
          <p:nvPr/>
        </p:nvSpPr>
        <p:spPr>
          <a:xfrm>
            <a:off x="6123482" y="1265407"/>
            <a:ext cx="2271010" cy="5078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dirty="0" smtClean="0"/>
              <a:t>Total SKA Archive can grow at 300 </a:t>
            </a:r>
            <a:r>
              <a:rPr lang="en-US" dirty="0" err="1" smtClean="0"/>
              <a:t>Pbytes</a:t>
            </a:r>
            <a:r>
              <a:rPr lang="en-US" dirty="0" smtClean="0"/>
              <a:t> / </a:t>
            </a:r>
            <a:r>
              <a:rPr lang="en-US" dirty="0" err="1" smtClean="0"/>
              <a:t>yr</a:t>
            </a:r>
            <a:endParaRPr lang="en-US" dirty="0" smtClean="0"/>
          </a:p>
        </p:txBody>
      </p:sp>
      <p:sp>
        <p:nvSpPr>
          <p:cNvPr id="6" name="TextBox 5"/>
          <p:cNvSpPr txBox="1"/>
          <p:nvPr/>
        </p:nvSpPr>
        <p:spPr>
          <a:xfrm>
            <a:off x="6123482" y="2522315"/>
            <a:ext cx="2271010" cy="5078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dirty="0" smtClean="0"/>
              <a:t>Even “Standard” analysis now challenging</a:t>
            </a:r>
            <a:endParaRPr lang="en-US" dirty="0"/>
          </a:p>
        </p:txBody>
      </p:sp>
      <p:sp>
        <p:nvSpPr>
          <p:cNvPr id="7" name="TextBox 6"/>
          <p:cNvSpPr txBox="1"/>
          <p:nvPr/>
        </p:nvSpPr>
        <p:spPr>
          <a:xfrm>
            <a:off x="6123482" y="4237984"/>
            <a:ext cx="2271010" cy="30008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dirty="0" smtClean="0"/>
              <a:t>Could be very challenging</a:t>
            </a:r>
            <a:endParaRPr lang="en-US" dirty="0"/>
          </a:p>
        </p:txBody>
      </p:sp>
    </p:spTree>
    <p:extLst>
      <p:ext uri="{BB962C8B-B14F-4D97-AF65-F5344CB8AC3E}">
        <p14:creationId xmlns:p14="http://schemas.microsoft.com/office/powerpoint/2010/main" val="14338194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Experiment definition</a:t>
            </a:r>
            <a:endParaRPr lang="en-US" sz="2800" b="1" dirty="0" smtClean="0">
              <a:solidFill>
                <a:schemeClr val="accent5">
                  <a:lumMod val="75000"/>
                </a:schemeClr>
              </a:solidFill>
            </a:endParaRPr>
          </a:p>
        </p:txBody>
      </p:sp>
      <p:sp>
        <p:nvSpPr>
          <p:cNvPr id="3" name="TextBox 2"/>
          <p:cNvSpPr txBox="1"/>
          <p:nvPr/>
        </p:nvSpPr>
        <p:spPr>
          <a:xfrm>
            <a:off x="944380" y="1356611"/>
            <a:ext cx="7412636" cy="2931572"/>
          </a:xfrm>
          <a:prstGeom prst="rect">
            <a:avLst/>
          </a:prstGeom>
          <a:noFill/>
        </p:spPr>
        <p:txBody>
          <a:bodyPr wrap="square" rtlCol="0">
            <a:spAutoFit/>
          </a:bodyPr>
          <a:lstStyle/>
          <a:p>
            <a:pPr marL="285750" indent="-285750">
              <a:buFont typeface="Arial" charset="0"/>
              <a:buChar char="•"/>
            </a:pPr>
            <a:r>
              <a:rPr lang="en-US" sz="1800" b="1" dirty="0" smtClean="0"/>
              <a:t>Science </a:t>
            </a:r>
            <a:r>
              <a:rPr lang="en-US" sz="1800" b="1" dirty="0" smtClean="0"/>
              <a:t>Simulation</a:t>
            </a:r>
            <a:endParaRPr lang="en-US" sz="1800" b="1" dirty="0" smtClean="0"/>
          </a:p>
          <a:p>
            <a:pPr marL="628650" lvl="1" indent="-285750">
              <a:buFont typeface="Arial" charset="0"/>
              <a:buChar char="•"/>
            </a:pPr>
            <a:r>
              <a:rPr lang="en-US" dirty="0" smtClean="0"/>
              <a:t>Simulation of science target space</a:t>
            </a:r>
            <a:endParaRPr lang="en-US" dirty="0" smtClean="0"/>
          </a:p>
          <a:p>
            <a:pPr marL="628650" lvl="1" indent="-285750">
              <a:buFont typeface="Arial" charset="0"/>
              <a:buChar char="•"/>
            </a:pPr>
            <a:endParaRPr lang="en-US" dirty="0" smtClean="0"/>
          </a:p>
          <a:p>
            <a:pPr marL="628650" lvl="1" indent="-285750">
              <a:buFont typeface="Arial" charset="0"/>
              <a:buChar char="•"/>
            </a:pPr>
            <a:endParaRPr lang="en-US" dirty="0" smtClean="0"/>
          </a:p>
          <a:p>
            <a:pPr marL="285750" indent="-285750">
              <a:buFont typeface="Arial" charset="0"/>
              <a:buChar char="•"/>
            </a:pPr>
            <a:r>
              <a:rPr lang="en-US" sz="1800" b="1" dirty="0" smtClean="0"/>
              <a:t>Experimental simulation</a:t>
            </a:r>
            <a:endParaRPr lang="en-US" sz="1800" b="1" dirty="0"/>
          </a:p>
          <a:p>
            <a:pPr marL="628650" lvl="1" indent="-285750">
              <a:buFont typeface="Arial" charset="0"/>
              <a:buChar char="•"/>
            </a:pPr>
            <a:r>
              <a:rPr lang="en-GB" dirty="0" smtClean="0"/>
              <a:t>Simulate experimental response</a:t>
            </a:r>
          </a:p>
          <a:p>
            <a:pPr marL="628650" lvl="1" indent="-285750">
              <a:buFont typeface="Arial" charset="0"/>
              <a:buChar char="•"/>
            </a:pPr>
            <a:r>
              <a:rPr lang="en-GB" dirty="0" smtClean="0"/>
              <a:t>Simulate analysis procedure</a:t>
            </a:r>
          </a:p>
          <a:p>
            <a:pPr marL="971550" lvl="2" indent="-285750">
              <a:buFont typeface="Arial" charset="0"/>
              <a:buChar char="•"/>
            </a:pPr>
            <a:r>
              <a:rPr lang="en-GB" dirty="0" smtClean="0"/>
              <a:t>E.g. co-adding (averaging) many separate observations on </a:t>
            </a:r>
            <a:br>
              <a:rPr lang="en-GB" dirty="0" smtClean="0"/>
            </a:br>
            <a:r>
              <a:rPr lang="en-GB" dirty="0" smtClean="0"/>
              <a:t>a field </a:t>
            </a:r>
            <a:r>
              <a:rPr lang="en-GB" dirty="0" smtClean="0">
                <a:sym typeface="Wingdings"/>
              </a:rPr>
              <a:t> does the experiment need to average in image </a:t>
            </a:r>
            <a:br>
              <a:rPr lang="en-GB" dirty="0" smtClean="0">
                <a:sym typeface="Wingdings"/>
              </a:rPr>
            </a:br>
            <a:r>
              <a:rPr lang="en-GB" dirty="0" smtClean="0">
                <a:sym typeface="Wingdings"/>
              </a:rPr>
              <a:t>or UV-space?</a:t>
            </a:r>
            <a:endParaRPr lang="en-US" dirty="0"/>
          </a:p>
          <a:p>
            <a:pPr marL="628650" lvl="1" indent="-285750">
              <a:buFont typeface="Arial" charset="0"/>
              <a:buChar char="•"/>
            </a:pPr>
            <a:endParaRPr lang="en-US" dirty="0" smtClean="0"/>
          </a:p>
          <a:p>
            <a:pPr marL="285750" indent="-285750">
              <a:buFont typeface="Arial" charset="0"/>
              <a:buChar char="•"/>
            </a:pPr>
            <a:endParaRPr lang="en-US" dirty="0" smtClean="0"/>
          </a:p>
          <a:p>
            <a:pPr marL="628650" lvl="1" indent="-285750">
              <a:buFont typeface="Arial" charset="0"/>
              <a:buChar char="•"/>
            </a:pPr>
            <a:endParaRPr lang="en-US" dirty="0"/>
          </a:p>
        </p:txBody>
      </p:sp>
      <p:sp>
        <p:nvSpPr>
          <p:cNvPr id="5" name="TextBox 4"/>
          <p:cNvSpPr txBox="1"/>
          <p:nvPr/>
        </p:nvSpPr>
        <p:spPr>
          <a:xfrm>
            <a:off x="6123482" y="1265407"/>
            <a:ext cx="2271010" cy="5078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dirty="0" smtClean="0"/>
              <a:t>How much simulation will need to be done at SRC?</a:t>
            </a:r>
            <a:endParaRPr lang="en-US" dirty="0" smtClean="0"/>
          </a:p>
        </p:txBody>
      </p:sp>
      <p:sp>
        <p:nvSpPr>
          <p:cNvPr id="6" name="TextBox 5"/>
          <p:cNvSpPr txBox="1"/>
          <p:nvPr/>
        </p:nvSpPr>
        <p:spPr>
          <a:xfrm>
            <a:off x="6123482" y="2522315"/>
            <a:ext cx="2271010" cy="113107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dirty="0" smtClean="0"/>
              <a:t>Experimental simulation requires running a data generator plus the SDP environment as run at the observatory</a:t>
            </a:r>
            <a:endParaRPr lang="en-US" dirty="0"/>
          </a:p>
        </p:txBody>
      </p:sp>
      <p:pic>
        <p:nvPicPr>
          <p:cNvPr id="8" name="Picture 12"/>
          <p:cNvPicPr>
            <a:picLocks noChangeAspect="1" noChangeArrowheads="1"/>
          </p:cNvPicPr>
          <p:nvPr/>
        </p:nvPicPr>
        <p:blipFill>
          <a:blip r:embed="rId2" cstate="print">
            <a:clrChange>
              <a:clrFrom>
                <a:srgbClr val="FFFFFF"/>
              </a:clrFrom>
              <a:clrTo>
                <a:srgbClr val="FFFFFF">
                  <a:alpha val="0"/>
                </a:srgbClr>
              </a:clrTo>
            </a:clrChange>
          </a:blip>
          <a:srcRect l="1685" t="13182" r="8052" b="5089"/>
          <a:stretch>
            <a:fillRect/>
          </a:stretch>
        </p:blipFill>
        <p:spPr bwMode="auto">
          <a:xfrm>
            <a:off x="611560" y="4011716"/>
            <a:ext cx="5131372" cy="741844"/>
          </a:xfrm>
          <a:prstGeom prst="rect">
            <a:avLst/>
          </a:prstGeom>
          <a:noFill/>
          <a:ln w="9525">
            <a:noFill/>
            <a:miter lim="800000"/>
            <a:headEnd/>
            <a:tailEnd/>
          </a:ln>
        </p:spPr>
      </p:pic>
    </p:spTree>
    <p:extLst>
      <p:ext uri="{BB962C8B-B14F-4D97-AF65-F5344CB8AC3E}">
        <p14:creationId xmlns:p14="http://schemas.microsoft.com/office/powerpoint/2010/main" val="4050501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010358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062334" y="1863984"/>
            <a:ext cx="4963409" cy="2905642"/>
          </a:xfrm>
          <a:prstGeom prst="rect">
            <a:avLst/>
          </a:prstGeom>
        </p:spPr>
      </p:pic>
      <p:sp>
        <p:nvSpPr>
          <p:cNvPr id="4" name="TextBox 3"/>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Possible SKA1 Continuum Survey Strategy</a:t>
            </a:r>
            <a:endParaRPr lang="en-US" sz="2800" b="1" dirty="0">
              <a:solidFill>
                <a:schemeClr val="accent5">
                  <a:lumMod val="75000"/>
                </a:schemeClr>
              </a:solidFill>
            </a:endParaRPr>
          </a:p>
        </p:txBody>
      </p:sp>
      <p:sp>
        <p:nvSpPr>
          <p:cNvPr id="6" name="Rectangle 5"/>
          <p:cNvSpPr/>
          <p:nvPr/>
        </p:nvSpPr>
        <p:spPr>
          <a:xfrm>
            <a:off x="284812" y="1279208"/>
            <a:ext cx="3417757" cy="1384995"/>
          </a:xfrm>
          <a:prstGeom prst="rect">
            <a:avLst/>
          </a:prstGeom>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wrap="square">
            <a:spAutoFit/>
          </a:bodyPr>
          <a:lstStyle/>
          <a:p>
            <a:r>
              <a:rPr lang="en-US" sz="1400" dirty="0" smtClean="0"/>
              <a:t>Deep / Multi-tier</a:t>
            </a:r>
          </a:p>
          <a:p>
            <a:endParaRPr lang="en-US" sz="1400" dirty="0"/>
          </a:p>
          <a:p>
            <a:pPr marL="285750" indent="-285750">
              <a:buFont typeface="Arial" charset="0"/>
              <a:buChar char="•"/>
            </a:pPr>
            <a:r>
              <a:rPr lang="en-US" sz="1400" dirty="0" smtClean="0">
                <a:solidFill>
                  <a:schemeClr val="bg1">
                    <a:lumMod val="75000"/>
                  </a:schemeClr>
                </a:solidFill>
              </a:rPr>
              <a:t>Star formation &amp; BH accretion history</a:t>
            </a:r>
          </a:p>
          <a:p>
            <a:pPr marL="285750" indent="-285750">
              <a:buFont typeface="Arial" charset="0"/>
              <a:buChar char="•"/>
            </a:pPr>
            <a:r>
              <a:rPr lang="en-US" sz="1400" dirty="0" smtClean="0"/>
              <a:t>Role of AGN feedback over cosmic Time</a:t>
            </a:r>
          </a:p>
          <a:p>
            <a:pPr marL="285750" indent="-285750">
              <a:buFont typeface="Arial" charset="0"/>
              <a:buChar char="•"/>
            </a:pPr>
            <a:r>
              <a:rPr lang="en-US" sz="1400" dirty="0" smtClean="0">
                <a:solidFill>
                  <a:schemeClr val="bg1">
                    <a:lumMod val="75000"/>
                  </a:schemeClr>
                </a:solidFill>
              </a:rPr>
              <a:t>Evolution of FIR-Radio correlation</a:t>
            </a:r>
          </a:p>
          <a:p>
            <a:pPr marL="285750" indent="-285750">
              <a:buFont typeface="Arial" charset="0"/>
              <a:buChar char="•"/>
            </a:pPr>
            <a:r>
              <a:rPr lang="en-US" sz="1400" dirty="0" smtClean="0">
                <a:solidFill>
                  <a:schemeClr val="bg1">
                    <a:lumMod val="95000"/>
                  </a:schemeClr>
                </a:solidFill>
              </a:rPr>
              <a:t>Role of environment</a:t>
            </a:r>
            <a:endParaRPr lang="en-US" sz="1400" dirty="0">
              <a:solidFill>
                <a:schemeClr val="bg1">
                  <a:lumMod val="95000"/>
                </a:schemeClr>
              </a:solidFill>
            </a:endParaRPr>
          </a:p>
        </p:txBody>
      </p:sp>
      <p:sp>
        <p:nvSpPr>
          <p:cNvPr id="7" name="Rectangle 6"/>
          <p:cNvSpPr/>
          <p:nvPr/>
        </p:nvSpPr>
        <p:spPr>
          <a:xfrm>
            <a:off x="284812" y="4106147"/>
            <a:ext cx="3417757" cy="2031325"/>
          </a:xfrm>
          <a:prstGeom prst="rect">
            <a:avLst/>
          </a:prstGeom>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wrap="square">
            <a:spAutoFit/>
          </a:bodyPr>
          <a:lstStyle/>
          <a:p>
            <a:r>
              <a:rPr lang="en-US" sz="1400" dirty="0" smtClean="0">
                <a:effectLst/>
              </a:rPr>
              <a:t>Wide / All Sky</a:t>
            </a:r>
          </a:p>
          <a:p>
            <a:endParaRPr lang="en-US" sz="1400" dirty="0"/>
          </a:p>
          <a:p>
            <a:pPr marL="285750" indent="-285750">
              <a:buFont typeface="Arial" charset="0"/>
              <a:buChar char="•"/>
            </a:pPr>
            <a:r>
              <a:rPr lang="en-US" sz="1400" dirty="0" smtClean="0">
                <a:solidFill>
                  <a:schemeClr val="bg1">
                    <a:lumMod val="75000"/>
                  </a:schemeClr>
                </a:solidFill>
                <a:effectLst/>
              </a:rPr>
              <a:t>First galaxies, BHs &amp; </a:t>
            </a:r>
            <a:r>
              <a:rPr lang="en-US" sz="1400" dirty="0" err="1" smtClean="0">
                <a:solidFill>
                  <a:schemeClr val="bg1">
                    <a:lumMod val="75000"/>
                  </a:schemeClr>
                </a:solidFill>
                <a:effectLst/>
              </a:rPr>
              <a:t>protoclusters</a:t>
            </a:r>
            <a:endParaRPr lang="en-US" sz="1400" dirty="0">
              <a:solidFill>
                <a:schemeClr val="bg1">
                  <a:lumMod val="75000"/>
                </a:schemeClr>
              </a:solidFill>
            </a:endParaRPr>
          </a:p>
          <a:p>
            <a:pPr marL="285750" indent="-285750">
              <a:buFont typeface="Arial" charset="0"/>
              <a:buChar char="•"/>
            </a:pPr>
            <a:r>
              <a:rPr lang="en-US" sz="1400" dirty="0" smtClean="0">
                <a:solidFill>
                  <a:schemeClr val="bg1">
                    <a:lumMod val="75000"/>
                  </a:schemeClr>
                </a:solidFill>
                <a:effectLst/>
              </a:rPr>
              <a:t>Galaxy clusters, cosmic web</a:t>
            </a:r>
          </a:p>
          <a:p>
            <a:pPr marL="285750" indent="-285750">
              <a:buFont typeface="Arial" charset="0"/>
              <a:buChar char="•"/>
            </a:pPr>
            <a:r>
              <a:rPr lang="en-US" sz="1400" dirty="0" smtClean="0">
                <a:effectLst/>
              </a:rPr>
              <a:t>RL AGN physics/lifecycle</a:t>
            </a:r>
          </a:p>
          <a:p>
            <a:pPr marL="285750" indent="-285750">
              <a:buFont typeface="Arial" charset="0"/>
              <a:buChar char="•"/>
            </a:pPr>
            <a:r>
              <a:rPr lang="en-US" sz="1400" dirty="0" smtClean="0">
                <a:effectLst/>
              </a:rPr>
              <a:t>RQ/RL AGN dichotomy </a:t>
            </a:r>
          </a:p>
          <a:p>
            <a:pPr marL="285750" indent="-285750">
              <a:buFont typeface="Arial" charset="0"/>
              <a:buChar char="•"/>
            </a:pPr>
            <a:r>
              <a:rPr lang="en-US" sz="1400" dirty="0" smtClean="0">
                <a:effectLst/>
              </a:rPr>
              <a:t>ISM and SF physics in nearby galaxies  </a:t>
            </a:r>
          </a:p>
          <a:p>
            <a:pPr marL="285750" indent="-285750">
              <a:buFont typeface="Arial" charset="0"/>
              <a:buChar char="•"/>
            </a:pPr>
            <a:r>
              <a:rPr lang="en-US" sz="1400" dirty="0" smtClean="0">
                <a:effectLst/>
              </a:rPr>
              <a:t>Origin of FIR-Radio correla</a:t>
            </a:r>
            <a:r>
              <a:rPr lang="en-US" sz="1400" dirty="0" smtClean="0"/>
              <a:t>ti</a:t>
            </a:r>
            <a:r>
              <a:rPr lang="en-US" sz="1400" dirty="0" smtClean="0">
                <a:effectLst/>
              </a:rPr>
              <a:t>on</a:t>
            </a:r>
          </a:p>
          <a:p>
            <a:pPr marL="285750" indent="-285750">
              <a:buFont typeface="Arial" charset="0"/>
              <a:buChar char="•"/>
            </a:pPr>
            <a:r>
              <a:rPr lang="en-US" sz="1400" dirty="0" smtClean="0">
                <a:effectLst/>
              </a:rPr>
              <a:t>Strong </a:t>
            </a:r>
            <a:r>
              <a:rPr lang="en-US" sz="1400" dirty="0" smtClean="0">
                <a:effectLst/>
              </a:rPr>
              <a:t>lensing </a:t>
            </a:r>
            <a:endParaRPr lang="en-US" sz="1400" dirty="0">
              <a:effectLst/>
            </a:endParaRPr>
          </a:p>
        </p:txBody>
      </p:sp>
    </p:spTree>
    <p:extLst>
      <p:ext uri="{BB962C8B-B14F-4D97-AF65-F5344CB8AC3E}">
        <p14:creationId xmlns:p14="http://schemas.microsoft.com/office/powerpoint/2010/main" val="88175442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4268"/>
          <a:stretch/>
        </p:blipFill>
        <p:spPr>
          <a:xfrm>
            <a:off x="5051685" y="1148853"/>
            <a:ext cx="3877213" cy="3019947"/>
          </a:xfrm>
          <a:prstGeom prst="rect">
            <a:avLst/>
          </a:prstGeom>
        </p:spPr>
      </p:pic>
      <p:sp>
        <p:nvSpPr>
          <p:cNvPr id="5" name="TextBox 4"/>
          <p:cNvSpPr txBox="1"/>
          <p:nvPr/>
        </p:nvSpPr>
        <p:spPr>
          <a:xfrm>
            <a:off x="6588334" y="892785"/>
            <a:ext cx="2175029" cy="300082"/>
          </a:xfrm>
          <a:prstGeom prst="rect">
            <a:avLst/>
          </a:prstGeom>
          <a:noFill/>
        </p:spPr>
        <p:txBody>
          <a:bodyPr wrap="square" rtlCol="0">
            <a:spAutoFit/>
          </a:bodyPr>
          <a:lstStyle/>
          <a:p>
            <a:r>
              <a:rPr lang="en-US" b="1" i="1" dirty="0">
                <a:solidFill>
                  <a:schemeClr val="accent6">
                    <a:lumMod val="75000"/>
                  </a:schemeClr>
                </a:solidFill>
              </a:rPr>
              <a:t>Murphy, Sargent et al 2015 </a:t>
            </a:r>
            <a:endParaRPr lang="en-US" b="1" dirty="0" smtClean="0">
              <a:solidFill>
                <a:schemeClr val="accent6">
                  <a:lumMod val="75000"/>
                </a:schemeClr>
              </a:solidFill>
              <a:effectLst/>
            </a:endParaRPr>
          </a:p>
        </p:txBody>
      </p:sp>
      <p:sp>
        <p:nvSpPr>
          <p:cNvPr id="6" name="TextBox 5"/>
          <p:cNvSpPr txBox="1"/>
          <p:nvPr/>
        </p:nvSpPr>
        <p:spPr>
          <a:xfrm>
            <a:off x="434761" y="468237"/>
            <a:ext cx="7617286" cy="523220"/>
          </a:xfrm>
          <a:prstGeom prst="rect">
            <a:avLst/>
          </a:prstGeom>
          <a:noFill/>
        </p:spPr>
        <p:txBody>
          <a:bodyPr wrap="square" rtlCol="0">
            <a:spAutoFit/>
          </a:bodyPr>
          <a:lstStyle/>
          <a:p>
            <a:r>
              <a:rPr lang="en-US" sz="2800" b="1" dirty="0" smtClean="0">
                <a:solidFill>
                  <a:schemeClr val="accent5">
                    <a:lumMod val="75000"/>
                  </a:schemeClr>
                </a:solidFill>
              </a:rPr>
              <a:t>Galaxy Evolution: Star formation and feedback</a:t>
            </a:r>
            <a:endParaRPr lang="en-US" sz="2800" b="1" dirty="0">
              <a:solidFill>
                <a:schemeClr val="accent5">
                  <a:lumMod val="75000"/>
                </a:schemeClr>
              </a:solidFill>
            </a:endParaRPr>
          </a:p>
        </p:txBody>
      </p:sp>
      <p:sp>
        <p:nvSpPr>
          <p:cNvPr id="7" name="TextBox 6"/>
          <p:cNvSpPr txBox="1"/>
          <p:nvPr/>
        </p:nvSpPr>
        <p:spPr>
          <a:xfrm>
            <a:off x="5653359" y="4596869"/>
            <a:ext cx="3110004" cy="738664"/>
          </a:xfrm>
          <a:prstGeom prst="rect">
            <a:avLst/>
          </a:prstGeom>
          <a:scene3d>
            <a:camera prst="orthographicFront"/>
            <a:lightRig rig="threePt" dir="t"/>
          </a:scene3d>
          <a:sp3d>
            <a:bevelT/>
          </a:sp3d>
        </p:spPr>
        <p:style>
          <a:lnRef idx="1">
            <a:schemeClr val="accent4"/>
          </a:lnRef>
          <a:fillRef idx="3">
            <a:schemeClr val="accent4"/>
          </a:fillRef>
          <a:effectRef idx="2">
            <a:schemeClr val="accent4"/>
          </a:effectRef>
          <a:fontRef idx="minor">
            <a:schemeClr val="lt1"/>
          </a:fontRef>
        </p:style>
        <p:txBody>
          <a:bodyPr wrap="square" rtlCol="0">
            <a:spAutoFit/>
          </a:bodyPr>
          <a:lstStyle/>
          <a:p>
            <a:pPr marL="285750" indent="-285750">
              <a:buFont typeface="Arial" charset="0"/>
              <a:buChar char="•"/>
            </a:pPr>
            <a:r>
              <a:rPr lang="en-US" sz="1400" dirty="0" smtClean="0">
                <a:solidFill>
                  <a:schemeClr val="tx1"/>
                </a:solidFill>
              </a:rPr>
              <a:t>Radio continuum excellent tracer of SF in SKA era</a:t>
            </a:r>
          </a:p>
          <a:p>
            <a:pPr marL="285750" indent="-285750">
              <a:buFont typeface="Arial" charset="0"/>
              <a:buChar char="•"/>
            </a:pPr>
            <a:r>
              <a:rPr lang="en-US" sz="1400" dirty="0" smtClean="0">
                <a:solidFill>
                  <a:schemeClr val="tx1"/>
                </a:solidFill>
              </a:rPr>
              <a:t>AGN Feedback radio essential</a:t>
            </a:r>
          </a:p>
        </p:txBody>
      </p:sp>
      <p:pic>
        <p:nvPicPr>
          <p:cNvPr id="9" name="Picture 8"/>
          <p:cNvPicPr>
            <a:picLocks noChangeAspect="1"/>
          </p:cNvPicPr>
          <p:nvPr/>
        </p:nvPicPr>
        <p:blipFill>
          <a:blip r:embed="rId3">
            <a:duotone>
              <a:prstClr val="black"/>
              <a:schemeClr val="accent5">
                <a:tint val="45000"/>
                <a:satMod val="400000"/>
              </a:schemeClr>
            </a:duotone>
          </a:blip>
          <a:stretch>
            <a:fillRect/>
          </a:stretch>
        </p:blipFill>
        <p:spPr>
          <a:xfrm>
            <a:off x="537915" y="3907381"/>
            <a:ext cx="3939808" cy="2488249"/>
          </a:xfrm>
          <a:prstGeom prst="rect">
            <a:avLst/>
          </a:prstGeom>
          <a:scene3d>
            <a:camera prst="orthographicFront"/>
            <a:lightRig rig="threePt" dir="t"/>
          </a:scene3d>
          <a:sp3d>
            <a:bevelT/>
          </a:sp3d>
        </p:spPr>
        <p:style>
          <a:lnRef idx="2">
            <a:schemeClr val="dk1"/>
          </a:lnRef>
          <a:fillRef idx="1">
            <a:schemeClr val="lt1"/>
          </a:fillRef>
          <a:effectRef idx="0">
            <a:schemeClr val="dk1"/>
          </a:effectRef>
          <a:fontRef idx="minor">
            <a:schemeClr val="dk1"/>
          </a:fontRef>
        </p:style>
      </p:pic>
      <p:pic>
        <p:nvPicPr>
          <p:cNvPr id="10" name="Picture 9"/>
          <p:cNvPicPr>
            <a:picLocks noChangeAspect="1"/>
          </p:cNvPicPr>
          <p:nvPr/>
        </p:nvPicPr>
        <p:blipFill>
          <a:blip r:embed="rId4"/>
          <a:stretch>
            <a:fillRect/>
          </a:stretch>
        </p:blipFill>
        <p:spPr>
          <a:xfrm>
            <a:off x="537915" y="1212551"/>
            <a:ext cx="3939808" cy="2653016"/>
          </a:xfrm>
          <a:prstGeom prst="rect">
            <a:avLst/>
          </a:prstGeom>
          <a:scene3d>
            <a:camera prst="orthographicFront"/>
            <a:lightRig rig="threePt" dir="t"/>
          </a:scene3d>
          <a:sp3d>
            <a:bevelT/>
          </a:sp3d>
        </p:spPr>
      </p:pic>
      <p:sp>
        <p:nvSpPr>
          <p:cNvPr id="11" name="TextBox 10"/>
          <p:cNvSpPr txBox="1"/>
          <p:nvPr/>
        </p:nvSpPr>
        <p:spPr>
          <a:xfrm>
            <a:off x="537915" y="892003"/>
            <a:ext cx="2175029" cy="300082"/>
          </a:xfrm>
          <a:prstGeom prst="rect">
            <a:avLst/>
          </a:prstGeom>
          <a:noFill/>
        </p:spPr>
        <p:txBody>
          <a:bodyPr wrap="square" rtlCol="0">
            <a:spAutoFit/>
          </a:bodyPr>
          <a:lstStyle/>
          <a:p>
            <a:r>
              <a:rPr lang="en-US" b="1" i="1" dirty="0" smtClean="0">
                <a:solidFill>
                  <a:schemeClr val="accent6">
                    <a:lumMod val="75000"/>
                  </a:schemeClr>
                </a:solidFill>
              </a:rPr>
              <a:t>Hopkins et al. 2004</a:t>
            </a:r>
            <a:endParaRPr lang="en-US" b="1" dirty="0" smtClean="0">
              <a:solidFill>
                <a:schemeClr val="accent6">
                  <a:lumMod val="75000"/>
                </a:schemeClr>
              </a:solidFill>
              <a:effectLst/>
            </a:endParaRPr>
          </a:p>
        </p:txBody>
      </p:sp>
    </p:spTree>
    <p:extLst>
      <p:ext uri="{BB962C8B-B14F-4D97-AF65-F5344CB8AC3E}">
        <p14:creationId xmlns:p14="http://schemas.microsoft.com/office/powerpoint/2010/main" val="60815527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7617286" cy="523220"/>
          </a:xfrm>
          <a:prstGeom prst="rect">
            <a:avLst/>
          </a:prstGeom>
          <a:noFill/>
        </p:spPr>
        <p:txBody>
          <a:bodyPr wrap="square" rtlCol="0">
            <a:spAutoFit/>
          </a:bodyPr>
          <a:lstStyle/>
          <a:p>
            <a:r>
              <a:rPr lang="en-US" sz="2800" b="1" dirty="0" smtClean="0">
                <a:solidFill>
                  <a:schemeClr val="accent5">
                    <a:lumMod val="75000"/>
                  </a:schemeClr>
                </a:solidFill>
              </a:rPr>
              <a:t>Galaxy Evolution: Star formation </a:t>
            </a:r>
            <a:r>
              <a:rPr lang="en-US" sz="2800" b="1" smtClean="0">
                <a:solidFill>
                  <a:schemeClr val="accent5">
                    <a:lumMod val="75000"/>
                  </a:schemeClr>
                </a:solidFill>
              </a:rPr>
              <a:t>and feedback</a:t>
            </a:r>
            <a:endParaRPr lang="en-US" sz="2800" b="1" dirty="0">
              <a:solidFill>
                <a:schemeClr val="accent5">
                  <a:lumMod val="75000"/>
                </a:schemeClr>
              </a:solidFill>
            </a:endParaRPr>
          </a:p>
        </p:txBody>
      </p:sp>
      <p:sp>
        <p:nvSpPr>
          <p:cNvPr id="5" name="TextBox 4"/>
          <p:cNvSpPr txBox="1"/>
          <p:nvPr/>
        </p:nvSpPr>
        <p:spPr>
          <a:xfrm>
            <a:off x="341229" y="5023077"/>
            <a:ext cx="6389846" cy="1323439"/>
          </a:xfrm>
          <a:prstGeom prst="rect">
            <a:avLst/>
          </a:prstGeom>
          <a:scene3d>
            <a:camera prst="orthographicFront"/>
            <a:lightRig rig="threePt" dir="t"/>
          </a:scene3d>
          <a:sp3d>
            <a:bevelT/>
          </a:sp3d>
        </p:spPr>
        <p:style>
          <a:lnRef idx="1">
            <a:schemeClr val="accent4"/>
          </a:lnRef>
          <a:fillRef idx="3">
            <a:schemeClr val="accent4"/>
          </a:fillRef>
          <a:effectRef idx="2">
            <a:schemeClr val="accent4"/>
          </a:effectRef>
          <a:fontRef idx="minor">
            <a:schemeClr val="lt1"/>
          </a:fontRef>
        </p:style>
        <p:txBody>
          <a:bodyPr wrap="square" rtlCol="0">
            <a:spAutoFit/>
          </a:bodyPr>
          <a:lstStyle/>
          <a:p>
            <a:pPr marL="285750" indent="-285750">
              <a:buFont typeface="Arial" charset="0"/>
              <a:buChar char="•"/>
            </a:pPr>
            <a:r>
              <a:rPr lang="en-US" sz="1600" dirty="0" smtClean="0">
                <a:solidFill>
                  <a:schemeClr val="tx1"/>
                </a:solidFill>
              </a:rPr>
              <a:t>e-MERLIN demonstrated the power of resolving AGN and star-forming contributions</a:t>
            </a:r>
          </a:p>
          <a:p>
            <a:pPr marL="285750" indent="-285750">
              <a:buFont typeface="Arial" charset="0"/>
              <a:buChar char="•"/>
            </a:pPr>
            <a:r>
              <a:rPr lang="en-US" sz="1600" dirty="0">
                <a:solidFill>
                  <a:schemeClr val="tx1"/>
                </a:solidFill>
              </a:rPr>
              <a:t>e</a:t>
            </a:r>
            <a:r>
              <a:rPr lang="en-US" sz="1600" dirty="0" smtClean="0">
                <a:solidFill>
                  <a:schemeClr val="tx1"/>
                </a:solidFill>
              </a:rPr>
              <a:t>-MERLIN follow up of brighter galaxies to probe detailed star-formation / AGN interactions and feedback</a:t>
            </a:r>
            <a:endParaRPr lang="en-US" sz="1600" dirty="0">
              <a:solidFill>
                <a:schemeClr val="tx1"/>
              </a:solidFill>
            </a:endParaRPr>
          </a:p>
          <a:p>
            <a:pPr marL="285750" indent="-285750">
              <a:buFont typeface="Arial" charset="0"/>
              <a:buChar char="•"/>
            </a:pPr>
            <a:r>
              <a:rPr lang="en-US" sz="1600" dirty="0" smtClean="0">
                <a:solidFill>
                  <a:schemeClr val="tx1"/>
                </a:solidFill>
              </a:rPr>
              <a:t>Large fraction of wide-field sample will be accessible to e-MERLIN</a:t>
            </a:r>
            <a:endParaRPr lang="en-US" sz="1600" dirty="0">
              <a:solidFill>
                <a:schemeClr val="tx1"/>
              </a:solidFill>
            </a:endParaRPr>
          </a:p>
        </p:txBody>
      </p:sp>
      <p:pic>
        <p:nvPicPr>
          <p:cNvPr id="6" name="Picture 5"/>
          <p:cNvPicPr>
            <a:picLocks noChangeAspect="1"/>
          </p:cNvPicPr>
          <p:nvPr/>
        </p:nvPicPr>
        <p:blipFill rotWithShape="1">
          <a:blip r:embed="rId2"/>
          <a:srcRect r="49936"/>
          <a:stretch/>
        </p:blipFill>
        <p:spPr>
          <a:xfrm>
            <a:off x="461394" y="1058508"/>
            <a:ext cx="3879543" cy="3631187"/>
          </a:xfrm>
          <a:prstGeom prst="rect">
            <a:avLst/>
          </a:prstGeom>
        </p:spPr>
      </p:pic>
      <p:sp>
        <p:nvSpPr>
          <p:cNvPr id="7" name="Text Box 8"/>
          <p:cNvSpPr txBox="1">
            <a:spLocks noChangeArrowheads="1"/>
          </p:cNvSpPr>
          <p:nvPr/>
        </p:nvSpPr>
        <p:spPr bwMode="auto">
          <a:xfrm>
            <a:off x="4349571" y="882010"/>
            <a:ext cx="238150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charset="0"/>
              </a:defRPr>
            </a:lvl1pPr>
            <a:lvl2pPr marL="742950" indent="-285750">
              <a:defRPr>
                <a:solidFill>
                  <a:schemeClr val="tx1"/>
                </a:solidFill>
                <a:latin typeface="Times New Roman" charset="0"/>
              </a:defRPr>
            </a:lvl2pPr>
            <a:lvl3pPr marL="1143000" indent="-228600">
              <a:defRPr>
                <a:solidFill>
                  <a:schemeClr val="tx1"/>
                </a:solidFill>
                <a:latin typeface="Times New Roman" charset="0"/>
              </a:defRPr>
            </a:lvl3pPr>
            <a:lvl4pPr marL="1600200" indent="-228600">
              <a:defRPr>
                <a:solidFill>
                  <a:schemeClr val="tx1"/>
                </a:solidFill>
                <a:latin typeface="Times New Roman" charset="0"/>
              </a:defRPr>
            </a:lvl4pPr>
            <a:lvl5pPr marL="2057400" indent="-228600">
              <a:defRPr>
                <a:solidFill>
                  <a:schemeClr val="tx1"/>
                </a:solidFill>
                <a:latin typeface="Times New Roman" charset="0"/>
              </a:defRPr>
            </a:lvl5pPr>
            <a:lvl6pPr marL="2514600" indent="-228600" eaLnBrk="0" fontAlgn="base" hangingPunct="0">
              <a:spcBef>
                <a:spcPct val="0"/>
              </a:spcBef>
              <a:spcAft>
                <a:spcPct val="0"/>
              </a:spcAft>
              <a:defRPr>
                <a:solidFill>
                  <a:schemeClr val="tx1"/>
                </a:solidFill>
                <a:latin typeface="Times New Roman" charset="0"/>
              </a:defRPr>
            </a:lvl6pPr>
            <a:lvl7pPr marL="2971800" indent="-228600" eaLnBrk="0" fontAlgn="base" hangingPunct="0">
              <a:spcBef>
                <a:spcPct val="0"/>
              </a:spcBef>
              <a:spcAft>
                <a:spcPct val="0"/>
              </a:spcAft>
              <a:defRPr>
                <a:solidFill>
                  <a:schemeClr val="tx1"/>
                </a:solidFill>
                <a:latin typeface="Times New Roman" charset="0"/>
              </a:defRPr>
            </a:lvl7pPr>
            <a:lvl8pPr marL="3429000" indent="-228600" eaLnBrk="0" fontAlgn="base" hangingPunct="0">
              <a:spcBef>
                <a:spcPct val="0"/>
              </a:spcBef>
              <a:spcAft>
                <a:spcPct val="0"/>
              </a:spcAft>
              <a:defRPr>
                <a:solidFill>
                  <a:schemeClr val="tx1"/>
                </a:solidFill>
                <a:latin typeface="Times New Roman" charset="0"/>
              </a:defRPr>
            </a:lvl8pPr>
            <a:lvl9pPr marL="3886200" indent="-228600" eaLnBrk="0" fontAlgn="base" hangingPunct="0">
              <a:spcBef>
                <a:spcPct val="0"/>
              </a:spcBef>
              <a:spcAft>
                <a:spcPct val="0"/>
              </a:spcAft>
              <a:defRPr>
                <a:solidFill>
                  <a:schemeClr val="tx1"/>
                </a:solidFill>
                <a:latin typeface="Times New Roman" charset="0"/>
              </a:defRPr>
            </a:lvl9pPr>
          </a:lstStyle>
          <a:p>
            <a:pPr>
              <a:spcBef>
                <a:spcPct val="50000"/>
              </a:spcBef>
            </a:pPr>
            <a:r>
              <a:rPr lang="en-GB" altLang="en-US" sz="1200" b="1" i="1" dirty="0" smtClean="0">
                <a:solidFill>
                  <a:srgbClr val="006600"/>
                </a:solidFill>
              </a:rPr>
              <a:t>One source from e-MERGE showing embedded AGN and ring of star formation across massive spheroidal</a:t>
            </a:r>
            <a:endParaRPr lang="en-US" altLang="en-US" sz="1200" b="1" i="1" dirty="0">
              <a:solidFill>
                <a:srgbClr val="006600"/>
              </a:solidFill>
            </a:endParaRPr>
          </a:p>
        </p:txBody>
      </p:sp>
      <p:pic>
        <p:nvPicPr>
          <p:cNvPr id="8" name="Picture 7"/>
          <p:cNvPicPr/>
          <p:nvPr/>
        </p:nvPicPr>
        <p:blipFill>
          <a:blip r:embed="rId3" cstate="print"/>
          <a:srcRect/>
          <a:stretch>
            <a:fillRect/>
          </a:stretch>
        </p:blipFill>
        <p:spPr bwMode="auto">
          <a:xfrm>
            <a:off x="4601301" y="1727848"/>
            <a:ext cx="4259549" cy="3185459"/>
          </a:xfrm>
          <a:prstGeom prst="rect">
            <a:avLst/>
          </a:prstGeom>
          <a:noFill/>
          <a:ln w="9525">
            <a:noFill/>
            <a:miter lim="800000"/>
            <a:headEnd/>
            <a:tailEnd/>
          </a:ln>
        </p:spPr>
      </p:pic>
    </p:spTree>
    <p:extLst>
      <p:ext uri="{BB962C8B-B14F-4D97-AF65-F5344CB8AC3E}">
        <p14:creationId xmlns:p14="http://schemas.microsoft.com/office/powerpoint/2010/main" val="213505865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test9"/>
          <p:cNvPicPr>
            <a:picLocks noChangeAspect="1" noChangeArrowheads="1"/>
          </p:cNvPicPr>
          <p:nvPr/>
        </p:nvPicPr>
        <p:blipFill>
          <a:blip r:embed="rId3" cstate="print"/>
          <a:srcRect/>
          <a:stretch>
            <a:fillRect/>
          </a:stretch>
        </p:blipFill>
        <p:spPr bwMode="auto">
          <a:xfrm>
            <a:off x="361061" y="973297"/>
            <a:ext cx="5294303" cy="3146815"/>
          </a:xfrm>
          <a:prstGeom prst="rect">
            <a:avLst/>
          </a:prstGeom>
          <a:noFill/>
          <a:ln w="9525">
            <a:noFill/>
            <a:miter lim="800000"/>
            <a:headEnd/>
            <a:tailEnd/>
          </a:ln>
        </p:spPr>
      </p:pic>
      <p:pic>
        <p:nvPicPr>
          <p:cNvPr id="25604" name="Picture 48" descr="lirgs2"/>
          <p:cNvPicPr>
            <a:picLocks noChangeAspect="1" noChangeArrowheads="1"/>
          </p:cNvPicPr>
          <p:nvPr/>
        </p:nvPicPr>
        <p:blipFill rotWithShape="1">
          <a:blip r:embed="rId4" cstate="print"/>
          <a:srcRect l="11349" t="5166" r="10469" b="6320"/>
          <a:stretch/>
        </p:blipFill>
        <p:spPr bwMode="auto">
          <a:xfrm>
            <a:off x="328735" y="3974263"/>
            <a:ext cx="2716566" cy="2475974"/>
          </a:xfrm>
          <a:prstGeom prst="rect">
            <a:avLst/>
          </a:prstGeom>
          <a:noFill/>
          <a:ln w="9525">
            <a:noFill/>
            <a:miter lim="800000"/>
            <a:headEnd/>
            <a:tailEnd/>
          </a:ln>
        </p:spPr>
      </p:pic>
      <p:sp>
        <p:nvSpPr>
          <p:cNvPr id="6" name="TextBox 5"/>
          <p:cNvSpPr txBox="1"/>
          <p:nvPr/>
        </p:nvSpPr>
        <p:spPr>
          <a:xfrm>
            <a:off x="328735" y="450077"/>
            <a:ext cx="8806893" cy="523220"/>
          </a:xfrm>
          <a:prstGeom prst="rect">
            <a:avLst/>
          </a:prstGeom>
          <a:noFill/>
        </p:spPr>
        <p:txBody>
          <a:bodyPr wrap="square" rtlCol="0">
            <a:spAutoFit/>
          </a:bodyPr>
          <a:lstStyle/>
          <a:p>
            <a:r>
              <a:rPr lang="en-US" sz="2800" b="1" dirty="0" smtClean="0">
                <a:solidFill>
                  <a:schemeClr val="accent5">
                    <a:lumMod val="75000"/>
                  </a:schemeClr>
                </a:solidFill>
              </a:rPr>
              <a:t>Galaxy Evolution: SKA / ALMA / E-ELT /e-MERLIN synergy</a:t>
            </a:r>
            <a:endParaRPr lang="en-US" sz="2800" b="1" dirty="0">
              <a:solidFill>
                <a:schemeClr val="accent5">
                  <a:lumMod val="75000"/>
                </a:schemeClr>
              </a:solidFill>
            </a:endParaRPr>
          </a:p>
        </p:txBody>
      </p:sp>
      <p:sp>
        <p:nvSpPr>
          <p:cNvPr id="7" name="TextBox 6"/>
          <p:cNvSpPr txBox="1"/>
          <p:nvPr/>
        </p:nvSpPr>
        <p:spPr>
          <a:xfrm>
            <a:off x="5559406" y="1219649"/>
            <a:ext cx="2396970" cy="738664"/>
          </a:xfrm>
          <a:prstGeom prst="rect">
            <a:avLst/>
          </a:prstGeom>
          <a:noFill/>
        </p:spPr>
        <p:txBody>
          <a:bodyPr wrap="square" rtlCol="0">
            <a:spAutoFit/>
          </a:bodyPr>
          <a:lstStyle/>
          <a:p>
            <a:r>
              <a:rPr lang="en-GB" sz="1400" b="1" dirty="0" smtClean="0">
                <a:solidFill>
                  <a:schemeClr val="accent6">
                    <a:lumMod val="75000"/>
                  </a:schemeClr>
                </a:solidFill>
                <a:latin typeface="+mn-lt"/>
              </a:rPr>
              <a:t>NGC3079 HI, OH and H</a:t>
            </a:r>
            <a:r>
              <a:rPr lang="en-GB" sz="1400" b="1" baseline="-25000" dirty="0" smtClean="0">
                <a:solidFill>
                  <a:schemeClr val="accent6">
                    <a:lumMod val="75000"/>
                  </a:schemeClr>
                </a:solidFill>
                <a:latin typeface="+mn-lt"/>
              </a:rPr>
              <a:t>2</a:t>
            </a:r>
            <a:r>
              <a:rPr lang="en-GB" sz="1400" b="1" dirty="0" smtClean="0">
                <a:solidFill>
                  <a:schemeClr val="accent6">
                    <a:lumMod val="75000"/>
                  </a:schemeClr>
                </a:solidFill>
                <a:latin typeface="+mn-lt"/>
              </a:rPr>
              <a:t>CO absorption </a:t>
            </a:r>
            <a:br>
              <a:rPr lang="en-GB" sz="1400" b="1" dirty="0" smtClean="0">
                <a:solidFill>
                  <a:schemeClr val="accent6">
                    <a:lumMod val="75000"/>
                  </a:schemeClr>
                </a:solidFill>
                <a:latin typeface="+mn-lt"/>
              </a:rPr>
            </a:br>
            <a:r>
              <a:rPr lang="en-GB" sz="1400" b="1" dirty="0" smtClean="0">
                <a:solidFill>
                  <a:schemeClr val="accent6">
                    <a:lumMod val="75000"/>
                  </a:schemeClr>
                </a:solidFill>
                <a:latin typeface="+mn-lt"/>
              </a:rPr>
              <a:t>(</a:t>
            </a:r>
            <a:r>
              <a:rPr lang="en-GB" sz="1400" b="1" dirty="0" err="1" smtClean="0">
                <a:solidFill>
                  <a:schemeClr val="accent6">
                    <a:lumMod val="75000"/>
                  </a:schemeClr>
                </a:solidFill>
                <a:latin typeface="+mn-lt"/>
              </a:rPr>
              <a:t>Beswick</a:t>
            </a:r>
            <a:r>
              <a:rPr lang="en-GB" sz="1400" b="1" dirty="0" smtClean="0">
                <a:solidFill>
                  <a:schemeClr val="accent6">
                    <a:lumMod val="75000"/>
                  </a:schemeClr>
                </a:solidFill>
                <a:latin typeface="+mn-lt"/>
              </a:rPr>
              <a:t> et al) </a:t>
            </a:r>
          </a:p>
        </p:txBody>
      </p:sp>
      <p:grpSp>
        <p:nvGrpSpPr>
          <p:cNvPr id="8" name="Group 4"/>
          <p:cNvGrpSpPr>
            <a:grpSpLocks/>
          </p:cNvGrpSpPr>
          <p:nvPr/>
        </p:nvGrpSpPr>
        <p:grpSpPr bwMode="auto">
          <a:xfrm>
            <a:off x="5416475" y="1998695"/>
            <a:ext cx="1376811" cy="1655467"/>
            <a:chOff x="2352" y="1152"/>
            <a:chExt cx="2317" cy="2908"/>
          </a:xfrm>
        </p:grpSpPr>
        <p:pic>
          <p:nvPicPr>
            <p:cNvPr id="9" name="Picture 5" descr="hst+rad2"/>
            <p:cNvPicPr>
              <a:picLocks noChangeAspect="1" noChangeArrowheads="1"/>
            </p:cNvPicPr>
            <p:nvPr/>
          </p:nvPicPr>
          <p:blipFill>
            <a:blip r:embed="rId5" cstate="print"/>
            <a:srcRect/>
            <a:stretch>
              <a:fillRect/>
            </a:stretch>
          </p:blipFill>
          <p:spPr bwMode="auto">
            <a:xfrm>
              <a:off x="2352" y="1152"/>
              <a:ext cx="2317" cy="2682"/>
            </a:xfrm>
            <a:prstGeom prst="rect">
              <a:avLst/>
            </a:prstGeom>
            <a:noFill/>
          </p:spPr>
        </p:pic>
        <p:sp>
          <p:nvSpPr>
            <p:cNvPr id="10" name="Text Box 6"/>
            <p:cNvSpPr txBox="1">
              <a:spLocks noChangeArrowheads="1"/>
            </p:cNvSpPr>
            <p:nvPr/>
          </p:nvSpPr>
          <p:spPr bwMode="auto">
            <a:xfrm>
              <a:off x="3110" y="3527"/>
              <a:ext cx="255" cy="533"/>
            </a:xfrm>
            <a:prstGeom prst="rect">
              <a:avLst/>
            </a:prstGeom>
            <a:noFill/>
            <a:ln w="9525">
              <a:noFill/>
              <a:miter lim="800000"/>
              <a:headEnd/>
              <a:tailEnd/>
            </a:ln>
            <a:effectLst/>
          </p:spPr>
          <p:txBody>
            <a:bodyPr wrap="none">
              <a:spAutoFit/>
            </a:bodyPr>
            <a:lstStyle/>
            <a:p>
              <a:pPr algn="l"/>
              <a:endParaRPr lang="en-US" sz="1800" dirty="0">
                <a:solidFill>
                  <a:schemeClr val="tx1"/>
                </a:solidFill>
                <a:latin typeface="Arial" charset="0"/>
              </a:endParaRPr>
            </a:p>
          </p:txBody>
        </p:sp>
      </p:grpSp>
      <p:grpSp>
        <p:nvGrpSpPr>
          <p:cNvPr id="11" name="Group 8"/>
          <p:cNvGrpSpPr>
            <a:grpSpLocks/>
          </p:cNvGrpSpPr>
          <p:nvPr/>
        </p:nvGrpSpPr>
        <p:grpSpPr bwMode="auto">
          <a:xfrm>
            <a:off x="7856817" y="1626770"/>
            <a:ext cx="1172278" cy="1064631"/>
            <a:chOff x="3984" y="1056"/>
            <a:chExt cx="1680" cy="1691"/>
          </a:xfrm>
        </p:grpSpPr>
        <p:pic>
          <p:nvPicPr>
            <p:cNvPr id="12" name="Picture 9" descr="5ghz"/>
            <p:cNvPicPr>
              <a:picLocks noChangeAspect="1" noChangeArrowheads="1"/>
            </p:cNvPicPr>
            <p:nvPr/>
          </p:nvPicPr>
          <p:blipFill>
            <a:blip r:embed="rId6" cstate="print"/>
            <a:srcRect l="6055" t="6210" r="2936" b="6856"/>
            <a:stretch>
              <a:fillRect/>
            </a:stretch>
          </p:blipFill>
          <p:spPr bwMode="auto">
            <a:xfrm>
              <a:off x="3984" y="1056"/>
              <a:ext cx="1680" cy="1572"/>
            </a:xfrm>
            <a:prstGeom prst="rect">
              <a:avLst/>
            </a:prstGeom>
            <a:noFill/>
          </p:spPr>
        </p:pic>
        <p:sp>
          <p:nvSpPr>
            <p:cNvPr id="13" name="Text Box 10"/>
            <p:cNvSpPr txBox="1">
              <a:spLocks noChangeArrowheads="1"/>
            </p:cNvSpPr>
            <p:nvPr/>
          </p:nvSpPr>
          <p:spPr bwMode="auto">
            <a:xfrm>
              <a:off x="4560" y="2160"/>
              <a:ext cx="265" cy="587"/>
            </a:xfrm>
            <a:prstGeom prst="rect">
              <a:avLst/>
            </a:prstGeom>
            <a:noFill/>
            <a:ln w="9525">
              <a:noFill/>
              <a:miter lim="800000"/>
              <a:headEnd/>
              <a:tailEnd/>
            </a:ln>
            <a:effectLst/>
          </p:spPr>
          <p:txBody>
            <a:bodyPr wrap="none">
              <a:spAutoFit/>
            </a:bodyPr>
            <a:lstStyle/>
            <a:p>
              <a:pPr algn="l"/>
              <a:endParaRPr lang="en-US" sz="1800" dirty="0">
                <a:solidFill>
                  <a:schemeClr val="tx1"/>
                </a:solidFill>
                <a:latin typeface="Arial" charset="0"/>
              </a:endParaRPr>
            </a:p>
          </p:txBody>
        </p:sp>
      </p:grpSp>
      <p:pic>
        <p:nvPicPr>
          <p:cNvPr id="14" name="Picture 12" descr="OH-spec"/>
          <p:cNvPicPr>
            <a:picLocks noChangeAspect="1" noChangeArrowheads="1"/>
          </p:cNvPicPr>
          <p:nvPr/>
        </p:nvPicPr>
        <p:blipFill>
          <a:blip r:embed="rId7" cstate="print"/>
          <a:srcRect t="3484" b="2467"/>
          <a:stretch>
            <a:fillRect/>
          </a:stretch>
        </p:blipFill>
        <p:spPr>
          <a:xfrm>
            <a:off x="6921598" y="2649186"/>
            <a:ext cx="1048262" cy="1056938"/>
          </a:xfrm>
          <a:prstGeom prst="rect">
            <a:avLst/>
          </a:prstGeom>
          <a:noFill/>
          <a:ln/>
        </p:spPr>
      </p:pic>
      <p:pic>
        <p:nvPicPr>
          <p:cNvPr id="15" name="Picture 3" descr="h1-spec"/>
          <p:cNvPicPr>
            <a:picLocks noChangeAspect="1" noChangeArrowheads="1"/>
          </p:cNvPicPr>
          <p:nvPr/>
        </p:nvPicPr>
        <p:blipFill>
          <a:blip r:embed="rId8" cstate="print"/>
          <a:srcRect t="3484" b="2467"/>
          <a:stretch>
            <a:fillRect/>
          </a:stretch>
        </p:blipFill>
        <p:spPr>
          <a:xfrm>
            <a:off x="6876256" y="1586488"/>
            <a:ext cx="1080120" cy="1133410"/>
          </a:xfrm>
          <a:prstGeom prst="rect">
            <a:avLst/>
          </a:prstGeom>
          <a:noFill/>
          <a:ln/>
        </p:spPr>
      </p:pic>
      <p:pic>
        <p:nvPicPr>
          <p:cNvPr id="16" name="Picture 11" descr="h2co-spec"/>
          <p:cNvPicPr>
            <a:picLocks noChangeAspect="1" noChangeArrowheads="1"/>
          </p:cNvPicPr>
          <p:nvPr/>
        </p:nvPicPr>
        <p:blipFill>
          <a:blip r:embed="rId9" cstate="print"/>
          <a:srcRect t="5101" b="3082"/>
          <a:stretch>
            <a:fillRect/>
          </a:stretch>
        </p:blipFill>
        <p:spPr>
          <a:xfrm>
            <a:off x="7998523" y="2634882"/>
            <a:ext cx="1038944" cy="1064954"/>
          </a:xfrm>
          <a:prstGeom prst="rect">
            <a:avLst/>
          </a:prstGeom>
          <a:noFill/>
          <a:ln/>
        </p:spPr>
      </p:pic>
      <p:sp>
        <p:nvSpPr>
          <p:cNvPr id="17" name="TextBox 16"/>
          <p:cNvSpPr txBox="1"/>
          <p:nvPr/>
        </p:nvSpPr>
        <p:spPr>
          <a:xfrm>
            <a:off x="4279390" y="4332681"/>
            <a:ext cx="4250662" cy="1200329"/>
          </a:xfrm>
          <a:prstGeom prst="rect">
            <a:avLst/>
          </a:prstGeom>
          <a:scene3d>
            <a:camera prst="orthographicFront"/>
            <a:lightRig rig="threePt" dir="t"/>
          </a:scene3d>
          <a:sp3d>
            <a:bevelT/>
          </a:sp3d>
        </p:spPr>
        <p:style>
          <a:lnRef idx="1">
            <a:schemeClr val="accent4"/>
          </a:lnRef>
          <a:fillRef idx="3">
            <a:schemeClr val="accent4"/>
          </a:fillRef>
          <a:effectRef idx="2">
            <a:schemeClr val="accent4"/>
          </a:effectRef>
          <a:fontRef idx="minor">
            <a:schemeClr val="lt1"/>
          </a:fontRef>
        </p:style>
        <p:txBody>
          <a:bodyPr wrap="square" rtlCol="0">
            <a:spAutoFit/>
          </a:bodyPr>
          <a:lstStyle/>
          <a:p>
            <a:pPr marL="285750" indent="-285750">
              <a:buFont typeface="Arial" charset="0"/>
              <a:buChar char="•"/>
            </a:pPr>
            <a:r>
              <a:rPr lang="en-US" sz="1800" dirty="0" smtClean="0">
                <a:solidFill>
                  <a:schemeClr val="tx1"/>
                </a:solidFill>
              </a:rPr>
              <a:t>ALMA, SKA and e-MERLIN are natural IFUs at different scales and transitions</a:t>
            </a:r>
          </a:p>
          <a:p>
            <a:pPr marL="285750" indent="-285750">
              <a:buFont typeface="Arial" charset="0"/>
              <a:buChar char="•"/>
            </a:pPr>
            <a:r>
              <a:rPr lang="en-US" sz="1800" dirty="0" smtClean="0">
                <a:solidFill>
                  <a:schemeClr val="tx1"/>
                </a:solidFill>
              </a:rPr>
              <a:t>E-ELT IFU maps, e.g. </a:t>
            </a:r>
            <a:r>
              <a:rPr lang="en-US" sz="1800" dirty="0" err="1" smtClean="0">
                <a:solidFill>
                  <a:schemeClr val="tx1"/>
                </a:solidFill>
              </a:rPr>
              <a:t>Halpha</a:t>
            </a:r>
            <a:endParaRPr lang="en-US" sz="1800" dirty="0" smtClean="0">
              <a:solidFill>
                <a:schemeClr val="tx1"/>
              </a:solidFill>
            </a:endParaRPr>
          </a:p>
          <a:p>
            <a:pPr marL="285750" indent="-285750">
              <a:buFont typeface="Arial" charset="0"/>
              <a:buChar char="•"/>
            </a:pPr>
            <a:r>
              <a:rPr lang="en-US" sz="1800" dirty="0" smtClean="0">
                <a:solidFill>
                  <a:schemeClr val="tx1"/>
                </a:solidFill>
              </a:rPr>
              <a:t>Continuum imaging e-MERLIN + VLBI</a:t>
            </a:r>
            <a:endParaRPr lang="en-US" sz="1800" dirty="0">
              <a:solidFill>
                <a:schemeClr val="tx1"/>
              </a:solidFill>
            </a:endParaRPr>
          </a:p>
        </p:txBody>
      </p:sp>
    </p:spTree>
    <p:extLst>
      <p:ext uri="{BB962C8B-B14F-4D97-AF65-F5344CB8AC3E}">
        <p14:creationId xmlns:p14="http://schemas.microsoft.com/office/powerpoint/2010/main" val="211892501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cdn.spacetelescope.org/archives/images/screen/heic1219b.jpg"/>
          <p:cNvPicPr>
            <a:picLocks noChangeAspect="1" noChangeArrowheads="1"/>
          </p:cNvPicPr>
          <p:nvPr/>
        </p:nvPicPr>
        <p:blipFill rotWithShape="1">
          <a:blip r:embed="rId2">
            <a:extLst>
              <a:ext uri="{28A0092B-C50C-407E-A947-70E740481C1C}">
                <a14:useLocalDpi xmlns:a14="http://schemas.microsoft.com/office/drawing/2010/main" val="0"/>
              </a:ext>
            </a:extLst>
          </a:blip>
          <a:srcRect l="-1025" t="8650" r="883" b="11984"/>
          <a:stretch/>
        </p:blipFill>
        <p:spPr bwMode="auto">
          <a:xfrm>
            <a:off x="-95002" y="0"/>
            <a:ext cx="9275514"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a:grpSpLocks noChangeAspect="1"/>
          </p:cNvGrpSpPr>
          <p:nvPr/>
        </p:nvGrpSpPr>
        <p:grpSpPr>
          <a:xfrm>
            <a:off x="380256" y="764704"/>
            <a:ext cx="1963267" cy="1440160"/>
            <a:chOff x="286868" y="2340701"/>
            <a:chExt cx="4226145" cy="3100100"/>
          </a:xfrm>
        </p:grpSpPr>
        <p:pic>
          <p:nvPicPr>
            <p:cNvPr id="7" name="Picture 2" descr="C:\Users\twbm\Desktop\Various Miscellaneous Files\Temporary Files\e-Merlin M82\M82 Material for Tim\M82_Spitzer_Rotated.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451" t="15579" r="9560" b="22810"/>
            <a:stretch/>
          </p:blipFill>
          <p:spPr bwMode="auto">
            <a:xfrm>
              <a:off x="286868" y="2340701"/>
              <a:ext cx="4226145" cy="3100100"/>
            </a:xfrm>
            <a:prstGeom prst="rect">
              <a:avLst/>
            </a:prstGeom>
            <a:noFill/>
            <a:ln w="12700">
              <a:solidFill>
                <a:srgbClr val="FFC000"/>
              </a:solidFill>
            </a:ln>
            <a:extLst>
              <a:ext uri="{909E8E84-426E-40dd-AFC4-6F175D3DCCD1}">
                <a14:hiddenFill xmlns:a14="http://schemas.microsoft.com/office/drawing/2010/main">
                  <a:solidFill>
                    <a:srgbClr val="FFFFFF"/>
                  </a:solidFill>
                </a14:hiddenFill>
              </a:ext>
            </a:extLst>
          </p:spPr>
        </p:pic>
        <p:sp>
          <p:nvSpPr>
            <p:cNvPr id="8" name="Rectangle 7"/>
            <p:cNvSpPr>
              <a:spLocks noChangeAspect="1"/>
            </p:cNvSpPr>
            <p:nvPr/>
          </p:nvSpPr>
          <p:spPr bwMode="auto">
            <a:xfrm>
              <a:off x="2148678" y="3863038"/>
              <a:ext cx="658978" cy="419248"/>
            </a:xfrm>
            <a:prstGeom prst="rect">
              <a:avLst/>
            </a:prstGeom>
            <a:noFill/>
            <a:ln w="19050" cap="flat" cmpd="sng" algn="ctr">
              <a:solidFill>
                <a:srgbClr val="FE0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outerShdw blurRad="38100" dist="38100" dir="2700000" algn="tl">
                    <a:srgbClr val="000000">
                      <a:alpha val="43137"/>
                    </a:srgbClr>
                  </a:outerShdw>
                </a:effectLst>
                <a:latin typeface="Tahoma" pitchFamily="34" charset="0"/>
              </a:endParaRPr>
            </a:p>
          </p:txBody>
        </p:sp>
      </p:grpSp>
      <p:sp>
        <p:nvSpPr>
          <p:cNvPr id="6" name="TextBox 5"/>
          <p:cNvSpPr txBox="1"/>
          <p:nvPr/>
        </p:nvSpPr>
        <p:spPr>
          <a:xfrm>
            <a:off x="391765" y="764704"/>
            <a:ext cx="1659955" cy="261610"/>
          </a:xfrm>
          <a:prstGeom prst="rect">
            <a:avLst/>
          </a:prstGeom>
          <a:noFill/>
        </p:spPr>
        <p:txBody>
          <a:bodyPr wrap="square" rtlCol="0">
            <a:spAutoFit/>
          </a:bodyPr>
          <a:lstStyle/>
          <a:p>
            <a:r>
              <a:rPr lang="en-GB" sz="1100" dirty="0" smtClean="0"/>
              <a:t>M82 (3.6Mpc) </a:t>
            </a:r>
            <a:endParaRPr lang="en-GB" sz="1100" dirty="0"/>
          </a:p>
        </p:txBody>
      </p:sp>
      <p:pic>
        <p:nvPicPr>
          <p:cNvPr id="5" name="Picture 3" descr="C:\Users\twbm\Pictures\M82zoom_nrao-1024x797.jpg"/>
          <p:cNvPicPr>
            <a:picLocks noChangeAspect="1" noChangeArrowheads="1"/>
          </p:cNvPicPr>
          <p:nvPr/>
        </p:nvPicPr>
        <p:blipFill rotWithShape="1">
          <a:blip r:embed="rId4">
            <a:extLst>
              <a:ext uri="{28A0092B-C50C-407E-A947-70E740481C1C}">
                <a14:useLocalDpi xmlns:a14="http://schemas.microsoft.com/office/drawing/2010/main" val="0"/>
              </a:ext>
            </a:extLst>
          </a:blip>
          <a:srcRect l="19464" t="2765" r="1384" b="32535"/>
          <a:stretch/>
        </p:blipFill>
        <p:spPr bwMode="auto">
          <a:xfrm>
            <a:off x="30328" y="2276866"/>
            <a:ext cx="5206392" cy="3312359"/>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107504" y="2348880"/>
            <a:ext cx="2994080" cy="261610"/>
          </a:xfrm>
          <a:prstGeom prst="rect">
            <a:avLst/>
          </a:prstGeom>
          <a:noFill/>
        </p:spPr>
        <p:txBody>
          <a:bodyPr wrap="square" rtlCol="0">
            <a:spAutoFit/>
          </a:bodyPr>
          <a:lstStyle/>
          <a:p>
            <a:r>
              <a:rPr lang="en-GB" sz="1100" dirty="0" smtClean="0"/>
              <a:t>M82 – JVLA(A+B) C-Band - Beam 0.35”</a:t>
            </a:r>
            <a:endParaRPr lang="en-GB" sz="1100" dirty="0"/>
          </a:p>
        </p:txBody>
      </p:sp>
      <p:sp>
        <p:nvSpPr>
          <p:cNvPr id="3" name="TextBox 2"/>
          <p:cNvSpPr txBox="1"/>
          <p:nvPr/>
        </p:nvSpPr>
        <p:spPr>
          <a:xfrm>
            <a:off x="39467" y="46365"/>
            <a:ext cx="4388517" cy="646331"/>
          </a:xfrm>
          <a:prstGeom prst="rect">
            <a:avLst/>
          </a:prstGeom>
          <a:solidFill>
            <a:srgbClr val="00B050"/>
          </a:solidFill>
          <a:ln w="19050">
            <a:solidFill>
              <a:srgbClr val="FFC000"/>
            </a:solidFill>
          </a:ln>
        </p:spPr>
        <p:txBody>
          <a:bodyPr wrap="square" rtlCol="0">
            <a:spAutoFit/>
          </a:bodyPr>
          <a:lstStyle/>
          <a:p>
            <a:r>
              <a:rPr lang="en-GB" dirty="0" smtClean="0"/>
              <a:t>Tom </a:t>
            </a:r>
            <a:r>
              <a:rPr lang="en-GB" dirty="0" err="1" smtClean="0"/>
              <a:t>Muxlow</a:t>
            </a:r>
            <a:r>
              <a:rPr lang="en-GB" dirty="0" smtClean="0"/>
              <a:t>/Rob </a:t>
            </a:r>
            <a:r>
              <a:rPr lang="en-GB" dirty="0" err="1" smtClean="0"/>
              <a:t>Beswick</a:t>
            </a:r>
            <a:r>
              <a:rPr lang="en-GB" dirty="0" smtClean="0"/>
              <a:t>:                               Star-formation Across Cosmic Time: M82</a:t>
            </a:r>
            <a:endParaRPr lang="en-GB" dirty="0"/>
          </a:p>
        </p:txBody>
      </p:sp>
      <p:pic>
        <p:nvPicPr>
          <p:cNvPr id="2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1341" y="4329586"/>
            <a:ext cx="2302659" cy="2472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a:off x="7670520" y="6237312"/>
            <a:ext cx="1473480" cy="230832"/>
          </a:xfrm>
          <a:prstGeom prst="rect">
            <a:avLst/>
          </a:prstGeom>
          <a:noFill/>
        </p:spPr>
        <p:txBody>
          <a:bodyPr wrap="none" rtlCol="0">
            <a:spAutoFit/>
          </a:bodyPr>
          <a:lstStyle/>
          <a:p>
            <a:r>
              <a:rPr lang="en-GB" sz="900" dirty="0">
                <a:ea typeface="Tahoma" panose="020B0604030504040204" pitchFamily="34" charset="0"/>
                <a:cs typeface="Tahoma" panose="020B0604030504040204" pitchFamily="34" charset="0"/>
              </a:rPr>
              <a:t>e</a:t>
            </a:r>
            <a:r>
              <a:rPr lang="en-GB" sz="900" dirty="0" smtClean="0">
                <a:ea typeface="Tahoma" panose="020B0604030504040204" pitchFamily="34" charset="0"/>
                <a:cs typeface="Tahoma" panose="020B0604030504040204" pitchFamily="34" charset="0"/>
              </a:rPr>
              <a:t>-MERLIN 1.25-1.75GHz</a:t>
            </a:r>
            <a:endParaRPr lang="en-GB" sz="900" dirty="0">
              <a:ea typeface="Tahoma" panose="020B0604030504040204" pitchFamily="34" charset="0"/>
              <a:cs typeface="Tahoma" panose="020B0604030504040204" pitchFamily="34" charset="0"/>
            </a:endParaRPr>
          </a:p>
        </p:txBody>
      </p:sp>
      <p:sp>
        <p:nvSpPr>
          <p:cNvPr id="9" name="Rectangle 8"/>
          <p:cNvSpPr>
            <a:spLocks noChangeAspect="1"/>
          </p:cNvSpPr>
          <p:nvPr/>
        </p:nvSpPr>
        <p:spPr>
          <a:xfrm>
            <a:off x="1763684" y="3661200"/>
            <a:ext cx="361090" cy="374287"/>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24840" t="8705" r="22604" b="6481"/>
          <a:stretch/>
        </p:blipFill>
        <p:spPr bwMode="auto">
          <a:xfrm>
            <a:off x="4502171" y="46317"/>
            <a:ext cx="4678341" cy="4246779"/>
          </a:xfrm>
          <a:prstGeom prst="rect">
            <a:avLst/>
          </a:prstGeom>
          <a:noFill/>
          <a:ln w="19050">
            <a:solidFill>
              <a:srgbClr val="00FF00"/>
            </a:solidFill>
            <a:miter lim="800000"/>
            <a:headEnd/>
            <a:tailEnd/>
          </a:ln>
          <a:extLst>
            <a:ext uri="{909E8E84-426E-40dd-AFC4-6F175D3DCCD1}">
              <a14:hiddenFill xmlns:a14="http://schemas.microsoft.com/office/drawing/2010/main">
                <a:solidFill>
                  <a:schemeClr val="accent1"/>
                </a:solidFill>
              </a14:hiddenFill>
            </a:ext>
          </a:extLst>
        </p:spPr>
      </p:pic>
      <p:sp>
        <p:nvSpPr>
          <p:cNvPr id="32" name="TextBox 31"/>
          <p:cNvSpPr txBox="1"/>
          <p:nvPr/>
        </p:nvSpPr>
        <p:spPr>
          <a:xfrm>
            <a:off x="6156176" y="260648"/>
            <a:ext cx="3240360" cy="276999"/>
          </a:xfrm>
          <a:prstGeom prst="rect">
            <a:avLst/>
          </a:prstGeom>
          <a:noFill/>
        </p:spPr>
        <p:txBody>
          <a:bodyPr wrap="square" rtlCol="0">
            <a:spAutoFit/>
          </a:bodyPr>
          <a:lstStyle/>
          <a:p>
            <a:r>
              <a:rPr lang="en-GB" sz="1200" dirty="0">
                <a:solidFill>
                  <a:schemeClr val="bg1"/>
                </a:solidFill>
                <a:ea typeface="Tahoma" panose="020B0604030504040204" pitchFamily="34" charset="0"/>
                <a:cs typeface="Tahoma" panose="020B0604030504040204" pitchFamily="34" charset="0"/>
              </a:rPr>
              <a:t>e</a:t>
            </a:r>
            <a:r>
              <a:rPr lang="en-GB" sz="1200" dirty="0" smtClean="0">
                <a:solidFill>
                  <a:schemeClr val="bg1"/>
                </a:solidFill>
                <a:ea typeface="Tahoma" panose="020B0604030504040204" pitchFamily="34" charset="0"/>
                <a:cs typeface="Tahoma" panose="020B0604030504040204" pitchFamily="34" charset="0"/>
              </a:rPr>
              <a:t>-MERLIN 4.75-5.25GHz     Beam 50mas</a:t>
            </a:r>
            <a:endParaRPr lang="en-GB" sz="1200" dirty="0">
              <a:solidFill>
                <a:schemeClr val="bg1"/>
              </a:solidFill>
              <a:ea typeface="Tahoma" panose="020B0604030504040204" pitchFamily="34" charset="0"/>
              <a:cs typeface="Tahoma" panose="020B0604030504040204" pitchFamily="34" charset="0"/>
            </a:endParaRPr>
          </a:p>
        </p:txBody>
      </p:sp>
      <p:sp>
        <p:nvSpPr>
          <p:cNvPr id="11" name="TextBox 10"/>
          <p:cNvSpPr txBox="1"/>
          <p:nvPr/>
        </p:nvSpPr>
        <p:spPr>
          <a:xfrm>
            <a:off x="6586644" y="3669433"/>
            <a:ext cx="519758" cy="276999"/>
          </a:xfrm>
          <a:prstGeom prst="rect">
            <a:avLst/>
          </a:prstGeom>
          <a:noFill/>
        </p:spPr>
        <p:txBody>
          <a:bodyPr wrap="square" rtlCol="0">
            <a:spAutoFit/>
          </a:bodyPr>
          <a:lstStyle/>
          <a:p>
            <a:r>
              <a:rPr lang="en-GB" sz="1200" dirty="0" smtClean="0">
                <a:solidFill>
                  <a:srgbClr val="FF0000"/>
                </a:solidFill>
              </a:rPr>
              <a:t>SNR</a:t>
            </a:r>
            <a:endParaRPr lang="en-GB" sz="1200" dirty="0">
              <a:solidFill>
                <a:srgbClr val="FF0000"/>
              </a:solidFill>
            </a:endParaRPr>
          </a:p>
        </p:txBody>
      </p:sp>
      <p:cxnSp>
        <p:nvCxnSpPr>
          <p:cNvPr id="13" name="Straight Arrow Connector 12"/>
          <p:cNvCxnSpPr/>
          <p:nvPr/>
        </p:nvCxnSpPr>
        <p:spPr>
          <a:xfrm flipV="1">
            <a:off x="6458831" y="2610490"/>
            <a:ext cx="1785577" cy="11724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6480213" y="895509"/>
            <a:ext cx="1190307" cy="287179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6480213" y="2479685"/>
            <a:ext cx="1044115" cy="12876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flipV="1">
            <a:off x="6156177" y="3512042"/>
            <a:ext cx="324036" cy="25526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flipV="1">
            <a:off x="5868145" y="3647488"/>
            <a:ext cx="612068" cy="11981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flipV="1">
            <a:off x="6084168" y="1988840"/>
            <a:ext cx="396046" cy="180020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flipV="1">
            <a:off x="6372200" y="2610490"/>
            <a:ext cx="108014" cy="11568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6444485" y="1587011"/>
            <a:ext cx="969808" cy="276999"/>
          </a:xfrm>
          <a:prstGeom prst="rect">
            <a:avLst/>
          </a:prstGeom>
          <a:noFill/>
        </p:spPr>
        <p:txBody>
          <a:bodyPr wrap="square" rtlCol="0">
            <a:spAutoFit/>
          </a:bodyPr>
          <a:lstStyle/>
          <a:p>
            <a:r>
              <a:rPr lang="en-GB" sz="1200" dirty="0" smtClean="0">
                <a:solidFill>
                  <a:srgbClr val="00B050"/>
                </a:solidFill>
              </a:rPr>
              <a:t>Breakout</a:t>
            </a:r>
            <a:endParaRPr lang="en-GB" sz="1200" dirty="0">
              <a:solidFill>
                <a:srgbClr val="00B050"/>
              </a:solidFill>
            </a:endParaRPr>
          </a:p>
        </p:txBody>
      </p:sp>
      <p:cxnSp>
        <p:nvCxnSpPr>
          <p:cNvPr id="63" name="Straight Arrow Connector 62"/>
          <p:cNvCxnSpPr/>
          <p:nvPr/>
        </p:nvCxnSpPr>
        <p:spPr>
          <a:xfrm flipH="1">
            <a:off x="6658653" y="1844824"/>
            <a:ext cx="145595" cy="208015"/>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5364088" y="559713"/>
            <a:ext cx="969808" cy="276999"/>
          </a:xfrm>
          <a:prstGeom prst="rect">
            <a:avLst/>
          </a:prstGeom>
          <a:noFill/>
        </p:spPr>
        <p:txBody>
          <a:bodyPr wrap="square" rtlCol="0">
            <a:spAutoFit/>
          </a:bodyPr>
          <a:lstStyle/>
          <a:p>
            <a:r>
              <a:rPr lang="en-GB" sz="1200" dirty="0" smtClean="0">
                <a:solidFill>
                  <a:srgbClr val="0A02AE"/>
                </a:solidFill>
              </a:rPr>
              <a:t>HII Region</a:t>
            </a:r>
            <a:endParaRPr lang="en-GB" sz="1200" dirty="0">
              <a:solidFill>
                <a:srgbClr val="0A02AE"/>
              </a:solidFill>
            </a:endParaRPr>
          </a:p>
        </p:txBody>
      </p:sp>
      <p:cxnSp>
        <p:nvCxnSpPr>
          <p:cNvPr id="69" name="Straight Arrow Connector 68"/>
          <p:cNvCxnSpPr/>
          <p:nvPr/>
        </p:nvCxnSpPr>
        <p:spPr>
          <a:xfrm>
            <a:off x="6228974" y="764704"/>
            <a:ext cx="502476" cy="130805"/>
          </a:xfrm>
          <a:prstGeom prst="straightConnector1">
            <a:avLst/>
          </a:prstGeom>
          <a:ln>
            <a:solidFill>
              <a:srgbClr val="0A02AE"/>
            </a:solidFill>
            <a:tailEnd type="triangle"/>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35496" y="5589240"/>
            <a:ext cx="6479140" cy="1384995"/>
          </a:xfrm>
          <a:prstGeom prst="rect">
            <a:avLst/>
          </a:prstGeom>
          <a:solidFill>
            <a:schemeClr val="bg1"/>
          </a:solidFill>
        </p:spPr>
        <p:txBody>
          <a:bodyPr wrap="square" rtlCol="0">
            <a:spAutoFit/>
          </a:bodyPr>
          <a:lstStyle/>
          <a:p>
            <a:pPr>
              <a:defRPr/>
            </a:pPr>
            <a:endParaRPr lang="en-GB" sz="1200" kern="0" dirty="0" smtClean="0"/>
          </a:p>
          <a:p>
            <a:pPr>
              <a:defRPr/>
            </a:pPr>
            <a:r>
              <a:rPr lang="en-GB" sz="1200" kern="0" dirty="0" smtClean="0"/>
              <a:t>Calibrate star-formation rate derivation on nearby galaxies like M82</a:t>
            </a:r>
          </a:p>
          <a:p>
            <a:pPr>
              <a:defRPr/>
            </a:pPr>
            <a:endParaRPr lang="en-GB" sz="1200" kern="0" dirty="0"/>
          </a:p>
          <a:p>
            <a:pPr>
              <a:defRPr/>
            </a:pPr>
            <a:r>
              <a:rPr lang="en-GB" sz="1200" kern="0" dirty="0" smtClean="0"/>
              <a:t>Separate AGN / S-F (&amp; SNR from HII) by sensitive high resolution imaging at C- &amp; L-Band</a:t>
            </a:r>
          </a:p>
          <a:p>
            <a:pPr>
              <a:defRPr/>
            </a:pPr>
            <a:endParaRPr lang="en-GB" sz="1200" kern="0" dirty="0" smtClean="0"/>
          </a:p>
          <a:p>
            <a:pPr>
              <a:defRPr/>
            </a:pPr>
            <a:r>
              <a:rPr lang="en-GB" sz="1200" kern="0" dirty="0" smtClean="0"/>
              <a:t>Extend to distant galaxies 1000 times further away and  1 million times fainter</a:t>
            </a:r>
          </a:p>
          <a:p>
            <a:pPr>
              <a:defRPr/>
            </a:pPr>
            <a:endParaRPr lang="en-GB" sz="1200" kern="0" dirty="0" smtClean="0"/>
          </a:p>
        </p:txBody>
      </p:sp>
      <p:sp>
        <p:nvSpPr>
          <p:cNvPr id="2" name="TextBox 1"/>
          <p:cNvSpPr txBox="1"/>
          <p:nvPr/>
        </p:nvSpPr>
        <p:spPr>
          <a:xfrm>
            <a:off x="107504" y="5255622"/>
            <a:ext cx="1872208" cy="261610"/>
          </a:xfrm>
          <a:prstGeom prst="rect">
            <a:avLst/>
          </a:prstGeom>
          <a:noFill/>
        </p:spPr>
        <p:txBody>
          <a:bodyPr wrap="square" rtlCol="0">
            <a:spAutoFit/>
          </a:bodyPr>
          <a:lstStyle/>
          <a:p>
            <a:r>
              <a:rPr lang="en-GB" sz="1100" dirty="0"/>
              <a:t>Marvel, Owen, </a:t>
            </a:r>
            <a:r>
              <a:rPr lang="en-GB" sz="1100" dirty="0" smtClean="0"/>
              <a:t> &amp; </a:t>
            </a:r>
            <a:r>
              <a:rPr lang="en-GB" sz="1100" dirty="0" err="1" smtClean="0"/>
              <a:t>Eilek</a:t>
            </a:r>
            <a:endParaRPr lang="en-GB" sz="1100" dirty="0"/>
          </a:p>
        </p:txBody>
      </p:sp>
    </p:spTree>
    <p:extLst>
      <p:ext uri="{BB962C8B-B14F-4D97-AF65-F5344CB8AC3E}">
        <p14:creationId xmlns:p14="http://schemas.microsoft.com/office/powerpoint/2010/main" val="12739777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cdn.spacetelescope.org/archives/images/screen/heic1219b.jpg"/>
          <p:cNvPicPr>
            <a:picLocks noChangeAspect="1" noChangeArrowheads="1"/>
          </p:cNvPicPr>
          <p:nvPr/>
        </p:nvPicPr>
        <p:blipFill rotWithShape="1">
          <a:blip r:embed="rId2">
            <a:extLst>
              <a:ext uri="{28A0092B-C50C-407E-A947-70E740481C1C}">
                <a14:useLocalDpi xmlns:a14="http://schemas.microsoft.com/office/drawing/2010/main" val="0"/>
              </a:ext>
            </a:extLst>
          </a:blip>
          <a:srcRect l="-1025" t="8650" r="883" b="11984"/>
          <a:stretch/>
        </p:blipFill>
        <p:spPr bwMode="auto">
          <a:xfrm>
            <a:off x="-95002" y="0"/>
            <a:ext cx="9275514"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a:grpSpLocks noChangeAspect="1"/>
          </p:cNvGrpSpPr>
          <p:nvPr/>
        </p:nvGrpSpPr>
        <p:grpSpPr>
          <a:xfrm>
            <a:off x="380256" y="764704"/>
            <a:ext cx="1963267" cy="1440160"/>
            <a:chOff x="286868" y="2340701"/>
            <a:chExt cx="4226145" cy="3100100"/>
          </a:xfrm>
        </p:grpSpPr>
        <p:pic>
          <p:nvPicPr>
            <p:cNvPr id="7" name="Picture 2" descr="C:\Users\twbm\Desktop\Various Miscellaneous Files\Temporary Files\e-Merlin M82\M82 Material for Tim\M82_Spitzer_Rotated.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451" t="15579" r="9560" b="22810"/>
            <a:stretch/>
          </p:blipFill>
          <p:spPr bwMode="auto">
            <a:xfrm>
              <a:off x="286868" y="2340701"/>
              <a:ext cx="4226145" cy="3100100"/>
            </a:xfrm>
            <a:prstGeom prst="rect">
              <a:avLst/>
            </a:prstGeom>
            <a:noFill/>
            <a:ln w="12700">
              <a:solidFill>
                <a:srgbClr val="FFC000"/>
              </a:solidFill>
            </a:ln>
            <a:extLst>
              <a:ext uri="{909E8E84-426E-40dd-AFC4-6F175D3DCCD1}">
                <a14:hiddenFill xmlns:a14="http://schemas.microsoft.com/office/drawing/2010/main">
                  <a:solidFill>
                    <a:srgbClr val="FFFFFF"/>
                  </a:solidFill>
                </a14:hiddenFill>
              </a:ext>
            </a:extLst>
          </p:spPr>
        </p:pic>
        <p:sp>
          <p:nvSpPr>
            <p:cNvPr id="8" name="Rectangle 7"/>
            <p:cNvSpPr>
              <a:spLocks noChangeAspect="1"/>
            </p:cNvSpPr>
            <p:nvPr/>
          </p:nvSpPr>
          <p:spPr bwMode="auto">
            <a:xfrm>
              <a:off x="2148678" y="3863038"/>
              <a:ext cx="658978" cy="419248"/>
            </a:xfrm>
            <a:prstGeom prst="rect">
              <a:avLst/>
            </a:prstGeom>
            <a:noFill/>
            <a:ln w="19050" cap="flat" cmpd="sng" algn="ctr">
              <a:solidFill>
                <a:srgbClr val="FE0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outerShdw blurRad="38100" dist="38100" dir="2700000" algn="tl">
                    <a:srgbClr val="000000">
                      <a:alpha val="43137"/>
                    </a:srgbClr>
                  </a:outerShdw>
                </a:effectLst>
                <a:latin typeface="Tahoma" pitchFamily="34" charset="0"/>
              </a:endParaRPr>
            </a:p>
          </p:txBody>
        </p:sp>
      </p:grpSp>
      <p:sp>
        <p:nvSpPr>
          <p:cNvPr id="6" name="TextBox 5"/>
          <p:cNvSpPr txBox="1"/>
          <p:nvPr/>
        </p:nvSpPr>
        <p:spPr>
          <a:xfrm>
            <a:off x="391765" y="764704"/>
            <a:ext cx="1659955" cy="261610"/>
          </a:xfrm>
          <a:prstGeom prst="rect">
            <a:avLst/>
          </a:prstGeom>
          <a:noFill/>
        </p:spPr>
        <p:txBody>
          <a:bodyPr wrap="square" rtlCol="0">
            <a:spAutoFit/>
          </a:bodyPr>
          <a:lstStyle/>
          <a:p>
            <a:r>
              <a:rPr lang="en-GB" sz="1100" dirty="0" smtClean="0"/>
              <a:t>M82 (3.6Mpc) </a:t>
            </a:r>
            <a:endParaRPr lang="en-GB" sz="1100" dirty="0"/>
          </a:p>
        </p:txBody>
      </p:sp>
      <p:pic>
        <p:nvPicPr>
          <p:cNvPr id="5" name="Picture 3" descr="C:\Users\twbm\Pictures\M82zoom_nrao-1024x797.jpg"/>
          <p:cNvPicPr>
            <a:picLocks noChangeAspect="1" noChangeArrowheads="1"/>
          </p:cNvPicPr>
          <p:nvPr/>
        </p:nvPicPr>
        <p:blipFill rotWithShape="1">
          <a:blip r:embed="rId4">
            <a:extLst>
              <a:ext uri="{28A0092B-C50C-407E-A947-70E740481C1C}">
                <a14:useLocalDpi xmlns:a14="http://schemas.microsoft.com/office/drawing/2010/main" val="0"/>
              </a:ext>
            </a:extLst>
          </a:blip>
          <a:srcRect l="19464" t="2765" r="1384" b="32535"/>
          <a:stretch/>
        </p:blipFill>
        <p:spPr bwMode="auto">
          <a:xfrm>
            <a:off x="30328" y="2276866"/>
            <a:ext cx="5206392" cy="3312359"/>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107504" y="2348880"/>
            <a:ext cx="2994080" cy="261610"/>
          </a:xfrm>
          <a:prstGeom prst="rect">
            <a:avLst/>
          </a:prstGeom>
          <a:noFill/>
        </p:spPr>
        <p:txBody>
          <a:bodyPr wrap="square" rtlCol="0">
            <a:spAutoFit/>
          </a:bodyPr>
          <a:lstStyle/>
          <a:p>
            <a:r>
              <a:rPr lang="en-GB" sz="1100" dirty="0" smtClean="0"/>
              <a:t>M82 – JVLA(A+B) C-Band - Beam 0.35”</a:t>
            </a:r>
            <a:endParaRPr lang="en-GB" sz="1100" dirty="0"/>
          </a:p>
        </p:txBody>
      </p:sp>
      <p:sp>
        <p:nvSpPr>
          <p:cNvPr id="3" name="TextBox 2"/>
          <p:cNvSpPr txBox="1"/>
          <p:nvPr/>
        </p:nvSpPr>
        <p:spPr>
          <a:xfrm>
            <a:off x="39467" y="46365"/>
            <a:ext cx="4388517" cy="646331"/>
          </a:xfrm>
          <a:prstGeom prst="rect">
            <a:avLst/>
          </a:prstGeom>
          <a:solidFill>
            <a:srgbClr val="00B050"/>
          </a:solidFill>
          <a:ln w="19050">
            <a:solidFill>
              <a:srgbClr val="FFC000"/>
            </a:solidFill>
          </a:ln>
        </p:spPr>
        <p:txBody>
          <a:bodyPr wrap="square" rtlCol="0">
            <a:spAutoFit/>
          </a:bodyPr>
          <a:lstStyle/>
          <a:p>
            <a:r>
              <a:rPr lang="en-GB" dirty="0" smtClean="0"/>
              <a:t>Tom </a:t>
            </a:r>
            <a:r>
              <a:rPr lang="en-GB" dirty="0" err="1" smtClean="0"/>
              <a:t>Muxlow</a:t>
            </a:r>
            <a:r>
              <a:rPr lang="en-GB" dirty="0" smtClean="0"/>
              <a:t>/Rob </a:t>
            </a:r>
            <a:r>
              <a:rPr lang="en-GB" dirty="0" err="1" smtClean="0"/>
              <a:t>Beswick</a:t>
            </a:r>
            <a:r>
              <a:rPr lang="en-GB" dirty="0" smtClean="0"/>
              <a:t>:                               Star-formation Across Cosmic Time: M82</a:t>
            </a:r>
            <a:endParaRPr lang="en-GB" dirty="0"/>
          </a:p>
        </p:txBody>
      </p:sp>
      <p:pic>
        <p:nvPicPr>
          <p:cNvPr id="2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1341" y="4329586"/>
            <a:ext cx="2302659" cy="2472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a:off x="7670520" y="6237312"/>
            <a:ext cx="1473480" cy="230832"/>
          </a:xfrm>
          <a:prstGeom prst="rect">
            <a:avLst/>
          </a:prstGeom>
          <a:noFill/>
        </p:spPr>
        <p:txBody>
          <a:bodyPr wrap="none" rtlCol="0">
            <a:spAutoFit/>
          </a:bodyPr>
          <a:lstStyle/>
          <a:p>
            <a:r>
              <a:rPr lang="en-GB" sz="900" dirty="0">
                <a:ea typeface="Tahoma" panose="020B0604030504040204" pitchFamily="34" charset="0"/>
                <a:cs typeface="Tahoma" panose="020B0604030504040204" pitchFamily="34" charset="0"/>
              </a:rPr>
              <a:t>e</a:t>
            </a:r>
            <a:r>
              <a:rPr lang="en-GB" sz="900" dirty="0" smtClean="0">
                <a:ea typeface="Tahoma" panose="020B0604030504040204" pitchFamily="34" charset="0"/>
                <a:cs typeface="Tahoma" panose="020B0604030504040204" pitchFamily="34" charset="0"/>
              </a:rPr>
              <a:t>-MERLIN 1.25-1.75GHz</a:t>
            </a:r>
            <a:endParaRPr lang="en-GB" sz="900" dirty="0">
              <a:ea typeface="Tahoma" panose="020B0604030504040204" pitchFamily="34" charset="0"/>
              <a:cs typeface="Tahoma" panose="020B0604030504040204" pitchFamily="34" charset="0"/>
            </a:endParaRPr>
          </a:p>
        </p:txBody>
      </p:sp>
      <p:sp>
        <p:nvSpPr>
          <p:cNvPr id="9" name="Rectangle 8"/>
          <p:cNvSpPr>
            <a:spLocks noChangeAspect="1"/>
          </p:cNvSpPr>
          <p:nvPr/>
        </p:nvSpPr>
        <p:spPr>
          <a:xfrm>
            <a:off x="1763684" y="3661200"/>
            <a:ext cx="361090" cy="374287"/>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24840" t="8705" r="22604" b="6481"/>
          <a:stretch/>
        </p:blipFill>
        <p:spPr bwMode="auto">
          <a:xfrm>
            <a:off x="4502171" y="46317"/>
            <a:ext cx="4678341" cy="4246779"/>
          </a:xfrm>
          <a:prstGeom prst="rect">
            <a:avLst/>
          </a:prstGeom>
          <a:noFill/>
          <a:ln w="19050">
            <a:solidFill>
              <a:srgbClr val="00FF00"/>
            </a:solidFill>
            <a:miter lim="800000"/>
            <a:headEnd/>
            <a:tailEnd/>
          </a:ln>
          <a:extLst>
            <a:ext uri="{909E8E84-426E-40dd-AFC4-6F175D3DCCD1}">
              <a14:hiddenFill xmlns:a14="http://schemas.microsoft.com/office/drawing/2010/main">
                <a:solidFill>
                  <a:schemeClr val="accent1"/>
                </a:solidFill>
              </a14:hiddenFill>
            </a:ext>
          </a:extLst>
        </p:spPr>
      </p:pic>
      <p:sp>
        <p:nvSpPr>
          <p:cNvPr id="32" name="TextBox 31"/>
          <p:cNvSpPr txBox="1"/>
          <p:nvPr/>
        </p:nvSpPr>
        <p:spPr>
          <a:xfrm>
            <a:off x="6156176" y="260648"/>
            <a:ext cx="3240360" cy="276999"/>
          </a:xfrm>
          <a:prstGeom prst="rect">
            <a:avLst/>
          </a:prstGeom>
          <a:noFill/>
        </p:spPr>
        <p:txBody>
          <a:bodyPr wrap="square" rtlCol="0">
            <a:spAutoFit/>
          </a:bodyPr>
          <a:lstStyle/>
          <a:p>
            <a:r>
              <a:rPr lang="en-GB" sz="1200" dirty="0">
                <a:solidFill>
                  <a:schemeClr val="bg1"/>
                </a:solidFill>
                <a:ea typeface="Tahoma" panose="020B0604030504040204" pitchFamily="34" charset="0"/>
                <a:cs typeface="Tahoma" panose="020B0604030504040204" pitchFamily="34" charset="0"/>
              </a:rPr>
              <a:t>e</a:t>
            </a:r>
            <a:r>
              <a:rPr lang="en-GB" sz="1200" dirty="0" smtClean="0">
                <a:solidFill>
                  <a:schemeClr val="bg1"/>
                </a:solidFill>
                <a:ea typeface="Tahoma" panose="020B0604030504040204" pitchFamily="34" charset="0"/>
                <a:cs typeface="Tahoma" panose="020B0604030504040204" pitchFamily="34" charset="0"/>
              </a:rPr>
              <a:t>-MERLIN 4.75-5.25GHz     Beam 50mas</a:t>
            </a:r>
            <a:endParaRPr lang="en-GB" sz="1200" dirty="0">
              <a:solidFill>
                <a:schemeClr val="bg1"/>
              </a:solidFill>
              <a:ea typeface="Tahoma" panose="020B0604030504040204" pitchFamily="34" charset="0"/>
              <a:cs typeface="Tahoma" panose="020B0604030504040204" pitchFamily="34" charset="0"/>
            </a:endParaRPr>
          </a:p>
        </p:txBody>
      </p:sp>
      <p:sp>
        <p:nvSpPr>
          <p:cNvPr id="11" name="TextBox 10"/>
          <p:cNvSpPr txBox="1"/>
          <p:nvPr/>
        </p:nvSpPr>
        <p:spPr>
          <a:xfrm>
            <a:off x="6586644" y="3669433"/>
            <a:ext cx="519758" cy="276999"/>
          </a:xfrm>
          <a:prstGeom prst="rect">
            <a:avLst/>
          </a:prstGeom>
          <a:noFill/>
        </p:spPr>
        <p:txBody>
          <a:bodyPr wrap="square" rtlCol="0">
            <a:spAutoFit/>
          </a:bodyPr>
          <a:lstStyle/>
          <a:p>
            <a:r>
              <a:rPr lang="en-GB" sz="1200" dirty="0" smtClean="0">
                <a:solidFill>
                  <a:srgbClr val="FF0000"/>
                </a:solidFill>
              </a:rPr>
              <a:t>SNR</a:t>
            </a:r>
            <a:endParaRPr lang="en-GB" sz="1200" dirty="0">
              <a:solidFill>
                <a:srgbClr val="FF0000"/>
              </a:solidFill>
            </a:endParaRPr>
          </a:p>
        </p:txBody>
      </p:sp>
      <p:cxnSp>
        <p:nvCxnSpPr>
          <p:cNvPr id="13" name="Straight Arrow Connector 12"/>
          <p:cNvCxnSpPr/>
          <p:nvPr/>
        </p:nvCxnSpPr>
        <p:spPr>
          <a:xfrm flipV="1">
            <a:off x="6458831" y="2610490"/>
            <a:ext cx="1785577" cy="11724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6480213" y="895509"/>
            <a:ext cx="1190307" cy="287179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6480213" y="2479685"/>
            <a:ext cx="1044115" cy="12876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flipV="1">
            <a:off x="6156177" y="3512042"/>
            <a:ext cx="324036" cy="25526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flipV="1">
            <a:off x="5868145" y="3647488"/>
            <a:ext cx="612068" cy="11981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flipV="1">
            <a:off x="6084168" y="1988840"/>
            <a:ext cx="396046" cy="180020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flipV="1">
            <a:off x="6372200" y="2610490"/>
            <a:ext cx="108014" cy="11568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6444485" y="1587011"/>
            <a:ext cx="969808" cy="276999"/>
          </a:xfrm>
          <a:prstGeom prst="rect">
            <a:avLst/>
          </a:prstGeom>
          <a:noFill/>
        </p:spPr>
        <p:txBody>
          <a:bodyPr wrap="square" rtlCol="0">
            <a:spAutoFit/>
          </a:bodyPr>
          <a:lstStyle/>
          <a:p>
            <a:r>
              <a:rPr lang="en-GB" sz="1200" dirty="0" smtClean="0">
                <a:solidFill>
                  <a:srgbClr val="00B050"/>
                </a:solidFill>
              </a:rPr>
              <a:t>Breakout</a:t>
            </a:r>
            <a:endParaRPr lang="en-GB" sz="1200" dirty="0">
              <a:solidFill>
                <a:srgbClr val="00B050"/>
              </a:solidFill>
            </a:endParaRPr>
          </a:p>
        </p:txBody>
      </p:sp>
      <p:cxnSp>
        <p:nvCxnSpPr>
          <p:cNvPr id="63" name="Straight Arrow Connector 62"/>
          <p:cNvCxnSpPr/>
          <p:nvPr/>
        </p:nvCxnSpPr>
        <p:spPr>
          <a:xfrm flipH="1">
            <a:off x="6658653" y="1844824"/>
            <a:ext cx="145595" cy="208015"/>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5364088" y="559713"/>
            <a:ext cx="969808" cy="276999"/>
          </a:xfrm>
          <a:prstGeom prst="rect">
            <a:avLst/>
          </a:prstGeom>
          <a:noFill/>
        </p:spPr>
        <p:txBody>
          <a:bodyPr wrap="square" rtlCol="0">
            <a:spAutoFit/>
          </a:bodyPr>
          <a:lstStyle/>
          <a:p>
            <a:r>
              <a:rPr lang="en-GB" sz="1200" dirty="0" smtClean="0">
                <a:solidFill>
                  <a:srgbClr val="0A02AE"/>
                </a:solidFill>
              </a:rPr>
              <a:t>HII Region</a:t>
            </a:r>
            <a:endParaRPr lang="en-GB" sz="1200" dirty="0">
              <a:solidFill>
                <a:srgbClr val="0A02AE"/>
              </a:solidFill>
            </a:endParaRPr>
          </a:p>
        </p:txBody>
      </p:sp>
      <p:cxnSp>
        <p:nvCxnSpPr>
          <p:cNvPr id="69" name="Straight Arrow Connector 68"/>
          <p:cNvCxnSpPr/>
          <p:nvPr/>
        </p:nvCxnSpPr>
        <p:spPr>
          <a:xfrm>
            <a:off x="6228974" y="764704"/>
            <a:ext cx="502476" cy="130805"/>
          </a:xfrm>
          <a:prstGeom prst="straightConnector1">
            <a:avLst/>
          </a:prstGeom>
          <a:ln>
            <a:solidFill>
              <a:srgbClr val="0A02AE"/>
            </a:solidFill>
            <a:tailEnd type="triangle"/>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35496" y="5589240"/>
            <a:ext cx="6479140" cy="1384995"/>
          </a:xfrm>
          <a:prstGeom prst="rect">
            <a:avLst/>
          </a:prstGeom>
          <a:solidFill>
            <a:schemeClr val="bg1"/>
          </a:solidFill>
        </p:spPr>
        <p:txBody>
          <a:bodyPr wrap="square" rtlCol="0">
            <a:spAutoFit/>
          </a:bodyPr>
          <a:lstStyle/>
          <a:p>
            <a:pPr>
              <a:defRPr/>
            </a:pPr>
            <a:endParaRPr lang="en-GB" sz="1200" kern="0" dirty="0" smtClean="0"/>
          </a:p>
          <a:p>
            <a:pPr>
              <a:defRPr/>
            </a:pPr>
            <a:r>
              <a:rPr lang="en-GB" sz="1200" kern="0" dirty="0" smtClean="0"/>
              <a:t>Calibrate star-formation rate derivation on nearby galaxies like M82</a:t>
            </a:r>
          </a:p>
          <a:p>
            <a:pPr>
              <a:defRPr/>
            </a:pPr>
            <a:endParaRPr lang="en-GB" sz="1200" kern="0" dirty="0"/>
          </a:p>
          <a:p>
            <a:pPr>
              <a:defRPr/>
            </a:pPr>
            <a:r>
              <a:rPr lang="en-GB" sz="1200" kern="0" dirty="0" smtClean="0"/>
              <a:t>Separate AGN / S-F (&amp; SNR from HII) by sensitive high resolution imaging at C- &amp; L-Band</a:t>
            </a:r>
          </a:p>
          <a:p>
            <a:pPr>
              <a:defRPr/>
            </a:pPr>
            <a:endParaRPr lang="en-GB" sz="1200" kern="0" dirty="0" smtClean="0"/>
          </a:p>
          <a:p>
            <a:pPr>
              <a:defRPr/>
            </a:pPr>
            <a:r>
              <a:rPr lang="en-GB" sz="1200" kern="0" dirty="0" smtClean="0"/>
              <a:t>Extend to distant galaxies 1000 times further away and  1 million times fainter</a:t>
            </a:r>
          </a:p>
          <a:p>
            <a:pPr>
              <a:defRPr/>
            </a:pPr>
            <a:endParaRPr lang="en-GB" sz="1200" kern="0" dirty="0" smtClean="0"/>
          </a:p>
        </p:txBody>
      </p:sp>
      <p:sp>
        <p:nvSpPr>
          <p:cNvPr id="2" name="TextBox 1"/>
          <p:cNvSpPr txBox="1"/>
          <p:nvPr/>
        </p:nvSpPr>
        <p:spPr>
          <a:xfrm>
            <a:off x="107504" y="5255622"/>
            <a:ext cx="1872208" cy="261610"/>
          </a:xfrm>
          <a:prstGeom prst="rect">
            <a:avLst/>
          </a:prstGeom>
          <a:noFill/>
        </p:spPr>
        <p:txBody>
          <a:bodyPr wrap="square" rtlCol="0">
            <a:spAutoFit/>
          </a:bodyPr>
          <a:lstStyle/>
          <a:p>
            <a:r>
              <a:rPr lang="en-GB" sz="1100" dirty="0"/>
              <a:t>Marvel, Owen, </a:t>
            </a:r>
            <a:r>
              <a:rPr lang="en-GB" sz="1100" dirty="0" smtClean="0"/>
              <a:t> &amp; </a:t>
            </a:r>
            <a:r>
              <a:rPr lang="en-GB" sz="1100" dirty="0" err="1" smtClean="0"/>
              <a:t>Eilek</a:t>
            </a:r>
            <a:endParaRPr lang="en-GB" sz="1100" dirty="0"/>
          </a:p>
        </p:txBody>
      </p:sp>
      <p:pic>
        <p:nvPicPr>
          <p:cNvPr id="29"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760" t="7057" r="5530" b="5655"/>
          <a:stretch/>
        </p:blipFill>
        <p:spPr bwMode="auto">
          <a:xfrm>
            <a:off x="954000" y="3188898"/>
            <a:ext cx="3708881" cy="18623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TextBox 29"/>
          <p:cNvSpPr txBox="1"/>
          <p:nvPr/>
        </p:nvSpPr>
        <p:spPr>
          <a:xfrm>
            <a:off x="2601233" y="3298195"/>
            <a:ext cx="2051091" cy="261610"/>
          </a:xfrm>
          <a:prstGeom prst="rect">
            <a:avLst/>
          </a:prstGeom>
          <a:noFill/>
        </p:spPr>
        <p:txBody>
          <a:bodyPr wrap="square" rtlCol="0">
            <a:spAutoFit/>
          </a:bodyPr>
          <a:lstStyle/>
          <a:p>
            <a:r>
              <a:rPr lang="en-GB" sz="1100" dirty="0"/>
              <a:t>e</a:t>
            </a:r>
            <a:r>
              <a:rPr lang="en-GB" sz="1100" dirty="0" smtClean="0"/>
              <a:t>-MERLIN + JVLA(A) C-Band</a:t>
            </a:r>
            <a:endParaRPr lang="en-GB" sz="1100" dirty="0"/>
          </a:p>
        </p:txBody>
      </p:sp>
      <p:sp>
        <p:nvSpPr>
          <p:cNvPr id="33" name="Rectangle 32"/>
          <p:cNvSpPr>
            <a:spLocks noChangeAspect="1"/>
          </p:cNvSpPr>
          <p:nvPr/>
        </p:nvSpPr>
        <p:spPr>
          <a:xfrm>
            <a:off x="1782000" y="3707397"/>
            <a:ext cx="300916" cy="311914"/>
          </a:xfrm>
          <a:prstGeom prst="rect">
            <a:avLst/>
          </a:prstGeom>
          <a:noFill/>
          <a:ln w="9525">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31411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0"/>
                                        <p:tgtEl>
                                          <p:spTgt spid="29"/>
                                        </p:tgtEl>
                                      </p:cBhvr>
                                    </p:animEffect>
                                  </p:childTnLst>
                                </p:cTn>
                              </p:par>
                            </p:childTnLst>
                          </p:cTn>
                        </p:par>
                        <p:par>
                          <p:cTn id="8" fill="hold">
                            <p:stCondLst>
                              <p:cond delay="5000"/>
                            </p:stCondLst>
                            <p:childTnLst>
                              <p:par>
                                <p:cTn id="9" presetID="1" presetClass="entr" presetSubtype="0" fill="hold" grpId="0" nodeType="afterEffect">
                                  <p:stCondLst>
                                    <p:cond delay="150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1500"/>
                                  </p:stCondLst>
                                  <p:childTnLst>
                                    <p:set>
                                      <p:cBhvr>
                                        <p:cTn id="12"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6" descr="http://mpia.de/GC/images/Hubble_ultra_deep_fiel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23" name="Group 1"/>
          <p:cNvGrpSpPr>
            <a:grpSpLocks noChangeAspect="1"/>
          </p:cNvGrpSpPr>
          <p:nvPr/>
        </p:nvGrpSpPr>
        <p:grpSpPr bwMode="auto">
          <a:xfrm>
            <a:off x="-7938" y="2363788"/>
            <a:ext cx="4508501" cy="4521200"/>
            <a:chOff x="53975" y="3789363"/>
            <a:chExt cx="3005138" cy="3014662"/>
          </a:xfrm>
        </p:grpSpPr>
        <p:pic>
          <p:nvPicPr>
            <p:cNvPr id="30738" name="Picture 2"/>
            <p:cNvPicPr>
              <a:picLocks noChangeAspect="1" noChangeArrowheads="1"/>
            </p:cNvPicPr>
            <p:nvPr/>
          </p:nvPicPr>
          <p:blipFill>
            <a:blip r:embed="rId3">
              <a:extLst>
                <a:ext uri="{28A0092B-C50C-407E-A947-70E740481C1C}">
                  <a14:useLocalDpi xmlns:a14="http://schemas.microsoft.com/office/drawing/2010/main" val="0"/>
                </a:ext>
              </a:extLst>
            </a:blip>
            <a:srcRect l="30479" t="15778" r="37625" b="27351"/>
            <a:stretch>
              <a:fillRect/>
            </a:stretch>
          </p:blipFill>
          <p:spPr bwMode="auto">
            <a:xfrm>
              <a:off x="53975" y="3789363"/>
              <a:ext cx="3005138" cy="3014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Oval 6"/>
            <p:cNvSpPr>
              <a:spLocks noChangeAspect="1"/>
            </p:cNvSpPr>
            <p:nvPr/>
          </p:nvSpPr>
          <p:spPr bwMode="auto">
            <a:xfrm>
              <a:off x="992552" y="4590662"/>
              <a:ext cx="1368184" cy="1368665"/>
            </a:xfrm>
            <a:prstGeom prst="ellipse">
              <a:avLst/>
            </a:prstGeom>
            <a:noFill/>
            <a:ln w="12700" cap="flat" cmpd="sng" algn="ctr">
              <a:solidFill>
                <a:srgbClr val="FF0000"/>
              </a:solidFill>
              <a:prstDash val="dash"/>
              <a:round/>
              <a:headEnd type="none" w="med" len="med"/>
              <a:tailEnd type="none" w="med" len="med"/>
            </a:ln>
            <a:effectLst/>
          </p:spPr>
          <p:txBody>
            <a:bodyPr/>
            <a:lstStyle/>
            <a:p>
              <a:pPr>
                <a:defRPr/>
              </a:pPr>
              <a:endParaRPr lang="en-GB">
                <a:effectLst>
                  <a:outerShdw blurRad="38100" dist="38100" dir="2700000" algn="tl">
                    <a:srgbClr val="000000">
                      <a:alpha val="43137"/>
                    </a:srgbClr>
                  </a:outerShdw>
                </a:effectLst>
              </a:endParaRPr>
            </a:p>
          </p:txBody>
        </p:sp>
        <p:sp>
          <p:nvSpPr>
            <p:cNvPr id="8" name="Oval 7"/>
            <p:cNvSpPr>
              <a:spLocks noChangeAspect="1"/>
            </p:cNvSpPr>
            <p:nvPr/>
          </p:nvSpPr>
          <p:spPr bwMode="auto">
            <a:xfrm>
              <a:off x="1281426" y="4879638"/>
              <a:ext cx="790435" cy="790713"/>
            </a:xfrm>
            <a:prstGeom prst="ellipse">
              <a:avLst/>
            </a:prstGeom>
            <a:noFill/>
            <a:ln w="12700" cap="flat" cmpd="sng" algn="ctr">
              <a:solidFill>
                <a:srgbClr val="0000FF"/>
              </a:solidFill>
              <a:prstDash val="dash"/>
              <a:round/>
              <a:headEnd type="none" w="med" len="med"/>
              <a:tailEnd type="none" w="med" len="med"/>
            </a:ln>
            <a:effectLst/>
          </p:spPr>
          <p:txBody>
            <a:bodyPr/>
            <a:lstStyle/>
            <a:p>
              <a:pPr>
                <a:defRPr/>
              </a:pPr>
              <a:endParaRPr lang="en-GB">
                <a:effectLst>
                  <a:outerShdw blurRad="38100" dist="38100" dir="2700000" algn="tl">
                    <a:srgbClr val="000000">
                      <a:alpha val="43137"/>
                    </a:srgbClr>
                  </a:outerShdw>
                </a:effectLst>
              </a:endParaRPr>
            </a:p>
          </p:txBody>
        </p:sp>
      </p:grpSp>
      <p:sp>
        <p:nvSpPr>
          <p:cNvPr id="30725" name="TextBox 12"/>
          <p:cNvSpPr txBox="1">
            <a:spLocks noChangeArrowheads="1"/>
          </p:cNvSpPr>
          <p:nvPr/>
        </p:nvSpPr>
        <p:spPr bwMode="auto">
          <a:xfrm>
            <a:off x="-17463" y="6577013"/>
            <a:ext cx="26781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itchFamily="2" charset="2"/>
              <a:buChar char="n"/>
              <a:defRPr sz="3200">
                <a:solidFill>
                  <a:schemeClr val="tx1"/>
                </a:solidFill>
                <a:latin typeface="Tahoma" pitchFamily="34" charset="0"/>
              </a:defRPr>
            </a:lvl1pPr>
            <a:lvl2pPr marL="742950" indent="-285750">
              <a:spcBef>
                <a:spcPct val="20000"/>
              </a:spcBef>
              <a:buClr>
                <a:schemeClr val="folHlink"/>
              </a:buClr>
              <a:buSzPct val="65000"/>
              <a:buFont typeface="Wingdings" pitchFamily="2" charset="2"/>
              <a:buChar char="n"/>
              <a:defRPr sz="2800">
                <a:solidFill>
                  <a:schemeClr val="tx1"/>
                </a:solidFill>
                <a:latin typeface="Tahoma" pitchFamily="34" charset="0"/>
              </a:defRPr>
            </a:lvl2pPr>
            <a:lvl3pPr marL="1143000" indent="-228600">
              <a:spcBef>
                <a:spcPct val="20000"/>
              </a:spcBef>
              <a:buClr>
                <a:schemeClr val="hlink"/>
              </a:buClr>
              <a:buSzPct val="65000"/>
              <a:buFont typeface="Wingdings" pitchFamily="2" charset="2"/>
              <a:buChar char="n"/>
              <a:defRPr sz="2400">
                <a:solidFill>
                  <a:schemeClr val="tx1"/>
                </a:solidFill>
                <a:latin typeface="Tahoma" pitchFamily="34" charset="0"/>
              </a:defRPr>
            </a:lvl3pPr>
            <a:lvl4pPr marL="1600200" indent="-228600">
              <a:spcBef>
                <a:spcPct val="20000"/>
              </a:spcBef>
              <a:buClr>
                <a:schemeClr val="folHlink"/>
              </a:buClr>
              <a:buSzPct val="65000"/>
              <a:buFont typeface="Wingdings" pitchFamily="2" charset="2"/>
              <a:buChar char="n"/>
              <a:defRPr sz="2000">
                <a:solidFill>
                  <a:schemeClr val="tx1"/>
                </a:solidFill>
                <a:latin typeface="Tahoma" pitchFamily="34" charset="0"/>
              </a:defRPr>
            </a:lvl4pPr>
            <a:lvl5pPr marL="2057400" indent="-228600">
              <a:spcBef>
                <a:spcPct val="20000"/>
              </a:spcBef>
              <a:buClr>
                <a:schemeClr val="hlink"/>
              </a:buClr>
              <a:buSzPct val="65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9pPr>
          </a:lstStyle>
          <a:p>
            <a:pPr eaLnBrk="1" hangingPunct="1">
              <a:spcBef>
                <a:spcPct val="0"/>
              </a:spcBef>
              <a:buClrTx/>
              <a:buSzTx/>
              <a:buFontTx/>
              <a:buNone/>
            </a:pPr>
            <a:r>
              <a:rPr lang="en-GB" altLang="en-US" sz="1400"/>
              <a:t>JVLA C-band C-array</a:t>
            </a:r>
          </a:p>
        </p:txBody>
      </p:sp>
      <p:pic>
        <p:nvPicPr>
          <p:cNvPr id="30726" name="Picture 3"/>
          <p:cNvPicPr>
            <a:picLocks noChangeAspect="1" noChangeArrowheads="1"/>
          </p:cNvPicPr>
          <p:nvPr/>
        </p:nvPicPr>
        <p:blipFill>
          <a:blip r:embed="rId4">
            <a:extLst>
              <a:ext uri="{28A0092B-C50C-407E-A947-70E740481C1C}">
                <a14:useLocalDpi xmlns:a14="http://schemas.microsoft.com/office/drawing/2010/main" val="0"/>
              </a:ext>
            </a:extLst>
          </a:blip>
          <a:srcRect l="45930" t="21884" r="17760" b="15587"/>
          <a:stretch>
            <a:fillRect/>
          </a:stretch>
        </p:blipFill>
        <p:spPr bwMode="auto">
          <a:xfrm>
            <a:off x="65088" y="2565400"/>
            <a:ext cx="4435475" cy="429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727" name="TextBox 2"/>
          <p:cNvSpPr txBox="1">
            <a:spLocks noChangeArrowheads="1"/>
          </p:cNvSpPr>
          <p:nvPr/>
        </p:nvSpPr>
        <p:spPr bwMode="auto">
          <a:xfrm>
            <a:off x="900113" y="3213100"/>
            <a:ext cx="20875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itchFamily="2" charset="2"/>
              <a:buChar char="n"/>
              <a:defRPr sz="3200">
                <a:solidFill>
                  <a:schemeClr val="tx1"/>
                </a:solidFill>
                <a:latin typeface="Tahoma" pitchFamily="34" charset="0"/>
              </a:defRPr>
            </a:lvl1pPr>
            <a:lvl2pPr marL="742950" indent="-285750">
              <a:spcBef>
                <a:spcPct val="20000"/>
              </a:spcBef>
              <a:buClr>
                <a:schemeClr val="folHlink"/>
              </a:buClr>
              <a:buSzPct val="65000"/>
              <a:buFont typeface="Wingdings" pitchFamily="2" charset="2"/>
              <a:buChar char="n"/>
              <a:defRPr sz="2800">
                <a:solidFill>
                  <a:schemeClr val="tx1"/>
                </a:solidFill>
                <a:latin typeface="Tahoma" pitchFamily="34" charset="0"/>
              </a:defRPr>
            </a:lvl2pPr>
            <a:lvl3pPr marL="1143000" indent="-228600">
              <a:spcBef>
                <a:spcPct val="20000"/>
              </a:spcBef>
              <a:buClr>
                <a:schemeClr val="hlink"/>
              </a:buClr>
              <a:buSzPct val="65000"/>
              <a:buFont typeface="Wingdings" pitchFamily="2" charset="2"/>
              <a:buChar char="n"/>
              <a:defRPr sz="2400">
                <a:solidFill>
                  <a:schemeClr val="tx1"/>
                </a:solidFill>
                <a:latin typeface="Tahoma" pitchFamily="34" charset="0"/>
              </a:defRPr>
            </a:lvl3pPr>
            <a:lvl4pPr marL="1600200" indent="-228600">
              <a:spcBef>
                <a:spcPct val="20000"/>
              </a:spcBef>
              <a:buClr>
                <a:schemeClr val="folHlink"/>
              </a:buClr>
              <a:buSzPct val="65000"/>
              <a:buFont typeface="Wingdings" pitchFamily="2" charset="2"/>
              <a:buChar char="n"/>
              <a:defRPr sz="2000">
                <a:solidFill>
                  <a:schemeClr val="tx1"/>
                </a:solidFill>
                <a:latin typeface="Tahoma" pitchFamily="34" charset="0"/>
              </a:defRPr>
            </a:lvl4pPr>
            <a:lvl5pPr marL="2057400" indent="-228600">
              <a:spcBef>
                <a:spcPct val="20000"/>
              </a:spcBef>
              <a:buClr>
                <a:schemeClr val="hlink"/>
              </a:buClr>
              <a:buSzPct val="65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9pPr>
          </a:lstStyle>
          <a:p>
            <a:pPr eaLnBrk="1" hangingPunct="1">
              <a:spcBef>
                <a:spcPct val="0"/>
              </a:spcBef>
              <a:buClrTx/>
              <a:buSzTx/>
              <a:buFontTx/>
              <a:buNone/>
            </a:pPr>
            <a:r>
              <a:rPr lang="en-GB" altLang="en-US" sz="1400" b="1">
                <a:latin typeface="Calibri" pitchFamily="34" charset="0"/>
              </a:rPr>
              <a:t>Beam 0.3” CI=7.5µJy/bm </a:t>
            </a:r>
          </a:p>
        </p:txBody>
      </p:sp>
      <p:grpSp>
        <p:nvGrpSpPr>
          <p:cNvPr id="30728" name="Group 8"/>
          <p:cNvGrpSpPr>
            <a:grpSpLocks noChangeAspect="1"/>
          </p:cNvGrpSpPr>
          <p:nvPr/>
        </p:nvGrpSpPr>
        <p:grpSpPr bwMode="auto">
          <a:xfrm>
            <a:off x="4576763" y="2622550"/>
            <a:ext cx="4603750" cy="4191000"/>
            <a:chOff x="4620468" y="2651277"/>
            <a:chExt cx="4795787" cy="4366014"/>
          </a:xfrm>
        </p:grpSpPr>
        <p:pic>
          <p:nvPicPr>
            <p:cNvPr id="30736" name="Picture 2" descr="C:\Users\twbm\Desktop\Desktop Folders\Ask an Expert\HDF-J123634.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0468" y="2651277"/>
              <a:ext cx="4795787" cy="4366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7" name="TextBox 3"/>
            <p:cNvSpPr txBox="1">
              <a:spLocks noChangeArrowheads="1"/>
            </p:cNvSpPr>
            <p:nvPr/>
          </p:nvSpPr>
          <p:spPr bwMode="auto">
            <a:xfrm>
              <a:off x="5724525" y="6002124"/>
              <a:ext cx="34559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itchFamily="2" charset="2"/>
                <a:buChar char="n"/>
                <a:defRPr sz="3200">
                  <a:solidFill>
                    <a:schemeClr val="tx1"/>
                  </a:solidFill>
                  <a:latin typeface="Tahoma" pitchFamily="34" charset="0"/>
                </a:defRPr>
              </a:lvl1pPr>
              <a:lvl2pPr marL="742950" indent="-285750">
                <a:spcBef>
                  <a:spcPct val="20000"/>
                </a:spcBef>
                <a:buClr>
                  <a:schemeClr val="folHlink"/>
                </a:buClr>
                <a:buSzPct val="65000"/>
                <a:buFont typeface="Wingdings" pitchFamily="2" charset="2"/>
                <a:buChar char="n"/>
                <a:defRPr sz="2800">
                  <a:solidFill>
                    <a:schemeClr val="tx1"/>
                  </a:solidFill>
                  <a:latin typeface="Tahoma" pitchFamily="34" charset="0"/>
                </a:defRPr>
              </a:lvl2pPr>
              <a:lvl3pPr marL="1143000" indent="-228600">
                <a:spcBef>
                  <a:spcPct val="20000"/>
                </a:spcBef>
                <a:buClr>
                  <a:schemeClr val="hlink"/>
                </a:buClr>
                <a:buSzPct val="65000"/>
                <a:buFont typeface="Wingdings" pitchFamily="2" charset="2"/>
                <a:buChar char="n"/>
                <a:defRPr sz="2400">
                  <a:solidFill>
                    <a:schemeClr val="tx1"/>
                  </a:solidFill>
                  <a:latin typeface="Tahoma" pitchFamily="34" charset="0"/>
                </a:defRPr>
              </a:lvl3pPr>
              <a:lvl4pPr marL="1600200" indent="-228600">
                <a:spcBef>
                  <a:spcPct val="20000"/>
                </a:spcBef>
                <a:buClr>
                  <a:schemeClr val="folHlink"/>
                </a:buClr>
                <a:buSzPct val="65000"/>
                <a:buFont typeface="Wingdings" pitchFamily="2" charset="2"/>
                <a:buChar char="n"/>
                <a:defRPr sz="2000">
                  <a:solidFill>
                    <a:schemeClr val="tx1"/>
                  </a:solidFill>
                  <a:latin typeface="Tahoma" pitchFamily="34" charset="0"/>
                </a:defRPr>
              </a:lvl4pPr>
              <a:lvl5pPr marL="2057400" indent="-228600">
                <a:spcBef>
                  <a:spcPct val="20000"/>
                </a:spcBef>
                <a:buClr>
                  <a:schemeClr val="hlink"/>
                </a:buClr>
                <a:buSzPct val="65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9pPr>
            </a:lstStyle>
            <a:p>
              <a:pPr eaLnBrk="1" hangingPunct="1">
                <a:spcBef>
                  <a:spcPct val="0"/>
                </a:spcBef>
                <a:buClrTx/>
                <a:buSzTx/>
                <a:buFontTx/>
                <a:buNone/>
              </a:pPr>
              <a:r>
                <a:rPr lang="en-GB" altLang="en-US" sz="1400">
                  <a:solidFill>
                    <a:srgbClr val="FFC000"/>
                  </a:solidFill>
                </a:rPr>
                <a:t>HST ACS: I=18.7</a:t>
              </a:r>
              <a:r>
                <a:rPr lang="en-GB" altLang="en-US" sz="1400" baseline="30000">
                  <a:solidFill>
                    <a:srgbClr val="FFC000"/>
                  </a:solidFill>
                </a:rPr>
                <a:t>mag</a:t>
              </a:r>
              <a:r>
                <a:rPr lang="en-GB" altLang="en-US" sz="1400">
                  <a:solidFill>
                    <a:srgbClr val="FFC000"/>
                  </a:solidFill>
                </a:rPr>
                <a:t> galaxy</a:t>
              </a:r>
            </a:p>
            <a:p>
              <a:pPr eaLnBrk="1" hangingPunct="1">
                <a:spcBef>
                  <a:spcPct val="0"/>
                </a:spcBef>
                <a:buClrTx/>
                <a:buSzTx/>
                <a:buFontTx/>
                <a:buNone/>
              </a:pPr>
              <a:r>
                <a:rPr lang="en-GB" altLang="en-US" sz="1400">
                  <a:solidFill>
                    <a:srgbClr val="FFC000"/>
                  </a:solidFill>
                </a:rPr>
                <a:t>possible merger with dust lane  </a:t>
              </a:r>
            </a:p>
          </p:txBody>
        </p:sp>
      </p:grpSp>
      <p:sp>
        <p:nvSpPr>
          <p:cNvPr id="17" name="Content Placeholder 2"/>
          <p:cNvSpPr>
            <a:spLocks noGrp="1"/>
          </p:cNvSpPr>
          <p:nvPr>
            <p:ph idx="1"/>
          </p:nvPr>
        </p:nvSpPr>
        <p:spPr>
          <a:xfrm>
            <a:off x="250825" y="332656"/>
            <a:ext cx="9144000" cy="4114800"/>
          </a:xfrm>
        </p:spPr>
        <p:txBody>
          <a:bodyPr/>
          <a:lstStyle/>
          <a:p>
            <a:pPr marL="0" indent="0">
              <a:buFont typeface="Wingdings" pitchFamily="2" charset="2"/>
              <a:buNone/>
              <a:defRPr/>
            </a:pPr>
            <a:endParaRPr lang="en-GB" sz="1800" dirty="0">
              <a:solidFill>
                <a:srgbClr val="99FF99"/>
              </a:solidFill>
              <a:sym typeface="Wingdings" pitchFamily="2" charset="2"/>
            </a:endParaRPr>
          </a:p>
          <a:p>
            <a:pPr marL="1828800" lvl="8" indent="0">
              <a:buFont typeface="Wingdings" pitchFamily="2" charset="2"/>
              <a:buNone/>
              <a:defRPr/>
            </a:pPr>
            <a:r>
              <a:rPr lang="en-GB" sz="1000" dirty="0" smtClean="0">
                <a:solidFill>
                  <a:srgbClr val="99FF99"/>
                </a:solidFill>
                <a:sym typeface="Wingdings" pitchFamily="2" charset="2"/>
              </a:rPr>
              <a:t>J123634+621213:</a:t>
            </a:r>
            <a:endParaRPr lang="en-GB" sz="1000" dirty="0">
              <a:solidFill>
                <a:srgbClr val="99FF99"/>
              </a:solidFill>
              <a:sym typeface="Wingdings" pitchFamily="2" charset="2"/>
            </a:endParaRPr>
          </a:p>
          <a:p>
            <a:pPr marL="0" indent="0">
              <a:buFont typeface="Wingdings" pitchFamily="2" charset="2"/>
              <a:buNone/>
              <a:defRPr/>
            </a:pPr>
            <a:r>
              <a:rPr lang="en-GB" sz="1600" dirty="0" smtClean="0"/>
              <a:t>Extended steep-spectrum (</a:t>
            </a:r>
            <a:r>
              <a:rPr lang="el-GR" sz="1600" dirty="0" smtClean="0">
                <a:latin typeface="Times New Roman"/>
                <a:cs typeface="Times New Roman"/>
              </a:rPr>
              <a:t>α</a:t>
            </a:r>
            <a:r>
              <a:rPr lang="en-GB" sz="1600" dirty="0" smtClean="0">
                <a:cs typeface="Times New Roman"/>
              </a:rPr>
              <a:t>=0.74) </a:t>
            </a:r>
            <a:r>
              <a:rPr lang="en-GB" sz="1600" dirty="0" smtClean="0"/>
              <a:t>starburst (S</a:t>
            </a:r>
            <a:r>
              <a:rPr lang="en-GB" sz="1600" baseline="-25000" dirty="0" smtClean="0"/>
              <a:t>1.4GHz</a:t>
            </a:r>
            <a:r>
              <a:rPr lang="en-GB" sz="1600" dirty="0" smtClean="0"/>
              <a:t>=230</a:t>
            </a:r>
            <a:r>
              <a:rPr lang="el-GR" sz="1600" dirty="0" smtClean="0"/>
              <a:t>μ</a:t>
            </a:r>
            <a:r>
              <a:rPr lang="en-GB" sz="1600" dirty="0" err="1" smtClean="0"/>
              <a:t>Jy</a:t>
            </a:r>
            <a:r>
              <a:rPr lang="en-GB" sz="1600" dirty="0" smtClean="0"/>
              <a:t>) ISO detection</a:t>
            </a:r>
          </a:p>
          <a:p>
            <a:pPr marL="1371600" lvl="6" indent="0">
              <a:buFont typeface="Wingdings" pitchFamily="2" charset="2"/>
              <a:buNone/>
              <a:defRPr/>
            </a:pPr>
            <a:r>
              <a:rPr lang="en-GB" sz="1000" dirty="0" smtClean="0"/>
              <a:t>L</a:t>
            </a:r>
            <a:r>
              <a:rPr lang="en-GB" sz="1000" baseline="-25000" dirty="0" smtClean="0"/>
              <a:t>1.4</a:t>
            </a:r>
            <a:r>
              <a:rPr lang="en-GB" sz="1000" dirty="0" smtClean="0"/>
              <a:t> =2.7x10</a:t>
            </a:r>
            <a:r>
              <a:rPr lang="en-GB" sz="1000" baseline="30000" dirty="0" smtClean="0"/>
              <a:t>23</a:t>
            </a:r>
            <a:r>
              <a:rPr lang="en-GB" sz="1000" dirty="0" smtClean="0"/>
              <a:t> W/Hz    </a:t>
            </a:r>
            <a:r>
              <a:rPr lang="en-GB" sz="1000" dirty="0" smtClean="0">
                <a:sym typeface="Wingdings" pitchFamily="2" charset="2"/>
              </a:rPr>
              <a:t>    Star-formation rate ~64 M</a:t>
            </a:r>
            <a:r>
              <a:rPr lang="th-TH" sz="1000" dirty="0" smtClean="0">
                <a:sym typeface="Wingdings" pitchFamily="2" charset="2"/>
              </a:rPr>
              <a:t>๏</a:t>
            </a:r>
            <a:r>
              <a:rPr lang="en-GB" sz="1000" dirty="0" smtClean="0">
                <a:sym typeface="Wingdings" pitchFamily="2" charset="2"/>
              </a:rPr>
              <a:t>/</a:t>
            </a:r>
            <a:r>
              <a:rPr lang="en-GB" sz="1000" dirty="0" err="1" smtClean="0">
                <a:sym typeface="Wingdings" pitchFamily="2" charset="2"/>
              </a:rPr>
              <a:t>yr</a:t>
            </a:r>
            <a:r>
              <a:rPr lang="en-GB" sz="1000" dirty="0" smtClean="0">
                <a:sym typeface="Wingdings" pitchFamily="2" charset="2"/>
              </a:rPr>
              <a:t>    (0.1-100M</a:t>
            </a:r>
            <a:r>
              <a:rPr lang="th-TH" sz="1000" dirty="0" smtClean="0">
                <a:sym typeface="Wingdings" pitchFamily="2" charset="2"/>
              </a:rPr>
              <a:t>๏</a:t>
            </a:r>
            <a:r>
              <a:rPr lang="en-GB" sz="1000" dirty="0" smtClean="0">
                <a:sym typeface="Wingdings" pitchFamily="2" charset="2"/>
              </a:rPr>
              <a:t> assuming </a:t>
            </a:r>
            <a:r>
              <a:rPr lang="en-GB" sz="1000" dirty="0" err="1" smtClean="0">
                <a:sym typeface="Wingdings" pitchFamily="2" charset="2"/>
              </a:rPr>
              <a:t>Salpeter</a:t>
            </a:r>
            <a:r>
              <a:rPr lang="en-GB" sz="1000" dirty="0" smtClean="0">
                <a:sym typeface="Wingdings" pitchFamily="2" charset="2"/>
              </a:rPr>
              <a:t> IMF)</a:t>
            </a:r>
          </a:p>
          <a:p>
            <a:pPr marL="0" indent="0">
              <a:buFont typeface="Wingdings" pitchFamily="2" charset="2"/>
              <a:buNone/>
              <a:defRPr/>
            </a:pPr>
            <a:endParaRPr lang="en-GB" sz="1600" dirty="0" smtClean="0">
              <a:sym typeface="Wingdings" pitchFamily="2" charset="2"/>
            </a:endParaRPr>
          </a:p>
          <a:p>
            <a:pPr marL="0" indent="0">
              <a:buFont typeface="Wingdings" pitchFamily="2" charset="2"/>
              <a:buNone/>
              <a:defRPr/>
            </a:pPr>
            <a:endParaRPr lang="en-GB" sz="1600" dirty="0" smtClean="0">
              <a:sym typeface="Wingdings" pitchFamily="2" charset="2"/>
            </a:endParaRPr>
          </a:p>
          <a:p>
            <a:pPr marL="0" indent="0">
              <a:buFont typeface="Wingdings" pitchFamily="2" charset="2"/>
              <a:buNone/>
              <a:defRPr/>
            </a:pPr>
            <a:r>
              <a:rPr lang="en-GB" sz="1600" dirty="0" smtClean="0">
                <a:sym typeface="Wingdings" pitchFamily="2" charset="2"/>
              </a:rPr>
              <a:t>Star-formation follows ridge line of merging system. Full resolution imaging shows a resolved nuclear starburst – size~1kpc</a:t>
            </a:r>
            <a:endParaRPr lang="en-GB" sz="1600" dirty="0">
              <a:sym typeface="Wingdings" pitchFamily="2" charset="2"/>
            </a:endParaRPr>
          </a:p>
          <a:p>
            <a:pPr marL="0" indent="0">
              <a:buFont typeface="Wingdings" pitchFamily="2" charset="2"/>
              <a:buNone/>
              <a:defRPr/>
            </a:pPr>
            <a:endParaRPr lang="en-GB" sz="1600" dirty="0" smtClean="0"/>
          </a:p>
        </p:txBody>
      </p:sp>
      <p:sp>
        <p:nvSpPr>
          <p:cNvPr id="19" name="TextBox 2"/>
          <p:cNvSpPr txBox="1">
            <a:spLocks noChangeArrowheads="1"/>
          </p:cNvSpPr>
          <p:nvPr/>
        </p:nvSpPr>
        <p:spPr bwMode="auto">
          <a:xfrm>
            <a:off x="5418138" y="3149600"/>
            <a:ext cx="3762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hlink"/>
              </a:buClr>
              <a:buSzPct val="65000"/>
              <a:buFont typeface="Wingdings" pitchFamily="2" charset="2"/>
              <a:buChar char="n"/>
              <a:defRPr sz="3200">
                <a:solidFill>
                  <a:schemeClr val="tx1"/>
                </a:solidFill>
                <a:latin typeface="Tahoma" pitchFamily="34" charset="0"/>
              </a:defRPr>
            </a:lvl1pPr>
            <a:lvl2pPr marL="742950" indent="-285750" eaLnBrk="0" hangingPunct="0">
              <a:spcBef>
                <a:spcPct val="20000"/>
              </a:spcBef>
              <a:buClr>
                <a:schemeClr val="folHlink"/>
              </a:buClr>
              <a:buSzPct val="65000"/>
              <a:buFont typeface="Wingdings" pitchFamily="2" charset="2"/>
              <a:buChar char="n"/>
              <a:defRPr sz="2800">
                <a:solidFill>
                  <a:schemeClr val="tx1"/>
                </a:solidFill>
                <a:latin typeface="Tahoma" pitchFamily="34" charset="0"/>
              </a:defRPr>
            </a:lvl2pPr>
            <a:lvl3pPr marL="1143000" indent="-228600" eaLnBrk="0" hangingPunct="0">
              <a:spcBef>
                <a:spcPct val="20000"/>
              </a:spcBef>
              <a:buClr>
                <a:schemeClr val="hlink"/>
              </a:buClr>
              <a:buSzPct val="65000"/>
              <a:buFont typeface="Wingdings" pitchFamily="2" charset="2"/>
              <a:buChar char="n"/>
              <a:defRPr sz="2400">
                <a:solidFill>
                  <a:schemeClr val="tx1"/>
                </a:solidFill>
                <a:latin typeface="Tahoma" pitchFamily="34" charset="0"/>
              </a:defRPr>
            </a:lvl3pPr>
            <a:lvl4pPr marL="1600200" indent="-228600" eaLnBrk="0" hangingPunct="0">
              <a:spcBef>
                <a:spcPct val="20000"/>
              </a:spcBef>
              <a:buClr>
                <a:schemeClr val="folHlink"/>
              </a:buClr>
              <a:buSzPct val="65000"/>
              <a:buFont typeface="Wingdings" pitchFamily="2" charset="2"/>
              <a:buChar char="n"/>
              <a:defRPr sz="2000">
                <a:solidFill>
                  <a:schemeClr val="tx1"/>
                </a:solidFill>
                <a:latin typeface="Tahoma" pitchFamily="34" charset="0"/>
              </a:defRPr>
            </a:lvl4pPr>
            <a:lvl5pPr marL="2057400" indent="-228600" eaLnBrk="0" hangingPunct="0">
              <a:spcBef>
                <a:spcPct val="20000"/>
              </a:spcBef>
              <a:buClr>
                <a:schemeClr val="hlink"/>
              </a:buClr>
              <a:buSzPct val="65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defRPr>
            </a:lvl9pPr>
          </a:lstStyle>
          <a:p>
            <a:pPr eaLnBrk="1" hangingPunct="1">
              <a:spcBef>
                <a:spcPct val="0"/>
              </a:spcBef>
              <a:buClrTx/>
              <a:buSzTx/>
              <a:buFontTx/>
              <a:buNone/>
              <a:defRPr/>
            </a:pPr>
            <a:r>
              <a:rPr lang="en-GB" altLang="en-US" sz="1350" b="1" dirty="0" smtClean="0">
                <a:latin typeface="Calibri" pitchFamily="34" charset="0"/>
              </a:rPr>
              <a:t>Beam 0.5” CI=10µJy/</a:t>
            </a:r>
            <a:r>
              <a:rPr lang="en-GB" altLang="en-US" sz="1350" b="1" dirty="0" err="1" smtClean="0">
                <a:latin typeface="Calibri" pitchFamily="34" charset="0"/>
              </a:rPr>
              <a:t>bm</a:t>
            </a:r>
            <a:r>
              <a:rPr lang="en-GB" altLang="en-US" sz="1350" b="1" dirty="0" smtClean="0">
                <a:latin typeface="Calibri" pitchFamily="34" charset="0"/>
              </a:rPr>
              <a:t>      </a:t>
            </a:r>
          </a:p>
        </p:txBody>
      </p:sp>
      <p:grpSp>
        <p:nvGrpSpPr>
          <p:cNvPr id="10" name="Group 9"/>
          <p:cNvGrpSpPr>
            <a:grpSpLocks/>
          </p:cNvGrpSpPr>
          <p:nvPr/>
        </p:nvGrpSpPr>
        <p:grpSpPr bwMode="auto">
          <a:xfrm>
            <a:off x="1908175" y="4149725"/>
            <a:ext cx="5472113" cy="1090613"/>
            <a:chOff x="1907704" y="4149080"/>
            <a:chExt cx="5472608" cy="1090837"/>
          </a:xfrm>
        </p:grpSpPr>
        <p:sp>
          <p:nvSpPr>
            <p:cNvPr id="3" name="Rectangle 2"/>
            <p:cNvSpPr/>
            <p:nvPr/>
          </p:nvSpPr>
          <p:spPr bwMode="auto">
            <a:xfrm>
              <a:off x="6948473" y="4365024"/>
              <a:ext cx="431839" cy="431889"/>
            </a:xfrm>
            <a:prstGeom prst="rect">
              <a:avLst/>
            </a:prstGeom>
            <a:noFill/>
            <a:ln w="19050" cap="flat" cmpd="sng" algn="ctr">
              <a:solidFill>
                <a:srgbClr val="00FF00"/>
              </a:solidFill>
              <a:prstDash val="solid"/>
              <a:round/>
              <a:headEnd type="none" w="med" len="med"/>
              <a:tailEnd type="none" w="med" len="med"/>
            </a:ln>
            <a:effectLst/>
          </p:spPr>
          <p:txBody>
            <a:bodyPr/>
            <a:lstStyle/>
            <a:p>
              <a:pPr>
                <a:defRPr/>
              </a:pPr>
              <a:endParaRPr lang="en-GB">
                <a:effectLst>
                  <a:outerShdw blurRad="38100" dist="38100" dir="2700000" algn="tl">
                    <a:srgbClr val="000000">
                      <a:alpha val="43137"/>
                    </a:srgbClr>
                  </a:outerShdw>
                </a:effectLst>
              </a:endParaRPr>
            </a:p>
          </p:txBody>
        </p:sp>
        <p:sp>
          <p:nvSpPr>
            <p:cNvPr id="21" name="Rectangle 20"/>
            <p:cNvSpPr/>
            <p:nvPr/>
          </p:nvSpPr>
          <p:spPr bwMode="auto">
            <a:xfrm>
              <a:off x="1907704" y="4149080"/>
              <a:ext cx="1119289" cy="1090837"/>
            </a:xfrm>
            <a:prstGeom prst="rect">
              <a:avLst/>
            </a:prstGeom>
            <a:noFill/>
            <a:ln w="19050" cap="flat" cmpd="sng" algn="ctr">
              <a:solidFill>
                <a:srgbClr val="00FF00"/>
              </a:solidFill>
              <a:prstDash val="solid"/>
              <a:round/>
              <a:headEnd type="none" w="med" len="med"/>
              <a:tailEnd type="none" w="med" len="med"/>
            </a:ln>
            <a:effectLst/>
          </p:spPr>
          <p:txBody>
            <a:bodyPr/>
            <a:lstStyle/>
            <a:p>
              <a:pPr>
                <a:defRPr/>
              </a:pPr>
              <a:endParaRPr lang="en-GB">
                <a:effectLst>
                  <a:outerShdw blurRad="38100" dist="38100" dir="2700000" algn="tl">
                    <a:srgbClr val="000000">
                      <a:alpha val="43137"/>
                    </a:srgbClr>
                  </a:outerShdw>
                </a:effectLst>
              </a:endParaRPr>
            </a:p>
          </p:txBody>
        </p:sp>
        <p:cxnSp>
          <p:nvCxnSpPr>
            <p:cNvPr id="30734" name="Straight Connector 4"/>
            <p:cNvCxnSpPr>
              <a:cxnSpLocks noChangeShapeType="1"/>
            </p:cNvCxnSpPr>
            <p:nvPr/>
          </p:nvCxnSpPr>
          <p:spPr bwMode="auto">
            <a:xfrm>
              <a:off x="3026966" y="4149081"/>
              <a:ext cx="3921298" cy="216023"/>
            </a:xfrm>
            <a:prstGeom prst="line">
              <a:avLst/>
            </a:prstGeom>
            <a:noFill/>
            <a:ln w="19050" algn="ctr">
              <a:solidFill>
                <a:srgbClr val="00FF00"/>
              </a:solidFill>
              <a:round/>
              <a:headEnd/>
              <a:tailEnd/>
            </a:ln>
            <a:extLst>
              <a:ext uri="{909E8E84-426E-40dd-AFC4-6F175D3DCCD1}">
                <a14:hiddenFill xmlns:a14="http://schemas.microsoft.com/office/drawing/2010/main">
                  <a:noFill/>
                </a14:hiddenFill>
              </a:ext>
            </a:extLst>
          </p:spPr>
        </p:cxnSp>
        <p:cxnSp>
          <p:nvCxnSpPr>
            <p:cNvPr id="30735" name="Straight Connector 24"/>
            <p:cNvCxnSpPr>
              <a:cxnSpLocks noChangeShapeType="1"/>
            </p:cNvCxnSpPr>
            <p:nvPr/>
          </p:nvCxnSpPr>
          <p:spPr bwMode="auto">
            <a:xfrm flipV="1">
              <a:off x="3011448" y="4797152"/>
              <a:ext cx="3936816" cy="442765"/>
            </a:xfrm>
            <a:prstGeom prst="line">
              <a:avLst/>
            </a:prstGeom>
            <a:noFill/>
            <a:ln w="19050" algn="ctr">
              <a:solidFill>
                <a:srgbClr val="00FF00"/>
              </a:solidFill>
              <a:round/>
              <a:headEnd/>
              <a:tailEnd/>
            </a:ln>
            <a:extLst>
              <a:ext uri="{909E8E84-426E-40dd-AFC4-6F175D3DCCD1}">
                <a14:hiddenFill xmlns:a14="http://schemas.microsoft.com/office/drawing/2010/main">
                  <a:noFill/>
                </a14:hiddenFill>
              </a:ext>
            </a:extLst>
          </p:spPr>
        </p:cxnSp>
      </p:grpSp>
      <p:sp>
        <p:nvSpPr>
          <p:cNvPr id="22" name="TextBox 21"/>
          <p:cNvSpPr txBox="1"/>
          <p:nvPr/>
        </p:nvSpPr>
        <p:spPr>
          <a:xfrm>
            <a:off x="0" y="46365"/>
            <a:ext cx="5940152" cy="369332"/>
          </a:xfrm>
          <a:prstGeom prst="rect">
            <a:avLst/>
          </a:prstGeom>
          <a:solidFill>
            <a:srgbClr val="00B050"/>
          </a:solidFill>
          <a:ln w="19050">
            <a:solidFill>
              <a:srgbClr val="FFC000"/>
            </a:solidFill>
          </a:ln>
        </p:spPr>
        <p:txBody>
          <a:bodyPr wrap="square" rtlCol="0">
            <a:spAutoFit/>
          </a:bodyPr>
          <a:lstStyle/>
          <a:p>
            <a:r>
              <a:rPr lang="en-GB" dirty="0" smtClean="0"/>
              <a:t>   Star-formation Across Cosmic Time: </a:t>
            </a:r>
            <a:r>
              <a:rPr lang="en-GB" i="1" dirty="0" smtClean="0"/>
              <a:t>e-</a:t>
            </a:r>
            <a:r>
              <a:rPr lang="en-GB" dirty="0" smtClean="0"/>
              <a:t>MERGE Tier 1</a:t>
            </a:r>
            <a:endParaRPr lang="en-GB" dirty="0"/>
          </a:p>
        </p:txBody>
      </p:sp>
    </p:spTree>
    <p:extLst>
      <p:ext uri="{BB962C8B-B14F-4D97-AF65-F5344CB8AC3E}">
        <p14:creationId xmlns:p14="http://schemas.microsoft.com/office/powerpoint/2010/main" val="251461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ASTERICS: DADI</a:t>
            </a:r>
            <a:endParaRPr lang="en-US" sz="2800" b="1" dirty="0">
              <a:solidFill>
                <a:schemeClr val="accent5">
                  <a:lumMod val="75000"/>
                </a:schemeClr>
              </a:solidFill>
            </a:endParaRPr>
          </a:p>
        </p:txBody>
      </p:sp>
      <p:sp>
        <p:nvSpPr>
          <p:cNvPr id="6" name="Rectangle 5"/>
          <p:cNvSpPr/>
          <p:nvPr/>
        </p:nvSpPr>
        <p:spPr>
          <a:xfrm>
            <a:off x="603319" y="4263511"/>
            <a:ext cx="8430321" cy="738664"/>
          </a:xfrm>
          <a:prstGeom prst="rect">
            <a:avLst/>
          </a:prstGeom>
        </p:spPr>
        <p:txBody>
          <a:bodyPr wrap="square">
            <a:spAutoFit/>
          </a:bodyPr>
          <a:lstStyle/>
          <a:p>
            <a:pPr marL="177800" indent="-177800">
              <a:buChar char="•"/>
            </a:pPr>
            <a:r>
              <a:rPr lang="en-US" sz="1400" dirty="0"/>
              <a:t>Adapt the VO framework and tools to the ESFRI project needs, and make sure European astronomers remain lead actors in the IVOA, influencing it in the interest of the European infrastructures and the European scientific community</a:t>
            </a:r>
            <a:endParaRPr lang="en-US" dirty="0"/>
          </a:p>
        </p:txBody>
      </p:sp>
      <p:pic>
        <p:nvPicPr>
          <p:cNvPr id="7" name="Picture 6"/>
          <p:cNvPicPr>
            <a:picLocks noChangeAspect="1"/>
          </p:cNvPicPr>
          <p:nvPr/>
        </p:nvPicPr>
        <p:blipFill>
          <a:blip r:embed="rId2"/>
          <a:stretch>
            <a:fillRect/>
          </a:stretch>
        </p:blipFill>
        <p:spPr>
          <a:xfrm>
            <a:off x="1169233" y="1347716"/>
            <a:ext cx="7017270" cy="2792157"/>
          </a:xfrm>
          <a:prstGeom prst="rect">
            <a:avLst/>
          </a:prstGeom>
        </p:spPr>
      </p:pic>
    </p:spTree>
    <p:extLst>
      <p:ext uri="{BB962C8B-B14F-4D97-AF65-F5344CB8AC3E}">
        <p14:creationId xmlns:p14="http://schemas.microsoft.com/office/powerpoint/2010/main" val="203851006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61395" y="997890"/>
            <a:ext cx="3249472" cy="2181284"/>
          </a:xfrm>
          <a:prstGeom prst="rect">
            <a:avLst/>
          </a:prstGeom>
        </p:spPr>
      </p:pic>
      <p:pic>
        <p:nvPicPr>
          <p:cNvPr id="3" name="Picture 2"/>
          <p:cNvPicPr>
            <a:picLocks noChangeAspect="1"/>
          </p:cNvPicPr>
          <p:nvPr/>
        </p:nvPicPr>
        <p:blipFill>
          <a:blip r:embed="rId3"/>
          <a:stretch>
            <a:fillRect/>
          </a:stretch>
        </p:blipFill>
        <p:spPr>
          <a:xfrm>
            <a:off x="3531572" y="1015646"/>
            <a:ext cx="3419987" cy="2163528"/>
          </a:xfrm>
          <a:prstGeom prst="rect">
            <a:avLst/>
          </a:prstGeom>
        </p:spPr>
      </p:pic>
      <p:pic>
        <p:nvPicPr>
          <p:cNvPr id="4" name="Picture 3"/>
          <p:cNvPicPr>
            <a:picLocks noChangeAspect="1"/>
          </p:cNvPicPr>
          <p:nvPr/>
        </p:nvPicPr>
        <p:blipFill>
          <a:blip r:embed="rId4"/>
          <a:stretch>
            <a:fillRect/>
          </a:stretch>
        </p:blipFill>
        <p:spPr>
          <a:xfrm>
            <a:off x="361691" y="3309896"/>
            <a:ext cx="3334749" cy="2203138"/>
          </a:xfrm>
          <a:prstGeom prst="rect">
            <a:avLst/>
          </a:prstGeom>
        </p:spPr>
      </p:pic>
      <p:sp>
        <p:nvSpPr>
          <p:cNvPr id="5" name="TextBox 4"/>
          <p:cNvSpPr txBox="1"/>
          <p:nvPr/>
        </p:nvSpPr>
        <p:spPr>
          <a:xfrm>
            <a:off x="461394" y="450485"/>
            <a:ext cx="7617286" cy="523220"/>
          </a:xfrm>
          <a:prstGeom prst="rect">
            <a:avLst/>
          </a:prstGeom>
          <a:noFill/>
        </p:spPr>
        <p:txBody>
          <a:bodyPr wrap="square" rtlCol="0">
            <a:spAutoFit/>
          </a:bodyPr>
          <a:lstStyle/>
          <a:p>
            <a:r>
              <a:rPr lang="en-US" sz="2800" b="1" dirty="0" smtClean="0">
                <a:solidFill>
                  <a:schemeClr val="accent5">
                    <a:lumMod val="75000"/>
                  </a:schemeClr>
                </a:solidFill>
              </a:rPr>
              <a:t>Cosmology: Variation of fundamental constants?</a:t>
            </a:r>
            <a:endParaRPr lang="en-US" sz="2800" b="1" dirty="0">
              <a:solidFill>
                <a:schemeClr val="accent5">
                  <a:lumMod val="75000"/>
                </a:schemeClr>
              </a:solidFill>
            </a:endParaRPr>
          </a:p>
        </p:txBody>
      </p:sp>
      <p:sp>
        <p:nvSpPr>
          <p:cNvPr id="6" name="TextBox 5"/>
          <p:cNvSpPr txBox="1"/>
          <p:nvPr/>
        </p:nvSpPr>
        <p:spPr>
          <a:xfrm>
            <a:off x="766809" y="5513034"/>
            <a:ext cx="2929631" cy="646331"/>
          </a:xfrm>
          <a:prstGeom prst="rect">
            <a:avLst/>
          </a:prstGeom>
          <a:noFill/>
        </p:spPr>
        <p:txBody>
          <a:bodyPr wrap="square" rtlCol="0">
            <a:spAutoFit/>
          </a:bodyPr>
          <a:lstStyle/>
          <a:p>
            <a:r>
              <a:rPr lang="en-US" sz="1200" b="1" i="1" dirty="0" err="1" smtClean="0">
                <a:solidFill>
                  <a:schemeClr val="accent6">
                    <a:lumMod val="75000"/>
                  </a:schemeClr>
                </a:solidFill>
              </a:rPr>
              <a:t>Lentati</a:t>
            </a:r>
            <a:r>
              <a:rPr lang="en-US" sz="1200" b="1" i="1" dirty="0" smtClean="0">
                <a:solidFill>
                  <a:schemeClr val="accent6">
                    <a:lumMod val="75000"/>
                  </a:schemeClr>
                </a:solidFill>
              </a:rPr>
              <a:t> et al 2013</a:t>
            </a:r>
          </a:p>
          <a:p>
            <a:endParaRPr lang="en-US" sz="1200" b="1" i="1" dirty="0">
              <a:solidFill>
                <a:schemeClr val="accent6">
                  <a:lumMod val="75000"/>
                </a:schemeClr>
              </a:solidFill>
            </a:endParaRPr>
          </a:p>
          <a:p>
            <a:r>
              <a:rPr lang="en-US" sz="1200" b="1" i="1" dirty="0" smtClean="0">
                <a:solidFill>
                  <a:schemeClr val="accent6">
                    <a:lumMod val="75000"/>
                  </a:schemeClr>
                </a:solidFill>
              </a:rPr>
              <a:t>DF/F = -3.3 </a:t>
            </a:r>
            <a:endParaRPr lang="en-US" sz="1200" b="1" i="1" dirty="0">
              <a:solidFill>
                <a:schemeClr val="accent6">
                  <a:lumMod val="75000"/>
                </a:schemeClr>
              </a:solidFill>
            </a:endParaRPr>
          </a:p>
        </p:txBody>
      </p:sp>
      <p:sp>
        <p:nvSpPr>
          <p:cNvPr id="7" name="TextBox 6"/>
          <p:cNvSpPr txBox="1"/>
          <p:nvPr/>
        </p:nvSpPr>
        <p:spPr>
          <a:xfrm>
            <a:off x="3932809" y="4005265"/>
            <a:ext cx="5060271" cy="2246769"/>
          </a:xfrm>
          <a:prstGeom prst="rect">
            <a:avLst/>
          </a:prstGeom>
          <a:scene3d>
            <a:camera prst="orthographicFront"/>
            <a:lightRig rig="threePt" dir="t"/>
          </a:scene3d>
          <a:sp3d>
            <a:bevelT/>
          </a:sp3d>
        </p:spPr>
        <p:style>
          <a:lnRef idx="1">
            <a:schemeClr val="accent4"/>
          </a:lnRef>
          <a:fillRef idx="3">
            <a:schemeClr val="accent4"/>
          </a:fillRef>
          <a:effectRef idx="2">
            <a:schemeClr val="accent4"/>
          </a:effectRef>
          <a:fontRef idx="minor">
            <a:schemeClr val="lt1"/>
          </a:fontRef>
        </p:style>
        <p:txBody>
          <a:bodyPr wrap="square" rtlCol="0">
            <a:spAutoFit/>
          </a:bodyPr>
          <a:lstStyle/>
          <a:p>
            <a:pPr marL="285750" indent="-285750">
              <a:buFont typeface="Arial" charset="0"/>
              <a:buChar char="•"/>
            </a:pPr>
            <a:r>
              <a:rPr lang="en-US" sz="1400" dirty="0" smtClean="0">
                <a:solidFill>
                  <a:schemeClr val="tx1"/>
                </a:solidFill>
              </a:rPr>
              <a:t>Observe different types of transitions (e.g. electronic vs rotational) in galaxies at range of z</a:t>
            </a:r>
          </a:p>
          <a:p>
            <a:pPr marL="285750" indent="-285750">
              <a:buFont typeface="Arial" charset="0"/>
              <a:buChar char="•"/>
            </a:pPr>
            <a:r>
              <a:rPr lang="en-US" sz="1400" dirty="0" smtClean="0">
                <a:solidFill>
                  <a:schemeClr val="tx1"/>
                </a:solidFill>
              </a:rPr>
              <a:t>Use differences in inferred </a:t>
            </a:r>
            <a:r>
              <a:rPr lang="en-US" sz="1400" dirty="0" err="1" smtClean="0">
                <a:solidFill>
                  <a:schemeClr val="tx1"/>
                </a:solidFill>
              </a:rPr>
              <a:t>redshits</a:t>
            </a:r>
            <a:r>
              <a:rPr lang="en-US" sz="1400" dirty="0" smtClean="0">
                <a:solidFill>
                  <a:schemeClr val="tx1"/>
                </a:solidFill>
              </a:rPr>
              <a:t> of the lines to look for evidence of variation in fundamental constants</a:t>
            </a:r>
          </a:p>
          <a:p>
            <a:pPr marL="285750" indent="-285750">
              <a:buFont typeface="Arial" charset="0"/>
              <a:buChar char="•"/>
            </a:pPr>
            <a:r>
              <a:rPr lang="en-US" sz="1400" dirty="0" smtClean="0">
                <a:solidFill>
                  <a:schemeClr val="tx1"/>
                </a:solidFill>
              </a:rPr>
              <a:t>Problem</a:t>
            </a:r>
          </a:p>
          <a:p>
            <a:pPr marL="628650" lvl="1" indent="-285750">
              <a:buFont typeface="Arial" charset="0"/>
              <a:buChar char="•"/>
            </a:pPr>
            <a:r>
              <a:rPr lang="en-US" sz="1400" dirty="0">
                <a:solidFill>
                  <a:schemeClr val="tx1"/>
                </a:solidFill>
              </a:rPr>
              <a:t>A</a:t>
            </a:r>
            <a:r>
              <a:rPr lang="en-US" sz="1400" dirty="0" smtClean="0">
                <a:solidFill>
                  <a:schemeClr val="tx1"/>
                </a:solidFill>
              </a:rPr>
              <a:t>re we tracing same gas in the two transitions?</a:t>
            </a:r>
          </a:p>
          <a:p>
            <a:pPr marL="628650" lvl="1" indent="-285750">
              <a:buFont typeface="Arial" charset="0"/>
              <a:buChar char="•"/>
            </a:pPr>
            <a:r>
              <a:rPr lang="en-US" sz="1400" dirty="0" smtClean="0">
                <a:solidFill>
                  <a:schemeClr val="tx1"/>
                </a:solidFill>
              </a:rPr>
              <a:t>Do we observe astrophysics or physics?</a:t>
            </a:r>
          </a:p>
          <a:p>
            <a:pPr marL="285750" indent="-285750">
              <a:buFont typeface="Arial" charset="0"/>
              <a:buChar char="•"/>
            </a:pPr>
            <a:r>
              <a:rPr lang="en-US" sz="1400" dirty="0" smtClean="0">
                <a:solidFill>
                  <a:schemeClr val="tx1"/>
                </a:solidFill>
              </a:rPr>
              <a:t>Here resolution of e-MERLIN very helpful</a:t>
            </a:r>
          </a:p>
          <a:p>
            <a:pPr marL="628650" lvl="1" indent="-285750">
              <a:buFont typeface="Arial" charset="0"/>
              <a:buChar char="•"/>
            </a:pPr>
            <a:r>
              <a:rPr lang="en-US" sz="1400" dirty="0" smtClean="0">
                <a:solidFill>
                  <a:schemeClr val="tx1"/>
                </a:solidFill>
              </a:rPr>
              <a:t>HI / OH</a:t>
            </a:r>
          </a:p>
          <a:p>
            <a:pPr marL="628650" lvl="1" indent="-285750">
              <a:buFont typeface="Arial" charset="0"/>
              <a:buChar char="•"/>
            </a:pPr>
            <a:r>
              <a:rPr lang="en-US" sz="1400" dirty="0" smtClean="0">
                <a:solidFill>
                  <a:schemeClr val="tx1"/>
                </a:solidFill>
              </a:rPr>
              <a:t>More transitions</a:t>
            </a:r>
          </a:p>
        </p:txBody>
      </p:sp>
      <p:sp>
        <p:nvSpPr>
          <p:cNvPr id="8" name="TextBox 7"/>
          <p:cNvSpPr txBox="1"/>
          <p:nvPr/>
        </p:nvSpPr>
        <p:spPr>
          <a:xfrm>
            <a:off x="2499435" y="1315377"/>
            <a:ext cx="678772" cy="276999"/>
          </a:xfrm>
          <a:prstGeom prst="rect">
            <a:avLst/>
          </a:prstGeom>
          <a:noFill/>
        </p:spPr>
        <p:txBody>
          <a:bodyPr wrap="square" rtlCol="0">
            <a:spAutoFit/>
          </a:bodyPr>
          <a:lstStyle/>
          <a:p>
            <a:r>
              <a:rPr lang="en-US" sz="1200" b="1" i="1" smtClean="0">
                <a:solidFill>
                  <a:schemeClr val="accent6">
                    <a:lumMod val="75000"/>
                  </a:schemeClr>
                </a:solidFill>
              </a:rPr>
              <a:t>Z = 6.4</a:t>
            </a:r>
            <a:endParaRPr lang="en-US" sz="1200" b="1" i="1" dirty="0">
              <a:solidFill>
                <a:schemeClr val="accent6">
                  <a:lumMod val="75000"/>
                </a:schemeClr>
              </a:solidFill>
            </a:endParaRPr>
          </a:p>
        </p:txBody>
      </p:sp>
      <p:sp>
        <p:nvSpPr>
          <p:cNvPr id="9" name="TextBox 8"/>
          <p:cNvSpPr txBox="1"/>
          <p:nvPr/>
        </p:nvSpPr>
        <p:spPr>
          <a:xfrm>
            <a:off x="5908998" y="1340535"/>
            <a:ext cx="678772" cy="276999"/>
          </a:xfrm>
          <a:prstGeom prst="rect">
            <a:avLst/>
          </a:prstGeom>
          <a:noFill/>
        </p:spPr>
        <p:txBody>
          <a:bodyPr wrap="square" rtlCol="0">
            <a:spAutoFit/>
          </a:bodyPr>
          <a:lstStyle/>
          <a:p>
            <a:r>
              <a:rPr lang="en-US" sz="1200" b="1" i="1" dirty="0" smtClean="0">
                <a:solidFill>
                  <a:schemeClr val="accent6">
                    <a:lumMod val="75000"/>
                  </a:schemeClr>
                </a:solidFill>
              </a:rPr>
              <a:t>Z </a:t>
            </a:r>
            <a:r>
              <a:rPr lang="en-US" sz="1200" b="1" i="1" smtClean="0">
                <a:solidFill>
                  <a:schemeClr val="accent6">
                    <a:lumMod val="75000"/>
                  </a:schemeClr>
                </a:solidFill>
              </a:rPr>
              <a:t>= 4.7</a:t>
            </a:r>
            <a:endParaRPr lang="en-US" sz="1200" b="1" i="1" dirty="0">
              <a:solidFill>
                <a:schemeClr val="accent6">
                  <a:lumMod val="75000"/>
                </a:schemeClr>
              </a:solidFill>
            </a:endParaRPr>
          </a:p>
        </p:txBody>
      </p:sp>
      <p:sp>
        <p:nvSpPr>
          <p:cNvPr id="10" name="TextBox 9"/>
          <p:cNvSpPr txBox="1"/>
          <p:nvPr/>
        </p:nvSpPr>
        <p:spPr>
          <a:xfrm>
            <a:off x="2607985" y="3557074"/>
            <a:ext cx="678772" cy="276999"/>
          </a:xfrm>
          <a:prstGeom prst="rect">
            <a:avLst/>
          </a:prstGeom>
          <a:noFill/>
        </p:spPr>
        <p:txBody>
          <a:bodyPr wrap="square" rtlCol="0">
            <a:spAutoFit/>
          </a:bodyPr>
          <a:lstStyle/>
          <a:p>
            <a:r>
              <a:rPr lang="en-US" sz="1200" b="1" i="1" dirty="0" smtClean="0">
                <a:solidFill>
                  <a:schemeClr val="accent6">
                    <a:lumMod val="75000"/>
                  </a:schemeClr>
                </a:solidFill>
              </a:rPr>
              <a:t>Z </a:t>
            </a:r>
            <a:r>
              <a:rPr lang="en-US" sz="1200" b="1" i="1" smtClean="0">
                <a:solidFill>
                  <a:schemeClr val="accent6">
                    <a:lumMod val="75000"/>
                  </a:schemeClr>
                </a:solidFill>
              </a:rPr>
              <a:t>= 4.7</a:t>
            </a:r>
            <a:endParaRPr lang="en-US" sz="1200" b="1" i="1"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11" name="TextBox 10"/>
              <p:cNvSpPr txBox="1"/>
              <p:nvPr/>
            </p:nvSpPr>
            <p:spPr>
              <a:xfrm>
                <a:off x="4033160" y="3242915"/>
                <a:ext cx="3410485" cy="398764"/>
              </a:xfrm>
              <a:prstGeom prst="rect">
                <a:avLst/>
              </a:prstGeom>
              <a:effectLst>
                <a:glow rad="63500">
                  <a:schemeClr val="accent6">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wrap="none" lIns="0" tIns="0" rIns="0" bIns="0" rtlCol="0">
                <a:spAutoFit/>
              </a:bodyPr>
              <a:lstStyle/>
              <a:p>
                <a14:m>
                  <m:oMath xmlns:m="http://schemas.openxmlformats.org/officeDocument/2006/math" xmlns="">
                    <m:f>
                      <m:fPr>
                        <m:ctrlPr>
                          <a:rPr lang="en-US" sz="1800" i="1" smtClean="0">
                            <a:ln w="0"/>
                            <a:effectLst>
                              <a:outerShdw blurRad="38100" dist="19050" dir="2700000" algn="tl" rotWithShape="0">
                                <a:schemeClr val="dk1">
                                  <a:alpha val="40000"/>
                                </a:schemeClr>
                              </a:outerShdw>
                            </a:effectLst>
                            <a:latin typeface="Cambria Math" charset="0"/>
                          </a:rPr>
                        </m:ctrlPr>
                      </m:fPr>
                      <m:num>
                        <m:r>
                          <a:rPr lang="en-US"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m:t>
                        </m:r>
                        <m: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𝐹</m:t>
                        </m:r>
                      </m:num>
                      <m:den>
                        <m:r>
                          <a:rPr lang="en-GB" sz="1800" i="1" smtClean="0">
                            <a:ln w="0"/>
                            <a:effectLst>
                              <a:outerShdw blurRad="38100" dist="19050" dir="2700000" algn="tl" rotWithShape="0">
                                <a:schemeClr val="dk1">
                                  <a:alpha val="40000"/>
                                </a:schemeClr>
                              </a:outerShdw>
                            </a:effectLst>
                            <a:latin typeface="Cambria Math" charset="0"/>
                          </a:rPr>
                          <m:t>𝐹</m:t>
                        </m:r>
                      </m:den>
                    </m:f>
                    <m:r>
                      <a:rPr lang="en-GB" sz="1800" i="1" smtClean="0">
                        <a:ln w="0"/>
                        <a:effectLst>
                          <a:outerShdw blurRad="38100" dist="19050" dir="2700000" algn="tl" rotWithShape="0">
                            <a:schemeClr val="dk1">
                              <a:alpha val="40000"/>
                            </a:schemeClr>
                          </a:outerShdw>
                        </a:effectLst>
                        <a:latin typeface="Cambria Math" charset="0"/>
                      </a:rPr>
                      <m:t>=−3.3 </m:t>
                    </m:r>
                    <m: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±2.3 × </m:t>
                    </m:r>
                    <m:sSup>
                      <m:sSupPr>
                        <m:ctrlP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ctrlPr>
                      </m:sSupPr>
                      <m:e>
                        <m: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10</m:t>
                        </m:r>
                      </m:e>
                      <m:sup>
                        <m: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−4</m:t>
                        </m:r>
                      </m:sup>
                    </m:sSup>
                    <m: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 </m:t>
                    </m:r>
                  </m:oMath>
                </a14:m>
                <a:r>
                  <a:rPr lang="en-US" sz="1800" dirty="0" smtClean="0">
                    <a:ln w="0"/>
                    <a:effectLst>
                      <a:outerShdw blurRad="38100" dist="19050" dir="2700000" algn="tl" rotWithShape="0">
                        <a:schemeClr val="dk1">
                          <a:alpha val="40000"/>
                        </a:schemeClr>
                      </a:outerShdw>
                    </a:effectLst>
                  </a:rPr>
                  <a:t> (12.9 </a:t>
                </a:r>
                <a:r>
                  <a:rPr lang="en-US" sz="1800" dirty="0" err="1" smtClean="0">
                    <a:ln w="0"/>
                    <a:effectLst>
                      <a:outerShdw blurRad="38100" dist="19050" dir="2700000" algn="tl" rotWithShape="0">
                        <a:schemeClr val="dk1">
                          <a:alpha val="40000"/>
                        </a:schemeClr>
                      </a:outerShdw>
                    </a:effectLst>
                  </a:rPr>
                  <a:t>Gyr</a:t>
                </a:r>
                <a:r>
                  <a:rPr lang="en-US" sz="1800" dirty="0" smtClean="0">
                    <a:ln w="0"/>
                    <a:effectLst>
                      <a:outerShdw blurRad="38100" dist="19050" dir="2700000" algn="tl" rotWithShape="0">
                        <a:schemeClr val="dk1">
                          <a:alpha val="40000"/>
                        </a:schemeClr>
                      </a:outerShdw>
                    </a:effectLst>
                  </a:rPr>
                  <a:t>)</a:t>
                </a:r>
                <a:endParaRPr lang="en-US" sz="1800" dirty="0">
                  <a:ln w="0"/>
                  <a:effectLst>
                    <a:outerShdw blurRad="38100" dist="19050" dir="2700000" algn="tl" rotWithShape="0">
                      <a:schemeClr val="dk1">
                        <a:alpha val="40000"/>
                      </a:schemeClr>
                    </a:outerShdw>
                  </a:effectLst>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033160" y="3242915"/>
                <a:ext cx="3410485" cy="398764"/>
              </a:xfrm>
              <a:prstGeom prst="rect">
                <a:avLst/>
              </a:prstGeom>
              <a:blipFill rotWithShape="0">
                <a:blip r:embed="rId5"/>
                <a:stretch>
                  <a:fillRect t="-50562" r="-1715" b="-73034"/>
                </a:stretch>
              </a:blipFill>
              <a:effectLst>
                <a:glow rad="63500">
                  <a:schemeClr val="accent6">
                    <a:satMod val="175000"/>
                    <a:alpha val="40000"/>
                  </a:schemeClr>
                </a:glo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951559" y="1355003"/>
                <a:ext cx="1715167" cy="633058"/>
              </a:xfrm>
              <a:prstGeom prst="rect">
                <a:avLst/>
              </a:prstGeom>
              <a:effectLst>
                <a:glow rad="63500">
                  <a:schemeClr val="accent6">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wrap="square" lIns="0" tIns="0" rIns="0" bIns="0" rtlCol="0">
                <a:spAutoFit/>
              </a:bodyPr>
              <a:lstStyle/>
              <a:p>
                <a14:m>
                  <m:oMathPara xmlns:m="http://schemas.openxmlformats.org/officeDocument/2006/math" xmlns="">
                    <m:oMathParaPr>
                      <m:jc m:val="centerGroup"/>
                    </m:oMathParaPr>
                    <m:oMath xmlns:m="http://schemas.openxmlformats.org/officeDocument/2006/math">
                      <m:r>
                        <a:rPr lang="en-GB" sz="1800" i="1" smtClean="0">
                          <a:ln w="0"/>
                          <a:effectLst>
                            <a:outerShdw blurRad="38100" dist="19050" dir="2700000" algn="tl" rotWithShape="0">
                              <a:schemeClr val="dk1">
                                <a:alpha val="40000"/>
                              </a:schemeClr>
                            </a:outerShdw>
                          </a:effectLst>
                          <a:latin typeface="Cambria Math" charset="0"/>
                        </a:rPr>
                        <m:t>𝐹</m:t>
                      </m:r>
                      <m:r>
                        <a:rPr lang="en-GB" sz="1800" i="1" smtClean="0">
                          <a:ln w="0"/>
                          <a:effectLst>
                            <a:outerShdw blurRad="38100" dist="19050" dir="2700000" algn="tl" rotWithShape="0">
                              <a:schemeClr val="dk1">
                                <a:alpha val="40000"/>
                              </a:schemeClr>
                            </a:outerShdw>
                          </a:effectLst>
                          <a:latin typeface="Cambria Math" charset="0"/>
                        </a:rPr>
                        <m:t>= </m:t>
                      </m:r>
                      <m:f>
                        <m:fPr>
                          <m:ctrlPr>
                            <a:rPr lang="en-GB" sz="1800" i="1" smtClean="0">
                              <a:ln w="0"/>
                              <a:effectLst>
                                <a:outerShdw blurRad="38100" dist="19050" dir="2700000" algn="tl" rotWithShape="0">
                                  <a:schemeClr val="dk1">
                                    <a:alpha val="40000"/>
                                  </a:schemeClr>
                                </a:outerShdw>
                              </a:effectLst>
                              <a:latin typeface="Cambria Math" charset="0"/>
                            </a:rPr>
                          </m:ctrlPr>
                        </m:fPr>
                        <m:num>
                          <m:sSup>
                            <m:sSupPr>
                              <m:ctrlPr>
                                <a:rPr lang="en-GB" sz="1800" i="1" smtClean="0">
                                  <a:ln w="0"/>
                                  <a:effectLst>
                                    <a:outerShdw blurRad="38100" dist="19050" dir="2700000" algn="tl" rotWithShape="0">
                                      <a:schemeClr val="dk1">
                                        <a:alpha val="40000"/>
                                      </a:schemeClr>
                                    </a:outerShdw>
                                  </a:effectLst>
                                  <a:latin typeface="Cambria Math" charset="0"/>
                                </a:rPr>
                              </m:ctrlPr>
                            </m:sSupPr>
                            <m:e>
                              <m: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𝛼</m:t>
                              </m:r>
                            </m:e>
                            <m:sup>
                              <m:r>
                                <a:rPr lang="en-GB" sz="1800" i="1" smtClean="0">
                                  <a:ln w="0"/>
                                  <a:effectLst>
                                    <a:outerShdw blurRad="38100" dist="19050" dir="2700000" algn="tl" rotWithShape="0">
                                      <a:schemeClr val="dk1">
                                        <a:alpha val="40000"/>
                                      </a:schemeClr>
                                    </a:outerShdw>
                                  </a:effectLst>
                                  <a:latin typeface="Cambria Math" charset="0"/>
                                </a:rPr>
                                <m:t>2</m:t>
                              </m:r>
                            </m:sup>
                          </m:sSup>
                        </m:num>
                        <m:den>
                          <m:f>
                            <m:fPr>
                              <m:type m:val="lin"/>
                              <m:ctrlPr>
                                <a:rPr lang="en-GB" sz="1800" i="1" smtClean="0">
                                  <a:ln w="0"/>
                                  <a:effectLst>
                                    <a:outerShdw blurRad="38100" dist="19050" dir="2700000" algn="tl" rotWithShape="0">
                                      <a:schemeClr val="dk1">
                                        <a:alpha val="40000"/>
                                      </a:schemeClr>
                                    </a:outerShdw>
                                  </a:effectLst>
                                  <a:latin typeface="Cambria Math" charset="0"/>
                                </a:rPr>
                              </m:ctrlPr>
                            </m:fPr>
                            <m:num>
                              <m:sSub>
                                <m:sSubPr>
                                  <m:ctrlPr>
                                    <a:rPr lang="en-GB" sz="1800" i="1" smtClean="0">
                                      <a:ln w="0"/>
                                      <a:effectLst>
                                        <a:outerShdw blurRad="38100" dist="19050" dir="2700000" algn="tl" rotWithShape="0">
                                          <a:schemeClr val="dk1">
                                            <a:alpha val="40000"/>
                                          </a:schemeClr>
                                        </a:outerShdw>
                                      </a:effectLst>
                                      <a:latin typeface="Cambria Math" charset="0"/>
                                    </a:rPr>
                                  </m:ctrlPr>
                                </m:sSubPr>
                                <m:e>
                                  <m:r>
                                    <a:rPr lang="en-GB" sz="1800" i="1" smtClean="0">
                                      <a:ln w="0"/>
                                      <a:effectLst>
                                        <a:outerShdw blurRad="38100" dist="19050" dir="2700000" algn="tl" rotWithShape="0">
                                          <a:schemeClr val="dk1">
                                            <a:alpha val="40000"/>
                                          </a:schemeClr>
                                        </a:outerShdw>
                                      </a:effectLst>
                                      <a:latin typeface="Cambria Math" charset="0"/>
                                    </a:rPr>
                                    <m:t>𝑚</m:t>
                                  </m:r>
                                </m:e>
                                <m:sub>
                                  <m:r>
                                    <a:rPr lang="en-GB" sz="1800" i="1" smtClean="0">
                                      <a:ln w="0"/>
                                      <a:effectLst>
                                        <a:outerShdw blurRad="38100" dist="19050" dir="2700000" algn="tl" rotWithShape="0">
                                          <a:schemeClr val="dk1">
                                            <a:alpha val="40000"/>
                                          </a:schemeClr>
                                        </a:outerShdw>
                                      </a:effectLst>
                                      <a:latin typeface="Cambria Math" charset="0"/>
                                    </a:rPr>
                                    <m:t>𝑝</m:t>
                                  </m:r>
                                </m:sub>
                              </m:sSub>
                            </m:num>
                            <m:den>
                              <m:sSub>
                                <m:sSubPr>
                                  <m:ctrlPr>
                                    <a:rPr lang="en-GB" sz="1800" i="1" smtClean="0">
                                      <a:ln w="0"/>
                                      <a:effectLst>
                                        <a:outerShdw blurRad="38100" dist="19050" dir="2700000" algn="tl" rotWithShape="0">
                                          <a:schemeClr val="dk1">
                                            <a:alpha val="40000"/>
                                          </a:schemeClr>
                                        </a:outerShdw>
                                      </a:effectLst>
                                      <a:latin typeface="Cambria Math" charset="0"/>
                                    </a:rPr>
                                  </m:ctrlPr>
                                </m:sSubPr>
                                <m:e>
                                  <m:r>
                                    <a:rPr lang="en-GB" sz="1800" i="1" smtClean="0">
                                      <a:ln w="0"/>
                                      <a:effectLst>
                                        <a:outerShdw blurRad="38100" dist="19050" dir="2700000" algn="tl" rotWithShape="0">
                                          <a:schemeClr val="dk1">
                                            <a:alpha val="40000"/>
                                          </a:schemeClr>
                                        </a:outerShdw>
                                      </a:effectLst>
                                      <a:latin typeface="Cambria Math" charset="0"/>
                                    </a:rPr>
                                    <m:t>𝑚</m:t>
                                  </m:r>
                                </m:e>
                                <m:sub>
                                  <m:r>
                                    <a:rPr lang="en-GB" sz="1800" i="1" smtClean="0">
                                      <a:ln w="0"/>
                                      <a:effectLst>
                                        <a:outerShdw blurRad="38100" dist="19050" dir="2700000" algn="tl" rotWithShape="0">
                                          <a:schemeClr val="dk1">
                                            <a:alpha val="40000"/>
                                          </a:schemeClr>
                                        </a:outerShdw>
                                      </a:effectLst>
                                      <a:latin typeface="Cambria Math" charset="0"/>
                                    </a:rPr>
                                    <m:t>𝑒</m:t>
                                  </m:r>
                                </m:sub>
                              </m:sSub>
                            </m:den>
                          </m:f>
                        </m:den>
                      </m:f>
                    </m:oMath>
                  </m:oMathPara>
                </a14:m>
                <a:endParaRPr lang="en-US" sz="1800" dirty="0">
                  <a:ln w="0"/>
                  <a:effectLst>
                    <a:outerShdw blurRad="38100" dist="19050" dir="2700000" algn="tl" rotWithShape="0">
                      <a:schemeClr val="dk1">
                        <a:alpha val="40000"/>
                      </a:schemeClr>
                    </a:outerShdw>
                  </a:effectLst>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951559" y="1355003"/>
                <a:ext cx="1715167" cy="633058"/>
              </a:xfrm>
              <a:prstGeom prst="rect">
                <a:avLst/>
              </a:prstGeom>
              <a:blipFill rotWithShape="0">
                <a:blip r:embed="rId6"/>
                <a:stretch>
                  <a:fillRect/>
                </a:stretch>
              </a:blipFill>
              <a:effectLst>
                <a:glow rad="63500">
                  <a:schemeClr val="accent6">
                    <a:satMod val="175000"/>
                    <a:alpha val="40000"/>
                  </a:schemeClr>
                </a:glow>
              </a:effectLst>
            </p:spPr>
            <p:txBody>
              <a:bodyPr/>
              <a:lstStyle/>
              <a:p>
                <a:r>
                  <a:rPr lang="en-US">
                    <a:noFill/>
                  </a:rPr>
                  <a:t> </a:t>
                </a:r>
              </a:p>
            </p:txBody>
          </p:sp>
        </mc:Fallback>
      </mc:AlternateContent>
    </p:spTree>
    <p:extLst>
      <p:ext uri="{BB962C8B-B14F-4D97-AF65-F5344CB8AC3E}">
        <p14:creationId xmlns:p14="http://schemas.microsoft.com/office/powerpoint/2010/main" val="127182052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502878"/>
            <a:ext cx="7886700" cy="480131"/>
          </a:xfrm>
          <a:noFill/>
        </p:spPr>
        <p:txBody>
          <a:bodyPr wrap="square" rtlCol="0">
            <a:spAutoFit/>
          </a:bodyPr>
          <a:lstStyle/>
          <a:p>
            <a:pPr defTabSz="685800"/>
            <a:r>
              <a:rPr lang="en-GB" sz="2800" b="1" dirty="0" smtClean="0">
                <a:solidFill>
                  <a:schemeClr val="accent5">
                    <a:lumMod val="75000"/>
                  </a:schemeClr>
                </a:solidFill>
                <a:latin typeface="+mn-lt"/>
                <a:ea typeface="+mn-ea"/>
                <a:cs typeface="+mn-cs"/>
              </a:rPr>
              <a:t>Transient Universe</a:t>
            </a:r>
            <a:endParaRPr lang="en-GB" sz="2800" b="1" dirty="0">
              <a:solidFill>
                <a:schemeClr val="accent5">
                  <a:lumMod val="75000"/>
                </a:schemeClr>
              </a:solidFill>
              <a:latin typeface="+mn-lt"/>
              <a:ea typeface="+mn-ea"/>
              <a:cs typeface="+mn-cs"/>
            </a:endParaRPr>
          </a:p>
        </p:txBody>
      </p:sp>
      <p:pic>
        <p:nvPicPr>
          <p:cNvPr id="4" name="Picture 3"/>
          <p:cNvPicPr>
            <a:picLocks noChangeAspect="1"/>
          </p:cNvPicPr>
          <p:nvPr/>
        </p:nvPicPr>
        <p:blipFill>
          <a:blip r:embed="rId2"/>
          <a:stretch>
            <a:fillRect/>
          </a:stretch>
        </p:blipFill>
        <p:spPr>
          <a:xfrm>
            <a:off x="1626433" y="983009"/>
            <a:ext cx="6108491" cy="4041106"/>
          </a:xfrm>
          <a:prstGeom prst="rect">
            <a:avLst/>
          </a:prstGeom>
        </p:spPr>
      </p:pic>
      <p:sp>
        <p:nvSpPr>
          <p:cNvPr id="6" name="TextBox 5"/>
          <p:cNvSpPr txBox="1"/>
          <p:nvPr/>
        </p:nvSpPr>
        <p:spPr>
          <a:xfrm>
            <a:off x="386207" y="5069569"/>
            <a:ext cx="4935302" cy="1323439"/>
          </a:xfrm>
          <a:prstGeom prst="rect">
            <a:avLst/>
          </a:prstGeom>
          <a:scene3d>
            <a:camera prst="orthographicFront"/>
            <a:lightRig rig="threePt" dir="t"/>
          </a:scene3d>
          <a:sp3d>
            <a:bevelT/>
          </a:sp3d>
        </p:spPr>
        <p:style>
          <a:lnRef idx="1">
            <a:schemeClr val="accent4"/>
          </a:lnRef>
          <a:fillRef idx="3">
            <a:schemeClr val="accent4"/>
          </a:fillRef>
          <a:effectRef idx="2">
            <a:schemeClr val="accent4"/>
          </a:effectRef>
          <a:fontRef idx="minor">
            <a:schemeClr val="lt1"/>
          </a:fontRef>
        </p:style>
        <p:txBody>
          <a:bodyPr wrap="square" rtlCol="0">
            <a:spAutoFit/>
          </a:bodyPr>
          <a:lstStyle/>
          <a:p>
            <a:pPr marL="285750" indent="-285750">
              <a:buFont typeface="Arial" charset="0"/>
              <a:buChar char="•"/>
            </a:pPr>
            <a:r>
              <a:rPr lang="en-US" sz="1600" dirty="0" smtClean="0">
                <a:solidFill>
                  <a:schemeClr val="tx1"/>
                </a:solidFill>
              </a:rPr>
              <a:t>Traditional area of big impact e-MERLIN science</a:t>
            </a:r>
          </a:p>
          <a:p>
            <a:pPr marL="285750" indent="-285750">
              <a:buFont typeface="Arial" charset="0"/>
              <a:buChar char="•"/>
            </a:pPr>
            <a:r>
              <a:rPr lang="en-US" sz="1600" dirty="0" smtClean="0">
                <a:solidFill>
                  <a:schemeClr val="tx1"/>
                </a:solidFill>
              </a:rPr>
              <a:t>SKA1 Discovery +</a:t>
            </a:r>
          </a:p>
          <a:p>
            <a:pPr marL="628650" lvl="1" indent="-285750">
              <a:buFont typeface="Arial" charset="0"/>
              <a:buChar char="•"/>
            </a:pPr>
            <a:r>
              <a:rPr lang="en-US" sz="1600" dirty="0" smtClean="0">
                <a:solidFill>
                  <a:schemeClr val="tx1"/>
                </a:solidFill>
              </a:rPr>
              <a:t>Power of responsive observing</a:t>
            </a:r>
          </a:p>
          <a:p>
            <a:pPr marL="628650" lvl="1" indent="-285750">
              <a:buFont typeface="Arial" charset="0"/>
              <a:buChar char="•"/>
            </a:pPr>
            <a:r>
              <a:rPr lang="en-US" sz="1600" dirty="0" smtClean="0">
                <a:solidFill>
                  <a:schemeClr val="tx1"/>
                </a:solidFill>
              </a:rPr>
              <a:t>Resolution </a:t>
            </a:r>
          </a:p>
          <a:p>
            <a:pPr marL="628650" lvl="1" indent="-285750">
              <a:buFont typeface="Arial" charset="0"/>
              <a:buChar char="•"/>
            </a:pPr>
            <a:r>
              <a:rPr lang="en-US" sz="1600" dirty="0" smtClean="0">
                <a:solidFill>
                  <a:schemeClr val="tx1"/>
                </a:solidFill>
              </a:rPr>
              <a:t>Link to EVN</a:t>
            </a:r>
          </a:p>
        </p:txBody>
      </p:sp>
    </p:spTree>
    <p:extLst>
      <p:ext uri="{BB962C8B-B14F-4D97-AF65-F5344CB8AC3E}">
        <p14:creationId xmlns:p14="http://schemas.microsoft.com/office/powerpoint/2010/main" val="78718250"/>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502878"/>
            <a:ext cx="7886700" cy="480131"/>
          </a:xfrm>
          <a:noFill/>
        </p:spPr>
        <p:txBody>
          <a:bodyPr wrap="square" rtlCol="0">
            <a:spAutoFit/>
          </a:bodyPr>
          <a:lstStyle/>
          <a:p>
            <a:pPr defTabSz="685800"/>
            <a:r>
              <a:rPr lang="en-GB" sz="2800" b="1" dirty="0" smtClean="0">
                <a:solidFill>
                  <a:schemeClr val="accent5">
                    <a:lumMod val="75000"/>
                  </a:schemeClr>
                </a:solidFill>
                <a:latin typeface="+mn-lt"/>
                <a:ea typeface="+mn-ea"/>
                <a:cs typeface="+mn-cs"/>
              </a:rPr>
              <a:t>Transient Universe</a:t>
            </a:r>
            <a:endParaRPr lang="en-GB" sz="2800" b="1" dirty="0">
              <a:solidFill>
                <a:schemeClr val="accent5">
                  <a:lumMod val="75000"/>
                </a:schemeClr>
              </a:solidFill>
              <a:latin typeface="+mn-lt"/>
              <a:ea typeface="+mn-ea"/>
              <a:cs typeface="+mn-cs"/>
            </a:endParaRPr>
          </a:p>
        </p:txBody>
      </p:sp>
      <p:sp>
        <p:nvSpPr>
          <p:cNvPr id="3" name="TextBox 2"/>
          <p:cNvSpPr txBox="1"/>
          <p:nvPr/>
        </p:nvSpPr>
        <p:spPr>
          <a:xfrm>
            <a:off x="386207" y="5069569"/>
            <a:ext cx="4935302" cy="1323439"/>
          </a:xfrm>
          <a:prstGeom prst="rect">
            <a:avLst/>
          </a:prstGeom>
          <a:scene3d>
            <a:camera prst="orthographicFront"/>
            <a:lightRig rig="threePt" dir="t"/>
          </a:scene3d>
          <a:sp3d>
            <a:bevelT/>
          </a:sp3d>
        </p:spPr>
        <p:style>
          <a:lnRef idx="1">
            <a:schemeClr val="accent4"/>
          </a:lnRef>
          <a:fillRef idx="3">
            <a:schemeClr val="accent4"/>
          </a:fillRef>
          <a:effectRef idx="2">
            <a:schemeClr val="accent4"/>
          </a:effectRef>
          <a:fontRef idx="minor">
            <a:schemeClr val="lt1"/>
          </a:fontRef>
        </p:style>
        <p:txBody>
          <a:bodyPr wrap="square" rtlCol="0">
            <a:spAutoFit/>
          </a:bodyPr>
          <a:lstStyle/>
          <a:p>
            <a:pPr marL="285750" indent="-285750">
              <a:buFont typeface="Arial" charset="0"/>
              <a:buChar char="•"/>
            </a:pPr>
            <a:r>
              <a:rPr lang="en-US" sz="1600" dirty="0" smtClean="0">
                <a:solidFill>
                  <a:schemeClr val="tx1"/>
                </a:solidFill>
              </a:rPr>
              <a:t>Traditional area of big impact e-MERLIN science</a:t>
            </a:r>
          </a:p>
          <a:p>
            <a:pPr marL="285750" indent="-285750">
              <a:buFont typeface="Arial" charset="0"/>
              <a:buChar char="•"/>
            </a:pPr>
            <a:r>
              <a:rPr lang="en-US" sz="1600" dirty="0" smtClean="0">
                <a:solidFill>
                  <a:schemeClr val="tx1"/>
                </a:solidFill>
              </a:rPr>
              <a:t>SKA1 Discovery +</a:t>
            </a:r>
          </a:p>
          <a:p>
            <a:pPr marL="628650" lvl="1" indent="-285750">
              <a:buFont typeface="Arial" charset="0"/>
              <a:buChar char="•"/>
            </a:pPr>
            <a:r>
              <a:rPr lang="en-US" sz="1600" dirty="0" smtClean="0">
                <a:solidFill>
                  <a:schemeClr val="tx1"/>
                </a:solidFill>
              </a:rPr>
              <a:t>Power of responsive observing</a:t>
            </a:r>
          </a:p>
          <a:p>
            <a:pPr marL="628650" lvl="1" indent="-285750">
              <a:buFont typeface="Arial" charset="0"/>
              <a:buChar char="•"/>
            </a:pPr>
            <a:r>
              <a:rPr lang="en-US" sz="1600" dirty="0" smtClean="0">
                <a:solidFill>
                  <a:schemeClr val="tx1"/>
                </a:solidFill>
              </a:rPr>
              <a:t>Resolution </a:t>
            </a:r>
          </a:p>
          <a:p>
            <a:pPr marL="628650" lvl="1" indent="-285750">
              <a:buFont typeface="Arial" charset="0"/>
              <a:buChar char="•"/>
            </a:pPr>
            <a:r>
              <a:rPr lang="en-US" sz="1600" dirty="0" smtClean="0">
                <a:solidFill>
                  <a:schemeClr val="tx1"/>
                </a:solidFill>
              </a:rPr>
              <a:t>Link to EVN</a:t>
            </a:r>
          </a:p>
        </p:txBody>
      </p:sp>
      <p:pic>
        <p:nvPicPr>
          <p:cNvPr id="5" name="Picture 4"/>
          <p:cNvPicPr>
            <a:picLocks noChangeAspect="1"/>
          </p:cNvPicPr>
          <p:nvPr/>
        </p:nvPicPr>
        <p:blipFill>
          <a:blip r:embed="rId2"/>
          <a:stretch>
            <a:fillRect/>
          </a:stretch>
        </p:blipFill>
        <p:spPr>
          <a:xfrm>
            <a:off x="2098622" y="983010"/>
            <a:ext cx="5239063" cy="4046514"/>
          </a:xfrm>
          <a:prstGeom prst="rect">
            <a:avLst/>
          </a:prstGeom>
        </p:spPr>
      </p:pic>
    </p:spTree>
    <p:extLst>
      <p:ext uri="{BB962C8B-B14F-4D97-AF65-F5344CB8AC3E}">
        <p14:creationId xmlns:p14="http://schemas.microsoft.com/office/powerpoint/2010/main" val="95329915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502878"/>
            <a:ext cx="7886700" cy="480131"/>
          </a:xfrm>
          <a:noFill/>
        </p:spPr>
        <p:txBody>
          <a:bodyPr wrap="square" rtlCol="0">
            <a:spAutoFit/>
          </a:bodyPr>
          <a:lstStyle/>
          <a:p>
            <a:pPr defTabSz="685800"/>
            <a:r>
              <a:rPr lang="en-GB" sz="2800" b="1" dirty="0" smtClean="0">
                <a:solidFill>
                  <a:schemeClr val="accent5">
                    <a:lumMod val="75000"/>
                  </a:schemeClr>
                </a:solidFill>
                <a:latin typeface="+mn-lt"/>
                <a:ea typeface="+mn-ea"/>
                <a:cs typeface="+mn-cs"/>
              </a:rPr>
              <a:t>Transient Universe: SN2014C </a:t>
            </a:r>
            <a:endParaRPr lang="en-GB" sz="2800" b="1" dirty="0">
              <a:solidFill>
                <a:schemeClr val="accent5">
                  <a:lumMod val="75000"/>
                </a:schemeClr>
              </a:solidFill>
              <a:latin typeface="+mn-lt"/>
              <a:ea typeface="+mn-ea"/>
              <a:cs typeface="+mn-cs"/>
            </a:endParaRPr>
          </a:p>
        </p:txBody>
      </p:sp>
      <p:sp>
        <p:nvSpPr>
          <p:cNvPr id="4" name="AutoShape 2" descr="https://outlook.manchester.ac.uk/owa/attachment.ashx?id=RgAAAADcTtc0bY75SKGvOL%2blvqv9BwB9Y9QTQUftRL0yE9WtghAEAAAA%2fW6uAAB9Y9QTQUftRL0yE9WtghAEAAAsWX2DAAAJ&amp;attcnt=1&amp;attid0=BAAAAAAA&amp;attcid0=c28d91c3-21e6-4880-baa7-d3b464e91abb%40physics.ox.ac.uk"/>
          <p:cNvSpPr>
            <a:spLocks noChangeAspect="1" noChangeArrowheads="1"/>
          </p:cNvSpPr>
          <p:nvPr/>
        </p:nvSpPr>
        <p:spPr bwMode="auto">
          <a:xfrm>
            <a:off x="155575" y="-2895600"/>
            <a:ext cx="6896100" cy="6038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4" descr="https://outlook.manchester.ac.uk/owa/attachment.ashx?id=RgAAAADcTtc0bY75SKGvOL%2blvqv9BwB9Y9QTQUftRL0yE9WtghAEAAAA%2fW6uAAB9Y9QTQUftRL0yE9WtghAEAAAsWX2DAAAJ&amp;attcnt=1&amp;attid0=BAAAAAAA&amp;attcid0=c28d91c3-21e6-4880-baa7-d3b464e91abb%40physics.ox.ac.uk"/>
          <p:cNvSpPr>
            <a:spLocks noChangeAspect="1" noChangeArrowheads="1"/>
          </p:cNvSpPr>
          <p:nvPr/>
        </p:nvSpPr>
        <p:spPr bwMode="auto">
          <a:xfrm>
            <a:off x="307975" y="-2743200"/>
            <a:ext cx="6896100" cy="6038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6" descr="https://outlook.manchester.ac.uk/owa/attachment.ashx?id=RgAAAADcTtc0bY75SKGvOL%2blvqv9BwB9Y9QTQUftRL0yE9WtghAEAAAA%2fW6uAAB9Y9QTQUftRL0yE9WtghAEAAAsWX2DAAAJ&amp;attcnt=1&amp;attid0=BAAAAAAA&amp;attcid0=c28d91c3-21e6-4880-baa7-d3b464e91abb%40physics.ox.ac.uk"/>
          <p:cNvSpPr>
            <a:spLocks noChangeAspect="1" noChangeArrowheads="1"/>
          </p:cNvSpPr>
          <p:nvPr/>
        </p:nvSpPr>
        <p:spPr bwMode="auto">
          <a:xfrm>
            <a:off x="460375" y="-2590800"/>
            <a:ext cx="6896100" cy="6038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93579" y="3243060"/>
            <a:ext cx="3134183" cy="2744151"/>
          </a:xfrm>
          <a:prstGeom prst="rect">
            <a:avLst/>
          </a:prstGeom>
        </p:spPr>
      </p:pic>
      <p:grpSp>
        <p:nvGrpSpPr>
          <p:cNvPr id="10" name="Group 9"/>
          <p:cNvGrpSpPr/>
          <p:nvPr/>
        </p:nvGrpSpPr>
        <p:grpSpPr>
          <a:xfrm>
            <a:off x="581929" y="971946"/>
            <a:ext cx="3174096" cy="2452886"/>
            <a:chOff x="-4047145" y="4118913"/>
            <a:chExt cx="3174096" cy="2452886"/>
          </a:xfrm>
        </p:grpSpPr>
        <p:pic>
          <p:nvPicPr>
            <p:cNvPr id="1031"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47145" y="4118913"/>
              <a:ext cx="3174096" cy="2452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3834864" y="4133954"/>
              <a:ext cx="2082430" cy="307777"/>
            </a:xfrm>
            <a:prstGeom prst="rect">
              <a:avLst/>
            </a:prstGeom>
            <a:noFill/>
          </p:spPr>
          <p:txBody>
            <a:bodyPr wrap="none" rtlCol="0">
              <a:spAutoFit/>
            </a:bodyPr>
            <a:lstStyle/>
            <a:p>
              <a:r>
                <a:rPr lang="en-GB" sz="1400" b="1" i="1" dirty="0" smtClean="0">
                  <a:solidFill>
                    <a:schemeClr val="accent6">
                      <a:lumMod val="75000"/>
                    </a:schemeClr>
                  </a:solidFill>
                  <a:latin typeface="+mn-lt"/>
                </a:rPr>
                <a:t>AMI-LA 15GHz light curve</a:t>
              </a:r>
              <a:endParaRPr lang="en-GB" sz="1400" b="1" i="1" dirty="0">
                <a:solidFill>
                  <a:schemeClr val="accent6">
                    <a:lumMod val="75000"/>
                  </a:schemeClr>
                </a:solidFill>
                <a:latin typeface="+mn-lt"/>
              </a:endParaRPr>
            </a:p>
          </p:txBody>
        </p:sp>
      </p:grpSp>
      <p:sp>
        <p:nvSpPr>
          <p:cNvPr id="11" name="TextBox 10"/>
          <p:cNvSpPr txBox="1"/>
          <p:nvPr/>
        </p:nvSpPr>
        <p:spPr>
          <a:xfrm>
            <a:off x="3914748" y="1071296"/>
            <a:ext cx="5932002" cy="2031325"/>
          </a:xfrm>
          <a:prstGeom prst="rect">
            <a:avLst/>
          </a:prstGeom>
          <a:noFill/>
        </p:spPr>
        <p:txBody>
          <a:bodyPr wrap="square" rtlCol="0">
            <a:spAutoFit/>
          </a:bodyPr>
          <a:lstStyle/>
          <a:p>
            <a:r>
              <a:rPr lang="en-GB" sz="1800" dirty="0" smtClean="0">
                <a:solidFill>
                  <a:srgbClr val="FF0000"/>
                </a:solidFill>
              </a:rPr>
              <a:t>SN2014C (Lick 	discovery)</a:t>
            </a:r>
          </a:p>
          <a:p>
            <a:pPr marL="342900" indent="-342900">
              <a:buFont typeface="Arial" panose="020B0604020202020204" pitchFamily="34" charset="0"/>
              <a:buChar char="•"/>
            </a:pPr>
            <a:r>
              <a:rPr lang="en-GB" sz="1800" dirty="0" smtClean="0"/>
              <a:t>D=15.1Mpc in NGC7731</a:t>
            </a:r>
          </a:p>
          <a:p>
            <a:pPr marL="342900" indent="-342900">
              <a:buFont typeface="Arial" panose="020B0604020202020204" pitchFamily="34" charset="0"/>
              <a:buChar char="•"/>
            </a:pPr>
            <a:r>
              <a:rPr lang="en-GB" sz="1800" dirty="0" smtClean="0"/>
              <a:t>Unusual double peak</a:t>
            </a:r>
          </a:p>
          <a:p>
            <a:pPr marL="342900" indent="-342900">
              <a:buFont typeface="Arial" panose="020B0604020202020204" pitchFamily="34" charset="0"/>
              <a:buChar char="•"/>
            </a:pPr>
            <a:r>
              <a:rPr lang="en-GB" sz="1800" dirty="0" smtClean="0"/>
              <a:t>Indicative of shell interaction with dense CSM</a:t>
            </a:r>
          </a:p>
          <a:p>
            <a:pPr marL="342900" indent="-342900">
              <a:buFont typeface="Arial" panose="020B0604020202020204" pitchFamily="34" charset="0"/>
              <a:buChar char="•"/>
            </a:pPr>
            <a:r>
              <a:rPr lang="en-GB" sz="1800" dirty="0" smtClean="0"/>
              <a:t>Possibly </a:t>
            </a:r>
            <a:r>
              <a:rPr lang="en-GB" sz="1800" dirty="0"/>
              <a:t>r</a:t>
            </a:r>
            <a:r>
              <a:rPr lang="en-GB" sz="1800" dirty="0" smtClean="0"/>
              <a:t>adio bright SN1b</a:t>
            </a:r>
          </a:p>
          <a:p>
            <a:pPr marL="342900" indent="-342900">
              <a:buFont typeface="Arial" panose="020B0604020202020204" pitchFamily="34" charset="0"/>
              <a:buChar char="•"/>
            </a:pPr>
            <a:r>
              <a:rPr lang="en-GB" sz="1800" i="1" dirty="0" smtClean="0"/>
              <a:t>Now trigger VLBI follow-up pending</a:t>
            </a:r>
          </a:p>
          <a:p>
            <a:pPr marL="342900" indent="-342900">
              <a:buFont typeface="Arial" panose="020B0604020202020204" pitchFamily="34" charset="0"/>
              <a:buChar char="•"/>
            </a:pPr>
            <a:r>
              <a:rPr lang="en-GB" sz="1800" dirty="0" smtClean="0"/>
              <a:t>e-MERLIN resolution vital to remove confusion</a:t>
            </a:r>
          </a:p>
        </p:txBody>
      </p:sp>
      <p:sp>
        <p:nvSpPr>
          <p:cNvPr id="12" name="TextBox 11"/>
          <p:cNvSpPr txBox="1"/>
          <p:nvPr/>
        </p:nvSpPr>
        <p:spPr>
          <a:xfrm>
            <a:off x="6493880" y="5338769"/>
            <a:ext cx="1420389" cy="369332"/>
          </a:xfrm>
          <a:prstGeom prst="rect">
            <a:avLst/>
          </a:prstGeom>
          <a:noFill/>
        </p:spPr>
        <p:txBody>
          <a:bodyPr wrap="none" rtlCol="0">
            <a:spAutoFit/>
          </a:bodyPr>
          <a:lstStyle/>
          <a:p>
            <a:r>
              <a:rPr lang="en-GB" sz="1800" dirty="0" smtClean="0">
                <a:latin typeface="+mn-lt"/>
              </a:rPr>
              <a:t>DSS/NVSS</a:t>
            </a:r>
            <a:endParaRPr lang="en-GB" sz="1800" dirty="0">
              <a:latin typeface="+mn-lt"/>
            </a:endParaRPr>
          </a:p>
        </p:txBody>
      </p:sp>
      <p:sp>
        <p:nvSpPr>
          <p:cNvPr id="13" name="TextBox 12"/>
          <p:cNvSpPr txBox="1"/>
          <p:nvPr/>
        </p:nvSpPr>
        <p:spPr>
          <a:xfrm>
            <a:off x="6511684" y="6019996"/>
            <a:ext cx="2342244" cy="369332"/>
          </a:xfrm>
          <a:prstGeom prst="rect">
            <a:avLst/>
          </a:prstGeom>
          <a:noFill/>
        </p:spPr>
        <p:txBody>
          <a:bodyPr wrap="none" rtlCol="0">
            <a:spAutoFit/>
          </a:bodyPr>
          <a:lstStyle/>
          <a:p>
            <a:r>
              <a:rPr lang="en-GB" sz="1800" b="1" i="1" dirty="0" smtClean="0">
                <a:solidFill>
                  <a:schemeClr val="accent6">
                    <a:lumMod val="75000"/>
                  </a:schemeClr>
                </a:solidFill>
              </a:rPr>
              <a:t>Anderson, Fender et al</a:t>
            </a:r>
            <a:endParaRPr lang="en-GB" sz="1800" b="1" i="1" dirty="0">
              <a:solidFill>
                <a:schemeClr val="accent6">
                  <a:lumMod val="75000"/>
                </a:schemeClr>
              </a:solidFill>
            </a:endParaRPr>
          </a:p>
        </p:txBody>
      </p:sp>
      <p:grpSp>
        <p:nvGrpSpPr>
          <p:cNvPr id="15" name="Group 14"/>
          <p:cNvGrpSpPr/>
          <p:nvPr/>
        </p:nvGrpSpPr>
        <p:grpSpPr>
          <a:xfrm>
            <a:off x="411082" y="3572650"/>
            <a:ext cx="2565448" cy="2836394"/>
            <a:chOff x="663662" y="1340768"/>
            <a:chExt cx="2025276" cy="2239173"/>
          </a:xfrm>
        </p:grpSpPr>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662" y="1340768"/>
              <a:ext cx="2025276" cy="2239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976094" y="1629919"/>
              <a:ext cx="994183" cy="369332"/>
            </a:xfrm>
            <a:prstGeom prst="rect">
              <a:avLst/>
            </a:prstGeom>
            <a:noFill/>
          </p:spPr>
          <p:txBody>
            <a:bodyPr wrap="none" rtlCol="0">
              <a:spAutoFit/>
            </a:bodyPr>
            <a:lstStyle/>
            <a:p>
              <a:r>
                <a:rPr lang="en-GB" sz="1800" dirty="0" smtClean="0">
                  <a:solidFill>
                    <a:schemeClr val="accent3"/>
                  </a:solidFill>
                  <a:latin typeface="+mn-lt"/>
                </a:rPr>
                <a:t>D=470</a:t>
              </a:r>
              <a:endParaRPr lang="en-GB" sz="1800" dirty="0">
                <a:solidFill>
                  <a:schemeClr val="accent3"/>
                </a:solidFill>
                <a:latin typeface="+mn-lt"/>
              </a:endParaRPr>
            </a:p>
          </p:txBody>
        </p:sp>
      </p:grpSp>
      <p:sp>
        <p:nvSpPr>
          <p:cNvPr id="18" name="TextBox 17"/>
          <p:cNvSpPr txBox="1"/>
          <p:nvPr/>
        </p:nvSpPr>
        <p:spPr>
          <a:xfrm>
            <a:off x="2976530" y="6440628"/>
            <a:ext cx="453970" cy="261610"/>
          </a:xfrm>
          <a:prstGeom prst="rect">
            <a:avLst/>
          </a:prstGeom>
          <a:noFill/>
        </p:spPr>
        <p:txBody>
          <a:bodyPr wrap="none" rtlCol="0">
            <a:spAutoFit/>
          </a:bodyPr>
          <a:lstStyle/>
          <a:p>
            <a:r>
              <a:rPr lang="en-GB" sz="1100" dirty="0" smtClean="0">
                <a:latin typeface="+mn-lt"/>
              </a:rPr>
              <a:t>450</a:t>
            </a:r>
            <a:endParaRPr lang="en-GB" sz="1100" dirty="0">
              <a:latin typeface="+mn-lt"/>
            </a:endParaRPr>
          </a:p>
        </p:txBody>
      </p:sp>
      <p:grpSp>
        <p:nvGrpSpPr>
          <p:cNvPr id="20" name="Group 19"/>
          <p:cNvGrpSpPr/>
          <p:nvPr/>
        </p:nvGrpSpPr>
        <p:grpSpPr>
          <a:xfrm>
            <a:off x="3372292" y="3600450"/>
            <a:ext cx="2511856" cy="2768168"/>
            <a:chOff x="2166447" y="1350858"/>
            <a:chExt cx="1982969" cy="2185313"/>
          </a:xfrm>
        </p:grpSpPr>
        <p:pic>
          <p:nvPicPr>
            <p:cNvPr id="1032"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66447" y="1350858"/>
              <a:ext cx="1982969" cy="2185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a:off x="2479438" y="1658625"/>
              <a:ext cx="994183" cy="369332"/>
            </a:xfrm>
            <a:prstGeom prst="rect">
              <a:avLst/>
            </a:prstGeom>
            <a:noFill/>
          </p:spPr>
          <p:txBody>
            <a:bodyPr wrap="none" rtlCol="0">
              <a:spAutoFit/>
            </a:bodyPr>
            <a:lstStyle/>
            <a:p>
              <a:r>
                <a:rPr lang="en-GB" sz="1800" dirty="0" smtClean="0">
                  <a:solidFill>
                    <a:schemeClr val="accent3"/>
                  </a:solidFill>
                  <a:latin typeface="+mn-lt"/>
                </a:rPr>
                <a:t>D=488</a:t>
              </a:r>
              <a:endParaRPr lang="en-GB" sz="1800" dirty="0">
                <a:solidFill>
                  <a:schemeClr val="accent3"/>
                </a:solidFill>
                <a:latin typeface="+mn-lt"/>
              </a:endParaRPr>
            </a:p>
          </p:txBody>
        </p:sp>
      </p:grpSp>
    </p:spTree>
    <p:extLst>
      <p:ext uri="{BB962C8B-B14F-4D97-AF65-F5344CB8AC3E}">
        <p14:creationId xmlns:p14="http://schemas.microsoft.com/office/powerpoint/2010/main" val="121189729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1394" y="343949"/>
            <a:ext cx="7617286" cy="523220"/>
          </a:xfrm>
          <a:prstGeom prst="rect">
            <a:avLst/>
          </a:prstGeom>
          <a:noFill/>
        </p:spPr>
        <p:txBody>
          <a:bodyPr wrap="square" rtlCol="0">
            <a:spAutoFit/>
          </a:bodyPr>
          <a:lstStyle/>
          <a:p>
            <a:r>
              <a:rPr lang="en-US" sz="2800" b="1" dirty="0" smtClean="0">
                <a:solidFill>
                  <a:schemeClr val="accent5">
                    <a:lumMod val="75000"/>
                  </a:schemeClr>
                </a:solidFill>
              </a:rPr>
              <a:t>AGN Physics</a:t>
            </a:r>
            <a:endParaRPr lang="en-US" sz="2800" b="1" dirty="0">
              <a:solidFill>
                <a:schemeClr val="accent5">
                  <a:lumMod val="75000"/>
                </a:schemeClr>
              </a:solidFill>
            </a:endParaRPr>
          </a:p>
        </p:txBody>
      </p:sp>
      <p:pic>
        <p:nvPicPr>
          <p:cNvPr id="3" name="Picture 2"/>
          <p:cNvPicPr>
            <a:picLocks noChangeAspect="1"/>
          </p:cNvPicPr>
          <p:nvPr/>
        </p:nvPicPr>
        <p:blipFill>
          <a:blip r:embed="rId2"/>
          <a:stretch>
            <a:fillRect/>
          </a:stretch>
        </p:blipFill>
        <p:spPr>
          <a:xfrm>
            <a:off x="4270037" y="605559"/>
            <a:ext cx="3945744" cy="2838025"/>
          </a:xfrm>
          <a:prstGeom prst="rect">
            <a:avLst/>
          </a:prstGeom>
        </p:spPr>
      </p:pic>
      <p:sp>
        <p:nvSpPr>
          <p:cNvPr id="5" name="Rectangle 4"/>
          <p:cNvSpPr/>
          <p:nvPr/>
        </p:nvSpPr>
        <p:spPr>
          <a:xfrm>
            <a:off x="4706911" y="3132944"/>
            <a:ext cx="809469" cy="2548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00401" y="1348079"/>
            <a:ext cx="3417757" cy="954107"/>
          </a:xfrm>
          <a:prstGeom prst="rect">
            <a:avLst/>
          </a:prstGeom>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wrap="square">
            <a:spAutoFit/>
          </a:bodyPr>
          <a:lstStyle/>
          <a:p>
            <a:pPr marL="285750" indent="-285750">
              <a:buFont typeface="Arial" charset="0"/>
              <a:buChar char="•"/>
            </a:pPr>
            <a:r>
              <a:rPr lang="en-US" sz="1400" dirty="0" smtClean="0">
                <a:effectLst/>
              </a:rPr>
              <a:t>Physics of RL AGN physics/lifecycle</a:t>
            </a:r>
          </a:p>
          <a:p>
            <a:pPr marL="285750" indent="-285750">
              <a:buFont typeface="Arial" charset="0"/>
              <a:buChar char="•"/>
            </a:pPr>
            <a:r>
              <a:rPr lang="en-US" sz="1400" dirty="0" smtClean="0">
                <a:effectLst/>
              </a:rPr>
              <a:t>Physics of RQ/RL AGN dichotomy </a:t>
            </a:r>
          </a:p>
          <a:p>
            <a:pPr marL="285750" indent="-285750">
              <a:buFont typeface="Arial" charset="0"/>
              <a:buChar char="•"/>
            </a:pPr>
            <a:r>
              <a:rPr lang="en-US" sz="1400" dirty="0" smtClean="0">
                <a:effectLst/>
              </a:rPr>
              <a:t>How do RL / RQ AGN provide feedback </a:t>
            </a:r>
          </a:p>
          <a:p>
            <a:pPr marL="285750" indent="-285750">
              <a:buFont typeface="Arial" charset="0"/>
              <a:buChar char="•"/>
            </a:pPr>
            <a:r>
              <a:rPr lang="en-US" sz="1400" dirty="0" smtClean="0">
                <a:effectLst/>
              </a:rPr>
              <a:t>Jet Physics: origin and propagation</a:t>
            </a:r>
            <a:endParaRPr lang="en-US" sz="1400" dirty="0">
              <a:effectLst/>
            </a:endParaRPr>
          </a:p>
        </p:txBody>
      </p:sp>
      <p:sp>
        <p:nvSpPr>
          <p:cNvPr id="7" name="TextBox 6"/>
          <p:cNvSpPr txBox="1"/>
          <p:nvPr/>
        </p:nvSpPr>
        <p:spPr>
          <a:xfrm>
            <a:off x="386207" y="4177655"/>
            <a:ext cx="3646147" cy="1569660"/>
          </a:xfrm>
          <a:prstGeom prst="rect">
            <a:avLst/>
          </a:prstGeom>
          <a:scene3d>
            <a:camera prst="orthographicFront"/>
            <a:lightRig rig="threePt" dir="t"/>
          </a:scene3d>
          <a:sp3d>
            <a:bevelT/>
          </a:sp3d>
        </p:spPr>
        <p:style>
          <a:lnRef idx="1">
            <a:schemeClr val="accent4"/>
          </a:lnRef>
          <a:fillRef idx="3">
            <a:schemeClr val="accent4"/>
          </a:fillRef>
          <a:effectRef idx="2">
            <a:schemeClr val="accent4"/>
          </a:effectRef>
          <a:fontRef idx="minor">
            <a:schemeClr val="lt1"/>
          </a:fontRef>
        </p:style>
        <p:txBody>
          <a:bodyPr wrap="square" rtlCol="0">
            <a:spAutoFit/>
          </a:bodyPr>
          <a:lstStyle/>
          <a:p>
            <a:pPr marL="285750" indent="-285750">
              <a:buFont typeface="Arial" charset="0"/>
              <a:buChar char="•"/>
            </a:pPr>
            <a:r>
              <a:rPr lang="en-US" sz="1600" dirty="0" smtClean="0">
                <a:solidFill>
                  <a:schemeClr val="tx1"/>
                </a:solidFill>
              </a:rPr>
              <a:t>Radio Astronomy and AGN Physics !!</a:t>
            </a:r>
          </a:p>
          <a:p>
            <a:pPr marL="285750" indent="-285750">
              <a:buFont typeface="Arial" charset="0"/>
              <a:buChar char="•"/>
            </a:pPr>
            <a:r>
              <a:rPr lang="en-US" sz="1600" dirty="0" smtClean="0">
                <a:solidFill>
                  <a:schemeClr val="tx1"/>
                </a:solidFill>
              </a:rPr>
              <a:t>Much progress but still many unsolved problems</a:t>
            </a:r>
          </a:p>
          <a:p>
            <a:pPr marL="285750" indent="-285750">
              <a:buFont typeface="Arial" charset="0"/>
              <a:buChar char="•"/>
            </a:pPr>
            <a:r>
              <a:rPr lang="en-US" sz="1600" dirty="0" smtClean="0">
                <a:solidFill>
                  <a:schemeClr val="tx1"/>
                </a:solidFill>
              </a:rPr>
              <a:t>Interesting in own right as well as importance in overall galaxy evolution</a:t>
            </a:r>
          </a:p>
          <a:p>
            <a:pPr marL="285750" indent="-285750">
              <a:buFont typeface="Arial" charset="0"/>
              <a:buChar char="•"/>
            </a:pPr>
            <a:r>
              <a:rPr lang="en-US" sz="1600" dirty="0" smtClean="0">
                <a:solidFill>
                  <a:schemeClr val="tx1"/>
                </a:solidFill>
              </a:rPr>
              <a:t>AGN physics is interesting</a:t>
            </a:r>
          </a:p>
        </p:txBody>
      </p:sp>
      <p:pic>
        <p:nvPicPr>
          <p:cNvPr id="8" name="Picture 7"/>
          <p:cNvPicPr>
            <a:picLocks noChangeAspect="1"/>
          </p:cNvPicPr>
          <p:nvPr/>
        </p:nvPicPr>
        <p:blipFill>
          <a:blip r:embed="rId3"/>
          <a:stretch>
            <a:fillRect/>
          </a:stretch>
        </p:blipFill>
        <p:spPr>
          <a:xfrm>
            <a:off x="4270037" y="3582842"/>
            <a:ext cx="3672592" cy="2667001"/>
          </a:xfrm>
          <a:prstGeom prst="rect">
            <a:avLst/>
          </a:prstGeom>
        </p:spPr>
      </p:pic>
    </p:spTree>
    <p:extLst>
      <p:ext uri="{BB962C8B-B14F-4D97-AF65-F5344CB8AC3E}">
        <p14:creationId xmlns:p14="http://schemas.microsoft.com/office/powerpoint/2010/main" val="105548992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My Documents\Astrophysics\Talks\rsSeminar02\Cygnus_XRadio_4.jpg"/>
          <p:cNvPicPr>
            <a:picLocks noChangeAspect="1" noChangeArrowheads="1"/>
          </p:cNvPicPr>
          <p:nvPr/>
        </p:nvPicPr>
        <p:blipFill>
          <a:blip r:embed="rId2" cstate="print"/>
          <a:srcRect l="391" t="317" r="107" b="490"/>
          <a:stretch>
            <a:fillRect/>
          </a:stretch>
        </p:blipFill>
        <p:spPr bwMode="auto">
          <a:xfrm>
            <a:off x="257176" y="957263"/>
            <a:ext cx="4391024" cy="2697169"/>
          </a:xfrm>
          <a:prstGeom prst="rect">
            <a:avLst/>
          </a:prstGeom>
          <a:noFill/>
          <a:effectLst>
            <a:outerShdw dist="71842" dir="2700000" algn="ctr" rotWithShape="0">
              <a:srgbClr val="808080"/>
            </a:outerShdw>
          </a:effectLst>
        </p:spPr>
      </p:pic>
      <p:sp>
        <p:nvSpPr>
          <p:cNvPr id="4" name="TextBox 3"/>
          <p:cNvSpPr txBox="1"/>
          <p:nvPr/>
        </p:nvSpPr>
        <p:spPr>
          <a:xfrm>
            <a:off x="361950" y="1061006"/>
            <a:ext cx="3238500" cy="369332"/>
          </a:xfrm>
          <a:prstGeom prst="rect">
            <a:avLst/>
          </a:prstGeom>
          <a:noFill/>
        </p:spPr>
        <p:txBody>
          <a:bodyPr wrap="square" rtlCol="0">
            <a:spAutoFit/>
          </a:bodyPr>
          <a:lstStyle/>
          <a:p>
            <a:r>
              <a:rPr lang="en-GB" sz="1800" dirty="0" smtClean="0">
                <a:solidFill>
                  <a:srgbClr val="FFFF00"/>
                </a:solidFill>
              </a:rPr>
              <a:t>Cygnus A radio and X-ray</a:t>
            </a:r>
            <a:endParaRPr lang="en-GB" sz="1800" dirty="0">
              <a:solidFill>
                <a:srgbClr val="FFFF00"/>
              </a:solidFill>
            </a:endParaRPr>
          </a:p>
        </p:txBody>
      </p:sp>
      <p:cxnSp>
        <p:nvCxnSpPr>
          <p:cNvPr id="5" name="Straight Arrow Connector 4"/>
          <p:cNvCxnSpPr/>
          <p:nvPr/>
        </p:nvCxnSpPr>
        <p:spPr>
          <a:xfrm flipV="1">
            <a:off x="3752850" y="1619250"/>
            <a:ext cx="466725" cy="161925"/>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V="1">
            <a:off x="2600325" y="2247900"/>
            <a:ext cx="476250" cy="142876"/>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61394" y="343949"/>
            <a:ext cx="7617286" cy="523220"/>
          </a:xfrm>
          <a:prstGeom prst="rect">
            <a:avLst/>
          </a:prstGeom>
          <a:noFill/>
        </p:spPr>
        <p:txBody>
          <a:bodyPr wrap="square" rtlCol="0">
            <a:spAutoFit/>
          </a:bodyPr>
          <a:lstStyle/>
          <a:p>
            <a:r>
              <a:rPr lang="en-US" sz="2800" b="1" dirty="0" smtClean="0">
                <a:solidFill>
                  <a:schemeClr val="accent5">
                    <a:lumMod val="75000"/>
                  </a:schemeClr>
                </a:solidFill>
              </a:rPr>
              <a:t>AGN Physics</a:t>
            </a:r>
            <a:endParaRPr lang="en-US" sz="2800" b="1" dirty="0">
              <a:solidFill>
                <a:schemeClr val="accent5">
                  <a:lumMod val="75000"/>
                </a:schemeClr>
              </a:solidFill>
            </a:endParaRPr>
          </a:p>
        </p:txBody>
      </p:sp>
      <p:pic>
        <p:nvPicPr>
          <p:cNvPr id="8" name="Picture 7"/>
          <p:cNvPicPr>
            <a:picLocks noChangeAspect="1"/>
          </p:cNvPicPr>
          <p:nvPr/>
        </p:nvPicPr>
        <p:blipFill>
          <a:blip r:embed="rId3"/>
          <a:stretch>
            <a:fillRect/>
          </a:stretch>
        </p:blipFill>
        <p:spPr>
          <a:xfrm>
            <a:off x="361950" y="3969554"/>
            <a:ext cx="3752850" cy="2201791"/>
          </a:xfrm>
          <a:prstGeom prst="rect">
            <a:avLst/>
          </a:prstGeom>
        </p:spPr>
      </p:pic>
      <p:pic>
        <p:nvPicPr>
          <p:cNvPr id="9" name="Picture 8"/>
          <p:cNvPicPr>
            <a:picLocks noChangeAspect="1"/>
          </p:cNvPicPr>
          <p:nvPr/>
        </p:nvPicPr>
        <p:blipFill>
          <a:blip r:embed="rId4"/>
          <a:stretch>
            <a:fillRect/>
          </a:stretch>
        </p:blipFill>
        <p:spPr>
          <a:xfrm>
            <a:off x="4849317" y="867169"/>
            <a:ext cx="3928828" cy="3795324"/>
          </a:xfrm>
          <a:prstGeom prst="rect">
            <a:avLst/>
          </a:prstGeom>
        </p:spPr>
      </p:pic>
    </p:spTree>
    <p:extLst>
      <p:ext uri="{BB962C8B-B14F-4D97-AF65-F5344CB8AC3E}">
        <p14:creationId xmlns:p14="http://schemas.microsoft.com/office/powerpoint/2010/main" val="140419483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61395" y="997890"/>
            <a:ext cx="3249472" cy="2181284"/>
          </a:xfrm>
          <a:prstGeom prst="rect">
            <a:avLst/>
          </a:prstGeom>
        </p:spPr>
      </p:pic>
      <p:pic>
        <p:nvPicPr>
          <p:cNvPr id="3" name="Picture 2"/>
          <p:cNvPicPr>
            <a:picLocks noChangeAspect="1"/>
          </p:cNvPicPr>
          <p:nvPr/>
        </p:nvPicPr>
        <p:blipFill>
          <a:blip r:embed="rId3"/>
          <a:stretch>
            <a:fillRect/>
          </a:stretch>
        </p:blipFill>
        <p:spPr>
          <a:xfrm>
            <a:off x="3531572" y="1015646"/>
            <a:ext cx="3419987" cy="2163528"/>
          </a:xfrm>
          <a:prstGeom prst="rect">
            <a:avLst/>
          </a:prstGeom>
        </p:spPr>
      </p:pic>
      <p:pic>
        <p:nvPicPr>
          <p:cNvPr id="4" name="Picture 3"/>
          <p:cNvPicPr>
            <a:picLocks noChangeAspect="1"/>
          </p:cNvPicPr>
          <p:nvPr/>
        </p:nvPicPr>
        <p:blipFill>
          <a:blip r:embed="rId4"/>
          <a:stretch>
            <a:fillRect/>
          </a:stretch>
        </p:blipFill>
        <p:spPr>
          <a:xfrm>
            <a:off x="361691" y="3309896"/>
            <a:ext cx="3334749" cy="2203138"/>
          </a:xfrm>
          <a:prstGeom prst="rect">
            <a:avLst/>
          </a:prstGeom>
        </p:spPr>
      </p:pic>
      <p:sp>
        <p:nvSpPr>
          <p:cNvPr id="5" name="TextBox 4"/>
          <p:cNvSpPr txBox="1"/>
          <p:nvPr/>
        </p:nvSpPr>
        <p:spPr>
          <a:xfrm>
            <a:off x="461394" y="450485"/>
            <a:ext cx="7617286" cy="523220"/>
          </a:xfrm>
          <a:prstGeom prst="rect">
            <a:avLst/>
          </a:prstGeom>
          <a:noFill/>
        </p:spPr>
        <p:txBody>
          <a:bodyPr wrap="square" rtlCol="0">
            <a:spAutoFit/>
          </a:bodyPr>
          <a:lstStyle/>
          <a:p>
            <a:r>
              <a:rPr lang="en-US" sz="2800" b="1" dirty="0" smtClean="0">
                <a:solidFill>
                  <a:schemeClr val="accent5">
                    <a:lumMod val="75000"/>
                  </a:schemeClr>
                </a:solidFill>
              </a:rPr>
              <a:t>Cosmology: Variation of fundamental constants?</a:t>
            </a:r>
            <a:endParaRPr lang="en-US" sz="2800" b="1" dirty="0">
              <a:solidFill>
                <a:schemeClr val="accent5">
                  <a:lumMod val="75000"/>
                </a:schemeClr>
              </a:solidFill>
            </a:endParaRPr>
          </a:p>
        </p:txBody>
      </p:sp>
      <p:sp>
        <p:nvSpPr>
          <p:cNvPr id="6" name="TextBox 5"/>
          <p:cNvSpPr txBox="1"/>
          <p:nvPr/>
        </p:nvSpPr>
        <p:spPr>
          <a:xfrm>
            <a:off x="766809" y="5513034"/>
            <a:ext cx="2929631" cy="646331"/>
          </a:xfrm>
          <a:prstGeom prst="rect">
            <a:avLst/>
          </a:prstGeom>
          <a:noFill/>
        </p:spPr>
        <p:txBody>
          <a:bodyPr wrap="square" rtlCol="0">
            <a:spAutoFit/>
          </a:bodyPr>
          <a:lstStyle/>
          <a:p>
            <a:r>
              <a:rPr lang="en-US" sz="1200" b="1" i="1" dirty="0" err="1" smtClean="0">
                <a:solidFill>
                  <a:schemeClr val="accent6">
                    <a:lumMod val="75000"/>
                  </a:schemeClr>
                </a:solidFill>
              </a:rPr>
              <a:t>Lentati</a:t>
            </a:r>
            <a:r>
              <a:rPr lang="en-US" sz="1200" b="1" i="1" dirty="0" smtClean="0">
                <a:solidFill>
                  <a:schemeClr val="accent6">
                    <a:lumMod val="75000"/>
                  </a:schemeClr>
                </a:solidFill>
              </a:rPr>
              <a:t> et al 2013</a:t>
            </a:r>
          </a:p>
          <a:p>
            <a:endParaRPr lang="en-US" sz="1200" b="1" i="1" dirty="0">
              <a:solidFill>
                <a:schemeClr val="accent6">
                  <a:lumMod val="75000"/>
                </a:schemeClr>
              </a:solidFill>
            </a:endParaRPr>
          </a:p>
          <a:p>
            <a:r>
              <a:rPr lang="en-US" sz="1200" b="1" i="1" dirty="0" smtClean="0">
                <a:solidFill>
                  <a:schemeClr val="accent6">
                    <a:lumMod val="75000"/>
                  </a:schemeClr>
                </a:solidFill>
              </a:rPr>
              <a:t>DF/F = -3.3 </a:t>
            </a:r>
            <a:endParaRPr lang="en-US" sz="1200" b="1" i="1" dirty="0">
              <a:solidFill>
                <a:schemeClr val="accent6">
                  <a:lumMod val="75000"/>
                </a:schemeClr>
              </a:solidFill>
            </a:endParaRPr>
          </a:p>
        </p:txBody>
      </p:sp>
      <p:sp>
        <p:nvSpPr>
          <p:cNvPr id="7" name="TextBox 6"/>
          <p:cNvSpPr txBox="1"/>
          <p:nvPr/>
        </p:nvSpPr>
        <p:spPr>
          <a:xfrm>
            <a:off x="3932809" y="4005265"/>
            <a:ext cx="5060271" cy="2246769"/>
          </a:xfrm>
          <a:prstGeom prst="rect">
            <a:avLst/>
          </a:prstGeom>
          <a:scene3d>
            <a:camera prst="orthographicFront"/>
            <a:lightRig rig="threePt" dir="t"/>
          </a:scene3d>
          <a:sp3d>
            <a:bevelT/>
          </a:sp3d>
        </p:spPr>
        <p:style>
          <a:lnRef idx="1">
            <a:schemeClr val="accent4"/>
          </a:lnRef>
          <a:fillRef idx="3">
            <a:schemeClr val="accent4"/>
          </a:fillRef>
          <a:effectRef idx="2">
            <a:schemeClr val="accent4"/>
          </a:effectRef>
          <a:fontRef idx="minor">
            <a:schemeClr val="lt1"/>
          </a:fontRef>
        </p:style>
        <p:txBody>
          <a:bodyPr wrap="square" rtlCol="0">
            <a:spAutoFit/>
          </a:bodyPr>
          <a:lstStyle/>
          <a:p>
            <a:pPr marL="285750" indent="-285750">
              <a:buFont typeface="Arial" charset="0"/>
              <a:buChar char="•"/>
            </a:pPr>
            <a:r>
              <a:rPr lang="en-US" sz="1400" dirty="0" smtClean="0">
                <a:solidFill>
                  <a:schemeClr val="tx1"/>
                </a:solidFill>
              </a:rPr>
              <a:t>Observe different types of transitions (e.g. electronic vs rotational) in galaxies at range of z</a:t>
            </a:r>
          </a:p>
          <a:p>
            <a:pPr marL="285750" indent="-285750">
              <a:buFont typeface="Arial" charset="0"/>
              <a:buChar char="•"/>
            </a:pPr>
            <a:r>
              <a:rPr lang="en-US" sz="1400" dirty="0" smtClean="0">
                <a:solidFill>
                  <a:schemeClr val="tx1"/>
                </a:solidFill>
              </a:rPr>
              <a:t>Use differences in inferred </a:t>
            </a:r>
            <a:r>
              <a:rPr lang="en-US" sz="1400" dirty="0" err="1" smtClean="0">
                <a:solidFill>
                  <a:schemeClr val="tx1"/>
                </a:solidFill>
              </a:rPr>
              <a:t>redshits</a:t>
            </a:r>
            <a:r>
              <a:rPr lang="en-US" sz="1400" dirty="0" smtClean="0">
                <a:solidFill>
                  <a:schemeClr val="tx1"/>
                </a:solidFill>
              </a:rPr>
              <a:t> of the lines to look for evidence of variation in fundamental constants</a:t>
            </a:r>
          </a:p>
          <a:p>
            <a:pPr marL="285750" indent="-285750">
              <a:buFont typeface="Arial" charset="0"/>
              <a:buChar char="•"/>
            </a:pPr>
            <a:r>
              <a:rPr lang="en-US" sz="1400" dirty="0" smtClean="0">
                <a:solidFill>
                  <a:schemeClr val="tx1"/>
                </a:solidFill>
              </a:rPr>
              <a:t>Problem</a:t>
            </a:r>
          </a:p>
          <a:p>
            <a:pPr marL="628650" lvl="1" indent="-285750">
              <a:buFont typeface="Arial" charset="0"/>
              <a:buChar char="•"/>
            </a:pPr>
            <a:r>
              <a:rPr lang="en-US" sz="1400" dirty="0">
                <a:solidFill>
                  <a:schemeClr val="tx1"/>
                </a:solidFill>
              </a:rPr>
              <a:t>A</a:t>
            </a:r>
            <a:r>
              <a:rPr lang="en-US" sz="1400" dirty="0" smtClean="0">
                <a:solidFill>
                  <a:schemeClr val="tx1"/>
                </a:solidFill>
              </a:rPr>
              <a:t>re we tracing same gas in the two transitions?</a:t>
            </a:r>
          </a:p>
          <a:p>
            <a:pPr marL="628650" lvl="1" indent="-285750">
              <a:buFont typeface="Arial" charset="0"/>
              <a:buChar char="•"/>
            </a:pPr>
            <a:r>
              <a:rPr lang="en-US" sz="1400" dirty="0" smtClean="0">
                <a:solidFill>
                  <a:schemeClr val="tx1"/>
                </a:solidFill>
              </a:rPr>
              <a:t>Do we observe astrophysics or physics?</a:t>
            </a:r>
          </a:p>
          <a:p>
            <a:pPr marL="285750" indent="-285750">
              <a:buFont typeface="Arial" charset="0"/>
              <a:buChar char="•"/>
            </a:pPr>
            <a:r>
              <a:rPr lang="en-US" sz="1400" dirty="0" smtClean="0">
                <a:solidFill>
                  <a:schemeClr val="tx1"/>
                </a:solidFill>
              </a:rPr>
              <a:t>Here resolution of e-MERLIN very helpful</a:t>
            </a:r>
          </a:p>
          <a:p>
            <a:pPr marL="628650" lvl="1" indent="-285750">
              <a:buFont typeface="Arial" charset="0"/>
              <a:buChar char="•"/>
            </a:pPr>
            <a:r>
              <a:rPr lang="en-US" sz="1400" dirty="0" smtClean="0">
                <a:solidFill>
                  <a:schemeClr val="tx1"/>
                </a:solidFill>
              </a:rPr>
              <a:t>HI / OH</a:t>
            </a:r>
          </a:p>
          <a:p>
            <a:pPr marL="628650" lvl="1" indent="-285750">
              <a:buFont typeface="Arial" charset="0"/>
              <a:buChar char="•"/>
            </a:pPr>
            <a:r>
              <a:rPr lang="en-US" sz="1400" dirty="0" smtClean="0">
                <a:solidFill>
                  <a:schemeClr val="tx1"/>
                </a:solidFill>
              </a:rPr>
              <a:t>More transitions</a:t>
            </a:r>
          </a:p>
        </p:txBody>
      </p:sp>
      <p:sp>
        <p:nvSpPr>
          <p:cNvPr id="8" name="TextBox 7"/>
          <p:cNvSpPr txBox="1"/>
          <p:nvPr/>
        </p:nvSpPr>
        <p:spPr>
          <a:xfrm>
            <a:off x="2499435" y="1315377"/>
            <a:ext cx="678772" cy="276999"/>
          </a:xfrm>
          <a:prstGeom prst="rect">
            <a:avLst/>
          </a:prstGeom>
          <a:noFill/>
        </p:spPr>
        <p:txBody>
          <a:bodyPr wrap="square" rtlCol="0">
            <a:spAutoFit/>
          </a:bodyPr>
          <a:lstStyle/>
          <a:p>
            <a:r>
              <a:rPr lang="en-US" sz="1200" b="1" i="1" smtClean="0">
                <a:solidFill>
                  <a:schemeClr val="accent6">
                    <a:lumMod val="75000"/>
                  </a:schemeClr>
                </a:solidFill>
              </a:rPr>
              <a:t>Z = 6.4</a:t>
            </a:r>
            <a:endParaRPr lang="en-US" sz="1200" b="1" i="1" dirty="0">
              <a:solidFill>
                <a:schemeClr val="accent6">
                  <a:lumMod val="75000"/>
                </a:schemeClr>
              </a:solidFill>
            </a:endParaRPr>
          </a:p>
        </p:txBody>
      </p:sp>
      <p:sp>
        <p:nvSpPr>
          <p:cNvPr id="9" name="TextBox 8"/>
          <p:cNvSpPr txBox="1"/>
          <p:nvPr/>
        </p:nvSpPr>
        <p:spPr>
          <a:xfrm>
            <a:off x="5908998" y="1340535"/>
            <a:ext cx="678772" cy="276999"/>
          </a:xfrm>
          <a:prstGeom prst="rect">
            <a:avLst/>
          </a:prstGeom>
          <a:noFill/>
        </p:spPr>
        <p:txBody>
          <a:bodyPr wrap="square" rtlCol="0">
            <a:spAutoFit/>
          </a:bodyPr>
          <a:lstStyle/>
          <a:p>
            <a:r>
              <a:rPr lang="en-US" sz="1200" b="1" i="1" dirty="0" smtClean="0">
                <a:solidFill>
                  <a:schemeClr val="accent6">
                    <a:lumMod val="75000"/>
                  </a:schemeClr>
                </a:solidFill>
              </a:rPr>
              <a:t>Z </a:t>
            </a:r>
            <a:r>
              <a:rPr lang="en-US" sz="1200" b="1" i="1" smtClean="0">
                <a:solidFill>
                  <a:schemeClr val="accent6">
                    <a:lumMod val="75000"/>
                  </a:schemeClr>
                </a:solidFill>
              </a:rPr>
              <a:t>= 4.7</a:t>
            </a:r>
            <a:endParaRPr lang="en-US" sz="1200" b="1" i="1" dirty="0">
              <a:solidFill>
                <a:schemeClr val="accent6">
                  <a:lumMod val="75000"/>
                </a:schemeClr>
              </a:solidFill>
            </a:endParaRPr>
          </a:p>
        </p:txBody>
      </p:sp>
      <p:sp>
        <p:nvSpPr>
          <p:cNvPr id="10" name="TextBox 9"/>
          <p:cNvSpPr txBox="1"/>
          <p:nvPr/>
        </p:nvSpPr>
        <p:spPr>
          <a:xfrm>
            <a:off x="2607985" y="3557074"/>
            <a:ext cx="678772" cy="276999"/>
          </a:xfrm>
          <a:prstGeom prst="rect">
            <a:avLst/>
          </a:prstGeom>
          <a:noFill/>
        </p:spPr>
        <p:txBody>
          <a:bodyPr wrap="square" rtlCol="0">
            <a:spAutoFit/>
          </a:bodyPr>
          <a:lstStyle/>
          <a:p>
            <a:r>
              <a:rPr lang="en-US" sz="1200" b="1" i="1" dirty="0" smtClean="0">
                <a:solidFill>
                  <a:schemeClr val="accent6">
                    <a:lumMod val="75000"/>
                  </a:schemeClr>
                </a:solidFill>
              </a:rPr>
              <a:t>Z </a:t>
            </a:r>
            <a:r>
              <a:rPr lang="en-US" sz="1200" b="1" i="1" smtClean="0">
                <a:solidFill>
                  <a:schemeClr val="accent6">
                    <a:lumMod val="75000"/>
                  </a:schemeClr>
                </a:solidFill>
              </a:rPr>
              <a:t>= 4.7</a:t>
            </a:r>
            <a:endParaRPr lang="en-US" sz="1200" b="1" i="1"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11" name="TextBox 10"/>
              <p:cNvSpPr txBox="1"/>
              <p:nvPr/>
            </p:nvSpPr>
            <p:spPr>
              <a:xfrm>
                <a:off x="4033160" y="3242915"/>
                <a:ext cx="3410485" cy="398764"/>
              </a:xfrm>
              <a:prstGeom prst="rect">
                <a:avLst/>
              </a:prstGeom>
              <a:effectLst>
                <a:glow rad="63500">
                  <a:schemeClr val="accent6">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wrap="none" lIns="0" tIns="0" rIns="0" bIns="0" rtlCol="0">
                <a:spAutoFit/>
              </a:bodyPr>
              <a:lstStyle/>
              <a:p>
                <a14:m>
                  <m:oMath xmlns:m="http://schemas.openxmlformats.org/officeDocument/2006/math" xmlns="">
                    <m:f>
                      <m:fPr>
                        <m:ctrlPr>
                          <a:rPr lang="en-US" sz="1800" i="1" smtClean="0">
                            <a:ln w="0"/>
                            <a:effectLst>
                              <a:outerShdw blurRad="38100" dist="19050" dir="2700000" algn="tl" rotWithShape="0">
                                <a:schemeClr val="dk1">
                                  <a:alpha val="40000"/>
                                </a:schemeClr>
                              </a:outerShdw>
                            </a:effectLst>
                            <a:latin typeface="Cambria Math" charset="0"/>
                          </a:rPr>
                        </m:ctrlPr>
                      </m:fPr>
                      <m:num>
                        <m:r>
                          <a:rPr lang="en-US"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m:t>
                        </m:r>
                        <m: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𝐹</m:t>
                        </m:r>
                      </m:num>
                      <m:den>
                        <m:r>
                          <a:rPr lang="en-GB" sz="1800" i="1" smtClean="0">
                            <a:ln w="0"/>
                            <a:effectLst>
                              <a:outerShdw blurRad="38100" dist="19050" dir="2700000" algn="tl" rotWithShape="0">
                                <a:schemeClr val="dk1">
                                  <a:alpha val="40000"/>
                                </a:schemeClr>
                              </a:outerShdw>
                            </a:effectLst>
                            <a:latin typeface="Cambria Math" charset="0"/>
                          </a:rPr>
                          <m:t>𝐹</m:t>
                        </m:r>
                      </m:den>
                    </m:f>
                    <m:r>
                      <a:rPr lang="en-GB" sz="1800" i="1" smtClean="0">
                        <a:ln w="0"/>
                        <a:effectLst>
                          <a:outerShdw blurRad="38100" dist="19050" dir="2700000" algn="tl" rotWithShape="0">
                            <a:schemeClr val="dk1">
                              <a:alpha val="40000"/>
                            </a:schemeClr>
                          </a:outerShdw>
                        </a:effectLst>
                        <a:latin typeface="Cambria Math" charset="0"/>
                      </a:rPr>
                      <m:t>=−3.3 </m:t>
                    </m:r>
                    <m: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±2.3 × </m:t>
                    </m:r>
                    <m:sSup>
                      <m:sSupPr>
                        <m:ctrlP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ctrlPr>
                      </m:sSupPr>
                      <m:e>
                        <m: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10</m:t>
                        </m:r>
                      </m:e>
                      <m:sup>
                        <m: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−4</m:t>
                        </m:r>
                      </m:sup>
                    </m:sSup>
                    <m: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 </m:t>
                    </m:r>
                  </m:oMath>
                </a14:m>
                <a:r>
                  <a:rPr lang="en-US" sz="1800" dirty="0" smtClean="0">
                    <a:ln w="0"/>
                    <a:effectLst>
                      <a:outerShdw blurRad="38100" dist="19050" dir="2700000" algn="tl" rotWithShape="0">
                        <a:schemeClr val="dk1">
                          <a:alpha val="40000"/>
                        </a:schemeClr>
                      </a:outerShdw>
                    </a:effectLst>
                  </a:rPr>
                  <a:t> (12.9 </a:t>
                </a:r>
                <a:r>
                  <a:rPr lang="en-US" sz="1800" dirty="0" err="1" smtClean="0">
                    <a:ln w="0"/>
                    <a:effectLst>
                      <a:outerShdw blurRad="38100" dist="19050" dir="2700000" algn="tl" rotWithShape="0">
                        <a:schemeClr val="dk1">
                          <a:alpha val="40000"/>
                        </a:schemeClr>
                      </a:outerShdw>
                    </a:effectLst>
                  </a:rPr>
                  <a:t>Gyr</a:t>
                </a:r>
                <a:r>
                  <a:rPr lang="en-US" sz="1800" dirty="0" smtClean="0">
                    <a:ln w="0"/>
                    <a:effectLst>
                      <a:outerShdw blurRad="38100" dist="19050" dir="2700000" algn="tl" rotWithShape="0">
                        <a:schemeClr val="dk1">
                          <a:alpha val="40000"/>
                        </a:schemeClr>
                      </a:outerShdw>
                    </a:effectLst>
                  </a:rPr>
                  <a:t>)</a:t>
                </a:r>
                <a:endParaRPr lang="en-US" sz="1800" dirty="0">
                  <a:ln w="0"/>
                  <a:effectLst>
                    <a:outerShdw blurRad="38100" dist="19050" dir="2700000" algn="tl" rotWithShape="0">
                      <a:schemeClr val="dk1">
                        <a:alpha val="40000"/>
                      </a:schemeClr>
                    </a:outerShdw>
                  </a:effectLst>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033160" y="3242915"/>
                <a:ext cx="3410485" cy="398764"/>
              </a:xfrm>
              <a:prstGeom prst="rect">
                <a:avLst/>
              </a:prstGeom>
              <a:blipFill rotWithShape="0">
                <a:blip r:embed="rId5"/>
                <a:stretch>
                  <a:fillRect t="-50562" r="-1715" b="-73034"/>
                </a:stretch>
              </a:blipFill>
              <a:effectLst>
                <a:glow rad="63500">
                  <a:schemeClr val="accent6">
                    <a:satMod val="175000"/>
                    <a:alpha val="40000"/>
                  </a:schemeClr>
                </a:glo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951559" y="1355003"/>
                <a:ext cx="1715167" cy="633058"/>
              </a:xfrm>
              <a:prstGeom prst="rect">
                <a:avLst/>
              </a:prstGeom>
              <a:effectLst>
                <a:glow rad="63500">
                  <a:schemeClr val="accent6">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wrap="square" lIns="0" tIns="0" rIns="0" bIns="0" rtlCol="0">
                <a:spAutoFit/>
              </a:bodyPr>
              <a:lstStyle/>
              <a:p>
                <a14:m>
                  <m:oMathPara xmlns:m="http://schemas.openxmlformats.org/officeDocument/2006/math" xmlns="">
                    <m:oMathParaPr>
                      <m:jc m:val="centerGroup"/>
                    </m:oMathParaPr>
                    <m:oMath xmlns:m="http://schemas.openxmlformats.org/officeDocument/2006/math">
                      <m:r>
                        <a:rPr lang="en-GB" sz="1800" i="1" smtClean="0">
                          <a:ln w="0"/>
                          <a:effectLst>
                            <a:outerShdw blurRad="38100" dist="19050" dir="2700000" algn="tl" rotWithShape="0">
                              <a:schemeClr val="dk1">
                                <a:alpha val="40000"/>
                              </a:schemeClr>
                            </a:outerShdw>
                          </a:effectLst>
                          <a:latin typeface="Cambria Math" charset="0"/>
                        </a:rPr>
                        <m:t>𝐹</m:t>
                      </m:r>
                      <m:r>
                        <a:rPr lang="en-GB" sz="1800" i="1" smtClean="0">
                          <a:ln w="0"/>
                          <a:effectLst>
                            <a:outerShdw blurRad="38100" dist="19050" dir="2700000" algn="tl" rotWithShape="0">
                              <a:schemeClr val="dk1">
                                <a:alpha val="40000"/>
                              </a:schemeClr>
                            </a:outerShdw>
                          </a:effectLst>
                          <a:latin typeface="Cambria Math" charset="0"/>
                        </a:rPr>
                        <m:t>= </m:t>
                      </m:r>
                      <m:f>
                        <m:fPr>
                          <m:ctrlPr>
                            <a:rPr lang="en-GB" sz="1800" i="1" smtClean="0">
                              <a:ln w="0"/>
                              <a:effectLst>
                                <a:outerShdw blurRad="38100" dist="19050" dir="2700000" algn="tl" rotWithShape="0">
                                  <a:schemeClr val="dk1">
                                    <a:alpha val="40000"/>
                                  </a:schemeClr>
                                </a:outerShdw>
                              </a:effectLst>
                              <a:latin typeface="Cambria Math" charset="0"/>
                            </a:rPr>
                          </m:ctrlPr>
                        </m:fPr>
                        <m:num>
                          <m:sSup>
                            <m:sSupPr>
                              <m:ctrlPr>
                                <a:rPr lang="en-GB" sz="1800" i="1" smtClean="0">
                                  <a:ln w="0"/>
                                  <a:effectLst>
                                    <a:outerShdw blurRad="38100" dist="19050" dir="2700000" algn="tl" rotWithShape="0">
                                      <a:schemeClr val="dk1">
                                        <a:alpha val="40000"/>
                                      </a:schemeClr>
                                    </a:outerShdw>
                                  </a:effectLst>
                                  <a:latin typeface="Cambria Math" charset="0"/>
                                </a:rPr>
                              </m:ctrlPr>
                            </m:sSupPr>
                            <m:e>
                              <m:r>
                                <a:rPr lang="en-GB" sz="1800" i="1" smtClean="0">
                                  <a:ln w="0"/>
                                  <a:effectLst>
                                    <a:outerShdw blurRad="38100" dist="19050" dir="2700000" algn="tl" rotWithShape="0">
                                      <a:schemeClr val="dk1">
                                        <a:alpha val="40000"/>
                                      </a:schemeClr>
                                    </a:outerShdw>
                                  </a:effectLst>
                                  <a:latin typeface="Cambria Math" charset="0"/>
                                  <a:ea typeface="Cambria Math" charset="0"/>
                                  <a:cs typeface="Cambria Math" charset="0"/>
                                </a:rPr>
                                <m:t>𝛼</m:t>
                              </m:r>
                            </m:e>
                            <m:sup>
                              <m:r>
                                <a:rPr lang="en-GB" sz="1800" i="1" smtClean="0">
                                  <a:ln w="0"/>
                                  <a:effectLst>
                                    <a:outerShdw blurRad="38100" dist="19050" dir="2700000" algn="tl" rotWithShape="0">
                                      <a:schemeClr val="dk1">
                                        <a:alpha val="40000"/>
                                      </a:schemeClr>
                                    </a:outerShdw>
                                  </a:effectLst>
                                  <a:latin typeface="Cambria Math" charset="0"/>
                                </a:rPr>
                                <m:t>2</m:t>
                              </m:r>
                            </m:sup>
                          </m:sSup>
                        </m:num>
                        <m:den>
                          <m:f>
                            <m:fPr>
                              <m:type m:val="lin"/>
                              <m:ctrlPr>
                                <a:rPr lang="en-GB" sz="1800" i="1" smtClean="0">
                                  <a:ln w="0"/>
                                  <a:effectLst>
                                    <a:outerShdw blurRad="38100" dist="19050" dir="2700000" algn="tl" rotWithShape="0">
                                      <a:schemeClr val="dk1">
                                        <a:alpha val="40000"/>
                                      </a:schemeClr>
                                    </a:outerShdw>
                                  </a:effectLst>
                                  <a:latin typeface="Cambria Math" charset="0"/>
                                </a:rPr>
                              </m:ctrlPr>
                            </m:fPr>
                            <m:num>
                              <m:sSub>
                                <m:sSubPr>
                                  <m:ctrlPr>
                                    <a:rPr lang="en-GB" sz="1800" i="1" smtClean="0">
                                      <a:ln w="0"/>
                                      <a:effectLst>
                                        <a:outerShdw blurRad="38100" dist="19050" dir="2700000" algn="tl" rotWithShape="0">
                                          <a:schemeClr val="dk1">
                                            <a:alpha val="40000"/>
                                          </a:schemeClr>
                                        </a:outerShdw>
                                      </a:effectLst>
                                      <a:latin typeface="Cambria Math" charset="0"/>
                                    </a:rPr>
                                  </m:ctrlPr>
                                </m:sSubPr>
                                <m:e>
                                  <m:r>
                                    <a:rPr lang="en-GB" sz="1800" i="1" smtClean="0">
                                      <a:ln w="0"/>
                                      <a:effectLst>
                                        <a:outerShdw blurRad="38100" dist="19050" dir="2700000" algn="tl" rotWithShape="0">
                                          <a:schemeClr val="dk1">
                                            <a:alpha val="40000"/>
                                          </a:schemeClr>
                                        </a:outerShdw>
                                      </a:effectLst>
                                      <a:latin typeface="Cambria Math" charset="0"/>
                                    </a:rPr>
                                    <m:t>𝑚</m:t>
                                  </m:r>
                                </m:e>
                                <m:sub>
                                  <m:r>
                                    <a:rPr lang="en-GB" sz="1800" i="1" smtClean="0">
                                      <a:ln w="0"/>
                                      <a:effectLst>
                                        <a:outerShdw blurRad="38100" dist="19050" dir="2700000" algn="tl" rotWithShape="0">
                                          <a:schemeClr val="dk1">
                                            <a:alpha val="40000"/>
                                          </a:schemeClr>
                                        </a:outerShdw>
                                      </a:effectLst>
                                      <a:latin typeface="Cambria Math" charset="0"/>
                                    </a:rPr>
                                    <m:t>𝑝</m:t>
                                  </m:r>
                                </m:sub>
                              </m:sSub>
                            </m:num>
                            <m:den>
                              <m:sSub>
                                <m:sSubPr>
                                  <m:ctrlPr>
                                    <a:rPr lang="en-GB" sz="1800" i="1" smtClean="0">
                                      <a:ln w="0"/>
                                      <a:effectLst>
                                        <a:outerShdw blurRad="38100" dist="19050" dir="2700000" algn="tl" rotWithShape="0">
                                          <a:schemeClr val="dk1">
                                            <a:alpha val="40000"/>
                                          </a:schemeClr>
                                        </a:outerShdw>
                                      </a:effectLst>
                                      <a:latin typeface="Cambria Math" charset="0"/>
                                    </a:rPr>
                                  </m:ctrlPr>
                                </m:sSubPr>
                                <m:e>
                                  <m:r>
                                    <a:rPr lang="en-GB" sz="1800" i="1" smtClean="0">
                                      <a:ln w="0"/>
                                      <a:effectLst>
                                        <a:outerShdw blurRad="38100" dist="19050" dir="2700000" algn="tl" rotWithShape="0">
                                          <a:schemeClr val="dk1">
                                            <a:alpha val="40000"/>
                                          </a:schemeClr>
                                        </a:outerShdw>
                                      </a:effectLst>
                                      <a:latin typeface="Cambria Math" charset="0"/>
                                    </a:rPr>
                                    <m:t>𝑚</m:t>
                                  </m:r>
                                </m:e>
                                <m:sub>
                                  <m:r>
                                    <a:rPr lang="en-GB" sz="1800" i="1" smtClean="0">
                                      <a:ln w="0"/>
                                      <a:effectLst>
                                        <a:outerShdw blurRad="38100" dist="19050" dir="2700000" algn="tl" rotWithShape="0">
                                          <a:schemeClr val="dk1">
                                            <a:alpha val="40000"/>
                                          </a:schemeClr>
                                        </a:outerShdw>
                                      </a:effectLst>
                                      <a:latin typeface="Cambria Math" charset="0"/>
                                    </a:rPr>
                                    <m:t>𝑒</m:t>
                                  </m:r>
                                </m:sub>
                              </m:sSub>
                            </m:den>
                          </m:f>
                        </m:den>
                      </m:f>
                    </m:oMath>
                  </m:oMathPara>
                </a14:m>
                <a:endParaRPr lang="en-US" sz="1800" dirty="0">
                  <a:ln w="0"/>
                  <a:effectLst>
                    <a:outerShdw blurRad="38100" dist="19050" dir="2700000" algn="tl" rotWithShape="0">
                      <a:schemeClr val="dk1">
                        <a:alpha val="40000"/>
                      </a:schemeClr>
                    </a:outerShdw>
                  </a:effectLst>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951559" y="1355003"/>
                <a:ext cx="1715167" cy="633058"/>
              </a:xfrm>
              <a:prstGeom prst="rect">
                <a:avLst/>
              </a:prstGeom>
              <a:blipFill rotWithShape="0">
                <a:blip r:embed="rId6"/>
                <a:stretch>
                  <a:fillRect/>
                </a:stretch>
              </a:blipFill>
              <a:effectLst>
                <a:glow rad="63500">
                  <a:schemeClr val="accent6">
                    <a:satMod val="175000"/>
                    <a:alpha val="40000"/>
                  </a:schemeClr>
                </a:glow>
              </a:effectLst>
            </p:spPr>
            <p:txBody>
              <a:bodyPr/>
              <a:lstStyle/>
              <a:p>
                <a:r>
                  <a:rPr lang="en-US">
                    <a:noFill/>
                  </a:rPr>
                  <a:t> </a:t>
                </a:r>
              </a:p>
            </p:txBody>
          </p:sp>
        </mc:Fallback>
      </mc:AlternateContent>
    </p:spTree>
    <p:extLst>
      <p:ext uri="{BB962C8B-B14F-4D97-AF65-F5344CB8AC3E}">
        <p14:creationId xmlns:p14="http://schemas.microsoft.com/office/powerpoint/2010/main" val="1430014803"/>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895" y="548899"/>
            <a:ext cx="7886700" cy="480131"/>
          </a:xfrm>
          <a:noFill/>
        </p:spPr>
        <p:txBody>
          <a:bodyPr wrap="square" rtlCol="0">
            <a:spAutoFit/>
          </a:bodyPr>
          <a:lstStyle/>
          <a:p>
            <a:pPr defTabSz="685800"/>
            <a:r>
              <a:rPr lang="en-GB" sz="2800" b="1" dirty="0">
                <a:solidFill>
                  <a:schemeClr val="accent5">
                    <a:lumMod val="75000"/>
                  </a:schemeClr>
                </a:solidFill>
                <a:latin typeface="+mn-lt"/>
                <a:ea typeface="+mn-ea"/>
                <a:cs typeface="+mn-cs"/>
              </a:rPr>
              <a:t>A new period of activity in NGC660</a:t>
            </a:r>
          </a:p>
        </p:txBody>
      </p:sp>
      <p:sp>
        <p:nvSpPr>
          <p:cNvPr id="3" name="Content Placeholder 2"/>
          <p:cNvSpPr>
            <a:spLocks noGrp="1"/>
          </p:cNvSpPr>
          <p:nvPr>
            <p:ph idx="1"/>
          </p:nvPr>
        </p:nvSpPr>
        <p:spPr>
          <a:xfrm>
            <a:off x="395237" y="1124744"/>
            <a:ext cx="3557470" cy="2322994"/>
          </a:xfrm>
        </p:spPr>
        <p:txBody>
          <a:bodyPr>
            <a:normAutofit lnSpcReduction="10000"/>
          </a:bodyPr>
          <a:lstStyle/>
          <a:p>
            <a:pPr marL="0" indent="0">
              <a:buNone/>
            </a:pPr>
            <a:r>
              <a:rPr lang="en-GB" sz="1800" dirty="0" smtClean="0"/>
              <a:t>Witnessing the </a:t>
            </a:r>
            <a:r>
              <a:rPr lang="en-GB" sz="1800" b="1" dirty="0" smtClean="0"/>
              <a:t>(re-)birth</a:t>
            </a:r>
            <a:r>
              <a:rPr lang="en-GB" sz="1800" dirty="0" smtClean="0"/>
              <a:t> of an AGN</a:t>
            </a:r>
          </a:p>
          <a:p>
            <a:pPr marL="0" indent="0">
              <a:buNone/>
            </a:pPr>
            <a:r>
              <a:rPr lang="en-GB" sz="1800" dirty="0" smtClean="0"/>
              <a:t>Joint </a:t>
            </a:r>
            <a:r>
              <a:rPr lang="en-GB" sz="1800" dirty="0" err="1" smtClean="0"/>
              <a:t>eMERLIN</a:t>
            </a:r>
            <a:r>
              <a:rPr lang="en-GB" sz="1800" dirty="0" smtClean="0"/>
              <a:t>/EVN/WSRT study of spectral lines and continuum</a:t>
            </a:r>
          </a:p>
          <a:p>
            <a:r>
              <a:rPr lang="en-GB" sz="1800" dirty="0" smtClean="0"/>
              <a:t>New source discovered in Arecibo monitoring (2008-2010)</a:t>
            </a:r>
          </a:p>
          <a:p>
            <a:r>
              <a:rPr lang="en-GB" sz="1800" dirty="0" smtClean="0"/>
              <a:t>Nuclear continuum source peaked at ~0.5Jy – now in steady decline </a:t>
            </a:r>
          </a:p>
          <a:p>
            <a:endParaRPr lang="en-GB" sz="1800" dirty="0" smtClean="0"/>
          </a:p>
          <a:p>
            <a:pPr marL="0" indent="0">
              <a:buNone/>
            </a:pPr>
            <a:endParaRPr lang="en-GB" sz="1800" dirty="0" smtClean="0"/>
          </a:p>
          <a:p>
            <a:pPr marL="0" indent="0">
              <a:buNone/>
            </a:pPr>
            <a:endParaRPr lang="en-GB" sz="18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707" y="980728"/>
            <a:ext cx="4980073"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6244823" y="3787431"/>
            <a:ext cx="2369880" cy="2560903"/>
            <a:chOff x="6223124" y="3645024"/>
            <a:chExt cx="2709656" cy="2928067"/>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3124" y="3645024"/>
              <a:ext cx="2709656" cy="29280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804248" y="3933056"/>
              <a:ext cx="1800493" cy="646331"/>
            </a:xfrm>
            <a:prstGeom prst="rect">
              <a:avLst/>
            </a:prstGeom>
            <a:noFill/>
          </p:spPr>
          <p:txBody>
            <a:bodyPr wrap="none" rtlCol="0">
              <a:spAutoFit/>
            </a:bodyPr>
            <a:lstStyle/>
            <a:p>
              <a:r>
                <a:rPr lang="en-GB" sz="1800" dirty="0" smtClean="0"/>
                <a:t>EVN </a:t>
              </a:r>
            </a:p>
            <a:p>
              <a:r>
                <a:rPr lang="en-GB" sz="1800" dirty="0" smtClean="0"/>
                <a:t>Epoch1 Oct 2013</a:t>
              </a:r>
              <a:endParaRPr lang="en-GB" sz="1800" dirty="0"/>
            </a:p>
          </p:txBody>
        </p:sp>
      </p:gr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37" y="3582535"/>
            <a:ext cx="2861085" cy="2101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408186" y="4148861"/>
            <a:ext cx="2292117" cy="830997"/>
          </a:xfrm>
          <a:prstGeom prst="rect">
            <a:avLst/>
          </a:prstGeom>
          <a:noFill/>
        </p:spPr>
        <p:txBody>
          <a:bodyPr wrap="square" rtlCol="0">
            <a:spAutoFit/>
          </a:bodyPr>
          <a:lstStyle/>
          <a:p>
            <a:r>
              <a:rPr lang="en-GB" sz="1600" dirty="0" smtClean="0">
                <a:latin typeface="+mn-lt"/>
              </a:rPr>
              <a:t>Pre-outburst MERLIN L-band and post outburst X-ray (Chandra)</a:t>
            </a:r>
            <a:endParaRPr lang="en-GB" sz="1600" dirty="0">
              <a:latin typeface="+mn-lt"/>
            </a:endParaRPr>
          </a:p>
        </p:txBody>
      </p:sp>
      <p:sp>
        <p:nvSpPr>
          <p:cNvPr id="11" name="TextBox 10"/>
          <p:cNvSpPr txBox="1"/>
          <p:nvPr/>
        </p:nvSpPr>
        <p:spPr>
          <a:xfrm>
            <a:off x="0" y="6476347"/>
            <a:ext cx="2899127" cy="338554"/>
          </a:xfrm>
          <a:prstGeom prst="rect">
            <a:avLst/>
          </a:prstGeom>
          <a:noFill/>
        </p:spPr>
        <p:txBody>
          <a:bodyPr wrap="none" rtlCol="0">
            <a:spAutoFit/>
          </a:bodyPr>
          <a:lstStyle/>
          <a:p>
            <a:r>
              <a:rPr lang="en-GB" sz="1600" dirty="0" smtClean="0">
                <a:latin typeface="+mn-lt"/>
              </a:rPr>
              <a:t>Argo et al MNRAS in press</a:t>
            </a:r>
            <a:endParaRPr lang="en-GB" sz="1600" dirty="0">
              <a:latin typeface="+mn-lt"/>
            </a:endParaRPr>
          </a:p>
        </p:txBody>
      </p:sp>
    </p:spTree>
    <p:extLst>
      <p:ext uri="{BB962C8B-B14F-4D97-AF65-F5344CB8AC3E}">
        <p14:creationId xmlns:p14="http://schemas.microsoft.com/office/powerpoint/2010/main" val="1622962531"/>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531" y="548032"/>
            <a:ext cx="7886700" cy="480131"/>
          </a:xfrm>
          <a:noFill/>
        </p:spPr>
        <p:txBody>
          <a:bodyPr wrap="square" rtlCol="0">
            <a:spAutoFit/>
          </a:bodyPr>
          <a:lstStyle/>
          <a:p>
            <a:pPr defTabSz="685800"/>
            <a:r>
              <a:rPr lang="en-GB" sz="2800" b="1" dirty="0">
                <a:solidFill>
                  <a:schemeClr val="accent5">
                    <a:lumMod val="75000"/>
                  </a:schemeClr>
                </a:solidFill>
                <a:latin typeface="+mn-lt"/>
                <a:ea typeface="+mn-ea"/>
                <a:cs typeface="+mn-cs"/>
              </a:rPr>
              <a:t>Nuclear source &amp; Gas?</a:t>
            </a:r>
          </a:p>
        </p:txBody>
      </p:sp>
      <p:sp useBgFill="1">
        <p:nvSpPr>
          <p:cNvPr id="3" name="Content Placeholder 2"/>
          <p:cNvSpPr>
            <a:spLocks noGrp="1"/>
          </p:cNvSpPr>
          <p:nvPr>
            <p:ph idx="1"/>
          </p:nvPr>
        </p:nvSpPr>
        <p:spPr>
          <a:xfrm>
            <a:off x="284813" y="1038848"/>
            <a:ext cx="3219046" cy="2332484"/>
          </a:xfrm>
        </p:spPr>
        <p:txBody>
          <a:bodyPr/>
          <a:lstStyle/>
          <a:p>
            <a:r>
              <a:rPr lang="en-GB" sz="2000" dirty="0" smtClean="0"/>
              <a:t>Outburst provide chance of high-res/</a:t>
            </a:r>
            <a:r>
              <a:rPr lang="en-GB" sz="2000" dirty="0" err="1" smtClean="0"/>
              <a:t>sen</a:t>
            </a:r>
            <a:r>
              <a:rPr lang="en-GB" sz="2000" dirty="0" smtClean="0"/>
              <a:t> line observations of neutral molecular ISM</a:t>
            </a:r>
          </a:p>
          <a:p>
            <a:r>
              <a:rPr lang="en-GB" sz="2000" dirty="0" smtClean="0"/>
              <a:t>Wide-band continuum SED</a:t>
            </a:r>
          </a:p>
          <a:p>
            <a:pPr marL="0" indent="0">
              <a:buNone/>
            </a:pPr>
            <a:r>
              <a:rPr lang="en-GB" sz="2000" dirty="0" smtClean="0"/>
              <a:t>- New GPS source </a:t>
            </a:r>
            <a:endParaRPr lang="en-GB" sz="2000" dirty="0"/>
          </a:p>
        </p:txBody>
      </p:sp>
      <p:grpSp>
        <p:nvGrpSpPr>
          <p:cNvPr id="6" name="Group 5"/>
          <p:cNvGrpSpPr/>
          <p:nvPr/>
        </p:nvGrpSpPr>
        <p:grpSpPr>
          <a:xfrm>
            <a:off x="3751474" y="894832"/>
            <a:ext cx="5392526" cy="2476500"/>
            <a:chOff x="5436096" y="1268760"/>
            <a:chExt cx="5392526" cy="247650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268760"/>
              <a:ext cx="3590925" cy="2476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useBgFill="1">
          <p:nvSpPr>
            <p:cNvPr id="4" name="TextBox 3"/>
            <p:cNvSpPr txBox="1"/>
            <p:nvPr/>
          </p:nvSpPr>
          <p:spPr>
            <a:xfrm>
              <a:off x="8020310" y="2183844"/>
              <a:ext cx="2808312" cy="646331"/>
            </a:xfrm>
            <a:prstGeom prst="rect">
              <a:avLst/>
            </a:prstGeom>
          </p:spPr>
          <p:txBody>
            <a:bodyPr wrap="square" rtlCol="0">
              <a:spAutoFit/>
            </a:bodyPr>
            <a:lstStyle/>
            <a:p>
              <a:r>
                <a:rPr lang="en-GB" sz="1800" b="1" dirty="0" smtClean="0">
                  <a:solidFill>
                    <a:srgbClr val="FF0000"/>
                  </a:solidFill>
                  <a:latin typeface="+mn-lt"/>
                </a:rPr>
                <a:t>EVN/e-MERLIN H1 against Core</a:t>
              </a:r>
              <a:endParaRPr lang="en-GB" sz="1800" b="1" dirty="0">
                <a:solidFill>
                  <a:srgbClr val="FF0000"/>
                </a:solidFill>
                <a:latin typeface="+mn-lt"/>
              </a:endParaRPr>
            </a:p>
          </p:txBody>
        </p:sp>
      </p:grpSp>
      <p:grpSp>
        <p:nvGrpSpPr>
          <p:cNvPr id="7" name="Group 6"/>
          <p:cNvGrpSpPr/>
          <p:nvPr/>
        </p:nvGrpSpPr>
        <p:grpSpPr>
          <a:xfrm>
            <a:off x="4190637" y="3282192"/>
            <a:ext cx="4932040" cy="2962275"/>
            <a:chOff x="4211960" y="3745260"/>
            <a:chExt cx="4932040" cy="2962275"/>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3745260"/>
              <a:ext cx="4400550" cy="2962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useBgFill="1">
          <p:nvSpPr>
            <p:cNvPr id="5" name="TextBox 4"/>
            <p:cNvSpPr txBox="1"/>
            <p:nvPr/>
          </p:nvSpPr>
          <p:spPr>
            <a:xfrm>
              <a:off x="7063842" y="4725144"/>
              <a:ext cx="2080158" cy="1569660"/>
            </a:xfrm>
            <a:prstGeom prst="rect">
              <a:avLst/>
            </a:prstGeom>
          </p:spPr>
          <p:txBody>
            <a:bodyPr wrap="square" rtlCol="0">
              <a:spAutoFit/>
            </a:bodyPr>
            <a:lstStyle/>
            <a:p>
              <a:r>
                <a:rPr lang="en-GB" sz="1600" b="1" dirty="0" smtClean="0">
                  <a:solidFill>
                    <a:srgbClr val="FF0000"/>
                  </a:solidFill>
                  <a:latin typeface="+mn-lt"/>
                </a:rPr>
                <a:t>Multi-epoch WSRT</a:t>
              </a:r>
            </a:p>
            <a:p>
              <a:r>
                <a:rPr lang="en-GB" sz="1600" b="1" dirty="0" smtClean="0">
                  <a:solidFill>
                    <a:srgbClr val="FF0000"/>
                  </a:solidFill>
                  <a:latin typeface="+mn-lt"/>
                </a:rPr>
                <a:t>H1 monitoring</a:t>
              </a:r>
            </a:p>
            <a:p>
              <a:r>
                <a:rPr lang="en-GB" sz="1600" b="1" dirty="0" smtClean="0">
                  <a:solidFill>
                    <a:srgbClr val="FF0000"/>
                  </a:solidFill>
                  <a:latin typeface="+mn-lt"/>
                </a:rPr>
                <a:t>- super-res trace of source evolution</a:t>
              </a:r>
              <a:endParaRPr lang="en-GB" sz="1600" b="1" dirty="0">
                <a:solidFill>
                  <a:srgbClr val="FF0000"/>
                </a:solidFill>
                <a:latin typeface="+mn-lt"/>
              </a:endParaRPr>
            </a:p>
          </p:txBody>
        </p:sp>
      </p:gr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350" y="3382017"/>
            <a:ext cx="3762375" cy="269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6794012" y="6164330"/>
            <a:ext cx="1669047" cy="307777"/>
          </a:xfrm>
          <a:prstGeom prst="rect">
            <a:avLst/>
          </a:prstGeom>
          <a:noFill/>
        </p:spPr>
        <p:txBody>
          <a:bodyPr wrap="none" rtlCol="0">
            <a:spAutoFit/>
          </a:bodyPr>
          <a:lstStyle/>
          <a:p>
            <a:r>
              <a:rPr lang="en-GB" sz="1400" b="1" i="1" dirty="0">
                <a:solidFill>
                  <a:schemeClr val="accent6">
                    <a:lumMod val="75000"/>
                  </a:schemeClr>
                </a:solidFill>
                <a:latin typeface="+mn-lt"/>
              </a:rPr>
              <a:t>v</a:t>
            </a:r>
            <a:r>
              <a:rPr lang="en-GB" sz="1400" b="1" i="1" dirty="0" smtClean="0">
                <a:solidFill>
                  <a:schemeClr val="accent6">
                    <a:lumMod val="75000"/>
                  </a:schemeClr>
                </a:solidFill>
                <a:latin typeface="+mn-lt"/>
              </a:rPr>
              <a:t>an </a:t>
            </a:r>
            <a:r>
              <a:rPr lang="en-GB" sz="1400" b="1" i="1" dirty="0" err="1" smtClean="0">
                <a:solidFill>
                  <a:schemeClr val="accent6">
                    <a:lumMod val="75000"/>
                  </a:schemeClr>
                </a:solidFill>
                <a:latin typeface="+mn-lt"/>
              </a:rPr>
              <a:t>Bemmel</a:t>
            </a:r>
            <a:r>
              <a:rPr lang="en-GB" sz="1400" b="1" i="1" dirty="0" smtClean="0">
                <a:solidFill>
                  <a:schemeClr val="accent6">
                    <a:lumMod val="75000"/>
                  </a:schemeClr>
                </a:solidFill>
                <a:latin typeface="+mn-lt"/>
              </a:rPr>
              <a:t> in prep</a:t>
            </a:r>
            <a:endParaRPr lang="en-GB" sz="1400" b="1" i="1" dirty="0">
              <a:solidFill>
                <a:schemeClr val="accent6">
                  <a:lumMod val="75000"/>
                </a:schemeClr>
              </a:solidFill>
              <a:latin typeface="+mn-lt"/>
            </a:endParaRPr>
          </a:p>
        </p:txBody>
      </p:sp>
      <p:sp>
        <p:nvSpPr>
          <p:cNvPr id="12" name="TextBox 11"/>
          <p:cNvSpPr txBox="1"/>
          <p:nvPr/>
        </p:nvSpPr>
        <p:spPr>
          <a:xfrm>
            <a:off x="300777" y="6075190"/>
            <a:ext cx="2129622" cy="307777"/>
          </a:xfrm>
          <a:prstGeom prst="rect">
            <a:avLst/>
          </a:prstGeom>
          <a:noFill/>
        </p:spPr>
        <p:txBody>
          <a:bodyPr wrap="none" rtlCol="0">
            <a:spAutoFit/>
          </a:bodyPr>
          <a:lstStyle/>
          <a:p>
            <a:r>
              <a:rPr lang="en-GB" sz="1400" b="1" i="1" dirty="0" smtClean="0">
                <a:solidFill>
                  <a:schemeClr val="accent6">
                    <a:lumMod val="75000"/>
                  </a:schemeClr>
                </a:solidFill>
                <a:latin typeface="+mn-lt"/>
              </a:rPr>
              <a:t>Argo et al MNRAS in press</a:t>
            </a:r>
            <a:endParaRPr lang="en-GB" sz="1400" b="1" i="1" dirty="0">
              <a:solidFill>
                <a:schemeClr val="accent6">
                  <a:lumMod val="75000"/>
                </a:schemeClr>
              </a:solidFill>
              <a:latin typeface="+mn-lt"/>
            </a:endParaRPr>
          </a:p>
        </p:txBody>
      </p:sp>
    </p:spTree>
    <p:extLst>
      <p:ext uri="{BB962C8B-B14F-4D97-AF65-F5344CB8AC3E}">
        <p14:creationId xmlns:p14="http://schemas.microsoft.com/office/powerpoint/2010/main" val="1941457970"/>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72937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ASTERICS: CLEOPATRA</a:t>
            </a:r>
            <a:endParaRPr lang="en-US" sz="2800" b="1" dirty="0">
              <a:solidFill>
                <a:schemeClr val="accent5">
                  <a:lumMod val="75000"/>
                </a:schemeClr>
              </a:solidFill>
            </a:endParaRPr>
          </a:p>
        </p:txBody>
      </p:sp>
      <p:sp>
        <p:nvSpPr>
          <p:cNvPr id="6" name="Rectangle 5"/>
          <p:cNvSpPr/>
          <p:nvPr/>
        </p:nvSpPr>
        <p:spPr>
          <a:xfrm>
            <a:off x="633300" y="4293491"/>
            <a:ext cx="8430321" cy="1577355"/>
          </a:xfrm>
          <a:prstGeom prst="rect">
            <a:avLst/>
          </a:prstGeom>
        </p:spPr>
        <p:txBody>
          <a:bodyPr wrap="square">
            <a:spAutoFit/>
          </a:bodyPr>
          <a:lstStyle/>
          <a:p>
            <a:pPr marL="285750" indent="-285750">
              <a:buFont typeface="Arial" charset="0"/>
              <a:buChar char="•"/>
            </a:pPr>
            <a:r>
              <a:rPr lang="en-US" sz="1400" dirty="0"/>
              <a:t>Develop technology for the enabling of long-haul and many-element time and frequency distribution over </a:t>
            </a:r>
            <a:r>
              <a:rPr lang="en-US" sz="1400" dirty="0" err="1"/>
              <a:t>fibre</a:t>
            </a:r>
            <a:r>
              <a:rPr lang="en-US" sz="1400" dirty="0"/>
              <a:t> connections.</a:t>
            </a:r>
          </a:p>
          <a:p>
            <a:pPr marL="285750" indent="-285750">
              <a:buFont typeface="Arial" charset="0"/>
              <a:buChar char="•"/>
            </a:pPr>
            <a:r>
              <a:rPr lang="en-US" sz="1400" dirty="0"/>
              <a:t>Develop methods for relaying alerts, which will signal transient event detections between the facilities and enable joint observing programmes, including scientific strategies and methods for joint observing</a:t>
            </a:r>
            <a:r>
              <a:rPr lang="en-US" sz="1400" dirty="0" smtClean="0"/>
              <a:t>.</a:t>
            </a:r>
          </a:p>
          <a:p>
            <a:pPr marL="285750" indent="-285750">
              <a:buFont typeface="Arial" charset="0"/>
              <a:buChar char="•"/>
            </a:pPr>
            <a:r>
              <a:rPr lang="en-US" dirty="0"/>
              <a:t>Foster the development of advanced scheduling algorithms, using AI approaches for optimal usage of the ESFRI facilities. CLEOPATRA's tasks reflect a consistent set of enhancements of the facilities based on developments in connectivity and data transport.</a:t>
            </a:r>
          </a:p>
        </p:txBody>
      </p:sp>
      <p:pic>
        <p:nvPicPr>
          <p:cNvPr id="2" name="Picture 1"/>
          <p:cNvPicPr>
            <a:picLocks noChangeAspect="1"/>
          </p:cNvPicPr>
          <p:nvPr/>
        </p:nvPicPr>
        <p:blipFill>
          <a:blip r:embed="rId2"/>
          <a:stretch>
            <a:fillRect/>
          </a:stretch>
        </p:blipFill>
        <p:spPr>
          <a:xfrm>
            <a:off x="2016175" y="1251783"/>
            <a:ext cx="6227997" cy="2899561"/>
          </a:xfrm>
          <a:prstGeom prst="rect">
            <a:avLst/>
          </a:prstGeom>
        </p:spPr>
      </p:pic>
    </p:spTree>
    <p:extLst>
      <p:ext uri="{BB962C8B-B14F-4D97-AF65-F5344CB8AC3E}">
        <p14:creationId xmlns:p14="http://schemas.microsoft.com/office/powerpoint/2010/main" val="185452132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Data Products: From Science Case</a:t>
            </a:r>
            <a:endParaRPr lang="en-US" sz="2800" b="1" dirty="0">
              <a:solidFill>
                <a:schemeClr val="accent5">
                  <a:lumMod val="75000"/>
                </a:schemeClr>
              </a:solidFill>
            </a:endParaRPr>
          </a:p>
        </p:txBody>
      </p:sp>
      <p:pic>
        <p:nvPicPr>
          <p:cNvPr id="10" name="Picture 9"/>
          <p:cNvPicPr>
            <a:picLocks noChangeAspect="1"/>
          </p:cNvPicPr>
          <p:nvPr/>
        </p:nvPicPr>
        <p:blipFill>
          <a:blip r:embed="rId2"/>
          <a:stretch>
            <a:fillRect/>
          </a:stretch>
        </p:blipFill>
        <p:spPr>
          <a:xfrm>
            <a:off x="1581462" y="3307652"/>
            <a:ext cx="5952826" cy="2891952"/>
          </a:xfrm>
          <a:prstGeom prst="rect">
            <a:avLst/>
          </a:prstGeom>
        </p:spPr>
      </p:pic>
      <p:pic>
        <p:nvPicPr>
          <p:cNvPr id="4" name="Picture 3"/>
          <p:cNvPicPr>
            <a:picLocks noChangeAspect="1"/>
          </p:cNvPicPr>
          <p:nvPr/>
        </p:nvPicPr>
        <p:blipFill rotWithShape="1">
          <a:blip r:embed="rId3"/>
          <a:srcRect b="4298"/>
          <a:stretch/>
        </p:blipFill>
        <p:spPr>
          <a:xfrm>
            <a:off x="1554929" y="874664"/>
            <a:ext cx="6009339" cy="2785253"/>
          </a:xfrm>
          <a:prstGeom prst="rect">
            <a:avLst/>
          </a:prstGeom>
        </p:spPr>
      </p:pic>
    </p:spTree>
    <p:extLst>
      <p:ext uri="{BB962C8B-B14F-4D97-AF65-F5344CB8AC3E}">
        <p14:creationId xmlns:p14="http://schemas.microsoft.com/office/powerpoint/2010/main" val="200798509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dp_scope_level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866" y="1322792"/>
            <a:ext cx="7305263" cy="4858090"/>
          </a:xfrm>
          <a:prstGeom prst="rect">
            <a:avLst/>
          </a:prstGeom>
        </p:spPr>
      </p:pic>
      <p:sp>
        <p:nvSpPr>
          <p:cNvPr id="6" name="TextBox 5"/>
          <p:cNvSpPr txBox="1"/>
          <p:nvPr/>
        </p:nvSpPr>
        <p:spPr>
          <a:xfrm>
            <a:off x="461394" y="343949"/>
            <a:ext cx="6476301" cy="954107"/>
          </a:xfrm>
          <a:prstGeom prst="rect">
            <a:avLst/>
          </a:prstGeom>
          <a:noFill/>
        </p:spPr>
        <p:txBody>
          <a:bodyPr wrap="square" rtlCol="0">
            <a:spAutoFit/>
          </a:bodyPr>
          <a:lstStyle/>
          <a:p>
            <a:r>
              <a:rPr lang="en-US" sz="2800" b="1" dirty="0" smtClean="0">
                <a:solidFill>
                  <a:schemeClr val="accent5">
                    <a:lumMod val="75000"/>
                  </a:schemeClr>
                </a:solidFill>
              </a:rPr>
              <a:t>Scope of the SKA Science Data Processor (SDP)</a:t>
            </a:r>
            <a:endParaRPr lang="en-US" sz="2800" b="1" dirty="0">
              <a:solidFill>
                <a:schemeClr val="accent5">
                  <a:lumMod val="75000"/>
                </a:schemeClr>
              </a:solidFill>
            </a:endParaRPr>
          </a:p>
        </p:txBody>
      </p:sp>
    </p:spTree>
    <p:extLst>
      <p:ext uri="{BB962C8B-B14F-4D97-AF65-F5344CB8AC3E}">
        <p14:creationId xmlns:p14="http://schemas.microsoft.com/office/powerpoint/2010/main" val="168493776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SKA Data Products</a:t>
            </a:r>
            <a:endParaRPr lang="en-US" sz="2800" b="1" dirty="0">
              <a:solidFill>
                <a:schemeClr val="accent5">
                  <a:lumMod val="75000"/>
                </a:schemeClr>
              </a:solidFill>
            </a:endParaRPr>
          </a:p>
        </p:txBody>
      </p:sp>
      <p:pic>
        <p:nvPicPr>
          <p:cNvPr id="4" name="Picture 3"/>
          <p:cNvPicPr>
            <a:picLocks noChangeAspect="1"/>
          </p:cNvPicPr>
          <p:nvPr/>
        </p:nvPicPr>
        <p:blipFill>
          <a:blip r:embed="rId2"/>
          <a:stretch>
            <a:fillRect/>
          </a:stretch>
        </p:blipFill>
        <p:spPr>
          <a:xfrm>
            <a:off x="816613" y="867169"/>
            <a:ext cx="3721826" cy="4864308"/>
          </a:xfrm>
          <a:prstGeom prst="rect">
            <a:avLst/>
          </a:prstGeom>
        </p:spPr>
      </p:pic>
      <p:pic>
        <p:nvPicPr>
          <p:cNvPr id="5" name="Picture 4"/>
          <p:cNvPicPr>
            <a:picLocks noChangeAspect="1"/>
          </p:cNvPicPr>
          <p:nvPr/>
        </p:nvPicPr>
        <p:blipFill>
          <a:blip r:embed="rId3"/>
          <a:stretch>
            <a:fillRect/>
          </a:stretch>
        </p:blipFill>
        <p:spPr>
          <a:xfrm>
            <a:off x="4870542" y="882111"/>
            <a:ext cx="3275449" cy="4849366"/>
          </a:xfrm>
          <a:prstGeom prst="rect">
            <a:avLst/>
          </a:prstGeom>
        </p:spPr>
      </p:pic>
    </p:spTree>
    <p:extLst>
      <p:ext uri="{BB962C8B-B14F-4D97-AF65-F5344CB8AC3E}">
        <p14:creationId xmlns:p14="http://schemas.microsoft.com/office/powerpoint/2010/main" val="77631172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1394" y="343949"/>
            <a:ext cx="6476301" cy="523220"/>
          </a:xfrm>
          <a:prstGeom prst="rect">
            <a:avLst/>
          </a:prstGeom>
          <a:noFill/>
        </p:spPr>
        <p:txBody>
          <a:bodyPr wrap="square" rtlCol="0">
            <a:spAutoFit/>
          </a:bodyPr>
          <a:lstStyle/>
          <a:p>
            <a:r>
              <a:rPr lang="en-US" sz="2800" b="1" dirty="0" smtClean="0">
                <a:solidFill>
                  <a:schemeClr val="accent5">
                    <a:lumMod val="75000"/>
                  </a:schemeClr>
                </a:solidFill>
              </a:rPr>
              <a:t>Image-based types of Analysis</a:t>
            </a:r>
          </a:p>
        </p:txBody>
      </p:sp>
      <p:sp>
        <p:nvSpPr>
          <p:cNvPr id="3" name="TextBox 2"/>
          <p:cNvSpPr txBox="1"/>
          <p:nvPr/>
        </p:nvSpPr>
        <p:spPr>
          <a:xfrm>
            <a:off x="944380" y="1356611"/>
            <a:ext cx="7412636" cy="4247317"/>
          </a:xfrm>
          <a:prstGeom prst="rect">
            <a:avLst/>
          </a:prstGeom>
          <a:noFill/>
        </p:spPr>
        <p:txBody>
          <a:bodyPr wrap="square" rtlCol="0">
            <a:spAutoFit/>
          </a:bodyPr>
          <a:lstStyle/>
          <a:p>
            <a:pPr marL="285750" indent="-285750">
              <a:buFont typeface="Arial" charset="0"/>
              <a:buChar char="•"/>
            </a:pPr>
            <a:r>
              <a:rPr lang="en-US" sz="1800" b="1" dirty="0" smtClean="0"/>
              <a:t>General Image Processing</a:t>
            </a:r>
          </a:p>
          <a:p>
            <a:pPr marL="628650" lvl="1" indent="-285750">
              <a:buFont typeface="Arial" charset="0"/>
              <a:buChar char="•"/>
            </a:pPr>
            <a:r>
              <a:rPr lang="en-US" dirty="0" smtClean="0"/>
              <a:t>Visualisation</a:t>
            </a:r>
          </a:p>
          <a:p>
            <a:pPr marL="628650" lvl="1" indent="-285750">
              <a:buFont typeface="Arial" charset="0"/>
              <a:buChar char="•"/>
            </a:pPr>
            <a:r>
              <a:rPr lang="en-US" dirty="0" smtClean="0"/>
              <a:t>Noise </a:t>
            </a:r>
            <a:r>
              <a:rPr lang="en-US" dirty="0" smtClean="0"/>
              <a:t>estimation</a:t>
            </a:r>
          </a:p>
          <a:p>
            <a:pPr marL="628650" lvl="1" indent="-285750">
              <a:buFont typeface="Arial" charset="0"/>
              <a:buChar char="•"/>
            </a:pPr>
            <a:r>
              <a:rPr lang="en-US" dirty="0" smtClean="0"/>
              <a:t>Basic image operations, </a:t>
            </a:r>
            <a:r>
              <a:rPr lang="en-US" dirty="0"/>
              <a:t>w</a:t>
            </a:r>
            <a:r>
              <a:rPr lang="en-US" dirty="0" smtClean="0"/>
              <a:t>eighted averaging</a:t>
            </a:r>
            <a:endParaRPr lang="en-US" dirty="0" smtClean="0"/>
          </a:p>
          <a:p>
            <a:pPr marL="628650" lvl="1" indent="-285750">
              <a:buFont typeface="Arial" charset="0"/>
              <a:buChar char="•"/>
            </a:pPr>
            <a:r>
              <a:rPr lang="en-US" dirty="0" smtClean="0"/>
              <a:t>Filtering and masking</a:t>
            </a:r>
            <a:endParaRPr lang="en-US" dirty="0" smtClean="0"/>
          </a:p>
          <a:p>
            <a:pPr marL="628650" lvl="1" indent="-285750">
              <a:buFont typeface="Arial" charset="0"/>
              <a:buChar char="•"/>
            </a:pPr>
            <a:r>
              <a:rPr lang="en-US" dirty="0" smtClean="0"/>
              <a:t>Deconvolution and smoothing</a:t>
            </a:r>
          </a:p>
          <a:p>
            <a:pPr marL="628650" lvl="1" indent="-285750">
              <a:buFont typeface="Arial" charset="0"/>
              <a:buChar char="•"/>
            </a:pPr>
            <a:r>
              <a:rPr lang="en-US" dirty="0" smtClean="0"/>
              <a:t>Standard image-based feature detection and extraction</a:t>
            </a:r>
          </a:p>
          <a:p>
            <a:pPr marL="628650" lvl="1" indent="-285750">
              <a:buFont typeface="Arial" charset="0"/>
              <a:buChar char="•"/>
            </a:pPr>
            <a:endParaRPr lang="en-US" dirty="0" smtClean="0"/>
          </a:p>
          <a:p>
            <a:pPr marL="285750" indent="-285750">
              <a:buFont typeface="Arial" charset="0"/>
              <a:buChar char="•"/>
            </a:pPr>
            <a:r>
              <a:rPr lang="en-US" sz="1800" b="1" dirty="0" smtClean="0"/>
              <a:t>Specialised </a:t>
            </a:r>
            <a:r>
              <a:rPr lang="en-US" sz="1800" b="1" dirty="0"/>
              <a:t>Image Processing</a:t>
            </a:r>
          </a:p>
          <a:p>
            <a:pPr marL="628650" lvl="1" indent="-285750">
              <a:buFont typeface="Arial" charset="0"/>
              <a:buChar char="•"/>
            </a:pPr>
            <a:r>
              <a:rPr lang="en-US" dirty="0" smtClean="0"/>
              <a:t>Source Detection in noisy data</a:t>
            </a:r>
          </a:p>
          <a:p>
            <a:pPr marL="628650" lvl="1" indent="-285750">
              <a:buFont typeface="Arial" charset="0"/>
              <a:buChar char="•"/>
            </a:pPr>
            <a:r>
              <a:rPr lang="en-US" dirty="0" smtClean="0"/>
              <a:t>Faraday and rotation-measure imaging</a:t>
            </a:r>
            <a:endParaRPr lang="en-US" dirty="0"/>
          </a:p>
          <a:p>
            <a:pPr marL="628650" lvl="1" indent="-285750">
              <a:buFont typeface="Arial" charset="0"/>
              <a:buChar char="•"/>
            </a:pPr>
            <a:endParaRPr lang="en-US" dirty="0" smtClean="0"/>
          </a:p>
          <a:p>
            <a:pPr marL="285750" indent="-285750">
              <a:buFont typeface="Arial" charset="0"/>
              <a:buChar char="•"/>
            </a:pPr>
            <a:r>
              <a:rPr lang="en-US" sz="1800" b="1" dirty="0" smtClean="0"/>
              <a:t>Feature detection Classification</a:t>
            </a:r>
            <a:endParaRPr lang="en-US" sz="1800" b="1" dirty="0"/>
          </a:p>
          <a:p>
            <a:pPr marL="628650" lvl="1" indent="-285750">
              <a:buFont typeface="Arial" charset="0"/>
              <a:buChar char="•"/>
            </a:pPr>
            <a:r>
              <a:rPr lang="en-US" dirty="0" smtClean="0"/>
              <a:t>Model fitting (simple or statistically robust)</a:t>
            </a:r>
          </a:p>
          <a:p>
            <a:pPr marL="628650" lvl="1" indent="-285750">
              <a:buFont typeface="Arial" charset="0"/>
              <a:buChar char="•"/>
            </a:pPr>
            <a:r>
              <a:rPr lang="en-US" dirty="0" smtClean="0"/>
              <a:t>Representation in a new basis (wavelets, compressed sensing, </a:t>
            </a:r>
            <a:r>
              <a:rPr lang="mr-IN" dirty="0" smtClean="0"/>
              <a:t>…</a:t>
            </a:r>
            <a:r>
              <a:rPr lang="en-GB" dirty="0" smtClean="0"/>
              <a:t>)</a:t>
            </a:r>
          </a:p>
          <a:p>
            <a:pPr marL="628650" lvl="1" indent="-285750">
              <a:buFont typeface="Arial" charset="0"/>
              <a:buChar char="•"/>
            </a:pPr>
            <a:r>
              <a:rPr lang="en-GB" dirty="0" smtClean="0"/>
              <a:t>Direct machine learning classification in image space</a:t>
            </a:r>
          </a:p>
          <a:p>
            <a:pPr marL="628650" lvl="1" indent="-285750">
              <a:buFont typeface="Arial" charset="0"/>
              <a:buChar char="•"/>
            </a:pPr>
            <a:r>
              <a:rPr lang="en-GB" dirty="0" smtClean="0"/>
              <a:t>High-dimensional classification prior to scientific statistical analysis</a:t>
            </a:r>
          </a:p>
          <a:p>
            <a:pPr marL="971550" lvl="2" indent="-285750">
              <a:buFont typeface="Arial" charset="0"/>
              <a:buChar char="•"/>
            </a:pPr>
            <a:r>
              <a:rPr lang="en-GB" dirty="0" smtClean="0"/>
              <a:t>E.g. based on image features + spectral features + polarization features</a:t>
            </a:r>
            <a:endParaRPr lang="en-US" dirty="0" smtClean="0"/>
          </a:p>
          <a:p>
            <a:pPr marL="628650" lvl="1" indent="-285750">
              <a:buFont typeface="Arial" charset="0"/>
              <a:buChar char="•"/>
            </a:pPr>
            <a:endParaRPr lang="en-US" dirty="0"/>
          </a:p>
        </p:txBody>
      </p:sp>
      <p:sp>
        <p:nvSpPr>
          <p:cNvPr id="5" name="TextBox 4"/>
          <p:cNvSpPr txBox="1"/>
          <p:nvPr/>
        </p:nvSpPr>
        <p:spPr>
          <a:xfrm>
            <a:off x="6123481" y="1265407"/>
            <a:ext cx="2790389" cy="584776"/>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600" dirty="0" smtClean="0"/>
              <a:t>Multi-dimensional image data size up to 50k x 50k x 64 k</a:t>
            </a:r>
            <a:endParaRPr lang="en-US" sz="1600" dirty="0"/>
          </a:p>
        </p:txBody>
      </p:sp>
      <p:sp>
        <p:nvSpPr>
          <p:cNvPr id="6" name="TextBox 5"/>
          <p:cNvSpPr txBox="1"/>
          <p:nvPr/>
        </p:nvSpPr>
        <p:spPr>
          <a:xfrm>
            <a:off x="6123481" y="2277671"/>
            <a:ext cx="2790389" cy="83099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600" dirty="0" smtClean="0"/>
              <a:t>Spatial </a:t>
            </a:r>
          </a:p>
          <a:p>
            <a:r>
              <a:rPr lang="en-US" sz="1600" dirty="0" smtClean="0"/>
              <a:t>Spectral / velocity</a:t>
            </a:r>
          </a:p>
          <a:p>
            <a:r>
              <a:rPr lang="en-US" sz="1600" dirty="0" smtClean="0"/>
              <a:t>Polarization</a:t>
            </a:r>
            <a:endParaRPr lang="en-US" sz="1600" dirty="0"/>
          </a:p>
        </p:txBody>
      </p:sp>
    </p:spTree>
    <p:extLst>
      <p:ext uri="{BB962C8B-B14F-4D97-AF65-F5344CB8AC3E}">
        <p14:creationId xmlns:p14="http://schemas.microsoft.com/office/powerpoint/2010/main" val="214335856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5133</TotalTime>
  <Words>2402</Words>
  <Application>Microsoft Macintosh PowerPoint</Application>
  <PresentationFormat>On-screen Show (4:3)</PresentationFormat>
  <Paragraphs>403</Paragraphs>
  <Slides>49</Slides>
  <Notes>5</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ASTERICS  &amp; Work Flows within the SRC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Transient Universe</vt:lpstr>
      <vt:lpstr>Transient Universe</vt:lpstr>
      <vt:lpstr>Transient Universe: SN2014C </vt:lpstr>
      <vt:lpstr>PowerPoint Presentation</vt:lpstr>
      <vt:lpstr>PowerPoint Presentation</vt:lpstr>
      <vt:lpstr>PowerPoint Presentation</vt:lpstr>
      <vt:lpstr>A new period of activity in NGC660</vt:lpstr>
      <vt:lpstr>Nuclear source &amp; Gas?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Alexander</dc:creator>
  <cp:lastModifiedBy>Paul Alexander</cp:lastModifiedBy>
  <cp:revision>88</cp:revision>
  <dcterms:created xsi:type="dcterms:W3CDTF">2016-09-10T16:06:45Z</dcterms:created>
  <dcterms:modified xsi:type="dcterms:W3CDTF">2016-11-02T08:57:56Z</dcterms:modified>
</cp:coreProperties>
</file>