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81" r:id="rId3"/>
    <p:sldId id="293" r:id="rId4"/>
    <p:sldId id="292" r:id="rId5"/>
    <p:sldId id="291" r:id="rId6"/>
    <p:sldId id="289" r:id="rId7"/>
    <p:sldId id="290" r:id="rId8"/>
    <p:sldId id="280" r:id="rId9"/>
    <p:sldId id="282" r:id="rId10"/>
    <p:sldId id="283" r:id="rId11"/>
    <p:sldId id="294" r:id="rId12"/>
    <p:sldId id="284" r:id="rId13"/>
    <p:sldId id="286" r:id="rId14"/>
    <p:sldId id="288" r:id="rId15"/>
    <p:sldId id="287" r:id="rId16"/>
    <p:sldId id="272" r:id="rId17"/>
    <p:sldId id="279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553200" y="6248400"/>
            <a:ext cx="2438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GB" altLang="en-US" sz="1400">
                <a:solidFill>
                  <a:schemeClr val="bg1"/>
                </a:solidFill>
              </a:rPr>
              <a:t>Your university or experiment logo here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950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4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29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859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61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37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9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17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27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858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156325" y="6165850"/>
            <a:ext cx="24384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GB" altLang="en-US" sz="1400"/>
              <a:t>Your university or experiment logo here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fld id="{357DEFB9-39E8-4E66-A86A-B3703F1ABFCE}" type="datetimeFigureOut">
              <a:rPr lang="en-GB" smtClean="0"/>
              <a:t>02/11/2016</a:t>
            </a:fld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</a:defRPr>
            </a:lvl1pPr>
          </a:lstStyle>
          <a:p>
            <a:fld id="{8C0DB44E-210D-4086-AFC3-929A886DD9A8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Data Transfer Approaches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GB" dirty="0" smtClean="0"/>
              <a:t>Brian Davies</a:t>
            </a:r>
          </a:p>
          <a:p>
            <a:r>
              <a:rPr lang="en-GB" dirty="0" smtClean="0"/>
              <a:t>GRIDPP/SKA </a:t>
            </a:r>
          </a:p>
          <a:p>
            <a:r>
              <a:rPr lang="en-GB" dirty="0" smtClean="0"/>
              <a:t>Manchester, November 2016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1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0829" y="1013877"/>
            <a:ext cx="8910638" cy="5412893"/>
          </a:xfrm>
        </p:spPr>
        <p:txBody>
          <a:bodyPr/>
          <a:lstStyle/>
          <a:p>
            <a:r>
              <a:rPr lang="en-GB" dirty="0" smtClean="0"/>
              <a:t>EGI Middleware Stack</a:t>
            </a:r>
          </a:p>
          <a:p>
            <a:r>
              <a:rPr lang="en-GB" dirty="0" smtClean="0"/>
              <a:t>Can handle many VOs</a:t>
            </a:r>
          </a:p>
          <a:p>
            <a:pPr lvl="1"/>
            <a:r>
              <a:rPr lang="en-GB" dirty="0" smtClean="0"/>
              <a:t>22 (HEP and non-HEP) </a:t>
            </a:r>
          </a:p>
          <a:p>
            <a:r>
              <a:rPr lang="en-GB" dirty="0" smtClean="0"/>
              <a:t>Checksum validation of files</a:t>
            </a:r>
          </a:p>
          <a:p>
            <a:r>
              <a:rPr lang="en-GB" dirty="0" smtClean="0"/>
              <a:t>Retry of failed transfers</a:t>
            </a:r>
          </a:p>
          <a:p>
            <a:r>
              <a:rPr lang="en-GB" dirty="0" smtClean="0"/>
              <a:t>Auto-optimisation of transfer parameters to maximise throughput</a:t>
            </a:r>
          </a:p>
          <a:p>
            <a:r>
              <a:rPr lang="en-GB" dirty="0" smtClean="0"/>
              <a:t>Ability to set limits suitable for varied storage setups</a:t>
            </a:r>
          </a:p>
          <a:p>
            <a:r>
              <a:rPr lang="en-GB" dirty="0" smtClean="0"/>
              <a:t>Web friendly GUI also available!!</a:t>
            </a:r>
            <a:r>
              <a:rPr lang="en-GB" dirty="0"/>
              <a:t> Federated </a:t>
            </a:r>
            <a:r>
              <a:rPr lang="en-GB" dirty="0" smtClean="0"/>
              <a:t>Failover</a:t>
            </a:r>
          </a:p>
          <a:p>
            <a:pPr lvl="1"/>
            <a:r>
              <a:rPr lang="en-GB" dirty="0" smtClean="0"/>
              <a:t>Mainly use Command line tools or higher level control systems.</a:t>
            </a:r>
          </a:p>
          <a:p>
            <a:r>
              <a:rPr lang="en-GB" dirty="0" smtClean="0"/>
              <a:t>Handle many file transfers (~1.5M a day)</a:t>
            </a:r>
          </a:p>
          <a:p>
            <a:pPr lvl="1"/>
            <a:r>
              <a:rPr lang="en-GB" dirty="0" smtClean="0"/>
              <a:t>Single to thousands of files per single submission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File Transfer Service (FTS) Moves data!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4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0829" y="1013877"/>
            <a:ext cx="8910638" cy="2162773"/>
          </a:xfrm>
        </p:spPr>
        <p:txBody>
          <a:bodyPr/>
          <a:lstStyle/>
          <a:p>
            <a:r>
              <a:rPr lang="en-GB" dirty="0" smtClean="0"/>
              <a:t>High Available service</a:t>
            </a:r>
          </a:p>
          <a:p>
            <a:r>
              <a:rPr lang="en-GB" dirty="0" smtClean="0"/>
              <a:t>1/4 of main  FTS services used by WLCG run </a:t>
            </a:r>
            <a:r>
              <a:rPr lang="en-GB" dirty="0"/>
              <a:t>b</a:t>
            </a:r>
            <a:r>
              <a:rPr lang="en-GB" dirty="0" smtClean="0"/>
              <a:t>y RAL</a:t>
            </a:r>
          </a:p>
          <a:p>
            <a:r>
              <a:rPr lang="en-GB" dirty="0" smtClean="0"/>
              <a:t>IpV6</a:t>
            </a:r>
          </a:p>
          <a:p>
            <a:r>
              <a:rPr lang="en-GB" dirty="0" smtClean="0"/>
              <a:t>Work with Developers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File Transfer Service (FTS) Moves data!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66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Web GUI</a:t>
            </a:r>
            <a:endParaRPr lang="en-GB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14413"/>
            <a:ext cx="9144000" cy="516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81" y="3593206"/>
            <a:ext cx="8129990" cy="269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9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History/Future of Data movement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5536" y="1052513"/>
            <a:ext cx="8623052" cy="5172827"/>
          </a:xfrm>
        </p:spPr>
        <p:txBody>
          <a:bodyPr/>
          <a:lstStyle/>
          <a:p>
            <a:endParaRPr lang="en-GB" dirty="0" smtClean="0"/>
          </a:p>
          <a:p>
            <a:r>
              <a:rPr lang="en-GB" sz="1800" dirty="0" err="1" smtClean="0"/>
              <a:t>Scp</a:t>
            </a:r>
            <a:r>
              <a:rPr lang="en-GB" sz="1800" dirty="0" smtClean="0"/>
              <a:t>/</a:t>
            </a:r>
            <a:r>
              <a:rPr lang="en-GB" sz="1800" dirty="0" err="1" smtClean="0"/>
              <a:t>rsync</a:t>
            </a:r>
            <a:endParaRPr lang="en-GB" sz="1800" dirty="0" smtClean="0"/>
          </a:p>
          <a:p>
            <a:r>
              <a:rPr lang="en-GB" sz="1800" dirty="0" smtClean="0"/>
              <a:t>Globus-</a:t>
            </a:r>
            <a:r>
              <a:rPr lang="en-GB" sz="1800" dirty="0" err="1" smtClean="0"/>
              <a:t>url</a:t>
            </a:r>
            <a:r>
              <a:rPr lang="en-GB" sz="1800" dirty="0" smtClean="0"/>
              <a:t>-copy</a:t>
            </a:r>
          </a:p>
          <a:p>
            <a:pPr lvl="1"/>
            <a:r>
              <a:rPr lang="en-GB" sz="1800" dirty="0" smtClean="0"/>
              <a:t>Single machines</a:t>
            </a:r>
          </a:p>
          <a:p>
            <a:pPr lvl="1"/>
            <a:r>
              <a:rPr lang="en-GB" sz="1800" dirty="0" smtClean="0"/>
              <a:t>gridftp </a:t>
            </a:r>
          </a:p>
          <a:p>
            <a:r>
              <a:rPr lang="en-GB" sz="1800" dirty="0" smtClean="0"/>
              <a:t>Multiple Machines with Storage Resource Management Frontends controlling </a:t>
            </a:r>
            <a:r>
              <a:rPr lang="en-GB" sz="1800" dirty="0" err="1" smtClean="0"/>
              <a:t>Hieracha</a:t>
            </a:r>
            <a:r>
              <a:rPr lang="en-GB" sz="1800" dirty="0" err="1"/>
              <a:t>l</a:t>
            </a:r>
            <a:r>
              <a:rPr lang="en-GB" sz="1800" dirty="0" smtClean="0"/>
              <a:t> Storage Systems</a:t>
            </a:r>
          </a:p>
          <a:p>
            <a:pPr lvl="1"/>
            <a:r>
              <a:rPr lang="en-GB" sz="1800" dirty="0" smtClean="0"/>
              <a:t>Disk/Tape </a:t>
            </a:r>
          </a:p>
          <a:p>
            <a:pPr lvl="1"/>
            <a:r>
              <a:rPr lang="en-GB" sz="1800" dirty="0" smtClean="0"/>
              <a:t>Multiple transfer protocol</a:t>
            </a:r>
          </a:p>
          <a:p>
            <a:r>
              <a:rPr lang="en-GB" sz="1800" dirty="0" smtClean="0"/>
              <a:t>Distributed filesystems with gateway head nodes</a:t>
            </a:r>
          </a:p>
          <a:p>
            <a:r>
              <a:rPr lang="en-GB" sz="1800" dirty="0" smtClean="0"/>
              <a:t>Lustre/GPFS</a:t>
            </a:r>
          </a:p>
          <a:p>
            <a:r>
              <a:rPr lang="en-GB" sz="1800" dirty="0" smtClean="0"/>
              <a:t>Object Store /Cloud infrastructures with new/old protocols</a:t>
            </a:r>
          </a:p>
          <a:p>
            <a:pPr lvl="1"/>
            <a:r>
              <a:rPr lang="en-GB" sz="1800" dirty="0" smtClean="0"/>
              <a:t>CEPH/Amazon  S3/Swift/</a:t>
            </a:r>
            <a:r>
              <a:rPr lang="en-GB" sz="1800" dirty="0" err="1" smtClean="0"/>
              <a:t>gsiFTP</a:t>
            </a:r>
            <a:r>
              <a:rPr lang="en-GB" sz="1800" dirty="0" smtClean="0"/>
              <a:t>/http/NFS4.1/</a:t>
            </a:r>
            <a:r>
              <a:rPr lang="en-GB" sz="1800" dirty="0" err="1" smtClean="0"/>
              <a:t>xrootd</a:t>
            </a:r>
            <a:endParaRPr lang="en-GB" sz="1800" dirty="0" smtClean="0"/>
          </a:p>
          <a:p>
            <a:r>
              <a:rPr lang="en-GB" sz="1800" dirty="0" smtClean="0"/>
              <a:t>Globus Online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71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global network for Federated Data Access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78" y="1017434"/>
            <a:ext cx="3865024" cy="363570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283968" y="1052513"/>
            <a:ext cx="4734620" cy="3049169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Job Access data from any site in world</a:t>
            </a:r>
          </a:p>
          <a:p>
            <a:r>
              <a:rPr lang="en-GB" dirty="0" smtClean="0"/>
              <a:t>Automated re-direction </a:t>
            </a:r>
          </a:p>
          <a:p>
            <a:r>
              <a:rPr lang="en-GB" dirty="0" err="1" smtClean="0"/>
              <a:t>Xrootd</a:t>
            </a:r>
            <a:r>
              <a:rPr lang="en-GB" dirty="0" smtClean="0"/>
              <a:t> transfer protocol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38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7893" y="115888"/>
            <a:ext cx="6898157" cy="792162"/>
          </a:xfrm>
        </p:spPr>
        <p:txBody>
          <a:bodyPr/>
          <a:lstStyle/>
          <a:p>
            <a:r>
              <a:rPr lang="en-GB" dirty="0" smtClean="0"/>
              <a:t>FAX backup transfer mechanism also monitored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2129"/>
            <a:ext cx="91440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984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DiRAC</a:t>
            </a:r>
            <a:r>
              <a:rPr lang="en-GB" dirty="0" smtClean="0"/>
              <a:t> Data Movement Case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15716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DiRAC</a:t>
            </a:r>
            <a:r>
              <a:rPr lang="en-GB" dirty="0" smtClean="0"/>
              <a:t> an HPC collaboration Astro/Cosmo/PP theoretical modellers.</a:t>
            </a:r>
          </a:p>
          <a:p>
            <a:r>
              <a:rPr lang="en-GB" dirty="0" smtClean="0"/>
              <a:t>Needed a method to archive PB of data from various sites to Tape Store (at Rutherford Appleton Laboratory.)</a:t>
            </a:r>
          </a:p>
          <a:p>
            <a:r>
              <a:rPr lang="en-GB" dirty="0" smtClean="0"/>
              <a:t>Use knowledge base from GridPP</a:t>
            </a:r>
          </a:p>
          <a:p>
            <a:r>
              <a:rPr lang="en-GB" dirty="0" smtClean="0"/>
              <a:t>Bespoke solution for specific needs.</a:t>
            </a:r>
          </a:p>
          <a:p>
            <a:pPr lvl="1"/>
            <a:r>
              <a:rPr lang="en-GB" dirty="0" smtClean="0"/>
              <a:t>No Data Management</a:t>
            </a:r>
          </a:p>
          <a:p>
            <a:r>
              <a:rPr lang="en-GB" dirty="0"/>
              <a:t>Took FTS experience and simplified the </a:t>
            </a:r>
            <a:r>
              <a:rPr lang="en-GB" dirty="0" smtClean="0"/>
              <a:t>middleware </a:t>
            </a:r>
            <a:r>
              <a:rPr lang="en-GB" dirty="0"/>
              <a:t>stack to bare bones. (Simplified </a:t>
            </a:r>
            <a:r>
              <a:rPr lang="en-GB" dirty="0" err="1"/>
              <a:t>Authen</a:t>
            </a:r>
            <a:r>
              <a:rPr lang="en-GB" dirty="0"/>
              <a:t>’|Author</a:t>
            </a:r>
            <a:r>
              <a:rPr lang="en-GB" dirty="0" smtClean="0"/>
              <a:t>’)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16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036858"/>
          </a:xfrm>
        </p:spPr>
        <p:txBody>
          <a:bodyPr/>
          <a:lstStyle/>
          <a:p>
            <a:r>
              <a:rPr lang="en-GB" dirty="0"/>
              <a:t>Four sites</a:t>
            </a:r>
          </a:p>
          <a:p>
            <a:pPr lvl="1"/>
            <a:r>
              <a:rPr lang="en-GB" dirty="0"/>
              <a:t>Durham progressing (</a:t>
            </a:r>
            <a:r>
              <a:rPr lang="en-GB" dirty="0" err="1"/>
              <a:t>L.Heck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Leicester setup and ready for transfers (</a:t>
            </a:r>
            <a:r>
              <a:rPr lang="en-GB" dirty="0" err="1"/>
              <a:t>J.Wakelin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Site had no previous </a:t>
            </a:r>
            <a:r>
              <a:rPr lang="en-GB" dirty="0" err="1"/>
              <a:t>GrridPP</a:t>
            </a:r>
            <a:r>
              <a:rPr lang="en-GB" dirty="0"/>
              <a:t> Resources</a:t>
            </a:r>
          </a:p>
          <a:p>
            <a:pPr lvl="1"/>
            <a:r>
              <a:rPr lang="en-GB" dirty="0"/>
              <a:t>Currently Setting up Cambridge </a:t>
            </a:r>
            <a:r>
              <a:rPr lang="en-GB" sz="1600" dirty="0"/>
              <a:t>(No previous GridPP experience) </a:t>
            </a:r>
            <a:r>
              <a:rPr lang="en-GB" dirty="0"/>
              <a:t>and ECDF </a:t>
            </a:r>
            <a:r>
              <a:rPr lang="en-GB" sz="1600" dirty="0"/>
              <a:t>( Colleagues have GridPP Experience.)</a:t>
            </a:r>
          </a:p>
          <a:p>
            <a:r>
              <a:rPr lang="en-GB" dirty="0"/>
              <a:t>Document available to setup further </a:t>
            </a:r>
            <a:r>
              <a:rPr lang="en-GB" dirty="0" smtClean="0"/>
              <a:t>sites</a:t>
            </a:r>
          </a:p>
          <a:p>
            <a:r>
              <a:rPr lang="en-GB" dirty="0" smtClean="0"/>
              <a:t>Looking to compliment with Globus Online/Connect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719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552728" cy="792088"/>
          </a:xfrm>
        </p:spPr>
        <p:txBody>
          <a:bodyPr/>
          <a:lstStyle/>
          <a:p>
            <a:r>
              <a:rPr lang="en-GB" dirty="0" smtClean="0"/>
              <a:t>Vo.dirac.ac.uk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3713"/>
            <a:ext cx="4040188" cy="1387176"/>
          </a:xfrm>
        </p:spPr>
        <p:txBody>
          <a:bodyPr/>
          <a:lstStyle/>
          <a:p>
            <a:r>
              <a:rPr lang="en-GB" sz="2000" dirty="0" smtClean="0"/>
              <a:t>1.2PB copied in 5 Months</a:t>
            </a:r>
          </a:p>
          <a:p>
            <a:r>
              <a:rPr lang="en-GB" sz="2000" dirty="0" smtClean="0"/>
              <a:t>(Periods of reduced activity as site admin calculates what to move</a:t>
            </a: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1512167"/>
          </a:xfrm>
        </p:spPr>
        <p:txBody>
          <a:bodyPr/>
          <a:lstStyle/>
          <a:p>
            <a:r>
              <a:rPr lang="en-GB" sz="2000" dirty="0" smtClean="0"/>
              <a:t>Peak Values 350MB/s</a:t>
            </a:r>
          </a:p>
          <a:p>
            <a:r>
              <a:rPr lang="en-GB" sz="2000" dirty="0" smtClean="0"/>
              <a:t>Daily Averages can reach over 200MB/s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04327"/>
            <a:ext cx="4041775" cy="2692384"/>
          </a:xfrm>
        </p:spPr>
      </p:pic>
      <p:pic>
        <p:nvPicPr>
          <p:cNvPr id="10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04855"/>
            <a:ext cx="4040188" cy="2691327"/>
          </a:xfrm>
        </p:spPr>
      </p:pic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98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16632"/>
            <a:ext cx="6552728" cy="792088"/>
          </a:xfrm>
        </p:spPr>
        <p:txBody>
          <a:bodyPr/>
          <a:lstStyle/>
          <a:p>
            <a:r>
              <a:rPr lang="en-GB" dirty="0" smtClean="0"/>
              <a:t>Vo.dirac.ac.uk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1029"/>
            <a:ext cx="4040188" cy="463846"/>
          </a:xfrm>
        </p:spPr>
        <p:txBody>
          <a:bodyPr/>
          <a:lstStyle/>
          <a:p>
            <a:r>
              <a:rPr lang="en-GB" dirty="0" smtClean="0"/>
              <a:t>Low failure rate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04855"/>
            <a:ext cx="4040188" cy="2691327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72365"/>
            <a:ext cx="4041775" cy="1202510"/>
          </a:xfrm>
        </p:spPr>
        <p:txBody>
          <a:bodyPr/>
          <a:lstStyle/>
          <a:p>
            <a:r>
              <a:rPr lang="en-GB" dirty="0" smtClean="0"/>
              <a:t>Low number of transfers since change to large file size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804327"/>
            <a:ext cx="4041775" cy="2692384"/>
          </a:xfrm>
        </p:spPr>
      </p:pic>
      <p:sp>
        <p:nvSpPr>
          <p:cNvPr id="8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98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Transfers to a single site/1day/1VO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027322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312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48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265160"/>
          </a:xfrm>
        </p:spPr>
        <p:txBody>
          <a:bodyPr/>
          <a:lstStyle/>
          <a:p>
            <a:r>
              <a:rPr lang="en-GB" dirty="0" smtClean="0"/>
              <a:t>Durham</a:t>
            </a:r>
          </a:p>
          <a:p>
            <a:r>
              <a:rPr lang="en-GB" dirty="0" smtClean="0"/>
              <a:t>126k files in total</a:t>
            </a:r>
          </a:p>
          <a:p>
            <a:r>
              <a:rPr lang="en-GB" dirty="0" smtClean="0"/>
              <a:t>Mean file size 9.45GB ( 96% files are smaller than this.)</a:t>
            </a:r>
          </a:p>
          <a:p>
            <a:r>
              <a:rPr lang="en-GB" dirty="0"/>
              <a:t>Largest file 1.69TB</a:t>
            </a:r>
          </a:p>
          <a:p>
            <a:r>
              <a:rPr lang="en-GB" dirty="0"/>
              <a:t>Median 6.5KB</a:t>
            </a:r>
          </a:p>
          <a:p>
            <a:r>
              <a:rPr lang="en-GB" dirty="0" smtClean="0"/>
              <a:t>3966 files larger than 100GB</a:t>
            </a:r>
          </a:p>
          <a:p>
            <a:r>
              <a:rPr lang="en-GB" dirty="0" smtClean="0"/>
              <a:t>Newer 250GB files leave unused space on tapes.</a:t>
            </a:r>
          </a:p>
          <a:p>
            <a:r>
              <a:rPr lang="en-GB" dirty="0" smtClean="0"/>
              <a:t>22TB over 126 Tapes ( 2.2% inefficiency </a:t>
            </a:r>
            <a:r>
              <a:rPr lang="en-GB" dirty="0"/>
              <a:t> </a:t>
            </a:r>
            <a:r>
              <a:rPr lang="en-GB" dirty="0" smtClean="0"/>
              <a:t>(0.75/0.5 % for ATLAS/CMS.)</a:t>
            </a:r>
          </a:p>
          <a:p>
            <a:endParaRPr lang="en-GB" dirty="0"/>
          </a:p>
          <a:p>
            <a:r>
              <a:rPr lang="en-GB" dirty="0" smtClean="0"/>
              <a:t>File/Object size effects transfers!</a:t>
            </a:r>
          </a:p>
          <a:p>
            <a:r>
              <a:rPr lang="en-GB" dirty="0" smtClean="0"/>
              <a:t>(Rates and Mechanisms.)</a:t>
            </a:r>
          </a:p>
          <a:p>
            <a:endParaRPr lang="en-GB" dirty="0"/>
          </a:p>
          <a:p>
            <a:r>
              <a:rPr lang="en-GB" dirty="0" smtClean="0"/>
              <a:t>Moving data  v’ simple compared to managing it </a:t>
            </a:r>
          </a:p>
          <a:p>
            <a:r>
              <a:rPr lang="en-GB" dirty="0" smtClean="0"/>
              <a:t>(Over to Sam…)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2009605"/>
            <a:ext cx="5111750" cy="3519827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sp>
        <p:nvSpPr>
          <p:cNvPr id="5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12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TB/day between sites now normal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" y="980728"/>
            <a:ext cx="9144000" cy="4953000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9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With Decent rates for Intercontinental transfer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9144000" cy="4664968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9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Already Transferring from AU/SA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4953000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9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Rates Lower from smaller sites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5" y="908720"/>
            <a:ext cx="9144000" cy="4953000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80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2439" y="115888"/>
            <a:ext cx="6743611" cy="792162"/>
          </a:xfrm>
        </p:spPr>
        <p:txBody>
          <a:bodyPr/>
          <a:lstStyle/>
          <a:p>
            <a:pPr algn="ctr"/>
            <a:r>
              <a:rPr lang="en-GB" dirty="0" smtClean="0"/>
              <a:t>Transfers to Disk and Tape Seamless*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476625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" y="985800"/>
            <a:ext cx="9144000" cy="4953000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93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WLCG Has a lot of Data transfers to monitor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0829" y="1013877"/>
            <a:ext cx="8910638" cy="5351338"/>
          </a:xfrm>
        </p:spPr>
        <p:txBody>
          <a:bodyPr/>
          <a:lstStyle/>
          <a:p>
            <a:r>
              <a:rPr lang="en-GB" sz="2000" dirty="0"/>
              <a:t>167 Sites in 43 Countries on six </a:t>
            </a:r>
            <a:r>
              <a:rPr lang="en-GB" sz="2000" dirty="0" smtClean="0"/>
              <a:t>Continents</a:t>
            </a:r>
          </a:p>
          <a:p>
            <a:r>
              <a:rPr lang="en-GB" sz="2000" dirty="0" smtClean="0"/>
              <a:t>Storage endpoints containing 250PB (disk) 300PB (tape)</a:t>
            </a:r>
          </a:p>
          <a:p>
            <a:pPr lvl="1"/>
            <a:r>
              <a:rPr lang="en-GB" sz="1800" dirty="0" smtClean="0"/>
              <a:t>Organised and chaotic access</a:t>
            </a:r>
          </a:p>
          <a:p>
            <a:pPr lvl="1"/>
            <a:r>
              <a:rPr lang="en-GB" sz="1800" dirty="0" smtClean="0"/>
              <a:t>Supporting Single/Multiple endpoints for Single/Multiple </a:t>
            </a:r>
            <a:r>
              <a:rPr lang="en-GB" sz="1800" dirty="0"/>
              <a:t>Virtual </a:t>
            </a:r>
            <a:r>
              <a:rPr lang="en-GB" sz="1800" dirty="0" smtClean="0"/>
              <a:t>Organisations</a:t>
            </a:r>
          </a:p>
          <a:p>
            <a:pPr lvl="1"/>
            <a:r>
              <a:rPr lang="en-GB" sz="1800" dirty="0" smtClean="0"/>
              <a:t>Vary in size and scope</a:t>
            </a:r>
          </a:p>
          <a:p>
            <a:pPr lvl="2"/>
            <a:r>
              <a:rPr lang="en-GB" sz="1600" dirty="0"/>
              <a:t>10TB-10s of PB of Total </a:t>
            </a:r>
            <a:r>
              <a:rPr lang="en-GB" sz="1600" dirty="0" smtClean="0"/>
              <a:t>Storage (Disk </a:t>
            </a:r>
            <a:r>
              <a:rPr lang="en-GB" sz="1600" dirty="0"/>
              <a:t>and </a:t>
            </a:r>
            <a:r>
              <a:rPr lang="en-GB" sz="1600" dirty="0" smtClean="0"/>
              <a:t>Tape)</a:t>
            </a:r>
          </a:p>
          <a:p>
            <a:pPr lvl="2"/>
            <a:r>
              <a:rPr lang="en-GB" sz="1600" dirty="0" smtClean="0"/>
              <a:t>1/10 GE NICs, 1/10/100 </a:t>
            </a:r>
            <a:r>
              <a:rPr lang="en-GB" sz="1600" dirty="0" err="1" smtClean="0"/>
              <a:t>Gbps</a:t>
            </a:r>
            <a:r>
              <a:rPr lang="en-GB" sz="1600" dirty="0" smtClean="0"/>
              <a:t>, R&amp;E networks and private OPN</a:t>
            </a:r>
          </a:p>
          <a:p>
            <a:pPr lvl="2"/>
            <a:r>
              <a:rPr lang="en-GB" sz="1600" dirty="0" smtClean="0"/>
              <a:t>10TB-1PB filesystems/object stores, 1-300 </a:t>
            </a:r>
            <a:r>
              <a:rPr lang="en-GB" sz="1600" dirty="0" err="1" smtClean="0"/>
              <a:t>diskservers</a:t>
            </a:r>
            <a:r>
              <a:rPr lang="en-GB" sz="1600" dirty="0" smtClean="0"/>
              <a:t> per site</a:t>
            </a:r>
          </a:p>
          <a:p>
            <a:pPr lvl="2"/>
            <a:r>
              <a:rPr lang="en-GB" sz="1600" dirty="0" smtClean="0"/>
              <a:t>Multiple </a:t>
            </a:r>
            <a:r>
              <a:rPr lang="en-GB" sz="1600" dirty="0"/>
              <a:t>filesystems (XFS,HDFS,CEPH,GPFS,Lustre</a:t>
            </a:r>
            <a:r>
              <a:rPr lang="en-GB" sz="1600" dirty="0" smtClean="0"/>
              <a:t>)</a:t>
            </a:r>
          </a:p>
          <a:p>
            <a:r>
              <a:rPr lang="en-GB" sz="2000" dirty="0" smtClean="0"/>
              <a:t>Central Production and User initiated</a:t>
            </a:r>
          </a:p>
          <a:p>
            <a:r>
              <a:rPr lang="en-GB" sz="2000" dirty="0" smtClean="0"/>
              <a:t>Last two years WLCG has moved 0.5EB of data </a:t>
            </a:r>
          </a:p>
          <a:p>
            <a:pPr lvl="1"/>
            <a:r>
              <a:rPr lang="en-GB" sz="1800" dirty="0" smtClean="0"/>
              <a:t>Over 1billion files.</a:t>
            </a:r>
          </a:p>
          <a:p>
            <a:r>
              <a:rPr lang="en-GB" sz="2000" dirty="0" smtClean="0"/>
              <a:t>WN jobs produce a lot of data which also has to be stored/moved</a:t>
            </a:r>
          </a:p>
          <a:p>
            <a:pPr lvl="1"/>
            <a:r>
              <a:rPr lang="en-GB" sz="1800" dirty="0" smtClean="0"/>
              <a:t>One VO runs 200k concurrent jobs which last 10mins to 72 Hours.</a:t>
            </a:r>
          </a:p>
          <a:p>
            <a:pPr lvl="1"/>
            <a:r>
              <a:rPr lang="en-GB" sz="1800" dirty="0" smtClean="0"/>
              <a:t>0-100s of Input files, 2-3 Output files</a:t>
            </a:r>
          </a:p>
          <a:p>
            <a:pPr lvl="2"/>
            <a:r>
              <a:rPr lang="en-GB" sz="1600" dirty="0" smtClean="0"/>
              <a:t>Individual file open times 1-10000s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movements vary greatly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0829" y="1013877"/>
            <a:ext cx="8910638" cy="4046365"/>
          </a:xfrm>
        </p:spPr>
        <p:txBody>
          <a:bodyPr/>
          <a:lstStyle/>
          <a:p>
            <a:r>
              <a:rPr lang="en-GB" dirty="0" smtClean="0"/>
              <a:t>File size </a:t>
            </a:r>
            <a:r>
              <a:rPr lang="en-GB" dirty="0"/>
              <a:t>from ~10B to ~10GB</a:t>
            </a:r>
          </a:p>
          <a:p>
            <a:r>
              <a:rPr lang="en-GB" dirty="0"/>
              <a:t>Latency between hosts from 0.1ms to </a:t>
            </a:r>
            <a:r>
              <a:rPr lang="en-GB" dirty="0" smtClean="0"/>
              <a:t>350ms </a:t>
            </a:r>
            <a:r>
              <a:rPr lang="en-GB" sz="2000" dirty="0" smtClean="0"/>
              <a:t>(just for the UK )</a:t>
            </a:r>
          </a:p>
          <a:p>
            <a:r>
              <a:rPr lang="en-GB" dirty="0" smtClean="0"/>
              <a:t>Different </a:t>
            </a:r>
            <a:r>
              <a:rPr lang="en-GB" dirty="0"/>
              <a:t>workflows </a:t>
            </a:r>
            <a:r>
              <a:rPr lang="en-GB" dirty="0" smtClean="0"/>
              <a:t>require </a:t>
            </a:r>
            <a:r>
              <a:rPr lang="en-GB" dirty="0"/>
              <a:t>different data movement </a:t>
            </a:r>
          </a:p>
          <a:p>
            <a:pPr lvl="1"/>
            <a:r>
              <a:rPr lang="en-GB" dirty="0"/>
              <a:t>WAN SE&lt;-&gt;</a:t>
            </a:r>
            <a:r>
              <a:rPr lang="en-GB" dirty="0" smtClean="0"/>
              <a:t>SE, SE-</a:t>
            </a:r>
            <a:r>
              <a:rPr lang="en-GB" dirty="0"/>
              <a:t>&gt;</a:t>
            </a:r>
            <a:r>
              <a:rPr lang="en-GB" dirty="0" smtClean="0"/>
              <a:t>WN, WN-</a:t>
            </a:r>
            <a:r>
              <a:rPr lang="en-GB" dirty="0"/>
              <a:t>&gt;SE</a:t>
            </a:r>
          </a:p>
          <a:p>
            <a:pPr lvl="1"/>
            <a:r>
              <a:rPr lang="en-GB" dirty="0"/>
              <a:t>LAN WN&lt;-&gt;</a:t>
            </a:r>
            <a:r>
              <a:rPr lang="en-GB" dirty="0" smtClean="0"/>
              <a:t>SE, SE</a:t>
            </a:r>
            <a:r>
              <a:rPr lang="en-GB" dirty="0">
                <a:sym typeface="Wingdings" panose="05000000000000000000" pitchFamily="2" charset="2"/>
              </a:rPr>
              <a:t>&lt;-&gt;SE</a:t>
            </a:r>
            <a:endParaRPr lang="en-GB" dirty="0"/>
          </a:p>
          <a:p>
            <a:pPr lvl="2"/>
            <a:r>
              <a:rPr lang="en-GB" dirty="0"/>
              <a:t>Different Tools to </a:t>
            </a:r>
            <a:r>
              <a:rPr lang="en-GB" dirty="0" smtClean="0"/>
              <a:t>monitor different workflows</a:t>
            </a:r>
          </a:p>
          <a:p>
            <a:r>
              <a:rPr lang="en-GB" dirty="0"/>
              <a:t>Different storage </a:t>
            </a:r>
            <a:r>
              <a:rPr lang="en-GB" dirty="0" smtClean="0"/>
              <a:t>middleware</a:t>
            </a:r>
            <a:endParaRPr lang="en-GB" dirty="0"/>
          </a:p>
          <a:p>
            <a:pPr lvl="1"/>
            <a:r>
              <a:rPr lang="en-GB" dirty="0"/>
              <a:t>Native gridFTP, BeSTMan, DPM, dCache, </a:t>
            </a:r>
            <a:r>
              <a:rPr lang="en-GB" dirty="0" smtClean="0"/>
              <a:t>SToRM</a:t>
            </a:r>
            <a:endParaRPr lang="en-GB" dirty="0"/>
          </a:p>
          <a:p>
            <a:r>
              <a:rPr lang="en-GB" dirty="0" smtClean="0"/>
              <a:t>Different </a:t>
            </a:r>
            <a:r>
              <a:rPr lang="en-GB" dirty="0"/>
              <a:t>transfer protocols</a:t>
            </a:r>
          </a:p>
          <a:p>
            <a:pPr lvl="1"/>
            <a:r>
              <a:rPr lang="en-GB" dirty="0"/>
              <a:t>gsiFTP, </a:t>
            </a:r>
            <a:r>
              <a:rPr lang="en-GB" dirty="0" smtClean="0"/>
              <a:t>http/WebDaV, xrootd, NFSv4.1, S3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237288"/>
            <a:ext cx="2133600" cy="476250"/>
          </a:xfrm>
        </p:spPr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02 November 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245225"/>
            <a:ext cx="2895600" cy="476250"/>
          </a:xfrm>
        </p:spPr>
        <p:txBody>
          <a:bodyPr/>
          <a:lstStyle/>
          <a:p>
            <a:pPr>
              <a:defRPr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080057"/>
            <a:ext cx="26670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25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DCE4E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28063</TotalTime>
  <Words>690</Words>
  <Application>Microsoft Office PowerPoint</Application>
  <PresentationFormat>On-screen Show (4:3)</PresentationFormat>
  <Paragraphs>132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GridPP3_talks</vt:lpstr>
      <vt:lpstr> Data Transfer Approaches</vt:lpstr>
      <vt:lpstr>Transfers to a single site/1day/1VO</vt:lpstr>
      <vt:lpstr>TB/day between sites now normal</vt:lpstr>
      <vt:lpstr>With Decent rates for Intercontinental transfer</vt:lpstr>
      <vt:lpstr>Already Transferring from AU/SA</vt:lpstr>
      <vt:lpstr>Rates Lower from smaller sites</vt:lpstr>
      <vt:lpstr>Transfers to Disk and Tape Seamless*</vt:lpstr>
      <vt:lpstr>WLCG Has a lot of Data transfers to monitor</vt:lpstr>
      <vt:lpstr>Data movements vary greatly</vt:lpstr>
      <vt:lpstr>File Transfer Service (FTS) Moves data!</vt:lpstr>
      <vt:lpstr>File Transfer Service (FTS) Moves data!</vt:lpstr>
      <vt:lpstr>Web GUI</vt:lpstr>
      <vt:lpstr>History/Future of Data movement</vt:lpstr>
      <vt:lpstr>Example of global network for Federated Data Access </vt:lpstr>
      <vt:lpstr>FAX backup transfer mechanism also monitored</vt:lpstr>
      <vt:lpstr>DiRAC Data Movement Case</vt:lpstr>
      <vt:lpstr>PowerPoint Presentation</vt:lpstr>
      <vt:lpstr>Vo.dirac.ac.uk</vt:lpstr>
      <vt:lpstr>Vo.dirac.ac.uk</vt:lpstr>
      <vt:lpstr>PowerPoint Presentation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CEPH at the Tier 1</dc:title>
  <dc:creator>De Witt, Shaun (STFC,RAL,SC)</dc:creator>
  <cp:lastModifiedBy>Davies, Brian (STFC,RAL,SC)</cp:lastModifiedBy>
  <cp:revision>58</cp:revision>
  <dcterms:created xsi:type="dcterms:W3CDTF">2014-02-24T13:30:26Z</dcterms:created>
  <dcterms:modified xsi:type="dcterms:W3CDTF">2016-11-02T13:52:00Z</dcterms:modified>
</cp:coreProperties>
</file>