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3" r:id="rId3"/>
    <p:sldId id="286" r:id="rId4"/>
    <p:sldId id="350" r:id="rId5"/>
    <p:sldId id="287" r:id="rId6"/>
    <p:sldId id="288" r:id="rId7"/>
    <p:sldId id="289" r:id="rId8"/>
    <p:sldId id="345" r:id="rId9"/>
    <p:sldId id="346" r:id="rId10"/>
    <p:sldId id="349" r:id="rId11"/>
    <p:sldId id="352" r:id="rId12"/>
    <p:sldId id="35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481C"/>
    <a:srgbClr val="B71A8B"/>
    <a:srgbClr val="2C3841"/>
    <a:srgbClr val="9BA7B0"/>
    <a:srgbClr val="552481"/>
    <a:srgbClr val="9F3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9585" autoAdjust="0"/>
  </p:normalViewPr>
  <p:slideViewPr>
    <p:cSldViewPr snapToGrid="0" snapToObjects="1" showGuides="1">
      <p:cViewPr>
        <p:scale>
          <a:sx n="102" d="100"/>
          <a:sy n="102" d="100"/>
        </p:scale>
        <p:origin x="1384" y="152"/>
      </p:cViewPr>
      <p:guideLst>
        <p:guide orient="horz" pos="51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1" d="100"/>
          <a:sy n="151" d="100"/>
        </p:scale>
        <p:origin x="-464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1100" dirty="0">
              <a:solidFill>
                <a:srgbClr val="2C3841"/>
              </a:solidFill>
              <a:latin typeface="Corbel"/>
              <a:cs typeface="Corbe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F4E53-F32D-E643-8E4A-00EAFEAC0BDF}" type="datetimeFigureOut">
              <a:rPr lang="en-US" sz="1100" smtClean="0">
                <a:solidFill>
                  <a:srgbClr val="2C3841"/>
                </a:solidFill>
                <a:latin typeface="Corbel"/>
                <a:cs typeface="Corbel"/>
              </a:rPr>
              <a:t>11/3/16</a:t>
            </a:fld>
            <a:endParaRPr lang="en-GB" sz="1100" dirty="0">
              <a:solidFill>
                <a:srgbClr val="2C3841"/>
              </a:solidFill>
              <a:latin typeface="Corbel"/>
              <a:cs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1100" dirty="0">
              <a:solidFill>
                <a:srgbClr val="2C3841"/>
              </a:solidFill>
              <a:latin typeface="Corbel"/>
              <a:cs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C3291-B1ED-4249-AE87-332ED060E6C6}" type="slidenum">
              <a:rPr lang="en-GB" sz="1100" b="1" smtClean="0">
                <a:solidFill>
                  <a:srgbClr val="2C3841"/>
                </a:solidFill>
                <a:latin typeface="Corbel"/>
                <a:cs typeface="Corbel"/>
              </a:rPr>
              <a:t>‹#›</a:t>
            </a:fld>
            <a:endParaRPr lang="en-GB" sz="1100" b="1" dirty="0">
              <a:solidFill>
                <a:srgbClr val="2C3841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023173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solidFill>
                  <a:srgbClr val="2C3841"/>
                </a:solidFill>
                <a:latin typeface="Corbel"/>
                <a:cs typeface="Corbel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solidFill>
                  <a:srgbClr val="2C3841"/>
                </a:solidFill>
                <a:latin typeface="Corbel"/>
                <a:cs typeface="Corbel"/>
              </a:defRPr>
            </a:lvl1pPr>
          </a:lstStyle>
          <a:p>
            <a:fld id="{46529CBB-F0FF-9842-BA64-0F347ABD5093}" type="datetimeFigureOut">
              <a:rPr lang="en-US" smtClean="0"/>
              <a:pPr/>
              <a:t>11/3/16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rgbClr val="2C3841"/>
                </a:solidFill>
                <a:latin typeface="Corbel"/>
                <a:cs typeface="Corbel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1">
                <a:latin typeface="Corbel"/>
                <a:cs typeface="Corbel"/>
              </a:defRPr>
            </a:lvl1pPr>
          </a:lstStyle>
          <a:p>
            <a:fld id="{6B37C837-5377-6648-AD34-4D4FC0F568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5837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1pPr>
    <a:lvl2pPr marL="4572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2pPr>
    <a:lvl3pPr marL="9144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3pPr>
    <a:lvl4pPr marL="13716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4pPr>
    <a:lvl5pPr marL="1828800" algn="l" defTabSz="457200" rtl="0" eaLnBrk="1" latinLnBrk="0" hangingPunct="1">
      <a:defRPr sz="1200" kern="1200">
        <a:solidFill>
          <a:srgbClr val="2C3841"/>
        </a:solidFill>
        <a:latin typeface="Corbel"/>
        <a:ea typeface="+mn-ea"/>
        <a:cs typeface="Corbe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rgbClr val="2C3841"/>
                </a:solidFill>
              </a:rPr>
              <a:t>Go to ‘View’ menu &gt; ‘Header and Footer…’ to edit the footers on this slide (click ‘Apply’ to change only the currently selected slide, or ‘Apply to All’ to change the footers</a:t>
            </a:r>
            <a:r>
              <a:rPr lang="en-US" sz="1200" b="1" baseline="0" dirty="0" smtClean="0">
                <a:solidFill>
                  <a:srgbClr val="2C3841"/>
                </a:solidFill>
              </a:rPr>
              <a:t> on all slides).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baseline="0" dirty="0" smtClean="0">
              <a:solidFill>
                <a:srgbClr val="2C384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 smtClean="0">
                <a:solidFill>
                  <a:srgbClr val="2C3841"/>
                </a:solidFill>
              </a:rPr>
              <a:t>To add a background image to this slide; d</a:t>
            </a:r>
            <a:r>
              <a:rPr lang="en-US" sz="1200" b="1" dirty="0" smtClean="0">
                <a:solidFill>
                  <a:srgbClr val="2C3841"/>
                </a:solidFill>
              </a:rPr>
              <a:t>rag a picture to the placeholder or click the icon in the centre of the placeholder to browse</a:t>
            </a:r>
            <a:r>
              <a:rPr lang="en-US" sz="1200" b="1" baseline="0" dirty="0" smtClean="0">
                <a:solidFill>
                  <a:srgbClr val="2C3841"/>
                </a:solidFill>
              </a:rPr>
              <a:t> for and add another image. Once added, the image can be cropped, resized or repositioned to suit.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52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C837-5377-6648-AD34-4D4FC0F568F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385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rgbClr val="2C3841"/>
                </a:solidFill>
                <a:latin typeface="Corbel"/>
                <a:ea typeface="+mn-ea"/>
                <a:cs typeface="Corbel"/>
              </a:rPr>
              <a:t>Board accountable to the members.  Owners can actually fire the board – in a real sense the sector has control of the organisation.</a:t>
            </a:r>
          </a:p>
          <a:p>
            <a:endParaRPr lang="en-GB" sz="1200" kern="1200" dirty="0" smtClean="0">
              <a:solidFill>
                <a:srgbClr val="2C3841"/>
              </a:solidFill>
              <a:latin typeface="Corbel"/>
              <a:ea typeface="+mn-ea"/>
              <a:cs typeface="Corbel"/>
            </a:endParaRPr>
          </a:p>
          <a:p>
            <a:r>
              <a:rPr lang="en-GB" sz="1200" kern="1200" dirty="0" smtClean="0">
                <a:solidFill>
                  <a:srgbClr val="2C3841"/>
                </a:solidFill>
                <a:latin typeface="Corbel"/>
                <a:ea typeface="+mn-ea"/>
                <a:cs typeface="Corbel"/>
              </a:rPr>
              <a:t>Board of Jisc comprises VCs and college principles primarily and it covers a broad range of different types of HEIs and FECs.</a:t>
            </a:r>
          </a:p>
        </p:txBody>
      </p:sp>
    </p:spTree>
    <p:extLst>
      <p:ext uri="{BB962C8B-B14F-4D97-AF65-F5344CB8AC3E}">
        <p14:creationId xmlns:p14="http://schemas.microsoft.com/office/powerpoint/2010/main" val="1979086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A81F2B-C09E-471C-A4D0-47E2B073E51B}" type="slidenum">
              <a:rPr lang="en-GB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7269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ADE9CC8-0504-4C94-AB8A-8629DF236BA0}" type="datetime1">
              <a:rPr lang="en-GB" smtClean="0"/>
              <a:t>03/11/2016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596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64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0" y="5131323"/>
            <a:ext cx="7470000" cy="197490"/>
          </a:xfrm>
        </p:spPr>
        <p:txBody>
          <a:bodyPr>
            <a:spAutoFit/>
          </a:bodyPr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DE481C"/>
              </a:buClr>
              <a:buSzPct val="120000"/>
              <a:buFont typeface="Lucida Grande"/>
              <a:buNone/>
              <a:tabLst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presentation subtitle</a:t>
            </a:r>
          </a:p>
        </p:txBody>
      </p:sp>
      <p:sp>
        <p:nvSpPr>
          <p:cNvPr id="25" name="Title 24"/>
          <p:cNvSpPr>
            <a:spLocks noGrp="1"/>
          </p:cNvSpPr>
          <p:nvPr>
            <p:ph type="title" hasCustomPrompt="1"/>
          </p:nvPr>
        </p:nvSpPr>
        <p:spPr>
          <a:xfrm>
            <a:off x="1440000" y="4560774"/>
            <a:ext cx="7470000" cy="502701"/>
          </a:xfrm>
        </p:spPr>
        <p:txBody>
          <a:bodyPr anchor="t" anchorCtr="0">
            <a:normAutofit/>
          </a:bodyPr>
          <a:lstStyle>
            <a:lvl1pPr algn="l">
              <a:lnSpc>
                <a:spcPct val="85000"/>
              </a:lnSpc>
              <a:defRPr sz="2800" b="1" i="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presentation title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37600"/>
            <a:ext cx="1029600" cy="244800"/>
          </a:xfrm>
        </p:spPr>
        <p:txBody>
          <a:bodyPr>
            <a:norm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fld id="{C750183E-5AE1-DC40-89B1-1CBB18EE30C8}" type="datetime1">
              <a:rPr lang="en-GB" smtClean="0"/>
              <a:t>14/10/2013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52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isc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730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End Slid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utterstock_129615650_handphone(tomedit2)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910" y="1328112"/>
            <a:ext cx="4742688" cy="5199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1968" y="3"/>
            <a:ext cx="6628033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11" descr="2013_Jisc_Logo_RGB300(19.5mm)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36925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isc Slide (End Slid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elete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34" y="1005024"/>
            <a:ext cx="8968435" cy="55229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54801" y="3"/>
            <a:ext cx="6655200" cy="466898"/>
          </a:xfrm>
        </p:spPr>
        <p:txBody>
          <a:bodyPr/>
          <a:lstStyle/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2013_Jisc_Logo_RGB300(19.5mm)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44119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948" y="-3174"/>
            <a:ext cx="7875155" cy="5969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3" y="1172633"/>
            <a:ext cx="8712199" cy="5137152"/>
          </a:xfrm>
        </p:spPr>
        <p:txBody>
          <a:bodyPr lIns="0" tIns="0" rIns="0" bIns="0">
            <a:noAutofit/>
          </a:bodyPr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noProof="0" smtClean="0"/>
              <a:t>18/6/15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363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isc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69736" y="2706186"/>
            <a:ext cx="7740264" cy="430887"/>
          </a:xfrm>
        </p:spPr>
        <p:txBody>
          <a:bodyPr wrap="square" anchor="t">
            <a:spAutoFit/>
          </a:bodyPr>
          <a:lstStyle>
            <a:lvl1pPr algn="l">
              <a:defRPr sz="2800" b="1" cap="none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section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69736" y="3606714"/>
            <a:ext cx="7740264" cy="253916"/>
          </a:xfrm>
        </p:spPr>
        <p:txBody>
          <a:bodyPr wrap="square" anchor="t" anchorCtr="0">
            <a:spAutoFit/>
          </a:bodyPr>
          <a:lstStyle>
            <a:lvl1pPr marL="0" indent="0">
              <a:buNone/>
              <a:defRPr sz="1800">
                <a:solidFill>
                  <a:srgbClr val="2C384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section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2013_Jisc_Logo_RGB300(26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935736" cy="54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19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isc Slide (1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1593" y="4"/>
            <a:ext cx="6648408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00" y="809626"/>
            <a:ext cx="8676000" cy="5550374"/>
          </a:xfrm>
        </p:spPr>
        <p:txBody>
          <a:bodyPr/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1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8384" y="3"/>
            <a:ext cx="6641617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00" y="1409625"/>
            <a:ext cx="8676000" cy="4950375"/>
          </a:xfrm>
        </p:spPr>
        <p:txBody>
          <a:bodyPr/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34000" y="809625"/>
            <a:ext cx="8676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pic>
        <p:nvPicPr>
          <p:cNvPr id="12" name="Picture 11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5082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Jisc Slide (2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8384" y="3"/>
            <a:ext cx="6641617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4000" y="809625"/>
            <a:ext cx="4140000" cy="5550526"/>
          </a:xfrm>
        </p:spPr>
        <p:txBody>
          <a:bodyPr/>
          <a:lstStyle>
            <a:lvl1pPr>
              <a:defRPr sz="2800">
                <a:solidFill>
                  <a:srgbClr val="2C3841"/>
                </a:solidFill>
              </a:defRPr>
            </a:lvl1pPr>
            <a:lvl2pPr>
              <a:defRPr sz="2800">
                <a:solidFill>
                  <a:srgbClr val="2C3841"/>
                </a:solidFill>
              </a:defRPr>
            </a:lvl2pPr>
            <a:lvl3pPr>
              <a:defRPr sz="2400">
                <a:solidFill>
                  <a:srgbClr val="2C3841"/>
                </a:solidFill>
              </a:defRPr>
            </a:lvl3pPr>
            <a:lvl4pPr>
              <a:defRPr sz="2400">
                <a:solidFill>
                  <a:srgbClr val="2C3841"/>
                </a:solidFill>
              </a:defRPr>
            </a:lvl4pPr>
            <a:lvl5pPr>
              <a:defRPr sz="2400">
                <a:solidFill>
                  <a:srgbClr val="2C384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70001" y="809625"/>
            <a:ext cx="4140000" cy="5550526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727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isc Slide (2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8384" y="0"/>
            <a:ext cx="6641616" cy="466901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34000" y="809625"/>
            <a:ext cx="414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34001" y="1409625"/>
            <a:ext cx="4139999" cy="495037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70001" y="809625"/>
            <a:ext cx="414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770001" y="1409625"/>
            <a:ext cx="4139999" cy="495037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2204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2 col + 2 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75176" y="3"/>
            <a:ext cx="6634825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4000" y="809625"/>
            <a:ext cx="4140000" cy="5550526"/>
          </a:xfrm>
        </p:spPr>
        <p:txBody>
          <a:bodyPr/>
          <a:lstStyle>
            <a:lvl1pPr>
              <a:defRPr sz="2800">
                <a:solidFill>
                  <a:srgbClr val="2C3841"/>
                </a:solidFill>
              </a:defRPr>
            </a:lvl1pPr>
            <a:lvl2pPr>
              <a:defRPr sz="2800">
                <a:solidFill>
                  <a:srgbClr val="2C3841"/>
                </a:solidFill>
              </a:defRPr>
            </a:lvl2pPr>
            <a:lvl3pPr>
              <a:defRPr sz="2400">
                <a:solidFill>
                  <a:srgbClr val="2C3841"/>
                </a:solidFill>
              </a:defRPr>
            </a:lvl3pPr>
            <a:lvl4pPr>
              <a:defRPr sz="2400">
                <a:solidFill>
                  <a:srgbClr val="2C3841"/>
                </a:solidFill>
              </a:defRPr>
            </a:lvl4pPr>
            <a:lvl5pPr>
              <a:defRPr sz="2400">
                <a:solidFill>
                  <a:srgbClr val="2C384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70001" y="809625"/>
            <a:ext cx="4140000" cy="2672721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770001" y="3685407"/>
            <a:ext cx="4140000" cy="2674721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pic>
        <p:nvPicPr>
          <p:cNvPr id="13" name="Picture 12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1417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Pic +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1593" y="0"/>
            <a:ext cx="6648407" cy="466901"/>
          </a:xfrm>
        </p:spPr>
        <p:txBody>
          <a:bodyPr anchor="b">
            <a:normAutofit/>
          </a:bodyPr>
          <a:lstStyle>
            <a:lvl1pPr algn="r">
              <a:defRPr sz="2800" b="1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6000" y="809625"/>
            <a:ext cx="7200000" cy="507037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935040" y="6000000"/>
            <a:ext cx="5400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Click to edit image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6335040" y="6000000"/>
            <a:ext cx="1800000" cy="360000"/>
          </a:xfrm>
        </p:spPr>
        <p:txBody>
          <a:bodyPr>
            <a:normAutofit/>
          </a:bodyPr>
          <a:lstStyle>
            <a:lvl1pPr marL="0" indent="0" algn="r">
              <a:buNone/>
              <a:defRPr sz="800">
                <a:solidFill>
                  <a:srgbClr val="9BA7B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Click to edit image attribution</a:t>
            </a:r>
          </a:p>
        </p:txBody>
      </p:sp>
      <p:pic>
        <p:nvPicPr>
          <p:cNvPr id="14" name="Picture 13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9746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isc Slide (Titl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1968" y="3"/>
            <a:ext cx="6628033" cy="46689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234000" y="6528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2013_Jisc_Logo_RGB300(19.5mm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8235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4002" y="3"/>
            <a:ext cx="7505998" cy="460673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000" y="809625"/>
            <a:ext cx="8676000" cy="5550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000" y="6528000"/>
            <a:ext cx="72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50" b="1" normalizeH="0">
                <a:solidFill>
                  <a:srgbClr val="9BA7B0"/>
                </a:solidFill>
              </a:defRPr>
            </a:lvl1pPr>
          </a:lstStyle>
          <a:p>
            <a:r>
              <a:rPr lang="en-GB" smtClean="0"/>
              <a:t>18/6/15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001" y="6528000"/>
            <a:ext cx="7153217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50">
                <a:solidFill>
                  <a:srgbClr val="9BA7B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0000" y="6528000"/>
            <a:ext cx="72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50" b="1">
                <a:solidFill>
                  <a:srgbClr val="9BA7B0"/>
                </a:solidFill>
              </a:defRPr>
            </a:lvl1pPr>
          </a:lstStyle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6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9" r:id="rId4"/>
    <p:sldLayoutId id="2147483652" r:id="rId5"/>
    <p:sldLayoutId id="2147483653" r:id="rId6"/>
    <p:sldLayoutId id="2147483658" r:id="rId7"/>
    <p:sldLayoutId id="2147483657" r:id="rId8"/>
    <p:sldLayoutId id="2147483654" r:id="rId9"/>
    <p:sldLayoutId id="2147483655" r:id="rId10"/>
    <p:sldLayoutId id="2147483660" r:id="rId11"/>
    <p:sldLayoutId id="2147483661" r:id="rId12"/>
    <p:sldLayoutId id="2147483671" r:id="rId13"/>
  </p:sldLayoutIdLst>
  <p:hf hdr="0"/>
  <p:txStyles>
    <p:titleStyle>
      <a:lvl1pPr algn="r" defTabSz="457200" rtl="0" eaLnBrk="1" latinLnBrk="0" hangingPunct="1">
        <a:spcBef>
          <a:spcPct val="0"/>
        </a:spcBef>
        <a:buNone/>
        <a:defRPr sz="2800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457200" rtl="0" eaLnBrk="1" latinLnBrk="0" hangingPunct="1">
        <a:lnSpc>
          <a:spcPct val="90000"/>
        </a:lnSpc>
        <a:spcBef>
          <a:spcPts val="1200"/>
        </a:spcBef>
        <a:buClr>
          <a:srgbClr val="DE481C"/>
        </a:buClr>
        <a:buSzPct val="100000"/>
        <a:buFont typeface="Lucida Grande"/>
        <a:buChar char="●"/>
        <a:defRPr sz="2800" kern="1200">
          <a:solidFill>
            <a:srgbClr val="2C3841"/>
          </a:solidFill>
          <a:latin typeface="+mn-lt"/>
          <a:ea typeface="+mn-ea"/>
          <a:cs typeface="+mn-cs"/>
        </a:defRPr>
      </a:lvl1pPr>
      <a:lvl2pPr marL="576000" indent="-288000" algn="l" defTabSz="457200" rtl="0" eaLnBrk="1" latinLnBrk="0" hangingPunct="1">
        <a:lnSpc>
          <a:spcPct val="90000"/>
        </a:lnSpc>
        <a:spcBef>
          <a:spcPts val="800"/>
        </a:spcBef>
        <a:buClr>
          <a:srgbClr val="DE481C"/>
        </a:buClr>
        <a:buSzPct val="120000"/>
        <a:buFont typeface="Lucida Grande"/>
        <a:buChar char="・"/>
        <a:defRPr sz="2800" kern="1200">
          <a:solidFill>
            <a:srgbClr val="2C3841"/>
          </a:solidFill>
          <a:latin typeface="+mn-lt"/>
          <a:ea typeface="+mn-ea"/>
          <a:cs typeface="+mn-cs"/>
        </a:defRPr>
      </a:lvl2pPr>
      <a:lvl3pPr marL="864000" indent="-288000" algn="l" defTabSz="457200" rtl="0" eaLnBrk="1" latinLnBrk="0" hangingPunct="1">
        <a:lnSpc>
          <a:spcPct val="90000"/>
        </a:lnSpc>
        <a:spcBef>
          <a:spcPts val="400"/>
        </a:spcBef>
        <a:buClr>
          <a:srgbClr val="DE481C"/>
        </a:buClr>
        <a:buSzPct val="120000"/>
        <a:buFont typeface="Lucida Grande"/>
        <a:buChar char="・"/>
        <a:defRPr sz="2400" kern="1200">
          <a:solidFill>
            <a:srgbClr val="2C3841"/>
          </a:solidFill>
          <a:latin typeface="+mn-lt"/>
          <a:ea typeface="+mn-ea"/>
          <a:cs typeface="+mn-cs"/>
        </a:defRPr>
      </a:lvl3pPr>
      <a:lvl4pPr marL="1152000" indent="-288000" algn="l" defTabSz="457200" rtl="0" eaLnBrk="1" latinLnBrk="0" hangingPunct="1">
        <a:lnSpc>
          <a:spcPct val="90000"/>
        </a:lnSpc>
        <a:spcBef>
          <a:spcPts val="400"/>
        </a:spcBef>
        <a:buClr>
          <a:srgbClr val="DE481C"/>
        </a:buClr>
        <a:buSzPct val="120000"/>
        <a:buFont typeface="Lucida Grande"/>
        <a:buChar char="・"/>
        <a:defRPr sz="2400" kern="1200">
          <a:solidFill>
            <a:srgbClr val="2C3841"/>
          </a:solidFill>
          <a:latin typeface="+mn-lt"/>
          <a:ea typeface="+mn-ea"/>
          <a:cs typeface="+mn-cs"/>
        </a:defRPr>
      </a:lvl4pPr>
      <a:lvl5pPr marL="1440000" indent="-288000" algn="l" defTabSz="457200" rtl="0" eaLnBrk="1" latinLnBrk="0" hangingPunct="1">
        <a:lnSpc>
          <a:spcPct val="90000"/>
        </a:lnSpc>
        <a:spcBef>
          <a:spcPts val="400"/>
        </a:spcBef>
        <a:buClr>
          <a:srgbClr val="DE481C"/>
        </a:buClr>
        <a:buSzPct val="120000"/>
        <a:buFont typeface="Lucida Grande"/>
        <a:buChar char="・"/>
        <a:defRPr sz="2400" kern="1200">
          <a:solidFill>
            <a:srgbClr val="2C384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3463" b="23463"/>
          <a:stretch>
            <a:fillRect/>
          </a:stretch>
        </p:blipFill>
        <p:spPr>
          <a:xfrm>
            <a:off x="1169736" y="715363"/>
            <a:ext cx="6802800" cy="5573741"/>
          </a:xfrm>
          <a:prstGeom prst="rect">
            <a:avLst/>
          </a:prstGeom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256040" y="4452281"/>
            <a:ext cx="7887960" cy="1225831"/>
          </a:xfrm>
          <a:prstGeom prst="rect">
            <a:avLst/>
          </a:prstGeom>
          <a:solidFill>
            <a:srgbClr val="DE48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389107"/>
            <a:ext cx="1184032" cy="1225831"/>
          </a:xfrm>
          <a:prstGeom prst="rect">
            <a:avLst/>
          </a:prstGeom>
          <a:solidFill>
            <a:srgbClr val="DE481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440000" y="5302773"/>
            <a:ext cx="7470000" cy="197490"/>
          </a:xfrm>
        </p:spPr>
        <p:txBody>
          <a:bodyPr/>
          <a:lstStyle/>
          <a:p>
            <a:r>
              <a:rPr lang="en-GB" dirty="0" smtClean="0"/>
              <a:t>David Salmon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00" y="4560774"/>
            <a:ext cx="7470000" cy="741999"/>
          </a:xfrm>
        </p:spPr>
        <p:txBody>
          <a:bodyPr>
            <a:normAutofit/>
          </a:bodyPr>
          <a:lstStyle/>
          <a:p>
            <a:r>
              <a:rPr lang="en-GB" dirty="0" smtClean="0"/>
              <a:t>Networking &amp; Janet</a:t>
            </a:r>
            <a:br>
              <a:rPr lang="en-GB" dirty="0" smtClean="0"/>
            </a:br>
            <a:r>
              <a:rPr lang="en-GB" sz="1800" dirty="0" err="1" smtClean="0"/>
              <a:t>GridPP</a:t>
            </a:r>
            <a:r>
              <a:rPr lang="en-GB" sz="1800" dirty="0" smtClean="0"/>
              <a:t> &amp; SKA meeting </a:t>
            </a:r>
            <a:r>
              <a:rPr lang="mr-IN" sz="1800" dirty="0" smtClean="0"/>
              <a:t>–</a:t>
            </a:r>
            <a:r>
              <a:rPr lang="en-GB" sz="1800" dirty="0" smtClean="0"/>
              <a:t> Manchester </a:t>
            </a:r>
            <a:r>
              <a:rPr lang="mr-IN" sz="1800" dirty="0" smtClean="0"/>
              <a:t>–</a:t>
            </a:r>
            <a:r>
              <a:rPr lang="en-GB" sz="1800" dirty="0" smtClean="0"/>
              <a:t> 2-3 Nov 2016</a:t>
            </a:r>
            <a:endParaRPr lang="en-GB" sz="18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fld id="{298193D2-BABD-F849-A36C-96D1EB98DD48}" type="datetime1">
              <a:rPr lang="en-GB" smtClean="0"/>
              <a:t>03/11/2016</a:t>
            </a:fld>
            <a:endParaRPr lang="en-GB" dirty="0"/>
          </a:p>
        </p:txBody>
      </p:sp>
      <p:sp>
        <p:nvSpPr>
          <p:cNvPr id="9" name="Parallelogram 20"/>
          <p:cNvSpPr/>
          <p:nvPr/>
        </p:nvSpPr>
        <p:spPr>
          <a:xfrm>
            <a:off x="1179839" y="4391375"/>
            <a:ext cx="79780" cy="1282005"/>
          </a:xfrm>
          <a:custGeom>
            <a:avLst/>
            <a:gdLst>
              <a:gd name="connsiteX0" fmla="*/ 0 w 216024"/>
              <a:gd name="connsiteY0" fmla="*/ 936104 h 936104"/>
              <a:gd name="connsiteX1" fmla="*/ 54006 w 216024"/>
              <a:gd name="connsiteY1" fmla="*/ 0 h 936104"/>
              <a:gd name="connsiteX2" fmla="*/ 216024 w 216024"/>
              <a:gd name="connsiteY2" fmla="*/ 0 h 936104"/>
              <a:gd name="connsiteX3" fmla="*/ 162018 w 216024"/>
              <a:gd name="connsiteY3" fmla="*/ 936104 h 936104"/>
              <a:gd name="connsiteX4" fmla="*/ 0 w 216024"/>
              <a:gd name="connsiteY4" fmla="*/ 936104 h 936104"/>
              <a:gd name="connsiteX0" fmla="*/ 76169 w 292193"/>
              <a:gd name="connsiteY0" fmla="*/ 1136129 h 1136129"/>
              <a:gd name="connsiteX1" fmla="*/ 0 w 292193"/>
              <a:gd name="connsiteY1" fmla="*/ 0 h 1136129"/>
              <a:gd name="connsiteX2" fmla="*/ 292193 w 292193"/>
              <a:gd name="connsiteY2" fmla="*/ 200025 h 1136129"/>
              <a:gd name="connsiteX3" fmla="*/ 238187 w 292193"/>
              <a:gd name="connsiteY3" fmla="*/ 1136129 h 1136129"/>
              <a:gd name="connsiteX4" fmla="*/ 76169 w 292193"/>
              <a:gd name="connsiteY4" fmla="*/ 1136129 h 1136129"/>
              <a:gd name="connsiteX0" fmla="*/ 3144 w 292193"/>
              <a:gd name="connsiteY0" fmla="*/ 917054 h 1136129"/>
              <a:gd name="connsiteX1" fmla="*/ 0 w 292193"/>
              <a:gd name="connsiteY1" fmla="*/ 0 h 1136129"/>
              <a:gd name="connsiteX2" fmla="*/ 292193 w 292193"/>
              <a:gd name="connsiteY2" fmla="*/ 200025 h 1136129"/>
              <a:gd name="connsiteX3" fmla="*/ 238187 w 292193"/>
              <a:gd name="connsiteY3" fmla="*/ 1136129 h 1136129"/>
              <a:gd name="connsiteX4" fmla="*/ 3144 w 292193"/>
              <a:gd name="connsiteY4" fmla="*/ 917054 h 1136129"/>
              <a:gd name="connsiteX0" fmla="*/ 3144 w 292193"/>
              <a:gd name="connsiteY0" fmla="*/ 917054 h 917054"/>
              <a:gd name="connsiteX1" fmla="*/ 0 w 292193"/>
              <a:gd name="connsiteY1" fmla="*/ 0 h 917054"/>
              <a:gd name="connsiteX2" fmla="*/ 292193 w 292193"/>
              <a:gd name="connsiteY2" fmla="*/ 200025 h 917054"/>
              <a:gd name="connsiteX3" fmla="*/ 41337 w 292193"/>
              <a:gd name="connsiteY3" fmla="*/ 767829 h 917054"/>
              <a:gd name="connsiteX4" fmla="*/ 3144 w 292193"/>
              <a:gd name="connsiteY4" fmla="*/ 917054 h 917054"/>
              <a:gd name="connsiteX0" fmla="*/ 3144 w 292193"/>
              <a:gd name="connsiteY0" fmla="*/ 917054 h 964679"/>
              <a:gd name="connsiteX1" fmla="*/ 0 w 292193"/>
              <a:gd name="connsiteY1" fmla="*/ 0 h 964679"/>
              <a:gd name="connsiteX2" fmla="*/ 292193 w 292193"/>
              <a:gd name="connsiteY2" fmla="*/ 200025 h 964679"/>
              <a:gd name="connsiteX3" fmla="*/ 76262 w 292193"/>
              <a:gd name="connsiteY3" fmla="*/ 964679 h 964679"/>
              <a:gd name="connsiteX4" fmla="*/ 3144 w 292193"/>
              <a:gd name="connsiteY4" fmla="*/ 917054 h 964679"/>
              <a:gd name="connsiteX0" fmla="*/ 164976 w 238094"/>
              <a:gd name="connsiteY0" fmla="*/ 917054 h 964679"/>
              <a:gd name="connsiteX1" fmla="*/ 161832 w 238094"/>
              <a:gd name="connsiteY1" fmla="*/ 0 h 964679"/>
              <a:gd name="connsiteX2" fmla="*/ 0 w 238094"/>
              <a:gd name="connsiteY2" fmla="*/ 180975 h 964679"/>
              <a:gd name="connsiteX3" fmla="*/ 238094 w 238094"/>
              <a:gd name="connsiteY3" fmla="*/ 964679 h 964679"/>
              <a:gd name="connsiteX4" fmla="*/ 164976 w 238094"/>
              <a:gd name="connsiteY4" fmla="*/ 917054 h 964679"/>
              <a:gd name="connsiteX0" fmla="*/ 3144 w 79468"/>
              <a:gd name="connsiteY0" fmla="*/ 917054 h 964679"/>
              <a:gd name="connsiteX1" fmla="*/ 0 w 79468"/>
              <a:gd name="connsiteY1" fmla="*/ 0 h 964679"/>
              <a:gd name="connsiteX2" fmla="*/ 79468 w 79468"/>
              <a:gd name="connsiteY2" fmla="*/ 47625 h 964679"/>
              <a:gd name="connsiteX3" fmla="*/ 76262 w 79468"/>
              <a:gd name="connsiteY3" fmla="*/ 964679 h 964679"/>
              <a:gd name="connsiteX4" fmla="*/ 3144 w 79468"/>
              <a:gd name="connsiteY4" fmla="*/ 917054 h 964679"/>
              <a:gd name="connsiteX0" fmla="*/ 3144 w 79749"/>
              <a:gd name="connsiteY0" fmla="*/ 917054 h 961504"/>
              <a:gd name="connsiteX1" fmla="*/ 0 w 79749"/>
              <a:gd name="connsiteY1" fmla="*/ 0 h 961504"/>
              <a:gd name="connsiteX2" fmla="*/ 79468 w 79749"/>
              <a:gd name="connsiteY2" fmla="*/ 47625 h 961504"/>
              <a:gd name="connsiteX3" fmla="*/ 79437 w 79749"/>
              <a:gd name="connsiteY3" fmla="*/ 961504 h 961504"/>
              <a:gd name="connsiteX4" fmla="*/ 3144 w 79749"/>
              <a:gd name="connsiteY4" fmla="*/ 917054 h 961504"/>
              <a:gd name="connsiteX0" fmla="*/ 0 w 79780"/>
              <a:gd name="connsiteY0" fmla="*/ 913879 h 961504"/>
              <a:gd name="connsiteX1" fmla="*/ 31 w 79780"/>
              <a:gd name="connsiteY1" fmla="*/ 0 h 961504"/>
              <a:gd name="connsiteX2" fmla="*/ 79499 w 79780"/>
              <a:gd name="connsiteY2" fmla="*/ 47625 h 961504"/>
              <a:gd name="connsiteX3" fmla="*/ 79468 w 79780"/>
              <a:gd name="connsiteY3" fmla="*/ 961504 h 961504"/>
              <a:gd name="connsiteX4" fmla="*/ 0 w 79780"/>
              <a:gd name="connsiteY4" fmla="*/ 913879 h 961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80" h="961504">
                <a:moveTo>
                  <a:pt x="0" y="913879"/>
                </a:moveTo>
                <a:cubicBezTo>
                  <a:pt x="10" y="609253"/>
                  <a:pt x="21" y="304626"/>
                  <a:pt x="31" y="0"/>
                </a:cubicBezTo>
                <a:lnTo>
                  <a:pt x="79499" y="47625"/>
                </a:lnTo>
                <a:cubicBezTo>
                  <a:pt x="78430" y="353310"/>
                  <a:pt x="80537" y="655819"/>
                  <a:pt x="79468" y="961504"/>
                </a:cubicBezTo>
                <a:lnTo>
                  <a:pt x="0" y="913879"/>
                </a:lnTo>
                <a:close/>
              </a:path>
            </a:pathLst>
          </a:custGeom>
          <a:solidFill>
            <a:srgbClr val="9F35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2013_Jisc_Logo_RGB300(26mm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935736" cy="54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6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Line 53"/>
          <p:cNvSpPr>
            <a:spLocks noChangeShapeType="1"/>
          </p:cNvSpPr>
          <p:nvPr/>
        </p:nvSpPr>
        <p:spPr bwMode="auto">
          <a:xfrm flipH="1" flipV="1">
            <a:off x="7920438" y="2956150"/>
            <a:ext cx="525511" cy="349292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03" name="Line 18"/>
          <p:cNvSpPr>
            <a:spLocks noChangeShapeType="1"/>
          </p:cNvSpPr>
          <p:nvPr/>
        </p:nvSpPr>
        <p:spPr bwMode="auto">
          <a:xfrm>
            <a:off x="3337577" y="2885985"/>
            <a:ext cx="1140241" cy="765906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02" name="Line 18"/>
          <p:cNvSpPr>
            <a:spLocks noChangeShapeType="1"/>
          </p:cNvSpPr>
          <p:nvPr/>
        </p:nvSpPr>
        <p:spPr bwMode="auto">
          <a:xfrm>
            <a:off x="3251663" y="3216552"/>
            <a:ext cx="1026319" cy="71437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19" name="Line 56"/>
          <p:cNvSpPr>
            <a:spLocks noChangeShapeType="1"/>
          </p:cNvSpPr>
          <p:nvPr/>
        </p:nvSpPr>
        <p:spPr bwMode="auto">
          <a:xfrm flipV="1">
            <a:off x="2410396" y="4347186"/>
            <a:ext cx="674048" cy="119330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76" name="Line 28"/>
          <p:cNvSpPr>
            <a:spLocks noChangeShapeType="1"/>
          </p:cNvSpPr>
          <p:nvPr/>
        </p:nvSpPr>
        <p:spPr bwMode="auto">
          <a:xfrm flipV="1">
            <a:off x="1625175" y="2998386"/>
            <a:ext cx="1594883" cy="12952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77" name="Line 28"/>
          <p:cNvSpPr>
            <a:spLocks noChangeShapeType="1"/>
          </p:cNvSpPr>
          <p:nvPr/>
        </p:nvSpPr>
        <p:spPr bwMode="auto">
          <a:xfrm flipV="1">
            <a:off x="1615238" y="2973312"/>
            <a:ext cx="1590316" cy="8056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73" name="Line 28"/>
          <p:cNvSpPr>
            <a:spLocks noChangeShapeType="1"/>
          </p:cNvSpPr>
          <p:nvPr/>
        </p:nvSpPr>
        <p:spPr bwMode="auto">
          <a:xfrm>
            <a:off x="1628287" y="2959629"/>
            <a:ext cx="1578794" cy="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74" name="Line 28"/>
          <p:cNvSpPr>
            <a:spLocks noChangeShapeType="1"/>
          </p:cNvSpPr>
          <p:nvPr/>
        </p:nvSpPr>
        <p:spPr bwMode="auto">
          <a:xfrm>
            <a:off x="1626653" y="2890768"/>
            <a:ext cx="1535052" cy="39896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71" name="Line 56"/>
          <p:cNvSpPr>
            <a:spLocks noChangeShapeType="1"/>
          </p:cNvSpPr>
          <p:nvPr/>
        </p:nvSpPr>
        <p:spPr bwMode="auto">
          <a:xfrm flipV="1">
            <a:off x="1387806" y="4347186"/>
            <a:ext cx="1657349" cy="47678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66" name="Line 56"/>
          <p:cNvSpPr>
            <a:spLocks noChangeShapeType="1"/>
          </p:cNvSpPr>
          <p:nvPr/>
        </p:nvSpPr>
        <p:spPr bwMode="auto">
          <a:xfrm flipV="1">
            <a:off x="1381888" y="4376474"/>
            <a:ext cx="1651861" cy="31838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67" name="Line 56"/>
          <p:cNvSpPr>
            <a:spLocks noChangeShapeType="1"/>
          </p:cNvSpPr>
          <p:nvPr/>
        </p:nvSpPr>
        <p:spPr bwMode="auto">
          <a:xfrm flipV="1">
            <a:off x="1393033" y="4369831"/>
            <a:ext cx="1657349" cy="52446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68" name="Line 56"/>
          <p:cNvSpPr>
            <a:spLocks noChangeShapeType="1"/>
          </p:cNvSpPr>
          <p:nvPr/>
        </p:nvSpPr>
        <p:spPr bwMode="auto">
          <a:xfrm flipV="1">
            <a:off x="1375932" y="4350333"/>
            <a:ext cx="1693534" cy="27929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81" name="Line 28"/>
          <p:cNvSpPr>
            <a:spLocks noChangeShapeType="1"/>
          </p:cNvSpPr>
          <p:nvPr/>
        </p:nvSpPr>
        <p:spPr bwMode="auto">
          <a:xfrm flipH="1">
            <a:off x="7073580" y="2111741"/>
            <a:ext cx="0" cy="495895"/>
          </a:xfrm>
          <a:prstGeom prst="line">
            <a:avLst/>
          </a:prstGeom>
          <a:noFill/>
          <a:ln w="571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80" name="Line 28"/>
          <p:cNvSpPr>
            <a:spLocks noChangeShapeType="1"/>
          </p:cNvSpPr>
          <p:nvPr/>
        </p:nvSpPr>
        <p:spPr bwMode="auto">
          <a:xfrm flipH="1">
            <a:off x="7061598" y="2923606"/>
            <a:ext cx="0" cy="49589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78" name="Line 56"/>
          <p:cNvSpPr>
            <a:spLocks noChangeShapeType="1"/>
          </p:cNvSpPr>
          <p:nvPr/>
        </p:nvSpPr>
        <p:spPr bwMode="auto">
          <a:xfrm flipV="1">
            <a:off x="1601454" y="4386804"/>
            <a:ext cx="1452562" cy="78228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Janet</a:t>
            </a:r>
            <a:endParaRPr lang="en-GB" dirty="0"/>
          </a:p>
        </p:txBody>
      </p:sp>
      <p:sp>
        <p:nvSpPr>
          <p:cNvPr id="184" name="Line 56"/>
          <p:cNvSpPr>
            <a:spLocks noChangeShapeType="1"/>
          </p:cNvSpPr>
          <p:nvPr/>
        </p:nvSpPr>
        <p:spPr bwMode="auto">
          <a:xfrm>
            <a:off x="2337195" y="1696614"/>
            <a:ext cx="661209" cy="115656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85" name="Line 56"/>
          <p:cNvSpPr>
            <a:spLocks noChangeShapeType="1"/>
          </p:cNvSpPr>
          <p:nvPr/>
        </p:nvSpPr>
        <p:spPr bwMode="auto">
          <a:xfrm>
            <a:off x="2271257" y="1735700"/>
            <a:ext cx="727146" cy="117315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86" name="Line 56"/>
          <p:cNvSpPr>
            <a:spLocks noChangeShapeType="1"/>
          </p:cNvSpPr>
          <p:nvPr/>
        </p:nvSpPr>
        <p:spPr bwMode="auto">
          <a:xfrm>
            <a:off x="2193858" y="1783026"/>
            <a:ext cx="776357" cy="111651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87" name="Text Box 40"/>
          <p:cNvSpPr txBox="1">
            <a:spLocks noChangeArrowheads="1"/>
          </p:cNvSpPr>
          <p:nvPr/>
        </p:nvSpPr>
        <p:spPr bwMode="auto">
          <a:xfrm>
            <a:off x="1841007" y="1490441"/>
            <a:ext cx="756047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Netflix</a:t>
            </a:r>
          </a:p>
        </p:txBody>
      </p:sp>
      <p:sp>
        <p:nvSpPr>
          <p:cNvPr id="188" name="Line 56"/>
          <p:cNvSpPr>
            <a:spLocks noChangeShapeType="1"/>
          </p:cNvSpPr>
          <p:nvPr/>
        </p:nvSpPr>
        <p:spPr bwMode="auto">
          <a:xfrm flipV="1">
            <a:off x="1437691" y="4296699"/>
            <a:ext cx="1812013" cy="78822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89" name="Line 28"/>
          <p:cNvSpPr>
            <a:spLocks noChangeShapeType="1"/>
          </p:cNvSpPr>
          <p:nvPr/>
        </p:nvSpPr>
        <p:spPr bwMode="auto">
          <a:xfrm>
            <a:off x="1781652" y="2359148"/>
            <a:ext cx="1236820" cy="51742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0" name="Line 46"/>
          <p:cNvSpPr>
            <a:spLocks noChangeShapeType="1"/>
          </p:cNvSpPr>
          <p:nvPr/>
        </p:nvSpPr>
        <p:spPr bwMode="auto">
          <a:xfrm flipV="1">
            <a:off x="2995616" y="1782946"/>
            <a:ext cx="676435" cy="1271588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1" name="Line 28"/>
          <p:cNvSpPr>
            <a:spLocks noChangeShapeType="1"/>
          </p:cNvSpPr>
          <p:nvPr/>
        </p:nvSpPr>
        <p:spPr bwMode="auto">
          <a:xfrm>
            <a:off x="1667747" y="2670441"/>
            <a:ext cx="1799432" cy="33748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2" name="Line 28"/>
          <p:cNvSpPr>
            <a:spLocks noChangeShapeType="1"/>
          </p:cNvSpPr>
          <p:nvPr/>
        </p:nvSpPr>
        <p:spPr bwMode="auto">
          <a:xfrm>
            <a:off x="1651923" y="2739616"/>
            <a:ext cx="1453821" cy="22712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3" name="Line 46"/>
          <p:cNvSpPr>
            <a:spLocks noChangeShapeType="1"/>
          </p:cNvSpPr>
          <p:nvPr/>
        </p:nvSpPr>
        <p:spPr bwMode="auto">
          <a:xfrm flipV="1">
            <a:off x="2966245" y="1908752"/>
            <a:ext cx="837140" cy="1083071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4" name="Line 56"/>
          <p:cNvSpPr>
            <a:spLocks noChangeShapeType="1"/>
          </p:cNvSpPr>
          <p:nvPr/>
        </p:nvSpPr>
        <p:spPr bwMode="auto">
          <a:xfrm flipV="1">
            <a:off x="1388271" y="4363892"/>
            <a:ext cx="1729569" cy="14436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5" name="Line 56"/>
          <p:cNvSpPr>
            <a:spLocks noChangeShapeType="1"/>
          </p:cNvSpPr>
          <p:nvPr/>
        </p:nvSpPr>
        <p:spPr bwMode="auto">
          <a:xfrm flipV="1">
            <a:off x="1386843" y="4243180"/>
            <a:ext cx="1710690" cy="6601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6" name="Line 56"/>
          <p:cNvSpPr>
            <a:spLocks noChangeShapeType="1"/>
          </p:cNvSpPr>
          <p:nvPr/>
        </p:nvSpPr>
        <p:spPr bwMode="auto">
          <a:xfrm>
            <a:off x="2520951" y="1601511"/>
            <a:ext cx="486569" cy="131836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7" name="Line 56"/>
          <p:cNvSpPr>
            <a:spLocks noChangeShapeType="1"/>
          </p:cNvSpPr>
          <p:nvPr/>
        </p:nvSpPr>
        <p:spPr bwMode="auto">
          <a:xfrm>
            <a:off x="2783684" y="1564341"/>
            <a:ext cx="300763" cy="138798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8" name="Line 56"/>
          <p:cNvSpPr>
            <a:spLocks noChangeShapeType="1"/>
          </p:cNvSpPr>
          <p:nvPr/>
        </p:nvSpPr>
        <p:spPr bwMode="auto">
          <a:xfrm>
            <a:off x="2695423" y="1570785"/>
            <a:ext cx="389023" cy="1476568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199" name="Line 56"/>
          <p:cNvSpPr>
            <a:spLocks noChangeShapeType="1"/>
          </p:cNvSpPr>
          <p:nvPr/>
        </p:nvSpPr>
        <p:spPr bwMode="auto">
          <a:xfrm>
            <a:off x="2609850" y="1593889"/>
            <a:ext cx="474594" cy="1477298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0" name="Line 57"/>
          <p:cNvSpPr>
            <a:spLocks noChangeShapeType="1"/>
          </p:cNvSpPr>
          <p:nvPr/>
        </p:nvSpPr>
        <p:spPr bwMode="auto">
          <a:xfrm>
            <a:off x="3068261" y="4351537"/>
            <a:ext cx="151794" cy="1217534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1" name="Line 28"/>
          <p:cNvSpPr>
            <a:spLocks noChangeShapeType="1"/>
          </p:cNvSpPr>
          <p:nvPr/>
        </p:nvSpPr>
        <p:spPr bwMode="auto">
          <a:xfrm>
            <a:off x="1828880" y="2187711"/>
            <a:ext cx="1222692" cy="750527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2" name="Line 56"/>
          <p:cNvSpPr>
            <a:spLocks noChangeShapeType="1"/>
          </p:cNvSpPr>
          <p:nvPr/>
        </p:nvSpPr>
        <p:spPr bwMode="auto">
          <a:xfrm flipV="1">
            <a:off x="1917553" y="4371489"/>
            <a:ext cx="1134020" cy="97662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3" name="Line 28"/>
          <p:cNvSpPr>
            <a:spLocks noChangeShapeType="1"/>
          </p:cNvSpPr>
          <p:nvPr/>
        </p:nvSpPr>
        <p:spPr bwMode="auto">
          <a:xfrm>
            <a:off x="1917553" y="2011546"/>
            <a:ext cx="1231056" cy="107567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4" name="Line 56"/>
          <p:cNvSpPr>
            <a:spLocks noChangeShapeType="1"/>
          </p:cNvSpPr>
          <p:nvPr/>
        </p:nvSpPr>
        <p:spPr bwMode="auto">
          <a:xfrm flipV="1">
            <a:off x="2153979" y="4304475"/>
            <a:ext cx="909043" cy="112559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5" name="Line 56"/>
          <p:cNvSpPr>
            <a:spLocks noChangeShapeType="1"/>
          </p:cNvSpPr>
          <p:nvPr/>
        </p:nvSpPr>
        <p:spPr bwMode="auto">
          <a:xfrm flipV="1">
            <a:off x="2241063" y="4319256"/>
            <a:ext cx="878643" cy="113369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6" name="Line 50"/>
          <p:cNvSpPr>
            <a:spLocks noChangeShapeType="1"/>
          </p:cNvSpPr>
          <p:nvPr/>
        </p:nvSpPr>
        <p:spPr bwMode="auto">
          <a:xfrm flipV="1">
            <a:off x="3152777" y="2038200"/>
            <a:ext cx="756391" cy="711927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7" name="Line 28"/>
          <p:cNvSpPr>
            <a:spLocks noChangeShapeType="1"/>
          </p:cNvSpPr>
          <p:nvPr/>
        </p:nvSpPr>
        <p:spPr bwMode="auto">
          <a:xfrm flipH="1" flipV="1">
            <a:off x="2068245" y="1872441"/>
            <a:ext cx="972742" cy="113421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09" name="Line 56"/>
          <p:cNvSpPr>
            <a:spLocks noChangeShapeType="1"/>
          </p:cNvSpPr>
          <p:nvPr/>
        </p:nvSpPr>
        <p:spPr bwMode="auto">
          <a:xfrm>
            <a:off x="1709088" y="2481235"/>
            <a:ext cx="1666875" cy="51238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10" name="Line 28"/>
          <p:cNvSpPr>
            <a:spLocks noChangeShapeType="1"/>
          </p:cNvSpPr>
          <p:nvPr/>
        </p:nvSpPr>
        <p:spPr bwMode="auto">
          <a:xfrm flipV="1">
            <a:off x="3093494" y="1522311"/>
            <a:ext cx="62027" cy="1399467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11" name="Line 28"/>
          <p:cNvSpPr>
            <a:spLocks noChangeShapeType="1"/>
          </p:cNvSpPr>
          <p:nvPr/>
        </p:nvSpPr>
        <p:spPr bwMode="auto">
          <a:xfrm flipH="1" flipV="1">
            <a:off x="2993711" y="1517148"/>
            <a:ext cx="34289" cy="145732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12" name="Line 56"/>
          <p:cNvSpPr>
            <a:spLocks noChangeShapeType="1"/>
          </p:cNvSpPr>
          <p:nvPr/>
        </p:nvSpPr>
        <p:spPr bwMode="auto">
          <a:xfrm flipV="1">
            <a:off x="1633744" y="4390294"/>
            <a:ext cx="1484640" cy="840348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13" name="Text Box 41"/>
          <p:cNvSpPr txBox="1">
            <a:spLocks noChangeArrowheads="1"/>
          </p:cNvSpPr>
          <p:nvPr/>
        </p:nvSpPr>
        <p:spPr bwMode="auto">
          <a:xfrm>
            <a:off x="3408600" y="5151955"/>
            <a:ext cx="1246584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Voicenet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4" name="Text Box 29"/>
          <p:cNvSpPr txBox="1">
            <a:spLocks noChangeArrowheads="1"/>
          </p:cNvSpPr>
          <p:nvPr/>
        </p:nvSpPr>
        <p:spPr bwMode="auto">
          <a:xfrm>
            <a:off x="826710" y="4920807"/>
            <a:ext cx="702469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Akamai</a:t>
            </a:r>
          </a:p>
        </p:txBody>
      </p:sp>
      <p:sp>
        <p:nvSpPr>
          <p:cNvPr id="215" name="Line 56"/>
          <p:cNvSpPr>
            <a:spLocks noChangeShapeType="1"/>
          </p:cNvSpPr>
          <p:nvPr/>
        </p:nvSpPr>
        <p:spPr bwMode="auto">
          <a:xfrm>
            <a:off x="1682199" y="2556079"/>
            <a:ext cx="1627119" cy="42312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16" name="Line 56"/>
          <p:cNvSpPr>
            <a:spLocks noChangeShapeType="1"/>
          </p:cNvSpPr>
          <p:nvPr/>
        </p:nvSpPr>
        <p:spPr bwMode="auto">
          <a:xfrm flipV="1">
            <a:off x="1383510" y="4265871"/>
            <a:ext cx="1913335" cy="11016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17" name="Text Box 38"/>
          <p:cNvSpPr txBox="1">
            <a:spLocks noChangeArrowheads="1"/>
          </p:cNvSpPr>
          <p:nvPr/>
        </p:nvSpPr>
        <p:spPr bwMode="auto">
          <a:xfrm>
            <a:off x="4364834" y="3026351"/>
            <a:ext cx="1052513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Virgin Radio</a:t>
            </a:r>
          </a:p>
        </p:txBody>
      </p:sp>
      <p:sp>
        <p:nvSpPr>
          <p:cNvPr id="218" name="Text Box 31"/>
          <p:cNvSpPr txBox="1">
            <a:spLocks noChangeArrowheads="1"/>
          </p:cNvSpPr>
          <p:nvPr/>
        </p:nvSpPr>
        <p:spPr bwMode="auto">
          <a:xfrm>
            <a:off x="3738961" y="1698205"/>
            <a:ext cx="702469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Bogons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9" name="Text Box 35"/>
          <p:cNvSpPr txBox="1">
            <a:spLocks noChangeArrowheads="1"/>
          </p:cNvSpPr>
          <p:nvPr/>
        </p:nvSpPr>
        <p:spPr bwMode="auto">
          <a:xfrm>
            <a:off x="4230291" y="2409607"/>
            <a:ext cx="1078706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Logicalis UK</a:t>
            </a:r>
          </a:p>
        </p:txBody>
      </p:sp>
      <p:sp>
        <p:nvSpPr>
          <p:cNvPr id="220" name="Text Box 36"/>
          <p:cNvSpPr txBox="1">
            <a:spLocks noChangeArrowheads="1"/>
          </p:cNvSpPr>
          <p:nvPr/>
        </p:nvSpPr>
        <p:spPr bwMode="auto">
          <a:xfrm>
            <a:off x="4286250" y="2565574"/>
            <a:ext cx="110490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Pipex / GXN</a:t>
            </a:r>
          </a:p>
        </p:txBody>
      </p:sp>
      <p:sp>
        <p:nvSpPr>
          <p:cNvPr id="221" name="Line 52"/>
          <p:cNvSpPr>
            <a:spLocks noChangeShapeType="1"/>
          </p:cNvSpPr>
          <p:nvPr/>
        </p:nvSpPr>
        <p:spPr bwMode="auto">
          <a:xfrm flipV="1">
            <a:off x="3013474" y="2565575"/>
            <a:ext cx="1220390" cy="247650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22" name="Line 53"/>
          <p:cNvSpPr>
            <a:spLocks noChangeShapeType="1"/>
          </p:cNvSpPr>
          <p:nvPr/>
        </p:nvSpPr>
        <p:spPr bwMode="auto">
          <a:xfrm flipV="1">
            <a:off x="2951563" y="2696544"/>
            <a:ext cx="1331119" cy="125016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23" name="Text Box 39"/>
          <p:cNvSpPr txBox="1">
            <a:spLocks noChangeArrowheads="1"/>
          </p:cNvSpPr>
          <p:nvPr/>
        </p:nvSpPr>
        <p:spPr bwMode="auto">
          <a:xfrm>
            <a:off x="1691085" y="1678258"/>
            <a:ext cx="647700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BBC</a:t>
            </a:r>
          </a:p>
        </p:txBody>
      </p:sp>
      <p:sp>
        <p:nvSpPr>
          <p:cNvPr id="224" name="Text Box 42"/>
          <p:cNvSpPr txBox="1">
            <a:spLocks noChangeArrowheads="1"/>
          </p:cNvSpPr>
          <p:nvPr/>
        </p:nvSpPr>
        <p:spPr bwMode="auto">
          <a:xfrm>
            <a:off x="2524768" y="5285700"/>
            <a:ext cx="916781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Datahop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25" name="Line 50"/>
          <p:cNvSpPr>
            <a:spLocks noChangeShapeType="1"/>
          </p:cNvSpPr>
          <p:nvPr/>
        </p:nvSpPr>
        <p:spPr bwMode="auto">
          <a:xfrm flipV="1">
            <a:off x="3075150" y="2256012"/>
            <a:ext cx="1002639" cy="583167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26" name="Text Box 34"/>
          <p:cNvSpPr txBox="1">
            <a:spLocks noChangeArrowheads="1"/>
          </p:cNvSpPr>
          <p:nvPr/>
        </p:nvSpPr>
        <p:spPr bwMode="auto">
          <a:xfrm>
            <a:off x="3962005" y="1980188"/>
            <a:ext cx="1326356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InTechnology</a:t>
            </a:r>
          </a:p>
        </p:txBody>
      </p:sp>
      <p:sp>
        <p:nvSpPr>
          <p:cNvPr id="227" name="Line 51"/>
          <p:cNvSpPr>
            <a:spLocks noChangeShapeType="1"/>
          </p:cNvSpPr>
          <p:nvPr/>
        </p:nvSpPr>
        <p:spPr bwMode="auto">
          <a:xfrm flipV="1">
            <a:off x="3018964" y="2402461"/>
            <a:ext cx="1164895" cy="450716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28" name="Text Box 34"/>
          <p:cNvSpPr txBox="1">
            <a:spLocks noChangeArrowheads="1"/>
          </p:cNvSpPr>
          <p:nvPr/>
        </p:nvSpPr>
        <p:spPr bwMode="auto">
          <a:xfrm>
            <a:off x="4294588" y="2719169"/>
            <a:ext cx="1210865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INUK</a:t>
            </a:r>
          </a:p>
        </p:txBody>
      </p:sp>
      <p:sp>
        <p:nvSpPr>
          <p:cNvPr id="229" name="Line 53"/>
          <p:cNvSpPr>
            <a:spLocks noChangeShapeType="1"/>
          </p:cNvSpPr>
          <p:nvPr/>
        </p:nvSpPr>
        <p:spPr bwMode="auto">
          <a:xfrm>
            <a:off x="2951563" y="2796556"/>
            <a:ext cx="1365647" cy="38100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30" name="Text Box 38"/>
          <p:cNvSpPr txBox="1">
            <a:spLocks noChangeArrowheads="1"/>
          </p:cNvSpPr>
          <p:nvPr/>
        </p:nvSpPr>
        <p:spPr bwMode="auto">
          <a:xfrm>
            <a:off x="4049319" y="2120281"/>
            <a:ext cx="1232297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 dirty="0" err="1">
                <a:solidFill>
                  <a:srgbClr val="000000"/>
                </a:solidFill>
                <a:cs typeface="Arial" pitchFamily="34" charset="0"/>
              </a:rPr>
              <a:t>Simplecall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31" name="Line 53"/>
          <p:cNvSpPr>
            <a:spLocks noChangeShapeType="1"/>
          </p:cNvSpPr>
          <p:nvPr/>
        </p:nvSpPr>
        <p:spPr bwMode="auto">
          <a:xfrm>
            <a:off x="2899173" y="2755483"/>
            <a:ext cx="1501380" cy="535782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32" name="Text Box 38"/>
          <p:cNvSpPr txBox="1">
            <a:spLocks noChangeArrowheads="1"/>
          </p:cNvSpPr>
          <p:nvPr/>
        </p:nvSpPr>
        <p:spPr bwMode="auto">
          <a:xfrm>
            <a:off x="4360072" y="3188276"/>
            <a:ext cx="1265635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LINX multicast</a:t>
            </a:r>
          </a:p>
        </p:txBody>
      </p:sp>
      <p:sp>
        <p:nvSpPr>
          <p:cNvPr id="233" name="Line 58"/>
          <p:cNvSpPr>
            <a:spLocks noChangeShapeType="1"/>
          </p:cNvSpPr>
          <p:nvPr/>
        </p:nvSpPr>
        <p:spPr bwMode="auto">
          <a:xfrm>
            <a:off x="3040988" y="4356145"/>
            <a:ext cx="504695" cy="490344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34" name="Line 58"/>
          <p:cNvSpPr>
            <a:spLocks noChangeShapeType="1"/>
          </p:cNvSpPr>
          <p:nvPr/>
        </p:nvSpPr>
        <p:spPr bwMode="auto">
          <a:xfrm>
            <a:off x="3007045" y="4318176"/>
            <a:ext cx="495380" cy="714970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36" name="Text Box 42"/>
          <p:cNvSpPr txBox="1">
            <a:spLocks noChangeArrowheads="1"/>
          </p:cNvSpPr>
          <p:nvPr/>
        </p:nvSpPr>
        <p:spPr bwMode="auto">
          <a:xfrm>
            <a:off x="3501766" y="4800168"/>
            <a:ext cx="917972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Gamma</a:t>
            </a:r>
          </a:p>
        </p:txBody>
      </p:sp>
      <p:sp>
        <p:nvSpPr>
          <p:cNvPr id="237" name="Line 28"/>
          <p:cNvSpPr>
            <a:spLocks noChangeShapeType="1"/>
          </p:cNvSpPr>
          <p:nvPr/>
        </p:nvSpPr>
        <p:spPr bwMode="auto">
          <a:xfrm flipV="1">
            <a:off x="3067663" y="1519137"/>
            <a:ext cx="3566" cy="144759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38" name="Text Box 40"/>
          <p:cNvSpPr txBox="1">
            <a:spLocks noChangeArrowheads="1"/>
          </p:cNvSpPr>
          <p:nvPr/>
        </p:nvSpPr>
        <p:spPr bwMode="auto">
          <a:xfrm>
            <a:off x="797484" y="4297148"/>
            <a:ext cx="756047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Google</a:t>
            </a:r>
          </a:p>
        </p:txBody>
      </p:sp>
      <p:sp>
        <p:nvSpPr>
          <p:cNvPr id="239" name="Line 56"/>
          <p:cNvSpPr>
            <a:spLocks noChangeShapeType="1"/>
          </p:cNvSpPr>
          <p:nvPr/>
        </p:nvSpPr>
        <p:spPr bwMode="auto">
          <a:xfrm flipV="1">
            <a:off x="1383507" y="4309406"/>
            <a:ext cx="1944291" cy="13179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40" name="Line 56"/>
          <p:cNvSpPr>
            <a:spLocks noChangeShapeType="1"/>
          </p:cNvSpPr>
          <p:nvPr/>
        </p:nvSpPr>
        <p:spPr bwMode="auto">
          <a:xfrm flipV="1">
            <a:off x="1405243" y="4359163"/>
            <a:ext cx="1657349" cy="65829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41" name="Text Box 30"/>
          <p:cNvSpPr txBox="1">
            <a:spLocks noChangeArrowheads="1"/>
          </p:cNvSpPr>
          <p:nvPr/>
        </p:nvSpPr>
        <p:spPr bwMode="auto">
          <a:xfrm>
            <a:off x="871462" y="5071524"/>
            <a:ext cx="965597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Simplecall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42" name="Line 57"/>
          <p:cNvSpPr>
            <a:spLocks noChangeShapeType="1"/>
          </p:cNvSpPr>
          <p:nvPr/>
        </p:nvSpPr>
        <p:spPr bwMode="auto">
          <a:xfrm>
            <a:off x="3075148" y="4401061"/>
            <a:ext cx="276524" cy="975506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43" name="Text Box 42"/>
          <p:cNvSpPr txBox="1">
            <a:spLocks noChangeArrowheads="1"/>
          </p:cNvSpPr>
          <p:nvPr/>
        </p:nvSpPr>
        <p:spPr bwMode="auto">
          <a:xfrm>
            <a:off x="3461197" y="4992550"/>
            <a:ext cx="917972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Redstone</a:t>
            </a:r>
          </a:p>
        </p:txBody>
      </p:sp>
      <p:sp>
        <p:nvSpPr>
          <p:cNvPr id="244" name="Line 57"/>
          <p:cNvSpPr>
            <a:spLocks noChangeShapeType="1"/>
          </p:cNvSpPr>
          <p:nvPr/>
        </p:nvSpPr>
        <p:spPr bwMode="auto">
          <a:xfrm>
            <a:off x="3047207" y="4363892"/>
            <a:ext cx="397998" cy="855875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45" name="Line 50"/>
          <p:cNvSpPr>
            <a:spLocks noChangeShapeType="1"/>
          </p:cNvSpPr>
          <p:nvPr/>
        </p:nvSpPr>
        <p:spPr bwMode="auto">
          <a:xfrm flipV="1">
            <a:off x="3042049" y="2159778"/>
            <a:ext cx="965240" cy="674878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46" name="Text Box 42"/>
          <p:cNvSpPr txBox="1">
            <a:spLocks noChangeArrowheads="1"/>
          </p:cNvSpPr>
          <p:nvPr/>
        </p:nvSpPr>
        <p:spPr bwMode="auto">
          <a:xfrm>
            <a:off x="4152901" y="2265538"/>
            <a:ext cx="917972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Updata</a:t>
            </a:r>
          </a:p>
        </p:txBody>
      </p:sp>
      <p:sp>
        <p:nvSpPr>
          <p:cNvPr id="247" name="Line 46"/>
          <p:cNvSpPr>
            <a:spLocks noChangeShapeType="1"/>
          </p:cNvSpPr>
          <p:nvPr/>
        </p:nvSpPr>
        <p:spPr bwMode="auto">
          <a:xfrm flipV="1">
            <a:off x="2981328" y="1726624"/>
            <a:ext cx="644128" cy="1271588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48" name="Text Box 29"/>
          <p:cNvSpPr txBox="1">
            <a:spLocks noChangeArrowheads="1"/>
          </p:cNvSpPr>
          <p:nvPr/>
        </p:nvSpPr>
        <p:spPr bwMode="auto">
          <a:xfrm>
            <a:off x="3596842" y="1572987"/>
            <a:ext cx="1102519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AQL 3G</a:t>
            </a:r>
          </a:p>
        </p:txBody>
      </p:sp>
      <p:sp>
        <p:nvSpPr>
          <p:cNvPr id="249" name="Text Box 38"/>
          <p:cNvSpPr txBox="1">
            <a:spLocks noChangeArrowheads="1"/>
          </p:cNvSpPr>
          <p:nvPr/>
        </p:nvSpPr>
        <p:spPr bwMode="auto">
          <a:xfrm>
            <a:off x="4329115" y="2848945"/>
            <a:ext cx="1052513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Voicenet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0" name="Line 53"/>
          <p:cNvSpPr>
            <a:spLocks noChangeShapeType="1"/>
          </p:cNvSpPr>
          <p:nvPr/>
        </p:nvSpPr>
        <p:spPr bwMode="auto">
          <a:xfrm>
            <a:off x="2951562" y="2796555"/>
            <a:ext cx="1421141" cy="184548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51" name="Line 53"/>
          <p:cNvSpPr>
            <a:spLocks noChangeShapeType="1"/>
          </p:cNvSpPr>
          <p:nvPr/>
        </p:nvSpPr>
        <p:spPr bwMode="auto">
          <a:xfrm>
            <a:off x="2976565" y="2789416"/>
            <a:ext cx="1383506" cy="348251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53" name="Text Box 40"/>
          <p:cNvSpPr txBox="1">
            <a:spLocks noChangeArrowheads="1"/>
          </p:cNvSpPr>
          <p:nvPr/>
        </p:nvSpPr>
        <p:spPr bwMode="auto">
          <a:xfrm>
            <a:off x="2291163" y="1356217"/>
            <a:ext cx="756047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Google</a:t>
            </a:r>
          </a:p>
        </p:txBody>
      </p:sp>
      <p:sp>
        <p:nvSpPr>
          <p:cNvPr id="254" name="Text Box 30"/>
          <p:cNvSpPr txBox="1">
            <a:spLocks noChangeArrowheads="1"/>
          </p:cNvSpPr>
          <p:nvPr/>
        </p:nvSpPr>
        <p:spPr bwMode="auto">
          <a:xfrm>
            <a:off x="991252" y="2373202"/>
            <a:ext cx="964406" cy="253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Limelight</a:t>
            </a:r>
          </a:p>
        </p:txBody>
      </p:sp>
      <p:sp>
        <p:nvSpPr>
          <p:cNvPr id="255" name="Text Box 30"/>
          <p:cNvSpPr txBox="1">
            <a:spLocks noChangeArrowheads="1"/>
          </p:cNvSpPr>
          <p:nvPr/>
        </p:nvSpPr>
        <p:spPr bwMode="auto">
          <a:xfrm>
            <a:off x="1525594" y="5370049"/>
            <a:ext cx="964406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Limelight</a:t>
            </a:r>
          </a:p>
        </p:txBody>
      </p:sp>
      <p:sp>
        <p:nvSpPr>
          <p:cNvPr id="256" name="Text Box 40"/>
          <p:cNvSpPr txBox="1">
            <a:spLocks noChangeArrowheads="1"/>
          </p:cNvSpPr>
          <p:nvPr/>
        </p:nvSpPr>
        <p:spPr bwMode="auto">
          <a:xfrm>
            <a:off x="2783685" y="1319756"/>
            <a:ext cx="756047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Akamai</a:t>
            </a:r>
          </a:p>
        </p:txBody>
      </p:sp>
      <p:sp>
        <p:nvSpPr>
          <p:cNvPr id="257" name="Text Box 31"/>
          <p:cNvSpPr txBox="1">
            <a:spLocks noChangeArrowheads="1"/>
          </p:cNvSpPr>
          <p:nvPr/>
        </p:nvSpPr>
        <p:spPr bwMode="auto">
          <a:xfrm>
            <a:off x="3311719" y="1419559"/>
            <a:ext cx="702469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BTnet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8" name="Text Box 39"/>
          <p:cNvSpPr txBox="1">
            <a:spLocks noChangeArrowheads="1"/>
          </p:cNvSpPr>
          <p:nvPr/>
        </p:nvSpPr>
        <p:spPr bwMode="auto">
          <a:xfrm>
            <a:off x="1488330" y="1824043"/>
            <a:ext cx="540544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Init7</a:t>
            </a:r>
          </a:p>
        </p:txBody>
      </p:sp>
      <p:sp>
        <p:nvSpPr>
          <p:cNvPr id="259" name="Line 28"/>
          <p:cNvSpPr>
            <a:spLocks noChangeShapeType="1"/>
          </p:cNvSpPr>
          <p:nvPr/>
        </p:nvSpPr>
        <p:spPr bwMode="auto">
          <a:xfrm flipV="1">
            <a:off x="3075150" y="1619269"/>
            <a:ext cx="305038" cy="126087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60" name="Text Box 30"/>
          <p:cNvSpPr txBox="1">
            <a:spLocks noChangeArrowheads="1"/>
          </p:cNvSpPr>
          <p:nvPr/>
        </p:nvSpPr>
        <p:spPr bwMode="auto">
          <a:xfrm>
            <a:off x="1304641" y="5232273"/>
            <a:ext cx="964406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Amazon</a:t>
            </a:r>
          </a:p>
        </p:txBody>
      </p:sp>
      <p:sp>
        <p:nvSpPr>
          <p:cNvPr id="261" name="Text Box 30"/>
          <p:cNvSpPr txBox="1">
            <a:spLocks noChangeArrowheads="1"/>
          </p:cNvSpPr>
          <p:nvPr/>
        </p:nvSpPr>
        <p:spPr bwMode="auto">
          <a:xfrm>
            <a:off x="434427" y="1988104"/>
            <a:ext cx="155048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Microsoft EU (via TN)</a:t>
            </a:r>
          </a:p>
        </p:txBody>
      </p:sp>
      <p:sp>
        <p:nvSpPr>
          <p:cNvPr id="262" name="Text Box 42"/>
          <p:cNvSpPr txBox="1">
            <a:spLocks noChangeArrowheads="1"/>
          </p:cNvSpPr>
          <p:nvPr/>
        </p:nvSpPr>
        <p:spPr bwMode="auto">
          <a:xfrm>
            <a:off x="3238294" y="5327530"/>
            <a:ext cx="152964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Telekom Malaysia</a:t>
            </a:r>
          </a:p>
        </p:txBody>
      </p:sp>
      <p:sp>
        <p:nvSpPr>
          <p:cNvPr id="263" name="Text Box 31"/>
          <p:cNvSpPr txBox="1">
            <a:spLocks noChangeArrowheads="1"/>
          </p:cNvSpPr>
          <p:nvPr/>
        </p:nvSpPr>
        <p:spPr bwMode="auto">
          <a:xfrm>
            <a:off x="3836197" y="1850407"/>
            <a:ext cx="884635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Globelynx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899709" y="5227170"/>
            <a:ext cx="1053794" cy="524082"/>
            <a:chOff x="7899708" y="4369914"/>
            <a:chExt cx="1053794" cy="524082"/>
          </a:xfrm>
        </p:grpSpPr>
        <p:sp>
          <p:nvSpPr>
            <p:cNvPr id="266" name="Rectangle 265"/>
            <p:cNvSpPr/>
            <p:nvPr/>
          </p:nvSpPr>
          <p:spPr bwMode="auto">
            <a:xfrm>
              <a:off x="7899708" y="4372691"/>
              <a:ext cx="1032125" cy="47744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166">
                <a:defRPr/>
              </a:pPr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67" name="Text Box 30"/>
            <p:cNvSpPr txBox="1">
              <a:spLocks noChangeArrowheads="1"/>
            </p:cNvSpPr>
            <p:nvPr/>
          </p:nvSpPr>
          <p:spPr bwMode="auto">
            <a:xfrm>
              <a:off x="8255229" y="4519315"/>
              <a:ext cx="69827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900" dirty="0">
                  <a:solidFill>
                    <a:srgbClr val="000000"/>
                  </a:solidFill>
                  <a:cs typeface="Arial" pitchFamily="34" charset="0"/>
                </a:rPr>
                <a:t>10Gbit/s</a:t>
              </a:r>
            </a:p>
          </p:txBody>
        </p:sp>
        <p:sp>
          <p:nvSpPr>
            <p:cNvPr id="268" name="Text Box 30"/>
            <p:cNvSpPr txBox="1">
              <a:spLocks noChangeArrowheads="1"/>
            </p:cNvSpPr>
            <p:nvPr/>
          </p:nvSpPr>
          <p:spPr bwMode="auto">
            <a:xfrm>
              <a:off x="8252848" y="4663164"/>
              <a:ext cx="70065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900" dirty="0">
                  <a:solidFill>
                    <a:srgbClr val="000000"/>
                  </a:solidFill>
                  <a:cs typeface="Arial" pitchFamily="34" charset="0"/>
                </a:rPr>
                <a:t>  1Gbit/s</a:t>
              </a:r>
            </a:p>
          </p:txBody>
        </p:sp>
        <p:sp>
          <p:nvSpPr>
            <p:cNvPr id="269" name="Line 22"/>
            <p:cNvSpPr>
              <a:spLocks noChangeShapeType="1"/>
            </p:cNvSpPr>
            <p:nvPr/>
          </p:nvSpPr>
          <p:spPr bwMode="auto">
            <a:xfrm>
              <a:off x="7957216" y="4648036"/>
              <a:ext cx="363740" cy="0"/>
            </a:xfrm>
            <a:prstGeom prst="line">
              <a:avLst/>
            </a:prstGeom>
            <a:noFill/>
            <a:ln w="44450">
              <a:solidFill>
                <a:srgbClr val="82003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0" name="Line 57"/>
            <p:cNvSpPr>
              <a:spLocks noChangeShapeType="1"/>
            </p:cNvSpPr>
            <p:nvPr/>
          </p:nvSpPr>
          <p:spPr bwMode="auto">
            <a:xfrm flipH="1">
              <a:off x="7957216" y="4776790"/>
              <a:ext cx="363740" cy="0"/>
            </a:xfrm>
            <a:prstGeom prst="line">
              <a:avLst/>
            </a:prstGeom>
            <a:noFill/>
            <a:ln w="38100">
              <a:solidFill>
                <a:srgbClr val="E85E1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1" name="Line 22"/>
            <p:cNvSpPr>
              <a:spLocks noChangeShapeType="1"/>
            </p:cNvSpPr>
            <p:nvPr/>
          </p:nvSpPr>
          <p:spPr bwMode="auto">
            <a:xfrm>
              <a:off x="7957216" y="4488436"/>
              <a:ext cx="365177" cy="0"/>
            </a:xfrm>
            <a:prstGeom prst="line">
              <a:avLst/>
            </a:prstGeom>
            <a:noFill/>
            <a:ln w="127000">
              <a:solidFill>
                <a:srgbClr val="B71A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2" name="Text Box 30"/>
            <p:cNvSpPr txBox="1">
              <a:spLocks noChangeArrowheads="1"/>
            </p:cNvSpPr>
            <p:nvPr/>
          </p:nvSpPr>
          <p:spPr bwMode="auto">
            <a:xfrm>
              <a:off x="8252848" y="4369914"/>
              <a:ext cx="69803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900" dirty="0">
                  <a:solidFill>
                    <a:srgbClr val="000000"/>
                  </a:solidFill>
                  <a:cs typeface="Arial" pitchFamily="34" charset="0"/>
                </a:rPr>
                <a:t> 100Gbit/s</a:t>
              </a:r>
            </a:p>
          </p:txBody>
        </p:sp>
      </p:grpSp>
      <p:sp>
        <p:nvSpPr>
          <p:cNvPr id="273" name="Line 56"/>
          <p:cNvSpPr>
            <a:spLocks noChangeShapeType="1"/>
          </p:cNvSpPr>
          <p:nvPr/>
        </p:nvSpPr>
        <p:spPr bwMode="auto">
          <a:xfrm flipV="1">
            <a:off x="2866051" y="4363890"/>
            <a:ext cx="143591" cy="99276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74" name="Line 28"/>
          <p:cNvSpPr>
            <a:spLocks noChangeShapeType="1"/>
          </p:cNvSpPr>
          <p:nvPr/>
        </p:nvSpPr>
        <p:spPr bwMode="auto">
          <a:xfrm flipV="1">
            <a:off x="982390" y="3058488"/>
            <a:ext cx="2013224" cy="91955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75" name="Line 28"/>
          <p:cNvSpPr>
            <a:spLocks noChangeShapeType="1"/>
          </p:cNvSpPr>
          <p:nvPr/>
        </p:nvSpPr>
        <p:spPr bwMode="auto">
          <a:xfrm flipV="1">
            <a:off x="781702" y="2981416"/>
            <a:ext cx="2466389" cy="40681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76" name="Line 28"/>
          <p:cNvSpPr>
            <a:spLocks noChangeShapeType="1"/>
          </p:cNvSpPr>
          <p:nvPr/>
        </p:nvSpPr>
        <p:spPr bwMode="auto">
          <a:xfrm>
            <a:off x="764058" y="3470448"/>
            <a:ext cx="2204301" cy="74981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77" name="Line 28"/>
          <p:cNvSpPr>
            <a:spLocks noChangeShapeType="1"/>
          </p:cNvSpPr>
          <p:nvPr/>
        </p:nvSpPr>
        <p:spPr bwMode="auto">
          <a:xfrm>
            <a:off x="900115" y="4130581"/>
            <a:ext cx="2224814" cy="14713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78" name="Line 19"/>
          <p:cNvSpPr>
            <a:spLocks noChangeShapeType="1"/>
          </p:cNvSpPr>
          <p:nvPr/>
        </p:nvSpPr>
        <p:spPr bwMode="auto">
          <a:xfrm flipV="1">
            <a:off x="3313048" y="3807439"/>
            <a:ext cx="1088231" cy="30956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79" name="Line 18"/>
          <p:cNvSpPr>
            <a:spLocks noChangeShapeType="1"/>
          </p:cNvSpPr>
          <p:nvPr/>
        </p:nvSpPr>
        <p:spPr bwMode="auto">
          <a:xfrm>
            <a:off x="3289763" y="3168927"/>
            <a:ext cx="1026319" cy="71437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0" name="Line 21"/>
          <p:cNvSpPr>
            <a:spLocks noChangeShapeType="1"/>
          </p:cNvSpPr>
          <p:nvPr/>
        </p:nvSpPr>
        <p:spPr bwMode="auto">
          <a:xfrm>
            <a:off x="2895965" y="4364844"/>
            <a:ext cx="1420117" cy="45496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1" name="Line 21"/>
          <p:cNvSpPr>
            <a:spLocks noChangeShapeType="1"/>
          </p:cNvSpPr>
          <p:nvPr/>
        </p:nvSpPr>
        <p:spPr bwMode="auto">
          <a:xfrm>
            <a:off x="2934064" y="4436203"/>
            <a:ext cx="1360523" cy="459977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2" name="Line 28"/>
          <p:cNvSpPr>
            <a:spLocks noChangeShapeType="1"/>
          </p:cNvSpPr>
          <p:nvPr/>
        </p:nvSpPr>
        <p:spPr bwMode="auto">
          <a:xfrm flipV="1">
            <a:off x="1110384" y="3143619"/>
            <a:ext cx="1997398" cy="91486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3" name="Line 28"/>
          <p:cNvSpPr>
            <a:spLocks noChangeShapeType="1"/>
          </p:cNvSpPr>
          <p:nvPr/>
        </p:nvSpPr>
        <p:spPr bwMode="auto">
          <a:xfrm>
            <a:off x="982392" y="4005633"/>
            <a:ext cx="2173129" cy="16803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4" name="Line 28"/>
          <p:cNvSpPr>
            <a:spLocks noChangeShapeType="1"/>
          </p:cNvSpPr>
          <p:nvPr/>
        </p:nvSpPr>
        <p:spPr bwMode="auto">
          <a:xfrm flipV="1">
            <a:off x="996084" y="3111702"/>
            <a:ext cx="2018116" cy="93003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5" name="Line 28"/>
          <p:cNvSpPr>
            <a:spLocks noChangeShapeType="1"/>
          </p:cNvSpPr>
          <p:nvPr/>
        </p:nvSpPr>
        <p:spPr bwMode="auto">
          <a:xfrm>
            <a:off x="982392" y="4078671"/>
            <a:ext cx="2153967" cy="14537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6" name="Line 56"/>
          <p:cNvSpPr>
            <a:spLocks noChangeShapeType="1"/>
          </p:cNvSpPr>
          <p:nvPr/>
        </p:nvSpPr>
        <p:spPr bwMode="auto">
          <a:xfrm flipH="1" flipV="1">
            <a:off x="3009435" y="4402347"/>
            <a:ext cx="1645749" cy="90118"/>
          </a:xfrm>
          <a:prstGeom prst="line">
            <a:avLst/>
          </a:prstGeom>
          <a:noFill/>
          <a:ln w="127000">
            <a:solidFill>
              <a:srgbClr val="B71A8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7" name="Line 21"/>
          <p:cNvSpPr>
            <a:spLocks noChangeShapeType="1"/>
          </p:cNvSpPr>
          <p:nvPr/>
        </p:nvSpPr>
        <p:spPr bwMode="auto">
          <a:xfrm flipV="1">
            <a:off x="3115801" y="4009761"/>
            <a:ext cx="1363265" cy="38576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8" name="Line 21"/>
          <p:cNvSpPr>
            <a:spLocks noChangeShapeType="1"/>
          </p:cNvSpPr>
          <p:nvPr/>
        </p:nvSpPr>
        <p:spPr bwMode="auto">
          <a:xfrm flipV="1">
            <a:off x="3014199" y="3970866"/>
            <a:ext cx="1332309" cy="377428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89" name="Line 19"/>
          <p:cNvSpPr>
            <a:spLocks noChangeShapeType="1"/>
          </p:cNvSpPr>
          <p:nvPr/>
        </p:nvSpPr>
        <p:spPr bwMode="auto">
          <a:xfrm flipV="1">
            <a:off x="3241610" y="3898242"/>
            <a:ext cx="1088231" cy="30956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0" name="Line 56"/>
          <p:cNvSpPr>
            <a:spLocks noChangeShapeType="1"/>
          </p:cNvSpPr>
          <p:nvPr/>
        </p:nvSpPr>
        <p:spPr bwMode="auto">
          <a:xfrm flipH="1" flipV="1">
            <a:off x="2934061" y="3073830"/>
            <a:ext cx="1677824" cy="1550716"/>
          </a:xfrm>
          <a:prstGeom prst="line">
            <a:avLst/>
          </a:prstGeom>
          <a:noFill/>
          <a:ln w="127000">
            <a:solidFill>
              <a:srgbClr val="B71A8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1" name="Line 20"/>
          <p:cNvSpPr>
            <a:spLocks noChangeShapeType="1"/>
          </p:cNvSpPr>
          <p:nvPr/>
        </p:nvSpPr>
        <p:spPr bwMode="auto">
          <a:xfrm>
            <a:off x="3234388" y="2979838"/>
            <a:ext cx="1160275" cy="77934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2" name="Line 18"/>
          <p:cNvSpPr>
            <a:spLocks noChangeShapeType="1"/>
          </p:cNvSpPr>
          <p:nvPr/>
        </p:nvSpPr>
        <p:spPr bwMode="auto">
          <a:xfrm>
            <a:off x="3351676" y="3132513"/>
            <a:ext cx="1026319" cy="71437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3" name="Line 20"/>
          <p:cNvSpPr>
            <a:spLocks noChangeShapeType="1"/>
          </p:cNvSpPr>
          <p:nvPr/>
        </p:nvSpPr>
        <p:spPr bwMode="auto">
          <a:xfrm>
            <a:off x="3146886" y="2831102"/>
            <a:ext cx="1326754" cy="90291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4" name="Line 28"/>
          <p:cNvSpPr>
            <a:spLocks noChangeShapeType="1"/>
          </p:cNvSpPr>
          <p:nvPr/>
        </p:nvSpPr>
        <p:spPr bwMode="auto">
          <a:xfrm flipV="1">
            <a:off x="797483" y="3124431"/>
            <a:ext cx="2200920" cy="39742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5" name="Line 28"/>
          <p:cNvSpPr>
            <a:spLocks noChangeShapeType="1"/>
          </p:cNvSpPr>
          <p:nvPr/>
        </p:nvSpPr>
        <p:spPr bwMode="auto">
          <a:xfrm>
            <a:off x="865474" y="3367463"/>
            <a:ext cx="2218973" cy="77755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6" name="Line 28"/>
          <p:cNvSpPr>
            <a:spLocks noChangeShapeType="1"/>
          </p:cNvSpPr>
          <p:nvPr/>
        </p:nvSpPr>
        <p:spPr bwMode="auto">
          <a:xfrm flipV="1">
            <a:off x="797484" y="3037827"/>
            <a:ext cx="2430187" cy="40900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7" name="Line 28"/>
          <p:cNvSpPr>
            <a:spLocks noChangeShapeType="1"/>
          </p:cNvSpPr>
          <p:nvPr/>
        </p:nvSpPr>
        <p:spPr bwMode="auto">
          <a:xfrm>
            <a:off x="797483" y="3418255"/>
            <a:ext cx="2221480" cy="75541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8" name="Oval 9"/>
          <p:cNvSpPr>
            <a:spLocks noChangeArrowheads="1"/>
          </p:cNvSpPr>
          <p:nvPr/>
        </p:nvSpPr>
        <p:spPr bwMode="auto">
          <a:xfrm rot="5400000">
            <a:off x="466425" y="2952989"/>
            <a:ext cx="535785" cy="1023889"/>
          </a:xfrm>
          <a:prstGeom prst="ellipse">
            <a:avLst/>
          </a:prstGeom>
          <a:solidFill>
            <a:srgbClr val="0D6DBE"/>
          </a:solidFill>
          <a:ln w="9525">
            <a:noFill/>
            <a:round/>
            <a:headEnd/>
            <a:tailEnd/>
          </a:ln>
        </p:spPr>
        <p:txBody>
          <a:bodyPr vert="vert270" wrap="none" lIns="68577" tIns="34289" rIns="68577" bIns="34289" anchor="ctr"/>
          <a:lstStyle/>
          <a:p>
            <a:pPr algn="ctr" defTabSz="457166">
              <a:defRPr/>
            </a:pP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00" name="Oval 9"/>
          <p:cNvSpPr>
            <a:spLocks noChangeArrowheads="1"/>
          </p:cNvSpPr>
          <p:nvPr/>
        </p:nvSpPr>
        <p:spPr bwMode="auto">
          <a:xfrm rot="5400000">
            <a:off x="4357230" y="3986838"/>
            <a:ext cx="569673" cy="983223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vert270" wrap="none" lIns="68577" tIns="34289" rIns="68577" bIns="34289" anchor="ctr"/>
          <a:lstStyle/>
          <a:p>
            <a:pPr algn="ctr" defTabSz="457166"/>
            <a:r>
              <a:rPr lang="en-GB" sz="1400" b="1" dirty="0">
                <a:solidFill>
                  <a:schemeClr val="bg1"/>
                </a:solidFill>
                <a:cs typeface="Arial" charset="0"/>
              </a:rPr>
              <a:t>GÉANT</a:t>
            </a:r>
            <a:endParaRPr lang="en-US" sz="14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01" name="Text Box 42"/>
          <p:cNvSpPr txBox="1">
            <a:spLocks noChangeArrowheads="1"/>
          </p:cNvSpPr>
          <p:nvPr/>
        </p:nvSpPr>
        <p:spPr bwMode="auto">
          <a:xfrm>
            <a:off x="4265944" y="4769379"/>
            <a:ext cx="889397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b="1" dirty="0">
                <a:solidFill>
                  <a:schemeClr val="accent6"/>
                </a:solidFill>
                <a:cs typeface="Arial" pitchFamily="34" charset="0"/>
              </a:rPr>
              <a:t>GÉANT</a:t>
            </a:r>
            <a:r>
              <a:rPr lang="en-GB" altLang="en-US" sz="1200" dirty="0">
                <a:solidFill>
                  <a:schemeClr val="accent6"/>
                </a:solidFill>
                <a:cs typeface="Arial" pitchFamily="34" charset="0"/>
              </a:rPr>
              <a:t>+</a:t>
            </a:r>
          </a:p>
        </p:txBody>
      </p:sp>
      <p:sp>
        <p:nvSpPr>
          <p:cNvPr id="305" name="Oval 9"/>
          <p:cNvSpPr>
            <a:spLocks noChangeArrowheads="1"/>
          </p:cNvSpPr>
          <p:nvPr/>
        </p:nvSpPr>
        <p:spPr bwMode="auto">
          <a:xfrm rot="5400000">
            <a:off x="4357230" y="3357717"/>
            <a:ext cx="569673" cy="98322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vert270" wrap="none" lIns="68577" tIns="34289" rIns="68577" bIns="34289" anchor="ctr"/>
          <a:lstStyle/>
          <a:p>
            <a:pPr algn="ctr" defTabSz="457166">
              <a:defRPr/>
            </a:pPr>
            <a:r>
              <a:rPr lang="en-GB" sz="1400" b="1" dirty="0">
                <a:solidFill>
                  <a:schemeClr val="bg1"/>
                </a:solidFill>
                <a:cs typeface="Arial" charset="0"/>
              </a:rPr>
              <a:t>LINX</a:t>
            </a:r>
            <a:endParaRPr lang="en-US" sz="14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09" name="Text Box 30"/>
          <p:cNvSpPr txBox="1">
            <a:spLocks noChangeArrowheads="1"/>
          </p:cNvSpPr>
          <p:nvPr/>
        </p:nvSpPr>
        <p:spPr bwMode="auto">
          <a:xfrm>
            <a:off x="334488" y="2186031"/>
            <a:ext cx="153431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Microsoft EU (via TW)</a:t>
            </a:r>
          </a:p>
        </p:txBody>
      </p:sp>
      <p:sp>
        <p:nvSpPr>
          <p:cNvPr id="310" name="Text Box 76"/>
          <p:cNvSpPr txBox="1">
            <a:spLocks noChangeArrowheads="1"/>
          </p:cNvSpPr>
          <p:nvPr/>
        </p:nvSpPr>
        <p:spPr bwMode="auto">
          <a:xfrm>
            <a:off x="5706269" y="1512437"/>
            <a:ext cx="3221232" cy="28853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tabLst>
                <a:tab pos="1250950" algn="l"/>
              </a:tabLst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tabLst>
                <a:tab pos="1250950" algn="l"/>
              </a:tabLst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tabLst>
                <a:tab pos="1250950" algn="l"/>
              </a:tabLst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tabLst>
                <a:tab pos="1250950" algn="l"/>
              </a:tabLst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tabLst>
                <a:tab pos="1250950" algn="l"/>
              </a:tabLst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tabLst>
                <a:tab pos="1250950" algn="l"/>
              </a:tabLst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tabLst>
                <a:tab pos="1250950" algn="l"/>
              </a:tabLst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tabLst>
                <a:tab pos="1250950" algn="l"/>
              </a:tabLst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tabLst>
                <a:tab pos="1250950" algn="l"/>
              </a:tabLst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GB" altLang="en-US" sz="1400" b="1" dirty="0">
                <a:solidFill>
                  <a:srgbClr val="FFFFFF"/>
                </a:solidFill>
                <a:latin typeface="+mn-lt"/>
                <a:cs typeface="Calibri" panose="020F0502020204030204" pitchFamily="34" charset="0"/>
              </a:rPr>
              <a:t>Total</a:t>
            </a:r>
            <a:r>
              <a:rPr lang="en-GB" altLang="en-US" sz="1400" b="1" dirty="0">
                <a:solidFill>
                  <a:srgbClr val="FFFFFF"/>
                </a:solidFill>
                <a:cs typeface="Arial" pitchFamily="34" charset="0"/>
              </a:rPr>
              <a:t> external connectivity  &gt;</a:t>
            </a:r>
            <a:r>
              <a:rPr lang="en-GB" altLang="en-US" sz="1400" dirty="0"/>
              <a:t>  </a:t>
            </a:r>
            <a:r>
              <a:rPr lang="en-GB" altLang="en-US" sz="1400" b="1" dirty="0">
                <a:solidFill>
                  <a:srgbClr val="FFFFFF"/>
                </a:solidFill>
                <a:cs typeface="Arial" pitchFamily="34" charset="0"/>
              </a:rPr>
              <a:t>1 </a:t>
            </a:r>
            <a:r>
              <a:rPr lang="en-GB" altLang="en-US" sz="1400" b="1" dirty="0" err="1">
                <a:solidFill>
                  <a:srgbClr val="FFFFFF"/>
                </a:solidFill>
                <a:cs typeface="Arial" pitchFamily="34" charset="0"/>
              </a:rPr>
              <a:t>Tbit</a:t>
            </a:r>
            <a:r>
              <a:rPr lang="en-GB" altLang="en-US" sz="1400" b="1" dirty="0">
                <a:solidFill>
                  <a:srgbClr val="FFFFFF"/>
                </a:solidFill>
                <a:cs typeface="Arial" pitchFamily="34" charset="0"/>
              </a:rPr>
              <a:t>/s</a:t>
            </a:r>
          </a:p>
        </p:txBody>
      </p:sp>
      <p:sp>
        <p:nvSpPr>
          <p:cNvPr id="311" name="Line 28"/>
          <p:cNvSpPr>
            <a:spLocks noChangeShapeType="1"/>
          </p:cNvSpPr>
          <p:nvPr/>
        </p:nvSpPr>
        <p:spPr bwMode="auto">
          <a:xfrm flipH="1">
            <a:off x="7131132" y="4301395"/>
            <a:ext cx="7144" cy="1290638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12" name="Line 28"/>
          <p:cNvSpPr>
            <a:spLocks noChangeShapeType="1"/>
          </p:cNvSpPr>
          <p:nvPr/>
        </p:nvSpPr>
        <p:spPr bwMode="auto">
          <a:xfrm>
            <a:off x="6958489" y="4507971"/>
            <a:ext cx="0" cy="1071563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13" name="Line 28"/>
          <p:cNvSpPr>
            <a:spLocks noChangeShapeType="1"/>
          </p:cNvSpPr>
          <p:nvPr/>
        </p:nvSpPr>
        <p:spPr bwMode="auto">
          <a:xfrm flipH="1">
            <a:off x="7044216" y="4355689"/>
            <a:ext cx="7144" cy="1290638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14" name="Line 28"/>
          <p:cNvSpPr>
            <a:spLocks noChangeShapeType="1"/>
          </p:cNvSpPr>
          <p:nvPr/>
        </p:nvSpPr>
        <p:spPr bwMode="auto">
          <a:xfrm flipH="1" flipV="1">
            <a:off x="8498413" y="2624711"/>
            <a:ext cx="0" cy="57972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17" name="Line 28"/>
          <p:cNvSpPr>
            <a:spLocks noChangeShapeType="1"/>
          </p:cNvSpPr>
          <p:nvPr/>
        </p:nvSpPr>
        <p:spPr bwMode="auto">
          <a:xfrm flipH="1" flipV="1">
            <a:off x="6342858" y="2385591"/>
            <a:ext cx="718741" cy="25633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18" name="Line 28"/>
          <p:cNvSpPr>
            <a:spLocks noChangeShapeType="1"/>
          </p:cNvSpPr>
          <p:nvPr/>
        </p:nvSpPr>
        <p:spPr bwMode="auto">
          <a:xfrm flipH="1">
            <a:off x="6342856" y="2641927"/>
            <a:ext cx="718742" cy="277949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0" name="Line 28"/>
          <p:cNvSpPr>
            <a:spLocks noChangeShapeType="1"/>
          </p:cNvSpPr>
          <p:nvPr/>
        </p:nvSpPr>
        <p:spPr bwMode="auto">
          <a:xfrm flipH="1">
            <a:off x="7061598" y="3610779"/>
            <a:ext cx="0" cy="49589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1" name="Line 28"/>
          <p:cNvSpPr>
            <a:spLocks noChangeShapeType="1"/>
          </p:cNvSpPr>
          <p:nvPr/>
        </p:nvSpPr>
        <p:spPr bwMode="auto">
          <a:xfrm flipV="1">
            <a:off x="7076362" y="3788517"/>
            <a:ext cx="240637" cy="62107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2" name="Line 28"/>
          <p:cNvSpPr>
            <a:spLocks noChangeShapeType="1"/>
          </p:cNvSpPr>
          <p:nvPr/>
        </p:nvSpPr>
        <p:spPr bwMode="auto">
          <a:xfrm flipV="1">
            <a:off x="7126433" y="4117018"/>
            <a:ext cx="612953" cy="28516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3" name="Line 28"/>
          <p:cNvSpPr>
            <a:spLocks noChangeShapeType="1"/>
          </p:cNvSpPr>
          <p:nvPr/>
        </p:nvSpPr>
        <p:spPr bwMode="auto">
          <a:xfrm flipV="1">
            <a:off x="7133989" y="4187782"/>
            <a:ext cx="637046" cy="25328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4" name="Line 53"/>
          <p:cNvSpPr>
            <a:spLocks noChangeShapeType="1"/>
          </p:cNvSpPr>
          <p:nvPr/>
        </p:nvSpPr>
        <p:spPr bwMode="auto">
          <a:xfrm flipH="1">
            <a:off x="6444334" y="4374502"/>
            <a:ext cx="662713" cy="511596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5" name="Line 53"/>
          <p:cNvSpPr>
            <a:spLocks noChangeShapeType="1"/>
          </p:cNvSpPr>
          <p:nvPr/>
        </p:nvSpPr>
        <p:spPr bwMode="auto">
          <a:xfrm flipH="1" flipV="1">
            <a:off x="6342857" y="4304475"/>
            <a:ext cx="660989" cy="125823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6" name="Line 53"/>
          <p:cNvSpPr>
            <a:spLocks noChangeShapeType="1"/>
          </p:cNvSpPr>
          <p:nvPr/>
        </p:nvSpPr>
        <p:spPr bwMode="auto">
          <a:xfrm flipH="1">
            <a:off x="6342857" y="4384042"/>
            <a:ext cx="694327" cy="317203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28" name="Line 28"/>
          <p:cNvSpPr>
            <a:spLocks noChangeShapeType="1"/>
          </p:cNvSpPr>
          <p:nvPr/>
        </p:nvSpPr>
        <p:spPr bwMode="auto">
          <a:xfrm>
            <a:off x="7044214" y="4364844"/>
            <a:ext cx="545564" cy="589672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GB"/>
          </a:p>
        </p:txBody>
      </p:sp>
      <p:sp>
        <p:nvSpPr>
          <p:cNvPr id="329" name="Line 28"/>
          <p:cNvSpPr>
            <a:spLocks noChangeShapeType="1"/>
          </p:cNvSpPr>
          <p:nvPr/>
        </p:nvSpPr>
        <p:spPr bwMode="auto">
          <a:xfrm>
            <a:off x="6958489" y="4401061"/>
            <a:ext cx="586994" cy="626855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GB"/>
          </a:p>
        </p:txBody>
      </p:sp>
      <p:sp>
        <p:nvSpPr>
          <p:cNvPr id="330" name="Line 53"/>
          <p:cNvSpPr>
            <a:spLocks noChangeShapeType="1"/>
          </p:cNvSpPr>
          <p:nvPr/>
        </p:nvSpPr>
        <p:spPr bwMode="auto">
          <a:xfrm flipH="1" flipV="1">
            <a:off x="6987778" y="4333779"/>
            <a:ext cx="788348" cy="329988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31" name="Line 53"/>
          <p:cNvSpPr>
            <a:spLocks noChangeShapeType="1"/>
          </p:cNvSpPr>
          <p:nvPr/>
        </p:nvSpPr>
        <p:spPr bwMode="auto">
          <a:xfrm flipH="1" flipV="1">
            <a:off x="6958125" y="4413210"/>
            <a:ext cx="772283" cy="32362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32" name="Line 53"/>
          <p:cNvSpPr>
            <a:spLocks noChangeShapeType="1"/>
          </p:cNvSpPr>
          <p:nvPr/>
        </p:nvSpPr>
        <p:spPr bwMode="auto">
          <a:xfrm flipH="1">
            <a:off x="6324496" y="4417284"/>
            <a:ext cx="854975" cy="72697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33" name="Line 28"/>
          <p:cNvSpPr>
            <a:spLocks noChangeShapeType="1"/>
          </p:cNvSpPr>
          <p:nvPr/>
        </p:nvSpPr>
        <p:spPr bwMode="auto">
          <a:xfrm flipH="1" flipV="1">
            <a:off x="6623091" y="3854196"/>
            <a:ext cx="452394" cy="54183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34" name="Line 53"/>
          <p:cNvSpPr>
            <a:spLocks noChangeShapeType="1"/>
          </p:cNvSpPr>
          <p:nvPr/>
        </p:nvSpPr>
        <p:spPr bwMode="auto">
          <a:xfrm flipH="1">
            <a:off x="6611662" y="4406171"/>
            <a:ext cx="498356" cy="606580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36" name="Text Box 29"/>
          <p:cNvSpPr txBox="1">
            <a:spLocks noChangeArrowheads="1"/>
          </p:cNvSpPr>
          <p:nvPr/>
        </p:nvSpPr>
        <p:spPr bwMode="auto">
          <a:xfrm>
            <a:off x="7810026" y="4262214"/>
            <a:ext cx="701278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Akamai</a:t>
            </a:r>
          </a:p>
        </p:txBody>
      </p:sp>
      <p:sp>
        <p:nvSpPr>
          <p:cNvPr id="337" name="Line 28"/>
          <p:cNvSpPr>
            <a:spLocks noChangeShapeType="1"/>
          </p:cNvSpPr>
          <p:nvPr/>
        </p:nvSpPr>
        <p:spPr bwMode="auto">
          <a:xfrm flipH="1" flipV="1">
            <a:off x="6999405" y="4370236"/>
            <a:ext cx="797901" cy="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38" name="Line 28"/>
          <p:cNvSpPr>
            <a:spLocks noChangeShapeType="1"/>
          </p:cNvSpPr>
          <p:nvPr/>
        </p:nvSpPr>
        <p:spPr bwMode="auto">
          <a:xfrm flipH="1">
            <a:off x="7011308" y="4441295"/>
            <a:ext cx="787740" cy="0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339" name="Text Box 40"/>
          <p:cNvSpPr txBox="1">
            <a:spLocks noChangeArrowheads="1"/>
          </p:cNvSpPr>
          <p:nvPr/>
        </p:nvSpPr>
        <p:spPr bwMode="auto">
          <a:xfrm>
            <a:off x="7730409" y="4001568"/>
            <a:ext cx="756047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Google</a:t>
            </a:r>
          </a:p>
        </p:txBody>
      </p:sp>
      <p:sp>
        <p:nvSpPr>
          <p:cNvPr id="343" name="Text Box 40"/>
          <p:cNvSpPr txBox="1">
            <a:spLocks noChangeArrowheads="1"/>
          </p:cNvSpPr>
          <p:nvPr/>
        </p:nvSpPr>
        <p:spPr bwMode="auto">
          <a:xfrm>
            <a:off x="7533422" y="4940323"/>
            <a:ext cx="127289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VM for </a:t>
            </a: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LGfL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45" name="Text Box 34"/>
          <p:cNvSpPr txBox="1">
            <a:spLocks noChangeArrowheads="1"/>
          </p:cNvSpPr>
          <p:nvPr/>
        </p:nvSpPr>
        <p:spPr bwMode="auto">
          <a:xfrm>
            <a:off x="5706166" y="4973982"/>
            <a:ext cx="1129903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InTechnology</a:t>
            </a:r>
          </a:p>
        </p:txBody>
      </p:sp>
      <p:sp>
        <p:nvSpPr>
          <p:cNvPr id="346" name="Text Box 42"/>
          <p:cNvSpPr txBox="1">
            <a:spLocks noChangeArrowheads="1"/>
          </p:cNvSpPr>
          <p:nvPr/>
        </p:nvSpPr>
        <p:spPr bwMode="auto">
          <a:xfrm>
            <a:off x="5626704" y="4394665"/>
            <a:ext cx="69779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NHS N3</a:t>
            </a:r>
          </a:p>
        </p:txBody>
      </p:sp>
      <p:sp>
        <p:nvSpPr>
          <p:cNvPr id="347" name="Text Box 29"/>
          <p:cNvSpPr txBox="1">
            <a:spLocks noChangeArrowheads="1"/>
          </p:cNvSpPr>
          <p:nvPr/>
        </p:nvSpPr>
        <p:spPr bwMode="auto">
          <a:xfrm>
            <a:off x="5441747" y="4787410"/>
            <a:ext cx="104068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 err="1">
                <a:cs typeface="Arial" pitchFamily="34" charset="0"/>
              </a:rPr>
              <a:t>Exa</a:t>
            </a:r>
            <a:r>
              <a:rPr lang="en-GB" altLang="en-US" sz="1200" dirty="0">
                <a:cs typeface="Arial" pitchFamily="34" charset="0"/>
              </a:rPr>
              <a:t> Networks</a:t>
            </a:r>
          </a:p>
        </p:txBody>
      </p:sp>
      <p:sp>
        <p:nvSpPr>
          <p:cNvPr id="348" name="Text Box 29"/>
          <p:cNvSpPr txBox="1">
            <a:spLocks noChangeArrowheads="1"/>
          </p:cNvSpPr>
          <p:nvPr/>
        </p:nvSpPr>
        <p:spPr bwMode="auto">
          <a:xfrm>
            <a:off x="5685315" y="4583997"/>
            <a:ext cx="795338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cs typeface="Arial" pitchFamily="34" charset="0"/>
              </a:rPr>
              <a:t>Synetrix</a:t>
            </a:r>
          </a:p>
        </p:txBody>
      </p:sp>
      <p:sp>
        <p:nvSpPr>
          <p:cNvPr id="349" name="Text Box 30"/>
          <p:cNvSpPr txBox="1">
            <a:spLocks noChangeArrowheads="1"/>
          </p:cNvSpPr>
          <p:nvPr/>
        </p:nvSpPr>
        <p:spPr bwMode="auto">
          <a:xfrm>
            <a:off x="7729858" y="4605460"/>
            <a:ext cx="141414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BBC (HD 4K pilots)</a:t>
            </a:r>
          </a:p>
        </p:txBody>
      </p:sp>
      <p:sp>
        <p:nvSpPr>
          <p:cNvPr id="350" name="Text Box 29"/>
          <p:cNvSpPr txBox="1">
            <a:spLocks noChangeArrowheads="1"/>
          </p:cNvSpPr>
          <p:nvPr/>
        </p:nvSpPr>
        <p:spPr bwMode="auto">
          <a:xfrm>
            <a:off x="7120008" y="3595037"/>
            <a:ext cx="1407319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One Connect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77372" y="2252172"/>
            <a:ext cx="991790" cy="937173"/>
            <a:chOff x="6577370" y="1394920"/>
            <a:chExt cx="991790" cy="937173"/>
          </a:xfrm>
        </p:grpSpPr>
        <p:sp>
          <p:nvSpPr>
            <p:cNvPr id="351" name="Oval 4"/>
            <p:cNvSpPr>
              <a:spLocks noChangeArrowheads="1"/>
            </p:cNvSpPr>
            <p:nvPr/>
          </p:nvSpPr>
          <p:spPr bwMode="auto">
            <a:xfrm>
              <a:off x="6623091" y="1394920"/>
              <a:ext cx="906538" cy="937173"/>
            </a:xfrm>
            <a:prstGeom prst="ellipse">
              <a:avLst/>
            </a:prstGeom>
            <a:solidFill>
              <a:srgbClr val="F9B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52" name="Text Box 13"/>
            <p:cNvSpPr txBox="1">
              <a:spLocks noChangeArrowheads="1"/>
            </p:cNvSpPr>
            <p:nvPr/>
          </p:nvSpPr>
          <p:spPr bwMode="auto">
            <a:xfrm>
              <a:off x="6577370" y="1492137"/>
              <a:ext cx="99179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200" b="1" dirty="0">
                  <a:solidFill>
                    <a:srgbClr val="000000"/>
                  </a:solidFill>
                  <a:cs typeface="Arial" pitchFamily="34" charset="0"/>
                </a:rPr>
                <a:t>Glasgow</a:t>
              </a:r>
              <a:br>
                <a:rPr lang="en-GB" altLang="en-US" sz="1200" b="1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lang="en-GB" altLang="en-US" sz="1200" b="1" dirty="0">
                  <a:solidFill>
                    <a:srgbClr val="000000"/>
                  </a:solidFill>
                  <a:cs typeface="Arial" pitchFamily="34" charset="0"/>
                </a:rPr>
                <a:t>&amp;</a:t>
              </a:r>
              <a:br>
                <a:rPr lang="en-GB" altLang="en-US" sz="1200" b="1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lang="en-GB" altLang="en-US" sz="1200" b="1" dirty="0">
                  <a:solidFill>
                    <a:srgbClr val="000000"/>
                  </a:solidFill>
                  <a:cs typeface="Arial" pitchFamily="34" charset="0"/>
                </a:rPr>
                <a:t>Edinburgh</a:t>
              </a:r>
            </a:p>
          </p:txBody>
        </p:sp>
      </p:grpSp>
      <p:sp>
        <p:nvSpPr>
          <p:cNvPr id="353" name="Text Box 42"/>
          <p:cNvSpPr txBox="1">
            <a:spLocks noChangeArrowheads="1"/>
          </p:cNvSpPr>
          <p:nvPr/>
        </p:nvSpPr>
        <p:spPr bwMode="auto">
          <a:xfrm>
            <a:off x="6701202" y="3387232"/>
            <a:ext cx="731044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HEAnet</a:t>
            </a:r>
          </a:p>
        </p:txBody>
      </p:sp>
      <p:sp>
        <p:nvSpPr>
          <p:cNvPr id="355" name="Text Box 30"/>
          <p:cNvSpPr txBox="1">
            <a:spLocks noChangeArrowheads="1"/>
          </p:cNvSpPr>
          <p:nvPr/>
        </p:nvSpPr>
        <p:spPr bwMode="auto">
          <a:xfrm>
            <a:off x="6372975" y="1901716"/>
            <a:ext cx="140315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BBC (Pacific Quay)</a:t>
            </a:r>
          </a:p>
        </p:txBody>
      </p:sp>
      <p:sp>
        <p:nvSpPr>
          <p:cNvPr id="356" name="Text Box 34"/>
          <p:cNvSpPr txBox="1">
            <a:spLocks noChangeArrowheads="1"/>
          </p:cNvSpPr>
          <p:nvPr/>
        </p:nvSpPr>
        <p:spPr bwMode="auto">
          <a:xfrm>
            <a:off x="5658549" y="4169124"/>
            <a:ext cx="714375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Gamma</a:t>
            </a:r>
          </a:p>
        </p:txBody>
      </p:sp>
      <p:sp>
        <p:nvSpPr>
          <p:cNvPr id="357" name="Text Box 30"/>
          <p:cNvSpPr txBox="1">
            <a:spLocks noChangeArrowheads="1"/>
          </p:cNvSpPr>
          <p:nvPr/>
        </p:nvSpPr>
        <p:spPr bwMode="auto">
          <a:xfrm>
            <a:off x="390528" y="2560165"/>
            <a:ext cx="148597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BBC (HD 4K pilots)</a:t>
            </a:r>
          </a:p>
        </p:txBody>
      </p:sp>
      <p:sp>
        <p:nvSpPr>
          <p:cNvPr id="179" name="Text Box 42"/>
          <p:cNvSpPr txBox="1">
            <a:spLocks noChangeArrowheads="1"/>
          </p:cNvSpPr>
          <p:nvPr/>
        </p:nvSpPr>
        <p:spPr bwMode="auto">
          <a:xfrm>
            <a:off x="3056548" y="5495974"/>
            <a:ext cx="71977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NHS N3</a:t>
            </a:r>
          </a:p>
        </p:txBody>
      </p:sp>
      <p:sp>
        <p:nvSpPr>
          <p:cNvPr id="182" name="Text Box 30"/>
          <p:cNvSpPr txBox="1">
            <a:spLocks noChangeArrowheads="1"/>
          </p:cNvSpPr>
          <p:nvPr/>
        </p:nvSpPr>
        <p:spPr bwMode="auto">
          <a:xfrm>
            <a:off x="5444093" y="2237184"/>
            <a:ext cx="972186" cy="2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cs typeface="Arial" pitchFamily="34" charset="0"/>
              </a:rPr>
              <a:t>SWAN (</a:t>
            </a:r>
            <a:r>
              <a:rPr lang="en-US" altLang="en-US" sz="1200" dirty="0" err="1">
                <a:solidFill>
                  <a:srgbClr val="000000"/>
                </a:solidFill>
                <a:cs typeface="Arial" pitchFamily="34" charset="0"/>
              </a:rPr>
              <a:t>Glas</a:t>
            </a:r>
            <a:r>
              <a:rPr lang="en-US" altLang="en-US" sz="1200" dirty="0">
                <a:solidFill>
                  <a:srgbClr val="000000"/>
                </a:solidFill>
                <a:cs typeface="Arial" pitchFamily="34" charset="0"/>
              </a:rPr>
              <a:t>)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64" name="Text Box 30"/>
          <p:cNvSpPr txBox="1">
            <a:spLocks noChangeArrowheads="1"/>
          </p:cNvSpPr>
          <p:nvPr/>
        </p:nvSpPr>
        <p:spPr bwMode="auto">
          <a:xfrm>
            <a:off x="5435759" y="2797968"/>
            <a:ext cx="972186" cy="2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cs typeface="Arial" pitchFamily="34" charset="0"/>
              </a:rPr>
              <a:t>SWAN (</a:t>
            </a:r>
            <a:r>
              <a:rPr lang="en-US" altLang="en-US" sz="1200" dirty="0" err="1">
                <a:solidFill>
                  <a:srgbClr val="000000"/>
                </a:solidFill>
                <a:cs typeface="Arial" pitchFamily="34" charset="0"/>
              </a:rPr>
              <a:t>Edin</a:t>
            </a:r>
            <a:r>
              <a:rPr lang="en-US" altLang="en-US" sz="1200" dirty="0">
                <a:solidFill>
                  <a:srgbClr val="000000"/>
                </a:solidFill>
                <a:cs typeface="Arial" pitchFamily="34" charset="0"/>
              </a:rPr>
              <a:t>)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51272" y="3829602"/>
            <a:ext cx="916737" cy="948076"/>
            <a:chOff x="2551271" y="2972352"/>
            <a:chExt cx="916737" cy="948076"/>
          </a:xfrm>
        </p:grpSpPr>
        <p:sp>
          <p:nvSpPr>
            <p:cNvPr id="363" name="Oval 4"/>
            <p:cNvSpPr>
              <a:spLocks noChangeArrowheads="1"/>
            </p:cNvSpPr>
            <p:nvPr/>
          </p:nvSpPr>
          <p:spPr bwMode="auto">
            <a:xfrm>
              <a:off x="2551271" y="2972352"/>
              <a:ext cx="916737" cy="948076"/>
            </a:xfrm>
            <a:prstGeom prst="ellipse">
              <a:avLst/>
            </a:prstGeom>
            <a:solidFill>
              <a:srgbClr val="F9B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08" name="Text Box 14"/>
            <p:cNvSpPr txBox="1">
              <a:spLocks noChangeArrowheads="1"/>
            </p:cNvSpPr>
            <p:nvPr/>
          </p:nvSpPr>
          <p:spPr bwMode="auto">
            <a:xfrm>
              <a:off x="2613910" y="3148380"/>
              <a:ext cx="808435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300" b="1" dirty="0">
                  <a:solidFill>
                    <a:srgbClr val="000000"/>
                  </a:solidFill>
                  <a:cs typeface="Arial" pitchFamily="34" charset="0"/>
                </a:rPr>
                <a:t>Telecity Harbour Exch.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51320" y="2402460"/>
            <a:ext cx="996232" cy="948076"/>
            <a:chOff x="2551320" y="1545210"/>
            <a:chExt cx="996232" cy="948076"/>
          </a:xfrm>
        </p:grpSpPr>
        <p:sp>
          <p:nvSpPr>
            <p:cNvPr id="364" name="Oval 4"/>
            <p:cNvSpPr>
              <a:spLocks noChangeArrowheads="1"/>
            </p:cNvSpPr>
            <p:nvPr/>
          </p:nvSpPr>
          <p:spPr bwMode="auto">
            <a:xfrm>
              <a:off x="2579619" y="1545210"/>
              <a:ext cx="916737" cy="948076"/>
            </a:xfrm>
            <a:prstGeom prst="ellipse">
              <a:avLst/>
            </a:prstGeom>
            <a:solidFill>
              <a:srgbClr val="F9B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65" name="Text Box 14"/>
            <p:cNvSpPr txBox="1">
              <a:spLocks noChangeArrowheads="1"/>
            </p:cNvSpPr>
            <p:nvPr/>
          </p:nvSpPr>
          <p:spPr bwMode="auto">
            <a:xfrm>
              <a:off x="2551320" y="1721238"/>
              <a:ext cx="996232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None/>
              </a:pPr>
              <a:r>
                <a:rPr lang="en-GB" altLang="en-US" sz="1300" b="1" dirty="0">
                  <a:solidFill>
                    <a:srgbClr val="000000"/>
                  </a:solidFill>
                  <a:cs typeface="Arial" pitchFamily="34" charset="0"/>
                </a:rPr>
                <a:t>Telehouse</a:t>
              </a:r>
              <a:br>
                <a:rPr lang="en-GB" altLang="en-US" sz="1300" b="1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lang="en-US" altLang="en-US" sz="1300" b="1" dirty="0">
                  <a:solidFill>
                    <a:srgbClr val="000000"/>
                  </a:solidFill>
                  <a:cs typeface="Arial" pitchFamily="34" charset="0"/>
                </a:rPr>
                <a:t>North &amp; West</a:t>
              </a:r>
              <a:endParaRPr lang="en-GB" altLang="en-US" sz="1300" b="1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369" name="Text Box 40"/>
          <p:cNvSpPr txBox="1">
            <a:spLocks noChangeArrowheads="1"/>
          </p:cNvSpPr>
          <p:nvPr/>
        </p:nvSpPr>
        <p:spPr bwMode="auto">
          <a:xfrm>
            <a:off x="537040" y="4505773"/>
            <a:ext cx="92222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VM for </a:t>
            </a: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LGfL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70" name="Text Box 40"/>
          <p:cNvSpPr txBox="1">
            <a:spLocks noChangeArrowheads="1"/>
          </p:cNvSpPr>
          <p:nvPr/>
        </p:nvSpPr>
        <p:spPr bwMode="auto">
          <a:xfrm>
            <a:off x="322295" y="4720066"/>
            <a:ext cx="113477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RM for Schools</a:t>
            </a:r>
          </a:p>
        </p:txBody>
      </p:sp>
      <p:sp>
        <p:nvSpPr>
          <p:cNvPr id="372" name="Text Box 40"/>
          <p:cNvSpPr txBox="1">
            <a:spLocks noChangeArrowheads="1"/>
          </p:cNvSpPr>
          <p:nvPr/>
        </p:nvSpPr>
        <p:spPr bwMode="auto">
          <a:xfrm>
            <a:off x="752059" y="2954479"/>
            <a:ext cx="92222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VM for </a:t>
            </a:r>
            <a:r>
              <a:rPr lang="en-GB" altLang="en-US" sz="1200" dirty="0" err="1">
                <a:solidFill>
                  <a:srgbClr val="000000"/>
                </a:solidFill>
                <a:cs typeface="Arial" pitchFamily="34" charset="0"/>
              </a:rPr>
              <a:t>LGfL</a:t>
            </a:r>
            <a:endParaRPr lang="en-GB" alt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75" name="Text Box 40"/>
          <p:cNvSpPr txBox="1">
            <a:spLocks noChangeArrowheads="1"/>
          </p:cNvSpPr>
          <p:nvPr/>
        </p:nvSpPr>
        <p:spPr bwMode="auto">
          <a:xfrm>
            <a:off x="567633" y="2762892"/>
            <a:ext cx="117741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RM for Schools</a:t>
            </a:r>
          </a:p>
        </p:txBody>
      </p:sp>
      <p:sp>
        <p:nvSpPr>
          <p:cNvPr id="378" name="Text Box 40"/>
          <p:cNvSpPr txBox="1">
            <a:spLocks noChangeArrowheads="1"/>
          </p:cNvSpPr>
          <p:nvPr/>
        </p:nvSpPr>
        <p:spPr bwMode="auto">
          <a:xfrm>
            <a:off x="227139" y="3288464"/>
            <a:ext cx="10081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  <a:t>Global Transit </a:t>
            </a:r>
            <a:b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</a:br>
            <a: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  <a:t>Tata</a:t>
            </a:r>
          </a:p>
        </p:txBody>
      </p:sp>
      <p:sp>
        <p:nvSpPr>
          <p:cNvPr id="388" name="Oval 9"/>
          <p:cNvSpPr>
            <a:spLocks noChangeArrowheads="1"/>
          </p:cNvSpPr>
          <p:nvPr/>
        </p:nvSpPr>
        <p:spPr bwMode="auto">
          <a:xfrm rot="5400000">
            <a:off x="6134904" y="3313351"/>
            <a:ext cx="372975" cy="9714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vert270" wrap="none" lIns="68577" tIns="34289" rIns="68577" bIns="34289" anchor="ctr"/>
          <a:lstStyle/>
          <a:p>
            <a:pPr algn="ctr" defTabSz="457166">
              <a:defRPr/>
            </a:pPr>
            <a:r>
              <a:rPr lang="en-GB" sz="1200" dirty="0">
                <a:solidFill>
                  <a:schemeClr val="bg1"/>
                </a:solidFill>
                <a:cs typeface="Arial" charset="0"/>
              </a:rPr>
              <a:t>IXManchester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89" name="Oval 9"/>
          <p:cNvSpPr>
            <a:spLocks noChangeArrowheads="1"/>
          </p:cNvSpPr>
          <p:nvPr/>
        </p:nvSpPr>
        <p:spPr bwMode="auto">
          <a:xfrm rot="5400000">
            <a:off x="8316243" y="2012700"/>
            <a:ext cx="372975" cy="9714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vert270" wrap="none" lIns="68577" tIns="34289" rIns="68577" bIns="34289" anchor="ctr"/>
          <a:lstStyle/>
          <a:p>
            <a:pPr algn="ctr" defTabSz="457166">
              <a:defRPr/>
            </a:pPr>
            <a:r>
              <a:rPr lang="en-GB" sz="1200" dirty="0">
                <a:solidFill>
                  <a:schemeClr val="bg1"/>
                </a:solidFill>
                <a:cs typeface="Arial" charset="0"/>
              </a:rPr>
              <a:t>IXLeeds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90" name="Oval 9"/>
          <p:cNvSpPr>
            <a:spLocks noChangeArrowheads="1"/>
          </p:cNvSpPr>
          <p:nvPr/>
        </p:nvSpPr>
        <p:spPr bwMode="auto">
          <a:xfrm rot="5400000">
            <a:off x="474417" y="3524641"/>
            <a:ext cx="535785" cy="1023889"/>
          </a:xfrm>
          <a:prstGeom prst="ellipse">
            <a:avLst/>
          </a:prstGeom>
          <a:solidFill>
            <a:srgbClr val="0D6DBE"/>
          </a:solidFill>
          <a:ln w="9525">
            <a:noFill/>
            <a:round/>
            <a:headEnd/>
            <a:tailEnd/>
          </a:ln>
        </p:spPr>
        <p:txBody>
          <a:bodyPr vert="vert270" wrap="none" lIns="68577" tIns="34289" rIns="68577" bIns="34289" anchor="ctr"/>
          <a:lstStyle/>
          <a:p>
            <a:pPr algn="ctr" defTabSz="457166">
              <a:defRPr/>
            </a:pP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79" name="Text Box 40"/>
          <p:cNvSpPr txBox="1">
            <a:spLocks noChangeArrowheads="1"/>
          </p:cNvSpPr>
          <p:nvPr/>
        </p:nvSpPr>
        <p:spPr bwMode="auto">
          <a:xfrm>
            <a:off x="234739" y="3849399"/>
            <a:ext cx="10081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  <a:t>Global Transit </a:t>
            </a:r>
            <a:b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</a:br>
            <a: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  <a:t>Level3</a:t>
            </a:r>
          </a:p>
        </p:txBody>
      </p:sp>
      <p:sp>
        <p:nvSpPr>
          <p:cNvPr id="391" name="Oval 9"/>
          <p:cNvSpPr>
            <a:spLocks noChangeArrowheads="1"/>
          </p:cNvSpPr>
          <p:nvPr/>
        </p:nvSpPr>
        <p:spPr bwMode="auto">
          <a:xfrm rot="5400000">
            <a:off x="6789324" y="4921770"/>
            <a:ext cx="535785" cy="1023889"/>
          </a:xfrm>
          <a:prstGeom prst="ellipse">
            <a:avLst/>
          </a:prstGeom>
          <a:solidFill>
            <a:srgbClr val="0D6DBE"/>
          </a:solidFill>
          <a:ln w="9525">
            <a:noFill/>
            <a:round/>
            <a:headEnd/>
            <a:tailEnd/>
          </a:ln>
        </p:spPr>
        <p:txBody>
          <a:bodyPr vert="vert270" wrap="none" lIns="68577" tIns="34289" rIns="68577" bIns="34289" anchor="ctr"/>
          <a:lstStyle/>
          <a:p>
            <a:pPr algn="ctr" defTabSz="457166">
              <a:defRPr/>
            </a:pP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92" name="Text Box 40"/>
          <p:cNvSpPr txBox="1">
            <a:spLocks noChangeArrowheads="1"/>
          </p:cNvSpPr>
          <p:nvPr/>
        </p:nvSpPr>
        <p:spPr bwMode="auto">
          <a:xfrm>
            <a:off x="6549646" y="5246528"/>
            <a:ext cx="10081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  <a:t>Global Transit </a:t>
            </a:r>
            <a:b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</a:br>
            <a:r>
              <a:rPr lang="en-GB" altLang="en-US" sz="1200" dirty="0">
                <a:solidFill>
                  <a:srgbClr val="FFFFFF"/>
                </a:solidFill>
                <a:cs typeface="Arial" pitchFamily="34" charset="0"/>
              </a:rPr>
              <a:t>Level3</a:t>
            </a:r>
          </a:p>
        </p:txBody>
      </p:sp>
      <p:sp>
        <p:nvSpPr>
          <p:cNvPr id="208" name="Line 28"/>
          <p:cNvSpPr>
            <a:spLocks noChangeShapeType="1"/>
          </p:cNvSpPr>
          <p:nvPr/>
        </p:nvSpPr>
        <p:spPr bwMode="auto">
          <a:xfrm flipV="1">
            <a:off x="7139055" y="3905736"/>
            <a:ext cx="406428" cy="351401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35" name="Line 28"/>
          <p:cNvSpPr>
            <a:spLocks noChangeShapeType="1"/>
          </p:cNvSpPr>
          <p:nvPr/>
        </p:nvSpPr>
        <p:spPr bwMode="auto">
          <a:xfrm flipV="1">
            <a:off x="7087999" y="3962134"/>
            <a:ext cx="506243" cy="440114"/>
          </a:xfrm>
          <a:prstGeom prst="line">
            <a:avLst/>
          </a:prstGeom>
          <a:noFill/>
          <a:ln w="44450">
            <a:solidFill>
              <a:srgbClr val="82003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52" name="Text Box 30"/>
          <p:cNvSpPr txBox="1">
            <a:spLocks noChangeArrowheads="1"/>
          </p:cNvSpPr>
          <p:nvPr/>
        </p:nvSpPr>
        <p:spPr bwMode="auto">
          <a:xfrm>
            <a:off x="7548312" y="3797827"/>
            <a:ext cx="113849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Microsoft EU</a:t>
            </a:r>
          </a:p>
        </p:txBody>
      </p:sp>
      <p:sp>
        <p:nvSpPr>
          <p:cNvPr id="265" name="Line 53"/>
          <p:cNvSpPr>
            <a:spLocks noChangeShapeType="1"/>
          </p:cNvSpPr>
          <p:nvPr/>
        </p:nvSpPr>
        <p:spPr bwMode="auto">
          <a:xfrm flipH="1" flipV="1">
            <a:off x="7957218" y="2908852"/>
            <a:ext cx="525511" cy="349292"/>
          </a:xfrm>
          <a:prstGeom prst="line">
            <a:avLst/>
          </a:prstGeom>
          <a:noFill/>
          <a:ln w="38100">
            <a:solidFill>
              <a:srgbClr val="E85E1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68577" tIns="34289" rIns="68577" bIns="34289"/>
          <a:lstStyle/>
          <a:p>
            <a:endParaRPr lang="en-GB"/>
          </a:p>
        </p:txBody>
      </p:sp>
      <p:sp>
        <p:nvSpPr>
          <p:cNvPr id="299" name="Text Box 34"/>
          <p:cNvSpPr txBox="1">
            <a:spLocks noChangeArrowheads="1"/>
          </p:cNvSpPr>
          <p:nvPr/>
        </p:nvSpPr>
        <p:spPr bwMode="auto">
          <a:xfrm>
            <a:off x="7477597" y="2673985"/>
            <a:ext cx="78489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AQL 3G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006799" y="2824195"/>
            <a:ext cx="991791" cy="862358"/>
            <a:chOff x="8006797" y="1966944"/>
            <a:chExt cx="991791" cy="862358"/>
          </a:xfrm>
        </p:grpSpPr>
        <p:sp>
          <p:nvSpPr>
            <p:cNvPr id="315" name="Oval 4"/>
            <p:cNvSpPr>
              <a:spLocks noChangeArrowheads="1"/>
            </p:cNvSpPr>
            <p:nvPr/>
          </p:nvSpPr>
          <p:spPr bwMode="auto">
            <a:xfrm>
              <a:off x="8056783" y="1966944"/>
              <a:ext cx="901756" cy="862358"/>
            </a:xfrm>
            <a:prstGeom prst="ellipse">
              <a:avLst/>
            </a:prstGeom>
            <a:solidFill>
              <a:srgbClr val="F9B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16" name="Text Box 13"/>
            <p:cNvSpPr txBox="1">
              <a:spLocks noChangeArrowheads="1"/>
            </p:cNvSpPr>
            <p:nvPr/>
          </p:nvSpPr>
          <p:spPr bwMode="auto">
            <a:xfrm>
              <a:off x="8006797" y="2244799"/>
              <a:ext cx="991791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300" b="1" dirty="0">
                  <a:solidFill>
                    <a:srgbClr val="000000"/>
                  </a:solidFill>
                  <a:cs typeface="Arial" pitchFamily="34" charset="0"/>
                </a:rPr>
                <a:t>Leeds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544642" y="3943836"/>
            <a:ext cx="1059122" cy="948076"/>
            <a:chOff x="6544642" y="3086584"/>
            <a:chExt cx="1059122" cy="948076"/>
          </a:xfrm>
        </p:grpSpPr>
        <p:sp>
          <p:nvSpPr>
            <p:cNvPr id="361" name="Oval 4"/>
            <p:cNvSpPr>
              <a:spLocks noChangeArrowheads="1"/>
            </p:cNvSpPr>
            <p:nvPr/>
          </p:nvSpPr>
          <p:spPr bwMode="auto">
            <a:xfrm>
              <a:off x="6611660" y="3086584"/>
              <a:ext cx="916737" cy="948076"/>
            </a:xfrm>
            <a:prstGeom prst="ellipse">
              <a:avLst/>
            </a:prstGeom>
            <a:solidFill>
              <a:srgbClr val="F9B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62" name="Text Box 13"/>
            <p:cNvSpPr txBox="1">
              <a:spLocks noChangeArrowheads="1"/>
            </p:cNvSpPr>
            <p:nvPr/>
          </p:nvSpPr>
          <p:spPr bwMode="auto">
            <a:xfrm>
              <a:off x="6544642" y="3433621"/>
              <a:ext cx="105912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08013">
                <a:lnSpc>
                  <a:spcPct val="90000"/>
                </a:lnSpc>
                <a:spcBef>
                  <a:spcPts val="1600"/>
                </a:spcBef>
                <a:buClr>
                  <a:srgbClr val="DE481C"/>
                </a:buClr>
                <a:buSzPct val="120000"/>
                <a:buFont typeface="Lucida Grande"/>
                <a:buChar char="»"/>
                <a:defRPr sz="3700">
                  <a:solidFill>
                    <a:srgbClr val="2C3841"/>
                  </a:solidFill>
                  <a:latin typeface="Corbel" pitchFamily="34" charset="0"/>
                </a:defRPr>
              </a:lvl1pPr>
              <a:lvl2pPr marL="742950" indent="-285750" defTabSz="608013">
                <a:lnSpc>
                  <a:spcPct val="90000"/>
                </a:lnSpc>
                <a:spcBef>
                  <a:spcPts val="1063"/>
                </a:spcBef>
                <a:buClr>
                  <a:srgbClr val="DE481C"/>
                </a:buClr>
                <a:buSzPct val="120000"/>
                <a:buFont typeface="Lucida Grande"/>
                <a:buChar char="›"/>
                <a:defRPr sz="3700">
                  <a:solidFill>
                    <a:srgbClr val="2C3841"/>
                  </a:solidFill>
                  <a:latin typeface="Corbel" pitchFamily="34" charset="0"/>
                </a:defRPr>
              </a:lvl2pPr>
              <a:lvl3pPr marL="11430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3pPr>
              <a:lvl4pPr marL="16002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4pPr>
              <a:lvl5pPr marL="2057400" indent="-228600" defTabSz="608013">
                <a:lnSpc>
                  <a:spcPct val="90000"/>
                </a:lnSpc>
                <a:spcBef>
                  <a:spcPts val="538"/>
                </a:spcBef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5pPr>
              <a:lvl6pPr marL="25146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6pPr>
              <a:lvl7pPr marL="29718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7pPr>
              <a:lvl8pPr marL="34290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8pPr>
              <a:lvl9pPr marL="3886200" indent="-228600" defTabSz="608013" eaLnBrk="0" fontAlgn="base" hangingPunct="0">
                <a:lnSpc>
                  <a:spcPct val="90000"/>
                </a:lnSpc>
                <a:spcBef>
                  <a:spcPts val="538"/>
                </a:spcBef>
                <a:spcAft>
                  <a:spcPct val="0"/>
                </a:spcAft>
                <a:buClr>
                  <a:srgbClr val="DE481C"/>
                </a:buClr>
                <a:buSzPct val="120000"/>
                <a:buFont typeface="Lucida Grande"/>
                <a:buChar char="–"/>
                <a:defRPr sz="3200">
                  <a:solidFill>
                    <a:srgbClr val="2C3841"/>
                  </a:solidFill>
                  <a:latin typeface="Corbe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200" b="1" dirty="0">
                  <a:solidFill>
                    <a:srgbClr val="000000"/>
                  </a:solidFill>
                  <a:cs typeface="Arial" pitchFamily="34" charset="0"/>
                </a:rPr>
                <a:t>Manchester</a:t>
              </a:r>
            </a:p>
          </p:txBody>
        </p:sp>
      </p:grpSp>
      <p:sp>
        <p:nvSpPr>
          <p:cNvPr id="307" name="Text Box 42"/>
          <p:cNvSpPr txBox="1">
            <a:spLocks noChangeArrowheads="1"/>
          </p:cNvSpPr>
          <p:nvPr/>
        </p:nvSpPr>
        <p:spPr bwMode="auto">
          <a:xfrm>
            <a:off x="2039502" y="5495500"/>
            <a:ext cx="131036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 defTabSz="608013">
              <a:lnSpc>
                <a:spcPct val="90000"/>
              </a:lnSpc>
              <a:spcBef>
                <a:spcPts val="1600"/>
              </a:spcBef>
              <a:buClr>
                <a:srgbClr val="DE481C"/>
              </a:buClr>
              <a:buSzPct val="120000"/>
              <a:buFont typeface="Lucida Grande"/>
              <a:buChar char="»"/>
              <a:defRPr sz="3700">
                <a:solidFill>
                  <a:srgbClr val="2C3841"/>
                </a:solidFill>
                <a:latin typeface="Corbel" pitchFamily="34" charset="0"/>
              </a:defRPr>
            </a:lvl1pPr>
            <a:lvl2pPr marL="742950" indent="-285750" defTabSz="608013">
              <a:lnSpc>
                <a:spcPct val="90000"/>
              </a:lnSpc>
              <a:spcBef>
                <a:spcPts val="1063"/>
              </a:spcBef>
              <a:buClr>
                <a:srgbClr val="DE481C"/>
              </a:buClr>
              <a:buSzPct val="120000"/>
              <a:buFont typeface="Lucida Grande"/>
              <a:buChar char="›"/>
              <a:defRPr sz="3700">
                <a:solidFill>
                  <a:srgbClr val="2C3841"/>
                </a:solidFill>
                <a:latin typeface="Corbel" pitchFamily="34" charset="0"/>
              </a:defRPr>
            </a:lvl2pPr>
            <a:lvl3pPr marL="11430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3pPr>
            <a:lvl4pPr marL="16002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4pPr>
            <a:lvl5pPr marL="2057400" indent="-228600" defTabSz="608013">
              <a:lnSpc>
                <a:spcPct val="90000"/>
              </a:lnSpc>
              <a:spcBef>
                <a:spcPts val="538"/>
              </a:spcBef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38"/>
              </a:spcBef>
              <a:spcAft>
                <a:spcPct val="0"/>
              </a:spcAft>
              <a:buClr>
                <a:srgbClr val="DE481C"/>
              </a:buClr>
              <a:buSzPct val="120000"/>
              <a:buFont typeface="Lucida Grande"/>
              <a:buChar char="–"/>
              <a:defRPr sz="3200">
                <a:solidFill>
                  <a:srgbClr val="2C3841"/>
                </a:solidFill>
                <a:latin typeface="Corbe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200" dirty="0">
                <a:solidFill>
                  <a:srgbClr val="000000"/>
                </a:solidFill>
                <a:cs typeface="Arial" pitchFamily="34" charset="0"/>
              </a:rPr>
              <a:t>China Telecom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noProof="0" smtClean="0"/>
              <a:t>18/6/15</a:t>
            </a:r>
            <a:endParaRPr lang="en-GB" noProof="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5270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Highly capable national infrastructure</a:t>
            </a:r>
          </a:p>
          <a:p>
            <a:pPr lvl="1"/>
            <a:r>
              <a:rPr lang="en-US" dirty="0" smtClean="0"/>
              <a:t>Evolving </a:t>
            </a:r>
            <a:r>
              <a:rPr lang="mr-IN" dirty="0" smtClean="0"/>
              <a:t>–</a:t>
            </a:r>
            <a:r>
              <a:rPr lang="en-US" dirty="0" smtClean="0"/>
              <a:t> core 400-&gt;600G, &amp; beyond</a:t>
            </a:r>
          </a:p>
          <a:p>
            <a:pPr lvl="1"/>
            <a:r>
              <a:rPr lang="en-US" dirty="0" smtClean="0"/>
              <a:t>Contract structure 10+5 years from 2013</a:t>
            </a:r>
          </a:p>
          <a:p>
            <a:pPr lvl="1"/>
            <a:r>
              <a:rPr lang="en-US" dirty="0" smtClean="0"/>
              <a:t>We operate the infrastructure at all levels </a:t>
            </a:r>
            <a:r>
              <a:rPr lang="mr-IN" dirty="0" smtClean="0"/>
              <a:t>–</a:t>
            </a:r>
            <a:r>
              <a:rPr lang="en-US" dirty="0" smtClean="0"/>
              <a:t> optical transmission up to IP later</a:t>
            </a:r>
          </a:p>
          <a:p>
            <a:pPr lvl="1"/>
            <a:r>
              <a:rPr lang="en-US" dirty="0" smtClean="0"/>
              <a:t>100G Transmission system waiting for commissioning @ Jodrell</a:t>
            </a:r>
          </a:p>
          <a:p>
            <a:r>
              <a:rPr lang="en-US" dirty="0" smtClean="0"/>
              <a:t>Resilience to GEANT </a:t>
            </a:r>
            <a:r>
              <a:rPr lang="mr-IN" dirty="0" smtClean="0"/>
              <a:t>–</a:t>
            </a: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connection being commissioned</a:t>
            </a:r>
          </a:p>
          <a:p>
            <a:pPr lvl="1"/>
            <a:r>
              <a:rPr lang="en-US" dirty="0" smtClean="0"/>
              <a:t>100G resilient, will evolve</a:t>
            </a:r>
          </a:p>
          <a:p>
            <a:r>
              <a:rPr lang="en-US" dirty="0" smtClean="0"/>
              <a:t>Typical Janet latencies very low </a:t>
            </a:r>
            <a:r>
              <a:rPr lang="mr-IN" dirty="0" smtClean="0"/>
              <a:t>–</a:t>
            </a:r>
            <a:r>
              <a:rPr lang="en-US" dirty="0" smtClean="0"/>
              <a:t> e.g. London- Scotland RTT 10-12mS</a:t>
            </a:r>
          </a:p>
          <a:p>
            <a:r>
              <a:rPr lang="en-US" dirty="0" smtClean="0"/>
              <a:t>High-throughput data transfer support</a:t>
            </a:r>
          </a:p>
          <a:p>
            <a:pPr lvl="1"/>
            <a:r>
              <a:rPr lang="en-US" dirty="0" smtClean="0"/>
              <a:t>End-to-end initiative </a:t>
            </a:r>
            <a:r>
              <a:rPr lang="mr-IN" dirty="0" smtClean="0"/>
              <a:t>–</a:t>
            </a:r>
            <a:r>
              <a:rPr lang="en-US" dirty="0" smtClean="0"/>
              <a:t> support &amp; advice on this</a:t>
            </a:r>
          </a:p>
          <a:p>
            <a:pPr lvl="1"/>
            <a:r>
              <a:rPr lang="en-US" dirty="0" smtClean="0"/>
              <a:t>Tim </a:t>
            </a:r>
            <a:r>
              <a:rPr lang="en-US" dirty="0" err="1" smtClean="0"/>
              <a:t>Chown</a:t>
            </a:r>
            <a:r>
              <a:rPr lang="en-US" dirty="0" smtClean="0"/>
              <a:t>, Duncan Rand + 1</a:t>
            </a:r>
          </a:p>
          <a:p>
            <a:pPr lvl="1"/>
            <a:r>
              <a:rPr lang="en-US" dirty="0" smtClean="0"/>
              <a:t>May be more news following Chancellor’s Autumn Statement</a:t>
            </a:r>
          </a:p>
          <a:p>
            <a:r>
              <a:rPr lang="en-US" dirty="0" smtClean="0"/>
              <a:t>Connections to outsourced compute </a:t>
            </a:r>
            <a:r>
              <a:rPr lang="mr-IN" dirty="0" smtClean="0"/>
              <a:t>–</a:t>
            </a:r>
            <a:r>
              <a:rPr lang="en-US" dirty="0" smtClean="0"/>
              <a:t> Cloud</a:t>
            </a:r>
          </a:p>
          <a:p>
            <a:pPr lvl="1"/>
            <a:r>
              <a:rPr lang="en-US" dirty="0" smtClean="0"/>
              <a:t>IP and Layer2 (”Direct” connections to Amazon, Microsoft..)</a:t>
            </a:r>
          </a:p>
          <a:p>
            <a:pPr lvl="1"/>
            <a:r>
              <a:rPr lang="en-US" dirty="0" err="1" smtClean="0"/>
              <a:t>Jisc</a:t>
            </a:r>
            <a:r>
              <a:rPr lang="en-US" dirty="0" smtClean="0"/>
              <a:t> </a:t>
            </a:r>
            <a:r>
              <a:rPr lang="en-US" dirty="0" err="1" smtClean="0"/>
              <a:t>datacentre</a:t>
            </a:r>
            <a:r>
              <a:rPr lang="en-US" dirty="0" smtClean="0"/>
              <a:t> facilities (housing) </a:t>
            </a:r>
            <a:r>
              <a:rPr lang="mr-IN" dirty="0" smtClean="0"/>
              <a:t>–</a:t>
            </a:r>
            <a:r>
              <a:rPr lang="en-US" dirty="0" smtClean="0"/>
              <a:t> South (Slough), North </a:t>
            </a:r>
            <a:r>
              <a:rPr lang="mr-IN" dirty="0" smtClean="0"/>
              <a:t>–</a:t>
            </a:r>
            <a:r>
              <a:rPr lang="en-US" dirty="0" smtClean="0"/>
              <a:t> coming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Charging </a:t>
            </a:r>
            <a:r>
              <a:rPr lang="mr-IN" dirty="0" smtClean="0"/>
              <a:t>–</a:t>
            </a:r>
            <a:r>
              <a:rPr lang="en-US" dirty="0" smtClean="0"/>
              <a:t> 2017 &amp; beyond</a:t>
            </a:r>
          </a:p>
          <a:p>
            <a:pPr lvl="1"/>
            <a:r>
              <a:rPr lang="en-US" dirty="0" err="1" smtClean="0"/>
              <a:t>Jisc</a:t>
            </a:r>
            <a:r>
              <a:rPr lang="en-US" dirty="0" smtClean="0"/>
              <a:t> subscription model changing</a:t>
            </a:r>
          </a:p>
          <a:p>
            <a:pPr lvl="1"/>
            <a:r>
              <a:rPr lang="en-US" dirty="0" smtClean="0"/>
              <a:t>Service charges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eg</a:t>
            </a:r>
            <a:r>
              <a:rPr lang="en-US" dirty="0" smtClean="0"/>
              <a:t> UK point-to-point 10G circuit </a:t>
            </a:r>
            <a:r>
              <a:rPr lang="mr-IN" dirty="0" smtClean="0"/>
              <a:t>–</a:t>
            </a:r>
            <a:r>
              <a:rPr lang="en-US" dirty="0" smtClean="0"/>
              <a:t> maybe £30kpa</a:t>
            </a:r>
          </a:p>
        </p:txBody>
      </p:sp>
    </p:spTree>
    <p:extLst>
      <p:ext uri="{BB962C8B-B14F-4D97-AF65-F5344CB8AC3E}">
        <p14:creationId xmlns:p14="http://schemas.microsoft.com/office/powerpoint/2010/main" val="996800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AENEAS &amp; SKA networking</a:t>
            </a:r>
            <a:r>
              <a:rPr lang="mr-IN" dirty="0" smtClean="0"/>
              <a:t>…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Networking strands</a:t>
            </a:r>
          </a:p>
          <a:p>
            <a:pPr lvl="1"/>
            <a:r>
              <a:rPr lang="en-US" dirty="0" smtClean="0"/>
              <a:t>Tracking &amp; supporting UK community requirements for access to SKA data</a:t>
            </a:r>
          </a:p>
          <a:p>
            <a:pPr lvl="1"/>
            <a:r>
              <a:rPr lang="en-US" dirty="0" smtClean="0"/>
              <a:t>Supporting AENEAS &amp; relevant testing</a:t>
            </a:r>
          </a:p>
          <a:p>
            <a:pPr lvl="1"/>
            <a:r>
              <a:rPr lang="en-US" dirty="0" smtClean="0"/>
              <a:t>Connectivity to SKA HQ &amp; Jodrell Bank site</a:t>
            </a:r>
          </a:p>
          <a:p>
            <a:r>
              <a:rPr lang="en-US" dirty="0" smtClean="0"/>
              <a:t>Tests </a:t>
            </a:r>
            <a:r>
              <a:rPr lang="mr-IN" dirty="0" smtClean="0"/>
              <a:t>–</a:t>
            </a:r>
            <a:r>
              <a:rPr lang="en-US" dirty="0" smtClean="0"/>
              <a:t> requirements for first steps ?</a:t>
            </a:r>
          </a:p>
          <a:p>
            <a:pPr lvl="1"/>
            <a:r>
              <a:rPr lang="en-US" dirty="0" smtClean="0"/>
              <a:t>Locations/partner sites ?</a:t>
            </a:r>
          </a:p>
          <a:p>
            <a:pPr lvl="1"/>
            <a:r>
              <a:rPr lang="en-US" dirty="0" smtClean="0"/>
              <a:t>Network capacities required ?</a:t>
            </a:r>
          </a:p>
          <a:p>
            <a:r>
              <a:rPr lang="en-US" dirty="0" smtClean="0"/>
              <a:t>Forward look as things evolve ?</a:t>
            </a:r>
          </a:p>
          <a:p>
            <a:pPr lvl="1"/>
            <a:r>
              <a:rPr lang="en-US" dirty="0" smtClean="0"/>
              <a:t>More partners ?</a:t>
            </a:r>
          </a:p>
          <a:p>
            <a:pPr lvl="1"/>
            <a:r>
              <a:rPr lang="en-US" dirty="0" smtClean="0"/>
              <a:t>More capacity ?</a:t>
            </a:r>
          </a:p>
          <a:p>
            <a:r>
              <a:rPr lang="en-US" dirty="0" smtClean="0"/>
              <a:t>Governance &amp; Project-coordination</a:t>
            </a:r>
          </a:p>
          <a:p>
            <a:pPr lvl="1"/>
            <a:r>
              <a:rPr lang="en-US" dirty="0" smtClean="0"/>
              <a:t>Who to talk to for authoritative information ?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GridPP</a:t>
            </a:r>
            <a:endParaRPr lang="en-US" dirty="0" smtClean="0"/>
          </a:p>
          <a:p>
            <a:pPr lvl="2"/>
            <a:r>
              <a:rPr lang="en-US" dirty="0" smtClean="0"/>
              <a:t>management group provide a networking forward look</a:t>
            </a:r>
          </a:p>
          <a:p>
            <a:pPr lvl="2"/>
            <a:r>
              <a:rPr lang="en-US" dirty="0" smtClean="0"/>
              <a:t>co-ordinate UK position on responses to international networking initiatives (LHCOPN, </a:t>
            </a:r>
            <a:r>
              <a:rPr lang="en-US" dirty="0" err="1" smtClean="0"/>
              <a:t>LHCOne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Represent UK community requirements </a:t>
            </a:r>
            <a:r>
              <a:rPr lang="mr-IN" dirty="0" smtClean="0"/>
              <a:t>–</a:t>
            </a:r>
            <a:r>
              <a:rPr lang="en-US" dirty="0" smtClean="0"/>
              <a:t> Tier2/3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46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000" y="664950"/>
            <a:ext cx="8676000" cy="5863049"/>
          </a:xfrm>
        </p:spPr>
        <p:txBody>
          <a:bodyPr>
            <a:normAutofit/>
          </a:bodyPr>
          <a:lstStyle/>
          <a:p>
            <a:endParaRPr lang="en-US" sz="2600" dirty="0" smtClean="0"/>
          </a:p>
          <a:p>
            <a:r>
              <a:rPr lang="en-US" sz="2600" dirty="0" smtClean="0"/>
              <a:t>Janet – UK’s National Research and Education Network – NREN</a:t>
            </a:r>
          </a:p>
          <a:p>
            <a:r>
              <a:rPr lang="en-US" sz="2600" dirty="0" smtClean="0"/>
              <a:t>32 year of operation and growth – formed in 1984</a:t>
            </a:r>
            <a:endParaRPr lang="en-US" sz="2600" dirty="0"/>
          </a:p>
          <a:p>
            <a:r>
              <a:rPr lang="en-US" sz="2600" dirty="0" smtClean="0"/>
              <a:t>Now operated as part of </a:t>
            </a:r>
            <a:r>
              <a:rPr lang="en-US" sz="2600" dirty="0" err="1" smtClean="0"/>
              <a:t>Jisc</a:t>
            </a:r>
            <a:r>
              <a:rPr lang="en-US" sz="2600" dirty="0" smtClean="0"/>
              <a:t> Group</a:t>
            </a:r>
          </a:p>
          <a:p>
            <a:r>
              <a:rPr lang="en-US" sz="2600" dirty="0" smtClean="0"/>
              <a:t>Charitable entity owned and governed by Education and Research sector bodies and member institutions</a:t>
            </a:r>
          </a:p>
          <a:p>
            <a:pPr algn="r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9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Jisc Group structure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441F-50D6-0747-BB38-856ECDA8DBAF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035726" y="1397624"/>
            <a:ext cx="7574350" cy="4264909"/>
            <a:chOff x="615650" y="500611"/>
            <a:chExt cx="7912700" cy="44554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50" y="500611"/>
              <a:ext cx="7912700" cy="445542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07511" y="1281529"/>
              <a:ext cx="1478814" cy="132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GB" sz="800" dirty="0">
                  <a:solidFill>
                    <a:srgbClr val="2C3841"/>
                  </a:solidFill>
                </a:rPr>
                <a:t>Representative </a:t>
              </a:r>
              <a:r>
                <a:rPr lang="en-GB" sz="900" dirty="0">
                  <a:solidFill>
                    <a:srgbClr val="2C3841"/>
                  </a:solidFill>
                </a:rPr>
                <a:t>members</a:t>
              </a:r>
              <a:r>
                <a:rPr lang="en-GB" sz="800" dirty="0">
                  <a:solidFill>
                    <a:srgbClr val="2C3841"/>
                  </a:solidFill>
                </a:rPr>
                <a:t> of Jisc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14591" y="1281529"/>
              <a:ext cx="1647873" cy="132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GB" sz="900" dirty="0">
                  <a:solidFill>
                    <a:srgbClr val="2C3841"/>
                  </a:solidFill>
                </a:rPr>
                <a:t>Representative members of Jisc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882986" y="1281529"/>
              <a:ext cx="1675368" cy="132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GB" sz="900" dirty="0">
                  <a:solidFill>
                    <a:srgbClr val="2C3841"/>
                  </a:solidFill>
                </a:rPr>
                <a:t>Representative members of Jisc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64924" y="1281529"/>
              <a:ext cx="1478814" cy="132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GB" sz="900" dirty="0">
                  <a:solidFill>
                    <a:srgbClr val="2C3841"/>
                  </a:solidFill>
                </a:rPr>
                <a:t>Institutional members of Jisc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880312" y="1078573"/>
              <a:ext cx="1648038" cy="132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2C3841"/>
                  </a:solidFill>
                </a:rPr>
                <a:t>HEI’s and FEC’s from across the UK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78298" y="3139609"/>
              <a:ext cx="1177254" cy="1031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GB" sz="700" dirty="0">
                  <a:solidFill>
                    <a:srgbClr val="2C3841"/>
                  </a:solidFill>
                </a:rPr>
                <a:t>‘Holdco’ is registered charity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76738" y="4209017"/>
              <a:ext cx="864091" cy="2628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900" dirty="0">
                  <a:solidFill>
                    <a:srgbClr val="E85E12"/>
                  </a:solidFill>
                </a:rPr>
                <a:t>Jisc Services Limited </a:t>
              </a:r>
              <a:endParaRPr lang="en-GB" sz="900" dirty="0">
                <a:solidFill>
                  <a:srgbClr val="E85E1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87223" y="4209017"/>
              <a:ext cx="864091" cy="2628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900" dirty="0">
                  <a:solidFill>
                    <a:srgbClr val="0092CB"/>
                  </a:solidFill>
                </a:rPr>
                <a:t> Jisc Commercial Limited</a:t>
              </a:r>
              <a:endParaRPr lang="en-GB" sz="900" dirty="0">
                <a:solidFill>
                  <a:srgbClr val="0092CB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404001" y="2302110"/>
              <a:ext cx="6320628" cy="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1404001" y="2149710"/>
              <a:ext cx="0" cy="15240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3532334" y="2149710"/>
              <a:ext cx="0" cy="15240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5620072" y="2149710"/>
              <a:ext cx="0" cy="15240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7707810" y="2149710"/>
              <a:ext cx="0" cy="15240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4553005" y="2302110"/>
              <a:ext cx="0" cy="301536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4553005" y="3271894"/>
              <a:ext cx="0" cy="549491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998801" y="3090741"/>
              <a:ext cx="167601" cy="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998801" y="4398136"/>
              <a:ext cx="167601" cy="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154804" y="2934175"/>
              <a:ext cx="1" cy="156567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154804" y="2934175"/>
              <a:ext cx="907294" cy="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154804" y="4163512"/>
              <a:ext cx="0" cy="234624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154804" y="4163512"/>
              <a:ext cx="521934" cy="0"/>
            </a:xfrm>
            <a:prstGeom prst="line">
              <a:avLst/>
            </a:prstGeom>
            <a:ln cap="rnd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965919" y="4548820"/>
            <a:ext cx="1698694" cy="371897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000" dirty="0"/>
              <a:t>Jisc the charity has two subsidiary companies:</a:t>
            </a:r>
          </a:p>
        </p:txBody>
      </p:sp>
      <p:sp>
        <p:nvSpPr>
          <p:cNvPr id="33" name="Date Placeholder 4"/>
          <p:cNvSpPr>
            <a:spLocks noGrp="1"/>
          </p:cNvSpPr>
          <p:nvPr>
            <p:ph type="dt" sz="half" idx="10"/>
          </p:nvPr>
        </p:nvSpPr>
        <p:spPr>
          <a:xfrm>
            <a:off x="234000" y="5753250"/>
            <a:ext cx="720000" cy="180000"/>
          </a:xfrm>
        </p:spPr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93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5347826" y="-906478"/>
            <a:ext cx="5479249" cy="5479249"/>
          </a:xfrm>
          <a:prstGeom prst="ellipse">
            <a:avLst/>
          </a:prstGeom>
          <a:solidFill>
            <a:srgbClr val="ABBD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Who we serve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4</a:t>
            </a:fld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227214"/>
            <a:ext cx="9144000" cy="0"/>
          </a:xfrm>
          <a:prstGeom prst="line">
            <a:avLst/>
          </a:prstGeom>
          <a:ln w="12700">
            <a:solidFill>
              <a:srgbClr val="ABBD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076786" y="3882494"/>
            <a:ext cx="0" cy="1416798"/>
          </a:xfrm>
          <a:prstGeom prst="line">
            <a:avLst/>
          </a:prstGeom>
          <a:ln w="12700">
            <a:solidFill>
              <a:srgbClr val="ABBD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1742" y="5357157"/>
            <a:ext cx="950088" cy="141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b="1" dirty="0">
                <a:solidFill>
                  <a:srgbClr val="212A31"/>
                </a:solidFill>
                <a:cs typeface="Corbel"/>
              </a:rPr>
              <a:t>Colleges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460254" y="4500679"/>
            <a:ext cx="0" cy="798614"/>
          </a:xfrm>
          <a:prstGeom prst="line">
            <a:avLst/>
          </a:prstGeom>
          <a:ln w="12700">
            <a:solidFill>
              <a:srgbClr val="ABBD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985210" y="5357157"/>
            <a:ext cx="950088" cy="141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b="1" dirty="0">
                <a:solidFill>
                  <a:srgbClr val="212A31"/>
                </a:solidFill>
                <a:cs typeface="Corbel"/>
              </a:rPr>
              <a:t>Users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465139" y="4572770"/>
            <a:ext cx="0" cy="726522"/>
          </a:xfrm>
          <a:prstGeom prst="line">
            <a:avLst/>
          </a:prstGeom>
          <a:ln w="12700">
            <a:solidFill>
              <a:srgbClr val="ABBD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990095" y="5357157"/>
            <a:ext cx="950088" cy="141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b="1" dirty="0">
                <a:solidFill>
                  <a:srgbClr val="212A31"/>
                </a:solidFill>
                <a:cs typeface="Corbel"/>
              </a:rPr>
              <a:t>Universities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150217" y="3882494"/>
            <a:ext cx="0" cy="1416798"/>
          </a:xfrm>
          <a:prstGeom prst="line">
            <a:avLst/>
          </a:prstGeom>
          <a:ln w="12700">
            <a:solidFill>
              <a:srgbClr val="ABBD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569679" y="5357157"/>
            <a:ext cx="1161076" cy="141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1000" b="1" dirty="0">
                <a:solidFill>
                  <a:srgbClr val="212A31"/>
                </a:solidFill>
                <a:cs typeface="Corbel"/>
              </a:rPr>
              <a:t>Skills providers</a:t>
            </a:r>
          </a:p>
        </p:txBody>
      </p:sp>
      <p:sp>
        <p:nvSpPr>
          <p:cNvPr id="18" name="Oval 17"/>
          <p:cNvSpPr/>
          <p:nvPr/>
        </p:nvSpPr>
        <p:spPr>
          <a:xfrm>
            <a:off x="517496" y="2763914"/>
            <a:ext cx="1118580" cy="1118580"/>
          </a:xfrm>
          <a:prstGeom prst="ellipse">
            <a:avLst/>
          </a:prstGeom>
          <a:solidFill>
            <a:srgbClr val="ABBD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1996483" y="3635459"/>
            <a:ext cx="937312" cy="937312"/>
          </a:xfrm>
          <a:prstGeom prst="ellipse">
            <a:avLst/>
          </a:prstGeom>
          <a:solidFill>
            <a:srgbClr val="ABBD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3195881" y="1973820"/>
            <a:ext cx="1908677" cy="1908677"/>
          </a:xfrm>
          <a:prstGeom prst="ellipse">
            <a:avLst/>
          </a:prstGeom>
          <a:solidFill>
            <a:srgbClr val="ABBD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34001" y="137925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7" name="Picture 36" descr="deletem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164" y="2669075"/>
            <a:ext cx="832104" cy="518160"/>
          </a:xfrm>
          <a:prstGeom prst="rect">
            <a:avLst/>
          </a:prstGeom>
        </p:spPr>
      </p:pic>
      <p:pic>
        <p:nvPicPr>
          <p:cNvPr id="38" name="Picture 37" descr="deletem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164" y="2669075"/>
            <a:ext cx="832104" cy="518160"/>
          </a:xfrm>
          <a:prstGeom prst="rect">
            <a:avLst/>
          </a:prstGeom>
        </p:spPr>
      </p:pic>
      <p:pic>
        <p:nvPicPr>
          <p:cNvPr id="39" name="Picture 38" descr="deletem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802" y="2150915"/>
            <a:ext cx="1898904" cy="518160"/>
          </a:xfrm>
          <a:prstGeom prst="rect">
            <a:avLst/>
          </a:prstGeom>
        </p:spPr>
      </p:pic>
      <p:pic>
        <p:nvPicPr>
          <p:cNvPr id="40" name="Picture 39" descr="deletem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802" y="2150915"/>
            <a:ext cx="1898904" cy="518160"/>
          </a:xfrm>
          <a:prstGeom prst="rect">
            <a:avLst/>
          </a:prstGeom>
        </p:spPr>
      </p:pic>
      <p:pic>
        <p:nvPicPr>
          <p:cNvPr id="6" name="Picture 5" descr="deletem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00" y="3064124"/>
            <a:ext cx="768096" cy="518160"/>
          </a:xfrm>
          <a:prstGeom prst="rect">
            <a:avLst/>
          </a:prstGeom>
        </p:spPr>
      </p:pic>
      <p:pic>
        <p:nvPicPr>
          <p:cNvPr id="29" name="Picture 28" descr="deletem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00" y="3064124"/>
            <a:ext cx="768096" cy="518160"/>
          </a:xfrm>
          <a:prstGeom prst="rect">
            <a:avLst/>
          </a:prstGeom>
        </p:spPr>
      </p:pic>
      <p:pic>
        <p:nvPicPr>
          <p:cNvPr id="9" name="Picture 8" descr="deletem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781" y="3856126"/>
            <a:ext cx="749808" cy="518160"/>
          </a:xfrm>
          <a:prstGeom prst="rect">
            <a:avLst/>
          </a:prstGeom>
        </p:spPr>
      </p:pic>
      <p:pic>
        <p:nvPicPr>
          <p:cNvPr id="31" name="Picture 30" descr="deletem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781" y="3856126"/>
            <a:ext cx="749808" cy="518160"/>
          </a:xfrm>
          <a:prstGeom prst="rect">
            <a:avLst/>
          </a:prstGeom>
        </p:spPr>
      </p:pic>
      <p:sp>
        <p:nvSpPr>
          <p:cNvPr id="28" name="Date Placeholder 4"/>
          <p:cNvSpPr>
            <a:spLocks noGrp="1"/>
          </p:cNvSpPr>
          <p:nvPr>
            <p:ph type="dt" sz="half" idx="10"/>
          </p:nvPr>
        </p:nvSpPr>
        <p:spPr>
          <a:xfrm>
            <a:off x="234000" y="5753250"/>
            <a:ext cx="720000" cy="180000"/>
          </a:xfrm>
        </p:spPr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106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nip Single Corner Rectangle 18"/>
          <p:cNvSpPr/>
          <p:nvPr/>
        </p:nvSpPr>
        <p:spPr>
          <a:xfrm flipH="1" flipV="1">
            <a:off x="5805000" y="1559906"/>
            <a:ext cx="3105000" cy="2079000"/>
          </a:xfrm>
          <a:custGeom>
            <a:avLst/>
            <a:gdLst>
              <a:gd name="connsiteX0" fmla="*/ 0 w 3105000"/>
              <a:gd name="connsiteY0" fmla="*/ 0 h 2079000"/>
              <a:gd name="connsiteX1" fmla="*/ 2687932 w 3105000"/>
              <a:gd name="connsiteY1" fmla="*/ 0 h 2079000"/>
              <a:gd name="connsiteX2" fmla="*/ 3105000 w 3105000"/>
              <a:gd name="connsiteY2" fmla="*/ 417068 h 2079000"/>
              <a:gd name="connsiteX3" fmla="*/ 3105000 w 3105000"/>
              <a:gd name="connsiteY3" fmla="*/ 2079000 h 2079000"/>
              <a:gd name="connsiteX4" fmla="*/ 0 w 3105000"/>
              <a:gd name="connsiteY4" fmla="*/ 2079000 h 2079000"/>
              <a:gd name="connsiteX5" fmla="*/ 0 w 3105000"/>
              <a:gd name="connsiteY5" fmla="*/ 0 h 2079000"/>
              <a:gd name="connsiteX0" fmla="*/ 0 w 3105000"/>
              <a:gd name="connsiteY0" fmla="*/ 0 h 2079000"/>
              <a:gd name="connsiteX1" fmla="*/ 2828414 w 3105000"/>
              <a:gd name="connsiteY1" fmla="*/ 0 h 2079000"/>
              <a:gd name="connsiteX2" fmla="*/ 3105000 w 3105000"/>
              <a:gd name="connsiteY2" fmla="*/ 417068 h 2079000"/>
              <a:gd name="connsiteX3" fmla="*/ 3105000 w 3105000"/>
              <a:gd name="connsiteY3" fmla="*/ 2079000 h 2079000"/>
              <a:gd name="connsiteX4" fmla="*/ 0 w 3105000"/>
              <a:gd name="connsiteY4" fmla="*/ 2079000 h 2079000"/>
              <a:gd name="connsiteX5" fmla="*/ 0 w 3105000"/>
              <a:gd name="connsiteY5" fmla="*/ 0 h 2079000"/>
              <a:gd name="connsiteX0" fmla="*/ 0 w 3105000"/>
              <a:gd name="connsiteY0" fmla="*/ 0 h 2079000"/>
              <a:gd name="connsiteX1" fmla="*/ 2828414 w 3105000"/>
              <a:gd name="connsiteY1" fmla="*/ 0 h 2079000"/>
              <a:gd name="connsiteX2" fmla="*/ 3105000 w 3105000"/>
              <a:gd name="connsiteY2" fmla="*/ 467646 h 2079000"/>
              <a:gd name="connsiteX3" fmla="*/ 3105000 w 3105000"/>
              <a:gd name="connsiteY3" fmla="*/ 2079000 h 2079000"/>
              <a:gd name="connsiteX4" fmla="*/ 0 w 3105000"/>
              <a:gd name="connsiteY4" fmla="*/ 2079000 h 2079000"/>
              <a:gd name="connsiteX5" fmla="*/ 0 w 3105000"/>
              <a:gd name="connsiteY5" fmla="*/ 0 h 2079000"/>
              <a:gd name="connsiteX0" fmla="*/ 0 w 3105000"/>
              <a:gd name="connsiteY0" fmla="*/ 0 h 2079000"/>
              <a:gd name="connsiteX1" fmla="*/ 2811556 w 3105000"/>
              <a:gd name="connsiteY1" fmla="*/ 0 h 2079000"/>
              <a:gd name="connsiteX2" fmla="*/ 3105000 w 3105000"/>
              <a:gd name="connsiteY2" fmla="*/ 467646 h 2079000"/>
              <a:gd name="connsiteX3" fmla="*/ 3105000 w 3105000"/>
              <a:gd name="connsiteY3" fmla="*/ 2079000 h 2079000"/>
              <a:gd name="connsiteX4" fmla="*/ 0 w 3105000"/>
              <a:gd name="connsiteY4" fmla="*/ 2079000 h 2079000"/>
              <a:gd name="connsiteX5" fmla="*/ 0 w 3105000"/>
              <a:gd name="connsiteY5" fmla="*/ 0 h 207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05000" h="2079000">
                <a:moveTo>
                  <a:pt x="0" y="0"/>
                </a:moveTo>
                <a:lnTo>
                  <a:pt x="2811556" y="0"/>
                </a:lnTo>
                <a:lnTo>
                  <a:pt x="3105000" y="467646"/>
                </a:lnTo>
                <a:lnTo>
                  <a:pt x="3105000" y="2079000"/>
                </a:lnTo>
                <a:lnTo>
                  <a:pt x="0" y="2079000"/>
                </a:lnTo>
                <a:lnTo>
                  <a:pt x="0" y="0"/>
                </a:lnTo>
                <a:close/>
              </a:path>
            </a:pathLst>
          </a:custGeom>
          <a:solidFill>
            <a:srgbClr val="A600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20" name="Right Triangle 19"/>
          <p:cNvSpPr/>
          <p:nvPr/>
        </p:nvSpPr>
        <p:spPr>
          <a:xfrm rot="10800000">
            <a:off x="8503935" y="3636123"/>
            <a:ext cx="406066" cy="405000"/>
          </a:xfrm>
          <a:prstGeom prst="rtTriangle">
            <a:avLst/>
          </a:prstGeom>
          <a:solidFill>
            <a:srgbClr val="A600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22" name="Right Triangle 14"/>
          <p:cNvSpPr/>
          <p:nvPr/>
        </p:nvSpPr>
        <p:spPr>
          <a:xfrm rot="18880324" flipH="1">
            <a:off x="7959136" y="3867751"/>
            <a:ext cx="880127" cy="566459"/>
          </a:xfrm>
          <a:custGeom>
            <a:avLst/>
            <a:gdLst>
              <a:gd name="connsiteX0" fmla="*/ 0 w 791775"/>
              <a:gd name="connsiteY0" fmla="*/ 755278 h 755278"/>
              <a:gd name="connsiteX1" fmla="*/ 0 w 791775"/>
              <a:gd name="connsiteY1" fmla="*/ 0 h 755278"/>
              <a:gd name="connsiteX2" fmla="*/ 791775 w 791775"/>
              <a:gd name="connsiteY2" fmla="*/ 755278 h 755278"/>
              <a:gd name="connsiteX3" fmla="*/ 0 w 791775"/>
              <a:gd name="connsiteY3" fmla="*/ 755278 h 755278"/>
              <a:gd name="connsiteX0" fmla="*/ 0 w 1173503"/>
              <a:gd name="connsiteY0" fmla="*/ 755278 h 755278"/>
              <a:gd name="connsiteX1" fmla="*/ 0 w 1173503"/>
              <a:gd name="connsiteY1" fmla="*/ 0 h 755278"/>
              <a:gd name="connsiteX2" fmla="*/ 1173503 w 1173503"/>
              <a:gd name="connsiteY2" fmla="*/ 373672 h 755278"/>
              <a:gd name="connsiteX3" fmla="*/ 0 w 1173503"/>
              <a:gd name="connsiteY3" fmla="*/ 755278 h 75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3503" h="755278">
                <a:moveTo>
                  <a:pt x="0" y="755278"/>
                </a:moveTo>
                <a:lnTo>
                  <a:pt x="0" y="0"/>
                </a:lnTo>
                <a:lnTo>
                  <a:pt x="1173503" y="373672"/>
                </a:lnTo>
                <a:lnTo>
                  <a:pt x="0" y="755278"/>
                </a:lnTo>
                <a:close/>
              </a:path>
            </a:pathLst>
          </a:custGeom>
          <a:solidFill>
            <a:srgbClr val="42136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Our vision and mission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Isosceles Triangle 5"/>
          <p:cNvSpPr/>
          <p:nvPr/>
        </p:nvSpPr>
        <p:spPr>
          <a:xfrm>
            <a:off x="3890629" y="1424077"/>
            <a:ext cx="1362746" cy="1125461"/>
          </a:xfrm>
          <a:prstGeom prst="triangle">
            <a:avLst/>
          </a:prstGeom>
          <a:solidFill>
            <a:srgbClr val="DE481C"/>
          </a:soli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7" name="Trapezoid 6"/>
          <p:cNvSpPr/>
          <p:nvPr/>
        </p:nvSpPr>
        <p:spPr>
          <a:xfrm>
            <a:off x="3155952" y="2617351"/>
            <a:ext cx="2832100" cy="1220648"/>
          </a:xfrm>
          <a:prstGeom prst="trapezoid">
            <a:avLst>
              <a:gd name="adj" fmla="val 57116"/>
            </a:avLst>
          </a:prstGeom>
          <a:solidFill>
            <a:srgbClr val="DE481C">
              <a:alpha val="25000"/>
            </a:srgbClr>
          </a:soli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8" name="Trapezoid 7"/>
          <p:cNvSpPr/>
          <p:nvPr/>
        </p:nvSpPr>
        <p:spPr>
          <a:xfrm>
            <a:off x="2571750" y="3905838"/>
            <a:ext cx="4000500" cy="969823"/>
          </a:xfrm>
          <a:prstGeom prst="trapezoid">
            <a:avLst>
              <a:gd name="adj" fmla="val 58417"/>
            </a:avLst>
          </a:prstGeom>
          <a:solidFill>
            <a:srgbClr val="DE481C">
              <a:alpha val="25000"/>
            </a:srgbClr>
          </a:soli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9" name="Trapezoid 8"/>
          <p:cNvSpPr/>
          <p:nvPr/>
        </p:nvSpPr>
        <p:spPr>
          <a:xfrm>
            <a:off x="2120220" y="4943488"/>
            <a:ext cx="4903564" cy="658673"/>
          </a:xfrm>
          <a:prstGeom prst="trapezoid">
            <a:avLst>
              <a:gd name="adj" fmla="val 63655"/>
            </a:avLst>
          </a:prstGeom>
          <a:solidFill>
            <a:srgbClr val="DE481C">
              <a:alpha val="25000"/>
            </a:srgbClr>
          </a:solidFill>
          <a:ln w="63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188309" y="1933595"/>
            <a:ext cx="767386" cy="5336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400" b="1" dirty="0">
                <a:solidFill>
                  <a:schemeClr val="bg1"/>
                </a:solidFill>
                <a:latin typeface="Corbel"/>
                <a:cs typeface="Corbel"/>
              </a:rPr>
              <a:t>Vision</a:t>
            </a:r>
          </a:p>
          <a:p>
            <a:pPr algn="ctr">
              <a:lnSpc>
                <a:spcPct val="80000"/>
              </a:lnSpc>
            </a:pPr>
            <a:r>
              <a:rPr lang="en-GB" sz="1400" b="1" dirty="0">
                <a:solidFill>
                  <a:schemeClr val="bg1"/>
                </a:solidFill>
                <a:latin typeface="Corbel"/>
                <a:cs typeface="Corbel"/>
              </a:rPr>
              <a:t>&amp;</a:t>
            </a:r>
            <a:br>
              <a:rPr lang="en-GB" sz="1400" b="1" dirty="0">
                <a:solidFill>
                  <a:schemeClr val="bg1"/>
                </a:solidFill>
                <a:latin typeface="Corbel"/>
                <a:cs typeface="Corbel"/>
              </a:rPr>
            </a:br>
            <a:r>
              <a:rPr lang="en-GB" sz="1400" b="1" dirty="0">
                <a:solidFill>
                  <a:schemeClr val="bg1"/>
                </a:solidFill>
                <a:latin typeface="Corbel"/>
                <a:cs typeface="Corbel"/>
              </a:rPr>
              <a:t>Mission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90629" y="4300969"/>
            <a:ext cx="1362746" cy="172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0000"/>
              </a:lnSpc>
              <a:spcBef>
                <a:spcPts val="700"/>
              </a:spcBef>
            </a:pPr>
            <a:r>
              <a:rPr lang="en-GB" sz="1400" b="1" dirty="0">
                <a:solidFill>
                  <a:schemeClr val="bg1"/>
                </a:solidFill>
                <a:latin typeface="Corbel"/>
                <a:cs typeface="Corbel"/>
              </a:rPr>
              <a:t>Impact areas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99979" y="5183044"/>
            <a:ext cx="2544046" cy="172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0000"/>
              </a:lnSpc>
              <a:spcBef>
                <a:spcPts val="700"/>
              </a:spcBef>
            </a:pPr>
            <a:r>
              <a:rPr lang="en-GB" sz="1400" b="1" dirty="0">
                <a:solidFill>
                  <a:schemeClr val="bg1"/>
                </a:solidFill>
                <a:latin typeface="Corbel"/>
                <a:cs typeface="Corbel"/>
              </a:rPr>
              <a:t>Strategic enablers and values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17801" y="3137908"/>
            <a:ext cx="1708402" cy="172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0000"/>
              </a:lnSpc>
              <a:spcBef>
                <a:spcPts val="1200"/>
              </a:spcBef>
            </a:pPr>
            <a:r>
              <a:rPr lang="en-GB" sz="1400" b="1" dirty="0">
                <a:solidFill>
                  <a:schemeClr val="bg1"/>
                </a:solidFill>
                <a:latin typeface="Corbel"/>
                <a:cs typeface="Corbel"/>
              </a:rPr>
              <a:t>Strategic platforms</a:t>
            </a:r>
          </a:p>
        </p:txBody>
      </p:sp>
      <p:sp>
        <p:nvSpPr>
          <p:cNvPr id="14" name="Snip Single Corner Rectangle 13"/>
          <p:cNvSpPr/>
          <p:nvPr/>
        </p:nvSpPr>
        <p:spPr>
          <a:xfrm flipV="1">
            <a:off x="234000" y="1559904"/>
            <a:ext cx="3105000" cy="2079001"/>
          </a:xfrm>
          <a:custGeom>
            <a:avLst/>
            <a:gdLst>
              <a:gd name="connsiteX0" fmla="*/ 0 w 3105000"/>
              <a:gd name="connsiteY0" fmla="*/ 0 h 2079001"/>
              <a:gd name="connsiteX1" fmla="*/ 2687932 w 3105000"/>
              <a:gd name="connsiteY1" fmla="*/ 0 h 2079001"/>
              <a:gd name="connsiteX2" fmla="*/ 3105000 w 3105000"/>
              <a:gd name="connsiteY2" fmla="*/ 417068 h 2079001"/>
              <a:gd name="connsiteX3" fmla="*/ 3105000 w 3105000"/>
              <a:gd name="connsiteY3" fmla="*/ 2079001 h 2079001"/>
              <a:gd name="connsiteX4" fmla="*/ 0 w 3105000"/>
              <a:gd name="connsiteY4" fmla="*/ 2079001 h 2079001"/>
              <a:gd name="connsiteX5" fmla="*/ 0 w 3105000"/>
              <a:gd name="connsiteY5" fmla="*/ 0 h 2079001"/>
              <a:gd name="connsiteX0" fmla="*/ 0 w 3105000"/>
              <a:gd name="connsiteY0" fmla="*/ 0 h 2079001"/>
              <a:gd name="connsiteX1" fmla="*/ 2828415 w 3105000"/>
              <a:gd name="connsiteY1" fmla="*/ 0 h 2079001"/>
              <a:gd name="connsiteX2" fmla="*/ 3105000 w 3105000"/>
              <a:gd name="connsiteY2" fmla="*/ 417068 h 2079001"/>
              <a:gd name="connsiteX3" fmla="*/ 3105000 w 3105000"/>
              <a:gd name="connsiteY3" fmla="*/ 2079001 h 2079001"/>
              <a:gd name="connsiteX4" fmla="*/ 0 w 3105000"/>
              <a:gd name="connsiteY4" fmla="*/ 2079001 h 2079001"/>
              <a:gd name="connsiteX5" fmla="*/ 0 w 3105000"/>
              <a:gd name="connsiteY5" fmla="*/ 0 h 2079001"/>
              <a:gd name="connsiteX0" fmla="*/ 0 w 3105000"/>
              <a:gd name="connsiteY0" fmla="*/ 0 h 2079001"/>
              <a:gd name="connsiteX1" fmla="*/ 2828415 w 3105000"/>
              <a:gd name="connsiteY1" fmla="*/ 0 h 2079001"/>
              <a:gd name="connsiteX2" fmla="*/ 3099381 w 3105000"/>
              <a:gd name="connsiteY2" fmla="*/ 462027 h 2079001"/>
              <a:gd name="connsiteX3" fmla="*/ 3105000 w 3105000"/>
              <a:gd name="connsiteY3" fmla="*/ 2079001 h 2079001"/>
              <a:gd name="connsiteX4" fmla="*/ 0 w 3105000"/>
              <a:gd name="connsiteY4" fmla="*/ 2079001 h 2079001"/>
              <a:gd name="connsiteX5" fmla="*/ 0 w 3105000"/>
              <a:gd name="connsiteY5" fmla="*/ 0 h 2079001"/>
              <a:gd name="connsiteX0" fmla="*/ 0 w 3105000"/>
              <a:gd name="connsiteY0" fmla="*/ 0 h 2079001"/>
              <a:gd name="connsiteX1" fmla="*/ 2811557 w 3105000"/>
              <a:gd name="connsiteY1" fmla="*/ 0 h 2079001"/>
              <a:gd name="connsiteX2" fmla="*/ 3099381 w 3105000"/>
              <a:gd name="connsiteY2" fmla="*/ 462027 h 2079001"/>
              <a:gd name="connsiteX3" fmla="*/ 3105000 w 3105000"/>
              <a:gd name="connsiteY3" fmla="*/ 2079001 h 2079001"/>
              <a:gd name="connsiteX4" fmla="*/ 0 w 3105000"/>
              <a:gd name="connsiteY4" fmla="*/ 2079001 h 2079001"/>
              <a:gd name="connsiteX5" fmla="*/ 0 w 3105000"/>
              <a:gd name="connsiteY5" fmla="*/ 0 h 207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05000" h="2079001">
                <a:moveTo>
                  <a:pt x="0" y="0"/>
                </a:moveTo>
                <a:lnTo>
                  <a:pt x="2811557" y="0"/>
                </a:lnTo>
                <a:lnTo>
                  <a:pt x="3099381" y="462027"/>
                </a:lnTo>
                <a:lnTo>
                  <a:pt x="3105000" y="2079001"/>
                </a:lnTo>
                <a:lnTo>
                  <a:pt x="0" y="2079001"/>
                </a:lnTo>
                <a:lnTo>
                  <a:pt x="0" y="0"/>
                </a:lnTo>
                <a:close/>
              </a:path>
            </a:pathLst>
          </a:custGeom>
          <a:solidFill>
            <a:srgbClr val="0F7E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15" name="Right Triangle 14"/>
          <p:cNvSpPr/>
          <p:nvPr/>
        </p:nvSpPr>
        <p:spPr>
          <a:xfrm rot="10800000" flipH="1">
            <a:off x="234003" y="3636121"/>
            <a:ext cx="406067" cy="405000"/>
          </a:xfrm>
          <a:prstGeom prst="rtTriangle">
            <a:avLst/>
          </a:prstGeom>
          <a:solidFill>
            <a:srgbClr val="0F7E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69000" y="1627321"/>
            <a:ext cx="2835000" cy="16312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400"/>
              </a:lnSpc>
              <a:spcBef>
                <a:spcPts val="700"/>
              </a:spcBef>
            </a:pPr>
            <a:r>
              <a:rPr lang="en-GB" sz="2100" b="1" dirty="0">
                <a:solidFill>
                  <a:srgbClr val="08426C"/>
                </a:solidFill>
                <a:latin typeface="Corbel"/>
                <a:cs typeface="Corbel"/>
              </a:rPr>
              <a:t>Vision</a:t>
            </a:r>
          </a:p>
          <a:p>
            <a:pPr>
              <a:lnSpc>
                <a:spcPts val="2400"/>
              </a:lnSpc>
              <a:spcBef>
                <a:spcPts val="700"/>
              </a:spcBef>
            </a:pPr>
            <a:r>
              <a:rPr lang="en-GB" sz="2100" dirty="0">
                <a:solidFill>
                  <a:srgbClr val="FFFFFF"/>
                </a:solidFill>
              </a:rPr>
              <a:t>To make the </a:t>
            </a:r>
            <a:r>
              <a:rPr lang="en-GB" sz="2100" b="1" dirty="0">
                <a:solidFill>
                  <a:srgbClr val="FFFFFF"/>
                </a:solidFill>
              </a:rPr>
              <a:t>UK</a:t>
            </a:r>
            <a:r>
              <a:rPr lang="en-GB" sz="2100" dirty="0">
                <a:solidFill>
                  <a:srgbClr val="FFFFFF"/>
                </a:solidFill>
              </a:rPr>
              <a:t> the most </a:t>
            </a:r>
            <a:r>
              <a:rPr lang="en-GB" sz="2100" b="1" dirty="0">
                <a:solidFill>
                  <a:srgbClr val="FFFFFF"/>
                </a:solidFill>
              </a:rPr>
              <a:t>digitally advanced education</a:t>
            </a:r>
            <a:r>
              <a:rPr lang="en-GB" sz="2100" dirty="0">
                <a:solidFill>
                  <a:srgbClr val="FFFFFF"/>
                </a:solidFill>
              </a:rPr>
              <a:t> and </a:t>
            </a:r>
            <a:r>
              <a:rPr lang="en-GB" sz="2100" b="1" dirty="0">
                <a:solidFill>
                  <a:srgbClr val="FFFFFF"/>
                </a:solidFill>
              </a:rPr>
              <a:t>research</a:t>
            </a:r>
            <a:r>
              <a:rPr lang="en-GB" sz="2100" dirty="0">
                <a:solidFill>
                  <a:srgbClr val="FFFFFF"/>
                </a:solidFill>
              </a:rPr>
              <a:t> nation </a:t>
            </a:r>
            <a:r>
              <a:rPr lang="en-GB" sz="2100" b="1" dirty="0">
                <a:solidFill>
                  <a:srgbClr val="FFFFFF"/>
                </a:solidFill>
              </a:rPr>
              <a:t>in the world</a:t>
            </a:r>
            <a:endParaRPr lang="en-GB" sz="2100" b="1" dirty="0">
              <a:solidFill>
                <a:srgbClr val="FFFFFF"/>
              </a:solidFill>
              <a:latin typeface="Corbel"/>
              <a:cs typeface="Corbel"/>
            </a:endParaRPr>
          </a:p>
        </p:txBody>
      </p:sp>
      <p:sp>
        <p:nvSpPr>
          <p:cNvPr id="17" name="Right Triangle 14"/>
          <p:cNvSpPr/>
          <p:nvPr/>
        </p:nvSpPr>
        <p:spPr>
          <a:xfrm rot="2719676">
            <a:off x="304743" y="3867752"/>
            <a:ext cx="880127" cy="566459"/>
          </a:xfrm>
          <a:custGeom>
            <a:avLst/>
            <a:gdLst>
              <a:gd name="connsiteX0" fmla="*/ 0 w 791775"/>
              <a:gd name="connsiteY0" fmla="*/ 755278 h 755278"/>
              <a:gd name="connsiteX1" fmla="*/ 0 w 791775"/>
              <a:gd name="connsiteY1" fmla="*/ 0 h 755278"/>
              <a:gd name="connsiteX2" fmla="*/ 791775 w 791775"/>
              <a:gd name="connsiteY2" fmla="*/ 755278 h 755278"/>
              <a:gd name="connsiteX3" fmla="*/ 0 w 791775"/>
              <a:gd name="connsiteY3" fmla="*/ 755278 h 755278"/>
              <a:gd name="connsiteX0" fmla="*/ 0 w 1173503"/>
              <a:gd name="connsiteY0" fmla="*/ 755278 h 755278"/>
              <a:gd name="connsiteX1" fmla="*/ 0 w 1173503"/>
              <a:gd name="connsiteY1" fmla="*/ 0 h 755278"/>
              <a:gd name="connsiteX2" fmla="*/ 1173503 w 1173503"/>
              <a:gd name="connsiteY2" fmla="*/ 373672 h 755278"/>
              <a:gd name="connsiteX3" fmla="*/ 0 w 1173503"/>
              <a:gd name="connsiteY3" fmla="*/ 755278 h 75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3503" h="755278">
                <a:moveTo>
                  <a:pt x="0" y="755278"/>
                </a:moveTo>
                <a:lnTo>
                  <a:pt x="0" y="0"/>
                </a:lnTo>
                <a:lnTo>
                  <a:pt x="1173503" y="373672"/>
                </a:lnTo>
                <a:lnTo>
                  <a:pt x="0" y="755278"/>
                </a:lnTo>
                <a:close/>
              </a:path>
            </a:pathLst>
          </a:custGeom>
          <a:solidFill>
            <a:srgbClr val="0842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5973714" y="1627325"/>
            <a:ext cx="2835000" cy="19620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400"/>
              </a:lnSpc>
              <a:spcBef>
                <a:spcPts val="700"/>
              </a:spcBef>
            </a:pPr>
            <a:r>
              <a:rPr lang="en-GB" sz="2100" b="1" dirty="0">
                <a:solidFill>
                  <a:srgbClr val="42136E"/>
                </a:solidFill>
                <a:latin typeface="Corbel"/>
                <a:cs typeface="Corbel"/>
              </a:rPr>
              <a:t>Mission</a:t>
            </a:r>
          </a:p>
          <a:p>
            <a:pPr>
              <a:lnSpc>
                <a:spcPts val="1750"/>
              </a:lnSpc>
              <a:spcBef>
                <a:spcPts val="300"/>
              </a:spcBef>
            </a:pPr>
            <a:r>
              <a:rPr lang="en-GB" sz="1400" dirty="0">
                <a:solidFill>
                  <a:schemeClr val="bg1"/>
                </a:solidFill>
              </a:rPr>
              <a:t>To enable people in </a:t>
            </a:r>
            <a:r>
              <a:rPr lang="en-GB" sz="1400" b="1" dirty="0">
                <a:solidFill>
                  <a:schemeClr val="bg1"/>
                </a:solidFill>
              </a:rPr>
              <a:t>higher education</a:t>
            </a:r>
            <a:r>
              <a:rPr lang="en-GB" sz="1400" dirty="0">
                <a:solidFill>
                  <a:schemeClr val="bg1"/>
                </a:solidFill>
              </a:rPr>
              <a:t>, </a:t>
            </a:r>
            <a:r>
              <a:rPr lang="en-GB" sz="1400" b="1" dirty="0">
                <a:solidFill>
                  <a:schemeClr val="bg1"/>
                </a:solidFill>
              </a:rPr>
              <a:t>further education</a:t>
            </a:r>
            <a:r>
              <a:rPr lang="en-GB" sz="1400" dirty="0">
                <a:solidFill>
                  <a:schemeClr val="bg1"/>
                </a:solidFill>
              </a:rPr>
              <a:t> and </a:t>
            </a:r>
            <a:r>
              <a:rPr lang="en-GB" sz="1400" b="1" dirty="0">
                <a:solidFill>
                  <a:schemeClr val="bg1"/>
                </a:solidFill>
              </a:rPr>
              <a:t>skills</a:t>
            </a:r>
            <a:r>
              <a:rPr lang="en-GB" sz="1400" dirty="0">
                <a:solidFill>
                  <a:schemeClr val="bg1"/>
                </a:solidFill>
              </a:rPr>
              <a:t> in the UK to perform at the </a:t>
            </a:r>
            <a:r>
              <a:rPr lang="en-GB" sz="1400" b="1" dirty="0">
                <a:solidFill>
                  <a:schemeClr val="bg1"/>
                </a:solidFill>
              </a:rPr>
              <a:t>forefront of international practice </a:t>
            </a:r>
            <a:r>
              <a:rPr lang="en-GB" sz="1400" dirty="0">
                <a:solidFill>
                  <a:schemeClr val="bg1"/>
                </a:solidFill>
              </a:rPr>
              <a:t>by exploiting fully the possibilities of </a:t>
            </a:r>
            <a:r>
              <a:rPr lang="en-GB" sz="1400" b="1" dirty="0">
                <a:solidFill>
                  <a:schemeClr val="bg1"/>
                </a:solidFill>
              </a:rPr>
              <a:t>modern digital empowerment</a:t>
            </a:r>
            <a:r>
              <a:rPr lang="en-GB" sz="1400" dirty="0">
                <a:solidFill>
                  <a:schemeClr val="bg1"/>
                </a:solidFill>
              </a:rPr>
              <a:t>, </a:t>
            </a:r>
            <a:r>
              <a:rPr lang="en-GB" sz="1400" b="1" dirty="0">
                <a:solidFill>
                  <a:schemeClr val="bg1"/>
                </a:solidFill>
              </a:rPr>
              <a:t>content</a:t>
            </a:r>
            <a:r>
              <a:rPr lang="en-GB" sz="1400" dirty="0">
                <a:solidFill>
                  <a:schemeClr val="bg1"/>
                </a:solidFill>
              </a:rPr>
              <a:t> and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        </a:t>
            </a:r>
            <a:r>
              <a:rPr lang="en-GB" sz="1400" b="1" dirty="0">
                <a:solidFill>
                  <a:schemeClr val="bg1"/>
                </a:solidFill>
              </a:rPr>
              <a:t>connectivity</a:t>
            </a:r>
            <a:endParaRPr lang="en-GB" sz="1400" b="1" dirty="0">
              <a:solidFill>
                <a:schemeClr val="bg1"/>
              </a:solidFill>
              <a:latin typeface="Corbel"/>
              <a:cs typeface="Corbel"/>
            </a:endParaRP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10"/>
          </p:nvPr>
        </p:nvSpPr>
        <p:spPr>
          <a:xfrm>
            <a:off x="234000" y="5753250"/>
            <a:ext cx="720000" cy="180000"/>
          </a:xfrm>
        </p:spPr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1336591" y="5403882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493992" y="5403882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651394" y="5403882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803250" y="5403882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deletem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52" y="1620530"/>
            <a:ext cx="8007096" cy="381914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GB" dirty="0" smtClean="0"/>
              <a:t>What does Jisc do?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6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424702" y="2423573"/>
            <a:ext cx="2293244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GB" sz="2400" dirty="0">
                <a:solidFill>
                  <a:srgbClr val="212A31"/>
                </a:solidFill>
                <a:cs typeface="Corbel"/>
              </a:rPr>
              <a:t>Does 4 things…</a:t>
            </a:r>
            <a:endParaRPr lang="en-GB" sz="2400" dirty="0">
              <a:solidFill>
                <a:srgbClr val="212A31"/>
              </a:solidFill>
              <a:latin typeface="Corbel"/>
              <a:cs typeface="Corbe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0691" y="4758250"/>
            <a:ext cx="1462430" cy="625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900" dirty="0">
                <a:solidFill>
                  <a:schemeClr val="bg1"/>
                </a:solidFill>
                <a:cs typeface="Corbel"/>
              </a:rPr>
              <a:t>Providing and developing a network infrastructure and related services that meet the needs of the UK research and education communities</a:t>
            </a:r>
            <a:endParaRPr lang="en-GB" sz="900" dirty="0">
              <a:solidFill>
                <a:schemeClr val="bg1"/>
              </a:solidFill>
              <a:latin typeface="Corbel"/>
              <a:cs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63637" y="4758250"/>
            <a:ext cx="1462430" cy="5009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US" sz="900" dirty="0">
                <a:solidFill>
                  <a:srgbClr val="FFFFFF"/>
                </a:solidFill>
              </a:rPr>
              <a:t>Supporting the procurement, management and discovery of resources for UK education and research.</a:t>
            </a:r>
            <a:endParaRPr lang="en-GB" sz="900" dirty="0">
              <a:solidFill>
                <a:srgbClr val="FFFFFF"/>
              </a:solidFill>
              <a:latin typeface="Corbel"/>
              <a:cs typeface="Corbe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15495" y="4758250"/>
            <a:ext cx="1462430" cy="625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900" dirty="0">
                <a:solidFill>
                  <a:schemeClr val="bg1"/>
                </a:solidFill>
                <a:cs typeface="Corbel"/>
              </a:rPr>
              <a:t>Our network of national and regional teams provide local engagement, advice and support to help you get the most out of our service offer</a:t>
            </a:r>
            <a:endParaRPr lang="en-GB" sz="900" dirty="0">
              <a:solidFill>
                <a:schemeClr val="bg1"/>
              </a:solidFill>
              <a:latin typeface="Corbel"/>
              <a:cs typeface="Corbe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32672" y="4758250"/>
            <a:ext cx="1542876" cy="625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r>
              <a:rPr lang="en-GB" sz="900" dirty="0">
                <a:solidFill>
                  <a:schemeClr val="bg1"/>
                </a:solidFill>
                <a:cs typeface="Corbel"/>
              </a:rPr>
              <a:t>Our R&amp;D work, paid for entirely by our major funders, identifies emerging technologies and develops them around your particular needs</a:t>
            </a:r>
            <a:endParaRPr lang="en-GB" sz="900" dirty="0">
              <a:solidFill>
                <a:schemeClr val="bg1"/>
              </a:solidFill>
              <a:latin typeface="Corbel"/>
              <a:cs typeface="Corbel"/>
            </a:endParaRP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234000" y="5753250"/>
            <a:ext cx="720000" cy="180000"/>
          </a:xfrm>
        </p:spPr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81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GB" dirty="0" smtClean="0"/>
              <a:t>Jisc does 4 things…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7</a:t>
            </a:fld>
            <a:endParaRPr lang="en-GB" dirty="0"/>
          </a:p>
        </p:txBody>
      </p:sp>
      <p:pic>
        <p:nvPicPr>
          <p:cNvPr id="6" name="Picture 5" descr="deletem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00" y="4930290"/>
            <a:ext cx="7403592" cy="82296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336591" y="1383356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493992" y="1383356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51394" y="1383356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803250" y="1383356"/>
            <a:ext cx="0" cy="343825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95316" y="3033574"/>
            <a:ext cx="1673180" cy="18328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Our work in this area includes: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Security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Connectivity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Access and identity management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Procurement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Cloud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Email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Internet and IP services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Telecoms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Videoconferencing</a:t>
            </a:r>
            <a:endParaRPr lang="en-GB" sz="900" dirty="0">
              <a:solidFill>
                <a:srgbClr val="212A31"/>
              </a:solidFill>
              <a:latin typeface="Corbel"/>
              <a:cs typeface="Corbe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57404" y="3033576"/>
            <a:ext cx="1673180" cy="1358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Our work in this area includes: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Journals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e-books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Maps and geospatial data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Learning and teaching resources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Resource discovery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Film and images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Repositories</a:t>
            </a:r>
            <a:endParaRPr lang="en-GB" sz="900" dirty="0">
              <a:solidFill>
                <a:srgbClr val="212A31"/>
              </a:solidFill>
              <a:latin typeface="Corbel"/>
              <a:cs typeface="Corbe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14806" y="3033573"/>
            <a:ext cx="1673180" cy="1681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In this area we provide: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A single point of contact through a dedicated account manager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Subject specialists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Communities of practice and peer networking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Local stakeholder for a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Training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A range of online and face to face events (e.g. Digifest, Networkshop)</a:t>
            </a:r>
            <a:endParaRPr lang="en-GB" sz="900" dirty="0">
              <a:solidFill>
                <a:srgbClr val="212A31"/>
              </a:solidFill>
              <a:latin typeface="Corbel"/>
              <a:cs typeface="Corbe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966661" y="3033573"/>
            <a:ext cx="1673180" cy="17838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 We are currently running 34 R&amp;D projects including the following topic areas: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Collaboration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Curation and preservation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Data and analytics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Digital literacy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E-learning and VLEs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Libraries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Open access</a:t>
            </a:r>
          </a:p>
          <a:p>
            <a:pPr marL="107994" indent="-107994">
              <a:lnSpc>
                <a:spcPct val="90000"/>
              </a:lnSpc>
              <a:spcBef>
                <a:spcPts val="400"/>
              </a:spcBef>
              <a:buClr>
                <a:srgbClr val="8A96A0"/>
              </a:buClr>
              <a:buFont typeface="Lucida Grande"/>
              <a:buChar char="»"/>
            </a:pPr>
            <a:r>
              <a:rPr lang="en-GB" sz="900" dirty="0">
                <a:solidFill>
                  <a:srgbClr val="212A31"/>
                </a:solidFill>
                <a:cs typeface="Corbel"/>
              </a:rPr>
              <a:t>Research and research data</a:t>
            </a:r>
            <a:endParaRPr lang="en-GB" sz="900" dirty="0">
              <a:solidFill>
                <a:srgbClr val="212A31"/>
              </a:solidFill>
              <a:latin typeface="Corbel"/>
              <a:cs typeface="Corbel"/>
            </a:endParaRPr>
          </a:p>
        </p:txBody>
      </p:sp>
      <p:pic>
        <p:nvPicPr>
          <p:cNvPr id="15" name="Picture 14" descr="deletem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76" y="1826283"/>
            <a:ext cx="7757160" cy="871728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336591" y="2797472"/>
            <a:ext cx="0" cy="180000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493992" y="2797472"/>
            <a:ext cx="0" cy="180000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651394" y="2797472"/>
            <a:ext cx="0" cy="180000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03250" y="2797472"/>
            <a:ext cx="0" cy="180000"/>
          </a:xfrm>
          <a:prstGeom prst="line">
            <a:avLst/>
          </a:prstGeom>
          <a:ln w="20320">
            <a:solidFill>
              <a:srgbClr val="E0481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4"/>
          <p:cNvSpPr>
            <a:spLocks noGrp="1"/>
          </p:cNvSpPr>
          <p:nvPr>
            <p:ph type="dt" sz="half" idx="10"/>
          </p:nvPr>
        </p:nvSpPr>
        <p:spPr>
          <a:xfrm>
            <a:off x="234000" y="5753250"/>
            <a:ext cx="720000" cy="180000"/>
          </a:xfrm>
        </p:spPr>
        <p:txBody>
          <a:bodyPr/>
          <a:lstStyle/>
          <a:p>
            <a:r>
              <a:rPr lang="en-GB" smtClean="0"/>
              <a:t>18/6/15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15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TextBox 27"/>
          <p:cNvSpPr txBox="1">
            <a:spLocks noChangeArrowheads="1"/>
          </p:cNvSpPr>
          <p:nvPr/>
        </p:nvSpPr>
        <p:spPr bwMode="auto">
          <a:xfrm>
            <a:off x="194972" y="1668644"/>
            <a:ext cx="3931734" cy="423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6" tIns="45718" rIns="91436" bIns="45718">
            <a:spAutoFit/>
          </a:bodyPr>
          <a:lstStyle/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>
                <a:solidFill>
                  <a:srgbClr val="2C3841"/>
                </a:solidFill>
                <a:latin typeface="Corbel"/>
              </a:rPr>
              <a:t>Ten core points of presence across the UK</a:t>
            </a:r>
          </a:p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>
                <a:solidFill>
                  <a:srgbClr val="2C3841"/>
                </a:solidFill>
                <a:latin typeface="Corbel"/>
              </a:rPr>
              <a:t>A fibre core across the UK running at </a:t>
            </a:r>
            <a:r>
              <a:rPr lang="en-GB" sz="2000" dirty="0" smtClean="0">
                <a:solidFill>
                  <a:srgbClr val="2C3841"/>
                </a:solidFill>
                <a:latin typeface="Corbel"/>
              </a:rPr>
              <a:t>400Gbit/s</a:t>
            </a:r>
            <a:endParaRPr lang="en-GB" sz="2000" dirty="0">
              <a:solidFill>
                <a:srgbClr val="2C3841"/>
              </a:solidFill>
              <a:latin typeface="Corbel"/>
            </a:endParaRPr>
          </a:p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>
                <a:solidFill>
                  <a:srgbClr val="2C3841"/>
                </a:solidFill>
                <a:latin typeface="Corbel"/>
              </a:rPr>
              <a:t>19 regional distribution areas</a:t>
            </a:r>
          </a:p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>
                <a:solidFill>
                  <a:srgbClr val="2C3841"/>
                </a:solidFill>
                <a:latin typeface="Corbel"/>
              </a:rPr>
              <a:t>Multiple connections for resilience</a:t>
            </a:r>
          </a:p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>
                <a:solidFill>
                  <a:srgbClr val="2C3841"/>
                </a:solidFill>
                <a:latin typeface="Corbel"/>
              </a:rPr>
              <a:t>~900 organisations </a:t>
            </a:r>
            <a:r>
              <a:rPr lang="en-GB" sz="2000" dirty="0" smtClean="0">
                <a:solidFill>
                  <a:srgbClr val="2C3841"/>
                </a:solidFill>
                <a:latin typeface="Corbel"/>
              </a:rPr>
              <a:t>connected</a:t>
            </a:r>
          </a:p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 smtClean="0">
                <a:solidFill>
                  <a:srgbClr val="2C3841"/>
                </a:solidFill>
                <a:latin typeface="Corbel"/>
              </a:rPr>
              <a:t>IP (v4 &amp; v6)</a:t>
            </a:r>
            <a:endParaRPr lang="en-GB" sz="2000" dirty="0">
              <a:solidFill>
                <a:srgbClr val="2C3841"/>
              </a:solidFill>
              <a:latin typeface="Corbel"/>
            </a:endParaRPr>
          </a:p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>
                <a:solidFill>
                  <a:srgbClr val="2C3841"/>
                </a:solidFill>
                <a:latin typeface="Corbel"/>
              </a:rPr>
              <a:t>Point to point </a:t>
            </a:r>
            <a:r>
              <a:rPr lang="en-GB" sz="2000" dirty="0" smtClean="0">
                <a:solidFill>
                  <a:srgbClr val="2C3841"/>
                </a:solidFill>
                <a:latin typeface="Corbel"/>
              </a:rPr>
              <a:t>layer2 </a:t>
            </a:r>
            <a:r>
              <a:rPr lang="en-GB" sz="2000" dirty="0">
                <a:solidFill>
                  <a:srgbClr val="2C3841"/>
                </a:solidFill>
                <a:latin typeface="Corbel"/>
              </a:rPr>
              <a:t>connections for </a:t>
            </a:r>
            <a:r>
              <a:rPr lang="en-GB" sz="2000" dirty="0" smtClean="0">
                <a:solidFill>
                  <a:srgbClr val="2C3841"/>
                </a:solidFill>
                <a:latin typeface="Corbel"/>
              </a:rPr>
              <a:t>research </a:t>
            </a:r>
            <a:endParaRPr lang="en-GB" sz="2000" dirty="0">
              <a:solidFill>
                <a:srgbClr val="2C3841"/>
              </a:solidFill>
              <a:latin typeface="Corbel"/>
            </a:endParaRPr>
          </a:p>
          <a:p>
            <a:pPr marL="342884" indent="-342884" defTabSz="914355">
              <a:spcAft>
                <a:spcPts val="450"/>
              </a:spcAft>
              <a:buClr>
                <a:srgbClr val="8A96A0"/>
              </a:buClr>
              <a:buSzPct val="125000"/>
              <a:buFont typeface="Lucida Grande"/>
              <a:buChar char="»"/>
              <a:defRPr/>
            </a:pPr>
            <a:r>
              <a:rPr lang="en-GB" sz="2000" dirty="0">
                <a:solidFill>
                  <a:srgbClr val="2C3841"/>
                </a:solidFill>
                <a:latin typeface="Corbel"/>
              </a:rPr>
              <a:t>Huge external connectivity</a:t>
            </a:r>
          </a:p>
        </p:txBody>
      </p:sp>
      <p:pic>
        <p:nvPicPr>
          <p:cNvPr id="20483" name="Picture 2" descr="UK Map.eps"/>
          <p:cNvPicPr>
            <a:picLocks noChangeAspect="1"/>
          </p:cNvPicPr>
          <p:nvPr/>
        </p:nvPicPr>
        <p:blipFill>
          <a:blip r:embed="rId3" cstate="print">
            <a:lum bright="-8000" contrast="-30000"/>
          </a:blip>
          <a:srcRect/>
          <a:stretch>
            <a:fillRect/>
          </a:stretch>
        </p:blipFill>
        <p:spPr bwMode="auto">
          <a:xfrm>
            <a:off x="4250532" y="-2379"/>
            <a:ext cx="3656410" cy="6003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>
            <a:stCxn id="5" idx="5"/>
            <a:endCxn id="80" idx="0"/>
          </p:cNvCxnSpPr>
          <p:nvPr/>
        </p:nvCxnSpPr>
        <p:spPr>
          <a:xfrm>
            <a:off x="7112797" y="3719513"/>
            <a:ext cx="72629" cy="4798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21" idx="3"/>
            <a:endCxn id="9" idx="6"/>
          </p:cNvCxnSpPr>
          <p:nvPr/>
        </p:nvCxnSpPr>
        <p:spPr>
          <a:xfrm flipH="1">
            <a:off x="6768705" y="5223275"/>
            <a:ext cx="322659" cy="809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0"/>
            <a:endCxn id="78" idx="4"/>
          </p:cNvCxnSpPr>
          <p:nvPr/>
        </p:nvCxnSpPr>
        <p:spPr>
          <a:xfrm flipV="1">
            <a:off x="6661551" y="4706542"/>
            <a:ext cx="177403" cy="4905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1" idx="0"/>
            <a:endCxn id="80" idx="4"/>
          </p:cNvCxnSpPr>
          <p:nvPr/>
        </p:nvCxnSpPr>
        <p:spPr>
          <a:xfrm flipV="1">
            <a:off x="7167564" y="4413648"/>
            <a:ext cx="17860" cy="6274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78" idx="0"/>
            <a:endCxn id="6" idx="4"/>
          </p:cNvCxnSpPr>
          <p:nvPr/>
        </p:nvCxnSpPr>
        <p:spPr>
          <a:xfrm flipH="1" flipV="1">
            <a:off x="6661551" y="4018363"/>
            <a:ext cx="177403" cy="47386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6" idx="7"/>
            <a:endCxn id="5" idx="3"/>
          </p:cNvCxnSpPr>
          <p:nvPr/>
        </p:nvCxnSpPr>
        <p:spPr>
          <a:xfrm rot="5400000" flipH="1" flipV="1">
            <a:off x="6791327" y="3665938"/>
            <a:ext cx="115491" cy="22264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5" idx="1"/>
            <a:endCxn id="4" idx="5"/>
          </p:cNvCxnSpPr>
          <p:nvPr/>
        </p:nvCxnSpPr>
        <p:spPr>
          <a:xfrm rot="16200000" flipV="1">
            <a:off x="6255545" y="2862265"/>
            <a:ext cx="758428" cy="6512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4" idx="4"/>
            <a:endCxn id="6" idx="1"/>
          </p:cNvCxnSpPr>
          <p:nvPr/>
        </p:nvCxnSpPr>
        <p:spPr>
          <a:xfrm rot="16200000" flipH="1">
            <a:off x="5911456" y="3161112"/>
            <a:ext cx="995363" cy="3524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3"/>
            <a:endCxn id="29" idx="7"/>
          </p:cNvCxnSpPr>
          <p:nvPr/>
        </p:nvCxnSpPr>
        <p:spPr>
          <a:xfrm rot="5400000">
            <a:off x="5641777" y="2731890"/>
            <a:ext cx="438150" cy="591741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6" idx="2"/>
            <a:endCxn id="29" idx="5"/>
          </p:cNvCxnSpPr>
          <p:nvPr/>
        </p:nvCxnSpPr>
        <p:spPr>
          <a:xfrm rot="10800000">
            <a:off x="5564982" y="3664744"/>
            <a:ext cx="989410" cy="246460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78" idx="3"/>
            <a:endCxn id="34" idx="6"/>
          </p:cNvCxnSpPr>
          <p:nvPr/>
        </p:nvCxnSpPr>
        <p:spPr bwMode="auto">
          <a:xfrm flipH="1" flipV="1">
            <a:off x="6500812" y="4635104"/>
            <a:ext cx="261938" cy="40482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9" idx="1"/>
            <a:endCxn id="34" idx="4"/>
          </p:cNvCxnSpPr>
          <p:nvPr/>
        </p:nvCxnSpPr>
        <p:spPr bwMode="auto">
          <a:xfrm rot="16200000" flipV="1">
            <a:off x="6366870" y="5009558"/>
            <a:ext cx="191691" cy="245269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554394" y="5197081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cxnSp>
        <p:nvCxnSpPr>
          <p:cNvPr id="46" name="Straight Arrow Connector 45"/>
          <p:cNvCxnSpPr>
            <a:stCxn id="7" idx="7"/>
          </p:cNvCxnSpPr>
          <p:nvPr/>
        </p:nvCxnSpPr>
        <p:spPr>
          <a:xfrm rot="5400000" flipH="1" flipV="1">
            <a:off x="7564639" y="4727380"/>
            <a:ext cx="191690" cy="245269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6"/>
          </p:cNvCxnSpPr>
          <p:nvPr/>
        </p:nvCxnSpPr>
        <p:spPr>
          <a:xfrm>
            <a:off x="7568805" y="5022060"/>
            <a:ext cx="289918" cy="7577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7" idx="5"/>
          </p:cNvCxnSpPr>
          <p:nvPr/>
        </p:nvCxnSpPr>
        <p:spPr>
          <a:xfrm>
            <a:off x="7537422" y="5097831"/>
            <a:ext cx="96275" cy="27963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" idx="3"/>
          </p:cNvCxnSpPr>
          <p:nvPr/>
        </p:nvCxnSpPr>
        <p:spPr>
          <a:xfrm flipH="1">
            <a:off x="6298406" y="3986978"/>
            <a:ext cx="287370" cy="107585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125769" y="2625331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Oval 5"/>
          <p:cNvSpPr/>
          <p:nvPr/>
        </p:nvSpPr>
        <p:spPr>
          <a:xfrm>
            <a:off x="6554394" y="3804050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107785" y="3161112"/>
            <a:ext cx="535781" cy="589359"/>
            <a:chOff x="5107782" y="2303860"/>
            <a:chExt cx="535781" cy="589359"/>
          </a:xfrm>
        </p:grpSpPr>
        <p:sp>
          <p:nvSpPr>
            <p:cNvPr id="29" name="Oval 28"/>
            <p:cNvSpPr/>
            <p:nvPr/>
          </p:nvSpPr>
          <p:spPr>
            <a:xfrm>
              <a:off x="5107782" y="2303860"/>
              <a:ext cx="535781" cy="589359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55">
                <a:defRPr/>
              </a:pPr>
              <a:endParaRPr lang="en-GB" sz="1400" dirty="0">
                <a:solidFill>
                  <a:srgbClr val="FFFFFF"/>
                </a:solidFill>
                <a:latin typeface="Corbel"/>
              </a:endParaRPr>
            </a:p>
          </p:txBody>
        </p:sp>
        <p:grpSp>
          <p:nvGrpSpPr>
            <p:cNvPr id="3" name="Group 93"/>
            <p:cNvGrpSpPr>
              <a:grpSpLocks/>
            </p:cNvGrpSpPr>
            <p:nvPr/>
          </p:nvGrpSpPr>
          <p:grpSpPr bwMode="auto">
            <a:xfrm>
              <a:off x="5161360" y="2357437"/>
              <a:ext cx="428625" cy="482204"/>
              <a:chOff x="5357818" y="3143248"/>
              <a:chExt cx="571504" cy="642941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5500694" y="3143248"/>
                <a:ext cx="142876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5753108" y="3333749"/>
                <a:ext cx="142876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5400680" y="3395662"/>
                <a:ext cx="142876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595945" y="3613150"/>
                <a:ext cx="142876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cxnSp>
            <p:nvCxnSpPr>
              <p:cNvPr id="41" name="Straight Connector 40"/>
              <p:cNvCxnSpPr>
                <a:stCxn id="32" idx="5"/>
                <a:endCxn id="35" idx="2"/>
              </p:cNvCxnSpPr>
              <p:nvPr/>
            </p:nvCxnSpPr>
            <p:spPr>
              <a:xfrm rot="16200000" flipH="1">
                <a:off x="5618170" y="3270248"/>
                <a:ext cx="139701" cy="130176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>
                <a:stCxn id="32" idx="3"/>
                <a:endCxn id="37" idx="0"/>
              </p:cNvCxnSpPr>
              <p:nvPr/>
            </p:nvCxnSpPr>
            <p:spPr>
              <a:xfrm rot="5400000">
                <a:off x="5431637" y="3305969"/>
                <a:ext cx="130176" cy="49212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>
                <a:stCxn id="37" idx="5"/>
                <a:endCxn id="39" idx="2"/>
              </p:cNvCxnSpPr>
              <p:nvPr/>
            </p:nvCxnSpPr>
            <p:spPr>
              <a:xfrm rot="16200000" flipH="1">
                <a:off x="5476882" y="3563937"/>
                <a:ext cx="165101" cy="73026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>
                <a:stCxn id="35" idx="4"/>
                <a:endCxn id="39" idx="7"/>
              </p:cNvCxnSpPr>
              <p:nvPr/>
            </p:nvCxnSpPr>
            <p:spPr>
              <a:xfrm rot="5400000">
                <a:off x="5692783" y="3502025"/>
                <a:ext cx="157164" cy="106364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stCxn id="32" idx="4"/>
                <a:endCxn id="39" idx="0"/>
              </p:cNvCxnSpPr>
              <p:nvPr/>
            </p:nvCxnSpPr>
            <p:spPr>
              <a:xfrm rot="16200000" flipH="1">
                <a:off x="5457037" y="3401218"/>
                <a:ext cx="325440" cy="95251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32" idx="6"/>
                <a:endCxn id="29" idx="7"/>
              </p:cNvCxnSpPr>
              <p:nvPr/>
            </p:nvCxnSpPr>
            <p:spPr>
              <a:xfrm flipV="1">
                <a:off x="5643570" y="3186111"/>
                <a:ext cx="252414" cy="28575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>
                <a:stCxn id="39" idx="5"/>
                <a:endCxn id="29" idx="5"/>
              </p:cNvCxnSpPr>
              <p:nvPr/>
            </p:nvCxnSpPr>
            <p:spPr>
              <a:xfrm rot="16200000" flipH="1">
                <a:off x="5802320" y="3649663"/>
                <a:ext cx="9525" cy="177801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>
                <a:stCxn id="37" idx="4"/>
              </p:cNvCxnSpPr>
              <p:nvPr/>
            </p:nvCxnSpPr>
            <p:spPr>
              <a:xfrm rot="5400000">
                <a:off x="5398299" y="3569494"/>
                <a:ext cx="104775" cy="42863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endCxn id="37" idx="1"/>
              </p:cNvCxnSpPr>
              <p:nvPr/>
            </p:nvCxnSpPr>
            <p:spPr>
              <a:xfrm rot="16200000" flipH="1">
                <a:off x="5345911" y="3340893"/>
                <a:ext cx="130176" cy="20638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37" idx="2"/>
              </p:cNvCxnSpPr>
              <p:nvPr/>
            </p:nvCxnSpPr>
            <p:spPr>
              <a:xfrm rot="10800000">
                <a:off x="5357818" y="3428999"/>
                <a:ext cx="42862" cy="38100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>
                <a:endCxn id="37" idx="3"/>
              </p:cNvCxnSpPr>
              <p:nvPr/>
            </p:nvCxnSpPr>
            <p:spPr>
              <a:xfrm flipV="1">
                <a:off x="5357818" y="3517900"/>
                <a:ext cx="63500" cy="53975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endCxn id="35" idx="3"/>
              </p:cNvCxnSpPr>
              <p:nvPr/>
            </p:nvCxnSpPr>
            <p:spPr>
              <a:xfrm flipV="1">
                <a:off x="5715007" y="3455987"/>
                <a:ext cx="58738" cy="44450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39" idx="3"/>
              </p:cNvCxnSpPr>
              <p:nvPr/>
            </p:nvCxnSpPr>
            <p:spPr>
              <a:xfrm rot="5400000" flipH="1">
                <a:off x="5549113" y="3666331"/>
                <a:ext cx="19050" cy="115888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stCxn id="39" idx="4"/>
              </p:cNvCxnSpPr>
              <p:nvPr/>
            </p:nvCxnSpPr>
            <p:spPr>
              <a:xfrm rot="5400000">
                <a:off x="5639601" y="3758408"/>
                <a:ext cx="31750" cy="23812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>
                <a:endCxn id="32" idx="2"/>
              </p:cNvCxnSpPr>
              <p:nvPr/>
            </p:nvCxnSpPr>
            <p:spPr>
              <a:xfrm>
                <a:off x="5429255" y="3214686"/>
                <a:ext cx="71439" cy="1587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endCxn id="32" idx="7"/>
              </p:cNvCxnSpPr>
              <p:nvPr/>
            </p:nvCxnSpPr>
            <p:spPr>
              <a:xfrm rot="10800000" flipV="1">
                <a:off x="5622932" y="3143248"/>
                <a:ext cx="92076" cy="20638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>
                <a:stCxn id="39" idx="6"/>
              </p:cNvCxnSpPr>
              <p:nvPr/>
            </p:nvCxnSpPr>
            <p:spPr>
              <a:xfrm flipV="1">
                <a:off x="5738821" y="3643313"/>
                <a:ext cx="119063" cy="41275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>
                <a:endCxn id="35" idx="0"/>
              </p:cNvCxnSpPr>
              <p:nvPr/>
            </p:nvCxnSpPr>
            <p:spPr>
              <a:xfrm rot="16200000" flipH="1">
                <a:off x="5781683" y="3290887"/>
                <a:ext cx="47625" cy="38100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>
                <a:stCxn id="35" idx="6"/>
              </p:cNvCxnSpPr>
              <p:nvPr/>
            </p:nvCxnSpPr>
            <p:spPr>
              <a:xfrm>
                <a:off x="5895984" y="3405187"/>
                <a:ext cx="33338" cy="95250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6179344" y="4232674"/>
            <a:ext cx="321468" cy="803672"/>
            <a:chOff x="6179344" y="3375422"/>
            <a:chExt cx="321468" cy="803672"/>
          </a:xfrm>
        </p:grpSpPr>
        <p:sp>
          <p:nvSpPr>
            <p:cNvPr id="34" name="Oval 33"/>
            <p:cNvSpPr/>
            <p:nvPr/>
          </p:nvSpPr>
          <p:spPr bwMode="auto">
            <a:xfrm>
              <a:off x="6179344" y="3375422"/>
              <a:ext cx="321468" cy="803672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55">
                <a:defRPr/>
              </a:pPr>
              <a:endParaRPr lang="en-GB" sz="1400" dirty="0">
                <a:solidFill>
                  <a:srgbClr val="FFFFFF"/>
                </a:solidFill>
                <a:latin typeface="Corbel"/>
              </a:endParaRPr>
            </a:p>
          </p:txBody>
        </p:sp>
        <p:grpSp>
          <p:nvGrpSpPr>
            <p:cNvPr id="8" name="Group 94"/>
            <p:cNvGrpSpPr>
              <a:grpSpLocks/>
            </p:cNvGrpSpPr>
            <p:nvPr/>
          </p:nvGrpSpPr>
          <p:grpSpPr bwMode="auto">
            <a:xfrm>
              <a:off x="6200775" y="3429000"/>
              <a:ext cx="296466" cy="696516"/>
              <a:chOff x="5457837" y="3000373"/>
              <a:chExt cx="503905" cy="928696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5603544" y="3071812"/>
                <a:ext cx="143684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5785678" y="3357564"/>
                <a:ext cx="143684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5500336" y="3357564"/>
                <a:ext cx="143683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5603544" y="3714754"/>
                <a:ext cx="143684" cy="14287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55">
                  <a:defRPr/>
                </a:pPr>
                <a:endParaRPr lang="en-GB" sz="1400" dirty="0">
                  <a:solidFill>
                    <a:srgbClr val="FFFFFF"/>
                  </a:solidFill>
                  <a:latin typeface="Corbel"/>
                </a:endParaRPr>
              </a:p>
            </p:txBody>
          </p:sp>
          <p:cxnSp>
            <p:nvCxnSpPr>
              <p:cNvPr id="100" name="Straight Connector 99"/>
              <p:cNvCxnSpPr>
                <a:stCxn id="96" idx="5"/>
                <a:endCxn id="97" idx="1"/>
              </p:cNvCxnSpPr>
              <p:nvPr/>
            </p:nvCxnSpPr>
            <p:spPr>
              <a:xfrm rot="16200000" flipH="1">
                <a:off x="5673365" y="3245651"/>
                <a:ext cx="184152" cy="80948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>
                <a:stCxn id="96" idx="3"/>
                <a:endCxn id="98" idx="0"/>
              </p:cNvCxnSpPr>
              <p:nvPr/>
            </p:nvCxnSpPr>
            <p:spPr>
              <a:xfrm rot="5400000">
                <a:off x="5515716" y="3249499"/>
                <a:ext cx="163514" cy="52617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>
                <a:stCxn id="98" idx="4"/>
                <a:endCxn id="99" idx="2"/>
              </p:cNvCxnSpPr>
              <p:nvPr/>
            </p:nvCxnSpPr>
            <p:spPr>
              <a:xfrm rot="16200000" flipH="1">
                <a:off x="5444478" y="3627127"/>
                <a:ext cx="285752" cy="32379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>
                <a:stCxn id="97" idx="4"/>
                <a:endCxn id="99" idx="7"/>
              </p:cNvCxnSpPr>
              <p:nvPr/>
            </p:nvCxnSpPr>
            <p:spPr>
              <a:xfrm rot="5400000">
                <a:off x="5673262" y="3552145"/>
                <a:ext cx="234952" cy="131542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>
                <a:stCxn id="96" idx="4"/>
                <a:endCxn id="99" idx="0"/>
              </p:cNvCxnSpPr>
              <p:nvPr/>
            </p:nvCxnSpPr>
            <p:spPr>
              <a:xfrm rot="5400000">
                <a:off x="5425354" y="3463709"/>
                <a:ext cx="500066" cy="2023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>
                <a:stCxn id="96" idx="6"/>
              </p:cNvCxnSpPr>
              <p:nvPr/>
            </p:nvCxnSpPr>
            <p:spPr>
              <a:xfrm>
                <a:off x="5747228" y="3143249"/>
                <a:ext cx="38450" cy="1588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>
                <a:stCxn id="99" idx="5"/>
                <a:endCxn id="34" idx="5"/>
              </p:cNvCxnSpPr>
              <p:nvPr/>
            </p:nvCxnSpPr>
            <p:spPr>
              <a:xfrm rot="16200000" flipH="1">
                <a:off x="5802740" y="3759220"/>
                <a:ext cx="6350" cy="161897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>
                <a:endCxn id="98" idx="1"/>
              </p:cNvCxnSpPr>
              <p:nvPr/>
            </p:nvCxnSpPr>
            <p:spPr>
              <a:xfrm rot="16200000" flipH="1">
                <a:off x="5446377" y="3301984"/>
                <a:ext cx="130176" cy="22260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>
                <a:stCxn id="98" idx="2"/>
              </p:cNvCxnSpPr>
              <p:nvPr/>
            </p:nvCxnSpPr>
            <p:spPr>
              <a:xfrm rot="10800000">
                <a:off x="5457837" y="3390901"/>
                <a:ext cx="42499" cy="38100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>
                <a:endCxn id="98" idx="3"/>
              </p:cNvCxnSpPr>
              <p:nvPr/>
            </p:nvCxnSpPr>
            <p:spPr>
              <a:xfrm flipV="1">
                <a:off x="5457837" y="3479802"/>
                <a:ext cx="64759" cy="53975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>
                <a:endCxn id="97" idx="3"/>
              </p:cNvCxnSpPr>
              <p:nvPr/>
            </p:nvCxnSpPr>
            <p:spPr>
              <a:xfrm flipV="1">
                <a:off x="5747228" y="3479802"/>
                <a:ext cx="58687" cy="44450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99" idx="3"/>
              </p:cNvCxnSpPr>
              <p:nvPr/>
            </p:nvCxnSpPr>
            <p:spPr>
              <a:xfrm rot="5400000">
                <a:off x="5603344" y="3837193"/>
                <a:ext cx="20637" cy="20237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>
                <a:stCxn id="99" idx="4"/>
              </p:cNvCxnSpPr>
              <p:nvPr/>
            </p:nvCxnSpPr>
            <p:spPr>
              <a:xfrm rot="16200000" flipH="1">
                <a:off x="5648775" y="3883231"/>
                <a:ext cx="71439" cy="20237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>
                <a:endCxn id="96" idx="2"/>
              </p:cNvCxnSpPr>
              <p:nvPr/>
            </p:nvCxnSpPr>
            <p:spPr>
              <a:xfrm>
                <a:off x="5532715" y="3143249"/>
                <a:ext cx="70829" cy="1588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>
                <a:endCxn id="96" idx="7"/>
              </p:cNvCxnSpPr>
              <p:nvPr/>
            </p:nvCxnSpPr>
            <p:spPr>
              <a:xfrm rot="16200000" flipH="1">
                <a:off x="5663751" y="3031234"/>
                <a:ext cx="92076" cy="30355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>
                <a:stCxn id="99" idx="6"/>
              </p:cNvCxnSpPr>
              <p:nvPr/>
            </p:nvCxnSpPr>
            <p:spPr>
              <a:xfrm flipV="1">
                <a:off x="5747228" y="3744917"/>
                <a:ext cx="117375" cy="41275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>
                <a:endCxn id="97" idx="0"/>
              </p:cNvCxnSpPr>
              <p:nvPr/>
            </p:nvCxnSpPr>
            <p:spPr>
              <a:xfrm rot="16200000" flipH="1">
                <a:off x="5813471" y="3314526"/>
                <a:ext cx="47625" cy="38451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>
                <a:stCxn id="97" idx="6"/>
              </p:cNvCxnSpPr>
              <p:nvPr/>
            </p:nvCxnSpPr>
            <p:spPr>
              <a:xfrm>
                <a:off x="5929363" y="3429002"/>
                <a:ext cx="32379" cy="95251"/>
              </a:xfrm>
              <a:prstGeom prst="line">
                <a:avLst/>
              </a:prstGeom>
              <a:ln w="1587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81" name="Straight Connector 80"/>
          <p:cNvCxnSpPr>
            <a:stCxn id="78" idx="6"/>
            <a:endCxn id="80" idx="3"/>
          </p:cNvCxnSpPr>
          <p:nvPr/>
        </p:nvCxnSpPr>
        <p:spPr>
          <a:xfrm flipV="1">
            <a:off x="6946106" y="4381503"/>
            <a:ext cx="163116" cy="21788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121" idx="1"/>
            <a:endCxn id="78" idx="4"/>
          </p:cNvCxnSpPr>
          <p:nvPr/>
        </p:nvCxnSpPr>
        <p:spPr>
          <a:xfrm flipH="1" flipV="1">
            <a:off x="6838953" y="4706542"/>
            <a:ext cx="252413" cy="3655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7" idx="0"/>
            <a:endCxn id="80" idx="5"/>
          </p:cNvCxnSpPr>
          <p:nvPr/>
        </p:nvCxnSpPr>
        <p:spPr>
          <a:xfrm flipH="1" flipV="1">
            <a:off x="7260431" y="4381500"/>
            <a:ext cx="201216" cy="533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>
          <a:xfrm>
            <a:off x="7078269" y="4199338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7" name="Oval 6"/>
          <p:cNvSpPr/>
          <p:nvPr/>
        </p:nvSpPr>
        <p:spPr>
          <a:xfrm>
            <a:off x="7354494" y="4914903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7060409" y="5041109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7178281" y="4983959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 flipV="1">
            <a:off x="7029450" y="3411141"/>
            <a:ext cx="338140" cy="23931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6929440" y="3536159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cxnSp>
        <p:nvCxnSpPr>
          <p:cNvPr id="86" name="Straight Connector 85"/>
          <p:cNvCxnSpPr>
            <a:stCxn id="135" idx="0"/>
            <a:endCxn id="78" idx="5"/>
          </p:cNvCxnSpPr>
          <p:nvPr/>
        </p:nvCxnSpPr>
        <p:spPr>
          <a:xfrm flipH="1" flipV="1">
            <a:off x="6915151" y="4675585"/>
            <a:ext cx="452438" cy="2750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6731797" y="4492231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7260434" y="4950622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355">
              <a:defRPr/>
            </a:pPr>
            <a:endParaRPr lang="en-GB" sz="1400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5300665" y="3581404"/>
            <a:ext cx="1562618" cy="1692385"/>
          </a:xfrm>
          <a:custGeom>
            <a:avLst/>
            <a:gdLst>
              <a:gd name="connsiteX0" fmla="*/ 215161 w 1543902"/>
              <a:gd name="connsiteY0" fmla="*/ 4762 h 1687622"/>
              <a:gd name="connsiteX1" fmla="*/ 81811 w 1543902"/>
              <a:gd name="connsiteY1" fmla="*/ 47625 h 1687622"/>
              <a:gd name="connsiteX2" fmla="*/ 1310536 w 1543902"/>
              <a:gd name="connsiteY2" fmla="*/ 347662 h 1687622"/>
              <a:gd name="connsiteX3" fmla="*/ 1543899 w 1543902"/>
              <a:gd name="connsiteY3" fmla="*/ 1033462 h 1687622"/>
              <a:gd name="connsiteX4" fmla="*/ 1315299 w 1543902"/>
              <a:gd name="connsiteY4" fmla="*/ 1676400 h 1687622"/>
              <a:gd name="connsiteX5" fmla="*/ 1015261 w 1543902"/>
              <a:gd name="connsiteY5" fmla="*/ 1423987 h 1687622"/>
              <a:gd name="connsiteX6" fmla="*/ 1067649 w 1543902"/>
              <a:gd name="connsiteY6" fmla="*/ 1185862 h 1687622"/>
              <a:gd name="connsiteX7" fmla="*/ 1067649 w 1543902"/>
              <a:gd name="connsiteY7" fmla="*/ 1185862 h 1687622"/>
              <a:gd name="connsiteX8" fmla="*/ 1067649 w 1543902"/>
              <a:gd name="connsiteY8" fmla="*/ 1185862 h 1687622"/>
              <a:gd name="connsiteX0" fmla="*/ 113723 w 1628201"/>
              <a:gd name="connsiteY0" fmla="*/ 1541 h 1712976"/>
              <a:gd name="connsiteX1" fmla="*/ 166110 w 1628201"/>
              <a:gd name="connsiteY1" fmla="*/ 72979 h 1712976"/>
              <a:gd name="connsiteX2" fmla="*/ 1394835 w 1628201"/>
              <a:gd name="connsiteY2" fmla="*/ 373016 h 1712976"/>
              <a:gd name="connsiteX3" fmla="*/ 1628198 w 1628201"/>
              <a:gd name="connsiteY3" fmla="*/ 1058816 h 1712976"/>
              <a:gd name="connsiteX4" fmla="*/ 1399598 w 1628201"/>
              <a:gd name="connsiteY4" fmla="*/ 1701754 h 1712976"/>
              <a:gd name="connsiteX5" fmla="*/ 1099560 w 1628201"/>
              <a:gd name="connsiteY5" fmla="*/ 1449341 h 1712976"/>
              <a:gd name="connsiteX6" fmla="*/ 1151948 w 1628201"/>
              <a:gd name="connsiteY6" fmla="*/ 1211216 h 1712976"/>
              <a:gd name="connsiteX7" fmla="*/ 1151948 w 1628201"/>
              <a:gd name="connsiteY7" fmla="*/ 1211216 h 1712976"/>
              <a:gd name="connsiteX8" fmla="*/ 1151948 w 1628201"/>
              <a:gd name="connsiteY8" fmla="*/ 1211216 h 1712976"/>
              <a:gd name="connsiteX0" fmla="*/ 84763 w 1599241"/>
              <a:gd name="connsiteY0" fmla="*/ 0 h 1711435"/>
              <a:gd name="connsiteX1" fmla="*/ 137150 w 1599241"/>
              <a:gd name="connsiteY1" fmla="*/ 71438 h 1711435"/>
              <a:gd name="connsiteX2" fmla="*/ 1365875 w 1599241"/>
              <a:gd name="connsiteY2" fmla="*/ 371475 h 1711435"/>
              <a:gd name="connsiteX3" fmla="*/ 1599238 w 1599241"/>
              <a:gd name="connsiteY3" fmla="*/ 1057275 h 1711435"/>
              <a:gd name="connsiteX4" fmla="*/ 1370638 w 1599241"/>
              <a:gd name="connsiteY4" fmla="*/ 1700213 h 1711435"/>
              <a:gd name="connsiteX5" fmla="*/ 1070600 w 1599241"/>
              <a:gd name="connsiteY5" fmla="*/ 1447800 h 1711435"/>
              <a:gd name="connsiteX6" fmla="*/ 1122988 w 1599241"/>
              <a:gd name="connsiteY6" fmla="*/ 1209675 h 1711435"/>
              <a:gd name="connsiteX7" fmla="*/ 1122988 w 1599241"/>
              <a:gd name="connsiteY7" fmla="*/ 1209675 h 1711435"/>
              <a:gd name="connsiteX8" fmla="*/ 1122988 w 1599241"/>
              <a:gd name="connsiteY8" fmla="*/ 1209675 h 1711435"/>
              <a:gd name="connsiteX0" fmla="*/ 82555 w 1601795"/>
              <a:gd name="connsiteY0" fmla="*/ 0 h 1706672"/>
              <a:gd name="connsiteX1" fmla="*/ 139704 w 1601795"/>
              <a:gd name="connsiteY1" fmla="*/ 66675 h 1706672"/>
              <a:gd name="connsiteX2" fmla="*/ 1368429 w 1601795"/>
              <a:gd name="connsiteY2" fmla="*/ 366712 h 1706672"/>
              <a:gd name="connsiteX3" fmla="*/ 1601792 w 1601795"/>
              <a:gd name="connsiteY3" fmla="*/ 1052512 h 1706672"/>
              <a:gd name="connsiteX4" fmla="*/ 1373192 w 1601795"/>
              <a:gd name="connsiteY4" fmla="*/ 1695450 h 1706672"/>
              <a:gd name="connsiteX5" fmla="*/ 1073154 w 1601795"/>
              <a:gd name="connsiteY5" fmla="*/ 1443037 h 1706672"/>
              <a:gd name="connsiteX6" fmla="*/ 1125542 w 1601795"/>
              <a:gd name="connsiteY6" fmla="*/ 1204912 h 1706672"/>
              <a:gd name="connsiteX7" fmla="*/ 1125542 w 1601795"/>
              <a:gd name="connsiteY7" fmla="*/ 1204912 h 1706672"/>
              <a:gd name="connsiteX8" fmla="*/ 1125542 w 1601795"/>
              <a:gd name="connsiteY8" fmla="*/ 1204912 h 1706672"/>
              <a:gd name="connsiteX0" fmla="*/ 0 w 1462091"/>
              <a:gd name="connsiteY0" fmla="*/ 0 h 1639997"/>
              <a:gd name="connsiteX1" fmla="*/ 1228725 w 1462091"/>
              <a:gd name="connsiteY1" fmla="*/ 300037 h 1639997"/>
              <a:gd name="connsiteX2" fmla="*/ 1462088 w 1462091"/>
              <a:gd name="connsiteY2" fmla="*/ 985837 h 1639997"/>
              <a:gd name="connsiteX3" fmla="*/ 1233488 w 1462091"/>
              <a:gd name="connsiteY3" fmla="*/ 1628775 h 1639997"/>
              <a:gd name="connsiteX4" fmla="*/ 933450 w 1462091"/>
              <a:gd name="connsiteY4" fmla="*/ 1376362 h 1639997"/>
              <a:gd name="connsiteX5" fmla="*/ 985838 w 1462091"/>
              <a:gd name="connsiteY5" fmla="*/ 1138237 h 1639997"/>
              <a:gd name="connsiteX6" fmla="*/ 985838 w 1462091"/>
              <a:gd name="connsiteY6" fmla="*/ 1138237 h 1639997"/>
              <a:gd name="connsiteX7" fmla="*/ 985838 w 1462091"/>
              <a:gd name="connsiteY7" fmla="*/ 1138237 h 1639997"/>
              <a:gd name="connsiteX0" fmla="*/ 0 w 1562618"/>
              <a:gd name="connsiteY0" fmla="*/ 0 h 1692385"/>
              <a:gd name="connsiteX1" fmla="*/ 1328737 w 1562618"/>
              <a:gd name="connsiteY1" fmla="*/ 352425 h 1692385"/>
              <a:gd name="connsiteX2" fmla="*/ 1562100 w 1562618"/>
              <a:gd name="connsiteY2" fmla="*/ 1038225 h 1692385"/>
              <a:gd name="connsiteX3" fmla="*/ 1333500 w 1562618"/>
              <a:gd name="connsiteY3" fmla="*/ 1681163 h 1692385"/>
              <a:gd name="connsiteX4" fmla="*/ 1033462 w 1562618"/>
              <a:gd name="connsiteY4" fmla="*/ 1428750 h 1692385"/>
              <a:gd name="connsiteX5" fmla="*/ 1085850 w 1562618"/>
              <a:gd name="connsiteY5" fmla="*/ 1190625 h 1692385"/>
              <a:gd name="connsiteX6" fmla="*/ 1085850 w 1562618"/>
              <a:gd name="connsiteY6" fmla="*/ 1190625 h 1692385"/>
              <a:gd name="connsiteX7" fmla="*/ 1085850 w 1562618"/>
              <a:gd name="connsiteY7" fmla="*/ 1190625 h 169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62618" h="1692385">
                <a:moveTo>
                  <a:pt x="0" y="0"/>
                </a:moveTo>
                <a:cubicBezTo>
                  <a:pt x="214312" y="61119"/>
                  <a:pt x="1068387" y="179387"/>
                  <a:pt x="1328737" y="352425"/>
                </a:cubicBezTo>
                <a:cubicBezTo>
                  <a:pt x="1589087" y="525463"/>
                  <a:pt x="1561306" y="816769"/>
                  <a:pt x="1562100" y="1038225"/>
                </a:cubicBezTo>
                <a:cubicBezTo>
                  <a:pt x="1562894" y="1259681"/>
                  <a:pt x="1421606" y="1616076"/>
                  <a:pt x="1333500" y="1681163"/>
                </a:cubicBezTo>
                <a:cubicBezTo>
                  <a:pt x="1245394" y="1746251"/>
                  <a:pt x="1074737" y="1510506"/>
                  <a:pt x="1033462" y="1428750"/>
                </a:cubicBezTo>
                <a:cubicBezTo>
                  <a:pt x="992187" y="1346994"/>
                  <a:pt x="1085850" y="1190625"/>
                  <a:pt x="1085850" y="1190625"/>
                </a:cubicBezTo>
                <a:lnTo>
                  <a:pt x="1085850" y="1190625"/>
                </a:lnTo>
                <a:lnTo>
                  <a:pt x="1085850" y="1190625"/>
                </a:lnTo>
              </a:path>
            </a:pathLst>
          </a:custGeom>
          <a:ln w="381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defTabSz="914355"/>
            <a:endParaRPr lang="en-GB" dirty="0">
              <a:solidFill>
                <a:srgbClr val="2C3841"/>
              </a:solidFill>
              <a:latin typeface="Corbel"/>
            </a:endParaRP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1404001" y="857252"/>
            <a:ext cx="7506000" cy="468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8A96A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78">
              <a:defRPr/>
            </a:pPr>
            <a:r>
              <a:rPr lang="en-GB" dirty="0">
                <a:latin typeface="Corbel"/>
              </a:rPr>
              <a:t>What we do…</a:t>
            </a:r>
          </a:p>
        </p:txBody>
      </p:sp>
      <p:sp>
        <p:nvSpPr>
          <p:cNvPr id="1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90000" y="5753250"/>
            <a:ext cx="720000" cy="180000"/>
          </a:xfrm>
        </p:spPr>
        <p:txBody>
          <a:bodyPr/>
          <a:lstStyle/>
          <a:p>
            <a:fld id="{F0A55F06-C352-544E-8237-6F33909C7E7A}" type="slidenum">
              <a:rPr lang="en-GB" smtClean="0"/>
              <a:t>8</a:t>
            </a:fld>
            <a:endParaRPr lang="en-GB" dirty="0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000" y="5753250"/>
            <a:ext cx="7164000" cy="1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0" name="Date Placeholder 4"/>
          <p:cNvSpPr txBox="1">
            <a:spLocks/>
          </p:cNvSpPr>
          <p:nvPr/>
        </p:nvSpPr>
        <p:spPr>
          <a:xfrm>
            <a:off x="234000" y="5753250"/>
            <a:ext cx="72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>
              <a:defRPr sz="950">
                <a:solidFill>
                  <a:srgbClr val="9BA7B0"/>
                </a:solidFill>
              </a:defRPr>
            </a:lvl1pPr>
          </a:lstStyle>
          <a:p>
            <a:r>
              <a:rPr lang="en-GB" dirty="0"/>
              <a:t>18/08/2015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6239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build="p"/>
      <p:bldP spid="9" grpId="0" animBg="1"/>
      <p:bldP spid="4" grpId="0" animBg="1"/>
      <p:bldP spid="6" grpId="0" animBg="1"/>
      <p:bldP spid="80" grpId="0" animBg="1"/>
      <p:bldP spid="7" grpId="0" animBg="1"/>
      <p:bldP spid="121" grpId="0" animBg="1"/>
      <p:bldP spid="139" grpId="0" animBg="1"/>
      <p:bldP spid="5" grpId="0" animBg="1"/>
      <p:bldP spid="78" grpId="0" animBg="1"/>
      <p:bldP spid="135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stCxn id="42020" idx="5"/>
            <a:endCxn id="116" idx="1"/>
          </p:cNvCxnSpPr>
          <p:nvPr/>
        </p:nvCxnSpPr>
        <p:spPr>
          <a:xfrm>
            <a:off x="5468543" y="3174207"/>
            <a:ext cx="1175147" cy="1893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16" idx="3"/>
            <a:endCxn id="4" idx="1"/>
          </p:cNvCxnSpPr>
          <p:nvPr/>
        </p:nvCxnSpPr>
        <p:spPr>
          <a:xfrm flipH="1">
            <a:off x="5492354" y="3676652"/>
            <a:ext cx="1151334" cy="3524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2450308" y="5104210"/>
            <a:ext cx="1044179" cy="26193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4288634" y="5089923"/>
            <a:ext cx="1064419" cy="2047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5328048" y="1847852"/>
            <a:ext cx="409575" cy="5036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1982391" y="1909764"/>
            <a:ext cx="446484" cy="41195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991" name="Line 41"/>
          <p:cNvSpPr>
            <a:spLocks noChangeShapeType="1"/>
          </p:cNvSpPr>
          <p:nvPr/>
        </p:nvSpPr>
        <p:spPr bwMode="auto">
          <a:xfrm flipH="1" flipV="1">
            <a:off x="2480074" y="3031333"/>
            <a:ext cx="2965847" cy="2041922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2" name="Line 41"/>
          <p:cNvSpPr>
            <a:spLocks noChangeShapeType="1"/>
          </p:cNvSpPr>
          <p:nvPr/>
        </p:nvSpPr>
        <p:spPr bwMode="auto">
          <a:xfrm flipH="1" flipV="1">
            <a:off x="2369344" y="3062289"/>
            <a:ext cx="2964656" cy="2041922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3" name="Line 41"/>
          <p:cNvSpPr>
            <a:spLocks noChangeShapeType="1"/>
          </p:cNvSpPr>
          <p:nvPr/>
        </p:nvSpPr>
        <p:spPr bwMode="auto">
          <a:xfrm flipV="1">
            <a:off x="1152528" y="3013473"/>
            <a:ext cx="1297781" cy="513159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4" name="Line 41"/>
          <p:cNvSpPr>
            <a:spLocks noChangeShapeType="1"/>
          </p:cNvSpPr>
          <p:nvPr/>
        </p:nvSpPr>
        <p:spPr bwMode="auto">
          <a:xfrm flipV="1">
            <a:off x="2450309" y="3020617"/>
            <a:ext cx="2965847" cy="2041922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5" name="Line 71"/>
          <p:cNvSpPr>
            <a:spLocks noChangeShapeType="1"/>
          </p:cNvSpPr>
          <p:nvPr/>
        </p:nvSpPr>
        <p:spPr bwMode="auto">
          <a:xfrm>
            <a:off x="5316142" y="2251475"/>
            <a:ext cx="11906" cy="901303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6" name="Line 69"/>
          <p:cNvSpPr>
            <a:spLocks noChangeShapeType="1"/>
          </p:cNvSpPr>
          <p:nvPr/>
        </p:nvSpPr>
        <p:spPr bwMode="auto">
          <a:xfrm flipV="1">
            <a:off x="2428876" y="4060031"/>
            <a:ext cx="2880122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7" name="Line 69"/>
          <p:cNvSpPr>
            <a:spLocks noChangeShapeType="1"/>
          </p:cNvSpPr>
          <p:nvPr/>
        </p:nvSpPr>
        <p:spPr bwMode="auto">
          <a:xfrm flipV="1">
            <a:off x="2413398" y="3981450"/>
            <a:ext cx="2918222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8" name="Line 69"/>
          <p:cNvSpPr>
            <a:spLocks noChangeShapeType="1"/>
          </p:cNvSpPr>
          <p:nvPr/>
        </p:nvSpPr>
        <p:spPr bwMode="auto">
          <a:xfrm flipV="1">
            <a:off x="2440782" y="2978944"/>
            <a:ext cx="2852738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999" name="Line 69"/>
          <p:cNvSpPr>
            <a:spLocks noChangeShapeType="1"/>
          </p:cNvSpPr>
          <p:nvPr/>
        </p:nvSpPr>
        <p:spPr bwMode="auto">
          <a:xfrm flipV="1">
            <a:off x="2478882" y="3064669"/>
            <a:ext cx="2806304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00" name="Line 71"/>
          <p:cNvSpPr>
            <a:spLocks noChangeShapeType="1"/>
          </p:cNvSpPr>
          <p:nvPr/>
        </p:nvSpPr>
        <p:spPr bwMode="auto">
          <a:xfrm>
            <a:off x="5361385" y="2924175"/>
            <a:ext cx="11906" cy="1169194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01" name="Line 71"/>
          <p:cNvSpPr>
            <a:spLocks noChangeShapeType="1"/>
          </p:cNvSpPr>
          <p:nvPr/>
        </p:nvSpPr>
        <p:spPr bwMode="auto">
          <a:xfrm>
            <a:off x="5280422" y="3013475"/>
            <a:ext cx="19050" cy="1034653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530205" y="1332312"/>
            <a:ext cx="758428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Glasgow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5488783" y="2189562"/>
            <a:ext cx="919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Leeds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5492355" y="3798094"/>
            <a:ext cx="1310878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London</a:t>
            </a:r>
            <a:br>
              <a:rPr lang="en-GB" sz="1200" dirty="0">
                <a:latin typeface="+mj-lt"/>
              </a:rPr>
            </a:br>
            <a:r>
              <a:rPr lang="en-GB" sz="1200" dirty="0" err="1">
                <a:latin typeface="+mj-lt"/>
              </a:rPr>
              <a:t>Telehouse</a:t>
            </a:r>
            <a:r>
              <a:rPr lang="en-GB" sz="1200" dirty="0">
                <a:latin typeface="+mj-lt"/>
              </a:rPr>
              <a:t> West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148955" y="3440906"/>
            <a:ext cx="919163" cy="27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Bristol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183482" y="2203848"/>
            <a:ext cx="10810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Manchester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64383" y="3931444"/>
            <a:ext cx="1528763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London </a:t>
            </a:r>
            <a:br>
              <a:rPr lang="en-GB" sz="1200" dirty="0">
                <a:latin typeface="+mj-lt"/>
              </a:rPr>
            </a:br>
            <a:r>
              <a:rPr lang="en-GB" sz="1200" dirty="0" err="1">
                <a:latin typeface="+mj-lt"/>
              </a:rPr>
              <a:t>Telecity</a:t>
            </a:r>
            <a:r>
              <a:rPr lang="en-GB" sz="1200" dirty="0">
                <a:latin typeface="+mj-lt"/>
              </a:rPr>
              <a:t> </a:t>
            </a:r>
            <a:r>
              <a:rPr lang="en-GB" sz="1200" dirty="0" err="1">
                <a:latin typeface="+mj-lt"/>
              </a:rPr>
              <a:t>Powergate</a:t>
            </a:r>
            <a:endParaRPr lang="en-GB" sz="1200" dirty="0">
              <a:latin typeface="+mj-lt"/>
            </a:endParaRPr>
          </a:p>
        </p:txBody>
      </p:sp>
      <p:sp>
        <p:nvSpPr>
          <p:cNvPr id="42008" name="Line 41"/>
          <p:cNvSpPr>
            <a:spLocks noChangeShapeType="1"/>
          </p:cNvSpPr>
          <p:nvPr/>
        </p:nvSpPr>
        <p:spPr bwMode="auto">
          <a:xfrm>
            <a:off x="1152525" y="3526631"/>
            <a:ext cx="1283494" cy="53340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09" name="Line 44"/>
          <p:cNvSpPr>
            <a:spLocks noChangeShapeType="1"/>
          </p:cNvSpPr>
          <p:nvPr/>
        </p:nvSpPr>
        <p:spPr bwMode="auto">
          <a:xfrm flipH="1">
            <a:off x="2394347" y="1753791"/>
            <a:ext cx="1475184" cy="567928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10" name="Line 45"/>
          <p:cNvSpPr>
            <a:spLocks noChangeShapeType="1"/>
          </p:cNvSpPr>
          <p:nvPr/>
        </p:nvSpPr>
        <p:spPr bwMode="auto">
          <a:xfrm>
            <a:off x="3869534" y="1753791"/>
            <a:ext cx="1483519" cy="567928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11" name="Oval 47"/>
          <p:cNvSpPr>
            <a:spLocks noChangeAspect="1" noChangeArrowheads="1"/>
          </p:cNvSpPr>
          <p:nvPr/>
        </p:nvSpPr>
        <p:spPr bwMode="auto">
          <a:xfrm>
            <a:off x="3707608" y="1564483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012" name="Line 69"/>
          <p:cNvSpPr>
            <a:spLocks noChangeShapeType="1"/>
          </p:cNvSpPr>
          <p:nvPr/>
        </p:nvSpPr>
        <p:spPr bwMode="auto">
          <a:xfrm flipV="1">
            <a:off x="2428878" y="2351485"/>
            <a:ext cx="2851547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13" name="Line 71"/>
          <p:cNvSpPr>
            <a:spLocks noChangeShapeType="1"/>
          </p:cNvSpPr>
          <p:nvPr/>
        </p:nvSpPr>
        <p:spPr bwMode="auto">
          <a:xfrm>
            <a:off x="2475310" y="2896791"/>
            <a:ext cx="11906" cy="1169194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116" name="Rectangle 79"/>
          <p:cNvSpPr>
            <a:spLocks noGrp="1" noChangeArrowheads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vert="horz" lIns="68577" tIns="34289" rIns="68577" bIns="34289" rtlCol="0" anchor="b" anchorCtr="0">
            <a:noAutofit/>
          </a:bodyPr>
          <a:lstStyle/>
          <a:p>
            <a:pPr defTabSz="455987">
              <a:defRPr/>
            </a:pPr>
            <a:r>
              <a:rPr lang="en-GB" dirty="0" smtClean="0">
                <a:cs typeface="+mj-cs"/>
              </a:rPr>
              <a:t>Janet Core</a:t>
            </a:r>
          </a:p>
        </p:txBody>
      </p:sp>
      <p:sp>
        <p:nvSpPr>
          <p:cNvPr id="42015" name="Line 41"/>
          <p:cNvSpPr>
            <a:spLocks noChangeShapeType="1"/>
          </p:cNvSpPr>
          <p:nvPr/>
        </p:nvSpPr>
        <p:spPr bwMode="auto">
          <a:xfrm flipV="1">
            <a:off x="2386014" y="2962276"/>
            <a:ext cx="2964656" cy="2041922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16" name="Oval 50"/>
          <p:cNvSpPr>
            <a:spLocks noChangeAspect="1" noChangeArrowheads="1"/>
          </p:cNvSpPr>
          <p:nvPr/>
        </p:nvSpPr>
        <p:spPr bwMode="auto">
          <a:xfrm>
            <a:off x="929880" y="3321846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grpSp>
        <p:nvGrpSpPr>
          <p:cNvPr id="42017" name="Group 53"/>
          <p:cNvGrpSpPr>
            <a:grpSpLocks/>
          </p:cNvGrpSpPr>
          <p:nvPr/>
        </p:nvGrpSpPr>
        <p:grpSpPr bwMode="auto">
          <a:xfrm>
            <a:off x="207171" y="5248278"/>
            <a:ext cx="1133475" cy="383381"/>
            <a:chOff x="200866" y="5317862"/>
            <a:chExt cx="1512887" cy="527041"/>
          </a:xfrm>
        </p:grpSpPr>
        <p:sp>
          <p:nvSpPr>
            <p:cNvPr id="42068" name="Rectangle 75"/>
            <p:cNvSpPr>
              <a:spLocks noChangeArrowheads="1"/>
            </p:cNvSpPr>
            <p:nvPr/>
          </p:nvSpPr>
          <p:spPr bwMode="auto">
            <a:xfrm>
              <a:off x="200866" y="5317862"/>
              <a:ext cx="1512887" cy="527041"/>
            </a:xfrm>
            <a:prstGeom prst="rect">
              <a:avLst/>
            </a:prstGeom>
            <a:solidFill>
              <a:srgbClr val="FFCC00">
                <a:alpha val="7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2069" name="Line 65"/>
            <p:cNvSpPr>
              <a:spLocks noChangeShapeType="1"/>
            </p:cNvSpPr>
            <p:nvPr/>
          </p:nvSpPr>
          <p:spPr bwMode="auto">
            <a:xfrm flipV="1">
              <a:off x="332788" y="5601195"/>
              <a:ext cx="647700" cy="0"/>
            </a:xfrm>
            <a:prstGeom prst="line">
              <a:avLst/>
            </a:prstGeom>
            <a:noFill/>
            <a:ln w="635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70" name="Text Box 74"/>
            <p:cNvSpPr txBox="1">
              <a:spLocks noChangeArrowheads="1"/>
            </p:cNvSpPr>
            <p:nvPr/>
          </p:nvSpPr>
          <p:spPr bwMode="auto">
            <a:xfrm>
              <a:off x="825463" y="5410798"/>
              <a:ext cx="875751" cy="423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charset="0"/>
                  <a:ea typeface="ＭＳ Ｐゴシック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sz="1400">
                  <a:latin typeface="35 Helvetica Thin" charset="0"/>
                </a:rPr>
                <a:t>100G</a:t>
              </a:r>
            </a:p>
          </p:txBody>
        </p:sp>
      </p:grpSp>
      <p:sp>
        <p:nvSpPr>
          <p:cNvPr id="42018" name="Line 71"/>
          <p:cNvSpPr>
            <a:spLocks noChangeShapeType="1"/>
          </p:cNvSpPr>
          <p:nvPr/>
        </p:nvSpPr>
        <p:spPr bwMode="auto">
          <a:xfrm>
            <a:off x="2394347" y="2986087"/>
            <a:ext cx="19050" cy="1034654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19" name="Oval 49"/>
          <p:cNvSpPr>
            <a:spLocks noChangeAspect="1" noChangeArrowheads="1"/>
          </p:cNvSpPr>
          <p:nvPr/>
        </p:nvSpPr>
        <p:spPr bwMode="auto">
          <a:xfrm>
            <a:off x="5123262" y="2137174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020" name="Oval 49"/>
          <p:cNvSpPr>
            <a:spLocks noChangeAspect="1" noChangeArrowheads="1"/>
          </p:cNvSpPr>
          <p:nvPr/>
        </p:nvSpPr>
        <p:spPr bwMode="auto">
          <a:xfrm>
            <a:off x="5123262" y="2828927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0" name="Text Box 30"/>
          <p:cNvSpPr txBox="1">
            <a:spLocks noChangeArrowheads="1"/>
          </p:cNvSpPr>
          <p:nvPr/>
        </p:nvSpPr>
        <p:spPr bwMode="auto">
          <a:xfrm>
            <a:off x="1132285" y="2889648"/>
            <a:ext cx="114419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Birmingham</a:t>
            </a:r>
          </a:p>
        </p:txBody>
      </p:sp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5485212" y="2890839"/>
            <a:ext cx="1141809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Nottingham</a:t>
            </a:r>
          </a:p>
        </p:txBody>
      </p:sp>
      <p:sp>
        <p:nvSpPr>
          <p:cNvPr id="42023" name="Line 71"/>
          <p:cNvSpPr>
            <a:spLocks noChangeShapeType="1"/>
          </p:cNvSpPr>
          <p:nvPr/>
        </p:nvSpPr>
        <p:spPr bwMode="auto">
          <a:xfrm>
            <a:off x="2428876" y="2259808"/>
            <a:ext cx="11906" cy="892969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24" name="Oval 48"/>
          <p:cNvSpPr>
            <a:spLocks noChangeAspect="1" noChangeArrowheads="1"/>
          </p:cNvSpPr>
          <p:nvPr/>
        </p:nvSpPr>
        <p:spPr bwMode="auto">
          <a:xfrm>
            <a:off x="2240758" y="2137174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025" name="Oval 48"/>
          <p:cNvSpPr>
            <a:spLocks noChangeAspect="1" noChangeArrowheads="1"/>
          </p:cNvSpPr>
          <p:nvPr/>
        </p:nvSpPr>
        <p:spPr bwMode="auto">
          <a:xfrm>
            <a:off x="2240758" y="2828927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026" name="Line 71"/>
          <p:cNvSpPr>
            <a:spLocks noChangeShapeType="1"/>
          </p:cNvSpPr>
          <p:nvPr/>
        </p:nvSpPr>
        <p:spPr bwMode="auto">
          <a:xfrm>
            <a:off x="5367339" y="3962402"/>
            <a:ext cx="11906" cy="1170385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27" name="Line 71"/>
          <p:cNvSpPr>
            <a:spLocks noChangeShapeType="1"/>
          </p:cNvSpPr>
          <p:nvPr/>
        </p:nvSpPr>
        <p:spPr bwMode="auto">
          <a:xfrm>
            <a:off x="5286375" y="4051698"/>
            <a:ext cx="19050" cy="1035844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28" name="Line 71"/>
          <p:cNvSpPr>
            <a:spLocks noChangeShapeType="1"/>
          </p:cNvSpPr>
          <p:nvPr/>
        </p:nvSpPr>
        <p:spPr bwMode="auto">
          <a:xfrm>
            <a:off x="2481264" y="3935016"/>
            <a:ext cx="11906" cy="1169194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29" name="Line 71"/>
          <p:cNvSpPr>
            <a:spLocks noChangeShapeType="1"/>
          </p:cNvSpPr>
          <p:nvPr/>
        </p:nvSpPr>
        <p:spPr bwMode="auto">
          <a:xfrm>
            <a:off x="2400300" y="4024312"/>
            <a:ext cx="19050" cy="1034654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91436" tIns="45718" rIns="91436" bIns="45718"/>
          <a:lstStyle/>
          <a:p>
            <a:endParaRPr lang="en-US"/>
          </a:p>
        </p:txBody>
      </p:sp>
      <p:sp>
        <p:nvSpPr>
          <p:cNvPr id="42030" name="Oval 51"/>
          <p:cNvSpPr>
            <a:spLocks noChangeAspect="1" noChangeArrowheads="1"/>
          </p:cNvSpPr>
          <p:nvPr/>
        </p:nvSpPr>
        <p:spPr bwMode="auto">
          <a:xfrm>
            <a:off x="2246712" y="4868468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031" name="Oval 52"/>
          <p:cNvSpPr>
            <a:spLocks noChangeAspect="1" noChangeArrowheads="1"/>
          </p:cNvSpPr>
          <p:nvPr/>
        </p:nvSpPr>
        <p:spPr bwMode="auto">
          <a:xfrm>
            <a:off x="5130405" y="4868468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032" name="Oval 51"/>
          <p:cNvSpPr>
            <a:spLocks noChangeAspect="1" noChangeArrowheads="1"/>
          </p:cNvSpPr>
          <p:nvPr/>
        </p:nvSpPr>
        <p:spPr bwMode="auto">
          <a:xfrm>
            <a:off x="2240758" y="3830243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033" name="Oval 52"/>
          <p:cNvSpPr>
            <a:spLocks noChangeAspect="1" noChangeArrowheads="1"/>
          </p:cNvSpPr>
          <p:nvPr/>
        </p:nvSpPr>
        <p:spPr bwMode="auto">
          <a:xfrm>
            <a:off x="5123262" y="3830243"/>
            <a:ext cx="404813" cy="4048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6" tIns="45718" rIns="91436" bIns="45718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7" name="Text Box 11"/>
          <p:cNvSpPr txBox="1">
            <a:spLocks noChangeArrowheads="1"/>
          </p:cNvSpPr>
          <p:nvPr/>
        </p:nvSpPr>
        <p:spPr bwMode="auto">
          <a:xfrm>
            <a:off x="5491165" y="4833939"/>
            <a:ext cx="131206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London</a:t>
            </a:r>
            <a:br>
              <a:rPr lang="en-GB" sz="1200" dirty="0">
                <a:latin typeface="+mj-lt"/>
              </a:rPr>
            </a:br>
            <a:r>
              <a:rPr lang="en-GB" sz="1200" dirty="0" err="1">
                <a:latin typeface="+mj-lt"/>
              </a:rPr>
              <a:t>Telehouse</a:t>
            </a:r>
            <a:r>
              <a:rPr lang="en-GB" sz="1200" dirty="0">
                <a:latin typeface="+mj-lt"/>
              </a:rPr>
              <a:t> North</a:t>
            </a:r>
          </a:p>
        </p:txBody>
      </p:sp>
      <p:sp>
        <p:nvSpPr>
          <p:cNvPr id="78" name="Text Box 14"/>
          <p:cNvSpPr txBox="1">
            <a:spLocks noChangeArrowheads="1"/>
          </p:cNvSpPr>
          <p:nvPr/>
        </p:nvSpPr>
        <p:spPr bwMode="auto">
          <a:xfrm>
            <a:off x="901304" y="4855369"/>
            <a:ext cx="1333500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London</a:t>
            </a:r>
            <a:br>
              <a:rPr lang="en-GB" sz="1200" dirty="0">
                <a:latin typeface="+mj-lt"/>
              </a:rPr>
            </a:br>
            <a:r>
              <a:rPr lang="en-GB" sz="1200" dirty="0" err="1">
                <a:latin typeface="+mj-lt"/>
              </a:rPr>
              <a:t>Telecity</a:t>
            </a:r>
            <a:r>
              <a:rPr lang="en-GB" sz="1200" dirty="0">
                <a:latin typeface="+mj-lt"/>
              </a:rPr>
              <a:t> HX</a:t>
            </a:r>
          </a:p>
        </p:txBody>
      </p:sp>
      <p:sp>
        <p:nvSpPr>
          <p:cNvPr id="55" name="Cloud 54"/>
          <p:cNvSpPr/>
          <p:nvPr/>
        </p:nvSpPr>
        <p:spPr>
          <a:xfrm>
            <a:off x="850107" y="1687117"/>
            <a:ext cx="1544241" cy="450056"/>
          </a:xfrm>
          <a:prstGeom prst="cloud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6999" tIns="45718" rIns="26999" bIns="45718"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Global Transit &amp; Peering</a:t>
            </a:r>
          </a:p>
        </p:txBody>
      </p:sp>
      <p:sp>
        <p:nvSpPr>
          <p:cNvPr id="56" name="Cloud 55"/>
          <p:cNvSpPr/>
          <p:nvPr/>
        </p:nvSpPr>
        <p:spPr>
          <a:xfrm>
            <a:off x="3098007" y="5120880"/>
            <a:ext cx="1544241" cy="450056"/>
          </a:xfrm>
          <a:prstGeom prst="cloud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6999" tIns="45718" rIns="26999" bIns="45718"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Global Transit &amp; Peering</a:t>
            </a:r>
          </a:p>
        </p:txBody>
      </p:sp>
      <p:sp>
        <p:nvSpPr>
          <p:cNvPr id="57" name="Cloud 56"/>
          <p:cNvSpPr/>
          <p:nvPr/>
        </p:nvSpPr>
        <p:spPr>
          <a:xfrm>
            <a:off x="5328047" y="1585914"/>
            <a:ext cx="1101328" cy="450056"/>
          </a:xfrm>
          <a:prstGeom prst="cloud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6999" tIns="45718" rIns="26999" bIns="45718"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Peering</a:t>
            </a:r>
          </a:p>
        </p:txBody>
      </p:sp>
      <p:sp>
        <p:nvSpPr>
          <p:cNvPr id="62" name="Oval 61"/>
          <p:cNvSpPr/>
          <p:nvPr/>
        </p:nvSpPr>
        <p:spPr>
          <a:xfrm>
            <a:off x="3038478" y="4561287"/>
            <a:ext cx="1651397" cy="40600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GB" b="1" dirty="0"/>
              <a:t>London</a:t>
            </a:r>
            <a:br>
              <a:rPr lang="en-GB" b="1" dirty="0"/>
            </a:br>
            <a:r>
              <a:rPr lang="en-GB" b="1" dirty="0"/>
              <a:t>NOC</a:t>
            </a:r>
          </a:p>
        </p:txBody>
      </p:sp>
      <p:sp>
        <p:nvSpPr>
          <p:cNvPr id="63" name="Oval 62"/>
          <p:cNvSpPr/>
          <p:nvPr/>
        </p:nvSpPr>
        <p:spPr>
          <a:xfrm>
            <a:off x="3058717" y="2403873"/>
            <a:ext cx="2064545" cy="4929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GB" b="1" dirty="0"/>
              <a:t>Manchester NOC</a:t>
            </a:r>
          </a:p>
        </p:txBody>
      </p: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6585349" y="3299223"/>
            <a:ext cx="401240" cy="441722"/>
            <a:chOff x="10289381" y="2710260"/>
            <a:chExt cx="535781" cy="589359"/>
          </a:xfrm>
        </p:grpSpPr>
        <p:sp>
          <p:nvSpPr>
            <p:cNvPr id="116" name="Oval 115"/>
            <p:cNvSpPr/>
            <p:nvPr/>
          </p:nvSpPr>
          <p:spPr>
            <a:xfrm>
              <a:off x="10289381" y="2710260"/>
              <a:ext cx="535781" cy="589359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00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grpSp>
          <p:nvGrpSpPr>
            <p:cNvPr id="42044" name="Group 93"/>
            <p:cNvGrpSpPr>
              <a:grpSpLocks/>
            </p:cNvGrpSpPr>
            <p:nvPr/>
          </p:nvGrpSpPr>
          <p:grpSpPr bwMode="auto">
            <a:xfrm>
              <a:off x="10309093" y="2763837"/>
              <a:ext cx="428625" cy="482204"/>
              <a:chOff x="5357818" y="3143248"/>
              <a:chExt cx="571504" cy="642941"/>
            </a:xfrm>
          </p:grpSpPr>
          <p:sp>
            <p:nvSpPr>
              <p:cNvPr id="118" name="Oval 117"/>
              <p:cNvSpPr/>
              <p:nvPr/>
            </p:nvSpPr>
            <p:spPr>
              <a:xfrm>
                <a:off x="5501121" y="3143827"/>
                <a:ext cx="142027" cy="14191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100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5753379" y="3334456"/>
                <a:ext cx="142029" cy="14191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100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5399369" y="3395881"/>
                <a:ext cx="144148" cy="141913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100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596512" y="3611927"/>
                <a:ext cx="142029" cy="14403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100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22" name="Straight Connector 121"/>
              <p:cNvCxnSpPr>
                <a:stCxn id="118" idx="5"/>
                <a:endCxn id="119" idx="2"/>
              </p:cNvCxnSpPr>
              <p:nvPr/>
            </p:nvCxnSpPr>
            <p:spPr>
              <a:xfrm rot="16200000" flipH="1">
                <a:off x="5618826" y="3269800"/>
                <a:ext cx="137676" cy="131429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>
                <a:stCxn id="118" idx="3"/>
                <a:endCxn id="120" idx="0"/>
              </p:cNvCxnSpPr>
              <p:nvPr/>
            </p:nvCxnSpPr>
            <p:spPr>
              <a:xfrm rot="5400000">
                <a:off x="5431218" y="3306902"/>
                <a:ext cx="129204" cy="48755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>
                <a:stCxn id="120" idx="5"/>
                <a:endCxn id="121" idx="2"/>
              </p:cNvCxnSpPr>
              <p:nvPr/>
            </p:nvCxnSpPr>
            <p:spPr>
              <a:xfrm rot="16200000" flipH="1">
                <a:off x="5477868" y="3563181"/>
                <a:ext cx="163095" cy="74193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>
                <a:stCxn id="119" idx="4"/>
                <a:endCxn id="121" idx="7"/>
              </p:cNvCxnSpPr>
              <p:nvPr/>
            </p:nvCxnSpPr>
            <p:spPr>
              <a:xfrm rot="5400000">
                <a:off x="5693027" y="3500684"/>
                <a:ext cx="156740" cy="108110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>
                <a:stCxn id="118" idx="4"/>
                <a:endCxn id="121" idx="0"/>
              </p:cNvCxnSpPr>
              <p:nvPr/>
            </p:nvCxnSpPr>
            <p:spPr>
              <a:xfrm rot="16200000" flipH="1">
                <a:off x="5455676" y="3401137"/>
                <a:ext cx="326188" cy="95393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>
                <a:stCxn id="118" idx="6"/>
                <a:endCxn id="116" idx="7"/>
              </p:cNvCxnSpPr>
              <p:nvPr/>
            </p:nvCxnSpPr>
            <p:spPr>
              <a:xfrm flipV="1">
                <a:off x="5643148" y="3188307"/>
                <a:ext cx="275577" cy="27536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stCxn id="121" idx="5"/>
                <a:endCxn id="116" idx="5"/>
              </p:cNvCxnSpPr>
              <p:nvPr/>
            </p:nvCxnSpPr>
            <p:spPr>
              <a:xfrm>
                <a:off x="5717342" y="3734777"/>
                <a:ext cx="201382" cy="6355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>
                <a:stCxn id="120" idx="4"/>
              </p:cNvCxnSpPr>
              <p:nvPr/>
            </p:nvCxnSpPr>
            <p:spPr>
              <a:xfrm rot="5400000">
                <a:off x="5397292" y="3569549"/>
                <a:ext cx="105905" cy="42396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>
                <a:endCxn id="120" idx="1"/>
              </p:cNvCxnSpPr>
              <p:nvPr/>
            </p:nvCxnSpPr>
            <p:spPr>
              <a:xfrm rot="16200000" flipH="1">
                <a:off x="5344307" y="3340801"/>
                <a:ext cx="131322" cy="21198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>
                <a:stCxn id="120" idx="2"/>
              </p:cNvCxnSpPr>
              <p:nvPr/>
            </p:nvCxnSpPr>
            <p:spPr>
              <a:xfrm rot="10800000">
                <a:off x="5356973" y="3429770"/>
                <a:ext cx="42396" cy="38126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endCxn id="120" idx="3"/>
              </p:cNvCxnSpPr>
              <p:nvPr/>
            </p:nvCxnSpPr>
            <p:spPr>
              <a:xfrm flipV="1">
                <a:off x="5356973" y="3518730"/>
                <a:ext cx="63595" cy="52953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>
                <a:endCxn id="119" idx="3"/>
              </p:cNvCxnSpPr>
              <p:nvPr/>
            </p:nvCxnSpPr>
            <p:spPr>
              <a:xfrm flipV="1">
                <a:off x="5715222" y="3455187"/>
                <a:ext cx="57236" cy="44481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>
                <a:stCxn id="121" idx="3"/>
              </p:cNvCxnSpPr>
              <p:nvPr/>
            </p:nvCxnSpPr>
            <p:spPr>
              <a:xfrm rot="5400000" flipH="1">
                <a:off x="5548825" y="3665892"/>
                <a:ext cx="19064" cy="114470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stCxn id="121" idx="4"/>
              </p:cNvCxnSpPr>
              <p:nvPr/>
            </p:nvCxnSpPr>
            <p:spPr>
              <a:xfrm rot="5400000">
                <a:off x="5638923" y="3758066"/>
                <a:ext cx="31771" cy="23319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>
                <a:endCxn id="118" idx="2"/>
              </p:cNvCxnSpPr>
              <p:nvPr/>
            </p:nvCxnSpPr>
            <p:spPr>
              <a:xfrm>
                <a:off x="5429047" y="3215843"/>
                <a:ext cx="72074" cy="0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>
                <a:endCxn id="118" idx="7"/>
              </p:cNvCxnSpPr>
              <p:nvPr/>
            </p:nvCxnSpPr>
            <p:spPr>
              <a:xfrm rot="10800000" flipV="1">
                <a:off x="5621950" y="3143827"/>
                <a:ext cx="93272" cy="21181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>
                <a:stCxn id="121" idx="6"/>
              </p:cNvCxnSpPr>
              <p:nvPr/>
            </p:nvCxnSpPr>
            <p:spPr>
              <a:xfrm flipV="1">
                <a:off x="5738541" y="3643699"/>
                <a:ext cx="118710" cy="40243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>
                <a:endCxn id="119" idx="0"/>
              </p:cNvCxnSpPr>
              <p:nvPr/>
            </p:nvCxnSpPr>
            <p:spPr>
              <a:xfrm rot="16200000" flipH="1">
                <a:off x="5780956" y="3292080"/>
                <a:ext cx="48717" cy="36038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>
                <a:stCxn id="119" idx="6"/>
              </p:cNvCxnSpPr>
              <p:nvPr/>
            </p:nvCxnSpPr>
            <p:spPr>
              <a:xfrm>
                <a:off x="5895408" y="3404353"/>
                <a:ext cx="33917" cy="95315"/>
              </a:xfrm>
              <a:prstGeom prst="line">
                <a:avLst/>
              </a:prstGeom>
              <a:ln w="15875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2" name="Text Box 11"/>
          <p:cNvSpPr txBox="1">
            <a:spLocks noChangeArrowheads="1"/>
          </p:cNvSpPr>
          <p:nvPr/>
        </p:nvSpPr>
        <p:spPr bwMode="auto">
          <a:xfrm>
            <a:off x="7031832" y="3373043"/>
            <a:ext cx="114181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dirty="0">
                <a:latin typeface="+mj-lt"/>
              </a:rPr>
              <a:t>East Midlands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18/6/15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5171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</p:bldLst>
  </p:timing>
</p:sld>
</file>

<file path=ppt/theme/theme1.xml><?xml version="1.0" encoding="utf-8"?>
<a:theme xmlns:a="http://schemas.openxmlformats.org/drawingml/2006/main" name="Jisc Theme">
  <a:themeElements>
    <a:clrScheme name="Jisc 2013 1">
      <a:dk1>
        <a:srgbClr val="2C3841"/>
      </a:dk1>
      <a:lt1>
        <a:srgbClr val="FFFFFF"/>
      </a:lt1>
      <a:dk2>
        <a:srgbClr val="DE481C"/>
      </a:dk2>
      <a:lt2>
        <a:srgbClr val="9F3515"/>
      </a:lt2>
      <a:accent1>
        <a:srgbClr val="E61554"/>
      </a:accent1>
      <a:accent2>
        <a:srgbClr val="F9B000"/>
      </a:accent2>
      <a:accent3>
        <a:srgbClr val="B2BB1C"/>
      </a:accent3>
      <a:accent4>
        <a:srgbClr val="0092CB"/>
      </a:accent4>
      <a:accent5>
        <a:srgbClr val="B71A8B"/>
      </a:accent5>
      <a:accent6>
        <a:srgbClr val="CADCF0"/>
      </a:accent6>
      <a:hlink>
        <a:srgbClr val="DE481C"/>
      </a:hlink>
      <a:folHlink>
        <a:srgbClr val="DE481C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3061</TotalTime>
  <Words>973</Words>
  <Application>Microsoft Macintosh PowerPoint</Application>
  <PresentationFormat>On-screen Show (4:3)</PresentationFormat>
  <Paragraphs>241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35 Helvetica Thin</vt:lpstr>
      <vt:lpstr>Calibri</vt:lpstr>
      <vt:lpstr>Corbel</vt:lpstr>
      <vt:lpstr>Lucida Grande</vt:lpstr>
      <vt:lpstr>Mangal</vt:lpstr>
      <vt:lpstr>ＭＳ Ｐゴシック</vt:lpstr>
      <vt:lpstr>Arial</vt:lpstr>
      <vt:lpstr>Jisc Theme</vt:lpstr>
      <vt:lpstr>Networking &amp; Janet GridPP &amp; SKA meeting – Manchester – 2-3 Nov 2016</vt:lpstr>
      <vt:lpstr>Introduction</vt:lpstr>
      <vt:lpstr>Jisc Group structure </vt:lpstr>
      <vt:lpstr>Who we serve</vt:lpstr>
      <vt:lpstr>Our vision and mission</vt:lpstr>
      <vt:lpstr>What does Jisc do?</vt:lpstr>
      <vt:lpstr>Jisc does 4 things…</vt:lpstr>
      <vt:lpstr>PowerPoint Presentation</vt:lpstr>
      <vt:lpstr>Janet Core</vt:lpstr>
      <vt:lpstr>Janet</vt:lpstr>
      <vt:lpstr>Points to note</vt:lpstr>
      <vt:lpstr>Supporting AENEAS &amp; SKA networking….</vt:lpstr>
    </vt:vector>
  </TitlesOfParts>
  <Manager/>
  <Company/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Microsoft Office User</cp:lastModifiedBy>
  <cp:revision>199</cp:revision>
  <dcterms:created xsi:type="dcterms:W3CDTF">2013-10-10T15:07:08Z</dcterms:created>
  <dcterms:modified xsi:type="dcterms:W3CDTF">2016-11-03T10:19:39Z</dcterms:modified>
  <cp:category/>
</cp:coreProperties>
</file>