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18" r:id="rId3"/>
    <p:sldId id="322" r:id="rId4"/>
    <p:sldId id="319" r:id="rId5"/>
    <p:sldId id="348" r:id="rId6"/>
    <p:sldId id="270" r:id="rId7"/>
    <p:sldId id="325" r:id="rId8"/>
    <p:sldId id="303" r:id="rId9"/>
    <p:sldId id="350" r:id="rId10"/>
    <p:sldId id="328" r:id="rId11"/>
    <p:sldId id="353" r:id="rId12"/>
    <p:sldId id="329" r:id="rId13"/>
    <p:sldId id="330" r:id="rId14"/>
    <p:sldId id="332" r:id="rId15"/>
    <p:sldId id="309" r:id="rId16"/>
    <p:sldId id="258" r:id="rId17"/>
    <p:sldId id="334" r:id="rId18"/>
    <p:sldId id="333" r:id="rId19"/>
    <p:sldId id="349" r:id="rId20"/>
    <p:sldId id="351" r:id="rId21"/>
    <p:sldId id="345" r:id="rId22"/>
    <p:sldId id="343" r:id="rId23"/>
    <p:sldId id="301" r:id="rId24"/>
    <p:sldId id="336" r:id="rId25"/>
    <p:sldId id="342" r:id="rId26"/>
    <p:sldId id="296" r:id="rId27"/>
    <p:sldId id="338" r:id="rId28"/>
    <p:sldId id="339" r:id="rId29"/>
    <p:sldId id="340" r:id="rId30"/>
    <p:sldId id="341" r:id="rId31"/>
    <p:sldId id="35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emf"/><Relationship Id="rId5" Type="http://schemas.openxmlformats.org/officeDocument/2006/relationships/image" Target="../media/image77.emf"/><Relationship Id="rId1" Type="http://schemas.openxmlformats.org/officeDocument/2006/relationships/image" Target="../media/image73.emf"/><Relationship Id="rId2" Type="http://schemas.openxmlformats.org/officeDocument/2006/relationships/image" Target="../media/image7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BFB7F-4D29-FC46-BAE5-8A13DB731E64}" type="datetime1">
              <a:rPr lang="en-US" smtClean="0"/>
              <a:t>9/26/16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A29F5-2D49-574C-8A0D-DA1CD86323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95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51F4E-E826-124D-A607-D0D4EB07D315}" type="datetime1">
              <a:rPr lang="en-US" smtClean="0"/>
              <a:t>9/26/16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0600-42FF-C54E-8DE6-500A3D17A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55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CB34E0-A489-6242-80F2-490B64A0DF1A}" type="slidenum">
              <a:rPr lang="en-US">
                <a:latin typeface="Times New Roman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5</a:t>
            </a:fld>
            <a:endParaRPr lang="en-US">
              <a:latin typeface="Times New Roman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72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4966"/>
            <a:ext cx="5028370" cy="4113234"/>
          </a:xfrm>
          <a:noFill/>
          <a:ln/>
        </p:spPr>
        <p:txBody>
          <a:bodyPr lIns="91415" tIns="45709" rIns="91415" bIns="45709"/>
          <a:lstStyle/>
          <a:p>
            <a:pPr eaLnBrk="1" hangingPunct="1"/>
            <a:endParaRPr lang="en-US">
              <a:latin typeface="Times New Roman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C1CE-D917-6E4A-A250-3B1C291BA48F}" type="slidenum">
              <a:rPr lang="en-GB"/>
              <a:pPr/>
              <a:t>7</a:t>
            </a:fld>
            <a:endParaRPr lang="en-GB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999869" y="686475"/>
            <a:ext cx="4859795" cy="3428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0" name="Text Box 2"/>
          <p:cNvSpPr>
            <a:spLocks noGrp="1" noChangeArrowheads="1"/>
          </p:cNvSpPr>
          <p:nvPr>
            <p:ph type="body"/>
          </p:nvPr>
        </p:nvSpPr>
        <p:spPr>
          <a:xfrm>
            <a:off x="683960" y="4341522"/>
            <a:ext cx="5454810" cy="4084802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C5181-BB5D-DD4F-956C-066398655D77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7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0B7C-8ABD-894F-B302-21C90F7CFBF0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34098-3A79-8E48-BE94-B93261359D1A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2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9C3F2-9B41-AC41-9BE9-9BEB03B9CB93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53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13C8B-1A58-DC40-9303-2FA2E017132A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C1DF-8062-DE44-B7F4-0CD7D083F69E}" type="datetime1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78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ECCFD-CA32-9B49-986F-2F4974375CC6}" type="datetime1">
              <a:rPr lang="en-US" smtClean="0"/>
              <a:t>9/26/16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304DB-28D2-A64E-B4C1-64F1C9C8A8CB}" type="datetime1">
              <a:rPr lang="en-US" smtClean="0"/>
              <a:t>9/26/16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5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1B710-BCEE-DB4B-8769-60B94109EC6C}" type="datetime1">
              <a:rPr lang="en-US" smtClean="0"/>
              <a:t>9/26/16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1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6ABE2-FBE0-7B47-8434-501FC499742B}" type="datetime1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5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5B74-3A35-4B4F-B7C5-FD60A01B89D6}" type="datetime1">
              <a:rPr lang="en-US" smtClean="0"/>
              <a:t>9/26/16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3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D4469-F094-7B4E-82B0-2FA35D5FFD12}" type="datetime1">
              <a:rPr lang="en-US" smtClean="0"/>
              <a:t>9/26/16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510DA-144D-8F41-8B23-7295C25FD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5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9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oleObject" Target="../embeddings/oleObject5.bin"/><Relationship Id="rId6" Type="http://schemas.openxmlformats.org/officeDocument/2006/relationships/image" Target="../media/image3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36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gif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4" Type="http://schemas.openxmlformats.org/officeDocument/2006/relationships/image" Target="../media/image64.png"/><Relationship Id="rId5" Type="http://schemas.openxmlformats.org/officeDocument/2006/relationships/oleObject" Target="../embeddings/oleObject6.bin"/><Relationship Id="rId6" Type="http://schemas.openxmlformats.org/officeDocument/2006/relationships/image" Target="../media/image62.emf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oleObject" Target="../embeddings/oleObject7.bin"/><Relationship Id="rId7" Type="http://schemas.openxmlformats.org/officeDocument/2006/relationships/image" Target="../media/image6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emf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75.emf"/><Relationship Id="rId13" Type="http://schemas.openxmlformats.org/officeDocument/2006/relationships/oleObject" Target="../embeddings/oleObject11.bin"/><Relationship Id="rId14" Type="http://schemas.openxmlformats.org/officeDocument/2006/relationships/image" Target="../media/image76.emf"/><Relationship Id="rId15" Type="http://schemas.openxmlformats.org/officeDocument/2006/relationships/oleObject" Target="../embeddings/oleObject12.bin"/><Relationship Id="rId16" Type="http://schemas.openxmlformats.org/officeDocument/2006/relationships/image" Target="../media/image77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8.bin"/><Relationship Id="rId4" Type="http://schemas.openxmlformats.org/officeDocument/2006/relationships/image" Target="../media/image73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74.emf"/><Relationship Id="rId7" Type="http://schemas.openxmlformats.org/officeDocument/2006/relationships/image" Target="../media/image78.emf"/><Relationship Id="rId8" Type="http://schemas.openxmlformats.org/officeDocument/2006/relationships/image" Target="../media/image79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2.emf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00160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/>
              </a:rPr>
              <a:t>Transverse Single Spin asymmetries for gauge boson production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/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/>
              </a:rPr>
              <a:t>at RHIC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8819" y="501833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Akio Ogawa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Brookhaven National Laboratory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2016 Sep 26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Spin2016 @ University of Illinois </a:t>
            </a:r>
          </a:p>
        </p:txBody>
      </p:sp>
      <p:pic>
        <p:nvPicPr>
          <p:cNvPr id="5" name="Picture 7" descr="BNL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941" y="2998166"/>
            <a:ext cx="1905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RHIC-b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745" y="3720177"/>
            <a:ext cx="38100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4517" y="2444539"/>
            <a:ext cx="1924228" cy="48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2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0200" y="4330700"/>
            <a:ext cx="886653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Results versus rapidity are compared with: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KQ model </a:t>
            </a:r>
            <a:r>
              <a:rPr lang="en-US" dirty="0" smtClean="0"/>
              <a:t>[</a:t>
            </a:r>
            <a:r>
              <a:rPr lang="en-US" dirty="0"/>
              <a:t>Z.-B. Kang and J. -W. </a:t>
            </a:r>
            <a:r>
              <a:rPr lang="en-US" dirty="0" err="1"/>
              <a:t>Qiu</a:t>
            </a:r>
            <a:r>
              <a:rPr lang="en-US" dirty="0"/>
              <a:t>, Phys. Rev. </a:t>
            </a:r>
            <a:r>
              <a:rPr lang="en-US" dirty="0" err="1"/>
              <a:t>Lett</a:t>
            </a:r>
            <a:r>
              <a:rPr lang="en-US" dirty="0"/>
              <a:t>. 103, 172001 (2009)</a:t>
            </a:r>
            <a:r>
              <a:rPr lang="en-US" dirty="0" smtClean="0"/>
              <a:t>]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It does not include TMD evolution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>
                <a:ln>
                  <a:solidFill>
                    <a:schemeClr val="tx1">
                      <a:alpha val="6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Grey band </a:t>
            </a:r>
            <a:r>
              <a:rPr lang="en-US" dirty="0" smtClean="0"/>
              <a:t>is the theory uncertainty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EIKV model </a:t>
            </a:r>
            <a:r>
              <a:rPr lang="en-US" dirty="0" smtClean="0"/>
              <a:t>[</a:t>
            </a:r>
            <a:r>
              <a:rPr lang="de-DE" dirty="0" smtClean="0"/>
              <a:t>M</a:t>
            </a:r>
            <a:r>
              <a:rPr lang="de-DE" dirty="0"/>
              <a:t>. G. </a:t>
            </a:r>
            <a:r>
              <a:rPr lang="de-DE" dirty="0" err="1"/>
              <a:t>Echevarria</a:t>
            </a:r>
            <a:r>
              <a:rPr lang="de-DE" dirty="0"/>
              <a:t>, A. </a:t>
            </a:r>
            <a:r>
              <a:rPr lang="de-DE" dirty="0" err="1"/>
              <a:t>Idilbi</a:t>
            </a:r>
            <a:r>
              <a:rPr lang="de-DE" dirty="0"/>
              <a:t>, Z.-B. Kang, I. </a:t>
            </a:r>
            <a:r>
              <a:rPr lang="de-DE" dirty="0" err="1"/>
              <a:t>Vitev</a:t>
            </a:r>
            <a:r>
              <a:rPr lang="de-DE" dirty="0"/>
              <a:t>, Phys. </a:t>
            </a:r>
            <a:r>
              <a:rPr lang="de-DE" dirty="0" err="1"/>
              <a:t>Rev</a:t>
            </a:r>
            <a:r>
              <a:rPr lang="de-DE" dirty="0"/>
              <a:t>. D89, 074013 (2014)</a:t>
            </a:r>
            <a:r>
              <a:rPr lang="en-US" dirty="0" smtClean="0"/>
              <a:t>]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Includes the largest prediction for TMD evolution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ln>
                  <a:solidFill>
                    <a:schemeClr val="tx1">
                      <a:alpha val="6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rPr>
              <a:t>Grey hatched area </a:t>
            </a:r>
            <a:r>
              <a:rPr lang="en-US" dirty="0" smtClean="0"/>
              <a:t>represents the current theoretical uncertainty on TMD evolution</a:t>
            </a:r>
            <a:endParaRPr lang="en-US" b="1" dirty="0"/>
          </a:p>
        </p:txBody>
      </p:sp>
      <p:pic>
        <p:nvPicPr>
          <p:cNvPr id="9" name="Picture 8" descr="hd_PaperFig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" t="53694" r="5089" b="1931"/>
          <a:stretch/>
        </p:blipFill>
        <p:spPr>
          <a:xfrm>
            <a:off x="3175000" y="1725725"/>
            <a:ext cx="5880099" cy="2744676"/>
          </a:xfrm>
          <a:prstGeom prst="rect">
            <a:avLst/>
          </a:prstGeom>
        </p:spPr>
      </p:pic>
      <p:pic>
        <p:nvPicPr>
          <p:cNvPr id="8" name="Picture 7" descr="hd_PaperFig_AsymAmpSqrt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" t="4259" r="52577" b="51296"/>
          <a:stretch/>
        </p:blipFill>
        <p:spPr>
          <a:xfrm>
            <a:off x="95285" y="1727200"/>
            <a:ext cx="2903221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809" y="854551"/>
            <a:ext cx="4306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 use the “left-right” formula to cancel dependencies on geometry and luminosity</a:t>
            </a:r>
            <a:endParaRPr lang="en-US" b="1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756642"/>
              </p:ext>
            </p:extLst>
          </p:nvPr>
        </p:nvGraphicFramePr>
        <p:xfrm>
          <a:off x="4279900" y="793750"/>
          <a:ext cx="2616200" cy="820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2" name="Equation" r:id="rId5" imgW="1866900" imgH="546100" progId="Equation.3">
                  <p:embed/>
                </p:oleObj>
              </mc:Choice>
              <mc:Fallback>
                <p:oleObj name="Equation" r:id="rId5" imgW="18669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900" y="793750"/>
                        <a:ext cx="2616200" cy="8200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959600" y="519562"/>
            <a:ext cx="2146300" cy="1200329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Average RHIC </a:t>
            </a:r>
          </a:p>
          <a:p>
            <a:pPr algn="ctr"/>
            <a:r>
              <a:rPr lang="en-US" b="1" dirty="0" smtClean="0"/>
              <a:t>polarization 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p+p</a:t>
            </a:r>
            <a:r>
              <a:rPr lang="en-US" dirty="0" smtClean="0"/>
              <a:t> run 2011 </a:t>
            </a:r>
            <a:r>
              <a:rPr lang="en-US" dirty="0" err="1" smtClean="0"/>
              <a:t>tran</a:t>
            </a:r>
            <a:r>
              <a:rPr lang="en-US" dirty="0" smtClean="0"/>
              <a:t>.)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sym typeface="Wingdings"/>
              </a:rPr>
              <a:t>&lt;P&gt; = 53%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10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19100" y="-162157"/>
            <a:ext cx="8229600" cy="825666"/>
          </a:xfrm>
        </p:spPr>
        <p:txBody>
          <a:bodyPr>
            <a:norm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A</a:t>
            </a:r>
            <a:r>
              <a:rPr lang="en-US" sz="36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N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FOR W PRODUCTION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1226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617" y="62190"/>
            <a:ext cx="8229600" cy="699797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TMD Q</a:t>
            </a:r>
            <a:r>
              <a:rPr lang="en-US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1358"/>
            <a:ext cx="8229600" cy="147597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Even the evolution formalism itself has large room to </a:t>
            </a:r>
            <a:r>
              <a:rPr lang="en-US" sz="2400" dirty="0" smtClean="0">
                <a:solidFill>
                  <a:srgbClr val="0000FF"/>
                </a:solidFill>
              </a:rPr>
              <a:t>improve</a:t>
            </a:r>
          </a:p>
          <a:p>
            <a:r>
              <a:rPr lang="en-US" sz="2400" dirty="0">
                <a:solidFill>
                  <a:srgbClr val="FF6600"/>
                </a:solidFill>
              </a:rPr>
              <a:t>N</a:t>
            </a:r>
            <a:r>
              <a:rPr lang="en-US" sz="2400" dirty="0" smtClean="0">
                <a:solidFill>
                  <a:srgbClr val="FF6600"/>
                </a:solidFill>
              </a:rPr>
              <a:t>on</a:t>
            </a:r>
            <a:r>
              <a:rPr lang="en-US" sz="2400" dirty="0" smtClean="0">
                <a:solidFill>
                  <a:srgbClr val="FF6600"/>
                </a:solidFill>
              </a:rPr>
              <a:t>-</a:t>
            </a:r>
            <a:r>
              <a:rPr lang="en-US" sz="2400" dirty="0" err="1" smtClean="0">
                <a:solidFill>
                  <a:srgbClr val="FF6600"/>
                </a:solidFill>
              </a:rPr>
              <a:t>perturbative</a:t>
            </a:r>
            <a:r>
              <a:rPr lang="en-US" sz="2400" dirty="0" smtClean="0">
                <a:solidFill>
                  <a:srgbClr val="FF6600"/>
                </a:solidFill>
              </a:rPr>
              <a:t> </a:t>
            </a:r>
            <a:r>
              <a:rPr lang="en-US" sz="2400" dirty="0" err="1" smtClean="0">
                <a:solidFill>
                  <a:srgbClr val="FF6600"/>
                </a:solidFill>
              </a:rPr>
              <a:t>Sudakov</a:t>
            </a:r>
            <a:r>
              <a:rPr lang="en-US" sz="2400" dirty="0" smtClean="0">
                <a:solidFill>
                  <a:srgbClr val="FF6600"/>
                </a:solidFill>
              </a:rPr>
              <a:t> needs further </a:t>
            </a:r>
            <a:r>
              <a:rPr lang="en-US" sz="2400" dirty="0" smtClean="0">
                <a:solidFill>
                  <a:srgbClr val="FF6600"/>
                </a:solidFill>
              </a:rPr>
              <a:t>improvement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Large Q</a:t>
            </a:r>
            <a:r>
              <a:rPr lang="en-US" sz="2400" baseline="300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 coverage from SIDIS to DY to W/Z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7232965"/>
            <a:ext cx="2133600" cy="365125"/>
          </a:xfrm>
        </p:spPr>
        <p:txBody>
          <a:bodyPr/>
          <a:lstStyle/>
          <a:p>
            <a:fld id="{4AD73320-B7C5-2046-BB1A-66D7C60C4B1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 descr="w_minu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18" y="2707582"/>
            <a:ext cx="4310440" cy="3740171"/>
          </a:xfrm>
          <a:prstGeom prst="rect">
            <a:avLst/>
          </a:prstGeom>
        </p:spPr>
      </p:pic>
      <p:pic>
        <p:nvPicPr>
          <p:cNvPr id="7" name="Picture 6" descr="w_plu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" y="2707582"/>
            <a:ext cx="4455476" cy="37852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07584" y="6492875"/>
            <a:ext cx="2381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6666"/>
                </a:solidFill>
              </a:rPr>
              <a:t>w/o TMD evolution</a:t>
            </a:r>
            <a:endParaRPr lang="en-US" dirty="0">
              <a:solidFill>
                <a:srgbClr val="666666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711243" y="5316652"/>
            <a:ext cx="2389834" cy="1345309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5" idx="2"/>
          </p:cNvCxnSpPr>
          <p:nvPr/>
        </p:nvCxnSpPr>
        <p:spPr>
          <a:xfrm flipH="1">
            <a:off x="6920438" y="3827627"/>
            <a:ext cx="1016587" cy="2620126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88812" y="2430583"/>
            <a:ext cx="20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Kang, 2015 </a:t>
            </a:r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0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d_PaperFig_AsymAmpSqrt_chi2Fit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4" b="3709"/>
          <a:stretch/>
        </p:blipFill>
        <p:spPr>
          <a:xfrm>
            <a:off x="1041400" y="761999"/>
            <a:ext cx="7200900" cy="3746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200" y="4483100"/>
            <a:ext cx="86998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A global fit to the (</a:t>
            </a:r>
            <a:r>
              <a:rPr lang="en-US" sz="2400" b="1" dirty="0" err="1" smtClean="0">
                <a:solidFill>
                  <a:srgbClr val="0000FF"/>
                </a:solidFill>
              </a:rPr>
              <a:t>unevolved</a:t>
            </a:r>
            <a:r>
              <a:rPr lang="en-US" sz="2400" b="1" dirty="0" smtClean="0">
                <a:solidFill>
                  <a:srgbClr val="0000FF"/>
                </a:solidFill>
              </a:rPr>
              <a:t>) KQ prediction was performe</a:t>
            </a:r>
            <a:r>
              <a:rPr lang="en-US" sz="2400" b="1" dirty="0">
                <a:solidFill>
                  <a:srgbClr val="0000FF"/>
                </a:solidFill>
              </a:rPr>
              <a:t>d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solid line: </a:t>
            </a:r>
            <a:r>
              <a:rPr lang="en-US" dirty="0" smtClean="0"/>
              <a:t>assumption of a </a:t>
            </a:r>
            <a:r>
              <a:rPr lang="en-US" u="sng" dirty="0" smtClean="0"/>
              <a:t>sign change</a:t>
            </a:r>
            <a:r>
              <a:rPr lang="en-US" dirty="0" smtClean="0"/>
              <a:t> in the </a:t>
            </a:r>
            <a:r>
              <a:rPr lang="en-US" dirty="0" err="1" smtClean="0"/>
              <a:t>Sivers</a:t>
            </a:r>
            <a:r>
              <a:rPr lang="en-US" dirty="0" smtClean="0"/>
              <a:t> function       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Chi2/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d.o.f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. = 7.4/6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dashed line: </a:t>
            </a:r>
            <a:r>
              <a:rPr lang="en-US" dirty="0" smtClean="0"/>
              <a:t>assumption of </a:t>
            </a:r>
            <a:r>
              <a:rPr lang="en-US" u="sng" dirty="0" smtClean="0"/>
              <a:t>no sign change</a:t>
            </a:r>
            <a:r>
              <a:rPr lang="en-US" dirty="0" smtClean="0"/>
              <a:t> </a:t>
            </a:r>
            <a:r>
              <a:rPr lang="en-US" dirty="0"/>
              <a:t>in the </a:t>
            </a:r>
            <a:r>
              <a:rPr lang="en-US" dirty="0" err="1"/>
              <a:t>Sivers</a:t>
            </a:r>
            <a:r>
              <a:rPr lang="en-US" dirty="0"/>
              <a:t> </a:t>
            </a:r>
            <a:r>
              <a:rPr lang="en-US" dirty="0" smtClean="0"/>
              <a:t>function </a:t>
            </a:r>
            <a:r>
              <a:rPr lang="en-US" dirty="0">
                <a:sym typeface="Wingdings"/>
              </a:rPr>
              <a:t>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Chi2/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d.o.f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. =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19.6/6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2565" y="5638800"/>
            <a:ext cx="6223001" cy="707886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If there are no evolution effects,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our data favor the hypothesis of </a:t>
            </a:r>
            <a:r>
              <a:rPr lang="en-US" sz="2000" b="1" dirty="0" err="1" smtClean="0">
                <a:solidFill>
                  <a:srgbClr val="FF0000"/>
                </a:solidFill>
              </a:rPr>
              <a:t>Sivers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</a:rPr>
              <a:t>ign </a:t>
            </a:r>
            <a:r>
              <a:rPr lang="en-US" sz="2000" b="1" dirty="0">
                <a:solidFill>
                  <a:srgbClr val="FF0000"/>
                </a:solidFill>
              </a:rPr>
              <a:t>c</a:t>
            </a:r>
            <a:r>
              <a:rPr lang="en-US" sz="2000" b="1" dirty="0" smtClean="0">
                <a:solidFill>
                  <a:srgbClr val="FF0000"/>
                </a:solidFill>
              </a:rPr>
              <a:t>hange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24569"/>
            <a:ext cx="9144000" cy="825666"/>
          </a:xfrm>
        </p:spPr>
        <p:txBody>
          <a:bodyPr>
            <a:noAutofit/>
          </a:bodyPr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SIVER’S SIGN CHANGE, If NO TMD EVOLUTION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814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9330" y="324797"/>
            <a:ext cx="421640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en-US" sz="2000" b="1" dirty="0" smtClean="0">
              <a:solidFill>
                <a:srgbClr val="0000FF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Clean experimental momentum reconstruction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Negligible background</a:t>
            </a: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b="1" dirty="0">
                <a:solidFill>
                  <a:srgbClr val="0000FF"/>
                </a:solidFill>
              </a:rPr>
              <a:t>E</a:t>
            </a:r>
            <a:r>
              <a:rPr lang="en-US" sz="2000" b="1" dirty="0" smtClean="0">
                <a:solidFill>
                  <a:srgbClr val="0000FF"/>
                </a:solidFill>
              </a:rPr>
              <a:t>lectrons rapidity peaks within tracker accept. (|</a:t>
            </a:r>
            <a:r>
              <a:rPr lang="en-US" sz="2000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2000" b="1" dirty="0">
                <a:solidFill>
                  <a:srgbClr val="0000FF"/>
                </a:solidFill>
                <a:cs typeface="Symbol" charset="2"/>
              </a:rPr>
              <a:t>|&lt; 1</a:t>
            </a:r>
            <a:r>
              <a:rPr lang="en-US" sz="2000" b="1" dirty="0" smtClean="0">
                <a:solidFill>
                  <a:srgbClr val="0000FF"/>
                </a:solidFill>
                <a:cs typeface="Symbol" charset="2"/>
              </a:rPr>
              <a:t>)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Statistics limited</a:t>
            </a:r>
          </a:p>
          <a:p>
            <a:endParaRPr lang="en-US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473561"/>
              </p:ext>
            </p:extLst>
          </p:nvPr>
        </p:nvGraphicFramePr>
        <p:xfrm>
          <a:off x="5600700" y="886830"/>
          <a:ext cx="20574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7" name="Equation" r:id="rId3" imgW="1016000" imgH="203200" progId="Equation.3">
                  <p:embed/>
                </p:oleObj>
              </mc:Choice>
              <mc:Fallback>
                <p:oleObj name="Equation" r:id="rId3" imgW="1016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0700" y="886830"/>
                        <a:ext cx="20574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 descr="Z0_plot_2.png"/>
          <p:cNvPicPr>
            <a:picLocks noChangeAspect="1"/>
          </p:cNvPicPr>
          <p:nvPr/>
        </p:nvPicPr>
        <p:blipFill>
          <a:blip r:embed="rId5"/>
          <a:srcRect l="9625" t="50032" r="22391"/>
          <a:stretch>
            <a:fillRect/>
          </a:stretch>
        </p:blipFill>
        <p:spPr>
          <a:xfrm>
            <a:off x="169330" y="2998117"/>
            <a:ext cx="4768047" cy="339944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92126" y="1484905"/>
            <a:ext cx="4284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en-US" sz="2400" b="1" dirty="0" smtClean="0">
                <a:solidFill>
                  <a:srgbClr val="FF0000"/>
                </a:solidFill>
              </a:rPr>
              <a:t> measured in a single y, 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 bin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2" t="4882" r="4139" b="50464"/>
          <a:stretch/>
        </p:blipFill>
        <p:spPr>
          <a:xfrm>
            <a:off x="4741328" y="1981199"/>
            <a:ext cx="4364573" cy="439255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13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96900" y="135321"/>
            <a:ext cx="8547100" cy="648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3600" b="1" i="0" u="none" strike="noStrike" kern="1200" cap="all" normalizeH="0" baseline="-2500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FOR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Z</a:t>
            </a:r>
            <a:r>
              <a:rPr lang="en-US" sz="36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0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PRODUCTION</a:t>
            </a:r>
            <a:r>
              <a:rPr lang="en-US" sz="36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6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033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87611" y="4157498"/>
            <a:ext cx="4284137" cy="156966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	Run11 had 25pb</a:t>
            </a:r>
            <a:r>
              <a:rPr lang="en-US" sz="2400" b="1" baseline="30000" dirty="0">
                <a:solidFill>
                  <a:srgbClr val="0000FF"/>
                </a:solidFill>
              </a:rPr>
              <a:t>-1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endParaRPr lang="en-US" sz="2400" b="1" dirty="0" smtClean="0">
              <a:solidFill>
                <a:srgbClr val="0000FF"/>
              </a:solidFill>
            </a:endParaRPr>
          </a:p>
          <a:p>
            <a:pPr algn="ctr"/>
            <a:endParaRPr lang="en-US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Run17 expectation is 400 pb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-1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926" y="4135960"/>
            <a:ext cx="439000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Large statistics will allow us to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b="1" dirty="0" smtClean="0"/>
              <a:t>Precisely measure A</a:t>
            </a:r>
            <a:r>
              <a:rPr lang="en-US" sz="2000" b="1" baseline="-25000" dirty="0" smtClean="0"/>
              <a:t>N</a:t>
            </a:r>
            <a:r>
              <a:rPr lang="en-US" sz="2000" b="1" dirty="0" smtClean="0"/>
              <a:t> for Ws within a few % </a:t>
            </a:r>
            <a:r>
              <a:rPr lang="en-US" sz="2000" dirty="0" smtClean="0"/>
              <a:t>in several P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, y bins. 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/>
              <a:t>M</a:t>
            </a:r>
            <a:r>
              <a:rPr lang="en-US" sz="2000" dirty="0" smtClean="0"/>
              <a:t>easure the very clean </a:t>
            </a:r>
            <a:r>
              <a:rPr lang="en-US" sz="2000" b="1" dirty="0" smtClean="0"/>
              <a:t>Z</a:t>
            </a:r>
            <a:r>
              <a:rPr lang="en-US" sz="2000" b="1" baseline="30000" dirty="0" smtClean="0"/>
              <a:t>0</a:t>
            </a:r>
            <a:r>
              <a:rPr lang="en-US" sz="2000" b="1" dirty="0" smtClean="0"/>
              <a:t> channel</a:t>
            </a:r>
            <a:r>
              <a:rPr lang="en-US" sz="2000" dirty="0" smtClean="0"/>
              <a:t>.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/>
              <a:t>Test </a:t>
            </a:r>
            <a:r>
              <a:rPr lang="en-US" sz="2000" dirty="0"/>
              <a:t>s</a:t>
            </a:r>
            <a:r>
              <a:rPr lang="en-US" sz="2000" dirty="0" smtClean="0"/>
              <a:t>ign change if evolution is less than factor ~5</a:t>
            </a:r>
            <a:endParaRPr lang="en-US" sz="2000" dirty="0"/>
          </a:p>
        </p:txBody>
      </p:sp>
      <p:pic>
        <p:nvPicPr>
          <p:cNvPr id="3" name="Picture 2" descr="hd_Z0Asym2016ProjRap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21"/>
          <a:stretch/>
        </p:blipFill>
        <p:spPr>
          <a:xfrm>
            <a:off x="6079062" y="650479"/>
            <a:ext cx="3026833" cy="3306461"/>
          </a:xfrm>
          <a:prstGeom prst="rect">
            <a:avLst/>
          </a:prstGeom>
        </p:spPr>
      </p:pic>
      <p:pic>
        <p:nvPicPr>
          <p:cNvPr id="2" name="Picture 1" descr="hd_WAsym2016ProjRap_zoo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8" r="3765" b="3612"/>
          <a:stretch/>
        </p:blipFill>
        <p:spPr>
          <a:xfrm>
            <a:off x="29597" y="850898"/>
            <a:ext cx="6045466" cy="328506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96900" y="135321"/>
            <a:ext cx="8547100" cy="648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Run17 W/Z expectation</a:t>
            </a:r>
            <a:endParaRPr kumimoji="0" lang="en-US" sz="36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787525" y="4664152"/>
            <a:ext cx="10947" cy="6569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73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505" y="407"/>
            <a:ext cx="7772400" cy="1104749"/>
          </a:xfrm>
        </p:spPr>
        <p:txBody>
          <a:bodyPr>
            <a:normAutofit fontScale="90000"/>
          </a:bodyPr>
          <a:lstStyle/>
          <a:p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STAR Forward calorimeter (FMS)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view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726" y="2123294"/>
            <a:ext cx="4326216" cy="3082855"/>
          </a:xfrm>
          <a:prstGeom prst="rect">
            <a:avLst/>
          </a:prstGeom>
        </p:spPr>
      </p:pic>
      <p:pic>
        <p:nvPicPr>
          <p:cNvPr id="8" name="Picture 134" descr="geom2_200607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3" y="953311"/>
            <a:ext cx="4157662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IMG_16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021" y="955526"/>
            <a:ext cx="4651145" cy="620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1133" y="5096395"/>
            <a:ext cx="3958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baseline="-25000" dirty="0">
                <a:solidFill>
                  <a:srgbClr val="0000FF"/>
                </a:solidFill>
              </a:rPr>
              <a:t>N </a:t>
            </a:r>
            <a:r>
              <a:rPr lang="en-US" dirty="0" smtClean="0">
                <a:solidFill>
                  <a:srgbClr val="0000FF"/>
                </a:solidFill>
              </a:rPr>
              <a:t>for pi0 </a:t>
            </a:r>
            <a:r>
              <a:rPr lang="en-US" dirty="0">
                <a:solidFill>
                  <a:srgbClr val="0000FF"/>
                </a:solidFill>
              </a:rPr>
              <a:t>/ eta / EM-</a:t>
            </a:r>
            <a:r>
              <a:rPr lang="en-US" dirty="0" smtClean="0">
                <a:solidFill>
                  <a:srgbClr val="0000FF"/>
                </a:solidFill>
              </a:rPr>
              <a:t>jet</a:t>
            </a: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 for direct photon (FPS)</a:t>
            </a:r>
            <a:endParaRPr lang="en-US" dirty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FF6600"/>
                </a:solidFill>
              </a:rPr>
              <a:t>A</a:t>
            </a:r>
            <a:r>
              <a:rPr lang="en-US" baseline="-25000" dirty="0" smtClean="0">
                <a:solidFill>
                  <a:srgbClr val="FF6600"/>
                </a:solidFill>
              </a:rPr>
              <a:t>N  </a:t>
            </a:r>
            <a:r>
              <a:rPr lang="en-US" dirty="0" smtClean="0">
                <a:solidFill>
                  <a:srgbClr val="FF6600"/>
                </a:solidFill>
              </a:rPr>
              <a:t>with</a:t>
            </a:r>
            <a:r>
              <a:rPr lang="en-US" baseline="-25000" dirty="0" smtClean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FF6600"/>
                </a:solidFill>
              </a:rPr>
              <a:t>d</a:t>
            </a:r>
            <a:r>
              <a:rPr lang="en-US" dirty="0" smtClean="0">
                <a:solidFill>
                  <a:srgbClr val="FF6600"/>
                </a:solidFill>
              </a:rPr>
              <a:t>iffractive </a:t>
            </a:r>
            <a:r>
              <a:rPr lang="en-US" dirty="0">
                <a:solidFill>
                  <a:srgbClr val="FF6600"/>
                </a:solidFill>
              </a:rPr>
              <a:t>tag (roman pot</a:t>
            </a:r>
            <a:r>
              <a:rPr lang="en-US" dirty="0" smtClean="0">
                <a:solidFill>
                  <a:srgbClr val="FF6600"/>
                </a:solidFill>
              </a:rPr>
              <a:t>)</a:t>
            </a:r>
            <a:endParaRPr lang="en-US" dirty="0" smtClean="0">
              <a:solidFill>
                <a:srgbClr val="660066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660066"/>
                </a:solidFill>
              </a:rPr>
              <a:t>A</a:t>
            </a:r>
            <a:r>
              <a:rPr lang="en-US" baseline="-25000" dirty="0" smtClean="0">
                <a:solidFill>
                  <a:srgbClr val="660066"/>
                </a:solidFill>
              </a:rPr>
              <a:t>N </a:t>
            </a:r>
            <a:r>
              <a:rPr lang="en-US" dirty="0" smtClean="0">
                <a:solidFill>
                  <a:srgbClr val="660066"/>
                </a:solidFill>
              </a:rPr>
              <a:t>in </a:t>
            </a:r>
            <a:r>
              <a:rPr lang="en-US" dirty="0" err="1" smtClean="0">
                <a:solidFill>
                  <a:srgbClr val="660066"/>
                </a:solidFill>
              </a:rPr>
              <a:t>pAu</a:t>
            </a:r>
            <a:r>
              <a:rPr lang="en-US" dirty="0" smtClean="0">
                <a:solidFill>
                  <a:srgbClr val="660066"/>
                </a:solidFill>
              </a:rPr>
              <a:t> &amp; </a:t>
            </a:r>
            <a:r>
              <a:rPr lang="en-US" dirty="0" err="1" smtClean="0">
                <a:solidFill>
                  <a:srgbClr val="660066"/>
                </a:solidFill>
              </a:rPr>
              <a:t>pAl</a:t>
            </a:r>
            <a:endParaRPr lang="en-US" dirty="0" smtClean="0">
              <a:solidFill>
                <a:srgbClr val="660066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solidFill>
                  <a:srgbClr val="008000"/>
                </a:solidFill>
              </a:rPr>
              <a:t>unpol</a:t>
            </a:r>
            <a:r>
              <a:rPr lang="en-US" dirty="0" smtClean="0">
                <a:solidFill>
                  <a:srgbClr val="008000"/>
                </a:solidFill>
              </a:rPr>
              <a:t>) Gluon Saturation 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DY and J/Psi 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(Run 17)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5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52" y="-184679"/>
            <a:ext cx="5027557" cy="975889"/>
          </a:xfrm>
        </p:spPr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Run 15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7655"/>
            <a:ext cx="5793385" cy="2929421"/>
          </a:xfrm>
        </p:spPr>
        <p:txBody>
          <a:bodyPr>
            <a:noAutofit/>
          </a:bodyPr>
          <a:lstStyle/>
          <a:p>
            <a:r>
              <a:rPr lang="en-US" sz="2000" dirty="0"/>
              <a:t>FMS refurbishment</a:t>
            </a:r>
          </a:p>
          <a:p>
            <a:pPr lvl="1"/>
            <a:r>
              <a:rPr lang="en-US" sz="1800" dirty="0"/>
              <a:t>A</a:t>
            </a:r>
            <a:r>
              <a:rPr lang="en-US" sz="1800" dirty="0" smtClean="0"/>
              <a:t>nnealing </a:t>
            </a:r>
            <a:r>
              <a:rPr lang="en-US" sz="1800" dirty="0" err="1" smtClean="0"/>
              <a:t>PbG</a:t>
            </a:r>
            <a:r>
              <a:rPr lang="en-US" sz="1800" dirty="0" smtClean="0"/>
              <a:t> with sun light and re-stack</a:t>
            </a:r>
          </a:p>
          <a:p>
            <a:pPr lvl="1"/>
            <a:r>
              <a:rPr lang="en-US" sz="1800" dirty="0" smtClean="0"/>
              <a:t>Replaced unstable PMT-bases</a:t>
            </a:r>
          </a:p>
          <a:p>
            <a:pPr lvl="1"/>
            <a:r>
              <a:rPr lang="en-US" sz="1800" dirty="0" smtClean="0"/>
              <a:t>Trigger upgrade</a:t>
            </a:r>
          </a:p>
          <a:p>
            <a:r>
              <a:rPr lang="en-US" sz="2000" dirty="0" smtClean="0"/>
              <a:t>FPS  for photon/electron/hadron PID</a:t>
            </a:r>
          </a:p>
          <a:p>
            <a:pPr lvl="1"/>
            <a:r>
              <a:rPr lang="en-US" sz="1800" dirty="0" err="1" smtClean="0"/>
              <a:t>SiPM</a:t>
            </a:r>
            <a:r>
              <a:rPr lang="en-US" sz="1800" dirty="0" smtClean="0"/>
              <a:t> (Hamamatsu S12572) readout</a:t>
            </a:r>
          </a:p>
          <a:p>
            <a:pPr lvl="1"/>
            <a:r>
              <a:rPr lang="en-US" sz="1800" dirty="0" smtClean="0"/>
              <a:t>3 layer </a:t>
            </a:r>
            <a:r>
              <a:rPr lang="en-US" sz="1800" dirty="0" err="1" smtClean="0"/>
              <a:t>scinti</a:t>
            </a:r>
            <a:r>
              <a:rPr lang="en-US" sz="1800" dirty="0" smtClean="0"/>
              <a:t>. with </a:t>
            </a:r>
            <a:r>
              <a:rPr lang="en-US" sz="1800" dirty="0" err="1" smtClean="0"/>
              <a:t>Pb</a:t>
            </a:r>
            <a:r>
              <a:rPr lang="en-US" sz="1800" dirty="0" smtClean="0"/>
              <a:t> </a:t>
            </a:r>
            <a:r>
              <a:rPr lang="en-US" sz="1800" dirty="0" err="1" smtClean="0"/>
              <a:t>conveter</a:t>
            </a:r>
            <a:r>
              <a:rPr lang="en-US" sz="1800" dirty="0" smtClean="0"/>
              <a:t> in front of FMS</a:t>
            </a:r>
          </a:p>
          <a:p>
            <a:pPr lvl="1"/>
            <a:endParaRPr lang="en-US" sz="1800" dirty="0" smtClean="0"/>
          </a:p>
        </p:txBody>
      </p:sp>
      <p:pic>
        <p:nvPicPr>
          <p:cNvPr id="5" name="Picture 4" descr="IMG_14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70" y="30455"/>
            <a:ext cx="3127932" cy="417057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261109" y="303266"/>
            <a:ext cx="3498582" cy="6294506"/>
            <a:chOff x="5261109" y="303266"/>
            <a:chExt cx="3498582" cy="6294506"/>
          </a:xfrm>
        </p:grpSpPr>
        <p:pic>
          <p:nvPicPr>
            <p:cNvPr id="7" name="Picture 6" descr="IMG_0252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521"/>
            <a:stretch/>
          </p:blipFill>
          <p:spPr>
            <a:xfrm>
              <a:off x="5793385" y="303266"/>
              <a:ext cx="2728771" cy="2746185"/>
            </a:xfrm>
            <a:prstGeom prst="rect">
              <a:avLst/>
            </a:prstGeom>
          </p:spPr>
        </p:pic>
        <p:pic>
          <p:nvPicPr>
            <p:cNvPr id="12" name="Picture 11" descr="fps_comp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84" r="5862" b="4339"/>
            <a:stretch/>
          </p:blipFill>
          <p:spPr>
            <a:xfrm>
              <a:off x="5261109" y="3049451"/>
              <a:ext cx="3498582" cy="3548321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6228705" y="6507920"/>
            <a:ext cx="2575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ADC </a:t>
            </a:r>
            <a:r>
              <a:rPr lang="en-US" dirty="0" err="1" smtClean="0"/>
              <a:t>Ch</a:t>
            </a:r>
            <a:r>
              <a:rPr lang="en-US" dirty="0" smtClean="0"/>
              <a:t> (0.25pC/</a:t>
            </a:r>
            <a:r>
              <a:rPr lang="en-US" dirty="0" err="1" smtClean="0"/>
              <a:t>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16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3713086"/>
            <a:ext cx="5162580" cy="2805934"/>
            <a:chOff x="0" y="3713086"/>
            <a:chExt cx="5162580" cy="2805934"/>
          </a:xfrm>
        </p:grpSpPr>
        <p:sp>
          <p:nvSpPr>
            <p:cNvPr id="11" name="Title 1"/>
            <p:cNvSpPr txBox="1">
              <a:spLocks/>
            </p:cNvSpPr>
            <p:nvPr/>
          </p:nvSpPr>
          <p:spPr>
            <a:xfrm>
              <a:off x="135023" y="3713086"/>
              <a:ext cx="5027557" cy="97588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Run 17</a:t>
              </a:r>
              <a:endPara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pic>
          <p:nvPicPr>
            <p:cNvPr id="15" name="Picture 14" descr="Screen Shot 2016-07-21 at 3.31.35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654684"/>
              <a:ext cx="2045263" cy="186433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142064" y="4804907"/>
              <a:ext cx="254351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Post Shower Detector</a:t>
              </a:r>
            </a:p>
            <a:p>
              <a:r>
                <a:rPr lang="en-US" dirty="0" smtClean="0"/>
                <a:t>Design follows successful </a:t>
              </a:r>
            </a:p>
            <a:p>
              <a:r>
                <a:rPr lang="en-US" dirty="0" err="1" smtClean="0"/>
                <a:t>Preshower</a:t>
              </a:r>
              <a:r>
                <a:rPr lang="en-US" dirty="0" smtClean="0"/>
                <a:t> design</a:t>
              </a:r>
            </a:p>
            <a:p>
              <a:r>
                <a:rPr lang="en-US" dirty="0" smtClean="0">
                  <a:sym typeface="Wingdings"/>
                </a:rPr>
                <a:t> 3 layers of u, x, y with</a:t>
              </a:r>
            </a:p>
            <a:p>
              <a:r>
                <a:rPr lang="en-US" dirty="0">
                  <a:sym typeface="Wingdings"/>
                </a:rPr>
                <a:t> </a:t>
              </a:r>
              <a:r>
                <a:rPr lang="en-US" dirty="0" smtClean="0">
                  <a:sym typeface="Wingdings"/>
                </a:rPr>
                <a:t>  </a:t>
              </a:r>
              <a:r>
                <a:rPr lang="en-US" dirty="0" err="1" smtClean="0">
                  <a:sym typeface="Wingdings"/>
                </a:rPr>
                <a:t>SiPM</a:t>
              </a:r>
              <a:r>
                <a:rPr lang="en-US" dirty="0" smtClean="0">
                  <a:sym typeface="Wingdings"/>
                </a:rPr>
                <a:t> readout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3285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irect_photon_500_t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493" y="813220"/>
            <a:ext cx="3977640" cy="2708910"/>
          </a:xfrm>
          <a:prstGeom prst="rect">
            <a:avLst/>
          </a:prstGeom>
        </p:spPr>
      </p:pic>
      <p:pic>
        <p:nvPicPr>
          <p:cNvPr id="15" name="Picture 14" descr="direct_photon_200_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2" y="802650"/>
            <a:ext cx="3977640" cy="27089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842" y="3407812"/>
            <a:ext cx="4325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A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N</a:t>
            </a:r>
            <a:r>
              <a:rPr lang="en-US" sz="2400" b="1" dirty="0" smtClean="0">
                <a:solidFill>
                  <a:srgbClr val="0000FF"/>
                </a:solidFill>
              </a:rPr>
              <a:t> for direct photon production: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5870" y="3877733"/>
            <a:ext cx="70070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sensitive to sign change, but in TWIST-3 formalism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/>
              <a:t>indirect constraints on </a:t>
            </a:r>
            <a:r>
              <a:rPr lang="en-US" dirty="0" err="1"/>
              <a:t>Sivers</a:t>
            </a:r>
            <a:r>
              <a:rPr lang="en-US" dirty="0"/>
              <a:t> </a:t>
            </a:r>
            <a:r>
              <a:rPr lang="en-US" dirty="0" err="1" smtClean="0"/>
              <a:t>fct</a:t>
            </a:r>
            <a:endParaRPr lang="en-US" dirty="0" smtClean="0"/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no sensitivity to sea-quarks; mainly </a:t>
            </a:r>
            <a:r>
              <a:rPr lang="en-US" dirty="0" err="1" smtClean="0"/>
              <a:t>u</a:t>
            </a:r>
            <a:r>
              <a:rPr lang="en-US" baseline="-25000" dirty="0" err="1" smtClean="0"/>
              <a:t>v</a:t>
            </a:r>
            <a:r>
              <a:rPr lang="en-US" dirty="0" smtClean="0"/>
              <a:t> and d</a:t>
            </a:r>
            <a:r>
              <a:rPr lang="en-US" baseline="-25000" dirty="0" smtClean="0"/>
              <a:t>v</a:t>
            </a:r>
            <a:r>
              <a:rPr lang="en-US" dirty="0" smtClean="0"/>
              <a:t> at high x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dirty="0" smtClean="0"/>
              <a:t>collinear objects but more complicated evolutions than simple DGLAP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649613"/>
              </p:ext>
            </p:extLst>
          </p:nvPr>
        </p:nvGraphicFramePr>
        <p:xfrm>
          <a:off x="5553404" y="3975805"/>
          <a:ext cx="34671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40" name="Equation" r:id="rId5" imgW="3467100" imgH="660400" progId="Equation.3">
                  <p:embed/>
                </p:oleObj>
              </mc:Choice>
              <mc:Fallback>
                <p:oleObj name="Equation" r:id="rId5" imgW="3467100" imgH="660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53404" y="3975805"/>
                        <a:ext cx="3467100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737388" y="5204991"/>
            <a:ext cx="5266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Not a replacement for a A</a:t>
            </a:r>
            <a:r>
              <a:rPr lang="en-US" baseline="-25000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FF0000"/>
                </a:solidFill>
              </a:rPr>
              <a:t>(W</a:t>
            </a:r>
            <a:r>
              <a:rPr lang="en-US" baseline="30000" dirty="0" smtClean="0">
                <a:solidFill>
                  <a:srgbClr val="FF0000"/>
                </a:solidFill>
              </a:rPr>
              <a:t>+/-</a:t>
            </a:r>
            <a:r>
              <a:rPr lang="en-US" dirty="0" smtClean="0">
                <a:solidFill>
                  <a:srgbClr val="FF0000"/>
                </a:solidFill>
              </a:rPr>
              <a:t>, Z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, DY) measurement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but an important complementary piece in the puzzle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17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10029" y="-66431"/>
            <a:ext cx="7772400" cy="87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Run15 Direct Photon A</a:t>
            </a:r>
            <a:r>
              <a:rPr lang="en-US" sz="40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N 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7612" y="6070166"/>
            <a:ext cx="2985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Analysis is on-going</a:t>
            </a:r>
            <a:r>
              <a:rPr lang="is-IS" sz="2400" dirty="0" smtClean="0">
                <a:solidFill>
                  <a:srgbClr val="008000"/>
                </a:solidFill>
              </a:rPr>
              <a:t>….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531" t="9481" r="13881" b="7561"/>
          <a:stretch/>
        </p:blipFill>
        <p:spPr>
          <a:xfrm>
            <a:off x="228600" y="361154"/>
            <a:ext cx="2590800" cy="1333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63314" y="669682"/>
            <a:ext cx="632571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Very Challenging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 (RHIC QCD WP </a:t>
            </a:r>
            <a:r>
              <a:rPr lang="en-US" b="1" dirty="0">
                <a:solidFill>
                  <a:srgbClr val="FF0000"/>
                </a:solidFill>
              </a:rPr>
              <a:t>arXiv:</a:t>
            </a:r>
            <a:r>
              <a:rPr lang="en-US" b="1" dirty="0" smtClean="0">
                <a:solidFill>
                  <a:srgbClr val="FF0000"/>
                </a:solidFill>
              </a:rPr>
              <a:t>1602.03922</a:t>
            </a:r>
            <a:r>
              <a:rPr lang="en-US" b="1" dirty="0">
                <a:solidFill>
                  <a:srgbClr val="0000FF"/>
                </a:solidFill>
              </a:rPr>
              <a:t>)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QCD background ~10</a:t>
            </a:r>
            <a:r>
              <a:rPr lang="en-US" baseline="30000" dirty="0" smtClean="0"/>
              <a:t>5</a:t>
            </a:r>
            <a:r>
              <a:rPr lang="en-US" dirty="0" smtClean="0"/>
              <a:t>-10</a:t>
            </a:r>
            <a:r>
              <a:rPr lang="en-US" baseline="30000" dirty="0" smtClean="0"/>
              <a:t>6</a:t>
            </a:r>
            <a:r>
              <a:rPr lang="en-US" dirty="0" smtClean="0"/>
              <a:t> larger than DY cross-section</a:t>
            </a:r>
          </a:p>
          <a:p>
            <a:pPr marL="285750" indent="-285750">
              <a:spcAft>
                <a:spcPts val="600"/>
              </a:spcAft>
              <a:buFont typeface="Lucida Grande"/>
              <a:buChar char="-"/>
            </a:pPr>
            <a:r>
              <a:rPr lang="en-US" dirty="0" smtClean="0"/>
              <a:t>Need to reduce hadron background by ~10</a:t>
            </a:r>
            <a:r>
              <a:rPr lang="en-US" baseline="30000" dirty="0" smtClean="0"/>
              <a:t>3</a:t>
            </a:r>
            <a:r>
              <a:rPr lang="en-US" dirty="0" smtClean="0"/>
              <a:t> per particle</a:t>
            </a:r>
          </a:p>
          <a:p>
            <a:pPr marL="285750" indent="-285750">
              <a:spcAft>
                <a:spcPts val="600"/>
              </a:spcAft>
              <a:buFont typeface="Lucida Grande"/>
              <a:buChar char="-"/>
            </a:pPr>
            <a:r>
              <a:rPr lang="en-US" dirty="0" smtClean="0">
                <a:solidFill>
                  <a:srgbClr val="FF6600"/>
                </a:solidFill>
              </a:rPr>
              <a:t>PID and background rejection is the key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66" y="1935541"/>
            <a:ext cx="2184400" cy="15596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3911" y="2463854"/>
            <a:ext cx="3144712" cy="21484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03872" y="1962343"/>
            <a:ext cx="425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00FF"/>
                </a:solidFill>
              </a:rPr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expected </a:t>
            </a:r>
            <a:r>
              <a:rPr lang="en-US" b="1" dirty="0">
                <a:solidFill>
                  <a:srgbClr val="0000FF"/>
                </a:solidFill>
              </a:rPr>
              <a:t>yields of DY </a:t>
            </a:r>
            <a:r>
              <a:rPr lang="en-US" b="1" dirty="0" smtClean="0">
                <a:solidFill>
                  <a:srgbClr val="0000FF"/>
                </a:solidFill>
              </a:rPr>
              <a:t>and QCD background with </a:t>
            </a:r>
            <a:r>
              <a:rPr lang="en-US" b="1" dirty="0" err="1" smtClean="0">
                <a:solidFill>
                  <a:srgbClr val="0000FF"/>
                </a:solidFill>
              </a:rPr>
              <a:t>FMS+FPS+PostShower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75466" y="1946955"/>
            <a:ext cx="762000" cy="540149"/>
            <a:chOff x="342900" y="2418951"/>
            <a:chExt cx="762000" cy="540149"/>
          </a:xfrm>
        </p:grpSpPr>
        <p:sp>
          <p:nvSpPr>
            <p:cNvPr id="17" name="TextBox 16"/>
            <p:cNvSpPr txBox="1"/>
            <p:nvPr/>
          </p:nvSpPr>
          <p:spPr>
            <a:xfrm>
              <a:off x="342900" y="2418951"/>
              <a:ext cx="4924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n>
                    <a:solidFill>
                      <a:schemeClr val="tx1"/>
                    </a:solidFill>
                  </a:ln>
                  <a:solidFill>
                    <a:schemeClr val="bg1">
                      <a:lumMod val="50000"/>
                    </a:schemeClr>
                  </a:solidFill>
                </a:rPr>
                <a:t>FPS</a:t>
              </a:r>
              <a:endParaRPr lang="en-US" sz="1600" b="1" dirty="0">
                <a:ln>
                  <a:solidFill>
                    <a:schemeClr val="tx1"/>
                  </a:solidFill>
                </a:ln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0" name="Straight Arrow Connector 19"/>
            <p:cNvCxnSpPr>
              <a:stCxn id="17" idx="3"/>
            </p:cNvCxnSpPr>
            <p:nvPr/>
          </p:nvCxnSpPr>
          <p:spPr>
            <a:xfrm>
              <a:off x="835343" y="2588228"/>
              <a:ext cx="269557" cy="37087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735966" y="1935541"/>
            <a:ext cx="887882" cy="338554"/>
            <a:chOff x="1803400" y="2407537"/>
            <a:chExt cx="887882" cy="338554"/>
          </a:xfrm>
        </p:grpSpPr>
        <p:sp>
          <p:nvSpPr>
            <p:cNvPr id="18" name="TextBox 17"/>
            <p:cNvSpPr txBox="1"/>
            <p:nvPr/>
          </p:nvSpPr>
          <p:spPr>
            <a:xfrm>
              <a:off x="2134719" y="2407537"/>
              <a:ext cx="556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FF"/>
                  </a:solidFill>
                </a:rPr>
                <a:t>FMS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2" name="Straight Arrow Connector 21"/>
            <p:cNvCxnSpPr>
              <a:stCxn id="18" idx="1"/>
            </p:cNvCxnSpPr>
            <p:nvPr/>
          </p:nvCxnSpPr>
          <p:spPr>
            <a:xfrm flipH="1">
              <a:off x="1803400" y="2576814"/>
              <a:ext cx="331319" cy="16927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1342519" y="2836268"/>
            <a:ext cx="3161353" cy="495625"/>
            <a:chOff x="1495598" y="3361481"/>
            <a:chExt cx="2005677" cy="757496"/>
          </a:xfrm>
        </p:grpSpPr>
        <p:sp>
          <p:nvSpPr>
            <p:cNvPr id="25" name="TextBox 24"/>
            <p:cNvSpPr txBox="1"/>
            <p:nvPr/>
          </p:nvSpPr>
          <p:spPr>
            <a:xfrm>
              <a:off x="1495598" y="3780422"/>
              <a:ext cx="200567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FF"/>
                  </a:solidFill>
                </a:rPr>
                <a:t>post-shower upgrade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26" name="Straight Arrow Connector 25"/>
            <p:cNvCxnSpPr>
              <a:stCxn id="25" idx="0"/>
            </p:cNvCxnSpPr>
            <p:nvPr/>
          </p:nvCxnSpPr>
          <p:spPr>
            <a:xfrm flipH="1" flipV="1">
              <a:off x="1971688" y="3361481"/>
              <a:ext cx="526749" cy="41894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18</a:t>
            </a:fld>
            <a:endParaRPr lang="en-US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783357" y="-41451"/>
            <a:ext cx="7772400" cy="87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Run17 DY A</a:t>
            </a:r>
            <a:r>
              <a:rPr lang="en-US" sz="4000" b="1" cap="all" baseline="-25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N 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8" name="Picture 37" descr="Screen Shot 2016-07-21 at 3.31.3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98" y="2116232"/>
            <a:ext cx="1172095" cy="106841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0" y="3863167"/>
            <a:ext cx="8906035" cy="3164378"/>
            <a:chOff x="0" y="3863167"/>
            <a:chExt cx="8906035" cy="3164378"/>
          </a:xfrm>
        </p:grpSpPr>
        <p:grpSp>
          <p:nvGrpSpPr>
            <p:cNvPr id="19" name="Group 18"/>
            <p:cNvGrpSpPr/>
            <p:nvPr/>
          </p:nvGrpSpPr>
          <p:grpSpPr>
            <a:xfrm>
              <a:off x="0" y="4290326"/>
              <a:ext cx="2980054" cy="2580005"/>
              <a:chOff x="5890604" y="3854411"/>
              <a:chExt cx="2980054" cy="258000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5890604" y="3854411"/>
                <a:ext cx="2923196" cy="2580005"/>
                <a:chOff x="5890604" y="3994111"/>
                <a:chExt cx="2611755" cy="2301875"/>
              </a:xfrm>
            </p:grpSpPr>
            <p:pic>
              <p:nvPicPr>
                <p:cNvPr id="24" name="Picture 23"/>
                <p:cNvPicPr/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888" r="7349"/>
                <a:stretch/>
              </p:blipFill>
              <p:spPr bwMode="auto">
                <a:xfrm>
                  <a:off x="5890604" y="3994111"/>
                  <a:ext cx="2611755" cy="2301875"/>
                </a:xfrm>
                <a:prstGeom prst="rect">
                  <a:avLst/>
                </a:prstGeom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28" name="TextBox 27"/>
                <p:cNvSpPr txBox="1"/>
                <p:nvPr/>
              </p:nvSpPr>
              <p:spPr>
                <a:xfrm>
                  <a:off x="7658111" y="4554670"/>
                  <a:ext cx="7232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500 </a:t>
                  </a:r>
                  <a:r>
                    <a:rPr lang="en-US" sz="1000" dirty="0" err="1" smtClean="0"/>
                    <a:t>GeV</a:t>
                  </a:r>
                  <a:endParaRPr lang="en-US" sz="1000" dirty="0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6963844" y="4690137"/>
                  <a:ext cx="72327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</a:t>
                  </a:r>
                  <a:r>
                    <a:rPr lang="en-US" sz="1000" dirty="0" smtClean="0"/>
                    <a:t>00 </a:t>
                  </a:r>
                  <a:r>
                    <a:rPr lang="en-US" sz="1000" dirty="0" err="1" smtClean="0"/>
                    <a:t>GeV</a:t>
                  </a:r>
                  <a:endParaRPr lang="en-US" sz="1000" dirty="0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6358479" y="5708706"/>
                <a:ext cx="25121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KQ: Phys.Rev.D81</a:t>
                </a:r>
                <a:r>
                  <a:rPr lang="en-US" sz="1400" dirty="0"/>
                  <a:t>:</a:t>
                </a:r>
                <a:r>
                  <a:rPr lang="en-US" sz="1400" dirty="0" smtClean="0"/>
                  <a:t>054020,2010</a:t>
                </a:r>
                <a:endParaRPr lang="en-US" sz="14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345779" y="4097708"/>
                <a:ext cx="10429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Drell</a:t>
                </a:r>
                <a:r>
                  <a:rPr lang="en-US" dirty="0" smtClean="0"/>
                  <a:t>-Yan</a:t>
                </a:r>
                <a:endParaRPr lang="en-US" dirty="0"/>
              </a:p>
            </p:txBody>
          </p:sp>
        </p:grpSp>
        <p:pic>
          <p:nvPicPr>
            <p:cNvPr id="36" name="Picture 35"/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54" r="8251"/>
            <a:stretch/>
          </p:blipFill>
          <p:spPr bwMode="auto">
            <a:xfrm>
              <a:off x="2963178" y="4191545"/>
              <a:ext cx="3025865" cy="2836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3642409" y="3863167"/>
              <a:ext cx="243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With TMD Evolution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09359" y="3873685"/>
              <a:ext cx="22016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 TMD Evolution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02676" y="5262935"/>
              <a:ext cx="2903359" cy="5847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Run-17 ∫</a:t>
              </a:r>
              <a:r>
                <a:rPr lang="en-US" sz="1600" dirty="0" err="1"/>
                <a:t>L</a:t>
              </a:r>
              <a:r>
                <a:rPr lang="en-US" sz="1600" baseline="-25000" dirty="0" err="1"/>
                <a:t>del</a:t>
              </a:r>
              <a:r>
                <a:rPr lang="en-US" sz="1600" dirty="0"/>
                <a:t>=400 pb</a:t>
              </a:r>
              <a:r>
                <a:rPr lang="en-US" sz="1600" baseline="30000" dirty="0"/>
                <a:t>-1</a:t>
              </a:r>
            </a:p>
            <a:p>
              <a:pPr marL="285750" indent="-285750">
                <a:buFont typeface="Wingdings" charset="0"/>
                <a:buChar char="à"/>
              </a:pPr>
              <a:r>
                <a:rPr lang="en-US" sz="1600" dirty="0" smtClean="0"/>
                <a:t>A</a:t>
              </a:r>
              <a:r>
                <a:rPr lang="en-US" sz="1600" baseline="-25000" dirty="0" smtClean="0"/>
                <a:t>N</a:t>
              </a:r>
              <a:r>
                <a:rPr lang="en-US" sz="1600" dirty="0" smtClean="0"/>
                <a:t> for DY to +/- 0.008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878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Isosceles Triangle 52"/>
          <p:cNvSpPr/>
          <p:nvPr/>
        </p:nvSpPr>
        <p:spPr>
          <a:xfrm>
            <a:off x="2205589" y="1300822"/>
            <a:ext cx="4347611" cy="775374"/>
          </a:xfrm>
          <a:prstGeom prst="triangle">
            <a:avLst>
              <a:gd name="adj" fmla="val 74484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33354" y="1300821"/>
            <a:ext cx="4834963" cy="975899"/>
          </a:xfrm>
          <a:prstGeom prst="triangle">
            <a:avLst>
              <a:gd name="adj" fmla="val 70461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" y="-68262"/>
            <a:ext cx="9080500" cy="58035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660066"/>
                </a:solidFill>
              </a:rPr>
              <a:t>RHIC polarized </a:t>
            </a:r>
            <a:r>
              <a:rPr lang="en-US" b="1" dirty="0" err="1">
                <a:solidFill>
                  <a:srgbClr val="660066"/>
                </a:solidFill>
              </a:rPr>
              <a:t>p+p</a:t>
            </a:r>
            <a:r>
              <a:rPr lang="en-US" b="1" dirty="0">
                <a:solidFill>
                  <a:srgbClr val="660066"/>
                </a:solidFill>
              </a:rPr>
              <a:t> &amp; </a:t>
            </a:r>
            <a:r>
              <a:rPr lang="en-US" b="1" dirty="0" err="1">
                <a:solidFill>
                  <a:srgbClr val="660066"/>
                </a:solidFill>
              </a:rPr>
              <a:t>p+A</a:t>
            </a:r>
            <a:r>
              <a:rPr lang="en-US" b="1" dirty="0">
                <a:solidFill>
                  <a:srgbClr val="660066"/>
                </a:solidFill>
              </a:rPr>
              <a:t> Timeline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89700"/>
            <a:ext cx="609600" cy="368300"/>
          </a:xfrm>
        </p:spPr>
        <p:txBody>
          <a:bodyPr/>
          <a:lstStyle/>
          <a:p>
            <a:fld id="{3CD1C3E7-D5FF-F545-8BC3-46422BEC7601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57200" y="832931"/>
            <a:ext cx="8229600" cy="601582"/>
          </a:xfrm>
          <a:prstGeom prst="rightArrow">
            <a:avLst>
              <a:gd name="adj1" fmla="val 50000"/>
              <a:gd name="adj2" fmla="val 7000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12164" y="2192055"/>
            <a:ext cx="2497669" cy="44009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8626" y="2060569"/>
            <a:ext cx="1760734" cy="4237914"/>
          </a:xfrm>
          <a:prstGeom prst="rect">
            <a:avLst/>
          </a:prstGeom>
          <a:solidFill>
            <a:srgbClr val="E7FA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31997" y="2276720"/>
            <a:ext cx="2116669" cy="3775125"/>
          </a:xfrm>
          <a:prstGeom prst="rect">
            <a:avLst/>
          </a:prstGeom>
          <a:solidFill>
            <a:srgbClr val="BEFFBE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470568" y="836766"/>
            <a:ext cx="7470274" cy="464056"/>
            <a:chOff x="470568" y="1300572"/>
            <a:chExt cx="5473645" cy="464056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470568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1645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272715" y="1308241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221214" y="1300572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22291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043143" y="1300572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944213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147053" y="512093"/>
            <a:ext cx="74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03765" y="514589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963742" y="514589"/>
            <a:ext cx="97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≧2021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381684" y="51458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≧ 2025</a:t>
            </a:r>
            <a:endParaRPr lang="en-US" dirty="0"/>
          </a:p>
        </p:txBody>
      </p:sp>
      <p:sp>
        <p:nvSpPr>
          <p:cNvPr id="45" name="Isosceles Triangle 44"/>
          <p:cNvSpPr/>
          <p:nvPr/>
        </p:nvSpPr>
        <p:spPr>
          <a:xfrm>
            <a:off x="126999" y="1303735"/>
            <a:ext cx="1750151" cy="761875"/>
          </a:xfrm>
          <a:prstGeom prst="triangle">
            <a:avLst>
              <a:gd name="adj" fmla="val 18152"/>
            </a:avLst>
          </a:prstGeom>
          <a:gradFill>
            <a:gsLst>
              <a:gs pos="0">
                <a:srgbClr val="3366FF"/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2031998" y="1293152"/>
            <a:ext cx="2061412" cy="983568"/>
          </a:xfrm>
          <a:prstGeom prst="triangle">
            <a:avLst>
              <a:gd name="adj" fmla="val 43146"/>
            </a:avLst>
          </a:prstGeom>
          <a:gradFill flip="none" rotWithShape="1">
            <a:gsLst>
              <a:gs pos="0">
                <a:srgbClr val="008000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 bwMode="auto">
          <a:xfrm>
            <a:off x="4201575" y="1324780"/>
            <a:ext cx="2518831" cy="8572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57" y="2010860"/>
            <a:ext cx="1646605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FMS-</a:t>
            </a:r>
            <a:r>
              <a:rPr lang="en-US" sz="1200" dirty="0" err="1" smtClean="0">
                <a:solidFill>
                  <a:srgbClr val="FF0000"/>
                </a:solidFill>
              </a:rPr>
              <a:t>Preshower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MPCEX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RP Phase-II*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>
                <a:solidFill>
                  <a:srgbClr val="FF0000"/>
                </a:solidFill>
              </a:rPr>
              <a:t>p+p</a:t>
            </a:r>
            <a:r>
              <a:rPr lang="en-US" sz="1200" dirty="0" smtClean="0">
                <a:solidFill>
                  <a:srgbClr val="FF0000"/>
                </a:solidFill>
              </a:rPr>
              <a:t> 200 </a:t>
            </a:r>
            <a:r>
              <a:rPr lang="en-US" sz="1200" dirty="0" err="1" smtClean="0">
                <a:solidFill>
                  <a:srgbClr val="FF0000"/>
                </a:solidFill>
              </a:rPr>
              <a:t>GeV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Clr>
                <a:srgbClr val="0000FF"/>
              </a:buClr>
            </a:pPr>
            <a:r>
              <a:rPr lang="en-US" sz="1200" dirty="0" smtClean="0">
                <a:solidFill>
                  <a:srgbClr val="FF0000"/>
                </a:solidFill>
              </a:rPr>
              <a:t>   longitudinal &amp;</a:t>
            </a:r>
          </a:p>
          <a:p>
            <a:pPr>
              <a:buClr>
                <a:srgbClr val="0000FF"/>
              </a:buClr>
            </a:pPr>
            <a:r>
              <a:rPr lang="en-US" sz="1200" dirty="0" smtClean="0">
                <a:solidFill>
                  <a:srgbClr val="FF0000"/>
                </a:solidFill>
              </a:rPr>
              <a:t>   transverse</a:t>
            </a:r>
            <a:endParaRPr lang="en-US" sz="800" dirty="0">
              <a:solidFill>
                <a:srgbClr val="FF0000"/>
              </a:solidFill>
            </a:endParaRP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p↑+Au/Al 200 </a:t>
            </a:r>
            <a:r>
              <a:rPr lang="en-US" sz="1200" dirty="0" err="1" smtClean="0">
                <a:solidFill>
                  <a:srgbClr val="FF0000"/>
                </a:solidFill>
              </a:rPr>
              <a:t>GeV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Clr>
                <a:srgbClr val="0000FF"/>
              </a:buClr>
            </a:pPr>
            <a:r>
              <a:rPr lang="en-US" sz="1200" dirty="0" smtClean="0">
                <a:solidFill>
                  <a:srgbClr val="FF0000"/>
                </a:solidFill>
              </a:rPr>
              <a:t>   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latin typeface="Symbol" charset="2"/>
                <a:cs typeface="Symbol" charset="2"/>
              </a:rPr>
              <a:t>D</a:t>
            </a:r>
            <a:r>
              <a:rPr lang="en-US" sz="1200" dirty="0" smtClean="0"/>
              <a:t>g(x,Q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transverse spin </a:t>
            </a:r>
          </a:p>
          <a:p>
            <a:pPr>
              <a:buClr>
                <a:srgbClr val="0000FF"/>
              </a:buClr>
            </a:pP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  structure of the p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Search for </a:t>
            </a:r>
            <a:r>
              <a:rPr lang="en-US" sz="1200" dirty="0" smtClean="0"/>
              <a:t>exotics</a:t>
            </a:r>
          </a:p>
          <a:p>
            <a:pPr>
              <a:buClr>
                <a:srgbClr val="0000FF"/>
              </a:buClr>
            </a:pPr>
            <a:endParaRPr lang="en-US" sz="8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Spin effects in </a:t>
            </a:r>
          </a:p>
          <a:p>
            <a:pPr>
              <a:buClr>
                <a:srgbClr val="0000FF"/>
              </a:buClr>
            </a:pP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  diffraction</a:t>
            </a:r>
            <a:endParaRPr lang="en-US" sz="800" dirty="0">
              <a:solidFill>
                <a:srgbClr val="FF0000"/>
              </a:solidFill>
            </a:endParaRP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J/</a:t>
            </a:r>
            <a:r>
              <a:rPr lang="en-US" sz="1200" dirty="0" err="1" smtClean="0"/>
              <a:t>Ψ</a:t>
            </a:r>
            <a:r>
              <a:rPr lang="en-US" sz="1200" dirty="0" smtClean="0"/>
              <a:t> in UPC </a:t>
            </a:r>
            <a:r>
              <a:rPr lang="en-US" sz="1200" dirty="0" smtClean="0">
                <a:sym typeface="Wingdings"/>
              </a:rPr>
              <a:t></a:t>
            </a:r>
            <a:r>
              <a:rPr lang="en-US" sz="1200" dirty="0" smtClean="0"/>
              <a:t>GPD 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g</a:t>
            </a:r>
            <a:endParaRPr lang="en-US" sz="1200" baseline="-250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endParaRPr lang="en-US" sz="1200" baseline="-250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>
                <a:solidFill>
                  <a:srgbClr val="FF0000"/>
                </a:solidFill>
              </a:rPr>
              <a:t>nPDF</a:t>
            </a:r>
            <a:r>
              <a:rPr lang="en-US" sz="1200" dirty="0" smtClean="0">
                <a:solidFill>
                  <a:srgbClr val="FF0000"/>
                </a:solidFill>
              </a:rPr>
              <a:t>: g</a:t>
            </a:r>
            <a:r>
              <a:rPr lang="en-US" sz="1200" dirty="0">
                <a:solidFill>
                  <a:srgbClr val="FF0000"/>
                </a:solidFill>
              </a:rPr>
              <a:t>(x,Q</a:t>
            </a:r>
            <a:r>
              <a:rPr lang="en-US" sz="1200" baseline="30000" dirty="0">
                <a:solidFill>
                  <a:srgbClr val="FF0000"/>
                </a:solidFill>
              </a:rPr>
              <a:t>2</a:t>
            </a:r>
            <a:r>
              <a:rPr lang="en-US" sz="1200" dirty="0">
                <a:solidFill>
                  <a:srgbClr val="FF0000"/>
                </a:solidFill>
              </a:rPr>
              <a:t>)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Saturation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046822" y="2273264"/>
            <a:ext cx="1890261" cy="344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</a:rPr>
              <a:t>FMS-</a:t>
            </a:r>
            <a:r>
              <a:rPr lang="en-US" sz="1200" dirty="0" err="1" smtClean="0">
                <a:solidFill>
                  <a:srgbClr val="FF0000"/>
                </a:solidFill>
              </a:rPr>
              <a:t>Postshower</a:t>
            </a:r>
            <a:endParaRPr lang="en-US" sz="1200" dirty="0" smtClean="0">
              <a:solidFill>
                <a:srgbClr val="FF0000"/>
              </a:solidFill>
            </a:endParaRP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p+p</a:t>
            </a:r>
            <a:r>
              <a:rPr lang="en-US" sz="1200" dirty="0" smtClean="0"/>
              <a:t> 510 </a:t>
            </a:r>
            <a:r>
              <a:rPr lang="en-US" sz="1200" dirty="0" err="1" smtClean="0"/>
              <a:t>GeV</a:t>
            </a:r>
            <a:r>
              <a:rPr lang="en-US" sz="1200" dirty="0"/>
              <a:t> </a:t>
            </a:r>
            <a:r>
              <a:rPr lang="en-US" sz="1200" dirty="0" smtClean="0"/>
              <a:t>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US" sz="1200" baseline="-25000" dirty="0" smtClean="0">
                <a:solidFill>
                  <a:srgbClr val="FF0000"/>
                </a:solidFill>
                <a:latin typeface="Comic Sans MS"/>
                <a:cs typeface="Comic Sans MS"/>
              </a:rPr>
              <a:t>N</a:t>
            </a: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 for W</a:t>
            </a:r>
            <a:r>
              <a:rPr lang="en-US" sz="1200" baseline="30000" dirty="0" smtClean="0">
                <a:solidFill>
                  <a:srgbClr val="FF0000"/>
                </a:solidFill>
                <a:latin typeface="Comic Sans MS"/>
                <a:cs typeface="Comic Sans MS"/>
              </a:rPr>
              <a:t>±</a:t>
            </a: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, Z</a:t>
            </a:r>
            <a:r>
              <a:rPr lang="en-US" sz="1200" baseline="30000" dirty="0" smtClean="0">
                <a:solidFill>
                  <a:srgbClr val="FF0000"/>
                </a:solidFill>
                <a:latin typeface="Comic Sans MS"/>
                <a:cs typeface="Comic Sans MS"/>
              </a:rPr>
              <a:t>0</a:t>
            </a: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, DY, </a:t>
            </a:r>
            <a:r>
              <a:rPr lang="en-US" sz="12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Sea-quark </a:t>
            </a:r>
            <a:r>
              <a:rPr lang="en-US" sz="1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Sivers</a:t>
            </a: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fct</a:t>
            </a:r>
            <a:r>
              <a:rPr lang="en-US" sz="1200" dirty="0" smtClean="0">
                <a:solidFill>
                  <a:srgbClr val="FF0000"/>
                </a:solidFill>
                <a:latin typeface="Comic Sans MS"/>
                <a:cs typeface="Comic Sans MS"/>
              </a:rPr>
              <a:t>.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>
                <a:solidFill>
                  <a:srgbClr val="FF0000"/>
                </a:solidFill>
              </a:rPr>
              <a:t>sign change </a:t>
            </a:r>
            <a:r>
              <a:rPr lang="en-US" sz="1200" dirty="0" err="1">
                <a:solidFill>
                  <a:srgbClr val="FF0000"/>
                </a:solidFill>
                <a:latin typeface="Comic Sans MS"/>
                <a:cs typeface="Comic Sans MS"/>
              </a:rPr>
              <a:t>Sivers</a:t>
            </a:r>
            <a:r>
              <a:rPr lang="en-US" sz="1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mic Sans MS"/>
                <a:cs typeface="Comic Sans MS"/>
              </a:rPr>
              <a:t>fct</a:t>
            </a:r>
            <a:r>
              <a:rPr lang="en-US" sz="1200" dirty="0">
                <a:solidFill>
                  <a:srgbClr val="FF0000"/>
                </a:solidFill>
                <a:latin typeface="Comic Sans MS"/>
                <a:cs typeface="Comic Sans MS"/>
              </a:rPr>
              <a:t>.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>
                <a:solidFill>
                  <a:srgbClr val="FF0000"/>
                </a:solidFill>
              </a:rPr>
              <a:t>TMD evolution</a:t>
            </a:r>
          </a:p>
          <a:p>
            <a:pPr>
              <a:buClr>
                <a:srgbClr val="0000FF"/>
              </a:buClr>
            </a:pPr>
            <a:endParaRPr lang="en-US" sz="8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>
                <a:solidFill>
                  <a:srgbClr val="FF0000"/>
                </a:solidFill>
              </a:rPr>
              <a:t>transverse spin </a:t>
            </a:r>
          </a:p>
          <a:p>
            <a:pPr>
              <a:buClr>
                <a:srgbClr val="0000FF"/>
              </a:buClr>
            </a:pPr>
            <a:r>
              <a:rPr lang="en-US" sz="1200" dirty="0">
                <a:solidFill>
                  <a:srgbClr val="FF0000"/>
                </a:solidFill>
              </a:rPr>
              <a:t>   structure of the p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Search for exotics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Spin effects in 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  diffraction</a:t>
            </a: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J/</a:t>
            </a:r>
            <a:r>
              <a:rPr lang="en-US" sz="1200" dirty="0" err="1"/>
              <a:t>Ψ</a:t>
            </a:r>
            <a:r>
              <a:rPr lang="en-US" sz="1200" dirty="0"/>
              <a:t> in UPC </a:t>
            </a:r>
            <a:r>
              <a:rPr lang="en-US" sz="1200" dirty="0">
                <a:sym typeface="Wingdings"/>
              </a:rPr>
              <a:t></a:t>
            </a:r>
            <a:r>
              <a:rPr lang="en-US" sz="1200" dirty="0"/>
              <a:t>GPD 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g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4197629" y="2178550"/>
            <a:ext cx="2560982" cy="44935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Forward </a:t>
            </a:r>
            <a:r>
              <a:rPr lang="en-US" sz="1200" dirty="0" err="1" smtClean="0"/>
              <a:t>Ecal+Hcal</a:t>
            </a:r>
            <a:endParaRPr lang="en-US" sz="12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Forward tracker 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RP full Phase II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p+p</a:t>
            </a:r>
            <a:r>
              <a:rPr lang="en-US" sz="1200" dirty="0" smtClean="0"/>
              <a:t> 510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>
              <a:buClr>
                <a:srgbClr val="0000FF"/>
              </a:buClr>
            </a:pPr>
            <a:r>
              <a:rPr lang="en-US" sz="1200" dirty="0" smtClean="0"/>
              <a:t>   longitudinal &amp; transverse</a:t>
            </a:r>
          </a:p>
          <a:p>
            <a:pPr>
              <a:buClr>
                <a:srgbClr val="0000FF"/>
              </a:buClr>
            </a:pPr>
            <a:r>
              <a:rPr lang="en-US" sz="1200" dirty="0" smtClean="0"/>
              <a:t>In parallel to </a:t>
            </a:r>
            <a:r>
              <a:rPr lang="en-US" sz="1200" dirty="0" err="1" smtClean="0"/>
              <a:t>sPHENIX</a:t>
            </a:r>
            <a:r>
              <a:rPr lang="en-US" sz="1200" dirty="0" smtClean="0"/>
              <a:t>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transverse </a:t>
            </a:r>
            <a:r>
              <a:rPr lang="en-US" sz="1200" dirty="0" err="1" smtClean="0"/>
              <a:t>pp</a:t>
            </a:r>
            <a:r>
              <a:rPr lang="en-US" sz="1200" dirty="0" smtClean="0"/>
              <a:t> 200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p↑+</a:t>
            </a:r>
            <a:r>
              <a:rPr lang="en-US" sz="1200" dirty="0" smtClean="0"/>
              <a:t>A (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C</a:t>
            </a:r>
            <a:r>
              <a:rPr lang="en-US" sz="1200" dirty="0">
                <a:effectLst/>
                <a:latin typeface="Comic Sans MS"/>
                <a:cs typeface="Comic Sans MS"/>
              </a:rPr>
              <a:t>, Cu, 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Au) </a:t>
            </a:r>
          </a:p>
          <a:p>
            <a:pPr>
              <a:buClr>
                <a:srgbClr val="0000FF"/>
              </a:buClr>
            </a:pPr>
            <a:r>
              <a:rPr lang="en-US" sz="1200" dirty="0">
                <a:effectLst/>
                <a:latin typeface="Comic Sans MS"/>
                <a:cs typeface="Comic Sans MS"/>
              </a:rPr>
              <a:t> 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 </a:t>
            </a:r>
            <a:r>
              <a:rPr lang="en-US" sz="1200" dirty="0" smtClean="0">
                <a:latin typeface="Comic Sans MS"/>
                <a:cs typeface="Comic Sans MS"/>
              </a:rPr>
              <a:t>200 </a:t>
            </a:r>
            <a:r>
              <a:rPr lang="en-US" sz="1200" dirty="0" err="1" smtClean="0">
                <a:latin typeface="Comic Sans MS"/>
                <a:cs typeface="Comic Sans MS"/>
              </a:rPr>
              <a:t>GeV</a:t>
            </a:r>
            <a:r>
              <a:rPr lang="en-US" sz="1200" dirty="0"/>
              <a:t> </a:t>
            </a:r>
            <a:r>
              <a:rPr lang="en-US" sz="1200" dirty="0" smtClean="0"/>
              <a:t>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>
                <a:latin typeface="Symbol" charset="2"/>
                <a:cs typeface="Symbol" charset="2"/>
              </a:rPr>
              <a:t>D</a:t>
            </a:r>
            <a:r>
              <a:rPr lang="en-US" sz="1200" dirty="0"/>
              <a:t>g(x,Q</a:t>
            </a:r>
            <a:r>
              <a:rPr lang="en-US" sz="1200" baseline="30000" dirty="0"/>
              <a:t>2</a:t>
            </a:r>
            <a:r>
              <a:rPr lang="en-US" sz="1200" dirty="0" smtClean="0"/>
              <a:t>) @ low x</a:t>
            </a:r>
            <a:endParaRPr lang="en-US" sz="12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transverse spin </a:t>
            </a:r>
            <a:r>
              <a:rPr lang="en-US" sz="1200" dirty="0" smtClean="0"/>
              <a:t>structure </a:t>
            </a:r>
            <a:r>
              <a:rPr lang="en-US" sz="1200" dirty="0"/>
              <a:t>of the </a:t>
            </a:r>
            <a:r>
              <a:rPr lang="en-US" sz="1200" dirty="0" smtClean="0"/>
              <a:t>proton at low and high x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</a:t>
            </a:r>
            <a:r>
              <a:rPr lang="en-US" sz="1200" dirty="0" smtClean="0"/>
              <a:t>  </a:t>
            </a:r>
            <a:r>
              <a:rPr lang="en-US" sz="1200" dirty="0" smtClean="0">
                <a:sym typeface="Wingdings"/>
              </a:rPr>
              <a:t> TMDs &amp; Twist-3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Spin effects in </a:t>
            </a:r>
            <a:r>
              <a:rPr lang="en-US" sz="1200" dirty="0" smtClean="0"/>
              <a:t>diffraction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(un)pol FF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nPDF</a:t>
            </a:r>
            <a:r>
              <a:rPr lang="en-US" sz="1200" dirty="0"/>
              <a:t>: g(x,Q</a:t>
            </a:r>
            <a:r>
              <a:rPr lang="en-US" sz="1200" baseline="30000" dirty="0"/>
              <a:t>2</a:t>
            </a:r>
            <a:r>
              <a:rPr lang="en-US" sz="1200" dirty="0" smtClean="0"/>
              <a:t>), q(</a:t>
            </a:r>
            <a:r>
              <a:rPr lang="en-US" sz="1200" dirty="0"/>
              <a:t>x,Q</a:t>
            </a:r>
            <a:r>
              <a:rPr lang="en-US" sz="1200" baseline="30000" dirty="0"/>
              <a:t>2</a:t>
            </a:r>
            <a:r>
              <a:rPr lang="en-US" sz="1200" dirty="0" smtClean="0"/>
              <a:t>)</a:t>
            </a:r>
            <a:endParaRPr lang="en-US" sz="12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Saturation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(un)pol </a:t>
            </a:r>
            <a:r>
              <a:rPr lang="en-US" sz="1200" dirty="0" err="1" smtClean="0"/>
              <a:t>nFF</a:t>
            </a:r>
            <a:endParaRPr lang="en-US" sz="12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6419450" y="2084055"/>
            <a:ext cx="2725996" cy="3945880"/>
          </a:xfrm>
          <a:prstGeom prst="rect">
            <a:avLst/>
          </a:prstGeom>
        </p:spPr>
      </p:pic>
      <p:sp>
        <p:nvSpPr>
          <p:cNvPr id="47" name="Content Placeholder 5"/>
          <p:cNvSpPr txBox="1">
            <a:spLocks/>
          </p:cNvSpPr>
          <p:nvPr/>
        </p:nvSpPr>
        <p:spPr>
          <a:xfrm rot="20520000">
            <a:off x="103018" y="3556550"/>
            <a:ext cx="9114787" cy="1790479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chemeClr val="bg1">
                <a:lumMod val="65000"/>
              </a:schemeClr>
            </a:solidFill>
          </a:ln>
          <a:effectLst>
            <a:glow rad="101600">
              <a:schemeClr val="bg1">
                <a:lumMod val="85000"/>
                <a:alpha val="75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q"/>
              <a:defRPr kumimoji="1" sz="22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Font typeface="Wingdings" charset="2"/>
              <a:buChar char="Ø"/>
              <a:defRPr kumimoji="1" sz="20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18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kumimoji="1" sz="16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120000"/>
              <a:buFontTx/>
              <a:buBlip>
                <a:blip r:embed="rId5"/>
              </a:buBlip>
              <a:defRPr kumimoji="1" sz="1400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kumimoji="1" b="1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2400" dirty="0" smtClean="0">
                <a:latin typeface="Comic Sans MS"/>
                <a:cs typeface="Comic Sans MS"/>
              </a:rPr>
              <a:t>Needed Hardware:</a:t>
            </a:r>
          </a:p>
          <a:p>
            <a:pPr lvl="1"/>
            <a:r>
              <a:rPr lang="en-US" sz="1800" dirty="0">
                <a:latin typeface="Comic Sans MS"/>
                <a:cs typeface="Comic Sans MS"/>
              </a:rPr>
              <a:t>wide acceptance mid-rapidity detector with good </a:t>
            </a:r>
            <a:r>
              <a:rPr lang="en-US" sz="1800" dirty="0" smtClean="0">
                <a:latin typeface="Comic Sans MS"/>
                <a:cs typeface="Comic Sans MS"/>
              </a:rPr>
              <a:t>PID (</a:t>
            </a:r>
            <a:r>
              <a:rPr lang="en-US" sz="1800" dirty="0" err="1" smtClean="0">
                <a:latin typeface="Symbol" charset="2"/>
                <a:cs typeface="Symbol" charset="2"/>
              </a:rPr>
              <a:t>p</a:t>
            </a:r>
            <a:r>
              <a:rPr lang="en-US" sz="1800" dirty="0" err="1" smtClean="0">
                <a:latin typeface="Comic Sans MS"/>
                <a:cs typeface="Comic Sans MS"/>
              </a:rPr>
              <a:t>,K,p</a:t>
            </a:r>
            <a:r>
              <a:rPr lang="en-US" sz="1800" dirty="0" smtClean="0">
                <a:latin typeface="Comic Sans MS"/>
                <a:cs typeface="Comic Sans MS"/>
              </a:rPr>
              <a:t>)</a:t>
            </a:r>
            <a:endParaRPr lang="en-US" sz="1800" dirty="0">
              <a:latin typeface="Comic Sans MS"/>
              <a:cs typeface="Comic Sans MS"/>
            </a:endParaRPr>
          </a:p>
          <a:p>
            <a:pPr lvl="1"/>
            <a:r>
              <a:rPr lang="en-US" sz="1800" dirty="0">
                <a:latin typeface="Comic Sans MS"/>
                <a:cs typeface="Comic Sans MS"/>
              </a:rPr>
              <a:t>forward </a:t>
            </a:r>
            <a:r>
              <a:rPr lang="en-US" sz="1800" dirty="0" err="1">
                <a:latin typeface="Comic Sans MS"/>
                <a:cs typeface="Comic Sans MS"/>
              </a:rPr>
              <a:t>rapidities</a:t>
            </a:r>
            <a:r>
              <a:rPr lang="en-US" sz="1800" dirty="0">
                <a:latin typeface="Comic Sans MS"/>
                <a:cs typeface="Comic Sans MS"/>
              </a:rPr>
              <a:t> (4.5 &gt; </a:t>
            </a:r>
            <a:r>
              <a:rPr lang="en-US" sz="1800" dirty="0">
                <a:latin typeface="Symbol" charset="2"/>
                <a:cs typeface="Symbol" charset="2"/>
              </a:rPr>
              <a:t>h</a:t>
            </a:r>
            <a:r>
              <a:rPr lang="en-US" sz="1800" dirty="0">
                <a:latin typeface="Comic Sans MS"/>
                <a:cs typeface="Comic Sans MS"/>
              </a:rPr>
              <a:t> &gt; 1) </a:t>
            </a:r>
            <a:r>
              <a:rPr lang="en-US" sz="1800" dirty="0" err="1">
                <a:latin typeface="Comic Sans MS"/>
                <a:cs typeface="Comic Sans MS"/>
              </a:rPr>
              <a:t>Ecal</a:t>
            </a:r>
            <a:r>
              <a:rPr lang="en-US" sz="1800" dirty="0">
                <a:latin typeface="Comic Sans MS"/>
                <a:cs typeface="Comic Sans MS"/>
              </a:rPr>
              <a:t> + </a:t>
            </a:r>
            <a:r>
              <a:rPr lang="en-US" sz="1800" dirty="0" err="1">
                <a:latin typeface="Comic Sans MS"/>
                <a:cs typeface="Comic Sans MS"/>
              </a:rPr>
              <a:t>HCal</a:t>
            </a:r>
            <a:r>
              <a:rPr lang="en-US" sz="1800" dirty="0">
                <a:latin typeface="Comic Sans MS"/>
                <a:cs typeface="Comic Sans MS"/>
              </a:rPr>
              <a:t> + charge identification</a:t>
            </a:r>
          </a:p>
          <a:p>
            <a:pPr lvl="1">
              <a:buFont typeface="Wingdings" charset="0"/>
              <a:buChar char="à"/>
            </a:pPr>
            <a:r>
              <a:rPr lang="en-US" sz="1800" dirty="0">
                <a:latin typeface="Comic Sans MS"/>
                <a:cs typeface="Comic Sans MS"/>
                <a:sym typeface="Wingdings"/>
              </a:rPr>
              <a:t>both STAR and </a:t>
            </a:r>
            <a:r>
              <a:rPr lang="en-US" sz="1800" dirty="0" err="1">
                <a:latin typeface="Comic Sans MS"/>
                <a:cs typeface="Comic Sans MS"/>
                <a:sym typeface="Wingdings"/>
              </a:rPr>
              <a:t>sPHENIX</a:t>
            </a:r>
            <a:r>
              <a:rPr lang="en-US" sz="1800" dirty="0">
                <a:latin typeface="Comic Sans MS"/>
                <a:cs typeface="Comic Sans MS"/>
                <a:sym typeface="Wingdings"/>
              </a:rPr>
              <a:t> have dedicated </a:t>
            </a:r>
            <a:r>
              <a:rPr lang="en-US" sz="1800" dirty="0" smtClean="0">
                <a:latin typeface="Comic Sans MS"/>
                <a:cs typeface="Comic Sans MS"/>
                <a:sym typeface="Wingdings"/>
              </a:rPr>
              <a:t>upgrades described in the RHIC Cold QCD Plan</a:t>
            </a:r>
            <a:endParaRPr lang="en-US" sz="1800" dirty="0">
              <a:latin typeface="Comic Sans MS"/>
              <a:cs typeface="Comic Sans MS"/>
              <a:sym typeface="Wingdings"/>
            </a:endParaRPr>
          </a:p>
          <a:p>
            <a:pPr marL="0" indent="0" algn="ctr">
              <a:buFont typeface="Wingdings" charset="2"/>
              <a:buNone/>
            </a:pPr>
            <a:endParaRPr lang="en-US" sz="2400" dirty="0" smtClean="0">
              <a:latin typeface="Comic Sans MS"/>
              <a:cs typeface="Comic Sans MS"/>
            </a:endParaRPr>
          </a:p>
          <a:p>
            <a:pPr marL="0" indent="0" algn="ctr">
              <a:buFont typeface="Wingdings" charset="2"/>
              <a:buNone/>
            </a:pPr>
            <a:r>
              <a:rPr lang="en-US" sz="2400" dirty="0" smtClean="0">
                <a:latin typeface="Comic Sans MS"/>
                <a:cs typeface="Comic Sans MS"/>
              </a:rPr>
              <a:t> </a:t>
            </a:r>
            <a:endParaRPr lang="en-US" sz="2400" dirty="0" smtClean="0">
              <a:solidFill>
                <a:schemeClr val="bg2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3941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2" grpId="0" animBg="1"/>
      <p:bldP spid="58" grpId="0"/>
      <p:bldP spid="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Contents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391" y="1588012"/>
            <a:ext cx="7064035" cy="4525963"/>
          </a:xfrm>
        </p:spPr>
        <p:txBody>
          <a:bodyPr>
            <a:normAutofit/>
          </a:bodyPr>
          <a:lstStyle/>
          <a:p>
            <a:r>
              <a:rPr lang="en-US" sz="2400" dirty="0"/>
              <a:t>G</a:t>
            </a:r>
            <a:r>
              <a:rPr lang="en-US" sz="2400" dirty="0" smtClean="0"/>
              <a:t>auge boson production at RHIC </a:t>
            </a:r>
          </a:p>
          <a:p>
            <a:pPr lvl="1"/>
            <a:r>
              <a:rPr lang="en-US" sz="2000" dirty="0" smtClean="0"/>
              <a:t> W,DY</a:t>
            </a:r>
            <a:r>
              <a:rPr lang="en-US" sz="2000" dirty="0"/>
              <a:t> </a:t>
            </a:r>
            <a:r>
              <a:rPr lang="en-US" sz="2000" dirty="0" smtClean="0"/>
              <a:t>and Direct Photons</a:t>
            </a:r>
          </a:p>
          <a:p>
            <a:r>
              <a:rPr lang="en-US" sz="2400" dirty="0" smtClean="0"/>
              <a:t>W/Z production (Run11 results, Run17 expectation)</a:t>
            </a:r>
          </a:p>
          <a:p>
            <a:r>
              <a:rPr lang="en-US" sz="2400" dirty="0" smtClean="0"/>
              <a:t>Direct Photons (Run15 – no result, yet)</a:t>
            </a:r>
          </a:p>
          <a:p>
            <a:r>
              <a:rPr lang="en-US" sz="2400" dirty="0" err="1"/>
              <a:t>Drell</a:t>
            </a:r>
            <a:r>
              <a:rPr lang="en-US" sz="2400" dirty="0"/>
              <a:t>-Yan (Run17 – no result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Future plans</a:t>
            </a:r>
          </a:p>
          <a:p>
            <a:r>
              <a:rPr lang="en-US" sz="2400" dirty="0" smtClean="0"/>
              <a:t>Summary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0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Isosceles Triangle 52"/>
          <p:cNvSpPr/>
          <p:nvPr/>
        </p:nvSpPr>
        <p:spPr>
          <a:xfrm>
            <a:off x="2205589" y="1300822"/>
            <a:ext cx="4347611" cy="775374"/>
          </a:xfrm>
          <a:prstGeom prst="triangle">
            <a:avLst>
              <a:gd name="adj" fmla="val 74484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/>
          <p:cNvSpPr/>
          <p:nvPr/>
        </p:nvSpPr>
        <p:spPr>
          <a:xfrm>
            <a:off x="33354" y="1300821"/>
            <a:ext cx="4834963" cy="975899"/>
          </a:xfrm>
          <a:prstGeom prst="triangle">
            <a:avLst>
              <a:gd name="adj" fmla="val 70461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" y="-68262"/>
            <a:ext cx="9080500" cy="580355"/>
          </a:xfrm>
        </p:spPr>
        <p:txBody>
          <a:bodyPr>
            <a:normAutofit fontScale="90000"/>
          </a:bodyPr>
          <a:lstStyle/>
          <a:p>
            <a:r>
              <a:rPr lang="en-US" b="1" cap="none" dirty="0" smtClean="0">
                <a:solidFill>
                  <a:srgbClr val="660066"/>
                </a:solidFill>
              </a:rPr>
              <a:t>RHIC polarized </a:t>
            </a:r>
            <a:r>
              <a:rPr lang="en-US" b="1" cap="none" dirty="0" err="1" smtClean="0">
                <a:solidFill>
                  <a:srgbClr val="660066"/>
                </a:solidFill>
              </a:rPr>
              <a:t>p+p</a:t>
            </a:r>
            <a:r>
              <a:rPr lang="en-US" b="1" dirty="0" smtClean="0">
                <a:solidFill>
                  <a:srgbClr val="660066"/>
                </a:solidFill>
              </a:rPr>
              <a:t> &amp; </a:t>
            </a:r>
            <a:r>
              <a:rPr lang="en-US" b="1" cap="none" dirty="0" err="1" smtClean="0">
                <a:solidFill>
                  <a:srgbClr val="660066"/>
                </a:solidFill>
              </a:rPr>
              <a:t>p+</a:t>
            </a:r>
            <a:r>
              <a:rPr lang="en-US" b="1" dirty="0" err="1" smtClean="0">
                <a:solidFill>
                  <a:srgbClr val="660066"/>
                </a:solidFill>
              </a:rPr>
              <a:t>A</a:t>
            </a:r>
            <a:r>
              <a:rPr lang="en-US" b="1" dirty="0" smtClean="0">
                <a:solidFill>
                  <a:srgbClr val="660066"/>
                </a:solidFill>
              </a:rPr>
              <a:t> Timeline</a:t>
            </a:r>
            <a:endParaRPr lang="en-US" b="1" dirty="0">
              <a:solidFill>
                <a:srgbClr val="66006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89700"/>
            <a:ext cx="609600" cy="368300"/>
          </a:xfrm>
        </p:spPr>
        <p:txBody>
          <a:bodyPr/>
          <a:lstStyle/>
          <a:p>
            <a:fld id="{3CD1C3E7-D5FF-F545-8BC3-46422BEC7601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57200" y="832931"/>
            <a:ext cx="8229600" cy="601582"/>
          </a:xfrm>
          <a:prstGeom prst="rightArrow">
            <a:avLst>
              <a:gd name="adj1" fmla="val 50000"/>
              <a:gd name="adj2" fmla="val 7000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12164" y="2192055"/>
            <a:ext cx="2497669" cy="44009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922225" y="2030040"/>
            <a:ext cx="2019303" cy="4242656"/>
          </a:xfrm>
          <a:prstGeom prst="rect">
            <a:avLst/>
          </a:prstGeom>
          <a:solidFill>
            <a:srgbClr val="FFCC66"/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8626" y="2060569"/>
            <a:ext cx="1760734" cy="4237914"/>
          </a:xfrm>
          <a:prstGeom prst="rect">
            <a:avLst/>
          </a:prstGeom>
          <a:solidFill>
            <a:srgbClr val="E7FA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031997" y="2276720"/>
            <a:ext cx="2116669" cy="3775125"/>
          </a:xfrm>
          <a:prstGeom prst="rect">
            <a:avLst/>
          </a:prstGeom>
          <a:solidFill>
            <a:srgbClr val="BEFFBE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470568" y="836766"/>
            <a:ext cx="7470274" cy="464056"/>
            <a:chOff x="470568" y="1300572"/>
            <a:chExt cx="5473645" cy="464056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470568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371645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272715" y="1308241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221214" y="1300572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122291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043143" y="1300572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944213" y="1304407"/>
              <a:ext cx="0" cy="456387"/>
            </a:xfrm>
            <a:prstGeom prst="line">
              <a:avLst/>
            </a:prstGeom>
            <a:ln w="28575" cmpd="sng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147053" y="512093"/>
            <a:ext cx="74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603765" y="514589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963742" y="514589"/>
            <a:ext cx="97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≧2021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381684" y="51458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≧ 2025</a:t>
            </a:r>
            <a:endParaRPr lang="en-US" dirty="0"/>
          </a:p>
        </p:txBody>
      </p:sp>
      <p:sp>
        <p:nvSpPr>
          <p:cNvPr id="45" name="Isosceles Triangle 44"/>
          <p:cNvSpPr/>
          <p:nvPr/>
        </p:nvSpPr>
        <p:spPr>
          <a:xfrm>
            <a:off x="126999" y="1303735"/>
            <a:ext cx="1750151" cy="761875"/>
          </a:xfrm>
          <a:prstGeom prst="triangle">
            <a:avLst>
              <a:gd name="adj" fmla="val 18152"/>
            </a:avLst>
          </a:prstGeom>
          <a:gradFill>
            <a:gsLst>
              <a:gs pos="0">
                <a:srgbClr val="3366FF"/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/>
          <p:cNvSpPr/>
          <p:nvPr/>
        </p:nvSpPr>
        <p:spPr>
          <a:xfrm>
            <a:off x="2031998" y="1293152"/>
            <a:ext cx="2061412" cy="983568"/>
          </a:xfrm>
          <a:prstGeom prst="triangle">
            <a:avLst>
              <a:gd name="adj" fmla="val 43146"/>
            </a:avLst>
          </a:prstGeom>
          <a:gradFill flip="none" rotWithShape="1">
            <a:gsLst>
              <a:gs pos="0">
                <a:srgbClr val="008000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>
            <a:spLocks noChangeAspect="1"/>
          </p:cNvSpPr>
          <p:nvPr/>
        </p:nvSpPr>
        <p:spPr bwMode="auto">
          <a:xfrm>
            <a:off x="6857992" y="1303611"/>
            <a:ext cx="2148416" cy="730250"/>
          </a:xfrm>
          <a:prstGeom prst="triangle">
            <a:avLst/>
          </a:prstGeom>
          <a:solidFill>
            <a:srgbClr val="FF8000"/>
          </a:solidFill>
          <a:ln w="9525" cap="flat" cmpd="sng" algn="ctr">
            <a:solidFill>
              <a:srgbClr val="FF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>
            <a:off x="4201575" y="1324780"/>
            <a:ext cx="2518831" cy="85725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257" y="2010860"/>
            <a:ext cx="1928733" cy="4431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FMS-</a:t>
            </a:r>
            <a:r>
              <a:rPr lang="en-US" sz="1200" dirty="0" err="1" smtClean="0"/>
              <a:t>Preshower</a:t>
            </a:r>
            <a:endParaRPr lang="en-US" sz="12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MPCEX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RP Phase-II*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p+p</a:t>
            </a:r>
            <a:r>
              <a:rPr lang="en-US" sz="1200" dirty="0" smtClean="0"/>
              <a:t> 200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>
              <a:buClr>
                <a:srgbClr val="0000FF"/>
              </a:buClr>
            </a:pPr>
            <a:r>
              <a:rPr lang="en-US" sz="1200" dirty="0" smtClean="0"/>
              <a:t>   longitudinal &amp;</a:t>
            </a:r>
          </a:p>
          <a:p>
            <a:pPr>
              <a:buClr>
                <a:srgbClr val="0000FF"/>
              </a:buClr>
            </a:pPr>
            <a:r>
              <a:rPr lang="en-US" sz="1200" dirty="0" smtClean="0"/>
              <a:t>   transverse</a:t>
            </a: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p↑+Au/Al 200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>
              <a:buClr>
                <a:srgbClr val="0000FF"/>
              </a:buClr>
            </a:pPr>
            <a:r>
              <a:rPr lang="en-US" sz="1200" dirty="0" smtClean="0"/>
              <a:t>   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latin typeface="Symbol" charset="2"/>
                <a:cs typeface="Symbol" charset="2"/>
              </a:rPr>
              <a:t>D</a:t>
            </a:r>
            <a:r>
              <a:rPr lang="en-US" sz="1200" dirty="0" smtClean="0"/>
              <a:t>g(x,Q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)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transverse spin 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</a:t>
            </a:r>
            <a:r>
              <a:rPr lang="en-US" sz="1200" dirty="0" smtClean="0"/>
              <a:t>  structure of the p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Search for </a:t>
            </a:r>
            <a:r>
              <a:rPr lang="en-US" sz="1200" dirty="0" smtClean="0"/>
              <a:t>exotics</a:t>
            </a:r>
          </a:p>
          <a:p>
            <a:pPr>
              <a:buClr>
                <a:srgbClr val="0000FF"/>
              </a:buClr>
            </a:pPr>
            <a:endParaRPr lang="en-US" sz="8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Spin effects in 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</a:t>
            </a:r>
            <a:r>
              <a:rPr lang="en-US" sz="1200" dirty="0" smtClean="0"/>
              <a:t>  diffraction</a:t>
            </a: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J/</a:t>
            </a:r>
            <a:r>
              <a:rPr lang="en-US" sz="1200" dirty="0" err="1" smtClean="0"/>
              <a:t>Ψ</a:t>
            </a:r>
            <a:r>
              <a:rPr lang="en-US" sz="1200" dirty="0" smtClean="0"/>
              <a:t> in UPC </a:t>
            </a:r>
            <a:r>
              <a:rPr lang="en-US" sz="1200" dirty="0" smtClean="0">
                <a:sym typeface="Wingdings"/>
              </a:rPr>
              <a:t></a:t>
            </a:r>
            <a:r>
              <a:rPr lang="en-US" sz="1200" dirty="0" smtClean="0"/>
              <a:t>GPD 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g</a:t>
            </a:r>
            <a:endParaRPr lang="en-US" sz="1200" baseline="-250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endParaRPr lang="en-US" sz="1200" baseline="-250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nPDF</a:t>
            </a:r>
            <a:r>
              <a:rPr lang="en-US" sz="1200" dirty="0" smtClean="0"/>
              <a:t>: g</a:t>
            </a:r>
            <a:r>
              <a:rPr lang="en-US" sz="1200" dirty="0"/>
              <a:t>(x,Q</a:t>
            </a:r>
            <a:r>
              <a:rPr lang="en-US" sz="1200" baseline="30000" dirty="0"/>
              <a:t>2</a:t>
            </a:r>
            <a:r>
              <a:rPr lang="en-US" sz="1200" dirty="0"/>
              <a:t>)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Saturation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2046822" y="2273264"/>
            <a:ext cx="2172390" cy="34470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FMS-</a:t>
            </a:r>
            <a:r>
              <a:rPr lang="en-US" sz="1200" dirty="0" err="1" smtClean="0"/>
              <a:t>Postshower</a:t>
            </a:r>
            <a:endParaRPr lang="en-US" sz="1200" dirty="0" smtClean="0"/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p+p</a:t>
            </a:r>
            <a:r>
              <a:rPr lang="en-US" sz="1200" dirty="0" smtClean="0"/>
              <a:t> 510 </a:t>
            </a:r>
            <a:r>
              <a:rPr lang="en-US" sz="1200" dirty="0" err="1" smtClean="0"/>
              <a:t>GeV</a:t>
            </a:r>
            <a:r>
              <a:rPr lang="en-US" sz="1200" dirty="0"/>
              <a:t> </a:t>
            </a:r>
            <a:r>
              <a:rPr lang="en-US" sz="1200" dirty="0" smtClean="0"/>
              <a:t>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>
                <a:latin typeface="Comic Sans MS"/>
                <a:cs typeface="Comic Sans MS"/>
              </a:rPr>
              <a:t>A</a:t>
            </a:r>
            <a:r>
              <a:rPr lang="en-US" sz="1200" baseline="-25000" dirty="0" smtClean="0">
                <a:latin typeface="Comic Sans MS"/>
                <a:cs typeface="Comic Sans MS"/>
              </a:rPr>
              <a:t>N</a:t>
            </a:r>
            <a:r>
              <a:rPr lang="en-US" sz="1200" dirty="0" smtClean="0">
                <a:latin typeface="Comic Sans MS"/>
                <a:cs typeface="Comic Sans MS"/>
              </a:rPr>
              <a:t> for W</a:t>
            </a:r>
            <a:r>
              <a:rPr lang="en-US" sz="1200" baseline="30000" dirty="0" smtClean="0">
                <a:latin typeface="Comic Sans MS"/>
                <a:cs typeface="Comic Sans MS"/>
              </a:rPr>
              <a:t>±</a:t>
            </a:r>
            <a:r>
              <a:rPr lang="en-US" sz="1200" dirty="0" smtClean="0">
                <a:latin typeface="Comic Sans MS"/>
                <a:cs typeface="Comic Sans MS"/>
              </a:rPr>
              <a:t>, Z</a:t>
            </a:r>
            <a:r>
              <a:rPr lang="en-US" sz="1200" baseline="30000" dirty="0" smtClean="0">
                <a:latin typeface="Comic Sans MS"/>
                <a:cs typeface="Comic Sans MS"/>
              </a:rPr>
              <a:t>0</a:t>
            </a:r>
            <a:r>
              <a:rPr lang="en-US" sz="1200" dirty="0" smtClean="0">
                <a:latin typeface="Comic Sans MS"/>
                <a:cs typeface="Comic Sans MS"/>
              </a:rPr>
              <a:t>, DY, </a:t>
            </a:r>
            <a:r>
              <a:rPr lang="en-US" sz="1200" dirty="0" smtClean="0">
                <a:latin typeface="Symbol" charset="2"/>
                <a:cs typeface="Symbol" charset="2"/>
              </a:rPr>
              <a:t>g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>
                <a:latin typeface="Comic Sans MS"/>
                <a:cs typeface="Comic Sans MS"/>
              </a:rPr>
              <a:t>Sea-quark </a:t>
            </a:r>
            <a:r>
              <a:rPr lang="en-US" sz="1200" dirty="0" err="1" smtClean="0">
                <a:latin typeface="Comic Sans MS"/>
                <a:cs typeface="Comic Sans MS"/>
              </a:rPr>
              <a:t>Sivers</a:t>
            </a:r>
            <a:r>
              <a:rPr lang="en-US" sz="1200" dirty="0" smtClean="0">
                <a:latin typeface="Comic Sans MS"/>
                <a:cs typeface="Comic Sans MS"/>
              </a:rPr>
              <a:t> </a:t>
            </a:r>
            <a:r>
              <a:rPr lang="en-US" sz="1200" dirty="0" err="1" smtClean="0">
                <a:latin typeface="Comic Sans MS"/>
                <a:cs typeface="Comic Sans MS"/>
              </a:rPr>
              <a:t>fct</a:t>
            </a:r>
            <a:r>
              <a:rPr lang="en-US" sz="1200" dirty="0" smtClean="0">
                <a:latin typeface="Comic Sans MS"/>
                <a:cs typeface="Comic Sans MS"/>
              </a:rPr>
              <a:t>.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/>
              <a:t>sign change </a:t>
            </a:r>
            <a:r>
              <a:rPr lang="en-US" sz="1200" dirty="0" err="1">
                <a:latin typeface="Comic Sans MS"/>
                <a:cs typeface="Comic Sans MS"/>
              </a:rPr>
              <a:t>Sivers</a:t>
            </a:r>
            <a:r>
              <a:rPr lang="en-US" sz="1200" dirty="0">
                <a:latin typeface="Comic Sans MS"/>
                <a:cs typeface="Comic Sans MS"/>
              </a:rPr>
              <a:t> </a:t>
            </a:r>
            <a:r>
              <a:rPr lang="en-US" sz="1200" dirty="0" err="1">
                <a:latin typeface="Comic Sans MS"/>
                <a:cs typeface="Comic Sans MS"/>
              </a:rPr>
              <a:t>fct</a:t>
            </a:r>
            <a:r>
              <a:rPr lang="en-US" sz="1200" dirty="0">
                <a:latin typeface="Comic Sans MS"/>
                <a:cs typeface="Comic Sans MS"/>
              </a:rPr>
              <a:t>.</a:t>
            </a:r>
          </a:p>
          <a:p>
            <a:pPr marL="171450" indent="-171450">
              <a:buClr>
                <a:srgbClr val="0000FF"/>
              </a:buClr>
              <a:buFont typeface="Wingdings" charset="0"/>
              <a:buChar char="à"/>
            </a:pPr>
            <a:r>
              <a:rPr lang="en-US" sz="1200" dirty="0" smtClean="0"/>
              <a:t>TMD evolution</a:t>
            </a:r>
          </a:p>
          <a:p>
            <a:pPr>
              <a:buClr>
                <a:srgbClr val="0000FF"/>
              </a:buClr>
            </a:pPr>
            <a:endParaRPr lang="en-US" sz="8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transverse spin 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  structure of the p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Search for exotics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Spin effects in 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  diffraction</a:t>
            </a: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J/</a:t>
            </a:r>
            <a:r>
              <a:rPr lang="en-US" sz="1200" dirty="0" err="1"/>
              <a:t>Ψ</a:t>
            </a:r>
            <a:r>
              <a:rPr lang="en-US" sz="1200" dirty="0"/>
              <a:t> in UPC </a:t>
            </a:r>
            <a:r>
              <a:rPr lang="en-US" sz="1200" dirty="0">
                <a:sym typeface="Wingdings"/>
              </a:rPr>
              <a:t></a:t>
            </a:r>
            <a:r>
              <a:rPr lang="en-US" sz="1200" dirty="0"/>
              <a:t>GPD 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g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4197629" y="2178550"/>
            <a:ext cx="2560982" cy="44935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Upgrades: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Forward </a:t>
            </a:r>
            <a:r>
              <a:rPr lang="en-US" sz="1200" dirty="0" err="1" smtClean="0"/>
              <a:t>Ecal+Hcal</a:t>
            </a:r>
            <a:endParaRPr lang="en-US" sz="12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Forward tracker 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RP full Phase II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Run: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p+p</a:t>
            </a:r>
            <a:r>
              <a:rPr lang="en-US" sz="1200" dirty="0" smtClean="0"/>
              <a:t> 510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>
              <a:buClr>
                <a:srgbClr val="0000FF"/>
              </a:buClr>
            </a:pPr>
            <a:r>
              <a:rPr lang="en-US" sz="1200" dirty="0" smtClean="0"/>
              <a:t>   longitudinal &amp; transverse</a:t>
            </a:r>
          </a:p>
          <a:p>
            <a:pPr>
              <a:buClr>
                <a:srgbClr val="0000FF"/>
              </a:buClr>
            </a:pPr>
            <a:r>
              <a:rPr lang="en-US" sz="1200" dirty="0" smtClean="0"/>
              <a:t>In parallel to </a:t>
            </a:r>
            <a:r>
              <a:rPr lang="en-US" sz="1200" dirty="0" err="1" smtClean="0"/>
              <a:t>sPHENIX</a:t>
            </a:r>
            <a:r>
              <a:rPr lang="en-US" sz="1200" dirty="0" smtClean="0"/>
              <a:t>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transverse </a:t>
            </a:r>
            <a:r>
              <a:rPr lang="en-US" sz="1200" dirty="0" err="1" smtClean="0"/>
              <a:t>pp</a:t>
            </a:r>
            <a:r>
              <a:rPr lang="en-US" sz="1200" dirty="0" smtClean="0"/>
              <a:t> 200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p↑+</a:t>
            </a:r>
            <a:r>
              <a:rPr lang="en-US" sz="1200" dirty="0" smtClean="0"/>
              <a:t>A (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C</a:t>
            </a:r>
            <a:r>
              <a:rPr lang="en-US" sz="1200" dirty="0">
                <a:effectLst/>
                <a:latin typeface="Comic Sans MS"/>
                <a:cs typeface="Comic Sans MS"/>
              </a:rPr>
              <a:t>, Cu, 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Au) </a:t>
            </a:r>
          </a:p>
          <a:p>
            <a:pPr>
              <a:buClr>
                <a:srgbClr val="0000FF"/>
              </a:buClr>
            </a:pPr>
            <a:r>
              <a:rPr lang="en-US" sz="1200" dirty="0">
                <a:effectLst/>
                <a:latin typeface="Comic Sans MS"/>
                <a:cs typeface="Comic Sans MS"/>
              </a:rPr>
              <a:t> </a:t>
            </a:r>
            <a:r>
              <a:rPr lang="en-US" sz="1200" dirty="0" smtClean="0">
                <a:effectLst/>
                <a:latin typeface="Comic Sans MS"/>
                <a:cs typeface="Comic Sans MS"/>
              </a:rPr>
              <a:t> </a:t>
            </a:r>
            <a:r>
              <a:rPr lang="en-US" sz="1200" dirty="0" smtClean="0">
                <a:latin typeface="Comic Sans MS"/>
                <a:cs typeface="Comic Sans MS"/>
              </a:rPr>
              <a:t>200 </a:t>
            </a:r>
            <a:r>
              <a:rPr lang="en-US" sz="1200" dirty="0" err="1" smtClean="0">
                <a:latin typeface="Comic Sans MS"/>
                <a:cs typeface="Comic Sans MS"/>
              </a:rPr>
              <a:t>GeV</a:t>
            </a:r>
            <a:r>
              <a:rPr lang="en-US" sz="1200" dirty="0"/>
              <a:t> </a:t>
            </a:r>
            <a:r>
              <a:rPr lang="en-US" sz="1200" dirty="0" smtClean="0"/>
              <a:t>transverse</a:t>
            </a:r>
          </a:p>
          <a:p>
            <a:pPr>
              <a:buClr>
                <a:srgbClr val="0000FF"/>
              </a:buClr>
            </a:pPr>
            <a:endParaRPr lang="en-US" sz="800" dirty="0"/>
          </a:p>
          <a:p>
            <a:pPr>
              <a:buClr>
                <a:srgbClr val="0000FF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Goal: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>
                <a:latin typeface="Symbol" charset="2"/>
                <a:cs typeface="Symbol" charset="2"/>
              </a:rPr>
              <a:t>D</a:t>
            </a:r>
            <a:r>
              <a:rPr lang="en-US" sz="1200" dirty="0"/>
              <a:t>g(x,Q</a:t>
            </a:r>
            <a:r>
              <a:rPr lang="en-US" sz="1200" baseline="30000" dirty="0"/>
              <a:t>2</a:t>
            </a:r>
            <a:r>
              <a:rPr lang="en-US" sz="1200" dirty="0" smtClean="0"/>
              <a:t>) @ low x</a:t>
            </a:r>
            <a:endParaRPr lang="en-US" sz="12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transverse spin </a:t>
            </a:r>
            <a:r>
              <a:rPr lang="en-US" sz="1200" dirty="0" smtClean="0"/>
              <a:t>structure </a:t>
            </a:r>
            <a:r>
              <a:rPr lang="en-US" sz="1200" dirty="0"/>
              <a:t>of the </a:t>
            </a:r>
            <a:r>
              <a:rPr lang="en-US" sz="1200" dirty="0" smtClean="0"/>
              <a:t>proton at low and high x</a:t>
            </a:r>
          </a:p>
          <a:p>
            <a:pPr>
              <a:buClr>
                <a:srgbClr val="0000FF"/>
              </a:buClr>
            </a:pPr>
            <a:r>
              <a:rPr lang="en-US" sz="1200" dirty="0"/>
              <a:t> </a:t>
            </a:r>
            <a:r>
              <a:rPr lang="en-US" sz="1200" dirty="0" smtClean="0"/>
              <a:t>  </a:t>
            </a:r>
            <a:r>
              <a:rPr lang="en-US" sz="1200" dirty="0" smtClean="0">
                <a:sym typeface="Wingdings"/>
              </a:rPr>
              <a:t> TMDs &amp; Twist-3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/>
              <a:t>Spin effects in </a:t>
            </a:r>
            <a:r>
              <a:rPr lang="en-US" sz="1200" dirty="0" smtClean="0"/>
              <a:t>diffraction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(un)pol FF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endParaRPr lang="en-US" sz="8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err="1" smtClean="0"/>
              <a:t>nPDF</a:t>
            </a:r>
            <a:r>
              <a:rPr lang="en-US" sz="1200" dirty="0"/>
              <a:t>: g(x,Q</a:t>
            </a:r>
            <a:r>
              <a:rPr lang="en-US" sz="1200" baseline="30000" dirty="0"/>
              <a:t>2</a:t>
            </a:r>
            <a:r>
              <a:rPr lang="en-US" sz="1200" dirty="0" smtClean="0"/>
              <a:t>), q(</a:t>
            </a:r>
            <a:r>
              <a:rPr lang="en-US" sz="1200" dirty="0"/>
              <a:t>x,Q</a:t>
            </a:r>
            <a:r>
              <a:rPr lang="en-US" sz="1200" baseline="30000" dirty="0"/>
              <a:t>2</a:t>
            </a:r>
            <a:r>
              <a:rPr lang="en-US" sz="1200" dirty="0" smtClean="0"/>
              <a:t>)</a:t>
            </a:r>
            <a:endParaRPr lang="en-US" sz="1200" dirty="0"/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Saturation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</a:pPr>
            <a:r>
              <a:rPr lang="en-US" sz="1200" dirty="0" smtClean="0"/>
              <a:t>(un)pol </a:t>
            </a:r>
            <a:r>
              <a:rPr lang="en-US" sz="1200" dirty="0" err="1" smtClean="0"/>
              <a:t>nFF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7363978" y="1644396"/>
            <a:ext cx="1338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eRHIC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9645" y="2047093"/>
            <a:ext cx="1416274" cy="205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/>
          <p:cNvSpPr/>
          <p:nvPr/>
        </p:nvSpPr>
        <p:spPr>
          <a:xfrm rot="1140000">
            <a:off x="7003063" y="3700348"/>
            <a:ext cx="10782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800" dirty="0" err="1" smtClean="0">
                <a:solidFill>
                  <a:schemeClr val="bg1"/>
                </a:solidFill>
              </a:rPr>
              <a:t>arXiv</a:t>
            </a:r>
            <a:r>
              <a:rPr lang="da-DK" sz="800" dirty="0" smtClean="0">
                <a:solidFill>
                  <a:schemeClr val="bg1"/>
                </a:solidFill>
              </a:rPr>
              <a:t>: 1212.1701</a:t>
            </a:r>
            <a:endParaRPr lang="en-US" sz="800" dirty="0">
              <a:solidFill>
                <a:srgbClr val="FFFFFF"/>
              </a:solidFill>
            </a:endParaRPr>
          </a:p>
        </p:txBody>
      </p:sp>
      <p:pic>
        <p:nvPicPr>
          <p:cNvPr id="39" name="Picture 38" descr="Book_eic_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783" y="4105021"/>
            <a:ext cx="1524000" cy="220599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 rot="1200000">
            <a:off x="7215745" y="5855665"/>
            <a:ext cx="10337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sz="800" dirty="0" smtClean="0">
                <a:solidFill>
                  <a:srgbClr val="0000FF"/>
                </a:solidFill>
              </a:rPr>
              <a:t>arXiv</a:t>
            </a:r>
            <a:r>
              <a:rPr lang="da-DK" sz="800" dirty="0">
                <a:solidFill>
                  <a:srgbClr val="0000FF"/>
                </a:solidFill>
              </a:rPr>
              <a:t>:1409.1633</a:t>
            </a:r>
            <a:endParaRPr lang="en-US" sz="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42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cap="none" dirty="0" err="1" smtClean="0">
                <a:solidFill>
                  <a:srgbClr val="FF0000"/>
                </a:solidFill>
              </a:rPr>
              <a:t>f</a:t>
            </a:r>
            <a:r>
              <a:rPr lang="en-US" cap="none" dirty="0" err="1" smtClean="0"/>
              <a:t>s</a:t>
            </a:r>
            <a:r>
              <a:rPr lang="en-US" dirty="0" err="1" smtClean="0"/>
              <a:t>PHENIX</a:t>
            </a:r>
            <a:r>
              <a:rPr lang="en-US" dirty="0" smtClean="0"/>
              <a:t> Upgrade Plans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6"/>
          <a:stretch/>
        </p:blipFill>
        <p:spPr>
          <a:xfrm>
            <a:off x="285755" y="1256248"/>
            <a:ext cx="5443220" cy="3625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143" y="5137028"/>
            <a:ext cx="4862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addition to the central detector upgrade, </a:t>
            </a:r>
          </a:p>
          <a:p>
            <a:r>
              <a:rPr lang="en-US" dirty="0" err="1" smtClean="0"/>
              <a:t>sPHENIX</a:t>
            </a:r>
            <a:r>
              <a:rPr lang="en-US" dirty="0" smtClean="0"/>
              <a:t> has a plan for a forward arm 1 &lt;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&lt; 4.5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12472" y="2016596"/>
            <a:ext cx="359585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Ecal</a:t>
            </a:r>
            <a:r>
              <a:rPr lang="en-US" dirty="0" smtClean="0"/>
              <a:t>:  reuse PHENIX </a:t>
            </a:r>
            <a:r>
              <a:rPr lang="en-US" dirty="0" err="1" smtClean="0"/>
              <a:t>Ecal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Hcal</a:t>
            </a:r>
            <a:r>
              <a:rPr lang="en-US" dirty="0" smtClean="0"/>
              <a:t>: follow design ideas from</a:t>
            </a:r>
          </a:p>
          <a:p>
            <a:r>
              <a:rPr lang="en-US" dirty="0" smtClean="0"/>
              <a:t>STAR </a:t>
            </a:r>
            <a:r>
              <a:rPr lang="en-US" dirty="0" err="1" smtClean="0"/>
              <a:t>fHCal</a:t>
            </a:r>
            <a:r>
              <a:rPr lang="en-US" dirty="0" smtClean="0"/>
              <a:t> and EIC </a:t>
            </a:r>
            <a:r>
              <a:rPr lang="en-US" dirty="0" err="1" smtClean="0"/>
              <a:t>fHCal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Tracking: 3 stations of GEM Trackers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75" y="4380127"/>
            <a:ext cx="3314695" cy="2123863"/>
          </a:xfrm>
          <a:prstGeom prst="rect">
            <a:avLst/>
          </a:prstGeom>
        </p:spPr>
      </p:pic>
      <p:pic>
        <p:nvPicPr>
          <p:cNvPr id="10" name="Picture 4" descr="sPHENIX big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21" y="4351761"/>
            <a:ext cx="1638300" cy="53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254573" y="978746"/>
            <a:ext cx="1714500" cy="555004"/>
            <a:chOff x="3867150" y="1703698"/>
            <a:chExt cx="1714500" cy="555004"/>
          </a:xfrm>
        </p:grpSpPr>
        <p:pic>
          <p:nvPicPr>
            <p:cNvPr id="12" name="Picture 4" descr="sPHENIX big 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7150" y="1703698"/>
              <a:ext cx="1714500" cy="555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909294" y="181931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Harlow Solid Italic" panose="04030604020F02020D02" pitchFamily="82" charset="0"/>
                </a:rPr>
                <a:t>f</a:t>
              </a:r>
              <a:endParaRPr lang="en-US" dirty="0">
                <a:latin typeface="Harlow Solid Italic" panose="04030604020F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031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31576" y="-31702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660066"/>
                </a:solidFill>
              </a:rPr>
              <a:t>STAR forward Upgrade plans</a:t>
            </a:r>
            <a:endParaRPr lang="en-US" sz="4000" b="1" dirty="0">
              <a:solidFill>
                <a:srgbClr val="6600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565" y="3544957"/>
            <a:ext cx="3935891" cy="3313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ST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6608"/>
            <a:ext cx="4969333" cy="34013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552174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 to existing STAR at rapidity 2.5 &lt; 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&lt; 4.5</a:t>
            </a:r>
            <a:endParaRPr lang="en-US" dirty="0"/>
          </a:p>
        </p:txBody>
      </p:sp>
      <p:sp>
        <p:nvSpPr>
          <p:cNvPr id="16" name="Lightning Bolt 15"/>
          <p:cNvSpPr/>
          <p:nvPr/>
        </p:nvSpPr>
        <p:spPr bwMode="auto">
          <a:xfrm>
            <a:off x="4859131" y="2473739"/>
            <a:ext cx="1479826" cy="1391478"/>
          </a:xfrm>
          <a:prstGeom prst="lightningBolt">
            <a:avLst/>
          </a:prstGeom>
          <a:gradFill flip="none" rotWithShape="1">
            <a:gsLst>
              <a:gs pos="27000">
                <a:srgbClr val="0000FF"/>
              </a:gs>
              <a:gs pos="88000">
                <a:srgbClr val="FFFFFF"/>
              </a:gs>
              <a:gs pos="67000">
                <a:srgbClr val="FF6600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25346" t="15606" b="18220"/>
          <a:stretch/>
        </p:blipFill>
        <p:spPr>
          <a:xfrm>
            <a:off x="611323" y="4019931"/>
            <a:ext cx="3395502" cy="233641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 rot="10800000" flipV="1">
            <a:off x="1579216" y="6588695"/>
            <a:ext cx="37216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Comic Sans MS"/>
                <a:cs typeface="Comic Sans MS"/>
              </a:rPr>
              <a:t>z=70, 93.33, 116.66, 140, 163.33, 186.66 cm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0961" y="4168647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2F2F2"/>
                </a:solidFill>
              </a:rPr>
              <a:t>Forward tracking</a:t>
            </a:r>
            <a:endParaRPr lang="en-US" dirty="0">
              <a:solidFill>
                <a:srgbClr val="F2F2F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58939" y="2896996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Preshower</a:t>
            </a:r>
            <a:r>
              <a:rPr lang="en-US" dirty="0" smtClean="0"/>
              <a:t> &amp; </a:t>
            </a:r>
          </a:p>
          <a:p>
            <a:pPr algn="r"/>
            <a:r>
              <a:rPr lang="en-US" dirty="0" err="1" smtClean="0"/>
              <a:t>ECal</a:t>
            </a:r>
            <a:r>
              <a:rPr lang="en-US" dirty="0" smtClean="0"/>
              <a:t> &amp; </a:t>
            </a:r>
            <a:r>
              <a:rPr lang="en-US" dirty="0" err="1" smtClean="0"/>
              <a:t>HCal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150780" y="1167261"/>
            <a:ext cx="39932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Ecal</a:t>
            </a:r>
            <a:r>
              <a:rPr lang="en-US" dirty="0" smtClean="0">
                <a:solidFill>
                  <a:srgbClr val="0000FF"/>
                </a:solidFill>
              </a:rPr>
              <a:t>:  </a:t>
            </a:r>
            <a:r>
              <a:rPr lang="en-US" dirty="0" smtClean="0"/>
              <a:t>reuse </a:t>
            </a:r>
            <a:r>
              <a:rPr lang="en-US" dirty="0"/>
              <a:t>PHENIX </a:t>
            </a:r>
            <a:r>
              <a:rPr lang="en-US" dirty="0" err="1" smtClean="0"/>
              <a:t>Ecal</a:t>
            </a:r>
            <a:endParaRPr lang="en-US" dirty="0" smtClean="0"/>
          </a:p>
          <a:p>
            <a:r>
              <a:rPr lang="en-US" dirty="0" err="1" smtClean="0">
                <a:solidFill>
                  <a:srgbClr val="0000FF"/>
                </a:solidFill>
              </a:rPr>
              <a:t>Hcal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  <a:r>
              <a:rPr lang="en-US" dirty="0" smtClean="0"/>
              <a:t>design </a:t>
            </a:r>
            <a:r>
              <a:rPr lang="en-US" dirty="0" err="1" smtClean="0"/>
              <a:t>ala</a:t>
            </a:r>
            <a:r>
              <a:rPr lang="en-US" dirty="0" smtClean="0"/>
              <a:t> STAR </a:t>
            </a:r>
            <a:r>
              <a:rPr lang="en-US" dirty="0" err="1"/>
              <a:t>fHCal</a:t>
            </a:r>
            <a:r>
              <a:rPr lang="en-US" dirty="0"/>
              <a:t> and EIC </a:t>
            </a:r>
            <a:r>
              <a:rPr lang="en-US" dirty="0" err="1" smtClean="0"/>
              <a:t>fHCal</a:t>
            </a:r>
            <a:endParaRPr lang="en-US" sz="800" dirty="0"/>
          </a:p>
          <a:p>
            <a:r>
              <a:rPr lang="en-US" dirty="0">
                <a:solidFill>
                  <a:srgbClr val="0000FF"/>
                </a:solidFill>
              </a:rPr>
              <a:t>Tracking</a:t>
            </a:r>
            <a:r>
              <a:rPr lang="en-US" dirty="0" smtClean="0">
                <a:solidFill>
                  <a:srgbClr val="0000FF"/>
                </a:solidFill>
              </a:rPr>
              <a:t>:   </a:t>
            </a:r>
            <a:r>
              <a:rPr lang="en-US" dirty="0" smtClean="0"/>
              <a:t>4</a:t>
            </a:r>
            <a:r>
              <a:rPr lang="en-US" dirty="0"/>
              <a:t>-6 Si strip-disks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76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24320" y="-6085"/>
            <a:ext cx="8935720" cy="5148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Summary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52475" y="1041953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Gauge Boson (</a:t>
            </a:r>
            <a:r>
              <a:rPr lang="en-US" sz="2000" b="1" dirty="0" err="1" smtClean="0">
                <a:solidFill>
                  <a:srgbClr val="0000FF"/>
                </a:solidFill>
              </a:rPr>
              <a:t>W,</a:t>
            </a:r>
            <a:r>
              <a:rPr lang="en-US" sz="2000" b="1" dirty="0" err="1" smtClean="0">
                <a:solidFill>
                  <a:srgbClr val="0000FF"/>
                </a:solidFill>
                <a:latin typeface="Symbol"/>
              </a:rPr>
              <a:t>g</a:t>
            </a:r>
            <a:r>
              <a:rPr lang="en-US" sz="2000" b="1" dirty="0" smtClean="0">
                <a:solidFill>
                  <a:srgbClr val="0000FF"/>
                </a:solidFill>
              </a:rPr>
              <a:t>*,</a:t>
            </a:r>
            <a:r>
              <a:rPr lang="en-US" sz="2000" b="1" dirty="0">
                <a:solidFill>
                  <a:srgbClr val="0000FF"/>
                </a:solidFill>
                <a:latin typeface="Symbol"/>
              </a:rPr>
              <a:t> g</a:t>
            </a:r>
            <a:r>
              <a:rPr lang="en-US" sz="2000" b="1" dirty="0" smtClean="0">
                <a:solidFill>
                  <a:srgbClr val="0000FF"/>
                </a:solidFill>
              </a:rPr>
              <a:t>) productions at RHIC are very unique and capable probe to study proton at RHIC </a:t>
            </a:r>
            <a:endParaRPr lang="en-US" sz="2000" b="1" dirty="0">
              <a:solidFill>
                <a:srgbClr val="0000FF"/>
              </a:solidFill>
            </a:endParaRP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FF6600"/>
                </a:solidFill>
              </a:rPr>
              <a:t>Run11 (510GeV) first </a:t>
            </a:r>
            <a:r>
              <a:rPr lang="en-US" sz="2000" b="1" dirty="0">
                <a:solidFill>
                  <a:srgbClr val="FF6600"/>
                </a:solidFill>
              </a:rPr>
              <a:t>measurement of A</a:t>
            </a:r>
            <a:r>
              <a:rPr lang="en-US" sz="2000" b="1" baseline="-25000" dirty="0">
                <a:solidFill>
                  <a:srgbClr val="FF6600"/>
                </a:solidFill>
              </a:rPr>
              <a:t>N</a:t>
            </a:r>
            <a:r>
              <a:rPr lang="en-US" sz="2000" b="1" dirty="0">
                <a:solidFill>
                  <a:srgbClr val="FF6600"/>
                </a:solidFill>
              </a:rPr>
              <a:t> for W</a:t>
            </a:r>
            <a:r>
              <a:rPr lang="en-US" sz="2000" b="1" baseline="30000" dirty="0">
                <a:solidFill>
                  <a:srgbClr val="FF6600"/>
                </a:solidFill>
              </a:rPr>
              <a:t>±</a:t>
            </a:r>
            <a:r>
              <a:rPr lang="en-US" sz="2000" b="1" dirty="0">
                <a:solidFill>
                  <a:srgbClr val="FF6600"/>
                </a:solidFill>
              </a:rPr>
              <a:t> and </a:t>
            </a:r>
            <a:r>
              <a:rPr lang="en-US" sz="2000" b="1" dirty="0" smtClean="0">
                <a:solidFill>
                  <a:srgbClr val="FF6600"/>
                </a:solidFill>
              </a:rPr>
              <a:t>Z</a:t>
            </a:r>
            <a:r>
              <a:rPr lang="en-US" sz="2000" b="1" baseline="30000" dirty="0" smtClean="0">
                <a:solidFill>
                  <a:srgbClr val="FF6600"/>
                </a:solidFill>
              </a:rPr>
              <a:t>0</a:t>
            </a:r>
            <a:endParaRPr lang="en-US" sz="2000" b="1" dirty="0">
              <a:solidFill>
                <a:srgbClr val="FF6600"/>
              </a:solidFill>
            </a:endParaRP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FF6600"/>
                </a:solidFill>
              </a:rPr>
              <a:t> First indication of </a:t>
            </a:r>
            <a:r>
              <a:rPr lang="en-US" sz="2000" b="1" dirty="0" err="1" smtClean="0">
                <a:solidFill>
                  <a:srgbClr val="FF6600"/>
                </a:solidFill>
              </a:rPr>
              <a:t>Siver’s</a:t>
            </a:r>
            <a:r>
              <a:rPr lang="en-US" sz="2000" b="1" dirty="0" smtClean="0">
                <a:solidFill>
                  <a:srgbClr val="FF6600"/>
                </a:solidFill>
              </a:rPr>
              <a:t> sign change, if one assumes no (small) TMD Q</a:t>
            </a:r>
            <a:r>
              <a:rPr lang="en-US" sz="2000" b="1" baseline="30000" dirty="0" smtClean="0">
                <a:solidFill>
                  <a:srgbClr val="FF6600"/>
                </a:solidFill>
              </a:rPr>
              <a:t>2 </a:t>
            </a:r>
            <a:r>
              <a:rPr lang="en-US" sz="2000" b="1" dirty="0" smtClean="0">
                <a:solidFill>
                  <a:srgbClr val="FF6600"/>
                </a:solidFill>
              </a:rPr>
              <a:t>evolution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Run15 (200GeV) was successful with improved FMS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with addition of FPS</a:t>
            </a: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Direct photon analysis is underway</a:t>
            </a: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Many other physics (A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N </a:t>
            </a:r>
            <a:r>
              <a:rPr lang="en-US" sz="2000" b="1" dirty="0" smtClean="0">
                <a:solidFill>
                  <a:srgbClr val="FF0000"/>
                </a:solidFill>
              </a:rPr>
              <a:t>for </a:t>
            </a:r>
            <a:r>
              <a:rPr lang="en-US" sz="2000" b="1" dirty="0" err="1" smtClean="0">
                <a:solidFill>
                  <a:srgbClr val="FF0000"/>
                </a:solidFill>
              </a:rPr>
              <a:t>pAu</a:t>
            </a:r>
            <a:r>
              <a:rPr lang="en-US" sz="2000" b="1" dirty="0" smtClean="0">
                <a:solidFill>
                  <a:srgbClr val="FF0000"/>
                </a:solidFill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</a:rPr>
              <a:t>pAl</a:t>
            </a:r>
            <a:r>
              <a:rPr lang="en-US" sz="2000" b="1" dirty="0" smtClean="0">
                <a:solidFill>
                  <a:srgbClr val="FF0000"/>
                </a:solidFill>
              </a:rPr>
              <a:t>, A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N </a:t>
            </a:r>
            <a:r>
              <a:rPr lang="en-US" sz="2000" b="1" dirty="0" smtClean="0">
                <a:solidFill>
                  <a:srgbClr val="FF0000"/>
                </a:solidFill>
              </a:rPr>
              <a:t>with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diffractive tag, gluon saturation</a:t>
            </a:r>
            <a:r>
              <a:rPr lang="is-IS" sz="2000" b="1" dirty="0" smtClean="0">
                <a:solidFill>
                  <a:srgbClr val="FF0000"/>
                </a:solidFill>
              </a:rPr>
              <a:t>…</a:t>
            </a:r>
            <a:r>
              <a:rPr lang="en-US" sz="2000" b="1" dirty="0" smtClean="0">
                <a:solidFill>
                  <a:srgbClr val="FF0000"/>
                </a:solidFill>
              </a:rPr>
              <a:t>) </a:t>
            </a: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Run17 (510GeV) expected to deliver ~400/</a:t>
            </a:r>
            <a:r>
              <a:rPr lang="en-US" sz="2000" b="1" dirty="0" err="1" smtClean="0">
                <a:solidFill>
                  <a:srgbClr val="008000"/>
                </a:solidFill>
              </a:rPr>
              <a:t>pb</a:t>
            </a:r>
            <a:r>
              <a:rPr lang="en-US" sz="2000" b="1" dirty="0" smtClean="0">
                <a:solidFill>
                  <a:srgbClr val="008000"/>
                </a:solidFill>
              </a:rPr>
              <a:t> with transverse polarization</a:t>
            </a: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W, Z, DY, Photon</a:t>
            </a: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Large Q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2</a:t>
            </a:r>
            <a:r>
              <a:rPr lang="en-US" sz="2000" b="1" dirty="0" smtClean="0">
                <a:solidFill>
                  <a:srgbClr val="008000"/>
                </a:solidFill>
              </a:rPr>
              <a:t> range from DY to W/Z to see </a:t>
            </a:r>
            <a:r>
              <a:rPr lang="en-US" sz="2000" b="1" dirty="0">
                <a:solidFill>
                  <a:srgbClr val="008000"/>
                </a:solidFill>
              </a:rPr>
              <a:t>TMD Q</a:t>
            </a:r>
            <a:r>
              <a:rPr lang="en-US" sz="2000" b="1" baseline="30000" dirty="0">
                <a:solidFill>
                  <a:srgbClr val="008000"/>
                </a:solidFill>
              </a:rPr>
              <a:t>2</a:t>
            </a:r>
            <a:r>
              <a:rPr lang="en-US" sz="2000" b="1" dirty="0">
                <a:solidFill>
                  <a:srgbClr val="008000"/>
                </a:solidFill>
              </a:rPr>
              <a:t> evolution</a:t>
            </a:r>
            <a:endParaRPr lang="en-US" sz="2000" b="1" dirty="0" smtClean="0">
              <a:solidFill>
                <a:srgbClr val="008000"/>
              </a:solidFill>
            </a:endParaRPr>
          </a:p>
          <a:p>
            <a:pPr marL="635000" lvl="1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Sign </a:t>
            </a:r>
            <a:r>
              <a:rPr lang="en-US" sz="2000" b="1" dirty="0" smtClean="0">
                <a:solidFill>
                  <a:srgbClr val="008000"/>
                </a:solidFill>
              </a:rPr>
              <a:t>change and flavor separation</a:t>
            </a:r>
            <a:endParaRPr lang="en-US" sz="2000" b="1" dirty="0" smtClean="0">
              <a:solidFill>
                <a:srgbClr val="008000"/>
              </a:solidFill>
              <a:sym typeface="Wingdings"/>
            </a:endParaRPr>
          </a:p>
          <a:p>
            <a:pPr marL="177800" indent="-177800">
              <a:spcAft>
                <a:spcPts val="12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  <a:sym typeface="Wingdings"/>
              </a:rPr>
              <a:t>Future upgrades are being discussed for both STAR and </a:t>
            </a:r>
            <a:r>
              <a:rPr lang="en-US" sz="2000" b="1" dirty="0" err="1" smtClean="0">
                <a:solidFill>
                  <a:srgbClr val="660066"/>
                </a:solidFill>
                <a:sym typeface="Wingdings"/>
              </a:rPr>
              <a:t>sPhenix</a:t>
            </a:r>
            <a:endParaRPr lang="en-US" sz="2000" b="1" dirty="0" smtClean="0">
              <a:solidFill>
                <a:srgbClr val="660066"/>
              </a:solidFill>
              <a:sym typeface="Wingding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57925" y="6167499"/>
            <a:ext cx="2133600" cy="365125"/>
          </a:xfrm>
        </p:spPr>
        <p:txBody>
          <a:bodyPr/>
          <a:lstStyle/>
          <a:p>
            <a:fld id="{5BBAB1DB-3EEE-774A-AAE9-21016302305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7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06700" y="2133600"/>
            <a:ext cx="33180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BACKUP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344883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ewP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729767"/>
            <a:ext cx="6760464" cy="374904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>The </a:t>
            </a:r>
            <a:r>
              <a:rPr lang="en-US" sz="3200" dirty="0" err="1" smtClean="0">
                <a:solidFill>
                  <a:srgbClr val="0000FF"/>
                </a:solidFill>
              </a:rPr>
              <a:t>Sivers</a:t>
            </a:r>
            <a:r>
              <a:rPr lang="en-US" sz="3200" dirty="0" smtClean="0">
                <a:solidFill>
                  <a:srgbClr val="0000FF"/>
                </a:solidFill>
              </a:rPr>
              <a:t>’ sign change (strong TMD </a:t>
            </a:r>
            <a:r>
              <a:rPr lang="en-US" sz="3200" dirty="0" err="1" smtClean="0">
                <a:solidFill>
                  <a:srgbClr val="0000FF"/>
                </a:solidFill>
              </a:rPr>
              <a:t>evol</a:t>
            </a:r>
            <a:r>
              <a:rPr lang="en-US" sz="3200" dirty="0" smtClean="0">
                <a:solidFill>
                  <a:srgbClr val="0000FF"/>
                </a:solidFill>
              </a:rPr>
              <a:t>.)</a:t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/>
            </a:r>
            <a:br>
              <a:rPr lang="en-US" sz="3200" dirty="0" smtClean="0">
                <a:solidFill>
                  <a:srgbClr val="0000FF"/>
                </a:solidFill>
              </a:rPr>
            </a:br>
            <a:endParaRPr lang="en-US" sz="3200" dirty="0" smtClean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" y="4356100"/>
            <a:ext cx="903279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Size of the TMD evolution still uncertain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-&gt;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terms calculable from QCD + non-</a:t>
            </a:r>
            <a:r>
              <a:rPr lang="en-US" b="1" dirty="0" err="1" smtClean="0">
                <a:solidFill>
                  <a:srgbClr val="0000FF"/>
                </a:solidFill>
              </a:rPr>
              <a:t>perturbative</a:t>
            </a:r>
            <a:r>
              <a:rPr lang="en-US" b="1" dirty="0" smtClean="0">
                <a:solidFill>
                  <a:srgbClr val="0000FF"/>
                </a:solidFill>
              </a:rPr>
              <a:t> terms (need data)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A global fit to the </a:t>
            </a:r>
            <a:r>
              <a:rPr lang="en-US" sz="2400" b="1" dirty="0" smtClean="0">
                <a:solidFill>
                  <a:srgbClr val="008000"/>
                </a:solidFill>
              </a:rPr>
              <a:t>EIKV prediction </a:t>
            </a:r>
            <a:r>
              <a:rPr lang="en-US" sz="2400" b="1" dirty="0" smtClean="0">
                <a:solidFill>
                  <a:srgbClr val="0000FF"/>
                </a:solidFill>
              </a:rPr>
              <a:t>(largest predicted evolution effect):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solid line: </a:t>
            </a:r>
            <a:r>
              <a:rPr lang="en-US" dirty="0" smtClean="0"/>
              <a:t>assumption of a </a:t>
            </a:r>
            <a:r>
              <a:rPr lang="en-US" u="sng" dirty="0" smtClean="0"/>
              <a:t>sign change</a:t>
            </a:r>
            <a:r>
              <a:rPr lang="en-US" dirty="0" smtClean="0"/>
              <a:t> in the </a:t>
            </a:r>
            <a:r>
              <a:rPr lang="en-US" dirty="0" err="1" smtClean="0"/>
              <a:t>Sivers</a:t>
            </a:r>
            <a:r>
              <a:rPr lang="en-US" dirty="0" smtClean="0"/>
              <a:t> function       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Chi2/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d.o.f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. = 10.26/6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8000"/>
                </a:solidFill>
              </a:rPr>
              <a:t>dashed line: </a:t>
            </a:r>
            <a:r>
              <a:rPr lang="en-US" dirty="0" smtClean="0"/>
              <a:t>assumption of </a:t>
            </a:r>
            <a:r>
              <a:rPr lang="en-US" u="sng" dirty="0" smtClean="0"/>
              <a:t>no sign change</a:t>
            </a:r>
            <a:r>
              <a:rPr lang="en-US" dirty="0" smtClean="0"/>
              <a:t> </a:t>
            </a:r>
            <a:r>
              <a:rPr lang="en-US" dirty="0"/>
              <a:t>in the </a:t>
            </a:r>
            <a:r>
              <a:rPr lang="en-US" dirty="0" err="1"/>
              <a:t>Sivers</a:t>
            </a:r>
            <a:r>
              <a:rPr lang="en-US" dirty="0"/>
              <a:t> </a:t>
            </a:r>
            <a:r>
              <a:rPr lang="en-US" dirty="0" smtClean="0"/>
              <a:t>function </a:t>
            </a:r>
            <a:r>
              <a:rPr lang="en-US" dirty="0">
                <a:sym typeface="Wingdings"/>
              </a:rPr>
              <a:t>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Chi2/</a:t>
            </a:r>
            <a:r>
              <a:rPr lang="en-US" b="1" dirty="0" err="1">
                <a:solidFill>
                  <a:srgbClr val="FF0000"/>
                </a:solidFill>
                <a:sym typeface="Wingdings"/>
              </a:rPr>
              <a:t>d.o.f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. =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11.93/6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0300" y="6057900"/>
            <a:ext cx="6924542" cy="40011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Our uncertainties are still too high to compare with predictions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9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05066" y="1138749"/>
            <a:ext cx="4433783" cy="2507173"/>
            <a:chOff x="32734" y="962495"/>
            <a:chExt cx="7295166" cy="46208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34" y="962495"/>
              <a:ext cx="7295166" cy="462083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16200000">
              <a:off x="-443703" y="3251199"/>
              <a:ext cx="150000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σ</a:t>
              </a:r>
              <a:r>
                <a:rPr lang="en-US" dirty="0" smtClean="0"/>
                <a:t>(W+) / </a:t>
              </a:r>
              <a:r>
                <a:rPr lang="en-US" dirty="0" err="1"/>
                <a:t>σ</a:t>
              </a:r>
              <a:r>
                <a:rPr lang="en-US" dirty="0"/>
                <a:t>(</a:t>
              </a:r>
              <a:r>
                <a:rPr lang="en-US" dirty="0" smtClean="0"/>
                <a:t>W-)</a:t>
              </a:r>
              <a:endParaRPr lang="en-US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26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96900" y="135321"/>
            <a:ext cx="8547100" cy="64871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Sea quark Flavor separation </a:t>
            </a:r>
            <a:endParaRPr kumimoji="0" lang="en-US" sz="36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9417" y="1190557"/>
            <a:ext cx="3837525" cy="496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3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090091" y="1021427"/>
            <a:ext cx="3086626" cy="4165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Very strong</a:t>
            </a:r>
          </a:p>
          <a:p>
            <a:pPr algn="ctr"/>
            <a:r>
              <a:rPr lang="en-US" dirty="0" smtClean="0"/>
              <a:t>evolution effects 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s</a:t>
            </a:r>
            <a:r>
              <a:rPr lang="en-US" dirty="0" smtClean="0"/>
              <a:t>ize of the effect still</a:t>
            </a:r>
          </a:p>
          <a:p>
            <a:pPr algn="ctr"/>
            <a:r>
              <a:rPr lang="en-US" dirty="0"/>
              <a:t>u</a:t>
            </a:r>
            <a:r>
              <a:rPr lang="en-US" dirty="0" smtClean="0"/>
              <a:t>nder discussion </a:t>
            </a:r>
          </a:p>
          <a:p>
            <a:pPr algn="ctr"/>
            <a:r>
              <a:rPr lang="en-US" dirty="0" smtClean="0"/>
              <a:t>in theory community</a:t>
            </a:r>
          </a:p>
          <a:p>
            <a:pPr algn="ctr"/>
            <a:endParaRPr lang="en-US" sz="800" dirty="0" smtClean="0"/>
          </a:p>
          <a:p>
            <a:pPr algn="ctr"/>
            <a:endParaRPr lang="en-US" sz="800" dirty="0"/>
          </a:p>
          <a:p>
            <a:pPr algn="ctr"/>
            <a:r>
              <a:rPr lang="en-US" dirty="0" smtClean="0"/>
              <a:t>For details see</a:t>
            </a:r>
          </a:p>
          <a:p>
            <a:pPr algn="ctr"/>
            <a:r>
              <a:rPr lang="en-US" dirty="0" smtClean="0"/>
              <a:t>Talk by J. Collins in this session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nd</a:t>
            </a:r>
          </a:p>
          <a:p>
            <a:pPr algn="ctr"/>
            <a:r>
              <a:rPr lang="en-US" b="1" dirty="0" smtClean="0"/>
              <a:t>J. Collins, T. Rogers, </a:t>
            </a:r>
          </a:p>
          <a:p>
            <a:pPr algn="ctr"/>
            <a:r>
              <a:rPr lang="en-US" b="1" dirty="0" err="1" smtClean="0"/>
              <a:t>Phys.Rev</a:t>
            </a:r>
            <a:r>
              <a:rPr lang="en-US" b="1" dirty="0"/>
              <a:t>. D91 (2015) 7, 074020</a:t>
            </a:r>
            <a:endParaRPr lang="en-US" dirty="0" smtClean="0"/>
          </a:p>
          <a:p>
            <a:pPr algn="ctr"/>
            <a:endParaRPr lang="en-US" sz="800" dirty="0"/>
          </a:p>
          <a:p>
            <a:pPr algn="ctr"/>
            <a:endParaRPr lang="en-US" sz="1600" dirty="0" smtClean="0"/>
          </a:p>
          <a:p>
            <a:pPr algn="ctr"/>
            <a:endParaRPr lang="en-US" sz="800" dirty="0" smtClean="0"/>
          </a:p>
          <a:p>
            <a:pPr algn="ctr"/>
            <a:endParaRPr lang="en-US" sz="1600" baseline="-25000" dirty="0" smtClean="0">
              <a:solidFill>
                <a:srgbClr val="FF00FF"/>
              </a:solidFill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9" name="Picture 18" descr="w_minu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536" y="1025057"/>
            <a:ext cx="2905125" cy="24098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386667" y="770747"/>
            <a:ext cx="2988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Z. Kang: original </a:t>
            </a:r>
            <a:r>
              <a:rPr lang="en-US" sz="1200" b="0" dirty="0"/>
              <a:t>paper arXiv:</a:t>
            </a:r>
            <a:r>
              <a:rPr lang="en-US" sz="1200" b="0" dirty="0" smtClean="0"/>
              <a:t>1401.5078</a:t>
            </a:r>
            <a:endParaRPr lang="en-US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244" r="52466"/>
          <a:stretch/>
        </p:blipFill>
        <p:spPr>
          <a:xfrm>
            <a:off x="0" y="869950"/>
            <a:ext cx="2804583" cy="2941557"/>
          </a:xfrm>
          <a:prstGeom prst="rect">
            <a:avLst/>
          </a:prstGeom>
        </p:spPr>
      </p:pic>
      <p:sp>
        <p:nvSpPr>
          <p:cNvPr id="13" name="AutoShape 49"/>
          <p:cNvSpPr>
            <a:spLocks noChangeArrowheads="1"/>
          </p:cNvSpPr>
          <p:nvPr/>
        </p:nvSpPr>
        <p:spPr bwMode="auto">
          <a:xfrm>
            <a:off x="6090090" y="1193894"/>
            <a:ext cx="528728" cy="244533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098" y="846671"/>
            <a:ext cx="2952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Z.-B. Kang &amp; J.-W. Qui arXiv</a:t>
            </a:r>
            <a:r>
              <a:rPr lang="en-US" sz="1000" dirty="0"/>
              <a:t>:</a:t>
            </a:r>
            <a:r>
              <a:rPr lang="en-US" sz="1000" dirty="0" smtClean="0"/>
              <a:t>0903.3629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529169" y="1111253"/>
            <a:ext cx="1388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before evolution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396304" y="1126072"/>
            <a:ext cx="1288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after evolution</a:t>
            </a:r>
            <a:endParaRPr lang="en-US" sz="1200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2368403" y="2211917"/>
            <a:ext cx="1547430" cy="272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>
            <a:spLocks noChangeAspect="1"/>
          </p:cNvSpPr>
          <p:nvPr/>
        </p:nvSpPr>
        <p:spPr>
          <a:xfrm>
            <a:off x="2320847" y="1854203"/>
            <a:ext cx="932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÷ ~</a:t>
            </a:r>
            <a:r>
              <a:rPr lang="en-US" sz="2000" b="1" dirty="0" smtClean="0">
                <a:solidFill>
                  <a:srgbClr val="0000FF"/>
                </a:solidFill>
              </a:rPr>
              <a:t>10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184821"/>
              </p:ext>
            </p:extLst>
          </p:nvPr>
        </p:nvGraphicFramePr>
        <p:xfrm>
          <a:off x="5410200" y="48260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88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10200" y="48260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044742" y="3849755"/>
            <a:ext cx="3148628" cy="2623857"/>
            <a:chOff x="-56823" y="3655022"/>
            <a:chExt cx="3148628" cy="2623857"/>
          </a:xfrm>
        </p:grpSpPr>
        <p:grpSp>
          <p:nvGrpSpPr>
            <p:cNvPr id="29" name="Group 28"/>
            <p:cNvGrpSpPr/>
            <p:nvPr/>
          </p:nvGrpSpPr>
          <p:grpSpPr>
            <a:xfrm>
              <a:off x="-56823" y="3655022"/>
              <a:ext cx="3148628" cy="2623857"/>
              <a:chOff x="49011" y="1157355"/>
              <a:chExt cx="3148628" cy="2623857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011" y="1157355"/>
                <a:ext cx="3148628" cy="2623857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869757" y="2606258"/>
                <a:ext cx="13260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4 &lt; Q &lt; 9 </a:t>
                </a:r>
                <a:r>
                  <a:rPr lang="en-US" sz="1200" dirty="0" err="1" smtClean="0"/>
                  <a:t>GeV</a:t>
                </a:r>
                <a:endParaRPr lang="en-US" sz="1200" dirty="0" smtClean="0"/>
              </a:p>
              <a:p>
                <a:pPr algn="ctr"/>
                <a:r>
                  <a:rPr lang="en-US" sz="1200" dirty="0" smtClean="0"/>
                  <a:t>0 &lt; </a:t>
                </a:r>
                <a:r>
                  <a:rPr lang="en-US" sz="1200" dirty="0" err="1"/>
                  <a:t>q</a:t>
                </a:r>
                <a:r>
                  <a:rPr lang="en-US" sz="1200" baseline="-25000" dirty="0" err="1" smtClean="0"/>
                  <a:t>T</a:t>
                </a:r>
                <a:r>
                  <a:rPr lang="en-US" sz="1200" baseline="-25000" dirty="0" smtClean="0"/>
                  <a:t> </a:t>
                </a:r>
                <a:r>
                  <a:rPr lang="en-US" sz="1200" dirty="0"/>
                  <a:t>&lt;</a:t>
                </a:r>
                <a:r>
                  <a:rPr lang="en-US" sz="1200" dirty="0" smtClean="0"/>
                  <a:t>1 </a:t>
                </a:r>
                <a:r>
                  <a:rPr lang="en-US" sz="1200" dirty="0" err="1" smtClean="0"/>
                  <a:t>GeV</a:t>
                </a:r>
                <a:endParaRPr lang="en-US" sz="12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379133" y="3843866"/>
              <a:ext cx="4978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DY</a:t>
              </a:r>
              <a:endParaRPr lang="en-US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67" y="3903133"/>
            <a:ext cx="2951480" cy="25704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8731" y="4356100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500 </a:t>
            </a:r>
            <a:r>
              <a:rPr lang="en-US" sz="1000" dirty="0" err="1" smtClean="0"/>
              <a:t>GeV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1024464" y="449156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</a:t>
            </a:r>
            <a:r>
              <a:rPr lang="en-US" sz="1000" dirty="0" smtClean="0"/>
              <a:t>00 </a:t>
            </a:r>
            <a:r>
              <a:rPr lang="en-US" sz="1000" dirty="0" err="1" smtClean="0"/>
              <a:t>GeV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3729566"/>
            <a:ext cx="3559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Z</a:t>
            </a:r>
            <a:r>
              <a:rPr lang="en-US" sz="1000" dirty="0"/>
              <a:t>.-B. Kang &amp; J.-W. Qui </a:t>
            </a:r>
            <a:r>
              <a:rPr lang="en-US" sz="1000" dirty="0" smtClean="0"/>
              <a:t>Phys.Rev.D81</a:t>
            </a:r>
            <a:r>
              <a:rPr lang="en-US" sz="1000" dirty="0"/>
              <a:t>:</a:t>
            </a:r>
            <a:r>
              <a:rPr lang="en-US" sz="1000" dirty="0" smtClean="0"/>
              <a:t>054020,2010</a:t>
            </a:r>
            <a:endParaRPr lang="en-US" sz="1000" dirty="0"/>
          </a:p>
        </p:txBody>
      </p:sp>
      <p:cxnSp>
        <p:nvCxnSpPr>
          <p:cNvPr id="35" name="Straight Arrow Connector 34"/>
          <p:cNvCxnSpPr/>
          <p:nvPr/>
        </p:nvCxnSpPr>
        <p:spPr bwMode="auto">
          <a:xfrm flipV="1">
            <a:off x="2656270" y="4773083"/>
            <a:ext cx="1547430" cy="272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>
            <a:spLocks noChangeAspect="1"/>
          </p:cNvSpPr>
          <p:nvPr/>
        </p:nvSpPr>
        <p:spPr>
          <a:xfrm>
            <a:off x="2744184" y="4411136"/>
            <a:ext cx="784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÷ ~4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69267" y="3691747"/>
            <a:ext cx="2333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Z. Kang et al. arXiv</a:t>
            </a:r>
            <a:r>
              <a:rPr lang="en-US" sz="1200" b="0" dirty="0"/>
              <a:t>:</a:t>
            </a:r>
            <a:r>
              <a:rPr lang="en-US" sz="1200" b="0" dirty="0" smtClean="0"/>
              <a:t>1401.5078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29169" y="3981453"/>
            <a:ext cx="1388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before evolution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888304" y="4021672"/>
            <a:ext cx="1288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after evolution</a:t>
            </a:r>
            <a:endParaRPr lang="en-US" sz="1200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279400" y="240280"/>
            <a:ext cx="8599234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2800" dirty="0" smtClean="0">
                <a:solidFill>
                  <a:srgbClr val="0000FF"/>
                </a:solidFill>
              </a:rPr>
              <a:t>Motivations – The TMD evolution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519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5" grpId="0"/>
      <p:bldP spid="34" grpId="0"/>
      <p:bldP spid="16" grpId="0"/>
      <p:bldP spid="36" grpId="0"/>
      <p:bldP spid="37" grpId="0"/>
      <p:bldP spid="38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plot_WPT_2.png"/>
          <p:cNvPicPr>
            <a:picLocks noChangeAspect="1"/>
          </p:cNvPicPr>
          <p:nvPr/>
        </p:nvPicPr>
        <p:blipFill>
          <a:blip r:embed="rId2"/>
          <a:srcRect r="22189" b="3719"/>
          <a:stretch>
            <a:fillRect/>
          </a:stretch>
        </p:blipFill>
        <p:spPr>
          <a:xfrm>
            <a:off x="4318000" y="766240"/>
            <a:ext cx="4775201" cy="56698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550" y="1071215"/>
            <a:ext cx="42966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2100" indent="-292100"/>
            <a:r>
              <a:rPr lang="en-US" sz="2000" b="1" dirty="0" smtClean="0">
                <a:solidFill>
                  <a:srgbClr val="0000FF"/>
                </a:solidFill>
              </a:rPr>
              <a:t>Monte Carlo</a:t>
            </a:r>
            <a:endParaRPr lang="en-US" sz="2000" b="1" dirty="0" smtClean="0">
              <a:solidFill>
                <a:srgbClr val="FF0000"/>
              </a:solidFill>
              <a:sym typeface="Wingdings"/>
            </a:endParaRPr>
          </a:p>
          <a:p>
            <a:pPr marL="292100" indent="-292100">
              <a:buFont typeface="Wingdings" pitchFamily="12" charset="2"/>
              <a:buChar char="à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PYTHIA </a:t>
            </a:r>
            <a:r>
              <a:rPr lang="en-US" sz="2000" dirty="0" smtClean="0">
                <a:sym typeface="Wingdings"/>
              </a:rPr>
              <a:t>reconstructed trough GEANT simulated STAR detector</a:t>
            </a:r>
          </a:p>
          <a:p>
            <a:pPr marL="292100" indent="-292100">
              <a:buFont typeface="Wingdings" pitchFamily="12" charset="2"/>
              <a:buChar char="à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Perugia tune 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with hard P</a:t>
            </a:r>
            <a:r>
              <a:rPr lang="en-US" sz="2000" baseline="-25000" dirty="0" smtClean="0">
                <a:solidFill>
                  <a:srgbClr val="000000"/>
                </a:solidFill>
                <a:sym typeface="Wingdings"/>
              </a:rPr>
              <a:t>T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&gt; 10 </a:t>
            </a:r>
            <a:r>
              <a:rPr lang="en-US" sz="2000" dirty="0" err="1" smtClean="0">
                <a:solidFill>
                  <a:srgbClr val="000000"/>
                </a:solidFill>
                <a:sym typeface="Wingdings"/>
              </a:rPr>
              <a:t>GeV</a:t>
            </a:r>
            <a:r>
              <a:rPr lang="en-US" sz="2000" dirty="0" smtClean="0">
                <a:solidFill>
                  <a:srgbClr val="000000"/>
                </a:solidFill>
                <a:sym typeface="Wingdings"/>
              </a:rPr>
              <a:t> </a:t>
            </a:r>
          </a:p>
          <a:p>
            <a:pPr marL="292100" indent="-292100">
              <a:buFont typeface="Wingdings" pitchFamily="-106" charset="2"/>
              <a:buChar char="à"/>
            </a:pPr>
            <a:r>
              <a:rPr lang="en-US" sz="2000" dirty="0" smtClean="0">
                <a:sym typeface="Wingdings"/>
              </a:rPr>
              <a:t>PYTHIA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embedded</a:t>
            </a:r>
            <a:r>
              <a:rPr lang="en-US" sz="2000" dirty="0" smtClean="0">
                <a:sym typeface="Wingdings"/>
              </a:rPr>
              <a:t> into real zero-bias pp events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2550" y="3385814"/>
            <a:ext cx="395492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Data sample</a:t>
            </a:r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pp – transverse </a:t>
            </a:r>
            <a:r>
              <a:rPr lang="en-US" sz="2000" dirty="0" smtClean="0"/>
              <a:t>(collected in 2011) </a:t>
            </a:r>
          </a:p>
          <a:p>
            <a:pPr marL="169863" indent="-169863">
              <a:buClr>
                <a:srgbClr val="FF0000"/>
              </a:buClr>
            </a:pPr>
            <a:r>
              <a:rPr lang="en-US" sz="2000" dirty="0" smtClean="0"/>
              <a:t>  @ √500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Integrated luminosity: </a:t>
            </a:r>
            <a:r>
              <a:rPr lang="en-US" sz="2000" b="1" dirty="0" smtClean="0">
                <a:solidFill>
                  <a:srgbClr val="FF0000"/>
                </a:solidFill>
              </a:rPr>
              <a:t>~ 25 pb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-1</a:t>
            </a:r>
          </a:p>
          <a:p>
            <a:pPr marL="169863" indent="-169863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Events triggered in Barrel EMCAL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Data </a:t>
            </a: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&amp; MC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90800" y="5043901"/>
            <a:ext cx="19408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Background</a:t>
            </a:r>
          </a:p>
          <a:p>
            <a:r>
              <a:rPr lang="en-US" sz="2000" i="1" dirty="0" smtClean="0"/>
              <a:t>W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tv</a:t>
            </a:r>
            <a:r>
              <a:rPr lang="en-US" sz="2000" i="1" baseline="-25000" dirty="0" err="1" smtClean="0">
                <a:sym typeface="Wingdings"/>
              </a:rPr>
              <a:t>t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ev</a:t>
            </a:r>
            <a:r>
              <a:rPr lang="en-US" sz="2000" i="1" baseline="-25000" dirty="0" err="1" smtClean="0">
                <a:sym typeface="Wingdings"/>
              </a:rPr>
              <a:t>e</a:t>
            </a:r>
            <a:r>
              <a:rPr lang="en-US" sz="2000" i="1" dirty="0" err="1" smtClean="0">
                <a:sym typeface="Wingdings"/>
              </a:rPr>
              <a:t>v</a:t>
            </a:r>
            <a:r>
              <a:rPr lang="en-US" sz="2000" i="1" baseline="-25000" dirty="0" err="1" smtClean="0">
                <a:sym typeface="Wingdings"/>
              </a:rPr>
              <a:t>t</a:t>
            </a:r>
            <a:endParaRPr lang="en-US" sz="2000" i="1" baseline="-25000" dirty="0" smtClean="0">
              <a:sym typeface="Wingdings"/>
            </a:endParaRPr>
          </a:p>
          <a:p>
            <a:r>
              <a:rPr lang="en-US" sz="2000" i="1" dirty="0" smtClean="0">
                <a:sym typeface="Wingdings"/>
              </a:rPr>
              <a:t>Z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</a:t>
            </a:r>
            <a:r>
              <a:rPr lang="en-US" sz="2000" i="1" dirty="0" err="1" smtClean="0">
                <a:sym typeface="Wingdings"/>
              </a:rPr>
              <a:t>ee</a:t>
            </a:r>
            <a:endParaRPr lang="en-US" sz="2000" i="1" dirty="0" smtClean="0">
              <a:sym typeface="Wingdings"/>
            </a:endParaRPr>
          </a:p>
          <a:p>
            <a:r>
              <a:rPr lang="en-US" sz="2000" i="1" dirty="0" smtClean="0">
                <a:sym typeface="Wingdings"/>
              </a:rPr>
              <a:t>QCD events</a:t>
            </a:r>
            <a:endParaRPr lang="en-US" sz="200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7200" y="5043901"/>
            <a:ext cx="114449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Signal</a:t>
            </a:r>
          </a:p>
          <a:p>
            <a:r>
              <a:rPr lang="en-US" sz="2000" i="1" dirty="0" smtClean="0"/>
              <a:t>W </a:t>
            </a:r>
            <a:r>
              <a:rPr lang="en-US" sz="2000" i="1" dirty="0" err="1" smtClean="0">
                <a:sym typeface="Wingdings"/>
              </a:rPr>
              <a:t></a:t>
            </a:r>
            <a:r>
              <a:rPr lang="en-US" sz="2000" i="1" dirty="0" smtClean="0">
                <a:sym typeface="Wingdings"/>
              </a:rPr>
              <a:t> ev</a:t>
            </a:r>
            <a:r>
              <a:rPr lang="en-US" sz="2000" i="1" baseline="-25000" dirty="0" smtClean="0">
                <a:sym typeface="Wingdings"/>
              </a:rPr>
              <a:t>e</a:t>
            </a:r>
          </a:p>
          <a:p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318000" y="2209800"/>
            <a:ext cx="1320800" cy="800407"/>
          </a:xfrm>
          <a:prstGeom prst="straightConnector1">
            <a:avLst/>
          </a:prstGeom>
          <a:ln w="317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14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676900" y="948174"/>
            <a:ext cx="3403600" cy="2427971"/>
            <a:chOff x="5676900" y="1227574"/>
            <a:chExt cx="3403600" cy="2427971"/>
          </a:xfrm>
        </p:grpSpPr>
        <p:pic>
          <p:nvPicPr>
            <p:cNvPr id="13" name="Picture 12" descr="c_hTrackCluster2x2EVsLeptonPt.png"/>
            <p:cNvPicPr>
              <a:picLocks noChangeAspect="1"/>
            </p:cNvPicPr>
            <p:nvPr/>
          </p:nvPicPr>
          <p:blipFill>
            <a:blip r:embed="rId3"/>
            <a:srcRect r="19492"/>
            <a:stretch>
              <a:fillRect/>
            </a:stretch>
          </p:blipFill>
          <p:spPr>
            <a:xfrm>
              <a:off x="5676900" y="1227574"/>
              <a:ext cx="3403600" cy="2427971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298901" y="1586468"/>
              <a:ext cx="508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MC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E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lectron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identification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220" y="755167"/>
            <a:ext cx="8861682" cy="3554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Isolation:</a:t>
            </a:r>
            <a:r>
              <a:rPr lang="en-US" dirty="0" smtClean="0"/>
              <a:t> (</a:t>
            </a:r>
            <a:r>
              <a:rPr lang="en-US" dirty="0" err="1" smtClean="0"/>
              <a:t>P</a:t>
            </a:r>
            <a:r>
              <a:rPr lang="en-US" baseline="30000" dirty="0" err="1" smtClean="0"/>
              <a:t>track</a:t>
            </a:r>
            <a:r>
              <a:rPr lang="en-US" dirty="0" err="1" smtClean="0"/>
              <a:t>+E</a:t>
            </a:r>
            <a:r>
              <a:rPr lang="en-US" baseline="30000" dirty="0" err="1" smtClean="0"/>
              <a:t>cluster</a:t>
            </a:r>
            <a:r>
              <a:rPr lang="en-US" dirty="0" smtClean="0"/>
              <a:t>) / </a:t>
            </a:r>
            <a:r>
              <a:rPr lang="en-US" dirty="0" err="1" smtClean="0"/>
              <a:t>Σ[P</a:t>
            </a:r>
            <a:r>
              <a:rPr lang="en-US" baseline="30000" dirty="0" err="1" smtClean="0"/>
              <a:t>tracks</a:t>
            </a:r>
            <a:r>
              <a:rPr lang="en-US" baseline="30000" dirty="0" smtClean="0"/>
              <a:t> </a:t>
            </a:r>
            <a:r>
              <a:rPr lang="en-US" dirty="0" smtClean="0"/>
              <a:t>in R=0.7 cone] &gt; 0.8 </a:t>
            </a:r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Imbalance:</a:t>
            </a:r>
            <a:r>
              <a:rPr lang="en-US" dirty="0" smtClean="0"/>
              <a:t> no energy in opposite cone (E&lt;20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E</a:t>
            </a:r>
            <a:r>
              <a:rPr lang="en-US" b="1" baseline="-25000" dirty="0" smtClean="0">
                <a:solidFill>
                  <a:srgbClr val="0000FF"/>
                </a:solidFill>
              </a:rPr>
              <a:t>T</a:t>
            </a:r>
            <a:r>
              <a:rPr lang="en-US" b="1" dirty="0" smtClean="0">
                <a:solidFill>
                  <a:srgbClr val="0000FF"/>
                </a:solidFill>
              </a:rPr>
              <a:t> &gt; 25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dirty="0" smtClean="0"/>
          </a:p>
          <a:p>
            <a:pPr marL="169863" indent="-169863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Track |</a:t>
            </a:r>
            <a:r>
              <a:rPr lang="en-US" dirty="0" err="1" smtClean="0"/>
              <a:t>η</a:t>
            </a:r>
            <a:r>
              <a:rPr lang="en-US" dirty="0" smtClean="0"/>
              <a:t>| &lt; 1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|Z-vertex|&lt;100 cm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Charge separation </a:t>
            </a:r>
            <a:r>
              <a:rPr lang="en-US" dirty="0" smtClean="0"/>
              <a:t>(avoids charge misidentification):</a:t>
            </a:r>
          </a:p>
          <a:p>
            <a:pPr marL="177800" indent="-177800">
              <a:spcAft>
                <a:spcPts val="600"/>
              </a:spcAft>
            </a:pPr>
            <a:r>
              <a:rPr lang="en-US" dirty="0" smtClean="0"/>
              <a:t>   0.4 &lt; |Charge (TPC) </a:t>
            </a:r>
            <a:r>
              <a:rPr lang="en-US" dirty="0" err="1" smtClean="0"/>
              <a:t>x</a:t>
            </a:r>
            <a:r>
              <a:rPr lang="en-US" dirty="0" smtClean="0"/>
              <a:t> E</a:t>
            </a:r>
            <a:r>
              <a:rPr lang="en-US" baseline="-25000" dirty="0" smtClean="0"/>
              <a:t>T</a:t>
            </a:r>
            <a:r>
              <a:rPr lang="en-US" dirty="0" smtClean="0"/>
              <a:t> (EMC) / P</a:t>
            </a:r>
            <a:r>
              <a:rPr lang="en-US" baseline="-25000" dirty="0" smtClean="0"/>
              <a:t>T</a:t>
            </a:r>
            <a:r>
              <a:rPr lang="en-US" dirty="0" smtClean="0"/>
              <a:t> (TPC)| &lt; 1.8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Signed P</a:t>
            </a:r>
            <a:r>
              <a:rPr lang="en-US" baseline="-25000" dirty="0" smtClean="0"/>
              <a:t>T</a:t>
            </a:r>
            <a:r>
              <a:rPr lang="en-US" dirty="0" smtClean="0"/>
              <a:t> balance &gt; 18 </a:t>
            </a:r>
            <a:r>
              <a:rPr lang="en-US" dirty="0" err="1" smtClean="0"/>
              <a:t>GeV</a:t>
            </a:r>
            <a:r>
              <a:rPr lang="en-US" dirty="0" smtClean="0"/>
              <a:t>/c (</a:t>
            </a:r>
            <a:r>
              <a:rPr lang="en-US" b="1" dirty="0" smtClean="0">
                <a:solidFill>
                  <a:srgbClr val="0000FF"/>
                </a:solidFill>
              </a:rPr>
              <a:t>rejects QCD Background</a:t>
            </a:r>
            <a:r>
              <a:rPr lang="en-US" dirty="0" smtClean="0"/>
              <a:t>)</a:t>
            </a:r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r>
              <a:rPr lang="en-US" dirty="0"/>
              <a:t>0.5 </a:t>
            </a:r>
            <a:r>
              <a:rPr lang="en-US" dirty="0" err="1"/>
              <a:t>GeV</a:t>
            </a:r>
            <a:r>
              <a:rPr lang="en-US" dirty="0"/>
              <a:t>/c &lt; P</a:t>
            </a:r>
            <a:r>
              <a:rPr lang="en-US" baseline="-25000" dirty="0"/>
              <a:t>T</a:t>
            </a:r>
            <a:r>
              <a:rPr lang="en-US" baseline="30000" dirty="0"/>
              <a:t>W</a:t>
            </a:r>
            <a:r>
              <a:rPr lang="en-US" dirty="0"/>
              <a:t> &lt; 10 </a:t>
            </a:r>
            <a:r>
              <a:rPr lang="en-US" dirty="0" err="1"/>
              <a:t>GeV</a:t>
            </a:r>
            <a:r>
              <a:rPr lang="en-US" dirty="0"/>
              <a:t> /</a:t>
            </a:r>
            <a:r>
              <a:rPr lang="en-US" dirty="0" smtClean="0"/>
              <a:t>c </a:t>
            </a:r>
            <a:endParaRPr lang="en-US" dirty="0"/>
          </a:p>
          <a:p>
            <a:pPr marL="177800" indent="-177800">
              <a:spcAft>
                <a:spcPts val="600"/>
              </a:spcAft>
              <a:buFont typeface="Arial"/>
              <a:buChar char="•"/>
            </a:pPr>
            <a:endParaRPr lang="en-US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780456" y="842397"/>
            <a:ext cx="3368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We calculate energy from the cluster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52601" y="4078483"/>
            <a:ext cx="2725294" cy="2335446"/>
            <a:chOff x="4657630" y="3825454"/>
            <a:chExt cx="2961412" cy="266911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57630" y="3825454"/>
              <a:ext cx="2961412" cy="266911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5172833" y="4075785"/>
              <a:ext cx="1716917" cy="412750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61341" y="5630333"/>
              <a:ext cx="1716917" cy="550334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72833" y="5016496"/>
              <a:ext cx="1716917" cy="254031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37"/>
          <p:cNvGrpSpPr/>
          <p:nvPr/>
        </p:nvGrpSpPr>
        <p:grpSpPr>
          <a:xfrm>
            <a:off x="3793464" y="3928465"/>
            <a:ext cx="2505437" cy="2426302"/>
            <a:chOff x="4419599" y="1517375"/>
            <a:chExt cx="4267201" cy="452120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9599" y="1517375"/>
              <a:ext cx="4267201" cy="4521201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6610287" y="1709906"/>
              <a:ext cx="1708797" cy="630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SIGNAL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74533" y="4717847"/>
              <a:ext cx="1678315" cy="630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QCD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238594" name="Object 2"/>
          <p:cNvGraphicFramePr>
            <a:graphicFrameLocks noChangeAspect="1"/>
          </p:cNvGraphicFramePr>
          <p:nvPr/>
        </p:nvGraphicFramePr>
        <p:xfrm>
          <a:off x="6656388" y="4838700"/>
          <a:ext cx="224790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012" name="Equation" r:id="rId6" imgW="1244600" imgH="266700" progId="Equation.3">
                  <p:embed/>
                </p:oleObj>
              </mc:Choice>
              <mc:Fallback>
                <p:oleObj name="Equation" r:id="rId6" imgW="12446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6388" y="4838700"/>
                        <a:ext cx="2247900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05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279400" y="767289"/>
            <a:ext cx="10003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 dirty="0" smtClean="0">
                <a:solidFill>
                  <a:srgbClr val="CD1416"/>
                </a:solidFill>
                <a:latin typeface="Comic Sans MS"/>
                <a:cs typeface="Comic Sans MS"/>
              </a:rPr>
              <a:t>Q</a:t>
            </a:r>
            <a:r>
              <a:rPr lang="en-US" sz="2400" b="1" dirty="0" smtClean="0">
                <a:solidFill>
                  <a:srgbClr val="0B9E08"/>
                </a:solidFill>
                <a:latin typeface="Comic Sans MS"/>
                <a:cs typeface="Comic Sans MS"/>
              </a:rPr>
              <a:t>C</a:t>
            </a:r>
            <a:r>
              <a:rPr lang="en-US" sz="2400" b="1" dirty="0" smtClean="0">
                <a:solidFill>
                  <a:srgbClr val="2130C9"/>
                </a:solidFill>
                <a:latin typeface="Comic Sans MS"/>
                <a:cs typeface="Comic Sans MS"/>
              </a:rPr>
              <a:t>D</a:t>
            </a:r>
            <a:r>
              <a:rPr lang="en-US" sz="2400" b="1" dirty="0">
                <a:solidFill>
                  <a:srgbClr val="CD1416"/>
                </a:solidFill>
                <a:latin typeface="Comic Sans MS"/>
                <a:cs typeface="Comic Sans MS"/>
              </a:rPr>
              <a:t>:</a:t>
            </a:r>
            <a:endParaRPr lang="en-US" sz="2400" b="1" dirty="0">
              <a:solidFill>
                <a:srgbClr val="E63F29"/>
              </a:solidFill>
              <a:latin typeface="Comic Sans MS"/>
              <a:cs typeface="Comic Sans MS"/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6304" y="1456587"/>
            <a:ext cx="7721143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1279794" y="3302000"/>
            <a:ext cx="6556106" cy="46166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5400">
              <a:srgbClr val="0000FF">
                <a:alpha val="75000"/>
              </a:srgbClr>
            </a:glow>
          </a:effectLst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Comic Sans MS"/>
                <a:cs typeface="Comic Sans MS"/>
              </a:rPr>
              <a:t>Sivers</a:t>
            </a:r>
            <a:r>
              <a:rPr lang="en-US" sz="2400" b="1" baseline="-25000" dirty="0" err="1" smtClean="0">
                <a:latin typeface="Comic Sans MS"/>
                <a:cs typeface="Comic Sans MS"/>
              </a:rPr>
              <a:t>DIS</a:t>
            </a:r>
            <a:r>
              <a:rPr lang="en-US" sz="2400" b="1" dirty="0" smtClean="0">
                <a:latin typeface="Comic Sans MS"/>
                <a:cs typeface="Comic Sans MS"/>
              </a:rPr>
              <a:t> = </a:t>
            </a:r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-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b="1" dirty="0" err="1" smtClean="0">
                <a:latin typeface="Comic Sans MS"/>
                <a:cs typeface="Comic Sans MS"/>
              </a:rPr>
              <a:t>Sivers</a:t>
            </a:r>
            <a:r>
              <a:rPr lang="en-US" sz="2400" b="1" dirty="0" smtClean="0">
                <a:latin typeface="Comic Sans MS"/>
                <a:cs typeface="Comic Sans MS"/>
              </a:rPr>
              <a:t> (DY or W or Z)</a:t>
            </a:r>
            <a:endParaRPr lang="en-US" sz="2400" b="1" baseline="-25000" dirty="0">
              <a:latin typeface="Comic Sans MS"/>
              <a:cs typeface="Comic Sans MS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686194" y="966576"/>
            <a:ext cx="2101520" cy="584776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  <a:effectLst>
            <a:glow rad="25400">
              <a:srgbClr val="0000FF">
                <a:alpha val="98000"/>
              </a:srgbClr>
            </a:glo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Comic Sans MS"/>
                <a:cs typeface="Comic Sans MS"/>
              </a:rPr>
              <a:t>DIS: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g</a:t>
            </a:r>
            <a:r>
              <a:rPr lang="en-US" sz="1600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</a:t>
            </a:r>
            <a:r>
              <a:rPr lang="en-US" sz="1600" dirty="0" smtClean="0">
                <a:solidFill>
                  <a:srgbClr val="0000FF"/>
                </a:solidFill>
                <a:latin typeface="Comic Sans MS"/>
                <a:cs typeface="Comic Sans MS"/>
              </a:rPr>
              <a:t> scattering</a:t>
            </a:r>
            <a:endParaRPr lang="en-US" sz="1600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pPr algn="ctr" eaLnBrk="0" hangingPunct="0"/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attractive</a:t>
            </a:r>
            <a:r>
              <a:rPr lang="en-US" sz="1600" dirty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FSI</a:t>
            </a:r>
            <a:endParaRPr lang="en-US" sz="1600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grpSp>
        <p:nvGrpSpPr>
          <p:cNvPr id="4" name="Group 41"/>
          <p:cNvGrpSpPr/>
          <p:nvPr/>
        </p:nvGrpSpPr>
        <p:grpSpPr>
          <a:xfrm>
            <a:off x="5564530" y="966576"/>
            <a:ext cx="2172189" cy="584776"/>
            <a:chOff x="4160936" y="3754928"/>
            <a:chExt cx="2172189" cy="584776"/>
          </a:xfrm>
        </p:grpSpPr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4160936" y="3754928"/>
              <a:ext cx="2172189" cy="584776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  <a:effectLst>
              <a:glow rad="25400">
                <a:srgbClr val="0000FF">
                  <a:alpha val="98000"/>
                </a:srgbClr>
              </a:glo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pp:</a:t>
              </a:r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      </a:t>
              </a:r>
              <a:r>
                <a:rPr lang="en-US" sz="1600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 annihilation</a:t>
              </a:r>
              <a:endPara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eaLnBrk="0" hangingPunct="0"/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repulsive</a:t>
              </a:r>
              <a:r>
                <a:rPr lang="en-US" sz="1600" dirty="0">
                  <a:solidFill>
                    <a:srgbClr val="0000FF"/>
                  </a:solidFill>
                  <a:latin typeface="Comic Sans MS"/>
                  <a:cs typeface="Comic Sans MS"/>
                </a:rPr>
                <a:t> </a:t>
              </a:r>
              <a:r>
                <a:rPr lang="en-US" sz="1600" b="1" dirty="0" smtClean="0">
                  <a:solidFill>
                    <a:srgbClr val="0000FF"/>
                  </a:solidFill>
                  <a:latin typeface="Comic Sans MS"/>
                  <a:cs typeface="Comic Sans MS"/>
                </a:rPr>
                <a:t>ISI</a:t>
              </a:r>
              <a:endParaRPr lang="en-US" sz="16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</p:txBody>
        </p:sp>
        <p:graphicFrame>
          <p:nvGraphicFramePr>
            <p:cNvPr id="40" name="Object 39"/>
            <p:cNvGraphicFramePr>
              <a:graphicFrameLocks noChangeAspect="1"/>
            </p:cNvGraphicFramePr>
            <p:nvPr/>
          </p:nvGraphicFramePr>
          <p:xfrm>
            <a:off x="4647369" y="3775924"/>
            <a:ext cx="484187" cy="322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9845" name="Equation" r:id="rId4" imgW="266700" imgH="177800" progId="Equation.3">
                    <p:embed/>
                  </p:oleObj>
                </mc:Choice>
                <mc:Fallback>
                  <p:oleObj name="Equation" r:id="rId4" imgW="266700" imgH="177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7369" y="3775924"/>
                          <a:ext cx="484187" cy="322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TextBox 40"/>
          <p:cNvSpPr txBox="1"/>
          <p:nvPr/>
        </p:nvSpPr>
        <p:spPr>
          <a:xfrm>
            <a:off x="71955" y="4455028"/>
            <a:ext cx="8949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Experimental test is critical test for our understanding of TMD’s and TMD factorization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-334453" y="3673475"/>
            <a:ext cx="9144000" cy="60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none</a:t>
            </a:r>
            <a:r>
              <a:rPr lang="en-US" sz="2400" smtClean="0"/>
              <a:t>-universality </a:t>
            </a:r>
            <a:r>
              <a:rPr lang="en-US" sz="2400" dirty="0" smtClean="0"/>
              <a:t>of the </a:t>
            </a:r>
            <a:r>
              <a:rPr lang="en-US" sz="2400" dirty="0" err="1" smtClean="0"/>
              <a:t>Sivers</a:t>
            </a:r>
            <a:r>
              <a:rPr lang="en-US" sz="2400" dirty="0" smtClean="0"/>
              <a:t> function</a:t>
            </a:r>
            <a:endParaRPr lang="en-US" sz="2400" dirty="0"/>
          </a:p>
        </p:txBody>
      </p:sp>
      <p:sp>
        <p:nvSpPr>
          <p:cNvPr id="46" name="Rectangle 45"/>
          <p:cNvSpPr/>
          <p:nvPr/>
        </p:nvSpPr>
        <p:spPr>
          <a:xfrm>
            <a:off x="4546597" y="5126732"/>
            <a:ext cx="4457701" cy="1077218"/>
          </a:xfrm>
          <a:prstGeom prst="rect">
            <a:avLst/>
          </a:prstGeom>
          <a:ln w="41275" cmpd="dbl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Polar. </a:t>
            </a:r>
            <a:r>
              <a:rPr lang="en-US" b="1" dirty="0">
                <a:solidFill>
                  <a:srgbClr val="0000FF"/>
                </a:solidFill>
              </a:rPr>
              <a:t>w</a:t>
            </a:r>
            <a:r>
              <a:rPr lang="en-US" b="1" dirty="0" smtClean="0">
                <a:solidFill>
                  <a:srgbClr val="0000FF"/>
                </a:solidFill>
              </a:rPr>
              <a:t>eak boson production (only at RHIC)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/>
              <a:t>Very low background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dirty="0" smtClean="0"/>
              <a:t>Very high Q</a:t>
            </a:r>
            <a:r>
              <a:rPr lang="en-US" baseline="30000" dirty="0" smtClean="0"/>
              <a:t>2</a:t>
            </a:r>
            <a:r>
              <a:rPr lang="en-US" dirty="0" smtClean="0"/>
              <a:t>-scale (~ W/Z boson mass)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312" y="4104243"/>
            <a:ext cx="892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 fundamental prediction from the gauge invariance of QCD</a:t>
            </a:r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312" y="5135364"/>
            <a:ext cx="4292598" cy="1292662"/>
          </a:xfrm>
          <a:prstGeom prst="rect">
            <a:avLst/>
          </a:prstGeom>
          <a:ln w="41275" cmpd="dbl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Test through </a:t>
            </a:r>
            <a:r>
              <a:rPr lang="en-US" b="1" dirty="0" err="1" smtClean="0">
                <a:solidFill>
                  <a:srgbClr val="0000FF"/>
                </a:solidFill>
              </a:rPr>
              <a:t>Drell</a:t>
            </a:r>
            <a:r>
              <a:rPr lang="en-US" b="1" dirty="0" smtClean="0">
                <a:solidFill>
                  <a:srgbClr val="0000FF"/>
                </a:solidFill>
              </a:rPr>
              <a:t>-Yan process: COMPASS (CERN), proposed </a:t>
            </a:r>
            <a:r>
              <a:rPr lang="en-US" b="1" dirty="0" err="1" smtClean="0">
                <a:solidFill>
                  <a:srgbClr val="0000FF"/>
                </a:solidFill>
              </a:rPr>
              <a:t>SeaQuest</a:t>
            </a:r>
            <a:r>
              <a:rPr lang="en-US" b="1" dirty="0" smtClean="0">
                <a:solidFill>
                  <a:srgbClr val="0000FF"/>
                </a:solidFill>
              </a:rPr>
              <a:t> (</a:t>
            </a:r>
            <a:r>
              <a:rPr lang="en-US" b="1" dirty="0" err="1" smtClean="0">
                <a:solidFill>
                  <a:srgbClr val="0000FF"/>
                </a:solidFill>
              </a:rPr>
              <a:t>FermiLab</a:t>
            </a:r>
            <a:r>
              <a:rPr lang="en-US" b="1" dirty="0" smtClean="0">
                <a:solidFill>
                  <a:srgbClr val="0000FF"/>
                </a:solidFill>
              </a:rPr>
              <a:t>)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sz="1600" dirty="0" smtClean="0"/>
              <a:t>Strong background suppression, high </a:t>
            </a:r>
            <a:r>
              <a:rPr lang="en-US" sz="1600" dirty="0" err="1" smtClean="0"/>
              <a:t>lumi</a:t>
            </a:r>
            <a:r>
              <a:rPr lang="en-US" sz="1600" dirty="0" smtClean="0"/>
              <a:t>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Ø"/>
            </a:pPr>
            <a:r>
              <a:rPr lang="en-US" sz="1600" dirty="0" smtClean="0"/>
              <a:t>@ STAR in run 2017(</a:t>
            </a:r>
            <a:r>
              <a:rPr lang="en-US" sz="1600" dirty="0" err="1" smtClean="0"/>
              <a:t>PostShower</a:t>
            </a:r>
            <a:r>
              <a:rPr lang="en-US" sz="1600" dirty="0" smtClean="0"/>
              <a:t> upgrade)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30212" y="-22505"/>
            <a:ext cx="668624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660066"/>
                </a:solidFill>
              </a:rPr>
              <a:t>Sivers</a:t>
            </a:r>
            <a:r>
              <a:rPr lang="en-US" sz="3200" b="1" dirty="0" smtClean="0">
                <a:solidFill>
                  <a:srgbClr val="660066"/>
                </a:solidFill>
              </a:rPr>
              <a:t> Function and DIS </a:t>
            </a:r>
            <a:r>
              <a:rPr lang="en-US" sz="3200" b="1" dirty="0" err="1" smtClean="0">
                <a:solidFill>
                  <a:srgbClr val="660066"/>
                </a:solidFill>
              </a:rPr>
              <a:t>vs</a:t>
            </a:r>
            <a:r>
              <a:rPr lang="en-US" sz="3200" b="1" dirty="0" smtClean="0">
                <a:solidFill>
                  <a:srgbClr val="660066"/>
                </a:solidFill>
              </a:rPr>
              <a:t> DY (incl. W)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685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perPlot_DataM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52700"/>
            <a:ext cx="5291338" cy="396617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97884" y="240280"/>
            <a:ext cx="7760316" cy="51488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3200" noProof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Background estimation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89716" y="2766020"/>
            <a:ext cx="35958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SzPct val="125000"/>
              <a:buFont typeface="Arial"/>
              <a:buChar char="•"/>
            </a:pPr>
            <a:r>
              <a:rPr lang="en-US" dirty="0" smtClean="0"/>
              <a:t>Positive-charge signal </a:t>
            </a:r>
            <a:r>
              <a:rPr lang="en-US" b="1" dirty="0" smtClean="0">
                <a:solidFill>
                  <a:srgbClr val="FF0000"/>
                </a:solidFill>
              </a:rPr>
              <a:t>1016 events</a:t>
            </a:r>
          </a:p>
          <a:p>
            <a:pPr marL="169863" indent="-169863">
              <a:buClr>
                <a:srgbClr val="008000"/>
              </a:buClr>
              <a:buSzPct val="125000"/>
              <a:buFont typeface="Wingdings" charset="2"/>
              <a:buChar char="§"/>
            </a:pPr>
            <a:r>
              <a:rPr lang="en-US" i="1" dirty="0" smtClean="0"/>
              <a:t>Z</a:t>
            </a:r>
            <a:r>
              <a:rPr lang="en-US" i="1" baseline="30000" dirty="0" smtClean="0"/>
              <a:t>0</a:t>
            </a:r>
            <a:r>
              <a:rPr lang="en-US" i="1" dirty="0" smtClean="0"/>
              <a:t>  </a:t>
            </a:r>
            <a:r>
              <a:rPr lang="en-US" i="1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ee</a:t>
            </a:r>
            <a:r>
              <a:rPr lang="en-US" i="1" dirty="0" smtClean="0">
                <a:sym typeface="Wingdings"/>
              </a:rPr>
              <a:t>  </a:t>
            </a:r>
            <a:r>
              <a:rPr lang="en-US" b="1" dirty="0" smtClean="0"/>
              <a:t>[</a:t>
            </a:r>
            <a:r>
              <a:rPr lang="en-US" b="1" dirty="0"/>
              <a:t>B/S = </a:t>
            </a:r>
            <a:r>
              <a:rPr lang="en-US" b="1" dirty="0" smtClean="0"/>
              <a:t>0.79% ± 0.03%]</a:t>
            </a:r>
            <a:endParaRPr lang="en-US" i="1" dirty="0" smtClean="0">
              <a:sym typeface="Wingdings"/>
            </a:endParaRPr>
          </a:p>
          <a:p>
            <a:pPr marL="169863" indent="-169863">
              <a:buClr>
                <a:srgbClr val="FF0000"/>
              </a:buClr>
              <a:buSzPct val="125000"/>
              <a:buFont typeface="Wingdings" charset="2"/>
              <a:buChar char="§"/>
            </a:pPr>
            <a:r>
              <a:rPr lang="en-US" i="1" dirty="0" smtClean="0">
                <a:sym typeface="Wingdings"/>
              </a:rPr>
              <a:t>W</a:t>
            </a:r>
            <a:r>
              <a:rPr lang="en-US" i="1" baseline="30000" dirty="0" smtClean="0">
                <a:sym typeface="Wingdings"/>
              </a:rPr>
              <a:t>+ </a:t>
            </a:r>
            <a:r>
              <a:rPr lang="en-US" i="1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tv</a:t>
            </a:r>
            <a:r>
              <a:rPr lang="en-US" i="1" baseline="-25000" dirty="0" err="1" smtClean="0">
                <a:sym typeface="Wingdings"/>
              </a:rPr>
              <a:t>t</a:t>
            </a:r>
            <a:r>
              <a:rPr lang="en-US" i="1" baseline="-25000" dirty="0" smtClean="0">
                <a:sym typeface="Wingdings"/>
              </a:rPr>
              <a:t>  </a:t>
            </a:r>
            <a:r>
              <a:rPr lang="en-US" b="1" dirty="0" smtClean="0"/>
              <a:t>[</a:t>
            </a:r>
            <a:r>
              <a:rPr lang="en-US" b="1" dirty="0"/>
              <a:t>B/S = </a:t>
            </a:r>
            <a:r>
              <a:rPr lang="en-US" b="1" dirty="0" smtClean="0"/>
              <a:t>1.89</a:t>
            </a:r>
            <a:r>
              <a:rPr lang="en-US" b="1" dirty="0"/>
              <a:t>% ± </a:t>
            </a:r>
            <a:r>
              <a:rPr lang="en-US" b="1" dirty="0" smtClean="0"/>
              <a:t>0.04%]</a:t>
            </a:r>
          </a:p>
          <a:p>
            <a:pPr marL="169863" indent="-169863">
              <a:buClr>
                <a:srgbClr val="0000FF"/>
              </a:buClr>
              <a:buSzPct val="125000"/>
              <a:buFont typeface="Wingdings" charset="2"/>
              <a:buChar char="§"/>
            </a:pPr>
            <a:r>
              <a:rPr lang="en-US" b="1" i="1" dirty="0" smtClean="0"/>
              <a:t>QCD        </a:t>
            </a:r>
            <a:r>
              <a:rPr lang="en-US" b="1" dirty="0" smtClean="0"/>
              <a:t> [</a:t>
            </a:r>
            <a:r>
              <a:rPr lang="en-US" b="1" dirty="0"/>
              <a:t>B/S = </a:t>
            </a:r>
            <a:r>
              <a:rPr lang="en-US" b="1" dirty="0" smtClean="0"/>
              <a:t>1.6% </a:t>
            </a:r>
            <a:r>
              <a:rPr lang="en-US" b="1" dirty="0"/>
              <a:t>± </a:t>
            </a:r>
            <a:r>
              <a:rPr lang="en-US" b="1" dirty="0" smtClean="0"/>
              <a:t>0.09%]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729734"/>
            <a:ext cx="7186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Background from W and Z boson decays estimated via Monte Carlo 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PYTHIA 6.4 with Perugia 0 tune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normalized to recorded data luminosity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001176" y="4645620"/>
            <a:ext cx="3583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SzPct val="125000"/>
              <a:buFont typeface="Arial"/>
              <a:buChar char="•"/>
            </a:pPr>
            <a:r>
              <a:rPr lang="en-US" dirty="0" smtClean="0"/>
              <a:t>Negative-charge signal </a:t>
            </a:r>
            <a:r>
              <a:rPr lang="en-US" b="1" dirty="0" smtClean="0">
                <a:solidFill>
                  <a:srgbClr val="FF0000"/>
                </a:solidFill>
              </a:rPr>
              <a:t>275 events</a:t>
            </a:r>
          </a:p>
          <a:p>
            <a:pPr marL="169863" indent="-169863">
              <a:buClr>
                <a:srgbClr val="008000"/>
              </a:buClr>
              <a:buSzPct val="125000"/>
              <a:buFont typeface="Wingdings" charset="2"/>
              <a:buChar char="§"/>
            </a:pPr>
            <a:r>
              <a:rPr lang="en-US" i="1" dirty="0" smtClean="0"/>
              <a:t>Z</a:t>
            </a:r>
            <a:r>
              <a:rPr lang="en-US" i="1" baseline="30000" dirty="0" smtClean="0"/>
              <a:t>0</a:t>
            </a:r>
            <a:r>
              <a:rPr lang="en-US" i="1" dirty="0" smtClean="0"/>
              <a:t> </a:t>
            </a:r>
            <a:r>
              <a:rPr lang="en-US" i="1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ee</a:t>
            </a:r>
            <a:r>
              <a:rPr lang="en-US" i="1" dirty="0" smtClean="0">
                <a:sym typeface="Wingdings"/>
              </a:rPr>
              <a:t>   </a:t>
            </a:r>
            <a:r>
              <a:rPr lang="en-US" b="1" dirty="0"/>
              <a:t>[B/S = </a:t>
            </a:r>
            <a:r>
              <a:rPr lang="en-US" b="1" dirty="0" smtClean="0"/>
              <a:t>2.67% </a:t>
            </a:r>
            <a:r>
              <a:rPr lang="en-US" b="1" dirty="0"/>
              <a:t>± </a:t>
            </a:r>
            <a:r>
              <a:rPr lang="en-US" b="1" dirty="0" smtClean="0"/>
              <a:t>0.1%]</a:t>
            </a:r>
            <a:endParaRPr lang="en-US" i="1" dirty="0" smtClean="0">
              <a:sym typeface="Wingdings"/>
            </a:endParaRPr>
          </a:p>
          <a:p>
            <a:pPr marL="169863" indent="-169863">
              <a:buClr>
                <a:srgbClr val="FF0000"/>
              </a:buClr>
              <a:buSzPct val="125000"/>
              <a:buFont typeface="Wingdings" charset="2"/>
              <a:buChar char="§"/>
            </a:pPr>
            <a:r>
              <a:rPr lang="en-US" i="1" dirty="0" smtClean="0">
                <a:sym typeface="Wingdings"/>
              </a:rPr>
              <a:t>W</a:t>
            </a:r>
            <a:r>
              <a:rPr lang="en-US" i="1" baseline="30000" dirty="0" smtClean="0">
                <a:sym typeface="Wingdings"/>
              </a:rPr>
              <a:t>- </a:t>
            </a:r>
            <a:r>
              <a:rPr lang="en-US" i="1" dirty="0" smtClean="0">
                <a:sym typeface="Wingdings"/>
              </a:rPr>
              <a:t> </a:t>
            </a:r>
            <a:r>
              <a:rPr lang="en-US" i="1" dirty="0" err="1" smtClean="0">
                <a:sym typeface="Wingdings"/>
              </a:rPr>
              <a:t>tv</a:t>
            </a:r>
            <a:r>
              <a:rPr lang="en-US" i="1" baseline="-25000" dirty="0" err="1" smtClean="0">
                <a:sym typeface="Wingdings"/>
              </a:rPr>
              <a:t>t</a:t>
            </a:r>
            <a:r>
              <a:rPr lang="en-US" i="1" baseline="-25000" dirty="0" smtClean="0">
                <a:sym typeface="Wingdings"/>
              </a:rPr>
              <a:t>   </a:t>
            </a:r>
            <a:r>
              <a:rPr lang="en-US" b="1" dirty="0" smtClean="0"/>
              <a:t>[</a:t>
            </a:r>
            <a:r>
              <a:rPr lang="en-US" b="1" dirty="0"/>
              <a:t>B/S = 1</a:t>
            </a:r>
            <a:r>
              <a:rPr lang="en-US" b="1" dirty="0" smtClean="0"/>
              <a:t>.77</a:t>
            </a:r>
            <a:r>
              <a:rPr lang="en-US" b="1" dirty="0"/>
              <a:t>% ± 0.1%</a:t>
            </a:r>
            <a:r>
              <a:rPr lang="en-US" b="1" dirty="0" smtClean="0"/>
              <a:t>]</a:t>
            </a:r>
            <a:endParaRPr lang="en-US" b="1" dirty="0"/>
          </a:p>
          <a:p>
            <a:pPr marL="169863" indent="-169863">
              <a:buClr>
                <a:srgbClr val="0000FF"/>
              </a:buClr>
              <a:buSzPct val="125000"/>
              <a:buFont typeface="Wingdings" charset="2"/>
              <a:buChar char="§"/>
            </a:pPr>
            <a:r>
              <a:rPr lang="en-US" b="1" i="1" dirty="0"/>
              <a:t>QCD       </a:t>
            </a:r>
            <a:r>
              <a:rPr lang="en-US" b="1" dirty="0" smtClean="0"/>
              <a:t>  [</a:t>
            </a:r>
            <a:r>
              <a:rPr lang="en-US" b="1" dirty="0"/>
              <a:t>B/S = </a:t>
            </a:r>
            <a:r>
              <a:rPr lang="en-US" b="1" dirty="0" smtClean="0"/>
              <a:t>3.39% </a:t>
            </a:r>
            <a:r>
              <a:rPr lang="en-US" b="1" dirty="0"/>
              <a:t>± </a:t>
            </a:r>
            <a:r>
              <a:rPr lang="en-US" b="1" dirty="0" smtClean="0"/>
              <a:t>0.23%]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1594524"/>
            <a:ext cx="65468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Data-driven QCD background estimation</a:t>
            </a:r>
          </a:p>
          <a:p>
            <a:pPr marL="169863" indent="-169863">
              <a:buFont typeface="Arial"/>
              <a:buChar char="•"/>
            </a:pPr>
            <a:r>
              <a:rPr lang="en-US" sz="1600" b="1" u="sng" dirty="0" smtClean="0">
                <a:solidFill>
                  <a:srgbClr val="0000FF"/>
                </a:solidFill>
              </a:rPr>
              <a:t>Reverse</a:t>
            </a:r>
            <a:r>
              <a:rPr lang="en-US" sz="1600" b="1" dirty="0" smtClean="0">
                <a:solidFill>
                  <a:srgbClr val="0000FF"/>
                </a:solidFill>
              </a:rPr>
              <a:t> of P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</a:rPr>
              <a:t>-balance cut [</a:t>
            </a:r>
            <a:r>
              <a:rPr lang="en-US" sz="1600" b="1" dirty="0" smtClean="0">
                <a:solidFill>
                  <a:srgbClr val="FF0000"/>
                </a:solidFill>
              </a:rPr>
              <a:t>PT-balance &lt; 15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] </a:t>
            </a:r>
            <a:r>
              <a:rPr lang="en-US" sz="1600" b="1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sz="1600" b="1" dirty="0" smtClean="0">
                <a:solidFill>
                  <a:srgbClr val="0000FF"/>
                </a:solidFill>
                <a:sym typeface="Wingdings"/>
              </a:rPr>
              <a:t> Selects </a:t>
            </a:r>
            <a:r>
              <a:rPr lang="en-US" sz="1600" b="1" dirty="0" smtClean="0">
                <a:solidFill>
                  <a:srgbClr val="0000FF"/>
                </a:solidFill>
              </a:rPr>
              <a:t>QCD events </a:t>
            </a:r>
          </a:p>
          <a:p>
            <a:pPr marL="169863" indent="-169863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Plot lepton-P</a:t>
            </a:r>
            <a:r>
              <a:rPr lang="en-US" sz="1600" b="1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</a:rPr>
              <a:t> &gt; 15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endParaRPr lang="en-US" sz="1600" b="1" dirty="0" smtClean="0">
              <a:solidFill>
                <a:srgbClr val="0000FF"/>
              </a:solidFill>
            </a:endParaRPr>
          </a:p>
          <a:p>
            <a:pPr marL="169863" indent="-169863">
              <a:buFont typeface="Arial"/>
              <a:buChar char="•"/>
            </a:pPr>
            <a:r>
              <a:rPr lang="en-US" sz="1600" b="1" dirty="0" smtClean="0">
                <a:solidFill>
                  <a:srgbClr val="0000FF"/>
                </a:solidFill>
              </a:rPr>
              <a:t>QCD sample </a:t>
            </a:r>
            <a:r>
              <a:rPr lang="en-US" sz="1600" b="1" u="sng" dirty="0" smtClean="0">
                <a:solidFill>
                  <a:srgbClr val="0000FF"/>
                </a:solidFill>
              </a:rPr>
              <a:t>normalized to the first P</a:t>
            </a:r>
            <a:r>
              <a:rPr lang="en-US" sz="1600" b="1" u="sng" baseline="-25000" dirty="0" smtClean="0">
                <a:solidFill>
                  <a:srgbClr val="0000FF"/>
                </a:solidFill>
              </a:rPr>
              <a:t>T</a:t>
            </a:r>
            <a:r>
              <a:rPr lang="en-US" sz="1600" b="1" u="sng" dirty="0" smtClean="0">
                <a:solidFill>
                  <a:srgbClr val="0000FF"/>
                </a:solidFill>
              </a:rPr>
              <a:t>-bin </a:t>
            </a:r>
            <a:r>
              <a:rPr lang="en-US" sz="1600" b="1" dirty="0" smtClean="0">
                <a:solidFill>
                  <a:srgbClr val="0000FF"/>
                </a:solidFill>
              </a:rPr>
              <a:t>[15-19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]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07100" y="5963329"/>
            <a:ext cx="28575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rgbClr val="FF0000"/>
                </a:solidFill>
              </a:rPr>
              <a:t>Backgrounds under control!</a:t>
            </a:r>
          </a:p>
        </p:txBody>
      </p:sp>
    </p:spTree>
    <p:extLst>
      <p:ext uri="{BB962C8B-B14F-4D97-AF65-F5344CB8AC3E}">
        <p14:creationId xmlns:p14="http://schemas.microsoft.com/office/powerpoint/2010/main" val="115231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STAR: A</a:t>
            </a:r>
            <a:r>
              <a:rPr lang="en-US" baseline="-25000" dirty="0" smtClean="0"/>
              <a:t>N</a:t>
            </a:r>
            <a:r>
              <a:rPr lang="en-US" baseline="30000" dirty="0" smtClean="0"/>
              <a:t>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E.C. Aschenauer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CONF-12, Thessaloniki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290008"/>
            <a:ext cx="4494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Analysis Strategy to fully reconstruct </a:t>
            </a:r>
            <a:r>
              <a:rPr lang="en-US" sz="1600" dirty="0" err="1" smtClean="0">
                <a:solidFill>
                  <a:srgbClr val="0000FF"/>
                </a:solidFill>
              </a:rPr>
              <a:t>Ws</a:t>
            </a:r>
            <a:r>
              <a:rPr lang="en-US" sz="1600" dirty="0" smtClean="0">
                <a:solidFill>
                  <a:srgbClr val="0000FF"/>
                </a:solidFill>
              </a:rPr>
              <a:t>: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47142"/>
            <a:ext cx="495690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Follow the analysis steps of the A</a:t>
            </a:r>
            <a:r>
              <a:rPr lang="en-US" sz="1400" baseline="-25000" dirty="0" smtClean="0"/>
              <a:t>L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sym typeface="Wingdings"/>
              </a:rPr>
              <a:t> </a:t>
            </a:r>
            <a:r>
              <a:rPr lang="en-US" sz="1400" dirty="0" smtClean="0"/>
              <a:t>W candidate selection via high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lepton</a:t>
            </a:r>
          </a:p>
          <a:p>
            <a:r>
              <a:rPr lang="en-US" sz="1400" dirty="0" smtClean="0"/>
              <a:t>Data set 2011 transverse 500 </a:t>
            </a:r>
            <a:r>
              <a:rPr lang="en-US" sz="1400" dirty="0" err="1" smtClean="0"/>
              <a:t>GeV</a:t>
            </a:r>
            <a:r>
              <a:rPr lang="en-US" sz="1400" dirty="0" smtClean="0"/>
              <a:t> data set (</a:t>
            </a:r>
            <a:r>
              <a:rPr lang="en-US" sz="1400" dirty="0">
                <a:solidFill>
                  <a:srgbClr val="0000FF"/>
                </a:solidFill>
                <a:latin typeface="Comic Sans MS"/>
                <a:cs typeface="Comic Sans MS"/>
              </a:rPr>
              <a:t>25 pb</a:t>
            </a:r>
            <a:r>
              <a:rPr lang="en-US" sz="1400" baseline="30000" dirty="0">
                <a:solidFill>
                  <a:srgbClr val="0000FF"/>
                </a:solidFill>
                <a:latin typeface="Comic Sans MS"/>
                <a:cs typeface="Comic Sans MS"/>
              </a:rPr>
              <a:t>-</a:t>
            </a:r>
            <a:r>
              <a:rPr lang="en-US" sz="1400" baseline="30000" dirty="0" smtClean="0">
                <a:solidFill>
                  <a:srgbClr val="0000FF"/>
                </a:solidFill>
                <a:latin typeface="Comic Sans MS"/>
                <a:cs typeface="Comic Sans MS"/>
              </a:rPr>
              <a:t>1</a:t>
            </a:r>
            <a:r>
              <a:rPr lang="en-US" sz="1400" dirty="0" smtClean="0"/>
              <a:t>)</a:t>
            </a:r>
            <a:endParaRPr lang="en-US" sz="1400" baseline="30000" dirty="0">
              <a:solidFill>
                <a:srgbClr val="CC66FF"/>
              </a:solidFill>
              <a:latin typeface="Comic Sans MS"/>
              <a:cs typeface="Comic Sans M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1261084"/>
            <a:ext cx="5662080" cy="1569660"/>
            <a:chOff x="457200" y="4095750"/>
            <a:chExt cx="5662080" cy="1569660"/>
          </a:xfrm>
        </p:grpSpPr>
        <p:grpSp>
          <p:nvGrpSpPr>
            <p:cNvPr id="11" name="Group 10"/>
            <p:cNvGrpSpPr/>
            <p:nvPr/>
          </p:nvGrpSpPr>
          <p:grpSpPr>
            <a:xfrm>
              <a:off x="457200" y="4095750"/>
              <a:ext cx="5237163" cy="1569660"/>
              <a:chOff x="457200" y="4095750"/>
              <a:chExt cx="5576839" cy="156966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57200" y="4095750"/>
                <a:ext cx="557683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15888" indent="-115888">
                  <a:buFont typeface="Wingdings" charset="2"/>
                  <a:buChar char="ü"/>
                </a:pPr>
                <a:r>
                  <a:rPr lang="en-US" sz="1600" dirty="0" smtClean="0">
                    <a:solidFill>
                      <a:srgbClr val="0000FF"/>
                    </a:solidFill>
                  </a:rPr>
                  <a:t> In transverse plane:</a:t>
                </a:r>
              </a:p>
              <a:p>
                <a:pPr marL="115888" indent="-115888">
                  <a:buFont typeface="Wingdings" charset="2"/>
                  <a:buChar char="ü"/>
                </a:pPr>
                <a:endParaRPr lang="en-US" sz="1600" dirty="0" smtClean="0">
                  <a:solidFill>
                    <a:srgbClr val="0000FF"/>
                  </a:solidFill>
                </a:endParaRPr>
              </a:p>
              <a:p>
                <a:pPr marL="115888" indent="-115888">
                  <a:buFont typeface="Wingdings" charset="2"/>
                  <a:buChar char="ü"/>
                </a:pPr>
                <a:r>
                  <a:rPr lang="en-US" sz="1600" dirty="0" smtClean="0">
                    <a:solidFill>
                      <a:srgbClr val="0000FF"/>
                    </a:solidFill>
                  </a:rPr>
                  <a:t> Recoil reconstructed using tracks and towers:</a:t>
                </a:r>
              </a:p>
              <a:p>
                <a:pPr marL="115888" indent="-115888">
                  <a:buFont typeface="Wingdings" charset="2"/>
                  <a:buChar char="ü"/>
                </a:pPr>
                <a:r>
                  <a:rPr lang="en-US" sz="1600" dirty="0" smtClean="0">
                    <a:solidFill>
                      <a:srgbClr val="0000FF"/>
                    </a:solidFill>
                  </a:rPr>
                  <a:t> Part of the recoil not within STAR acceptance </a:t>
                </a:r>
              </a:p>
              <a:p>
                <a:r>
                  <a:rPr lang="en-US" sz="1600" dirty="0">
                    <a:solidFill>
                      <a:srgbClr val="0000FF"/>
                    </a:solidFill>
                    <a:sym typeface="Wingdings"/>
                  </a:rPr>
                  <a:t> </a:t>
                </a:r>
                <a:r>
                  <a:rPr lang="en-US" sz="1600" dirty="0" smtClean="0">
                    <a:solidFill>
                      <a:srgbClr val="0000FF"/>
                    </a:solidFill>
                    <a:sym typeface="Wingdings"/>
                  </a:rPr>
                  <a:t>  </a:t>
                </a:r>
                <a:r>
                  <a:rPr lang="en-US" sz="1600" dirty="0" smtClean="0">
                    <a:solidFill>
                      <a:srgbClr val="FF00FF"/>
                    </a:solidFill>
                    <a:sym typeface="Wingdings"/>
                  </a:rPr>
                  <a:t>correction through MC (</a:t>
                </a:r>
                <a:r>
                  <a:rPr lang="en-US" sz="1600" dirty="0" err="1" smtClean="0">
                    <a:solidFill>
                      <a:srgbClr val="FF00FF"/>
                    </a:solidFill>
                    <a:sym typeface="Wingdings"/>
                  </a:rPr>
                  <a:t>Pythia</a:t>
                </a:r>
                <a:r>
                  <a:rPr lang="en-US" sz="1600" dirty="0" smtClean="0">
                    <a:solidFill>
                      <a:srgbClr val="FF00FF"/>
                    </a:solidFill>
                    <a:sym typeface="Wingdings"/>
                  </a:rPr>
                  <a:t>) </a:t>
                </a:r>
                <a:r>
                  <a:rPr lang="en-US" sz="1600" dirty="0" smtClean="0">
                    <a:solidFill>
                      <a:srgbClr val="FF00FF"/>
                    </a:solidFill>
                  </a:rPr>
                  <a:t>  </a:t>
                </a:r>
              </a:p>
              <a:p>
                <a:endParaRPr lang="en-US" sz="1600" dirty="0">
                  <a:solidFill>
                    <a:srgbClr val="FF00FF"/>
                  </a:solidFill>
                </a:endParaRPr>
              </a:p>
            </p:txBody>
          </p:sp>
          <p:graphicFrame>
            <p:nvGraphicFramePr>
              <p:cNvPr id="14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8437773"/>
                  </p:ext>
                </p:extLst>
              </p:nvPr>
            </p:nvGraphicFramePr>
            <p:xfrm>
              <a:off x="2937699" y="4129565"/>
              <a:ext cx="2442280" cy="3686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50" name="Equation" r:id="rId3" imgW="1346200" imgH="203200" progId="Equation.3">
                      <p:embed/>
                    </p:oleObj>
                  </mc:Choice>
                  <mc:Fallback>
                    <p:oleObj name="Equation" r:id="rId3" imgW="1346200" imgH="203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37699" y="4129565"/>
                            <a:ext cx="2442280" cy="3686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8513576"/>
                </p:ext>
              </p:extLst>
            </p:nvPr>
          </p:nvGraphicFramePr>
          <p:xfrm>
            <a:off x="4962760" y="4581619"/>
            <a:ext cx="1156520" cy="391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1" name="Equation" r:id="rId5" imgW="1054100" imgH="355600" progId="Equation.DSMT4">
                    <p:embed/>
                  </p:oleObj>
                </mc:Choice>
                <mc:Fallback>
                  <p:oleObj name="Equation" r:id="rId5" imgW="1054100" imgH="355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2760" y="4581619"/>
                          <a:ext cx="1156520" cy="39158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4" r="6699"/>
          <a:stretch/>
        </p:blipFill>
        <p:spPr>
          <a:xfrm>
            <a:off x="5941480" y="825500"/>
            <a:ext cx="3162743" cy="2955719"/>
          </a:xfrm>
          <a:prstGeom prst="rect">
            <a:avLst/>
          </a:prstGeom>
        </p:spPr>
      </p:pic>
      <p:pic>
        <p:nvPicPr>
          <p:cNvPr id="24" name="Picture 23" descr="plot_CorrectionVsRecoilPt.png"/>
          <p:cNvPicPr>
            <a:picLocks noChangeAspect="1"/>
          </p:cNvPicPr>
          <p:nvPr/>
        </p:nvPicPr>
        <p:blipFill>
          <a:blip r:embed="rId8"/>
          <a:srcRect l="6844" r="10162"/>
          <a:stretch>
            <a:fillRect/>
          </a:stretch>
        </p:blipFill>
        <p:spPr>
          <a:xfrm>
            <a:off x="5232400" y="3951427"/>
            <a:ext cx="3911600" cy="2792945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 bwMode="auto">
          <a:xfrm>
            <a:off x="3651250" y="2370667"/>
            <a:ext cx="2889250" cy="15769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8" name="Picture 27" descr="hWBosonPz_GoodRecoFraction_OtherSol.png"/>
          <p:cNvPicPr>
            <a:picLocks noChangeAspect="1"/>
          </p:cNvPicPr>
          <p:nvPr/>
        </p:nvPicPr>
        <p:blipFill rotWithShape="1">
          <a:blip r:embed="rId9"/>
          <a:srcRect r="23095" b="2572"/>
          <a:stretch/>
        </p:blipFill>
        <p:spPr>
          <a:xfrm>
            <a:off x="2317755" y="4266030"/>
            <a:ext cx="2215141" cy="2638000"/>
          </a:xfrm>
          <a:prstGeom prst="rect">
            <a:avLst/>
          </a:prstGeom>
        </p:spPr>
      </p:pic>
      <p:pic>
        <p:nvPicPr>
          <p:cNvPr id="29" name="Picture 28" descr="plot_DataMc_WpPt.eps"/>
          <p:cNvPicPr>
            <a:picLocks noChangeAspect="1"/>
          </p:cNvPicPr>
          <p:nvPr/>
        </p:nvPicPr>
        <p:blipFill rotWithShape="1">
          <a:blip r:embed="rId10"/>
          <a:srcRect r="22359" b="3322"/>
          <a:stretch/>
        </p:blipFill>
        <p:spPr>
          <a:xfrm>
            <a:off x="28943" y="4265172"/>
            <a:ext cx="2236340" cy="2617692"/>
          </a:xfrm>
          <a:prstGeom prst="rect">
            <a:avLst/>
          </a:prstGeom>
        </p:spPr>
      </p:pic>
      <p:sp>
        <p:nvSpPr>
          <p:cNvPr id="30" name="AutoShape 49"/>
          <p:cNvSpPr>
            <a:spLocks noChangeArrowheads="1"/>
          </p:cNvSpPr>
          <p:nvPr/>
        </p:nvSpPr>
        <p:spPr bwMode="auto">
          <a:xfrm flipH="1">
            <a:off x="4572000" y="5315374"/>
            <a:ext cx="690199" cy="325543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666" y="4012967"/>
            <a:ext cx="4279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GOOD data/MC agreement after P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T</a:t>
            </a:r>
            <a:r>
              <a:rPr lang="en-US" sz="1400" b="1" dirty="0" smtClean="0">
                <a:solidFill>
                  <a:srgbClr val="0000FF"/>
                </a:solidFill>
              </a:rPr>
              <a:t> correction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2588235"/>
            <a:ext cx="523716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FF"/>
                </a:solidFill>
              </a:rPr>
              <a:t>W Rapidity reconstruction:</a:t>
            </a:r>
            <a:endParaRPr lang="en-US" sz="1200" dirty="0" smtClean="0">
              <a:solidFill>
                <a:srgbClr val="FF00FF"/>
              </a:solidFill>
            </a:endParaRP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1600" dirty="0"/>
              <a:t>W longitudinal momentum (along z) can be calculated from the invariant </a:t>
            </a:r>
            <a:r>
              <a:rPr lang="en-US" sz="1600" dirty="0" smtClean="0"/>
              <a:t>mass: </a:t>
            </a:r>
          </a:p>
          <a:p>
            <a:pPr marL="228600" indent="-228600">
              <a:spcAft>
                <a:spcPts val="600"/>
              </a:spcAft>
              <a:buFont typeface="Wingdings" charset="2"/>
              <a:buChar char="ü"/>
            </a:pPr>
            <a:r>
              <a:rPr lang="en-US" sz="1600" dirty="0"/>
              <a:t>Neutrino longitudinal momentum component from quadratic equation</a:t>
            </a:r>
          </a:p>
          <a:p>
            <a:endParaRPr lang="en-US" sz="1600" dirty="0">
              <a:solidFill>
                <a:srgbClr val="FF00FF"/>
              </a:solidFill>
            </a:endParaRP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0558"/>
              </p:ext>
            </p:extLst>
          </p:nvPr>
        </p:nvGraphicFramePr>
        <p:xfrm>
          <a:off x="3888317" y="3130550"/>
          <a:ext cx="1549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Equation" r:id="rId11" imgW="1549400" imgH="215900" progId="Equation.DSMT4">
                  <p:embed/>
                </p:oleObj>
              </mc:Choice>
              <mc:Fallback>
                <p:oleObj name="Equation" r:id="rId11" imgW="1549400" imgH="215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88317" y="3130550"/>
                        <a:ext cx="1549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495240"/>
              </p:ext>
            </p:extLst>
          </p:nvPr>
        </p:nvGraphicFramePr>
        <p:xfrm>
          <a:off x="2224617" y="3691467"/>
          <a:ext cx="2209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Equation" r:id="rId13" imgW="2209800" imgH="279400" progId="Equation.DSMT4">
                  <p:embed/>
                </p:oleObj>
              </mc:Choice>
              <mc:Fallback>
                <p:oleObj name="Equation" r:id="rId13" imgW="2209800" imgH="279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24617" y="3691467"/>
                        <a:ext cx="22098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157894"/>
              </p:ext>
            </p:extLst>
          </p:nvPr>
        </p:nvGraphicFramePr>
        <p:xfrm>
          <a:off x="4456113" y="3655484"/>
          <a:ext cx="889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Equation" r:id="rId15" imgW="889000" imgH="381000" progId="Equation.3">
                  <p:embed/>
                </p:oleObj>
              </mc:Choice>
              <mc:Fallback>
                <p:oleObj name="Equation" r:id="rId15" imgW="889000" imgH="38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56113" y="3655484"/>
                        <a:ext cx="889000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405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351328"/>
              </p:ext>
            </p:extLst>
          </p:nvPr>
        </p:nvGraphicFramePr>
        <p:xfrm>
          <a:off x="177800" y="884767"/>
          <a:ext cx="8839200" cy="5088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448733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lang="en-US" baseline="-25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(W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+/-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,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Z</a:t>
                      </a:r>
                      <a:r>
                        <a:rPr lang="en-US" baseline="30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0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)</a:t>
                      </a:r>
                      <a:endParaRPr lang="en-US" dirty="0">
                        <a:solidFill>
                          <a:srgbClr val="00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lang="en-US" baseline="-25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(DY)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A</a:t>
                      </a:r>
                      <a:r>
                        <a:rPr lang="en-US" baseline="-25000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(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  <a:latin typeface="Comic Sans MS"/>
                          <a:cs typeface="Comic Sans MS"/>
                        </a:rPr>
                        <a:t>)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sensitive to sign </a:t>
                      </a:r>
                      <a:r>
                        <a:rPr lang="en-US" sz="1600" smtClean="0">
                          <a:latin typeface="Comic Sans MS"/>
                          <a:cs typeface="Comic Sans MS"/>
                        </a:rPr>
                        <a:t>change through </a:t>
                      </a:r>
                      <a:r>
                        <a:rPr lang="en-US" sz="1600" baseline="0" smtClean="0">
                          <a:latin typeface="Comic Sans MS"/>
                          <a:cs typeface="Comic Sans MS"/>
                        </a:rPr>
                        <a:t>TMDs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sensitive to sign change through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 </a:t>
                      </a:r>
                    </a:p>
                    <a:p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Twist-3 </a:t>
                      </a:r>
                      <a:r>
                        <a:rPr lang="en-US" sz="1600" baseline="0" dirty="0" err="1" smtClean="0">
                          <a:latin typeface="Comic Sans MS"/>
                          <a:cs typeface="Comic Sans MS"/>
                        </a:rPr>
                        <a:t>T</a:t>
                      </a:r>
                      <a:r>
                        <a:rPr lang="en-US" sz="1600" baseline="-25000" dirty="0" err="1" smtClean="0">
                          <a:latin typeface="Comic Sans MS"/>
                          <a:cs typeface="Comic Sans MS"/>
                        </a:rPr>
                        <a:t>q,F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(</a:t>
                      </a:r>
                      <a:r>
                        <a:rPr lang="en-US" sz="1600" baseline="0" dirty="0" err="1" smtClean="0">
                          <a:latin typeface="Comic Sans MS"/>
                          <a:cs typeface="Comic Sans MS"/>
                        </a:rPr>
                        <a:t>x,x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)</a:t>
                      </a:r>
                      <a:endParaRPr lang="en-US" sz="1600" baseline="-25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sensitive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 to TMD</a:t>
                      </a:r>
                    </a:p>
                    <a:p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evolution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68918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sensitive to sea-quark </a:t>
                      </a:r>
                      <a:r>
                        <a:rPr lang="en-US" sz="1600" dirty="0" err="1" smtClean="0">
                          <a:latin typeface="Comic Sans MS"/>
                          <a:cs typeface="Comic Sans MS"/>
                        </a:rPr>
                        <a:t>Sivers</a:t>
                      </a:r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sz="1600" dirty="0" err="1" smtClean="0">
                          <a:latin typeface="Comic Sans MS"/>
                          <a:cs typeface="Comic Sans MS"/>
                        </a:rPr>
                        <a:t>fct</a:t>
                      </a:r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.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  <a:endParaRPr lang="en-US" dirty="0">
                        <a:solidFill>
                          <a:srgbClr val="FF00FF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770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need detector upgrades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mic Sans MS"/>
                          <a:cs typeface="Comic Sans MS"/>
                        </a:rPr>
                        <a:t>no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Comic Sans MS"/>
                          <a:cs typeface="Comic Sans MS"/>
                        </a:rPr>
                        <a:t>at minimum: FMS </a:t>
                      </a:r>
                      <a:r>
                        <a:rPr lang="en-US" sz="1200" dirty="0" err="1" smtClean="0">
                          <a:latin typeface="Comic Sans MS"/>
                          <a:cs typeface="Comic Sans MS"/>
                        </a:rPr>
                        <a:t>postshower</a:t>
                      </a:r>
                      <a:endParaRPr lang="en-US" sz="12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FF"/>
                          </a:solidFill>
                          <a:latin typeface="Comic Sans MS"/>
                          <a:cs typeface="Comic Sans MS"/>
                        </a:rPr>
                        <a:t>yes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Comic Sans MS"/>
                          <a:cs typeface="Comic Sans MS"/>
                        </a:rPr>
                        <a:t>pre-showers</a:t>
                      </a:r>
                    </a:p>
                    <a:p>
                      <a:pPr algn="ctr"/>
                      <a:r>
                        <a:rPr lang="en-US" sz="1200" dirty="0" smtClean="0">
                          <a:latin typeface="Comic Sans MS"/>
                          <a:cs typeface="Comic Sans MS"/>
                        </a:rPr>
                        <a:t>installed</a:t>
                      </a:r>
                      <a:r>
                        <a:rPr lang="en-US" sz="1200" baseline="0" dirty="0" smtClean="0">
                          <a:latin typeface="Comic Sans MS"/>
                          <a:cs typeface="Comic Sans MS"/>
                        </a:rPr>
                        <a:t> for run-15</a:t>
                      </a:r>
                      <a:endParaRPr lang="en-US" sz="12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biggest experimental challenge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integrated luminosity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background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 suppression &amp; integrated luminosity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mic Sans MS"/>
                          <a:cs typeface="Comic Sans MS"/>
                        </a:rPr>
                        <a:t>need to still proof analysis</a:t>
                      </a:r>
                      <a:r>
                        <a:rPr lang="en-US" sz="1600" baseline="0" dirty="0" smtClean="0">
                          <a:latin typeface="Comic Sans MS"/>
                          <a:cs typeface="Comic Sans MS"/>
                        </a:rPr>
                        <a:t> on data</a:t>
                      </a:r>
                      <a:endParaRPr lang="en-US" sz="16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4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26539" y="130390"/>
            <a:ext cx="821030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solidFill>
                  <a:srgbClr val="660066"/>
                </a:solidFill>
              </a:rPr>
              <a:t>Sivers</a:t>
            </a:r>
            <a:r>
              <a:rPr lang="en-US" sz="3200" b="1" dirty="0" smtClean="0">
                <a:solidFill>
                  <a:srgbClr val="660066"/>
                </a:solidFill>
              </a:rPr>
              <a:t> Function and DY, W and direct photons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952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47" name="Rectangle 63"/>
          <p:cNvSpPr>
            <a:spLocks noGrp="1" noChangeArrowheads="1"/>
          </p:cNvSpPr>
          <p:nvPr>
            <p:ph type="title"/>
          </p:nvPr>
        </p:nvSpPr>
        <p:spPr>
          <a:xfrm>
            <a:off x="488625" y="-10371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660066"/>
                </a:solidFill>
              </a:rPr>
              <a:t>RHIC@BNL in 2016</a:t>
            </a:r>
            <a:endParaRPr lang="en-US" sz="3600" b="1" dirty="0">
              <a:solidFill>
                <a:srgbClr val="660066"/>
              </a:solidFill>
            </a:endParaRPr>
          </a:p>
        </p:txBody>
      </p:sp>
      <p:sp>
        <p:nvSpPr>
          <p:cNvPr id="78" name="Date Placeholder 7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E.C. Aschenauer</a:t>
            </a:r>
            <a:endParaRPr lang="en-US" altLang="ja-JP"/>
          </a:p>
        </p:txBody>
      </p:sp>
      <p:sp>
        <p:nvSpPr>
          <p:cNvPr id="82" name="Footer Placeholder 8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University Frankfurt, December 2015</a:t>
            </a:r>
            <a:endParaRPr lang="en-US" altLang="ja-JP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7F85B-340E-9941-AF39-030851572DD6}" type="slidenum">
              <a:rPr lang="en-US" altLang="ja-JP" smtClean="0"/>
              <a:pPr/>
              <a:t>5</a:t>
            </a:fld>
            <a:endParaRPr lang="en-US" altLang="ja-JP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" y="852488"/>
            <a:ext cx="9144000" cy="600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914400" y="1182688"/>
            <a:ext cx="7924800" cy="16764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914400" y="1214438"/>
            <a:ext cx="7924800" cy="1676400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3200400" y="3087688"/>
            <a:ext cx="304800" cy="457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200400" y="3544888"/>
            <a:ext cx="76200" cy="533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1" name="Arc 7"/>
          <p:cNvSpPr>
            <a:spLocks/>
          </p:cNvSpPr>
          <p:nvPr/>
        </p:nvSpPr>
        <p:spPr bwMode="auto">
          <a:xfrm>
            <a:off x="3200400" y="2782888"/>
            <a:ext cx="304800" cy="304800"/>
          </a:xfrm>
          <a:custGeom>
            <a:avLst/>
            <a:gdLst>
              <a:gd name="T0" fmla="*/ 0 w 21600"/>
              <a:gd name="T1" fmla="*/ 0 h 25397"/>
              <a:gd name="T2" fmla="*/ 2147483647 w 21600"/>
              <a:gd name="T3" fmla="*/ 2147483647 h 25397"/>
              <a:gd name="T4" fmla="*/ 0 w 21600"/>
              <a:gd name="T5" fmla="*/ 2147483647 h 25397"/>
              <a:gd name="T6" fmla="*/ 0 60000 65536"/>
              <a:gd name="T7" fmla="*/ 0 60000 65536"/>
              <a:gd name="T8" fmla="*/ 0 60000 65536"/>
              <a:gd name="T9" fmla="*/ 0 w 21600"/>
              <a:gd name="T10" fmla="*/ 0 h 25397"/>
              <a:gd name="T11" fmla="*/ 21600 w 21600"/>
              <a:gd name="T12" fmla="*/ 25397 h 253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5397" fill="none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3"/>
                  <a:pt x="21487" y="24143"/>
                  <a:pt x="21263" y="25396"/>
                </a:cubicBezTo>
              </a:path>
              <a:path w="21600" h="25397" stroke="0" extrusionOk="0">
                <a:moveTo>
                  <a:pt x="0" y="-1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873"/>
                  <a:pt x="21487" y="24143"/>
                  <a:pt x="21263" y="25396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92" name="Freeform 8"/>
          <p:cNvSpPr>
            <a:spLocks/>
          </p:cNvSpPr>
          <p:nvPr/>
        </p:nvSpPr>
        <p:spPr bwMode="auto">
          <a:xfrm>
            <a:off x="3505200" y="2870200"/>
            <a:ext cx="539750" cy="228600"/>
          </a:xfrm>
          <a:custGeom>
            <a:avLst/>
            <a:gdLst>
              <a:gd name="T0" fmla="*/ 0 w 288"/>
              <a:gd name="T1" fmla="*/ 2147483647 h 144"/>
              <a:gd name="T2" fmla="*/ 2147483647 w 288"/>
              <a:gd name="T3" fmla="*/ 2147483647 h 144"/>
              <a:gd name="T4" fmla="*/ 2147483647 w 288"/>
              <a:gd name="T5" fmla="*/ 0 h 144"/>
              <a:gd name="T6" fmla="*/ 0 60000 65536"/>
              <a:gd name="T7" fmla="*/ 0 60000 65536"/>
              <a:gd name="T8" fmla="*/ 0 60000 65536"/>
              <a:gd name="T9" fmla="*/ 0 w 288"/>
              <a:gd name="T10" fmla="*/ 0 h 144"/>
              <a:gd name="T11" fmla="*/ 288 w 288"/>
              <a:gd name="T12" fmla="*/ 144 h 1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8" h="144">
                <a:moveTo>
                  <a:pt x="0" y="144"/>
                </a:moveTo>
                <a:cubicBezTo>
                  <a:pt x="24" y="108"/>
                  <a:pt x="48" y="72"/>
                  <a:pt x="96" y="48"/>
                </a:cubicBezTo>
                <a:cubicBezTo>
                  <a:pt x="144" y="24"/>
                  <a:pt x="256" y="8"/>
                  <a:pt x="288" y="0"/>
                </a:cubicBezTo>
              </a:path>
            </a:pathLst>
          </a:cu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rot="20365824" flipH="1">
            <a:off x="1274763" y="3884613"/>
            <a:ext cx="233362" cy="133350"/>
          </a:xfrm>
          <a:prstGeom prst="lin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277813" y="3529013"/>
            <a:ext cx="733425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 rot="855002" flipV="1">
            <a:off x="1016000" y="3776663"/>
            <a:ext cx="26988" cy="793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1066800" y="37734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rot="855002" flipV="1">
            <a:off x="149225" y="3489325"/>
            <a:ext cx="150813" cy="130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 rot="855002" flipV="1">
            <a:off x="44450" y="3436938"/>
            <a:ext cx="150813" cy="130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rot="-741322">
            <a:off x="44450" y="3527425"/>
            <a:ext cx="92075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rot="-369779">
            <a:off x="200025" y="3444875"/>
            <a:ext cx="109538" cy="76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1041400" y="4168775"/>
            <a:ext cx="101600" cy="138113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2514600" y="5221288"/>
            <a:ext cx="3200400" cy="1524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 flipH="1">
            <a:off x="5638800" y="5373688"/>
            <a:ext cx="76200" cy="109537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 rot="183840">
            <a:off x="4572000" y="5373688"/>
            <a:ext cx="304800" cy="7620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 rot="183840">
            <a:off x="5105400" y="5410200"/>
            <a:ext cx="304800" cy="7620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rot="216884" flipH="1">
            <a:off x="5410200" y="5465763"/>
            <a:ext cx="255588" cy="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 rot="216884" flipH="1">
            <a:off x="4876800" y="5419725"/>
            <a:ext cx="152400" cy="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 rot="216884" flipH="1">
            <a:off x="5030788" y="5370513"/>
            <a:ext cx="76200" cy="7620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rot="274163" flipH="1">
            <a:off x="5105400" y="5378450"/>
            <a:ext cx="381000" cy="9525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 rot="216884" flipH="1" flipV="1">
            <a:off x="5480050" y="5383213"/>
            <a:ext cx="76200" cy="76200"/>
          </a:xfrm>
          <a:prstGeom prst="line">
            <a:avLst/>
          </a:prstGeom>
          <a:noFill/>
          <a:ln w="25400">
            <a:solidFill>
              <a:srgbClr val="FFCC00"/>
            </a:solidFill>
            <a:prstDash val="sysDot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 rot="-318485" flipH="1" flipV="1">
            <a:off x="2819400" y="3697288"/>
            <a:ext cx="381000" cy="2286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 flipH="1">
            <a:off x="2514600" y="3719513"/>
            <a:ext cx="304800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6" name="Line 32"/>
          <p:cNvSpPr>
            <a:spLocks noChangeShapeType="1"/>
          </p:cNvSpPr>
          <p:nvPr/>
        </p:nvSpPr>
        <p:spPr bwMode="auto">
          <a:xfrm flipH="1" flipV="1">
            <a:off x="2362200" y="3646488"/>
            <a:ext cx="152400" cy="762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7" name="Oval 33"/>
          <p:cNvSpPr>
            <a:spLocks noChangeArrowheads="1"/>
          </p:cNvSpPr>
          <p:nvPr/>
        </p:nvSpPr>
        <p:spPr bwMode="auto">
          <a:xfrm>
            <a:off x="2286000" y="3573463"/>
            <a:ext cx="152400" cy="76200"/>
          </a:xfrm>
          <a:prstGeom prst="ellips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H="1">
            <a:off x="3200400" y="4154488"/>
            <a:ext cx="228600" cy="123825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 flipH="1">
            <a:off x="3276600" y="3849688"/>
            <a:ext cx="304800" cy="3810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0" name="Line 36"/>
          <p:cNvSpPr>
            <a:spLocks noChangeShapeType="1"/>
          </p:cNvSpPr>
          <p:nvPr/>
        </p:nvSpPr>
        <p:spPr bwMode="auto">
          <a:xfrm flipH="1">
            <a:off x="3429000" y="4002088"/>
            <a:ext cx="1524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1" name="Line 37"/>
          <p:cNvSpPr>
            <a:spLocks noChangeShapeType="1"/>
          </p:cNvSpPr>
          <p:nvPr/>
        </p:nvSpPr>
        <p:spPr bwMode="auto">
          <a:xfrm flipH="1">
            <a:off x="3429000" y="4002088"/>
            <a:ext cx="3810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2" name="Line 38"/>
          <p:cNvSpPr>
            <a:spLocks noChangeShapeType="1"/>
          </p:cNvSpPr>
          <p:nvPr/>
        </p:nvSpPr>
        <p:spPr bwMode="auto">
          <a:xfrm rot="20674670" flipH="1">
            <a:off x="3733800" y="3925888"/>
            <a:ext cx="152400" cy="762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3" name="Line 39"/>
          <p:cNvSpPr>
            <a:spLocks noChangeShapeType="1"/>
          </p:cNvSpPr>
          <p:nvPr/>
        </p:nvSpPr>
        <p:spPr bwMode="auto">
          <a:xfrm rot="21278497" flipH="1">
            <a:off x="3808413" y="3829050"/>
            <a:ext cx="393700" cy="152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 rot="1243533" flipH="1" flipV="1">
            <a:off x="3189288" y="3921125"/>
            <a:ext cx="92075" cy="762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5" name="Line 41"/>
          <p:cNvSpPr>
            <a:spLocks noChangeShapeType="1"/>
          </p:cNvSpPr>
          <p:nvPr/>
        </p:nvSpPr>
        <p:spPr bwMode="auto">
          <a:xfrm flipH="1" flipV="1">
            <a:off x="3124200" y="3316288"/>
            <a:ext cx="76200" cy="228600"/>
          </a:xfrm>
          <a:prstGeom prst="line">
            <a:avLst/>
          </a:prstGeom>
          <a:noFill/>
          <a:ln w="25400">
            <a:solidFill>
              <a:srgbClr val="00CC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6" name="Line 42"/>
          <p:cNvSpPr>
            <a:spLocks noChangeShapeType="1"/>
          </p:cNvSpPr>
          <p:nvPr/>
        </p:nvSpPr>
        <p:spPr bwMode="auto">
          <a:xfrm rot="13263285" flipV="1">
            <a:off x="1322388" y="3652838"/>
            <a:ext cx="215900" cy="160337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 rot="4257526">
            <a:off x="1873250" y="3584575"/>
            <a:ext cx="76200" cy="152400"/>
          </a:xfrm>
          <a:prstGeom prst="rect">
            <a:avLst/>
          </a:prstGeom>
          <a:solidFill>
            <a:srgbClr val="800080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 rot="21414741" flipH="1">
            <a:off x="1555750" y="3692525"/>
            <a:ext cx="284163" cy="49213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>
            <a:off x="4015581" y="1628775"/>
            <a:ext cx="1112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800" b="1" dirty="0">
                <a:solidFill>
                  <a:schemeClr val="bg1"/>
                </a:solidFill>
                <a:latin typeface="Comic Sans MS"/>
                <a:cs typeface="Comic Sans MS"/>
              </a:rPr>
              <a:t>RHIC</a:t>
            </a: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>
            <a:off x="1476932" y="3284538"/>
            <a:ext cx="6767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FFFFFF"/>
                </a:solidFill>
                <a:latin typeface="Comic Sans MS"/>
                <a:cs typeface="Comic Sans MS"/>
              </a:rPr>
              <a:t>NSRL</a:t>
            </a:r>
          </a:p>
        </p:txBody>
      </p:sp>
      <p:sp>
        <p:nvSpPr>
          <p:cNvPr id="16431" name="Text Box 47"/>
          <p:cNvSpPr txBox="1">
            <a:spLocks noChangeArrowheads="1"/>
          </p:cNvSpPr>
          <p:nvPr/>
        </p:nvSpPr>
        <p:spPr bwMode="auto">
          <a:xfrm>
            <a:off x="-55082" y="3175000"/>
            <a:ext cx="7642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b="1" dirty="0">
                <a:solidFill>
                  <a:srgbClr val="FFFFFF"/>
                </a:solidFill>
                <a:latin typeface="Comic Sans MS"/>
                <a:cs typeface="Comic Sans MS"/>
              </a:rPr>
              <a:t>LINAC</a:t>
            </a: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>
            <a:off x="934082" y="3476625"/>
            <a:ext cx="8432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FFFFFF"/>
                </a:solidFill>
                <a:latin typeface="Comic Sans MS"/>
                <a:cs typeface="Comic Sans MS"/>
              </a:rPr>
              <a:t>Booster</a:t>
            </a:r>
          </a:p>
        </p:txBody>
      </p:sp>
      <p:sp>
        <p:nvSpPr>
          <p:cNvPr id="16433" name="Text Box 49"/>
          <p:cNvSpPr txBox="1">
            <a:spLocks noChangeArrowheads="1"/>
          </p:cNvSpPr>
          <p:nvPr/>
        </p:nvSpPr>
        <p:spPr bwMode="auto">
          <a:xfrm>
            <a:off x="1928549" y="3886200"/>
            <a:ext cx="670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="1">
                <a:solidFill>
                  <a:srgbClr val="FFFFFF"/>
                </a:solidFill>
                <a:latin typeface="Comic Sans MS"/>
                <a:cs typeface="Comic Sans MS"/>
              </a:rPr>
              <a:t>AGS</a:t>
            </a:r>
          </a:p>
        </p:txBody>
      </p:sp>
      <p:sp>
        <p:nvSpPr>
          <p:cNvPr id="16434" name="Text Box 50"/>
          <p:cNvSpPr txBox="1">
            <a:spLocks noChangeArrowheads="1"/>
          </p:cNvSpPr>
          <p:nvPr/>
        </p:nvSpPr>
        <p:spPr bwMode="auto">
          <a:xfrm>
            <a:off x="4470695" y="5029200"/>
            <a:ext cx="9360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FFFFFF"/>
                </a:solidFill>
                <a:latin typeface="Comic Sans MS"/>
                <a:cs typeface="Comic Sans MS"/>
              </a:rPr>
              <a:t>Tandems</a:t>
            </a: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 rot="219660">
            <a:off x="3581400" y="278288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 rot="3112852">
            <a:off x="900113" y="2151062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37" name="Rectangle 53"/>
          <p:cNvSpPr>
            <a:spLocks noChangeArrowheads="1"/>
          </p:cNvSpPr>
          <p:nvPr/>
        </p:nvSpPr>
        <p:spPr bwMode="auto">
          <a:xfrm rot="-771096">
            <a:off x="7829550" y="2525713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38" name="Rectangle 54"/>
          <p:cNvSpPr>
            <a:spLocks noChangeArrowheads="1"/>
          </p:cNvSpPr>
          <p:nvPr/>
        </p:nvSpPr>
        <p:spPr bwMode="auto">
          <a:xfrm rot="1180436">
            <a:off x="8226425" y="157003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39" name="Rectangle 55"/>
          <p:cNvSpPr>
            <a:spLocks noChangeArrowheads="1"/>
          </p:cNvSpPr>
          <p:nvPr/>
        </p:nvSpPr>
        <p:spPr bwMode="auto">
          <a:xfrm rot="181585">
            <a:off x="5627688" y="1166813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 rot="-581619">
            <a:off x="2498725" y="1303338"/>
            <a:ext cx="152400" cy="984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4017328" y="3019954"/>
            <a:ext cx="11966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="1" dirty="0" smtClean="0">
                <a:solidFill>
                  <a:srgbClr val="FFFFFF"/>
                </a:solidFill>
                <a:latin typeface="Comic Sans MS"/>
                <a:cs typeface="Comic Sans MS"/>
              </a:rPr>
              <a:t>STAR</a:t>
            </a:r>
          </a:p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large rapidity </a:t>
            </a:r>
          </a:p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-1 &lt; </a:t>
            </a:r>
            <a:r>
              <a:rPr lang="en-US" sz="12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h</a:t>
            </a:r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 &lt; 4</a:t>
            </a:r>
          </a:p>
          <a:p>
            <a:pPr algn="ctr" eaLnBrk="0" hangingPunct="0"/>
            <a:r>
              <a:rPr lang="en-US" sz="1200" b="1" dirty="0" smtClean="0">
                <a:solidFill>
                  <a:srgbClr val="FFFFFF"/>
                </a:solidFill>
                <a:latin typeface="Comic Sans MS"/>
                <a:cs typeface="Comic Sans MS"/>
              </a:rPr>
              <a:t>multipurpose</a:t>
            </a:r>
            <a:endParaRPr lang="en-US" sz="1200" b="1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16442" name="Text Box 58"/>
          <p:cNvSpPr txBox="1">
            <a:spLocks noChangeArrowheads="1"/>
          </p:cNvSpPr>
          <p:nvPr/>
        </p:nvSpPr>
        <p:spPr bwMode="auto">
          <a:xfrm>
            <a:off x="594418" y="2425169"/>
            <a:ext cx="15231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="1" dirty="0" smtClean="0">
                <a:solidFill>
                  <a:srgbClr val="FFFFFF"/>
                </a:solidFill>
                <a:latin typeface="Comic Sans MS"/>
                <a:cs typeface="Comic Sans MS"/>
              </a:rPr>
              <a:t>PHENIX</a:t>
            </a:r>
          </a:p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small mid-</a:t>
            </a:r>
            <a:r>
              <a:rPr lang="en-US" sz="1200" dirty="0" err="1" smtClean="0">
                <a:solidFill>
                  <a:srgbClr val="FFFFFF"/>
                </a:solidFill>
                <a:latin typeface="Comic Sans MS"/>
                <a:cs typeface="Comic Sans MS"/>
              </a:rPr>
              <a:t>rapitity</a:t>
            </a:r>
            <a:endParaRPr lang="en-US" sz="1200" dirty="0" smtClean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-0.35 </a:t>
            </a:r>
            <a:r>
              <a:rPr lang="en-US" sz="1200" dirty="0">
                <a:solidFill>
                  <a:srgbClr val="FFFFFF"/>
                </a:solidFill>
                <a:latin typeface="Comic Sans MS"/>
                <a:cs typeface="Comic Sans MS"/>
              </a:rPr>
              <a:t>&lt; </a:t>
            </a:r>
            <a:r>
              <a:rPr lang="en-US" sz="1200" dirty="0">
                <a:solidFill>
                  <a:srgbClr val="FFFFFF"/>
                </a:solidFill>
                <a:latin typeface="Symbol" charset="2"/>
                <a:cs typeface="Symbol" charset="2"/>
              </a:rPr>
              <a:t>h</a:t>
            </a:r>
            <a:r>
              <a:rPr lang="en-US" sz="1200" dirty="0">
                <a:solidFill>
                  <a:srgbClr val="FFFFFF"/>
                </a:solidFill>
                <a:latin typeface="Comic Sans MS"/>
                <a:cs typeface="Comic Sans MS"/>
              </a:rPr>
              <a:t> &lt; </a:t>
            </a:r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0.35</a:t>
            </a:r>
            <a:endParaRPr lang="en-US" sz="1200" dirty="0">
              <a:solidFill>
                <a:srgbClr val="FFFFFF"/>
              </a:solidFill>
              <a:latin typeface="Comic Sans MS"/>
              <a:cs typeface="Comic Sans MS"/>
            </a:endParaRPr>
          </a:p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forward </a:t>
            </a:r>
            <a:r>
              <a:rPr lang="en-US" sz="1200" dirty="0" smtClean="0">
                <a:solidFill>
                  <a:srgbClr val="FFFFFF"/>
                </a:solidFill>
                <a:latin typeface="Symbol" charset="2"/>
                <a:cs typeface="Symbol" charset="2"/>
              </a:rPr>
              <a:t>m</a:t>
            </a:r>
            <a:r>
              <a:rPr lang="en-US" sz="1200" dirty="0" smtClean="0">
                <a:solidFill>
                  <a:srgbClr val="FFFFFF"/>
                </a:solidFill>
                <a:latin typeface="Comic Sans MS"/>
                <a:cs typeface="Comic Sans MS"/>
              </a:rPr>
              <a:t>-arms</a:t>
            </a:r>
            <a:endParaRPr lang="en-US" sz="1200" b="1" dirty="0" smtClean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16444" name="Text Box 60"/>
          <p:cNvSpPr txBox="1">
            <a:spLocks noChangeArrowheads="1"/>
          </p:cNvSpPr>
          <p:nvPr/>
        </p:nvSpPr>
        <p:spPr bwMode="auto">
          <a:xfrm>
            <a:off x="4902901" y="1258888"/>
            <a:ext cx="21210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FFFFF"/>
                </a:solidFill>
                <a:latin typeface="Comic Sans MS"/>
                <a:cs typeface="Comic Sans MS"/>
              </a:rPr>
              <a:t>Jet/C-</a:t>
            </a:r>
            <a:r>
              <a:rPr lang="en-US" sz="1600" b="1" dirty="0" err="1" smtClean="0">
                <a:solidFill>
                  <a:srgbClr val="FFFFFF"/>
                </a:solidFill>
                <a:latin typeface="Comic Sans MS"/>
                <a:cs typeface="Comic Sans MS"/>
              </a:rPr>
              <a:t>Polarimeters</a:t>
            </a:r>
            <a:endParaRPr lang="en-US" sz="1600" b="1" dirty="0" smtClean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16445" name="Text Box 61"/>
          <p:cNvSpPr txBox="1">
            <a:spLocks noChangeArrowheads="1"/>
          </p:cNvSpPr>
          <p:nvPr/>
        </p:nvSpPr>
        <p:spPr bwMode="auto">
          <a:xfrm>
            <a:off x="7845021" y="2565400"/>
            <a:ext cx="4405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 smtClean="0">
                <a:solidFill>
                  <a:srgbClr val="FFFFFF"/>
                </a:solidFill>
                <a:latin typeface="Comic Sans MS"/>
                <a:cs typeface="Comic Sans MS"/>
              </a:rPr>
              <a:t>RF</a:t>
            </a:r>
            <a:endParaRPr lang="en-US" sz="1600" b="1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16450" name="Line 66"/>
          <p:cNvSpPr>
            <a:spLocks noChangeShapeType="1"/>
          </p:cNvSpPr>
          <p:nvPr/>
        </p:nvSpPr>
        <p:spPr bwMode="auto">
          <a:xfrm>
            <a:off x="836613" y="3741738"/>
            <a:ext cx="220662" cy="100012"/>
          </a:xfrm>
          <a:prstGeom prst="line">
            <a:avLst/>
          </a:prstGeom>
          <a:noFill/>
          <a:ln w="25400">
            <a:solidFill>
              <a:srgbClr val="0066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51" name="Oval 67"/>
          <p:cNvSpPr>
            <a:spLocks noChangeArrowheads="1"/>
          </p:cNvSpPr>
          <p:nvPr/>
        </p:nvSpPr>
        <p:spPr bwMode="auto">
          <a:xfrm>
            <a:off x="1044575" y="3722688"/>
            <a:ext cx="473075" cy="166687"/>
          </a:xfrm>
          <a:prstGeom prst="ellipse">
            <a:avLst/>
          </a:prstGeom>
          <a:noFill/>
          <a:ln w="25400">
            <a:solidFill>
              <a:srgbClr val="33CCCC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52" name="Oval 68"/>
          <p:cNvSpPr>
            <a:spLocks noChangeArrowheads="1"/>
          </p:cNvSpPr>
          <p:nvPr/>
        </p:nvSpPr>
        <p:spPr bwMode="auto">
          <a:xfrm>
            <a:off x="1295400" y="3746500"/>
            <a:ext cx="1981200" cy="758825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53" name="Freeform 69"/>
          <p:cNvSpPr>
            <a:spLocks/>
          </p:cNvSpPr>
          <p:nvPr/>
        </p:nvSpPr>
        <p:spPr bwMode="auto">
          <a:xfrm>
            <a:off x="706438" y="3656013"/>
            <a:ext cx="246062" cy="107950"/>
          </a:xfrm>
          <a:custGeom>
            <a:avLst/>
            <a:gdLst>
              <a:gd name="T0" fmla="*/ 0 w 126"/>
              <a:gd name="T1" fmla="*/ 2147483647 h 67"/>
              <a:gd name="T2" fmla="*/ 2147483647 w 126"/>
              <a:gd name="T3" fmla="*/ 2147483647 h 67"/>
              <a:gd name="T4" fmla="*/ 2147483647 w 126"/>
              <a:gd name="T5" fmla="*/ 2147483647 h 67"/>
              <a:gd name="T6" fmla="*/ 2147483647 w 126"/>
              <a:gd name="T7" fmla="*/ 0 h 67"/>
              <a:gd name="T8" fmla="*/ 0 w 126"/>
              <a:gd name="T9" fmla="*/ 2147483647 h 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6"/>
              <a:gd name="T16" fmla="*/ 0 h 67"/>
              <a:gd name="T17" fmla="*/ 126 w 126"/>
              <a:gd name="T18" fmla="*/ 67 h 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6" h="67">
                <a:moveTo>
                  <a:pt x="0" y="24"/>
                </a:moveTo>
                <a:lnTo>
                  <a:pt x="93" y="67"/>
                </a:lnTo>
                <a:lnTo>
                  <a:pt x="126" y="45"/>
                </a:lnTo>
                <a:lnTo>
                  <a:pt x="33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endParaRPr lang="en-US"/>
          </a:p>
        </p:txBody>
      </p:sp>
      <p:sp>
        <p:nvSpPr>
          <p:cNvPr id="16454" name="Text Box 70"/>
          <p:cNvSpPr txBox="1">
            <a:spLocks noChangeArrowheads="1"/>
          </p:cNvSpPr>
          <p:nvPr/>
        </p:nvSpPr>
        <p:spPr bwMode="auto">
          <a:xfrm>
            <a:off x="531454" y="3352800"/>
            <a:ext cx="6325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FFFFFF"/>
                </a:solidFill>
                <a:latin typeface="Comic Sans MS"/>
                <a:cs typeface="Comic Sans MS"/>
              </a:rPr>
              <a:t>EBIS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2070100"/>
            <a:ext cx="1460500" cy="1371600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01" y="1403351"/>
            <a:ext cx="1704975" cy="1114425"/>
          </a:xfrm>
          <a:prstGeom prst="rect">
            <a:avLst/>
          </a:prstGeom>
        </p:spPr>
      </p:pic>
      <p:sp>
        <p:nvSpPr>
          <p:cNvPr id="83" name="Text Box 61"/>
          <p:cNvSpPr txBox="1">
            <a:spLocks noChangeArrowheads="1"/>
          </p:cNvSpPr>
          <p:nvPr/>
        </p:nvSpPr>
        <p:spPr bwMode="auto">
          <a:xfrm>
            <a:off x="8161662" y="1278466"/>
            <a:ext cx="5565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b="1" dirty="0" err="1" smtClean="0">
                <a:solidFill>
                  <a:srgbClr val="FFFFFF"/>
                </a:solidFill>
                <a:latin typeface="Comic Sans MS"/>
                <a:cs typeface="Comic Sans MS"/>
              </a:rPr>
              <a:t>CeC</a:t>
            </a:r>
            <a:endParaRPr lang="en-US" sz="1600" b="1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sp>
        <p:nvSpPr>
          <p:cNvPr id="84" name="Text Box 61"/>
          <p:cNvSpPr txBox="1">
            <a:spLocks noChangeArrowheads="1"/>
          </p:cNvSpPr>
          <p:nvPr/>
        </p:nvSpPr>
        <p:spPr bwMode="auto">
          <a:xfrm>
            <a:off x="2223545" y="1039284"/>
            <a:ext cx="7360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600" dirty="0" err="1" smtClean="0">
                <a:solidFill>
                  <a:srgbClr val="FFFFFF"/>
                </a:solidFill>
                <a:latin typeface="Comic Sans MS"/>
                <a:cs typeface="Comic Sans MS"/>
              </a:rPr>
              <a:t>eLens</a:t>
            </a:r>
            <a:endParaRPr lang="en-US" sz="1600" b="1" dirty="0">
              <a:solidFill>
                <a:srgbClr val="FFFFFF"/>
              </a:solidFill>
              <a:latin typeface="Comic Sans MS"/>
              <a:cs typeface="Comic Sans MS"/>
            </a:endParaRPr>
          </a:p>
        </p:txBody>
      </p:sp>
      <p:pic>
        <p:nvPicPr>
          <p:cNvPr id="2" name="Picture 1" descr="RhicLuminosityP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49" y="859875"/>
            <a:ext cx="5974080" cy="51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22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5-23 at 10.06.3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308" y="0"/>
            <a:ext cx="9282307" cy="687131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510DA-144D-8F41-8B23-7295C25FD0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749782"/>
            <a:ext cx="4535102" cy="5370296"/>
          </a:xfrm>
          <a:prstGeom prst="rect">
            <a:avLst/>
          </a:prstGeom>
        </p:spPr>
      </p:pic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213356" y="82587"/>
            <a:ext cx="8750889" cy="607838"/>
          </a:xfrm>
          <a:prstGeom prst="rect">
            <a:avLst/>
          </a:prstGeom>
          <a:gradFill rotWithShape="0">
            <a:gsLst>
              <a:gs pos="0">
                <a:srgbClr val="5E7575"/>
              </a:gs>
              <a:gs pos="50000">
                <a:srgbClr val="CCFFFF"/>
              </a:gs>
              <a:gs pos="100000">
                <a:srgbClr val="5E7575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3789" tIns="71854" rIns="93789" bIns="46894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70283" algn="l"/>
                <a:tab pos="942233" algn="l"/>
                <a:tab pos="1414183" algn="l"/>
                <a:tab pos="1886134" algn="l"/>
                <a:tab pos="2358084" algn="l"/>
                <a:tab pos="2830034" algn="l"/>
                <a:tab pos="3301984" algn="l"/>
                <a:tab pos="3773935" algn="l"/>
                <a:tab pos="4245885" algn="l"/>
                <a:tab pos="4717835" algn="l"/>
                <a:tab pos="5189785" algn="l"/>
                <a:tab pos="5661736" algn="l"/>
                <a:tab pos="6133686" algn="l"/>
                <a:tab pos="6605636" algn="l"/>
                <a:tab pos="7077586" algn="l"/>
                <a:tab pos="7549537" algn="l"/>
                <a:tab pos="8021487" algn="l"/>
                <a:tab pos="8493437" algn="l"/>
                <a:tab pos="8965387" algn="l"/>
                <a:tab pos="9437338" algn="l"/>
              </a:tabLst>
            </a:pPr>
            <a:r>
              <a:rPr lang="en-GB" sz="2800" b="1" dirty="0" smtClean="0">
                <a:solidFill>
                  <a:srgbClr val="CC0000"/>
                </a:solidFill>
                <a:latin typeface="Times New Roman" charset="0"/>
                <a:ea typeface="DejaVu Sans" charset="0"/>
                <a:cs typeface="DejaVu Sans" charset="0"/>
              </a:rPr>
              <a:t>Measurement of TSSA for weak bosons @ STAR</a:t>
            </a:r>
            <a:endParaRPr lang="en-GB" sz="2800" b="1" dirty="0">
              <a:solidFill>
                <a:srgbClr val="CC0000"/>
              </a:solidFill>
              <a:latin typeface="Times New Roman" charset="0"/>
              <a:ea typeface="DejaVu Sans" charset="0"/>
              <a:cs typeface="DejaVu Sans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78799" y="1066800"/>
            <a:ext cx="4050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>
                <a:solidFill>
                  <a:srgbClr val="FF0000"/>
                </a:solidFill>
              </a:rPr>
              <a:t>Phys. Rev. Lett. 116, 132301 (2016</a:t>
            </a:r>
            <a:r>
              <a:rPr lang="hu-HU" sz="20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hu-HU" sz="2000" b="1" dirty="0" smtClean="0">
                <a:solidFill>
                  <a:srgbClr val="FF0000"/>
                </a:solidFill>
              </a:rPr>
              <a:t>Editor’s suggestion</a:t>
            </a:r>
          </a:p>
          <a:p>
            <a:pPr algn="ctr"/>
            <a:r>
              <a:rPr lang="hu-HU" sz="1600" b="1" dirty="0" smtClean="0">
                <a:solidFill>
                  <a:srgbClr val="FF0000"/>
                </a:solidFill>
              </a:rPr>
              <a:t>[arXiv</a:t>
            </a:r>
            <a:r>
              <a:rPr lang="hu-HU" sz="1600" b="1" dirty="0">
                <a:solidFill>
                  <a:srgbClr val="FF0000"/>
                </a:solidFill>
              </a:rPr>
              <a:t>:</a:t>
            </a:r>
            <a:r>
              <a:rPr lang="hu-HU" sz="1600" b="1" dirty="0" smtClean="0">
                <a:solidFill>
                  <a:srgbClr val="FF0000"/>
                </a:solidFill>
              </a:rPr>
              <a:t>1511.06003]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64518" name="Line 3"/>
          <p:cNvSpPr>
            <a:spLocks noChangeShapeType="1"/>
          </p:cNvSpPr>
          <p:nvPr/>
        </p:nvSpPr>
        <p:spPr bwMode="auto">
          <a:xfrm>
            <a:off x="304073" y="6170879"/>
            <a:ext cx="8535855" cy="1652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6058" tIns="48029" rIns="96058" bIns="48029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86703" y="690425"/>
            <a:ext cx="44572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Comic Sans MS"/>
                <a:cs typeface="Comic Sans MS"/>
              </a:rPr>
              <a:t>New paper from STAR</a:t>
            </a:r>
            <a:endParaRPr lang="en-US" sz="2400" b="1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24002" y="1893043"/>
            <a:ext cx="4395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World’s first direct experimental test of the sign change in the </a:t>
            </a:r>
            <a:r>
              <a:rPr lang="en-US" sz="2000" b="1" dirty="0" err="1" smtClean="0">
                <a:solidFill>
                  <a:srgbClr val="0000FF"/>
                </a:solidFill>
              </a:rPr>
              <a:t>Sivers</a:t>
            </a:r>
            <a:r>
              <a:rPr lang="en-US" sz="2000" b="1" dirty="0" smtClean="0">
                <a:solidFill>
                  <a:srgbClr val="0000FF"/>
                </a:solidFill>
              </a:rPr>
              <a:t> function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4003" y="2569623"/>
            <a:ext cx="4214446" cy="3570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b="1" dirty="0" smtClean="0"/>
              <a:t>RHIC is the only polarized </a:t>
            </a:r>
            <a:r>
              <a:rPr lang="en-US" b="1" dirty="0" err="1" smtClean="0"/>
              <a:t>p+p</a:t>
            </a:r>
            <a:r>
              <a:rPr lang="en-US" b="1" dirty="0" smtClean="0"/>
              <a:t> collider. </a:t>
            </a:r>
            <a:r>
              <a:rPr lang="en-US" dirty="0" smtClean="0"/>
              <a:t>Its top energy is enough to produce weak bosons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/>
              <a:t>Selection of weak bosons well established at STAR 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 smtClean="0"/>
              <a:t>Long. spin asymmetries: </a:t>
            </a:r>
          </a:p>
          <a:p>
            <a:pPr lvl="1" indent="292100"/>
            <a:r>
              <a:rPr lang="en-US" sz="1400" dirty="0" smtClean="0"/>
              <a:t>Phys</a:t>
            </a:r>
            <a:r>
              <a:rPr lang="en-US" sz="1400" dirty="0"/>
              <a:t>. </a:t>
            </a:r>
            <a:r>
              <a:rPr lang="en-US" sz="1400" dirty="0" smtClean="0"/>
              <a:t>Rev. </a:t>
            </a:r>
            <a:r>
              <a:rPr lang="hu-HU" sz="1400" dirty="0" smtClean="0"/>
              <a:t>Lett</a:t>
            </a:r>
            <a:r>
              <a:rPr lang="hu-HU" sz="1400" dirty="0"/>
              <a:t>. 113, 072301 (2014</a:t>
            </a:r>
            <a:r>
              <a:rPr lang="hu-HU" sz="1400" dirty="0" smtClean="0"/>
              <a:t>)</a:t>
            </a:r>
          </a:p>
          <a:p>
            <a:pPr lvl="1" indent="292100"/>
            <a:r>
              <a:rPr lang="hu-HU" sz="1400" dirty="0" smtClean="0"/>
              <a:t>Phys. Rev</a:t>
            </a:r>
            <a:r>
              <a:rPr lang="hu-HU" sz="1400" dirty="0"/>
              <a:t>. Lett. 106, 062002 (2011)</a:t>
            </a:r>
            <a:endParaRPr lang="en-US" sz="1400" dirty="0" smtClean="0"/>
          </a:p>
          <a:p>
            <a:pPr marL="742950" lvl="1" indent="-285750">
              <a:buFont typeface="Arial"/>
              <a:buChar char="•"/>
            </a:pPr>
            <a:r>
              <a:rPr lang="en-US" b="1" dirty="0" err="1" smtClean="0"/>
              <a:t>unpolarized</a:t>
            </a:r>
            <a:r>
              <a:rPr lang="en-US" b="1" dirty="0" smtClean="0"/>
              <a:t> </a:t>
            </a:r>
            <a:r>
              <a:rPr lang="en-US" b="1" dirty="0" err="1" smtClean="0"/>
              <a:t>xsec</a:t>
            </a:r>
            <a:r>
              <a:rPr lang="en-US" b="1" dirty="0" smtClean="0"/>
              <a:t>: </a:t>
            </a:r>
          </a:p>
          <a:p>
            <a:pPr lvl="1" indent="292100"/>
            <a:r>
              <a:rPr lang="en-US" sz="1400" dirty="0" smtClean="0"/>
              <a:t>Phys</a:t>
            </a:r>
            <a:r>
              <a:rPr lang="en-US" sz="1400" dirty="0"/>
              <a:t>. </a:t>
            </a:r>
            <a:r>
              <a:rPr lang="en-US" sz="1400" dirty="0" smtClean="0"/>
              <a:t>Rev. D </a:t>
            </a:r>
            <a:r>
              <a:rPr lang="en-US" sz="1400" dirty="0"/>
              <a:t>85, 092010 (2012)</a:t>
            </a:r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/>
              <a:t>This measurement is STAR’s first attempt to reconstruct the produced boson’s kinematics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0728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658" y="47559"/>
            <a:ext cx="8229600" cy="825666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W reconstruction with recoil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7509" y="1387369"/>
            <a:ext cx="44950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Decay lepton A</a:t>
            </a:r>
            <a:r>
              <a:rPr lang="en-US" baseline="-25000" dirty="0" smtClean="0"/>
              <a:t>N</a:t>
            </a:r>
            <a:r>
              <a:rPr lang="en-US" dirty="0" smtClean="0"/>
              <a:t> is small and hard to measure</a:t>
            </a:r>
          </a:p>
          <a:p>
            <a:endParaRPr lang="en-US" dirty="0" smtClean="0"/>
          </a:p>
          <a:p>
            <a:r>
              <a:rPr lang="en-US" dirty="0" smtClean="0"/>
              <a:t>    </a:t>
            </a:r>
            <a:r>
              <a:rPr lang="en-US" dirty="0" smtClean="0">
                <a:solidFill>
                  <a:srgbClr val="0000FF"/>
                </a:solidFill>
              </a:rPr>
              <a:t> W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~ few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 &lt;&lt;  ~40GeV  from W decay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-10243" y="3881278"/>
            <a:ext cx="3456087" cy="2692504"/>
            <a:chOff x="133153" y="3451403"/>
            <a:chExt cx="3456087" cy="2692504"/>
          </a:xfrm>
        </p:grpSpPr>
        <p:pic>
          <p:nvPicPr>
            <p:cNvPr id="12" name="Picture 11" descr="W_production_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5190" y="3675518"/>
              <a:ext cx="3194050" cy="2468389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2756733" y="5084142"/>
              <a:ext cx="554908" cy="45788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1945682" y="3940028"/>
              <a:ext cx="606833" cy="291272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1945682" y="5345588"/>
              <a:ext cx="606833" cy="291272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3153" y="3451403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73223" y="3603019"/>
            <a:ext cx="62109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W momentum reconstruction well tested at </a:t>
            </a:r>
            <a:r>
              <a:rPr lang="en-US" b="1" dirty="0" err="1" smtClean="0">
                <a:solidFill>
                  <a:srgbClr val="0000FF"/>
                </a:solidFill>
              </a:rPr>
              <a:t>FermiLab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and LHC </a:t>
            </a:r>
          </a:p>
          <a:p>
            <a:pPr algn="ctr"/>
            <a:r>
              <a:rPr lang="en-US" sz="1600" b="1" dirty="0" smtClean="0"/>
              <a:t>[CDF: PRD </a:t>
            </a:r>
            <a:r>
              <a:rPr lang="en-US" sz="1600" b="1" dirty="0"/>
              <a:t>70, 032004 (2004)</a:t>
            </a:r>
            <a:r>
              <a:rPr lang="en-US" sz="1600" b="1" dirty="0" smtClean="0"/>
              <a:t>; ATLAS</a:t>
            </a:r>
            <a:r>
              <a:rPr lang="en-US" sz="1600" b="1" dirty="0"/>
              <a:t>:  JHEP 1012 (2010) 060] 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703420"/>
              </p:ext>
            </p:extLst>
          </p:nvPr>
        </p:nvGraphicFramePr>
        <p:xfrm>
          <a:off x="3445844" y="2481164"/>
          <a:ext cx="3284208" cy="496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61" name="Equation" r:id="rId4" imgW="1435100" imgH="203200" progId="Equation.3">
                  <p:embed/>
                </p:oleObj>
              </mc:Choice>
              <mc:Fallback>
                <p:oleObj name="Equation" r:id="rId4" imgW="1435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5844" y="2481164"/>
                        <a:ext cx="3284208" cy="4968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rcRect r="6155" b="4762"/>
          <a:stretch>
            <a:fillRect/>
          </a:stretch>
        </p:blipFill>
        <p:spPr>
          <a:xfrm>
            <a:off x="3672071" y="4178262"/>
            <a:ext cx="5238417" cy="24603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/>
          <a:srcRect r="49281"/>
          <a:stretch/>
        </p:blipFill>
        <p:spPr>
          <a:xfrm>
            <a:off x="256905" y="1068455"/>
            <a:ext cx="2606540" cy="24904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/>
          <a:srcRect r="50924"/>
          <a:stretch/>
        </p:blipFill>
        <p:spPr>
          <a:xfrm>
            <a:off x="3499898" y="979555"/>
            <a:ext cx="2723102" cy="27231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794" y="3338774"/>
            <a:ext cx="2952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Z.-B. Kang &amp; J.-W. Qui arXiv</a:t>
            </a:r>
            <a:r>
              <a:rPr lang="en-US" sz="1000" dirty="0"/>
              <a:t>:</a:t>
            </a:r>
            <a:r>
              <a:rPr lang="en-US" sz="1000" dirty="0" smtClean="0"/>
              <a:t>0903.3629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518658" y="874880"/>
            <a:ext cx="273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Decay Lepton Asymmetries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85319" y="87488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 Asymmetries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863445" y="2171700"/>
            <a:ext cx="984655" cy="12700"/>
          </a:xfrm>
          <a:prstGeom prst="straightConnector1">
            <a:avLst/>
          </a:prstGeom>
          <a:ln w="1016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712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AB1DB-3EEE-774A-AAE9-21016302305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4" name="Picture 23" descr="hWBosonPz_GoodRecoFraction_OtherSo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999" y="1290532"/>
            <a:ext cx="4445000" cy="4178457"/>
          </a:xfrm>
          <a:prstGeom prst="rect">
            <a:avLst/>
          </a:prstGeom>
        </p:spPr>
      </p:pic>
      <p:pic>
        <p:nvPicPr>
          <p:cNvPr id="25" name="Picture 24" descr="plot_DataMc_WpPt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63" y="1290532"/>
            <a:ext cx="4188372" cy="393721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044700" y="5437485"/>
            <a:ext cx="48269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GOOD data/MC agreement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18658" y="47559"/>
            <a:ext cx="8229600" cy="825666"/>
          </a:xfrm>
        </p:spPr>
        <p:txBody>
          <a:bodyPr>
            <a:norm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W reconstruction DATA VS MC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9992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2233</TotalTime>
  <Words>2738</Words>
  <Application>Microsoft Macintosh PowerPoint</Application>
  <PresentationFormat>On-screen Show (4:3)</PresentationFormat>
  <Paragraphs>560</Paragraphs>
  <Slides>31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Office Theme</vt:lpstr>
      <vt:lpstr>Equation</vt:lpstr>
      <vt:lpstr>Microsoft Equation</vt:lpstr>
      <vt:lpstr>Transverse Single Spin asymmetries for gauge boson production  at RHIC</vt:lpstr>
      <vt:lpstr>Contents</vt:lpstr>
      <vt:lpstr>The none-universality of the Sivers function</vt:lpstr>
      <vt:lpstr>Sivers Function and DY, W and direct photons</vt:lpstr>
      <vt:lpstr>RHIC@BNL in 2016</vt:lpstr>
      <vt:lpstr>PowerPoint Presentation</vt:lpstr>
      <vt:lpstr>PowerPoint Presentation</vt:lpstr>
      <vt:lpstr>W reconstruction with recoil</vt:lpstr>
      <vt:lpstr>W reconstruction DATA VS MC</vt:lpstr>
      <vt:lpstr>AN FOR W PRODUCTION</vt:lpstr>
      <vt:lpstr>TMD Q2 evolution</vt:lpstr>
      <vt:lpstr>SIVER’S SIGN CHANGE, If NO TMD EVOLUTION</vt:lpstr>
      <vt:lpstr>PowerPoint Presentation</vt:lpstr>
      <vt:lpstr>PowerPoint Presentation</vt:lpstr>
      <vt:lpstr>STAR Forward calorimeter (FMS)</vt:lpstr>
      <vt:lpstr>Run 15</vt:lpstr>
      <vt:lpstr>PowerPoint Presentation</vt:lpstr>
      <vt:lpstr>PowerPoint Presentation</vt:lpstr>
      <vt:lpstr>RHIC polarized p+p &amp; p+A Timeline</vt:lpstr>
      <vt:lpstr>RHIC polarized p+p &amp; p+A Timeline</vt:lpstr>
      <vt:lpstr>fsPHENIX Upgrade Plans</vt:lpstr>
      <vt:lpstr>STAR forward Upgrade plans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STAR: ANW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 Physics at STAR W and Forward</dc:title>
  <dc:creator>Akio Ogawa</dc:creator>
  <cp:lastModifiedBy>Akio Ogawa</cp:lastModifiedBy>
  <cp:revision>242</cp:revision>
  <dcterms:created xsi:type="dcterms:W3CDTF">2015-05-20T17:33:53Z</dcterms:created>
  <dcterms:modified xsi:type="dcterms:W3CDTF">2016-09-26T14:11:11Z</dcterms:modified>
</cp:coreProperties>
</file>