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8" r:id="rId2"/>
    <p:sldId id="258" r:id="rId3"/>
    <p:sldId id="303" r:id="rId4"/>
    <p:sldId id="283" r:id="rId5"/>
    <p:sldId id="290" r:id="rId6"/>
    <p:sldId id="305" r:id="rId7"/>
    <p:sldId id="307" r:id="rId8"/>
    <p:sldId id="301" r:id="rId9"/>
    <p:sldId id="308" r:id="rId10"/>
    <p:sldId id="291" r:id="rId11"/>
    <p:sldId id="292" r:id="rId12"/>
    <p:sldId id="302" r:id="rId13"/>
    <p:sldId id="298" r:id="rId14"/>
    <p:sldId id="294" r:id="rId15"/>
    <p:sldId id="296" r:id="rId16"/>
    <p:sldId id="30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843" autoAdjust="0"/>
    <p:restoredTop sz="86257" autoAdjust="0"/>
  </p:normalViewPr>
  <p:slideViewPr>
    <p:cSldViewPr snapToGrid="0" snapToObjects="1">
      <p:cViewPr>
        <p:scale>
          <a:sx n="105" d="100"/>
          <a:sy n="105" d="100"/>
        </p:scale>
        <p:origin x="736" y="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372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94F7D-FFE9-9E43-869F-A7FE703BD2C0}" type="datetimeFigureOut">
              <a:rPr lang="en-US" smtClean="0"/>
              <a:t>9/26/16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FB8BC-9F0C-1E46-992F-7C96565D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28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23A67D-6771-D344-9958-8EF7BF7D6A19}" type="datetimeFigureOut">
              <a:rPr lang="en-US" smtClean="0"/>
              <a:pPr/>
              <a:t>9/26/16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4A5B5-D02E-8B41-BDB7-5CD303D1FE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6725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4A5B5-D02E-8B41-BDB7-5CD303D1FEE4}" type="slidenum">
              <a:rPr lang="en-US" smtClean="0"/>
              <a:pPr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8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4A5B5-D02E-8B41-BDB7-5CD303D1FEE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360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4A5B5-D02E-8B41-BDB7-5CD303D1FEE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8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A3B694-0648-8640-9E54-A1090577222D}" type="slidenum">
              <a:rPr lang="fr-FR">
                <a:solidFill>
                  <a:prstClr val="black"/>
                </a:solidFill>
                <a:latin typeface="Calibri"/>
              </a:rPr>
              <a:pPr>
                <a:defRPr/>
              </a:pPr>
              <a:t>15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0656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4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133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22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0272" y="638132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86CB1A7-3D75-42F8-BB32-DC30ABB7998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137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0272" y="638132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86CB1A7-3D75-42F8-BB32-DC30ABB7998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416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0272" y="638132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86CB1A7-3D75-42F8-BB32-DC30ABB7998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57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40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55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54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214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30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76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23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606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238D9-2BC8-9841-B619-94B837E2D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5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80" r:id="rId13"/>
    <p:sldLayoutId id="2147483681" r:id="rId1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2.emf"/><Relationship Id="rId3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notesSlide" Target="../notesSlides/notesSlide3.xml"/><Relationship Id="rId5" Type="http://schemas.openxmlformats.org/officeDocument/2006/relationships/oleObject" Target="../embeddings/oleObject1.bin"/><Relationship Id="rId6" Type="http://schemas.openxmlformats.org/officeDocument/2006/relationships/image" Target="../media/image5.w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6.wmf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wmf"/><Relationship Id="rId5" Type="http://schemas.openxmlformats.org/officeDocument/2006/relationships/image" Target="../media/image13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4" Type="http://schemas.openxmlformats.org/officeDocument/2006/relationships/image" Target="../media/image15.wmf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1.png"/><Relationship Id="rId3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608" y="697266"/>
            <a:ext cx="8983785" cy="2420350"/>
          </a:xfrm>
        </p:spPr>
        <p:txBody>
          <a:bodyPr>
            <a:noAutofit/>
          </a:bodyPr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Futura Medium" charset="0"/>
                <a:ea typeface="Futura Medium" charset="0"/>
                <a:cs typeface="Futura Medium" charset="0"/>
              </a:rPr>
              <a:t>Calibration of the PEPPo Polarimetry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Futura Medium" charset="0"/>
                <a:ea typeface="Futura Medium" charset="0"/>
                <a:cs typeface="Futura Medium" charset="0"/>
              </a:rPr>
              <a:t/>
            </a:r>
            <a:b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Futura Medium" charset="0"/>
                <a:ea typeface="Futura Medium" charset="0"/>
                <a:cs typeface="Futura Medium" charset="0"/>
              </a:rPr>
            </a:b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Futura Medium" charset="0"/>
                <a:ea typeface="Futura Medium" charset="0"/>
                <a:cs typeface="Futura Medium" charset="0"/>
              </a:rPr>
              <a:t>(a tale of two </a:t>
            </a:r>
            <a:r>
              <a:rPr lang="en-US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Futura Medium" charset="0"/>
                <a:ea typeface="Futura Medium" charset="0"/>
                <a:cs typeface="Futura Medium" charset="0"/>
              </a:rPr>
              <a:t>polarimeters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Futura Medium" charset="0"/>
                <a:ea typeface="Futura Medium" charset="0"/>
                <a:cs typeface="Futura Medium" charset="0"/>
              </a:rPr>
              <a:t>)</a:t>
            </a:r>
            <a:endParaRPr lang="en-US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747" y="3164254"/>
            <a:ext cx="8913038" cy="1019708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r>
              <a:rPr lang="fr-FR" sz="16000" dirty="0" smtClean="0">
                <a:solidFill>
                  <a:srgbClr val="008000"/>
                </a:solidFill>
                <a:latin typeface="Futura Medium" charset="0"/>
                <a:ea typeface="Futura Medium" charset="0"/>
                <a:cs typeface="Futura Medium" charset="0"/>
              </a:rPr>
              <a:t>Adeleke</a:t>
            </a:r>
            <a:r>
              <a:rPr lang="fr-FR" sz="160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fr-FR" sz="16000" dirty="0" smtClean="0">
                <a:solidFill>
                  <a:srgbClr val="008000"/>
                </a:solidFill>
                <a:latin typeface="Futura Medium" charset="0"/>
                <a:ea typeface="Futura Medium" charset="0"/>
                <a:cs typeface="Futura Medium" charset="0"/>
              </a:rPr>
              <a:t>Adeyemi</a:t>
            </a:r>
          </a:p>
          <a:p>
            <a:pPr>
              <a:defRPr/>
            </a:pPr>
            <a:r>
              <a:rPr lang="fr-FR" sz="11200" dirty="0" smtClean="0">
                <a:solidFill>
                  <a:srgbClr val="008000"/>
                </a:solidFill>
                <a:latin typeface="Futura Medium" charset="0"/>
                <a:ea typeface="Futura Medium" charset="0"/>
                <a:cs typeface="Futura Medium" charset="0"/>
              </a:rPr>
              <a:t>On behalf of PEPPo collaboration</a:t>
            </a:r>
          </a:p>
          <a:p>
            <a:pPr>
              <a:defRPr/>
            </a:pPr>
            <a:r>
              <a:rPr lang="fr-FR" sz="4800" dirty="0" smtClean="0">
                <a:solidFill>
                  <a:srgbClr val="008000"/>
                </a:solidFill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fr-FR" sz="4800" baseline="300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endParaRPr lang="en-US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4" name="Picture 3" descr="Hampton_University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2746107" cy="65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JLab_logo_whit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750" y="0"/>
            <a:ext cx="2662250" cy="69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36285" y="6518157"/>
            <a:ext cx="4827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Futura Medium" charset="0"/>
                <a:ea typeface="Futura Medium" charset="0"/>
                <a:cs typeface="Futura Medium" charset="0"/>
              </a:rPr>
              <a:t>22nd International Spin Symposium</a:t>
            </a:r>
            <a:r>
              <a:rPr lang="en-US" sz="14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, </a:t>
            </a:r>
            <a:r>
              <a:rPr lang="is-IS" sz="1400" b="1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September </a:t>
            </a:r>
            <a:r>
              <a:rPr lang="is-IS" sz="14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26, </a:t>
            </a:r>
            <a:r>
              <a:rPr lang="is-IS" sz="1400" b="1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2016</a:t>
            </a:r>
            <a:endParaRPr lang="en-US" sz="1400" b="1" dirty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320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133"/>
    </mc:Choice>
    <mc:Fallback>
      <p:transition spd="slow" advTm="1113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18"/>
          <p:cNvGrpSpPr/>
          <p:nvPr/>
        </p:nvGrpSpPr>
        <p:grpSpPr>
          <a:xfrm>
            <a:off x="161537" y="722434"/>
            <a:ext cx="3633108" cy="3657096"/>
            <a:chOff x="150974" y="1525432"/>
            <a:chExt cx="3633108" cy="3657096"/>
          </a:xfrm>
        </p:grpSpPr>
        <p:pic>
          <p:nvPicPr>
            <p:cNvPr id="24" name="Picture 10" descr="Screen shot 2012-05-18 at 5.34.52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6154" y="1525432"/>
              <a:ext cx="3557928" cy="3522990"/>
            </a:xfrm>
            <a:prstGeom prst="rect">
              <a:avLst/>
            </a:prstGeom>
          </p:spPr>
        </p:pic>
        <p:sp>
          <p:nvSpPr>
            <p:cNvPr id="25" name="TextBox 14"/>
            <p:cNvSpPr txBox="1"/>
            <p:nvPr/>
          </p:nvSpPr>
          <p:spPr>
            <a:xfrm>
              <a:off x="879211" y="3108179"/>
              <a:ext cx="2722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FF"/>
                  </a:solidFill>
                  <a:latin typeface="Didot"/>
                  <a:cs typeface="Didot"/>
                </a:rPr>
                <a:t>  h</a:t>
              </a:r>
              <a:r>
                <a:rPr lang="en-US" sz="1200" b="1" baseline="30000" dirty="0" smtClean="0">
                  <a:solidFill>
                    <a:srgbClr val="0000FF"/>
                  </a:solidFill>
                  <a:latin typeface="Didot"/>
                  <a:cs typeface="Didot"/>
                </a:rPr>
                <a:t>-                 </a:t>
              </a:r>
              <a:r>
                <a:rPr lang="en-US" sz="1200" b="1" dirty="0">
                  <a:solidFill>
                    <a:srgbClr val="FF0000"/>
                  </a:solidFill>
                  <a:latin typeface="Didot"/>
                  <a:cs typeface="Didot"/>
                </a:rPr>
                <a:t>h</a:t>
              </a:r>
              <a:r>
                <a:rPr lang="en-US" sz="1200" b="1" baseline="30000" dirty="0" smtClean="0">
                  <a:solidFill>
                    <a:srgbClr val="FF0000"/>
                  </a:solidFill>
                  <a:latin typeface="Didot"/>
                  <a:cs typeface="Didot"/>
                </a:rPr>
                <a:t>+                </a:t>
              </a:r>
              <a:r>
                <a:rPr lang="en-US" sz="1200" b="1" dirty="0">
                  <a:solidFill>
                    <a:srgbClr val="FF0000"/>
                  </a:solidFill>
                  <a:latin typeface="Didot"/>
                  <a:cs typeface="Didot"/>
                </a:rPr>
                <a:t>h</a:t>
              </a:r>
              <a:r>
                <a:rPr lang="en-US" sz="1200" b="1" baseline="30000" dirty="0" smtClean="0">
                  <a:solidFill>
                    <a:srgbClr val="FF0000"/>
                  </a:solidFill>
                  <a:latin typeface="Didot"/>
                  <a:cs typeface="Didot"/>
                </a:rPr>
                <a:t>+                 </a:t>
              </a:r>
              <a:r>
                <a:rPr lang="en-US" sz="1200" b="1" dirty="0">
                  <a:solidFill>
                    <a:srgbClr val="0000FF"/>
                  </a:solidFill>
                  <a:latin typeface="Didot"/>
                  <a:cs typeface="Didot"/>
                </a:rPr>
                <a:t>h</a:t>
              </a:r>
              <a:r>
                <a:rPr lang="en-US" sz="1200" b="1" baseline="30000" dirty="0" smtClean="0">
                  <a:solidFill>
                    <a:srgbClr val="0000FF"/>
                  </a:solidFill>
                  <a:latin typeface="Didot"/>
                  <a:cs typeface="Didot"/>
                </a:rPr>
                <a:t>-</a:t>
              </a:r>
              <a:endParaRPr lang="en-US" sz="1200" b="1" baseline="30000" dirty="0">
                <a:solidFill>
                  <a:srgbClr val="FF0000"/>
                </a:solidFill>
                <a:latin typeface="Didot"/>
                <a:cs typeface="Didot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50974" y="4289301"/>
              <a:ext cx="3601752" cy="8932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17"/>
            <p:cNvSpPr txBox="1"/>
            <p:nvPr/>
          </p:nvSpPr>
          <p:spPr>
            <a:xfrm>
              <a:off x="879211" y="4340912"/>
              <a:ext cx="27225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FF"/>
                  </a:solidFill>
                  <a:latin typeface="Didot"/>
                  <a:cs typeface="Didot"/>
                </a:rPr>
                <a:t>   E</a:t>
              </a:r>
              <a:r>
                <a:rPr lang="en-US" sz="1200" b="1" baseline="30000" dirty="0" smtClean="0">
                  <a:solidFill>
                    <a:srgbClr val="0000FF"/>
                  </a:solidFill>
                  <a:latin typeface="Didot"/>
                  <a:cs typeface="Didot"/>
                </a:rPr>
                <a:t>-                 </a:t>
              </a:r>
              <a:r>
                <a:rPr lang="en-US" sz="1200" b="1" dirty="0">
                  <a:solidFill>
                    <a:srgbClr val="FF0000"/>
                  </a:solidFill>
                  <a:latin typeface="Didot"/>
                  <a:cs typeface="Didot"/>
                </a:rPr>
                <a:t>E</a:t>
              </a:r>
              <a:r>
                <a:rPr lang="en-US" sz="1200" b="1" baseline="30000" dirty="0" smtClean="0">
                  <a:solidFill>
                    <a:srgbClr val="FF0000"/>
                  </a:solidFill>
                  <a:latin typeface="Didot"/>
                  <a:cs typeface="Didot"/>
                </a:rPr>
                <a:t>+                </a:t>
              </a:r>
              <a:r>
                <a:rPr lang="en-US" sz="1200" b="1" dirty="0">
                  <a:solidFill>
                    <a:srgbClr val="FF0000"/>
                  </a:solidFill>
                  <a:latin typeface="Didot"/>
                  <a:cs typeface="Didot"/>
                </a:rPr>
                <a:t>E</a:t>
              </a:r>
              <a:r>
                <a:rPr lang="en-US" sz="1200" b="1" baseline="30000" dirty="0" smtClean="0">
                  <a:solidFill>
                    <a:srgbClr val="FF0000"/>
                  </a:solidFill>
                  <a:latin typeface="Didot"/>
                  <a:cs typeface="Didot"/>
                </a:rPr>
                <a:t>+                 </a:t>
              </a:r>
              <a:r>
                <a:rPr lang="en-US" sz="1200" b="1" dirty="0">
                  <a:solidFill>
                    <a:srgbClr val="0000FF"/>
                  </a:solidFill>
                  <a:latin typeface="Didot"/>
                  <a:cs typeface="Didot"/>
                </a:rPr>
                <a:t>E</a:t>
              </a:r>
              <a:r>
                <a:rPr lang="en-US" sz="1200" b="1" baseline="30000" dirty="0" smtClean="0">
                  <a:solidFill>
                    <a:srgbClr val="0000FF"/>
                  </a:solidFill>
                  <a:latin typeface="Didot"/>
                  <a:cs typeface="Didot"/>
                </a:rPr>
                <a:t>-</a:t>
              </a:r>
              <a:endParaRPr lang="en-US" sz="1200" b="1" baseline="30000" dirty="0">
                <a:solidFill>
                  <a:srgbClr val="FF0000"/>
                </a:solidFill>
                <a:latin typeface="Didot"/>
                <a:cs typeface="Didot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25942" y="1856"/>
            <a:ext cx="5686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Futura Medium" charset="0"/>
                <a:ea typeface="Futura Medium" charset="0"/>
                <a:cs typeface="Futura Medium" charset="0"/>
              </a:rPr>
              <a:t>Energy Integrated Asymmetry</a:t>
            </a:r>
            <a:endParaRPr lang="en-US" sz="32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4678" y="483686"/>
            <a:ext cx="4934719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Electron data are recorded in energy </a:t>
            </a:r>
            <a:r>
              <a:rPr lang="en-US" sz="2400" b="1" dirty="0" smtClean="0">
                <a:latin typeface="Futura Medium" charset="0"/>
                <a:ea typeface="Futura Medium" charset="0"/>
                <a:cs typeface="Futura Medium" charset="0"/>
              </a:rPr>
              <a:t>integrated 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mode.</a:t>
            </a:r>
          </a:p>
          <a:p>
            <a:endParaRPr lang="en-US" sz="2400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energy integrated 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method is suitable for the </a:t>
            </a:r>
            <a:r>
              <a:rPr lang="en-US" sz="2400" b="1" dirty="0" smtClean="0">
                <a:latin typeface="Futura Medium" charset="0"/>
                <a:ea typeface="Futura Medium" charset="0"/>
                <a:cs typeface="Futura Medium" charset="0"/>
              </a:rPr>
              <a:t>high rate 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condition of the electron.</a:t>
            </a:r>
          </a:p>
          <a:p>
            <a:endParaRPr lang="en-US" sz="2400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total energy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deposited in each crystal during 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time corresponding to a single 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helicity state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of the initial electron beam is 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recorded.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>
              <a:latin typeface="Futura Medium" charset="0"/>
              <a:ea typeface="Futura Medium" charset="0"/>
              <a:cs typeface="Futura Medium" charset="0"/>
            </a:endParaRPr>
          </a:p>
          <a:p>
            <a:pPr algn="ctr"/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Helicity frequency=30Hz</a:t>
            </a:r>
          </a:p>
          <a:p>
            <a:pPr algn="ctr"/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Helicity delay= 8windows</a:t>
            </a:r>
          </a:p>
          <a:p>
            <a:pPr algn="ctr"/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Helicity pattern=quartet</a:t>
            </a:r>
          </a:p>
          <a:p>
            <a:pPr algn="ctr"/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 ( + - - + or - + + - )</a:t>
            </a:r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1" y="3814913"/>
            <a:ext cx="3885579" cy="303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2999232" y="3802721"/>
            <a:ext cx="852703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FF0000"/>
                </a:solidFill>
              </a:rPr>
              <a:t>Helicity +1</a:t>
            </a:r>
            <a:endParaRPr lang="en-US" sz="1050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99232" y="4514419"/>
            <a:ext cx="852703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0432FF"/>
                </a:solidFill>
              </a:rPr>
              <a:t>Helicity </a:t>
            </a:r>
            <a:r>
              <a:rPr lang="en-US" sz="900" b="1" dirty="0">
                <a:solidFill>
                  <a:srgbClr val="0432FF"/>
                </a:solidFill>
              </a:rPr>
              <a:t>-</a:t>
            </a:r>
            <a:r>
              <a:rPr lang="en-US" sz="900" b="1" dirty="0" smtClean="0">
                <a:solidFill>
                  <a:srgbClr val="0432FF"/>
                </a:solidFill>
              </a:rPr>
              <a:t>1</a:t>
            </a:r>
            <a:endParaRPr lang="en-US" sz="900" b="1" dirty="0">
              <a:solidFill>
                <a:srgbClr val="0432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1570" y="4225453"/>
            <a:ext cx="1184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A00"/>
                </a:solidFill>
              </a:rPr>
              <a:t>Simulation</a:t>
            </a:r>
            <a:endParaRPr lang="en-US" dirty="0">
              <a:solidFill>
                <a:srgbClr val="00F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147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11"/>
    </mc:Choice>
    <mc:Fallback>
      <p:transition spd="slow" advTm="101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343039"/>
              </p:ext>
            </p:extLst>
          </p:nvPr>
        </p:nvGraphicFramePr>
        <p:xfrm>
          <a:off x="52325" y="4855708"/>
          <a:ext cx="1492776" cy="1776155"/>
        </p:xfrm>
        <a:graphic>
          <a:graphicData uri="http://schemas.openxmlformats.org/drawingml/2006/table">
            <a:tbl>
              <a:tblPr/>
              <a:tblGrid>
                <a:gridCol w="723533"/>
                <a:gridCol w="769243"/>
              </a:tblGrid>
              <a:tr h="376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err="1" smtClean="0">
                          <a:effectLst/>
                          <a:latin typeface="Didot"/>
                          <a:cs typeface="Didot"/>
                        </a:rPr>
                        <a:t>P</a:t>
                      </a:r>
                      <a:r>
                        <a:rPr lang="en-US" sz="1200" b="1" i="0" u="none" strike="noStrike" baseline="-25000" dirty="0" err="1" smtClean="0">
                          <a:effectLst/>
                          <a:latin typeface="Didot"/>
                          <a:cs typeface="Didot"/>
                        </a:rPr>
                        <a:t>e</a:t>
                      </a:r>
                      <a:r>
                        <a:rPr lang="en-US" sz="1200" b="1" i="0" u="none" strike="noStrike" baseline="-25000" dirty="0" smtClean="0">
                          <a:effectLst/>
                          <a:latin typeface="Didot"/>
                          <a:cs typeface="Didot"/>
                        </a:rPr>
                        <a:t>-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(</a:t>
                      </a:r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MeV/c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)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baseline="0" dirty="0" smtClean="0">
                          <a:effectLst/>
                          <a:latin typeface="Didot"/>
                          <a:cs typeface="Didot"/>
                        </a:rPr>
                        <a:t>  </a:t>
                      </a:r>
                      <a:r>
                        <a:rPr lang="en-US" sz="1200" b="1" i="0" u="none" strike="noStrike" baseline="0" dirty="0" err="1" smtClean="0">
                          <a:effectLst/>
                          <a:latin typeface="Didot"/>
                          <a:cs typeface="Didot"/>
                        </a:rPr>
                        <a:t>I</a:t>
                      </a:r>
                      <a:r>
                        <a:rPr lang="en-US" sz="1200" b="1" i="0" u="none" strike="noStrike" baseline="-25000" dirty="0" err="1" smtClean="0">
                          <a:effectLst/>
                          <a:latin typeface="Didot"/>
                          <a:cs typeface="Didot"/>
                        </a:rPr>
                        <a:t>e</a:t>
                      </a:r>
                      <a:r>
                        <a:rPr lang="en-US" sz="1200" b="1" i="0" u="none" strike="noStrike" baseline="-25000" dirty="0" smtClean="0">
                          <a:effectLst/>
                          <a:latin typeface="Didot"/>
                          <a:cs typeface="Didot"/>
                        </a:rPr>
                        <a:t>-</a:t>
                      </a:r>
                      <a:r>
                        <a:rPr lang="en-US" sz="1200" b="1" i="0" u="none" strike="noStrike" baseline="0" dirty="0" smtClean="0">
                          <a:effectLst/>
                          <a:latin typeface="Didot"/>
                          <a:cs typeface="Didot"/>
                        </a:rPr>
                        <a:t> 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@ T2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5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3.08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  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60 </a:t>
                      </a:r>
                      <a:r>
                        <a:rPr lang="en-US" sz="1200" b="1" i="0" u="none" strike="noStrike" dirty="0" err="1" smtClean="0">
                          <a:effectLst/>
                          <a:latin typeface="Didot"/>
                          <a:cs typeface="Didot"/>
                        </a:rPr>
                        <a:t>pA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5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4.02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  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23 </a:t>
                      </a:r>
                      <a:r>
                        <a:rPr lang="en-US" sz="1200" b="1" i="0" u="none" strike="noStrike" dirty="0" err="1" smtClean="0">
                          <a:effectLst/>
                          <a:latin typeface="Didot"/>
                          <a:cs typeface="Didot"/>
                        </a:rPr>
                        <a:t>pA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5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5.34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  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25 </a:t>
                      </a:r>
                      <a:r>
                        <a:rPr lang="en-US" sz="1200" b="1" i="0" u="none" strike="noStrike" dirty="0" err="1" smtClean="0">
                          <a:effectLst/>
                          <a:latin typeface="Didot"/>
                          <a:cs typeface="Didot"/>
                        </a:rPr>
                        <a:t>pA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5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6.25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 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10 </a:t>
                      </a:r>
                      <a:r>
                        <a:rPr lang="en-US" sz="1200" b="1" i="0" u="none" strike="noStrike" dirty="0" err="1" smtClean="0">
                          <a:effectLst/>
                          <a:latin typeface="Didot"/>
                          <a:cs typeface="Didot"/>
                        </a:rPr>
                        <a:t>pA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5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7.19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effectLst/>
                          <a:latin typeface="Didot"/>
                          <a:cs typeface="Didot"/>
                        </a:rPr>
                        <a:t> </a:t>
                      </a:r>
                      <a:r>
                        <a:rPr lang="en-US" sz="1200" b="1" i="0" u="none" strike="noStrike" dirty="0" smtClean="0">
                          <a:effectLst/>
                          <a:latin typeface="Didot"/>
                          <a:cs typeface="Didot"/>
                        </a:rPr>
                        <a:t>10 </a:t>
                      </a:r>
                      <a:r>
                        <a:rPr lang="en-US" sz="1200" b="1" i="0" u="none" strike="noStrike" dirty="0" err="1" smtClean="0">
                          <a:effectLst/>
                          <a:latin typeface="Didot"/>
                          <a:cs typeface="Didot"/>
                        </a:rPr>
                        <a:t>pA</a:t>
                      </a:r>
                      <a:endParaRPr lang="en-US" sz="1200" b="1" i="0" u="none" strike="noStrike" dirty="0">
                        <a:effectLst/>
                        <a:latin typeface="Didot"/>
                        <a:cs typeface="Dido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Text Box 29"/>
          <p:cNvSpPr txBox="1">
            <a:spLocks noChangeArrowheads="1"/>
          </p:cNvSpPr>
          <p:nvPr/>
        </p:nvSpPr>
        <p:spPr bwMode="auto">
          <a:xfrm>
            <a:off x="52325" y="1698024"/>
            <a:ext cx="3539549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D60093"/>
              </a:buClr>
            </a:pPr>
            <a:r>
              <a:rPr lang="en-US" sz="2200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Combining </a:t>
            </a:r>
            <a:r>
              <a:rPr lang="en-US" sz="22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experimental asymmetries </a:t>
            </a:r>
            <a:r>
              <a:rPr lang="en-US" sz="22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measured for each </a:t>
            </a:r>
            <a:r>
              <a:rPr lang="en-US" sz="22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analyzing magnet polarity </a:t>
            </a:r>
            <a:r>
              <a:rPr lang="en-US" sz="22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and each </a:t>
            </a:r>
            <a:r>
              <a:rPr lang="en-US" sz="22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laser polarization orientation </a:t>
            </a:r>
            <a:r>
              <a:rPr lang="en-US" sz="22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allows to </a:t>
            </a:r>
            <a:r>
              <a:rPr lang="en-US" sz="22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cancel-out</a:t>
            </a:r>
            <a:r>
              <a:rPr lang="en-US" sz="22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 eventual </a:t>
            </a:r>
            <a:r>
              <a:rPr lang="en-US" sz="22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false asymmetries</a:t>
            </a:r>
            <a:r>
              <a:rPr lang="en-US" sz="22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 and isolate </a:t>
            </a:r>
            <a:r>
              <a:rPr lang="en-US" sz="22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physics asymmetries</a:t>
            </a:r>
            <a:r>
              <a:rPr lang="en-US" sz="22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.</a:t>
            </a:r>
            <a:endParaRPr lang="en-US" sz="2200" dirty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z="1400" smtClean="0">
                <a:latin typeface="Futura Medium" charset="0"/>
                <a:ea typeface="Futura Medium" charset="0"/>
                <a:cs typeface="Futura Medium" charset="0"/>
              </a:rPr>
              <a:pPr/>
              <a:t>10</a:t>
            </a:fld>
            <a:endParaRPr lang="en-US" sz="1400"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844" y="0"/>
            <a:ext cx="5294518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325" y="68285"/>
            <a:ext cx="3243072" cy="1569660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Futura Medium" charset="0"/>
                <a:ea typeface="Futura Medium" charset="0"/>
                <a:cs typeface="Futura Medium" charset="0"/>
              </a:rPr>
              <a:t>Electron physics asymmetry measurement. </a:t>
            </a:r>
            <a:endParaRPr lang="en-US" sz="32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295396" y="407389"/>
            <a:ext cx="536448" cy="605699"/>
          </a:xfrm>
          <a:prstGeom prst="rightArrow">
            <a:avLst/>
          </a:prstGeom>
          <a:noFill/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673861" y="5396985"/>
                <a:ext cx="1916550" cy="959365"/>
              </a:xfrm>
              <a:prstGeom prst="rect">
                <a:avLst/>
              </a:prstGeom>
              <a:noFill/>
              <a:ln>
                <a:solidFill>
                  <a:srgbClr val="0432FF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6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36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𝑨</m:t>
                        </m:r>
                      </m:e>
                      <m:sub>
                        <m:r>
                          <a:rPr lang="en-US" sz="36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3600" b="1" dirty="0" smtClean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bg-BG" sz="3600" b="1" i="1" dirty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600" b="1" i="1" dirty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3600" b="1" i="1" dirty="0">
                                <a:latin typeface="Cambria Math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3600" b="1" i="1" dirty="0">
                                <a:latin typeface="Cambria Math" charset="0"/>
                              </a:rPr>
                              <m:t>𝑻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3600" b="1" i="1" dirty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3600" b="1" i="1" dirty="0" smtClean="0">
                                <a:latin typeface="Cambria Math" charset="0"/>
                              </a:rPr>
                              <m:t> </m:t>
                            </m:r>
                            <m:r>
                              <a:rPr lang="en-US" sz="3600" b="1" i="1" dirty="0">
                                <a:latin typeface="Cambria Math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3600" b="1" i="1" dirty="0">
                                <a:latin typeface="Cambria Math" charset="0"/>
                              </a:rPr>
                              <m:t>𝒆</m:t>
                            </m:r>
                          </m:sub>
                        </m:sSub>
                        <m:sSub>
                          <m:sSubPr>
                            <m:ctrlPr>
                              <a:rPr lang="en-US" sz="3600" b="1" i="1" dirty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3600" b="1" i="1" dirty="0">
                                <a:latin typeface="Cambria Math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3600" b="1" i="1" dirty="0">
                                <a:latin typeface="Cambria Math" charset="0"/>
                              </a:rPr>
                              <m:t>𝑻</m:t>
                            </m:r>
                          </m:sub>
                        </m:sSub>
                      </m:den>
                    </m:f>
                  </m:oMath>
                </a14:m>
                <a:endParaRPr lang="en-US" sz="3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3861" y="5396985"/>
                <a:ext cx="1916550" cy="959365"/>
              </a:xfrm>
              <a:prstGeom prst="rect">
                <a:avLst/>
              </a:prstGeom>
              <a:blipFill rotWithShape="0">
                <a:blip r:embed="rId3"/>
                <a:stretch>
                  <a:fillRect b="-3750"/>
                </a:stretch>
              </a:blipFill>
              <a:ln>
                <a:solidFill>
                  <a:srgbClr val="0432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5535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80"/>
    </mc:Choice>
    <mc:Fallback>
      <p:transition spd="slow" advTm="148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842" y="1690836"/>
            <a:ext cx="5783158" cy="49716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1705" y="-59178"/>
            <a:ext cx="6267742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tabLst>
                <a:tab pos="2514600" algn="l"/>
              </a:tabLst>
            </a:pPr>
            <a:r>
              <a:rPr lang="en-US" sz="3200" b="1" dirty="0" smtClean="0">
                <a:latin typeface="Futura Medium" charset="0"/>
                <a:ea typeface="Futura Medium" charset="0"/>
                <a:cs typeface="Futura Medium" charset="0"/>
              </a:rPr>
              <a:t>Electron Measured vs. Simulation</a:t>
            </a:r>
            <a:endParaRPr lang="en-US" sz="32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37963"/>
            <a:ext cx="8633357" cy="646331"/>
          </a:xfrm>
          <a:prstGeom prst="rect">
            <a:avLst/>
          </a:prstGeom>
          <a:noFill/>
          <a:ln w="9525" cmpd="sng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calibration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of the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analyzing power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of the polarimeter relies on the comparison between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experimental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and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simulated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electron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analyzing power.</a:t>
            </a:r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B1A7-3D75-42F8-BB32-DC30ABB7998C}" type="slidenum">
              <a:rPr lang="en-US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pPr/>
              <a:t>11</a:t>
            </a:fld>
            <a:endParaRPr lang="en-US" dirty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778483" y="6625538"/>
            <a:ext cx="146306" cy="163329"/>
          </a:xfrm>
          <a:prstGeom prst="ellipse">
            <a:avLst/>
          </a:prstGeom>
          <a:solidFill>
            <a:srgbClr val="0432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38176" y="6488246"/>
            <a:ext cx="3327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Measured e- analyzing power</a:t>
            </a:r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92034" y="6493694"/>
            <a:ext cx="3551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Simulated e- analyzing power</a:t>
            </a:r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317712" y="6603107"/>
            <a:ext cx="172567" cy="1633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4901" y="1411123"/>
            <a:ext cx="3425952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comparison between 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experimental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and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simulated analyzing power allows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to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benchmark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the GEANT4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physics packages </a:t>
            </a:r>
          </a:p>
          <a:p>
            <a:endParaRPr lang="en-US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latin typeface="Futura Medium" charset="0"/>
                <a:ea typeface="Futura Medium" charset="0"/>
                <a:cs typeface="Futura Medium" charset="0"/>
              </a:rPr>
              <a:t>Agreement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 between simulation and measurement  is best for </a:t>
            </a:r>
            <a:r>
              <a:rPr lang="en-US" b="1" dirty="0" smtClean="0">
                <a:latin typeface="Futura Medium" charset="0"/>
                <a:ea typeface="Futura Medium" charset="0"/>
                <a:cs typeface="Futura Medium" charset="0"/>
              </a:rPr>
              <a:t>central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 crystal; outer crystals demonstrate greatest </a:t>
            </a:r>
            <a:r>
              <a:rPr lang="en-US" b="1" dirty="0" smtClean="0">
                <a:latin typeface="Futura Medium" charset="0"/>
                <a:ea typeface="Futura Medium" charset="0"/>
                <a:cs typeface="Futura Medium" charset="0"/>
              </a:rPr>
              <a:t>difference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 at </a:t>
            </a:r>
            <a:r>
              <a:rPr lang="en-US" b="1" dirty="0" smtClean="0">
                <a:latin typeface="Futura Medium" charset="0"/>
                <a:ea typeface="Futura Medium" charset="0"/>
                <a:cs typeface="Futura Medium" charset="0"/>
              </a:rPr>
              <a:t>largest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 energies</a:t>
            </a:r>
          </a:p>
          <a:p>
            <a:endParaRPr lang="en-US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Beam position was unknown during the experiment, thus simulation could not reproduce exact conditions</a:t>
            </a:r>
          </a:p>
          <a:p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  <a:p>
            <a:endParaRPr lang="en-US" dirty="0" smtClean="0">
              <a:latin typeface="Futura Medium" charset="0"/>
              <a:ea typeface="Futura Medium" charset="0"/>
              <a:cs typeface="Futura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25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26"/>
    </mc:Choice>
    <mc:Fallback>
      <p:transition spd="slow" advTm="102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027488"/>
              </p:ext>
            </p:extLst>
          </p:nvPr>
        </p:nvGraphicFramePr>
        <p:xfrm>
          <a:off x="8290214" y="16337"/>
          <a:ext cx="793504" cy="8323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1785"/>
                <a:gridCol w="265613"/>
                <a:gridCol w="256106"/>
              </a:tblGrid>
              <a:tr h="26188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75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0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301391" y="63177"/>
            <a:ext cx="42242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2514600" algn="l"/>
              </a:tabLst>
            </a:pPr>
            <a:r>
              <a:rPr lang="en-US" sz="2800" b="1" dirty="0" smtClean="0">
                <a:latin typeface="Futura Medium" charset="0"/>
                <a:ea typeface="Futura Medium" charset="0"/>
                <a:cs typeface="Futura Medium" charset="0"/>
              </a:rPr>
              <a:t>Beam position sensitivity</a:t>
            </a:r>
            <a:endParaRPr lang="en-US" sz="28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003" y="860873"/>
            <a:ext cx="6160176" cy="6009319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524" y="1489840"/>
            <a:ext cx="1310546" cy="7778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128" y="1421254"/>
            <a:ext cx="1425613" cy="8464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208" y="1470790"/>
            <a:ext cx="1420533" cy="80017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145280" y="1470790"/>
            <a:ext cx="4273461" cy="8320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114" y="848681"/>
            <a:ext cx="29168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Futura Medium" charset="0"/>
                <a:ea typeface="Futura Medium" charset="0"/>
                <a:cs typeface="Futura Medium" charset="0"/>
              </a:rPr>
              <a:t>Simulating the analyzing power at </a:t>
            </a:r>
            <a:r>
              <a:rPr lang="en-US" sz="2000" b="1" dirty="0" smtClean="0">
                <a:latin typeface="Futura Medium" charset="0"/>
                <a:ea typeface="Futura Medium" charset="0"/>
                <a:cs typeface="Futura Medium" charset="0"/>
              </a:rPr>
              <a:t>different positions </a:t>
            </a:r>
            <a:r>
              <a:rPr lang="en-US" sz="2000" dirty="0" smtClean="0">
                <a:latin typeface="Futura Medium" charset="0"/>
                <a:ea typeface="Futura Medium" charset="0"/>
                <a:cs typeface="Futura Medium" charset="0"/>
              </a:rPr>
              <a:t>along the Y axis (fixed along X axis) </a:t>
            </a:r>
            <a:r>
              <a:rPr lang="en-US" sz="2000" b="1" dirty="0" smtClean="0">
                <a:latin typeface="Futura Medium" charset="0"/>
                <a:ea typeface="Futura Medium" charset="0"/>
                <a:cs typeface="Futura Medium" charset="0"/>
              </a:rPr>
              <a:t>reveals</a:t>
            </a:r>
            <a:r>
              <a:rPr lang="en-US" sz="2000" dirty="0" smtClean="0">
                <a:latin typeface="Futura Medium" charset="0"/>
                <a:ea typeface="Futura Medium" charset="0"/>
                <a:cs typeface="Futura Medium" charset="0"/>
              </a:rPr>
              <a:t> a </a:t>
            </a:r>
            <a:r>
              <a:rPr lang="en-US" sz="2000" b="1" dirty="0" smtClean="0">
                <a:latin typeface="Futura Medium" charset="0"/>
                <a:ea typeface="Futura Medium" charset="0"/>
                <a:cs typeface="Futura Medium" charset="0"/>
              </a:rPr>
              <a:t>sensitivity</a:t>
            </a:r>
            <a:r>
              <a:rPr lang="en-US" sz="2000" dirty="0" smtClean="0">
                <a:latin typeface="Futura Medium" charset="0"/>
                <a:ea typeface="Futura Medium" charset="0"/>
                <a:cs typeface="Futura Medium" charset="0"/>
              </a:rPr>
              <a:t> to beam position</a:t>
            </a:r>
          </a:p>
          <a:p>
            <a:endParaRPr lang="en-US" sz="2000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r>
              <a:rPr lang="en-US" sz="2000" dirty="0" smtClean="0">
                <a:latin typeface="Futura Medium" charset="0"/>
                <a:ea typeface="Futura Medium" charset="0"/>
                <a:cs typeface="Futura Medium" charset="0"/>
              </a:rPr>
              <a:t>While the</a:t>
            </a:r>
            <a:r>
              <a:rPr lang="en-US" sz="2000" dirty="0">
                <a:latin typeface="Futura Medium" charset="0"/>
                <a:ea typeface="Futura Medium" charset="0"/>
                <a:cs typeface="Futura Medium" charset="0"/>
              </a:rPr>
              <a:t> analyzing </a:t>
            </a:r>
            <a:r>
              <a:rPr lang="en-US" sz="2000" dirty="0" smtClean="0">
                <a:latin typeface="Futura Medium" charset="0"/>
                <a:ea typeface="Futura Medium" charset="0"/>
                <a:cs typeface="Futura Medium" charset="0"/>
              </a:rPr>
              <a:t>power for the </a:t>
            </a:r>
            <a:r>
              <a:rPr lang="en-US" sz="2000" b="1" dirty="0" smtClean="0">
                <a:latin typeface="Futura Medium" charset="0"/>
                <a:ea typeface="Futura Medium" charset="0"/>
                <a:cs typeface="Futura Medium" charset="0"/>
              </a:rPr>
              <a:t>central</a:t>
            </a:r>
            <a:r>
              <a:rPr lang="en-US" sz="2000" dirty="0" smtClean="0">
                <a:latin typeface="Futura Medium" charset="0"/>
                <a:ea typeface="Futura Medium" charset="0"/>
                <a:cs typeface="Futura Medium" charset="0"/>
              </a:rPr>
              <a:t> crystal remain </a:t>
            </a:r>
            <a:r>
              <a:rPr lang="en-US" sz="2000" b="1" dirty="0" smtClean="0">
                <a:latin typeface="Futura Medium" charset="0"/>
                <a:ea typeface="Futura Medium" charset="0"/>
                <a:cs typeface="Futura Medium" charset="0"/>
              </a:rPr>
              <a:t>steady</a:t>
            </a:r>
            <a:r>
              <a:rPr lang="en-US" sz="2000" dirty="0" smtClean="0">
                <a:latin typeface="Futura Medium" charset="0"/>
                <a:ea typeface="Futura Medium" charset="0"/>
                <a:cs typeface="Futura Medium" charset="0"/>
              </a:rPr>
              <a:t> throughout the scan, the values </a:t>
            </a:r>
            <a:r>
              <a:rPr lang="en-US" sz="2000" b="1" dirty="0" smtClean="0">
                <a:latin typeface="Futura Medium" charset="0"/>
                <a:ea typeface="Futura Medium" charset="0"/>
                <a:cs typeface="Futura Medium" charset="0"/>
              </a:rPr>
              <a:t>for other crystals varies </a:t>
            </a:r>
            <a:r>
              <a:rPr lang="en-US" sz="2000" dirty="0" smtClean="0">
                <a:latin typeface="Futura Medium" charset="0"/>
                <a:ea typeface="Futura Medium" charset="0"/>
                <a:cs typeface="Futura Medium" charset="0"/>
              </a:rPr>
              <a:t>depending on the </a:t>
            </a:r>
            <a:r>
              <a:rPr lang="en-US" sz="2000" b="1" dirty="0" smtClean="0">
                <a:latin typeface="Futura Medium" charset="0"/>
                <a:ea typeface="Futura Medium" charset="0"/>
                <a:cs typeface="Futura Medium" charset="0"/>
              </a:rPr>
              <a:t>position </a:t>
            </a:r>
            <a:r>
              <a:rPr lang="en-US" sz="2000" dirty="0" smtClean="0">
                <a:latin typeface="Futura Medium" charset="0"/>
                <a:ea typeface="Futura Medium" charset="0"/>
                <a:cs typeface="Futura Medium" charset="0"/>
              </a:rPr>
              <a:t>of the </a:t>
            </a:r>
            <a:r>
              <a:rPr lang="en-US" sz="2000" b="1" dirty="0" smtClean="0">
                <a:latin typeface="Futura Medium" charset="0"/>
                <a:ea typeface="Futura Medium" charset="0"/>
                <a:cs typeface="Futura Medium" charset="0"/>
              </a:rPr>
              <a:t>beam</a:t>
            </a:r>
            <a:endParaRPr lang="en-US" sz="20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5774" y="491541"/>
            <a:ext cx="5120056" cy="369332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Simulation of 5.34MeV/c pencil </a:t>
            </a:r>
            <a:r>
              <a:rPr lang="en-US" smtClean="0">
                <a:latin typeface="Futura Medium" charset="0"/>
                <a:ea typeface="Futura Medium" charset="0"/>
                <a:cs typeface="Futura Medium" charset="0"/>
              </a:rPr>
              <a:t>beam e</a:t>
            </a:r>
            <a:r>
              <a:rPr lang="en-US" baseline="30000" dirty="0">
                <a:latin typeface="Futura Medium" charset="0"/>
                <a:ea typeface="Futura Medium" charset="0"/>
                <a:cs typeface="Futura Medium" charset="0"/>
              </a:rPr>
              <a:t>-</a:t>
            </a:r>
            <a:r>
              <a:rPr lang="en-US" baseline="3000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beam</a:t>
            </a:r>
            <a:endParaRPr lang="en-US" baseline="30000" dirty="0" smtClean="0">
              <a:latin typeface="Futura Medium" charset="0"/>
              <a:ea typeface="Futura Medium" charset="0"/>
              <a:cs typeface="Futura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11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55"/>
    </mc:Choice>
    <mc:Fallback xmlns="">
      <p:transition spd="slow" advTm="265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08961" y="26166"/>
            <a:ext cx="519321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tabLst>
                <a:tab pos="2514600" algn="l"/>
              </a:tabLst>
            </a:pPr>
            <a:r>
              <a:rPr lang="en-US" sz="2400" b="1" dirty="0" smtClean="0">
                <a:latin typeface="Futura Medium" charset="0"/>
                <a:ea typeface="Futura Medium" charset="0"/>
                <a:cs typeface="Futura Medium" charset="0"/>
              </a:rPr>
              <a:t>Simulated Positron Analyzing power</a:t>
            </a:r>
            <a:endParaRPr lang="en-US" sz="24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9811" y="497553"/>
            <a:ext cx="8515046" cy="1015663"/>
          </a:xfrm>
          <a:prstGeom prst="rect">
            <a:avLst/>
          </a:prstGeom>
          <a:noFill/>
          <a:ln w="9525" cmpd="sng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pPr algn="ctr">
              <a:buClr>
                <a:srgbClr val="D60093"/>
              </a:buClr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GEANT4 </a:t>
            </a:r>
            <a:r>
              <a:rPr lang="en-US" sz="2000" b="1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simulations</a:t>
            </a:r>
            <a:r>
              <a:rPr lang="en-US" sz="2000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 allow to link the </a:t>
            </a:r>
            <a:r>
              <a:rPr lang="en-US" sz="2000" b="1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measured</a:t>
            </a:r>
            <a:r>
              <a:rPr lang="en-US" sz="2000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electron</a:t>
            </a:r>
            <a:r>
              <a:rPr lang="en-US" sz="2000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 analyzing power to the </a:t>
            </a:r>
            <a:r>
              <a:rPr lang="en-US" sz="2000" b="1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expected positron</a:t>
            </a:r>
            <a:r>
              <a:rPr lang="en-US" sz="2000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analyzing power </a:t>
            </a:r>
            <a:r>
              <a:rPr lang="en-US" sz="2000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of the </a:t>
            </a:r>
            <a:r>
              <a:rPr lang="en-US" sz="2000" b="1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PEPPo</a:t>
            </a:r>
            <a:r>
              <a:rPr lang="en-US" sz="2000" dirty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 Compton transmission polarimeter. </a:t>
            </a:r>
          </a:p>
        </p:txBody>
      </p:sp>
      <p:pic>
        <p:nvPicPr>
          <p:cNvPr id="11" name="Picture 10" descr="Analyzing_powerAe_eleSim_Dat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5850088"/>
            <a:ext cx="8206637" cy="5239512"/>
          </a:xfrm>
          <a:prstGeom prst="rect">
            <a:avLst/>
          </a:prstGeom>
        </p:spPr>
      </p:pic>
      <p:pic>
        <p:nvPicPr>
          <p:cNvPr id="12" name="Picture 11" descr="Analyzing_powerAe_eleSim_Dat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002488"/>
            <a:ext cx="8206637" cy="5239512"/>
          </a:xfrm>
          <a:prstGeom prst="rect">
            <a:avLst/>
          </a:prstGeom>
        </p:spPr>
      </p:pic>
      <p:pic>
        <p:nvPicPr>
          <p:cNvPr id="15" name="Picture 14" descr="Analyzing_powerAe_ele_po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163" y="25926288"/>
            <a:ext cx="8206637" cy="52395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B1A7-3D75-42F8-BB32-DC30ABB7998C}" type="slidenum">
              <a:rPr lang="en-US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pPr/>
              <a:t>13</a:t>
            </a:fld>
            <a:endParaRPr lang="en-US" dirty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780540"/>
            <a:ext cx="84582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95"/>
    </mc:Choice>
    <mc:Fallback xmlns="">
      <p:transition spd="slow" advTm="39695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1191" y="656197"/>
            <a:ext cx="8515046" cy="6124754"/>
          </a:xfrm>
          <a:prstGeom prst="rect">
            <a:avLst/>
          </a:prstGeom>
          <a:solidFill>
            <a:schemeClr val="bg1"/>
          </a:solidFill>
          <a:ln w="57150" cmpd="sng">
            <a:noFill/>
          </a:ln>
        </p:spPr>
        <p:txBody>
          <a:bodyPr wrap="square" rtlCol="0">
            <a:spAutoFit/>
          </a:bodyPr>
          <a:lstStyle/>
          <a:p>
            <a:pPr marL="571500" indent="-571500" algn="just">
              <a:buFont typeface="Arial"/>
              <a:buChar char="•"/>
            </a:pP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The electron 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beam </a:t>
            </a: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was used to study and calibrate the 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Compton transmission polarimeter </a:t>
            </a: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analyzing 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power</a:t>
            </a: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.</a:t>
            </a:r>
          </a:p>
          <a:p>
            <a:pPr marL="571500" indent="-571500" algn="just">
              <a:buFont typeface="Arial"/>
              <a:buChar char="•"/>
            </a:pPr>
            <a:endParaRPr lang="en-US" sz="2800" dirty="0">
              <a:latin typeface="Futura Medium" charset="0"/>
              <a:ea typeface="Futura Medium" charset="0"/>
              <a:cs typeface="Futura Medium" charset="0"/>
            </a:endParaRPr>
          </a:p>
          <a:p>
            <a:pPr marL="571500" indent="-571500" algn="just">
              <a:buFont typeface="Arial"/>
              <a:buChar char="•"/>
            </a:pP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Geant4 simulation of the central crystal agreed very well with measurements.</a:t>
            </a:r>
          </a:p>
          <a:p>
            <a:pPr marL="571500" indent="-571500" algn="just">
              <a:buFont typeface="Arial"/>
              <a:buChar char="•"/>
            </a:pPr>
            <a:endParaRPr lang="en-US" sz="2800" dirty="0">
              <a:latin typeface="Futura Medium" charset="0"/>
              <a:ea typeface="Futura Medium" charset="0"/>
              <a:cs typeface="Futura Medium" charset="0"/>
            </a:endParaRPr>
          </a:p>
          <a:p>
            <a:pPr marL="571500" indent="-571500" algn="just">
              <a:buFont typeface="Arial"/>
              <a:buChar char="•"/>
            </a:pP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Sensitivity of outer crystals in simulation may explain difference between measurement and model.</a:t>
            </a:r>
          </a:p>
          <a:p>
            <a:pPr marL="571500" indent="-571500" algn="just">
              <a:buFont typeface="Arial"/>
              <a:buChar char="•"/>
            </a:pPr>
            <a:endParaRPr lang="en-US" sz="2800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pPr marL="571500" indent="-571500" algn="just">
              <a:buFont typeface="Arial"/>
              <a:buChar char="•"/>
            </a:pP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positron analyzing power </a:t>
            </a: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was 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obtained directly from the </a:t>
            </a: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simulation of the central crystal.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7103" y="26166"/>
            <a:ext cx="1896930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tabLst>
                <a:tab pos="2514600" algn="l"/>
              </a:tabLst>
            </a:pPr>
            <a:r>
              <a:rPr lang="en-US" sz="3200" b="1" dirty="0" smtClean="0">
                <a:latin typeface="Futura Medium" charset="0"/>
                <a:ea typeface="Futura Medium" charset="0"/>
                <a:cs typeface="Futura Medium" charset="0"/>
              </a:rPr>
              <a:t>Summary</a:t>
            </a:r>
            <a:endParaRPr lang="en-US" sz="32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11" name="Picture 10" descr="Analyzing_powerAe_eleSim_Dat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5850088"/>
            <a:ext cx="8206637" cy="5239512"/>
          </a:xfrm>
          <a:prstGeom prst="rect">
            <a:avLst/>
          </a:prstGeom>
        </p:spPr>
      </p:pic>
      <p:pic>
        <p:nvPicPr>
          <p:cNvPr id="12" name="Picture 11" descr="Analyzing_powerAe_eleSim_Dat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002488"/>
            <a:ext cx="8206637" cy="5239512"/>
          </a:xfrm>
          <a:prstGeom prst="rect">
            <a:avLst/>
          </a:prstGeom>
        </p:spPr>
      </p:pic>
      <p:pic>
        <p:nvPicPr>
          <p:cNvPr id="15" name="Picture 14" descr="Analyzing_powerAe_ele_po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163" y="25926288"/>
            <a:ext cx="8206637" cy="52395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B1A7-3D75-42F8-BB32-DC30ABB7998C}" type="slidenum">
              <a:rPr lang="en-US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pPr/>
              <a:t>14</a:t>
            </a:fld>
            <a:endParaRPr lang="en-US" dirty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81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0"/>
    </mc:Choice>
    <mc:Fallback xmlns="">
      <p:transition spd="slow" advTm="56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185" name="Picture 3" descr="C:\Documents and Settings\grames\Desktop\images\install_111222\photo.JPG"/>
          <p:cNvPicPr preferRelativeResize="0">
            <a:picLocks noChangeArrowheads="1"/>
          </p:cNvPicPr>
          <p:nvPr/>
        </p:nvPicPr>
        <p:blipFill>
          <a:blip r:embed="rId3">
            <a:alphaModFix am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1113" y="893763"/>
            <a:ext cx="9144000" cy="286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P. Aderley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  <a:r>
              <a:rPr lang="fr-FR" sz="1800" dirty="0" smtClean="0">
                <a:solidFill>
                  <a:srgbClr val="087305"/>
                </a:solidFill>
                <a:latin typeface="Comic Sans MS" charset="0"/>
              </a:rPr>
              <a:t>A. Adeyemi</a:t>
            </a:r>
            <a:r>
              <a:rPr lang="fr-FR" sz="1800" baseline="30000" dirty="0" smtClean="0">
                <a:solidFill>
                  <a:srgbClr val="087305"/>
                </a:solidFill>
                <a:latin typeface="Comic Sans MS" charset="0"/>
              </a:rPr>
              <a:t>4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P. Aguilera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M. Ali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H. Areti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M. Baylac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2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J. Benesch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</a:p>
          <a:p>
            <a:pPr algn="ctr">
              <a:defRPr/>
            </a:pP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G. Bosson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2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B. Cade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A. Camsonne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L. Cardman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J. Clark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P. Cole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5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S. Covert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</a:p>
          <a:p>
            <a:pPr algn="ctr">
              <a:defRPr/>
            </a:pP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C. Cuevas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O. Dadoun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3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D. Dale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5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  <a:r>
              <a:rPr lang="fr-FR" sz="1800" dirty="0" smtClean="0">
                <a:solidFill>
                  <a:srgbClr val="087305"/>
                </a:solidFill>
                <a:latin typeface="Comic Sans MS" charset="0"/>
              </a:rPr>
              <a:t>J. Dumas</a:t>
            </a:r>
            <a:r>
              <a:rPr lang="fr-FR" sz="1800" baseline="30000" dirty="0" smtClean="0">
                <a:solidFill>
                  <a:srgbClr val="087305"/>
                </a:solidFill>
                <a:latin typeface="Comic Sans MS" charset="0"/>
              </a:rPr>
              <a:t>1,2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  <a:r>
              <a:rPr lang="fr-FR" sz="1800" dirty="0" smtClean="0">
                <a:solidFill>
                  <a:srgbClr val="800080"/>
                </a:solidFill>
                <a:latin typeface="Comic Sans MS" charset="0"/>
              </a:rPr>
              <a:t>E. Fanchini</a:t>
            </a:r>
            <a:r>
              <a:rPr lang="fr-FR" sz="1800" baseline="30000" dirty="0" smtClean="0">
                <a:solidFill>
                  <a:srgbClr val="800080"/>
                </a:solidFill>
                <a:latin typeface="Comic Sans MS" charset="0"/>
              </a:rPr>
              <a:t>2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  <a:r>
              <a:rPr lang="fr-FR" sz="1800" dirty="0" err="1" smtClean="0">
                <a:solidFill>
                  <a:srgbClr val="000000"/>
                </a:solidFill>
                <a:latin typeface="Comic Sans MS" charset="0"/>
              </a:rPr>
              <a:t>T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. Forest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5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  <a:r>
              <a:rPr lang="fr-FR" sz="1800" dirty="0" smtClean="0">
                <a:solidFill>
                  <a:srgbClr val="087305"/>
                </a:solidFill>
                <a:latin typeface="Comic Sans MS" charset="0"/>
              </a:rPr>
              <a:t>E. Forman</a:t>
            </a:r>
            <a:r>
              <a:rPr lang="fr-FR" sz="1800" baseline="30000" dirty="0" smtClean="0">
                <a:solidFill>
                  <a:srgbClr val="087305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</a:p>
          <a:p>
            <a:pPr algn="ctr">
              <a:buFontTx/>
              <a:buAutoNum type="alphaUcPeriod"/>
              <a:defRPr/>
            </a:pP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Freyberger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E. Froidefond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2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 </a:t>
            </a:r>
            <a:r>
              <a:rPr lang="fr-FR" sz="1800" dirty="0" smtClean="0">
                <a:solidFill>
                  <a:srgbClr val="800080"/>
                </a:solidFill>
                <a:latin typeface="Comic Sans MS" charset="0"/>
              </a:rPr>
              <a:t>S. Golge</a:t>
            </a:r>
            <a:r>
              <a:rPr lang="fr-FR" sz="1800" baseline="30000" dirty="0" smtClean="0">
                <a:solidFill>
                  <a:srgbClr val="800080"/>
                </a:solidFill>
                <a:latin typeface="Comic Sans MS" charset="0"/>
              </a:rPr>
              <a:t>6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  <a:r>
              <a:rPr lang="fr-FR" sz="1800" u="sng" dirty="0" smtClean="0">
                <a:solidFill>
                  <a:srgbClr val="0000FF"/>
                </a:solidFill>
                <a:latin typeface="Comic Sans MS" charset="0"/>
              </a:rPr>
              <a:t>J. Grames</a:t>
            </a:r>
            <a:r>
              <a:rPr lang="fr-FR" sz="1800" baseline="30000" dirty="0" smtClean="0">
                <a:solidFill>
                  <a:srgbClr val="0000FF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P. Guèye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4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J. Hansknecht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</a:p>
          <a:p>
            <a:pPr marL="0" indent="0" algn="ctr">
              <a:defRPr/>
            </a:pP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P. Harrell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J. Hoskins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8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C. Hyde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7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R. Kazimi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Y. Kim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1,5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D. Machie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K. Mahoney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</a:p>
          <a:p>
            <a:pPr marL="0" indent="0" algn="ctr">
              <a:defRPr/>
            </a:pP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R. Mammei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M</a:t>
            </a:r>
            <a:r>
              <a:rPr lang="fr-FR" sz="1800" dirty="0">
                <a:solidFill>
                  <a:srgbClr val="000000"/>
                </a:solidFill>
                <a:latin typeface="Comic Sans MS" charset="0"/>
              </a:rPr>
              <a:t>. Marton</a:t>
            </a:r>
            <a:r>
              <a:rPr lang="fr-FR" sz="1800" baseline="30000" dirty="0">
                <a:solidFill>
                  <a:srgbClr val="000000"/>
                </a:solidFill>
                <a:latin typeface="Comic Sans MS" charset="0"/>
              </a:rPr>
              <a:t>2</a:t>
            </a:r>
            <a:r>
              <a:rPr lang="fr-FR" sz="1800" dirty="0">
                <a:solidFill>
                  <a:srgbClr val="000000"/>
                </a:solidFill>
                <a:latin typeface="Comic Sans MS" charset="0"/>
              </a:rPr>
              <a:t>, 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J. McCarter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9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M. McCaughan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M. McHugh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10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D. McNulty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5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  <a:r>
              <a:rPr lang="fr-FR" sz="1800" dirty="0" err="1" smtClean="0">
                <a:solidFill>
                  <a:srgbClr val="000000"/>
                </a:solidFill>
                <a:latin typeface="Comic Sans MS" charset="0"/>
              </a:rPr>
              <a:t>T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. Michaelides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R. Michaels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C. </a:t>
            </a:r>
            <a:r>
              <a:rPr lang="fr-FR" sz="1800" dirty="0" err="1" smtClean="0">
                <a:solidFill>
                  <a:srgbClr val="000000"/>
                </a:solidFill>
                <a:latin typeface="Comic Sans MS" charset="0"/>
              </a:rPr>
              <a:t>Muñoz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 Camacho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J.-F. Muraz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2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K. Myers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12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</a:p>
          <a:p>
            <a:pPr algn="ctr">
              <a:buFontTx/>
              <a:buAutoNum type="alphaUcPeriod"/>
              <a:defRPr/>
            </a:pP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Opper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10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M. Poelker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 J.-S. Réal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2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L. Richardson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S</a:t>
            </a:r>
            <a:r>
              <a:rPr lang="fr-FR" sz="1800" dirty="0">
                <a:solidFill>
                  <a:srgbClr val="000000"/>
                </a:solidFill>
                <a:latin typeface="Comic Sans MS" charset="0"/>
              </a:rPr>
              <a:t>. 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Setiniyazi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5</a:t>
            </a:r>
            <a:r>
              <a:rPr lang="fr-FR" sz="1800" dirty="0">
                <a:solidFill>
                  <a:srgbClr val="000000"/>
                </a:solidFill>
                <a:latin typeface="Comic Sans MS" charset="0"/>
              </a:rPr>
              <a:t>, 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M. Stutzman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</a:p>
          <a:p>
            <a:pPr marL="0" indent="0" algn="ctr">
              <a:defRPr/>
            </a:pP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R. Suleiman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C. Tennant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C</a:t>
            </a:r>
            <a:r>
              <a:rPr lang="fr-FR" sz="1800" dirty="0">
                <a:solidFill>
                  <a:srgbClr val="000000"/>
                </a:solidFill>
                <a:latin typeface="Comic Sans MS" charset="0"/>
              </a:rPr>
              <a:t>.-Y. 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Tsai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13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D. Turner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A. Variola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3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  <a:r>
              <a:rPr lang="fr-FR" sz="1800" u="sng" dirty="0" smtClean="0">
                <a:solidFill>
                  <a:srgbClr val="0000FF"/>
                </a:solidFill>
                <a:latin typeface="Comic Sans MS" charset="0"/>
              </a:rPr>
              <a:t>E. Voutier</a:t>
            </a:r>
            <a:r>
              <a:rPr lang="fr-FR" sz="1800" baseline="30000" dirty="0" smtClean="0">
                <a:solidFill>
                  <a:srgbClr val="0000FF"/>
                </a:solidFill>
                <a:latin typeface="Comic Sans MS" charset="0"/>
              </a:rPr>
              <a:t>2,11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</a:t>
            </a:r>
          </a:p>
          <a:p>
            <a:pPr marL="0" indent="0" algn="ctr">
              <a:defRPr/>
            </a:pP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Y. Wang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</a:t>
            </a:r>
            <a:r>
              <a:rPr lang="fr-FR" sz="1800" dirty="0" smtClean="0">
                <a:solidFill>
                  <a:srgbClr val="000000"/>
                </a:solidFill>
                <a:latin typeface="Comic Sans MS" charset="0"/>
              </a:rPr>
              <a:t>, Y. Zhang</a:t>
            </a:r>
            <a:r>
              <a:rPr lang="fr-FR" sz="1800" baseline="30000" dirty="0" smtClean="0">
                <a:solidFill>
                  <a:srgbClr val="000000"/>
                </a:solidFill>
                <a:latin typeface="Comic Sans MS" charset="0"/>
              </a:rPr>
              <a:t>12</a:t>
            </a:r>
            <a:endParaRPr lang="en-US" sz="1800" baseline="30000" dirty="0" smtClean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7950" y="3811588"/>
            <a:ext cx="8928100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1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Jefferson Lab, Newport News, VA, US     </a:t>
            </a: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2 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LPSC, Grenoble, France     </a:t>
            </a: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3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LAL, </a:t>
            </a:r>
            <a:r>
              <a:rPr lang="en-US" sz="1600" i="1" dirty="0" err="1">
                <a:solidFill>
                  <a:srgbClr val="000000"/>
                </a:solidFill>
                <a:latin typeface="Calibri" charset="0"/>
              </a:rPr>
              <a:t>Orsay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, France</a:t>
            </a:r>
          </a:p>
          <a:p>
            <a:pPr algn="ctr">
              <a:defRPr/>
            </a:pP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4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Hampton University, Hampton, VA, USA     </a:t>
            </a: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5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Idaho State University &amp; IAC, Pocatello, ID, USA    </a:t>
            </a:r>
          </a:p>
          <a:p>
            <a:pPr algn="ctr">
              <a:defRPr/>
            </a:pP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6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North Carolina University, Durham, NC, USA     </a:t>
            </a: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7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Old Dominion University, Norfolk, VA, US    </a:t>
            </a:r>
          </a:p>
          <a:p>
            <a:pPr algn="ctr">
              <a:defRPr/>
            </a:pP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8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The College of William &amp; Mary, Williamsburg, VA, USA     </a:t>
            </a: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9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University of Virginia, Charlottesville, VA, USA     </a:t>
            </a: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10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George Washington University, Washington, DC, USA     </a:t>
            </a: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11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IPN, </a:t>
            </a:r>
            <a:r>
              <a:rPr lang="en-US" sz="1600" i="1" dirty="0" err="1">
                <a:solidFill>
                  <a:srgbClr val="000000"/>
                </a:solidFill>
                <a:latin typeface="Calibri" charset="0"/>
              </a:rPr>
              <a:t>Orsay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, France</a:t>
            </a:r>
          </a:p>
          <a:p>
            <a:pPr algn="ctr">
              <a:defRPr/>
            </a:pP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12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Rutgers University, Piscataway, NJ, USA     </a:t>
            </a:r>
            <a:r>
              <a:rPr lang="en-US" sz="1600" i="1" baseline="30000" dirty="0">
                <a:solidFill>
                  <a:srgbClr val="000000"/>
                </a:solidFill>
                <a:latin typeface="Calibri" charset="0"/>
              </a:rPr>
              <a:t>13</a:t>
            </a:r>
            <a:r>
              <a:rPr lang="en-US" sz="1600" i="1" dirty="0">
                <a:solidFill>
                  <a:srgbClr val="000000"/>
                </a:solidFill>
                <a:latin typeface="Calibri" charset="0"/>
              </a:rPr>
              <a:t> Virginia Tech, Blacksburg, VA, USA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110582" y="96977"/>
            <a:ext cx="4945062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utura Medium" charset="0"/>
                <a:ea typeface="Futura Medium" charset="0"/>
                <a:cs typeface="Futura Medium" charset="0"/>
              </a:rPr>
              <a:t>PEPPo</a:t>
            </a:r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utura Medium" charset="0"/>
                <a:ea typeface="Futura Medium" charset="0"/>
                <a:cs typeface="Futura Medium" charset="0"/>
              </a:rPr>
              <a:t> Collaboration</a:t>
            </a:r>
          </a:p>
        </p:txBody>
      </p:sp>
      <p:sp>
        <p:nvSpPr>
          <p:cNvPr id="349189" name="ZoneTexte 1"/>
          <p:cNvSpPr txBox="1">
            <a:spLocks noChangeArrowheads="1"/>
          </p:cNvSpPr>
          <p:nvPr/>
        </p:nvSpPr>
        <p:spPr bwMode="auto">
          <a:xfrm>
            <a:off x="1012825" y="5470525"/>
            <a:ext cx="714692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FR" dirty="0" err="1">
                <a:solidFill>
                  <a:srgbClr val="FF0000"/>
                </a:solidFill>
                <a:cs typeface="Comic Sans MS" charset="0"/>
              </a:rPr>
              <a:t>Many</a:t>
            </a:r>
            <a:r>
              <a:rPr lang="fr-FR" dirty="0">
                <a:solidFill>
                  <a:srgbClr val="FF0000"/>
                </a:solidFill>
                <a:cs typeface="Comic Sans MS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cs typeface="Comic Sans MS" charset="0"/>
              </a:rPr>
              <a:t>thanks</a:t>
            </a:r>
            <a:r>
              <a:rPr lang="fr-FR" dirty="0">
                <a:solidFill>
                  <a:srgbClr val="FF0000"/>
                </a:solidFill>
                <a:cs typeface="Comic Sans MS" charset="0"/>
              </a:rPr>
              <a:t>  for </a:t>
            </a:r>
            <a:r>
              <a:rPr lang="fr-FR" dirty="0" err="1">
                <a:solidFill>
                  <a:srgbClr val="FF0000"/>
                </a:solidFill>
                <a:cs typeface="Comic Sans MS" charset="0"/>
              </a:rPr>
              <a:t>advice</a:t>
            </a:r>
            <a:r>
              <a:rPr lang="fr-FR" dirty="0">
                <a:solidFill>
                  <a:srgbClr val="FF0000"/>
                </a:solidFill>
                <a:cs typeface="Comic Sans MS" charset="0"/>
              </a:rPr>
              <a:t>, </a:t>
            </a:r>
            <a:r>
              <a:rPr lang="fr-FR" dirty="0" err="1">
                <a:solidFill>
                  <a:srgbClr val="FF0000"/>
                </a:solidFill>
                <a:cs typeface="Comic Sans MS" charset="0"/>
              </a:rPr>
              <a:t>equipment</a:t>
            </a:r>
            <a:r>
              <a:rPr lang="fr-FR" dirty="0">
                <a:solidFill>
                  <a:srgbClr val="FF0000"/>
                </a:solidFill>
                <a:cs typeface="Comic Sans MS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cs typeface="Comic Sans MS" charset="0"/>
              </a:rPr>
              <a:t>loan</a:t>
            </a:r>
            <a:r>
              <a:rPr lang="fr-FR" dirty="0">
                <a:solidFill>
                  <a:srgbClr val="FF0000"/>
                </a:solidFill>
                <a:cs typeface="Comic Sans MS" charset="0"/>
              </a:rPr>
              <a:t>, GEANT4 </a:t>
            </a:r>
            <a:r>
              <a:rPr lang="fr-FR" dirty="0" err="1">
                <a:solidFill>
                  <a:srgbClr val="FF0000"/>
                </a:solidFill>
                <a:cs typeface="Comic Sans MS" charset="0"/>
              </a:rPr>
              <a:t>modeling</a:t>
            </a:r>
            <a:r>
              <a:rPr lang="fr-FR" dirty="0">
                <a:solidFill>
                  <a:srgbClr val="FF0000"/>
                </a:solidFill>
                <a:cs typeface="Comic Sans MS" charset="0"/>
              </a:rPr>
              <a:t> support, and </a:t>
            </a:r>
            <a:r>
              <a:rPr lang="fr-FR" dirty="0" err="1">
                <a:solidFill>
                  <a:srgbClr val="FF0000"/>
                </a:solidFill>
                <a:cs typeface="Comic Sans MS" charset="0"/>
              </a:rPr>
              <a:t>funding</a:t>
            </a:r>
            <a:r>
              <a:rPr lang="fr-FR" dirty="0">
                <a:solidFill>
                  <a:srgbClr val="FF0000"/>
                </a:solidFill>
                <a:cs typeface="Comic Sans MS" charset="0"/>
              </a:rPr>
              <a:t> to</a:t>
            </a:r>
          </a:p>
          <a:p>
            <a:pPr algn="ctr" eaLnBrk="1" hangingPunct="1"/>
            <a:endParaRPr lang="fr-FR" dirty="0">
              <a:solidFill>
                <a:srgbClr val="FF0000"/>
              </a:solidFill>
              <a:cs typeface="Comic Sans MS" charset="0"/>
            </a:endParaRPr>
          </a:p>
          <a:p>
            <a:pPr algn="ctr" eaLnBrk="1" hangingPunct="1"/>
            <a:r>
              <a:rPr lang="fr-FR" b="1" dirty="0">
                <a:solidFill>
                  <a:srgbClr val="FF0000"/>
                </a:solidFill>
                <a:cs typeface="Comic Sans MS" charset="0"/>
              </a:rPr>
              <a:t>SLAC E-166 Collaboration</a:t>
            </a:r>
          </a:p>
          <a:p>
            <a:pPr algn="ctr" eaLnBrk="1" hangingPunct="1"/>
            <a:r>
              <a:rPr lang="fr-FR" b="1" dirty="0">
                <a:solidFill>
                  <a:srgbClr val="FF0000"/>
                </a:solidFill>
                <a:cs typeface="Comic Sans MS" charset="0"/>
              </a:rPr>
              <a:t>International </a:t>
            </a:r>
            <a:r>
              <a:rPr lang="fr-FR" b="1" dirty="0" err="1">
                <a:solidFill>
                  <a:srgbClr val="FF0000"/>
                </a:solidFill>
                <a:cs typeface="Comic Sans MS" charset="0"/>
              </a:rPr>
              <a:t>Linear</a:t>
            </a:r>
            <a:r>
              <a:rPr lang="fr-FR" b="1" dirty="0">
                <a:solidFill>
                  <a:srgbClr val="FF0000"/>
                </a:solidFill>
                <a:cs typeface="Comic Sans MS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cs typeface="Comic Sans MS" charset="0"/>
              </a:rPr>
              <a:t>Collider</a:t>
            </a:r>
            <a:r>
              <a:rPr lang="fr-FR" b="1" dirty="0">
                <a:solidFill>
                  <a:srgbClr val="FF0000"/>
                </a:solidFill>
                <a:cs typeface="Comic Sans MS" charset="0"/>
              </a:rPr>
              <a:t> Project</a:t>
            </a:r>
          </a:p>
          <a:p>
            <a:pPr algn="ctr" eaLnBrk="1" hangingPunct="1"/>
            <a:r>
              <a:rPr lang="fr-FR" b="1" dirty="0">
                <a:solidFill>
                  <a:srgbClr val="FF0000"/>
                </a:solidFill>
                <a:cs typeface="Comic Sans MS" charset="0"/>
              </a:rPr>
              <a:t>Jefferson Science Association Initiatives </a:t>
            </a:r>
            <a:r>
              <a:rPr lang="fr-FR" b="1" dirty="0" err="1">
                <a:solidFill>
                  <a:srgbClr val="FF0000"/>
                </a:solidFill>
                <a:cs typeface="Comic Sans MS" charset="0"/>
              </a:rPr>
              <a:t>Award</a:t>
            </a:r>
            <a:r>
              <a:rPr lang="fr-FR" b="1" dirty="0">
                <a:solidFill>
                  <a:srgbClr val="FF0000"/>
                </a:solidFill>
                <a:cs typeface="Comic Sans MS" charset="0"/>
              </a:rPr>
              <a:t>  </a:t>
            </a:r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20272" y="6381328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15</a:t>
            </a:r>
            <a:endParaRPr lang="en-US" dirty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50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2"/>
    </mc:Choice>
    <mc:Fallback xmlns="">
      <p:transition spd="slow" advTm="59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-101626"/>
            <a:ext cx="8413789" cy="618989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Futura Medium" charset="0"/>
                <a:ea typeface="Futura Medium" charset="0"/>
                <a:cs typeface="Futura Medium" charset="0"/>
              </a:rPr>
              <a:t>The PEPPo Concept</a:t>
            </a:r>
            <a:endParaRPr lang="en-US" sz="24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7363"/>
            <a:ext cx="8120864" cy="1933229"/>
          </a:xfrm>
          <a:ln w="9525" cmpd="sng">
            <a:noFill/>
          </a:ln>
        </p:spPr>
        <p:txBody>
          <a:bodyPr>
            <a:noAutofit/>
          </a:bodyPr>
          <a:lstStyle/>
          <a:p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sz="2400" b="1" dirty="0" smtClean="0">
                <a:latin typeface="Futura Medium" charset="0"/>
                <a:ea typeface="Futura Medium" charset="0"/>
                <a:cs typeface="Futura Medium" charset="0"/>
              </a:rPr>
              <a:t>PEPPo (Polarized Electrons for Polarized Positrons) 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experiment was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conducted in the injector of the 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CEBAF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 accelerator at 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JLab to demonstrate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a new technique for the production of 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polarized positrons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. </a:t>
            </a:r>
            <a:endParaRPr lang="en-US" sz="2400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pPr marL="0" indent="0">
              <a:buNone/>
            </a:pPr>
            <a:endParaRPr lang="en-US" sz="2400" dirty="0" smtClean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667" y="3686791"/>
            <a:ext cx="9059334" cy="3046988"/>
          </a:xfrm>
          <a:prstGeom prst="rect">
            <a:avLst/>
          </a:prstGeom>
          <a:ln w="9525" cmpd="sng"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It involves a two-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step process: </a:t>
            </a:r>
            <a:endParaRPr lang="en-US" sz="2400" dirty="0">
              <a:latin typeface="Futura Medium" charset="0"/>
              <a:ea typeface="Futura Medium" charset="0"/>
              <a:cs typeface="Futura Medium" charset="0"/>
            </a:endParaRPr>
          </a:p>
          <a:p>
            <a:pPr>
              <a:buFont typeface="Courier New"/>
              <a:buChar char="o"/>
            </a:pP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 Creation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of </a:t>
            </a:r>
            <a:r>
              <a:rPr lang="en-US" sz="2400" dirty="0">
                <a:solidFill>
                  <a:srgbClr val="00FA00"/>
                </a:solidFill>
                <a:latin typeface="Futura Medium" charset="0"/>
                <a:ea typeface="Futura Medium" charset="0"/>
                <a:cs typeface="Futura Medium" charset="0"/>
              </a:rPr>
              <a:t>circularly polarized photons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from the 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bremsstrahlung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produced by </a:t>
            </a:r>
            <a:r>
              <a:rPr lang="en-US" sz="2400" dirty="0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rPr>
              <a:t>longitudinally polarized electrons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 in 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a </a:t>
            </a:r>
            <a:r>
              <a:rPr lang="en-US" sz="2400" b="1" dirty="0" smtClean="0">
                <a:latin typeface="Futura Medium" charset="0"/>
                <a:ea typeface="Futura Medium" charset="0"/>
                <a:cs typeface="Futura Medium" charset="0"/>
              </a:rPr>
              <a:t>hi-Z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2400" b="1" dirty="0" smtClean="0">
                <a:latin typeface="Futura Medium" charset="0"/>
                <a:ea typeface="Futura Medium" charset="0"/>
                <a:cs typeface="Futura Medium" charset="0"/>
              </a:rPr>
              <a:t>target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.</a:t>
            </a:r>
            <a:endParaRPr lang="en-US" sz="2400" dirty="0">
              <a:latin typeface="Futura Medium" charset="0"/>
              <a:ea typeface="Futura Medium" charset="0"/>
              <a:cs typeface="Futura Medium" charset="0"/>
            </a:endParaRPr>
          </a:p>
          <a:p>
            <a:pPr>
              <a:buFont typeface="Courier New"/>
              <a:buChar char="o"/>
            </a:pP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Followed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by the creation  of  polarized  </a:t>
            </a:r>
            <a:r>
              <a:rPr lang="en-US" sz="2400" dirty="0">
                <a:solidFill>
                  <a:srgbClr val="0432FF"/>
                </a:solidFill>
                <a:latin typeface="Futura Medium" charset="0"/>
                <a:ea typeface="Futura Medium" charset="0"/>
                <a:cs typeface="Futura Medium" charset="0"/>
              </a:rPr>
              <a:t>e+</a:t>
            </a:r>
            <a:r>
              <a:rPr lang="en-US" sz="2400" dirty="0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rPr>
              <a:t>e-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 pairs via  the 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pair production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from 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these </a:t>
            </a:r>
            <a:r>
              <a:rPr lang="en-US" sz="2400" dirty="0" smtClean="0">
                <a:solidFill>
                  <a:srgbClr val="00FA00"/>
                </a:solidFill>
                <a:latin typeface="Futura Medium" charset="0"/>
                <a:ea typeface="Futura Medium" charset="0"/>
                <a:cs typeface="Futura Medium" charset="0"/>
              </a:rPr>
              <a:t>circularly polarized photons</a:t>
            </a:r>
            <a:r>
              <a:rPr lang="en-US" sz="24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within the same 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target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.</a:t>
            </a:r>
            <a:endParaRPr lang="en-US" sz="2400" b="1" dirty="0">
              <a:latin typeface="Futura Medium" charset="0"/>
              <a:ea typeface="Futura Medium" charset="0"/>
              <a:cs typeface="Futura Medium" charset="0"/>
            </a:endParaRPr>
          </a:p>
          <a:p>
            <a:endParaRPr lang="en-US" sz="2400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81353" cy="365125"/>
          </a:xfrm>
        </p:spPr>
        <p:txBody>
          <a:bodyPr/>
          <a:lstStyle/>
          <a:p>
            <a:fld id="{083238D9-2BC8-9841-B619-94B837E2D49B}" type="slidenum">
              <a:rPr lang="en-US" smtClean="0">
                <a:latin typeface="Futura Medium" charset="0"/>
                <a:ea typeface="Futura Medium" charset="0"/>
                <a:cs typeface="Futura Medium" charset="0"/>
              </a:rPr>
              <a:pPr/>
              <a:t>1</a:t>
            </a:fld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52"/>
          <a:stretch/>
        </p:blipFill>
        <p:spPr>
          <a:xfrm>
            <a:off x="2745048" y="2469379"/>
            <a:ext cx="3544698" cy="85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27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101"/>
    </mc:Choice>
    <mc:Fallback>
      <p:transition spd="slow" advTm="6610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38D9-2BC8-9841-B619-94B837E2D49B}" type="slidenum">
              <a:rPr lang="en-US" sz="700" smtClean="0"/>
              <a:pPr/>
              <a:t>2</a:t>
            </a:fld>
            <a:endParaRPr lang="en-US" sz="700"/>
          </a:p>
        </p:txBody>
      </p:sp>
      <p:grpSp>
        <p:nvGrpSpPr>
          <p:cNvPr id="5" name="Grouper 4"/>
          <p:cNvGrpSpPr>
            <a:grpSpLocks/>
          </p:cNvGrpSpPr>
          <p:nvPr/>
        </p:nvGrpSpPr>
        <p:grpSpPr bwMode="auto">
          <a:xfrm>
            <a:off x="17543" y="-745628"/>
            <a:ext cx="9126457" cy="7122044"/>
            <a:chOff x="-2379446" y="1439347"/>
            <a:chExt cx="10192157" cy="9088770"/>
          </a:xfrm>
        </p:grpSpPr>
        <p:sp>
          <p:nvSpPr>
            <p:cNvPr id="6" name="Rectangle 43"/>
            <p:cNvSpPr>
              <a:spLocks noChangeArrowheads="1"/>
            </p:cNvSpPr>
            <p:nvPr/>
          </p:nvSpPr>
          <p:spPr bwMode="auto">
            <a:xfrm>
              <a:off x="4440004" y="1439347"/>
              <a:ext cx="273355" cy="2699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endParaRPr lang="fr-FR" sz="400" dirty="0">
                <a:solidFill>
                  <a:srgbClr val="5F5F5F"/>
                </a:solidFill>
                <a:latin typeface="Microsoft Sans Serif" charset="0"/>
              </a:endParaRPr>
            </a:p>
          </p:txBody>
        </p:sp>
        <p:pic>
          <p:nvPicPr>
            <p:cNvPr id="7" name="Picture 6" descr="C:\Documents and Settings\grames\Desktop\images\install_111222\photo.JPG"/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79446" y="3728932"/>
              <a:ext cx="10192157" cy="6799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itle 1"/>
          <p:cNvSpPr txBox="1">
            <a:spLocks/>
          </p:cNvSpPr>
          <p:nvPr/>
        </p:nvSpPr>
        <p:spPr>
          <a:xfrm>
            <a:off x="457200" y="219580"/>
            <a:ext cx="8229600" cy="618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Futura Medium" charset="0"/>
                <a:ea typeface="Futura Medium" charset="0"/>
                <a:cs typeface="Futura Medium" charset="0"/>
              </a:rPr>
              <a:t>PEPPo Experimental setup</a:t>
            </a:r>
            <a:endParaRPr lang="en-US" sz="24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6606520" y="2571550"/>
            <a:ext cx="402336" cy="682752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2342918" y="2558232"/>
            <a:ext cx="402336" cy="682752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340096" y="2109885"/>
            <a:ext cx="2761488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Futura Medium" charset="0"/>
                <a:ea typeface="Futura Medium" charset="0"/>
                <a:cs typeface="Futura Medium" charset="0"/>
              </a:rPr>
              <a:t>PEPPo Compton polarimeter </a:t>
            </a:r>
            <a:r>
              <a:rPr lang="en-US" sz="1200" dirty="0">
                <a:latin typeface="Futura Medium" charset="0"/>
                <a:ea typeface="Futura Medium" charset="0"/>
                <a:cs typeface="Futura Medium" charset="0"/>
              </a:rPr>
              <a:t>for </a:t>
            </a:r>
            <a:r>
              <a:rPr lang="en-US" sz="1200" dirty="0" smtClean="0">
                <a:latin typeface="Futura Medium" charset="0"/>
                <a:ea typeface="Futura Medium" charset="0"/>
                <a:cs typeface="Futura Medium" charset="0"/>
              </a:rPr>
              <a:t>positron </a:t>
            </a:r>
            <a:r>
              <a:rPr lang="en-US" sz="1200" dirty="0">
                <a:latin typeface="Futura Medium" charset="0"/>
                <a:ea typeface="Futura Medium" charset="0"/>
                <a:cs typeface="Futura Medium" charset="0"/>
              </a:rPr>
              <a:t>polarization measurement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01118" y="2086534"/>
            <a:ext cx="244120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Futura Medium" charset="0"/>
                <a:ea typeface="Futura Medium" charset="0"/>
                <a:cs typeface="Futura Medium" charset="0"/>
              </a:rPr>
              <a:t>Mott polarimeter for electron polarization measurement</a:t>
            </a:r>
            <a:endParaRPr lang="en-US" sz="1200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" y="6376416"/>
            <a:ext cx="704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For more on the PEPPo experiment: See Grames talk on Thursday</a:t>
            </a:r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8" name="Down Arrow 17"/>
          <p:cNvSpPr/>
          <p:nvPr/>
        </p:nvSpPr>
        <p:spPr>
          <a:xfrm rot="11454800">
            <a:off x="4073731" y="3981911"/>
            <a:ext cx="148779" cy="682752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310015" y="4668968"/>
            <a:ext cx="1487523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Futura Medium" charset="0"/>
                <a:ea typeface="Futura Medium" charset="0"/>
                <a:cs typeface="Futura Medium" charset="0"/>
              </a:rPr>
              <a:t>Tungsten Target</a:t>
            </a:r>
          </a:p>
        </p:txBody>
      </p:sp>
    </p:spTree>
    <p:extLst>
      <p:ext uri="{BB962C8B-B14F-4D97-AF65-F5344CB8AC3E}">
        <p14:creationId xmlns:p14="http://schemas.microsoft.com/office/powerpoint/2010/main" val="2087491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894"/>
    </mc:Choice>
    <mc:Fallback>
      <p:transition spd="slow" advTm="589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-36929" y="424241"/>
            <a:ext cx="9036496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1"/>
              </a:buClr>
              <a:buFont typeface="Arial" charset="0"/>
              <a:buChar char="•"/>
            </a:pPr>
            <a:r>
              <a:rPr lang="en-US" sz="16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Electrons</a:t>
            </a:r>
            <a:r>
              <a:rPr lang="en-US" sz="16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 or </a:t>
            </a:r>
            <a:r>
              <a:rPr lang="en-US" sz="16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Positrons</a:t>
            </a:r>
            <a:r>
              <a:rPr lang="en-US" sz="16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 radiate </a:t>
            </a:r>
            <a:r>
              <a:rPr lang="en-US" sz="16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polarized photons </a:t>
            </a:r>
            <a:r>
              <a:rPr lang="en-US" sz="16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by </a:t>
            </a:r>
            <a:r>
              <a:rPr lang="en-US" sz="16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Bremsstrahlung</a:t>
            </a:r>
            <a:r>
              <a:rPr lang="en-US" sz="16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 in reconversion </a:t>
            </a:r>
            <a:r>
              <a:rPr lang="en-US" sz="1600" b="1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target</a:t>
            </a:r>
            <a:r>
              <a:rPr lang="en-US" sz="1600" dirty="0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t>.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 The photons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transmitted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 by the magnetized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iron core 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of the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analyzing magnet 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are detected in 9 crystals of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photon calorimeter 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and are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read by PMTs</a:t>
            </a:r>
            <a:endParaRPr lang="en-US" sz="1600" b="1" dirty="0" smtClean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  <a:p>
            <a:pPr algn="just">
              <a:buClr>
                <a:srgbClr val="D60093"/>
              </a:buClr>
            </a:pPr>
            <a:endParaRPr lang="en-US" sz="1600" dirty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 algn="just">
              <a:buClr>
                <a:schemeClr val="tx1"/>
              </a:buClr>
              <a:buFont typeface="Arial" charset="0"/>
              <a:buChar char="•"/>
            </a:pPr>
            <a:r>
              <a:rPr lang="en-US" sz="1600" dirty="0" smtClean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sz="1600" b="1" dirty="0" smtClean="0">
                <a:latin typeface="Futura Medium" charset="0"/>
                <a:ea typeface="Futura Medium" charset="0"/>
                <a:cs typeface="Futura Medium" charset="0"/>
              </a:rPr>
              <a:t>measurement</a:t>
            </a:r>
            <a:r>
              <a:rPr lang="en-US" sz="16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of the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beam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 (positron or electron)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polarization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 is essentially obtained from the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transmission </a:t>
            </a:r>
            <a:r>
              <a:rPr lang="en-US" sz="1600" b="1" dirty="0" smtClean="0">
                <a:latin typeface="Futura Medium" charset="0"/>
                <a:ea typeface="Futura Medium" charset="0"/>
                <a:cs typeface="Futura Medium" charset="0"/>
              </a:rPr>
              <a:t>asymmetry (A</a:t>
            </a:r>
            <a:r>
              <a:rPr lang="en-US" sz="1600" b="1" baseline="-25000" dirty="0" smtClean="0">
                <a:latin typeface="Futura Medium" charset="0"/>
                <a:ea typeface="Futura Medium" charset="0"/>
                <a:cs typeface="Futura Medium" charset="0"/>
              </a:rPr>
              <a:t>T</a:t>
            </a:r>
            <a:r>
              <a:rPr lang="en-US" sz="1600" b="1" dirty="0" smtClean="0">
                <a:latin typeface="Futura Medium" charset="0"/>
                <a:ea typeface="Futura Medium" charset="0"/>
                <a:cs typeface="Futura Medium" charset="0"/>
              </a:rPr>
              <a:t>)</a:t>
            </a:r>
            <a:r>
              <a:rPr lang="en-US" sz="1600" i="1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1600" dirty="0" smtClean="0">
                <a:latin typeface="Futura Medium" charset="0"/>
                <a:ea typeface="Futura Medium" charset="0"/>
                <a:cs typeface="Futura Medium" charset="0"/>
              </a:rPr>
              <a:t>of 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number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 of transmitted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bremsstrahlung photons 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for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oppositely polarized 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target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1600" dirty="0">
                <a:latin typeface="Futura Medium" charset="0"/>
                <a:ea typeface="Futura Medium" charset="0"/>
                <a:cs typeface="Futura Medium" charset="0"/>
              </a:rPr>
              <a:t>or </a:t>
            </a:r>
            <a:r>
              <a:rPr lang="en-US" sz="1600" b="1" dirty="0">
                <a:latin typeface="Futura Medium" charset="0"/>
                <a:ea typeface="Futura Medium" charset="0"/>
                <a:cs typeface="Futura Medium" charset="0"/>
              </a:rPr>
              <a:t>beam polarization </a:t>
            </a:r>
            <a:r>
              <a:rPr lang="en-US" sz="1600" b="1" dirty="0" smtClean="0">
                <a:latin typeface="Futura Medium" charset="0"/>
                <a:ea typeface="Futura Medium" charset="0"/>
                <a:cs typeface="Futura Medium" charset="0"/>
              </a:rPr>
              <a:t>orientations.</a:t>
            </a:r>
            <a:endParaRPr lang="en-US" sz="1600" b="1" dirty="0">
              <a:latin typeface="Futura Medium" charset="0"/>
              <a:ea typeface="Futura Medium" charset="0"/>
              <a:cs typeface="Futura Medium" charset="0"/>
            </a:endParaRPr>
          </a:p>
          <a:p>
            <a:pPr algn="just">
              <a:buClr>
                <a:srgbClr val="D60093"/>
              </a:buClr>
            </a:pPr>
            <a:endParaRPr lang="en-US" sz="1600" dirty="0" smtClean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75912" y="422"/>
            <a:ext cx="498303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Futura Medium" charset="0"/>
                <a:ea typeface="Futura Medium" charset="0"/>
                <a:cs typeface="Futura Medium" charset="0"/>
              </a:rPr>
              <a:t>Compton Transmission Polarimetry</a:t>
            </a:r>
            <a:endParaRPr lang="en-US" sz="24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5687038"/>
              </p:ext>
            </p:extLst>
          </p:nvPr>
        </p:nvGraphicFramePr>
        <p:xfrm>
          <a:off x="4671896" y="2374782"/>
          <a:ext cx="3881529" cy="778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8" name="Equation" r:id="rId5" imgW="2145960" imgH="419040" progId="Equation.3">
                  <p:embed/>
                </p:oleObj>
              </mc:Choice>
              <mc:Fallback>
                <p:oleObj name="Equation" r:id="rId5" imgW="21459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1896" y="2374782"/>
                        <a:ext cx="3881529" cy="77863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432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671896" y="3207541"/>
            <a:ext cx="3737374" cy="1200329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Futura Medium" charset="0"/>
                <a:ea typeface="Futura Medium" charset="0"/>
                <a:cs typeface="Futura Medium" charset="0"/>
              </a:rPr>
              <a:t>μ</a:t>
            </a:r>
            <a:r>
              <a:rPr lang="en-US" sz="1600" b="1" i="1" baseline="-25000" dirty="0" smtClean="0">
                <a:latin typeface="Futura Medium" charset="0"/>
                <a:ea typeface="Futura Medium" charset="0"/>
                <a:cs typeface="Futura Medium" charset="0"/>
              </a:rPr>
              <a:t>1</a:t>
            </a:r>
            <a:r>
              <a:rPr lang="en-US" sz="1600" i="1" dirty="0" smtClean="0">
                <a:latin typeface="Futura Medium" charset="0"/>
                <a:ea typeface="Futura Medium" charset="0"/>
                <a:cs typeface="Futura Medium" charset="0"/>
              </a:rPr>
              <a:t> - </a:t>
            </a:r>
            <a:r>
              <a:rPr lang="en-US" sz="1600" dirty="0" smtClean="0">
                <a:latin typeface="Futura Medium" charset="0"/>
                <a:ea typeface="Futura Medium" charset="0"/>
                <a:cs typeface="Futura Medium" charset="0"/>
              </a:rPr>
              <a:t>Compton absorption coefficient </a:t>
            </a:r>
          </a:p>
          <a:p>
            <a:r>
              <a:rPr lang="en-US" sz="1600" b="1" i="1" dirty="0" smtClean="0">
                <a:latin typeface="Futura Medium" charset="0"/>
                <a:ea typeface="Futura Medium" charset="0"/>
                <a:cs typeface="Futura Medium" charset="0"/>
              </a:rPr>
              <a:t>L</a:t>
            </a:r>
            <a:r>
              <a:rPr lang="en-US" sz="1600" dirty="0" smtClean="0">
                <a:latin typeface="Futura Medium" charset="0"/>
                <a:ea typeface="Futura Medium" charset="0"/>
                <a:cs typeface="Futura Medium" charset="0"/>
              </a:rPr>
              <a:t>    - target length</a:t>
            </a:r>
          </a:p>
          <a:p>
            <a:r>
              <a:rPr lang="en-US" sz="1600" b="1" i="1" dirty="0" smtClean="0">
                <a:latin typeface="Futura Medium" charset="0"/>
                <a:ea typeface="Futura Medium" charset="0"/>
                <a:cs typeface="Futura Medium" charset="0"/>
              </a:rPr>
              <a:t>P</a:t>
            </a:r>
            <a:r>
              <a:rPr lang="en-US" sz="1600" b="1" i="1" baseline="-25000" dirty="0" smtClean="0">
                <a:latin typeface="Futura Medium" charset="0"/>
                <a:ea typeface="Futura Medium" charset="0"/>
                <a:cs typeface="Futura Medium" charset="0"/>
              </a:rPr>
              <a:t>3</a:t>
            </a:r>
            <a:r>
              <a:rPr lang="en-US" sz="1600" dirty="0" smtClean="0">
                <a:latin typeface="Futura Medium" charset="0"/>
                <a:ea typeface="Futura Medium" charset="0"/>
                <a:cs typeface="Futura Medium" charset="0"/>
              </a:rPr>
              <a:t>   - photon polarization (long.)</a:t>
            </a:r>
          </a:p>
          <a:p>
            <a:endParaRPr lang="en-US" sz="1600" dirty="0" smtClean="0">
              <a:latin typeface="Futura Medium" charset="0"/>
              <a:ea typeface="Futura Medium" charset="0"/>
              <a:cs typeface="Futura Medium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5295476" y="4510451"/>
            <a:ext cx="2634367" cy="1644399"/>
            <a:chOff x="5436379" y="6102783"/>
            <a:chExt cx="2840368" cy="1919012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1696917"/>
                </p:ext>
              </p:extLst>
            </p:nvPr>
          </p:nvGraphicFramePr>
          <p:xfrm>
            <a:off x="5436379" y="6102783"/>
            <a:ext cx="2840368" cy="8775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9" name="Equation" r:id="rId7" imgW="812520" imgH="228600" progId="Equation.3">
                    <p:embed/>
                  </p:oleObj>
                </mc:Choice>
                <mc:Fallback>
                  <p:oleObj name="Equation" r:id="rId7" imgW="8125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6379" y="6102783"/>
                          <a:ext cx="2840368" cy="877589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0432FF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Rectangle 14"/>
            <p:cNvSpPr/>
            <p:nvPr/>
          </p:nvSpPr>
          <p:spPr>
            <a:xfrm>
              <a:off x="5813582" y="7159775"/>
              <a:ext cx="2366885" cy="862020"/>
            </a:xfrm>
            <a:prstGeom prst="rect">
              <a:avLst/>
            </a:prstGeom>
            <a:ln>
              <a:solidFill>
                <a:srgbClr val="0432FF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i="1" dirty="0" smtClean="0">
                  <a:latin typeface="Futura Medium" charset="0"/>
                  <a:ea typeface="Futura Medium" charset="0"/>
                  <a:cs typeface="Futura Medium" charset="0"/>
                </a:rPr>
                <a:t>P</a:t>
              </a:r>
              <a:r>
                <a:rPr lang="en-US" sz="1400" b="1" i="1" baseline="-25000" dirty="0" smtClean="0">
                  <a:latin typeface="Futura Medium" charset="0"/>
                  <a:ea typeface="Futura Medium" charset="0"/>
                  <a:cs typeface="Futura Medium" charset="0"/>
                </a:rPr>
                <a:t>e</a:t>
              </a:r>
              <a:r>
                <a:rPr lang="en-US" sz="1400" b="1" i="1" dirty="0">
                  <a:latin typeface="Futura Medium" charset="0"/>
                  <a:ea typeface="Futura Medium" charset="0"/>
                  <a:cs typeface="Futura Medium" charset="0"/>
                </a:rPr>
                <a:t> </a:t>
              </a:r>
              <a:r>
                <a:rPr lang="en-US" sz="1400" b="1" i="1" dirty="0" smtClean="0">
                  <a:latin typeface="Futura Medium" charset="0"/>
                  <a:ea typeface="Futura Medium" charset="0"/>
                  <a:cs typeface="Futura Medium" charset="0"/>
                </a:rPr>
                <a:t>– </a:t>
              </a:r>
              <a:r>
                <a:rPr lang="en-US" sz="1400" dirty="0" smtClean="0">
                  <a:latin typeface="Futura Medium" charset="0"/>
                  <a:ea typeface="Futura Medium" charset="0"/>
                  <a:cs typeface="Futura Medium" charset="0"/>
                </a:rPr>
                <a:t>e</a:t>
              </a:r>
              <a:r>
                <a:rPr lang="en-US" sz="1400" baseline="30000" dirty="0" smtClean="0">
                  <a:latin typeface="Futura Medium" charset="0"/>
                  <a:ea typeface="Futura Medium" charset="0"/>
                  <a:cs typeface="Futura Medium" charset="0"/>
                </a:rPr>
                <a:t>-</a:t>
              </a:r>
              <a:r>
                <a:rPr lang="en-US" sz="1400" dirty="0" smtClean="0">
                  <a:latin typeface="Futura Medium" charset="0"/>
                  <a:ea typeface="Futura Medium" charset="0"/>
                  <a:cs typeface="Futura Medium" charset="0"/>
                </a:rPr>
                <a:t>/e</a:t>
              </a:r>
              <a:r>
                <a:rPr lang="en-US" sz="1400" baseline="30000" dirty="0" smtClean="0">
                  <a:latin typeface="Futura Medium" charset="0"/>
                  <a:ea typeface="Futura Medium" charset="0"/>
                  <a:cs typeface="Futura Medium" charset="0"/>
                </a:rPr>
                <a:t>+ </a:t>
              </a:r>
              <a:r>
                <a:rPr lang="en-US" sz="1400" dirty="0" smtClean="0">
                  <a:latin typeface="Futura Medium" charset="0"/>
                  <a:ea typeface="Futura Medium" charset="0"/>
                  <a:cs typeface="Futura Medium" charset="0"/>
                </a:rPr>
                <a:t>polarization</a:t>
              </a:r>
            </a:p>
            <a:p>
              <a:r>
                <a:rPr lang="en-US" sz="1400" b="1" i="1" dirty="0" smtClean="0">
                  <a:latin typeface="Futura Medium" charset="0"/>
                  <a:ea typeface="Futura Medium" charset="0"/>
                  <a:cs typeface="Futura Medium" charset="0"/>
                </a:rPr>
                <a:t>P</a:t>
              </a:r>
              <a:r>
                <a:rPr lang="en-US" sz="1400" b="1" i="1" baseline="-25000" dirty="0" smtClean="0">
                  <a:latin typeface="Futura Medium" charset="0"/>
                  <a:ea typeface="Futura Medium" charset="0"/>
                  <a:cs typeface="Futura Medium" charset="0"/>
                </a:rPr>
                <a:t>T</a:t>
              </a:r>
              <a:r>
                <a:rPr lang="en-US" sz="1400" b="1" i="1" dirty="0">
                  <a:latin typeface="Futura Medium" charset="0"/>
                  <a:ea typeface="Futura Medium" charset="0"/>
                  <a:cs typeface="Futura Medium" charset="0"/>
                </a:rPr>
                <a:t> </a:t>
              </a:r>
              <a:r>
                <a:rPr lang="en-US" sz="1400" b="1" i="1" dirty="0" smtClean="0">
                  <a:latin typeface="Futura Medium" charset="0"/>
                  <a:ea typeface="Futura Medium" charset="0"/>
                  <a:cs typeface="Futura Medium" charset="0"/>
                </a:rPr>
                <a:t>- </a:t>
              </a:r>
              <a:r>
                <a:rPr lang="en-US" sz="1400" dirty="0" smtClean="0">
                  <a:latin typeface="Futura Medium" charset="0"/>
                  <a:ea typeface="Futura Medium" charset="0"/>
                  <a:cs typeface="Futura Medium" charset="0"/>
                </a:rPr>
                <a:t>target polarization</a:t>
              </a:r>
            </a:p>
            <a:p>
              <a:r>
                <a:rPr lang="en-US" sz="1400" b="1" i="1" dirty="0" smtClean="0">
                  <a:latin typeface="Futura Medium" charset="0"/>
                  <a:ea typeface="Futura Medium" charset="0"/>
                  <a:cs typeface="Futura Medium" charset="0"/>
                </a:rPr>
                <a:t>A</a:t>
              </a:r>
              <a:r>
                <a:rPr lang="en-US" sz="1400" b="1" i="1" baseline="-25000" dirty="0" smtClean="0">
                  <a:latin typeface="Futura Medium" charset="0"/>
                  <a:ea typeface="Futura Medium" charset="0"/>
                  <a:cs typeface="Futura Medium" charset="0"/>
                </a:rPr>
                <a:t>e</a:t>
              </a:r>
              <a:r>
                <a:rPr lang="en-US" sz="1400" b="1" i="1" dirty="0">
                  <a:latin typeface="Futura Medium" charset="0"/>
                  <a:ea typeface="Futura Medium" charset="0"/>
                  <a:cs typeface="Futura Medium" charset="0"/>
                </a:rPr>
                <a:t> </a:t>
              </a:r>
              <a:r>
                <a:rPr lang="en-US" sz="1400" b="1" i="1" dirty="0" smtClean="0">
                  <a:latin typeface="Futura Medium" charset="0"/>
                  <a:ea typeface="Futura Medium" charset="0"/>
                  <a:cs typeface="Futura Medium" charset="0"/>
                </a:rPr>
                <a:t>- </a:t>
              </a:r>
              <a:r>
                <a:rPr lang="en-US" sz="1400" dirty="0" smtClean="0">
                  <a:latin typeface="Futura Medium" charset="0"/>
                  <a:ea typeface="Futura Medium" charset="0"/>
                  <a:cs typeface="Futura Medium" charset="0"/>
                </a:rPr>
                <a:t>analyzing power</a:t>
              </a:r>
              <a:endParaRPr lang="en-US" sz="1400" dirty="0">
                <a:latin typeface="Futura Medium" charset="0"/>
                <a:ea typeface="Futura Medium" charset="0"/>
                <a:cs typeface="Futura Medium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37069" y="2359667"/>
            <a:ext cx="3583666" cy="3583171"/>
            <a:chOff x="1136950" y="1892596"/>
            <a:chExt cx="3211067" cy="3332606"/>
          </a:xfrm>
        </p:grpSpPr>
        <p:pic>
          <p:nvPicPr>
            <p:cNvPr id="66660" name="Picture 10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836" y="1892596"/>
              <a:ext cx="2903328" cy="3332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2" name="Straight Arrow Connector 21"/>
            <p:cNvCxnSpPr/>
            <p:nvPr/>
          </p:nvCxnSpPr>
          <p:spPr>
            <a:xfrm>
              <a:off x="1136950" y="3576739"/>
              <a:ext cx="915134" cy="643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4030247" y="3248029"/>
                  <a:ext cx="317770" cy="4866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𝜸</m:t>
                        </m:r>
                      </m:oMath>
                    </m:oMathPara>
                  </a14:m>
                  <a:endParaRPr lang="en-US" sz="2000" b="1" dirty="0">
                    <a:solidFill>
                      <a:srgbClr val="00B050"/>
                    </a:solidFill>
                    <a:latin typeface="Futura Medium" charset="0"/>
                    <a:ea typeface="Futura Medium" charset="0"/>
                    <a:cs typeface="Futura Medium" charset="0"/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30247" y="3248029"/>
                  <a:ext cx="317770" cy="4866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Arrow Connector 31"/>
            <p:cNvCxnSpPr/>
            <p:nvPr/>
          </p:nvCxnSpPr>
          <p:spPr>
            <a:xfrm>
              <a:off x="3413051" y="3572540"/>
              <a:ext cx="691116" cy="0"/>
            </a:xfrm>
            <a:prstGeom prst="straightConnector1">
              <a:avLst/>
            </a:prstGeom>
            <a:ln w="412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2151321" y="3572540"/>
              <a:ext cx="219739" cy="3545"/>
            </a:xfrm>
            <a:prstGeom prst="straightConnector1">
              <a:avLst/>
            </a:prstGeom>
            <a:ln w="412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2073349" y="3359888"/>
              <a:ext cx="77617" cy="42530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Futura Medium" charset="0"/>
                <a:ea typeface="Futura Medium" charset="0"/>
                <a:cs typeface="Futura Medium" charset="0"/>
              </a:endParaRPr>
            </a:p>
          </p:txBody>
        </p:sp>
      </p:grpSp>
      <p:cxnSp>
        <p:nvCxnSpPr>
          <p:cNvPr id="48" name="Straight Arrow Connector 47"/>
          <p:cNvCxnSpPr>
            <a:stCxn id="51" idx="3"/>
          </p:cNvCxnSpPr>
          <p:nvPr/>
        </p:nvCxnSpPr>
        <p:spPr>
          <a:xfrm flipV="1">
            <a:off x="963228" y="4272544"/>
            <a:ext cx="971524" cy="6358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44661" y="4769904"/>
            <a:ext cx="618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Futura Medium" charset="0"/>
                <a:ea typeface="Futura Medium" charset="0"/>
                <a:cs typeface="Futura Medium" charset="0"/>
              </a:rPr>
              <a:t>Target</a:t>
            </a:r>
            <a:endParaRPr lang="en-US" sz="12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57802" y="3508194"/>
            <a:ext cx="367921" cy="652264"/>
            <a:chOff x="296527" y="2507680"/>
            <a:chExt cx="367921" cy="652264"/>
          </a:xfrm>
        </p:grpSpPr>
        <p:sp>
          <p:nvSpPr>
            <p:cNvPr id="24" name="Text Box 89"/>
            <p:cNvSpPr txBox="1">
              <a:spLocks noChangeArrowheads="1"/>
            </p:cNvSpPr>
            <p:nvPr/>
          </p:nvSpPr>
          <p:spPr bwMode="auto">
            <a:xfrm>
              <a:off x="302877" y="2852167"/>
              <a:ext cx="31130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rgbClr val="0033CC"/>
                  </a:solidFill>
                  <a:latin typeface="Futura Medium" charset="0"/>
                  <a:ea typeface="Futura Medium" charset="0"/>
                  <a:cs typeface="Futura Medium" charset="0"/>
                </a:rPr>
                <a:t>e</a:t>
              </a:r>
              <a:r>
                <a:rPr lang="en-US" sz="1400" b="1" baseline="30000" dirty="0">
                  <a:solidFill>
                    <a:srgbClr val="0033CC"/>
                  </a:solidFill>
                  <a:latin typeface="Futura Medium" charset="0"/>
                  <a:ea typeface="Futura Medium" charset="0"/>
                  <a:cs typeface="Futura Medium" charset="0"/>
                </a:rPr>
                <a:t>-</a:t>
              </a:r>
            </a:p>
          </p:txBody>
        </p:sp>
        <p:sp>
          <p:nvSpPr>
            <p:cNvPr id="25" name="Line 54"/>
            <p:cNvSpPr>
              <a:spLocks noChangeShapeType="1"/>
            </p:cNvSpPr>
            <p:nvPr/>
          </p:nvSpPr>
          <p:spPr bwMode="auto">
            <a:xfrm>
              <a:off x="333039" y="2901380"/>
              <a:ext cx="287338" cy="0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endParaRPr>
            </a:p>
          </p:txBody>
        </p:sp>
        <p:sp>
          <p:nvSpPr>
            <p:cNvPr id="26" name="Line 55"/>
            <p:cNvSpPr>
              <a:spLocks noChangeShapeType="1"/>
            </p:cNvSpPr>
            <p:nvPr/>
          </p:nvSpPr>
          <p:spPr bwMode="auto">
            <a:xfrm rot="10800000">
              <a:off x="309227" y="2828355"/>
              <a:ext cx="287337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endParaRPr>
            </a:p>
          </p:txBody>
        </p:sp>
        <p:sp>
          <p:nvSpPr>
            <p:cNvPr id="27" name="Text Box 56"/>
            <p:cNvSpPr txBox="1">
              <a:spLocks noChangeArrowheads="1"/>
            </p:cNvSpPr>
            <p:nvPr/>
          </p:nvSpPr>
          <p:spPr bwMode="auto">
            <a:xfrm>
              <a:off x="296527" y="2507680"/>
              <a:ext cx="36792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3333FF"/>
                  </a:solidFill>
                  <a:latin typeface="Futura Medium" charset="0"/>
                  <a:ea typeface="Futura Medium" charset="0"/>
                  <a:cs typeface="Futura Medium" charset="0"/>
                </a:rPr>
                <a:t>P</a:t>
              </a:r>
              <a:r>
                <a:rPr lang="en-US" sz="1400" baseline="-25000" dirty="0">
                  <a:solidFill>
                    <a:srgbClr val="3333FF"/>
                  </a:solidFill>
                  <a:latin typeface="Futura Medium" charset="0"/>
                  <a:ea typeface="Futura Medium" charset="0"/>
                  <a:cs typeface="Futura Medium" charset="0"/>
                </a:rPr>
                <a:t>e-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49997" y="4068427"/>
            <a:ext cx="416011" cy="652264"/>
            <a:chOff x="296527" y="2507680"/>
            <a:chExt cx="416011" cy="652264"/>
          </a:xfrm>
        </p:grpSpPr>
        <p:sp>
          <p:nvSpPr>
            <p:cNvPr id="30" name="Text Box 89"/>
            <p:cNvSpPr txBox="1">
              <a:spLocks noChangeArrowheads="1"/>
            </p:cNvSpPr>
            <p:nvPr/>
          </p:nvSpPr>
          <p:spPr bwMode="auto">
            <a:xfrm>
              <a:off x="302877" y="2852167"/>
              <a:ext cx="35939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rgbClr val="FF0000"/>
                  </a:solidFill>
                  <a:latin typeface="Futura Medium" charset="0"/>
                  <a:ea typeface="Futura Medium" charset="0"/>
                  <a:cs typeface="Futura Medium" charset="0"/>
                </a:rPr>
                <a:t>e</a:t>
              </a:r>
              <a:r>
                <a:rPr lang="en-US" sz="1400" b="1" baseline="30000" dirty="0" smtClean="0">
                  <a:solidFill>
                    <a:srgbClr val="FF0000"/>
                  </a:solidFill>
                  <a:latin typeface="Futura Medium" charset="0"/>
                  <a:ea typeface="Futura Medium" charset="0"/>
                  <a:cs typeface="Futura Medium" charset="0"/>
                </a:rPr>
                <a:t>+</a:t>
              </a:r>
              <a:endParaRPr lang="en-US" sz="1400" b="1" baseline="30000" dirty="0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endParaRPr>
            </a:p>
          </p:txBody>
        </p:sp>
        <p:sp>
          <p:nvSpPr>
            <p:cNvPr id="31" name="Line 54"/>
            <p:cNvSpPr>
              <a:spLocks noChangeShapeType="1"/>
            </p:cNvSpPr>
            <p:nvPr/>
          </p:nvSpPr>
          <p:spPr bwMode="auto">
            <a:xfrm>
              <a:off x="333039" y="2901380"/>
              <a:ext cx="28733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endParaRPr>
            </a:p>
          </p:txBody>
        </p:sp>
        <p:sp>
          <p:nvSpPr>
            <p:cNvPr id="33" name="Line 55"/>
            <p:cNvSpPr>
              <a:spLocks noChangeShapeType="1"/>
            </p:cNvSpPr>
            <p:nvPr/>
          </p:nvSpPr>
          <p:spPr bwMode="auto">
            <a:xfrm rot="10800000">
              <a:off x="309227" y="2828355"/>
              <a:ext cx="287337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endParaRPr>
            </a:p>
          </p:txBody>
        </p:sp>
        <p:sp>
          <p:nvSpPr>
            <p:cNvPr id="34" name="Text Box 56"/>
            <p:cNvSpPr txBox="1">
              <a:spLocks noChangeArrowheads="1"/>
            </p:cNvSpPr>
            <p:nvPr/>
          </p:nvSpPr>
          <p:spPr bwMode="auto">
            <a:xfrm>
              <a:off x="296527" y="2507680"/>
              <a:ext cx="41601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solidFill>
                    <a:srgbClr val="FF0000"/>
                  </a:solidFill>
                  <a:latin typeface="Futura Medium" charset="0"/>
                  <a:ea typeface="Futura Medium" charset="0"/>
                  <a:cs typeface="Futura Medium" charset="0"/>
                </a:rPr>
                <a:t>P</a:t>
              </a:r>
              <a:r>
                <a:rPr lang="en-US" sz="1400" baseline="-25000" dirty="0" smtClean="0">
                  <a:solidFill>
                    <a:srgbClr val="FF0000"/>
                  </a:solidFill>
                  <a:latin typeface="Futura Medium" charset="0"/>
                  <a:ea typeface="Futura Medium" charset="0"/>
                  <a:cs typeface="Futura Medium" charset="0"/>
                </a:rPr>
                <a:t>e</a:t>
              </a:r>
              <a:r>
                <a:rPr lang="en-US" sz="1400" baseline="-25000" dirty="0">
                  <a:solidFill>
                    <a:srgbClr val="FF0000"/>
                  </a:solidFill>
                  <a:latin typeface="Futura Medium" charset="0"/>
                  <a:ea typeface="Futura Medium" charset="0"/>
                  <a:cs typeface="Futura Medium" charset="0"/>
                </a:rPr>
                <a:t>+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186CB1A7-3D75-42F8-BB32-DC30ABB7998C}" type="slidenum">
              <a:rPr lang="en-US" smtClean="0">
                <a:solidFill>
                  <a:srgbClr val="000000"/>
                </a:solidFill>
                <a:latin typeface="Futura Medium" charset="0"/>
                <a:ea typeface="Futura Medium" charset="0"/>
                <a:cs typeface="Futura Medium" charset="0"/>
              </a:rPr>
              <a:pPr/>
              <a:t>3</a:t>
            </a:fld>
            <a:endParaRPr lang="en-US" dirty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8241" y="6212224"/>
            <a:ext cx="4368061" cy="646331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Electron beam polarization</a:t>
            </a:r>
          </a:p>
          <a:p>
            <a:pPr algn="ctr"/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  P</a:t>
            </a:r>
            <a:r>
              <a:rPr lang="en-US" b="1" kern="1200" baseline="-25000" dirty="0" smtClean="0">
                <a:latin typeface="Futura Medium" charset="0"/>
                <a:ea typeface="Futura Medium" charset="0"/>
                <a:cs typeface="Futura Medium" charset="0"/>
              </a:rPr>
              <a:t>e-</a:t>
            </a:r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b="1" kern="1200" dirty="0">
                <a:latin typeface="Futura Medium" charset="0"/>
                <a:ea typeface="Futura Medium" charset="0"/>
                <a:cs typeface="Futura Medium" charset="0"/>
              </a:rPr>
              <a:t>= 83.7% ± 0.6</a:t>
            </a:r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% </a:t>
            </a:r>
            <a:r>
              <a:rPr lang="en-US" b="1" kern="1200" baseline="-25000" dirty="0" smtClean="0">
                <a:latin typeface="Futura Medium" charset="0"/>
                <a:ea typeface="Futura Medium" charset="0"/>
                <a:cs typeface="Futura Medium" charset="0"/>
              </a:rPr>
              <a:t>(</a:t>
            </a:r>
            <a:r>
              <a:rPr lang="en-US" b="1" kern="1200" baseline="-25000" dirty="0">
                <a:latin typeface="Futura Medium" charset="0"/>
                <a:ea typeface="Futura Medium" charset="0"/>
                <a:cs typeface="Futura Medium" charset="0"/>
              </a:rPr>
              <a:t>stat) </a:t>
            </a:r>
            <a:r>
              <a:rPr lang="en-US" b="1" kern="1200" dirty="0">
                <a:latin typeface="Futura Medium" charset="0"/>
                <a:ea typeface="Futura Medium" charset="0"/>
                <a:cs typeface="Futura Medium" charset="0"/>
              </a:rPr>
              <a:t>± </a:t>
            </a:r>
            <a:r>
              <a:rPr lang="en-US" b="1" dirty="0" smtClean="0">
                <a:latin typeface="Futura Medium" charset="0"/>
                <a:ea typeface="Futura Medium" charset="0"/>
                <a:cs typeface="Futura Medium" charset="0"/>
              </a:rPr>
              <a:t>0.7</a:t>
            </a:r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% </a:t>
            </a:r>
            <a:r>
              <a:rPr lang="en-US" b="1" kern="1200" baseline="-25000" dirty="0">
                <a:latin typeface="Futura Medium" charset="0"/>
                <a:ea typeface="Futura Medium" charset="0"/>
                <a:cs typeface="Futura Medium" charset="0"/>
              </a:rPr>
              <a:t>(sys</a:t>
            </a:r>
            <a:r>
              <a:rPr lang="en-US" b="1" kern="1200" baseline="-25000" dirty="0" smtClean="0">
                <a:latin typeface="Futura Medium" charset="0"/>
                <a:ea typeface="Futura Medium" charset="0"/>
                <a:cs typeface="Futura Medium" charset="0"/>
              </a:rPr>
              <a:t>)</a:t>
            </a:r>
            <a:endParaRPr lang="en-US" b="1" kern="1200" dirty="0" smtClean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12811" y="6200628"/>
            <a:ext cx="4368061" cy="646331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Target polarization</a:t>
            </a:r>
          </a:p>
          <a:p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   P</a:t>
            </a:r>
            <a:r>
              <a:rPr lang="en-US" b="1" kern="1200" baseline="-25000" dirty="0" smtClean="0">
                <a:latin typeface="Futura Medium" charset="0"/>
                <a:ea typeface="Futura Medium" charset="0"/>
                <a:cs typeface="Futura Medium" charset="0"/>
              </a:rPr>
              <a:t>T</a:t>
            </a:r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b="1" kern="1200" dirty="0">
                <a:latin typeface="Futura Medium" charset="0"/>
                <a:ea typeface="Futura Medium" charset="0"/>
                <a:cs typeface="Futura Medium" charset="0"/>
              </a:rPr>
              <a:t>= </a:t>
            </a:r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7.06% </a:t>
            </a:r>
            <a:r>
              <a:rPr lang="en-US" b="1" kern="1200" dirty="0">
                <a:latin typeface="Futura Medium" charset="0"/>
                <a:ea typeface="Futura Medium" charset="0"/>
                <a:cs typeface="Futura Medium" charset="0"/>
              </a:rPr>
              <a:t>± </a:t>
            </a:r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0.05% </a:t>
            </a:r>
            <a:r>
              <a:rPr lang="en-US" b="1" kern="1200" baseline="-25000" dirty="0" smtClean="0">
                <a:latin typeface="Futura Medium" charset="0"/>
                <a:ea typeface="Futura Medium" charset="0"/>
                <a:cs typeface="Futura Medium" charset="0"/>
              </a:rPr>
              <a:t>(</a:t>
            </a:r>
            <a:r>
              <a:rPr lang="en-US" b="1" baseline="-25000" dirty="0" smtClean="0">
                <a:latin typeface="Futura Medium" charset="0"/>
                <a:ea typeface="Futura Medium" charset="0"/>
                <a:cs typeface="Futura Medium" charset="0"/>
              </a:rPr>
              <a:t>sys1</a:t>
            </a:r>
            <a:r>
              <a:rPr lang="en-US" b="1" kern="1200" baseline="-25000" dirty="0" smtClean="0">
                <a:latin typeface="Futura Medium" charset="0"/>
                <a:ea typeface="Futura Medium" charset="0"/>
                <a:cs typeface="Futura Medium" charset="0"/>
              </a:rPr>
              <a:t>)</a:t>
            </a:r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b="1" kern="1200" dirty="0">
                <a:latin typeface="Futura Medium" charset="0"/>
                <a:ea typeface="Futura Medium" charset="0"/>
                <a:cs typeface="Futura Medium" charset="0"/>
              </a:rPr>
              <a:t>± </a:t>
            </a:r>
            <a:r>
              <a:rPr lang="en-US" b="1" kern="1200" dirty="0" smtClean="0">
                <a:latin typeface="Futura Medium" charset="0"/>
                <a:ea typeface="Futura Medium" charset="0"/>
                <a:cs typeface="Futura Medium" charset="0"/>
              </a:rPr>
              <a:t>0.07% </a:t>
            </a:r>
            <a:r>
              <a:rPr lang="en-US" b="1" kern="1200" baseline="-25000" dirty="0" smtClean="0">
                <a:latin typeface="Futura Medium" charset="0"/>
                <a:ea typeface="Futura Medium" charset="0"/>
                <a:cs typeface="Futura Medium" charset="0"/>
              </a:rPr>
              <a:t>(</a:t>
            </a:r>
            <a:r>
              <a:rPr lang="en-US" b="1" baseline="-25000" dirty="0" smtClean="0">
                <a:latin typeface="Futura Medium" charset="0"/>
                <a:ea typeface="Futura Medium" charset="0"/>
                <a:cs typeface="Futura Medium" charset="0"/>
              </a:rPr>
              <a:t>sys2</a:t>
            </a:r>
            <a:r>
              <a:rPr lang="en-US" b="1" kern="1200" baseline="-25000" dirty="0" smtClean="0">
                <a:latin typeface="Futura Medium" charset="0"/>
                <a:ea typeface="Futura Medium" charset="0"/>
                <a:cs typeface="Futura Medium" charset="0"/>
              </a:rPr>
              <a:t>)</a:t>
            </a:r>
            <a:endParaRPr lang="en-US" b="1" kern="1200" dirty="0">
              <a:latin typeface="Futura Medium" charset="0"/>
              <a:ea typeface="Futura Medium" charset="0"/>
              <a:cs typeface="Futura Medium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97092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0781"/>
    </mc:Choice>
    <mc:Fallback>
      <p:transition spd="slow" advTm="18078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53122" y="0"/>
            <a:ext cx="511229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Compton Transmission Polarimeter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B1A7-3D75-42F8-BB32-DC30ABB7998C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122" y="607522"/>
            <a:ext cx="5023878" cy="37922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6304" y="394270"/>
            <a:ext cx="397381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Reconversion target</a:t>
            </a:r>
          </a:p>
          <a:p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2 mm × 48 mm diameter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tungsten composite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(</a:t>
            </a:r>
            <a:r>
              <a:rPr lang="en-US" dirty="0" err="1">
                <a:latin typeface="Futura Medium" charset="0"/>
                <a:ea typeface="Futura Medium" charset="0"/>
                <a:cs typeface="Futura Medium" charset="0"/>
              </a:rPr>
              <a:t>Densimet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D17K) with 90.5% W,7% Ni and 2.5% Cu. </a:t>
            </a:r>
            <a:endParaRPr lang="en-US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endParaRPr lang="en-US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Analyzing magnet</a:t>
            </a:r>
          </a:p>
          <a:p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core of the analyzing magnet is a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magnetized iron cylinder target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that is 7.5 cm long and 5 cm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diameter</a:t>
            </a:r>
          </a:p>
          <a:p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Photon calorimeter</a:t>
            </a:r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  <a:p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9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(60 x 60 x 280 mm)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Cesium Iodide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crystals doped with Thallium </a:t>
            </a:r>
            <a:r>
              <a:rPr lang="en-US" dirty="0" err="1">
                <a:latin typeface="Futura Medium" charset="0"/>
                <a:ea typeface="Futura Medium" charset="0"/>
                <a:cs typeface="Futura Medium" charset="0"/>
              </a:rPr>
              <a:t>CsI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(Tl) arranged in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3 × 3 array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configuration.</a:t>
            </a:r>
          </a:p>
          <a:p>
            <a:endParaRPr lang="en-US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r>
              <a:rPr lang="en-US" dirty="0" err="1" smtClean="0">
                <a:latin typeface="Futura Medium" charset="0"/>
                <a:ea typeface="Futura Medium" charset="0"/>
                <a:cs typeface="Futura Medium" charset="0"/>
              </a:rPr>
              <a:t>CsI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(Tl)  crystals are coupled to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Hamamatsu R6236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PMTs operated at -1.5kV</a:t>
            </a:r>
          </a:p>
          <a:p>
            <a:endParaRPr lang="en-US" dirty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  <a:p>
            <a:endParaRPr lang="fr-FR" dirty="0">
              <a:solidFill>
                <a:srgbClr val="000000"/>
              </a:solidFill>
              <a:latin typeface="Futura Medium" charset="0"/>
              <a:ea typeface="Futura Medium" charset="0"/>
              <a:cs typeface="Futura Medium" charset="0"/>
            </a:endParaRPr>
          </a:p>
          <a:p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dirty="0" smtClean="0"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18" name="Picture 17" descr="screenshot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419" y="4869863"/>
            <a:ext cx="1288133" cy="905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ZoneTexte 22"/>
          <p:cNvSpPr txBox="1"/>
          <p:nvPr/>
        </p:nvSpPr>
        <p:spPr>
          <a:xfrm>
            <a:off x="7185063" y="4465524"/>
            <a:ext cx="1968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3333FF"/>
                </a:solidFill>
                <a:latin typeface="Futura Medium" charset="0"/>
                <a:ea typeface="Futura Medium" charset="0"/>
                <a:cs typeface="Futura Medium" charset="0"/>
              </a:rPr>
              <a:t>Hamamatsu </a:t>
            </a:r>
            <a:r>
              <a:rPr lang="fr-FR" sz="1600" dirty="0" smtClean="0">
                <a:solidFill>
                  <a:srgbClr val="3333FF"/>
                </a:solidFill>
                <a:latin typeface="Futura Medium" charset="0"/>
                <a:ea typeface="Futura Medium" charset="0"/>
                <a:cs typeface="Futura Medium" charset="0"/>
              </a:rPr>
              <a:t>R6236</a:t>
            </a:r>
            <a:endParaRPr lang="fr-FR" sz="1600" dirty="0">
              <a:solidFill>
                <a:srgbClr val="3333FF"/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976989"/>
            <a:ext cx="88629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b="1" dirty="0" smtClean="0">
                <a:latin typeface="Futura Medium" charset="0"/>
                <a:ea typeface="Futura Medium" charset="0"/>
                <a:cs typeface="Futura Medium" charset="0"/>
              </a:rPr>
              <a:t>signal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 from the PMTs are fed into </a:t>
            </a:r>
            <a:r>
              <a:rPr lang="en-US" dirty="0" err="1" smtClean="0">
                <a:latin typeface="Futura Medium" charset="0"/>
                <a:ea typeface="Futura Medium" charset="0"/>
                <a:cs typeface="Futura Medium" charset="0"/>
              </a:rPr>
              <a:t>JLab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custom made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FADC250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module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which</a:t>
            </a:r>
          </a:p>
          <a:p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samples signals at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250 </a:t>
            </a:r>
            <a:r>
              <a:rPr lang="en-US" b="1" dirty="0" err="1" smtClean="0">
                <a:latin typeface="Futura Medium" charset="0"/>
                <a:ea typeface="Futura Medium" charset="0"/>
                <a:cs typeface="Futura Medium" charset="0"/>
              </a:rPr>
              <a:t>MHz</a:t>
            </a:r>
            <a:r>
              <a:rPr lang="en-US" dirty="0" err="1" smtClean="0">
                <a:latin typeface="Futura Medium" charset="0"/>
                <a:ea typeface="Futura Medium" charset="0"/>
                <a:cs typeface="Futura Medium" charset="0"/>
              </a:rPr>
              <a:t>.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 </a:t>
            </a:r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  <a:p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22" name="Picture 21" descr="FADC25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99605" y="4230239"/>
            <a:ext cx="1443254" cy="1927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" name="ZoneTexte 1"/>
          <p:cNvSpPr txBox="1"/>
          <p:nvPr/>
        </p:nvSpPr>
        <p:spPr>
          <a:xfrm>
            <a:off x="4294460" y="4968905"/>
            <a:ext cx="850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3333FF"/>
                </a:solidFill>
                <a:latin typeface="Futura Medium" charset="0"/>
                <a:ea typeface="Futura Medium" charset="0"/>
                <a:cs typeface="Futura Medium" charset="0"/>
              </a:rPr>
              <a:t>FADC 250</a:t>
            </a:r>
          </a:p>
        </p:txBody>
      </p:sp>
    </p:spTree>
    <p:extLst>
      <p:ext uri="{BB962C8B-B14F-4D97-AF65-F5344CB8AC3E}">
        <p14:creationId xmlns:p14="http://schemas.microsoft.com/office/powerpoint/2010/main" val="229946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640"/>
    </mc:Choice>
    <mc:Fallback>
      <p:transition spd="slow" advTm="5664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B1A7-3D75-42F8-BB32-DC30ABB7998C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28544" y="-28362"/>
            <a:ext cx="3168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Futura Medium" charset="0"/>
                <a:ea typeface="Futura Medium" charset="0"/>
                <a:cs typeface="Futura Medium" charset="0"/>
              </a:rPr>
              <a:t>Analyzing magnet</a:t>
            </a:r>
            <a:endParaRPr lang="en-US" sz="28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4" name="Picture 17"/>
          <p:cNvPicPr/>
          <p:nvPr/>
        </p:nvPicPr>
        <p:blipFill>
          <a:blip r:embed="rId3"/>
          <a:stretch>
            <a:fillRect/>
          </a:stretch>
        </p:blipFill>
        <p:spPr>
          <a:xfrm>
            <a:off x="86112" y="3846910"/>
            <a:ext cx="2365248" cy="1865016"/>
          </a:xfrm>
          <a:prstGeom prst="rect">
            <a:avLst/>
          </a:prstGeom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86112" y="2756149"/>
            <a:ext cx="4145280" cy="545564"/>
          </a:xfrm>
          <a:prstGeom prst="rect">
            <a:avLst/>
          </a:prstGeom>
          <a:ln>
            <a:solidFill>
              <a:srgbClr val="0432FF"/>
            </a:solidFill>
          </a:ln>
        </p:spPr>
      </p:pic>
      <p:sp>
        <p:nvSpPr>
          <p:cNvPr id="11" name="CustomShape 11"/>
          <p:cNvSpPr/>
          <p:nvPr/>
        </p:nvSpPr>
        <p:spPr>
          <a:xfrm>
            <a:off x="4640432" y="2889599"/>
            <a:ext cx="3446640" cy="366120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1600" b="1" dirty="0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rPr>
              <a:t>P</a:t>
            </a:r>
            <a:r>
              <a:rPr lang="fr-FR" sz="1600" b="1" baseline="-25000" dirty="0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rPr>
              <a:t>T </a:t>
            </a:r>
            <a:r>
              <a:rPr lang="fr-FR" sz="1600" b="1" dirty="0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rPr>
              <a:t>= 7.06% ± 0.05%</a:t>
            </a:r>
            <a:r>
              <a:rPr lang="fr-FR" sz="1600" b="1" baseline="-25000" dirty="0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rPr>
              <a:t>Stat.</a:t>
            </a:r>
            <a:r>
              <a:rPr lang="fr-FR" sz="1600" b="1" dirty="0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rPr>
              <a:t> ± 0.07%</a:t>
            </a:r>
            <a:r>
              <a:rPr lang="fr-FR" sz="1600" b="1" baseline="-25000" dirty="0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rPr>
              <a:t>Syst.</a:t>
            </a:r>
            <a:r>
              <a:rPr lang="fr-FR" sz="1600" b="1" dirty="0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rPr>
              <a:t>  </a:t>
            </a:r>
            <a:endParaRPr b="1" dirty="0">
              <a:solidFill>
                <a:srgbClr val="FF0000"/>
              </a:solidFill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01832"/>
            <a:ext cx="91130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iron core target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is equipped with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3 pick-up coils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measuring the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magnetic flux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generated by the magnet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current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variation (ramping-up, polarity reversal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).</a:t>
            </a:r>
          </a:p>
          <a:p>
            <a:endParaRPr lang="en-US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Specific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cycling procedures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are used during the experiment to monitor the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target polarization</a:t>
            </a:r>
            <a:r>
              <a:rPr lang="en-US" b="1" dirty="0" smtClean="0">
                <a:latin typeface="Futura Medium" charset="0"/>
                <a:ea typeface="Futura Medium" charset="0"/>
                <a:cs typeface="Futura Medium" charset="0"/>
              </a:rPr>
              <a:t>.</a:t>
            </a:r>
            <a:endParaRPr lang="en-US" b="1" dirty="0">
              <a:latin typeface="Futura Medium" charset="0"/>
              <a:ea typeface="Futura Medium" charset="0"/>
              <a:cs typeface="Futura Medium" charset="0"/>
            </a:endParaRPr>
          </a:p>
          <a:p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magnetic field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of the analyzing magnet was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modeled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in OPERA 2D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and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compared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to field values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measured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experimentally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with the pick up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coils.</a:t>
            </a:r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21" name="CustomShape 6"/>
          <p:cNvSpPr/>
          <p:nvPr/>
        </p:nvSpPr>
        <p:spPr>
          <a:xfrm>
            <a:off x="0" y="6139048"/>
            <a:ext cx="3317040" cy="2422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000" dirty="0">
                <a:solidFill>
                  <a:srgbClr val="5F5F5F"/>
                </a:solidFill>
                <a:latin typeface="Microsoft Sans Serif"/>
                <a:ea typeface="ＭＳ Ｐゴシック"/>
              </a:rPr>
              <a:t>E. </a:t>
            </a:r>
            <a:r>
              <a:rPr lang="fr-FR" sz="1000" dirty="0" err="1">
                <a:solidFill>
                  <a:srgbClr val="5F5F5F"/>
                </a:solidFill>
                <a:latin typeface="Microsoft Sans Serif"/>
                <a:ea typeface="ＭＳ Ｐゴシック"/>
              </a:rPr>
              <a:t>Froidefond</a:t>
            </a:r>
            <a:r>
              <a:rPr lang="fr-FR" sz="1000" dirty="0">
                <a:solidFill>
                  <a:srgbClr val="5F5F5F"/>
                </a:solidFill>
                <a:latin typeface="Microsoft Sans Serif"/>
                <a:ea typeface="ＭＳ Ｐゴシック"/>
              </a:rPr>
              <a:t>, E. </a:t>
            </a:r>
            <a:r>
              <a:rPr lang="fr-FR" sz="1000" dirty="0" err="1">
                <a:solidFill>
                  <a:srgbClr val="5F5F5F"/>
                </a:solidFill>
                <a:latin typeface="Microsoft Sans Serif"/>
                <a:ea typeface="ＭＳ Ｐゴシック"/>
              </a:rPr>
              <a:t>Voutier</a:t>
            </a:r>
            <a:r>
              <a:rPr lang="fr-FR" sz="1000" dirty="0">
                <a:solidFill>
                  <a:srgbClr val="5F5F5F"/>
                </a:solidFill>
                <a:latin typeface="Microsoft Sans Serif"/>
                <a:ea typeface="ＭＳ Ｐゴシック"/>
              </a:rPr>
              <a:t>, </a:t>
            </a:r>
            <a:r>
              <a:rPr lang="fr-FR" sz="1000" dirty="0" err="1">
                <a:solidFill>
                  <a:srgbClr val="5F5F5F"/>
                </a:solidFill>
                <a:latin typeface="Microsoft Sans Serif"/>
                <a:ea typeface="ＭＳ Ｐゴシック"/>
              </a:rPr>
              <a:t>PEPPo</a:t>
            </a:r>
            <a:r>
              <a:rPr lang="fr-FR" sz="1000" dirty="0">
                <a:solidFill>
                  <a:srgbClr val="5F5F5F"/>
                </a:solidFill>
                <a:latin typeface="Microsoft Sans Serif"/>
                <a:ea typeface="ＭＳ Ｐゴシック"/>
              </a:rPr>
              <a:t> TN-14-02 (2014)  </a:t>
            </a:r>
            <a:endParaRPr dirty="0"/>
          </a:p>
        </p:txBody>
      </p:sp>
      <p:pic>
        <p:nvPicPr>
          <p:cNvPr id="1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7471" y="3484827"/>
            <a:ext cx="6492240" cy="3189637"/>
          </a:xfrm>
          <a:prstGeom prst="rect">
            <a:avLst/>
          </a:prstGeom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03579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91"/>
    </mc:Choice>
    <mc:Fallback>
      <p:transition spd="slow" advTm="239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261" y="3187278"/>
            <a:ext cx="5765800" cy="36703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B1A7-3D75-42F8-BB32-DC30ABB7998C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55520" y="-28362"/>
            <a:ext cx="465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Futura Medium" charset="0"/>
                <a:ea typeface="Futura Medium" charset="0"/>
                <a:cs typeface="Futura Medium" charset="0"/>
              </a:rPr>
              <a:t>Analyzing magnet response</a:t>
            </a:r>
            <a:endParaRPr lang="en-US" sz="28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48957" y="2183803"/>
            <a:ext cx="2768400" cy="571320"/>
          </a:xfrm>
          <a:prstGeom prst="rect">
            <a:avLst/>
          </a:prstGeom>
          <a:ln>
            <a:solidFill>
              <a:srgbClr val="0432FF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60608" y="494858"/>
            <a:ext cx="848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 Experimental </a:t>
            </a:r>
            <a:r>
              <a:rPr lang="en-US" sz="2400" b="1" dirty="0">
                <a:solidFill>
                  <a:srgbClr val="0432FF"/>
                </a:solidFill>
                <a:latin typeface="Futura Medium" charset="0"/>
                <a:ea typeface="Futura Medium" charset="0"/>
                <a:cs typeface="Futura Medium" charset="0"/>
              </a:rPr>
              <a:t>asymmetries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are measured with respect to 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beam helicity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 ; they are linearly 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proportional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 to the </a:t>
            </a:r>
            <a:r>
              <a:rPr lang="en-US" sz="2400" b="1" dirty="0">
                <a:solidFill>
                  <a:srgbClr val="FF0000"/>
                </a:solidFill>
                <a:latin typeface="Futura Medium" charset="0"/>
                <a:ea typeface="Futura Medium" charset="0"/>
                <a:cs typeface="Futura Medium" charset="0"/>
              </a:rPr>
              <a:t>target polarization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, itself 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proportional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 to the </a:t>
            </a:r>
            <a:r>
              <a:rPr lang="en-US" sz="2400" b="1" dirty="0">
                <a:latin typeface="Futura Medium" charset="0"/>
                <a:ea typeface="Futura Medium" charset="0"/>
                <a:cs typeface="Futura Medium" charset="0"/>
              </a:rPr>
              <a:t>target magnetization</a:t>
            </a:r>
            <a:r>
              <a:rPr lang="en-US" sz="2400" dirty="0">
                <a:latin typeface="Futura Medium" charset="0"/>
                <a:ea typeface="Futura Medium" charset="0"/>
                <a:cs typeface="Futura Medium" charset="0"/>
              </a:rPr>
              <a:t>. </a:t>
            </a:r>
          </a:p>
        </p:txBody>
      </p:sp>
      <p:pic>
        <p:nvPicPr>
          <p:cNvPr id="20" name="Picture 19"/>
          <p:cNvPicPr/>
          <p:nvPr/>
        </p:nvPicPr>
        <p:blipFill>
          <a:blip r:embed="rId4"/>
          <a:stretch>
            <a:fillRect/>
          </a:stretch>
        </p:blipFill>
        <p:spPr>
          <a:xfrm>
            <a:off x="5441835" y="4309152"/>
            <a:ext cx="990360" cy="469440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14062" y="2024600"/>
                <a:ext cx="3565591" cy="760914"/>
              </a:xfrm>
              <a:prstGeom prst="rect">
                <a:avLst/>
              </a:prstGeom>
              <a:noFill/>
              <a:ln>
                <a:solidFill>
                  <a:srgbClr val="0432FF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solidFill>
                              <a:srgbClr val="0432FF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srgbClr val="0432FF"/>
                            </a:solidFill>
                            <a:latin typeface="Cambria Math" charset="0"/>
                          </a:rPr>
                          <m:t>𝑨</m:t>
                        </m:r>
                      </m:e>
                      <m:sub>
                        <m:r>
                          <a:rPr lang="en-US" sz="2800" b="1" i="1" smtClean="0">
                            <a:solidFill>
                              <a:srgbClr val="0432FF"/>
                            </a:solidFill>
                            <a:latin typeface="Cambria Math" charset="0"/>
                          </a:rPr>
                          <m:t>𝑻</m:t>
                        </m:r>
                      </m:sub>
                    </m:sSub>
                    <m:r>
                      <a:rPr lang="en-US" sz="2800" b="1" i="1" smtClean="0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bg-BG" sz="2800" b="1" i="1" smtClean="0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bg-BG" sz="2800" b="1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2800" b="1" i="1" smtClean="0">
                                <a:latin typeface="Cambria Math" charset="0"/>
                              </a:rPr>
                              <m:t>𝑵</m:t>
                            </m:r>
                          </m:e>
                          <m:sup>
                            <m:r>
                              <a:rPr lang="en-US" sz="2800" b="1" i="1" smtClean="0">
                                <a:latin typeface="Cambria Math" charset="0"/>
                              </a:rPr>
                              <m:t>+</m:t>
                            </m:r>
                          </m:sup>
                        </m:sSup>
                        <m:r>
                          <a:rPr lang="en-US" sz="2800" b="1" i="1" smtClean="0">
                            <a:latin typeface="Cambria Math" charset="0"/>
                          </a:rPr>
                          <m:t>−</m:t>
                        </m:r>
                        <m:sSup>
                          <m:sSupPr>
                            <m:ctrlPr>
                              <a:rPr lang="bg-BG" sz="2800" b="1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latin typeface="Cambria Math" charset="0"/>
                              </a:rPr>
                              <m:t>𝑵</m:t>
                            </m:r>
                          </m:e>
                          <m:sup>
                            <m:r>
                              <a:rPr lang="en-US" sz="2800" b="1" i="1" smtClean="0">
                                <a:latin typeface="Cambria Math" charset="0"/>
                              </a:rPr>
                              <m:t>−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bg-BG" sz="2800" b="1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latin typeface="Cambria Math" charset="0"/>
                              </a:rPr>
                              <m:t>𝑵</m:t>
                            </m:r>
                          </m:e>
                          <m:sup>
                            <m:r>
                              <a:rPr lang="en-US" sz="2800" b="1" i="1">
                                <a:latin typeface="Cambria Math" charset="0"/>
                              </a:rPr>
                              <m:t>+</m:t>
                            </m:r>
                          </m:sup>
                        </m:sSup>
                        <m:r>
                          <a:rPr lang="en-US" sz="2800" b="1" i="1" smtClean="0">
                            <a:latin typeface="Cambria Math" charset="0"/>
                          </a:rPr>
                          <m:t>+</m:t>
                        </m:r>
                        <m:sSup>
                          <m:sSupPr>
                            <m:ctrlPr>
                              <a:rPr lang="bg-BG" sz="2800" b="1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latin typeface="Cambria Math" charset="0"/>
                              </a:rPr>
                              <m:t>𝑵</m:t>
                            </m:r>
                          </m:e>
                          <m:sup>
                            <m:r>
                              <a:rPr lang="en-US" sz="2800" b="1" i="1">
                                <a:latin typeface="Cambria Math" charset="0"/>
                              </a:rPr>
                              <m:t>−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800" b="1" dirty="0" smtClean="0"/>
                  <a:t> 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dirty="0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800" b="1" i="1" dirty="0" smtClean="0">
                            <a:latin typeface="Cambria Math" charset="0"/>
                          </a:rPr>
                          <m:t> </m:t>
                        </m:r>
                        <m:r>
                          <a:rPr lang="en-US" sz="2800" b="1" i="1" dirty="0" smtClean="0">
                            <a:latin typeface="Cambria Math" charset="0"/>
                          </a:rPr>
                          <m:t>𝑷</m:t>
                        </m:r>
                      </m:e>
                      <m:sub>
                        <m:r>
                          <a:rPr lang="en-US" sz="2800" b="1" i="1" dirty="0" smtClean="0">
                            <a:latin typeface="Cambria Math" charset="0"/>
                          </a:rPr>
                          <m:t>𝒆</m:t>
                        </m:r>
                      </m:sub>
                    </m:sSub>
                    <m:sSub>
                      <m:sSubPr>
                        <m:ctrlPr>
                          <a:rPr lang="en-US" sz="2800" b="1" i="1" dirty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800" b="1" i="1" dirty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𝑷</m:t>
                        </m:r>
                      </m:e>
                      <m:sub>
                        <m:r>
                          <a:rPr lang="en-US" sz="2800" b="1" i="1" dirty="0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𝑻</m:t>
                        </m:r>
                      </m:sub>
                    </m:sSub>
                    <m:sSub>
                      <m:sSubPr>
                        <m:ctrlPr>
                          <a:rPr lang="en-US" sz="2800" b="1" i="1" dirty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800" b="1" i="1" dirty="0" smtClean="0">
                            <a:latin typeface="Cambria Math" charset="0"/>
                          </a:rPr>
                          <m:t>𝑨</m:t>
                        </m:r>
                      </m:e>
                      <m:sub>
                        <m:r>
                          <a:rPr lang="en-US" sz="2800" b="1" i="1" dirty="0">
                            <a:latin typeface="Cambria Math" charset="0"/>
                          </a:rPr>
                          <m:t>𝒆</m:t>
                        </m:r>
                      </m:sub>
                    </m:sSub>
                  </m:oMath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062" y="2024600"/>
                <a:ext cx="3565591" cy="760914"/>
              </a:xfrm>
              <a:prstGeom prst="rect">
                <a:avLst/>
              </a:prstGeom>
              <a:blipFill rotWithShape="0">
                <a:blip r:embed="rId5"/>
                <a:stretch>
                  <a:fillRect b="-9449"/>
                </a:stretch>
              </a:blipFill>
              <a:ln>
                <a:solidFill>
                  <a:srgbClr val="0432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9"/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3669792"/>
            <a:ext cx="2670120" cy="2217600"/>
          </a:xfrm>
          <a:prstGeom prst="rect">
            <a:avLst/>
          </a:prstGeom>
          <a:ln w="9360"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681216" y="4230305"/>
            <a:ext cx="1535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432FF"/>
                </a:solidFill>
              </a:rPr>
              <a:t>IHWP inserted</a:t>
            </a:r>
            <a:endParaRPr lang="en-US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858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56"/>
    </mc:Choice>
    <mc:Fallback>
      <p:transition spd="slow" advTm="85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24" y="1244399"/>
            <a:ext cx="4362704" cy="27853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744" y="4044621"/>
            <a:ext cx="4532128" cy="281838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B1A7-3D75-42F8-BB32-DC30ABB7998C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22625"/>
            <a:ext cx="41696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analyzing power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of the </a:t>
            </a:r>
            <a:r>
              <a:rPr lang="en-US" dirty="0" err="1">
                <a:latin typeface="Futura Medium" charset="0"/>
                <a:ea typeface="Futura Medium" charset="0"/>
                <a:cs typeface="Futura Medium" charset="0"/>
              </a:rPr>
              <a:t>polarimeter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can be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experimentally measured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with a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known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polarized beam or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simulated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 with GEANT4.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A </a:t>
            </a:r>
            <a:r>
              <a:rPr lang="en-US" b="1" dirty="0" smtClean="0">
                <a:latin typeface="Futura Medium" charset="0"/>
                <a:ea typeface="Futura Medium" charset="0"/>
                <a:cs typeface="Futura Medium" charset="0"/>
              </a:rPr>
              <a:t>model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 of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b="1" dirty="0" smtClean="0">
                <a:latin typeface="Futura Medium" charset="0"/>
                <a:ea typeface="Futura Medium" charset="0"/>
                <a:cs typeface="Futura Medium" charset="0"/>
              </a:rPr>
              <a:t>PEPPo polarimeter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has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been developed within the GEANT4 framework, starting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from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E-166 Collaboration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earlier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work.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latin typeface="Futura Medium" charset="0"/>
              <a:ea typeface="Futura Medium" charset="0"/>
              <a:cs typeface="Futura Medium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simulated energy </a:t>
            </a:r>
            <a:r>
              <a:rPr lang="en-US" dirty="0" smtClean="0">
                <a:latin typeface="Futura Medium" charset="0"/>
                <a:ea typeface="Futura Medium" charset="0"/>
                <a:cs typeface="Futura Medium" charset="0"/>
              </a:rPr>
              <a:t>deposited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into each crystal is processed according to the </a:t>
            </a:r>
            <a:r>
              <a:rPr lang="en-US" b="1" dirty="0">
                <a:latin typeface="Futura Medium" charset="0"/>
                <a:ea typeface="Futura Medium" charset="0"/>
                <a:cs typeface="Futura Medium" charset="0"/>
              </a:rPr>
              <a:t>data read-out electronics </a:t>
            </a:r>
            <a:r>
              <a:rPr lang="en-US" dirty="0">
                <a:latin typeface="Futura Medium" charset="0"/>
                <a:ea typeface="Futura Medium" charset="0"/>
                <a:cs typeface="Futura Medium" charset="0"/>
              </a:rPr>
              <a:t>method</a:t>
            </a:r>
            <a:endParaRPr lang="en-US" dirty="0" smtClean="0">
              <a:latin typeface="Futura Medium" charset="0"/>
              <a:ea typeface="Futura Medium" charset="0"/>
              <a:cs typeface="Futura Medium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3122" y="0"/>
            <a:ext cx="5324599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Futura Medium" charset="0"/>
                <a:ea typeface="Futura Medium" charset="0"/>
                <a:cs typeface="Futura Medium" charset="0"/>
              </a:rPr>
              <a:t>Analyzing power simulation</a:t>
            </a:r>
            <a:endParaRPr lang="en-US" sz="32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55"/>
          <a:stretch/>
        </p:blipFill>
        <p:spPr>
          <a:xfrm>
            <a:off x="329184" y="4601999"/>
            <a:ext cx="3452598" cy="22377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5764" y="853874"/>
            <a:ext cx="4582024" cy="338554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Futura Medium" charset="0"/>
                <a:ea typeface="Futura Medium" charset="0"/>
                <a:cs typeface="Futura Medium" charset="0"/>
              </a:rPr>
              <a:t>Simulation of 5.34MeV/c pencil beam e</a:t>
            </a:r>
            <a:r>
              <a:rPr lang="en-US" sz="1600" baseline="30000" dirty="0" smtClean="0">
                <a:latin typeface="Futura Medium" charset="0"/>
                <a:ea typeface="Futura Medium" charset="0"/>
                <a:cs typeface="Futura Medium" charset="0"/>
              </a:rPr>
              <a:t>+ </a:t>
            </a:r>
            <a:r>
              <a:rPr lang="en-US" sz="1600" dirty="0" smtClean="0">
                <a:latin typeface="Futura Medium" charset="0"/>
                <a:ea typeface="Futura Medium" charset="0"/>
                <a:cs typeface="Futura Medium" charset="0"/>
              </a:rPr>
              <a:t>beam</a:t>
            </a:r>
            <a:endParaRPr lang="en-US" sz="1600" baseline="30000" dirty="0" smtClean="0">
              <a:latin typeface="Futura Medium" charset="0"/>
              <a:ea typeface="Futura Medium" charset="0"/>
              <a:cs typeface="Futura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909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2"/>
    </mc:Choice>
    <mc:Fallback>
      <p:transition spd="slow" advTm="49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520" y="487831"/>
            <a:ext cx="5393975" cy="63484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8960" y="26166"/>
            <a:ext cx="519321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tabLst>
                <a:tab pos="2514600" algn="l"/>
              </a:tabLst>
            </a:pPr>
            <a:r>
              <a:rPr lang="en-US" sz="2400" b="1" dirty="0" smtClean="0">
                <a:latin typeface="Futura Medium" charset="0"/>
                <a:ea typeface="Futura Medium" charset="0"/>
                <a:cs typeface="Futura Medium" charset="0"/>
              </a:rPr>
              <a:t>Simulated Positron Analyzing power</a:t>
            </a:r>
            <a:endParaRPr lang="en-US" sz="2400" b="1" dirty="0">
              <a:latin typeface="Futura Medium" charset="0"/>
              <a:ea typeface="Futura Medium" charset="0"/>
              <a:cs typeface="Futura Medium" charset="0"/>
            </a:endParaRPr>
          </a:p>
        </p:txBody>
      </p:sp>
      <p:pic>
        <p:nvPicPr>
          <p:cNvPr id="11" name="Picture 10" descr="Analyzing_powerAe_eleSim_Dat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5850088"/>
            <a:ext cx="8206637" cy="5239512"/>
          </a:xfrm>
          <a:prstGeom prst="rect">
            <a:avLst/>
          </a:prstGeom>
        </p:spPr>
      </p:pic>
      <p:pic>
        <p:nvPicPr>
          <p:cNvPr id="12" name="Picture 11" descr="Analyzing_powerAe_eleSim_Dat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002488"/>
            <a:ext cx="8206637" cy="52395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CB1A7-3D75-42F8-BB32-DC30ABB7998C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695744"/>
            <a:ext cx="40965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800" b="1" dirty="0">
                <a:latin typeface="Futura Medium" charset="0"/>
                <a:ea typeface="Futura Medium" charset="0"/>
                <a:cs typeface="Futura Medium" charset="0"/>
              </a:rPr>
              <a:t>Positron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 analyzing power is obtained </a:t>
            </a:r>
            <a:r>
              <a:rPr lang="en-US" sz="2800" b="1" dirty="0">
                <a:latin typeface="Futura Medium" charset="0"/>
                <a:ea typeface="Futura Medium" charset="0"/>
                <a:cs typeface="Futura Medium" charset="0"/>
              </a:rPr>
              <a:t>directly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 from </a:t>
            </a:r>
            <a:r>
              <a:rPr lang="en-US" sz="2800" b="1" dirty="0" smtClean="0">
                <a:latin typeface="Futura Medium" charset="0"/>
                <a:ea typeface="Futura Medium" charset="0"/>
                <a:cs typeface="Futura Medium" charset="0"/>
              </a:rPr>
              <a:t>simulation</a:t>
            </a: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.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The 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main </a:t>
            </a:r>
            <a:r>
              <a:rPr lang="en-US" sz="2800" b="1" dirty="0">
                <a:latin typeface="Futura Medium" charset="0"/>
                <a:ea typeface="Futura Medium" charset="0"/>
                <a:cs typeface="Futura Medium" charset="0"/>
              </a:rPr>
              <a:t>difference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 between </a:t>
            </a:r>
            <a:r>
              <a:rPr lang="en-US" sz="2800" b="1" dirty="0">
                <a:latin typeface="Futura Medium" charset="0"/>
                <a:ea typeface="Futura Medium" charset="0"/>
                <a:cs typeface="Futura Medium" charset="0"/>
              </a:rPr>
              <a:t>electrons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 and </a:t>
            </a:r>
            <a:r>
              <a:rPr lang="en-US" sz="2800" b="1" dirty="0">
                <a:latin typeface="Futura Medium" charset="0"/>
                <a:ea typeface="Futura Medium" charset="0"/>
                <a:cs typeface="Futura Medium" charset="0"/>
              </a:rPr>
              <a:t>positrons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 is the </a:t>
            </a:r>
            <a:r>
              <a:rPr lang="en-US" sz="2800" b="1" dirty="0">
                <a:latin typeface="Futura Medium" charset="0"/>
                <a:ea typeface="Futura Medium" charset="0"/>
                <a:cs typeface="Futura Medium" charset="0"/>
              </a:rPr>
              <a:t>annihilation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 </a:t>
            </a:r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reaction.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" y="899290"/>
            <a:ext cx="3243072" cy="1384995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Futura Medium" charset="0"/>
                <a:ea typeface="Futura Medium" charset="0"/>
                <a:cs typeface="Futura Medium" charset="0"/>
              </a:rPr>
              <a:t>Positron analyzing power simulation: 3.08 - 7.19MeV/c</a:t>
            </a:r>
            <a:r>
              <a:rPr lang="en-US" sz="2800" dirty="0">
                <a:latin typeface="Futura Medium" charset="0"/>
                <a:ea typeface="Futura Medium" charset="0"/>
                <a:cs typeface="Futura Medium" charset="0"/>
              </a:rPr>
              <a:t>. </a:t>
            </a:r>
          </a:p>
        </p:txBody>
      </p:sp>
      <p:sp>
        <p:nvSpPr>
          <p:cNvPr id="8" name="Right Arrow 7"/>
          <p:cNvSpPr/>
          <p:nvPr/>
        </p:nvSpPr>
        <p:spPr>
          <a:xfrm>
            <a:off x="3243072" y="1238394"/>
            <a:ext cx="536448" cy="605699"/>
          </a:xfrm>
          <a:prstGeom prst="rightArrow">
            <a:avLst/>
          </a:prstGeom>
          <a:noFill/>
          <a:ln>
            <a:solidFill>
              <a:srgbClr val="043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01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7"/>
    </mc:Choice>
    <mc:Fallback>
      <p:transition spd="slow" advTm="247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8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12218</TotalTime>
  <Words>1428</Words>
  <Application>Microsoft Macintosh PowerPoint</Application>
  <PresentationFormat>On-screen Show (4:3)</PresentationFormat>
  <Paragraphs>178</Paragraphs>
  <Slides>16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Calibri</vt:lpstr>
      <vt:lpstr>Cambria Math</vt:lpstr>
      <vt:lpstr>Comic Sans MS</vt:lpstr>
      <vt:lpstr>Courier New</vt:lpstr>
      <vt:lpstr>Didot</vt:lpstr>
      <vt:lpstr>Futura Medium</vt:lpstr>
      <vt:lpstr>Microsoft Sans Serif</vt:lpstr>
      <vt:lpstr>ＭＳ Ｐゴシック</vt:lpstr>
      <vt:lpstr>Arial</vt:lpstr>
      <vt:lpstr>Office Theme</vt:lpstr>
      <vt:lpstr>Equation</vt:lpstr>
      <vt:lpstr>Calibration of the PEPPo Polarimetry (a tale of two polarimeters)</vt:lpstr>
      <vt:lpstr>The PEPPo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Personal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PEPPo  Polarized Electrons for Polarized Positrons</dc:title>
  <dc:creator>Adeleke Adeyemi</dc:creator>
  <cp:lastModifiedBy>Adeleke Adeyemi</cp:lastModifiedBy>
  <cp:revision>179</cp:revision>
  <dcterms:created xsi:type="dcterms:W3CDTF">2012-01-25T21:45:14Z</dcterms:created>
  <dcterms:modified xsi:type="dcterms:W3CDTF">2016-09-26T19:20:23Z</dcterms:modified>
</cp:coreProperties>
</file>