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charts/chart1.xml" ContentType="application/vnd.openxmlformats-officedocument.drawingml.chart+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309" r:id="rId2"/>
    <p:sldId id="372" r:id="rId3"/>
    <p:sldId id="362" r:id="rId4"/>
    <p:sldId id="325" r:id="rId5"/>
    <p:sldId id="370" r:id="rId6"/>
    <p:sldId id="260" r:id="rId7"/>
    <p:sldId id="261" r:id="rId8"/>
    <p:sldId id="299" r:id="rId9"/>
    <p:sldId id="374" r:id="rId10"/>
    <p:sldId id="303" r:id="rId11"/>
    <p:sldId id="361" r:id="rId12"/>
    <p:sldId id="333" r:id="rId13"/>
    <p:sldId id="302" r:id="rId14"/>
    <p:sldId id="313" r:id="rId15"/>
    <p:sldId id="300" r:id="rId16"/>
    <p:sldId id="378" r:id="rId17"/>
    <p:sldId id="332" r:id="rId18"/>
    <p:sldId id="321" r:id="rId19"/>
    <p:sldId id="322" r:id="rId20"/>
    <p:sldId id="331" r:id="rId21"/>
    <p:sldId id="376" r:id="rId22"/>
    <p:sldId id="375" r:id="rId23"/>
    <p:sldId id="323" r:id="rId24"/>
    <p:sldId id="377" r:id="rId25"/>
    <p:sldId id="329" r:id="rId26"/>
    <p:sldId id="355" r:id="rId27"/>
    <p:sldId id="337" r:id="rId28"/>
    <p:sldId id="336" r:id="rId29"/>
    <p:sldId id="319" r:id="rId30"/>
    <p:sldId id="352" r:id="rId31"/>
    <p:sldId id="353" r:id="rId32"/>
    <p:sldId id="356" r:id="rId33"/>
    <p:sldId id="348" r:id="rId34"/>
    <p:sldId id="357" r:id="rId35"/>
    <p:sldId id="350" r:id="rId36"/>
    <p:sldId id="360" r:id="rId37"/>
    <p:sldId id="278"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E80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808" autoAdjust="0"/>
    <p:restoredTop sz="98319" autoAdjust="0"/>
  </p:normalViewPr>
  <p:slideViewPr>
    <p:cSldViewPr snapToGrid="0" snapToObjects="1">
      <p:cViewPr>
        <p:scale>
          <a:sx n="108" d="100"/>
          <a:sy n="108" d="100"/>
        </p:scale>
        <p:origin x="-32" y="-40"/>
      </p:cViewPr>
      <p:guideLst>
        <p:guide orient="horz" pos="2160"/>
        <p:guide pos="2880"/>
      </p:guideLst>
    </p:cSldViewPr>
  </p:slideViewPr>
  <p:notesTextViewPr>
    <p:cViewPr>
      <p:scale>
        <a:sx n="100" d="100"/>
        <a:sy n="100" d="100"/>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goldste:garygoldstein:physics_research:Jon_Poage:tablesHgx:Q2_0.7:z0:tm0.5&amp;all_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Q^2 in, 1, 2, 5</a:t>
            </a:r>
          </a:p>
        </c:rich>
      </c:tx>
      <c:layout/>
      <c:overlay val="0"/>
    </c:title>
    <c:autoTitleDeleted val="0"/>
    <c:plotArea>
      <c:layout/>
      <c:scatterChart>
        <c:scatterStyle val="smoothMarker"/>
        <c:varyColors val="0"/>
        <c:ser>
          <c:idx val="0"/>
          <c:order val="0"/>
          <c:tx>
            <c:v>Q^2 initial</c:v>
          </c:tx>
          <c:marker>
            <c:symbol val="none"/>
          </c:marker>
          <c:xVal>
            <c:numRef>
              <c:f>tm0.5.dat!$Y$27:$Y$30</c:f>
              <c:numCache>
                <c:formatCode>General</c:formatCode>
                <c:ptCount val="4"/>
                <c:pt idx="0">
                  <c:v>0.0</c:v>
                </c:pt>
                <c:pt idx="1">
                  <c:v>0.1</c:v>
                </c:pt>
                <c:pt idx="2">
                  <c:v>0.3</c:v>
                </c:pt>
                <c:pt idx="3">
                  <c:v>0.5</c:v>
                </c:pt>
              </c:numCache>
            </c:numRef>
          </c:xVal>
          <c:yVal>
            <c:numRef>
              <c:f>tm0.5.dat!$Z$27:$Z$30</c:f>
              <c:numCache>
                <c:formatCode>0.00E+00</c:formatCode>
                <c:ptCount val="4"/>
                <c:pt idx="0">
                  <c:v>0.401</c:v>
                </c:pt>
                <c:pt idx="1">
                  <c:v>0.371</c:v>
                </c:pt>
                <c:pt idx="2">
                  <c:v>0.322</c:v>
                </c:pt>
                <c:pt idx="3">
                  <c:v>0.284</c:v>
                </c:pt>
              </c:numCache>
            </c:numRef>
          </c:yVal>
          <c:smooth val="1"/>
        </c:ser>
        <c:ser>
          <c:idx val="1"/>
          <c:order val="1"/>
          <c:tx>
            <c:v>Q^2 1</c:v>
          </c:tx>
          <c:marker>
            <c:symbol val="none"/>
          </c:marker>
          <c:xVal>
            <c:numRef>
              <c:f>tm0.5.dat!$Y$27:$Y$30</c:f>
              <c:numCache>
                <c:formatCode>General</c:formatCode>
                <c:ptCount val="4"/>
                <c:pt idx="0">
                  <c:v>0.0</c:v>
                </c:pt>
                <c:pt idx="1">
                  <c:v>0.1</c:v>
                </c:pt>
                <c:pt idx="2">
                  <c:v>0.3</c:v>
                </c:pt>
                <c:pt idx="3">
                  <c:v>0.5</c:v>
                </c:pt>
              </c:numCache>
            </c:numRef>
          </c:xVal>
          <c:yVal>
            <c:numRef>
              <c:f>tm0.5.dat!$AE$27:$AE$30</c:f>
              <c:numCache>
                <c:formatCode>0.00E+00</c:formatCode>
                <c:ptCount val="4"/>
                <c:pt idx="0">
                  <c:v>0.419</c:v>
                </c:pt>
                <c:pt idx="1">
                  <c:v>0.384</c:v>
                </c:pt>
                <c:pt idx="2">
                  <c:v>0.328</c:v>
                </c:pt>
                <c:pt idx="3">
                  <c:v>0.286</c:v>
                </c:pt>
              </c:numCache>
            </c:numRef>
          </c:yVal>
          <c:smooth val="1"/>
        </c:ser>
        <c:ser>
          <c:idx val="2"/>
          <c:order val="2"/>
          <c:tx>
            <c:v>Q^2 2</c:v>
          </c:tx>
          <c:marker>
            <c:symbol val="none"/>
          </c:marker>
          <c:xVal>
            <c:numRef>
              <c:f>tm0.5.dat!$Y$27:$Y$30</c:f>
              <c:numCache>
                <c:formatCode>General</c:formatCode>
                <c:ptCount val="4"/>
                <c:pt idx="0">
                  <c:v>0.0</c:v>
                </c:pt>
                <c:pt idx="1">
                  <c:v>0.1</c:v>
                </c:pt>
                <c:pt idx="2">
                  <c:v>0.3</c:v>
                </c:pt>
                <c:pt idx="3">
                  <c:v>0.5</c:v>
                </c:pt>
              </c:numCache>
            </c:numRef>
          </c:xVal>
          <c:yVal>
            <c:numRef>
              <c:f>tm0.5.dat!$AC$27:$AC$30</c:f>
              <c:numCache>
                <c:formatCode>0.00E+00</c:formatCode>
                <c:ptCount val="4"/>
                <c:pt idx="0">
                  <c:v>0.436</c:v>
                </c:pt>
                <c:pt idx="1">
                  <c:v>0.394</c:v>
                </c:pt>
                <c:pt idx="2">
                  <c:v>0.331</c:v>
                </c:pt>
                <c:pt idx="3">
                  <c:v>0.285</c:v>
                </c:pt>
              </c:numCache>
            </c:numRef>
          </c:yVal>
          <c:smooth val="1"/>
        </c:ser>
        <c:ser>
          <c:idx val="3"/>
          <c:order val="3"/>
          <c:tx>
            <c:v>Q^2 5</c:v>
          </c:tx>
          <c:marker>
            <c:symbol val="none"/>
          </c:marker>
          <c:xVal>
            <c:numRef>
              <c:f>tm0.5.dat!$Y$27:$Y$31</c:f>
              <c:numCache>
                <c:formatCode>General</c:formatCode>
                <c:ptCount val="5"/>
                <c:pt idx="0">
                  <c:v>0.0</c:v>
                </c:pt>
                <c:pt idx="1">
                  <c:v>0.1</c:v>
                </c:pt>
                <c:pt idx="2">
                  <c:v>0.3</c:v>
                </c:pt>
                <c:pt idx="3">
                  <c:v>0.5</c:v>
                </c:pt>
                <c:pt idx="4">
                  <c:v>0.7</c:v>
                </c:pt>
              </c:numCache>
            </c:numRef>
          </c:xVal>
          <c:yVal>
            <c:numRef>
              <c:f>tm0.5.dat!$AD$27:$AD$30</c:f>
              <c:numCache>
                <c:formatCode>0.00E+00</c:formatCode>
                <c:ptCount val="4"/>
                <c:pt idx="0">
                  <c:v>0.457</c:v>
                </c:pt>
                <c:pt idx="1">
                  <c:v>0.408</c:v>
                </c:pt>
                <c:pt idx="2">
                  <c:v>0.337</c:v>
                </c:pt>
                <c:pt idx="3">
                  <c:v>0.287</c:v>
                </c:pt>
              </c:numCache>
            </c:numRef>
          </c:yVal>
          <c:smooth val="1"/>
        </c:ser>
        <c:ser>
          <c:idx val="4"/>
          <c:order val="4"/>
          <c:tx>
            <c:v>Braun, et al.</c:v>
          </c:tx>
          <c:marker>
            <c:symbol val="none"/>
          </c:marker>
          <c:xVal>
            <c:numRef>
              <c:f>tm0.5.dat!$Y$27:$Y$38</c:f>
              <c:numCache>
                <c:formatCode>General</c:formatCode>
                <c:ptCount val="12"/>
                <c:pt idx="0">
                  <c:v>0.0</c:v>
                </c:pt>
                <c:pt idx="1">
                  <c:v>0.1</c:v>
                </c:pt>
                <c:pt idx="2">
                  <c:v>0.3</c:v>
                </c:pt>
                <c:pt idx="3">
                  <c:v>0.5</c:v>
                </c:pt>
                <c:pt idx="4">
                  <c:v>0.7</c:v>
                </c:pt>
                <c:pt idx="5">
                  <c:v>0.9</c:v>
                </c:pt>
                <c:pt idx="6">
                  <c:v>1.1</c:v>
                </c:pt>
                <c:pt idx="7">
                  <c:v>1.3</c:v>
                </c:pt>
                <c:pt idx="8">
                  <c:v>1.5</c:v>
                </c:pt>
                <c:pt idx="9">
                  <c:v>1.7</c:v>
                </c:pt>
                <c:pt idx="10">
                  <c:v>1.9</c:v>
                </c:pt>
                <c:pt idx="11">
                  <c:v>2.1</c:v>
                </c:pt>
              </c:numCache>
            </c:numRef>
          </c:xVal>
          <c:yVal>
            <c:numRef>
              <c:f>tm0.5.dat!$AA$27:$AA$38</c:f>
              <c:numCache>
                <c:formatCode>General</c:formatCode>
                <c:ptCount val="12"/>
                <c:pt idx="0">
                  <c:v>0.39</c:v>
                </c:pt>
                <c:pt idx="1">
                  <c:v>0.375376552361984</c:v>
                </c:pt>
                <c:pt idx="2">
                  <c:v>0.348251790885536</c:v>
                </c:pt>
                <c:pt idx="3">
                  <c:v>0.323678712527567</c:v>
                </c:pt>
                <c:pt idx="4">
                  <c:v>0.301364184815795</c:v>
                </c:pt>
                <c:pt idx="5">
                  <c:v>0.281054573783263</c:v>
                </c:pt>
                <c:pt idx="6">
                  <c:v>0.262529671517471</c:v>
                </c:pt>
                <c:pt idx="7">
                  <c:v>0.245597667638484</c:v>
                </c:pt>
                <c:pt idx="8">
                  <c:v>0.230090967070592</c:v>
                </c:pt>
                <c:pt idx="9">
                  <c:v>0.215862697186179</c:v>
                </c:pt>
                <c:pt idx="10">
                  <c:v>0.20278377907531</c:v>
                </c:pt>
                <c:pt idx="11">
                  <c:v>0.190740462476</c:v>
                </c:pt>
              </c:numCache>
            </c:numRef>
          </c:yVal>
          <c:smooth val="1"/>
        </c:ser>
        <c:ser>
          <c:idx val="5"/>
          <c:order val="5"/>
          <c:tx>
            <c:v>Regge alpha'=0.5</c:v>
          </c:tx>
          <c:marker>
            <c:symbol val="none"/>
          </c:marker>
          <c:xVal>
            <c:numRef>
              <c:f>tm0.5.dat!$Y$27:$Y$38</c:f>
              <c:numCache>
                <c:formatCode>General</c:formatCode>
                <c:ptCount val="12"/>
                <c:pt idx="0">
                  <c:v>0.0</c:v>
                </c:pt>
                <c:pt idx="1">
                  <c:v>0.1</c:v>
                </c:pt>
                <c:pt idx="2">
                  <c:v>0.3</c:v>
                </c:pt>
                <c:pt idx="3">
                  <c:v>0.5</c:v>
                </c:pt>
                <c:pt idx="4">
                  <c:v>0.7</c:v>
                </c:pt>
                <c:pt idx="5">
                  <c:v>0.9</c:v>
                </c:pt>
                <c:pt idx="6">
                  <c:v>1.1</c:v>
                </c:pt>
                <c:pt idx="7">
                  <c:v>1.3</c:v>
                </c:pt>
                <c:pt idx="8">
                  <c:v>1.5</c:v>
                </c:pt>
                <c:pt idx="9">
                  <c:v>1.7</c:v>
                </c:pt>
                <c:pt idx="10">
                  <c:v>1.9</c:v>
                </c:pt>
                <c:pt idx="11">
                  <c:v>2.1</c:v>
                </c:pt>
              </c:numCache>
            </c:numRef>
          </c:xVal>
          <c:yVal>
            <c:numRef>
              <c:f>tm0.5.dat!$AB$27:$AB$38</c:f>
              <c:numCache>
                <c:formatCode>General</c:formatCode>
                <c:ptCount val="12"/>
                <c:pt idx="0">
                  <c:v>0.39</c:v>
                </c:pt>
                <c:pt idx="1">
                  <c:v>0.370979475555278</c:v>
                </c:pt>
                <c:pt idx="2">
                  <c:v>0.335676110805772</c:v>
                </c:pt>
                <c:pt idx="3">
                  <c:v>0.303732305397848</c:v>
                </c:pt>
                <c:pt idx="4">
                  <c:v>0.274828354990298</c:v>
                </c:pt>
                <c:pt idx="5">
                  <c:v>0.248674979132492</c:v>
                </c:pt>
                <c:pt idx="6">
                  <c:v>0.22501042604839</c:v>
                </c:pt>
                <c:pt idx="7">
                  <c:v>0.203597852936796</c:v>
                </c:pt>
                <c:pt idx="8">
                  <c:v>0.184222955568996</c:v>
                </c:pt>
                <c:pt idx="9">
                  <c:v>0.166691823460003</c:v>
                </c:pt>
                <c:pt idx="10">
                  <c:v>0.150828999147255</c:v>
                </c:pt>
                <c:pt idx="11">
                  <c:v>0.136475722153351</c:v>
                </c:pt>
              </c:numCache>
            </c:numRef>
          </c:yVal>
          <c:smooth val="1"/>
        </c:ser>
        <c:dLbls>
          <c:showLegendKey val="0"/>
          <c:showVal val="0"/>
          <c:showCatName val="0"/>
          <c:showSerName val="0"/>
          <c:showPercent val="0"/>
          <c:showBubbleSize val="0"/>
        </c:dLbls>
        <c:axId val="2127350136"/>
        <c:axId val="2127337848"/>
      </c:scatterChart>
      <c:valAx>
        <c:axId val="2127350136"/>
        <c:scaling>
          <c:orientation val="minMax"/>
          <c:max val="1.5"/>
        </c:scaling>
        <c:delete val="0"/>
        <c:axPos val="b"/>
        <c:title>
          <c:layout/>
          <c:overlay val="0"/>
        </c:title>
        <c:numFmt formatCode="General" sourceLinked="1"/>
        <c:majorTickMark val="none"/>
        <c:minorTickMark val="none"/>
        <c:tickLblPos val="nextTo"/>
        <c:crossAx val="2127337848"/>
        <c:crosses val="autoZero"/>
        <c:crossBetween val="midCat"/>
      </c:valAx>
      <c:valAx>
        <c:axId val="2127337848"/>
        <c:scaling>
          <c:orientation val="minMax"/>
          <c:min val="0.15"/>
        </c:scaling>
        <c:delete val="0"/>
        <c:axPos val="l"/>
        <c:majorGridlines/>
        <c:title>
          <c:tx>
            <c:rich>
              <a:bodyPr/>
              <a:lstStyle/>
              <a:p>
                <a:pPr>
                  <a:defRPr/>
                </a:pPr>
                <a:r>
                  <a:rPr lang="en-US"/>
                  <a:t>xG(x,0,t)</a:t>
                </a:r>
              </a:p>
            </c:rich>
          </c:tx>
          <c:layout/>
          <c:overlay val="0"/>
        </c:title>
        <c:numFmt formatCode="0.00E+00" sourceLinked="1"/>
        <c:majorTickMark val="none"/>
        <c:minorTickMark val="none"/>
        <c:tickLblPos val="nextTo"/>
        <c:crossAx val="2127350136"/>
        <c:crosses val="autoZero"/>
        <c:crossBetween val="midCat"/>
      </c:valAx>
    </c:plotArea>
    <c:legend>
      <c:legendPos val="r"/>
      <c:layout>
        <c:manualLayout>
          <c:xMode val="edge"/>
          <c:yMode val="edge"/>
          <c:x val="0.718646981627296"/>
          <c:y val="0.36134842519685"/>
          <c:w val="0.181843961605338"/>
          <c:h val="0.299744975907862"/>
        </c:manualLayout>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image" Target="../media/image8.emf"/><Relationship Id="rId2"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 Id="rId3"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941C2F-D551-5349-97D3-C4140D6DF44F}" type="datetimeFigureOut">
              <a:rPr lang="en-US" smtClean="0"/>
              <a:t>9/26/16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25B8CC-22BA-894D-83C2-646350D80FAD}" type="slidenum">
              <a:rPr lang="en-US" smtClean="0"/>
              <a:t>‹#›</a:t>
            </a:fld>
            <a:endParaRPr lang="en-US"/>
          </a:p>
        </p:txBody>
      </p:sp>
    </p:spTree>
    <p:extLst>
      <p:ext uri="{BB962C8B-B14F-4D97-AF65-F5344CB8AC3E}">
        <p14:creationId xmlns:p14="http://schemas.microsoft.com/office/powerpoint/2010/main" val="17817971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09283-F703-E343-AAB9-3F2FEC981C60}" type="datetimeFigureOut">
              <a:rPr lang="en-US" smtClean="0"/>
              <a:t>9/26/16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426E8B-8914-7248-9B68-CF977008A93C}" type="slidenum">
              <a:rPr lang="en-US" smtClean="0"/>
              <a:t>‹#›</a:t>
            </a:fld>
            <a:endParaRPr lang="en-US"/>
          </a:p>
        </p:txBody>
      </p:sp>
    </p:spTree>
    <p:extLst>
      <p:ext uri="{BB962C8B-B14F-4D97-AF65-F5344CB8AC3E}">
        <p14:creationId xmlns:p14="http://schemas.microsoft.com/office/powerpoint/2010/main" val="13792075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9FF5307-3F35-7448-B295-8588D0FDB8FA}" type="slidenum">
              <a:rPr lang="en-US" sz="1200"/>
              <a:pPr/>
              <a:t>11</a:t>
            </a:fld>
            <a:endParaRPr lang="en-US" sz="1200"/>
          </a:p>
        </p:txBody>
      </p:sp>
      <p:sp>
        <p:nvSpPr>
          <p:cNvPr id="378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982D85-B44D-5C4A-AB56-70271D2D198E}"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2041222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AC26E9-85E7-B545-9648-E0E088D5F73E}"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313336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2A345-CDEF-5A44-83DF-38A6C091066D}"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2570871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1334071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DAAE8F-8941-1E44-9F72-24CCE5E46C02}"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516746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D4637F-CCCB-8448-8A24-91EAC8938D5F}" type="datetime1">
              <a:rPr lang="en-US" smtClean="0"/>
              <a:t>9/26/16</a:t>
            </a:fld>
            <a:endParaRPr lang="en-US"/>
          </a:p>
        </p:txBody>
      </p:sp>
      <p:sp>
        <p:nvSpPr>
          <p:cNvPr id="6" name="Footer Placeholder 5"/>
          <p:cNvSpPr>
            <a:spLocks noGrp="1"/>
          </p:cNvSpPr>
          <p:nvPr>
            <p:ph type="ftr" sz="quarter" idx="11"/>
          </p:nvPr>
        </p:nvSpPr>
        <p:spPr/>
        <p:txBody>
          <a:bodyPr/>
          <a:lstStyle/>
          <a:p>
            <a:r>
              <a:rPr lang="en-US" dirty="0" smtClean="0"/>
              <a:t>G. R. Goldstein  SPIN 2016</a:t>
            </a:r>
            <a:endParaRPr lang="en-US" dirty="0"/>
          </a:p>
        </p:txBody>
      </p:sp>
      <p:sp>
        <p:nvSpPr>
          <p:cNvPr id="7" name="Slide Number Placeholder 6"/>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25569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F1EAEE-95B5-4A41-99F8-D65B23D4145E}" type="datetime1">
              <a:rPr lang="en-US" smtClean="0"/>
              <a:t>9/26/16</a:t>
            </a:fld>
            <a:endParaRPr lang="en-US"/>
          </a:p>
        </p:txBody>
      </p:sp>
      <p:sp>
        <p:nvSpPr>
          <p:cNvPr id="8" name="Footer Placeholder 7"/>
          <p:cNvSpPr>
            <a:spLocks noGrp="1"/>
          </p:cNvSpPr>
          <p:nvPr>
            <p:ph type="ftr" sz="quarter" idx="11"/>
          </p:nvPr>
        </p:nvSpPr>
        <p:spPr/>
        <p:txBody>
          <a:bodyPr/>
          <a:lstStyle/>
          <a:p>
            <a:r>
              <a:rPr lang="en-US" dirty="0" smtClean="0"/>
              <a:t>G. R. Goldstein  SPIN 2016</a:t>
            </a:r>
            <a:endParaRPr lang="en-US" dirty="0"/>
          </a:p>
        </p:txBody>
      </p:sp>
      <p:sp>
        <p:nvSpPr>
          <p:cNvPr id="9" name="Slide Number Placeholder 8"/>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498085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C971EA-F580-F345-A6DD-E8DDD4060D30}" type="datetime1">
              <a:rPr lang="en-US" smtClean="0"/>
              <a:t>9/26/16</a:t>
            </a:fld>
            <a:endParaRPr lang="en-US"/>
          </a:p>
        </p:txBody>
      </p:sp>
      <p:sp>
        <p:nvSpPr>
          <p:cNvPr id="4" name="Footer Placeholder 3"/>
          <p:cNvSpPr>
            <a:spLocks noGrp="1"/>
          </p:cNvSpPr>
          <p:nvPr>
            <p:ph type="ftr" sz="quarter" idx="11"/>
          </p:nvPr>
        </p:nvSpPr>
        <p:spPr/>
        <p:txBody>
          <a:bodyPr/>
          <a:lstStyle/>
          <a:p>
            <a:r>
              <a:rPr lang="en-US" dirty="0" smtClean="0"/>
              <a:t>G. R. Goldstein  SPIN 2016</a:t>
            </a:r>
            <a:endParaRPr lang="en-US" dirty="0"/>
          </a:p>
        </p:txBody>
      </p:sp>
      <p:sp>
        <p:nvSpPr>
          <p:cNvPr id="5" name="Slide Number Placeholder 4"/>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3753682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62BC4-F5FB-CD46-AD9D-E36F6FF15E62}" type="datetime1">
              <a:rPr lang="en-US" smtClean="0"/>
              <a:t>9/26/16</a:t>
            </a:fld>
            <a:endParaRPr lang="en-US"/>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sp>
        <p:nvSpPr>
          <p:cNvPr id="4" name="Slide Number Placeholder 3"/>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3931507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14FA76-DFC0-AD48-9069-7857F02B5147}" type="datetime1">
              <a:rPr lang="en-US" smtClean="0"/>
              <a:t>9/26/16</a:t>
            </a:fld>
            <a:endParaRPr lang="en-US"/>
          </a:p>
        </p:txBody>
      </p:sp>
      <p:sp>
        <p:nvSpPr>
          <p:cNvPr id="6" name="Footer Placeholder 5"/>
          <p:cNvSpPr>
            <a:spLocks noGrp="1"/>
          </p:cNvSpPr>
          <p:nvPr>
            <p:ph type="ftr" sz="quarter" idx="11"/>
          </p:nvPr>
        </p:nvSpPr>
        <p:spPr/>
        <p:txBody>
          <a:bodyPr/>
          <a:lstStyle/>
          <a:p>
            <a:r>
              <a:rPr lang="en-US" dirty="0" smtClean="0"/>
              <a:t>G. R. Goldstein  SPIN 2016</a:t>
            </a:r>
            <a:endParaRPr lang="en-US" dirty="0"/>
          </a:p>
        </p:txBody>
      </p:sp>
      <p:sp>
        <p:nvSpPr>
          <p:cNvPr id="7" name="Slide Number Placeholder 6"/>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281302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A94E17-4423-3D46-BDAA-94C712F10E97}" type="datetime1">
              <a:rPr lang="en-US" smtClean="0"/>
              <a:t>9/26/16</a:t>
            </a:fld>
            <a:endParaRPr lang="en-US"/>
          </a:p>
        </p:txBody>
      </p:sp>
      <p:sp>
        <p:nvSpPr>
          <p:cNvPr id="6" name="Footer Placeholder 5"/>
          <p:cNvSpPr>
            <a:spLocks noGrp="1"/>
          </p:cNvSpPr>
          <p:nvPr>
            <p:ph type="ftr" sz="quarter" idx="11"/>
          </p:nvPr>
        </p:nvSpPr>
        <p:spPr/>
        <p:txBody>
          <a:bodyPr/>
          <a:lstStyle/>
          <a:p>
            <a:r>
              <a:rPr lang="en-US" dirty="0" smtClean="0"/>
              <a:t>G. R. Goldstein  SPIN 2016</a:t>
            </a:r>
            <a:endParaRPr lang="en-US" dirty="0"/>
          </a:p>
        </p:txBody>
      </p:sp>
      <p:sp>
        <p:nvSpPr>
          <p:cNvPr id="7" name="Slide Number Placeholder 6"/>
          <p:cNvSpPr>
            <a:spLocks noGrp="1"/>
          </p:cNvSpPr>
          <p:nvPr>
            <p:ph type="sldNum" sz="quarter" idx="12"/>
          </p:nvPr>
        </p:nvSpPr>
        <p:spPr/>
        <p:txBody>
          <a:bodyPr/>
          <a:lstStyle/>
          <a:p>
            <a:fld id="{078DD6A8-279E-9247-AA2E-4C162CBD7DC9}" type="slidenum">
              <a:rPr lang="en-US" smtClean="0"/>
              <a:t>‹#›</a:t>
            </a:fld>
            <a:endParaRPr lang="en-US"/>
          </a:p>
        </p:txBody>
      </p:sp>
    </p:spTree>
    <p:extLst>
      <p:ext uri="{BB962C8B-B14F-4D97-AF65-F5344CB8AC3E}">
        <p14:creationId xmlns:p14="http://schemas.microsoft.com/office/powerpoint/2010/main" val="11295516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80D074-E6EC-DD4E-9400-749896243B23}" type="datetime1">
              <a:rPr lang="en-US" smtClean="0"/>
              <a:t>9/26/16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 R. Goldstein  SPIN 2016</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8DD6A8-279E-9247-AA2E-4C162CBD7DC9}" type="slidenum">
              <a:rPr lang="en-US" smtClean="0"/>
              <a:t>‹#›</a:t>
            </a:fld>
            <a:endParaRPr lang="en-US"/>
          </a:p>
        </p:txBody>
      </p:sp>
    </p:spTree>
    <p:extLst>
      <p:ext uri="{BB962C8B-B14F-4D97-AF65-F5344CB8AC3E}">
        <p14:creationId xmlns:p14="http://schemas.microsoft.com/office/powerpoint/2010/main" val="3259245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1" Type="http://schemas.openxmlformats.org/officeDocument/2006/relationships/oleObject" Target="../embeddings/oleObject9.bin"/><Relationship Id="rId12" Type="http://schemas.openxmlformats.org/officeDocument/2006/relationships/oleObject" Target="../embeddings/oleObject10.bin"/><Relationship Id="rId13" Type="http://schemas.openxmlformats.org/officeDocument/2006/relationships/image" Target="../media/image2.png"/><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notesSlide" Target="../notesSlides/notesSlide1.xml"/><Relationship Id="rId4" Type="http://schemas.openxmlformats.org/officeDocument/2006/relationships/image" Target="../media/image21.png"/><Relationship Id="rId5" Type="http://schemas.openxmlformats.org/officeDocument/2006/relationships/oleObject" Target="../embeddings/oleObject6.bin"/><Relationship Id="rId6" Type="http://schemas.openxmlformats.org/officeDocument/2006/relationships/image" Target="../media/image18.emf"/><Relationship Id="rId7" Type="http://schemas.openxmlformats.org/officeDocument/2006/relationships/oleObject" Target="../embeddings/oleObject7.bin"/><Relationship Id="rId8" Type="http://schemas.openxmlformats.org/officeDocument/2006/relationships/image" Target="../media/image19.emf"/><Relationship Id="rId9" Type="http://schemas.openxmlformats.org/officeDocument/2006/relationships/oleObject" Target="../embeddings/oleObject8.bin"/><Relationship Id="rId10" Type="http://schemas.openxmlformats.org/officeDocument/2006/relationships/image" Target="../media/image2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emf"/><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chart" Target="../charts/char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7"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oleObject" Target="../embeddings/oleObject11.bin"/><Relationship Id="rId5" Type="http://schemas.openxmlformats.org/officeDocument/2006/relationships/image" Target="../media/image43.e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2.png"/><Relationship Id="rId5" Type="http://schemas.openxmlformats.org/officeDocument/2006/relationships/oleObject" Target="../embeddings/oleObject12.bin"/><Relationship Id="rId6" Type="http://schemas.openxmlformats.org/officeDocument/2006/relationships/image" Target="../media/image44.e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oleObject" Target="../embeddings/oleObject13.bin"/><Relationship Id="rId5" Type="http://schemas.openxmlformats.org/officeDocument/2006/relationships/image" Target="../media/image46.emf"/><Relationship Id="rId6" Type="http://schemas.openxmlformats.org/officeDocument/2006/relationships/image" Target="../media/image2.png"/><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oleObject" Target="../embeddings/oleObject14.bin"/><Relationship Id="rId5" Type="http://schemas.openxmlformats.org/officeDocument/2006/relationships/image" Target="../media/image47.emf"/><Relationship Id="rId6" Type="http://schemas.openxmlformats.org/officeDocument/2006/relationships/image" Target="../media/image2.png"/><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9.png"/><Relationship Id="rId5"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2.png"/><Relationship Id="rId6" Type="http://schemas.openxmlformats.org/officeDocument/2006/relationships/oleObject" Target="../embeddings/oleObject1.bin"/><Relationship Id="rId7"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8.emf"/><Relationship Id="rId5" Type="http://schemas.openxmlformats.org/officeDocument/2006/relationships/oleObject" Target="../embeddings/oleObject3.bin"/><Relationship Id="rId6" Type="http://schemas.openxmlformats.org/officeDocument/2006/relationships/image" Target="../media/image9.emf"/><Relationship Id="rId7" Type="http://schemas.openxmlformats.org/officeDocument/2006/relationships/oleObject" Target="../embeddings/oleObject4.bin"/><Relationship Id="rId8" Type="http://schemas.openxmlformats.org/officeDocument/2006/relationships/image" Target="../media/image10.emf"/><Relationship Id="rId9" Type="http://schemas.openxmlformats.org/officeDocument/2006/relationships/oleObject" Target="../embeddings/oleObject5.bin"/><Relationship Id="rId10" Type="http://schemas.openxmlformats.org/officeDocument/2006/relationships/image" Target="../media/image11.emf"/><Relationship Id="rId11"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6488C622-106D-F545-ADD2-F764E0580F7A}" type="datetime1">
              <a:rPr lang="en-US" smtClean="0"/>
              <a:t>9/26/16</a:t>
            </a:fld>
            <a:endParaRPr lang="en-US"/>
          </a:p>
        </p:txBody>
      </p:sp>
      <p:sp>
        <p:nvSpPr>
          <p:cNvPr id="9" name="Footer Placeholder 8"/>
          <p:cNvSpPr>
            <a:spLocks noGrp="1"/>
          </p:cNvSpPr>
          <p:nvPr>
            <p:ph type="ftr" sz="quarter" idx="11"/>
          </p:nvPr>
        </p:nvSpPr>
        <p:spPr/>
        <p:txBody>
          <a:bodyPr/>
          <a:lstStyle/>
          <a:p>
            <a:r>
              <a:rPr lang="en-US" dirty="0" smtClean="0"/>
              <a:t>G. R. Goldstein  SPIN 2016</a:t>
            </a:r>
            <a:endParaRPr lang="en-US" dirty="0"/>
          </a:p>
        </p:txBody>
      </p:sp>
      <p:sp>
        <p:nvSpPr>
          <p:cNvPr id="10" name="Slide Number Placeholder 9"/>
          <p:cNvSpPr>
            <a:spLocks noGrp="1"/>
          </p:cNvSpPr>
          <p:nvPr>
            <p:ph type="sldNum" sz="quarter" idx="12"/>
          </p:nvPr>
        </p:nvSpPr>
        <p:spPr/>
        <p:txBody>
          <a:bodyPr/>
          <a:lstStyle/>
          <a:p>
            <a:fld id="{5AB39FDE-F799-8C40-8E56-801E3760C7FC}" type="slidenum">
              <a:rPr lang="en-US" smtClean="0"/>
              <a:t>1</a:t>
            </a:fld>
            <a:endParaRPr lang="en-US"/>
          </a:p>
        </p:txBody>
      </p:sp>
      <p:sp>
        <p:nvSpPr>
          <p:cNvPr id="11" name="TextBox 10"/>
          <p:cNvSpPr txBox="1"/>
          <p:nvPr/>
        </p:nvSpPr>
        <p:spPr>
          <a:xfrm>
            <a:off x="2215444" y="5378794"/>
            <a:ext cx="4501445" cy="1077218"/>
          </a:xfrm>
          <a:prstGeom prst="rect">
            <a:avLst/>
          </a:prstGeom>
          <a:noFill/>
        </p:spPr>
        <p:txBody>
          <a:bodyPr wrap="square" rtlCol="0">
            <a:spAutoFit/>
          </a:bodyPr>
          <a:lstStyle/>
          <a:p>
            <a:pPr algn="ctr"/>
            <a:r>
              <a:rPr lang="en-US" sz="3600" b="1" dirty="0" smtClean="0">
                <a:solidFill>
                  <a:srgbClr val="FF0000"/>
                </a:solidFill>
              </a:rPr>
              <a:t>SPIN 2016</a:t>
            </a:r>
          </a:p>
          <a:p>
            <a:pPr algn="ctr"/>
            <a:r>
              <a:rPr lang="en-US" sz="2800" b="1" dirty="0" smtClean="0">
                <a:solidFill>
                  <a:srgbClr val="FF0000"/>
                </a:solidFill>
              </a:rPr>
              <a:t>U. Illinois</a:t>
            </a:r>
            <a:endParaRPr lang="en-US" sz="2800" b="1" dirty="0">
              <a:solidFill>
                <a:srgbClr val="FF0000"/>
              </a:solidFill>
            </a:endParaRPr>
          </a:p>
        </p:txBody>
      </p:sp>
      <p:sp>
        <p:nvSpPr>
          <p:cNvPr id="2" name="Title 1"/>
          <p:cNvSpPr>
            <a:spLocks noGrp="1"/>
          </p:cNvSpPr>
          <p:nvPr>
            <p:ph type="ctrTitle"/>
          </p:nvPr>
        </p:nvSpPr>
        <p:spPr>
          <a:xfrm>
            <a:off x="345123" y="121614"/>
            <a:ext cx="8476188" cy="1470025"/>
          </a:xfrm>
        </p:spPr>
        <p:style>
          <a:lnRef idx="2">
            <a:schemeClr val="accent2"/>
          </a:lnRef>
          <a:fillRef idx="1">
            <a:schemeClr val="lt1"/>
          </a:fillRef>
          <a:effectRef idx="0">
            <a:schemeClr val="accent2"/>
          </a:effectRef>
          <a:fontRef idx="minor">
            <a:schemeClr val="dk1"/>
          </a:fontRef>
        </p:style>
        <p:txBody>
          <a:bodyPr>
            <a:noAutofit/>
            <a:scene3d>
              <a:camera prst="orthographicFront"/>
              <a:lightRig rig="glow" dir="tl">
                <a:rot lat="0" lon="0" rev="5400000"/>
              </a:lightRig>
            </a:scene3d>
            <a:sp3d contourW="12700">
              <a:bevelT w="25400" h="25400"/>
              <a:contourClr>
                <a:schemeClr val="accent6">
                  <a:shade val="73000"/>
                </a:schemeClr>
              </a:contourClr>
            </a:sp3d>
          </a:bodyPr>
          <a:lstStyle/>
          <a:p>
            <a:r>
              <a:rPr lang="en-US" sz="3200" dirty="0"/>
              <a:t>The Flexible Spectator Model of Spin Dependent Quark and Gluon GPDs: Implications for Deeply Virtual Lepton Scattering </a:t>
            </a:r>
            <a:endParaRPr lang="en-US" sz="3200" b="1" dirty="0">
              <a:ln w="11430"/>
              <a:solidFill>
                <a:srgbClr val="0000FF"/>
              </a:solidFill>
              <a:effectLst>
                <a:outerShdw blurRad="80000" dist="40000" dir="5040000" algn="tl">
                  <a:srgbClr val="000000">
                    <a:alpha val="30000"/>
                  </a:srgbClr>
                </a:outerShdw>
              </a:effectLst>
              <a:latin typeface="+mn-lt"/>
              <a:cs typeface="Arial"/>
            </a:endParaRPr>
          </a:p>
        </p:txBody>
      </p:sp>
      <p:pic>
        <p:nvPicPr>
          <p:cNvPr id="7" name="Picture 6" descr="uillinoi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1639"/>
            <a:ext cx="9144000" cy="2633472"/>
          </a:xfrm>
          <a:prstGeom prst="rect">
            <a:avLst/>
          </a:prstGeom>
        </p:spPr>
      </p:pic>
      <p:sp>
        <p:nvSpPr>
          <p:cNvPr id="6" name="TextBox 5"/>
          <p:cNvSpPr txBox="1"/>
          <p:nvPr/>
        </p:nvSpPr>
        <p:spPr>
          <a:xfrm>
            <a:off x="2626565" y="4048026"/>
            <a:ext cx="3893614" cy="2308324"/>
          </a:xfrm>
          <a:prstGeom prst="rect">
            <a:avLst/>
          </a:prstGeom>
          <a:noFill/>
        </p:spPr>
        <p:txBody>
          <a:bodyPr wrap="none" rtlCol="0">
            <a:spAutoFit/>
          </a:bodyPr>
          <a:lstStyle/>
          <a:p>
            <a:pPr algn="ct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Gary R. Goldstein</a:t>
            </a:r>
          </a:p>
          <a:p>
            <a:pPr algn="ct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Tufts University</a:t>
            </a:r>
          </a:p>
          <a:p>
            <a:pPr algn="ctr"/>
            <a:endParaRPr lang="en-US" sz="3200" b="1" dirty="0" smtClean="0">
              <a:solidFill>
                <a:srgbClr val="FF0000"/>
              </a:solidFill>
            </a:endParaRPr>
          </a:p>
          <a:p>
            <a:pPr algn="ctr"/>
            <a:endParaRPr lang="en-US" sz="3200" b="1" dirty="0" smtClean="0">
              <a:solidFill>
                <a:srgbClr val="FF0000"/>
              </a:solidFill>
            </a:endParaRPr>
          </a:p>
        </p:txBody>
      </p:sp>
    </p:spTree>
    <p:extLst>
      <p:ext uri="{BB962C8B-B14F-4D97-AF65-F5344CB8AC3E}">
        <p14:creationId xmlns:p14="http://schemas.microsoft.com/office/powerpoint/2010/main" val="1542971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1259"/>
          </a:xfrm>
        </p:spPr>
        <p:txBody>
          <a:bodyPr>
            <a:normAutofit/>
          </a:bodyPr>
          <a:lstStyle/>
          <a:p>
            <a:r>
              <a:rPr lang="en-US" sz="3200" dirty="0" err="1" smtClean="0">
                <a:solidFill>
                  <a:srgbClr val="0000FF"/>
                </a:solidFill>
              </a:rPr>
              <a:t>Reggeizing</a:t>
            </a:r>
            <a:r>
              <a:rPr lang="en-US" sz="3200" dirty="0" smtClean="0">
                <a:solidFill>
                  <a:srgbClr val="0000FF"/>
                </a:solidFill>
              </a:rPr>
              <a:t> </a:t>
            </a:r>
            <a:r>
              <a:rPr lang="en-US" sz="3200" dirty="0" err="1" smtClean="0">
                <a:solidFill>
                  <a:srgbClr val="0000FF"/>
                </a:solidFill>
              </a:rPr>
              <a:t>diquark</a:t>
            </a:r>
            <a:r>
              <a:rPr lang="en-US" sz="3200" dirty="0" smtClean="0">
                <a:solidFill>
                  <a:srgbClr val="0000FF"/>
                </a:solidFill>
              </a:rPr>
              <a:t> model</a:t>
            </a:r>
            <a:endParaRPr lang="en-US" sz="3200" dirty="0">
              <a:solidFill>
                <a:srgbClr val="0000FF"/>
              </a:solidFill>
            </a:endParaRPr>
          </a:p>
        </p:txBody>
      </p:sp>
      <p:sp>
        <p:nvSpPr>
          <p:cNvPr id="4" name="Footer Placeholder 3"/>
          <p:cNvSpPr>
            <a:spLocks noGrp="1"/>
          </p:cNvSpPr>
          <p:nvPr>
            <p:ph type="ftr" sz="quarter" idx="11"/>
          </p:nvPr>
        </p:nvSpPr>
        <p:spPr/>
        <p:txBody>
          <a:bodyPr/>
          <a:lstStyle/>
          <a:p>
            <a:r>
              <a:rPr lang="en-US" dirty="0" smtClean="0"/>
              <a:t>G. R. Goldstein  SPIN 2016</a:t>
            </a:r>
            <a:endParaRPr lang="en-US" dirty="0"/>
          </a:p>
        </p:txBody>
      </p:sp>
      <p:pic>
        <p:nvPicPr>
          <p:cNvPr id="7" name="Picture 6" descr="Screen Shot 2015-09-08 at 11.55.2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6200" y="1517827"/>
            <a:ext cx="6451600" cy="1676400"/>
          </a:xfrm>
          <a:prstGeom prst="rect">
            <a:avLst/>
          </a:prstGeom>
        </p:spPr>
      </p:pic>
      <p:sp>
        <p:nvSpPr>
          <p:cNvPr id="8" name="TextBox 7"/>
          <p:cNvSpPr txBox="1"/>
          <p:nvPr/>
        </p:nvSpPr>
        <p:spPr>
          <a:xfrm>
            <a:off x="2846381" y="1062368"/>
            <a:ext cx="4167878" cy="369332"/>
          </a:xfrm>
          <a:prstGeom prst="rect">
            <a:avLst/>
          </a:prstGeom>
          <a:noFill/>
        </p:spPr>
        <p:txBody>
          <a:bodyPr wrap="none" rtlCol="0">
            <a:spAutoFit/>
          </a:bodyPr>
          <a:lstStyle/>
          <a:p>
            <a:r>
              <a:rPr lang="en-US" dirty="0" err="1" smtClean="0"/>
              <a:t>Diquark+quark</a:t>
            </a:r>
            <a:r>
              <a:rPr lang="en-US" dirty="0" smtClean="0"/>
              <a:t> &amp; fixed masses (e.g. at </a:t>
            </a:r>
            <a:r>
              <a:rPr lang="en-US" dirty="0" err="1" smtClean="0"/>
              <a:t>ξ</a:t>
            </a:r>
            <a:r>
              <a:rPr lang="en-US" dirty="0" smtClean="0"/>
              <a:t>=0)</a:t>
            </a:r>
            <a:endParaRPr lang="en-US" dirty="0"/>
          </a:p>
        </p:txBody>
      </p:sp>
      <p:pic>
        <p:nvPicPr>
          <p:cNvPr id="9" name="Picture 8" descr="Screen Shot 2015-09-09 at 9.49.1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3191430"/>
            <a:ext cx="5041900" cy="673100"/>
          </a:xfrm>
          <a:prstGeom prst="rect">
            <a:avLst/>
          </a:prstGeom>
        </p:spPr>
      </p:pic>
      <p:pic>
        <p:nvPicPr>
          <p:cNvPr id="10" name="Picture 9" descr="Screen Shot 2015-09-09 at 9.49.3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272" y="3846284"/>
            <a:ext cx="4013200" cy="1079500"/>
          </a:xfrm>
          <a:prstGeom prst="rect">
            <a:avLst/>
          </a:prstGeom>
        </p:spPr>
      </p:pic>
      <p:pic>
        <p:nvPicPr>
          <p:cNvPr id="11" name="Picture 10" descr="Screen Shot 2015-09-09 at 9.49.56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300" y="5211460"/>
            <a:ext cx="7378700" cy="495300"/>
          </a:xfrm>
          <a:prstGeom prst="rect">
            <a:avLst/>
          </a:prstGeom>
        </p:spPr>
      </p:pic>
      <p:sp>
        <p:nvSpPr>
          <p:cNvPr id="12" name="TextBox 11"/>
          <p:cNvSpPr txBox="1"/>
          <p:nvPr/>
        </p:nvSpPr>
        <p:spPr>
          <a:xfrm>
            <a:off x="61491" y="3094251"/>
            <a:ext cx="2661907" cy="830997"/>
          </a:xfrm>
          <a:prstGeom prst="rect">
            <a:avLst/>
          </a:prstGeom>
          <a:noFill/>
        </p:spPr>
        <p:txBody>
          <a:bodyPr wrap="none" rtlCol="0">
            <a:spAutoFit/>
          </a:bodyPr>
          <a:lstStyle/>
          <a:p>
            <a:r>
              <a:rPr lang="en-US" sz="1600" dirty="0" err="1" smtClean="0">
                <a:solidFill>
                  <a:srgbClr val="FF0000"/>
                </a:solidFill>
              </a:rPr>
              <a:t>Diquark</a:t>
            </a:r>
            <a:r>
              <a:rPr lang="en-US" sz="1600" dirty="0" smtClean="0">
                <a:solidFill>
                  <a:srgbClr val="FF0000"/>
                </a:solidFill>
              </a:rPr>
              <a:t> mass “spectrum”</a:t>
            </a:r>
          </a:p>
          <a:p>
            <a:r>
              <a:rPr lang="en-US" sz="1600" dirty="0">
                <a:solidFill>
                  <a:srgbClr val="FF0000"/>
                </a:solidFill>
              </a:rPr>
              <a:t>a</a:t>
            </a:r>
            <a:r>
              <a:rPr lang="en-US" sz="1600" dirty="0" smtClean="0">
                <a:solidFill>
                  <a:srgbClr val="FF0000"/>
                </a:solidFill>
              </a:rPr>
              <a:t>s in Brodsky, Close &amp; </a:t>
            </a:r>
            <a:r>
              <a:rPr lang="en-US" sz="1600" dirty="0" err="1" smtClean="0">
                <a:solidFill>
                  <a:srgbClr val="FF0000"/>
                </a:solidFill>
              </a:rPr>
              <a:t>Gunion</a:t>
            </a:r>
            <a:endParaRPr lang="en-US" sz="1600" dirty="0" smtClean="0">
              <a:solidFill>
                <a:srgbClr val="FF0000"/>
              </a:solidFill>
            </a:endParaRPr>
          </a:p>
          <a:p>
            <a:r>
              <a:rPr lang="en-US" sz="1600" dirty="0">
                <a:solidFill>
                  <a:srgbClr val="FF0000"/>
                </a:solidFill>
              </a:rPr>
              <a:t>Phys. Rev. D8, 3678 (1973) </a:t>
            </a:r>
          </a:p>
        </p:txBody>
      </p:sp>
      <p:sp>
        <p:nvSpPr>
          <p:cNvPr id="13" name="TextBox 12"/>
          <p:cNvSpPr txBox="1"/>
          <p:nvPr/>
        </p:nvSpPr>
        <p:spPr>
          <a:xfrm>
            <a:off x="1762566" y="5837126"/>
            <a:ext cx="1361634" cy="461665"/>
          </a:xfrm>
          <a:prstGeom prst="rect">
            <a:avLst/>
          </a:prstGeom>
          <a:noFill/>
        </p:spPr>
        <p:txBody>
          <a:bodyPr wrap="square" rtlCol="0">
            <a:spAutoFit/>
          </a:bodyPr>
          <a:lstStyle/>
          <a:p>
            <a:r>
              <a:rPr lang="en-US" sz="2400" b="1" dirty="0" err="1">
                <a:solidFill>
                  <a:srgbClr val="FF0000"/>
                </a:solidFill>
                <a:latin typeface="Geneva" charset="0"/>
              </a:rPr>
              <a:t>R</a:t>
            </a:r>
            <a:r>
              <a:rPr lang="en-US" sz="2400" dirty="0" err="1">
                <a:solidFill>
                  <a:srgbClr val="FF0000"/>
                </a:solidFill>
                <a:latin typeface="Zapf Dingbats" charset="0"/>
                <a:cs typeface="ＭＳ Ｐゴシック" charset="0"/>
              </a:rPr>
              <a:t>✖</a:t>
            </a:r>
            <a:r>
              <a:rPr lang="en-US" sz="2400" dirty="0" err="1">
                <a:solidFill>
                  <a:srgbClr val="FF0000"/>
                </a:solidFill>
                <a:latin typeface="Geneva" charset="0"/>
              </a:rPr>
              <a:t>Dq</a:t>
            </a:r>
            <a:r>
              <a:rPr lang="en-US" sz="2400" dirty="0">
                <a:solidFill>
                  <a:srgbClr val="FF0000"/>
                </a:solidFill>
                <a:latin typeface="Geneva" charset="0"/>
              </a:rPr>
              <a:t> </a:t>
            </a:r>
            <a:endParaRPr lang="en-US" sz="2400" dirty="0"/>
          </a:p>
        </p:txBody>
      </p:sp>
      <p:pic>
        <p:nvPicPr>
          <p:cNvPr id="14" name="Picture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fld id="{1205F44F-2884-5540-BEA4-A51DB3D12349}" type="datetime1">
              <a:rPr lang="en-US" smtClean="0"/>
              <a:t>9/26/16</a:t>
            </a:fld>
            <a:endParaRPr lang="en-US"/>
          </a:p>
        </p:txBody>
      </p:sp>
      <p:sp>
        <p:nvSpPr>
          <p:cNvPr id="5" name="Slide Number Placeholder 4"/>
          <p:cNvSpPr>
            <a:spLocks noGrp="1"/>
          </p:cNvSpPr>
          <p:nvPr>
            <p:ph type="sldNum" sz="quarter" idx="12"/>
          </p:nvPr>
        </p:nvSpPr>
        <p:spPr/>
        <p:txBody>
          <a:bodyPr/>
          <a:lstStyle/>
          <a:p>
            <a:fld id="{078DD6A8-279E-9247-AA2E-4C162CBD7DC9}" type="slidenum">
              <a:rPr lang="en-US" smtClean="0"/>
              <a:t>10</a:t>
            </a:fld>
            <a:endParaRPr lang="en-US"/>
          </a:p>
        </p:txBody>
      </p:sp>
    </p:spTree>
    <p:extLst>
      <p:ext uri="{BB962C8B-B14F-4D97-AF65-F5344CB8AC3E}">
        <p14:creationId xmlns:p14="http://schemas.microsoft.com/office/powerpoint/2010/main" val="36856902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eft Arrow Callout 7"/>
          <p:cNvSpPr/>
          <p:nvPr/>
        </p:nvSpPr>
        <p:spPr>
          <a:xfrm>
            <a:off x="7620000" y="2286000"/>
            <a:ext cx="838200" cy="762000"/>
          </a:xfrm>
          <a:prstGeom prst="leftArrowCallout">
            <a:avLst/>
          </a:prstGeom>
          <a:solidFill>
            <a:srgbClr val="FFFF00"/>
          </a:solidFill>
          <a:ln>
            <a:solidFill>
              <a:srgbClr val="008000">
                <a:alpha val="7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A</a:t>
            </a:r>
            <a:endParaRPr lang="en-US" dirty="0">
              <a:solidFill>
                <a:srgbClr val="000000"/>
              </a:solidFill>
            </a:endParaRPr>
          </a:p>
        </p:txBody>
      </p:sp>
      <p:sp>
        <p:nvSpPr>
          <p:cNvPr id="48" name="Left Arrow Callout 47"/>
          <p:cNvSpPr/>
          <p:nvPr/>
        </p:nvSpPr>
        <p:spPr>
          <a:xfrm>
            <a:off x="7620000" y="1447800"/>
            <a:ext cx="838200" cy="762000"/>
          </a:xfrm>
          <a:prstGeom prst="leftArrowCallout">
            <a:avLst/>
          </a:prstGeom>
          <a:solidFill>
            <a:srgbClr val="FFFF00"/>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g</a:t>
            </a:r>
            <a:endParaRPr lang="en-US" dirty="0">
              <a:solidFill>
                <a:srgbClr val="000000"/>
              </a:solidFill>
            </a:endParaRPr>
          </a:p>
        </p:txBody>
      </p:sp>
      <p:pic>
        <p:nvPicPr>
          <p:cNvPr id="43" name="Picture 42"/>
          <p:cNvPicPr>
            <a:picLocks noChangeAspect="1"/>
          </p:cNvPicPr>
          <p:nvPr/>
        </p:nvPicPr>
        <p:blipFill>
          <a:blip r:embed="rId4"/>
          <a:stretch>
            <a:fillRect/>
          </a:stretch>
        </p:blipFill>
        <p:spPr>
          <a:xfrm>
            <a:off x="838200" y="4267200"/>
            <a:ext cx="7492642" cy="977900"/>
          </a:xfrm>
          <a:prstGeom prst="rect">
            <a:avLst/>
          </a:prstGeom>
        </p:spPr>
      </p:pic>
      <p:graphicFrame>
        <p:nvGraphicFramePr>
          <p:cNvPr id="7173" name="Object 6"/>
          <p:cNvGraphicFramePr>
            <a:graphicFrameLocks noChangeAspect="1"/>
          </p:cNvGraphicFramePr>
          <p:nvPr>
            <p:extLst>
              <p:ext uri="{D42A27DB-BD31-4B8C-83A1-F6EECF244321}">
                <p14:modId xmlns:p14="http://schemas.microsoft.com/office/powerpoint/2010/main" val="1909662257"/>
              </p:ext>
            </p:extLst>
          </p:nvPr>
        </p:nvGraphicFramePr>
        <p:xfrm>
          <a:off x="6044842" y="3733800"/>
          <a:ext cx="765175" cy="1104900"/>
        </p:xfrm>
        <a:graphic>
          <a:graphicData uri="http://schemas.openxmlformats.org/presentationml/2006/ole">
            <mc:AlternateContent xmlns:mc="http://schemas.openxmlformats.org/markup-compatibility/2006">
              <mc:Choice xmlns:v="urn:schemas-microsoft-com:vml" Requires="v">
                <p:oleObj spid="_x0000_s37301" name="Equation" r:id="rId5" imgW="114300" imgH="165100" progId="Equation.DSMT4">
                  <p:embed/>
                </p:oleObj>
              </mc:Choice>
              <mc:Fallback>
                <p:oleObj name="Equation" r:id="rId5" imgW="114300" imgH="1651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44842" y="3733800"/>
                        <a:ext cx="7651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cxnSp>
        <p:nvCxnSpPr>
          <p:cNvPr id="57" name="Straight Connector 56"/>
          <p:cNvCxnSpPr/>
          <p:nvPr/>
        </p:nvCxnSpPr>
        <p:spPr>
          <a:xfrm flipV="1">
            <a:off x="5080014" y="1558715"/>
            <a:ext cx="576373" cy="543769"/>
          </a:xfrm>
          <a:prstGeom prst="line">
            <a:avLst/>
          </a:prstGeom>
          <a:ln w="38100" cmpd="sng">
            <a:solidFill>
              <a:srgbClr val="000000"/>
            </a:solidFill>
            <a:prstDash val="sysDash"/>
          </a:ln>
        </p:spPr>
        <p:style>
          <a:lnRef idx="2">
            <a:schemeClr val="accent1"/>
          </a:lnRef>
          <a:fillRef idx="0">
            <a:schemeClr val="accent1"/>
          </a:fillRef>
          <a:effectRef idx="1">
            <a:schemeClr val="accent1"/>
          </a:effectRef>
          <a:fontRef idx="minor">
            <a:schemeClr val="tx1"/>
          </a:fontRef>
        </p:style>
      </p:cxnSp>
      <p:sp>
        <p:nvSpPr>
          <p:cNvPr id="58" name="Line 2"/>
          <p:cNvSpPr>
            <a:spLocks noChangeShapeType="1"/>
          </p:cNvSpPr>
          <p:nvPr/>
        </p:nvSpPr>
        <p:spPr bwMode="auto">
          <a:xfrm flipH="1">
            <a:off x="3706132" y="2132013"/>
            <a:ext cx="1371600" cy="0"/>
          </a:xfrm>
          <a:prstGeom prst="line">
            <a:avLst/>
          </a:prstGeom>
          <a:noFill/>
          <a:ln w="38100">
            <a:solidFill>
              <a:srgbClr val="63252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 name="Line 3"/>
          <p:cNvSpPr>
            <a:spLocks noChangeShapeType="1"/>
          </p:cNvSpPr>
          <p:nvPr/>
        </p:nvSpPr>
        <p:spPr bwMode="auto">
          <a:xfrm flipV="1">
            <a:off x="3477532" y="2362200"/>
            <a:ext cx="103868" cy="119063"/>
          </a:xfrm>
          <a:prstGeom prst="line">
            <a:avLst/>
          </a:prstGeom>
          <a:noFill/>
          <a:ln w="28575">
            <a:solidFill>
              <a:srgbClr val="63252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0" name="Text Box 4"/>
          <p:cNvSpPr txBox="1">
            <a:spLocks noChangeArrowheads="1"/>
          </p:cNvSpPr>
          <p:nvPr/>
        </p:nvSpPr>
        <p:spPr bwMode="auto">
          <a:xfrm>
            <a:off x="2209800" y="1295400"/>
            <a:ext cx="781336" cy="47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lvl1pPr defTabSz="915988">
              <a:defRPr sz="2400">
                <a:solidFill>
                  <a:schemeClr val="tx1"/>
                </a:solidFill>
                <a:latin typeface="Arial" charset="0"/>
                <a:ea typeface="ＭＳ Ｐゴシック" charset="0"/>
                <a:cs typeface="ＭＳ Ｐゴシック" charset="0"/>
              </a:defRPr>
            </a:lvl1pPr>
            <a:lvl2pPr marL="742950" indent="-285750" defTabSz="915988">
              <a:defRPr sz="2400">
                <a:solidFill>
                  <a:schemeClr val="tx1"/>
                </a:solidFill>
                <a:latin typeface="Arial" charset="0"/>
                <a:ea typeface="ＭＳ Ｐゴシック" charset="0"/>
              </a:defRPr>
            </a:lvl2pPr>
            <a:lvl3pPr marL="1143000" indent="-228600" defTabSz="915988">
              <a:defRPr sz="2400">
                <a:solidFill>
                  <a:schemeClr val="tx1"/>
                </a:solidFill>
                <a:latin typeface="Arial" charset="0"/>
                <a:ea typeface="ＭＳ Ｐゴシック" charset="0"/>
              </a:defRPr>
            </a:lvl3pPr>
            <a:lvl4pPr marL="1600200" indent="-228600" defTabSz="915988">
              <a:defRPr sz="2400">
                <a:solidFill>
                  <a:schemeClr val="tx1"/>
                </a:solidFill>
                <a:latin typeface="Arial" charset="0"/>
                <a:ea typeface="ＭＳ Ｐゴシック" charset="0"/>
              </a:defRPr>
            </a:lvl4pPr>
            <a:lvl5pPr marL="2057400" indent="-228600" defTabSz="915988">
              <a:defRPr sz="2400">
                <a:solidFill>
                  <a:schemeClr val="tx1"/>
                </a:solidFill>
                <a:latin typeface="Arial" charset="0"/>
                <a:ea typeface="ＭＳ Ｐゴシック" charset="0"/>
              </a:defRPr>
            </a:lvl5pPr>
            <a:lvl6pPr marL="2514600" indent="-228600" defTabSz="915988"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5988"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5988"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5988" eaLnBrk="0" fontAlgn="base" hangingPunct="0">
              <a:spcBef>
                <a:spcPct val="0"/>
              </a:spcBef>
              <a:spcAft>
                <a:spcPct val="0"/>
              </a:spcAft>
              <a:defRPr sz="2400">
                <a:solidFill>
                  <a:schemeClr val="tx1"/>
                </a:solidFill>
                <a:latin typeface="Arial" charset="0"/>
                <a:ea typeface="ＭＳ Ｐゴシック" charset="0"/>
              </a:defRPr>
            </a:lvl9pPr>
          </a:lstStyle>
          <a:p>
            <a:r>
              <a:rPr lang="en-US" sz="2500" dirty="0" err="1">
                <a:latin typeface="Times" charset="0"/>
              </a:rPr>
              <a:t>q</a:t>
            </a:r>
            <a:r>
              <a:rPr lang="en-US" sz="2500" dirty="0" err="1" smtClean="0">
                <a:latin typeface="Times" charset="0"/>
              </a:rPr>
              <a:t>,</a:t>
            </a:r>
            <a:r>
              <a:rPr lang="en-US" sz="2500" dirty="0" err="1" smtClean="0">
                <a:solidFill>
                  <a:srgbClr val="FF0000"/>
                </a:solidFill>
                <a:latin typeface="Times" charset="0"/>
              </a:rPr>
              <a:t>Λ</a:t>
            </a:r>
            <a:r>
              <a:rPr lang="en-US" sz="2500" baseline="-25000" dirty="0" err="1" smtClean="0">
                <a:solidFill>
                  <a:srgbClr val="FF0000"/>
                </a:solidFill>
                <a:latin typeface="Times" charset="0"/>
              </a:rPr>
              <a:t>γ</a:t>
            </a:r>
            <a:endParaRPr lang="en-US" sz="2500" baseline="-25000" dirty="0">
              <a:solidFill>
                <a:srgbClr val="FF0000"/>
              </a:solidFill>
              <a:latin typeface="Times" charset="0"/>
            </a:endParaRPr>
          </a:p>
        </p:txBody>
      </p:sp>
      <p:sp>
        <p:nvSpPr>
          <p:cNvPr id="61" name="Line 5"/>
          <p:cNvSpPr>
            <a:spLocks noChangeShapeType="1"/>
          </p:cNvSpPr>
          <p:nvPr/>
        </p:nvSpPr>
        <p:spPr bwMode="auto">
          <a:xfrm flipV="1">
            <a:off x="2105932" y="2774950"/>
            <a:ext cx="1371600" cy="608013"/>
          </a:xfrm>
          <a:prstGeom prst="line">
            <a:avLst/>
          </a:prstGeom>
          <a:noFill/>
          <a:ln w="79375" cmpd="tri">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 name="Line 6"/>
          <p:cNvSpPr>
            <a:spLocks noChangeShapeType="1"/>
          </p:cNvSpPr>
          <p:nvPr/>
        </p:nvSpPr>
        <p:spPr bwMode="auto">
          <a:xfrm flipV="1">
            <a:off x="2639332" y="3017838"/>
            <a:ext cx="228600" cy="152400"/>
          </a:xfrm>
          <a:prstGeom prst="line">
            <a:avLst/>
          </a:prstGeom>
          <a:noFill/>
          <a:ln w="76200">
            <a:solidFill>
              <a:srgbClr val="00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4" name="Text Box 8"/>
          <p:cNvSpPr txBox="1">
            <a:spLocks noChangeArrowheads="1"/>
          </p:cNvSpPr>
          <p:nvPr/>
        </p:nvSpPr>
        <p:spPr bwMode="auto">
          <a:xfrm>
            <a:off x="-76200" y="3114675"/>
            <a:ext cx="184150" cy="5334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4" rIns="91430" bIns="45714">
            <a:spAutoFit/>
          </a:bodyPr>
          <a:lstStyle>
            <a:lvl1pPr defTabSz="915988">
              <a:defRPr sz="2400">
                <a:solidFill>
                  <a:schemeClr val="tx1"/>
                </a:solidFill>
                <a:latin typeface="Arial" charset="0"/>
                <a:ea typeface="ＭＳ Ｐゴシック" charset="0"/>
                <a:cs typeface="ＭＳ Ｐゴシック" charset="0"/>
              </a:defRPr>
            </a:lvl1pPr>
            <a:lvl2pPr marL="455613" defTabSz="915988">
              <a:defRPr sz="2400">
                <a:solidFill>
                  <a:schemeClr val="tx1"/>
                </a:solidFill>
                <a:latin typeface="Arial" charset="0"/>
                <a:ea typeface="ＭＳ Ｐゴシック" charset="0"/>
              </a:defRPr>
            </a:lvl2pPr>
            <a:lvl3pPr marL="915988" defTabSz="915988">
              <a:defRPr sz="2400">
                <a:solidFill>
                  <a:schemeClr val="tx1"/>
                </a:solidFill>
                <a:latin typeface="Arial" charset="0"/>
                <a:ea typeface="ＭＳ Ｐゴシック" charset="0"/>
              </a:defRPr>
            </a:lvl3pPr>
            <a:lvl4pPr defTabSz="915988">
              <a:defRPr sz="2400">
                <a:solidFill>
                  <a:schemeClr val="tx1"/>
                </a:solidFill>
                <a:latin typeface="Arial" charset="0"/>
                <a:ea typeface="ＭＳ Ｐゴシック" charset="0"/>
              </a:defRPr>
            </a:lvl4pPr>
            <a:lvl5pPr marL="1827213" defTabSz="915988">
              <a:defRPr sz="2400">
                <a:solidFill>
                  <a:schemeClr val="tx1"/>
                </a:solidFill>
                <a:latin typeface="Arial" charset="0"/>
                <a:ea typeface="ＭＳ Ｐゴシック" charset="0"/>
              </a:defRPr>
            </a:lvl5pPr>
            <a:lvl6pPr marL="2284413" defTabSz="915988" eaLnBrk="0" fontAlgn="base" hangingPunct="0">
              <a:spcBef>
                <a:spcPct val="0"/>
              </a:spcBef>
              <a:spcAft>
                <a:spcPct val="0"/>
              </a:spcAft>
              <a:defRPr sz="2400">
                <a:solidFill>
                  <a:schemeClr val="tx1"/>
                </a:solidFill>
                <a:latin typeface="Arial" charset="0"/>
                <a:ea typeface="ＭＳ Ｐゴシック" charset="0"/>
              </a:defRPr>
            </a:lvl6pPr>
            <a:lvl7pPr marL="2741613" defTabSz="915988" eaLnBrk="0" fontAlgn="base" hangingPunct="0">
              <a:spcBef>
                <a:spcPct val="0"/>
              </a:spcBef>
              <a:spcAft>
                <a:spcPct val="0"/>
              </a:spcAft>
              <a:defRPr sz="2400">
                <a:solidFill>
                  <a:schemeClr val="tx1"/>
                </a:solidFill>
                <a:latin typeface="Arial" charset="0"/>
                <a:ea typeface="ＭＳ Ｐゴシック" charset="0"/>
              </a:defRPr>
            </a:lvl7pPr>
            <a:lvl8pPr marL="3198813" defTabSz="915988" eaLnBrk="0" fontAlgn="base" hangingPunct="0">
              <a:spcBef>
                <a:spcPct val="0"/>
              </a:spcBef>
              <a:spcAft>
                <a:spcPct val="0"/>
              </a:spcAft>
              <a:defRPr sz="2400">
                <a:solidFill>
                  <a:schemeClr val="tx1"/>
                </a:solidFill>
                <a:latin typeface="Arial" charset="0"/>
                <a:ea typeface="ＭＳ Ｐゴシック" charset="0"/>
              </a:defRPr>
            </a:lvl8pPr>
            <a:lvl9pPr marL="3656013" defTabSz="91598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116000"/>
              </a:lnSpc>
              <a:buClr>
                <a:srgbClr val="000000"/>
              </a:buClr>
              <a:buSzPct val="45000"/>
              <a:buFont typeface="StarSymbol" charset="0"/>
              <a:buNone/>
              <a:defRPr/>
            </a:pPr>
            <a:endParaRPr lang="en-US" sz="2500" smtClean="0">
              <a:latin typeface="Nimbus Roman No9 L" charset="0"/>
            </a:endParaRPr>
          </a:p>
        </p:txBody>
      </p:sp>
      <p:sp>
        <p:nvSpPr>
          <p:cNvPr id="65" name="Text Box 9"/>
          <p:cNvSpPr txBox="1">
            <a:spLocks noChangeArrowheads="1"/>
          </p:cNvSpPr>
          <p:nvPr/>
        </p:nvSpPr>
        <p:spPr bwMode="auto">
          <a:xfrm>
            <a:off x="2404382" y="1630363"/>
            <a:ext cx="184150" cy="5334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0" tIns="45714" rIns="91430" bIns="45714">
            <a:spAutoFit/>
          </a:bodyPr>
          <a:lstStyle>
            <a:lvl1pPr defTabSz="915988">
              <a:defRPr sz="2400">
                <a:solidFill>
                  <a:schemeClr val="tx1"/>
                </a:solidFill>
                <a:latin typeface="Arial" charset="0"/>
                <a:ea typeface="ＭＳ Ｐゴシック" charset="0"/>
                <a:cs typeface="ＭＳ Ｐゴシック" charset="0"/>
              </a:defRPr>
            </a:lvl1pPr>
            <a:lvl2pPr marL="455613" defTabSz="915988">
              <a:defRPr sz="2400">
                <a:solidFill>
                  <a:schemeClr val="tx1"/>
                </a:solidFill>
                <a:latin typeface="Arial" charset="0"/>
                <a:ea typeface="ＭＳ Ｐゴシック" charset="0"/>
              </a:defRPr>
            </a:lvl2pPr>
            <a:lvl3pPr marL="915988" defTabSz="915988">
              <a:defRPr sz="2400">
                <a:solidFill>
                  <a:schemeClr val="tx1"/>
                </a:solidFill>
                <a:latin typeface="Arial" charset="0"/>
                <a:ea typeface="ＭＳ Ｐゴシック" charset="0"/>
              </a:defRPr>
            </a:lvl3pPr>
            <a:lvl4pPr defTabSz="915988">
              <a:defRPr sz="2400">
                <a:solidFill>
                  <a:schemeClr val="tx1"/>
                </a:solidFill>
                <a:latin typeface="Arial" charset="0"/>
                <a:ea typeface="ＭＳ Ｐゴシック" charset="0"/>
              </a:defRPr>
            </a:lvl4pPr>
            <a:lvl5pPr marL="1827213" defTabSz="915988">
              <a:defRPr sz="2400">
                <a:solidFill>
                  <a:schemeClr val="tx1"/>
                </a:solidFill>
                <a:latin typeface="Arial" charset="0"/>
                <a:ea typeface="ＭＳ Ｐゴシック" charset="0"/>
              </a:defRPr>
            </a:lvl5pPr>
            <a:lvl6pPr marL="2284413" defTabSz="915988" eaLnBrk="0" fontAlgn="base" hangingPunct="0">
              <a:spcBef>
                <a:spcPct val="0"/>
              </a:spcBef>
              <a:spcAft>
                <a:spcPct val="0"/>
              </a:spcAft>
              <a:defRPr sz="2400">
                <a:solidFill>
                  <a:schemeClr val="tx1"/>
                </a:solidFill>
                <a:latin typeface="Arial" charset="0"/>
                <a:ea typeface="ＭＳ Ｐゴシック" charset="0"/>
              </a:defRPr>
            </a:lvl6pPr>
            <a:lvl7pPr marL="2741613" defTabSz="915988" eaLnBrk="0" fontAlgn="base" hangingPunct="0">
              <a:spcBef>
                <a:spcPct val="0"/>
              </a:spcBef>
              <a:spcAft>
                <a:spcPct val="0"/>
              </a:spcAft>
              <a:defRPr sz="2400">
                <a:solidFill>
                  <a:schemeClr val="tx1"/>
                </a:solidFill>
                <a:latin typeface="Arial" charset="0"/>
                <a:ea typeface="ＭＳ Ｐゴシック" charset="0"/>
              </a:defRPr>
            </a:lvl7pPr>
            <a:lvl8pPr marL="3198813" defTabSz="915988" eaLnBrk="0" fontAlgn="base" hangingPunct="0">
              <a:spcBef>
                <a:spcPct val="0"/>
              </a:spcBef>
              <a:spcAft>
                <a:spcPct val="0"/>
              </a:spcAft>
              <a:defRPr sz="2400">
                <a:solidFill>
                  <a:schemeClr val="tx1"/>
                </a:solidFill>
                <a:latin typeface="Arial" charset="0"/>
                <a:ea typeface="ＭＳ Ｐゴシック" charset="0"/>
              </a:defRPr>
            </a:lvl8pPr>
            <a:lvl9pPr marL="3656013" defTabSz="91598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116000"/>
              </a:lnSpc>
              <a:buClr>
                <a:srgbClr val="000000"/>
              </a:buClr>
              <a:buSzPct val="45000"/>
              <a:buFont typeface="StarSymbol" charset="0"/>
              <a:buNone/>
              <a:defRPr/>
            </a:pPr>
            <a:endParaRPr lang="en-US" sz="2500" smtClean="0">
              <a:latin typeface="Nimbus Roman No9 L" charset="0"/>
            </a:endParaRPr>
          </a:p>
        </p:txBody>
      </p:sp>
      <p:sp>
        <p:nvSpPr>
          <p:cNvPr id="66" name="Line 10"/>
          <p:cNvSpPr>
            <a:spLocks noChangeShapeType="1"/>
          </p:cNvSpPr>
          <p:nvPr/>
        </p:nvSpPr>
        <p:spPr bwMode="auto">
          <a:xfrm flipH="1" flipV="1">
            <a:off x="5373007" y="2787650"/>
            <a:ext cx="1219200" cy="531813"/>
          </a:xfrm>
          <a:prstGeom prst="line">
            <a:avLst/>
          </a:prstGeom>
          <a:noFill/>
          <a:ln w="79375" cmpd="tri">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7" name="Line 11"/>
          <p:cNvSpPr>
            <a:spLocks noChangeShapeType="1"/>
          </p:cNvSpPr>
          <p:nvPr/>
        </p:nvSpPr>
        <p:spPr bwMode="auto">
          <a:xfrm rot="14522146" flipH="1">
            <a:off x="5867513" y="2978944"/>
            <a:ext cx="230188" cy="152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76200">
                <a:solidFill>
                  <a:schemeClr val="tx1"/>
                </a:solidFill>
                <a:round/>
                <a:headEnd/>
                <a:tailEnd type="triangle" w="med" len="med"/>
              </a14:hiddenLine>
            </a:ext>
          </a:extLst>
        </p:spPr>
        <p:txBody>
          <a:bodyPr wrap="none" anchor="ctr"/>
          <a:lstStyle/>
          <a:p>
            <a:endParaRPr lang="en-US"/>
          </a:p>
        </p:txBody>
      </p:sp>
      <p:sp>
        <p:nvSpPr>
          <p:cNvPr id="68" name="Line 12"/>
          <p:cNvSpPr>
            <a:spLocks noChangeShapeType="1"/>
          </p:cNvSpPr>
          <p:nvPr/>
        </p:nvSpPr>
        <p:spPr bwMode="auto">
          <a:xfrm>
            <a:off x="5068207" y="2103438"/>
            <a:ext cx="457200" cy="608012"/>
          </a:xfrm>
          <a:prstGeom prst="line">
            <a:avLst/>
          </a:prstGeom>
          <a:noFill/>
          <a:ln w="38100">
            <a:solidFill>
              <a:srgbClr val="63252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 name="Line 13"/>
          <p:cNvSpPr>
            <a:spLocks noChangeShapeType="1"/>
          </p:cNvSpPr>
          <p:nvPr/>
        </p:nvSpPr>
        <p:spPr bwMode="auto">
          <a:xfrm rot="5400000" flipV="1">
            <a:off x="5107894" y="2216151"/>
            <a:ext cx="263525" cy="190500"/>
          </a:xfrm>
          <a:prstGeom prst="line">
            <a:avLst/>
          </a:prstGeom>
          <a:noFill/>
          <a:ln w="28575">
            <a:solidFill>
              <a:srgbClr val="63252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 name="Rectangle 14"/>
          <p:cNvSpPr>
            <a:spLocks noChangeArrowheads="1"/>
          </p:cNvSpPr>
          <p:nvPr/>
        </p:nvSpPr>
        <p:spPr bwMode="auto">
          <a:xfrm>
            <a:off x="5542893" y="2414838"/>
            <a:ext cx="1772307" cy="861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p>
            <a:pPr defTabSz="915988"/>
            <a:r>
              <a:rPr lang="en-US" sz="2500" dirty="0">
                <a:solidFill>
                  <a:srgbClr val="000000"/>
                </a:solidFill>
                <a:latin typeface="Times" charset="0"/>
              </a:rPr>
              <a:t>k</a:t>
            </a:r>
            <a:r>
              <a:rPr lang="en-US" sz="2500" dirty="0" smtClean="0">
                <a:solidFill>
                  <a:srgbClr val="000000"/>
                </a:solidFill>
                <a:latin typeface="Times" charset="0"/>
              </a:rPr>
              <a:t>’= k –</a:t>
            </a:r>
            <a:r>
              <a:rPr lang="en-US" sz="2500" dirty="0" err="1" smtClean="0">
                <a:solidFill>
                  <a:srgbClr val="000000"/>
                </a:solidFill>
                <a:latin typeface="Times" charset="0"/>
              </a:rPr>
              <a:t>Δ</a:t>
            </a:r>
            <a:r>
              <a:rPr lang="en-US" sz="2500" dirty="0">
                <a:solidFill>
                  <a:srgbClr val="FF0000"/>
                </a:solidFill>
                <a:latin typeface="Times" charset="0"/>
              </a:rPr>
              <a:t>. </a:t>
            </a:r>
            <a:r>
              <a:rPr lang="el-GR" sz="2500" dirty="0" smtClean="0">
                <a:solidFill>
                  <a:srgbClr val="FF0000"/>
                </a:solidFill>
                <a:latin typeface="Times" charset="0"/>
              </a:rPr>
              <a:t>λ</a:t>
            </a:r>
            <a:r>
              <a:rPr lang="en-US" sz="2500" dirty="0" smtClean="0">
                <a:solidFill>
                  <a:srgbClr val="FF0000"/>
                </a:solidFill>
                <a:latin typeface="Times" charset="0"/>
              </a:rPr>
              <a:t>’</a:t>
            </a:r>
          </a:p>
          <a:p>
            <a:pPr defTabSz="915988"/>
            <a:r>
              <a:rPr lang="en-US" sz="2500" dirty="0" smtClean="0">
                <a:solidFill>
                  <a:srgbClr val="FF0000"/>
                </a:solidFill>
                <a:latin typeface="Times" charset="0"/>
              </a:rPr>
              <a:t> </a:t>
            </a:r>
            <a:endParaRPr lang="en-US" sz="2500" baseline="-25000" dirty="0">
              <a:solidFill>
                <a:srgbClr val="FF0000"/>
              </a:solidFill>
              <a:latin typeface="Times" charset="0"/>
            </a:endParaRPr>
          </a:p>
        </p:txBody>
      </p:sp>
      <p:sp>
        <p:nvSpPr>
          <p:cNvPr id="71" name="Freeform 15"/>
          <p:cNvSpPr>
            <a:spLocks/>
          </p:cNvSpPr>
          <p:nvPr/>
        </p:nvSpPr>
        <p:spPr bwMode="auto">
          <a:xfrm rot="17476761" flipV="1">
            <a:off x="3249725" y="1447007"/>
            <a:ext cx="531813" cy="685800"/>
          </a:xfrm>
          <a:custGeom>
            <a:avLst/>
            <a:gdLst>
              <a:gd name="T0" fmla="*/ 2147483647 w 456"/>
              <a:gd name="T1" fmla="*/ 0 h 672"/>
              <a:gd name="T2" fmla="*/ 2147483647 w 456"/>
              <a:gd name="T3" fmla="*/ 2147483647 h 672"/>
              <a:gd name="T4" fmla="*/ 2147483647 w 456"/>
              <a:gd name="T5" fmla="*/ 2147483647 h 672"/>
              <a:gd name="T6" fmla="*/ 2147483647 w 456"/>
              <a:gd name="T7" fmla="*/ 2147483647 h 672"/>
              <a:gd name="T8" fmla="*/ 2147483647 w 456"/>
              <a:gd name="T9" fmla="*/ 2147483647 h 672"/>
              <a:gd name="T10" fmla="*/ 2147483647 w 456"/>
              <a:gd name="T11" fmla="*/ 2147483647 h 672"/>
              <a:gd name="T12" fmla="*/ 2147483647 w 456"/>
              <a:gd name="T13" fmla="*/ 2147483647 h 672"/>
              <a:gd name="T14" fmla="*/ 2147483647 w 456"/>
              <a:gd name="T15" fmla="*/ 2147483647 h 672"/>
              <a:gd name="T16" fmla="*/ 2147483647 w 456"/>
              <a:gd name="T17" fmla="*/ 2147483647 h 672"/>
              <a:gd name="T18" fmla="*/ 2147483647 w 456"/>
              <a:gd name="T19" fmla="*/ 2147483647 h 6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6" h="672">
                <a:moveTo>
                  <a:pt x="72" y="0"/>
                </a:moveTo>
                <a:cubicBezTo>
                  <a:pt x="36" y="60"/>
                  <a:pt x="0" y="120"/>
                  <a:pt x="24" y="144"/>
                </a:cubicBezTo>
                <a:cubicBezTo>
                  <a:pt x="48" y="168"/>
                  <a:pt x="208" y="120"/>
                  <a:pt x="216" y="144"/>
                </a:cubicBezTo>
                <a:cubicBezTo>
                  <a:pt x="224" y="168"/>
                  <a:pt x="64" y="264"/>
                  <a:pt x="72" y="288"/>
                </a:cubicBezTo>
                <a:cubicBezTo>
                  <a:pt x="80" y="312"/>
                  <a:pt x="256" y="264"/>
                  <a:pt x="264" y="288"/>
                </a:cubicBezTo>
                <a:cubicBezTo>
                  <a:pt x="272" y="312"/>
                  <a:pt x="104" y="408"/>
                  <a:pt x="120" y="432"/>
                </a:cubicBezTo>
                <a:cubicBezTo>
                  <a:pt x="136" y="456"/>
                  <a:pt x="320" y="424"/>
                  <a:pt x="360" y="432"/>
                </a:cubicBezTo>
                <a:cubicBezTo>
                  <a:pt x="400" y="440"/>
                  <a:pt x="392" y="448"/>
                  <a:pt x="360" y="480"/>
                </a:cubicBezTo>
                <a:cubicBezTo>
                  <a:pt x="328" y="512"/>
                  <a:pt x="152" y="592"/>
                  <a:pt x="168" y="624"/>
                </a:cubicBezTo>
                <a:cubicBezTo>
                  <a:pt x="184" y="656"/>
                  <a:pt x="408" y="664"/>
                  <a:pt x="456" y="672"/>
                </a:cubicBezTo>
              </a:path>
            </a:pathLst>
          </a:custGeom>
          <a:noFill/>
          <a:ln w="38100" cmpd="sng">
            <a:solidFill>
              <a:schemeClr val="bg1"/>
            </a:solidFill>
            <a:round/>
            <a:headEnd/>
            <a:tailEnd/>
          </a:ln>
          <a:extLst>
            <a:ext uri="{909E8E84-426E-40dd-AFC4-6F175D3DCCD1}">
              <a14:hiddenFill xmlns:a14="http://schemas.microsoft.com/office/drawing/2010/main">
                <a:solidFill>
                  <a:srgbClr val="800080"/>
                </a:solidFill>
              </a14:hiddenFill>
            </a:ext>
          </a:extLst>
        </p:spPr>
        <p:txBody>
          <a:bodyPr wrap="none" anchor="ctr"/>
          <a:lstStyle/>
          <a:p>
            <a:endParaRPr lang="en-US"/>
          </a:p>
        </p:txBody>
      </p:sp>
      <p:sp>
        <p:nvSpPr>
          <p:cNvPr id="72" name="Line 17"/>
          <p:cNvSpPr>
            <a:spLocks noChangeShapeType="1"/>
          </p:cNvSpPr>
          <p:nvPr/>
        </p:nvSpPr>
        <p:spPr bwMode="auto">
          <a:xfrm flipH="1">
            <a:off x="3276600" y="2130425"/>
            <a:ext cx="457200" cy="612775"/>
          </a:xfrm>
          <a:prstGeom prst="line">
            <a:avLst/>
          </a:prstGeom>
          <a:noFill/>
          <a:ln w="38100">
            <a:solidFill>
              <a:schemeClr val="accent2">
                <a:lumMod val="50000"/>
              </a:schemeClr>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3" name="Oval 18" descr="Light upward diagonal"/>
          <p:cNvSpPr>
            <a:spLocks noChangeArrowheads="1"/>
          </p:cNvSpPr>
          <p:nvPr/>
        </p:nvSpPr>
        <p:spPr bwMode="auto">
          <a:xfrm>
            <a:off x="3172732" y="2592388"/>
            <a:ext cx="2438400" cy="377825"/>
          </a:xfrm>
          <a:prstGeom prst="ellipse">
            <a:avLst/>
          </a:prstGeom>
          <a:solidFill>
            <a:schemeClr val="accent6"/>
          </a:solidFill>
          <a:ln w="9525">
            <a:solidFill>
              <a:srgbClr val="FF6600"/>
            </a:solidFill>
            <a:round/>
            <a:headEnd/>
            <a:tailEnd/>
          </a:ln>
          <a:effectLst/>
          <a:extLst/>
        </p:spPr>
        <p:txBody>
          <a:bodyPr wrap="none" anchor="ctr"/>
          <a:lstStyle/>
          <a:p>
            <a:pPr>
              <a:defRPr/>
            </a:pPr>
            <a:endParaRPr lang="en-US"/>
          </a:p>
        </p:txBody>
      </p:sp>
      <p:sp>
        <p:nvSpPr>
          <p:cNvPr id="74" name="Text Box 19"/>
          <p:cNvSpPr txBox="1">
            <a:spLocks noChangeArrowheads="1"/>
          </p:cNvSpPr>
          <p:nvPr/>
        </p:nvSpPr>
        <p:spPr bwMode="auto">
          <a:xfrm>
            <a:off x="5656800" y="1219200"/>
            <a:ext cx="1779456" cy="861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lvl1pPr defTabSz="915988">
              <a:defRPr sz="2400">
                <a:solidFill>
                  <a:schemeClr val="tx1"/>
                </a:solidFill>
                <a:latin typeface="Arial" charset="0"/>
                <a:ea typeface="ＭＳ Ｐゴシック" charset="0"/>
                <a:cs typeface="ＭＳ Ｐゴシック" charset="0"/>
              </a:defRPr>
            </a:lvl1pPr>
            <a:lvl2pPr marL="742950" indent="-285750" defTabSz="915988">
              <a:defRPr sz="2400">
                <a:solidFill>
                  <a:schemeClr val="tx1"/>
                </a:solidFill>
                <a:latin typeface="Arial" charset="0"/>
                <a:ea typeface="ＭＳ Ｐゴシック" charset="0"/>
              </a:defRPr>
            </a:lvl2pPr>
            <a:lvl3pPr marL="1143000" indent="-228600" defTabSz="915988">
              <a:defRPr sz="2400">
                <a:solidFill>
                  <a:schemeClr val="tx1"/>
                </a:solidFill>
                <a:latin typeface="Arial" charset="0"/>
                <a:ea typeface="ＭＳ Ｐゴシック" charset="0"/>
              </a:defRPr>
            </a:lvl3pPr>
            <a:lvl4pPr marL="1600200" indent="-228600" defTabSz="915988">
              <a:defRPr sz="2400">
                <a:solidFill>
                  <a:schemeClr val="tx1"/>
                </a:solidFill>
                <a:latin typeface="Arial" charset="0"/>
                <a:ea typeface="ＭＳ Ｐゴシック" charset="0"/>
              </a:defRPr>
            </a:lvl4pPr>
            <a:lvl5pPr marL="2057400" indent="-228600" defTabSz="915988">
              <a:defRPr sz="2400">
                <a:solidFill>
                  <a:schemeClr val="tx1"/>
                </a:solidFill>
                <a:latin typeface="Arial" charset="0"/>
                <a:ea typeface="ＭＳ Ｐゴシック" charset="0"/>
              </a:defRPr>
            </a:lvl5pPr>
            <a:lvl6pPr marL="2514600" indent="-228600" defTabSz="915988"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5988"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5988"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5988" eaLnBrk="0" fontAlgn="base" hangingPunct="0">
              <a:spcBef>
                <a:spcPct val="0"/>
              </a:spcBef>
              <a:spcAft>
                <a:spcPct val="0"/>
              </a:spcAft>
              <a:defRPr sz="2400">
                <a:solidFill>
                  <a:schemeClr val="tx1"/>
                </a:solidFill>
                <a:latin typeface="Arial" charset="0"/>
                <a:ea typeface="ＭＳ Ｐゴシック" charset="0"/>
              </a:defRPr>
            </a:lvl9pPr>
          </a:lstStyle>
          <a:p>
            <a:r>
              <a:rPr lang="en-US" sz="2500" dirty="0">
                <a:solidFill>
                  <a:srgbClr val="000000"/>
                </a:solidFill>
                <a:latin typeface="Times" charset="0"/>
              </a:rPr>
              <a:t>q'=</a:t>
            </a:r>
            <a:r>
              <a:rPr lang="en-US" sz="2500" dirty="0" err="1">
                <a:solidFill>
                  <a:srgbClr val="000000"/>
                </a:solidFill>
                <a:latin typeface="Times" charset="0"/>
              </a:rPr>
              <a:t>q+</a:t>
            </a:r>
            <a:r>
              <a:rPr lang="en-US" sz="2500" dirty="0" err="1" smtClean="0">
                <a:solidFill>
                  <a:srgbClr val="000000"/>
                </a:solidFill>
                <a:latin typeface="Times" charset="0"/>
              </a:rPr>
              <a:t>Δ</a:t>
            </a:r>
            <a:r>
              <a:rPr lang="en-US" sz="2500" dirty="0">
                <a:solidFill>
                  <a:srgbClr val="FF0000"/>
                </a:solidFill>
                <a:latin typeface="Times" charset="0"/>
              </a:rPr>
              <a:t>, </a:t>
            </a:r>
            <a:r>
              <a:rPr lang="en-US" sz="2500" dirty="0" err="1" smtClean="0">
                <a:solidFill>
                  <a:srgbClr val="FF0000"/>
                </a:solidFill>
                <a:latin typeface="Times" charset="0"/>
              </a:rPr>
              <a:t>Λ</a:t>
            </a:r>
            <a:r>
              <a:rPr lang="en-US" sz="2500" baseline="-25000" dirty="0" err="1" smtClean="0">
                <a:solidFill>
                  <a:srgbClr val="FF0000"/>
                </a:solidFill>
                <a:latin typeface="Times" charset="0"/>
              </a:rPr>
              <a:t>γ</a:t>
            </a:r>
            <a:r>
              <a:rPr lang="en-US" sz="2500" dirty="0" smtClean="0">
                <a:solidFill>
                  <a:srgbClr val="FF0000"/>
                </a:solidFill>
                <a:latin typeface="Times" charset="0"/>
              </a:rPr>
              <a:t>’</a:t>
            </a:r>
            <a:endParaRPr lang="en-US" sz="2500" dirty="0">
              <a:solidFill>
                <a:srgbClr val="FF0000"/>
              </a:solidFill>
              <a:latin typeface="Times" charset="0"/>
            </a:endParaRPr>
          </a:p>
          <a:p>
            <a:endParaRPr lang="en-US" sz="2500" dirty="0">
              <a:solidFill>
                <a:srgbClr val="FF0000"/>
              </a:solidFill>
              <a:latin typeface="Times" charset="0"/>
            </a:endParaRPr>
          </a:p>
        </p:txBody>
      </p:sp>
      <p:sp>
        <p:nvSpPr>
          <p:cNvPr id="75" name="Oval 20"/>
          <p:cNvSpPr>
            <a:spLocks noChangeArrowheads="1"/>
          </p:cNvSpPr>
          <p:nvPr/>
        </p:nvSpPr>
        <p:spPr bwMode="auto">
          <a:xfrm>
            <a:off x="4917204" y="1967775"/>
            <a:ext cx="318131" cy="274585"/>
          </a:xfrm>
          <a:prstGeom prst="ellipse">
            <a:avLst/>
          </a:prstGeom>
          <a:pattFill prst="dkDnDiag">
            <a:fgClr>
              <a:srgbClr val="800000"/>
            </a:fgClr>
            <a:bgClr>
              <a:prstClr val="white"/>
            </a:bgClr>
          </a:pattFill>
          <a:ln w="9525">
            <a:solidFill>
              <a:schemeClr val="tx1"/>
            </a:solidFill>
            <a:round/>
            <a:headEnd/>
            <a:tailEnd/>
          </a:ln>
        </p:spPr>
        <p:txBody>
          <a:bodyPr wrap="none" anchor="ctr"/>
          <a:lstStyle/>
          <a:p>
            <a:endParaRPr lang="en-US">
              <a:solidFill>
                <a:srgbClr val="FF0000"/>
              </a:solidFill>
            </a:endParaRPr>
          </a:p>
        </p:txBody>
      </p:sp>
      <p:sp>
        <p:nvSpPr>
          <p:cNvPr id="76" name="Oval 21"/>
          <p:cNvSpPr>
            <a:spLocks noChangeArrowheads="1"/>
          </p:cNvSpPr>
          <p:nvPr/>
        </p:nvSpPr>
        <p:spPr bwMode="auto">
          <a:xfrm>
            <a:off x="3629932" y="2055813"/>
            <a:ext cx="152400" cy="153987"/>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77" name="Rectangle 22"/>
          <p:cNvSpPr>
            <a:spLocks noChangeArrowheads="1"/>
          </p:cNvSpPr>
          <p:nvPr/>
        </p:nvSpPr>
        <p:spPr bwMode="auto">
          <a:xfrm>
            <a:off x="2209800" y="2266158"/>
            <a:ext cx="671959" cy="47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p>
            <a:pPr defTabSz="915988"/>
            <a:r>
              <a:rPr lang="en-US" sz="2500" dirty="0">
                <a:solidFill>
                  <a:srgbClr val="000000"/>
                </a:solidFill>
                <a:latin typeface="Times" charset="0"/>
              </a:rPr>
              <a:t>k</a:t>
            </a:r>
            <a:r>
              <a:rPr lang="en-US" sz="2500" dirty="0" smtClean="0">
                <a:solidFill>
                  <a:srgbClr val="FF0000"/>
                </a:solidFill>
                <a:latin typeface="Times" charset="0"/>
              </a:rPr>
              <a:t>, </a:t>
            </a:r>
            <a:r>
              <a:rPr lang="en-US" sz="2500" dirty="0" err="1" smtClean="0">
                <a:solidFill>
                  <a:srgbClr val="FF0000"/>
                </a:solidFill>
                <a:latin typeface="Times" charset="0"/>
              </a:rPr>
              <a:t>λ</a:t>
            </a:r>
            <a:endParaRPr lang="en-US" sz="2500" baseline="30000" dirty="0">
              <a:solidFill>
                <a:srgbClr val="FF0000"/>
              </a:solidFill>
              <a:latin typeface="Times" charset="0"/>
            </a:endParaRPr>
          </a:p>
        </p:txBody>
      </p:sp>
      <p:sp>
        <p:nvSpPr>
          <p:cNvPr id="78" name="Rectangle 23"/>
          <p:cNvSpPr>
            <a:spLocks noChangeArrowheads="1"/>
          </p:cNvSpPr>
          <p:nvPr/>
        </p:nvSpPr>
        <p:spPr bwMode="auto">
          <a:xfrm>
            <a:off x="6019800" y="3276600"/>
            <a:ext cx="1843848" cy="861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p>
            <a:pPr defTabSz="915988"/>
            <a:r>
              <a:rPr lang="en-US" sz="2500" dirty="0" smtClean="0">
                <a:solidFill>
                  <a:srgbClr val="000000"/>
                </a:solidFill>
                <a:latin typeface="Times" charset="0"/>
              </a:rPr>
              <a:t>P’= P-Δ</a:t>
            </a:r>
            <a:r>
              <a:rPr lang="en-US" sz="2500" dirty="0" smtClean="0">
                <a:solidFill>
                  <a:srgbClr val="FF0000"/>
                </a:solidFill>
                <a:latin typeface="Times" charset="0"/>
              </a:rPr>
              <a:t>,  </a:t>
            </a:r>
            <a:r>
              <a:rPr lang="en-US" sz="2500" dirty="0" err="1" smtClean="0">
                <a:solidFill>
                  <a:srgbClr val="FF0000"/>
                </a:solidFill>
                <a:latin typeface="Times" charset="0"/>
              </a:rPr>
              <a:t>Λ</a:t>
            </a:r>
            <a:r>
              <a:rPr lang="en-US" sz="2500" dirty="0" smtClean="0">
                <a:solidFill>
                  <a:srgbClr val="FF0000"/>
                </a:solidFill>
                <a:latin typeface="Times" charset="0"/>
              </a:rPr>
              <a:t>’</a:t>
            </a:r>
          </a:p>
          <a:p>
            <a:pPr defTabSz="915988"/>
            <a:r>
              <a:rPr lang="en-US" sz="2500" dirty="0" smtClean="0">
                <a:solidFill>
                  <a:srgbClr val="FF0000"/>
                </a:solidFill>
                <a:latin typeface="Times" charset="0"/>
              </a:rPr>
              <a:t> </a:t>
            </a:r>
            <a:endParaRPr lang="en-US" sz="2500" baseline="-25000" dirty="0">
              <a:solidFill>
                <a:srgbClr val="FF0000"/>
              </a:solidFill>
              <a:latin typeface="Times" charset="0"/>
            </a:endParaRPr>
          </a:p>
        </p:txBody>
      </p:sp>
      <p:sp>
        <p:nvSpPr>
          <p:cNvPr id="79" name="Rectangle 24"/>
          <p:cNvSpPr>
            <a:spLocks noChangeArrowheads="1"/>
          </p:cNvSpPr>
          <p:nvPr/>
        </p:nvSpPr>
        <p:spPr bwMode="auto">
          <a:xfrm>
            <a:off x="1371600" y="3180558"/>
            <a:ext cx="914400" cy="47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91430" tIns="45714" rIns="91430" bIns="45714">
            <a:spAutoFit/>
          </a:bodyPr>
          <a:lstStyle/>
          <a:p>
            <a:pPr defTabSz="915988"/>
            <a:r>
              <a:rPr lang="en-US" sz="2500" dirty="0" smtClean="0">
                <a:solidFill>
                  <a:srgbClr val="000000"/>
                </a:solidFill>
                <a:latin typeface="Times" charset="0"/>
              </a:rPr>
              <a:t>P</a:t>
            </a:r>
            <a:r>
              <a:rPr lang="en-US" sz="2500" dirty="0" smtClean="0">
                <a:solidFill>
                  <a:srgbClr val="FF0000"/>
                </a:solidFill>
                <a:latin typeface="Times" charset="0"/>
              </a:rPr>
              <a:t>, </a:t>
            </a:r>
            <a:r>
              <a:rPr lang="en-US" sz="2500" dirty="0" err="1" smtClean="0">
                <a:solidFill>
                  <a:srgbClr val="FF0000"/>
                </a:solidFill>
                <a:latin typeface="Times" charset="0"/>
              </a:rPr>
              <a:t>Λ</a:t>
            </a:r>
            <a:endParaRPr lang="en-US" sz="2500" baseline="30000" dirty="0">
              <a:solidFill>
                <a:srgbClr val="FF0000"/>
              </a:solidFill>
              <a:latin typeface="Times" charset="0"/>
            </a:endParaRPr>
          </a:p>
        </p:txBody>
      </p:sp>
      <p:sp>
        <p:nvSpPr>
          <p:cNvPr id="80" name="Line 25"/>
          <p:cNvSpPr>
            <a:spLocks noChangeShapeType="1"/>
          </p:cNvSpPr>
          <p:nvPr/>
        </p:nvSpPr>
        <p:spPr bwMode="auto">
          <a:xfrm>
            <a:off x="5944507" y="3046413"/>
            <a:ext cx="228600" cy="76200"/>
          </a:xfrm>
          <a:prstGeom prst="line">
            <a:avLst/>
          </a:prstGeom>
          <a:noFill/>
          <a:ln w="76200">
            <a:solidFill>
              <a:srgbClr val="00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3105641235"/>
              </p:ext>
            </p:extLst>
          </p:nvPr>
        </p:nvGraphicFramePr>
        <p:xfrm>
          <a:off x="5109858" y="3146425"/>
          <a:ext cx="127000" cy="190500"/>
        </p:xfrm>
        <a:graphic>
          <a:graphicData uri="http://schemas.openxmlformats.org/presentationml/2006/ole">
            <mc:AlternateContent xmlns:mc="http://schemas.openxmlformats.org/markup-compatibility/2006">
              <mc:Choice xmlns:v="urn:schemas-microsoft-com:vml" Requires="v">
                <p:oleObj spid="_x0000_s37302" name="Equation" r:id="rId7" imgW="127000" imgH="190500" progId="Equation.3">
                  <p:embed/>
                </p:oleObj>
              </mc:Choice>
              <mc:Fallback>
                <p:oleObj name="Equation" r:id="rId7" imgW="127000" imgH="190500" progId="Equation.3">
                  <p:embed/>
                  <p:pic>
                    <p:nvPicPr>
                      <p:cNvPr id="0" name=""/>
                      <p:cNvPicPr/>
                      <p:nvPr/>
                    </p:nvPicPr>
                    <p:blipFill>
                      <a:blip r:embed="rId8"/>
                      <a:stretch>
                        <a:fillRect/>
                      </a:stretch>
                    </p:blipFill>
                    <p:spPr>
                      <a:xfrm>
                        <a:off x="5109858" y="3146425"/>
                        <a:ext cx="127000" cy="190500"/>
                      </a:xfrm>
                      <a:prstGeom prst="rect">
                        <a:avLst/>
                      </a:prstGeom>
                    </p:spPr>
                  </p:pic>
                </p:oleObj>
              </mc:Fallback>
            </mc:AlternateContent>
          </a:graphicData>
        </a:graphic>
      </p:graphicFrame>
      <p:sp>
        <p:nvSpPr>
          <p:cNvPr id="3" name="TextBox 2"/>
          <p:cNvSpPr txBox="1"/>
          <p:nvPr/>
        </p:nvSpPr>
        <p:spPr>
          <a:xfrm>
            <a:off x="1905000" y="152400"/>
            <a:ext cx="6705600" cy="400110"/>
          </a:xfrm>
          <a:prstGeom prst="rect">
            <a:avLst/>
          </a:prstGeom>
          <a:noFill/>
        </p:spPr>
        <p:txBody>
          <a:bodyPr wrap="square" rtlCol="0">
            <a:spAutoFit/>
          </a:bodyPr>
          <a:lstStyle/>
          <a:p>
            <a:r>
              <a:rPr lang="en-US" sz="2000" dirty="0" smtClean="0">
                <a:solidFill>
                  <a:srgbClr val="0000FF"/>
                </a:solidFill>
                <a:latin typeface="Comic Sans MS"/>
                <a:cs typeface="Comic Sans MS"/>
              </a:rPr>
              <a:t>Factorization in exclusive processes (DVCS, DVMP…)  </a:t>
            </a:r>
            <a:endParaRPr lang="en-US" sz="2000" dirty="0">
              <a:solidFill>
                <a:srgbClr val="0000FF"/>
              </a:solidFill>
              <a:latin typeface="Comic Sans MS"/>
              <a:cs typeface="Comic Sans MS"/>
            </a:endParaRPr>
          </a:p>
        </p:txBody>
      </p:sp>
      <p:graphicFrame>
        <p:nvGraphicFramePr>
          <p:cNvPr id="39" name="Object 29"/>
          <p:cNvGraphicFramePr>
            <a:graphicFrameLocks noChangeAspect="1"/>
          </p:cNvGraphicFramePr>
          <p:nvPr>
            <p:extLst>
              <p:ext uri="{D42A27DB-BD31-4B8C-83A1-F6EECF244321}">
                <p14:modId xmlns:p14="http://schemas.microsoft.com/office/powerpoint/2010/main" val="4084780770"/>
              </p:ext>
            </p:extLst>
          </p:nvPr>
        </p:nvGraphicFramePr>
        <p:xfrm>
          <a:off x="1441755" y="762000"/>
          <a:ext cx="2368245" cy="544404"/>
        </p:xfrm>
        <a:graphic>
          <a:graphicData uri="http://schemas.openxmlformats.org/presentationml/2006/ole">
            <mc:AlternateContent xmlns:mc="http://schemas.openxmlformats.org/markup-compatibility/2006">
              <mc:Choice xmlns:v="urn:schemas-microsoft-com:vml" Requires="v">
                <p:oleObj spid="_x0000_s37303" name="Equation" r:id="rId9" imgW="990600" imgH="228600" progId="Equation.3">
                  <p:embed/>
                </p:oleObj>
              </mc:Choice>
              <mc:Fallback>
                <p:oleObj name="Equation" r:id="rId9" imgW="990600" imgH="228600" progId="Equation.3">
                  <p:embed/>
                  <p:pic>
                    <p:nvPicPr>
                      <p:cNvPr id="0" name=""/>
                      <p:cNvPicPr>
                        <a:picLocks noChangeAspect="1" noChangeArrowheads="1"/>
                      </p:cNvPicPr>
                      <p:nvPr/>
                    </p:nvPicPr>
                    <p:blipFill>
                      <a:blip r:embed="rId10"/>
                      <a:srcRect/>
                      <a:stretch>
                        <a:fillRect/>
                      </a:stretch>
                    </p:blipFill>
                    <p:spPr bwMode="auto">
                      <a:xfrm>
                        <a:off x="1441755" y="762000"/>
                        <a:ext cx="2368245" cy="544404"/>
                      </a:xfrm>
                      <a:prstGeom prst="rect">
                        <a:avLst/>
                      </a:prstGeom>
                      <a:noFill/>
                      <a:ln>
                        <a:noFill/>
                      </a:ln>
                      <a:effectLst/>
                      <a:extLst/>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2601389909"/>
              </p:ext>
            </p:extLst>
          </p:nvPr>
        </p:nvGraphicFramePr>
        <p:xfrm>
          <a:off x="6999856" y="4922837"/>
          <a:ext cx="114300" cy="165100"/>
        </p:xfrm>
        <a:graphic>
          <a:graphicData uri="http://schemas.openxmlformats.org/presentationml/2006/ole">
            <mc:AlternateContent xmlns:mc="http://schemas.openxmlformats.org/markup-compatibility/2006">
              <mc:Choice xmlns:v="urn:schemas-microsoft-com:vml" Requires="v">
                <p:oleObj spid="_x0000_s37304" name="Equation" r:id="rId11" imgW="114300" imgH="165100" progId="Equation.DSMT4">
                  <p:embed/>
                </p:oleObj>
              </mc:Choice>
              <mc:Fallback>
                <p:oleObj name="Equation" r:id="rId11" imgW="114300" imgH="1651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9856" y="4922837"/>
                        <a:ext cx="11430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42" name="Object 6"/>
          <p:cNvGraphicFramePr>
            <a:graphicFrameLocks noChangeAspect="1"/>
          </p:cNvGraphicFramePr>
          <p:nvPr>
            <p:extLst>
              <p:ext uri="{D42A27DB-BD31-4B8C-83A1-F6EECF244321}">
                <p14:modId xmlns:p14="http://schemas.microsoft.com/office/powerpoint/2010/main" val="3098121817"/>
              </p:ext>
            </p:extLst>
          </p:nvPr>
        </p:nvGraphicFramePr>
        <p:xfrm>
          <a:off x="6044842" y="3746500"/>
          <a:ext cx="765175" cy="1104900"/>
        </p:xfrm>
        <a:graphic>
          <a:graphicData uri="http://schemas.openxmlformats.org/presentationml/2006/ole">
            <mc:AlternateContent xmlns:mc="http://schemas.openxmlformats.org/markup-compatibility/2006">
              <mc:Choice xmlns:v="urn:schemas-microsoft-com:vml" Requires="v">
                <p:oleObj spid="_x0000_s37305" name="Equation" r:id="rId12" imgW="114300" imgH="165100" progId="Equation.DSMT4">
                  <p:embed/>
                </p:oleObj>
              </mc:Choice>
              <mc:Fallback>
                <p:oleObj name="Equation" r:id="rId12" imgW="114300" imgH="1651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44842" y="3746500"/>
                        <a:ext cx="7651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4" name="Rectangle 43"/>
          <p:cNvSpPr/>
          <p:nvPr/>
        </p:nvSpPr>
        <p:spPr>
          <a:xfrm>
            <a:off x="5943600" y="4419600"/>
            <a:ext cx="2362200" cy="762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2971800" y="4419600"/>
            <a:ext cx="2743200" cy="762000"/>
          </a:xfrm>
          <a:prstGeom prst="rect">
            <a:avLst/>
          </a:prstGeom>
          <a:no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685800" y="2286000"/>
            <a:ext cx="7239000" cy="76200"/>
          </a:xfrm>
          <a:prstGeom prst="line">
            <a:avLst/>
          </a:prstGeom>
          <a:ln>
            <a:solidFill>
              <a:srgbClr val="660066">
                <a:alpha val="50000"/>
              </a:srgbClr>
            </a:solidFill>
            <a:prstDash val="sysDash"/>
          </a:ln>
        </p:spPr>
        <p:style>
          <a:lnRef idx="2">
            <a:schemeClr val="accent1"/>
          </a:lnRef>
          <a:fillRef idx="0">
            <a:schemeClr val="accent1"/>
          </a:fillRef>
          <a:effectRef idx="1">
            <a:schemeClr val="accent1"/>
          </a:effectRef>
          <a:fontRef idx="minor">
            <a:schemeClr val="tx1"/>
          </a:fontRef>
        </p:style>
      </p:cxnSp>
      <p:sp>
        <p:nvSpPr>
          <p:cNvPr id="46" name="Rectangle 22"/>
          <p:cNvSpPr>
            <a:spLocks noChangeArrowheads="1"/>
          </p:cNvSpPr>
          <p:nvPr/>
        </p:nvSpPr>
        <p:spPr bwMode="auto">
          <a:xfrm>
            <a:off x="2209800" y="1828800"/>
            <a:ext cx="671959" cy="47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p>
            <a:pPr defTabSz="915988"/>
            <a:r>
              <a:rPr lang="en-US" sz="2500" dirty="0">
                <a:solidFill>
                  <a:srgbClr val="000000"/>
                </a:solidFill>
                <a:latin typeface="Times" charset="0"/>
              </a:rPr>
              <a:t>k</a:t>
            </a:r>
            <a:r>
              <a:rPr lang="en-US" sz="2500" dirty="0" smtClean="0">
                <a:solidFill>
                  <a:srgbClr val="FF0000"/>
                </a:solidFill>
                <a:latin typeface="Times" charset="0"/>
              </a:rPr>
              <a:t>, </a:t>
            </a:r>
            <a:r>
              <a:rPr lang="en-US" sz="2500" dirty="0" err="1" smtClean="0">
                <a:solidFill>
                  <a:srgbClr val="FF0000"/>
                </a:solidFill>
                <a:latin typeface="Times" charset="0"/>
              </a:rPr>
              <a:t>λ</a:t>
            </a:r>
            <a:endParaRPr lang="en-US" sz="2500" baseline="30000" dirty="0">
              <a:solidFill>
                <a:srgbClr val="FF0000"/>
              </a:solidFill>
              <a:latin typeface="Times" charset="0"/>
            </a:endParaRPr>
          </a:p>
        </p:txBody>
      </p:sp>
      <p:sp>
        <p:nvSpPr>
          <p:cNvPr id="47" name="Rectangle 14"/>
          <p:cNvSpPr>
            <a:spLocks noChangeArrowheads="1"/>
          </p:cNvSpPr>
          <p:nvPr/>
        </p:nvSpPr>
        <p:spPr bwMode="auto">
          <a:xfrm>
            <a:off x="5562600" y="1857278"/>
            <a:ext cx="1772307" cy="733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30" tIns="45714" rIns="91430" bIns="45714">
            <a:spAutoFit/>
          </a:bodyPr>
          <a:lstStyle/>
          <a:p>
            <a:pPr defTabSz="915988"/>
            <a:r>
              <a:rPr lang="en-US" sz="2500" dirty="0">
                <a:solidFill>
                  <a:srgbClr val="000000"/>
                </a:solidFill>
                <a:latin typeface="Times" charset="0"/>
              </a:rPr>
              <a:t>k</a:t>
            </a:r>
            <a:r>
              <a:rPr lang="en-US" sz="2500" dirty="0" smtClean="0">
                <a:solidFill>
                  <a:srgbClr val="000000"/>
                </a:solidFill>
                <a:latin typeface="Times" charset="0"/>
              </a:rPr>
              <a:t>’= k –</a:t>
            </a:r>
            <a:r>
              <a:rPr lang="en-US" sz="2500" dirty="0" err="1" smtClean="0">
                <a:solidFill>
                  <a:srgbClr val="000000"/>
                </a:solidFill>
                <a:latin typeface="Times" charset="0"/>
              </a:rPr>
              <a:t>Δ</a:t>
            </a:r>
            <a:r>
              <a:rPr lang="en-US" sz="2500" dirty="0">
                <a:solidFill>
                  <a:srgbClr val="FF0000"/>
                </a:solidFill>
                <a:latin typeface="Times" charset="0"/>
              </a:rPr>
              <a:t>. </a:t>
            </a:r>
            <a:r>
              <a:rPr lang="el-GR" sz="2500" dirty="0" smtClean="0">
                <a:solidFill>
                  <a:srgbClr val="FF0000"/>
                </a:solidFill>
                <a:latin typeface="Times" charset="0"/>
              </a:rPr>
              <a:t>λ</a:t>
            </a:r>
            <a:r>
              <a:rPr lang="en-US" sz="2500" dirty="0" smtClean="0">
                <a:solidFill>
                  <a:srgbClr val="FF0000"/>
                </a:solidFill>
                <a:latin typeface="Times" charset="0"/>
              </a:rPr>
              <a:t>’</a:t>
            </a:r>
          </a:p>
          <a:p>
            <a:pPr defTabSz="915988"/>
            <a:endParaRPr lang="en-US" sz="2500" baseline="-25000" dirty="0">
              <a:solidFill>
                <a:srgbClr val="FF0000"/>
              </a:solidFill>
              <a:latin typeface="Times" charset="0"/>
            </a:endParaRPr>
          </a:p>
        </p:txBody>
      </p:sp>
      <p:sp>
        <p:nvSpPr>
          <p:cNvPr id="6" name="TextBox 5"/>
          <p:cNvSpPr txBox="1"/>
          <p:nvPr/>
        </p:nvSpPr>
        <p:spPr>
          <a:xfrm>
            <a:off x="685800" y="3886200"/>
            <a:ext cx="7888598" cy="400110"/>
          </a:xfrm>
          <a:prstGeom prst="rect">
            <a:avLst/>
          </a:prstGeom>
          <a:noFill/>
        </p:spPr>
        <p:txBody>
          <a:bodyPr wrap="none" rtlCol="0">
            <a:spAutoFit/>
          </a:bodyPr>
          <a:lstStyle/>
          <a:p>
            <a:r>
              <a:rPr lang="en-US" sz="2000" dirty="0" smtClean="0">
                <a:solidFill>
                  <a:srgbClr val="0000FF"/>
                </a:solidFill>
                <a:latin typeface="Comic Sans MS"/>
                <a:cs typeface="Comic Sans MS"/>
              </a:rPr>
              <a:t>Convolution of “hard part” with quark-proton </a:t>
            </a:r>
            <a:r>
              <a:rPr lang="en-US" sz="2000" b="1" dirty="0" err="1" smtClean="0">
                <a:solidFill>
                  <a:srgbClr val="FF0000"/>
                </a:solidFill>
                <a:latin typeface="Comic Sans MS"/>
                <a:cs typeface="Comic Sans MS"/>
              </a:rPr>
              <a:t>Helicity</a:t>
            </a:r>
            <a:r>
              <a:rPr lang="en-US" sz="2000" dirty="0" smtClean="0">
                <a:solidFill>
                  <a:srgbClr val="0000FF"/>
                </a:solidFill>
                <a:latin typeface="Comic Sans MS"/>
                <a:cs typeface="Comic Sans MS"/>
              </a:rPr>
              <a:t> amplitudes </a:t>
            </a:r>
            <a:endParaRPr lang="en-US" sz="2000" dirty="0">
              <a:solidFill>
                <a:srgbClr val="0000FF"/>
              </a:solidFill>
              <a:latin typeface="Comic Sans MS"/>
              <a:cs typeface="Comic Sans MS"/>
            </a:endParaRPr>
          </a:p>
        </p:txBody>
      </p:sp>
      <p:cxnSp>
        <p:nvCxnSpPr>
          <p:cNvPr id="15" name="Straight Arrow Connector 14"/>
          <p:cNvCxnSpPr/>
          <p:nvPr/>
        </p:nvCxnSpPr>
        <p:spPr>
          <a:xfrm>
            <a:off x="4343400" y="1143000"/>
            <a:ext cx="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495800" y="1143000"/>
            <a:ext cx="381000" cy="461665"/>
          </a:xfrm>
          <a:prstGeom prst="rect">
            <a:avLst/>
          </a:prstGeom>
          <a:noFill/>
        </p:spPr>
        <p:txBody>
          <a:bodyPr wrap="square" rtlCol="0">
            <a:spAutoFit/>
          </a:bodyPr>
          <a:lstStyle/>
          <a:p>
            <a:r>
              <a:rPr lang="en-US" dirty="0" smtClean="0">
                <a:solidFill>
                  <a:srgbClr val="FF0000"/>
                </a:solidFill>
              </a:rPr>
              <a:t>t</a:t>
            </a:r>
            <a:endParaRPr lang="en-US" dirty="0">
              <a:solidFill>
                <a:schemeClr val="bg1"/>
              </a:solidFill>
            </a:endParaRPr>
          </a:p>
        </p:txBody>
      </p:sp>
      <p:sp>
        <p:nvSpPr>
          <p:cNvPr id="49" name="Freeform 15"/>
          <p:cNvSpPr>
            <a:spLocks/>
          </p:cNvSpPr>
          <p:nvPr/>
        </p:nvSpPr>
        <p:spPr bwMode="auto">
          <a:xfrm rot="17476761" flipV="1">
            <a:off x="3274318" y="1477122"/>
            <a:ext cx="531813" cy="685800"/>
          </a:xfrm>
          <a:custGeom>
            <a:avLst/>
            <a:gdLst>
              <a:gd name="T0" fmla="*/ 2147483647 w 456"/>
              <a:gd name="T1" fmla="*/ 0 h 672"/>
              <a:gd name="T2" fmla="*/ 2147483647 w 456"/>
              <a:gd name="T3" fmla="*/ 2147483647 h 672"/>
              <a:gd name="T4" fmla="*/ 2147483647 w 456"/>
              <a:gd name="T5" fmla="*/ 2147483647 h 672"/>
              <a:gd name="T6" fmla="*/ 2147483647 w 456"/>
              <a:gd name="T7" fmla="*/ 2147483647 h 672"/>
              <a:gd name="T8" fmla="*/ 2147483647 w 456"/>
              <a:gd name="T9" fmla="*/ 2147483647 h 672"/>
              <a:gd name="T10" fmla="*/ 2147483647 w 456"/>
              <a:gd name="T11" fmla="*/ 2147483647 h 672"/>
              <a:gd name="T12" fmla="*/ 2147483647 w 456"/>
              <a:gd name="T13" fmla="*/ 2147483647 h 672"/>
              <a:gd name="T14" fmla="*/ 2147483647 w 456"/>
              <a:gd name="T15" fmla="*/ 2147483647 h 672"/>
              <a:gd name="T16" fmla="*/ 2147483647 w 456"/>
              <a:gd name="T17" fmla="*/ 2147483647 h 672"/>
              <a:gd name="T18" fmla="*/ 2147483647 w 456"/>
              <a:gd name="T19" fmla="*/ 2147483647 h 6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6" h="672">
                <a:moveTo>
                  <a:pt x="72" y="0"/>
                </a:moveTo>
                <a:cubicBezTo>
                  <a:pt x="36" y="60"/>
                  <a:pt x="0" y="120"/>
                  <a:pt x="24" y="144"/>
                </a:cubicBezTo>
                <a:cubicBezTo>
                  <a:pt x="48" y="168"/>
                  <a:pt x="208" y="120"/>
                  <a:pt x="216" y="144"/>
                </a:cubicBezTo>
                <a:cubicBezTo>
                  <a:pt x="224" y="168"/>
                  <a:pt x="64" y="264"/>
                  <a:pt x="72" y="288"/>
                </a:cubicBezTo>
                <a:cubicBezTo>
                  <a:pt x="80" y="312"/>
                  <a:pt x="256" y="264"/>
                  <a:pt x="264" y="288"/>
                </a:cubicBezTo>
                <a:cubicBezTo>
                  <a:pt x="272" y="312"/>
                  <a:pt x="104" y="408"/>
                  <a:pt x="120" y="432"/>
                </a:cubicBezTo>
                <a:cubicBezTo>
                  <a:pt x="136" y="456"/>
                  <a:pt x="320" y="424"/>
                  <a:pt x="360" y="432"/>
                </a:cubicBezTo>
                <a:cubicBezTo>
                  <a:pt x="400" y="440"/>
                  <a:pt x="392" y="448"/>
                  <a:pt x="360" y="480"/>
                </a:cubicBezTo>
                <a:cubicBezTo>
                  <a:pt x="328" y="512"/>
                  <a:pt x="152" y="592"/>
                  <a:pt x="168" y="624"/>
                </a:cubicBezTo>
                <a:cubicBezTo>
                  <a:pt x="184" y="656"/>
                  <a:pt x="408" y="664"/>
                  <a:pt x="456" y="672"/>
                </a:cubicBezTo>
              </a:path>
            </a:pathLst>
          </a:custGeom>
          <a:noFill/>
          <a:ln w="38100" cmpd="sng">
            <a:solidFill>
              <a:schemeClr val="tx1"/>
            </a:solidFill>
            <a:round/>
            <a:headEnd/>
            <a:tailEnd/>
          </a:ln>
          <a:extLst>
            <a:ext uri="{909E8E84-426E-40dd-AFC4-6F175D3DCCD1}">
              <a14:hiddenFill xmlns:a14="http://schemas.microsoft.com/office/drawing/2010/main">
                <a:solidFill>
                  <a:srgbClr val="800080"/>
                </a:solidFill>
              </a14:hiddenFill>
            </a:ext>
          </a:extLst>
        </p:spPr>
        <p:txBody>
          <a:bodyPr wrap="none" anchor="ctr"/>
          <a:lstStyle/>
          <a:p>
            <a:endParaRPr lang="en-US"/>
          </a:p>
        </p:txBody>
      </p:sp>
      <p:sp>
        <p:nvSpPr>
          <p:cNvPr id="50" name="Line 5"/>
          <p:cNvSpPr>
            <a:spLocks noChangeShapeType="1"/>
          </p:cNvSpPr>
          <p:nvPr/>
        </p:nvSpPr>
        <p:spPr bwMode="auto">
          <a:xfrm flipV="1">
            <a:off x="2258332" y="2927350"/>
            <a:ext cx="1371600" cy="608013"/>
          </a:xfrm>
          <a:prstGeom prst="line">
            <a:avLst/>
          </a:prstGeom>
          <a:noFill/>
          <a:ln w="79375" cmpd="tri">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 name="Line 5"/>
          <p:cNvSpPr>
            <a:spLocks noChangeShapeType="1"/>
          </p:cNvSpPr>
          <p:nvPr/>
        </p:nvSpPr>
        <p:spPr bwMode="auto">
          <a:xfrm flipV="1">
            <a:off x="1981200" y="2819400"/>
            <a:ext cx="1371600" cy="608013"/>
          </a:xfrm>
          <a:prstGeom prst="line">
            <a:avLst/>
          </a:prstGeom>
          <a:noFill/>
          <a:ln w="79375" cmpd="tri">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cxnSp>
        <p:nvCxnSpPr>
          <p:cNvPr id="5" name="Straight Arrow Connector 4"/>
          <p:cNvCxnSpPr/>
          <p:nvPr/>
        </p:nvCxnSpPr>
        <p:spPr bwMode="auto">
          <a:xfrm>
            <a:off x="3124200" y="5029200"/>
            <a:ext cx="0" cy="609600"/>
          </a:xfrm>
          <a:prstGeom prst="straightConnector1">
            <a:avLst/>
          </a:prstGeom>
          <a:solidFill>
            <a:srgbClr val="BBE0E3"/>
          </a:solidFill>
          <a:ln w="19050" cap="flat" cmpd="sng" algn="ctr">
            <a:solidFill>
              <a:srgbClr val="D62DB3"/>
            </a:solidFill>
            <a:prstDash val="solid"/>
            <a:round/>
            <a:headEnd type="none" w="med" len="med"/>
            <a:tailEnd type="arrow"/>
          </a:ln>
          <a:effectLst/>
        </p:spPr>
      </p:cxnSp>
      <p:cxnSp>
        <p:nvCxnSpPr>
          <p:cNvPr id="53" name="Straight Arrow Connector 52"/>
          <p:cNvCxnSpPr/>
          <p:nvPr/>
        </p:nvCxnSpPr>
        <p:spPr bwMode="auto">
          <a:xfrm>
            <a:off x="3352800" y="5029200"/>
            <a:ext cx="0" cy="381000"/>
          </a:xfrm>
          <a:prstGeom prst="straightConnector1">
            <a:avLst/>
          </a:prstGeom>
          <a:solidFill>
            <a:srgbClr val="BBE0E3"/>
          </a:solidFill>
          <a:ln w="19050" cap="flat" cmpd="sng" algn="ctr">
            <a:solidFill>
              <a:srgbClr val="D62DB3"/>
            </a:solidFill>
            <a:prstDash val="solid"/>
            <a:round/>
            <a:headEnd type="none" w="med" len="med"/>
            <a:tailEnd type="arrow"/>
          </a:ln>
          <a:effectLst/>
        </p:spPr>
      </p:cxnSp>
      <p:cxnSp>
        <p:nvCxnSpPr>
          <p:cNvPr id="54" name="Straight Arrow Connector 53"/>
          <p:cNvCxnSpPr/>
          <p:nvPr/>
        </p:nvCxnSpPr>
        <p:spPr bwMode="auto">
          <a:xfrm flipV="1">
            <a:off x="6553200" y="4953000"/>
            <a:ext cx="0" cy="457200"/>
          </a:xfrm>
          <a:prstGeom prst="straightConnector1">
            <a:avLst/>
          </a:prstGeom>
          <a:solidFill>
            <a:srgbClr val="BBE0E3"/>
          </a:solidFill>
          <a:ln w="19050" cap="flat" cmpd="sng" algn="ctr">
            <a:solidFill>
              <a:srgbClr val="D62DB3"/>
            </a:solidFill>
            <a:prstDash val="solid"/>
            <a:round/>
            <a:headEnd type="none" w="med" len="med"/>
            <a:tailEnd type="arrow"/>
          </a:ln>
          <a:effectLst/>
        </p:spPr>
      </p:cxnSp>
      <p:cxnSp>
        <p:nvCxnSpPr>
          <p:cNvPr id="55" name="Straight Arrow Connector 54"/>
          <p:cNvCxnSpPr/>
          <p:nvPr/>
        </p:nvCxnSpPr>
        <p:spPr bwMode="auto">
          <a:xfrm flipV="1">
            <a:off x="7010400" y="4953000"/>
            <a:ext cx="0" cy="685800"/>
          </a:xfrm>
          <a:prstGeom prst="straightConnector1">
            <a:avLst/>
          </a:prstGeom>
          <a:solidFill>
            <a:srgbClr val="BBE0E3"/>
          </a:solidFill>
          <a:ln w="19050" cap="flat" cmpd="sng" algn="ctr">
            <a:solidFill>
              <a:srgbClr val="D62DB3"/>
            </a:solidFill>
            <a:prstDash val="solid"/>
            <a:round/>
            <a:headEnd type="none" w="med" len="med"/>
            <a:tailEnd type="arrow"/>
          </a:ln>
          <a:effectLst/>
        </p:spPr>
      </p:cxnSp>
      <p:cxnSp>
        <p:nvCxnSpPr>
          <p:cNvPr id="56" name="Straight Arrow Connector 55"/>
          <p:cNvCxnSpPr/>
          <p:nvPr/>
        </p:nvCxnSpPr>
        <p:spPr bwMode="auto">
          <a:xfrm>
            <a:off x="3124200" y="5638800"/>
            <a:ext cx="3886200" cy="0"/>
          </a:xfrm>
          <a:prstGeom prst="straightConnector1">
            <a:avLst/>
          </a:prstGeom>
          <a:solidFill>
            <a:srgbClr val="BBE0E3"/>
          </a:solidFill>
          <a:ln w="19050" cap="flat" cmpd="sng" algn="ctr">
            <a:solidFill>
              <a:srgbClr val="D62DB3"/>
            </a:solidFill>
            <a:prstDash val="solid"/>
            <a:round/>
            <a:headEnd type="none" w="med" len="med"/>
            <a:tailEnd type="arrow"/>
          </a:ln>
          <a:effectLst/>
        </p:spPr>
      </p:cxnSp>
      <p:cxnSp>
        <p:nvCxnSpPr>
          <p:cNvPr id="63" name="Straight Arrow Connector 62"/>
          <p:cNvCxnSpPr/>
          <p:nvPr/>
        </p:nvCxnSpPr>
        <p:spPr bwMode="auto">
          <a:xfrm>
            <a:off x="3352800" y="5410200"/>
            <a:ext cx="3200400" cy="0"/>
          </a:xfrm>
          <a:prstGeom prst="straightConnector1">
            <a:avLst/>
          </a:prstGeom>
          <a:solidFill>
            <a:srgbClr val="BBE0E3"/>
          </a:solidFill>
          <a:ln w="19050" cap="flat" cmpd="sng" algn="ctr">
            <a:solidFill>
              <a:srgbClr val="D62DB3"/>
            </a:solidFill>
            <a:prstDash val="solid"/>
            <a:round/>
            <a:headEnd type="none" w="med" len="med"/>
            <a:tailEnd type="arrow"/>
          </a:ln>
          <a:effectLst/>
        </p:spPr>
      </p:cxnSp>
      <p:sp>
        <p:nvSpPr>
          <p:cNvPr id="18" name="TextBox 17"/>
          <p:cNvSpPr txBox="1"/>
          <p:nvPr/>
        </p:nvSpPr>
        <p:spPr>
          <a:xfrm>
            <a:off x="152400" y="5562600"/>
            <a:ext cx="2864711" cy="738664"/>
          </a:xfrm>
          <a:prstGeom prst="rect">
            <a:avLst/>
          </a:prstGeom>
          <a:noFill/>
        </p:spPr>
        <p:txBody>
          <a:bodyPr wrap="none" rtlCol="0">
            <a:spAutoFit/>
          </a:bodyPr>
          <a:lstStyle/>
          <a:p>
            <a:r>
              <a:rPr lang="en-US" dirty="0" err="1" smtClean="0">
                <a:solidFill>
                  <a:srgbClr val="FF0000"/>
                </a:solidFill>
                <a:latin typeface="Times" charset="0"/>
              </a:rPr>
              <a:t>λ</a:t>
            </a:r>
            <a:r>
              <a:rPr lang="en-US" dirty="0" smtClean="0"/>
              <a:t>= +(-) </a:t>
            </a:r>
            <a:r>
              <a:rPr lang="en-US" dirty="0" err="1" smtClean="0">
                <a:solidFill>
                  <a:srgbClr val="FF0000"/>
                </a:solidFill>
                <a:latin typeface="Times" charset="0"/>
              </a:rPr>
              <a:t>λ</a:t>
            </a:r>
            <a:r>
              <a:rPr lang="en-US" baseline="30000" dirty="0" smtClean="0">
                <a:solidFill>
                  <a:srgbClr val="FF0000"/>
                </a:solidFill>
                <a:latin typeface="Times" charset="0"/>
              </a:rPr>
              <a:t>’ </a:t>
            </a:r>
            <a:r>
              <a:rPr lang="en-US" dirty="0" smtClean="0">
                <a:solidFill>
                  <a:srgbClr val="FF0000"/>
                </a:solidFill>
                <a:latin typeface="Times" charset="0"/>
              </a:rPr>
              <a:t>chiral even </a:t>
            </a:r>
            <a:r>
              <a:rPr lang="en-US" dirty="0" smtClean="0">
                <a:solidFill>
                  <a:schemeClr val="tx1"/>
                </a:solidFill>
                <a:latin typeface="Times" charset="0"/>
              </a:rPr>
              <a:t>(odd)</a:t>
            </a:r>
          </a:p>
          <a:p>
            <a:r>
              <a:rPr lang="en-US" sz="1200" dirty="0" smtClean="0">
                <a:latin typeface="Times" charset="0"/>
              </a:rPr>
              <a:t>See Ahmad, et al. PRD75, 0904003 (2007);</a:t>
            </a:r>
          </a:p>
          <a:p>
            <a:r>
              <a:rPr lang="en-US" sz="1200" dirty="0">
                <a:latin typeface="Times" charset="0"/>
              </a:rPr>
              <a:t>i</a:t>
            </a:r>
            <a:r>
              <a:rPr lang="en-US" sz="1200" dirty="0" smtClean="0">
                <a:latin typeface="Times" charset="0"/>
              </a:rPr>
              <a:t>bid, EPJC63, 407 (2009) .</a:t>
            </a:r>
            <a:endParaRPr lang="en-US" sz="1200" dirty="0">
              <a:solidFill>
                <a:srgbClr val="FF0000"/>
              </a:solidFill>
              <a:latin typeface="Times" charset="0"/>
            </a:endParaRPr>
          </a:p>
        </p:txBody>
      </p:sp>
      <p:sp>
        <p:nvSpPr>
          <p:cNvPr id="4" name="Rectangle 3"/>
          <p:cNvSpPr/>
          <p:nvPr/>
        </p:nvSpPr>
        <p:spPr>
          <a:xfrm>
            <a:off x="3733800" y="5715000"/>
            <a:ext cx="4419600" cy="830997"/>
          </a:xfrm>
          <a:prstGeom prst="rect">
            <a:avLst/>
          </a:prstGeom>
        </p:spPr>
        <p:txBody>
          <a:bodyPr wrap="square">
            <a:spAutoFit/>
          </a:bodyPr>
          <a:lstStyle/>
          <a:p>
            <a:pPr eaLnBrk="1" hangingPunct="1"/>
            <a:r>
              <a:rPr lang="en-US" sz="1200" dirty="0">
                <a:solidFill>
                  <a:srgbClr val="280099"/>
                </a:solidFill>
                <a:latin typeface="Lucida Grande" charset="0"/>
                <a:cs typeface="Lucida Grande" charset="0"/>
                <a:sym typeface="Lucida Grande" charset="0"/>
              </a:rPr>
              <a:t>see </a:t>
            </a:r>
            <a:r>
              <a:rPr lang="en-US" sz="1200" dirty="0">
                <a:solidFill>
                  <a:srgbClr val="0000FF"/>
                </a:solidFill>
                <a:latin typeface="Comic Sans MS" charset="0"/>
                <a:cs typeface="Comic Sans MS" charset="0"/>
              </a:rPr>
              <a:t>Ahmad, GG, </a:t>
            </a:r>
            <a:r>
              <a:rPr lang="en-US" sz="1200" dirty="0" err="1">
                <a:solidFill>
                  <a:srgbClr val="0000FF"/>
                </a:solidFill>
                <a:latin typeface="Comic Sans MS" charset="0"/>
                <a:cs typeface="Comic Sans MS" charset="0"/>
              </a:rPr>
              <a:t>Liuti</a:t>
            </a:r>
            <a:r>
              <a:rPr lang="en-US" sz="1200" dirty="0">
                <a:solidFill>
                  <a:srgbClr val="0000FF"/>
                </a:solidFill>
                <a:latin typeface="Comic Sans MS" charset="0"/>
                <a:cs typeface="Comic Sans MS" charset="0"/>
              </a:rPr>
              <a:t>, PRD79, 054014, (2009) </a:t>
            </a:r>
            <a:endParaRPr lang="en-US" sz="1200" dirty="0" smtClean="0">
              <a:solidFill>
                <a:srgbClr val="0000FF"/>
              </a:solidFill>
              <a:latin typeface="Comic Sans MS" charset="0"/>
              <a:cs typeface="Comic Sans MS" charset="0"/>
            </a:endParaRPr>
          </a:p>
          <a:p>
            <a:pPr eaLnBrk="1" hangingPunct="1"/>
            <a:r>
              <a:rPr lang="en-US" sz="1200" dirty="0" smtClean="0">
                <a:solidFill>
                  <a:srgbClr val="FF0000"/>
                </a:solidFill>
                <a:latin typeface="Lucida Grande" charset="0"/>
                <a:cs typeface="Lucida Grande" charset="0"/>
                <a:sym typeface="Lucida Grande" charset="0"/>
              </a:rPr>
              <a:t>for </a:t>
            </a:r>
            <a:r>
              <a:rPr lang="en-US" sz="1200" dirty="0">
                <a:solidFill>
                  <a:srgbClr val="FF0000"/>
                </a:solidFill>
                <a:latin typeface="Lucida Grande" charset="0"/>
                <a:cs typeface="Lucida Grande" charset="0"/>
                <a:sym typeface="Lucida Grande" charset="0"/>
              </a:rPr>
              <a:t>first chiral odd </a:t>
            </a:r>
            <a:r>
              <a:rPr lang="en-US" sz="1200" dirty="0" smtClean="0">
                <a:solidFill>
                  <a:srgbClr val="FF0000"/>
                </a:solidFill>
                <a:latin typeface="Lucida Grande" charset="0"/>
                <a:cs typeface="Lucida Grande" charset="0"/>
                <a:sym typeface="Lucida Grande" charset="0"/>
              </a:rPr>
              <a:t>GPD parameterization </a:t>
            </a:r>
          </a:p>
          <a:p>
            <a:pPr eaLnBrk="1" hangingPunct="1"/>
            <a:r>
              <a:rPr lang="en-US" sz="1200" dirty="0" smtClean="0">
                <a:solidFill>
                  <a:srgbClr val="0000FF"/>
                </a:solidFill>
                <a:latin typeface="Comic Sans MS"/>
                <a:cs typeface="Comic Sans MS"/>
                <a:sym typeface="Lucida Grande" charset="0"/>
              </a:rPr>
              <a:t>Gonzalez</a:t>
            </a:r>
            <a:r>
              <a:rPr lang="en-US" sz="1200" dirty="0">
                <a:solidFill>
                  <a:srgbClr val="0000FF"/>
                </a:solidFill>
                <a:latin typeface="Comic Sans MS"/>
                <a:cs typeface="Comic Sans MS"/>
                <a:sym typeface="Lucida Grande" charset="0"/>
              </a:rPr>
              <a:t>, GG, </a:t>
            </a:r>
            <a:r>
              <a:rPr lang="en-US" sz="1200" dirty="0" err="1">
                <a:solidFill>
                  <a:srgbClr val="0000FF"/>
                </a:solidFill>
                <a:latin typeface="Comic Sans MS"/>
                <a:cs typeface="Comic Sans MS"/>
                <a:sym typeface="Lucida Grande" charset="0"/>
              </a:rPr>
              <a:t>Liuti</a:t>
            </a:r>
            <a:r>
              <a:rPr lang="en-US" sz="1200" dirty="0">
                <a:solidFill>
                  <a:srgbClr val="0000FF"/>
                </a:solidFill>
                <a:latin typeface="Comic Sans MS"/>
                <a:cs typeface="Comic Sans MS"/>
                <a:sym typeface="Lucida Grande" charset="0"/>
              </a:rPr>
              <a:t> PRD84, 034007 (2011) </a:t>
            </a:r>
            <a:r>
              <a:rPr lang="en-US" sz="1200" dirty="0">
                <a:solidFill>
                  <a:srgbClr val="FF0000"/>
                </a:solidFill>
                <a:latin typeface="Lucida Grande" charset="0"/>
                <a:cs typeface="Lucida Grande" charset="0"/>
                <a:sym typeface="Lucida Grande" charset="0"/>
              </a:rPr>
              <a:t>chiral even GPD</a:t>
            </a:r>
          </a:p>
          <a:p>
            <a:pPr eaLnBrk="1" hangingPunct="1"/>
            <a:endParaRPr lang="en-US" sz="1200" dirty="0">
              <a:solidFill>
                <a:srgbClr val="0000FF"/>
              </a:solidFill>
              <a:latin typeface="Comic Sans MS"/>
              <a:cs typeface="Comic Sans MS"/>
            </a:endParaRPr>
          </a:p>
        </p:txBody>
      </p:sp>
      <p:sp>
        <p:nvSpPr>
          <p:cNvPr id="9" name="Date Placeholder 8"/>
          <p:cNvSpPr>
            <a:spLocks noGrp="1"/>
          </p:cNvSpPr>
          <p:nvPr>
            <p:ph type="dt" sz="half" idx="10"/>
          </p:nvPr>
        </p:nvSpPr>
        <p:spPr/>
        <p:txBody>
          <a:bodyPr/>
          <a:lstStyle/>
          <a:p>
            <a:fld id="{BDE76A58-07F8-C14D-B2B8-0BBA0DAA1F02}" type="datetime1">
              <a:rPr lang="en-US" smtClean="0"/>
              <a:t>9/26/16</a:t>
            </a:fld>
            <a:endParaRPr lang="en-US"/>
          </a:p>
        </p:txBody>
      </p:sp>
      <p:sp>
        <p:nvSpPr>
          <p:cNvPr id="10" name="Footer Placeholder 9"/>
          <p:cNvSpPr>
            <a:spLocks noGrp="1"/>
          </p:cNvSpPr>
          <p:nvPr>
            <p:ph type="ftr" sz="quarter" idx="11"/>
          </p:nvPr>
        </p:nvSpPr>
        <p:spPr/>
        <p:txBody>
          <a:bodyPr/>
          <a:lstStyle/>
          <a:p>
            <a:r>
              <a:rPr lang="en-US" dirty="0" smtClean="0"/>
              <a:t>G. R. Goldstein  SPIN 2016</a:t>
            </a:r>
            <a:endParaRPr lang="en-US" dirty="0"/>
          </a:p>
        </p:txBody>
      </p:sp>
      <p:sp>
        <p:nvSpPr>
          <p:cNvPr id="11" name="Slide Number Placeholder 10"/>
          <p:cNvSpPr>
            <a:spLocks noGrp="1"/>
          </p:cNvSpPr>
          <p:nvPr>
            <p:ph type="sldNum" sz="quarter" idx="12"/>
          </p:nvPr>
        </p:nvSpPr>
        <p:spPr/>
        <p:txBody>
          <a:bodyPr/>
          <a:lstStyle/>
          <a:p>
            <a:fld id="{5AB39FDE-F799-8C40-8E56-801E3760C7FC}" type="slidenum">
              <a:rPr lang="en-US" smtClean="0"/>
              <a:t>11</a:t>
            </a:fld>
            <a:endParaRPr lang="en-US"/>
          </a:p>
        </p:txBody>
      </p:sp>
      <p:pic>
        <p:nvPicPr>
          <p:cNvPr id="81" name="Picture 3"/>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rot="20263022">
            <a:off x="3854146" y="2622649"/>
            <a:ext cx="1025491" cy="40011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sz="2000" b="1" dirty="0" err="1" smtClean="0">
                <a:solidFill>
                  <a:srgbClr val="0000FF"/>
                </a:solidFill>
              </a:rPr>
              <a:t>Diquark</a:t>
            </a:r>
            <a:endParaRPr lang="en-US" sz="2000" b="1" dirty="0">
              <a:solidFill>
                <a:srgbClr val="0000FF"/>
              </a:solidFill>
            </a:endParaRPr>
          </a:p>
        </p:txBody>
      </p:sp>
    </p:spTree>
    <p:extLst>
      <p:ext uri="{BB962C8B-B14F-4D97-AF65-F5344CB8AC3E}">
        <p14:creationId xmlns:p14="http://schemas.microsoft.com/office/powerpoint/2010/main" val="1569134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405" y="457200"/>
            <a:ext cx="7772400" cy="609600"/>
          </a:xfrm>
        </p:spPr>
        <p:txBody>
          <a:bodyPr>
            <a:noAutofit/>
          </a:bodyPr>
          <a:lstStyle/>
          <a:p>
            <a:r>
              <a:rPr lang="en-US" sz="2800" b="1" dirty="0" smtClean="0">
                <a:solidFill>
                  <a:srgbClr val="0000FF"/>
                </a:solidFill>
                <a:latin typeface="+mn-lt"/>
                <a:cs typeface="Comic Sans MS"/>
              </a:rPr>
              <a:t>EM Form Factors (t dependence)</a:t>
            </a:r>
            <a:br>
              <a:rPr lang="en-US" sz="2800" b="1" dirty="0" smtClean="0">
                <a:solidFill>
                  <a:srgbClr val="0000FF"/>
                </a:solidFill>
                <a:latin typeface="+mn-lt"/>
                <a:cs typeface="Comic Sans MS"/>
              </a:rPr>
            </a:br>
            <a:r>
              <a:rPr lang="en-US" sz="2800" b="1" dirty="0" smtClean="0">
                <a:solidFill>
                  <a:srgbClr val="0000FF"/>
                </a:solidFill>
                <a:latin typeface="+mn-lt"/>
                <a:cs typeface="Comic Sans MS"/>
              </a:rPr>
              <a:t>precision </a:t>
            </a:r>
            <a:r>
              <a:rPr lang="en-US" sz="2800" b="1" dirty="0" err="1" smtClean="0">
                <a:solidFill>
                  <a:srgbClr val="0000FF"/>
                </a:solidFill>
                <a:latin typeface="+mn-lt"/>
                <a:cs typeface="Comic Sans MS"/>
              </a:rPr>
              <a:t>mesurements</a:t>
            </a:r>
            <a:r>
              <a:rPr lang="en-US" sz="2800" b="1" dirty="0" err="1" smtClean="0">
                <a:solidFill>
                  <a:srgbClr val="0000FF"/>
                </a:solidFill>
                <a:latin typeface="+mn-lt"/>
                <a:cs typeface="Comic Sans MS"/>
                <a:sym typeface="Wingdings"/>
              </a:rPr>
              <a:t>tighter</a:t>
            </a:r>
            <a:r>
              <a:rPr lang="en-US" sz="2800" b="1" dirty="0" smtClean="0">
                <a:solidFill>
                  <a:srgbClr val="0000FF"/>
                </a:solidFill>
                <a:latin typeface="+mn-lt"/>
                <a:cs typeface="Comic Sans MS"/>
                <a:sym typeface="Wingdings"/>
              </a:rPr>
              <a:t> parameters</a:t>
            </a:r>
            <a:endParaRPr lang="en-US" sz="2800" b="1" dirty="0">
              <a:solidFill>
                <a:srgbClr val="0000FF"/>
              </a:solidFill>
              <a:latin typeface="+mn-lt"/>
              <a:cs typeface="Comic Sans MS"/>
            </a:endParaRPr>
          </a:p>
        </p:txBody>
      </p:sp>
      <p:sp>
        <p:nvSpPr>
          <p:cNvPr id="4" name="Slide Number Placeholder 3"/>
          <p:cNvSpPr>
            <a:spLocks noGrp="1"/>
          </p:cNvSpPr>
          <p:nvPr>
            <p:ph type="sldNum" sz="quarter" idx="10"/>
          </p:nvPr>
        </p:nvSpPr>
        <p:spPr/>
        <p:txBody>
          <a:bodyPr/>
          <a:lstStyle/>
          <a:p>
            <a:pPr>
              <a:defRPr/>
            </a:pPr>
            <a:fld id="{F0F2E761-FEEF-B043-8517-6CB478C8294F}" type="slidenum">
              <a:rPr lang="en-US" smtClean="0"/>
              <a:pPr>
                <a:defRPr/>
              </a:pPr>
              <a:t>12</a:t>
            </a:fld>
            <a:endParaRPr lang="en-US"/>
          </a:p>
        </p:txBody>
      </p:sp>
      <p:pic>
        <p:nvPicPr>
          <p:cNvPr id="6" name="Picture 5" descr="dsef1pap-eps-converted-to.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762000"/>
            <a:ext cx="4800600" cy="4800600"/>
          </a:xfrm>
          <a:prstGeom prst="rect">
            <a:avLst/>
          </a:prstGeom>
        </p:spPr>
      </p:pic>
      <p:sp>
        <p:nvSpPr>
          <p:cNvPr id="7" name="TextBox 6"/>
          <p:cNvSpPr txBox="1"/>
          <p:nvPr/>
        </p:nvSpPr>
        <p:spPr>
          <a:xfrm>
            <a:off x="304800" y="5791200"/>
            <a:ext cx="6407561" cy="646331"/>
          </a:xfrm>
          <a:prstGeom prst="rect">
            <a:avLst/>
          </a:prstGeom>
          <a:noFill/>
        </p:spPr>
        <p:txBody>
          <a:bodyPr wrap="none" rtlCol="0">
            <a:spAutoFit/>
          </a:bodyPr>
          <a:lstStyle/>
          <a:p>
            <a:r>
              <a:rPr lang="en-US" sz="1800" dirty="0" err="1" smtClean="0"/>
              <a:t>O.Gonzalez</a:t>
            </a:r>
            <a:r>
              <a:rPr lang="en-US" sz="1800" dirty="0" smtClean="0"/>
              <a:t>, GRG, </a:t>
            </a:r>
            <a:r>
              <a:rPr lang="en-US" sz="1800" dirty="0" err="1" smtClean="0"/>
              <a:t>S.Liuti</a:t>
            </a:r>
            <a:r>
              <a:rPr lang="en-US" sz="1800" dirty="0" smtClean="0"/>
              <a:t>, </a:t>
            </a:r>
            <a:r>
              <a:rPr lang="en-US" sz="1800" dirty="0" err="1" smtClean="0"/>
              <a:t>K.Kathuria</a:t>
            </a:r>
            <a:r>
              <a:rPr lang="en-US" sz="1800" dirty="0" smtClean="0"/>
              <a:t> </a:t>
            </a:r>
            <a:r>
              <a:rPr lang="en-US" sz="1800" dirty="0"/>
              <a:t>PRC88, 065206(2013)</a:t>
            </a:r>
          </a:p>
          <a:p>
            <a:r>
              <a:rPr lang="en-US" sz="1800" dirty="0"/>
              <a:t> </a:t>
            </a:r>
            <a:r>
              <a:rPr lang="en-US" sz="1800" dirty="0" smtClean="0"/>
              <a:t>     data: G.D. Cates, et </a:t>
            </a:r>
            <a:r>
              <a:rPr lang="en-US" sz="1800" dirty="0"/>
              <a:t>a</a:t>
            </a:r>
            <a:r>
              <a:rPr lang="en-US" sz="1800" dirty="0" smtClean="0"/>
              <a:t>l. PRL106,252003 (2011).</a:t>
            </a:r>
            <a:endParaRPr lang="en-US" sz="1800" dirty="0"/>
          </a:p>
        </p:txBody>
      </p:sp>
      <p:sp>
        <p:nvSpPr>
          <p:cNvPr id="9" name="Footer Placeholder 2"/>
          <p:cNvSpPr>
            <a:spLocks noGrp="1"/>
          </p:cNvSpPr>
          <p:nvPr>
            <p:ph type="ftr" sz="quarter" idx="11"/>
          </p:nvPr>
        </p:nvSpPr>
        <p:spPr>
          <a:xfrm>
            <a:off x="3124200" y="6356350"/>
            <a:ext cx="2895600" cy="365125"/>
          </a:xfrm>
        </p:spPr>
        <p:txBody>
          <a:bodyPr/>
          <a:lstStyle/>
          <a:p>
            <a:r>
              <a:rPr lang="en-US" dirty="0" smtClean="0"/>
              <a:t>G. R. Goldstein  SPIN 2016</a:t>
            </a:r>
            <a:endParaRPr lang="en-US" dirty="0"/>
          </a:p>
        </p:txBody>
      </p:sp>
      <p:sp>
        <p:nvSpPr>
          <p:cNvPr id="3" name="Date Placeholder 2"/>
          <p:cNvSpPr>
            <a:spLocks noGrp="1"/>
          </p:cNvSpPr>
          <p:nvPr>
            <p:ph type="dt" sz="half" idx="10"/>
          </p:nvPr>
        </p:nvSpPr>
        <p:spPr/>
        <p:txBody>
          <a:bodyPr/>
          <a:lstStyle/>
          <a:p>
            <a:fld id="{8B279096-4BE0-B542-B689-DAD8D21F41CB}" type="datetime1">
              <a:rPr lang="en-US" smtClean="0"/>
              <a:t>9/26/16</a:t>
            </a:fld>
            <a:endParaRPr lang="en-US"/>
          </a:p>
        </p:txBody>
      </p:sp>
      <p:pic>
        <p:nvPicPr>
          <p:cNvPr id="8"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978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pd_even_new.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52400"/>
            <a:ext cx="5867400" cy="5867400"/>
          </a:xfrm>
          <a:prstGeom prst="rect">
            <a:avLst/>
          </a:prstGeom>
        </p:spPr>
      </p:pic>
      <p:sp>
        <p:nvSpPr>
          <p:cNvPr id="5" name="TextBox 4"/>
          <p:cNvSpPr txBox="1"/>
          <p:nvPr/>
        </p:nvSpPr>
        <p:spPr>
          <a:xfrm>
            <a:off x="2971800" y="152400"/>
            <a:ext cx="2647780" cy="461665"/>
          </a:xfrm>
          <a:prstGeom prst="rect">
            <a:avLst/>
          </a:prstGeom>
          <a:noFill/>
        </p:spPr>
        <p:txBody>
          <a:bodyPr wrap="none" rtlCol="0">
            <a:spAutoFit/>
          </a:bodyPr>
          <a:lstStyle/>
          <a:p>
            <a:r>
              <a:rPr lang="en-US" dirty="0" smtClean="0">
                <a:solidFill>
                  <a:srgbClr val="FF0000"/>
                </a:solidFill>
              </a:rPr>
              <a:t>Chiral even GPDs</a:t>
            </a:r>
            <a:endParaRPr lang="en-US" dirty="0">
              <a:solidFill>
                <a:srgbClr val="FF0000"/>
              </a:solidFill>
            </a:endParaRPr>
          </a:p>
        </p:txBody>
      </p:sp>
      <p:sp>
        <p:nvSpPr>
          <p:cNvPr id="6" name="TextBox 5"/>
          <p:cNvSpPr txBox="1"/>
          <p:nvPr/>
        </p:nvSpPr>
        <p:spPr>
          <a:xfrm>
            <a:off x="2819400" y="685800"/>
            <a:ext cx="274434" cy="461665"/>
          </a:xfrm>
          <a:prstGeom prst="rect">
            <a:avLst/>
          </a:prstGeom>
          <a:noFill/>
        </p:spPr>
        <p:txBody>
          <a:bodyPr wrap="none" rtlCol="0">
            <a:spAutoFit/>
          </a:bodyPr>
          <a:lstStyle/>
          <a:p>
            <a:r>
              <a:rPr lang="en-US" dirty="0" smtClean="0">
                <a:solidFill>
                  <a:srgbClr val="FF0000"/>
                </a:solidFill>
              </a:rPr>
              <a:t>t</a:t>
            </a:r>
            <a:endParaRPr lang="en-US" dirty="0">
              <a:solidFill>
                <a:srgbClr val="FF0000"/>
              </a:solidFill>
            </a:endParaRPr>
          </a:p>
        </p:txBody>
      </p:sp>
      <p:cxnSp>
        <p:nvCxnSpPr>
          <p:cNvPr id="8" name="Straight Arrow Connector 7"/>
          <p:cNvCxnSpPr/>
          <p:nvPr/>
        </p:nvCxnSpPr>
        <p:spPr>
          <a:xfrm>
            <a:off x="3124200" y="990600"/>
            <a:ext cx="0" cy="5334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010400" y="533400"/>
            <a:ext cx="1967205" cy="3785652"/>
          </a:xfrm>
          <a:prstGeom prst="rect">
            <a:avLst/>
          </a:prstGeom>
          <a:noFill/>
        </p:spPr>
        <p:txBody>
          <a:bodyPr wrap="none" rtlCol="0">
            <a:spAutoFit/>
          </a:bodyPr>
          <a:lstStyle/>
          <a:p>
            <a:r>
              <a:rPr lang="en-US" sz="2000" dirty="0" smtClean="0"/>
              <a:t>From GPDs </a:t>
            </a:r>
          </a:p>
          <a:p>
            <a:r>
              <a:rPr lang="en-US" sz="2000" dirty="0"/>
              <a:t>w</a:t>
            </a:r>
            <a:r>
              <a:rPr lang="en-US" sz="2000" dirty="0" smtClean="0"/>
              <a:t>ith evolution</a:t>
            </a:r>
          </a:p>
          <a:p>
            <a:r>
              <a:rPr lang="en-US" sz="2000" dirty="0"/>
              <a:t>t</a:t>
            </a:r>
            <a:r>
              <a:rPr lang="en-US" sz="2000" dirty="0" smtClean="0"/>
              <a:t>o Compton </a:t>
            </a:r>
          </a:p>
          <a:p>
            <a:r>
              <a:rPr lang="en-US" sz="2000" dirty="0" smtClean="0"/>
              <a:t>Form Factors</a:t>
            </a:r>
          </a:p>
          <a:p>
            <a:endParaRPr lang="en-US" sz="2000" dirty="0" smtClean="0"/>
          </a:p>
          <a:p>
            <a:r>
              <a:rPr lang="en-US" sz="2000" dirty="0" smtClean="0"/>
              <a:t>CFFs to </a:t>
            </a:r>
            <a:r>
              <a:rPr lang="en-US" sz="2000" dirty="0" err="1" smtClean="0"/>
              <a:t>helicity</a:t>
            </a:r>
            <a:endParaRPr lang="en-US" sz="2000" dirty="0" smtClean="0"/>
          </a:p>
          <a:p>
            <a:r>
              <a:rPr lang="en-US" sz="2000" dirty="0"/>
              <a:t>a</a:t>
            </a:r>
            <a:r>
              <a:rPr lang="en-US" sz="2000" dirty="0" smtClean="0"/>
              <a:t>mps</a:t>
            </a:r>
          </a:p>
          <a:p>
            <a:endParaRPr lang="en-US" sz="2000" dirty="0"/>
          </a:p>
          <a:p>
            <a:r>
              <a:rPr lang="en-US" sz="2000" dirty="0" err="1"/>
              <a:t>h</a:t>
            </a:r>
            <a:r>
              <a:rPr lang="en-US" sz="2000" dirty="0" err="1" smtClean="0"/>
              <a:t>elicity</a:t>
            </a:r>
            <a:r>
              <a:rPr lang="en-US" sz="2000" dirty="0" smtClean="0"/>
              <a:t> amps to</a:t>
            </a:r>
          </a:p>
          <a:p>
            <a:r>
              <a:rPr lang="en-US" sz="2000" dirty="0"/>
              <a:t>o</a:t>
            </a:r>
            <a:r>
              <a:rPr lang="en-US" sz="2000" dirty="0" smtClean="0"/>
              <a:t>bservables</a:t>
            </a:r>
          </a:p>
          <a:p>
            <a:endParaRPr lang="en-US" sz="2000" dirty="0"/>
          </a:p>
          <a:p>
            <a:r>
              <a:rPr lang="en-US" sz="2000" dirty="0" smtClean="0"/>
              <a:t>&lt;-&gt; parameters</a:t>
            </a:r>
            <a:endParaRPr lang="en-US" sz="2000" dirty="0"/>
          </a:p>
        </p:txBody>
      </p:sp>
      <p:cxnSp>
        <p:nvCxnSpPr>
          <p:cNvPr id="10" name="Straight Arrow Connector 9"/>
          <p:cNvCxnSpPr/>
          <p:nvPr/>
        </p:nvCxnSpPr>
        <p:spPr>
          <a:xfrm>
            <a:off x="7848600" y="1828800"/>
            <a:ext cx="0" cy="381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7848600" y="2667000"/>
            <a:ext cx="0" cy="381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848600" y="3657600"/>
            <a:ext cx="0" cy="381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Footer Placeholder 10"/>
          <p:cNvSpPr>
            <a:spLocks noGrp="1"/>
          </p:cNvSpPr>
          <p:nvPr>
            <p:ph type="ftr" sz="quarter" idx="11"/>
          </p:nvPr>
        </p:nvSpPr>
        <p:spPr/>
        <p:txBody>
          <a:bodyPr/>
          <a:lstStyle/>
          <a:p>
            <a:r>
              <a:rPr lang="en-US" dirty="0" smtClean="0"/>
              <a:t>G. R. Goldstein  SPIN 2016</a:t>
            </a:r>
            <a:endParaRPr lang="en-US" dirty="0"/>
          </a:p>
        </p:txBody>
      </p:sp>
      <p:pic>
        <p:nvPicPr>
          <p:cNvPr id="14"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fld id="{A824BBD3-14E3-F34C-BE15-1AC11D57D194}" type="datetime1">
              <a:rPr lang="en-US" smtClean="0"/>
              <a:t>9/26/16</a:t>
            </a:fld>
            <a:endParaRPr lang="en-US"/>
          </a:p>
        </p:txBody>
      </p:sp>
      <p:sp>
        <p:nvSpPr>
          <p:cNvPr id="3" name="Slide Number Placeholder 2"/>
          <p:cNvSpPr>
            <a:spLocks noGrp="1"/>
          </p:cNvSpPr>
          <p:nvPr>
            <p:ph type="sldNum" sz="quarter" idx="12"/>
          </p:nvPr>
        </p:nvSpPr>
        <p:spPr/>
        <p:txBody>
          <a:bodyPr/>
          <a:lstStyle/>
          <a:p>
            <a:fld id="{078DD6A8-279E-9247-AA2E-4C162CBD7DC9}" type="slidenum">
              <a:rPr lang="en-US" smtClean="0"/>
              <a:t>13</a:t>
            </a:fld>
            <a:endParaRPr lang="en-US"/>
          </a:p>
        </p:txBody>
      </p:sp>
    </p:spTree>
    <p:extLst>
      <p:ext uri="{BB962C8B-B14F-4D97-AF65-F5344CB8AC3E}">
        <p14:creationId xmlns:p14="http://schemas.microsoft.com/office/powerpoint/2010/main" val="966313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rPr>
              <a:t>DVCS</a:t>
            </a:r>
            <a:r>
              <a:rPr lang="en-US" b="1" dirty="0">
                <a:solidFill>
                  <a:srgbClr val="0000FF"/>
                </a:solidFill>
              </a:rPr>
              <a:t>:</a:t>
            </a:r>
            <a:r>
              <a:rPr lang="en-US" b="1" dirty="0" smtClean="0">
                <a:solidFill>
                  <a:srgbClr val="0000FF"/>
                </a:solidFill>
              </a:rPr>
              <a:t> “golden” GPDs</a:t>
            </a:r>
            <a:endParaRPr lang="en-US" b="1" dirty="0">
              <a:solidFill>
                <a:srgbClr val="0000FF"/>
              </a:solidFill>
            </a:endParaRPr>
          </a:p>
        </p:txBody>
      </p:sp>
      <p:sp>
        <p:nvSpPr>
          <p:cNvPr id="4" name="Date Placeholder 3"/>
          <p:cNvSpPr>
            <a:spLocks noGrp="1"/>
          </p:cNvSpPr>
          <p:nvPr>
            <p:ph type="dt" sz="half" idx="10"/>
          </p:nvPr>
        </p:nvSpPr>
        <p:spPr/>
        <p:txBody>
          <a:bodyPr/>
          <a:lstStyle/>
          <a:p>
            <a:fld id="{775DE0AA-F8E6-D442-B44A-AF3B3D650AB3}"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5AB39FDE-F799-8C40-8E56-801E3760C7FC}" type="slidenum">
              <a:rPr lang="en-US" smtClean="0"/>
              <a:t>14</a:t>
            </a:fld>
            <a:endParaRPr lang="en-US"/>
          </a:p>
        </p:txBody>
      </p:sp>
      <p:pic>
        <p:nvPicPr>
          <p:cNvPr id="8" name="Picture 7" descr="DVCS-BH.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2" y="1801725"/>
            <a:ext cx="8722924" cy="3057025"/>
          </a:xfrm>
          <a:prstGeom prst="rect">
            <a:avLst/>
          </a:prstGeom>
        </p:spPr>
      </p:pic>
      <p:sp>
        <p:nvSpPr>
          <p:cNvPr id="9" name="TextBox 8"/>
          <p:cNvSpPr txBox="1"/>
          <p:nvPr/>
        </p:nvSpPr>
        <p:spPr>
          <a:xfrm>
            <a:off x="2905251" y="3212895"/>
            <a:ext cx="363501" cy="523220"/>
          </a:xfrm>
          <a:prstGeom prst="rect">
            <a:avLst/>
          </a:prstGeom>
          <a:noFill/>
        </p:spPr>
        <p:txBody>
          <a:bodyPr wrap="none" rtlCol="0">
            <a:spAutoFit/>
          </a:bodyPr>
          <a:lstStyle/>
          <a:p>
            <a:r>
              <a:rPr lang="en-US" sz="2800" dirty="0" smtClean="0"/>
              <a:t>+</a:t>
            </a:r>
            <a:endParaRPr lang="en-US" sz="2800" dirty="0"/>
          </a:p>
        </p:txBody>
      </p:sp>
      <p:pic>
        <p:nvPicPr>
          <p:cNvPr id="10"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a:xfrm>
            <a:off x="457200" y="4682679"/>
            <a:ext cx="8229600" cy="1143000"/>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0000FF"/>
                </a:solidFill>
              </a:rPr>
              <a:t>BH Interference with DVCS/GPDs</a:t>
            </a:r>
          </a:p>
          <a:p>
            <a:r>
              <a:rPr lang="en-US" sz="3600" b="1" dirty="0" smtClean="0">
                <a:solidFill>
                  <a:srgbClr val="0000FF"/>
                </a:solidFill>
              </a:rPr>
              <a:t>Successful comparison with data </a:t>
            </a:r>
          </a:p>
          <a:p>
            <a:pPr algn="l"/>
            <a:r>
              <a:rPr lang="en-US" sz="2900" dirty="0" smtClean="0">
                <a:cs typeface="Comic Sans MS"/>
                <a:sym typeface="Lucida Grande" charset="0"/>
              </a:rPr>
              <a:t>                                         see: Gonzalez</a:t>
            </a:r>
            <a:r>
              <a:rPr lang="en-US" sz="2900" dirty="0">
                <a:cs typeface="Comic Sans MS"/>
                <a:sym typeface="Lucida Grande" charset="0"/>
              </a:rPr>
              <a:t>, GRG, </a:t>
            </a:r>
            <a:r>
              <a:rPr lang="en-US" sz="2900" dirty="0" err="1">
                <a:cs typeface="Comic Sans MS"/>
                <a:sym typeface="Lucida Grande" charset="0"/>
              </a:rPr>
              <a:t>Liuti</a:t>
            </a:r>
            <a:r>
              <a:rPr lang="en-US" sz="2900" dirty="0">
                <a:cs typeface="Comic Sans MS"/>
                <a:sym typeface="Lucida Grande" charset="0"/>
              </a:rPr>
              <a:t> PRD84, 034007 (2011) </a:t>
            </a:r>
          </a:p>
          <a:p>
            <a:endParaRPr lang="en-US" sz="3600" b="1" dirty="0">
              <a:solidFill>
                <a:srgbClr val="0000FF"/>
              </a:solidFill>
            </a:endParaRPr>
          </a:p>
        </p:txBody>
      </p:sp>
    </p:spTree>
    <p:extLst>
      <p:ext uri="{BB962C8B-B14F-4D97-AF65-F5344CB8AC3E}">
        <p14:creationId xmlns:p14="http://schemas.microsoft.com/office/powerpoint/2010/main" val="33177211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
          <p:cNvSpPr>
            <a:spLocks noChangeShapeType="1"/>
          </p:cNvSpPr>
          <p:nvPr/>
        </p:nvSpPr>
        <p:spPr bwMode="auto">
          <a:xfrm flipV="1">
            <a:off x="3978275" y="1720850"/>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 name="Line 8"/>
          <p:cNvSpPr>
            <a:spLocks noChangeShapeType="1"/>
          </p:cNvSpPr>
          <p:nvPr/>
        </p:nvSpPr>
        <p:spPr bwMode="auto">
          <a:xfrm flipH="1">
            <a:off x="3749675" y="1125537"/>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12"/>
          <p:cNvSpPr>
            <a:spLocks noChangeShapeType="1"/>
          </p:cNvSpPr>
          <p:nvPr/>
        </p:nvSpPr>
        <p:spPr bwMode="auto">
          <a:xfrm flipV="1">
            <a:off x="3902075" y="1277937"/>
            <a:ext cx="152400" cy="2286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 name="Text Box 13"/>
          <p:cNvSpPr txBox="1">
            <a:spLocks noChangeArrowheads="1"/>
          </p:cNvSpPr>
          <p:nvPr/>
        </p:nvSpPr>
        <p:spPr bwMode="auto">
          <a:xfrm>
            <a:off x="2971800" y="1143000"/>
            <a:ext cx="1230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2000" dirty="0" smtClean="0">
                <a:latin typeface="Comic Sans MS" charset="0"/>
              </a:rPr>
              <a:t>𝛌, k</a:t>
            </a:r>
            <a:r>
              <a:rPr lang="en-US" sz="2000" baseline="30000" dirty="0">
                <a:latin typeface="Comic Sans MS" charset="0"/>
              </a:rPr>
              <a:t>+</a:t>
            </a:r>
            <a:r>
              <a:rPr lang="en-US" sz="2000" dirty="0">
                <a:latin typeface="Comic Sans MS" charset="0"/>
              </a:rPr>
              <a:t>=XP</a:t>
            </a:r>
            <a:r>
              <a:rPr lang="en-US" sz="2000" baseline="30000" dirty="0">
                <a:latin typeface="Comic Sans MS" charset="0"/>
              </a:rPr>
              <a:t>+</a:t>
            </a:r>
            <a:endParaRPr lang="en-US" dirty="0"/>
          </a:p>
        </p:txBody>
      </p:sp>
      <p:sp>
        <p:nvSpPr>
          <p:cNvPr id="9" name="Rectangle 16"/>
          <p:cNvSpPr>
            <a:spLocks noChangeArrowheads="1"/>
          </p:cNvSpPr>
          <p:nvPr/>
        </p:nvSpPr>
        <p:spPr bwMode="auto">
          <a:xfrm>
            <a:off x="3978275" y="1949450"/>
            <a:ext cx="1446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25000">
                <a:latin typeface="Comic Sans MS" charset="0"/>
              </a:rPr>
              <a:t>X</a:t>
            </a:r>
            <a:r>
              <a:rPr lang="en-US" sz="2000" baseline="30000">
                <a:latin typeface="Comic Sans MS" charset="0"/>
              </a:rPr>
              <a:t>+</a:t>
            </a:r>
            <a:r>
              <a:rPr lang="en-US" sz="2000">
                <a:latin typeface="Comic Sans MS" charset="0"/>
              </a:rPr>
              <a:t>=(1-X)P</a:t>
            </a:r>
            <a:r>
              <a:rPr lang="en-US" sz="2000" baseline="30000">
                <a:latin typeface="Comic Sans MS" charset="0"/>
              </a:rPr>
              <a:t>+</a:t>
            </a:r>
            <a:endParaRPr lang="en-US" sz="2000">
              <a:latin typeface="Comic Sans MS" charset="0"/>
            </a:endParaRPr>
          </a:p>
        </p:txBody>
      </p:sp>
      <p:sp>
        <p:nvSpPr>
          <p:cNvPr id="10" name="Oval 19"/>
          <p:cNvSpPr>
            <a:spLocks noChangeArrowheads="1"/>
          </p:cNvSpPr>
          <p:nvPr/>
        </p:nvSpPr>
        <p:spPr bwMode="auto">
          <a:xfrm>
            <a:off x="3673475" y="1568450"/>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11" name="Line 20"/>
          <p:cNvSpPr>
            <a:spLocks noChangeShapeType="1"/>
          </p:cNvSpPr>
          <p:nvPr/>
        </p:nvSpPr>
        <p:spPr bwMode="auto">
          <a:xfrm flipV="1">
            <a:off x="2606675" y="1720850"/>
            <a:ext cx="1371600" cy="6096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Rectangle 21"/>
          <p:cNvSpPr>
            <a:spLocks noChangeArrowheads="1"/>
          </p:cNvSpPr>
          <p:nvPr/>
        </p:nvSpPr>
        <p:spPr bwMode="auto">
          <a:xfrm>
            <a:off x="2378075" y="1949450"/>
            <a:ext cx="395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30000">
                <a:latin typeface="Comic Sans MS" charset="0"/>
              </a:rPr>
              <a:t>+</a:t>
            </a:r>
            <a:endParaRPr lang="en-US" sz="2000">
              <a:latin typeface="Comic Sans MS" charset="0"/>
            </a:endParaRPr>
          </a:p>
        </p:txBody>
      </p:sp>
      <p:sp>
        <p:nvSpPr>
          <p:cNvPr id="13" name="Line 22"/>
          <p:cNvSpPr>
            <a:spLocks noChangeShapeType="1"/>
          </p:cNvSpPr>
          <p:nvPr/>
        </p:nvSpPr>
        <p:spPr bwMode="auto">
          <a:xfrm flipV="1">
            <a:off x="3140075" y="1963737"/>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 name="Line 23"/>
          <p:cNvSpPr>
            <a:spLocks noChangeShapeType="1"/>
          </p:cNvSpPr>
          <p:nvPr/>
        </p:nvSpPr>
        <p:spPr bwMode="auto">
          <a:xfrm flipV="1">
            <a:off x="4541838" y="1720850"/>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Text Box 25"/>
          <p:cNvSpPr txBox="1">
            <a:spLocks noChangeArrowheads="1"/>
          </p:cNvSpPr>
          <p:nvPr/>
        </p:nvSpPr>
        <p:spPr bwMode="auto">
          <a:xfrm>
            <a:off x="2073275" y="17208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6" name="Text Box 26"/>
          <p:cNvSpPr txBox="1">
            <a:spLocks noChangeArrowheads="1"/>
          </p:cNvSpPr>
          <p:nvPr/>
        </p:nvSpPr>
        <p:spPr bwMode="auto">
          <a:xfrm>
            <a:off x="2895600" y="15097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7" name="Text Box 27"/>
          <p:cNvSpPr txBox="1">
            <a:spLocks noChangeArrowheads="1"/>
          </p:cNvSpPr>
          <p:nvPr/>
        </p:nvSpPr>
        <p:spPr bwMode="auto">
          <a:xfrm>
            <a:off x="2073275" y="17383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8" name="Text Box 28"/>
          <p:cNvSpPr txBox="1">
            <a:spLocks noChangeArrowheads="1"/>
          </p:cNvSpPr>
          <p:nvPr/>
        </p:nvSpPr>
        <p:spPr bwMode="auto">
          <a:xfrm>
            <a:off x="2225675" y="18732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9" name="Text Box 31"/>
          <p:cNvSpPr txBox="1">
            <a:spLocks noChangeArrowheads="1"/>
          </p:cNvSpPr>
          <p:nvPr/>
        </p:nvSpPr>
        <p:spPr bwMode="auto">
          <a:xfrm>
            <a:off x="1920875" y="1662112"/>
            <a:ext cx="395811"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dirty="0" err="1">
                <a:solidFill>
                  <a:srgbClr val="CF0507"/>
                </a:solidFill>
                <a:latin typeface="Symbol" charset="2"/>
                <a:cs typeface="Symbol" charset="2"/>
                <a:sym typeface="Symbol" charset="0"/>
              </a:rPr>
              <a:t>Λ</a:t>
            </a:r>
            <a:endParaRPr lang="en-US" dirty="0">
              <a:latin typeface="Symbol" charset="2"/>
              <a:cs typeface="Symbol" charset="2"/>
            </a:endParaRPr>
          </a:p>
        </p:txBody>
      </p:sp>
      <p:sp>
        <p:nvSpPr>
          <p:cNvPr id="31" name="Line 5"/>
          <p:cNvSpPr>
            <a:spLocks noChangeShapeType="1"/>
          </p:cNvSpPr>
          <p:nvPr/>
        </p:nvSpPr>
        <p:spPr bwMode="auto">
          <a:xfrm flipH="1" flipV="1">
            <a:off x="5980590" y="1752599"/>
            <a:ext cx="1219200" cy="5334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6"/>
          <p:cNvSpPr>
            <a:spLocks noChangeShapeType="1"/>
          </p:cNvSpPr>
          <p:nvPr/>
        </p:nvSpPr>
        <p:spPr bwMode="auto">
          <a:xfrm rot="14522146" flipH="1">
            <a:off x="6475890" y="1943099"/>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7"/>
          <p:cNvSpPr>
            <a:spLocks noChangeShapeType="1"/>
          </p:cNvSpPr>
          <p:nvPr/>
        </p:nvSpPr>
        <p:spPr bwMode="auto">
          <a:xfrm>
            <a:off x="5675790" y="1066799"/>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Line 9"/>
          <p:cNvSpPr>
            <a:spLocks noChangeShapeType="1"/>
          </p:cNvSpPr>
          <p:nvPr/>
        </p:nvSpPr>
        <p:spPr bwMode="auto">
          <a:xfrm flipV="1">
            <a:off x="5150327" y="1738312"/>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 name="Line 10"/>
          <p:cNvSpPr>
            <a:spLocks noChangeShapeType="1"/>
          </p:cNvSpPr>
          <p:nvPr/>
        </p:nvSpPr>
        <p:spPr bwMode="auto">
          <a:xfrm flipV="1">
            <a:off x="5637690" y="1738312"/>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 name="Line 11"/>
          <p:cNvSpPr>
            <a:spLocks noChangeShapeType="1"/>
          </p:cNvSpPr>
          <p:nvPr/>
        </p:nvSpPr>
        <p:spPr bwMode="auto">
          <a:xfrm rot="5400000" flipV="1">
            <a:off x="5713890" y="1181099"/>
            <a:ext cx="266700" cy="1905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 name="Rectangle 14"/>
          <p:cNvSpPr>
            <a:spLocks noChangeArrowheads="1"/>
          </p:cNvSpPr>
          <p:nvPr/>
        </p:nvSpPr>
        <p:spPr bwMode="auto">
          <a:xfrm>
            <a:off x="6132990" y="1052512"/>
            <a:ext cx="18851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Comic Sans MS" charset="0"/>
              </a:rPr>
              <a:t>𝛌’ , k</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=(X</a:t>
            </a:r>
            <a:r>
              <a:rPr lang="en-US" altLang="ja-JP" sz="2000" dirty="0" smtClean="0">
                <a:latin typeface="Comic Sans MS" charset="0"/>
              </a:rPr>
              <a:t>-</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endParaRPr>
          </a:p>
        </p:txBody>
      </p:sp>
      <p:sp>
        <p:nvSpPr>
          <p:cNvPr id="38" name="Rectangle 15"/>
          <p:cNvSpPr>
            <a:spLocks noChangeArrowheads="1"/>
          </p:cNvSpPr>
          <p:nvPr/>
        </p:nvSpPr>
        <p:spPr bwMode="auto">
          <a:xfrm>
            <a:off x="7086600" y="1828800"/>
            <a:ext cx="1421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=(1- </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sym typeface="Symbol" charset="0"/>
            </a:endParaRPr>
          </a:p>
        </p:txBody>
      </p:sp>
      <p:sp>
        <p:nvSpPr>
          <p:cNvPr id="39" name="Oval 18"/>
          <p:cNvSpPr>
            <a:spLocks noChangeArrowheads="1"/>
          </p:cNvSpPr>
          <p:nvPr/>
        </p:nvSpPr>
        <p:spPr bwMode="auto">
          <a:xfrm>
            <a:off x="5828190" y="1509712"/>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41" name="Text Box 31"/>
          <p:cNvSpPr txBox="1">
            <a:spLocks noChangeArrowheads="1"/>
          </p:cNvSpPr>
          <p:nvPr/>
        </p:nvSpPr>
        <p:spPr bwMode="auto">
          <a:xfrm>
            <a:off x="6172200" y="1905000"/>
            <a:ext cx="469678"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altLang="ja-JP" dirty="0" err="1">
                <a:solidFill>
                  <a:srgbClr val="CF0507"/>
                </a:solidFill>
                <a:latin typeface="Symbol" charset="2"/>
                <a:cs typeface="Symbol" charset="2"/>
                <a:sym typeface="Symbol" charset="0"/>
              </a:rPr>
              <a:t>Λ</a:t>
            </a:r>
            <a:r>
              <a:rPr lang="ja-JP" altLang="en-US" dirty="0" smtClean="0">
                <a:solidFill>
                  <a:srgbClr val="CF0507"/>
                </a:solidFill>
                <a:latin typeface="Nimbus Roman No9 L" charset="0"/>
                <a:sym typeface="Symbol" charset="0"/>
              </a:rPr>
              <a:t>’</a:t>
            </a:r>
            <a:endParaRPr lang="en-US" dirty="0">
              <a:latin typeface="Nimbus Roman No9 L" charset="0"/>
            </a:endParaRPr>
          </a:p>
        </p:txBody>
      </p:sp>
      <p:sp>
        <p:nvSpPr>
          <p:cNvPr id="42" name="Text Box 32"/>
          <p:cNvSpPr txBox="1">
            <a:spLocks noChangeArrowheads="1"/>
          </p:cNvSpPr>
          <p:nvPr/>
        </p:nvSpPr>
        <p:spPr bwMode="auto">
          <a:xfrm>
            <a:off x="4343400" y="1128712"/>
            <a:ext cx="115093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sz="2000" dirty="0">
                <a:solidFill>
                  <a:srgbClr val="CF0507"/>
                </a:solidFill>
                <a:latin typeface="Nimbus Roman No9 L" charset="0"/>
              </a:rPr>
              <a:t>S=0 or 1</a:t>
            </a:r>
            <a:endParaRPr lang="en-US" dirty="0">
              <a:latin typeface="Nimbus Roman No9 L" charset="0"/>
            </a:endParaRPr>
          </a:p>
        </p:txBody>
      </p:sp>
      <p:sp>
        <p:nvSpPr>
          <p:cNvPr id="43" name="Process 42"/>
          <p:cNvSpPr/>
          <p:nvPr/>
        </p:nvSpPr>
        <p:spPr bwMode="auto">
          <a:xfrm>
            <a:off x="2133600" y="2514600"/>
            <a:ext cx="5334000" cy="612648"/>
          </a:xfrm>
          <a:prstGeom prst="flowChart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Product of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diquark</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l.c.</a:t>
            </a:r>
            <a:r>
              <a:rPr lang="en-US" sz="2400" dirty="0" err="1" smtClean="0">
                <a:ea typeface="ヒラギノ角ゴ ProN W3" charset="-128"/>
                <a:cs typeface="ヒラギノ角ゴ ProN W3" charset="-128"/>
              </a:rPr>
              <a:t>w.f.’s</a:t>
            </a:r>
            <a:r>
              <a:rPr kumimoji="0" lang="en-US" sz="32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A</a:t>
            </a:r>
            <a:r>
              <a:rPr lang="en-US" baseline="-25000" dirty="0" err="1">
                <a:ea typeface="ヒラギノ角ゴ ProN W3" charset="-128"/>
                <a:cs typeface="ヒラギノ角ゴ ProN W3" charset="-128"/>
              </a:rPr>
              <a:t>Λ</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λ;Λ´λ</a:t>
            </a:r>
            <a:r>
              <a:rPr kumimoji="0" lang="en-US" sz="2400" b="0" i="0" u="none" strike="noStrike" cap="none" normalizeH="0" baseline="-2500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5" name="Alternate Process 44"/>
          <p:cNvSpPr/>
          <p:nvPr/>
        </p:nvSpPr>
        <p:spPr bwMode="auto">
          <a:xfrm>
            <a:off x="1948405" y="3374239"/>
            <a:ext cx="573614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800" dirty="0" err="1">
                <a:ea typeface="ヒラギノ角ゴ ProN W3" charset="-128"/>
                <a:cs typeface="ヒラギノ角ゴ ProN W3" charset="-128"/>
              </a:rPr>
              <a:t>A</a:t>
            </a:r>
            <a:r>
              <a:rPr lang="en-US" sz="2800" baseline="-25000" dirty="0" err="1">
                <a:ea typeface="ヒラギノ角ゴ ProN W3" charset="-128"/>
                <a:cs typeface="ヒラギノ角ゴ ProN W3" charset="-128"/>
              </a:rPr>
              <a:t>Λλ;Λ´</a:t>
            </a:r>
            <a:r>
              <a:rPr lang="en-US" sz="2800" baseline="-25000" dirty="0" err="1" smtClean="0">
                <a:ea typeface="ヒラギノ角ゴ ProN W3" charset="-128"/>
                <a:cs typeface="ヒラギノ角ゴ ProN W3" charset="-128"/>
              </a:rPr>
              <a:t>λ</a:t>
            </a:r>
            <a:r>
              <a:rPr lang="en-US" sz="2800" dirty="0" smtClean="0">
                <a:ea typeface="ヒラギノ角ゴ ProN W3" charset="-128"/>
                <a:cs typeface="ヒラギノ角ゴ ProN W3" charset="-128"/>
              </a:rPr>
              <a:t> → chiral even GPDs + Evolution</a:t>
            </a:r>
            <a:endParaRPr lang="en-US" sz="2800" dirty="0">
              <a:ea typeface="ヒラギノ角ゴ ProN W3" charset="-128"/>
              <a:cs typeface="ヒラギノ角ゴ ProN W3" charset="-128"/>
            </a:endParaRPr>
          </a:p>
        </p:txBody>
      </p:sp>
      <p:sp>
        <p:nvSpPr>
          <p:cNvPr id="46" name="Alternate Process 45"/>
          <p:cNvSpPr/>
          <p:nvPr/>
        </p:nvSpPr>
        <p:spPr bwMode="auto">
          <a:xfrm>
            <a:off x="1486423" y="4238229"/>
            <a:ext cx="6400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g ⊗ A → exclusive process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helicity</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7" name="Alternate Process 46"/>
          <p:cNvSpPr/>
          <p:nvPr/>
        </p:nvSpPr>
        <p:spPr bwMode="auto">
          <a:xfrm>
            <a:off x="304800" y="5029200"/>
            <a:ext cx="8686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pdf’s</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FF’s, d𝝈/</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dΩ</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 Asymmetries: parameters &amp; predictions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8" name="Alternate Process 47"/>
          <p:cNvSpPr/>
          <p:nvPr/>
        </p:nvSpPr>
        <p:spPr bwMode="auto">
          <a:xfrm>
            <a:off x="1920875" y="5743702"/>
            <a:ext cx="5966348"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400" dirty="0" err="1">
                <a:ea typeface="ヒラギノ角ゴ ProN W3" charset="-128"/>
                <a:cs typeface="ヒラギノ角ゴ ProN W3" charset="-128"/>
              </a:rPr>
              <a:t>A</a:t>
            </a:r>
            <a:r>
              <a:rPr lang="en-US" sz="2400" baseline="-25000" dirty="0" err="1">
                <a:ea typeface="ヒラギノ角ゴ ProN W3" charset="-128"/>
                <a:cs typeface="ヒラギノ角ゴ ProN W3" charset="-128"/>
              </a:rPr>
              <a:t>Λλ;Λ´λ</a:t>
            </a:r>
            <a:r>
              <a:rPr lang="en-US" sz="2400" dirty="0" smtClean="0">
                <a:ea typeface="ヒラギノ角ゴ ProN W3" charset="-128"/>
                <a:cs typeface="ヒラギノ角ゴ ProN W3" charset="-128"/>
              </a:rPr>
              <a:t>→ all chiral even </a:t>
            </a:r>
            <a:r>
              <a:rPr lang="en-US" sz="2400" dirty="0" err="1" smtClean="0">
                <a:ea typeface="ヒラギノ角ゴ ProN W3" charset="-128"/>
                <a:cs typeface="ヒラギノ角ゴ ProN W3" charset="-128"/>
              </a:rPr>
              <a:t>GPDs→DVCS</a:t>
            </a:r>
            <a:r>
              <a:rPr lang="en-US" sz="2400" dirty="0" smtClean="0">
                <a:ea typeface="ヒラギノ角ゴ ProN W3" charset="-128"/>
                <a:cs typeface="ヒラギノ角ゴ ProN W3" charset="-128"/>
              </a:rPr>
              <a:t>, DVMP</a:t>
            </a:r>
            <a:endParaRPr lang="en-US" sz="2400" dirty="0">
              <a:ea typeface="ヒラギノ角ゴ ProN W3" charset="-128"/>
              <a:cs typeface="ヒラギノ角ゴ ProN W3"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cxnSp>
        <p:nvCxnSpPr>
          <p:cNvPr id="50" name="Straight Arrow Connector 49"/>
          <p:cNvCxnSpPr/>
          <p:nvPr/>
        </p:nvCxnSpPr>
        <p:spPr bwMode="auto">
          <a:xfrm>
            <a:off x="4876800" y="30480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4" name="Straight Arrow Connector 53"/>
          <p:cNvCxnSpPr/>
          <p:nvPr/>
        </p:nvCxnSpPr>
        <p:spPr bwMode="auto">
          <a:xfrm>
            <a:off x="4876800" y="3962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5" name="Straight Arrow Connector 54"/>
          <p:cNvCxnSpPr/>
          <p:nvPr/>
        </p:nvCxnSpPr>
        <p:spPr bwMode="auto">
          <a:xfrm>
            <a:off x="4876800" y="4724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6" name="Straight Arrow Connector 55"/>
          <p:cNvCxnSpPr/>
          <p:nvPr/>
        </p:nvCxnSpPr>
        <p:spPr bwMode="auto">
          <a:xfrm>
            <a:off x="4876800" y="5486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40"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838200" y="188893"/>
            <a:ext cx="8305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solidFill>
                  <a:srgbClr val="71193E"/>
                </a:solidFill>
              </a:rPr>
              <a:t>Procedure to construct </a:t>
            </a:r>
            <a:r>
              <a:rPr lang="en-US" sz="2800" b="1" dirty="0" smtClean="0">
                <a:solidFill>
                  <a:srgbClr val="FF0000"/>
                </a:solidFill>
              </a:rPr>
              <a:t>Chiral Even GPDs </a:t>
            </a:r>
            <a:r>
              <a:rPr lang="en-US" sz="2800" dirty="0" smtClean="0">
                <a:solidFill>
                  <a:srgbClr val="71193E"/>
                </a:solidFill>
              </a:rPr>
              <a:t>&amp; observables</a:t>
            </a:r>
          </a:p>
          <a:p>
            <a:pPr algn="ctr"/>
            <a:r>
              <a:rPr lang="en-US" sz="2800" dirty="0" smtClean="0">
                <a:solidFill>
                  <a:srgbClr val="71193E"/>
                </a:solidFill>
              </a:rPr>
              <a:t>Spectator color anti-3 </a:t>
            </a:r>
            <a:r>
              <a:rPr lang="en-US" sz="2800" dirty="0" err="1" smtClean="0">
                <a:solidFill>
                  <a:srgbClr val="71193E"/>
                </a:solidFill>
              </a:rPr>
              <a:t>diquark</a:t>
            </a:r>
            <a:r>
              <a:rPr lang="en-US" sz="2800" dirty="0" smtClean="0">
                <a:solidFill>
                  <a:srgbClr val="71193E"/>
                </a:solidFill>
              </a:rPr>
              <a:t> model &amp; </a:t>
            </a:r>
            <a:r>
              <a:rPr lang="en-US" sz="2800" dirty="0" err="1" smtClean="0">
                <a:solidFill>
                  <a:srgbClr val="71193E"/>
                </a:solidFill>
              </a:rPr>
              <a:t>Reggeization</a:t>
            </a:r>
            <a:endParaRPr lang="en-US" sz="2800" dirty="0">
              <a:solidFill>
                <a:srgbClr val="71193E"/>
              </a:solidFill>
            </a:endParaRPr>
          </a:p>
        </p:txBody>
      </p:sp>
      <p:sp>
        <p:nvSpPr>
          <p:cNvPr id="2" name="Date Placeholder 1"/>
          <p:cNvSpPr>
            <a:spLocks noGrp="1"/>
          </p:cNvSpPr>
          <p:nvPr>
            <p:ph type="dt" sz="half" idx="10"/>
          </p:nvPr>
        </p:nvSpPr>
        <p:spPr/>
        <p:txBody>
          <a:bodyPr/>
          <a:lstStyle/>
          <a:p>
            <a:fld id="{9959D32A-8FA6-B445-BBFF-79BA209DDF68}" type="datetime1">
              <a:rPr lang="en-US" smtClean="0"/>
              <a:t>9/26/16</a:t>
            </a:fld>
            <a:endParaRPr lang="en-US"/>
          </a:p>
        </p:txBody>
      </p:sp>
      <p:sp>
        <p:nvSpPr>
          <p:cNvPr id="20" name="Slide Number Placeholder 19"/>
          <p:cNvSpPr>
            <a:spLocks noGrp="1"/>
          </p:cNvSpPr>
          <p:nvPr>
            <p:ph type="sldNum" sz="quarter" idx="12"/>
          </p:nvPr>
        </p:nvSpPr>
        <p:spPr/>
        <p:txBody>
          <a:bodyPr/>
          <a:lstStyle/>
          <a:p>
            <a:fld id="{078DD6A8-279E-9247-AA2E-4C162CBD7DC9}" type="slidenum">
              <a:rPr lang="en-US" smtClean="0"/>
              <a:t>15</a:t>
            </a:fld>
            <a:endParaRPr lang="en-US"/>
          </a:p>
        </p:txBody>
      </p:sp>
    </p:spTree>
    <p:extLst>
      <p:ext uri="{BB962C8B-B14F-4D97-AF65-F5344CB8AC3E}">
        <p14:creationId xmlns:p14="http://schemas.microsoft.com/office/powerpoint/2010/main" val="933744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
          <p:cNvSpPr>
            <a:spLocks noChangeShapeType="1"/>
          </p:cNvSpPr>
          <p:nvPr/>
        </p:nvSpPr>
        <p:spPr bwMode="auto">
          <a:xfrm flipV="1">
            <a:off x="3978275" y="1720850"/>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 name="Line 8"/>
          <p:cNvSpPr>
            <a:spLocks noChangeShapeType="1"/>
          </p:cNvSpPr>
          <p:nvPr/>
        </p:nvSpPr>
        <p:spPr bwMode="auto">
          <a:xfrm flipH="1">
            <a:off x="3749675" y="1125537"/>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12"/>
          <p:cNvSpPr>
            <a:spLocks noChangeShapeType="1"/>
          </p:cNvSpPr>
          <p:nvPr/>
        </p:nvSpPr>
        <p:spPr bwMode="auto">
          <a:xfrm flipV="1">
            <a:off x="3902075" y="1277937"/>
            <a:ext cx="152400" cy="2286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 name="Text Box 13"/>
          <p:cNvSpPr txBox="1">
            <a:spLocks noChangeArrowheads="1"/>
          </p:cNvSpPr>
          <p:nvPr/>
        </p:nvSpPr>
        <p:spPr bwMode="auto">
          <a:xfrm>
            <a:off x="2971800" y="1143000"/>
            <a:ext cx="1230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2000" dirty="0" smtClean="0">
                <a:latin typeface="Comic Sans MS" charset="0"/>
              </a:rPr>
              <a:t>𝛌, k</a:t>
            </a:r>
            <a:r>
              <a:rPr lang="en-US" sz="2000" baseline="30000" dirty="0">
                <a:latin typeface="Comic Sans MS" charset="0"/>
              </a:rPr>
              <a:t>+</a:t>
            </a:r>
            <a:r>
              <a:rPr lang="en-US" sz="2000" dirty="0">
                <a:latin typeface="Comic Sans MS" charset="0"/>
              </a:rPr>
              <a:t>=XP</a:t>
            </a:r>
            <a:r>
              <a:rPr lang="en-US" sz="2000" baseline="30000" dirty="0">
                <a:latin typeface="Comic Sans MS" charset="0"/>
              </a:rPr>
              <a:t>+</a:t>
            </a:r>
            <a:endParaRPr lang="en-US" dirty="0"/>
          </a:p>
        </p:txBody>
      </p:sp>
      <p:sp>
        <p:nvSpPr>
          <p:cNvPr id="9" name="Rectangle 16"/>
          <p:cNvSpPr>
            <a:spLocks noChangeArrowheads="1"/>
          </p:cNvSpPr>
          <p:nvPr/>
        </p:nvSpPr>
        <p:spPr bwMode="auto">
          <a:xfrm>
            <a:off x="3978275" y="1949450"/>
            <a:ext cx="1446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25000">
                <a:latin typeface="Comic Sans MS" charset="0"/>
              </a:rPr>
              <a:t>X</a:t>
            </a:r>
            <a:r>
              <a:rPr lang="en-US" sz="2000" baseline="30000">
                <a:latin typeface="Comic Sans MS" charset="0"/>
              </a:rPr>
              <a:t>+</a:t>
            </a:r>
            <a:r>
              <a:rPr lang="en-US" sz="2000">
                <a:latin typeface="Comic Sans MS" charset="0"/>
              </a:rPr>
              <a:t>=(1-X)P</a:t>
            </a:r>
            <a:r>
              <a:rPr lang="en-US" sz="2000" baseline="30000">
                <a:latin typeface="Comic Sans MS" charset="0"/>
              </a:rPr>
              <a:t>+</a:t>
            </a:r>
            <a:endParaRPr lang="en-US" sz="2000">
              <a:latin typeface="Comic Sans MS" charset="0"/>
            </a:endParaRPr>
          </a:p>
        </p:txBody>
      </p:sp>
      <p:sp>
        <p:nvSpPr>
          <p:cNvPr id="10" name="Oval 19"/>
          <p:cNvSpPr>
            <a:spLocks noChangeArrowheads="1"/>
          </p:cNvSpPr>
          <p:nvPr/>
        </p:nvSpPr>
        <p:spPr bwMode="auto">
          <a:xfrm>
            <a:off x="3673475" y="1568450"/>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11" name="Line 20"/>
          <p:cNvSpPr>
            <a:spLocks noChangeShapeType="1"/>
          </p:cNvSpPr>
          <p:nvPr/>
        </p:nvSpPr>
        <p:spPr bwMode="auto">
          <a:xfrm flipV="1">
            <a:off x="2606675" y="1720850"/>
            <a:ext cx="1371600" cy="6096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Rectangle 21"/>
          <p:cNvSpPr>
            <a:spLocks noChangeArrowheads="1"/>
          </p:cNvSpPr>
          <p:nvPr/>
        </p:nvSpPr>
        <p:spPr bwMode="auto">
          <a:xfrm>
            <a:off x="2378075" y="1949450"/>
            <a:ext cx="395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30000">
                <a:latin typeface="Comic Sans MS" charset="0"/>
              </a:rPr>
              <a:t>+</a:t>
            </a:r>
            <a:endParaRPr lang="en-US" sz="2000">
              <a:latin typeface="Comic Sans MS" charset="0"/>
            </a:endParaRPr>
          </a:p>
        </p:txBody>
      </p:sp>
      <p:sp>
        <p:nvSpPr>
          <p:cNvPr id="13" name="Line 22"/>
          <p:cNvSpPr>
            <a:spLocks noChangeShapeType="1"/>
          </p:cNvSpPr>
          <p:nvPr/>
        </p:nvSpPr>
        <p:spPr bwMode="auto">
          <a:xfrm flipV="1">
            <a:off x="3140075" y="1963737"/>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 name="Line 23"/>
          <p:cNvSpPr>
            <a:spLocks noChangeShapeType="1"/>
          </p:cNvSpPr>
          <p:nvPr/>
        </p:nvSpPr>
        <p:spPr bwMode="auto">
          <a:xfrm flipV="1">
            <a:off x="4541838" y="1720850"/>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Text Box 25"/>
          <p:cNvSpPr txBox="1">
            <a:spLocks noChangeArrowheads="1"/>
          </p:cNvSpPr>
          <p:nvPr/>
        </p:nvSpPr>
        <p:spPr bwMode="auto">
          <a:xfrm>
            <a:off x="2073275" y="17208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6" name="Text Box 26"/>
          <p:cNvSpPr txBox="1">
            <a:spLocks noChangeArrowheads="1"/>
          </p:cNvSpPr>
          <p:nvPr/>
        </p:nvSpPr>
        <p:spPr bwMode="auto">
          <a:xfrm>
            <a:off x="2895600" y="15097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7" name="Text Box 27"/>
          <p:cNvSpPr txBox="1">
            <a:spLocks noChangeArrowheads="1"/>
          </p:cNvSpPr>
          <p:nvPr/>
        </p:nvSpPr>
        <p:spPr bwMode="auto">
          <a:xfrm>
            <a:off x="2073275" y="17383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8" name="Text Box 28"/>
          <p:cNvSpPr txBox="1">
            <a:spLocks noChangeArrowheads="1"/>
          </p:cNvSpPr>
          <p:nvPr/>
        </p:nvSpPr>
        <p:spPr bwMode="auto">
          <a:xfrm>
            <a:off x="2225675" y="18732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9" name="Text Box 31"/>
          <p:cNvSpPr txBox="1">
            <a:spLocks noChangeArrowheads="1"/>
          </p:cNvSpPr>
          <p:nvPr/>
        </p:nvSpPr>
        <p:spPr bwMode="auto">
          <a:xfrm>
            <a:off x="1920875" y="1662112"/>
            <a:ext cx="395811"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dirty="0" err="1">
                <a:solidFill>
                  <a:srgbClr val="CF0507"/>
                </a:solidFill>
                <a:latin typeface="Symbol" charset="2"/>
                <a:cs typeface="Symbol" charset="2"/>
                <a:sym typeface="Symbol" charset="0"/>
              </a:rPr>
              <a:t>Λ</a:t>
            </a:r>
            <a:endParaRPr lang="en-US" dirty="0">
              <a:latin typeface="Symbol" charset="2"/>
              <a:cs typeface="Symbol" charset="2"/>
            </a:endParaRPr>
          </a:p>
        </p:txBody>
      </p:sp>
      <p:sp>
        <p:nvSpPr>
          <p:cNvPr id="31" name="Line 5"/>
          <p:cNvSpPr>
            <a:spLocks noChangeShapeType="1"/>
          </p:cNvSpPr>
          <p:nvPr/>
        </p:nvSpPr>
        <p:spPr bwMode="auto">
          <a:xfrm flipH="1" flipV="1">
            <a:off x="5980590" y="1752599"/>
            <a:ext cx="1219200" cy="5334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6"/>
          <p:cNvSpPr>
            <a:spLocks noChangeShapeType="1"/>
          </p:cNvSpPr>
          <p:nvPr/>
        </p:nvSpPr>
        <p:spPr bwMode="auto">
          <a:xfrm rot="14522146" flipH="1">
            <a:off x="6475890" y="1943099"/>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7"/>
          <p:cNvSpPr>
            <a:spLocks noChangeShapeType="1"/>
          </p:cNvSpPr>
          <p:nvPr/>
        </p:nvSpPr>
        <p:spPr bwMode="auto">
          <a:xfrm>
            <a:off x="5675790" y="1066799"/>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Line 9"/>
          <p:cNvSpPr>
            <a:spLocks noChangeShapeType="1"/>
          </p:cNvSpPr>
          <p:nvPr/>
        </p:nvSpPr>
        <p:spPr bwMode="auto">
          <a:xfrm flipV="1">
            <a:off x="5150327" y="1738312"/>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 name="Line 10"/>
          <p:cNvSpPr>
            <a:spLocks noChangeShapeType="1"/>
          </p:cNvSpPr>
          <p:nvPr/>
        </p:nvSpPr>
        <p:spPr bwMode="auto">
          <a:xfrm flipV="1">
            <a:off x="5637690" y="1738312"/>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 name="Line 11"/>
          <p:cNvSpPr>
            <a:spLocks noChangeShapeType="1"/>
          </p:cNvSpPr>
          <p:nvPr/>
        </p:nvSpPr>
        <p:spPr bwMode="auto">
          <a:xfrm rot="5400000" flipV="1">
            <a:off x="5713890" y="1181099"/>
            <a:ext cx="266700" cy="1905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 name="Rectangle 14"/>
          <p:cNvSpPr>
            <a:spLocks noChangeArrowheads="1"/>
          </p:cNvSpPr>
          <p:nvPr/>
        </p:nvSpPr>
        <p:spPr bwMode="auto">
          <a:xfrm>
            <a:off x="6132990" y="1052512"/>
            <a:ext cx="18851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Comic Sans MS" charset="0"/>
              </a:rPr>
              <a:t>𝛌’ , k</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=(X</a:t>
            </a:r>
            <a:r>
              <a:rPr lang="en-US" altLang="ja-JP" sz="2000" dirty="0" smtClean="0">
                <a:latin typeface="Comic Sans MS" charset="0"/>
              </a:rPr>
              <a:t>-</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endParaRPr>
          </a:p>
        </p:txBody>
      </p:sp>
      <p:sp>
        <p:nvSpPr>
          <p:cNvPr id="38" name="Rectangle 15"/>
          <p:cNvSpPr>
            <a:spLocks noChangeArrowheads="1"/>
          </p:cNvSpPr>
          <p:nvPr/>
        </p:nvSpPr>
        <p:spPr bwMode="auto">
          <a:xfrm>
            <a:off x="7086600" y="1828800"/>
            <a:ext cx="1421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=(1- </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sym typeface="Symbol" charset="0"/>
            </a:endParaRPr>
          </a:p>
        </p:txBody>
      </p:sp>
      <p:sp>
        <p:nvSpPr>
          <p:cNvPr id="39" name="Oval 18"/>
          <p:cNvSpPr>
            <a:spLocks noChangeArrowheads="1"/>
          </p:cNvSpPr>
          <p:nvPr/>
        </p:nvSpPr>
        <p:spPr bwMode="auto">
          <a:xfrm>
            <a:off x="5828190" y="1509712"/>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41" name="Text Box 31"/>
          <p:cNvSpPr txBox="1">
            <a:spLocks noChangeArrowheads="1"/>
          </p:cNvSpPr>
          <p:nvPr/>
        </p:nvSpPr>
        <p:spPr bwMode="auto">
          <a:xfrm>
            <a:off x="6172200" y="1905000"/>
            <a:ext cx="469678"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altLang="ja-JP" dirty="0" err="1">
                <a:solidFill>
                  <a:srgbClr val="CF0507"/>
                </a:solidFill>
                <a:latin typeface="Symbol" charset="2"/>
                <a:cs typeface="Symbol" charset="2"/>
                <a:sym typeface="Symbol" charset="0"/>
              </a:rPr>
              <a:t>Λ</a:t>
            </a:r>
            <a:r>
              <a:rPr lang="ja-JP" altLang="en-US" dirty="0" smtClean="0">
                <a:solidFill>
                  <a:srgbClr val="CF0507"/>
                </a:solidFill>
                <a:latin typeface="Nimbus Roman No9 L" charset="0"/>
                <a:sym typeface="Symbol" charset="0"/>
              </a:rPr>
              <a:t>’</a:t>
            </a:r>
            <a:endParaRPr lang="en-US" dirty="0">
              <a:latin typeface="Nimbus Roman No9 L" charset="0"/>
            </a:endParaRPr>
          </a:p>
        </p:txBody>
      </p:sp>
      <p:sp>
        <p:nvSpPr>
          <p:cNvPr id="42" name="Text Box 32"/>
          <p:cNvSpPr txBox="1">
            <a:spLocks noChangeArrowheads="1"/>
          </p:cNvSpPr>
          <p:nvPr/>
        </p:nvSpPr>
        <p:spPr bwMode="auto">
          <a:xfrm>
            <a:off x="4343400" y="1128712"/>
            <a:ext cx="115093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sz="2000" dirty="0">
                <a:solidFill>
                  <a:srgbClr val="CF0507"/>
                </a:solidFill>
                <a:latin typeface="Nimbus Roman No9 L" charset="0"/>
              </a:rPr>
              <a:t>S=0 or 1</a:t>
            </a:r>
            <a:endParaRPr lang="en-US" dirty="0">
              <a:latin typeface="Nimbus Roman No9 L" charset="0"/>
            </a:endParaRPr>
          </a:p>
        </p:txBody>
      </p:sp>
      <p:sp>
        <p:nvSpPr>
          <p:cNvPr id="43" name="Process 42"/>
          <p:cNvSpPr/>
          <p:nvPr/>
        </p:nvSpPr>
        <p:spPr bwMode="auto">
          <a:xfrm>
            <a:off x="2133600" y="2514600"/>
            <a:ext cx="5334000" cy="612648"/>
          </a:xfrm>
          <a:prstGeom prst="flowChart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Product of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diquark</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l.c.</a:t>
            </a:r>
            <a:r>
              <a:rPr lang="en-US" sz="2400" dirty="0" err="1" smtClean="0">
                <a:ea typeface="ヒラギノ角ゴ ProN W3" charset="-128"/>
                <a:cs typeface="ヒラギノ角ゴ ProN W3" charset="-128"/>
              </a:rPr>
              <a:t>w.f.’s</a:t>
            </a:r>
            <a:r>
              <a:rPr kumimoji="0" lang="en-US" sz="32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A</a:t>
            </a:r>
            <a:r>
              <a:rPr lang="en-US" baseline="-25000" dirty="0" err="1">
                <a:ea typeface="ヒラギノ角ゴ ProN W3" charset="-128"/>
                <a:cs typeface="ヒラギノ角ゴ ProN W3" charset="-128"/>
              </a:rPr>
              <a:t>Λ</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λ;Λ´λ</a:t>
            </a:r>
            <a:r>
              <a:rPr kumimoji="0" lang="en-US" sz="2400" b="0" i="0" u="none" strike="noStrike" cap="none" normalizeH="0" baseline="-2500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5" name="Alternate Process 44"/>
          <p:cNvSpPr/>
          <p:nvPr/>
        </p:nvSpPr>
        <p:spPr bwMode="auto">
          <a:xfrm>
            <a:off x="1948405" y="3374239"/>
            <a:ext cx="573614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800" dirty="0" err="1">
                <a:ea typeface="ヒラギノ角ゴ ProN W3" charset="-128"/>
                <a:cs typeface="ヒラギノ角ゴ ProN W3" charset="-128"/>
              </a:rPr>
              <a:t>A</a:t>
            </a:r>
            <a:r>
              <a:rPr lang="en-US" sz="2800" baseline="-25000" dirty="0" err="1">
                <a:ea typeface="ヒラギノ角ゴ ProN W3" charset="-128"/>
                <a:cs typeface="ヒラギノ角ゴ ProN W3" charset="-128"/>
              </a:rPr>
              <a:t>Λλ;Λ´</a:t>
            </a:r>
            <a:r>
              <a:rPr lang="en-US" sz="2800" baseline="-25000" dirty="0" err="1" smtClean="0">
                <a:ea typeface="ヒラギノ角ゴ ProN W3" charset="-128"/>
                <a:cs typeface="ヒラギノ角ゴ ProN W3" charset="-128"/>
              </a:rPr>
              <a:t>λ</a:t>
            </a:r>
            <a:r>
              <a:rPr lang="en-US" sz="2800" dirty="0" smtClean="0">
                <a:ea typeface="ヒラギノ角ゴ ProN W3" charset="-128"/>
                <a:cs typeface="ヒラギノ角ゴ ProN W3" charset="-128"/>
              </a:rPr>
              <a:t> → chiral even GPDs + Evolution</a:t>
            </a:r>
            <a:endParaRPr lang="en-US" sz="2800" dirty="0">
              <a:ea typeface="ヒラギノ角ゴ ProN W3" charset="-128"/>
              <a:cs typeface="ヒラギノ角ゴ ProN W3" charset="-128"/>
            </a:endParaRPr>
          </a:p>
        </p:txBody>
      </p:sp>
      <p:sp>
        <p:nvSpPr>
          <p:cNvPr id="46" name="Alternate Process 45"/>
          <p:cNvSpPr/>
          <p:nvPr/>
        </p:nvSpPr>
        <p:spPr bwMode="auto">
          <a:xfrm>
            <a:off x="1486423" y="4238229"/>
            <a:ext cx="6400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g ⊗ A → exclusive process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helicity</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7" name="Alternate Process 46"/>
          <p:cNvSpPr/>
          <p:nvPr/>
        </p:nvSpPr>
        <p:spPr bwMode="auto">
          <a:xfrm>
            <a:off x="304800" y="5029200"/>
            <a:ext cx="8686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pdf’s</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FF’s, d𝝈/</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dΩ</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 Asymmetries: parameters &amp; predictions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8" name="Alternate Process 47"/>
          <p:cNvSpPr/>
          <p:nvPr/>
        </p:nvSpPr>
        <p:spPr bwMode="auto">
          <a:xfrm>
            <a:off x="1920875" y="5743702"/>
            <a:ext cx="5966348"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400" dirty="0" err="1">
                <a:ea typeface="ヒラギノ角ゴ ProN W3" charset="-128"/>
                <a:cs typeface="ヒラギノ角ゴ ProN W3" charset="-128"/>
              </a:rPr>
              <a:t>A</a:t>
            </a:r>
            <a:r>
              <a:rPr lang="en-US" sz="2400" baseline="-25000" dirty="0" err="1">
                <a:ea typeface="ヒラギノ角ゴ ProN W3" charset="-128"/>
                <a:cs typeface="ヒラギノ角ゴ ProN W3" charset="-128"/>
              </a:rPr>
              <a:t>Λλ;Λ´λ</a:t>
            </a:r>
            <a:r>
              <a:rPr lang="en-US" sz="2400" dirty="0" smtClean="0">
                <a:ea typeface="ヒラギノ角ゴ ProN W3" charset="-128"/>
                <a:cs typeface="ヒラギノ角ゴ ProN W3" charset="-128"/>
              </a:rPr>
              <a:t>→ all chiral even </a:t>
            </a:r>
            <a:r>
              <a:rPr lang="en-US" sz="2400" dirty="0" err="1" smtClean="0">
                <a:ea typeface="ヒラギノ角ゴ ProN W3" charset="-128"/>
                <a:cs typeface="ヒラギノ角ゴ ProN W3" charset="-128"/>
              </a:rPr>
              <a:t>GPDs→DVCS</a:t>
            </a:r>
            <a:r>
              <a:rPr lang="en-US" sz="2400" dirty="0" smtClean="0">
                <a:ea typeface="ヒラギノ角ゴ ProN W3" charset="-128"/>
                <a:cs typeface="ヒラギノ角ゴ ProN W3" charset="-128"/>
              </a:rPr>
              <a:t>, DVMP</a:t>
            </a:r>
            <a:endParaRPr lang="en-US" sz="2400" dirty="0">
              <a:ea typeface="ヒラギノ角ゴ ProN W3" charset="-128"/>
              <a:cs typeface="ヒラギノ角ゴ ProN W3"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cxnSp>
        <p:nvCxnSpPr>
          <p:cNvPr id="50" name="Straight Arrow Connector 49"/>
          <p:cNvCxnSpPr/>
          <p:nvPr/>
        </p:nvCxnSpPr>
        <p:spPr bwMode="auto">
          <a:xfrm>
            <a:off x="4876800" y="30480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4" name="Straight Arrow Connector 53"/>
          <p:cNvCxnSpPr/>
          <p:nvPr/>
        </p:nvCxnSpPr>
        <p:spPr bwMode="auto">
          <a:xfrm>
            <a:off x="4876800" y="3962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5" name="Straight Arrow Connector 54"/>
          <p:cNvCxnSpPr/>
          <p:nvPr/>
        </p:nvCxnSpPr>
        <p:spPr bwMode="auto">
          <a:xfrm>
            <a:off x="4876800" y="4724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6" name="Straight Arrow Connector 55"/>
          <p:cNvCxnSpPr/>
          <p:nvPr/>
        </p:nvCxnSpPr>
        <p:spPr bwMode="auto">
          <a:xfrm>
            <a:off x="4876800" y="5486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40"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838200" y="188893"/>
            <a:ext cx="8305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solidFill>
                  <a:srgbClr val="71193E"/>
                </a:solidFill>
              </a:rPr>
              <a:t>Procedure to construct </a:t>
            </a:r>
            <a:r>
              <a:rPr lang="en-US" sz="2800" b="1" dirty="0" smtClean="0">
                <a:solidFill>
                  <a:srgbClr val="FF0000"/>
                </a:solidFill>
              </a:rPr>
              <a:t>Chiral Even GPDs </a:t>
            </a:r>
            <a:r>
              <a:rPr lang="en-US" sz="2800" dirty="0" smtClean="0">
                <a:solidFill>
                  <a:srgbClr val="71193E"/>
                </a:solidFill>
              </a:rPr>
              <a:t>&amp; observables</a:t>
            </a:r>
          </a:p>
          <a:p>
            <a:pPr algn="ctr"/>
            <a:r>
              <a:rPr lang="en-US" sz="2800" dirty="0" smtClean="0">
                <a:solidFill>
                  <a:srgbClr val="71193E"/>
                </a:solidFill>
              </a:rPr>
              <a:t>Spectator color anti-3 </a:t>
            </a:r>
            <a:r>
              <a:rPr lang="en-US" sz="2800" dirty="0" err="1" smtClean="0">
                <a:solidFill>
                  <a:srgbClr val="71193E"/>
                </a:solidFill>
              </a:rPr>
              <a:t>diquark</a:t>
            </a:r>
            <a:r>
              <a:rPr lang="en-US" sz="2800" dirty="0" smtClean="0">
                <a:solidFill>
                  <a:srgbClr val="71193E"/>
                </a:solidFill>
              </a:rPr>
              <a:t> model &amp; </a:t>
            </a:r>
            <a:r>
              <a:rPr lang="en-US" sz="2800" dirty="0" err="1" smtClean="0">
                <a:solidFill>
                  <a:srgbClr val="71193E"/>
                </a:solidFill>
              </a:rPr>
              <a:t>Reggeization</a:t>
            </a:r>
            <a:endParaRPr lang="en-US" sz="2800" dirty="0">
              <a:solidFill>
                <a:srgbClr val="71193E"/>
              </a:solidFill>
            </a:endParaRPr>
          </a:p>
        </p:txBody>
      </p:sp>
      <p:sp>
        <p:nvSpPr>
          <p:cNvPr id="2" name="Date Placeholder 1"/>
          <p:cNvSpPr>
            <a:spLocks noGrp="1"/>
          </p:cNvSpPr>
          <p:nvPr>
            <p:ph type="dt" sz="half" idx="10"/>
          </p:nvPr>
        </p:nvSpPr>
        <p:spPr/>
        <p:txBody>
          <a:bodyPr/>
          <a:lstStyle/>
          <a:p>
            <a:fld id="{9959D32A-8FA6-B445-BBFF-79BA209DDF68}" type="datetime1">
              <a:rPr lang="en-US" smtClean="0"/>
              <a:t>9/26/16</a:t>
            </a:fld>
            <a:endParaRPr lang="en-US"/>
          </a:p>
        </p:txBody>
      </p:sp>
      <p:sp>
        <p:nvSpPr>
          <p:cNvPr id="20" name="Slide Number Placeholder 19"/>
          <p:cNvSpPr>
            <a:spLocks noGrp="1"/>
          </p:cNvSpPr>
          <p:nvPr>
            <p:ph type="sldNum" sz="quarter" idx="12"/>
          </p:nvPr>
        </p:nvSpPr>
        <p:spPr/>
        <p:txBody>
          <a:bodyPr/>
          <a:lstStyle/>
          <a:p>
            <a:fld id="{078DD6A8-279E-9247-AA2E-4C162CBD7DC9}" type="slidenum">
              <a:rPr lang="en-US" smtClean="0"/>
              <a:t>16</a:t>
            </a:fld>
            <a:endParaRPr lang="en-US"/>
          </a:p>
        </p:txBody>
      </p:sp>
      <p:sp>
        <p:nvSpPr>
          <p:cNvPr id="21" name="TextBox 20"/>
          <p:cNvSpPr txBox="1"/>
          <p:nvPr/>
        </p:nvSpPr>
        <p:spPr>
          <a:xfrm>
            <a:off x="8301770" y="2857255"/>
            <a:ext cx="723125" cy="46166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400" b="1" dirty="0" smtClean="0">
                <a:solidFill>
                  <a:srgbClr val="FF0000"/>
                </a:solidFill>
              </a:rPr>
              <a:t>Odd</a:t>
            </a:r>
            <a:endParaRPr lang="en-US" sz="2400" b="1" dirty="0">
              <a:solidFill>
                <a:srgbClr val="FF0000"/>
              </a:solidFill>
            </a:endParaRPr>
          </a:p>
        </p:txBody>
      </p:sp>
      <p:cxnSp>
        <p:nvCxnSpPr>
          <p:cNvPr id="23" name="Straight Arrow Connector 22"/>
          <p:cNvCxnSpPr/>
          <p:nvPr/>
        </p:nvCxnSpPr>
        <p:spPr>
          <a:xfrm>
            <a:off x="5942490" y="681979"/>
            <a:ext cx="2566033" cy="217527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Straight Arrow Connector 24"/>
          <p:cNvCxnSpPr/>
          <p:nvPr/>
        </p:nvCxnSpPr>
        <p:spPr>
          <a:xfrm flipH="1">
            <a:off x="7560961" y="3048000"/>
            <a:ext cx="634979"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37774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
          <p:cNvSpPr>
            <a:spLocks noChangeShapeType="1"/>
          </p:cNvSpPr>
          <p:nvPr/>
        </p:nvSpPr>
        <p:spPr bwMode="auto">
          <a:xfrm flipV="1">
            <a:off x="3978275" y="1720850"/>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 name="Line 8"/>
          <p:cNvSpPr>
            <a:spLocks noChangeShapeType="1"/>
          </p:cNvSpPr>
          <p:nvPr/>
        </p:nvSpPr>
        <p:spPr bwMode="auto">
          <a:xfrm flipH="1">
            <a:off x="3749675" y="1125537"/>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12"/>
          <p:cNvSpPr>
            <a:spLocks noChangeShapeType="1"/>
          </p:cNvSpPr>
          <p:nvPr/>
        </p:nvSpPr>
        <p:spPr bwMode="auto">
          <a:xfrm flipV="1">
            <a:off x="3902075" y="1277937"/>
            <a:ext cx="152400" cy="2286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 name="Text Box 13"/>
          <p:cNvSpPr txBox="1">
            <a:spLocks noChangeArrowheads="1"/>
          </p:cNvSpPr>
          <p:nvPr/>
        </p:nvSpPr>
        <p:spPr bwMode="auto">
          <a:xfrm>
            <a:off x="2606675" y="1143000"/>
            <a:ext cx="1230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2000" dirty="0" smtClean="0">
                <a:latin typeface="Comic Sans MS" charset="0"/>
              </a:rPr>
              <a:t>𝛌, k</a:t>
            </a:r>
            <a:r>
              <a:rPr lang="en-US" sz="2000" baseline="30000" dirty="0">
                <a:latin typeface="Comic Sans MS" charset="0"/>
              </a:rPr>
              <a:t>+</a:t>
            </a:r>
            <a:r>
              <a:rPr lang="en-US" sz="2000" dirty="0">
                <a:latin typeface="Comic Sans MS" charset="0"/>
              </a:rPr>
              <a:t>=XP</a:t>
            </a:r>
            <a:r>
              <a:rPr lang="en-US" sz="2000" baseline="30000" dirty="0">
                <a:latin typeface="Comic Sans MS" charset="0"/>
              </a:rPr>
              <a:t>+</a:t>
            </a:r>
            <a:endParaRPr lang="en-US" dirty="0"/>
          </a:p>
        </p:txBody>
      </p:sp>
      <p:sp>
        <p:nvSpPr>
          <p:cNvPr id="9" name="Rectangle 16"/>
          <p:cNvSpPr>
            <a:spLocks noChangeArrowheads="1"/>
          </p:cNvSpPr>
          <p:nvPr/>
        </p:nvSpPr>
        <p:spPr bwMode="auto">
          <a:xfrm>
            <a:off x="3978275" y="1949450"/>
            <a:ext cx="1446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25000">
                <a:latin typeface="Comic Sans MS" charset="0"/>
              </a:rPr>
              <a:t>X</a:t>
            </a:r>
            <a:r>
              <a:rPr lang="en-US" sz="2000" baseline="30000">
                <a:latin typeface="Comic Sans MS" charset="0"/>
              </a:rPr>
              <a:t>+</a:t>
            </a:r>
            <a:r>
              <a:rPr lang="en-US" sz="2000">
                <a:latin typeface="Comic Sans MS" charset="0"/>
              </a:rPr>
              <a:t>=(1-X)P</a:t>
            </a:r>
            <a:r>
              <a:rPr lang="en-US" sz="2000" baseline="30000">
                <a:latin typeface="Comic Sans MS" charset="0"/>
              </a:rPr>
              <a:t>+</a:t>
            </a:r>
            <a:endParaRPr lang="en-US" sz="2000">
              <a:latin typeface="Comic Sans MS" charset="0"/>
            </a:endParaRPr>
          </a:p>
        </p:txBody>
      </p:sp>
      <p:sp>
        <p:nvSpPr>
          <p:cNvPr id="10" name="Oval 19"/>
          <p:cNvSpPr>
            <a:spLocks noChangeArrowheads="1"/>
          </p:cNvSpPr>
          <p:nvPr/>
        </p:nvSpPr>
        <p:spPr bwMode="auto">
          <a:xfrm>
            <a:off x="3673475" y="1568450"/>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11" name="Line 20"/>
          <p:cNvSpPr>
            <a:spLocks noChangeShapeType="1"/>
          </p:cNvSpPr>
          <p:nvPr/>
        </p:nvSpPr>
        <p:spPr bwMode="auto">
          <a:xfrm flipV="1">
            <a:off x="2606675" y="1720850"/>
            <a:ext cx="1371600" cy="6096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Rectangle 21"/>
          <p:cNvSpPr>
            <a:spLocks noChangeArrowheads="1"/>
          </p:cNvSpPr>
          <p:nvPr/>
        </p:nvSpPr>
        <p:spPr bwMode="auto">
          <a:xfrm>
            <a:off x="2378075" y="1949450"/>
            <a:ext cx="395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30000">
                <a:latin typeface="Comic Sans MS" charset="0"/>
              </a:rPr>
              <a:t>+</a:t>
            </a:r>
            <a:endParaRPr lang="en-US" sz="2000">
              <a:latin typeface="Comic Sans MS" charset="0"/>
            </a:endParaRPr>
          </a:p>
        </p:txBody>
      </p:sp>
      <p:sp>
        <p:nvSpPr>
          <p:cNvPr id="13" name="Line 22"/>
          <p:cNvSpPr>
            <a:spLocks noChangeShapeType="1"/>
          </p:cNvSpPr>
          <p:nvPr/>
        </p:nvSpPr>
        <p:spPr bwMode="auto">
          <a:xfrm flipV="1">
            <a:off x="3140075" y="1963737"/>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 name="Line 23"/>
          <p:cNvSpPr>
            <a:spLocks noChangeShapeType="1"/>
          </p:cNvSpPr>
          <p:nvPr/>
        </p:nvSpPr>
        <p:spPr bwMode="auto">
          <a:xfrm flipV="1">
            <a:off x="4541838" y="1720850"/>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Text Box 25"/>
          <p:cNvSpPr txBox="1">
            <a:spLocks noChangeArrowheads="1"/>
          </p:cNvSpPr>
          <p:nvPr/>
        </p:nvSpPr>
        <p:spPr bwMode="auto">
          <a:xfrm>
            <a:off x="2073275" y="17208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6" name="Text Box 26"/>
          <p:cNvSpPr txBox="1">
            <a:spLocks noChangeArrowheads="1"/>
          </p:cNvSpPr>
          <p:nvPr/>
        </p:nvSpPr>
        <p:spPr bwMode="auto">
          <a:xfrm>
            <a:off x="2895600" y="15097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7" name="Text Box 27"/>
          <p:cNvSpPr txBox="1">
            <a:spLocks noChangeArrowheads="1"/>
          </p:cNvSpPr>
          <p:nvPr/>
        </p:nvSpPr>
        <p:spPr bwMode="auto">
          <a:xfrm>
            <a:off x="2073275" y="173831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8" name="Text Box 28"/>
          <p:cNvSpPr txBox="1">
            <a:spLocks noChangeArrowheads="1"/>
          </p:cNvSpPr>
          <p:nvPr/>
        </p:nvSpPr>
        <p:spPr bwMode="auto">
          <a:xfrm>
            <a:off x="2225675" y="187325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19" name="Text Box 31"/>
          <p:cNvSpPr txBox="1">
            <a:spLocks noChangeArrowheads="1"/>
          </p:cNvSpPr>
          <p:nvPr/>
        </p:nvSpPr>
        <p:spPr bwMode="auto">
          <a:xfrm>
            <a:off x="1920875" y="1662112"/>
            <a:ext cx="395811"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dirty="0" err="1">
                <a:solidFill>
                  <a:srgbClr val="CF0507"/>
                </a:solidFill>
                <a:latin typeface="Symbol" charset="2"/>
                <a:cs typeface="Symbol" charset="2"/>
                <a:sym typeface="Symbol" charset="0"/>
              </a:rPr>
              <a:t>Λ</a:t>
            </a:r>
            <a:endParaRPr lang="en-US" dirty="0">
              <a:latin typeface="Symbol" charset="2"/>
              <a:cs typeface="Symbol" charset="2"/>
            </a:endParaRPr>
          </a:p>
        </p:txBody>
      </p:sp>
      <p:sp>
        <p:nvSpPr>
          <p:cNvPr id="31" name="Line 5"/>
          <p:cNvSpPr>
            <a:spLocks noChangeShapeType="1"/>
          </p:cNvSpPr>
          <p:nvPr/>
        </p:nvSpPr>
        <p:spPr bwMode="auto">
          <a:xfrm flipH="1" flipV="1">
            <a:off x="5980590" y="1752599"/>
            <a:ext cx="1219200" cy="5334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6"/>
          <p:cNvSpPr>
            <a:spLocks noChangeShapeType="1"/>
          </p:cNvSpPr>
          <p:nvPr/>
        </p:nvSpPr>
        <p:spPr bwMode="auto">
          <a:xfrm rot="14522146" flipH="1">
            <a:off x="6475890" y="1943099"/>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7"/>
          <p:cNvSpPr>
            <a:spLocks noChangeShapeType="1"/>
          </p:cNvSpPr>
          <p:nvPr/>
        </p:nvSpPr>
        <p:spPr bwMode="auto">
          <a:xfrm>
            <a:off x="5675790" y="1066799"/>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Line 9"/>
          <p:cNvSpPr>
            <a:spLocks noChangeShapeType="1"/>
          </p:cNvSpPr>
          <p:nvPr/>
        </p:nvSpPr>
        <p:spPr bwMode="auto">
          <a:xfrm flipV="1">
            <a:off x="5150327" y="1738312"/>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 name="Line 10"/>
          <p:cNvSpPr>
            <a:spLocks noChangeShapeType="1"/>
          </p:cNvSpPr>
          <p:nvPr/>
        </p:nvSpPr>
        <p:spPr bwMode="auto">
          <a:xfrm flipV="1">
            <a:off x="5637690" y="1738312"/>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 name="Line 11"/>
          <p:cNvSpPr>
            <a:spLocks noChangeShapeType="1"/>
          </p:cNvSpPr>
          <p:nvPr/>
        </p:nvSpPr>
        <p:spPr bwMode="auto">
          <a:xfrm rot="5400000" flipV="1">
            <a:off x="5713890" y="1181099"/>
            <a:ext cx="266700" cy="1905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 name="Rectangle 14"/>
          <p:cNvSpPr>
            <a:spLocks noChangeArrowheads="1"/>
          </p:cNvSpPr>
          <p:nvPr/>
        </p:nvSpPr>
        <p:spPr bwMode="auto">
          <a:xfrm>
            <a:off x="6132990" y="1052512"/>
            <a:ext cx="18851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Comic Sans MS" charset="0"/>
              </a:rPr>
              <a:t>𝛌’ , k</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=(X</a:t>
            </a:r>
            <a:r>
              <a:rPr lang="en-US" altLang="ja-JP" sz="2000" dirty="0" smtClean="0">
                <a:latin typeface="Comic Sans MS" charset="0"/>
              </a:rPr>
              <a:t>-</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endParaRPr>
          </a:p>
        </p:txBody>
      </p:sp>
      <p:sp>
        <p:nvSpPr>
          <p:cNvPr id="38" name="Rectangle 15"/>
          <p:cNvSpPr>
            <a:spLocks noChangeArrowheads="1"/>
          </p:cNvSpPr>
          <p:nvPr/>
        </p:nvSpPr>
        <p:spPr bwMode="auto">
          <a:xfrm>
            <a:off x="7086600" y="1828800"/>
            <a:ext cx="1421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=(1- </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sym typeface="Symbol" charset="0"/>
            </a:endParaRPr>
          </a:p>
        </p:txBody>
      </p:sp>
      <p:sp>
        <p:nvSpPr>
          <p:cNvPr id="39" name="Oval 18"/>
          <p:cNvSpPr>
            <a:spLocks noChangeArrowheads="1"/>
          </p:cNvSpPr>
          <p:nvPr/>
        </p:nvSpPr>
        <p:spPr bwMode="auto">
          <a:xfrm>
            <a:off x="5828190" y="1509712"/>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41" name="Text Box 31"/>
          <p:cNvSpPr txBox="1">
            <a:spLocks noChangeArrowheads="1"/>
          </p:cNvSpPr>
          <p:nvPr/>
        </p:nvSpPr>
        <p:spPr bwMode="auto">
          <a:xfrm>
            <a:off x="6172200" y="1905000"/>
            <a:ext cx="469678"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altLang="ja-JP" dirty="0" err="1">
                <a:solidFill>
                  <a:srgbClr val="CF0507"/>
                </a:solidFill>
                <a:latin typeface="Symbol" charset="2"/>
                <a:cs typeface="Symbol" charset="2"/>
                <a:sym typeface="Symbol" charset="0"/>
              </a:rPr>
              <a:t>Λ</a:t>
            </a:r>
            <a:r>
              <a:rPr lang="ja-JP" altLang="en-US" dirty="0" smtClean="0">
                <a:solidFill>
                  <a:srgbClr val="CF0507"/>
                </a:solidFill>
                <a:latin typeface="Nimbus Roman No9 L" charset="0"/>
                <a:sym typeface="Symbol" charset="0"/>
              </a:rPr>
              <a:t>’</a:t>
            </a:r>
            <a:endParaRPr lang="en-US" dirty="0">
              <a:latin typeface="Nimbus Roman No9 L" charset="0"/>
            </a:endParaRPr>
          </a:p>
        </p:txBody>
      </p:sp>
      <p:sp>
        <p:nvSpPr>
          <p:cNvPr id="42" name="Text Box 32"/>
          <p:cNvSpPr txBox="1">
            <a:spLocks noChangeArrowheads="1"/>
          </p:cNvSpPr>
          <p:nvPr/>
        </p:nvSpPr>
        <p:spPr bwMode="auto">
          <a:xfrm>
            <a:off x="4309030" y="1177241"/>
            <a:ext cx="1589172" cy="441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sz="2000" dirty="0">
                <a:solidFill>
                  <a:srgbClr val="CF0507"/>
                </a:solidFill>
                <a:latin typeface="Nimbus Roman No9 L" charset="0"/>
              </a:rPr>
              <a:t>S</a:t>
            </a:r>
            <a:r>
              <a:rPr lang="en-US" sz="2000" dirty="0" smtClean="0">
                <a:solidFill>
                  <a:srgbClr val="CF0507"/>
                </a:solidFill>
                <a:latin typeface="Nimbus Roman No9 L" charset="0"/>
              </a:rPr>
              <a:t>=1/2 </a:t>
            </a:r>
            <a:r>
              <a:rPr lang="en-US" sz="2000" dirty="0">
                <a:solidFill>
                  <a:srgbClr val="CF0507"/>
                </a:solidFill>
                <a:latin typeface="Nimbus Roman No9 L" charset="0"/>
              </a:rPr>
              <a:t>or </a:t>
            </a:r>
            <a:r>
              <a:rPr lang="en-US" sz="2000" dirty="0" smtClean="0">
                <a:solidFill>
                  <a:srgbClr val="CF0507"/>
                </a:solidFill>
                <a:latin typeface="Nimbus Roman No9 L" charset="0"/>
              </a:rPr>
              <a:t>3/2</a:t>
            </a:r>
            <a:endParaRPr lang="en-US" dirty="0">
              <a:latin typeface="Nimbus Roman No9 L" charset="0"/>
            </a:endParaRPr>
          </a:p>
        </p:txBody>
      </p:sp>
      <p:sp>
        <p:nvSpPr>
          <p:cNvPr id="43" name="Process 42"/>
          <p:cNvSpPr/>
          <p:nvPr/>
        </p:nvSpPr>
        <p:spPr bwMode="auto">
          <a:xfrm>
            <a:off x="2133600" y="2514600"/>
            <a:ext cx="5334000" cy="612648"/>
          </a:xfrm>
          <a:prstGeom prst="flowChart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Product of baryon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l.c.</a:t>
            </a:r>
            <a:r>
              <a:rPr lang="en-US" sz="2400" dirty="0" err="1" smtClean="0">
                <a:ea typeface="ヒラギノ角ゴ ProN W3" charset="-128"/>
                <a:cs typeface="ヒラギノ角ゴ ProN W3" charset="-128"/>
              </a:rPr>
              <a:t>w.f.’s</a:t>
            </a:r>
            <a:r>
              <a:rPr kumimoji="0" lang="en-US" sz="32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A</a:t>
            </a:r>
            <a:r>
              <a:rPr lang="en-US" baseline="-25000" dirty="0" err="1">
                <a:ea typeface="ヒラギノ角ゴ ProN W3" charset="-128"/>
                <a:cs typeface="ヒラギノ角ゴ ProN W3" charset="-128"/>
              </a:rPr>
              <a:t>Λ</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λ;Λ´λ</a:t>
            </a:r>
            <a:r>
              <a:rPr kumimoji="0" lang="en-US" sz="2400" b="0" i="0" u="none" strike="noStrike" cap="none" normalizeH="0" baseline="-25000" dirty="0" smtClean="0">
                <a:ln>
                  <a:noFill/>
                </a:ln>
                <a:solidFill>
                  <a:srgbClr val="000000"/>
                </a:solidFill>
                <a:effectLst/>
                <a:latin typeface="Arial" charset="0"/>
                <a:ea typeface="ヒラギノ角ゴ ProN W3" charset="-128"/>
                <a:cs typeface="ヒラギノ角ゴ ProN W3" charset="-128"/>
                <a:sym typeface="Arial" charset="0"/>
              </a:rPr>
              <a:t>´=</a:t>
            </a:r>
            <a:r>
              <a:rPr kumimoji="0" lang="en-US" sz="2400" b="0" i="0" u="none" strike="noStrike" cap="none" normalizeH="0" baseline="-25000" dirty="0" err="1" smtClean="0">
                <a:ln>
                  <a:noFill/>
                </a:ln>
                <a:solidFill>
                  <a:srgbClr val="000000"/>
                </a:solidFill>
                <a:effectLst/>
                <a:latin typeface="Arial" charset="0"/>
                <a:ea typeface="ヒラギノ角ゴ ProN W3" charset="-128"/>
                <a:cs typeface="ヒラギノ角ゴ ProN W3" charset="-128"/>
                <a:sym typeface="Arial" charset="0"/>
              </a:rPr>
              <a:t>λ</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5" name="Alternate Process 44"/>
          <p:cNvSpPr/>
          <p:nvPr/>
        </p:nvSpPr>
        <p:spPr bwMode="auto">
          <a:xfrm>
            <a:off x="2438400" y="3352800"/>
            <a:ext cx="45720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800" dirty="0" err="1">
                <a:ea typeface="ヒラギノ角ゴ ProN W3" charset="-128"/>
                <a:cs typeface="ヒラギノ角ゴ ProN W3" charset="-128"/>
              </a:rPr>
              <a:t>A</a:t>
            </a:r>
            <a:r>
              <a:rPr lang="en-US" sz="2800" baseline="-25000" dirty="0" err="1">
                <a:ea typeface="ヒラギノ角ゴ ProN W3" charset="-128"/>
                <a:cs typeface="ヒラギノ角ゴ ProN W3" charset="-128"/>
              </a:rPr>
              <a:t>Λλ;Λ´</a:t>
            </a:r>
            <a:r>
              <a:rPr lang="en-US" sz="2800" baseline="-25000" dirty="0" err="1" smtClean="0">
                <a:ea typeface="ヒラギノ角ゴ ProN W3" charset="-128"/>
                <a:cs typeface="ヒラギノ角ゴ ProN W3" charset="-128"/>
              </a:rPr>
              <a:t>λ</a:t>
            </a:r>
            <a:r>
              <a:rPr lang="en-US" sz="2800" dirty="0" smtClean="0">
                <a:ea typeface="ヒラギノ角ゴ ProN W3" charset="-128"/>
                <a:cs typeface="ヒラギノ角ゴ ProN W3" charset="-128"/>
              </a:rPr>
              <a:t> → gluon GPDs</a:t>
            </a:r>
            <a:endParaRPr lang="en-US" sz="2800" dirty="0">
              <a:ea typeface="ヒラギノ角ゴ ProN W3" charset="-128"/>
              <a:cs typeface="ヒラギノ角ゴ ProN W3" charset="-128"/>
            </a:endParaRPr>
          </a:p>
        </p:txBody>
      </p:sp>
      <p:sp>
        <p:nvSpPr>
          <p:cNvPr id="46" name="Alternate Process 45"/>
          <p:cNvSpPr/>
          <p:nvPr/>
        </p:nvSpPr>
        <p:spPr bwMode="auto">
          <a:xfrm>
            <a:off x="990600" y="4267200"/>
            <a:ext cx="6400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g ⊗ A → exclusive process </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helicity</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7" name="Alternate Process 46"/>
          <p:cNvSpPr/>
          <p:nvPr/>
        </p:nvSpPr>
        <p:spPr bwMode="auto">
          <a:xfrm>
            <a:off x="304800" y="5029200"/>
            <a:ext cx="86868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pdf’s</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FF’s, d𝝈/</a:t>
            </a:r>
            <a:r>
              <a:rPr kumimoji="0" lang="en-US" sz="2400" b="0" i="0" u="none" strike="noStrike" cap="none" normalizeH="0" baseline="0" dirty="0" err="1" smtClean="0">
                <a:ln>
                  <a:noFill/>
                </a:ln>
                <a:solidFill>
                  <a:srgbClr val="000000"/>
                </a:solidFill>
                <a:effectLst/>
                <a:latin typeface="Arial" charset="0"/>
                <a:ea typeface="ヒラギノ角ゴ ProN W3" charset="-128"/>
                <a:cs typeface="ヒラギノ角ゴ ProN W3" charset="-128"/>
                <a:sym typeface="Arial" charset="0"/>
              </a:rPr>
              <a:t>dΩ</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 &amp; Asymmetries: parameters &amp; predictions</a:t>
            </a: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48" name="Alternate Process 47"/>
          <p:cNvSpPr/>
          <p:nvPr/>
        </p:nvSpPr>
        <p:spPr bwMode="auto">
          <a:xfrm>
            <a:off x="609600" y="5791200"/>
            <a:ext cx="7696200" cy="612648"/>
          </a:xfrm>
          <a:prstGeom prst="flowChartAlternateProcess">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kumimoji="0" lang="en-US" sz="2400" b="1" i="0" u="none" strike="noStrike" cap="none" normalizeH="0" baseline="0" dirty="0" smtClean="0">
                <a:ln>
                  <a:noFill/>
                </a:ln>
                <a:solidFill>
                  <a:srgbClr val="D62DB3"/>
                </a:solidFill>
                <a:effectLst/>
                <a:ea typeface="ヒラギノ角ゴ ProN W3" charset="-128"/>
                <a:cs typeface="ヒラギノ角ゴ ProN W3" charset="-128"/>
                <a:sym typeface="Arial" charset="0"/>
              </a:rPr>
              <a:t>vertex parity?</a:t>
            </a:r>
            <a:r>
              <a:rPr kumimoji="0" lang="en-US" sz="2400" b="0" i="0" u="none" strike="noStrike" cap="none" normalizeH="0" baseline="0" dirty="0" smtClean="0">
                <a:ln>
                  <a:noFill/>
                </a:ln>
                <a:solidFill>
                  <a:srgbClr val="000000"/>
                </a:solidFill>
                <a:effectLst/>
                <a:latin typeface="Arial" charset="0"/>
                <a:ea typeface="ヒラギノ角ゴ ProN W3" charset="-128"/>
                <a:cs typeface="ヒラギノ角ゴ ProN W3" charset="-128"/>
                <a:sym typeface="Arial" charset="0"/>
              </a:rPr>
              <a:t>→</a:t>
            </a:r>
            <a:r>
              <a:rPr lang="en-US" sz="2400" dirty="0" err="1">
                <a:ea typeface="ヒラギノ角ゴ ProN W3" charset="-128"/>
                <a:cs typeface="ヒラギノ角ゴ ProN W3" charset="-128"/>
              </a:rPr>
              <a:t>A</a:t>
            </a:r>
            <a:r>
              <a:rPr lang="en-US" sz="2400" baseline="-25000" dirty="0" err="1">
                <a:ea typeface="ヒラギノ角ゴ ProN W3" charset="-128"/>
                <a:cs typeface="ヒラギノ角ゴ ProN W3" charset="-128"/>
              </a:rPr>
              <a:t>Λλ</a:t>
            </a:r>
            <a:r>
              <a:rPr lang="en-US" sz="2400" baseline="-25000" dirty="0" smtClean="0">
                <a:ea typeface="ヒラギノ角ゴ ProN W3" charset="-128"/>
                <a:cs typeface="ヒラギノ角ゴ ProN W3" charset="-128"/>
              </a:rPr>
              <a:t>;-</a:t>
            </a:r>
            <a:r>
              <a:rPr lang="en-US" sz="2400" baseline="-25000" dirty="0" err="1" smtClean="0">
                <a:ea typeface="ヒラギノ角ゴ ProN W3" charset="-128"/>
                <a:cs typeface="ヒラギノ角ゴ ProN W3" charset="-128"/>
              </a:rPr>
              <a:t>Λ</a:t>
            </a:r>
            <a:r>
              <a:rPr lang="en-US" sz="2400" baseline="-25000" dirty="0" smtClean="0">
                <a:ea typeface="ヒラギノ角ゴ ProN W3" charset="-128"/>
                <a:cs typeface="ヒラギノ角ゴ ProN W3" charset="-128"/>
              </a:rPr>
              <a:t>´-</a:t>
            </a:r>
            <a:r>
              <a:rPr lang="en-US" sz="2400" baseline="-25000" dirty="0" err="1" smtClean="0">
                <a:ea typeface="ヒラギノ角ゴ ProN W3" charset="-128"/>
                <a:cs typeface="ヒラギノ角ゴ ProN W3" charset="-128"/>
              </a:rPr>
              <a:t>λ</a:t>
            </a:r>
            <a:r>
              <a:rPr lang="en-US" sz="2400" baseline="-25000" dirty="0">
                <a:ea typeface="ヒラギノ角ゴ ProN W3" charset="-128"/>
                <a:cs typeface="ヒラギノ角ゴ ProN W3" charset="-128"/>
              </a:rPr>
              <a:t>´</a:t>
            </a:r>
            <a:r>
              <a:rPr lang="en-US" sz="2400" dirty="0">
                <a:ea typeface="ヒラギノ角ゴ ProN W3" charset="-128"/>
                <a:cs typeface="ヒラギノ角ゴ ProN W3" charset="-128"/>
              </a:rPr>
              <a:t> → </a:t>
            </a:r>
            <a:r>
              <a:rPr lang="en-US" sz="2400" dirty="0" smtClean="0">
                <a:ea typeface="ヒラギノ角ゴ ProN W3" charset="-128"/>
                <a:cs typeface="ヒラギノ角ゴ ProN W3" charset="-128"/>
              </a:rPr>
              <a:t>“</a:t>
            </a:r>
            <a:r>
              <a:rPr lang="en-US" sz="2400" dirty="0" err="1" smtClean="0">
                <a:ea typeface="ヒラギノ角ゴ ProN W3" charset="-128"/>
                <a:cs typeface="ヒラギノ角ゴ ProN W3" charset="-128"/>
              </a:rPr>
              <a:t>transversity</a:t>
            </a:r>
            <a:r>
              <a:rPr lang="en-US" sz="2400" dirty="0" smtClean="0">
                <a:ea typeface="ヒラギノ角ゴ ProN W3" charset="-128"/>
                <a:cs typeface="ヒラギノ角ゴ ProN W3" charset="-128"/>
              </a:rPr>
              <a:t>” gluon GPDs ?</a:t>
            </a:r>
            <a:endParaRPr lang="en-US" sz="2400" dirty="0">
              <a:ea typeface="ヒラギノ角ゴ ProN W3" charset="-128"/>
              <a:cs typeface="ヒラギノ角ゴ ProN W3"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cxnSp>
        <p:nvCxnSpPr>
          <p:cNvPr id="50" name="Straight Arrow Connector 49"/>
          <p:cNvCxnSpPr/>
          <p:nvPr/>
        </p:nvCxnSpPr>
        <p:spPr bwMode="auto">
          <a:xfrm>
            <a:off x="4876800" y="30480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4" name="Straight Arrow Connector 53"/>
          <p:cNvCxnSpPr/>
          <p:nvPr/>
        </p:nvCxnSpPr>
        <p:spPr bwMode="auto">
          <a:xfrm>
            <a:off x="4876800" y="3962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5" name="Straight Arrow Connector 54"/>
          <p:cNvCxnSpPr/>
          <p:nvPr/>
        </p:nvCxnSpPr>
        <p:spPr bwMode="auto">
          <a:xfrm>
            <a:off x="4876800" y="4724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cxnSp>
        <p:nvCxnSpPr>
          <p:cNvPr id="56" name="Straight Arrow Connector 55"/>
          <p:cNvCxnSpPr/>
          <p:nvPr/>
        </p:nvCxnSpPr>
        <p:spPr bwMode="auto">
          <a:xfrm>
            <a:off x="4876800" y="5486400"/>
            <a:ext cx="0" cy="381000"/>
          </a:xfrm>
          <a:prstGeom prst="straightConnector1">
            <a:avLst/>
          </a:prstGeom>
          <a:solidFill>
            <a:srgbClr val="BBE0E3"/>
          </a:solidFill>
          <a:ln w="28575" cap="flat" cmpd="sng" algn="ctr">
            <a:solidFill>
              <a:srgbClr val="FF0000"/>
            </a:solidFill>
            <a:prstDash val="solid"/>
            <a:round/>
            <a:headEnd type="none" w="med" len="med"/>
            <a:tailEnd type="arrow"/>
          </a:ln>
          <a:effectLst/>
        </p:spPr>
      </p:cxn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40"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838200" y="188893"/>
            <a:ext cx="8305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solidFill>
                  <a:srgbClr val="71193E"/>
                </a:solidFill>
              </a:rPr>
              <a:t>Procedure to construct </a:t>
            </a:r>
            <a:r>
              <a:rPr lang="en-US" sz="2800" b="1" dirty="0" smtClean="0">
                <a:solidFill>
                  <a:srgbClr val="FF0000"/>
                </a:solidFill>
              </a:rPr>
              <a:t>Gluon</a:t>
            </a:r>
            <a:r>
              <a:rPr lang="en-US" sz="2800" dirty="0" smtClean="0">
                <a:solidFill>
                  <a:srgbClr val="71193E"/>
                </a:solidFill>
              </a:rPr>
              <a:t> GPDs &amp; observables</a:t>
            </a:r>
          </a:p>
          <a:p>
            <a:pPr algn="ctr"/>
            <a:r>
              <a:rPr lang="en-US" sz="2800" dirty="0" smtClean="0">
                <a:solidFill>
                  <a:srgbClr val="71193E"/>
                </a:solidFill>
              </a:rPr>
              <a:t>Spectator color octet “nucleon” model &amp; </a:t>
            </a:r>
            <a:r>
              <a:rPr lang="en-US" sz="2800" dirty="0" err="1" smtClean="0">
                <a:solidFill>
                  <a:srgbClr val="71193E"/>
                </a:solidFill>
              </a:rPr>
              <a:t>Reggeization</a:t>
            </a:r>
            <a:endParaRPr lang="en-US" sz="2800" dirty="0">
              <a:solidFill>
                <a:srgbClr val="71193E"/>
              </a:solidFill>
            </a:endParaRPr>
          </a:p>
        </p:txBody>
      </p:sp>
      <p:sp>
        <p:nvSpPr>
          <p:cNvPr id="2" name="Date Placeholder 1"/>
          <p:cNvSpPr>
            <a:spLocks noGrp="1"/>
          </p:cNvSpPr>
          <p:nvPr>
            <p:ph type="dt" sz="half" idx="10"/>
          </p:nvPr>
        </p:nvSpPr>
        <p:spPr/>
        <p:txBody>
          <a:bodyPr/>
          <a:lstStyle/>
          <a:p>
            <a:fld id="{C7CD6B7B-F938-4641-8E09-224C29D5E026}" type="datetime1">
              <a:rPr lang="en-US" smtClean="0"/>
              <a:t>9/26/16</a:t>
            </a:fld>
            <a:endParaRPr lang="en-US"/>
          </a:p>
        </p:txBody>
      </p:sp>
      <p:sp>
        <p:nvSpPr>
          <p:cNvPr id="20" name="Slide Number Placeholder 19"/>
          <p:cNvSpPr>
            <a:spLocks noGrp="1"/>
          </p:cNvSpPr>
          <p:nvPr>
            <p:ph type="sldNum" sz="quarter" idx="12"/>
          </p:nvPr>
        </p:nvSpPr>
        <p:spPr/>
        <p:txBody>
          <a:bodyPr/>
          <a:lstStyle/>
          <a:p>
            <a:fld id="{078DD6A8-279E-9247-AA2E-4C162CBD7DC9}" type="slidenum">
              <a:rPr lang="en-US" smtClean="0"/>
              <a:t>17</a:t>
            </a:fld>
            <a:endParaRPr lang="en-US"/>
          </a:p>
        </p:txBody>
      </p:sp>
      <p:sp>
        <p:nvSpPr>
          <p:cNvPr id="22" name="Freeform 21"/>
          <p:cNvSpPr/>
          <p:nvPr/>
        </p:nvSpPr>
        <p:spPr>
          <a:xfrm>
            <a:off x="3863079" y="1149209"/>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
        <p:nvSpPr>
          <p:cNvPr id="44" name="Freeform 43"/>
          <p:cNvSpPr/>
          <p:nvPr/>
        </p:nvSpPr>
        <p:spPr>
          <a:xfrm rot="17132716">
            <a:off x="5717618" y="1179646"/>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Tree>
    <p:extLst>
      <p:ext uri="{BB962C8B-B14F-4D97-AF65-F5344CB8AC3E}">
        <p14:creationId xmlns:p14="http://schemas.microsoft.com/office/powerpoint/2010/main" val="2988835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4200" y="564862"/>
            <a:ext cx="2161970"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3200" dirty="0" smtClean="0">
                <a:solidFill>
                  <a:srgbClr val="0000FF"/>
                </a:solidFill>
              </a:rPr>
              <a:t>Gluon GPDs</a:t>
            </a:r>
            <a:endParaRPr lang="en-US" sz="3200" dirty="0">
              <a:solidFill>
                <a:srgbClr val="0000FF"/>
              </a:solidFill>
            </a:endParaRPr>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Screen Shot 2016-05-28 at 10.24.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316" y="1457866"/>
            <a:ext cx="7172284" cy="1380439"/>
          </a:xfrm>
          <a:prstGeom prst="rect">
            <a:avLst/>
          </a:prstGeom>
        </p:spPr>
      </p:pic>
      <p:pic>
        <p:nvPicPr>
          <p:cNvPr id="7" name="Picture 6" descr="Screen Shot 2016-05-29 at 5.15.5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854736"/>
            <a:ext cx="6996371" cy="1225103"/>
          </a:xfrm>
          <a:prstGeom prst="rect">
            <a:avLst/>
          </a:prstGeom>
        </p:spPr>
      </p:pic>
      <p:sp>
        <p:nvSpPr>
          <p:cNvPr id="6" name="Date Placeholder 5"/>
          <p:cNvSpPr>
            <a:spLocks noGrp="1"/>
          </p:cNvSpPr>
          <p:nvPr>
            <p:ph type="dt" sz="half" idx="10"/>
          </p:nvPr>
        </p:nvSpPr>
        <p:spPr/>
        <p:txBody>
          <a:bodyPr/>
          <a:lstStyle/>
          <a:p>
            <a:fld id="{BE133532-6D97-6243-81BE-92AC3DB64765}" type="datetime1">
              <a:rPr lang="en-US" smtClean="0"/>
              <a:t>9/26/16</a:t>
            </a:fld>
            <a:endParaRPr lang="en-US"/>
          </a:p>
        </p:txBody>
      </p:sp>
      <p:sp>
        <p:nvSpPr>
          <p:cNvPr id="8" name="Slide Number Placeholder 7"/>
          <p:cNvSpPr>
            <a:spLocks noGrp="1"/>
          </p:cNvSpPr>
          <p:nvPr>
            <p:ph type="sldNum" sz="quarter" idx="12"/>
          </p:nvPr>
        </p:nvSpPr>
        <p:spPr/>
        <p:txBody>
          <a:bodyPr/>
          <a:lstStyle/>
          <a:p>
            <a:fld id="{078DD6A8-279E-9247-AA2E-4C162CBD7DC9}" type="slidenum">
              <a:rPr lang="en-US" smtClean="0"/>
              <a:t>18</a:t>
            </a:fld>
            <a:endParaRPr lang="en-US"/>
          </a:p>
        </p:txBody>
      </p:sp>
      <p:sp>
        <p:nvSpPr>
          <p:cNvPr id="9" name="TextBox 8"/>
          <p:cNvSpPr txBox="1"/>
          <p:nvPr/>
        </p:nvSpPr>
        <p:spPr>
          <a:xfrm>
            <a:off x="4593956" y="4710507"/>
            <a:ext cx="300082" cy="369332"/>
          </a:xfrm>
          <a:prstGeom prst="rect">
            <a:avLst/>
          </a:prstGeom>
          <a:noFill/>
        </p:spPr>
        <p:txBody>
          <a:bodyPr wrap="none" rtlCol="0">
            <a:spAutoFit/>
          </a:bodyPr>
          <a:lstStyle/>
          <a:p>
            <a:r>
              <a:rPr lang="en-US" dirty="0" smtClean="0"/>
              <a:t>~</a:t>
            </a:r>
            <a:endParaRPr lang="en-US" dirty="0"/>
          </a:p>
        </p:txBody>
      </p:sp>
      <p:sp>
        <p:nvSpPr>
          <p:cNvPr id="10" name="TextBox 9"/>
          <p:cNvSpPr txBox="1"/>
          <p:nvPr/>
        </p:nvSpPr>
        <p:spPr>
          <a:xfrm>
            <a:off x="4536248" y="2949670"/>
            <a:ext cx="385397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solidFill>
                  <a:srgbClr val="0000FF"/>
                </a:solidFill>
              </a:rPr>
              <a:t>Even parity &amp; Gluon </a:t>
            </a:r>
            <a:r>
              <a:rPr lang="en-US" dirty="0" err="1" smtClean="0">
                <a:solidFill>
                  <a:srgbClr val="0000FF"/>
                </a:solidFill>
              </a:rPr>
              <a:t>helicity</a:t>
            </a:r>
            <a:r>
              <a:rPr lang="en-US" dirty="0" smtClean="0">
                <a:solidFill>
                  <a:srgbClr val="0000FF"/>
                </a:solidFill>
              </a:rPr>
              <a:t> conserving</a:t>
            </a:r>
            <a:endParaRPr lang="en-US" dirty="0">
              <a:solidFill>
                <a:srgbClr val="0000FF"/>
              </a:solidFill>
            </a:endParaRPr>
          </a:p>
        </p:txBody>
      </p:sp>
      <p:sp>
        <p:nvSpPr>
          <p:cNvPr id="11" name="TextBox 10"/>
          <p:cNvSpPr txBox="1"/>
          <p:nvPr/>
        </p:nvSpPr>
        <p:spPr>
          <a:xfrm>
            <a:off x="4593956" y="5214165"/>
            <a:ext cx="3796269"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solidFill>
                  <a:srgbClr val="0000FF"/>
                </a:solidFill>
              </a:rPr>
              <a:t>Odd parity &amp; Gluon </a:t>
            </a:r>
            <a:r>
              <a:rPr lang="en-US" dirty="0" err="1">
                <a:solidFill>
                  <a:srgbClr val="0000FF"/>
                </a:solidFill>
              </a:rPr>
              <a:t>helicity</a:t>
            </a:r>
            <a:r>
              <a:rPr lang="en-US" dirty="0">
                <a:solidFill>
                  <a:srgbClr val="0000FF"/>
                </a:solidFill>
              </a:rPr>
              <a:t> conserving</a:t>
            </a:r>
          </a:p>
        </p:txBody>
      </p:sp>
    </p:spTree>
    <p:extLst>
      <p:ext uri="{BB962C8B-B14F-4D97-AF65-F5344CB8AC3E}">
        <p14:creationId xmlns:p14="http://schemas.microsoft.com/office/powerpoint/2010/main" val="3545350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4"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661932" y="342972"/>
            <a:ext cx="5968100" cy="6247863"/>
          </a:xfrm>
          <a:prstGeom prst="rect">
            <a:avLst/>
          </a:prstGeom>
          <a:noFill/>
        </p:spPr>
        <p:txBody>
          <a:bodyPr wrap="none" rtlCol="0">
            <a:spAutoFit/>
          </a:bodyPr>
          <a:lstStyle/>
          <a:p>
            <a:pPr marL="342900" indent="-342900">
              <a:buFont typeface="Arial"/>
              <a:buChar char="•"/>
            </a:pPr>
            <a:r>
              <a:rPr lang="en-US" sz="3200" b="1" dirty="0" smtClean="0">
                <a:solidFill>
                  <a:srgbClr val="FF0000"/>
                </a:solidFill>
                <a:cs typeface="Comic Sans MS Bold"/>
              </a:rPr>
              <a:t>Gluon &amp; Sea quark distributions</a:t>
            </a:r>
          </a:p>
          <a:p>
            <a:r>
              <a:rPr lang="en-US" sz="3200" b="1" dirty="0">
                <a:solidFill>
                  <a:srgbClr val="FF0000"/>
                </a:solidFill>
                <a:cs typeface="Comic Sans MS Bold"/>
              </a:rPr>
              <a:t> </a:t>
            </a:r>
            <a:r>
              <a:rPr lang="en-US" sz="3200" b="1" dirty="0" smtClean="0">
                <a:solidFill>
                  <a:srgbClr val="FF0000"/>
                </a:solidFill>
                <a:cs typeface="Comic Sans MS Bold"/>
              </a:rPr>
              <a:t>       Spectator </a:t>
            </a:r>
            <a:r>
              <a:rPr lang="en-US" sz="3200" b="1" dirty="0">
                <a:solidFill>
                  <a:srgbClr val="FF0000"/>
                </a:solidFill>
                <a:cs typeface="Comic Sans MS Bold"/>
              </a:rPr>
              <a:t>M</a:t>
            </a:r>
            <a:r>
              <a:rPr lang="en-US" sz="3200" b="1" dirty="0" smtClean="0">
                <a:solidFill>
                  <a:srgbClr val="FF0000"/>
                </a:solidFill>
                <a:cs typeface="Comic Sans MS Bold"/>
              </a:rPr>
              <a:t>odel </a:t>
            </a:r>
          </a:p>
          <a:p>
            <a:r>
              <a:rPr lang="en-US" sz="2400" b="1" dirty="0">
                <a:solidFill>
                  <a:srgbClr val="0000FF"/>
                </a:solidFill>
                <a:cs typeface="Comic Sans MS Bold"/>
              </a:rPr>
              <a:t> </a:t>
            </a:r>
            <a:r>
              <a:rPr lang="en-US" sz="2400" b="1" dirty="0" smtClean="0">
                <a:solidFill>
                  <a:srgbClr val="0000FF"/>
                </a:solidFill>
                <a:cs typeface="Comic Sans MS Bold"/>
              </a:rPr>
              <a:t>   </a:t>
            </a:r>
            <a:r>
              <a:rPr lang="en-US" sz="2400" dirty="0" smtClean="0">
                <a:solidFill>
                  <a:srgbClr val="0000FF"/>
                </a:solidFill>
                <a:cs typeface="Comic Sans MS Bold"/>
              </a:rPr>
              <a:t>– generalize </a:t>
            </a:r>
            <a:r>
              <a:rPr lang="en-US" sz="2400" dirty="0" err="1" smtClean="0">
                <a:solidFill>
                  <a:srgbClr val="0000FF"/>
                </a:solidFill>
                <a:cs typeface="Comic Sans MS Bold"/>
              </a:rPr>
              <a:t>Regge-diquark</a:t>
            </a:r>
            <a:r>
              <a:rPr lang="en-US" sz="2400" dirty="0" smtClean="0">
                <a:solidFill>
                  <a:srgbClr val="0000FF"/>
                </a:solidFill>
                <a:cs typeface="Comic Sans MS Bold"/>
              </a:rPr>
              <a:t> spectator model</a:t>
            </a:r>
          </a:p>
          <a:p>
            <a:pPr marL="342900" indent="-342900">
              <a:buFont typeface="Arial"/>
              <a:buChar char="•"/>
            </a:pPr>
            <a:endParaRPr lang="en-US" sz="2400" dirty="0" smtClean="0">
              <a:solidFill>
                <a:srgbClr val="0000FF"/>
              </a:solidFill>
              <a:cs typeface="Comic Sans MS Bold"/>
            </a:endParaRPr>
          </a:p>
          <a:p>
            <a:pPr marL="342900" indent="-342900">
              <a:buFont typeface="Arial"/>
              <a:buChar char="•"/>
            </a:pPr>
            <a:r>
              <a:rPr lang="en-US" sz="2400" dirty="0" smtClean="0">
                <a:solidFill>
                  <a:srgbClr val="0000FF"/>
                </a:solidFill>
                <a:cs typeface="Comic Sans MS Bold"/>
              </a:rPr>
              <a:t>N</a:t>
            </a:r>
            <a:r>
              <a:rPr lang="en-US" sz="2400" dirty="0" smtClean="0">
                <a:solidFill>
                  <a:srgbClr val="0000FF"/>
                </a:solidFill>
                <a:cs typeface="Comic Sans MS Bold"/>
                <a:sym typeface="Wingdings"/>
              </a:rPr>
              <a:t> </a:t>
            </a:r>
            <a:r>
              <a:rPr lang="en-US" sz="2400" b="1" i="1" dirty="0" smtClean="0">
                <a:solidFill>
                  <a:srgbClr val="FF0000"/>
                </a:solidFill>
                <a:cs typeface="Comic Sans MS Bold"/>
                <a:sym typeface="Wingdings"/>
              </a:rPr>
              <a:t>g</a:t>
            </a:r>
            <a:r>
              <a:rPr lang="en-US" sz="2400" dirty="0" smtClean="0">
                <a:solidFill>
                  <a:srgbClr val="0000FF"/>
                </a:solidFill>
                <a:cs typeface="Comic Sans MS Bold"/>
                <a:sym typeface="Wingdings"/>
              </a:rPr>
              <a:t> + “color octet N” spectator (8⊗8⊃1)</a:t>
            </a:r>
          </a:p>
          <a:p>
            <a:r>
              <a:rPr lang="en-US" sz="2400" dirty="0">
                <a:solidFill>
                  <a:srgbClr val="0000FF"/>
                </a:solidFill>
                <a:cs typeface="Comic Sans MS Bold"/>
                <a:sym typeface="Wingdings"/>
              </a:rPr>
              <a:t> </a:t>
            </a:r>
            <a:r>
              <a:rPr lang="en-US" sz="2400" dirty="0" smtClean="0">
                <a:solidFill>
                  <a:srgbClr val="0000FF"/>
                </a:solidFill>
                <a:cs typeface="Comic Sans MS Bold"/>
                <a:sym typeface="Wingdings"/>
              </a:rPr>
              <a:t>                              </a:t>
            </a:r>
            <a:r>
              <a:rPr lang="en-US" sz="2000" dirty="0" smtClean="0">
                <a:solidFill>
                  <a:srgbClr val="0000FF"/>
                </a:solidFill>
                <a:cs typeface="Comic Sans MS Bold"/>
                <a:sym typeface="Wingdings"/>
              </a:rPr>
              <a:t> (could be spin ½ or 3/2)</a:t>
            </a:r>
          </a:p>
          <a:p>
            <a:pPr marL="342900" indent="-342900">
              <a:buFont typeface="Arial"/>
              <a:buChar char="•"/>
            </a:pPr>
            <a:r>
              <a:rPr lang="en-US" sz="2400" dirty="0" smtClean="0">
                <a:solidFill>
                  <a:srgbClr val="0000FF"/>
                </a:solidFill>
                <a:cs typeface="Comic Sans MS Bold"/>
                <a:sym typeface="Wingdings"/>
              </a:rPr>
              <a:t>(N </a:t>
            </a:r>
            <a:r>
              <a:rPr lang="en-US" sz="2400" b="1" i="1" dirty="0" smtClean="0">
                <a:solidFill>
                  <a:srgbClr val="FF0000"/>
                </a:solidFill>
                <a:cs typeface="Comic Sans MS Bold"/>
                <a:sym typeface="Wingdings"/>
              </a:rPr>
              <a:t>anti-u </a:t>
            </a:r>
            <a:r>
              <a:rPr lang="en-US" sz="2400" dirty="0" smtClean="0">
                <a:solidFill>
                  <a:srgbClr val="0000FF"/>
                </a:solidFill>
                <a:cs typeface="Comic Sans MS Bold"/>
                <a:sym typeface="Wingdings"/>
              </a:rPr>
              <a:t>+ color 3 “</a:t>
            </a:r>
            <a:r>
              <a:rPr lang="en-US" sz="2400" dirty="0" err="1" smtClean="0">
                <a:solidFill>
                  <a:srgbClr val="0000FF"/>
                </a:solidFill>
                <a:cs typeface="Comic Sans MS Bold"/>
                <a:sym typeface="Wingdings"/>
              </a:rPr>
              <a:t>tetraquark”uuud</a:t>
            </a:r>
            <a:r>
              <a:rPr lang="en-US" sz="2400" dirty="0" smtClean="0">
                <a:solidFill>
                  <a:srgbClr val="0000FF"/>
                </a:solidFill>
                <a:cs typeface="Comic Sans MS Bold"/>
                <a:sym typeface="Wingdings"/>
              </a:rPr>
              <a:t>)</a:t>
            </a:r>
          </a:p>
          <a:p>
            <a:pPr marL="342900" indent="-342900">
              <a:buFont typeface="Arial"/>
              <a:buChar char="•"/>
            </a:pPr>
            <a:endParaRPr lang="en-US" sz="2400" dirty="0" smtClean="0">
              <a:solidFill>
                <a:srgbClr val="0000FF"/>
              </a:solidFill>
              <a:cs typeface="Comic Sans MS Bold"/>
            </a:endParaRPr>
          </a:p>
          <a:p>
            <a:pPr marL="342900" indent="-342900">
              <a:buFont typeface="Arial"/>
              <a:buChar char="•"/>
            </a:pPr>
            <a:r>
              <a:rPr lang="en-US" sz="2400" dirty="0" smtClean="0">
                <a:solidFill>
                  <a:srgbClr val="0000FF"/>
                </a:solidFill>
                <a:cs typeface="Comic Sans MS Bold"/>
              </a:rPr>
              <a:t>How to normalize?</a:t>
            </a:r>
          </a:p>
          <a:p>
            <a:r>
              <a:rPr lang="en-US" sz="2400" dirty="0" smtClean="0">
                <a:solidFill>
                  <a:srgbClr val="0000FF"/>
                </a:solidFill>
                <a:cs typeface="Comic Sans MS Bold"/>
              </a:rPr>
              <a:t>               H</a:t>
            </a:r>
            <a:r>
              <a:rPr lang="en-US" sz="2400" baseline="-25000" dirty="0" smtClean="0">
                <a:solidFill>
                  <a:srgbClr val="0000FF"/>
                </a:solidFill>
                <a:cs typeface="Comic Sans MS Bold"/>
              </a:rPr>
              <a:t>g</a:t>
            </a:r>
            <a:r>
              <a:rPr lang="en-US" sz="2400" dirty="0" smtClean="0">
                <a:solidFill>
                  <a:srgbClr val="0000FF"/>
                </a:solidFill>
                <a:cs typeface="Comic Sans MS Bold"/>
              </a:rPr>
              <a:t>(</a:t>
            </a:r>
            <a:r>
              <a:rPr lang="en-US" sz="2400" dirty="0" err="1" smtClean="0">
                <a:solidFill>
                  <a:srgbClr val="0000FF"/>
                </a:solidFill>
                <a:cs typeface="Comic Sans MS Bold"/>
              </a:rPr>
              <a:t>x,ξ,t</a:t>
            </a:r>
            <a:r>
              <a:rPr lang="en-US" sz="2400" dirty="0" smtClean="0">
                <a:solidFill>
                  <a:srgbClr val="0000FF"/>
                </a:solidFill>
                <a:cs typeface="Comic Sans MS Bold"/>
              </a:rPr>
              <a:t>)</a:t>
            </a:r>
            <a:r>
              <a:rPr lang="en-US" sz="2400" baseline="-25000" dirty="0" smtClean="0">
                <a:solidFill>
                  <a:srgbClr val="0000FF"/>
                </a:solidFill>
                <a:cs typeface="Comic Sans MS Bold"/>
              </a:rPr>
              <a:t>Q</a:t>
            </a:r>
            <a:r>
              <a:rPr lang="en-US" sz="2400" baseline="30000" dirty="0" smtClean="0">
                <a:solidFill>
                  <a:srgbClr val="0000FF"/>
                </a:solidFill>
                <a:cs typeface="Comic Sans MS Bold"/>
              </a:rPr>
              <a:t>2</a:t>
            </a:r>
            <a:r>
              <a:rPr lang="en-US" sz="2400" dirty="0" smtClean="0">
                <a:solidFill>
                  <a:srgbClr val="0000FF"/>
                </a:solidFill>
                <a:cs typeface="Comic Sans MS Bold"/>
              </a:rPr>
              <a:t> </a:t>
            </a:r>
            <a:r>
              <a:rPr lang="en-US" sz="2400" dirty="0" smtClean="0">
                <a:solidFill>
                  <a:srgbClr val="0000FF"/>
                </a:solidFill>
                <a:cs typeface="Comic Sans MS Bold"/>
                <a:sym typeface="Wingdings"/>
              </a:rPr>
              <a:t></a:t>
            </a:r>
            <a:r>
              <a:rPr lang="en-US" sz="2400" dirty="0">
                <a:solidFill>
                  <a:srgbClr val="0000FF"/>
                </a:solidFill>
                <a:cs typeface="Comic Sans MS Bold"/>
              </a:rPr>
              <a:t>H</a:t>
            </a:r>
            <a:r>
              <a:rPr lang="en-US" sz="2400" baseline="-25000" dirty="0">
                <a:solidFill>
                  <a:srgbClr val="0000FF"/>
                </a:solidFill>
                <a:cs typeface="Comic Sans MS Bold"/>
              </a:rPr>
              <a:t>g</a:t>
            </a:r>
            <a:r>
              <a:rPr lang="en-US" sz="2400" dirty="0">
                <a:solidFill>
                  <a:srgbClr val="0000FF"/>
                </a:solidFill>
                <a:cs typeface="Comic Sans MS Bold"/>
              </a:rPr>
              <a:t>(x</a:t>
            </a:r>
            <a:r>
              <a:rPr lang="en-US" sz="2400" dirty="0" smtClean="0">
                <a:solidFill>
                  <a:srgbClr val="0000FF"/>
                </a:solidFill>
                <a:cs typeface="Comic Sans MS Bold"/>
              </a:rPr>
              <a:t>,0,0)</a:t>
            </a:r>
            <a:r>
              <a:rPr lang="en-US" sz="2400" baseline="-25000" dirty="0">
                <a:solidFill>
                  <a:srgbClr val="0000FF"/>
                </a:solidFill>
                <a:cs typeface="Comic Sans MS Bold"/>
              </a:rPr>
              <a:t>Q</a:t>
            </a:r>
            <a:r>
              <a:rPr lang="en-US" sz="2400" baseline="30000" dirty="0">
                <a:solidFill>
                  <a:srgbClr val="0000FF"/>
                </a:solidFill>
                <a:cs typeface="Comic Sans MS Bold"/>
              </a:rPr>
              <a:t>2</a:t>
            </a:r>
            <a:r>
              <a:rPr lang="en-US" sz="2400" dirty="0">
                <a:solidFill>
                  <a:srgbClr val="0000FF"/>
                </a:solidFill>
                <a:cs typeface="Comic Sans MS Bold"/>
              </a:rPr>
              <a:t> </a:t>
            </a:r>
            <a:r>
              <a:rPr lang="en-US" sz="2400" dirty="0" smtClean="0">
                <a:solidFill>
                  <a:srgbClr val="0000FF"/>
                </a:solidFill>
                <a:cs typeface="Comic Sans MS Bold"/>
              </a:rPr>
              <a:t>=</a:t>
            </a:r>
            <a:r>
              <a:rPr lang="en-US" sz="2400" dirty="0" err="1" smtClean="0">
                <a:solidFill>
                  <a:srgbClr val="0000FF"/>
                </a:solidFill>
                <a:cs typeface="Comic Sans MS Bold"/>
              </a:rPr>
              <a:t>xG</a:t>
            </a:r>
            <a:r>
              <a:rPr lang="en-US" sz="2400" dirty="0" smtClean="0">
                <a:solidFill>
                  <a:srgbClr val="0000FF"/>
                </a:solidFill>
                <a:cs typeface="Comic Sans MS Bold"/>
              </a:rPr>
              <a:t>(x)</a:t>
            </a:r>
            <a:r>
              <a:rPr lang="en-US" sz="2400" baseline="-25000" dirty="0">
                <a:solidFill>
                  <a:srgbClr val="0000FF"/>
                </a:solidFill>
                <a:cs typeface="Comic Sans MS Bold"/>
              </a:rPr>
              <a:t> </a:t>
            </a:r>
            <a:r>
              <a:rPr lang="en-US" sz="2400" baseline="-25000" dirty="0" smtClean="0">
                <a:solidFill>
                  <a:srgbClr val="0000FF"/>
                </a:solidFill>
                <a:cs typeface="Comic Sans MS Bold"/>
              </a:rPr>
              <a:t>Q</a:t>
            </a:r>
            <a:r>
              <a:rPr lang="en-US" sz="2400" baseline="30000" dirty="0" smtClean="0">
                <a:solidFill>
                  <a:srgbClr val="0000FF"/>
                </a:solidFill>
                <a:cs typeface="Comic Sans MS Bold"/>
              </a:rPr>
              <a:t>2</a:t>
            </a:r>
          </a:p>
          <a:p>
            <a:pPr marL="342900" indent="-342900">
              <a:buFont typeface="Arial"/>
              <a:buChar char="•"/>
            </a:pPr>
            <a:r>
              <a:rPr lang="en-US" sz="2400" dirty="0" smtClean="0">
                <a:solidFill>
                  <a:srgbClr val="0000FF"/>
                </a:solidFill>
                <a:cs typeface="Comic Sans MS Bold"/>
                <a:sym typeface="Wingdings"/>
              </a:rPr>
              <a:t>    Evolution &amp; small x phenomenology</a:t>
            </a:r>
          </a:p>
          <a:p>
            <a:pPr marL="342900" indent="-342900">
              <a:buFont typeface="Arial"/>
              <a:buChar char="•"/>
            </a:pPr>
            <a:r>
              <a:rPr lang="en-US" sz="2400" dirty="0" smtClean="0">
                <a:solidFill>
                  <a:srgbClr val="0000FF"/>
                </a:solidFill>
                <a:cs typeface="Comic Sans MS Bold"/>
                <a:sym typeface="Wingdings"/>
              </a:rPr>
              <a:t>Sea quark distributions </a:t>
            </a:r>
            <a:r>
              <a:rPr lang="en-US" sz="2400" dirty="0" err="1" smtClean="0">
                <a:solidFill>
                  <a:srgbClr val="0000FF"/>
                </a:solidFill>
                <a:cs typeface="Comic Sans MS Bold"/>
                <a:sym typeface="Wingdings"/>
              </a:rPr>
              <a:t>H</a:t>
            </a:r>
            <a:r>
              <a:rPr lang="en-US" sz="2400" baseline="-25000" dirty="0" err="1" smtClean="0">
                <a:solidFill>
                  <a:srgbClr val="0000FF"/>
                </a:solidFill>
                <a:cs typeface="Comic Sans MS Bold"/>
                <a:sym typeface="Wingdings"/>
              </a:rPr>
              <a:t>anti</a:t>
            </a:r>
            <a:r>
              <a:rPr lang="en-US" sz="2400" baseline="-25000" dirty="0" smtClean="0">
                <a:solidFill>
                  <a:srgbClr val="0000FF"/>
                </a:solidFill>
                <a:cs typeface="Comic Sans MS Bold"/>
                <a:sym typeface="Wingdings"/>
              </a:rPr>
              <a:t>-u</a:t>
            </a:r>
            <a:r>
              <a:rPr lang="en-US" sz="2400" dirty="0" smtClean="0">
                <a:solidFill>
                  <a:srgbClr val="0000FF"/>
                </a:solidFill>
                <a:cs typeface="Comic Sans MS Bold"/>
                <a:sym typeface="Wingdings"/>
              </a:rPr>
              <a:t>(x,0,0) . . .</a:t>
            </a:r>
          </a:p>
          <a:p>
            <a:r>
              <a:rPr lang="en-US" sz="2400" dirty="0" smtClean="0">
                <a:solidFill>
                  <a:srgbClr val="0000FF"/>
                </a:solidFill>
                <a:cs typeface="Comic Sans MS Bold"/>
                <a:sym typeface="Wingdings"/>
              </a:rPr>
              <a:t> </a:t>
            </a:r>
            <a:r>
              <a:rPr lang="en-US" sz="2400" dirty="0" smtClean="0">
                <a:solidFill>
                  <a:srgbClr val="0000FF"/>
                </a:solidFill>
                <a:cs typeface="Comic Sans MS Bold"/>
              </a:rPr>
              <a:t> </a:t>
            </a:r>
          </a:p>
          <a:p>
            <a:pPr marL="342900" indent="-342900">
              <a:buFont typeface="Arial"/>
              <a:buChar char="•"/>
            </a:pPr>
            <a:r>
              <a:rPr lang="en-US" sz="2400" dirty="0" smtClean="0">
                <a:solidFill>
                  <a:srgbClr val="0000FF"/>
                </a:solidFill>
                <a:cs typeface="Comic Sans MS Bold"/>
              </a:rPr>
              <a:t>Use </a:t>
            </a:r>
            <a:r>
              <a:rPr lang="en-US" sz="2400" dirty="0" err="1" smtClean="0">
                <a:solidFill>
                  <a:srgbClr val="0000FF"/>
                </a:solidFill>
                <a:cs typeface="Comic Sans MS Bold"/>
              </a:rPr>
              <a:t>pdf’s</a:t>
            </a:r>
            <a:r>
              <a:rPr lang="en-US" sz="2400" dirty="0" smtClean="0">
                <a:solidFill>
                  <a:srgbClr val="0000FF"/>
                </a:solidFill>
                <a:cs typeface="Comic Sans MS Bold"/>
              </a:rPr>
              <a:t> to fix x dependence</a:t>
            </a:r>
          </a:p>
          <a:p>
            <a:pPr marL="342900" indent="-342900">
              <a:buFont typeface="Arial"/>
              <a:buChar char="•"/>
            </a:pPr>
            <a:endParaRPr lang="en-US" sz="2400" dirty="0">
              <a:solidFill>
                <a:srgbClr val="0000FF"/>
              </a:solidFill>
              <a:cs typeface="Comic Sans MS Bold"/>
            </a:endParaRPr>
          </a:p>
          <a:p>
            <a:pPr marL="342900" indent="-342900">
              <a:buFont typeface="Arial"/>
              <a:buChar char="•"/>
            </a:pPr>
            <a:r>
              <a:rPr lang="en-US" sz="2400" dirty="0" smtClean="0">
                <a:solidFill>
                  <a:srgbClr val="0000FF"/>
                </a:solidFill>
                <a:cs typeface="Comic Sans MS Bold"/>
              </a:rPr>
              <a:t>Small x ~ </a:t>
            </a:r>
            <a:r>
              <a:rPr lang="en-US" sz="2400" dirty="0" err="1" smtClean="0">
                <a:solidFill>
                  <a:srgbClr val="0000FF"/>
                </a:solidFill>
                <a:cs typeface="Comic Sans MS Bold"/>
              </a:rPr>
              <a:t>Pomeron</a:t>
            </a:r>
            <a:endParaRPr lang="en-US" sz="2400" dirty="0" smtClean="0">
              <a:solidFill>
                <a:srgbClr val="0000FF"/>
              </a:solidFill>
              <a:cs typeface="Comic Sans MS Bold"/>
            </a:endParaRPr>
          </a:p>
        </p:txBody>
      </p:sp>
      <p:sp>
        <p:nvSpPr>
          <p:cNvPr id="3" name="Date Placeholder 2"/>
          <p:cNvSpPr>
            <a:spLocks noGrp="1"/>
          </p:cNvSpPr>
          <p:nvPr>
            <p:ph type="dt" sz="half" idx="10"/>
          </p:nvPr>
        </p:nvSpPr>
        <p:spPr/>
        <p:txBody>
          <a:bodyPr/>
          <a:lstStyle/>
          <a:p>
            <a:fld id="{79F571DF-43DD-D24D-85D8-FC42A23C7D1B}" type="datetime1">
              <a:rPr lang="en-US" smtClean="0"/>
              <a:t>9/26/16</a:t>
            </a:fld>
            <a:endParaRPr lang="en-US"/>
          </a:p>
        </p:txBody>
      </p:sp>
      <p:sp>
        <p:nvSpPr>
          <p:cNvPr id="5" name="Slide Number Placeholder 4"/>
          <p:cNvSpPr>
            <a:spLocks noGrp="1"/>
          </p:cNvSpPr>
          <p:nvPr>
            <p:ph type="sldNum" sz="quarter" idx="12"/>
          </p:nvPr>
        </p:nvSpPr>
        <p:spPr/>
        <p:txBody>
          <a:bodyPr/>
          <a:lstStyle/>
          <a:p>
            <a:fld id="{078DD6A8-279E-9247-AA2E-4C162CBD7DC9}" type="slidenum">
              <a:rPr lang="en-US" smtClean="0"/>
              <a:t>19</a:t>
            </a:fld>
            <a:endParaRPr lang="en-US"/>
          </a:p>
        </p:txBody>
      </p:sp>
    </p:spTree>
    <p:extLst>
      <p:ext uri="{BB962C8B-B14F-4D97-AF65-F5344CB8AC3E}">
        <p14:creationId xmlns:p14="http://schemas.microsoft.com/office/powerpoint/2010/main" val="429146667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The "flexible" </a:t>
            </a:r>
            <a:r>
              <a:rPr lang="en-US" dirty="0" err="1"/>
              <a:t>parametrization</a:t>
            </a:r>
            <a:r>
              <a:rPr lang="en-US" dirty="0"/>
              <a:t> of quark and gluon Generalized Parton Distributions (GPDs), based on spectator models and </a:t>
            </a:r>
            <a:r>
              <a:rPr lang="en-US" dirty="0" err="1"/>
              <a:t>Regge</a:t>
            </a:r>
            <a:r>
              <a:rPr lang="en-US" dirty="0"/>
              <a:t> behavior, will be presented. The Chiral Even GPDs, constrained by nucleon form factors and PDFs, determine deeply virtual Compton scattering amplitudes and are compared with cross section and polarization data. The Chiral Odd GPDs, including "</a:t>
            </a:r>
            <a:r>
              <a:rPr lang="en-US" dirty="0" err="1"/>
              <a:t>transversity</a:t>
            </a:r>
            <a:r>
              <a:rPr lang="en-US" dirty="0"/>
              <a:t>", contribute to </a:t>
            </a:r>
            <a:r>
              <a:rPr lang="en-US" dirty="0" err="1"/>
              <a:t>pseudoscalar</a:t>
            </a:r>
            <a:r>
              <a:rPr lang="en-US" dirty="0"/>
              <a:t> </a:t>
            </a:r>
            <a:r>
              <a:rPr lang="en-US" dirty="0" err="1"/>
              <a:t>leptoproduction</a:t>
            </a:r>
            <a:r>
              <a:rPr lang="en-US" dirty="0"/>
              <a:t> and are compared to recent experimental data. The </a:t>
            </a:r>
            <a:r>
              <a:rPr lang="en-US" b="1" dirty="0">
                <a:solidFill>
                  <a:srgbClr val="FF0000"/>
                </a:solidFill>
              </a:rPr>
              <a:t>spectator scheme is extended to new quark-sea and gluon GPDs</a:t>
            </a:r>
            <a:r>
              <a:rPr lang="en-US" dirty="0"/>
              <a:t>. Predictions for an array of spin-dependent angular distributions and asymmetries in Deeply Virtual Scattering processes related to these distributions is explored. </a:t>
            </a:r>
          </a:p>
          <a:p>
            <a:pPr marL="0" indent="0">
              <a:buNone/>
            </a:pPr>
            <a:endParaRPr lang="en-US" dirty="0"/>
          </a:p>
        </p:txBody>
      </p:sp>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2</a:t>
            </a:fld>
            <a:endParaRPr lang="en-US"/>
          </a:p>
        </p:txBody>
      </p:sp>
      <p:pic>
        <p:nvPicPr>
          <p:cNvPr id="7"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6021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cs typeface="Comic Sans MS"/>
              </a:rPr>
              <a:t>Gluon distribution model?</a:t>
            </a:r>
            <a:endParaRPr lang="en-US" b="1" dirty="0">
              <a:solidFill>
                <a:srgbClr val="0000FF"/>
              </a:solidFill>
              <a:cs typeface="Comic Sans MS"/>
            </a:endParaRPr>
          </a:p>
        </p:txBody>
      </p:sp>
      <p:sp>
        <p:nvSpPr>
          <p:cNvPr id="3" name="Content Placeholder 2"/>
          <p:cNvSpPr>
            <a:spLocks noGrp="1"/>
          </p:cNvSpPr>
          <p:nvPr>
            <p:ph idx="1"/>
          </p:nvPr>
        </p:nvSpPr>
        <p:spPr/>
        <p:txBody>
          <a:bodyPr/>
          <a:lstStyle/>
          <a:p>
            <a:r>
              <a:rPr lang="en-US" dirty="0" smtClean="0"/>
              <a:t>What to expect for H</a:t>
            </a:r>
            <a:r>
              <a:rPr lang="en-US" baseline="-25000" dirty="0" smtClean="0"/>
              <a:t>g </a:t>
            </a:r>
            <a:r>
              <a:rPr lang="en-US" dirty="0" smtClean="0"/>
              <a:t>, </a:t>
            </a:r>
            <a:r>
              <a:rPr lang="en-US" dirty="0" err="1" smtClean="0"/>
              <a:t>E</a:t>
            </a:r>
            <a:r>
              <a:rPr lang="en-US" baseline="-25000" dirty="0" err="1" smtClean="0"/>
              <a:t>g</a:t>
            </a:r>
            <a:r>
              <a:rPr lang="en-US" dirty="0" smtClean="0"/>
              <a:t>(</a:t>
            </a:r>
            <a:r>
              <a:rPr lang="en-US" dirty="0" err="1" smtClean="0"/>
              <a:t>x,ξ,t</a:t>
            </a:r>
            <a:r>
              <a:rPr lang="en-US" dirty="0" smtClean="0"/>
              <a:t>) , . . .  ?</a:t>
            </a:r>
          </a:p>
          <a:p>
            <a:r>
              <a:rPr lang="en-US" dirty="0" smtClean="0"/>
              <a:t>Begin with normalization</a:t>
            </a:r>
          </a:p>
          <a:p>
            <a:pPr marL="0" indent="0">
              <a:buNone/>
            </a:pPr>
            <a:r>
              <a:rPr lang="en-US" dirty="0" smtClean="0"/>
              <a:t>                H</a:t>
            </a:r>
            <a:r>
              <a:rPr lang="en-US" baseline="-25000" dirty="0" smtClean="0"/>
              <a:t>g</a:t>
            </a:r>
            <a:r>
              <a:rPr lang="en-US" dirty="0"/>
              <a:t>(x</a:t>
            </a:r>
            <a:r>
              <a:rPr lang="en-US" dirty="0" smtClean="0"/>
              <a:t>,0,0) </a:t>
            </a:r>
            <a:r>
              <a:rPr lang="en-US" dirty="0" smtClean="0">
                <a:sym typeface="Wingdings"/>
              </a:rPr>
              <a:t> </a:t>
            </a:r>
            <a:r>
              <a:rPr lang="en-US" dirty="0" err="1" smtClean="0">
                <a:sym typeface="Wingdings"/>
              </a:rPr>
              <a:t>xG</a:t>
            </a:r>
            <a:r>
              <a:rPr lang="en-US" dirty="0" smtClean="0">
                <a:sym typeface="Wingdings"/>
              </a:rPr>
              <a:t>(x)|</a:t>
            </a:r>
            <a:r>
              <a:rPr lang="en-US" baseline="-25000" dirty="0" smtClean="0">
                <a:sym typeface="Wingdings"/>
              </a:rPr>
              <a:t>Q</a:t>
            </a:r>
            <a:r>
              <a:rPr lang="en-US" baseline="30000" dirty="0" smtClean="0">
                <a:sym typeface="Wingdings"/>
              </a:rPr>
              <a:t>2</a:t>
            </a:r>
            <a:r>
              <a:rPr lang="en-US" dirty="0" smtClean="0">
                <a:sym typeface="Wingdings"/>
              </a:rPr>
              <a:t>  </a:t>
            </a:r>
            <a:r>
              <a:rPr lang="en-US" dirty="0" err="1" smtClean="0">
                <a:sym typeface="Wingdings"/>
              </a:rPr>
              <a:t>unpolarized</a:t>
            </a:r>
            <a:endParaRPr lang="en-US" dirty="0" smtClean="0">
              <a:sym typeface="Wingdings"/>
            </a:endParaRPr>
          </a:p>
          <a:p>
            <a:r>
              <a:rPr lang="en-US" dirty="0" err="1" smtClean="0"/>
              <a:t>Parametrize</a:t>
            </a:r>
            <a:r>
              <a:rPr lang="en-US" dirty="0" smtClean="0"/>
              <a:t> via “spectator” model by </a:t>
            </a:r>
            <a:r>
              <a:rPr lang="en-US" dirty="0" err="1" smtClean="0"/>
              <a:t>pdf’s</a:t>
            </a:r>
            <a:endParaRPr lang="en-US" dirty="0" smtClean="0"/>
          </a:p>
          <a:p>
            <a:r>
              <a:rPr lang="en-US" dirty="0" smtClean="0"/>
              <a:t>Follow same procedure as for valence quark chiral even GPDs </a:t>
            </a:r>
          </a:p>
        </p:txBody>
      </p:sp>
      <p:sp>
        <p:nvSpPr>
          <p:cNvPr id="4" name="Footer Placeholder 3"/>
          <p:cNvSpPr>
            <a:spLocks noGrp="1"/>
          </p:cNvSpPr>
          <p:nvPr>
            <p:ph type="ftr" sz="quarter" idx="11"/>
          </p:nvPr>
        </p:nvSpPr>
        <p:spPr/>
        <p:txBody>
          <a:bodyPr/>
          <a:lstStyle/>
          <a:p>
            <a:r>
              <a:rPr lang="en-US" dirty="0" smtClean="0"/>
              <a:t>G. R. Goldstein  SPIN 2016</a:t>
            </a:r>
            <a:endParaRPr lang="en-US" dirty="0"/>
          </a:p>
        </p:txBody>
      </p:sp>
      <p:pic>
        <p:nvPicPr>
          <p:cNvPr id="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fld id="{72CED7B3-C0FC-1E40-BB6C-3F7F6C7A3DBA}" type="datetime1">
              <a:rPr lang="en-US" smtClean="0"/>
              <a:t>9/26/16</a:t>
            </a:fld>
            <a:endParaRPr lang="en-US"/>
          </a:p>
        </p:txBody>
      </p:sp>
      <p:sp>
        <p:nvSpPr>
          <p:cNvPr id="7" name="Slide Number Placeholder 6"/>
          <p:cNvSpPr>
            <a:spLocks noGrp="1"/>
          </p:cNvSpPr>
          <p:nvPr>
            <p:ph type="sldNum" sz="quarter" idx="12"/>
          </p:nvPr>
        </p:nvSpPr>
        <p:spPr/>
        <p:txBody>
          <a:bodyPr/>
          <a:lstStyle/>
          <a:p>
            <a:fld id="{078DD6A8-279E-9247-AA2E-4C162CBD7DC9}" type="slidenum">
              <a:rPr lang="en-US" smtClean="0"/>
              <a:t>20</a:t>
            </a:fld>
            <a:endParaRPr lang="en-US"/>
          </a:p>
        </p:txBody>
      </p:sp>
    </p:spTree>
    <p:extLst>
      <p:ext uri="{BB962C8B-B14F-4D97-AF65-F5344CB8AC3E}">
        <p14:creationId xmlns:p14="http://schemas.microsoft.com/office/powerpoint/2010/main" val="23589804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tx2"/>
                </a:solidFill>
              </a:rPr>
              <a:t>Gluon ‘vertex functions’ </a:t>
            </a:r>
            <a:r>
              <a:rPr lang="en-US" sz="3600" b="1" dirty="0" err="1" smtClean="0">
                <a:solidFill>
                  <a:schemeClr val="tx2"/>
                </a:solidFill>
                <a:latin typeface="Apple Chancery"/>
                <a:cs typeface="Apple Chancery"/>
              </a:rPr>
              <a:t>G</a:t>
            </a:r>
            <a:r>
              <a:rPr lang="en-US" sz="3600" b="1" baseline="-25000" dirty="0" err="1" smtClean="0">
                <a:solidFill>
                  <a:schemeClr val="tx2"/>
                </a:solidFill>
                <a:latin typeface="+mn-lt"/>
                <a:cs typeface="Apple Chancery"/>
              </a:rPr>
              <a:t>Λx</a:t>
            </a:r>
            <a:r>
              <a:rPr lang="en-US" sz="3600" b="1" baseline="-25000" dirty="0" smtClean="0">
                <a:solidFill>
                  <a:schemeClr val="tx2"/>
                </a:solidFill>
                <a:latin typeface="+mn-lt"/>
                <a:cs typeface="Apple Chancery"/>
              </a:rPr>
              <a:t> ; </a:t>
            </a:r>
            <a:r>
              <a:rPr lang="en-US" sz="3600" b="1" baseline="-25000" dirty="0" err="1" smtClean="0">
                <a:solidFill>
                  <a:schemeClr val="tx2"/>
                </a:solidFill>
                <a:latin typeface="+mn-lt"/>
                <a:cs typeface="Apple Chancery"/>
              </a:rPr>
              <a:t>Λg</a:t>
            </a:r>
            <a:r>
              <a:rPr lang="en-US" sz="3600" b="1" baseline="-25000" dirty="0" smtClean="0">
                <a:solidFill>
                  <a:schemeClr val="tx2"/>
                </a:solidFill>
                <a:latin typeface="+mn-lt"/>
                <a:cs typeface="Apple Chancery"/>
              </a:rPr>
              <a:t>, </a:t>
            </a:r>
            <a:r>
              <a:rPr lang="en-US" sz="3600" b="1" baseline="-25000" dirty="0" err="1" smtClean="0">
                <a:solidFill>
                  <a:schemeClr val="tx2"/>
                </a:solidFill>
                <a:latin typeface="+mn-lt"/>
                <a:cs typeface="Apple Chancery"/>
              </a:rPr>
              <a:t>Λ</a:t>
            </a:r>
            <a:endParaRPr lang="en-US" sz="3600" b="1" dirty="0">
              <a:solidFill>
                <a:schemeClr val="tx2"/>
              </a:solidFill>
            </a:endParaRPr>
          </a:p>
        </p:txBody>
      </p:sp>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21</a:t>
            </a:fld>
            <a:endParaRPr lang="en-US"/>
          </a:p>
        </p:txBody>
      </p:sp>
      <p:pic>
        <p:nvPicPr>
          <p:cNvPr id="7" name="Picture 6" descr="Table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6783" y="1369359"/>
            <a:ext cx="5600700" cy="4114800"/>
          </a:xfrm>
          <a:prstGeom prst="rect">
            <a:avLst/>
          </a:prstGeom>
        </p:spPr>
      </p:pic>
      <p:pic>
        <p:nvPicPr>
          <p:cNvPr id="8" name="Picture 7" descr="X'_k-tild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7016" y="5542518"/>
            <a:ext cx="3898900" cy="444500"/>
          </a:xfrm>
          <a:prstGeom prst="rect">
            <a:avLst/>
          </a:prstGeom>
        </p:spPr>
      </p:pic>
      <p:sp>
        <p:nvSpPr>
          <p:cNvPr id="9" name="TextBox 8"/>
          <p:cNvSpPr txBox="1"/>
          <p:nvPr/>
        </p:nvSpPr>
        <p:spPr>
          <a:xfrm>
            <a:off x="4217016" y="5987018"/>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
        <p:nvSpPr>
          <p:cNvPr id="10" name="Line 4"/>
          <p:cNvSpPr>
            <a:spLocks noChangeShapeType="1"/>
          </p:cNvSpPr>
          <p:nvPr/>
        </p:nvSpPr>
        <p:spPr bwMode="auto">
          <a:xfrm flipV="1">
            <a:off x="1927077" y="2298700"/>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8"/>
          <p:cNvSpPr>
            <a:spLocks noChangeShapeType="1"/>
          </p:cNvSpPr>
          <p:nvPr/>
        </p:nvSpPr>
        <p:spPr bwMode="auto">
          <a:xfrm flipH="1">
            <a:off x="1698477" y="1703387"/>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12"/>
          <p:cNvSpPr>
            <a:spLocks noChangeShapeType="1"/>
          </p:cNvSpPr>
          <p:nvPr/>
        </p:nvSpPr>
        <p:spPr bwMode="auto">
          <a:xfrm flipV="1">
            <a:off x="1850877" y="1855787"/>
            <a:ext cx="152400" cy="2286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 name="Text Box 13"/>
          <p:cNvSpPr txBox="1">
            <a:spLocks noChangeArrowheads="1"/>
          </p:cNvSpPr>
          <p:nvPr/>
        </p:nvSpPr>
        <p:spPr bwMode="auto">
          <a:xfrm>
            <a:off x="555477" y="1720850"/>
            <a:ext cx="1230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2000" dirty="0" smtClean="0">
                <a:latin typeface="Comic Sans MS" charset="0"/>
              </a:rPr>
              <a:t>𝛌, k</a:t>
            </a:r>
            <a:r>
              <a:rPr lang="en-US" sz="2000" baseline="30000" dirty="0">
                <a:latin typeface="Comic Sans MS" charset="0"/>
              </a:rPr>
              <a:t>+</a:t>
            </a:r>
            <a:r>
              <a:rPr lang="en-US" sz="2000" dirty="0">
                <a:latin typeface="Comic Sans MS" charset="0"/>
              </a:rPr>
              <a:t>=XP</a:t>
            </a:r>
            <a:r>
              <a:rPr lang="en-US" sz="2000" baseline="30000" dirty="0">
                <a:latin typeface="Comic Sans MS" charset="0"/>
              </a:rPr>
              <a:t>+</a:t>
            </a:r>
            <a:endParaRPr lang="en-US" dirty="0"/>
          </a:p>
        </p:txBody>
      </p:sp>
      <p:sp>
        <p:nvSpPr>
          <p:cNvPr id="14" name="Oval 19"/>
          <p:cNvSpPr>
            <a:spLocks noChangeArrowheads="1"/>
          </p:cNvSpPr>
          <p:nvPr/>
        </p:nvSpPr>
        <p:spPr bwMode="auto">
          <a:xfrm>
            <a:off x="1622277" y="2146300"/>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15" name="Line 20"/>
          <p:cNvSpPr>
            <a:spLocks noChangeShapeType="1"/>
          </p:cNvSpPr>
          <p:nvPr/>
        </p:nvSpPr>
        <p:spPr bwMode="auto">
          <a:xfrm flipV="1">
            <a:off x="555477" y="2298700"/>
            <a:ext cx="1371600" cy="6096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 name="Rectangle 21"/>
          <p:cNvSpPr>
            <a:spLocks noChangeArrowheads="1"/>
          </p:cNvSpPr>
          <p:nvPr/>
        </p:nvSpPr>
        <p:spPr bwMode="auto">
          <a:xfrm>
            <a:off x="326877" y="2527300"/>
            <a:ext cx="395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Comic Sans MS" charset="0"/>
              </a:rPr>
              <a:t>P</a:t>
            </a:r>
            <a:r>
              <a:rPr lang="en-US" sz="2000" baseline="30000">
                <a:latin typeface="Comic Sans MS" charset="0"/>
              </a:rPr>
              <a:t>+</a:t>
            </a:r>
            <a:endParaRPr lang="en-US" sz="2000">
              <a:latin typeface="Comic Sans MS" charset="0"/>
            </a:endParaRPr>
          </a:p>
        </p:txBody>
      </p:sp>
      <p:sp>
        <p:nvSpPr>
          <p:cNvPr id="17" name="Line 22"/>
          <p:cNvSpPr>
            <a:spLocks noChangeShapeType="1"/>
          </p:cNvSpPr>
          <p:nvPr/>
        </p:nvSpPr>
        <p:spPr bwMode="auto">
          <a:xfrm flipV="1">
            <a:off x="1088877" y="2541587"/>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 name="Line 23"/>
          <p:cNvSpPr>
            <a:spLocks noChangeShapeType="1"/>
          </p:cNvSpPr>
          <p:nvPr/>
        </p:nvSpPr>
        <p:spPr bwMode="auto">
          <a:xfrm flipV="1">
            <a:off x="2490640" y="2298700"/>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 name="Text Box 25"/>
          <p:cNvSpPr txBox="1">
            <a:spLocks noChangeArrowheads="1"/>
          </p:cNvSpPr>
          <p:nvPr/>
        </p:nvSpPr>
        <p:spPr bwMode="auto">
          <a:xfrm>
            <a:off x="22077" y="2298700"/>
            <a:ext cx="18415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20" name="Text Box 26"/>
          <p:cNvSpPr txBox="1">
            <a:spLocks noChangeArrowheads="1"/>
          </p:cNvSpPr>
          <p:nvPr/>
        </p:nvSpPr>
        <p:spPr bwMode="auto">
          <a:xfrm>
            <a:off x="844402" y="208756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21" name="Text Box 27"/>
          <p:cNvSpPr txBox="1">
            <a:spLocks noChangeArrowheads="1"/>
          </p:cNvSpPr>
          <p:nvPr/>
        </p:nvSpPr>
        <p:spPr bwMode="auto">
          <a:xfrm>
            <a:off x="22077" y="2316162"/>
            <a:ext cx="18415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endParaRPr lang="en-US">
              <a:latin typeface="Nimbus Roman No9 L" charset="0"/>
            </a:endParaRPr>
          </a:p>
        </p:txBody>
      </p:sp>
      <p:sp>
        <p:nvSpPr>
          <p:cNvPr id="22" name="Freeform 21"/>
          <p:cNvSpPr/>
          <p:nvPr/>
        </p:nvSpPr>
        <p:spPr>
          <a:xfrm>
            <a:off x="1811881" y="1727059"/>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
        <p:nvSpPr>
          <p:cNvPr id="23" name="Line 5"/>
          <p:cNvSpPr>
            <a:spLocks noChangeShapeType="1"/>
          </p:cNvSpPr>
          <p:nvPr/>
        </p:nvSpPr>
        <p:spPr bwMode="auto">
          <a:xfrm flipH="1" flipV="1">
            <a:off x="1169903" y="4501775"/>
            <a:ext cx="1219200" cy="533400"/>
          </a:xfrm>
          <a:prstGeom prst="line">
            <a:avLst/>
          </a:prstGeom>
          <a:noFill/>
          <a:ln w="79375" cmpd="tri">
            <a:solidFill>
              <a:srgbClr val="80008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 name="Line 6"/>
          <p:cNvSpPr>
            <a:spLocks noChangeShapeType="1"/>
          </p:cNvSpPr>
          <p:nvPr/>
        </p:nvSpPr>
        <p:spPr bwMode="auto">
          <a:xfrm rot="14522146" flipH="1">
            <a:off x="1665203" y="4692275"/>
            <a:ext cx="228600" cy="15240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5" name="Line 7"/>
          <p:cNvSpPr>
            <a:spLocks noChangeShapeType="1"/>
          </p:cNvSpPr>
          <p:nvPr/>
        </p:nvSpPr>
        <p:spPr bwMode="auto">
          <a:xfrm>
            <a:off x="865103" y="3815975"/>
            <a:ext cx="457200" cy="60960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 name="Line 9"/>
          <p:cNvSpPr>
            <a:spLocks noChangeShapeType="1"/>
          </p:cNvSpPr>
          <p:nvPr/>
        </p:nvSpPr>
        <p:spPr bwMode="auto">
          <a:xfrm flipV="1">
            <a:off x="339640" y="4487488"/>
            <a:ext cx="838200" cy="0"/>
          </a:xfrm>
          <a:prstGeom prst="line">
            <a:avLst/>
          </a:prstGeom>
          <a:noFill/>
          <a:ln w="79375" cmpd="tri">
            <a:solidFill>
              <a:srgbClr val="FF8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 name="Line 10"/>
          <p:cNvSpPr>
            <a:spLocks noChangeShapeType="1"/>
          </p:cNvSpPr>
          <p:nvPr/>
        </p:nvSpPr>
        <p:spPr bwMode="auto">
          <a:xfrm flipV="1">
            <a:off x="827003" y="4487488"/>
            <a:ext cx="46037" cy="0"/>
          </a:xfrm>
          <a:prstGeom prst="line">
            <a:avLst/>
          </a:prstGeom>
          <a:noFill/>
          <a:ln w="76200">
            <a:solidFill>
              <a:srgbClr val="FF8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8" name="Line 11"/>
          <p:cNvSpPr>
            <a:spLocks noChangeShapeType="1"/>
          </p:cNvSpPr>
          <p:nvPr/>
        </p:nvSpPr>
        <p:spPr bwMode="auto">
          <a:xfrm rot="5400000" flipV="1">
            <a:off x="903203" y="3930275"/>
            <a:ext cx="266700" cy="190500"/>
          </a:xfrm>
          <a:prstGeom prst="line">
            <a:avLst/>
          </a:prstGeom>
          <a:noFill/>
          <a:ln w="28575">
            <a:solidFill>
              <a:srgbClr val="00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 name="Rectangle 14"/>
          <p:cNvSpPr>
            <a:spLocks noChangeArrowheads="1"/>
          </p:cNvSpPr>
          <p:nvPr/>
        </p:nvSpPr>
        <p:spPr bwMode="auto">
          <a:xfrm>
            <a:off x="1017503" y="3615920"/>
            <a:ext cx="18851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Comic Sans MS" charset="0"/>
              </a:rPr>
              <a:t>𝛌’ , k</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=(X</a:t>
            </a:r>
            <a:r>
              <a:rPr lang="en-US" altLang="ja-JP" sz="2000" dirty="0" smtClean="0">
                <a:latin typeface="Comic Sans MS" charset="0"/>
              </a:rPr>
              <a:t>-</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endParaRPr>
          </a:p>
        </p:txBody>
      </p:sp>
      <p:sp>
        <p:nvSpPr>
          <p:cNvPr id="30" name="Rectangle 15"/>
          <p:cNvSpPr>
            <a:spLocks noChangeArrowheads="1"/>
          </p:cNvSpPr>
          <p:nvPr/>
        </p:nvSpPr>
        <p:spPr bwMode="auto">
          <a:xfrm>
            <a:off x="1554525" y="4301720"/>
            <a:ext cx="1421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ja-JP" altLang="en-US" sz="2000" dirty="0">
                <a:latin typeface="Comic Sans MS" charset="0"/>
              </a:rPr>
              <a:t>’</a:t>
            </a:r>
            <a:r>
              <a:rPr lang="en-US" altLang="ja-JP" sz="2000" baseline="30000" dirty="0">
                <a:latin typeface="Comic Sans MS" charset="0"/>
              </a:rPr>
              <a:t>+</a:t>
            </a:r>
            <a:r>
              <a:rPr lang="en-US" altLang="ja-JP" sz="2000" dirty="0">
                <a:latin typeface="Comic Sans MS" charset="0"/>
              </a:rPr>
              <a:t>=(1- </a:t>
            </a:r>
            <a:r>
              <a:rPr lang="en-US" altLang="ja-JP" sz="2000" dirty="0" err="1">
                <a:latin typeface="Symbol" charset="2"/>
                <a:cs typeface="Symbol" charset="2"/>
                <a:sym typeface="Symbol" charset="0"/>
              </a:rPr>
              <a:t>ζ</a:t>
            </a:r>
            <a:r>
              <a:rPr lang="en-US" altLang="ja-JP" sz="2000" dirty="0" smtClean="0">
                <a:latin typeface="Comic Sans MS" charset="0"/>
                <a:sym typeface="Symbol" charset="0"/>
              </a:rPr>
              <a:t>)</a:t>
            </a:r>
            <a:r>
              <a:rPr lang="en-US" altLang="ja-JP" sz="2000" dirty="0">
                <a:latin typeface="Comic Sans MS" charset="0"/>
                <a:sym typeface="Symbol" charset="0"/>
              </a:rPr>
              <a:t>P</a:t>
            </a:r>
            <a:r>
              <a:rPr lang="en-US" altLang="ja-JP" sz="2000" baseline="30000" dirty="0">
                <a:latin typeface="Comic Sans MS" charset="0"/>
                <a:sym typeface="Symbol" charset="0"/>
              </a:rPr>
              <a:t>+</a:t>
            </a:r>
            <a:endParaRPr lang="en-US" sz="2000" dirty="0">
              <a:latin typeface="Comic Sans MS" charset="0"/>
              <a:sym typeface="Symbol" charset="0"/>
            </a:endParaRPr>
          </a:p>
        </p:txBody>
      </p:sp>
      <p:sp>
        <p:nvSpPr>
          <p:cNvPr id="31" name="Oval 18"/>
          <p:cNvSpPr>
            <a:spLocks noChangeArrowheads="1"/>
          </p:cNvSpPr>
          <p:nvPr/>
        </p:nvSpPr>
        <p:spPr bwMode="auto">
          <a:xfrm>
            <a:off x="1017503" y="4258888"/>
            <a:ext cx="457200" cy="381000"/>
          </a:xfrm>
          <a:prstGeom prst="ellipse">
            <a:avLst/>
          </a:prstGeom>
          <a:solidFill>
            <a:srgbClr val="800080"/>
          </a:solidFill>
          <a:ln w="9525">
            <a:solidFill>
              <a:srgbClr val="800080"/>
            </a:solidFill>
            <a:round/>
            <a:headEnd/>
            <a:tailEnd/>
          </a:ln>
        </p:spPr>
        <p:txBody>
          <a:bodyPr wrap="none" anchor="ctr"/>
          <a:lstStyle/>
          <a:p>
            <a:endParaRPr lang="en-US"/>
          </a:p>
        </p:txBody>
      </p:sp>
      <p:sp>
        <p:nvSpPr>
          <p:cNvPr id="32" name="Text Box 31"/>
          <p:cNvSpPr txBox="1">
            <a:spLocks noChangeArrowheads="1"/>
          </p:cNvSpPr>
          <p:nvPr/>
        </p:nvSpPr>
        <p:spPr bwMode="auto">
          <a:xfrm>
            <a:off x="1577042" y="4779720"/>
            <a:ext cx="469678"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altLang="ja-JP" dirty="0" err="1">
                <a:solidFill>
                  <a:srgbClr val="CF0507"/>
                </a:solidFill>
                <a:latin typeface="Symbol" charset="2"/>
                <a:cs typeface="Symbol" charset="2"/>
                <a:sym typeface="Symbol" charset="0"/>
              </a:rPr>
              <a:t>Λ</a:t>
            </a:r>
            <a:r>
              <a:rPr lang="ja-JP" altLang="en-US" dirty="0" smtClean="0">
                <a:solidFill>
                  <a:srgbClr val="CF0507"/>
                </a:solidFill>
                <a:latin typeface="Nimbus Roman No9 L" charset="0"/>
                <a:sym typeface="Symbol" charset="0"/>
              </a:rPr>
              <a:t>’</a:t>
            </a:r>
            <a:endParaRPr lang="en-US" dirty="0">
              <a:latin typeface="Nimbus Roman No9 L" charset="0"/>
            </a:endParaRPr>
          </a:p>
        </p:txBody>
      </p:sp>
      <p:sp>
        <p:nvSpPr>
          <p:cNvPr id="33" name="Freeform 32"/>
          <p:cNvSpPr/>
          <p:nvPr/>
        </p:nvSpPr>
        <p:spPr>
          <a:xfrm rot="17132716">
            <a:off x="906931" y="3928822"/>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
        <p:nvSpPr>
          <p:cNvPr id="34" name="Rectangle 16"/>
          <p:cNvSpPr>
            <a:spLocks noChangeArrowheads="1"/>
          </p:cNvSpPr>
          <p:nvPr/>
        </p:nvSpPr>
        <p:spPr bwMode="auto">
          <a:xfrm>
            <a:off x="1622277" y="2495549"/>
            <a:ext cx="1446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en-US" sz="2000" baseline="-25000" dirty="0">
                <a:latin typeface="Comic Sans MS" charset="0"/>
              </a:rPr>
              <a:t>X</a:t>
            </a:r>
            <a:r>
              <a:rPr lang="en-US" sz="2000" baseline="30000" dirty="0">
                <a:latin typeface="Comic Sans MS" charset="0"/>
              </a:rPr>
              <a:t>+</a:t>
            </a:r>
            <a:r>
              <a:rPr lang="en-US" sz="2000" dirty="0">
                <a:latin typeface="Comic Sans MS" charset="0"/>
              </a:rPr>
              <a:t>=(1-X)P</a:t>
            </a:r>
            <a:r>
              <a:rPr lang="en-US" sz="2000" baseline="30000" dirty="0">
                <a:latin typeface="Comic Sans MS" charset="0"/>
              </a:rPr>
              <a:t>+</a:t>
            </a:r>
            <a:endParaRPr lang="en-US" sz="2000" dirty="0">
              <a:latin typeface="Comic Sans MS" charset="0"/>
            </a:endParaRPr>
          </a:p>
        </p:txBody>
      </p:sp>
      <p:sp>
        <p:nvSpPr>
          <p:cNvPr id="35" name="Rectangle 16"/>
          <p:cNvSpPr>
            <a:spLocks noChangeArrowheads="1"/>
          </p:cNvSpPr>
          <p:nvPr/>
        </p:nvSpPr>
        <p:spPr bwMode="auto">
          <a:xfrm>
            <a:off x="141996" y="4768210"/>
            <a:ext cx="1446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a:latin typeface="Comic Sans MS" charset="0"/>
              </a:rPr>
              <a:t>P</a:t>
            </a:r>
            <a:r>
              <a:rPr lang="en-US" sz="2000" baseline="-25000" dirty="0">
                <a:latin typeface="Comic Sans MS" charset="0"/>
              </a:rPr>
              <a:t>X</a:t>
            </a:r>
            <a:r>
              <a:rPr lang="en-US" sz="2000" baseline="30000" dirty="0">
                <a:latin typeface="Comic Sans MS" charset="0"/>
              </a:rPr>
              <a:t>+</a:t>
            </a:r>
            <a:r>
              <a:rPr lang="en-US" sz="2000" dirty="0">
                <a:latin typeface="Comic Sans MS" charset="0"/>
              </a:rPr>
              <a:t>=(1-X)P</a:t>
            </a:r>
            <a:r>
              <a:rPr lang="en-US" sz="2000" baseline="30000" dirty="0">
                <a:latin typeface="Comic Sans MS" charset="0"/>
              </a:rPr>
              <a:t>+</a:t>
            </a:r>
            <a:endParaRPr lang="en-US" sz="2000" dirty="0">
              <a:latin typeface="Comic Sans MS" charset="0"/>
            </a:endParaRPr>
          </a:p>
        </p:txBody>
      </p:sp>
      <p:sp>
        <p:nvSpPr>
          <p:cNvPr id="36" name="Text Box 31"/>
          <p:cNvSpPr txBox="1">
            <a:spLocks noChangeArrowheads="1"/>
          </p:cNvSpPr>
          <p:nvPr/>
        </p:nvSpPr>
        <p:spPr bwMode="auto">
          <a:xfrm>
            <a:off x="833949" y="2668720"/>
            <a:ext cx="395811"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lnSpc>
                <a:spcPct val="116000"/>
              </a:lnSpc>
              <a:buClr>
                <a:srgbClr val="000000"/>
              </a:buClr>
              <a:buSzPct val="45000"/>
              <a:buFont typeface="StarSymbol" charset="0"/>
              <a:buNone/>
            </a:pPr>
            <a:r>
              <a:rPr lang="en-US" altLang="ja-JP" dirty="0" err="1" smtClean="0">
                <a:solidFill>
                  <a:srgbClr val="CF0507"/>
                </a:solidFill>
                <a:latin typeface="Symbol" charset="2"/>
                <a:cs typeface="Symbol" charset="2"/>
                <a:sym typeface="Symbol" charset="0"/>
              </a:rPr>
              <a:t>Λ</a:t>
            </a:r>
            <a:endParaRPr lang="en-US" dirty="0">
              <a:latin typeface="Nimbus Roman No9 L" charset="0"/>
            </a:endParaRPr>
          </a:p>
        </p:txBody>
      </p:sp>
      <p:pic>
        <p:nvPicPr>
          <p:cNvPr id="37"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5939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Spectator model gluon GPDs </a:t>
            </a:r>
            <a:endParaRPr lang="en-US" sz="4000" dirty="0"/>
          </a:p>
        </p:txBody>
      </p:sp>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22</a:t>
            </a:fld>
            <a:endParaRPr lang="en-US"/>
          </a:p>
        </p:txBody>
      </p:sp>
      <p:pic>
        <p:nvPicPr>
          <p:cNvPr id="7" name="Picture 6" descr="gluon_spectato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422" y="1390827"/>
            <a:ext cx="6197600" cy="2311400"/>
          </a:xfrm>
          <a:prstGeom prst="rect">
            <a:avLst/>
          </a:prstGeom>
        </p:spPr>
      </p:pic>
      <p:pic>
        <p:nvPicPr>
          <p:cNvPr id="8" name="Picture 7" descr="gluon_spectato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02227"/>
            <a:ext cx="9118600" cy="1155700"/>
          </a:xfrm>
          <a:prstGeom prst="rect">
            <a:avLst/>
          </a:prstGeom>
        </p:spPr>
      </p:pic>
      <p:sp>
        <p:nvSpPr>
          <p:cNvPr id="9" name="TextBox 8"/>
          <p:cNvSpPr txBox="1"/>
          <p:nvPr/>
        </p:nvSpPr>
        <p:spPr>
          <a:xfrm>
            <a:off x="987778" y="5049336"/>
            <a:ext cx="4906202" cy="369332"/>
          </a:xfrm>
          <a:prstGeom prst="rect">
            <a:avLst/>
          </a:prstGeom>
          <a:noFill/>
        </p:spPr>
        <p:txBody>
          <a:bodyPr wrap="none" rtlCol="0">
            <a:spAutoFit/>
          </a:bodyPr>
          <a:lstStyle/>
          <a:p>
            <a:r>
              <a:rPr lang="en-US" i="1" dirty="0" smtClean="0">
                <a:latin typeface="Apple Chancery"/>
                <a:cs typeface="Apple Chancery"/>
              </a:rPr>
              <a:t>I </a:t>
            </a:r>
            <a:r>
              <a:rPr lang="en-US" baseline="-25000" dirty="0" smtClean="0">
                <a:cs typeface="Apple Chancery"/>
              </a:rPr>
              <a:t>1,2,3 </a:t>
            </a:r>
            <a:r>
              <a:rPr lang="en-US" dirty="0" smtClean="0">
                <a:cs typeface="Apple Chancery"/>
              </a:rPr>
              <a:t> are </a:t>
            </a:r>
            <a:r>
              <a:rPr lang="en-US" i="1" dirty="0" smtClean="0">
                <a:cs typeface="Apple Chancery"/>
              </a:rPr>
              <a:t>k</a:t>
            </a:r>
            <a:r>
              <a:rPr lang="en-US" baseline="-25000" dirty="0" smtClean="0">
                <a:cs typeface="Apple Chancery"/>
              </a:rPr>
              <a:t>⊥</a:t>
            </a:r>
            <a:r>
              <a:rPr lang="en-US" dirty="0" smtClean="0">
                <a:cs typeface="Apple Chancery"/>
              </a:rPr>
              <a:t> integrations &amp; </a:t>
            </a:r>
            <a:r>
              <a:rPr lang="en-US" i="1" dirty="0" smtClean="0">
                <a:cs typeface="Apple Chancery"/>
              </a:rPr>
              <a:t>M</a:t>
            </a:r>
            <a:r>
              <a:rPr lang="en-US" baseline="-25000" dirty="0" smtClean="0">
                <a:cs typeface="Apple Chancery"/>
              </a:rPr>
              <a:t>X</a:t>
            </a:r>
            <a:r>
              <a:rPr lang="en-US" dirty="0" smtClean="0">
                <a:cs typeface="Apple Chancery"/>
              </a:rPr>
              <a:t> is spectator mass</a:t>
            </a:r>
            <a:endParaRPr lang="en-US" i="1" dirty="0">
              <a:latin typeface="Apple Chancery"/>
              <a:cs typeface="Apple Chancery"/>
            </a:endParaRPr>
          </a:p>
        </p:txBody>
      </p:sp>
      <p:pic>
        <p:nvPicPr>
          <p:cNvPr id="10"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5666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Screen Shot 2016-05-28 at 10.29.5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91721"/>
            <a:ext cx="4512235" cy="3954271"/>
          </a:xfrm>
          <a:prstGeom prst="rect">
            <a:avLst/>
          </a:prstGeom>
        </p:spPr>
      </p:pic>
      <p:pic>
        <p:nvPicPr>
          <p:cNvPr id="5" name="Picture 4" descr="Screen Shot 2016-05-28 at 10.31.57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6587" y="991721"/>
            <a:ext cx="4241079" cy="3737804"/>
          </a:xfrm>
          <a:prstGeom prst="rect">
            <a:avLst/>
          </a:prstGeom>
        </p:spPr>
      </p:pic>
      <p:sp>
        <p:nvSpPr>
          <p:cNvPr id="6" name="Rectangle 5"/>
          <p:cNvSpPr/>
          <p:nvPr/>
        </p:nvSpPr>
        <p:spPr>
          <a:xfrm>
            <a:off x="2971395" y="0"/>
            <a:ext cx="4140605" cy="1292662"/>
          </a:xfrm>
          <a:prstGeom prst="rect">
            <a:avLst/>
          </a:prstGeom>
        </p:spPr>
        <p:txBody>
          <a:bodyPr wrap="square">
            <a:spAutoFit/>
          </a:bodyPr>
          <a:lstStyle/>
          <a:p>
            <a:pPr algn="ctr"/>
            <a:r>
              <a:rPr lang="en-US" sz="2400" b="1" dirty="0" err="1">
                <a:solidFill>
                  <a:srgbClr val="0000FF"/>
                </a:solidFill>
                <a:latin typeface="Comic Sans MS Bold"/>
                <a:cs typeface="Comic Sans MS Bold"/>
              </a:rPr>
              <a:t>pdf’s</a:t>
            </a:r>
            <a:r>
              <a:rPr lang="en-US" sz="2400" b="1" dirty="0">
                <a:solidFill>
                  <a:srgbClr val="0000FF"/>
                </a:solidFill>
                <a:latin typeface="Comic Sans MS Bold"/>
                <a:cs typeface="Comic Sans MS Bold"/>
              </a:rPr>
              <a:t> </a:t>
            </a:r>
            <a:r>
              <a:rPr lang="en-US" sz="2400" b="1" dirty="0" smtClean="0">
                <a:solidFill>
                  <a:srgbClr val="0000FF"/>
                </a:solidFill>
                <a:latin typeface="Comic Sans MS Bold"/>
                <a:cs typeface="Comic Sans MS Bold"/>
              </a:rPr>
              <a:t>fix </a:t>
            </a:r>
            <a:r>
              <a:rPr lang="en-US" sz="2400" b="1" dirty="0">
                <a:solidFill>
                  <a:srgbClr val="0000FF"/>
                </a:solidFill>
                <a:latin typeface="Comic Sans MS Bold"/>
                <a:cs typeface="Comic Sans MS Bold"/>
              </a:rPr>
              <a:t>x </a:t>
            </a:r>
            <a:r>
              <a:rPr lang="en-US" sz="2400" b="1" dirty="0" smtClean="0">
                <a:solidFill>
                  <a:srgbClr val="0000FF"/>
                </a:solidFill>
                <a:latin typeface="Comic Sans MS Bold"/>
                <a:cs typeface="Comic Sans MS Bold"/>
              </a:rPr>
              <a:t>dependence</a:t>
            </a:r>
          </a:p>
          <a:p>
            <a:pPr algn="ctr"/>
            <a:endParaRPr lang="en-US" b="1" dirty="0">
              <a:solidFill>
                <a:srgbClr val="0000FF"/>
              </a:solidFill>
              <a:latin typeface="Comic Sans MS Bold"/>
              <a:cs typeface="Comic Sans MS Bold"/>
            </a:endParaRPr>
          </a:p>
          <a:p>
            <a:pPr algn="ctr"/>
            <a:r>
              <a:rPr lang="en-US" b="1" dirty="0" smtClean="0">
                <a:solidFill>
                  <a:srgbClr val="0000FF"/>
                </a:solidFill>
                <a:latin typeface="Comic Sans MS Bold"/>
                <a:cs typeface="Comic Sans MS Bold"/>
              </a:rPr>
              <a:t>Gluon					    anti-u</a:t>
            </a:r>
          </a:p>
          <a:p>
            <a:pPr algn="ctr"/>
            <a:r>
              <a:rPr lang="en-US" b="1" dirty="0" smtClean="0">
                <a:solidFill>
                  <a:srgbClr val="0000FF"/>
                </a:solidFill>
                <a:latin typeface="Comic Sans MS Bold"/>
                <a:cs typeface="Comic Sans MS Bold"/>
              </a:rPr>
              <a:t>	</a:t>
            </a:r>
            <a:endParaRPr lang="en-US" dirty="0"/>
          </a:p>
        </p:txBody>
      </p:sp>
      <p:sp>
        <p:nvSpPr>
          <p:cNvPr id="7" name="TextBox 6"/>
          <p:cNvSpPr txBox="1"/>
          <p:nvPr/>
        </p:nvSpPr>
        <p:spPr>
          <a:xfrm>
            <a:off x="3124200" y="5229412"/>
            <a:ext cx="4524383" cy="646331"/>
          </a:xfrm>
          <a:prstGeom prst="rect">
            <a:avLst/>
          </a:prstGeom>
          <a:noFill/>
        </p:spPr>
        <p:txBody>
          <a:bodyPr wrap="none" rtlCol="0">
            <a:spAutoFit/>
          </a:bodyPr>
          <a:lstStyle/>
          <a:p>
            <a:r>
              <a:rPr lang="en-US" dirty="0" smtClean="0"/>
              <a:t>Single Q</a:t>
            </a:r>
            <a:r>
              <a:rPr lang="en-US" baseline="30000" dirty="0" smtClean="0"/>
              <a:t>2</a:t>
            </a:r>
            <a:r>
              <a:rPr lang="en-US" dirty="0" smtClean="0"/>
              <a:t> value shown --- fit known </a:t>
            </a:r>
            <a:r>
              <a:rPr lang="en-US" dirty="0" err="1" smtClean="0"/>
              <a:t>pdf’s</a:t>
            </a:r>
            <a:r>
              <a:rPr lang="en-US" dirty="0" smtClean="0"/>
              <a:t> all Q</a:t>
            </a:r>
            <a:r>
              <a:rPr lang="en-US" baseline="30000" dirty="0" smtClean="0"/>
              <a:t>2</a:t>
            </a:r>
          </a:p>
          <a:p>
            <a:r>
              <a:rPr lang="en-US" baseline="30000" dirty="0"/>
              <a:t>	</a:t>
            </a:r>
            <a:r>
              <a:rPr lang="en-US" baseline="30000" dirty="0" smtClean="0"/>
              <a:t>			</a:t>
            </a:r>
            <a:r>
              <a:rPr lang="en-US" sz="1600" dirty="0" smtClean="0">
                <a:solidFill>
                  <a:srgbClr val="0000FF"/>
                </a:solidFill>
                <a:latin typeface="Comic Sans MS Bold"/>
                <a:cs typeface="Comic Sans MS Bold"/>
              </a:rPr>
              <a:t>from </a:t>
            </a:r>
            <a:r>
              <a:rPr lang="en-US" sz="1600" dirty="0">
                <a:solidFill>
                  <a:srgbClr val="0000FF"/>
                </a:solidFill>
                <a:latin typeface="Comic Sans MS Bold"/>
                <a:cs typeface="Comic Sans MS Bold"/>
              </a:rPr>
              <a:t>J. </a:t>
            </a:r>
            <a:r>
              <a:rPr lang="en-US" sz="1600" dirty="0" err="1">
                <a:solidFill>
                  <a:srgbClr val="0000FF"/>
                </a:solidFill>
                <a:latin typeface="Comic Sans MS Bold"/>
                <a:cs typeface="Comic Sans MS Bold"/>
              </a:rPr>
              <a:t>Poage</a:t>
            </a:r>
            <a:r>
              <a:rPr lang="en-US" b="1" dirty="0">
                <a:solidFill>
                  <a:srgbClr val="0000FF"/>
                </a:solidFill>
                <a:latin typeface="Comic Sans MS Bold"/>
                <a:cs typeface="Comic Sans MS Bold"/>
              </a:rPr>
              <a:t>	</a:t>
            </a:r>
            <a:endParaRPr lang="en-US" dirty="0"/>
          </a:p>
        </p:txBody>
      </p:sp>
      <p:sp>
        <p:nvSpPr>
          <p:cNvPr id="8" name="Date Placeholder 7"/>
          <p:cNvSpPr>
            <a:spLocks noGrp="1"/>
          </p:cNvSpPr>
          <p:nvPr>
            <p:ph type="dt" sz="half" idx="10"/>
          </p:nvPr>
        </p:nvSpPr>
        <p:spPr/>
        <p:txBody>
          <a:bodyPr/>
          <a:lstStyle/>
          <a:p>
            <a:fld id="{4674743D-50E3-0F46-9A4B-DD35659AF9DD}" type="datetime1">
              <a:rPr lang="en-US" smtClean="0"/>
              <a:t>9/26/16</a:t>
            </a:fld>
            <a:endParaRPr lang="en-US"/>
          </a:p>
        </p:txBody>
      </p:sp>
      <p:sp>
        <p:nvSpPr>
          <p:cNvPr id="9" name="Slide Number Placeholder 8"/>
          <p:cNvSpPr>
            <a:spLocks noGrp="1"/>
          </p:cNvSpPr>
          <p:nvPr>
            <p:ph type="sldNum" sz="quarter" idx="12"/>
          </p:nvPr>
        </p:nvSpPr>
        <p:spPr/>
        <p:txBody>
          <a:bodyPr/>
          <a:lstStyle/>
          <a:p>
            <a:fld id="{078DD6A8-279E-9247-AA2E-4C162CBD7DC9}" type="slidenum">
              <a:rPr lang="en-US" smtClean="0"/>
              <a:t>23</a:t>
            </a:fld>
            <a:endParaRPr lang="en-US"/>
          </a:p>
        </p:txBody>
      </p:sp>
      <p:sp>
        <p:nvSpPr>
          <p:cNvPr id="10" name="TextBox 9"/>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
        <p:nvSpPr>
          <p:cNvPr id="11" name="TextBox 10"/>
          <p:cNvSpPr txBox="1"/>
          <p:nvPr/>
        </p:nvSpPr>
        <p:spPr>
          <a:xfrm>
            <a:off x="1912731" y="1668811"/>
            <a:ext cx="1334881" cy="646331"/>
          </a:xfrm>
          <a:prstGeom prst="rect">
            <a:avLst/>
          </a:prstGeom>
          <a:noFill/>
        </p:spPr>
        <p:txBody>
          <a:bodyPr wrap="none" rtlCol="0">
            <a:spAutoFit/>
          </a:bodyPr>
          <a:lstStyle/>
          <a:p>
            <a:r>
              <a:rPr lang="en-US" i="1" dirty="0" smtClean="0"/>
              <a:t>H</a:t>
            </a:r>
            <a:r>
              <a:rPr lang="en-US" baseline="-25000" dirty="0" smtClean="0"/>
              <a:t>g</a:t>
            </a:r>
            <a:r>
              <a:rPr lang="en-US" dirty="0" smtClean="0"/>
              <a:t>(X,0,0)</a:t>
            </a:r>
            <a:endParaRPr lang="en-US" i="1" dirty="0" smtClean="0"/>
          </a:p>
          <a:p>
            <a:r>
              <a:rPr lang="en-US" i="1" dirty="0" smtClean="0"/>
              <a:t>Q</a:t>
            </a:r>
            <a:r>
              <a:rPr lang="en-US" baseline="30000" dirty="0" smtClean="0"/>
              <a:t>2</a:t>
            </a:r>
            <a:r>
              <a:rPr lang="en-US" dirty="0" smtClean="0"/>
              <a:t>=25 GeV</a:t>
            </a:r>
            <a:r>
              <a:rPr lang="en-US" baseline="30000" dirty="0" smtClean="0"/>
              <a:t>2</a:t>
            </a:r>
            <a:endParaRPr lang="en-US" i="1" dirty="0"/>
          </a:p>
        </p:txBody>
      </p:sp>
      <p:sp>
        <p:nvSpPr>
          <p:cNvPr id="12" name="TextBox 11"/>
          <p:cNvSpPr txBox="1"/>
          <p:nvPr/>
        </p:nvSpPr>
        <p:spPr>
          <a:xfrm>
            <a:off x="6553200" y="1864464"/>
            <a:ext cx="1488440" cy="646331"/>
          </a:xfrm>
          <a:prstGeom prst="rect">
            <a:avLst/>
          </a:prstGeom>
          <a:noFill/>
        </p:spPr>
        <p:txBody>
          <a:bodyPr wrap="none" rtlCol="0">
            <a:spAutoFit/>
          </a:bodyPr>
          <a:lstStyle/>
          <a:p>
            <a:r>
              <a:rPr lang="en-US" i="1" dirty="0" err="1" smtClean="0"/>
              <a:t>XH</a:t>
            </a:r>
            <a:r>
              <a:rPr lang="en-US" baseline="-25000" dirty="0" err="1" smtClean="0"/>
              <a:t>anti</a:t>
            </a:r>
            <a:r>
              <a:rPr lang="en-US" baseline="-25000" dirty="0" smtClean="0"/>
              <a:t>-u</a:t>
            </a:r>
            <a:r>
              <a:rPr lang="en-US" dirty="0" smtClean="0"/>
              <a:t>(X,0,0)</a:t>
            </a:r>
            <a:endParaRPr lang="en-US" i="1" dirty="0" smtClean="0"/>
          </a:p>
          <a:p>
            <a:r>
              <a:rPr lang="en-US" i="1" dirty="0" smtClean="0"/>
              <a:t>Q</a:t>
            </a:r>
            <a:r>
              <a:rPr lang="en-US" baseline="30000" dirty="0" smtClean="0"/>
              <a:t>2</a:t>
            </a:r>
            <a:r>
              <a:rPr lang="en-US" dirty="0" smtClean="0"/>
              <a:t>=25 GeV</a:t>
            </a:r>
            <a:r>
              <a:rPr lang="en-US" baseline="30000" dirty="0" smtClean="0"/>
              <a:t>2</a:t>
            </a:r>
            <a:endParaRPr lang="en-US" i="1" dirty="0"/>
          </a:p>
        </p:txBody>
      </p:sp>
      <p:sp>
        <p:nvSpPr>
          <p:cNvPr id="13" name="TextBox 12"/>
          <p:cNvSpPr txBox="1"/>
          <p:nvPr/>
        </p:nvSpPr>
        <p:spPr>
          <a:xfrm>
            <a:off x="3923817" y="2510795"/>
            <a:ext cx="1505540"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err="1" smtClean="0"/>
              <a:t>Alekhin</a:t>
            </a:r>
            <a:r>
              <a:rPr lang="en-US" dirty="0" smtClean="0"/>
              <a:t> </a:t>
            </a:r>
            <a:r>
              <a:rPr lang="en-US" dirty="0" err="1" smtClean="0"/>
              <a:t>pdf</a:t>
            </a:r>
            <a:r>
              <a:rPr lang="en-US" dirty="0" smtClean="0"/>
              <a:t> fit</a:t>
            </a:r>
            <a:endParaRPr lang="en-US" dirty="0"/>
          </a:p>
        </p:txBody>
      </p:sp>
      <p:sp>
        <p:nvSpPr>
          <p:cNvPr id="14" name="TextBox 13"/>
          <p:cNvSpPr txBox="1"/>
          <p:nvPr/>
        </p:nvSpPr>
        <p:spPr>
          <a:xfrm>
            <a:off x="4328092" y="3930718"/>
            <a:ext cx="368285" cy="369332"/>
          </a:xfrm>
          <a:prstGeom prst="rect">
            <a:avLst/>
          </a:prstGeom>
          <a:noFill/>
        </p:spPr>
        <p:txBody>
          <a:bodyPr wrap="none" rtlCol="0">
            <a:spAutoFit/>
          </a:bodyPr>
          <a:lstStyle/>
          <a:p>
            <a:r>
              <a:rPr lang="en-US" b="1" i="1" dirty="0" smtClean="0"/>
              <a:t>X</a:t>
            </a:r>
            <a:endParaRPr lang="en-US" b="1" i="1" dirty="0"/>
          </a:p>
        </p:txBody>
      </p:sp>
      <p:sp>
        <p:nvSpPr>
          <p:cNvPr id="15" name="TextBox 14"/>
          <p:cNvSpPr txBox="1"/>
          <p:nvPr/>
        </p:nvSpPr>
        <p:spPr>
          <a:xfrm>
            <a:off x="8733523" y="3746052"/>
            <a:ext cx="368285" cy="369332"/>
          </a:xfrm>
          <a:prstGeom prst="rect">
            <a:avLst/>
          </a:prstGeom>
          <a:noFill/>
        </p:spPr>
        <p:txBody>
          <a:bodyPr wrap="none" rtlCol="0">
            <a:spAutoFit/>
          </a:bodyPr>
          <a:lstStyle/>
          <a:p>
            <a:r>
              <a:rPr lang="en-US" b="1" i="1" dirty="0" smtClean="0"/>
              <a:t>X</a:t>
            </a:r>
            <a:endParaRPr lang="en-US" b="1" i="1" dirty="0"/>
          </a:p>
        </p:txBody>
      </p:sp>
    </p:spTree>
    <p:extLst>
      <p:ext uri="{BB962C8B-B14F-4D97-AF65-F5344CB8AC3E}">
        <p14:creationId xmlns:p14="http://schemas.microsoft.com/office/powerpoint/2010/main" val="136958525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62BC4-F5FB-CD46-AD9D-E36F6FF15E62}" type="datetime1">
              <a:rPr lang="en-US" smtClean="0"/>
              <a:t>9/26/16</a:t>
            </a:fld>
            <a:endParaRPr lang="en-US"/>
          </a:p>
        </p:txBody>
      </p:sp>
      <p:sp>
        <p:nvSpPr>
          <p:cNvPr id="3" name="Footer Placeholder 2"/>
          <p:cNvSpPr>
            <a:spLocks noGrp="1"/>
          </p:cNvSpPr>
          <p:nvPr>
            <p:ph type="ftr" sz="quarter" idx="11"/>
          </p:nvPr>
        </p:nvSpPr>
        <p:spPr/>
        <p:txBody>
          <a:bodyPr/>
          <a:lstStyle/>
          <a:p>
            <a:r>
              <a:rPr lang="en-US" smtClean="0"/>
              <a:t>G. R. Goldstein  SPIN 2016</a:t>
            </a:r>
            <a:endParaRPr lang="en-US" dirty="0"/>
          </a:p>
        </p:txBody>
      </p:sp>
      <p:sp>
        <p:nvSpPr>
          <p:cNvPr id="4" name="Slide Number Placeholder 3"/>
          <p:cNvSpPr>
            <a:spLocks noGrp="1"/>
          </p:cNvSpPr>
          <p:nvPr>
            <p:ph type="sldNum" sz="quarter" idx="12"/>
          </p:nvPr>
        </p:nvSpPr>
        <p:spPr/>
        <p:txBody>
          <a:bodyPr/>
          <a:lstStyle/>
          <a:p>
            <a:fld id="{078DD6A8-279E-9247-AA2E-4C162CBD7DC9}" type="slidenum">
              <a:rPr lang="en-US" smtClean="0"/>
              <a:t>24</a:t>
            </a:fld>
            <a:endParaRPr lang="en-US"/>
          </a:p>
        </p:txBody>
      </p:sp>
      <p:pic>
        <p:nvPicPr>
          <p:cNvPr id="5" name="Picture 4" descr="glu00_varyQ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7631"/>
            <a:ext cx="4504817" cy="3378613"/>
          </a:xfrm>
          <a:prstGeom prst="rect">
            <a:avLst/>
          </a:prstGeom>
        </p:spPr>
      </p:pic>
      <p:sp>
        <p:nvSpPr>
          <p:cNvPr id="6" name="TextBox 5"/>
          <p:cNvSpPr txBox="1"/>
          <p:nvPr/>
        </p:nvSpPr>
        <p:spPr>
          <a:xfrm>
            <a:off x="2036238" y="2781563"/>
            <a:ext cx="2197798" cy="646331"/>
          </a:xfrm>
          <a:prstGeom prst="rect">
            <a:avLst/>
          </a:prstGeom>
          <a:noFill/>
        </p:spPr>
        <p:txBody>
          <a:bodyPr wrap="none" rtlCol="0">
            <a:spAutoFit/>
          </a:bodyPr>
          <a:lstStyle/>
          <a:p>
            <a:r>
              <a:rPr lang="en-US" b="1" i="1" dirty="0" smtClean="0"/>
              <a:t>H</a:t>
            </a:r>
            <a:r>
              <a:rPr lang="en-US" b="1" baseline="-25000" dirty="0" smtClean="0"/>
              <a:t>g</a:t>
            </a:r>
            <a:r>
              <a:rPr lang="en-US" b="1" dirty="0" smtClean="0"/>
              <a:t>(X,0,0)</a:t>
            </a:r>
            <a:endParaRPr lang="en-US" b="1" i="1" dirty="0" smtClean="0"/>
          </a:p>
          <a:p>
            <a:r>
              <a:rPr lang="en-US" b="1" i="1" dirty="0" smtClean="0"/>
              <a:t>Q</a:t>
            </a:r>
            <a:r>
              <a:rPr lang="en-US" b="1" baseline="30000" dirty="0" smtClean="0"/>
              <a:t>2</a:t>
            </a:r>
            <a:r>
              <a:rPr lang="en-US" b="1" dirty="0" smtClean="0"/>
              <a:t>=initial to 10 GeV</a:t>
            </a:r>
            <a:r>
              <a:rPr lang="en-US" b="1" baseline="30000" dirty="0" smtClean="0"/>
              <a:t>2</a:t>
            </a:r>
            <a:endParaRPr lang="en-US" b="1" i="1" dirty="0"/>
          </a:p>
        </p:txBody>
      </p:sp>
      <p:sp>
        <p:nvSpPr>
          <p:cNvPr id="7" name="TextBox 6"/>
          <p:cNvSpPr txBox="1"/>
          <p:nvPr/>
        </p:nvSpPr>
        <p:spPr>
          <a:xfrm>
            <a:off x="4242401" y="4841215"/>
            <a:ext cx="368285" cy="369332"/>
          </a:xfrm>
          <a:prstGeom prst="rect">
            <a:avLst/>
          </a:prstGeom>
          <a:noFill/>
        </p:spPr>
        <p:txBody>
          <a:bodyPr wrap="none" rtlCol="0">
            <a:spAutoFit/>
          </a:bodyPr>
          <a:lstStyle/>
          <a:p>
            <a:r>
              <a:rPr lang="en-US" b="1" i="1" dirty="0" smtClean="0"/>
              <a:t>X</a:t>
            </a:r>
            <a:endParaRPr lang="en-US" b="1" i="1" dirty="0"/>
          </a:p>
        </p:txBody>
      </p:sp>
      <p:pic>
        <p:nvPicPr>
          <p:cNvPr id="8" name="Picture 7" descr="Q2_0d7_zetat_multi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2321" y="1439609"/>
            <a:ext cx="4120096" cy="3090072"/>
          </a:xfrm>
          <a:prstGeom prst="rect">
            <a:avLst/>
          </a:prstGeom>
        </p:spPr>
      </p:pic>
      <p:sp>
        <p:nvSpPr>
          <p:cNvPr id="9" name="TextBox 8"/>
          <p:cNvSpPr txBox="1"/>
          <p:nvPr/>
        </p:nvSpPr>
        <p:spPr>
          <a:xfrm>
            <a:off x="8384698" y="4160349"/>
            <a:ext cx="368285" cy="369332"/>
          </a:xfrm>
          <a:prstGeom prst="rect">
            <a:avLst/>
          </a:prstGeom>
          <a:noFill/>
        </p:spPr>
        <p:txBody>
          <a:bodyPr wrap="none" rtlCol="0">
            <a:spAutoFit/>
          </a:bodyPr>
          <a:lstStyle/>
          <a:p>
            <a:r>
              <a:rPr lang="en-US" b="1" i="1" dirty="0" smtClean="0"/>
              <a:t>X</a:t>
            </a:r>
            <a:endParaRPr lang="en-US" b="1" i="1" dirty="0"/>
          </a:p>
        </p:txBody>
      </p:sp>
      <p:sp>
        <p:nvSpPr>
          <p:cNvPr id="10" name="TextBox 9"/>
          <p:cNvSpPr txBox="1"/>
          <p:nvPr/>
        </p:nvSpPr>
        <p:spPr>
          <a:xfrm>
            <a:off x="6213593" y="4529681"/>
            <a:ext cx="1248033" cy="707886"/>
          </a:xfrm>
          <a:prstGeom prst="rect">
            <a:avLst/>
          </a:prstGeom>
          <a:noFill/>
        </p:spPr>
        <p:txBody>
          <a:bodyPr wrap="none" rtlCol="0">
            <a:spAutoFit/>
          </a:bodyPr>
          <a:lstStyle/>
          <a:p>
            <a:r>
              <a:rPr lang="en-US" sz="2000" b="1" i="1" dirty="0" smtClean="0"/>
              <a:t>H</a:t>
            </a:r>
            <a:r>
              <a:rPr lang="en-US" sz="2000" b="1" baseline="-25000" dirty="0" smtClean="0"/>
              <a:t>g</a:t>
            </a:r>
            <a:r>
              <a:rPr lang="en-US" sz="2000" b="1" dirty="0" smtClean="0"/>
              <a:t>(</a:t>
            </a:r>
            <a:r>
              <a:rPr lang="en-US" sz="2000" b="1" dirty="0" err="1" smtClean="0"/>
              <a:t>X,ζ,</a:t>
            </a:r>
            <a:r>
              <a:rPr lang="en-US" sz="2000" b="1" dirty="0" err="1"/>
              <a:t>t</a:t>
            </a:r>
            <a:r>
              <a:rPr lang="en-US" sz="2000" b="1" dirty="0" smtClean="0"/>
              <a:t>)</a:t>
            </a:r>
            <a:endParaRPr lang="en-US" sz="2000" b="1" i="1" dirty="0" smtClean="0"/>
          </a:p>
          <a:p>
            <a:r>
              <a:rPr lang="en-US" sz="2000" b="1" i="1" dirty="0" smtClean="0"/>
              <a:t>Q</a:t>
            </a:r>
            <a:r>
              <a:rPr lang="en-US" sz="2000" b="1" baseline="30000" dirty="0" smtClean="0"/>
              <a:t>2</a:t>
            </a:r>
            <a:r>
              <a:rPr lang="en-US" sz="2000" b="1" dirty="0" smtClean="0"/>
              <a:t>=initial</a:t>
            </a:r>
            <a:endParaRPr lang="en-US" sz="2000" b="1" i="1" dirty="0"/>
          </a:p>
        </p:txBody>
      </p:sp>
      <p:sp>
        <p:nvSpPr>
          <p:cNvPr id="11" name="TextBox 10"/>
          <p:cNvSpPr txBox="1"/>
          <p:nvPr/>
        </p:nvSpPr>
        <p:spPr>
          <a:xfrm>
            <a:off x="7786475" y="1459077"/>
            <a:ext cx="768359" cy="338554"/>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600" b="1" dirty="0" smtClean="0"/>
              <a:t> </a:t>
            </a:r>
            <a:r>
              <a:rPr lang="en-US" sz="1600" b="1" dirty="0" err="1" smtClean="0"/>
              <a:t>ζ</a:t>
            </a:r>
            <a:r>
              <a:rPr lang="en-US" sz="1600" b="1" dirty="0" smtClean="0"/>
              <a:t>=0.01</a:t>
            </a:r>
            <a:endParaRPr lang="en-US" sz="1600" b="1" dirty="0"/>
          </a:p>
        </p:txBody>
      </p:sp>
      <p:sp>
        <p:nvSpPr>
          <p:cNvPr id="12" name="TextBox 11"/>
          <p:cNvSpPr txBox="1"/>
          <p:nvPr/>
        </p:nvSpPr>
        <p:spPr>
          <a:xfrm>
            <a:off x="7786475" y="2296695"/>
            <a:ext cx="774771" cy="338554"/>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600" b="1" dirty="0" smtClean="0"/>
              <a:t> </a:t>
            </a:r>
            <a:r>
              <a:rPr lang="en-US" sz="1600" b="1" dirty="0" err="1" smtClean="0"/>
              <a:t>ζ</a:t>
            </a:r>
            <a:r>
              <a:rPr lang="en-US" sz="1600" b="1" dirty="0" smtClean="0"/>
              <a:t>=0.07</a:t>
            </a:r>
            <a:endParaRPr lang="en-US" sz="1600" b="1" dirty="0"/>
          </a:p>
        </p:txBody>
      </p:sp>
      <p:sp>
        <p:nvSpPr>
          <p:cNvPr id="13" name="TextBox 12"/>
          <p:cNvSpPr txBox="1"/>
          <p:nvPr/>
        </p:nvSpPr>
        <p:spPr>
          <a:xfrm>
            <a:off x="7786475" y="3016514"/>
            <a:ext cx="774771" cy="338554"/>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600" b="1" dirty="0" smtClean="0"/>
              <a:t> </a:t>
            </a:r>
            <a:r>
              <a:rPr lang="en-US" sz="1600" b="1" dirty="0" err="1" smtClean="0"/>
              <a:t>ζ</a:t>
            </a:r>
            <a:r>
              <a:rPr lang="en-US" sz="1600" b="1" dirty="0" smtClean="0"/>
              <a:t>=0.14</a:t>
            </a:r>
            <a:endParaRPr lang="en-US" sz="1600" b="1" dirty="0"/>
          </a:p>
        </p:txBody>
      </p:sp>
      <p:sp>
        <p:nvSpPr>
          <p:cNvPr id="14" name="TextBox 13"/>
          <p:cNvSpPr txBox="1"/>
          <p:nvPr/>
        </p:nvSpPr>
        <p:spPr>
          <a:xfrm>
            <a:off x="7786475" y="3821795"/>
            <a:ext cx="774771" cy="338554"/>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600" b="1" dirty="0" smtClean="0"/>
              <a:t> </a:t>
            </a:r>
            <a:r>
              <a:rPr lang="en-US" sz="1600" b="1" dirty="0" err="1" smtClean="0"/>
              <a:t>ζ</a:t>
            </a:r>
            <a:r>
              <a:rPr lang="en-US" sz="1600" b="1" dirty="0" smtClean="0"/>
              <a:t>=0.20</a:t>
            </a:r>
            <a:endParaRPr lang="en-US" sz="1600" b="1" dirty="0"/>
          </a:p>
        </p:txBody>
      </p:sp>
      <p:sp>
        <p:nvSpPr>
          <p:cNvPr id="15" name="TextBox 14"/>
          <p:cNvSpPr txBox="1"/>
          <p:nvPr/>
        </p:nvSpPr>
        <p:spPr>
          <a:xfrm>
            <a:off x="5828113" y="1230643"/>
            <a:ext cx="1958362"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i="1" dirty="0"/>
              <a:t>t</a:t>
            </a:r>
            <a:r>
              <a:rPr lang="en-US" b="1" dirty="0" smtClean="0"/>
              <a:t>=</a:t>
            </a:r>
            <a:r>
              <a:rPr lang="en-US" b="1" i="1" dirty="0" err="1" smtClean="0"/>
              <a:t>t</a:t>
            </a:r>
            <a:r>
              <a:rPr lang="en-US" b="1" baseline="-25000" dirty="0" err="1" smtClean="0"/>
              <a:t>min</a:t>
            </a:r>
            <a:r>
              <a:rPr lang="en-US" b="1" dirty="0" smtClean="0"/>
              <a:t> to -0.7 GeV</a:t>
            </a:r>
            <a:r>
              <a:rPr lang="en-US" b="1" baseline="30000" dirty="0" smtClean="0"/>
              <a:t>2</a:t>
            </a:r>
            <a:endParaRPr lang="en-US" b="1" i="1" dirty="0"/>
          </a:p>
        </p:txBody>
      </p:sp>
      <p:sp>
        <p:nvSpPr>
          <p:cNvPr id="16" name="TextBox 15"/>
          <p:cNvSpPr txBox="1"/>
          <p:nvPr/>
        </p:nvSpPr>
        <p:spPr>
          <a:xfrm>
            <a:off x="1780965" y="54614"/>
            <a:ext cx="5512296" cy="1477327"/>
          </a:xfrm>
          <a:prstGeom prst="rect">
            <a:avLst/>
          </a:prstGeom>
          <a:noFill/>
        </p:spPr>
        <p:txBody>
          <a:bodyPr wrap="none" rtlCol="0">
            <a:spAutoFit/>
          </a:bodyPr>
          <a:lstStyle/>
          <a:p>
            <a:r>
              <a:rPr lang="en-US" sz="2400" b="1" dirty="0" smtClean="0">
                <a:solidFill>
                  <a:srgbClr val="0000FF"/>
                </a:solidFill>
                <a:latin typeface="+mj-lt"/>
                <a:cs typeface="Comic Sans MS Bold"/>
              </a:rPr>
              <a:t>After </a:t>
            </a:r>
            <a:r>
              <a:rPr lang="en-US" sz="2400" b="1" dirty="0" err="1" smtClean="0">
                <a:solidFill>
                  <a:srgbClr val="0000FF"/>
                </a:solidFill>
                <a:latin typeface="+mj-lt"/>
                <a:cs typeface="Comic Sans MS Bold"/>
              </a:rPr>
              <a:t>pdf’s</a:t>
            </a:r>
            <a:r>
              <a:rPr lang="en-US" sz="2400" b="1" dirty="0" smtClean="0">
                <a:solidFill>
                  <a:srgbClr val="0000FF"/>
                </a:solidFill>
                <a:latin typeface="+mj-lt"/>
                <a:cs typeface="Comic Sans MS Bold"/>
              </a:rPr>
              <a:t> vs. </a:t>
            </a:r>
            <a:r>
              <a:rPr lang="en-US" sz="2400" b="1" i="1" dirty="0" smtClean="0">
                <a:solidFill>
                  <a:srgbClr val="0000FF"/>
                </a:solidFill>
                <a:latin typeface="+mj-lt"/>
                <a:cs typeface="Comic Sans MS Bold"/>
              </a:rPr>
              <a:t>Q</a:t>
            </a:r>
            <a:r>
              <a:rPr lang="en-US" sz="2400" b="1" baseline="30000" dirty="0" smtClean="0">
                <a:solidFill>
                  <a:srgbClr val="0000FF"/>
                </a:solidFill>
                <a:latin typeface="+mj-lt"/>
                <a:cs typeface="Comic Sans MS Bold"/>
              </a:rPr>
              <a:t>2</a:t>
            </a:r>
            <a:r>
              <a:rPr lang="en-US" sz="2400" b="1" dirty="0" smtClean="0">
                <a:solidFill>
                  <a:srgbClr val="0000FF"/>
                </a:solidFill>
                <a:latin typeface="+mj-lt"/>
                <a:cs typeface="Comic Sans MS Bold"/>
              </a:rPr>
              <a:t> </a:t>
            </a:r>
            <a:r>
              <a:rPr lang="en-US" sz="2400" b="1" dirty="0" smtClean="0">
                <a:solidFill>
                  <a:srgbClr val="0000FF"/>
                </a:solidFill>
                <a:latin typeface="+mj-lt"/>
                <a:cs typeface="Comic Sans MS Bold"/>
                <a:sym typeface="Wingdings"/>
              </a:rPr>
              <a:t> </a:t>
            </a:r>
            <a:r>
              <a:rPr lang="en-US" sz="2400" b="1" dirty="0" smtClean="0">
                <a:solidFill>
                  <a:srgbClr val="0000FF"/>
                </a:solidFill>
                <a:latin typeface="+mj-lt"/>
                <a:cs typeface="Comic Sans MS Bold"/>
              </a:rPr>
              <a:t>fix </a:t>
            </a:r>
            <a:r>
              <a:rPr lang="en-US" sz="2400" b="1" dirty="0">
                <a:solidFill>
                  <a:srgbClr val="0000FF"/>
                </a:solidFill>
                <a:latin typeface="+mj-lt"/>
                <a:cs typeface="Comic Sans MS Bold"/>
              </a:rPr>
              <a:t>x </a:t>
            </a:r>
            <a:r>
              <a:rPr lang="en-US" sz="2400" b="1" dirty="0" smtClean="0">
                <a:solidFill>
                  <a:srgbClr val="0000FF"/>
                </a:solidFill>
                <a:latin typeface="+mj-lt"/>
                <a:cs typeface="Comic Sans MS Bold"/>
              </a:rPr>
              <a:t>dependence</a:t>
            </a:r>
          </a:p>
          <a:p>
            <a:r>
              <a:rPr lang="en-US" sz="2400" b="1" dirty="0" err="1" smtClean="0">
                <a:solidFill>
                  <a:srgbClr val="0000FF"/>
                </a:solidFill>
                <a:latin typeface="+mj-lt"/>
                <a:cs typeface="Comic Sans MS Bold"/>
              </a:rPr>
              <a:t>Regge</a:t>
            </a:r>
            <a:r>
              <a:rPr lang="en-US" sz="2400" b="1" dirty="0" smtClean="0">
                <a:solidFill>
                  <a:srgbClr val="0000FF"/>
                </a:solidFill>
                <a:latin typeface="+mj-lt"/>
                <a:cs typeface="Comic Sans MS Bold"/>
              </a:rPr>
              <a:t> behavior determines </a:t>
            </a:r>
            <a:r>
              <a:rPr lang="en-US" sz="2400" b="1" i="1" dirty="0" smtClean="0">
                <a:solidFill>
                  <a:srgbClr val="0000FF"/>
                </a:solidFill>
                <a:latin typeface="+mj-lt"/>
                <a:cs typeface="Comic Sans MS Bold"/>
              </a:rPr>
              <a:t>t </a:t>
            </a:r>
            <a:r>
              <a:rPr lang="en-US" sz="2400" b="1" dirty="0" smtClean="0">
                <a:solidFill>
                  <a:srgbClr val="0000FF"/>
                </a:solidFill>
                <a:latin typeface="+mj-lt"/>
                <a:cs typeface="Comic Sans MS Bold"/>
              </a:rPr>
              <a:t>dependence</a:t>
            </a:r>
          </a:p>
          <a:p>
            <a:r>
              <a:rPr lang="en-US" sz="2400" b="1" dirty="0" smtClean="0">
                <a:solidFill>
                  <a:srgbClr val="0000FF"/>
                </a:solidFill>
                <a:latin typeface="+mj-lt"/>
                <a:cs typeface="Comic Sans MS Bold"/>
              </a:rPr>
              <a:t>Spectator determines </a:t>
            </a:r>
            <a:r>
              <a:rPr lang="en-US" sz="2400" b="1" dirty="0" err="1" smtClean="0">
                <a:solidFill>
                  <a:srgbClr val="0000FF"/>
                </a:solidFill>
                <a:latin typeface="+mj-lt"/>
                <a:cs typeface="Comic Sans MS Bold"/>
              </a:rPr>
              <a:t>ζ</a:t>
            </a:r>
            <a:r>
              <a:rPr lang="en-US" sz="2400" b="1" dirty="0" smtClean="0">
                <a:solidFill>
                  <a:srgbClr val="0000FF"/>
                </a:solidFill>
                <a:latin typeface="+mj-lt"/>
                <a:cs typeface="Comic Sans MS Bold"/>
              </a:rPr>
              <a:t> dependence</a:t>
            </a:r>
            <a:endParaRPr lang="en-US" sz="2400" b="1" dirty="0">
              <a:solidFill>
                <a:srgbClr val="0000FF"/>
              </a:solidFill>
              <a:latin typeface="+mj-lt"/>
              <a:cs typeface="Comic Sans MS Bold"/>
            </a:endParaRPr>
          </a:p>
          <a:p>
            <a:endParaRPr lang="en-US" dirty="0"/>
          </a:p>
        </p:txBody>
      </p:sp>
      <p:pic>
        <p:nvPicPr>
          <p:cNvPr id="17" name="Picture 1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83334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594234" y="283709"/>
            <a:ext cx="2855795" cy="1323439"/>
          </a:xfrm>
          <a:prstGeom prst="rect">
            <a:avLst/>
          </a:prstGeom>
          <a:noFill/>
        </p:spPr>
        <p:txBody>
          <a:bodyPr wrap="none" rtlCol="0">
            <a:spAutoFit/>
          </a:bodyPr>
          <a:lstStyle/>
          <a:p>
            <a:r>
              <a:rPr lang="en-US" sz="2800" b="1" dirty="0" smtClean="0">
                <a:solidFill>
                  <a:srgbClr val="0000FF"/>
                </a:solidFill>
                <a:latin typeface="+mj-lt"/>
                <a:cs typeface="Comic Sans MS Bold"/>
              </a:rPr>
              <a:t>Fitting gluon </a:t>
            </a:r>
            <a:r>
              <a:rPr lang="en-US" sz="2800" b="1" dirty="0" err="1" smtClean="0">
                <a:solidFill>
                  <a:srgbClr val="0000FF"/>
                </a:solidFill>
                <a:latin typeface="+mj-lt"/>
                <a:cs typeface="Comic Sans MS Bold"/>
              </a:rPr>
              <a:t>pdf’s</a:t>
            </a:r>
            <a:endParaRPr lang="en-US" sz="2800" b="1" dirty="0" smtClean="0">
              <a:solidFill>
                <a:srgbClr val="0000FF"/>
              </a:solidFill>
              <a:latin typeface="+mj-lt"/>
              <a:cs typeface="Comic Sans MS Bold"/>
            </a:endParaRPr>
          </a:p>
          <a:p>
            <a:endParaRPr lang="en-US" sz="2800" b="1" dirty="0">
              <a:solidFill>
                <a:srgbClr val="0000FF"/>
              </a:solidFill>
              <a:latin typeface="+mj-lt"/>
              <a:cs typeface="Comic Sans MS Bold"/>
            </a:endParaRPr>
          </a:p>
          <a:p>
            <a:r>
              <a:rPr lang="en-US" sz="2400" b="1" dirty="0" smtClean="0">
                <a:solidFill>
                  <a:srgbClr val="0000FF"/>
                </a:solidFill>
                <a:latin typeface="+mj-lt"/>
                <a:cs typeface="Comic Sans MS Bold"/>
              </a:rPr>
              <a:t>c.f. </a:t>
            </a:r>
            <a:r>
              <a:rPr lang="en-US" sz="2400" b="1" dirty="0" err="1" smtClean="0">
                <a:solidFill>
                  <a:srgbClr val="0000FF"/>
                </a:solidFill>
                <a:latin typeface="+mj-lt"/>
                <a:cs typeface="Comic Sans MS Bold"/>
              </a:rPr>
              <a:t>Alekhin</a:t>
            </a:r>
            <a:r>
              <a:rPr lang="en-US" sz="2400" b="1" dirty="0" smtClean="0">
                <a:solidFill>
                  <a:srgbClr val="0000FF"/>
                </a:solidFill>
                <a:latin typeface="+mj-lt"/>
                <a:cs typeface="Comic Sans MS Bold"/>
              </a:rPr>
              <a:t>, .. </a:t>
            </a:r>
            <a:r>
              <a:rPr lang="en-US" sz="2400" b="1" dirty="0">
                <a:solidFill>
                  <a:srgbClr val="0000FF"/>
                </a:solidFill>
                <a:latin typeface="+mj-lt"/>
                <a:cs typeface="Comic Sans MS Bold"/>
              </a:rPr>
              <a:t>e</a:t>
            </a:r>
            <a:r>
              <a:rPr lang="en-US" sz="2400" b="1" dirty="0" smtClean="0">
                <a:solidFill>
                  <a:srgbClr val="0000FF"/>
                </a:solidFill>
                <a:latin typeface="+mj-lt"/>
                <a:cs typeface="Comic Sans MS Bold"/>
              </a:rPr>
              <a:t>tc.</a:t>
            </a:r>
            <a:endParaRPr lang="en-US" sz="2400" b="1" dirty="0">
              <a:solidFill>
                <a:srgbClr val="0000FF"/>
              </a:solidFill>
              <a:latin typeface="+mj-lt"/>
              <a:cs typeface="Comic Sans MS Bold"/>
            </a:endParaRPr>
          </a:p>
        </p:txBody>
      </p:sp>
      <p:pic>
        <p:nvPicPr>
          <p:cNvPr id="11" name="Picture 10" descr="Screen Shot 2016-05-30 at 10.15.4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691004"/>
            <a:ext cx="5519271" cy="4665346"/>
          </a:xfrm>
          <a:prstGeom prst="rect">
            <a:avLst/>
          </a:prstGeom>
        </p:spPr>
      </p:pic>
      <p:sp>
        <p:nvSpPr>
          <p:cNvPr id="4" name="Date Placeholder 3"/>
          <p:cNvSpPr>
            <a:spLocks noGrp="1"/>
          </p:cNvSpPr>
          <p:nvPr>
            <p:ph type="dt" sz="half" idx="10"/>
          </p:nvPr>
        </p:nvSpPr>
        <p:spPr/>
        <p:txBody>
          <a:bodyPr/>
          <a:lstStyle/>
          <a:p>
            <a:fld id="{60965508-9B30-A94E-985B-426B451252C1}" type="datetime1">
              <a:rPr lang="en-US" smtClean="0"/>
              <a:t>9/26/16</a:t>
            </a:fld>
            <a:endParaRPr lang="en-US"/>
          </a:p>
        </p:txBody>
      </p:sp>
      <p:sp>
        <p:nvSpPr>
          <p:cNvPr id="5" name="Slide Number Placeholder 4"/>
          <p:cNvSpPr>
            <a:spLocks noGrp="1"/>
          </p:cNvSpPr>
          <p:nvPr>
            <p:ph type="sldNum" sz="quarter" idx="12"/>
          </p:nvPr>
        </p:nvSpPr>
        <p:spPr/>
        <p:txBody>
          <a:bodyPr/>
          <a:lstStyle/>
          <a:p>
            <a:fld id="{078DD6A8-279E-9247-AA2E-4C162CBD7DC9}" type="slidenum">
              <a:rPr lang="en-US" smtClean="0"/>
              <a:t>25</a:t>
            </a:fld>
            <a:endParaRPr lang="en-US"/>
          </a:p>
        </p:txBody>
      </p:sp>
      <p:sp>
        <p:nvSpPr>
          <p:cNvPr id="8" name="TextBox 7"/>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Tree>
    <p:extLst>
      <p:ext uri="{BB962C8B-B14F-4D97-AF65-F5344CB8AC3E}">
        <p14:creationId xmlns:p14="http://schemas.microsoft.com/office/powerpoint/2010/main" val="285062890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39289" y="5540742"/>
            <a:ext cx="5813911" cy="646331"/>
          </a:xfrm>
          <a:prstGeom prst="rect">
            <a:avLst/>
          </a:prstGeom>
          <a:noFill/>
        </p:spPr>
        <p:txBody>
          <a:bodyPr wrap="none" rtlCol="0">
            <a:spAutoFit/>
          </a:bodyPr>
          <a:lstStyle/>
          <a:p>
            <a:r>
              <a:rPr lang="en-US" sz="2000" b="1" dirty="0" smtClean="0">
                <a:solidFill>
                  <a:srgbClr val="0000FF"/>
                </a:solidFill>
                <a:cs typeface="Comic Sans MS"/>
              </a:rPr>
              <a:t>Compare Gluon form factor via QCD sum rules</a:t>
            </a:r>
          </a:p>
          <a:p>
            <a:r>
              <a:rPr lang="en-US" sz="1600" b="1" dirty="0" smtClean="0">
                <a:solidFill>
                  <a:srgbClr val="0000FF"/>
                </a:solidFill>
                <a:cs typeface="Comic Sans MS"/>
              </a:rPr>
              <a:t>Braun, </a:t>
            </a:r>
            <a:r>
              <a:rPr lang="en-US" sz="1600" b="1" dirty="0" err="1" smtClean="0">
                <a:solidFill>
                  <a:srgbClr val="0000FF"/>
                </a:solidFill>
                <a:cs typeface="Comic Sans MS"/>
              </a:rPr>
              <a:t>Gornicki</a:t>
            </a:r>
            <a:r>
              <a:rPr lang="en-US" sz="1600" b="1" dirty="0" smtClean="0">
                <a:solidFill>
                  <a:srgbClr val="0000FF"/>
                </a:solidFill>
                <a:cs typeface="Comic Sans MS"/>
              </a:rPr>
              <a:t>, </a:t>
            </a:r>
            <a:r>
              <a:rPr lang="en-US" sz="1600" b="1" dirty="0" err="1" smtClean="0">
                <a:solidFill>
                  <a:srgbClr val="0000FF"/>
                </a:solidFill>
                <a:cs typeface="Comic Sans MS"/>
              </a:rPr>
              <a:t>Mankiewicz</a:t>
            </a:r>
            <a:r>
              <a:rPr lang="en-US" sz="1600" b="1" dirty="0" smtClean="0">
                <a:solidFill>
                  <a:srgbClr val="0000FF"/>
                </a:solidFill>
                <a:cs typeface="Comic Sans MS"/>
              </a:rPr>
              <a:t>, Schaefer, Phys.Lett.B302, 291 (1993)</a:t>
            </a:r>
            <a:endParaRPr lang="en-US" sz="1600" b="1" dirty="0">
              <a:solidFill>
                <a:srgbClr val="0000FF"/>
              </a:solidFill>
              <a:cs typeface="Comic Sans MS"/>
            </a:endParaRPr>
          </a:p>
        </p:txBody>
      </p:sp>
      <p:sp>
        <p:nvSpPr>
          <p:cNvPr id="10" name="TextBox 9"/>
          <p:cNvSpPr txBox="1"/>
          <p:nvPr/>
        </p:nvSpPr>
        <p:spPr>
          <a:xfrm>
            <a:off x="2006665" y="51624"/>
            <a:ext cx="5696116" cy="1077218"/>
          </a:xfrm>
          <a:prstGeom prst="rect">
            <a:avLst/>
          </a:prstGeom>
          <a:noFill/>
        </p:spPr>
        <p:txBody>
          <a:bodyPr wrap="none" rtlCol="0">
            <a:spAutoFit/>
          </a:bodyPr>
          <a:lstStyle/>
          <a:p>
            <a:r>
              <a:rPr lang="en-US" sz="2400" dirty="0" smtClean="0">
                <a:solidFill>
                  <a:srgbClr val="FF0000"/>
                </a:solidFill>
                <a:latin typeface="+mj-lt"/>
                <a:cs typeface="Comic Sans MS"/>
              </a:rPr>
              <a:t>H</a:t>
            </a:r>
            <a:r>
              <a:rPr lang="en-US" sz="2400" baseline="-25000" dirty="0" smtClean="0">
                <a:solidFill>
                  <a:srgbClr val="FF0000"/>
                </a:solidFill>
                <a:latin typeface="+mj-lt"/>
                <a:cs typeface="Comic Sans MS"/>
              </a:rPr>
              <a:t>g</a:t>
            </a:r>
            <a:r>
              <a:rPr lang="en-US" sz="2400" dirty="0" smtClean="0">
                <a:solidFill>
                  <a:srgbClr val="FF0000"/>
                </a:solidFill>
                <a:latin typeface="+mj-lt"/>
                <a:cs typeface="Comic Sans MS"/>
              </a:rPr>
              <a:t>(x,0,t) What constrains t-dependence?</a:t>
            </a:r>
            <a:endParaRPr lang="en-US" sz="2400" dirty="0" smtClean="0">
              <a:solidFill>
                <a:srgbClr val="0000FF"/>
              </a:solidFill>
              <a:latin typeface="+mj-lt"/>
              <a:cs typeface="Comic Sans MS"/>
            </a:endParaRPr>
          </a:p>
          <a:p>
            <a:r>
              <a:rPr lang="en-US" sz="2000" dirty="0" smtClean="0">
                <a:solidFill>
                  <a:srgbClr val="0000FF"/>
                </a:solidFill>
                <a:latin typeface="+mj-lt"/>
                <a:cs typeface="Comic Sans MS"/>
              </a:rPr>
              <a:t>Spectator </a:t>
            </a:r>
            <a:r>
              <a:rPr lang="en-US" sz="2000" dirty="0" smtClean="0">
                <a:solidFill>
                  <a:srgbClr val="FF0000"/>
                </a:solidFill>
                <a:latin typeface="+mj-lt"/>
                <a:cs typeface="Comic Sans MS"/>
              </a:rPr>
              <a:t>t-dependence </a:t>
            </a:r>
            <a:r>
              <a:rPr lang="en-US" sz="2000" dirty="0" smtClean="0">
                <a:solidFill>
                  <a:srgbClr val="0000FF"/>
                </a:solidFill>
                <a:latin typeface="+mj-lt"/>
                <a:cs typeface="Comic Sans MS"/>
              </a:rPr>
              <a:t>w/o </a:t>
            </a:r>
            <a:r>
              <a:rPr lang="en-US" sz="2000" dirty="0" err="1" smtClean="0">
                <a:solidFill>
                  <a:srgbClr val="0000FF"/>
                </a:solidFill>
                <a:latin typeface="+mj-lt"/>
                <a:cs typeface="Comic Sans MS"/>
              </a:rPr>
              <a:t>Regge</a:t>
            </a:r>
            <a:r>
              <a:rPr lang="en-US" sz="2000" dirty="0" smtClean="0">
                <a:solidFill>
                  <a:srgbClr val="0000FF"/>
                </a:solidFill>
                <a:latin typeface="+mj-lt"/>
                <a:cs typeface="Comic Sans MS"/>
              </a:rPr>
              <a:t> small x behavior: </a:t>
            </a:r>
          </a:p>
          <a:p>
            <a:r>
              <a:rPr lang="en-US" sz="2000" dirty="0" smtClean="0">
                <a:solidFill>
                  <a:srgbClr val="0000FF"/>
                </a:solidFill>
                <a:latin typeface="+mj-lt"/>
                <a:cs typeface="Comic Sans MS"/>
              </a:rPr>
              <a:t>&amp; hybrid </a:t>
            </a:r>
            <a:r>
              <a:rPr lang="en-US" sz="2000" dirty="0" err="1" smtClean="0">
                <a:solidFill>
                  <a:srgbClr val="0000FF"/>
                </a:solidFill>
                <a:latin typeface="+mj-lt"/>
                <a:cs typeface="Comic Sans MS"/>
              </a:rPr>
              <a:t>Regge</a:t>
            </a:r>
            <a:r>
              <a:rPr lang="en-US" sz="2000" dirty="0" smtClean="0">
                <a:solidFill>
                  <a:srgbClr val="0000FF"/>
                </a:solidFill>
                <a:latin typeface="+mj-lt"/>
                <a:cs typeface="Comic Sans MS"/>
              </a:rPr>
              <a:t>-Spectator model combines </a:t>
            </a:r>
            <a:endParaRPr lang="en-US" sz="2000" dirty="0">
              <a:solidFill>
                <a:srgbClr val="0000FF"/>
              </a:solidFill>
              <a:latin typeface="+mj-lt"/>
              <a:cs typeface="Comic Sans MS"/>
            </a:endParaRPr>
          </a:p>
        </p:txBody>
      </p:sp>
      <p:pic>
        <p:nvPicPr>
          <p:cNvPr id="5" name="Picture 4" descr="Screen Shot 2016-05-30 at 10.13.2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067287"/>
            <a:ext cx="5589209" cy="4551064"/>
          </a:xfrm>
          <a:prstGeom prst="rect">
            <a:avLst/>
          </a:prstGeom>
        </p:spPr>
      </p:pic>
      <p:sp>
        <p:nvSpPr>
          <p:cNvPr id="7" name="TextBox 6"/>
          <p:cNvSpPr txBox="1"/>
          <p:nvPr/>
        </p:nvSpPr>
        <p:spPr>
          <a:xfrm rot="1071999">
            <a:off x="5471309" y="2564287"/>
            <a:ext cx="3431116" cy="584776"/>
          </a:xfrm>
          <a:prstGeom prst="rect">
            <a:avLst/>
          </a:prstGeom>
          <a:noFill/>
        </p:spPr>
        <p:txBody>
          <a:bodyPr wrap="square" rtlCol="0">
            <a:spAutoFit/>
          </a:bodyPr>
          <a:lstStyle/>
          <a:p>
            <a:r>
              <a:rPr lang="en-US" sz="3200" b="1" dirty="0" smtClean="0">
                <a:solidFill>
                  <a:srgbClr val="0000FF"/>
                </a:solidFill>
              </a:rPr>
              <a:t>PRELIMINARY</a:t>
            </a:r>
            <a:endParaRPr lang="en-US" sz="3200" b="1" dirty="0">
              <a:solidFill>
                <a:srgbClr val="0000FF"/>
              </a:solidFill>
            </a:endParaRPr>
          </a:p>
        </p:txBody>
      </p:sp>
      <p:sp>
        <p:nvSpPr>
          <p:cNvPr id="4" name="Date Placeholder 3"/>
          <p:cNvSpPr>
            <a:spLocks noGrp="1"/>
          </p:cNvSpPr>
          <p:nvPr>
            <p:ph type="dt" sz="half" idx="10"/>
          </p:nvPr>
        </p:nvSpPr>
        <p:spPr/>
        <p:txBody>
          <a:bodyPr/>
          <a:lstStyle/>
          <a:p>
            <a:fld id="{3A9AEDBE-F63B-AD40-8745-A40D1AD11998}" type="datetime1">
              <a:rPr lang="en-US" smtClean="0"/>
              <a:t>9/26/16</a:t>
            </a:fld>
            <a:endParaRPr lang="en-US"/>
          </a:p>
        </p:txBody>
      </p:sp>
      <p:sp>
        <p:nvSpPr>
          <p:cNvPr id="8" name="Slide Number Placeholder 7"/>
          <p:cNvSpPr>
            <a:spLocks noGrp="1"/>
          </p:cNvSpPr>
          <p:nvPr>
            <p:ph type="sldNum" sz="quarter" idx="12"/>
          </p:nvPr>
        </p:nvSpPr>
        <p:spPr/>
        <p:txBody>
          <a:bodyPr/>
          <a:lstStyle/>
          <a:p>
            <a:fld id="{078DD6A8-279E-9247-AA2E-4C162CBD7DC9}" type="slidenum">
              <a:rPr lang="en-US" smtClean="0"/>
              <a:t>26</a:t>
            </a:fld>
            <a:endParaRPr lang="en-US"/>
          </a:p>
        </p:txBody>
      </p:sp>
      <p:cxnSp>
        <p:nvCxnSpPr>
          <p:cNvPr id="11" name="Straight Connector 10"/>
          <p:cNvCxnSpPr/>
          <p:nvPr/>
        </p:nvCxnSpPr>
        <p:spPr>
          <a:xfrm>
            <a:off x="2719787" y="2552709"/>
            <a:ext cx="307901" cy="2308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99395" y="2693813"/>
            <a:ext cx="615801" cy="3206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515196" y="3014505"/>
            <a:ext cx="538826" cy="2308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217016" y="6187073"/>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Tree>
    <p:extLst>
      <p:ext uri="{BB962C8B-B14F-4D97-AF65-F5344CB8AC3E}">
        <p14:creationId xmlns:p14="http://schemas.microsoft.com/office/powerpoint/2010/main" val="394883030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648419" y="272474"/>
            <a:ext cx="6224906" cy="584776"/>
          </a:xfrm>
          <a:prstGeom prst="rect">
            <a:avLst/>
          </a:prstGeom>
          <a:noFill/>
        </p:spPr>
        <p:txBody>
          <a:bodyPr wrap="none" rtlCol="0">
            <a:spAutoFit/>
          </a:bodyPr>
          <a:lstStyle/>
          <a:p>
            <a:r>
              <a:rPr lang="en-US" b="1" dirty="0" smtClean="0">
                <a:solidFill>
                  <a:srgbClr val="0000FF"/>
                </a:solidFill>
                <a:latin typeface="Comic Sans MS"/>
                <a:cs typeface="Comic Sans MS"/>
              </a:rPr>
              <a:t>Compare Gluon form factor via QCD sum rules</a:t>
            </a:r>
          </a:p>
          <a:p>
            <a:r>
              <a:rPr lang="en-US" sz="1400" b="1" dirty="0" smtClean="0">
                <a:solidFill>
                  <a:srgbClr val="0000FF"/>
                </a:solidFill>
                <a:latin typeface="Comic Sans MS"/>
                <a:cs typeface="Comic Sans MS"/>
              </a:rPr>
              <a:t>Braun, </a:t>
            </a:r>
            <a:r>
              <a:rPr lang="en-US" sz="1400" b="1" dirty="0" err="1" smtClean="0">
                <a:solidFill>
                  <a:srgbClr val="0000FF"/>
                </a:solidFill>
                <a:latin typeface="Comic Sans MS"/>
                <a:cs typeface="Comic Sans MS"/>
              </a:rPr>
              <a:t>Gornicki</a:t>
            </a:r>
            <a:r>
              <a:rPr lang="en-US" sz="1400" b="1" dirty="0" smtClean="0">
                <a:solidFill>
                  <a:srgbClr val="0000FF"/>
                </a:solidFill>
                <a:latin typeface="Comic Sans MS"/>
                <a:cs typeface="Comic Sans MS"/>
              </a:rPr>
              <a:t>, </a:t>
            </a:r>
            <a:r>
              <a:rPr lang="en-US" sz="1400" b="1" dirty="0" err="1" smtClean="0">
                <a:solidFill>
                  <a:srgbClr val="0000FF"/>
                </a:solidFill>
                <a:latin typeface="Comic Sans MS"/>
                <a:cs typeface="Comic Sans MS"/>
              </a:rPr>
              <a:t>Mankiewicz</a:t>
            </a:r>
            <a:r>
              <a:rPr lang="en-US" sz="1400" b="1" dirty="0" smtClean="0">
                <a:solidFill>
                  <a:srgbClr val="0000FF"/>
                </a:solidFill>
                <a:latin typeface="Comic Sans MS"/>
                <a:cs typeface="Comic Sans MS"/>
              </a:rPr>
              <a:t>, Schaefer, Phys.Lett.B302, 291 (1993)</a:t>
            </a:r>
            <a:endParaRPr lang="en-US" sz="1400" b="1" dirty="0">
              <a:solidFill>
                <a:srgbClr val="0000FF"/>
              </a:solidFill>
              <a:latin typeface="Comic Sans MS"/>
              <a:cs typeface="Comic Sans MS"/>
            </a:endParaRPr>
          </a:p>
        </p:txBody>
      </p:sp>
      <p:sp>
        <p:nvSpPr>
          <p:cNvPr id="10" name="TextBox 9"/>
          <p:cNvSpPr txBox="1"/>
          <p:nvPr/>
        </p:nvSpPr>
        <p:spPr>
          <a:xfrm>
            <a:off x="1447800" y="5133790"/>
            <a:ext cx="5866660" cy="646331"/>
          </a:xfrm>
          <a:prstGeom prst="rect">
            <a:avLst/>
          </a:prstGeom>
          <a:noFill/>
        </p:spPr>
        <p:txBody>
          <a:bodyPr wrap="none" rtlCol="0">
            <a:spAutoFit/>
          </a:bodyPr>
          <a:lstStyle/>
          <a:p>
            <a:r>
              <a:rPr lang="en-US" dirty="0" smtClean="0">
                <a:solidFill>
                  <a:srgbClr val="0000FF"/>
                </a:solidFill>
                <a:latin typeface="Comic Sans MS"/>
                <a:cs typeface="Comic Sans MS"/>
              </a:rPr>
              <a:t>Spectator t-dependence w/o </a:t>
            </a:r>
            <a:r>
              <a:rPr lang="en-US" dirty="0" err="1" smtClean="0">
                <a:solidFill>
                  <a:srgbClr val="0000FF"/>
                </a:solidFill>
                <a:latin typeface="Comic Sans MS"/>
                <a:cs typeface="Comic Sans MS"/>
              </a:rPr>
              <a:t>Regge</a:t>
            </a:r>
            <a:r>
              <a:rPr lang="en-US" dirty="0" smtClean="0">
                <a:solidFill>
                  <a:srgbClr val="0000FF"/>
                </a:solidFill>
                <a:latin typeface="Comic Sans MS"/>
                <a:cs typeface="Comic Sans MS"/>
              </a:rPr>
              <a:t> small x behavior: </a:t>
            </a:r>
          </a:p>
          <a:p>
            <a:r>
              <a:rPr lang="en-US" dirty="0" smtClean="0">
                <a:solidFill>
                  <a:srgbClr val="0000FF"/>
                </a:solidFill>
                <a:latin typeface="Comic Sans MS"/>
                <a:cs typeface="Comic Sans MS"/>
              </a:rPr>
              <a:t>hybrid </a:t>
            </a:r>
            <a:r>
              <a:rPr lang="en-US" dirty="0" err="1" smtClean="0">
                <a:solidFill>
                  <a:srgbClr val="0000FF"/>
                </a:solidFill>
                <a:latin typeface="Comic Sans MS"/>
                <a:cs typeface="Comic Sans MS"/>
              </a:rPr>
              <a:t>Regge</a:t>
            </a:r>
            <a:r>
              <a:rPr lang="en-US" dirty="0" smtClean="0">
                <a:solidFill>
                  <a:srgbClr val="0000FF"/>
                </a:solidFill>
                <a:latin typeface="Comic Sans MS"/>
                <a:cs typeface="Comic Sans MS"/>
              </a:rPr>
              <a:t>-Spectator model combined </a:t>
            </a:r>
          </a:p>
        </p:txBody>
      </p:sp>
      <p:graphicFrame>
        <p:nvGraphicFramePr>
          <p:cNvPr id="7" name="Chart 6"/>
          <p:cNvGraphicFramePr>
            <a:graphicFrameLocks/>
          </p:cNvGraphicFramePr>
          <p:nvPr>
            <p:extLst>
              <p:ext uri="{D42A27DB-BD31-4B8C-83A1-F6EECF244321}">
                <p14:modId xmlns:p14="http://schemas.microsoft.com/office/powerpoint/2010/main" val="412674982"/>
              </p:ext>
            </p:extLst>
          </p:nvPr>
        </p:nvGraphicFramePr>
        <p:xfrm>
          <a:off x="2188884" y="1247426"/>
          <a:ext cx="5350609" cy="416107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rot="1071999">
            <a:off x="5619937" y="1759663"/>
            <a:ext cx="3431116" cy="584776"/>
          </a:xfrm>
          <a:prstGeom prst="rect">
            <a:avLst/>
          </a:prstGeom>
          <a:noFill/>
        </p:spPr>
        <p:txBody>
          <a:bodyPr wrap="square" rtlCol="0">
            <a:spAutoFit/>
          </a:bodyPr>
          <a:lstStyle/>
          <a:p>
            <a:r>
              <a:rPr lang="en-US" sz="3200" b="1" dirty="0" smtClean="0">
                <a:solidFill>
                  <a:srgbClr val="0000FF"/>
                </a:solidFill>
              </a:rPr>
              <a:t>PRELIMINARY</a:t>
            </a:r>
            <a:endParaRPr lang="en-US" sz="3200" b="1" dirty="0">
              <a:solidFill>
                <a:srgbClr val="0000FF"/>
              </a:solidFill>
            </a:endParaRPr>
          </a:p>
        </p:txBody>
      </p:sp>
      <p:sp>
        <p:nvSpPr>
          <p:cNvPr id="4" name="Date Placeholder 3"/>
          <p:cNvSpPr>
            <a:spLocks noGrp="1"/>
          </p:cNvSpPr>
          <p:nvPr>
            <p:ph type="dt" sz="half" idx="10"/>
          </p:nvPr>
        </p:nvSpPr>
        <p:spPr/>
        <p:txBody>
          <a:bodyPr/>
          <a:lstStyle/>
          <a:p>
            <a:fld id="{D2AB33BE-CA88-3D42-9CA3-6CF197F2EDA5}" type="datetime1">
              <a:rPr lang="en-US" smtClean="0"/>
              <a:t>9/26/16</a:t>
            </a:fld>
            <a:endParaRPr lang="en-US"/>
          </a:p>
        </p:txBody>
      </p:sp>
      <p:sp>
        <p:nvSpPr>
          <p:cNvPr id="5" name="Slide Number Placeholder 4"/>
          <p:cNvSpPr>
            <a:spLocks noGrp="1"/>
          </p:cNvSpPr>
          <p:nvPr>
            <p:ph type="sldNum" sz="quarter" idx="12"/>
          </p:nvPr>
        </p:nvSpPr>
        <p:spPr/>
        <p:txBody>
          <a:bodyPr/>
          <a:lstStyle/>
          <a:p>
            <a:fld id="{078DD6A8-279E-9247-AA2E-4C162CBD7DC9}" type="slidenum">
              <a:rPr lang="en-US" smtClean="0"/>
              <a:t>27</a:t>
            </a:fld>
            <a:endParaRPr lang="en-US"/>
          </a:p>
        </p:txBody>
      </p:sp>
      <p:sp>
        <p:nvSpPr>
          <p:cNvPr id="11" name="TextBox 10"/>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
        <p:nvSpPr>
          <p:cNvPr id="9" name="TextBox 8"/>
          <p:cNvSpPr txBox="1"/>
          <p:nvPr/>
        </p:nvSpPr>
        <p:spPr>
          <a:xfrm>
            <a:off x="6019800" y="3968981"/>
            <a:ext cx="1843887" cy="369332"/>
          </a:xfrm>
          <a:prstGeom prst="rect">
            <a:avLst/>
          </a:prstGeom>
          <a:noFill/>
        </p:spPr>
        <p:txBody>
          <a:bodyPr wrap="none" rtlCol="0">
            <a:spAutoFit/>
          </a:bodyPr>
          <a:lstStyle/>
          <a:p>
            <a:r>
              <a:rPr lang="en-US" b="1" dirty="0">
                <a:solidFill>
                  <a:srgbClr val="0000FF"/>
                </a:solidFill>
                <a:latin typeface="Comic Sans MS"/>
                <a:cs typeface="Comic Sans MS"/>
              </a:rPr>
              <a:t>QCD sum rules</a:t>
            </a:r>
            <a:endParaRPr lang="en-US" dirty="0"/>
          </a:p>
        </p:txBody>
      </p:sp>
      <p:sp>
        <p:nvSpPr>
          <p:cNvPr id="12" name="TextBox 11"/>
          <p:cNvSpPr txBox="1"/>
          <p:nvPr/>
        </p:nvSpPr>
        <p:spPr>
          <a:xfrm>
            <a:off x="6145248" y="4376555"/>
            <a:ext cx="1718439" cy="369332"/>
          </a:xfrm>
          <a:prstGeom prst="rect">
            <a:avLst/>
          </a:prstGeom>
          <a:noFill/>
        </p:spPr>
        <p:txBody>
          <a:bodyPr wrap="none" rtlCol="0">
            <a:spAutoFit/>
          </a:bodyPr>
          <a:lstStyle/>
          <a:p>
            <a:r>
              <a:rPr lang="en-US" b="1" dirty="0" err="1" smtClean="0">
                <a:solidFill>
                  <a:srgbClr val="0000FF"/>
                </a:solidFill>
                <a:latin typeface="Comic Sans MS"/>
                <a:cs typeface="Comic Sans MS"/>
              </a:rPr>
              <a:t>Regge</a:t>
            </a:r>
            <a:r>
              <a:rPr lang="en-US" b="1" dirty="0" smtClean="0">
                <a:solidFill>
                  <a:srgbClr val="0000FF"/>
                </a:solidFill>
                <a:latin typeface="Comic Sans MS"/>
                <a:cs typeface="Comic Sans MS"/>
              </a:rPr>
              <a:t> small x</a:t>
            </a:r>
            <a:endParaRPr lang="en-US" dirty="0"/>
          </a:p>
        </p:txBody>
      </p:sp>
    </p:spTree>
    <p:extLst>
      <p:ext uri="{BB962C8B-B14F-4D97-AF65-F5344CB8AC3E}">
        <p14:creationId xmlns:p14="http://schemas.microsoft.com/office/powerpoint/2010/main" val="307707183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descr="Screen Shot 2016-05-31 at 12.53.0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187" y="1407695"/>
            <a:ext cx="5201980" cy="4255465"/>
          </a:xfrm>
          <a:prstGeom prst="rect">
            <a:avLst/>
          </a:prstGeom>
        </p:spPr>
      </p:pic>
      <p:pic>
        <p:nvPicPr>
          <p:cNvPr id="4" name="Picture 3" descr="Screen Shot 2016-05-31 at 12.53.4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7862" y="1202387"/>
            <a:ext cx="5326138" cy="3942455"/>
          </a:xfrm>
          <a:prstGeom prst="rect">
            <a:avLst/>
          </a:prstGeom>
        </p:spPr>
      </p:pic>
      <p:pic>
        <p:nvPicPr>
          <p:cNvPr id="5"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067280" y="337749"/>
            <a:ext cx="6818739" cy="400110"/>
          </a:xfrm>
          <a:prstGeom prst="rect">
            <a:avLst/>
          </a:prstGeom>
          <a:noFill/>
        </p:spPr>
        <p:txBody>
          <a:bodyPr wrap="none" rtlCol="0">
            <a:spAutoFit/>
          </a:bodyPr>
          <a:lstStyle/>
          <a:p>
            <a:r>
              <a:rPr lang="en-US" dirty="0" smtClean="0">
                <a:solidFill>
                  <a:srgbClr val="0000FF"/>
                </a:solidFill>
                <a:latin typeface="Comic Sans MS"/>
                <a:cs typeface="Comic Sans MS"/>
              </a:rPr>
              <a:t>Preliminary: x and t dependence of </a:t>
            </a:r>
            <a:r>
              <a:rPr lang="en-US" sz="2000" dirty="0" smtClean="0">
                <a:solidFill>
                  <a:srgbClr val="0000FF"/>
                </a:solidFill>
                <a:latin typeface="Comic Sans MS"/>
                <a:cs typeface="Comic Sans MS"/>
              </a:rPr>
              <a:t>H</a:t>
            </a:r>
            <a:r>
              <a:rPr lang="en-US" sz="2000" baseline="-25000" dirty="0" smtClean="0">
                <a:solidFill>
                  <a:srgbClr val="0000FF"/>
                </a:solidFill>
                <a:latin typeface="Comic Sans MS"/>
                <a:cs typeface="Comic Sans MS"/>
              </a:rPr>
              <a:t>g</a:t>
            </a:r>
            <a:r>
              <a:rPr lang="en-US" sz="2000" dirty="0" smtClean="0">
                <a:solidFill>
                  <a:srgbClr val="0000FF"/>
                </a:solidFill>
                <a:latin typeface="Comic Sans MS"/>
                <a:cs typeface="Comic Sans MS"/>
              </a:rPr>
              <a:t>(x, 0, t)</a:t>
            </a:r>
            <a:r>
              <a:rPr lang="en-US" dirty="0" smtClean="0">
                <a:solidFill>
                  <a:srgbClr val="0000FF"/>
                </a:solidFill>
                <a:latin typeface="Comic Sans MS"/>
                <a:cs typeface="Comic Sans MS"/>
              </a:rPr>
              <a:t> for input scale</a:t>
            </a:r>
          </a:p>
        </p:txBody>
      </p:sp>
      <p:sp>
        <p:nvSpPr>
          <p:cNvPr id="7" name="TextBox 6"/>
          <p:cNvSpPr txBox="1"/>
          <p:nvPr/>
        </p:nvSpPr>
        <p:spPr>
          <a:xfrm rot="1071999">
            <a:off x="5619937" y="1759663"/>
            <a:ext cx="3431116" cy="584776"/>
          </a:xfrm>
          <a:prstGeom prst="rect">
            <a:avLst/>
          </a:prstGeom>
          <a:noFill/>
        </p:spPr>
        <p:txBody>
          <a:bodyPr wrap="square" rtlCol="0">
            <a:spAutoFit/>
          </a:bodyPr>
          <a:lstStyle/>
          <a:p>
            <a:r>
              <a:rPr lang="en-US" sz="3200" b="1" dirty="0" smtClean="0">
                <a:solidFill>
                  <a:srgbClr val="0000FF"/>
                </a:solidFill>
              </a:rPr>
              <a:t>PRELIMINARY</a:t>
            </a:r>
            <a:endParaRPr lang="en-US" sz="3200" b="1" dirty="0">
              <a:solidFill>
                <a:srgbClr val="0000FF"/>
              </a:solidFill>
            </a:endParaRPr>
          </a:p>
        </p:txBody>
      </p:sp>
      <p:sp>
        <p:nvSpPr>
          <p:cNvPr id="8" name="Date Placeholder 7"/>
          <p:cNvSpPr>
            <a:spLocks noGrp="1"/>
          </p:cNvSpPr>
          <p:nvPr>
            <p:ph type="dt" sz="half" idx="10"/>
          </p:nvPr>
        </p:nvSpPr>
        <p:spPr/>
        <p:txBody>
          <a:bodyPr/>
          <a:lstStyle/>
          <a:p>
            <a:fld id="{58324A24-0CB1-744C-A108-EE7FC1D4991B}" type="datetime1">
              <a:rPr lang="en-US" smtClean="0"/>
              <a:t>9/26/16</a:t>
            </a:fld>
            <a:endParaRPr lang="en-US"/>
          </a:p>
        </p:txBody>
      </p:sp>
      <p:sp>
        <p:nvSpPr>
          <p:cNvPr id="9" name="Slide Number Placeholder 8"/>
          <p:cNvSpPr>
            <a:spLocks noGrp="1"/>
          </p:cNvSpPr>
          <p:nvPr>
            <p:ph type="sldNum" sz="quarter" idx="12"/>
          </p:nvPr>
        </p:nvSpPr>
        <p:spPr/>
        <p:txBody>
          <a:bodyPr/>
          <a:lstStyle/>
          <a:p>
            <a:fld id="{078DD6A8-279E-9247-AA2E-4C162CBD7DC9}" type="slidenum">
              <a:rPr lang="en-US" smtClean="0"/>
              <a:t>28</a:t>
            </a:fld>
            <a:endParaRPr lang="en-US"/>
          </a:p>
        </p:txBody>
      </p:sp>
      <p:sp>
        <p:nvSpPr>
          <p:cNvPr id="10" name="TextBox 9"/>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
        <p:nvSpPr>
          <p:cNvPr id="11" name="TextBox 10"/>
          <p:cNvSpPr txBox="1"/>
          <p:nvPr/>
        </p:nvSpPr>
        <p:spPr>
          <a:xfrm>
            <a:off x="3932560" y="4648472"/>
            <a:ext cx="284456" cy="307777"/>
          </a:xfrm>
          <a:prstGeom prst="rect">
            <a:avLst/>
          </a:prstGeom>
          <a:noFill/>
        </p:spPr>
        <p:txBody>
          <a:bodyPr wrap="square" rtlCol="0">
            <a:spAutoFit/>
          </a:bodyPr>
          <a:lstStyle/>
          <a:p>
            <a:r>
              <a:rPr lang="en-US" sz="1400" b="1" i="1" dirty="0" smtClean="0"/>
              <a:t>X</a:t>
            </a:r>
            <a:endParaRPr lang="en-US" sz="1400" b="1" i="1" dirty="0"/>
          </a:p>
        </p:txBody>
      </p:sp>
      <p:sp>
        <p:nvSpPr>
          <p:cNvPr id="12" name="TextBox 11"/>
          <p:cNvSpPr txBox="1"/>
          <p:nvPr/>
        </p:nvSpPr>
        <p:spPr>
          <a:xfrm>
            <a:off x="8361299" y="4295075"/>
            <a:ext cx="440493" cy="369332"/>
          </a:xfrm>
          <a:prstGeom prst="rect">
            <a:avLst/>
          </a:prstGeom>
          <a:noFill/>
        </p:spPr>
        <p:txBody>
          <a:bodyPr wrap="square" rtlCol="0">
            <a:spAutoFit/>
          </a:bodyPr>
          <a:lstStyle/>
          <a:p>
            <a:r>
              <a:rPr lang="en-US" dirty="0" smtClean="0"/>
              <a:t>-</a:t>
            </a:r>
            <a:r>
              <a:rPr lang="en-US" i="1" dirty="0" smtClean="0"/>
              <a:t>t</a:t>
            </a:r>
            <a:endParaRPr lang="en-US" dirty="0"/>
          </a:p>
        </p:txBody>
      </p:sp>
      <p:sp>
        <p:nvSpPr>
          <p:cNvPr id="13" name="TextBox 12"/>
          <p:cNvSpPr txBox="1"/>
          <p:nvPr/>
        </p:nvSpPr>
        <p:spPr>
          <a:xfrm>
            <a:off x="4963789" y="3927493"/>
            <a:ext cx="908756" cy="276999"/>
          </a:xfrm>
          <a:prstGeom prst="rect">
            <a:avLst/>
          </a:prstGeom>
          <a:noFill/>
        </p:spPr>
        <p:txBody>
          <a:bodyPr wrap="square" rtlCol="0">
            <a:spAutoFit/>
          </a:bodyPr>
          <a:lstStyle/>
          <a:p>
            <a:r>
              <a:rPr lang="en-US" sz="1200" i="1" dirty="0" smtClean="0"/>
              <a:t>X</a:t>
            </a:r>
            <a:r>
              <a:rPr lang="en-US" sz="1200" dirty="0" smtClean="0"/>
              <a:t>=0.001</a:t>
            </a:r>
            <a:endParaRPr lang="en-US" sz="1200" i="1" dirty="0"/>
          </a:p>
        </p:txBody>
      </p:sp>
      <p:sp>
        <p:nvSpPr>
          <p:cNvPr id="14" name="TextBox 13"/>
          <p:cNvSpPr txBox="1"/>
          <p:nvPr/>
        </p:nvSpPr>
        <p:spPr>
          <a:xfrm>
            <a:off x="5565422" y="3280993"/>
            <a:ext cx="908756" cy="276999"/>
          </a:xfrm>
          <a:prstGeom prst="rect">
            <a:avLst/>
          </a:prstGeom>
          <a:noFill/>
        </p:spPr>
        <p:txBody>
          <a:bodyPr wrap="square" rtlCol="0">
            <a:spAutoFit/>
          </a:bodyPr>
          <a:lstStyle/>
          <a:p>
            <a:r>
              <a:rPr lang="en-US" sz="1200" i="1" dirty="0" smtClean="0"/>
              <a:t>X</a:t>
            </a:r>
            <a:r>
              <a:rPr lang="en-US" sz="1200" dirty="0" smtClean="0"/>
              <a:t>=0.01</a:t>
            </a:r>
            <a:endParaRPr lang="en-US" sz="1200" i="1" dirty="0"/>
          </a:p>
        </p:txBody>
      </p:sp>
      <p:sp>
        <p:nvSpPr>
          <p:cNvPr id="15" name="TextBox 14"/>
          <p:cNvSpPr txBox="1"/>
          <p:nvPr/>
        </p:nvSpPr>
        <p:spPr>
          <a:xfrm>
            <a:off x="6206067" y="2459726"/>
            <a:ext cx="908756" cy="276999"/>
          </a:xfrm>
          <a:prstGeom prst="rect">
            <a:avLst/>
          </a:prstGeom>
          <a:noFill/>
        </p:spPr>
        <p:txBody>
          <a:bodyPr wrap="square" rtlCol="0">
            <a:spAutoFit/>
          </a:bodyPr>
          <a:lstStyle/>
          <a:p>
            <a:r>
              <a:rPr lang="en-US" sz="1200" i="1" dirty="0" smtClean="0"/>
              <a:t>X</a:t>
            </a:r>
            <a:r>
              <a:rPr lang="en-US" sz="1200" dirty="0" smtClean="0"/>
              <a:t>=0.1</a:t>
            </a:r>
            <a:endParaRPr lang="en-US" sz="1200" i="1" dirty="0"/>
          </a:p>
        </p:txBody>
      </p:sp>
      <p:sp>
        <p:nvSpPr>
          <p:cNvPr id="16" name="TextBox 15"/>
          <p:cNvSpPr txBox="1"/>
          <p:nvPr/>
        </p:nvSpPr>
        <p:spPr>
          <a:xfrm>
            <a:off x="1058333" y="2321226"/>
            <a:ext cx="908756" cy="276999"/>
          </a:xfrm>
          <a:prstGeom prst="rect">
            <a:avLst/>
          </a:prstGeom>
          <a:noFill/>
        </p:spPr>
        <p:txBody>
          <a:bodyPr wrap="square" rtlCol="0">
            <a:spAutoFit/>
          </a:bodyPr>
          <a:lstStyle/>
          <a:p>
            <a:r>
              <a:rPr lang="en-US" sz="1200" i="1" dirty="0"/>
              <a:t>t</a:t>
            </a:r>
            <a:r>
              <a:rPr lang="en-US" sz="1200" dirty="0" smtClean="0"/>
              <a:t>=-0.2</a:t>
            </a:r>
            <a:endParaRPr lang="en-US" sz="1200" i="1" dirty="0"/>
          </a:p>
        </p:txBody>
      </p:sp>
      <p:sp>
        <p:nvSpPr>
          <p:cNvPr id="17" name="TextBox 16"/>
          <p:cNvSpPr txBox="1"/>
          <p:nvPr/>
        </p:nvSpPr>
        <p:spPr>
          <a:xfrm>
            <a:off x="1062569" y="3012043"/>
            <a:ext cx="908756" cy="276999"/>
          </a:xfrm>
          <a:prstGeom prst="rect">
            <a:avLst/>
          </a:prstGeom>
          <a:noFill/>
        </p:spPr>
        <p:txBody>
          <a:bodyPr wrap="square" rtlCol="0">
            <a:spAutoFit/>
          </a:bodyPr>
          <a:lstStyle/>
          <a:p>
            <a:r>
              <a:rPr lang="en-US" sz="1200" i="1" dirty="0"/>
              <a:t>t</a:t>
            </a:r>
            <a:r>
              <a:rPr lang="en-US" sz="1200" dirty="0" smtClean="0"/>
              <a:t>=-0.5</a:t>
            </a:r>
            <a:endParaRPr lang="en-US" sz="1200" i="1" dirty="0"/>
          </a:p>
        </p:txBody>
      </p:sp>
      <p:sp>
        <p:nvSpPr>
          <p:cNvPr id="18" name="TextBox 17"/>
          <p:cNvSpPr txBox="1"/>
          <p:nvPr/>
        </p:nvSpPr>
        <p:spPr>
          <a:xfrm>
            <a:off x="1690511" y="3788993"/>
            <a:ext cx="908756" cy="276999"/>
          </a:xfrm>
          <a:prstGeom prst="rect">
            <a:avLst/>
          </a:prstGeom>
          <a:noFill/>
        </p:spPr>
        <p:txBody>
          <a:bodyPr wrap="square" rtlCol="0">
            <a:spAutoFit/>
          </a:bodyPr>
          <a:lstStyle/>
          <a:p>
            <a:r>
              <a:rPr lang="en-US" sz="1200" i="1" dirty="0"/>
              <a:t>t</a:t>
            </a:r>
            <a:r>
              <a:rPr lang="en-US" sz="1200" dirty="0" smtClean="0"/>
              <a:t>=-1.0</a:t>
            </a:r>
            <a:endParaRPr lang="en-US" sz="1200" i="1" dirty="0"/>
          </a:p>
        </p:txBody>
      </p:sp>
      <p:sp>
        <p:nvSpPr>
          <p:cNvPr id="19" name="TextBox 18"/>
          <p:cNvSpPr txBox="1"/>
          <p:nvPr/>
        </p:nvSpPr>
        <p:spPr>
          <a:xfrm>
            <a:off x="1209325" y="1552226"/>
            <a:ext cx="908756" cy="276999"/>
          </a:xfrm>
          <a:prstGeom prst="rect">
            <a:avLst/>
          </a:prstGeom>
          <a:noFill/>
        </p:spPr>
        <p:txBody>
          <a:bodyPr wrap="square" rtlCol="0">
            <a:spAutoFit/>
          </a:bodyPr>
          <a:lstStyle/>
          <a:p>
            <a:r>
              <a:rPr lang="en-US" sz="1200" i="1" dirty="0"/>
              <a:t>t</a:t>
            </a:r>
            <a:r>
              <a:rPr lang="en-US" sz="1200" dirty="0" smtClean="0"/>
              <a:t>=0</a:t>
            </a:r>
            <a:endParaRPr lang="en-US" sz="1200" i="1" dirty="0"/>
          </a:p>
        </p:txBody>
      </p:sp>
      <p:sp>
        <p:nvSpPr>
          <p:cNvPr id="20" name="Rectangle 19"/>
          <p:cNvSpPr/>
          <p:nvPr/>
        </p:nvSpPr>
        <p:spPr>
          <a:xfrm>
            <a:off x="2238554" y="1407695"/>
            <a:ext cx="1033124" cy="369332"/>
          </a:xfrm>
          <a:prstGeom prst="rect">
            <a:avLst/>
          </a:prstGeom>
        </p:spPr>
        <p:txBody>
          <a:bodyPr wrap="none">
            <a:spAutoFit/>
          </a:bodyPr>
          <a:lstStyle/>
          <a:p>
            <a:r>
              <a:rPr lang="en-US" i="1" dirty="0"/>
              <a:t>H</a:t>
            </a:r>
            <a:r>
              <a:rPr lang="en-US" baseline="-25000" dirty="0"/>
              <a:t>g</a:t>
            </a:r>
            <a:r>
              <a:rPr lang="en-US" dirty="0"/>
              <a:t>(X,0</a:t>
            </a:r>
            <a:r>
              <a:rPr lang="en-US" dirty="0" smtClean="0"/>
              <a:t>,t)</a:t>
            </a:r>
            <a:endParaRPr lang="en-US" i="1" dirty="0"/>
          </a:p>
        </p:txBody>
      </p:sp>
      <p:sp>
        <p:nvSpPr>
          <p:cNvPr id="21" name="TextBox 20"/>
          <p:cNvSpPr txBox="1"/>
          <p:nvPr/>
        </p:nvSpPr>
        <p:spPr>
          <a:xfrm>
            <a:off x="2590800" y="4494583"/>
            <a:ext cx="455624" cy="307777"/>
          </a:xfrm>
          <a:prstGeom prst="rect">
            <a:avLst/>
          </a:prstGeom>
          <a:noFill/>
        </p:spPr>
        <p:txBody>
          <a:bodyPr wrap="none" rtlCol="0">
            <a:spAutoFit/>
          </a:bodyPr>
          <a:lstStyle/>
          <a:p>
            <a:r>
              <a:rPr lang="en-US" sz="1400" b="1" i="1" dirty="0" smtClean="0"/>
              <a:t>0.4</a:t>
            </a:r>
            <a:endParaRPr lang="en-US" sz="1400" b="1" i="1" dirty="0"/>
          </a:p>
        </p:txBody>
      </p:sp>
      <p:sp>
        <p:nvSpPr>
          <p:cNvPr id="22" name="TextBox 21"/>
          <p:cNvSpPr txBox="1"/>
          <p:nvPr/>
        </p:nvSpPr>
        <p:spPr>
          <a:xfrm>
            <a:off x="6206067" y="4332016"/>
            <a:ext cx="455624" cy="307777"/>
          </a:xfrm>
          <a:prstGeom prst="rect">
            <a:avLst/>
          </a:prstGeom>
          <a:noFill/>
        </p:spPr>
        <p:txBody>
          <a:bodyPr wrap="none" rtlCol="0">
            <a:spAutoFit/>
          </a:bodyPr>
          <a:lstStyle/>
          <a:p>
            <a:r>
              <a:rPr lang="en-US" sz="1400" b="1" i="1" dirty="0" smtClean="0"/>
              <a:t>0.4</a:t>
            </a:r>
            <a:endParaRPr lang="en-US" sz="1400" b="1" i="1" dirty="0"/>
          </a:p>
        </p:txBody>
      </p:sp>
    </p:spTree>
    <p:extLst>
      <p:ext uri="{BB962C8B-B14F-4D97-AF65-F5344CB8AC3E}">
        <p14:creationId xmlns:p14="http://schemas.microsoft.com/office/powerpoint/2010/main" val="179794720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00066"/>
          </a:xfrm>
        </p:spPr>
        <p:txBody>
          <a:bodyPr>
            <a:normAutofit fontScale="90000"/>
          </a:bodyPr>
          <a:lstStyle/>
          <a:p>
            <a:r>
              <a:rPr lang="en-US" sz="4000" b="1" dirty="0" smtClean="0">
                <a:solidFill>
                  <a:srgbClr val="0000FF"/>
                </a:solidFill>
              </a:rPr>
              <a:t>Gluon &amp; sea distributions   </a:t>
            </a:r>
            <a:r>
              <a:rPr lang="en-US" sz="2000" b="1" dirty="0" smtClean="0">
                <a:solidFill>
                  <a:srgbClr val="0000FF"/>
                </a:solidFill>
              </a:rPr>
              <a:t>J. </a:t>
            </a:r>
            <a:r>
              <a:rPr lang="en-US" sz="2000" b="1" dirty="0" err="1" smtClean="0">
                <a:solidFill>
                  <a:srgbClr val="0000FF"/>
                </a:solidFill>
              </a:rPr>
              <a:t>Poage</a:t>
            </a:r>
            <a:endParaRPr lang="en-US" sz="2000" b="1" dirty="0">
              <a:solidFill>
                <a:srgbClr val="0000FF"/>
              </a:solidFill>
            </a:endParaRPr>
          </a:p>
        </p:txBody>
      </p:sp>
      <p:sp>
        <p:nvSpPr>
          <p:cNvPr id="4" name="Date Placeholder 3"/>
          <p:cNvSpPr>
            <a:spLocks noGrp="1"/>
          </p:cNvSpPr>
          <p:nvPr>
            <p:ph type="dt" sz="half" idx="10"/>
          </p:nvPr>
        </p:nvSpPr>
        <p:spPr/>
        <p:txBody>
          <a:bodyPr/>
          <a:lstStyle/>
          <a:p>
            <a:fld id="{94C17F53-FEE9-1E4B-9735-6EB5843CBBBC}"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5AB39FDE-F799-8C40-8E56-801E3760C7FC}" type="slidenum">
              <a:rPr lang="en-US" smtClean="0"/>
              <a:t>29</a:t>
            </a:fld>
            <a:endParaRPr lang="en-US"/>
          </a:p>
        </p:txBody>
      </p:sp>
      <p:pic>
        <p:nvPicPr>
          <p:cNvPr id="7" name="Picture 6" descr="glu00_Q2_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60" y="930287"/>
            <a:ext cx="3375524" cy="2531643"/>
          </a:xfrm>
          <a:prstGeom prst="rect">
            <a:avLst/>
          </a:prstGeom>
        </p:spPr>
      </p:pic>
      <p:pic>
        <p:nvPicPr>
          <p:cNvPr id="8" name="Picture 7" descr="glu00_Q2_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8940" y="1014424"/>
            <a:ext cx="3263341" cy="2447506"/>
          </a:xfrm>
          <a:prstGeom prst="rect">
            <a:avLst/>
          </a:prstGeom>
        </p:spPr>
      </p:pic>
      <p:pic>
        <p:nvPicPr>
          <p:cNvPr id="9" name="Picture 8" descr="uds00_Q2_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366706"/>
            <a:ext cx="3322960" cy="2492220"/>
          </a:xfrm>
          <a:prstGeom prst="rect">
            <a:avLst/>
          </a:prstGeom>
        </p:spPr>
      </p:pic>
      <p:pic>
        <p:nvPicPr>
          <p:cNvPr id="10" name="Picture 9" descr="uds00_Q2_1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8940" y="3366706"/>
            <a:ext cx="3411003" cy="2558252"/>
          </a:xfrm>
          <a:prstGeom prst="rect">
            <a:avLst/>
          </a:prstGeom>
        </p:spPr>
      </p:pic>
      <p:sp>
        <p:nvSpPr>
          <p:cNvPr id="11" name="TextBox 10"/>
          <p:cNvSpPr txBox="1"/>
          <p:nvPr/>
        </p:nvSpPr>
        <p:spPr>
          <a:xfrm>
            <a:off x="1912731" y="1668811"/>
            <a:ext cx="1211469" cy="646331"/>
          </a:xfrm>
          <a:prstGeom prst="rect">
            <a:avLst/>
          </a:prstGeom>
          <a:noFill/>
        </p:spPr>
        <p:txBody>
          <a:bodyPr wrap="none" rtlCol="0">
            <a:spAutoFit/>
          </a:bodyPr>
          <a:lstStyle/>
          <a:p>
            <a:r>
              <a:rPr lang="en-US" i="1" dirty="0" smtClean="0"/>
              <a:t>H</a:t>
            </a:r>
            <a:r>
              <a:rPr lang="en-US" baseline="-25000" dirty="0" smtClean="0"/>
              <a:t>g</a:t>
            </a:r>
            <a:r>
              <a:rPr lang="en-US" dirty="0" smtClean="0"/>
              <a:t>(X,0,0)</a:t>
            </a:r>
            <a:endParaRPr lang="en-US" i="1" dirty="0" smtClean="0"/>
          </a:p>
          <a:p>
            <a:r>
              <a:rPr lang="en-US" i="1" dirty="0" smtClean="0"/>
              <a:t>Q</a:t>
            </a:r>
            <a:r>
              <a:rPr lang="en-US" baseline="30000" dirty="0" smtClean="0"/>
              <a:t>2</a:t>
            </a:r>
            <a:r>
              <a:rPr lang="en-US" dirty="0" smtClean="0"/>
              <a:t>=3 GeV</a:t>
            </a:r>
            <a:r>
              <a:rPr lang="en-US" baseline="30000" dirty="0" smtClean="0"/>
              <a:t>2</a:t>
            </a:r>
            <a:endParaRPr lang="en-US" i="1" dirty="0"/>
          </a:p>
        </p:txBody>
      </p:sp>
      <p:sp>
        <p:nvSpPr>
          <p:cNvPr id="12" name="TextBox 11"/>
          <p:cNvSpPr txBox="1"/>
          <p:nvPr/>
        </p:nvSpPr>
        <p:spPr>
          <a:xfrm>
            <a:off x="1985065" y="4095520"/>
            <a:ext cx="1217887" cy="646331"/>
          </a:xfrm>
          <a:prstGeom prst="rect">
            <a:avLst/>
          </a:prstGeom>
          <a:noFill/>
        </p:spPr>
        <p:txBody>
          <a:bodyPr wrap="none" rtlCol="0">
            <a:spAutoFit/>
          </a:bodyPr>
          <a:lstStyle/>
          <a:p>
            <a:r>
              <a:rPr lang="en-US" i="1" dirty="0" err="1" smtClean="0"/>
              <a:t>H</a:t>
            </a:r>
            <a:r>
              <a:rPr lang="en-US" baseline="-25000" dirty="0" err="1" smtClean="0"/>
              <a:t>sea</a:t>
            </a:r>
            <a:r>
              <a:rPr lang="en-US" dirty="0" smtClean="0"/>
              <a:t>(</a:t>
            </a:r>
            <a:r>
              <a:rPr lang="en-US" dirty="0"/>
              <a:t>X,0,0</a:t>
            </a:r>
            <a:r>
              <a:rPr lang="en-US" dirty="0" smtClean="0"/>
              <a:t>)</a:t>
            </a:r>
            <a:endParaRPr lang="en-US" i="1" dirty="0" smtClean="0"/>
          </a:p>
          <a:p>
            <a:r>
              <a:rPr lang="en-US" i="1" dirty="0" smtClean="0"/>
              <a:t>Q</a:t>
            </a:r>
            <a:r>
              <a:rPr lang="en-US" baseline="30000" dirty="0" smtClean="0"/>
              <a:t>2</a:t>
            </a:r>
            <a:r>
              <a:rPr lang="en-US" dirty="0" smtClean="0"/>
              <a:t>=3 GeV</a:t>
            </a:r>
            <a:r>
              <a:rPr lang="en-US" baseline="30000" dirty="0" smtClean="0"/>
              <a:t>2</a:t>
            </a:r>
            <a:endParaRPr lang="en-US" i="1" dirty="0"/>
          </a:p>
        </p:txBody>
      </p:sp>
      <p:sp>
        <p:nvSpPr>
          <p:cNvPr id="13" name="TextBox 12"/>
          <p:cNvSpPr txBox="1"/>
          <p:nvPr/>
        </p:nvSpPr>
        <p:spPr>
          <a:xfrm>
            <a:off x="5744071" y="1713116"/>
            <a:ext cx="1334881" cy="646331"/>
          </a:xfrm>
          <a:prstGeom prst="rect">
            <a:avLst/>
          </a:prstGeom>
          <a:noFill/>
        </p:spPr>
        <p:txBody>
          <a:bodyPr wrap="none" rtlCol="0">
            <a:spAutoFit/>
          </a:bodyPr>
          <a:lstStyle/>
          <a:p>
            <a:r>
              <a:rPr lang="en-US" i="1" dirty="0"/>
              <a:t>H</a:t>
            </a:r>
            <a:r>
              <a:rPr lang="en-US" baseline="-25000" dirty="0"/>
              <a:t>g</a:t>
            </a:r>
            <a:r>
              <a:rPr lang="en-US" dirty="0"/>
              <a:t>(X,0,0</a:t>
            </a:r>
            <a:r>
              <a:rPr lang="en-US" dirty="0" smtClean="0"/>
              <a:t>)</a:t>
            </a:r>
            <a:endParaRPr lang="en-US" i="1" dirty="0" smtClean="0"/>
          </a:p>
          <a:p>
            <a:r>
              <a:rPr lang="en-US" i="1" dirty="0" smtClean="0"/>
              <a:t>Q</a:t>
            </a:r>
            <a:r>
              <a:rPr lang="en-US" baseline="30000" dirty="0" smtClean="0"/>
              <a:t>2</a:t>
            </a:r>
            <a:r>
              <a:rPr lang="en-US" dirty="0" smtClean="0"/>
              <a:t>=10 GeV</a:t>
            </a:r>
            <a:r>
              <a:rPr lang="en-US" baseline="30000" dirty="0" smtClean="0"/>
              <a:t>2</a:t>
            </a:r>
            <a:endParaRPr lang="en-US" i="1" dirty="0"/>
          </a:p>
        </p:txBody>
      </p:sp>
      <p:sp>
        <p:nvSpPr>
          <p:cNvPr id="14" name="TextBox 13"/>
          <p:cNvSpPr txBox="1"/>
          <p:nvPr/>
        </p:nvSpPr>
        <p:spPr>
          <a:xfrm>
            <a:off x="6019800" y="4110176"/>
            <a:ext cx="1334881" cy="646331"/>
          </a:xfrm>
          <a:prstGeom prst="rect">
            <a:avLst/>
          </a:prstGeom>
          <a:noFill/>
        </p:spPr>
        <p:txBody>
          <a:bodyPr wrap="none" rtlCol="0">
            <a:spAutoFit/>
          </a:bodyPr>
          <a:lstStyle/>
          <a:p>
            <a:r>
              <a:rPr lang="en-US" i="1" dirty="0" err="1" smtClean="0"/>
              <a:t>H</a:t>
            </a:r>
            <a:r>
              <a:rPr lang="en-US" baseline="-25000" dirty="0" err="1" smtClean="0"/>
              <a:t>sea</a:t>
            </a:r>
            <a:r>
              <a:rPr lang="en-US" dirty="0" smtClean="0"/>
              <a:t>(</a:t>
            </a:r>
            <a:r>
              <a:rPr lang="en-US" dirty="0"/>
              <a:t>X,0,0</a:t>
            </a:r>
            <a:r>
              <a:rPr lang="en-US" dirty="0" smtClean="0"/>
              <a:t>)</a:t>
            </a:r>
            <a:endParaRPr lang="en-US" i="1" dirty="0" smtClean="0"/>
          </a:p>
          <a:p>
            <a:r>
              <a:rPr lang="en-US" i="1" dirty="0" smtClean="0"/>
              <a:t>Q</a:t>
            </a:r>
            <a:r>
              <a:rPr lang="en-US" baseline="30000" dirty="0" smtClean="0"/>
              <a:t>2</a:t>
            </a:r>
            <a:r>
              <a:rPr lang="en-US" dirty="0" smtClean="0"/>
              <a:t>=10 GeV</a:t>
            </a:r>
            <a:r>
              <a:rPr lang="en-US" baseline="30000" dirty="0" smtClean="0"/>
              <a:t>2</a:t>
            </a:r>
            <a:endParaRPr lang="en-US" i="1" dirty="0"/>
          </a:p>
        </p:txBody>
      </p:sp>
      <p:sp>
        <p:nvSpPr>
          <p:cNvPr id="15" name="TextBox 14"/>
          <p:cNvSpPr txBox="1"/>
          <p:nvPr/>
        </p:nvSpPr>
        <p:spPr>
          <a:xfrm>
            <a:off x="3780160" y="1851615"/>
            <a:ext cx="1462518" cy="954107"/>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800" b="1" dirty="0" smtClean="0">
                <a:solidFill>
                  <a:schemeClr val="accent2">
                    <a:lumMod val="75000"/>
                  </a:schemeClr>
                </a:solidFill>
              </a:rPr>
              <a:t>Gluon</a:t>
            </a:r>
          </a:p>
          <a:p>
            <a:r>
              <a:rPr lang="en-US" sz="2800" b="1" dirty="0" smtClean="0">
                <a:solidFill>
                  <a:schemeClr val="accent2">
                    <a:lumMod val="75000"/>
                  </a:schemeClr>
                </a:solidFill>
              </a:rPr>
              <a:t>H</a:t>
            </a:r>
            <a:r>
              <a:rPr lang="en-US" sz="2800" b="1" baseline="-25000" dirty="0" smtClean="0">
                <a:solidFill>
                  <a:schemeClr val="accent2">
                    <a:lumMod val="75000"/>
                  </a:schemeClr>
                </a:solidFill>
              </a:rPr>
              <a:t>g</a:t>
            </a:r>
            <a:r>
              <a:rPr lang="en-US" sz="2800" b="1" dirty="0" smtClean="0">
                <a:solidFill>
                  <a:schemeClr val="accent2">
                    <a:lumMod val="75000"/>
                  </a:schemeClr>
                </a:solidFill>
              </a:rPr>
              <a:t>(x,0,0)</a:t>
            </a:r>
            <a:endParaRPr lang="en-US" sz="2800" b="1" dirty="0">
              <a:solidFill>
                <a:schemeClr val="accent2">
                  <a:lumMod val="75000"/>
                </a:schemeClr>
              </a:solidFill>
            </a:endParaRPr>
          </a:p>
        </p:txBody>
      </p:sp>
      <p:sp>
        <p:nvSpPr>
          <p:cNvPr id="16" name="TextBox 15"/>
          <p:cNvSpPr txBox="1"/>
          <p:nvPr/>
        </p:nvSpPr>
        <p:spPr>
          <a:xfrm>
            <a:off x="3780160" y="4337396"/>
            <a:ext cx="712405" cy="523220"/>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800" b="1" dirty="0" smtClean="0">
                <a:solidFill>
                  <a:schemeClr val="accent2">
                    <a:lumMod val="75000"/>
                  </a:schemeClr>
                </a:solidFill>
              </a:rPr>
              <a:t>Sea</a:t>
            </a:r>
            <a:endParaRPr lang="en-US" sz="2800" b="1" dirty="0">
              <a:solidFill>
                <a:schemeClr val="accent2">
                  <a:lumMod val="75000"/>
                </a:schemeClr>
              </a:solidFill>
            </a:endParaRPr>
          </a:p>
        </p:txBody>
      </p:sp>
      <p:pic>
        <p:nvPicPr>
          <p:cNvPr id="17" name="Picture 16" descr="Screen Shot 2016-04-13 at 9.57.33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5630" y="3461930"/>
            <a:ext cx="1143000" cy="660400"/>
          </a:xfrm>
          <a:prstGeom prst="rect">
            <a:avLst/>
          </a:prstGeom>
        </p:spPr>
      </p:pic>
      <p:pic>
        <p:nvPicPr>
          <p:cNvPr id="18" name="Picture 17" descr="Screen Shot 2016-04-13 at 9.57.33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30774" y="3461930"/>
            <a:ext cx="1143000" cy="660400"/>
          </a:xfrm>
          <a:prstGeom prst="rect">
            <a:avLst/>
          </a:prstGeom>
        </p:spPr>
      </p:pic>
      <p:pic>
        <p:nvPicPr>
          <p:cNvPr id="19" name="Picture 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
        <p:nvSpPr>
          <p:cNvPr id="3" name="TextBox 2"/>
          <p:cNvSpPr txBox="1"/>
          <p:nvPr/>
        </p:nvSpPr>
        <p:spPr>
          <a:xfrm>
            <a:off x="3780160" y="3111903"/>
            <a:ext cx="264541" cy="276999"/>
          </a:xfrm>
          <a:prstGeom prst="rect">
            <a:avLst/>
          </a:prstGeom>
          <a:noFill/>
        </p:spPr>
        <p:txBody>
          <a:bodyPr wrap="none" rtlCol="0">
            <a:spAutoFit/>
          </a:bodyPr>
          <a:lstStyle/>
          <a:p>
            <a:r>
              <a:rPr lang="en-US" sz="1200" dirty="0" smtClean="0"/>
              <a:t>X</a:t>
            </a:r>
            <a:endParaRPr lang="en-US" sz="1200" dirty="0"/>
          </a:p>
        </p:txBody>
      </p:sp>
      <p:sp>
        <p:nvSpPr>
          <p:cNvPr id="21" name="TextBox 20"/>
          <p:cNvSpPr txBox="1"/>
          <p:nvPr/>
        </p:nvSpPr>
        <p:spPr>
          <a:xfrm>
            <a:off x="7709233" y="3089707"/>
            <a:ext cx="264541" cy="276999"/>
          </a:xfrm>
          <a:prstGeom prst="rect">
            <a:avLst/>
          </a:prstGeom>
          <a:noFill/>
        </p:spPr>
        <p:txBody>
          <a:bodyPr wrap="none" rtlCol="0">
            <a:spAutoFit/>
          </a:bodyPr>
          <a:lstStyle/>
          <a:p>
            <a:r>
              <a:rPr lang="en-US" sz="1200" dirty="0" smtClean="0"/>
              <a:t>X</a:t>
            </a:r>
            <a:endParaRPr lang="en-US" sz="1200" dirty="0"/>
          </a:p>
        </p:txBody>
      </p:sp>
      <p:sp>
        <p:nvSpPr>
          <p:cNvPr id="22" name="TextBox 21"/>
          <p:cNvSpPr txBox="1"/>
          <p:nvPr/>
        </p:nvSpPr>
        <p:spPr>
          <a:xfrm>
            <a:off x="3735856" y="5565694"/>
            <a:ext cx="284456" cy="276999"/>
          </a:xfrm>
          <a:prstGeom prst="rect">
            <a:avLst/>
          </a:prstGeom>
          <a:noFill/>
        </p:spPr>
        <p:txBody>
          <a:bodyPr wrap="square" rtlCol="0">
            <a:spAutoFit/>
          </a:bodyPr>
          <a:lstStyle/>
          <a:p>
            <a:r>
              <a:rPr lang="en-US" sz="1200" dirty="0" smtClean="0"/>
              <a:t>X</a:t>
            </a:r>
            <a:endParaRPr lang="en-US" sz="1200" dirty="0"/>
          </a:p>
        </p:txBody>
      </p:sp>
      <p:sp>
        <p:nvSpPr>
          <p:cNvPr id="23" name="TextBox 22"/>
          <p:cNvSpPr txBox="1"/>
          <p:nvPr/>
        </p:nvSpPr>
        <p:spPr>
          <a:xfrm>
            <a:off x="7899943" y="5583582"/>
            <a:ext cx="284456" cy="276999"/>
          </a:xfrm>
          <a:prstGeom prst="rect">
            <a:avLst/>
          </a:prstGeom>
          <a:noFill/>
        </p:spPr>
        <p:txBody>
          <a:bodyPr wrap="square" rtlCol="0">
            <a:spAutoFit/>
          </a:bodyPr>
          <a:lstStyle/>
          <a:p>
            <a:r>
              <a:rPr lang="en-US" sz="1200" dirty="0" smtClean="0"/>
              <a:t>X</a:t>
            </a:r>
            <a:endParaRPr lang="en-US" sz="1200" dirty="0"/>
          </a:p>
        </p:txBody>
      </p:sp>
      <p:sp>
        <p:nvSpPr>
          <p:cNvPr id="24" name="TextBox 23"/>
          <p:cNvSpPr txBox="1"/>
          <p:nvPr/>
        </p:nvSpPr>
        <p:spPr>
          <a:xfrm>
            <a:off x="504061" y="996138"/>
            <a:ext cx="366657" cy="307777"/>
          </a:xfrm>
          <a:prstGeom prst="rect">
            <a:avLst/>
          </a:prstGeom>
          <a:noFill/>
        </p:spPr>
        <p:txBody>
          <a:bodyPr wrap="none" rtlCol="0">
            <a:spAutoFit/>
          </a:bodyPr>
          <a:lstStyle/>
          <a:p>
            <a:r>
              <a:rPr lang="en-US" sz="1400" dirty="0" smtClean="0"/>
              <a:t>14</a:t>
            </a:r>
            <a:endParaRPr lang="en-US" sz="1400" dirty="0"/>
          </a:p>
        </p:txBody>
      </p:sp>
      <p:sp>
        <p:nvSpPr>
          <p:cNvPr id="25" name="TextBox 24"/>
          <p:cNvSpPr txBox="1"/>
          <p:nvPr/>
        </p:nvSpPr>
        <p:spPr>
          <a:xfrm>
            <a:off x="4488940" y="1014424"/>
            <a:ext cx="366657" cy="307777"/>
          </a:xfrm>
          <a:prstGeom prst="rect">
            <a:avLst/>
          </a:prstGeom>
          <a:noFill/>
        </p:spPr>
        <p:txBody>
          <a:bodyPr wrap="none" rtlCol="0">
            <a:spAutoFit/>
          </a:bodyPr>
          <a:lstStyle/>
          <a:p>
            <a:r>
              <a:rPr lang="en-US" sz="1400" dirty="0" smtClean="0"/>
              <a:t>30</a:t>
            </a:r>
            <a:endParaRPr lang="en-US" sz="1400" dirty="0"/>
          </a:p>
        </p:txBody>
      </p:sp>
      <p:sp>
        <p:nvSpPr>
          <p:cNvPr id="26" name="TextBox 25"/>
          <p:cNvSpPr txBox="1"/>
          <p:nvPr/>
        </p:nvSpPr>
        <p:spPr>
          <a:xfrm>
            <a:off x="485251" y="3461930"/>
            <a:ext cx="415498" cy="307777"/>
          </a:xfrm>
          <a:prstGeom prst="rect">
            <a:avLst/>
          </a:prstGeom>
          <a:noFill/>
        </p:spPr>
        <p:txBody>
          <a:bodyPr wrap="none" rtlCol="0">
            <a:spAutoFit/>
          </a:bodyPr>
          <a:lstStyle/>
          <a:p>
            <a:r>
              <a:rPr lang="en-US" sz="1400" dirty="0" smtClean="0"/>
              <a:t>0.9</a:t>
            </a:r>
            <a:endParaRPr lang="en-US" sz="1400" dirty="0"/>
          </a:p>
        </p:txBody>
      </p:sp>
      <p:sp>
        <p:nvSpPr>
          <p:cNvPr id="27" name="TextBox 26"/>
          <p:cNvSpPr txBox="1"/>
          <p:nvPr/>
        </p:nvSpPr>
        <p:spPr>
          <a:xfrm>
            <a:off x="4440099" y="3462204"/>
            <a:ext cx="415498" cy="307777"/>
          </a:xfrm>
          <a:prstGeom prst="rect">
            <a:avLst/>
          </a:prstGeom>
          <a:noFill/>
        </p:spPr>
        <p:txBody>
          <a:bodyPr wrap="none" rtlCol="0">
            <a:spAutoFit/>
          </a:bodyPr>
          <a:lstStyle/>
          <a:p>
            <a:r>
              <a:rPr lang="en-US" sz="1400" dirty="0" smtClean="0"/>
              <a:t>1.2</a:t>
            </a:r>
            <a:endParaRPr lang="en-US" sz="1400" dirty="0"/>
          </a:p>
        </p:txBody>
      </p:sp>
    </p:spTree>
    <p:extLst>
      <p:ext uri="{BB962C8B-B14F-4D97-AF65-F5344CB8AC3E}">
        <p14:creationId xmlns:p14="http://schemas.microsoft.com/office/powerpoint/2010/main" val="5501400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6A94A18-66C2-A54B-A167-329473CCEBB7}" type="datetime1">
              <a:rPr lang="en-US" smtClean="0"/>
              <a:t>9/26/16</a:t>
            </a:fld>
            <a:endParaRPr lang="en-US"/>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pPr>
              <a:defRPr/>
            </a:pPr>
            <a:fld id="{8650D0AE-FB45-374D-A9AF-DF9429BBE748}" type="slidenum">
              <a:rPr lang="en-US" smtClean="0"/>
              <a:pPr>
                <a:defRPr/>
              </a:pPr>
              <a:t>3</a:t>
            </a:fld>
            <a:endParaRPr lang="en-US"/>
          </a:p>
        </p:txBody>
      </p:sp>
      <p:sp>
        <p:nvSpPr>
          <p:cNvPr id="5" name="TextBox 4"/>
          <p:cNvSpPr txBox="1"/>
          <p:nvPr/>
        </p:nvSpPr>
        <p:spPr>
          <a:xfrm>
            <a:off x="228600" y="1524000"/>
            <a:ext cx="8763000" cy="1077218"/>
          </a:xfrm>
          <a:prstGeom prst="rect">
            <a:avLst/>
          </a:prstGeom>
          <a:noFill/>
        </p:spPr>
        <p:txBody>
          <a:bodyPr wrap="square" rtlCol="0">
            <a:spAutoFit/>
          </a:bodyPr>
          <a:lstStyle/>
          <a:p>
            <a:pPr algn="ctr"/>
            <a:r>
              <a:rPr lang="en-US" sz="2400" b="1" u="sng" dirty="0" err="1" smtClean="0">
                <a:solidFill>
                  <a:srgbClr val="0000FF"/>
                </a:solidFill>
                <a:latin typeface="Comic Sans MS"/>
                <a:cs typeface="Comic Sans MS"/>
              </a:rPr>
              <a:t>GPDs,Extension</a:t>
            </a:r>
            <a:r>
              <a:rPr lang="en-US" sz="2400" b="1" u="sng" dirty="0" smtClean="0">
                <a:solidFill>
                  <a:srgbClr val="0000FF"/>
                </a:solidFill>
                <a:latin typeface="Comic Sans MS"/>
                <a:cs typeface="Comic Sans MS"/>
              </a:rPr>
              <a:t> </a:t>
            </a:r>
            <a:r>
              <a:rPr lang="en-US" sz="2400" b="1" u="sng" dirty="0">
                <a:solidFill>
                  <a:srgbClr val="0000FF"/>
                </a:solidFill>
                <a:latin typeface="Comic Sans MS"/>
                <a:cs typeface="Comic Sans MS"/>
              </a:rPr>
              <a:t>to </a:t>
            </a:r>
            <a:r>
              <a:rPr lang="en-US" sz="2400" b="1" u="sng" dirty="0" smtClean="0">
                <a:solidFill>
                  <a:srgbClr val="0000FF"/>
                </a:solidFill>
                <a:latin typeface="Comic Sans MS"/>
                <a:cs typeface="Comic Sans MS"/>
              </a:rPr>
              <a:t>Sea and Gluons</a:t>
            </a:r>
            <a:endParaRPr lang="en-US" sz="2400" b="1" u="sng" dirty="0">
              <a:solidFill>
                <a:srgbClr val="0000FF"/>
              </a:solidFill>
              <a:latin typeface="Comic Sans MS"/>
              <a:cs typeface="Comic Sans MS"/>
            </a:endParaRPr>
          </a:p>
          <a:p>
            <a:pPr algn="ctr"/>
            <a:endParaRPr lang="en-US" sz="2000" dirty="0" smtClean="0">
              <a:latin typeface="Comic Sans MS"/>
              <a:cs typeface="Comic Sans MS"/>
            </a:endParaRPr>
          </a:p>
          <a:p>
            <a:r>
              <a:rPr lang="en-US" sz="2000" dirty="0">
                <a:solidFill>
                  <a:srgbClr val="FF0000"/>
                </a:solidFill>
                <a:latin typeface="Comic Sans MS"/>
                <a:cs typeface="Comic Sans MS"/>
              </a:rPr>
              <a:t>Collaborators: S. </a:t>
            </a:r>
            <a:r>
              <a:rPr lang="en-US" sz="2000" dirty="0" err="1">
                <a:solidFill>
                  <a:srgbClr val="FF0000"/>
                </a:solidFill>
                <a:latin typeface="Comic Sans MS"/>
                <a:cs typeface="Comic Sans MS"/>
              </a:rPr>
              <a:t>Liuti</a:t>
            </a:r>
            <a:r>
              <a:rPr lang="en-US" sz="2000" dirty="0">
                <a:solidFill>
                  <a:srgbClr val="FF0000"/>
                </a:solidFill>
                <a:latin typeface="Comic Sans MS"/>
                <a:cs typeface="Comic Sans MS"/>
              </a:rPr>
              <a:t>, O. Gonzalez Hernandez, A. </a:t>
            </a:r>
            <a:r>
              <a:rPr lang="en-US" sz="2000" dirty="0" err="1">
                <a:solidFill>
                  <a:srgbClr val="FF0000"/>
                </a:solidFill>
                <a:latin typeface="Comic Sans MS"/>
                <a:cs typeface="Comic Sans MS"/>
              </a:rPr>
              <a:t>Rajan</a:t>
            </a:r>
            <a:r>
              <a:rPr lang="en-US" sz="2000" dirty="0">
                <a:solidFill>
                  <a:srgbClr val="FF0000"/>
                </a:solidFill>
                <a:latin typeface="Comic Sans MS"/>
                <a:cs typeface="Comic Sans MS"/>
              </a:rPr>
              <a:t>, J. </a:t>
            </a:r>
            <a:r>
              <a:rPr lang="en-US" sz="2000" dirty="0" err="1">
                <a:solidFill>
                  <a:srgbClr val="FF0000"/>
                </a:solidFill>
                <a:latin typeface="Comic Sans MS"/>
                <a:cs typeface="Comic Sans MS"/>
              </a:rPr>
              <a:t>Poage</a:t>
            </a:r>
            <a:r>
              <a:rPr lang="en-US" sz="2000" dirty="0">
                <a:solidFill>
                  <a:srgbClr val="FF0000"/>
                </a:solidFill>
                <a:latin typeface="Comic Sans MS"/>
                <a:cs typeface="Comic Sans MS"/>
              </a:rPr>
              <a:t> </a:t>
            </a:r>
          </a:p>
        </p:txBody>
      </p:sp>
      <p:sp>
        <p:nvSpPr>
          <p:cNvPr id="7" name="TextBox 6"/>
          <p:cNvSpPr txBox="1"/>
          <p:nvPr/>
        </p:nvSpPr>
        <p:spPr>
          <a:xfrm>
            <a:off x="609599" y="3200400"/>
            <a:ext cx="7915589" cy="2585323"/>
          </a:xfrm>
          <a:prstGeom prst="rect">
            <a:avLst/>
          </a:prstGeom>
          <a:noFill/>
        </p:spPr>
        <p:txBody>
          <a:bodyPr wrap="square" rtlCol="0">
            <a:spAutoFit/>
          </a:bodyPr>
          <a:lstStyle/>
          <a:p>
            <a:pPr marL="285750" indent="-285750">
              <a:buFont typeface="Arial"/>
              <a:buChar char="•"/>
            </a:pPr>
            <a:r>
              <a:rPr lang="en-US" sz="1800" dirty="0" smtClean="0">
                <a:solidFill>
                  <a:schemeClr val="tx1"/>
                </a:solidFill>
                <a:latin typeface="+mn-lt"/>
              </a:rPr>
              <a:t>GRG, O. Gonzalez-Hernandez, </a:t>
            </a:r>
            <a:r>
              <a:rPr lang="en-US" sz="1800" dirty="0" err="1" smtClean="0">
                <a:solidFill>
                  <a:schemeClr val="tx1"/>
                </a:solidFill>
                <a:latin typeface="+mn-lt"/>
              </a:rPr>
              <a:t>S.Liuti</a:t>
            </a:r>
            <a:r>
              <a:rPr lang="en-US" sz="1800" dirty="0" smtClean="0">
                <a:solidFill>
                  <a:schemeClr val="tx1"/>
                </a:solidFill>
                <a:latin typeface="+mn-lt"/>
              </a:rPr>
              <a:t>, PRD(2015)</a:t>
            </a:r>
            <a:r>
              <a:rPr lang="en-US" sz="1800" dirty="0">
                <a:solidFill>
                  <a:schemeClr val="tx1"/>
                </a:solidFill>
                <a:latin typeface="+mn-lt"/>
              </a:rPr>
              <a:t> arXiv:1311.0483 </a:t>
            </a:r>
            <a:endParaRPr lang="en-US" sz="1800" dirty="0" smtClean="0">
              <a:solidFill>
                <a:schemeClr val="tx1"/>
              </a:solidFill>
              <a:latin typeface="+mn-lt"/>
            </a:endParaRPr>
          </a:p>
          <a:p>
            <a:pPr marL="285750" indent="-285750">
              <a:buFont typeface="Arial"/>
              <a:buChar char="•"/>
            </a:pPr>
            <a:r>
              <a:rPr lang="en-US" sz="1800" dirty="0">
                <a:solidFill>
                  <a:schemeClr val="tx1"/>
                </a:solidFill>
              </a:rPr>
              <a:t>GRG, O. Gonzalez-Hernandez, </a:t>
            </a:r>
            <a:r>
              <a:rPr lang="en-US" sz="1800" dirty="0" err="1">
                <a:solidFill>
                  <a:schemeClr val="tx1"/>
                </a:solidFill>
              </a:rPr>
              <a:t>S.Liuti</a:t>
            </a:r>
            <a:r>
              <a:rPr lang="en-US" sz="1800" dirty="0">
                <a:solidFill>
                  <a:schemeClr val="tx1"/>
                </a:solidFill>
              </a:rPr>
              <a:t>, </a:t>
            </a:r>
            <a:r>
              <a:rPr lang="en-US" sz="1800" dirty="0" smtClean="0">
                <a:solidFill>
                  <a:schemeClr val="tx1"/>
                </a:solidFill>
              </a:rPr>
              <a:t>arXiv</a:t>
            </a:r>
            <a:r>
              <a:rPr lang="en-US" sz="1800" dirty="0">
                <a:solidFill>
                  <a:schemeClr val="tx1"/>
                </a:solidFill>
              </a:rPr>
              <a:t>:</a:t>
            </a:r>
            <a:r>
              <a:rPr lang="en-US" sz="1800" dirty="0" smtClean="0">
                <a:solidFill>
                  <a:schemeClr val="tx1"/>
                </a:solidFill>
              </a:rPr>
              <a:t>1401.0438 </a:t>
            </a:r>
            <a:endParaRPr lang="en-US" sz="1800" dirty="0">
              <a:solidFill>
                <a:schemeClr val="tx1"/>
              </a:solidFill>
              <a:latin typeface="+mn-lt"/>
            </a:endParaRPr>
          </a:p>
          <a:p>
            <a:pPr marL="285750" indent="-285750" eaLnBrk="1" hangingPunct="1">
              <a:buFont typeface="Arial"/>
              <a:buChar char="•"/>
            </a:pPr>
            <a:r>
              <a:rPr lang="en-US" sz="1800" dirty="0">
                <a:solidFill>
                  <a:schemeClr val="tx1"/>
                </a:solidFill>
                <a:latin typeface="+mn-lt"/>
                <a:cs typeface="Comic Sans MS" charset="0"/>
              </a:rPr>
              <a:t>Ahmad, </a:t>
            </a:r>
            <a:r>
              <a:rPr lang="en-US" sz="1800" dirty="0" smtClean="0">
                <a:solidFill>
                  <a:schemeClr val="tx1"/>
                </a:solidFill>
                <a:latin typeface="+mn-lt"/>
                <a:cs typeface="Comic Sans MS" charset="0"/>
              </a:rPr>
              <a:t>GRG</a:t>
            </a:r>
            <a:r>
              <a:rPr lang="en-US" sz="1800" dirty="0">
                <a:solidFill>
                  <a:schemeClr val="tx1"/>
                </a:solidFill>
                <a:latin typeface="+mn-lt"/>
                <a:cs typeface="Comic Sans MS" charset="0"/>
              </a:rPr>
              <a:t>, </a:t>
            </a:r>
            <a:r>
              <a:rPr lang="en-US" sz="1800" dirty="0" err="1">
                <a:solidFill>
                  <a:schemeClr val="tx1"/>
                </a:solidFill>
                <a:latin typeface="+mn-lt"/>
                <a:cs typeface="Comic Sans MS" charset="0"/>
              </a:rPr>
              <a:t>Liuti</a:t>
            </a:r>
            <a:r>
              <a:rPr lang="en-US" sz="1800" dirty="0">
                <a:solidFill>
                  <a:schemeClr val="tx1"/>
                </a:solidFill>
                <a:latin typeface="+mn-lt"/>
                <a:cs typeface="Comic Sans MS" charset="0"/>
              </a:rPr>
              <a:t>, PRD79, 054014, (2009) </a:t>
            </a:r>
          </a:p>
          <a:p>
            <a:pPr marL="285750" indent="-285750" eaLnBrk="1" hangingPunct="1">
              <a:buFont typeface="Arial"/>
              <a:buChar char="•"/>
            </a:pPr>
            <a:r>
              <a:rPr lang="en-US" sz="1800" dirty="0" smtClean="0">
                <a:solidFill>
                  <a:schemeClr val="tx1"/>
                </a:solidFill>
                <a:latin typeface="+mn-lt"/>
                <a:cs typeface="Comic Sans MS"/>
                <a:sym typeface="Lucida Grande" charset="0"/>
              </a:rPr>
              <a:t>Gonzalez</a:t>
            </a:r>
            <a:r>
              <a:rPr lang="en-US" sz="1800" dirty="0">
                <a:solidFill>
                  <a:schemeClr val="tx1"/>
                </a:solidFill>
                <a:latin typeface="+mn-lt"/>
                <a:cs typeface="Comic Sans MS"/>
                <a:sym typeface="Lucida Grande" charset="0"/>
              </a:rPr>
              <a:t>, </a:t>
            </a:r>
            <a:r>
              <a:rPr lang="en-US" sz="1800" dirty="0" smtClean="0">
                <a:solidFill>
                  <a:schemeClr val="tx1"/>
                </a:solidFill>
                <a:latin typeface="+mn-lt"/>
                <a:cs typeface="Comic Sans MS"/>
                <a:sym typeface="Lucida Grande" charset="0"/>
              </a:rPr>
              <a:t>GRG</a:t>
            </a:r>
            <a:r>
              <a:rPr lang="en-US" sz="1800" dirty="0">
                <a:solidFill>
                  <a:schemeClr val="tx1"/>
                </a:solidFill>
                <a:latin typeface="+mn-lt"/>
                <a:cs typeface="Comic Sans MS"/>
                <a:sym typeface="Lucida Grande" charset="0"/>
              </a:rPr>
              <a:t>, </a:t>
            </a:r>
            <a:r>
              <a:rPr lang="en-US" sz="1800" dirty="0" err="1">
                <a:solidFill>
                  <a:schemeClr val="tx1"/>
                </a:solidFill>
                <a:latin typeface="+mn-lt"/>
                <a:cs typeface="Comic Sans MS"/>
                <a:sym typeface="Lucida Grande" charset="0"/>
              </a:rPr>
              <a:t>Liuti</a:t>
            </a:r>
            <a:r>
              <a:rPr lang="en-US" sz="1800" dirty="0">
                <a:solidFill>
                  <a:schemeClr val="tx1"/>
                </a:solidFill>
                <a:latin typeface="+mn-lt"/>
                <a:cs typeface="Comic Sans MS"/>
                <a:sym typeface="Lucida Grande" charset="0"/>
              </a:rPr>
              <a:t> PRD84, 034007 (2011) </a:t>
            </a:r>
            <a:endParaRPr lang="en-US" sz="1800" dirty="0" smtClean="0">
              <a:solidFill>
                <a:schemeClr val="tx1"/>
              </a:solidFill>
              <a:latin typeface="+mn-lt"/>
              <a:cs typeface="Comic Sans MS"/>
              <a:sym typeface="Lucida Grande" charset="0"/>
            </a:endParaRPr>
          </a:p>
          <a:p>
            <a:pPr marL="285750" indent="-285750">
              <a:buFont typeface="Arial"/>
              <a:buChar char="•"/>
            </a:pPr>
            <a:r>
              <a:rPr lang="en-US" dirty="0" smtClean="0"/>
              <a:t>GRG, Gonzalez</a:t>
            </a:r>
            <a:r>
              <a:rPr lang="en-US" dirty="0"/>
              <a:t>, </a:t>
            </a:r>
            <a:r>
              <a:rPr lang="en-US" dirty="0" err="1"/>
              <a:t>Liuti</a:t>
            </a:r>
            <a:r>
              <a:rPr lang="en-US" dirty="0"/>
              <a:t>, </a:t>
            </a:r>
            <a:r>
              <a:rPr lang="en-US" dirty="0" smtClean="0"/>
              <a:t>PRD91</a:t>
            </a:r>
            <a:r>
              <a:rPr lang="en-US" dirty="0"/>
              <a:t>, 114013 (2015) </a:t>
            </a:r>
            <a:r>
              <a:rPr lang="en-US" b="1" dirty="0" smtClean="0">
                <a:solidFill>
                  <a:srgbClr val="D62DB3"/>
                </a:solidFill>
              </a:rPr>
              <a:t>   </a:t>
            </a:r>
            <a:endParaRPr lang="en-US" sz="1800" dirty="0">
              <a:solidFill>
                <a:schemeClr val="tx1"/>
              </a:solidFill>
              <a:latin typeface="+mn-lt"/>
              <a:cs typeface="Lucida Grande" charset="0"/>
              <a:sym typeface="Lucida Grande" charset="0"/>
            </a:endParaRPr>
          </a:p>
          <a:p>
            <a:pPr marL="285750" lvl="2" indent="-285750">
              <a:buFont typeface="Arial"/>
              <a:buChar char="•"/>
            </a:pPr>
            <a:r>
              <a:rPr lang="en-US" sz="1800" dirty="0">
                <a:latin typeface="+mn-lt"/>
              </a:rPr>
              <a:t>GRG, Gonzalez Hernandez, </a:t>
            </a:r>
            <a:r>
              <a:rPr lang="en-US" sz="1800" dirty="0" err="1">
                <a:latin typeface="+mn-lt"/>
              </a:rPr>
              <a:t>Liuti</a:t>
            </a:r>
            <a:r>
              <a:rPr lang="en-US" sz="1800" dirty="0">
                <a:latin typeface="+mn-lt"/>
              </a:rPr>
              <a:t>,  J. Phys. G: </a:t>
            </a:r>
            <a:r>
              <a:rPr lang="en-US" sz="1800" dirty="0" err="1">
                <a:latin typeface="+mn-lt"/>
              </a:rPr>
              <a:t>Nucl</a:t>
            </a:r>
            <a:r>
              <a:rPr lang="en-US" sz="1800" dirty="0">
                <a:latin typeface="+mn-lt"/>
              </a:rPr>
              <a:t>. Part. Phys</a:t>
            </a:r>
            <a:r>
              <a:rPr lang="en-US" sz="1800" i="1" dirty="0">
                <a:latin typeface="+mn-lt"/>
              </a:rPr>
              <a:t>.</a:t>
            </a:r>
            <a:r>
              <a:rPr lang="en-US" sz="1800" dirty="0">
                <a:latin typeface="+mn-lt"/>
              </a:rPr>
              <a:t> </a:t>
            </a:r>
            <a:r>
              <a:rPr lang="en-US" sz="1800" b="1" dirty="0">
                <a:latin typeface="+mn-lt"/>
              </a:rPr>
              <a:t>39</a:t>
            </a:r>
            <a:r>
              <a:rPr lang="en-US" sz="1800" dirty="0">
                <a:latin typeface="+mn-lt"/>
              </a:rPr>
              <a:t> 115001 (2012)</a:t>
            </a:r>
          </a:p>
          <a:p>
            <a:pPr marL="285750" indent="-285750">
              <a:buFont typeface="Arial"/>
              <a:buChar char="•"/>
            </a:pPr>
            <a:r>
              <a:rPr lang="en-US" sz="1800" dirty="0">
                <a:latin typeface="+mn-lt"/>
                <a:cs typeface="Times New Roman"/>
              </a:rPr>
              <a:t>Gonzalez Hernandez, </a:t>
            </a:r>
            <a:r>
              <a:rPr lang="en-US" sz="1800" dirty="0" err="1">
                <a:latin typeface="+mn-lt"/>
                <a:cs typeface="Times New Roman"/>
              </a:rPr>
              <a:t>Liuti</a:t>
            </a:r>
            <a:r>
              <a:rPr lang="en-US" sz="1800" dirty="0">
                <a:latin typeface="+mn-lt"/>
                <a:cs typeface="Times New Roman"/>
              </a:rPr>
              <a:t>, </a:t>
            </a:r>
            <a:r>
              <a:rPr lang="en-US" sz="1800" dirty="0" smtClean="0">
                <a:latin typeface="+mn-lt"/>
                <a:cs typeface="Times New Roman"/>
              </a:rPr>
              <a:t>GRG</a:t>
            </a:r>
            <a:r>
              <a:rPr lang="en-US" sz="1800" dirty="0">
                <a:latin typeface="+mn-lt"/>
                <a:cs typeface="Times New Roman"/>
              </a:rPr>
              <a:t>, </a:t>
            </a:r>
            <a:r>
              <a:rPr lang="en-US" sz="1800" dirty="0" err="1" smtClean="0">
                <a:latin typeface="+mn-lt"/>
                <a:cs typeface="Times New Roman"/>
              </a:rPr>
              <a:t>Kathuria</a:t>
            </a:r>
            <a:r>
              <a:rPr lang="en-US" sz="1800" dirty="0" smtClean="0">
                <a:latin typeface="+mn-lt"/>
                <a:cs typeface="Times New Roman"/>
              </a:rPr>
              <a:t>, PRC88, 065206 (2013) </a:t>
            </a:r>
            <a:endParaRPr lang="en-US" sz="1800" dirty="0">
              <a:latin typeface="+mn-lt"/>
              <a:cs typeface="Times New Roman"/>
            </a:endParaRPr>
          </a:p>
          <a:p>
            <a:pPr marL="285750" indent="-285750" eaLnBrk="1" hangingPunct="1">
              <a:buFont typeface="Arial"/>
              <a:buChar char="•"/>
            </a:pPr>
            <a:endParaRPr lang="en-US" sz="1800" dirty="0">
              <a:solidFill>
                <a:schemeClr val="tx1"/>
              </a:solidFill>
              <a:latin typeface="+mn-lt"/>
              <a:cs typeface="Comic Sans MS"/>
            </a:endParaRPr>
          </a:p>
          <a:p>
            <a:pPr marL="285750" indent="-285750">
              <a:buFont typeface="Arial"/>
              <a:buChar char="•"/>
            </a:pPr>
            <a:endParaRPr lang="en-US" sz="1800" dirty="0">
              <a:solidFill>
                <a:schemeClr val="tx1"/>
              </a:solidFill>
              <a:latin typeface="+mn-lt"/>
            </a:endParaRPr>
          </a:p>
        </p:txBody>
      </p:sp>
      <p:sp>
        <p:nvSpPr>
          <p:cNvPr id="8" name="Footer Placeholder 4"/>
          <p:cNvSpPr>
            <a:spLocks noGrp="1"/>
          </p:cNvSpPr>
          <p:nvPr>
            <p:ph type="ftr" sz="quarter" idx="11"/>
          </p:nvPr>
        </p:nvSpPr>
        <p:spPr>
          <a:xfrm>
            <a:off x="3124200" y="6356350"/>
            <a:ext cx="2895600" cy="365125"/>
          </a:xfrm>
        </p:spPr>
        <p:txBody>
          <a:bodyPr/>
          <a:lstStyle/>
          <a:p>
            <a:r>
              <a:rPr lang="en-US" dirty="0" smtClean="0"/>
              <a:t>G. R. Goldstein  SPIN 2016</a:t>
            </a:r>
            <a:endParaRPr lang="en-US" dirty="0"/>
          </a:p>
        </p:txBody>
      </p:sp>
      <p:pic>
        <p:nvPicPr>
          <p:cNvPr id="9"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6179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dirty="0"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30</a:t>
            </a:fld>
            <a:endParaRPr lang="en-US"/>
          </a:p>
        </p:txBody>
      </p:sp>
      <p:pic>
        <p:nvPicPr>
          <p:cNvPr id="7" name="Picture 6" descr="Screen Shot 2016-07-08 at 11.32.4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348" y="2172437"/>
            <a:ext cx="6624972" cy="2741848"/>
          </a:xfrm>
          <a:prstGeom prst="rect">
            <a:avLst/>
          </a:prstGeom>
        </p:spPr>
      </p:pic>
      <p:pic>
        <p:nvPicPr>
          <p:cNvPr id="8" name="Picture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649403" y="334030"/>
            <a:ext cx="5893961" cy="584776"/>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3200" dirty="0" smtClean="0">
                <a:solidFill>
                  <a:srgbClr val="0000FF"/>
                </a:solidFill>
              </a:rPr>
              <a:t>Extension to  Gluon “</a:t>
            </a:r>
            <a:r>
              <a:rPr lang="en-US" sz="3200" dirty="0" err="1" smtClean="0">
                <a:solidFill>
                  <a:srgbClr val="0000FF"/>
                </a:solidFill>
              </a:rPr>
              <a:t>Transversity</a:t>
            </a:r>
            <a:r>
              <a:rPr lang="en-US" sz="3200" dirty="0" smtClean="0">
                <a:solidFill>
                  <a:srgbClr val="0000FF"/>
                </a:solidFill>
              </a:rPr>
              <a:t>”</a:t>
            </a:r>
            <a:endParaRPr lang="en-US" sz="3200" dirty="0">
              <a:solidFill>
                <a:srgbClr val="0000FF"/>
              </a:solidFill>
            </a:endParaRPr>
          </a:p>
        </p:txBody>
      </p:sp>
      <p:sp>
        <p:nvSpPr>
          <p:cNvPr id="2" name="TextBox 1"/>
          <p:cNvSpPr txBox="1"/>
          <p:nvPr/>
        </p:nvSpPr>
        <p:spPr>
          <a:xfrm>
            <a:off x="5519869" y="5211091"/>
            <a:ext cx="3218750" cy="338554"/>
          </a:xfrm>
          <a:prstGeom prst="rect">
            <a:avLst/>
          </a:prstGeom>
          <a:noFill/>
        </p:spPr>
        <p:txBody>
          <a:bodyPr wrap="none" rtlCol="0">
            <a:spAutoFit/>
          </a:bodyPr>
          <a:lstStyle/>
          <a:p>
            <a:r>
              <a:rPr lang="en-US" sz="1600" dirty="0" smtClean="0">
                <a:solidFill>
                  <a:srgbClr val="0000FF"/>
                </a:solidFill>
              </a:rPr>
              <a:t>4 GPDs: </a:t>
            </a:r>
            <a:r>
              <a:rPr lang="en-US" sz="1600" dirty="0" err="1" smtClean="0">
                <a:solidFill>
                  <a:srgbClr val="0000FF"/>
                </a:solidFill>
              </a:rPr>
              <a:t>M.Diehl</a:t>
            </a:r>
            <a:r>
              <a:rPr lang="en-US" sz="1600" dirty="0" smtClean="0">
                <a:solidFill>
                  <a:srgbClr val="0000FF"/>
                </a:solidFill>
              </a:rPr>
              <a:t>, EPJC19, 485 (2001) </a:t>
            </a:r>
            <a:endParaRPr lang="en-US" sz="1600" dirty="0">
              <a:solidFill>
                <a:srgbClr val="0000FF"/>
              </a:solidFill>
            </a:endParaRPr>
          </a:p>
        </p:txBody>
      </p:sp>
      <p:sp>
        <p:nvSpPr>
          <p:cNvPr id="10" name="Freeform 9"/>
          <p:cNvSpPr/>
          <p:nvPr/>
        </p:nvSpPr>
        <p:spPr>
          <a:xfrm>
            <a:off x="3863079" y="1210082"/>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
        <p:nvSpPr>
          <p:cNvPr id="11" name="Freeform 10"/>
          <p:cNvSpPr/>
          <p:nvPr/>
        </p:nvSpPr>
        <p:spPr>
          <a:xfrm rot="17132716">
            <a:off x="5074550" y="1179645"/>
            <a:ext cx="382791" cy="420649"/>
          </a:xfrm>
          <a:custGeom>
            <a:avLst/>
            <a:gdLst>
              <a:gd name="connsiteX0" fmla="*/ 220651 w 220651"/>
              <a:gd name="connsiteY0" fmla="*/ 15349 h 420649"/>
              <a:gd name="connsiteX1" fmla="*/ 153093 w 220651"/>
              <a:gd name="connsiteY1" fmla="*/ 1839 h 420649"/>
              <a:gd name="connsiteX2" fmla="*/ 139581 w 220651"/>
              <a:gd name="connsiteY2" fmla="*/ 42369 h 420649"/>
              <a:gd name="connsiteX3" fmla="*/ 112558 w 220651"/>
              <a:gd name="connsiteY3" fmla="*/ 82899 h 420649"/>
              <a:gd name="connsiteX4" fmla="*/ 126070 w 220651"/>
              <a:gd name="connsiteY4" fmla="*/ 123429 h 420649"/>
              <a:gd name="connsiteX5" fmla="*/ 207139 w 220651"/>
              <a:gd name="connsiteY5" fmla="*/ 123429 h 420649"/>
              <a:gd name="connsiteX6" fmla="*/ 193628 w 220651"/>
              <a:gd name="connsiteY6" fmla="*/ 82899 h 420649"/>
              <a:gd name="connsiteX7" fmla="*/ 112558 w 220651"/>
              <a:gd name="connsiteY7" fmla="*/ 82899 h 420649"/>
              <a:gd name="connsiteX8" fmla="*/ 99046 w 220651"/>
              <a:gd name="connsiteY8" fmla="*/ 204489 h 420649"/>
              <a:gd name="connsiteX9" fmla="*/ 166604 w 220651"/>
              <a:gd name="connsiteY9" fmla="*/ 190979 h 420649"/>
              <a:gd name="connsiteX10" fmla="*/ 126070 w 220651"/>
              <a:gd name="connsiteY10" fmla="*/ 163959 h 420649"/>
              <a:gd name="connsiteX11" fmla="*/ 58511 w 220651"/>
              <a:gd name="connsiteY11" fmla="*/ 177469 h 420649"/>
              <a:gd name="connsiteX12" fmla="*/ 72023 w 220651"/>
              <a:gd name="connsiteY12" fmla="*/ 299059 h 420649"/>
              <a:gd name="connsiteX13" fmla="*/ 112558 w 220651"/>
              <a:gd name="connsiteY13" fmla="*/ 285549 h 420649"/>
              <a:gd name="connsiteX14" fmla="*/ 139581 w 220651"/>
              <a:gd name="connsiteY14" fmla="*/ 245019 h 420649"/>
              <a:gd name="connsiteX15" fmla="*/ 31488 w 220651"/>
              <a:gd name="connsiteY15" fmla="*/ 245019 h 420649"/>
              <a:gd name="connsiteX16" fmla="*/ 85535 w 220651"/>
              <a:gd name="connsiteY16" fmla="*/ 380119 h 420649"/>
              <a:gd name="connsiteX17" fmla="*/ 139581 w 220651"/>
              <a:gd name="connsiteY17" fmla="*/ 312569 h 420649"/>
              <a:gd name="connsiteX18" fmla="*/ 99046 w 220651"/>
              <a:gd name="connsiteY18" fmla="*/ 299059 h 420649"/>
              <a:gd name="connsiteX19" fmla="*/ 4465 w 220651"/>
              <a:gd name="connsiteY19" fmla="*/ 420649 h 42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651" h="420649">
                <a:moveTo>
                  <a:pt x="220651" y="15349"/>
                </a:moveTo>
                <a:cubicBezTo>
                  <a:pt x="198132" y="10846"/>
                  <a:pt x="174880" y="-5422"/>
                  <a:pt x="153093" y="1839"/>
                </a:cubicBezTo>
                <a:cubicBezTo>
                  <a:pt x="139583" y="6342"/>
                  <a:pt x="145950" y="29632"/>
                  <a:pt x="139581" y="42369"/>
                </a:cubicBezTo>
                <a:cubicBezTo>
                  <a:pt x="132319" y="56892"/>
                  <a:pt x="121566" y="69389"/>
                  <a:pt x="112558" y="82899"/>
                </a:cubicBezTo>
                <a:cubicBezTo>
                  <a:pt x="117062" y="96409"/>
                  <a:pt x="116000" y="113360"/>
                  <a:pt x="126070" y="123429"/>
                </a:cubicBezTo>
                <a:cubicBezTo>
                  <a:pt x="153093" y="150449"/>
                  <a:pt x="180116" y="132436"/>
                  <a:pt x="207139" y="123429"/>
                </a:cubicBezTo>
                <a:cubicBezTo>
                  <a:pt x="202635" y="109919"/>
                  <a:pt x="203698" y="92968"/>
                  <a:pt x="193628" y="82899"/>
                </a:cubicBezTo>
                <a:cubicBezTo>
                  <a:pt x="166605" y="55879"/>
                  <a:pt x="139581" y="73892"/>
                  <a:pt x="112558" y="82899"/>
                </a:cubicBezTo>
                <a:cubicBezTo>
                  <a:pt x="81031" y="177469"/>
                  <a:pt x="76528" y="136939"/>
                  <a:pt x="99046" y="204489"/>
                </a:cubicBezTo>
                <a:cubicBezTo>
                  <a:pt x="121565" y="199986"/>
                  <a:pt x="153864" y="210086"/>
                  <a:pt x="166604" y="190979"/>
                </a:cubicBezTo>
                <a:cubicBezTo>
                  <a:pt x="175612" y="177469"/>
                  <a:pt x="142183" y="165973"/>
                  <a:pt x="126070" y="163959"/>
                </a:cubicBezTo>
                <a:cubicBezTo>
                  <a:pt x="103282" y="161111"/>
                  <a:pt x="81031" y="172966"/>
                  <a:pt x="58511" y="177469"/>
                </a:cubicBezTo>
                <a:cubicBezTo>
                  <a:pt x="63015" y="217999"/>
                  <a:pt x="53784" y="262586"/>
                  <a:pt x="72023" y="299059"/>
                </a:cubicBezTo>
                <a:cubicBezTo>
                  <a:pt x="78393" y="311797"/>
                  <a:pt x="101436" y="294445"/>
                  <a:pt x="112558" y="285549"/>
                </a:cubicBezTo>
                <a:cubicBezTo>
                  <a:pt x="125238" y="275406"/>
                  <a:pt x="130573" y="258529"/>
                  <a:pt x="139581" y="245019"/>
                </a:cubicBezTo>
                <a:cubicBezTo>
                  <a:pt x="118301" y="237927"/>
                  <a:pt x="46834" y="206659"/>
                  <a:pt x="31488" y="245019"/>
                </a:cubicBezTo>
                <a:cubicBezTo>
                  <a:pt x="-14653" y="360358"/>
                  <a:pt x="27696" y="360842"/>
                  <a:pt x="85535" y="380119"/>
                </a:cubicBezTo>
                <a:cubicBezTo>
                  <a:pt x="98052" y="371775"/>
                  <a:pt x="155898" y="345198"/>
                  <a:pt x="139581" y="312569"/>
                </a:cubicBezTo>
                <a:cubicBezTo>
                  <a:pt x="133211" y="299831"/>
                  <a:pt x="112558" y="303562"/>
                  <a:pt x="99046" y="299059"/>
                </a:cubicBezTo>
                <a:cubicBezTo>
                  <a:pt x="-31200" y="317663"/>
                  <a:pt x="4465" y="280722"/>
                  <a:pt x="4465" y="420649"/>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22E80F"/>
              </a:solidFill>
            </a:endParaRPr>
          </a:p>
        </p:txBody>
      </p:sp>
      <p:sp>
        <p:nvSpPr>
          <p:cNvPr id="3" name="Oval 2"/>
          <p:cNvSpPr/>
          <p:nvPr/>
        </p:nvSpPr>
        <p:spPr>
          <a:xfrm>
            <a:off x="3656316" y="1569858"/>
            <a:ext cx="2004881" cy="473009"/>
          </a:xfrm>
          <a:prstGeom prst="ellipse">
            <a:avLst/>
          </a:prstGeom>
          <a:solidFill>
            <a:srgbClr val="22E80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rot="20484379">
            <a:off x="3309563" y="1815070"/>
            <a:ext cx="532116" cy="22133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rot="1598337">
            <a:off x="5541248" y="1843557"/>
            <a:ext cx="532116" cy="22133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199278" y="1200526"/>
            <a:ext cx="663801" cy="369332"/>
          </a:xfrm>
          <a:prstGeom prst="rect">
            <a:avLst/>
          </a:prstGeom>
          <a:noFill/>
        </p:spPr>
        <p:txBody>
          <a:bodyPr wrap="none" rtlCol="0">
            <a:spAutoFit/>
          </a:bodyPr>
          <a:lstStyle/>
          <a:p>
            <a:r>
              <a:rPr lang="en-US" dirty="0" err="1" smtClean="0"/>
              <a:t>Λ</a:t>
            </a:r>
            <a:r>
              <a:rPr lang="en-US" dirty="0" smtClean="0"/>
              <a:t>=±1</a:t>
            </a:r>
            <a:endParaRPr lang="en-US" dirty="0"/>
          </a:p>
        </p:txBody>
      </p:sp>
      <p:sp>
        <p:nvSpPr>
          <p:cNvPr id="15" name="TextBox 14"/>
          <p:cNvSpPr txBox="1"/>
          <p:nvPr/>
        </p:nvSpPr>
        <p:spPr>
          <a:xfrm>
            <a:off x="5430941" y="1200526"/>
            <a:ext cx="731653" cy="369332"/>
          </a:xfrm>
          <a:prstGeom prst="rect">
            <a:avLst/>
          </a:prstGeom>
          <a:noFill/>
        </p:spPr>
        <p:txBody>
          <a:bodyPr wrap="none" rtlCol="0">
            <a:spAutoFit/>
          </a:bodyPr>
          <a:lstStyle/>
          <a:p>
            <a:r>
              <a:rPr lang="en-US" dirty="0" err="1" smtClean="0"/>
              <a:t>Λ</a:t>
            </a:r>
            <a:r>
              <a:rPr lang="en-US" dirty="0" smtClean="0"/>
              <a:t>´=∓1</a:t>
            </a:r>
            <a:endParaRPr lang="en-US" dirty="0"/>
          </a:p>
        </p:txBody>
      </p:sp>
    </p:spTree>
    <p:extLst>
      <p:ext uri="{BB962C8B-B14F-4D97-AF65-F5344CB8AC3E}">
        <p14:creationId xmlns:p14="http://schemas.microsoft.com/office/powerpoint/2010/main" val="191565518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62BC4-F5FB-CD46-AD9D-E36F6FF15E62}" type="datetime1">
              <a:rPr lang="en-US" smtClean="0"/>
              <a:t>9/26/16</a:t>
            </a:fld>
            <a:endParaRPr lang="en-US"/>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sp>
        <p:nvSpPr>
          <p:cNvPr id="4" name="Slide Number Placeholder 3"/>
          <p:cNvSpPr>
            <a:spLocks noGrp="1"/>
          </p:cNvSpPr>
          <p:nvPr>
            <p:ph type="sldNum" sz="quarter" idx="12"/>
          </p:nvPr>
        </p:nvSpPr>
        <p:spPr/>
        <p:txBody>
          <a:bodyPr/>
          <a:lstStyle/>
          <a:p>
            <a:fld id="{078DD6A8-279E-9247-AA2E-4C162CBD7DC9}" type="slidenum">
              <a:rPr lang="en-US" smtClean="0"/>
              <a:t>31</a:t>
            </a:fld>
            <a:endParaRPr lang="en-US"/>
          </a:p>
        </p:txBody>
      </p:sp>
      <p:sp>
        <p:nvSpPr>
          <p:cNvPr id="5" name="TextBox 4"/>
          <p:cNvSpPr txBox="1"/>
          <p:nvPr/>
        </p:nvSpPr>
        <p:spPr>
          <a:xfrm>
            <a:off x="1945676" y="526889"/>
            <a:ext cx="5998758" cy="584776"/>
          </a:xfrm>
          <a:prstGeom prst="rect">
            <a:avLst/>
          </a:prstGeom>
          <a:noFill/>
        </p:spPr>
        <p:txBody>
          <a:bodyPr wrap="none" rtlCol="0">
            <a:spAutoFit/>
          </a:bodyPr>
          <a:lstStyle/>
          <a:p>
            <a:r>
              <a:rPr lang="en-US" sz="3200" b="1" dirty="0">
                <a:solidFill>
                  <a:srgbClr val="FF0000"/>
                </a:solidFill>
                <a:latin typeface="+mj-lt"/>
                <a:cs typeface="Comic Sans MS Bold"/>
              </a:rPr>
              <a:t>What about Gluon “</a:t>
            </a:r>
            <a:r>
              <a:rPr lang="en-US" sz="3200" b="1" dirty="0" err="1">
                <a:solidFill>
                  <a:srgbClr val="FF0000"/>
                </a:solidFill>
                <a:latin typeface="+mj-lt"/>
                <a:cs typeface="Comic Sans MS Bold"/>
              </a:rPr>
              <a:t>transversity</a:t>
            </a:r>
            <a:r>
              <a:rPr lang="en-US" sz="3200" b="1" dirty="0">
                <a:solidFill>
                  <a:srgbClr val="FF0000"/>
                </a:solidFill>
                <a:latin typeface="+mj-lt"/>
                <a:cs typeface="Comic Sans MS Bold"/>
              </a:rPr>
              <a:t>”</a:t>
            </a:r>
            <a:r>
              <a:rPr lang="en-US" sz="3200" b="1" dirty="0" smtClean="0">
                <a:solidFill>
                  <a:srgbClr val="FF0000"/>
                </a:solidFill>
                <a:latin typeface="+mj-lt"/>
                <a:cs typeface="Comic Sans MS Bold"/>
              </a:rPr>
              <a:t>?</a:t>
            </a:r>
            <a:endParaRPr lang="en-US" sz="3200" dirty="0" smtClean="0">
              <a:latin typeface="+mj-lt"/>
            </a:endParaRPr>
          </a:p>
        </p:txBody>
      </p:sp>
      <p:pic>
        <p:nvPicPr>
          <p:cNvPr id="6"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Object 6"/>
          <p:cNvGraphicFramePr>
            <a:graphicFrameLocks noChangeAspect="1"/>
          </p:cNvGraphicFramePr>
          <p:nvPr>
            <p:extLst>
              <p:ext uri="{D42A27DB-BD31-4B8C-83A1-F6EECF244321}">
                <p14:modId xmlns:p14="http://schemas.microsoft.com/office/powerpoint/2010/main" val="950437499"/>
              </p:ext>
            </p:extLst>
          </p:nvPr>
        </p:nvGraphicFramePr>
        <p:xfrm>
          <a:off x="1691012" y="1911883"/>
          <a:ext cx="4809946" cy="2532897"/>
        </p:xfrm>
        <a:graphic>
          <a:graphicData uri="http://schemas.openxmlformats.org/presentationml/2006/ole">
            <mc:AlternateContent xmlns:mc="http://schemas.openxmlformats.org/markup-compatibility/2006">
              <mc:Choice xmlns:v="urn:schemas-microsoft-com:vml" Requires="v">
                <p:oleObj spid="_x0000_s27765" name="Equation" r:id="rId4" imgW="2387600" imgH="1257300" progId="Equation.DSMT4">
                  <p:embed/>
                </p:oleObj>
              </mc:Choice>
              <mc:Fallback>
                <p:oleObj name="Equation" r:id="rId4" imgW="2387600" imgH="1257300" progId="Equation.DSMT4">
                  <p:embed/>
                  <p:pic>
                    <p:nvPicPr>
                      <p:cNvPr id="0" name=""/>
                      <p:cNvPicPr/>
                      <p:nvPr/>
                    </p:nvPicPr>
                    <p:blipFill>
                      <a:blip r:embed="rId5"/>
                      <a:stretch>
                        <a:fillRect/>
                      </a:stretch>
                    </p:blipFill>
                    <p:spPr>
                      <a:xfrm>
                        <a:off x="1691012" y="1911883"/>
                        <a:ext cx="4809946" cy="2532897"/>
                      </a:xfrm>
                      <a:prstGeom prst="rect">
                        <a:avLst/>
                      </a:prstGeom>
                    </p:spPr>
                  </p:pic>
                </p:oleObj>
              </mc:Fallback>
            </mc:AlternateContent>
          </a:graphicData>
        </a:graphic>
      </p:graphicFrame>
      <p:sp>
        <p:nvSpPr>
          <p:cNvPr id="8" name="TextBox 7"/>
          <p:cNvSpPr txBox="1"/>
          <p:nvPr/>
        </p:nvSpPr>
        <p:spPr>
          <a:xfrm>
            <a:off x="5594187" y="3544087"/>
            <a:ext cx="3165199" cy="369332"/>
          </a:xfrm>
          <a:prstGeom prst="rect">
            <a:avLst/>
          </a:prstGeom>
          <a:noFill/>
        </p:spPr>
        <p:txBody>
          <a:bodyPr wrap="none" rtlCol="0">
            <a:spAutoFit/>
          </a:bodyPr>
          <a:lstStyle/>
          <a:p>
            <a:r>
              <a:rPr lang="en-US" b="1" dirty="0" smtClean="0">
                <a:solidFill>
                  <a:srgbClr val="0000FF"/>
                </a:solidFill>
              </a:rPr>
              <a:t>Linear polarization in the plane</a:t>
            </a:r>
            <a:endParaRPr lang="en-US" b="1" dirty="0">
              <a:solidFill>
                <a:srgbClr val="0000FF"/>
              </a:solidFill>
            </a:endParaRPr>
          </a:p>
        </p:txBody>
      </p:sp>
      <p:sp>
        <p:nvSpPr>
          <p:cNvPr id="9" name="TextBox 8"/>
          <p:cNvSpPr txBox="1"/>
          <p:nvPr/>
        </p:nvSpPr>
        <p:spPr>
          <a:xfrm>
            <a:off x="4652492" y="4471799"/>
            <a:ext cx="4163282" cy="1200329"/>
          </a:xfrm>
          <a:prstGeom prst="rect">
            <a:avLst/>
          </a:prstGeom>
          <a:noFill/>
        </p:spPr>
        <p:txBody>
          <a:bodyPr wrap="none" rtlCol="0">
            <a:spAutoFit/>
          </a:bodyPr>
          <a:lstStyle/>
          <a:p>
            <a:r>
              <a:rPr lang="en-US" b="1" dirty="0" smtClean="0">
                <a:solidFill>
                  <a:srgbClr val="0000FF"/>
                </a:solidFill>
              </a:rPr>
              <a:t>Linear polarization normal to the plane</a:t>
            </a:r>
          </a:p>
          <a:p>
            <a:endParaRPr lang="en-US" b="1" dirty="0">
              <a:solidFill>
                <a:srgbClr val="0000FF"/>
              </a:solidFill>
            </a:endParaRPr>
          </a:p>
          <a:p>
            <a:endParaRPr lang="en-US" b="1" dirty="0" smtClean="0">
              <a:solidFill>
                <a:srgbClr val="0000FF"/>
              </a:solidFill>
            </a:endParaRPr>
          </a:p>
          <a:p>
            <a:r>
              <a:rPr lang="en-US" sz="1600" dirty="0" smtClean="0"/>
              <a:t>    </a:t>
            </a:r>
            <a:r>
              <a:rPr lang="en-US" sz="1600" dirty="0" err="1" smtClean="0"/>
              <a:t>GG&amp;M.J.Moravcsik</a:t>
            </a:r>
            <a:r>
              <a:rPr lang="en-US" sz="1600" dirty="0" smtClean="0"/>
              <a:t>, Ann.Phys.195,213(1989)</a:t>
            </a:r>
            <a:r>
              <a:rPr lang="en-US" dirty="0" smtClean="0"/>
              <a:t>.</a:t>
            </a:r>
            <a:endParaRPr lang="en-US" dirty="0"/>
          </a:p>
        </p:txBody>
      </p:sp>
      <p:sp>
        <p:nvSpPr>
          <p:cNvPr id="10" name="TextBox 9"/>
          <p:cNvSpPr txBox="1"/>
          <p:nvPr/>
        </p:nvSpPr>
        <p:spPr>
          <a:xfrm>
            <a:off x="581001" y="1346319"/>
            <a:ext cx="6418218" cy="400110"/>
          </a:xfrm>
          <a:prstGeom prst="rect">
            <a:avLst/>
          </a:prstGeom>
          <a:noFill/>
        </p:spPr>
        <p:txBody>
          <a:bodyPr wrap="none" rtlCol="0">
            <a:spAutoFit/>
          </a:bodyPr>
          <a:lstStyle/>
          <a:p>
            <a:r>
              <a:rPr lang="en-US" sz="2000" b="1" dirty="0" err="1" smtClean="0">
                <a:solidFill>
                  <a:srgbClr val="0000FF"/>
                </a:solidFill>
              </a:rPr>
              <a:t>Transversity</a:t>
            </a:r>
            <a:r>
              <a:rPr lang="en-US" sz="2000" b="1" dirty="0" smtClean="0">
                <a:solidFill>
                  <a:srgbClr val="0000FF"/>
                </a:solidFill>
              </a:rPr>
              <a:t> for </a:t>
            </a:r>
            <a:r>
              <a:rPr lang="en-US" sz="2000" b="1" dirty="0" smtClean="0">
                <a:solidFill>
                  <a:srgbClr val="FF0000"/>
                </a:solidFill>
              </a:rPr>
              <a:t>on-shell </a:t>
            </a:r>
            <a:r>
              <a:rPr lang="en-US" sz="2000" b="1" dirty="0" smtClean="0">
                <a:solidFill>
                  <a:srgbClr val="0000FF"/>
                </a:solidFill>
              </a:rPr>
              <a:t>gluons or photons : no |0&gt; </a:t>
            </a:r>
            <a:r>
              <a:rPr lang="en-US" sz="2000" b="1" dirty="0" err="1" smtClean="0">
                <a:solidFill>
                  <a:srgbClr val="0000FF"/>
                </a:solidFill>
              </a:rPr>
              <a:t>helicity</a:t>
            </a:r>
            <a:endParaRPr lang="en-US" sz="2000" b="1" dirty="0">
              <a:solidFill>
                <a:srgbClr val="0000FF"/>
              </a:solidFill>
            </a:endParaRPr>
          </a:p>
        </p:txBody>
      </p:sp>
      <p:sp>
        <p:nvSpPr>
          <p:cNvPr id="11" name="TextBox 10"/>
          <p:cNvSpPr txBox="1"/>
          <p:nvPr/>
        </p:nvSpPr>
        <p:spPr>
          <a:xfrm>
            <a:off x="1691012" y="3913419"/>
            <a:ext cx="338554" cy="276999"/>
          </a:xfrm>
          <a:prstGeom prst="rect">
            <a:avLst/>
          </a:prstGeom>
          <a:noFill/>
        </p:spPr>
        <p:txBody>
          <a:bodyPr wrap="none" rtlCol="0">
            <a:spAutoFit/>
          </a:bodyPr>
          <a:lstStyle/>
          <a:p>
            <a:r>
              <a:rPr lang="en-US" sz="1200" b="1" dirty="0" smtClean="0"/>
              <a:t>∧</a:t>
            </a:r>
            <a:endParaRPr lang="en-US" sz="1200" b="1" dirty="0"/>
          </a:p>
        </p:txBody>
      </p:sp>
      <p:sp>
        <p:nvSpPr>
          <p:cNvPr id="12" name="TextBox 11"/>
          <p:cNvSpPr txBox="1"/>
          <p:nvPr/>
        </p:nvSpPr>
        <p:spPr>
          <a:xfrm>
            <a:off x="1691012" y="3325602"/>
            <a:ext cx="338554" cy="276999"/>
          </a:xfrm>
          <a:prstGeom prst="rect">
            <a:avLst/>
          </a:prstGeom>
          <a:noFill/>
        </p:spPr>
        <p:txBody>
          <a:bodyPr wrap="none" rtlCol="0">
            <a:spAutoFit/>
          </a:bodyPr>
          <a:lstStyle/>
          <a:p>
            <a:r>
              <a:rPr lang="en-US" sz="1200" b="1" dirty="0" smtClean="0"/>
              <a:t>∧</a:t>
            </a:r>
            <a:endParaRPr lang="en-US" sz="1200" b="1" dirty="0"/>
          </a:p>
        </p:txBody>
      </p:sp>
      <p:sp>
        <p:nvSpPr>
          <p:cNvPr id="13" name="TextBox 12"/>
          <p:cNvSpPr txBox="1"/>
          <p:nvPr/>
        </p:nvSpPr>
        <p:spPr>
          <a:xfrm>
            <a:off x="4804176" y="2859055"/>
            <a:ext cx="338554" cy="276999"/>
          </a:xfrm>
          <a:prstGeom prst="rect">
            <a:avLst/>
          </a:prstGeom>
          <a:noFill/>
        </p:spPr>
        <p:txBody>
          <a:bodyPr wrap="none" rtlCol="0">
            <a:spAutoFit/>
          </a:bodyPr>
          <a:lstStyle/>
          <a:p>
            <a:r>
              <a:rPr lang="en-US" sz="1200" b="1" dirty="0" smtClean="0"/>
              <a:t>∧</a:t>
            </a:r>
            <a:endParaRPr lang="en-US" sz="1200" b="1" dirty="0"/>
          </a:p>
        </p:txBody>
      </p:sp>
      <p:sp>
        <p:nvSpPr>
          <p:cNvPr id="14" name="TextBox 13"/>
          <p:cNvSpPr txBox="1"/>
          <p:nvPr/>
        </p:nvSpPr>
        <p:spPr>
          <a:xfrm>
            <a:off x="4313938" y="2848465"/>
            <a:ext cx="338554" cy="276999"/>
          </a:xfrm>
          <a:prstGeom prst="rect">
            <a:avLst/>
          </a:prstGeom>
          <a:noFill/>
        </p:spPr>
        <p:txBody>
          <a:bodyPr wrap="none" rtlCol="0">
            <a:spAutoFit/>
          </a:bodyPr>
          <a:lstStyle/>
          <a:p>
            <a:r>
              <a:rPr lang="en-US" sz="1200" b="1" dirty="0" smtClean="0"/>
              <a:t>∧</a:t>
            </a:r>
            <a:endParaRPr lang="en-US" sz="1200" b="1" dirty="0"/>
          </a:p>
        </p:txBody>
      </p:sp>
    </p:spTree>
    <p:extLst>
      <p:ext uri="{BB962C8B-B14F-4D97-AF65-F5344CB8AC3E}">
        <p14:creationId xmlns:p14="http://schemas.microsoft.com/office/powerpoint/2010/main" val="224584150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8176" y="1770364"/>
            <a:ext cx="5787462"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800" dirty="0" smtClean="0">
                <a:solidFill>
                  <a:srgbClr val="0000FF"/>
                </a:solidFill>
              </a:rPr>
              <a:t>Using the </a:t>
            </a:r>
            <a:r>
              <a:rPr lang="en-US" sz="2800" dirty="0" err="1">
                <a:solidFill>
                  <a:srgbClr val="0000FF"/>
                </a:solidFill>
              </a:rPr>
              <a:t>R</a:t>
            </a:r>
            <a:r>
              <a:rPr lang="en-US" sz="2800" dirty="0" err="1" smtClean="0">
                <a:solidFill>
                  <a:srgbClr val="0000FF"/>
                </a:solidFill>
              </a:rPr>
              <a:t>eggeized</a:t>
            </a:r>
            <a:r>
              <a:rPr lang="en-US" sz="2800" dirty="0" smtClean="0">
                <a:solidFill>
                  <a:srgbClr val="0000FF"/>
                </a:solidFill>
              </a:rPr>
              <a:t> Spectators Model</a:t>
            </a:r>
            <a:endParaRPr lang="en-US" sz="2800" dirty="0">
              <a:solidFill>
                <a:srgbClr val="0000FF"/>
              </a:solidFill>
            </a:endParaRPr>
          </a:p>
        </p:txBody>
      </p:sp>
      <p:sp>
        <p:nvSpPr>
          <p:cNvPr id="6" name="TextBox 5"/>
          <p:cNvSpPr txBox="1"/>
          <p:nvPr/>
        </p:nvSpPr>
        <p:spPr>
          <a:xfrm>
            <a:off x="2033704" y="3316060"/>
            <a:ext cx="5343004"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800" dirty="0" smtClean="0">
                <a:solidFill>
                  <a:srgbClr val="0000FF"/>
                </a:solidFill>
              </a:rPr>
              <a:t>How to Measure? What Processes?</a:t>
            </a:r>
            <a:endParaRPr lang="en-US" sz="2800" dirty="0">
              <a:solidFill>
                <a:srgbClr val="0000FF"/>
              </a:solidFill>
            </a:endParaRPr>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fld id="{53B4D8CE-1345-0F49-B9B3-3BD2BACC5986}" type="datetime1">
              <a:rPr lang="en-US" smtClean="0"/>
              <a:t>9/26/16</a:t>
            </a:fld>
            <a:endParaRPr lang="en-US"/>
          </a:p>
        </p:txBody>
      </p:sp>
      <p:sp>
        <p:nvSpPr>
          <p:cNvPr id="7" name="Slide Number Placeholder 6"/>
          <p:cNvSpPr>
            <a:spLocks noGrp="1"/>
          </p:cNvSpPr>
          <p:nvPr>
            <p:ph type="sldNum" sz="quarter" idx="12"/>
          </p:nvPr>
        </p:nvSpPr>
        <p:spPr/>
        <p:txBody>
          <a:bodyPr/>
          <a:lstStyle/>
          <a:p>
            <a:fld id="{078DD6A8-279E-9247-AA2E-4C162CBD7DC9}" type="slidenum">
              <a:rPr lang="en-US" smtClean="0"/>
              <a:t>32</a:t>
            </a:fld>
            <a:endParaRPr lang="en-US"/>
          </a:p>
        </p:txBody>
      </p:sp>
    </p:spTree>
    <p:extLst>
      <p:ext uri="{BB962C8B-B14F-4D97-AF65-F5344CB8AC3E}">
        <p14:creationId xmlns:p14="http://schemas.microsoft.com/office/powerpoint/2010/main" val="3863053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sp>
        <p:nvSpPr>
          <p:cNvPr id="3" name="TextBox 2"/>
          <p:cNvSpPr txBox="1"/>
          <p:nvPr/>
        </p:nvSpPr>
        <p:spPr>
          <a:xfrm>
            <a:off x="1822476" y="457140"/>
            <a:ext cx="5904111" cy="461665"/>
          </a:xfrm>
          <a:prstGeom prst="rect">
            <a:avLst/>
          </a:prstGeom>
          <a:noFill/>
        </p:spPr>
        <p:txBody>
          <a:bodyPr wrap="square" rtlCol="0">
            <a:spAutoFit/>
          </a:bodyPr>
          <a:lstStyle/>
          <a:p>
            <a:r>
              <a:rPr lang="en-US" sz="2400" b="1" i="1" dirty="0">
                <a:solidFill>
                  <a:srgbClr val="0000FF"/>
                </a:solidFill>
                <a:cs typeface="Comic Sans MS Bold"/>
              </a:rPr>
              <a:t>A</a:t>
            </a:r>
            <a:r>
              <a:rPr lang="en-US" sz="2400" b="1" baseline="-25000" dirty="0">
                <a:solidFill>
                  <a:srgbClr val="0000FF"/>
                </a:solidFill>
                <a:cs typeface="Comic Sans MS Bold"/>
              </a:rPr>
              <a:t>Λ´</a:t>
            </a:r>
            <a:r>
              <a:rPr lang="en-US" sz="2400" b="1" baseline="-25000" dirty="0" smtClean="0">
                <a:solidFill>
                  <a:srgbClr val="0000FF"/>
                </a:solidFill>
                <a:cs typeface="Comic Sans MS Bold"/>
              </a:rPr>
              <a:t>,</a:t>
            </a:r>
            <a:r>
              <a:rPr lang="en-US" sz="2400" b="1" baseline="-25000" dirty="0" err="1" smtClean="0">
                <a:solidFill>
                  <a:srgbClr val="0000FF"/>
                </a:solidFill>
                <a:cs typeface="Comic Sans MS Bold"/>
              </a:rPr>
              <a:t>Λg</a:t>
            </a:r>
            <a:r>
              <a:rPr lang="en-US" sz="2400" b="1" baseline="-25000" dirty="0" smtClean="0">
                <a:solidFill>
                  <a:srgbClr val="0000FF"/>
                </a:solidFill>
                <a:cs typeface="Comic Sans MS Bold"/>
              </a:rPr>
              <a:t>’; </a:t>
            </a:r>
            <a:r>
              <a:rPr lang="en-US" sz="2400" b="1" baseline="-25000" dirty="0" err="1">
                <a:solidFill>
                  <a:srgbClr val="0000FF"/>
                </a:solidFill>
                <a:cs typeface="Comic Sans MS Bold"/>
              </a:rPr>
              <a:t>Λ</a:t>
            </a:r>
            <a:r>
              <a:rPr lang="en-US" sz="2400" b="1" baseline="-25000" dirty="0" err="1" smtClean="0">
                <a:solidFill>
                  <a:srgbClr val="0000FF"/>
                </a:solidFill>
                <a:cs typeface="Comic Sans MS Bold"/>
              </a:rPr>
              <a:t>,Λg</a:t>
            </a:r>
            <a:r>
              <a:rPr lang="en-US" sz="2400" b="1" dirty="0" smtClean="0">
                <a:solidFill>
                  <a:srgbClr val="0000FF"/>
                </a:solidFill>
                <a:cs typeface="Comic Sans MS Bold"/>
              </a:rPr>
              <a:t> </a:t>
            </a:r>
            <a:r>
              <a:rPr lang="en-US" sz="2400" dirty="0" smtClean="0">
                <a:solidFill>
                  <a:srgbClr val="0000FF"/>
                </a:solidFill>
                <a:cs typeface="Comic Sans MS Bold"/>
              </a:rPr>
              <a:t>contributes to DVCS at order 𝛼</a:t>
            </a:r>
            <a:r>
              <a:rPr lang="en-US" sz="2400" baseline="-25000" dirty="0" smtClean="0">
                <a:solidFill>
                  <a:srgbClr val="0000FF"/>
                </a:solidFill>
                <a:cs typeface="Comic Sans MS Bold"/>
              </a:rPr>
              <a:t>S</a:t>
            </a:r>
            <a:endParaRPr lang="en-US" sz="2400" dirty="0"/>
          </a:p>
        </p:txBody>
      </p:sp>
      <p:pic>
        <p:nvPicPr>
          <p:cNvPr id="5" name="Picture 4" descr="Screen Shot 2016-07-07 at 4.59.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400" y="3074439"/>
            <a:ext cx="7036288" cy="2425868"/>
          </a:xfrm>
          <a:prstGeom prst="rect">
            <a:avLst/>
          </a:prstGeom>
        </p:spPr>
      </p:pic>
      <p:sp>
        <p:nvSpPr>
          <p:cNvPr id="6" name="TextBox 5"/>
          <p:cNvSpPr txBox="1"/>
          <p:nvPr/>
        </p:nvSpPr>
        <p:spPr>
          <a:xfrm>
            <a:off x="5661376" y="5863328"/>
            <a:ext cx="2821956" cy="276999"/>
          </a:xfrm>
          <a:prstGeom prst="rect">
            <a:avLst/>
          </a:prstGeom>
          <a:noFill/>
        </p:spPr>
        <p:txBody>
          <a:bodyPr wrap="none" rtlCol="0">
            <a:spAutoFit/>
          </a:bodyPr>
          <a:lstStyle/>
          <a:p>
            <a:r>
              <a:rPr lang="en-US" sz="1200" dirty="0" smtClean="0"/>
              <a:t>See </a:t>
            </a:r>
            <a:r>
              <a:rPr lang="en-US" sz="1200" dirty="0" err="1" smtClean="0"/>
              <a:t>Hoodbhoy</a:t>
            </a:r>
            <a:r>
              <a:rPr lang="en-US" sz="1200" dirty="0" smtClean="0"/>
              <a:t> &amp; </a:t>
            </a:r>
            <a:r>
              <a:rPr lang="en-US" sz="1200" dirty="0" err="1" smtClean="0"/>
              <a:t>Ji</a:t>
            </a:r>
            <a:r>
              <a:rPr lang="en-US" sz="1200" dirty="0" smtClean="0"/>
              <a:t>, PRD58, 054006 (1998)</a:t>
            </a:r>
            <a:endParaRPr lang="en-US" sz="1200" dirty="0"/>
          </a:p>
        </p:txBody>
      </p:sp>
      <p:sp>
        <p:nvSpPr>
          <p:cNvPr id="7" name="TextBox 6"/>
          <p:cNvSpPr txBox="1"/>
          <p:nvPr/>
        </p:nvSpPr>
        <p:spPr>
          <a:xfrm>
            <a:off x="1041400" y="5500307"/>
            <a:ext cx="325730" cy="369332"/>
          </a:xfrm>
          <a:prstGeom prst="rect">
            <a:avLst/>
          </a:prstGeom>
          <a:noFill/>
        </p:spPr>
        <p:txBody>
          <a:bodyPr wrap="none" rtlCol="0">
            <a:spAutoFit/>
          </a:bodyPr>
          <a:lstStyle/>
          <a:p>
            <a:r>
              <a:rPr lang="en-US" dirty="0" err="1" smtClean="0"/>
              <a:t>Λ</a:t>
            </a:r>
            <a:endParaRPr lang="en-US" dirty="0"/>
          </a:p>
        </p:txBody>
      </p:sp>
      <p:sp>
        <p:nvSpPr>
          <p:cNvPr id="8" name="TextBox 7"/>
          <p:cNvSpPr txBox="1"/>
          <p:nvPr/>
        </p:nvSpPr>
        <p:spPr>
          <a:xfrm>
            <a:off x="3099631" y="5493996"/>
            <a:ext cx="374472" cy="369332"/>
          </a:xfrm>
          <a:prstGeom prst="rect">
            <a:avLst/>
          </a:prstGeom>
          <a:noFill/>
        </p:spPr>
        <p:txBody>
          <a:bodyPr wrap="none" rtlCol="0">
            <a:spAutoFit/>
          </a:bodyPr>
          <a:lstStyle/>
          <a:p>
            <a:r>
              <a:rPr lang="en-US" dirty="0" err="1" smtClean="0"/>
              <a:t>Λ</a:t>
            </a:r>
            <a:r>
              <a:rPr lang="en-US" dirty="0" smtClean="0"/>
              <a:t>’</a:t>
            </a:r>
            <a:endParaRPr lang="en-US" dirty="0"/>
          </a:p>
        </p:txBody>
      </p:sp>
      <p:sp>
        <p:nvSpPr>
          <p:cNvPr id="9" name="TextBox 8"/>
          <p:cNvSpPr txBox="1"/>
          <p:nvPr/>
        </p:nvSpPr>
        <p:spPr>
          <a:xfrm>
            <a:off x="933911" y="4477339"/>
            <a:ext cx="736237"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0" name="TextBox 9"/>
          <p:cNvSpPr txBox="1"/>
          <p:nvPr/>
        </p:nvSpPr>
        <p:spPr>
          <a:xfrm>
            <a:off x="2883359" y="4504740"/>
            <a:ext cx="736237"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1" name="TextBox 10"/>
          <p:cNvSpPr txBox="1"/>
          <p:nvPr/>
        </p:nvSpPr>
        <p:spPr>
          <a:xfrm>
            <a:off x="902437" y="3110787"/>
            <a:ext cx="744652"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sp>
        <p:nvSpPr>
          <p:cNvPr id="12" name="TextBox 11"/>
          <p:cNvSpPr txBox="1"/>
          <p:nvPr/>
        </p:nvSpPr>
        <p:spPr>
          <a:xfrm>
            <a:off x="2749452" y="3067056"/>
            <a:ext cx="744652"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sp>
        <p:nvSpPr>
          <p:cNvPr id="14" name="Date Placeholder 13"/>
          <p:cNvSpPr>
            <a:spLocks noGrp="1"/>
          </p:cNvSpPr>
          <p:nvPr>
            <p:ph type="dt" sz="half" idx="10"/>
          </p:nvPr>
        </p:nvSpPr>
        <p:spPr/>
        <p:txBody>
          <a:bodyPr/>
          <a:lstStyle/>
          <a:p>
            <a:fld id="{D683BA7B-14BD-C342-885C-A7362AF1E7E7}" type="datetime1">
              <a:rPr lang="en-US" smtClean="0"/>
              <a:t>9/26/16</a:t>
            </a:fld>
            <a:endParaRPr lang="en-US"/>
          </a:p>
        </p:txBody>
      </p:sp>
      <p:sp>
        <p:nvSpPr>
          <p:cNvPr id="15" name="Slide Number Placeholder 14"/>
          <p:cNvSpPr>
            <a:spLocks noGrp="1"/>
          </p:cNvSpPr>
          <p:nvPr>
            <p:ph type="sldNum" sz="quarter" idx="12"/>
          </p:nvPr>
        </p:nvSpPr>
        <p:spPr/>
        <p:txBody>
          <a:bodyPr/>
          <a:lstStyle/>
          <a:p>
            <a:fld id="{078DD6A8-279E-9247-AA2E-4C162CBD7DC9}" type="slidenum">
              <a:rPr lang="en-US" smtClean="0"/>
              <a:t>33</a:t>
            </a:fld>
            <a:endParaRPr lang="en-US"/>
          </a:p>
        </p:txBody>
      </p:sp>
      <p:pic>
        <p:nvPicPr>
          <p:cNvPr id="16" name="Picture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2240457" y="2167798"/>
            <a:ext cx="4546181" cy="400110"/>
          </a:xfrm>
          <a:prstGeom prst="rect">
            <a:avLst/>
          </a:prstGeom>
          <a:noFill/>
          <a:ln>
            <a:solidFill>
              <a:srgbClr val="0000FF"/>
            </a:solidFill>
          </a:ln>
        </p:spPr>
        <p:txBody>
          <a:bodyPr wrap="square" rtlCol="0">
            <a:spAutoFit/>
          </a:bodyPr>
          <a:lstStyle/>
          <a:p>
            <a:r>
              <a:rPr lang="en-US" sz="2000" dirty="0" smtClean="0"/>
              <a:t>DVCS cross sections: </a:t>
            </a:r>
            <a:r>
              <a:rPr lang="en-US" sz="2000" dirty="0" err="1" smtClean="0"/>
              <a:t>dσ</a:t>
            </a:r>
            <a:r>
              <a:rPr lang="en-US" sz="2000" dirty="0" smtClean="0"/>
              <a:t>/</a:t>
            </a:r>
            <a:r>
              <a:rPr lang="en-US" sz="2000" dirty="0" err="1" smtClean="0"/>
              <a:t>dt</a:t>
            </a:r>
            <a:r>
              <a:rPr lang="en-US" sz="2000" dirty="0" smtClean="0"/>
              <a:t> ∝ ∑|</a:t>
            </a:r>
            <a:r>
              <a:rPr lang="en-US" sz="2000" i="1" dirty="0" smtClean="0"/>
              <a:t>M</a:t>
            </a:r>
            <a:r>
              <a:rPr lang="en-US" sz="2000" b="1" baseline="-25000" dirty="0" smtClean="0"/>
              <a:t>Λ’ . . . .</a:t>
            </a:r>
            <a:r>
              <a:rPr lang="en-US" sz="2000" b="1" dirty="0" smtClean="0"/>
              <a:t>|</a:t>
            </a:r>
            <a:r>
              <a:rPr lang="en-US" sz="2000" b="1" baseline="30000" dirty="0" smtClean="0"/>
              <a:t>2</a:t>
            </a:r>
            <a:endParaRPr lang="en-US" sz="2000" dirty="0"/>
          </a:p>
        </p:txBody>
      </p:sp>
      <p:graphicFrame>
        <p:nvGraphicFramePr>
          <p:cNvPr id="21" name="Object 20"/>
          <p:cNvGraphicFramePr>
            <a:graphicFrameLocks noChangeAspect="1"/>
          </p:cNvGraphicFramePr>
          <p:nvPr>
            <p:extLst>
              <p:ext uri="{D42A27DB-BD31-4B8C-83A1-F6EECF244321}">
                <p14:modId xmlns:p14="http://schemas.microsoft.com/office/powerpoint/2010/main" val="216330672"/>
              </p:ext>
            </p:extLst>
          </p:nvPr>
        </p:nvGraphicFramePr>
        <p:xfrm>
          <a:off x="1822476" y="857250"/>
          <a:ext cx="5243638" cy="746210"/>
        </p:xfrm>
        <a:graphic>
          <a:graphicData uri="http://schemas.openxmlformats.org/presentationml/2006/ole">
            <mc:AlternateContent xmlns:mc="http://schemas.openxmlformats.org/markup-compatibility/2006">
              <mc:Choice xmlns:v="urn:schemas-microsoft-com:vml" Requires="v">
                <p:oleObj spid="_x0000_s21642" name="Equation" r:id="rId5" imgW="3302000" imgH="469900" progId="Equation.DSMT4">
                  <p:embed/>
                </p:oleObj>
              </mc:Choice>
              <mc:Fallback>
                <p:oleObj name="Equation" r:id="rId5" imgW="3302000" imgH="469900" progId="Equation.DSMT4">
                  <p:embed/>
                  <p:pic>
                    <p:nvPicPr>
                      <p:cNvPr id="0" name=""/>
                      <p:cNvPicPr/>
                      <p:nvPr/>
                    </p:nvPicPr>
                    <p:blipFill>
                      <a:blip r:embed="rId6"/>
                      <a:stretch>
                        <a:fillRect/>
                      </a:stretch>
                    </p:blipFill>
                    <p:spPr>
                      <a:xfrm>
                        <a:off x="1822476" y="857250"/>
                        <a:ext cx="5243638" cy="746210"/>
                      </a:xfrm>
                      <a:prstGeom prst="rect">
                        <a:avLst/>
                      </a:prstGeom>
                    </p:spPr>
                  </p:pic>
                </p:oleObj>
              </mc:Fallback>
            </mc:AlternateContent>
          </a:graphicData>
        </a:graphic>
      </p:graphicFrame>
      <p:sp>
        <p:nvSpPr>
          <p:cNvPr id="4" name="TextBox 3"/>
          <p:cNvSpPr txBox="1"/>
          <p:nvPr/>
        </p:nvSpPr>
        <p:spPr>
          <a:xfrm>
            <a:off x="6967336" y="950193"/>
            <a:ext cx="1244276" cy="400110"/>
          </a:xfrm>
          <a:prstGeom prst="rect">
            <a:avLst/>
          </a:prstGeom>
          <a:noFill/>
        </p:spPr>
        <p:txBody>
          <a:bodyPr wrap="none" rtlCol="0">
            <a:spAutoFit/>
          </a:bodyPr>
          <a:lstStyle/>
          <a:p>
            <a:r>
              <a:rPr lang="en-US" sz="2000" i="1" dirty="0" smtClean="0"/>
              <a:t>C</a:t>
            </a:r>
            <a:r>
              <a:rPr lang="en-US" sz="2000" dirty="0" smtClean="0"/>
              <a:t>( </a:t>
            </a:r>
            <a:r>
              <a:rPr lang="en-US" sz="2000" i="1" dirty="0" smtClean="0"/>
              <a:t>x</a:t>
            </a:r>
            <a:r>
              <a:rPr lang="en-US" sz="2000" dirty="0" smtClean="0"/>
              <a:t>,</a:t>
            </a:r>
            <a:r>
              <a:rPr lang="en-US" sz="2000" i="1" dirty="0" smtClean="0"/>
              <a:t>ξ</a:t>
            </a:r>
            <a:r>
              <a:rPr lang="en-US" sz="2000" dirty="0" smtClean="0"/>
              <a:t>,</a:t>
            </a:r>
            <a:r>
              <a:rPr lang="en-US" sz="2000" i="1" dirty="0" smtClean="0"/>
              <a:t>Q</a:t>
            </a:r>
            <a:r>
              <a:rPr lang="en-US" sz="2000" baseline="30000" dirty="0" smtClean="0"/>
              <a:t>2</a:t>
            </a:r>
            <a:r>
              <a:rPr lang="en-US" sz="2000" i="1" dirty="0" smtClean="0"/>
              <a:t> </a:t>
            </a:r>
            <a:r>
              <a:rPr lang="en-US" sz="2000" dirty="0" smtClean="0"/>
              <a:t>)</a:t>
            </a:r>
            <a:endParaRPr lang="en-US" sz="2000" i="1" dirty="0"/>
          </a:p>
        </p:txBody>
      </p:sp>
    </p:spTree>
    <p:extLst>
      <p:ext uri="{BB962C8B-B14F-4D97-AF65-F5344CB8AC3E}">
        <p14:creationId xmlns:p14="http://schemas.microsoft.com/office/powerpoint/2010/main" val="248595339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sp>
        <p:nvSpPr>
          <p:cNvPr id="3" name="TextBox 2"/>
          <p:cNvSpPr txBox="1"/>
          <p:nvPr/>
        </p:nvSpPr>
        <p:spPr>
          <a:xfrm>
            <a:off x="1447800" y="333520"/>
            <a:ext cx="7696200" cy="461665"/>
          </a:xfrm>
          <a:prstGeom prst="rect">
            <a:avLst/>
          </a:prstGeom>
          <a:noFill/>
        </p:spPr>
        <p:txBody>
          <a:bodyPr wrap="square" rtlCol="0">
            <a:spAutoFit/>
          </a:bodyPr>
          <a:lstStyle/>
          <a:p>
            <a:r>
              <a:rPr lang="en-US" sz="2400" b="1" i="1" dirty="0">
                <a:solidFill>
                  <a:srgbClr val="0000FF"/>
                </a:solidFill>
                <a:cs typeface="Comic Sans MS Bold"/>
              </a:rPr>
              <a:t>A</a:t>
            </a:r>
            <a:r>
              <a:rPr lang="en-US" sz="2400" b="1" baseline="-25000" dirty="0">
                <a:solidFill>
                  <a:srgbClr val="0000FF"/>
                </a:solidFill>
                <a:cs typeface="Comic Sans MS Bold"/>
              </a:rPr>
              <a:t>Λ´,-1; Λ,+1</a:t>
            </a:r>
            <a:r>
              <a:rPr lang="en-US" sz="2400" b="1" dirty="0">
                <a:solidFill>
                  <a:srgbClr val="0000FF"/>
                </a:solidFill>
                <a:cs typeface="Comic Sans MS Bold"/>
              </a:rPr>
              <a:t> </a:t>
            </a:r>
            <a:r>
              <a:rPr lang="en-US" sz="2400" b="1" dirty="0" smtClean="0">
                <a:solidFill>
                  <a:srgbClr val="0000FF"/>
                </a:solidFill>
                <a:cs typeface="Comic Sans MS Bold"/>
              </a:rPr>
              <a:t>Gluon </a:t>
            </a:r>
            <a:r>
              <a:rPr lang="en-US" sz="2400" b="1" dirty="0" err="1" smtClean="0">
                <a:solidFill>
                  <a:srgbClr val="0000FF"/>
                </a:solidFill>
                <a:cs typeface="Comic Sans MS Bold"/>
              </a:rPr>
              <a:t>Transversity</a:t>
            </a:r>
            <a:r>
              <a:rPr lang="en-US" sz="2400" b="1" dirty="0" smtClean="0">
                <a:solidFill>
                  <a:srgbClr val="0000FF"/>
                </a:solidFill>
                <a:cs typeface="Comic Sans MS Bold"/>
              </a:rPr>
              <a:t> </a:t>
            </a:r>
            <a:r>
              <a:rPr lang="en-US" sz="2400" dirty="0" smtClean="0">
                <a:solidFill>
                  <a:srgbClr val="0000FF"/>
                </a:solidFill>
                <a:cs typeface="Comic Sans MS Bold"/>
              </a:rPr>
              <a:t>contributes to DVCS order 𝛼</a:t>
            </a:r>
            <a:r>
              <a:rPr lang="en-US" sz="2400" baseline="-25000" dirty="0" smtClean="0">
                <a:solidFill>
                  <a:srgbClr val="0000FF"/>
                </a:solidFill>
                <a:cs typeface="Comic Sans MS Bold"/>
              </a:rPr>
              <a:t>S</a:t>
            </a:r>
            <a:endParaRPr lang="en-US" sz="2400" dirty="0"/>
          </a:p>
        </p:txBody>
      </p:sp>
      <p:pic>
        <p:nvPicPr>
          <p:cNvPr id="5" name="Picture 4" descr="Screen Shot 2016-07-07 at 4.59.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400" y="3074439"/>
            <a:ext cx="7036288" cy="2425868"/>
          </a:xfrm>
          <a:prstGeom prst="rect">
            <a:avLst/>
          </a:prstGeom>
        </p:spPr>
      </p:pic>
      <p:sp>
        <p:nvSpPr>
          <p:cNvPr id="6" name="TextBox 5"/>
          <p:cNvSpPr txBox="1"/>
          <p:nvPr/>
        </p:nvSpPr>
        <p:spPr>
          <a:xfrm>
            <a:off x="5661376" y="5863328"/>
            <a:ext cx="2821956" cy="276999"/>
          </a:xfrm>
          <a:prstGeom prst="rect">
            <a:avLst/>
          </a:prstGeom>
          <a:noFill/>
        </p:spPr>
        <p:txBody>
          <a:bodyPr wrap="none" rtlCol="0">
            <a:spAutoFit/>
          </a:bodyPr>
          <a:lstStyle/>
          <a:p>
            <a:r>
              <a:rPr lang="en-US" sz="1200" dirty="0" smtClean="0"/>
              <a:t>See </a:t>
            </a:r>
            <a:r>
              <a:rPr lang="en-US" sz="1200" dirty="0" err="1" smtClean="0"/>
              <a:t>Hoodbhoy</a:t>
            </a:r>
            <a:r>
              <a:rPr lang="en-US" sz="1200" dirty="0" smtClean="0"/>
              <a:t> &amp; </a:t>
            </a:r>
            <a:r>
              <a:rPr lang="en-US" sz="1200" dirty="0" err="1" smtClean="0"/>
              <a:t>Ji</a:t>
            </a:r>
            <a:r>
              <a:rPr lang="en-US" sz="1200" dirty="0" smtClean="0"/>
              <a:t>, PRD58, 054006 (1998)</a:t>
            </a:r>
            <a:endParaRPr lang="en-US" sz="1200" dirty="0"/>
          </a:p>
        </p:txBody>
      </p:sp>
      <p:sp>
        <p:nvSpPr>
          <p:cNvPr id="7" name="TextBox 6"/>
          <p:cNvSpPr txBox="1"/>
          <p:nvPr/>
        </p:nvSpPr>
        <p:spPr>
          <a:xfrm>
            <a:off x="1041400" y="5500307"/>
            <a:ext cx="325730" cy="369332"/>
          </a:xfrm>
          <a:prstGeom prst="rect">
            <a:avLst/>
          </a:prstGeom>
          <a:noFill/>
        </p:spPr>
        <p:txBody>
          <a:bodyPr wrap="none" rtlCol="0">
            <a:spAutoFit/>
          </a:bodyPr>
          <a:lstStyle/>
          <a:p>
            <a:r>
              <a:rPr lang="en-US" dirty="0" err="1" smtClean="0"/>
              <a:t>Λ</a:t>
            </a:r>
            <a:endParaRPr lang="en-US" dirty="0"/>
          </a:p>
        </p:txBody>
      </p:sp>
      <p:sp>
        <p:nvSpPr>
          <p:cNvPr id="8" name="TextBox 7"/>
          <p:cNvSpPr txBox="1"/>
          <p:nvPr/>
        </p:nvSpPr>
        <p:spPr>
          <a:xfrm>
            <a:off x="3099631" y="5493996"/>
            <a:ext cx="374472" cy="369332"/>
          </a:xfrm>
          <a:prstGeom prst="rect">
            <a:avLst/>
          </a:prstGeom>
          <a:noFill/>
        </p:spPr>
        <p:txBody>
          <a:bodyPr wrap="none" rtlCol="0">
            <a:spAutoFit/>
          </a:bodyPr>
          <a:lstStyle/>
          <a:p>
            <a:r>
              <a:rPr lang="en-US" dirty="0" err="1" smtClean="0"/>
              <a:t>Λ</a:t>
            </a:r>
            <a:r>
              <a:rPr lang="en-US" dirty="0" smtClean="0"/>
              <a:t>’</a:t>
            </a:r>
            <a:endParaRPr lang="en-US" dirty="0"/>
          </a:p>
        </p:txBody>
      </p:sp>
      <p:sp>
        <p:nvSpPr>
          <p:cNvPr id="9" name="TextBox 8"/>
          <p:cNvSpPr txBox="1"/>
          <p:nvPr/>
        </p:nvSpPr>
        <p:spPr>
          <a:xfrm>
            <a:off x="933911" y="4477339"/>
            <a:ext cx="736237"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0" name="TextBox 9"/>
          <p:cNvSpPr txBox="1"/>
          <p:nvPr/>
        </p:nvSpPr>
        <p:spPr>
          <a:xfrm>
            <a:off x="2883359" y="4504740"/>
            <a:ext cx="691941"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1" name="TextBox 10"/>
          <p:cNvSpPr txBox="1"/>
          <p:nvPr/>
        </p:nvSpPr>
        <p:spPr>
          <a:xfrm>
            <a:off x="902437" y="3110787"/>
            <a:ext cx="744652"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sp>
        <p:nvSpPr>
          <p:cNvPr id="12" name="TextBox 11"/>
          <p:cNvSpPr txBox="1"/>
          <p:nvPr/>
        </p:nvSpPr>
        <p:spPr>
          <a:xfrm>
            <a:off x="2749452" y="3067056"/>
            <a:ext cx="700357"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3506344869"/>
              </p:ext>
            </p:extLst>
          </p:nvPr>
        </p:nvGraphicFramePr>
        <p:xfrm>
          <a:off x="1779295" y="989807"/>
          <a:ext cx="5571317" cy="777882"/>
        </p:xfrm>
        <a:graphic>
          <a:graphicData uri="http://schemas.openxmlformats.org/presentationml/2006/ole">
            <mc:AlternateContent xmlns:mc="http://schemas.openxmlformats.org/markup-compatibility/2006">
              <mc:Choice xmlns:v="urn:schemas-microsoft-com:vml" Requires="v">
                <p:oleObj spid="_x0000_s28773" name="Equation" r:id="rId4" imgW="3365500" imgH="469900" progId="Equation.DSMT4">
                  <p:embed/>
                </p:oleObj>
              </mc:Choice>
              <mc:Fallback>
                <p:oleObj name="Equation" r:id="rId4" imgW="3365500" imgH="469900" progId="Equation.DSMT4">
                  <p:embed/>
                  <p:pic>
                    <p:nvPicPr>
                      <p:cNvPr id="0" name=""/>
                      <p:cNvPicPr/>
                      <p:nvPr/>
                    </p:nvPicPr>
                    <p:blipFill>
                      <a:blip r:embed="rId5"/>
                      <a:stretch>
                        <a:fillRect/>
                      </a:stretch>
                    </p:blipFill>
                    <p:spPr>
                      <a:xfrm>
                        <a:off x="1779295" y="989807"/>
                        <a:ext cx="5571317" cy="777882"/>
                      </a:xfrm>
                      <a:prstGeom prst="rect">
                        <a:avLst/>
                      </a:prstGeom>
                    </p:spPr>
                  </p:pic>
                </p:oleObj>
              </mc:Fallback>
            </mc:AlternateContent>
          </a:graphicData>
        </a:graphic>
      </p:graphicFrame>
      <p:sp>
        <p:nvSpPr>
          <p:cNvPr id="14" name="Date Placeholder 13"/>
          <p:cNvSpPr>
            <a:spLocks noGrp="1"/>
          </p:cNvSpPr>
          <p:nvPr>
            <p:ph type="dt" sz="half" idx="10"/>
          </p:nvPr>
        </p:nvSpPr>
        <p:spPr/>
        <p:txBody>
          <a:bodyPr/>
          <a:lstStyle/>
          <a:p>
            <a:fld id="{D683BA7B-14BD-C342-885C-A7362AF1E7E7}" type="datetime1">
              <a:rPr lang="en-US" smtClean="0"/>
              <a:t>9/26/16</a:t>
            </a:fld>
            <a:endParaRPr lang="en-US"/>
          </a:p>
        </p:txBody>
      </p:sp>
      <p:sp>
        <p:nvSpPr>
          <p:cNvPr id="15" name="Slide Number Placeholder 14"/>
          <p:cNvSpPr>
            <a:spLocks noGrp="1"/>
          </p:cNvSpPr>
          <p:nvPr>
            <p:ph type="sldNum" sz="quarter" idx="12"/>
          </p:nvPr>
        </p:nvSpPr>
        <p:spPr/>
        <p:txBody>
          <a:bodyPr/>
          <a:lstStyle/>
          <a:p>
            <a:fld id="{078DD6A8-279E-9247-AA2E-4C162CBD7DC9}" type="slidenum">
              <a:rPr lang="en-US" smtClean="0"/>
              <a:t>34</a:t>
            </a:fld>
            <a:endParaRPr lang="en-US"/>
          </a:p>
        </p:txBody>
      </p:sp>
      <p:pic>
        <p:nvPicPr>
          <p:cNvPr id="16" name="Picture 1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1367130" y="2229146"/>
            <a:ext cx="6089828" cy="646331"/>
          </a:xfrm>
          <a:prstGeom prst="rect">
            <a:avLst/>
          </a:prstGeom>
          <a:noFill/>
        </p:spPr>
        <p:txBody>
          <a:bodyPr wrap="none" rtlCol="0">
            <a:spAutoFit/>
          </a:bodyPr>
          <a:lstStyle/>
          <a:p>
            <a:r>
              <a:rPr lang="en-US" dirty="0" smtClean="0"/>
              <a:t>***</a:t>
            </a:r>
            <a:r>
              <a:rPr lang="en-US" dirty="0" smtClean="0">
                <a:solidFill>
                  <a:srgbClr val="FF0000"/>
                </a:solidFill>
              </a:rPr>
              <a:t>Interference</a:t>
            </a:r>
            <a:r>
              <a:rPr lang="en-US" dirty="0" smtClean="0"/>
              <a:t> with Bethe-</a:t>
            </a:r>
            <a:r>
              <a:rPr lang="en-US" dirty="0" err="1" smtClean="0"/>
              <a:t>Heitler</a:t>
            </a:r>
            <a:r>
              <a:rPr lang="en-US" dirty="0" smtClean="0"/>
              <a:t> contains </a:t>
            </a:r>
            <a:r>
              <a:rPr lang="en-US" i="1" dirty="0" smtClean="0">
                <a:solidFill>
                  <a:srgbClr val="FF0000"/>
                </a:solidFill>
              </a:rPr>
              <a:t>cos</a:t>
            </a:r>
            <a:r>
              <a:rPr lang="en-US" dirty="0" smtClean="0">
                <a:solidFill>
                  <a:srgbClr val="FF0000"/>
                </a:solidFill>
              </a:rPr>
              <a:t>3𝜑</a:t>
            </a:r>
            <a:r>
              <a:rPr lang="en-US" dirty="0" smtClean="0"/>
              <a:t> modulation </a:t>
            </a:r>
          </a:p>
          <a:p>
            <a:r>
              <a:rPr lang="en-US" dirty="0" smtClean="0"/>
              <a:t>to distinguish from (leading twist) quark contribution ***</a:t>
            </a:r>
            <a:endParaRPr lang="en-US" dirty="0"/>
          </a:p>
        </p:txBody>
      </p:sp>
      <p:sp>
        <p:nvSpPr>
          <p:cNvPr id="18" name="TextBox 17"/>
          <p:cNvSpPr txBox="1"/>
          <p:nvPr/>
        </p:nvSpPr>
        <p:spPr>
          <a:xfrm>
            <a:off x="457200" y="1767689"/>
            <a:ext cx="4070345" cy="369332"/>
          </a:xfrm>
          <a:prstGeom prst="rect">
            <a:avLst/>
          </a:prstGeom>
          <a:noFill/>
          <a:ln>
            <a:solidFill>
              <a:srgbClr val="0000FF"/>
            </a:solidFill>
          </a:ln>
        </p:spPr>
        <p:txBody>
          <a:bodyPr wrap="none" rtlCol="0">
            <a:spAutoFit/>
          </a:bodyPr>
          <a:lstStyle/>
          <a:p>
            <a:r>
              <a:rPr lang="en-US" dirty="0" smtClean="0"/>
              <a:t>DVCS cross sections: </a:t>
            </a:r>
            <a:r>
              <a:rPr lang="en-US" dirty="0" err="1" smtClean="0"/>
              <a:t>dσ</a:t>
            </a:r>
            <a:r>
              <a:rPr lang="en-US" dirty="0" smtClean="0"/>
              <a:t>/</a:t>
            </a:r>
            <a:r>
              <a:rPr lang="en-US" dirty="0" err="1" smtClean="0"/>
              <a:t>dt</a:t>
            </a:r>
            <a:r>
              <a:rPr lang="en-US" dirty="0" smtClean="0"/>
              <a:t> ∝∑ |</a:t>
            </a:r>
            <a:r>
              <a:rPr lang="en-US" i="1" dirty="0" smtClean="0"/>
              <a:t>M</a:t>
            </a:r>
            <a:r>
              <a:rPr lang="en-US" b="1" baseline="-25000" dirty="0" smtClean="0"/>
              <a:t>Λ’ . . . .</a:t>
            </a:r>
            <a:r>
              <a:rPr lang="en-US" b="1" dirty="0" smtClean="0"/>
              <a:t>|</a:t>
            </a:r>
            <a:r>
              <a:rPr lang="en-US" b="1" baseline="30000" dirty="0" smtClean="0"/>
              <a:t>2</a:t>
            </a:r>
            <a:endParaRPr lang="en-US" dirty="0"/>
          </a:p>
        </p:txBody>
      </p:sp>
      <p:sp>
        <p:nvSpPr>
          <p:cNvPr id="19" name="TextBox 18"/>
          <p:cNvSpPr txBox="1"/>
          <p:nvPr/>
        </p:nvSpPr>
        <p:spPr>
          <a:xfrm>
            <a:off x="7308335" y="1150248"/>
            <a:ext cx="1366254" cy="400110"/>
          </a:xfrm>
          <a:prstGeom prst="rect">
            <a:avLst/>
          </a:prstGeom>
          <a:noFill/>
        </p:spPr>
        <p:txBody>
          <a:bodyPr wrap="none" rtlCol="0">
            <a:spAutoFit/>
          </a:bodyPr>
          <a:lstStyle/>
          <a:p>
            <a:r>
              <a:rPr lang="en-US" sz="2000" i="1" dirty="0" smtClean="0"/>
              <a:t>C’ </a:t>
            </a:r>
            <a:r>
              <a:rPr lang="en-US" sz="2000" dirty="0" smtClean="0"/>
              <a:t>( </a:t>
            </a:r>
            <a:r>
              <a:rPr lang="en-US" sz="2000" i="1" dirty="0" smtClean="0"/>
              <a:t>x</a:t>
            </a:r>
            <a:r>
              <a:rPr lang="en-US" sz="2000" dirty="0" smtClean="0"/>
              <a:t>,</a:t>
            </a:r>
            <a:r>
              <a:rPr lang="en-US" sz="2000" i="1" dirty="0" smtClean="0"/>
              <a:t>ξ</a:t>
            </a:r>
            <a:r>
              <a:rPr lang="en-US" sz="2000" dirty="0" smtClean="0"/>
              <a:t>,</a:t>
            </a:r>
            <a:r>
              <a:rPr lang="en-US" sz="2000" i="1" dirty="0" smtClean="0"/>
              <a:t>Q</a:t>
            </a:r>
            <a:r>
              <a:rPr lang="en-US" sz="2000" baseline="30000" dirty="0" smtClean="0"/>
              <a:t>2</a:t>
            </a:r>
            <a:r>
              <a:rPr lang="en-US" sz="2000" i="1" dirty="0" smtClean="0"/>
              <a:t> </a:t>
            </a:r>
            <a:r>
              <a:rPr lang="en-US" sz="2000" dirty="0" smtClean="0"/>
              <a:t>)</a:t>
            </a:r>
            <a:endParaRPr lang="en-US" sz="2000" i="1" dirty="0"/>
          </a:p>
        </p:txBody>
      </p:sp>
    </p:spTree>
    <p:extLst>
      <p:ext uri="{BB962C8B-B14F-4D97-AF65-F5344CB8AC3E}">
        <p14:creationId xmlns:p14="http://schemas.microsoft.com/office/powerpoint/2010/main" val="177565708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sp>
        <p:nvSpPr>
          <p:cNvPr id="3" name="TextBox 2"/>
          <p:cNvSpPr txBox="1"/>
          <p:nvPr/>
        </p:nvSpPr>
        <p:spPr>
          <a:xfrm>
            <a:off x="2049982" y="487918"/>
            <a:ext cx="5292660" cy="461665"/>
          </a:xfrm>
          <a:prstGeom prst="rect">
            <a:avLst/>
          </a:prstGeom>
          <a:noFill/>
        </p:spPr>
        <p:txBody>
          <a:bodyPr wrap="none" rtlCol="0">
            <a:spAutoFit/>
          </a:bodyPr>
          <a:lstStyle/>
          <a:p>
            <a:r>
              <a:rPr lang="en-US" sz="2400" b="1" i="1" dirty="0">
                <a:solidFill>
                  <a:srgbClr val="0000FF"/>
                </a:solidFill>
                <a:cs typeface="Comic Sans MS Bold"/>
              </a:rPr>
              <a:t>A</a:t>
            </a:r>
            <a:r>
              <a:rPr lang="en-US" sz="2400" b="1" baseline="-25000" dirty="0">
                <a:solidFill>
                  <a:srgbClr val="0000FF"/>
                </a:solidFill>
                <a:cs typeface="Comic Sans MS Bold"/>
              </a:rPr>
              <a:t>Λ´,-1; Λ,+1</a:t>
            </a:r>
            <a:r>
              <a:rPr lang="en-US" sz="2400" b="1" dirty="0">
                <a:solidFill>
                  <a:srgbClr val="0000FF"/>
                </a:solidFill>
                <a:cs typeface="Comic Sans MS Bold"/>
              </a:rPr>
              <a:t> </a:t>
            </a:r>
            <a:r>
              <a:rPr lang="en-US" sz="2400" dirty="0" smtClean="0">
                <a:solidFill>
                  <a:srgbClr val="0000FF"/>
                </a:solidFill>
                <a:cs typeface="Comic Sans MS Bold"/>
              </a:rPr>
              <a:t>contributes to DVCS at order 𝛼</a:t>
            </a:r>
            <a:r>
              <a:rPr lang="en-US" sz="2400" baseline="-25000" dirty="0" smtClean="0">
                <a:solidFill>
                  <a:srgbClr val="0000FF"/>
                </a:solidFill>
                <a:cs typeface="Comic Sans MS Bold"/>
              </a:rPr>
              <a:t>S</a:t>
            </a:r>
            <a:endParaRPr lang="en-US" sz="2400" dirty="0"/>
          </a:p>
        </p:txBody>
      </p:sp>
      <p:pic>
        <p:nvPicPr>
          <p:cNvPr id="5" name="Picture 4" descr="Screen Shot 2016-07-07 at 4.59.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400" y="3074439"/>
            <a:ext cx="7036288" cy="2425868"/>
          </a:xfrm>
          <a:prstGeom prst="rect">
            <a:avLst/>
          </a:prstGeom>
        </p:spPr>
      </p:pic>
      <p:sp>
        <p:nvSpPr>
          <p:cNvPr id="6" name="TextBox 5"/>
          <p:cNvSpPr txBox="1"/>
          <p:nvPr/>
        </p:nvSpPr>
        <p:spPr>
          <a:xfrm>
            <a:off x="5661376" y="5863328"/>
            <a:ext cx="2821956" cy="276999"/>
          </a:xfrm>
          <a:prstGeom prst="rect">
            <a:avLst/>
          </a:prstGeom>
          <a:noFill/>
        </p:spPr>
        <p:txBody>
          <a:bodyPr wrap="none" rtlCol="0">
            <a:spAutoFit/>
          </a:bodyPr>
          <a:lstStyle/>
          <a:p>
            <a:r>
              <a:rPr lang="en-US" sz="1200" dirty="0" smtClean="0"/>
              <a:t>See </a:t>
            </a:r>
            <a:r>
              <a:rPr lang="en-US" sz="1200" dirty="0" err="1" smtClean="0"/>
              <a:t>Hoodbhoy</a:t>
            </a:r>
            <a:r>
              <a:rPr lang="en-US" sz="1200" dirty="0" smtClean="0"/>
              <a:t> &amp; </a:t>
            </a:r>
            <a:r>
              <a:rPr lang="en-US" sz="1200" dirty="0" err="1" smtClean="0"/>
              <a:t>Ji</a:t>
            </a:r>
            <a:r>
              <a:rPr lang="en-US" sz="1200" dirty="0" smtClean="0"/>
              <a:t>, PRD58, 054006 (1998)</a:t>
            </a:r>
            <a:endParaRPr lang="en-US" sz="1200" dirty="0"/>
          </a:p>
        </p:txBody>
      </p:sp>
      <p:sp>
        <p:nvSpPr>
          <p:cNvPr id="7" name="TextBox 6"/>
          <p:cNvSpPr txBox="1"/>
          <p:nvPr/>
        </p:nvSpPr>
        <p:spPr>
          <a:xfrm>
            <a:off x="1041400" y="5500307"/>
            <a:ext cx="325730" cy="369332"/>
          </a:xfrm>
          <a:prstGeom prst="rect">
            <a:avLst/>
          </a:prstGeom>
          <a:noFill/>
        </p:spPr>
        <p:txBody>
          <a:bodyPr wrap="none" rtlCol="0">
            <a:spAutoFit/>
          </a:bodyPr>
          <a:lstStyle/>
          <a:p>
            <a:r>
              <a:rPr lang="en-US" dirty="0" err="1" smtClean="0"/>
              <a:t>Λ</a:t>
            </a:r>
            <a:endParaRPr lang="en-US" dirty="0"/>
          </a:p>
        </p:txBody>
      </p:sp>
      <p:sp>
        <p:nvSpPr>
          <p:cNvPr id="8" name="TextBox 7"/>
          <p:cNvSpPr txBox="1"/>
          <p:nvPr/>
        </p:nvSpPr>
        <p:spPr>
          <a:xfrm>
            <a:off x="3099631" y="5493996"/>
            <a:ext cx="374472" cy="369332"/>
          </a:xfrm>
          <a:prstGeom prst="rect">
            <a:avLst/>
          </a:prstGeom>
          <a:noFill/>
        </p:spPr>
        <p:txBody>
          <a:bodyPr wrap="none" rtlCol="0">
            <a:spAutoFit/>
          </a:bodyPr>
          <a:lstStyle/>
          <a:p>
            <a:r>
              <a:rPr lang="en-US" dirty="0" err="1" smtClean="0"/>
              <a:t>Λ</a:t>
            </a:r>
            <a:r>
              <a:rPr lang="en-US" dirty="0" smtClean="0"/>
              <a:t>’</a:t>
            </a:r>
            <a:endParaRPr lang="en-US" dirty="0"/>
          </a:p>
        </p:txBody>
      </p:sp>
      <p:sp>
        <p:nvSpPr>
          <p:cNvPr id="9" name="TextBox 8"/>
          <p:cNvSpPr txBox="1"/>
          <p:nvPr/>
        </p:nvSpPr>
        <p:spPr>
          <a:xfrm>
            <a:off x="933911" y="4477339"/>
            <a:ext cx="736237"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0" name="TextBox 9"/>
          <p:cNvSpPr txBox="1"/>
          <p:nvPr/>
        </p:nvSpPr>
        <p:spPr>
          <a:xfrm>
            <a:off x="2883359" y="4504740"/>
            <a:ext cx="691941" cy="369332"/>
          </a:xfrm>
          <a:prstGeom prst="rect">
            <a:avLst/>
          </a:prstGeom>
          <a:noFill/>
        </p:spPr>
        <p:txBody>
          <a:bodyPr wrap="none" rtlCol="0">
            <a:spAutoFit/>
          </a:bodyPr>
          <a:lstStyle/>
          <a:p>
            <a:r>
              <a:rPr lang="en-US" dirty="0" err="1" smtClean="0"/>
              <a:t>Λ</a:t>
            </a:r>
            <a:r>
              <a:rPr lang="en-US" baseline="-25000" dirty="0" err="1" smtClean="0"/>
              <a:t>g</a:t>
            </a:r>
            <a:r>
              <a:rPr lang="en-US" dirty="0" smtClean="0"/>
              <a:t>=-1</a:t>
            </a:r>
            <a:endParaRPr lang="en-US" dirty="0"/>
          </a:p>
        </p:txBody>
      </p:sp>
      <p:sp>
        <p:nvSpPr>
          <p:cNvPr id="11" name="TextBox 10"/>
          <p:cNvSpPr txBox="1"/>
          <p:nvPr/>
        </p:nvSpPr>
        <p:spPr>
          <a:xfrm>
            <a:off x="902437" y="3110787"/>
            <a:ext cx="744652"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sp>
        <p:nvSpPr>
          <p:cNvPr id="12" name="TextBox 11"/>
          <p:cNvSpPr txBox="1"/>
          <p:nvPr/>
        </p:nvSpPr>
        <p:spPr>
          <a:xfrm>
            <a:off x="2749452" y="3067056"/>
            <a:ext cx="700357" cy="369332"/>
          </a:xfrm>
          <a:prstGeom prst="rect">
            <a:avLst/>
          </a:prstGeom>
          <a:noFill/>
        </p:spPr>
        <p:txBody>
          <a:bodyPr wrap="none" rtlCol="0">
            <a:spAutoFit/>
          </a:bodyPr>
          <a:lstStyle/>
          <a:p>
            <a:r>
              <a:rPr lang="en-US" dirty="0" err="1" smtClean="0"/>
              <a:t>Λ</a:t>
            </a:r>
            <a:r>
              <a:rPr lang="en-US" baseline="-25000" dirty="0"/>
              <a:t>𝛾</a:t>
            </a:r>
            <a:r>
              <a:rPr lang="en-US" dirty="0" smtClean="0"/>
              <a:t>=-1</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2608508043"/>
              </p:ext>
            </p:extLst>
          </p:nvPr>
        </p:nvGraphicFramePr>
        <p:xfrm>
          <a:off x="1779295" y="989807"/>
          <a:ext cx="5571317" cy="777882"/>
        </p:xfrm>
        <a:graphic>
          <a:graphicData uri="http://schemas.openxmlformats.org/presentationml/2006/ole">
            <mc:AlternateContent xmlns:mc="http://schemas.openxmlformats.org/markup-compatibility/2006">
              <mc:Choice xmlns:v="urn:schemas-microsoft-com:vml" Requires="v">
                <p:oleObj spid="_x0000_s22657" name="Equation" r:id="rId4" imgW="3365500" imgH="469900" progId="Equation.DSMT4">
                  <p:embed/>
                </p:oleObj>
              </mc:Choice>
              <mc:Fallback>
                <p:oleObj name="Equation" r:id="rId4" imgW="3365500" imgH="469900" progId="Equation.DSMT4">
                  <p:embed/>
                  <p:pic>
                    <p:nvPicPr>
                      <p:cNvPr id="0" name=""/>
                      <p:cNvPicPr/>
                      <p:nvPr/>
                    </p:nvPicPr>
                    <p:blipFill>
                      <a:blip r:embed="rId5"/>
                      <a:stretch>
                        <a:fillRect/>
                      </a:stretch>
                    </p:blipFill>
                    <p:spPr>
                      <a:xfrm>
                        <a:off x="1779295" y="989807"/>
                        <a:ext cx="5571317" cy="777882"/>
                      </a:xfrm>
                      <a:prstGeom prst="rect">
                        <a:avLst/>
                      </a:prstGeom>
                    </p:spPr>
                  </p:pic>
                </p:oleObj>
              </mc:Fallback>
            </mc:AlternateContent>
          </a:graphicData>
        </a:graphic>
      </p:graphicFrame>
      <p:sp>
        <p:nvSpPr>
          <p:cNvPr id="14" name="Date Placeholder 13"/>
          <p:cNvSpPr>
            <a:spLocks noGrp="1"/>
          </p:cNvSpPr>
          <p:nvPr>
            <p:ph type="dt" sz="half" idx="10"/>
          </p:nvPr>
        </p:nvSpPr>
        <p:spPr/>
        <p:txBody>
          <a:bodyPr/>
          <a:lstStyle/>
          <a:p>
            <a:fld id="{D683BA7B-14BD-C342-885C-A7362AF1E7E7}" type="datetime1">
              <a:rPr lang="en-US" smtClean="0"/>
              <a:t>9/26/16</a:t>
            </a:fld>
            <a:endParaRPr lang="en-US"/>
          </a:p>
        </p:txBody>
      </p:sp>
      <p:sp>
        <p:nvSpPr>
          <p:cNvPr id="15" name="Slide Number Placeholder 14"/>
          <p:cNvSpPr>
            <a:spLocks noGrp="1"/>
          </p:cNvSpPr>
          <p:nvPr>
            <p:ph type="sldNum" sz="quarter" idx="12"/>
          </p:nvPr>
        </p:nvSpPr>
        <p:spPr/>
        <p:txBody>
          <a:bodyPr/>
          <a:lstStyle/>
          <a:p>
            <a:fld id="{078DD6A8-279E-9247-AA2E-4C162CBD7DC9}" type="slidenum">
              <a:rPr lang="en-US" smtClean="0"/>
              <a:t>35</a:t>
            </a:fld>
            <a:endParaRPr lang="en-US"/>
          </a:p>
        </p:txBody>
      </p:sp>
      <p:pic>
        <p:nvPicPr>
          <p:cNvPr id="16" name="Picture 1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1367130" y="2229146"/>
            <a:ext cx="5744932" cy="646331"/>
          </a:xfrm>
          <a:prstGeom prst="rect">
            <a:avLst/>
          </a:prstGeom>
          <a:noFill/>
        </p:spPr>
        <p:txBody>
          <a:bodyPr wrap="none" rtlCol="0">
            <a:spAutoFit/>
          </a:bodyPr>
          <a:lstStyle/>
          <a:p>
            <a:r>
              <a:rPr lang="en-US" dirty="0" smtClean="0"/>
              <a:t>Interference with Bethe-</a:t>
            </a:r>
            <a:r>
              <a:rPr lang="en-US" dirty="0" err="1" smtClean="0"/>
              <a:t>Heitler</a:t>
            </a:r>
            <a:r>
              <a:rPr lang="en-US" dirty="0" smtClean="0"/>
              <a:t> contains </a:t>
            </a:r>
            <a:r>
              <a:rPr lang="en-US" i="1" dirty="0" smtClean="0"/>
              <a:t>cos</a:t>
            </a:r>
            <a:r>
              <a:rPr lang="en-US" dirty="0" smtClean="0"/>
              <a:t>3𝜑 modulation </a:t>
            </a:r>
          </a:p>
          <a:p>
            <a:r>
              <a:rPr lang="en-US" dirty="0" smtClean="0"/>
              <a:t>to distinguish from (leading twist) quark contribution </a:t>
            </a:r>
            <a:endParaRPr lang="en-US" dirty="0"/>
          </a:p>
        </p:txBody>
      </p:sp>
      <p:cxnSp>
        <p:nvCxnSpPr>
          <p:cNvPr id="18" name="Straight Arrow Connector 17"/>
          <p:cNvCxnSpPr/>
          <p:nvPr/>
        </p:nvCxnSpPr>
        <p:spPr>
          <a:xfrm flipV="1">
            <a:off x="5499236" y="2875477"/>
            <a:ext cx="162140" cy="560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5499236" y="3110788"/>
            <a:ext cx="520564" cy="325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rot="20384178">
            <a:off x="6166932" y="2482721"/>
            <a:ext cx="1890261" cy="64633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solidFill>
                  <a:srgbClr val="0000FF"/>
                </a:solidFill>
              </a:rPr>
              <a:t>μ</a:t>
            </a:r>
            <a:r>
              <a:rPr lang="en-US" baseline="30000" dirty="0" smtClean="0">
                <a:solidFill>
                  <a:srgbClr val="0000FF"/>
                </a:solidFill>
              </a:rPr>
              <a:t>-</a:t>
            </a:r>
            <a:r>
              <a:rPr lang="en-US" dirty="0" smtClean="0">
                <a:solidFill>
                  <a:srgbClr val="0000FF"/>
                </a:solidFill>
              </a:rPr>
              <a:t> μ</a:t>
            </a:r>
            <a:r>
              <a:rPr lang="en-US" baseline="30000" dirty="0" smtClean="0">
                <a:solidFill>
                  <a:srgbClr val="0000FF"/>
                </a:solidFill>
              </a:rPr>
              <a:t>+</a:t>
            </a:r>
            <a:r>
              <a:rPr lang="en-US" dirty="0" smtClean="0">
                <a:solidFill>
                  <a:srgbClr val="0000FF"/>
                </a:solidFill>
              </a:rPr>
              <a:t> alternative</a:t>
            </a:r>
          </a:p>
          <a:p>
            <a:r>
              <a:rPr lang="en-US" dirty="0" smtClean="0">
                <a:solidFill>
                  <a:srgbClr val="0000FF"/>
                </a:solidFill>
              </a:rPr>
              <a:t>method to extract  </a:t>
            </a:r>
            <a:endParaRPr lang="en-US" dirty="0">
              <a:solidFill>
                <a:srgbClr val="0000FF"/>
              </a:solidFill>
            </a:endParaRPr>
          </a:p>
        </p:txBody>
      </p:sp>
      <p:sp>
        <p:nvSpPr>
          <p:cNvPr id="20" name="TextBox 19"/>
          <p:cNvSpPr txBox="1"/>
          <p:nvPr/>
        </p:nvSpPr>
        <p:spPr>
          <a:xfrm rot="20384178">
            <a:off x="2774108" y="5540163"/>
            <a:ext cx="2820078" cy="64633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solidFill>
                  <a:srgbClr val="0000FF"/>
                </a:solidFill>
              </a:rPr>
              <a:t>other alternatives</a:t>
            </a:r>
            <a:r>
              <a:rPr lang="en-US" dirty="0">
                <a:solidFill>
                  <a:srgbClr val="0000FF"/>
                </a:solidFill>
              </a:rPr>
              <a:t> </a:t>
            </a:r>
            <a:r>
              <a:rPr lang="en-US" dirty="0" smtClean="0">
                <a:solidFill>
                  <a:srgbClr val="0000FF"/>
                </a:solidFill>
              </a:rPr>
              <a:t>to extract</a:t>
            </a:r>
          </a:p>
          <a:p>
            <a:r>
              <a:rPr lang="en-US" dirty="0" smtClean="0">
                <a:solidFill>
                  <a:srgbClr val="0000FF"/>
                </a:solidFill>
              </a:rPr>
              <a:t>J/</a:t>
            </a:r>
            <a:r>
              <a:rPr lang="en-US" dirty="0" err="1" smtClean="0">
                <a:solidFill>
                  <a:srgbClr val="0000FF"/>
                </a:solidFill>
              </a:rPr>
              <a:t>Ψ</a:t>
            </a:r>
            <a:r>
              <a:rPr lang="en-US" dirty="0" smtClean="0">
                <a:solidFill>
                  <a:srgbClr val="0000FF"/>
                </a:solidFill>
              </a:rPr>
              <a:t> production; jets . . . . </a:t>
            </a:r>
            <a:endParaRPr lang="en-US" dirty="0">
              <a:solidFill>
                <a:srgbClr val="0000FF"/>
              </a:solidFill>
            </a:endParaRPr>
          </a:p>
        </p:txBody>
      </p:sp>
      <p:sp>
        <p:nvSpPr>
          <p:cNvPr id="21" name="TextBox 20"/>
          <p:cNvSpPr txBox="1"/>
          <p:nvPr/>
        </p:nvSpPr>
        <p:spPr>
          <a:xfrm>
            <a:off x="7342642" y="1150248"/>
            <a:ext cx="1366254" cy="400110"/>
          </a:xfrm>
          <a:prstGeom prst="rect">
            <a:avLst/>
          </a:prstGeom>
          <a:noFill/>
        </p:spPr>
        <p:txBody>
          <a:bodyPr wrap="none" rtlCol="0">
            <a:spAutoFit/>
          </a:bodyPr>
          <a:lstStyle/>
          <a:p>
            <a:r>
              <a:rPr lang="en-US" sz="2000" i="1" dirty="0" smtClean="0"/>
              <a:t>C’ </a:t>
            </a:r>
            <a:r>
              <a:rPr lang="en-US" sz="2000" dirty="0" smtClean="0"/>
              <a:t>( </a:t>
            </a:r>
            <a:r>
              <a:rPr lang="en-US" sz="2000" i="1" dirty="0" smtClean="0"/>
              <a:t>x</a:t>
            </a:r>
            <a:r>
              <a:rPr lang="en-US" sz="2000" dirty="0" smtClean="0"/>
              <a:t>,</a:t>
            </a:r>
            <a:r>
              <a:rPr lang="en-US" sz="2000" i="1" dirty="0" smtClean="0"/>
              <a:t>ξ</a:t>
            </a:r>
            <a:r>
              <a:rPr lang="en-US" sz="2000" dirty="0" smtClean="0"/>
              <a:t>,</a:t>
            </a:r>
            <a:r>
              <a:rPr lang="en-US" sz="2000" i="1" dirty="0" smtClean="0"/>
              <a:t>Q</a:t>
            </a:r>
            <a:r>
              <a:rPr lang="en-US" sz="2000" baseline="30000" dirty="0" smtClean="0"/>
              <a:t>2</a:t>
            </a:r>
            <a:r>
              <a:rPr lang="en-US" sz="2000" i="1" dirty="0" smtClean="0"/>
              <a:t> </a:t>
            </a:r>
            <a:r>
              <a:rPr lang="en-US" sz="2000" dirty="0" smtClean="0"/>
              <a:t>)</a:t>
            </a:r>
            <a:endParaRPr lang="en-US" sz="2000" i="1" dirty="0"/>
          </a:p>
        </p:txBody>
      </p:sp>
    </p:spTree>
    <p:extLst>
      <p:ext uri="{BB962C8B-B14F-4D97-AF65-F5344CB8AC3E}">
        <p14:creationId xmlns:p14="http://schemas.microsoft.com/office/powerpoint/2010/main" val="121508971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62BC4-F5FB-CD46-AD9D-E36F6FF15E62}" type="datetime1">
              <a:rPr lang="en-US" smtClean="0"/>
              <a:t>9/26/16</a:t>
            </a:fld>
            <a:endParaRPr lang="en-US"/>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sp>
        <p:nvSpPr>
          <p:cNvPr id="4" name="Slide Number Placeholder 3"/>
          <p:cNvSpPr>
            <a:spLocks noGrp="1"/>
          </p:cNvSpPr>
          <p:nvPr>
            <p:ph type="sldNum" sz="quarter" idx="12"/>
          </p:nvPr>
        </p:nvSpPr>
        <p:spPr/>
        <p:txBody>
          <a:bodyPr/>
          <a:lstStyle/>
          <a:p>
            <a:fld id="{078DD6A8-279E-9247-AA2E-4C162CBD7DC9}" type="slidenum">
              <a:rPr lang="en-US" smtClean="0"/>
              <a:t>36</a:t>
            </a:fld>
            <a:endParaRPr lang="en-US"/>
          </a:p>
        </p:txBody>
      </p:sp>
      <p:pic>
        <p:nvPicPr>
          <p:cNvPr id="5" name="Picture 4" descr="Screen Shot 2016-07-09 at 5.16.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9023" y="4536461"/>
            <a:ext cx="5765800" cy="952500"/>
          </a:xfrm>
          <a:prstGeom prst="rect">
            <a:avLst/>
          </a:prstGeom>
        </p:spPr>
      </p:pic>
      <p:pic>
        <p:nvPicPr>
          <p:cNvPr id="6"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039839" y="167295"/>
            <a:ext cx="6773810" cy="523220"/>
          </a:xfrm>
          <a:prstGeom prst="rect">
            <a:avLst/>
          </a:prstGeom>
          <a:noFill/>
        </p:spPr>
        <p:txBody>
          <a:bodyPr wrap="square" rtlCol="0">
            <a:spAutoFit/>
          </a:bodyPr>
          <a:lstStyle/>
          <a:p>
            <a:r>
              <a:rPr lang="en-US" sz="2800" dirty="0" smtClean="0">
                <a:solidFill>
                  <a:srgbClr val="0000FF"/>
                </a:solidFill>
              </a:rPr>
              <a:t>Measuring Gluons in Nucleons </a:t>
            </a:r>
            <a:endParaRPr lang="en-US" sz="2800" dirty="0">
              <a:solidFill>
                <a:srgbClr val="0000FF"/>
              </a:solidFill>
            </a:endParaRPr>
          </a:p>
        </p:txBody>
      </p:sp>
      <p:sp>
        <p:nvSpPr>
          <p:cNvPr id="8" name="TextBox 7"/>
          <p:cNvSpPr txBox="1"/>
          <p:nvPr/>
        </p:nvSpPr>
        <p:spPr>
          <a:xfrm>
            <a:off x="2616400" y="690515"/>
            <a:ext cx="742586"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dirty="0" smtClean="0">
                <a:solidFill>
                  <a:srgbClr val="0000FF"/>
                </a:solidFill>
              </a:rPr>
              <a:t>DVCS</a:t>
            </a:r>
            <a:endParaRPr lang="en-US" sz="2000" dirty="0">
              <a:solidFill>
                <a:srgbClr val="0000FF"/>
              </a:solidFill>
            </a:endParaRPr>
          </a:p>
        </p:txBody>
      </p:sp>
      <p:pic>
        <p:nvPicPr>
          <p:cNvPr id="9" name="Picture 8" descr="Screen Shot 2016-07-09 at 5.29.4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8077" y="1278032"/>
            <a:ext cx="4956569" cy="787147"/>
          </a:xfrm>
          <a:prstGeom prst="rect">
            <a:avLst/>
          </a:prstGeom>
        </p:spPr>
      </p:pic>
      <p:pic>
        <p:nvPicPr>
          <p:cNvPr id="10" name="Picture 9" descr="Screen Shot 2016-07-09 at 5.30.4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3061" y="2065179"/>
            <a:ext cx="5591762" cy="1684548"/>
          </a:xfrm>
          <a:prstGeom prst="rect">
            <a:avLst/>
          </a:prstGeom>
        </p:spPr>
      </p:pic>
      <p:sp>
        <p:nvSpPr>
          <p:cNvPr id="11" name="TextBox 10"/>
          <p:cNvSpPr txBox="1"/>
          <p:nvPr/>
        </p:nvSpPr>
        <p:spPr>
          <a:xfrm>
            <a:off x="832136" y="3749727"/>
            <a:ext cx="7325706"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b="1" dirty="0" smtClean="0">
                <a:solidFill>
                  <a:srgbClr val="0000FF"/>
                </a:solidFill>
              </a:rPr>
              <a:t>For </a:t>
            </a:r>
            <a:r>
              <a:rPr lang="en-US" b="1" dirty="0" err="1" smtClean="0">
                <a:solidFill>
                  <a:srgbClr val="0000FF"/>
                </a:solidFill>
              </a:rPr>
              <a:t>unpolarized</a:t>
            </a:r>
            <a:r>
              <a:rPr lang="en-US" b="1" dirty="0" smtClean="0">
                <a:solidFill>
                  <a:srgbClr val="0000FF"/>
                </a:solidFill>
              </a:rPr>
              <a:t> </a:t>
            </a:r>
            <a:r>
              <a:rPr lang="en-US" b="1" dirty="0" err="1" smtClean="0">
                <a:solidFill>
                  <a:srgbClr val="0000FF"/>
                </a:solidFill>
              </a:rPr>
              <a:t>e+p</a:t>
            </a:r>
            <a:r>
              <a:rPr lang="en-US" b="1" dirty="0" err="1" smtClean="0">
                <a:solidFill>
                  <a:srgbClr val="0000FF"/>
                </a:solidFill>
                <a:sym typeface="Wingdings"/>
              </a:rPr>
              <a:t>e</a:t>
            </a:r>
            <a:r>
              <a:rPr lang="en-US" b="1" dirty="0" smtClean="0">
                <a:solidFill>
                  <a:srgbClr val="0000FF"/>
                </a:solidFill>
                <a:sym typeface="Wingdings"/>
              </a:rPr>
              <a:t>’+𝛾+p’ cross section depends on azimuthal angle 𝜙.</a:t>
            </a:r>
          </a:p>
          <a:p>
            <a:r>
              <a:rPr lang="en-US" b="1" dirty="0">
                <a:solidFill>
                  <a:srgbClr val="0000FF"/>
                </a:solidFill>
                <a:sym typeface="Wingdings"/>
              </a:rPr>
              <a:t>c</a:t>
            </a:r>
            <a:r>
              <a:rPr lang="en-US" b="1" dirty="0" smtClean="0">
                <a:solidFill>
                  <a:srgbClr val="0000FF"/>
                </a:solidFill>
                <a:sym typeface="Wingdings"/>
              </a:rPr>
              <a:t>os3𝜙 term in interference d𝝈 measures gluon </a:t>
            </a:r>
            <a:r>
              <a:rPr lang="en-US" b="1" dirty="0" err="1" smtClean="0">
                <a:solidFill>
                  <a:srgbClr val="0000FF"/>
                </a:solidFill>
                <a:sym typeface="Wingdings"/>
              </a:rPr>
              <a:t>transversity</a:t>
            </a:r>
            <a:r>
              <a:rPr lang="en-US" b="1" dirty="0" smtClean="0">
                <a:solidFill>
                  <a:srgbClr val="0000FF"/>
                </a:solidFill>
                <a:sym typeface="Wingdings"/>
              </a:rPr>
              <a:t> GPDs (CFF’s) </a:t>
            </a:r>
            <a:endParaRPr lang="en-US" b="1" dirty="0">
              <a:solidFill>
                <a:srgbClr val="0000FF"/>
              </a:solidFill>
            </a:endParaRPr>
          </a:p>
        </p:txBody>
      </p:sp>
      <p:sp>
        <p:nvSpPr>
          <p:cNvPr id="12" name="TextBox 11"/>
          <p:cNvSpPr txBox="1"/>
          <p:nvPr/>
        </p:nvSpPr>
        <p:spPr>
          <a:xfrm>
            <a:off x="703844" y="5426175"/>
            <a:ext cx="3973263"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err="1" smtClean="0">
                <a:solidFill>
                  <a:srgbClr val="0000FF"/>
                </a:solidFill>
              </a:rPr>
              <a:t>ℋ</a:t>
            </a:r>
            <a:r>
              <a:rPr lang="en-US" sz="2400" dirty="0" smtClean="0">
                <a:solidFill>
                  <a:srgbClr val="0000FF"/>
                </a:solidFill>
              </a:rPr>
              <a:t> </a:t>
            </a:r>
            <a:r>
              <a:rPr lang="en-US" sz="2400" baseline="-25000" dirty="0" err="1" smtClean="0">
                <a:solidFill>
                  <a:srgbClr val="0000FF"/>
                </a:solidFill>
              </a:rPr>
              <a:t>T</a:t>
            </a:r>
            <a:r>
              <a:rPr lang="en-US" sz="2400" baseline="30000" dirty="0" err="1" smtClean="0">
                <a:solidFill>
                  <a:srgbClr val="0000FF"/>
                </a:solidFill>
              </a:rPr>
              <a:t>g</a:t>
            </a:r>
            <a:r>
              <a:rPr lang="en-US" sz="2400" dirty="0" smtClean="0">
                <a:solidFill>
                  <a:srgbClr val="0000FF"/>
                </a:solidFill>
              </a:rPr>
              <a:t> ~ ∫ dx </a:t>
            </a:r>
            <a:r>
              <a:rPr lang="en-US" sz="2400" dirty="0" err="1" smtClean="0">
                <a:solidFill>
                  <a:srgbClr val="0000FF"/>
                </a:solidFill>
              </a:rPr>
              <a:t>H</a:t>
            </a:r>
            <a:r>
              <a:rPr lang="en-US" sz="2400" baseline="30000" dirty="0" err="1" smtClean="0">
                <a:solidFill>
                  <a:srgbClr val="0000FF"/>
                </a:solidFill>
              </a:rPr>
              <a:t>g</a:t>
            </a:r>
            <a:r>
              <a:rPr lang="en-US" sz="2400" baseline="-25000" dirty="0" err="1" smtClean="0">
                <a:solidFill>
                  <a:srgbClr val="0000FF"/>
                </a:solidFill>
              </a:rPr>
              <a:t>T</a:t>
            </a:r>
            <a:r>
              <a:rPr lang="en-US" sz="2400" dirty="0" smtClean="0">
                <a:solidFill>
                  <a:srgbClr val="0000FF"/>
                </a:solidFill>
              </a:rPr>
              <a:t> /(x-</a:t>
            </a:r>
            <a:r>
              <a:rPr lang="en-US" sz="2400" dirty="0" err="1" smtClean="0">
                <a:solidFill>
                  <a:srgbClr val="0000FF"/>
                </a:solidFill>
              </a:rPr>
              <a:t>ξ</a:t>
            </a:r>
            <a:r>
              <a:rPr lang="en-US" sz="2400" dirty="0" smtClean="0">
                <a:solidFill>
                  <a:srgbClr val="0000FF"/>
                </a:solidFill>
              </a:rPr>
              <a:t>)(</a:t>
            </a:r>
            <a:r>
              <a:rPr lang="en-US" sz="2400" dirty="0" err="1" smtClean="0">
                <a:solidFill>
                  <a:srgbClr val="0000FF"/>
                </a:solidFill>
              </a:rPr>
              <a:t>x+ξ</a:t>
            </a:r>
            <a:r>
              <a:rPr lang="en-US" sz="2400" dirty="0" smtClean="0">
                <a:solidFill>
                  <a:srgbClr val="0000FF"/>
                </a:solidFill>
              </a:rPr>
              <a:t>)  CFF’s </a:t>
            </a:r>
            <a:endParaRPr lang="en-US" sz="2400" i="1" dirty="0">
              <a:solidFill>
                <a:srgbClr val="0000FF"/>
              </a:solidFill>
            </a:endParaRPr>
          </a:p>
        </p:txBody>
      </p:sp>
      <p:sp>
        <p:nvSpPr>
          <p:cNvPr id="13" name="TextBox 12"/>
          <p:cNvSpPr txBox="1"/>
          <p:nvPr/>
        </p:nvSpPr>
        <p:spPr>
          <a:xfrm>
            <a:off x="5529378" y="5488961"/>
            <a:ext cx="3339977" cy="830997"/>
          </a:xfrm>
          <a:prstGeom prst="rect">
            <a:avLst/>
          </a:prstGeom>
          <a:noFill/>
        </p:spPr>
        <p:txBody>
          <a:bodyPr wrap="none" rtlCol="0">
            <a:spAutoFit/>
          </a:bodyPr>
          <a:lstStyle/>
          <a:p>
            <a:r>
              <a:rPr lang="en-US" sz="1600" dirty="0" smtClean="0"/>
              <a:t>See Diehl, </a:t>
            </a:r>
            <a:r>
              <a:rPr lang="en-US" sz="1600" i="1" dirty="0" smtClean="0"/>
              <a:t>et al</a:t>
            </a:r>
            <a:r>
              <a:rPr lang="en-US" sz="1600" dirty="0" smtClean="0"/>
              <a:t>. PLB411, 193 (1997);</a:t>
            </a:r>
          </a:p>
          <a:p>
            <a:r>
              <a:rPr lang="en-US" sz="1600" dirty="0" smtClean="0"/>
              <a:t>Diehl, EPJC25, 223 (2002);</a:t>
            </a:r>
          </a:p>
          <a:p>
            <a:r>
              <a:rPr lang="en-US" sz="1600" dirty="0" err="1" smtClean="0"/>
              <a:t>Belitsky</a:t>
            </a:r>
            <a:r>
              <a:rPr lang="en-US" sz="1600" dirty="0" smtClean="0"/>
              <a:t>, Mueller, PLB486, 369 (2000). </a:t>
            </a:r>
            <a:endParaRPr lang="en-US" sz="1600" dirty="0"/>
          </a:p>
        </p:txBody>
      </p:sp>
    </p:spTree>
    <p:extLst>
      <p:ext uri="{BB962C8B-B14F-4D97-AF65-F5344CB8AC3E}">
        <p14:creationId xmlns:p14="http://schemas.microsoft.com/office/powerpoint/2010/main" val="326227110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282768"/>
            <a:ext cx="8229600" cy="4843395"/>
          </a:xfrm>
        </p:spPr>
        <p:txBody>
          <a:bodyPr>
            <a:normAutofit/>
          </a:bodyPr>
          <a:lstStyle/>
          <a:p>
            <a:r>
              <a:rPr lang="en-US" sz="2400" dirty="0" smtClean="0">
                <a:latin typeface="Geneva"/>
                <a:cs typeface="Geneva"/>
              </a:rPr>
              <a:t>Flexible parameterization for chiral even valence quarks from form factors, </a:t>
            </a:r>
            <a:r>
              <a:rPr lang="en-US" sz="2400" dirty="0" err="1" smtClean="0">
                <a:latin typeface="Geneva"/>
                <a:cs typeface="Geneva"/>
              </a:rPr>
              <a:t>pdfs</a:t>
            </a:r>
            <a:r>
              <a:rPr lang="en-US" sz="2400" dirty="0" smtClean="0">
                <a:latin typeface="Geneva"/>
                <a:cs typeface="Geneva"/>
              </a:rPr>
              <a:t> &amp; DVCS   </a:t>
            </a:r>
            <a:r>
              <a:rPr lang="en-US" sz="2400" b="1" dirty="0" err="1">
                <a:solidFill>
                  <a:srgbClr val="FF0000"/>
                </a:solidFill>
                <a:latin typeface="Geneva"/>
                <a:cs typeface="Geneva"/>
              </a:rPr>
              <a:t>R</a:t>
            </a:r>
            <a:r>
              <a:rPr lang="en-US" sz="2400" dirty="0" err="1">
                <a:solidFill>
                  <a:srgbClr val="FF0000"/>
                </a:solidFill>
                <a:latin typeface="Geneva"/>
                <a:cs typeface="Geneva"/>
              </a:rPr>
              <a:t>✖Dq</a:t>
            </a:r>
            <a:r>
              <a:rPr lang="en-US" sz="2400" dirty="0">
                <a:solidFill>
                  <a:srgbClr val="FF0000"/>
                </a:solidFill>
                <a:latin typeface="Geneva"/>
                <a:cs typeface="Geneva"/>
              </a:rPr>
              <a:t> </a:t>
            </a:r>
            <a:endParaRPr lang="en-US" sz="2400" dirty="0" smtClean="0">
              <a:latin typeface="Geneva"/>
              <a:cs typeface="Geneva"/>
            </a:endParaRPr>
          </a:p>
          <a:p>
            <a:r>
              <a:rPr lang="en-US" sz="2400" dirty="0" smtClean="0">
                <a:latin typeface="Geneva"/>
                <a:cs typeface="Geneva"/>
              </a:rPr>
              <a:t>Extended </a:t>
            </a:r>
            <a:r>
              <a:rPr lang="en-US" sz="2400" b="1" dirty="0" err="1">
                <a:solidFill>
                  <a:srgbClr val="FF0000"/>
                </a:solidFill>
                <a:latin typeface="Geneva"/>
                <a:cs typeface="Geneva"/>
              </a:rPr>
              <a:t>R</a:t>
            </a:r>
            <a:r>
              <a:rPr lang="en-US" sz="2400" dirty="0" err="1">
                <a:solidFill>
                  <a:srgbClr val="FF0000"/>
                </a:solidFill>
                <a:latin typeface="Geneva"/>
                <a:cs typeface="Geneva"/>
              </a:rPr>
              <a:t>✖Dq</a:t>
            </a:r>
            <a:r>
              <a:rPr lang="en-US" sz="2400" dirty="0">
                <a:solidFill>
                  <a:srgbClr val="FF0000"/>
                </a:solidFill>
                <a:latin typeface="Geneva"/>
                <a:cs typeface="Geneva"/>
              </a:rPr>
              <a:t> </a:t>
            </a:r>
            <a:r>
              <a:rPr lang="en-US" sz="2400" dirty="0" smtClean="0">
                <a:solidFill>
                  <a:schemeClr val="tx1"/>
                </a:solidFill>
                <a:latin typeface="Geneva"/>
                <a:cs typeface="Geneva"/>
              </a:rPr>
              <a:t>to </a:t>
            </a:r>
            <a:r>
              <a:rPr lang="en-US" sz="2400" b="1" dirty="0" err="1">
                <a:solidFill>
                  <a:srgbClr val="FF0000"/>
                </a:solidFill>
                <a:latin typeface="Geneva"/>
                <a:cs typeface="Geneva"/>
              </a:rPr>
              <a:t>R</a:t>
            </a:r>
            <a:r>
              <a:rPr lang="en-US" sz="2400" dirty="0" err="1" smtClean="0">
                <a:solidFill>
                  <a:srgbClr val="FF0000"/>
                </a:solidFill>
                <a:latin typeface="Geneva"/>
                <a:cs typeface="Geneva"/>
              </a:rPr>
              <a:t>✖Spectator</a:t>
            </a:r>
            <a:r>
              <a:rPr lang="en-US" sz="2400" dirty="0" smtClean="0">
                <a:solidFill>
                  <a:srgbClr val="FF0000"/>
                </a:solidFill>
                <a:latin typeface="Geneva"/>
                <a:cs typeface="Geneva"/>
              </a:rPr>
              <a:t> </a:t>
            </a:r>
            <a:endParaRPr lang="en-US" sz="2000" i="1" dirty="0" smtClean="0">
              <a:solidFill>
                <a:srgbClr val="FF0000"/>
              </a:solidFill>
              <a:latin typeface="Geneva"/>
              <a:cs typeface="Geneva"/>
            </a:endParaRPr>
          </a:p>
          <a:p>
            <a:r>
              <a:rPr lang="en-US" sz="2400" b="1" dirty="0">
                <a:latin typeface="Geneva"/>
                <a:cs typeface="Geneva"/>
              </a:rPr>
              <a:t>New Extension to </a:t>
            </a:r>
            <a:r>
              <a:rPr lang="en-US" sz="2400" dirty="0">
                <a:solidFill>
                  <a:srgbClr val="FF0000"/>
                </a:solidFill>
                <a:latin typeface="Geneva"/>
                <a:cs typeface="Geneva"/>
              </a:rPr>
              <a:t>gluons</a:t>
            </a:r>
            <a:r>
              <a:rPr lang="en-US" sz="2400" b="1" dirty="0">
                <a:latin typeface="Geneva"/>
                <a:cs typeface="Geneva"/>
              </a:rPr>
              <a:t> &amp; the sea</a:t>
            </a:r>
          </a:p>
          <a:p>
            <a:r>
              <a:rPr lang="en-US" sz="2400" dirty="0">
                <a:latin typeface="Geneva"/>
                <a:cs typeface="Geneva"/>
              </a:rPr>
              <a:t>Considered Gluon sector </a:t>
            </a:r>
          </a:p>
          <a:p>
            <a:pPr lvl="1"/>
            <a:r>
              <a:rPr lang="en-US" sz="2000" dirty="0" err="1">
                <a:latin typeface="Geneva"/>
                <a:cs typeface="Geneva"/>
              </a:rPr>
              <a:t>Helicity</a:t>
            </a:r>
            <a:r>
              <a:rPr lang="en-US" sz="2000" dirty="0">
                <a:latin typeface="Geneva"/>
                <a:cs typeface="Geneva"/>
              </a:rPr>
              <a:t> conserving &amp; </a:t>
            </a:r>
            <a:r>
              <a:rPr lang="en-US" sz="2000" dirty="0" err="1">
                <a:latin typeface="Geneva"/>
                <a:cs typeface="Geneva"/>
              </a:rPr>
              <a:t>Helicity</a:t>
            </a:r>
            <a:r>
              <a:rPr lang="en-US" sz="2000" dirty="0">
                <a:latin typeface="Geneva"/>
                <a:cs typeface="Geneva"/>
              </a:rPr>
              <a:t> </a:t>
            </a:r>
            <a:r>
              <a:rPr lang="en-US" sz="2000" dirty="0">
                <a:latin typeface="Geneva"/>
                <a:cs typeface="Geneva"/>
                <a:sym typeface="Wingdings"/>
              </a:rPr>
              <a:t>gluon </a:t>
            </a:r>
            <a:r>
              <a:rPr lang="en-US" sz="2000" b="1" i="1" dirty="0" err="1">
                <a:solidFill>
                  <a:srgbClr val="FF0000"/>
                </a:solidFill>
                <a:latin typeface="Geneva"/>
                <a:cs typeface="Geneva"/>
                <a:sym typeface="Wingdings"/>
              </a:rPr>
              <a:t>Transversity</a:t>
            </a:r>
            <a:endParaRPr lang="en-US" sz="2000" b="1" i="1" dirty="0">
              <a:solidFill>
                <a:srgbClr val="FF0000"/>
              </a:solidFill>
              <a:latin typeface="Geneva"/>
              <a:cs typeface="Geneva"/>
              <a:sym typeface="Wingdings"/>
            </a:endParaRPr>
          </a:p>
          <a:p>
            <a:r>
              <a:rPr lang="en-US" sz="2400" dirty="0">
                <a:latin typeface="Geneva"/>
                <a:cs typeface="Geneva"/>
              </a:rPr>
              <a:t>Measurements</a:t>
            </a:r>
            <a:r>
              <a:rPr lang="en-US" sz="2400" dirty="0" smtClean="0">
                <a:latin typeface="Geneva"/>
                <a:cs typeface="Geneva"/>
              </a:rPr>
              <a:t>?</a:t>
            </a:r>
            <a:endParaRPr lang="en-US" sz="2000" dirty="0" smtClean="0">
              <a:latin typeface="Geneva"/>
              <a:cs typeface="Geneva"/>
            </a:endParaRPr>
          </a:p>
          <a:p>
            <a:pPr marL="496888" indent="-457200"/>
            <a:r>
              <a:rPr lang="en-US" sz="2400" b="1" dirty="0" smtClean="0">
                <a:latin typeface="Geneva"/>
                <a:cs typeface="Geneva"/>
              </a:rPr>
              <a:t>More phenomenology to come</a:t>
            </a:r>
          </a:p>
        </p:txBody>
      </p:sp>
      <p:sp>
        <p:nvSpPr>
          <p:cNvPr id="4" name="Footer Placeholder 3"/>
          <p:cNvSpPr>
            <a:spLocks noGrp="1"/>
          </p:cNvSpPr>
          <p:nvPr>
            <p:ph type="ftr" sz="quarter" idx="11"/>
          </p:nvPr>
        </p:nvSpPr>
        <p:spPr/>
        <p:txBody>
          <a:bodyPr/>
          <a:lstStyle/>
          <a:p>
            <a:r>
              <a:rPr lang="en-US" dirty="0" smtClean="0"/>
              <a:t>G. R. Goldstein  SPIN 2016</a:t>
            </a:r>
            <a:endParaRPr lang="en-US" dirty="0"/>
          </a:p>
        </p:txBody>
      </p:sp>
      <p:pic>
        <p:nvPicPr>
          <p:cNvPr id="6"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fld id="{3FFF164D-AE68-4242-9DB5-72BDF27BCE86}" type="datetime1">
              <a:rPr lang="en-US" smtClean="0"/>
              <a:t>9/26/16</a:t>
            </a:fld>
            <a:endParaRPr lang="en-US"/>
          </a:p>
        </p:txBody>
      </p:sp>
      <p:sp>
        <p:nvSpPr>
          <p:cNvPr id="7" name="Slide Number Placeholder 6"/>
          <p:cNvSpPr>
            <a:spLocks noGrp="1"/>
          </p:cNvSpPr>
          <p:nvPr>
            <p:ph type="sldNum" sz="quarter" idx="12"/>
          </p:nvPr>
        </p:nvSpPr>
        <p:spPr/>
        <p:txBody>
          <a:bodyPr/>
          <a:lstStyle/>
          <a:p>
            <a:fld id="{078DD6A8-279E-9247-AA2E-4C162CBD7DC9}" type="slidenum">
              <a:rPr lang="en-US" smtClean="0"/>
              <a:t>37</a:t>
            </a:fld>
            <a:endParaRPr lang="en-US"/>
          </a:p>
        </p:txBody>
      </p:sp>
    </p:spTree>
    <p:extLst>
      <p:ext uri="{BB962C8B-B14F-4D97-AF65-F5344CB8AC3E}">
        <p14:creationId xmlns:p14="http://schemas.microsoft.com/office/powerpoint/2010/main" val="1034759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3366FF"/>
                </a:solidFill>
              </a:rPr>
              <a:t>OUTLINE</a:t>
            </a:r>
            <a:endParaRPr lang="en-US" b="1" dirty="0">
              <a:solidFill>
                <a:srgbClr val="3366FF"/>
              </a:solidFill>
            </a:endParaRPr>
          </a:p>
        </p:txBody>
      </p:sp>
      <p:sp>
        <p:nvSpPr>
          <p:cNvPr id="3" name="Content Placeholder 2"/>
          <p:cNvSpPr>
            <a:spLocks noGrp="1"/>
          </p:cNvSpPr>
          <p:nvPr>
            <p:ph idx="1"/>
          </p:nvPr>
        </p:nvSpPr>
        <p:spPr>
          <a:xfrm>
            <a:off x="457200" y="2149052"/>
            <a:ext cx="8229600" cy="4149585"/>
          </a:xfrm>
        </p:spPr>
        <p:txBody>
          <a:bodyPr>
            <a:normAutofit/>
          </a:bodyPr>
          <a:lstStyle/>
          <a:p>
            <a:r>
              <a:rPr lang="en-US" b="1" dirty="0" smtClean="0">
                <a:solidFill>
                  <a:srgbClr val="000090"/>
                </a:solidFill>
              </a:rPr>
              <a:t>GPDs</a:t>
            </a:r>
            <a:r>
              <a:rPr lang="en-US" b="1" dirty="0">
                <a:solidFill>
                  <a:srgbClr val="000090"/>
                </a:solidFill>
              </a:rPr>
              <a:t>, </a:t>
            </a:r>
            <a:r>
              <a:rPr lang="en-US" b="1" dirty="0" smtClean="0">
                <a:solidFill>
                  <a:srgbClr val="000090"/>
                </a:solidFill>
              </a:rPr>
              <a:t>Model– </a:t>
            </a:r>
            <a:r>
              <a:rPr lang="en-US" b="1" dirty="0" err="1">
                <a:solidFill>
                  <a:srgbClr val="000090"/>
                </a:solidFill>
              </a:rPr>
              <a:t>Reggeized</a:t>
            </a:r>
            <a:r>
              <a:rPr lang="en-US" b="1" dirty="0">
                <a:solidFill>
                  <a:srgbClr val="000090"/>
                </a:solidFill>
              </a:rPr>
              <a:t> spectator “</a:t>
            </a:r>
            <a:r>
              <a:rPr lang="en-US" b="1" dirty="0" smtClean="0">
                <a:solidFill>
                  <a:srgbClr val="000090"/>
                </a:solidFill>
              </a:rPr>
              <a:t>flexible parameterization”</a:t>
            </a:r>
          </a:p>
          <a:p>
            <a:r>
              <a:rPr lang="en-US" b="1" dirty="0" smtClean="0">
                <a:solidFill>
                  <a:srgbClr val="000090"/>
                </a:solidFill>
              </a:rPr>
              <a:t>Recall Valence quarks: </a:t>
            </a:r>
            <a:r>
              <a:rPr lang="en-US" b="1" dirty="0">
                <a:solidFill>
                  <a:srgbClr val="000090"/>
                </a:solidFill>
              </a:rPr>
              <a:t>Chiral </a:t>
            </a:r>
            <a:r>
              <a:rPr lang="en-US" b="1" dirty="0" smtClean="0">
                <a:solidFill>
                  <a:srgbClr val="000090"/>
                </a:solidFill>
              </a:rPr>
              <a:t>Even &amp; Odd</a:t>
            </a:r>
          </a:p>
          <a:p>
            <a:r>
              <a:rPr lang="en-US" b="1" dirty="0" smtClean="0">
                <a:solidFill>
                  <a:srgbClr val="FF0000"/>
                </a:solidFill>
              </a:rPr>
              <a:t>Gluons </a:t>
            </a:r>
            <a:r>
              <a:rPr lang="en-US" b="1" dirty="0">
                <a:solidFill>
                  <a:srgbClr val="FF0000"/>
                </a:solidFill>
              </a:rPr>
              <a:t>&amp; sea quarks - spectator “flexible</a:t>
            </a:r>
            <a:r>
              <a:rPr lang="en-US" b="1" dirty="0" smtClean="0">
                <a:solidFill>
                  <a:srgbClr val="FF0000"/>
                </a:solidFill>
              </a:rPr>
              <a:t>”</a:t>
            </a:r>
            <a:endParaRPr lang="en-US" b="1" dirty="0" smtClean="0">
              <a:solidFill>
                <a:srgbClr val="000090"/>
              </a:solidFill>
            </a:endParaRPr>
          </a:p>
          <a:p>
            <a:r>
              <a:rPr lang="en-US" b="1" dirty="0" smtClean="0">
                <a:solidFill>
                  <a:srgbClr val="000090"/>
                </a:solidFill>
              </a:rPr>
              <a:t>Preliminary results</a:t>
            </a:r>
          </a:p>
          <a:p>
            <a:r>
              <a:rPr lang="en-US" b="1" dirty="0" smtClean="0">
                <a:solidFill>
                  <a:srgbClr val="000090"/>
                </a:solidFill>
              </a:rPr>
              <a:t>Some Observable quantities </a:t>
            </a:r>
          </a:p>
        </p:txBody>
      </p:sp>
      <p:sp>
        <p:nvSpPr>
          <p:cNvPr id="4" name="Date Placeholder 3"/>
          <p:cNvSpPr>
            <a:spLocks noGrp="1"/>
          </p:cNvSpPr>
          <p:nvPr>
            <p:ph type="dt" sz="half" idx="10"/>
          </p:nvPr>
        </p:nvSpPr>
        <p:spPr/>
        <p:txBody>
          <a:bodyPr/>
          <a:lstStyle/>
          <a:p>
            <a:fld id="{4F69981A-C5D7-E94F-8D16-D9F714275BD1}" type="datetime1">
              <a:rPr lang="en-US" smtClean="0"/>
              <a:t>9/26/16</a:t>
            </a:fld>
            <a:endParaRPr lang="en-US"/>
          </a:p>
        </p:txBody>
      </p:sp>
      <p:sp>
        <p:nvSpPr>
          <p:cNvPr id="6" name="Slide Number Placeholder 5"/>
          <p:cNvSpPr>
            <a:spLocks noGrp="1"/>
          </p:cNvSpPr>
          <p:nvPr>
            <p:ph type="sldNum" sz="quarter" idx="12"/>
          </p:nvPr>
        </p:nvSpPr>
        <p:spPr/>
        <p:txBody>
          <a:bodyPr/>
          <a:lstStyle/>
          <a:p>
            <a:fld id="{5AB39FDE-F799-8C40-8E56-801E3760C7FC}" type="slidenum">
              <a:rPr lang="en-US" smtClean="0"/>
              <a:t>4</a:t>
            </a:fld>
            <a:endParaRPr lang="en-US" dirty="0"/>
          </a:p>
        </p:txBody>
      </p:sp>
      <p:pic>
        <p:nvPicPr>
          <p:cNvPr id="8"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p:cNvSpPr>
            <a:spLocks noGrp="1"/>
          </p:cNvSpPr>
          <p:nvPr>
            <p:ph type="ftr" sz="quarter" idx="11"/>
          </p:nvPr>
        </p:nvSpPr>
        <p:spPr>
          <a:xfrm>
            <a:off x="3124200" y="6356350"/>
            <a:ext cx="2895600" cy="365125"/>
          </a:xfrm>
        </p:spPr>
        <p:txBody>
          <a:bodyPr/>
          <a:lstStyle/>
          <a:p>
            <a:r>
              <a:rPr lang="en-US" dirty="0" smtClean="0"/>
              <a:t>G. R. Goldstein  SPIN 2016</a:t>
            </a:r>
            <a:endParaRPr lang="en-US" dirty="0"/>
          </a:p>
        </p:txBody>
      </p:sp>
      <p:sp>
        <p:nvSpPr>
          <p:cNvPr id="5" name="Rectangle 4"/>
          <p:cNvSpPr/>
          <p:nvPr/>
        </p:nvSpPr>
        <p:spPr>
          <a:xfrm>
            <a:off x="1008252" y="1094472"/>
            <a:ext cx="7678548" cy="646331"/>
          </a:xfrm>
          <a:prstGeom prst="rect">
            <a:avLst/>
          </a:prstGeom>
        </p:spPr>
        <p:txBody>
          <a:bodyPr wrap="square">
            <a:spAutoFit/>
          </a:bodyPr>
          <a:lstStyle/>
          <a:p>
            <a:pPr algn="ctr"/>
            <a:endParaRPr lang="en-US" dirty="0">
              <a:latin typeface="Comic Sans MS"/>
              <a:cs typeface="Comic Sans MS"/>
            </a:endParaRPr>
          </a:p>
          <a:p>
            <a:r>
              <a:rPr lang="en-US" dirty="0">
                <a:solidFill>
                  <a:srgbClr val="FF0000"/>
                </a:solidFill>
                <a:latin typeface="Comic Sans MS"/>
                <a:cs typeface="Comic Sans MS"/>
              </a:rPr>
              <a:t>Collaborators: S. </a:t>
            </a:r>
            <a:r>
              <a:rPr lang="en-US" dirty="0" err="1">
                <a:solidFill>
                  <a:srgbClr val="FF0000"/>
                </a:solidFill>
                <a:latin typeface="Comic Sans MS"/>
                <a:cs typeface="Comic Sans MS"/>
              </a:rPr>
              <a:t>Liuti</a:t>
            </a:r>
            <a:r>
              <a:rPr lang="en-US" dirty="0">
                <a:solidFill>
                  <a:srgbClr val="FF0000"/>
                </a:solidFill>
                <a:latin typeface="Comic Sans MS"/>
                <a:cs typeface="Comic Sans MS"/>
              </a:rPr>
              <a:t>, O. Gonzalez </a:t>
            </a:r>
            <a:r>
              <a:rPr lang="en-US" dirty="0" smtClean="0">
                <a:solidFill>
                  <a:srgbClr val="FF0000"/>
                </a:solidFill>
                <a:latin typeface="Comic Sans MS"/>
                <a:cs typeface="Comic Sans MS"/>
              </a:rPr>
              <a:t>Hernandez, </a:t>
            </a:r>
            <a:r>
              <a:rPr lang="en-US" dirty="0">
                <a:solidFill>
                  <a:srgbClr val="FF0000"/>
                </a:solidFill>
                <a:latin typeface="Comic Sans MS"/>
                <a:cs typeface="Comic Sans MS"/>
              </a:rPr>
              <a:t>J. </a:t>
            </a:r>
            <a:r>
              <a:rPr lang="en-US" dirty="0" err="1">
                <a:solidFill>
                  <a:srgbClr val="FF0000"/>
                </a:solidFill>
                <a:latin typeface="Comic Sans MS"/>
                <a:cs typeface="Comic Sans MS"/>
              </a:rPr>
              <a:t>Poage</a:t>
            </a:r>
            <a:r>
              <a:rPr lang="en-US" dirty="0">
                <a:solidFill>
                  <a:srgbClr val="FF0000"/>
                </a:solidFill>
                <a:latin typeface="Comic Sans MS"/>
                <a:cs typeface="Comic Sans MS"/>
              </a:rPr>
              <a:t> </a:t>
            </a:r>
          </a:p>
        </p:txBody>
      </p:sp>
    </p:spTree>
    <p:extLst>
      <p:ext uri="{BB962C8B-B14F-4D97-AF65-F5344CB8AC3E}">
        <p14:creationId xmlns:p14="http://schemas.microsoft.com/office/powerpoint/2010/main" val="1256540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3" name="Picture 2" descr="Screen Shot 2016-05-31 at 12.53.0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187" y="1407695"/>
            <a:ext cx="5201980" cy="4255465"/>
          </a:xfrm>
          <a:prstGeom prst="rect">
            <a:avLst/>
          </a:prstGeom>
        </p:spPr>
      </p:pic>
      <p:pic>
        <p:nvPicPr>
          <p:cNvPr id="4" name="Picture 3" descr="Screen Shot 2016-05-31 at 12.53.4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7862" y="1202387"/>
            <a:ext cx="5326138" cy="3942455"/>
          </a:xfrm>
          <a:prstGeom prst="rect">
            <a:avLst/>
          </a:prstGeom>
        </p:spPr>
      </p:pic>
      <p:pic>
        <p:nvPicPr>
          <p:cNvPr id="5"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498958" y="207367"/>
            <a:ext cx="7645042" cy="1200328"/>
          </a:xfrm>
          <a:prstGeom prst="rect">
            <a:avLst/>
          </a:prstGeom>
          <a:noFill/>
        </p:spPr>
        <p:txBody>
          <a:bodyPr wrap="none" rtlCol="0">
            <a:spAutoFit/>
          </a:bodyPr>
          <a:lstStyle/>
          <a:p>
            <a:pPr algn="ctr"/>
            <a:r>
              <a:rPr lang="en-US" sz="2400" b="1" i="1" dirty="0" smtClean="0">
                <a:solidFill>
                  <a:srgbClr val="0000FF"/>
                </a:solidFill>
                <a:latin typeface="+mj-lt"/>
                <a:cs typeface="Comic Sans MS"/>
              </a:rPr>
              <a:t>Preview</a:t>
            </a:r>
          </a:p>
          <a:p>
            <a:pPr algn="ctr"/>
            <a:r>
              <a:rPr lang="en-US" sz="2400" dirty="0" smtClean="0">
                <a:solidFill>
                  <a:srgbClr val="0000FF"/>
                </a:solidFill>
                <a:latin typeface="+mj-lt"/>
                <a:cs typeface="Comic Sans MS"/>
              </a:rPr>
              <a:t>Gluon GPDs – extending the model</a:t>
            </a:r>
          </a:p>
          <a:p>
            <a:pPr algn="ctr"/>
            <a:r>
              <a:rPr lang="en-US" sz="2400" dirty="0" smtClean="0">
                <a:solidFill>
                  <a:srgbClr val="0000FF"/>
                </a:solidFill>
                <a:latin typeface="+mj-lt"/>
                <a:cs typeface="Comic Sans MS"/>
              </a:rPr>
              <a:t>Preliminary: x and t dependence of H</a:t>
            </a:r>
            <a:r>
              <a:rPr lang="en-US" sz="2400" baseline="-25000" dirty="0" smtClean="0">
                <a:solidFill>
                  <a:srgbClr val="0000FF"/>
                </a:solidFill>
                <a:latin typeface="+mj-lt"/>
                <a:cs typeface="Comic Sans MS"/>
              </a:rPr>
              <a:t>g</a:t>
            </a:r>
            <a:r>
              <a:rPr lang="en-US" sz="2400" dirty="0" smtClean="0">
                <a:solidFill>
                  <a:srgbClr val="0000FF"/>
                </a:solidFill>
                <a:latin typeface="+mj-lt"/>
                <a:cs typeface="Comic Sans MS"/>
              </a:rPr>
              <a:t>(x, 0, t) for input scale</a:t>
            </a:r>
          </a:p>
        </p:txBody>
      </p:sp>
      <p:sp>
        <p:nvSpPr>
          <p:cNvPr id="7" name="TextBox 6"/>
          <p:cNvSpPr txBox="1"/>
          <p:nvPr/>
        </p:nvSpPr>
        <p:spPr>
          <a:xfrm rot="1071999">
            <a:off x="5619937" y="1759663"/>
            <a:ext cx="3431116" cy="584776"/>
          </a:xfrm>
          <a:prstGeom prst="rect">
            <a:avLst/>
          </a:prstGeom>
          <a:noFill/>
        </p:spPr>
        <p:txBody>
          <a:bodyPr wrap="square" rtlCol="0">
            <a:spAutoFit/>
          </a:bodyPr>
          <a:lstStyle/>
          <a:p>
            <a:r>
              <a:rPr lang="en-US" sz="3200" b="1" dirty="0" smtClean="0">
                <a:solidFill>
                  <a:srgbClr val="0000FF"/>
                </a:solidFill>
              </a:rPr>
              <a:t>PRELIMINARY</a:t>
            </a:r>
            <a:endParaRPr lang="en-US" sz="3200" b="1" dirty="0">
              <a:solidFill>
                <a:srgbClr val="0000FF"/>
              </a:solidFill>
            </a:endParaRPr>
          </a:p>
        </p:txBody>
      </p:sp>
      <p:sp>
        <p:nvSpPr>
          <p:cNvPr id="8" name="Date Placeholder 7"/>
          <p:cNvSpPr>
            <a:spLocks noGrp="1"/>
          </p:cNvSpPr>
          <p:nvPr>
            <p:ph type="dt" sz="half" idx="10"/>
          </p:nvPr>
        </p:nvSpPr>
        <p:spPr/>
        <p:txBody>
          <a:bodyPr/>
          <a:lstStyle/>
          <a:p>
            <a:fld id="{58324A24-0CB1-744C-A108-EE7FC1D4991B}" type="datetime1">
              <a:rPr lang="en-US" smtClean="0"/>
              <a:t>9/26/16</a:t>
            </a:fld>
            <a:endParaRPr lang="en-US"/>
          </a:p>
        </p:txBody>
      </p:sp>
      <p:sp>
        <p:nvSpPr>
          <p:cNvPr id="9" name="Slide Number Placeholder 8"/>
          <p:cNvSpPr>
            <a:spLocks noGrp="1"/>
          </p:cNvSpPr>
          <p:nvPr>
            <p:ph type="sldNum" sz="quarter" idx="12"/>
          </p:nvPr>
        </p:nvSpPr>
        <p:spPr/>
        <p:txBody>
          <a:bodyPr/>
          <a:lstStyle/>
          <a:p>
            <a:fld id="{078DD6A8-279E-9247-AA2E-4C162CBD7DC9}" type="slidenum">
              <a:rPr lang="en-US" smtClean="0"/>
              <a:t>5</a:t>
            </a:fld>
            <a:endParaRPr lang="en-US"/>
          </a:p>
        </p:txBody>
      </p:sp>
      <p:sp>
        <p:nvSpPr>
          <p:cNvPr id="10" name="TextBox 9"/>
          <p:cNvSpPr txBox="1"/>
          <p:nvPr/>
        </p:nvSpPr>
        <p:spPr>
          <a:xfrm>
            <a:off x="4217016" y="6047721"/>
            <a:ext cx="4327727" cy="338554"/>
          </a:xfrm>
          <a:prstGeom prst="rect">
            <a:avLst/>
          </a:prstGeom>
          <a:noFill/>
        </p:spPr>
        <p:txBody>
          <a:bodyPr wrap="none" rtlCol="0">
            <a:spAutoFit/>
          </a:bodyPr>
          <a:lstStyle/>
          <a:p>
            <a:r>
              <a:rPr lang="en-US" sz="1600" dirty="0" smtClean="0">
                <a:solidFill>
                  <a:srgbClr val="0000FF"/>
                </a:solidFill>
              </a:rPr>
              <a:t>GG, Gonzalez Hernandez, </a:t>
            </a:r>
            <a:r>
              <a:rPr lang="en-US" sz="1600" dirty="0" err="1" smtClean="0">
                <a:solidFill>
                  <a:srgbClr val="0000FF"/>
                </a:solidFill>
              </a:rPr>
              <a:t>Liuti</a:t>
            </a:r>
            <a:r>
              <a:rPr lang="en-US" sz="1600" dirty="0" smtClean="0">
                <a:solidFill>
                  <a:srgbClr val="0000FF"/>
                </a:solidFill>
              </a:rPr>
              <a:t>, </a:t>
            </a:r>
            <a:r>
              <a:rPr lang="en-US" sz="1600" dirty="0" err="1" smtClean="0">
                <a:solidFill>
                  <a:srgbClr val="0000FF"/>
                </a:solidFill>
              </a:rPr>
              <a:t>Poage</a:t>
            </a:r>
            <a:r>
              <a:rPr lang="en-US" sz="1600" dirty="0" smtClean="0">
                <a:solidFill>
                  <a:srgbClr val="0000FF"/>
                </a:solidFill>
              </a:rPr>
              <a:t>, in progress</a:t>
            </a:r>
            <a:endParaRPr lang="en-US" sz="1600" dirty="0">
              <a:solidFill>
                <a:srgbClr val="0000FF"/>
              </a:solidFill>
            </a:endParaRPr>
          </a:p>
        </p:txBody>
      </p:sp>
    </p:spTree>
    <p:extLst>
      <p:ext uri="{BB962C8B-B14F-4D97-AF65-F5344CB8AC3E}">
        <p14:creationId xmlns:p14="http://schemas.microsoft.com/office/powerpoint/2010/main" val="20785920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52400"/>
            <a:ext cx="7772400" cy="1066800"/>
          </a:xfrm>
          <a:ln w="12700">
            <a:miter lim="800000"/>
            <a:headEnd/>
            <a:tailEnd/>
          </a:ln>
          <a:extLst/>
        </p:spPr>
        <p:txBody>
          <a:bodyPr/>
          <a:lstStyle/>
          <a:p>
            <a:pPr>
              <a:defRPr/>
            </a:pPr>
            <a:r>
              <a:rPr lang="en-US" sz="3200" dirty="0" smtClean="0">
                <a:ln>
                  <a:solidFill>
                    <a:srgbClr val="800000"/>
                  </a:solidFill>
                </a:ln>
                <a:sym typeface="Arial" pitchFamily="-111" charset="0"/>
              </a:rPr>
              <a:t>GPD definitions – 8 quark + 8 gluon (twist 2)</a:t>
            </a:r>
            <a:endParaRPr lang="en-US" sz="3200" dirty="0">
              <a:ln>
                <a:solidFill>
                  <a:srgbClr val="800000"/>
                </a:solidFill>
              </a:ln>
              <a:sym typeface="Arial" pitchFamily="-111" charset="0"/>
            </a:endParaRPr>
          </a:p>
        </p:txBody>
      </p:sp>
      <p:pic>
        <p:nvPicPr>
          <p:cNvPr id="19460" name="Picture 7" descr="GPD_defns_Diehl.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76400"/>
            <a:ext cx="5791200" cy="25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8"/>
          <p:cNvSpPr txBox="1">
            <a:spLocks noChangeArrowheads="1"/>
          </p:cNvSpPr>
          <p:nvPr/>
        </p:nvSpPr>
        <p:spPr bwMode="auto">
          <a:xfrm>
            <a:off x="1447800" y="990600"/>
            <a:ext cx="6735763"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1700" dirty="0"/>
              <a:t>Momentum space nucleon matrix elements of quark field </a:t>
            </a:r>
            <a:r>
              <a:rPr lang="en-US" sz="1700" dirty="0" err="1"/>
              <a:t>correlators</a:t>
            </a:r>
            <a:r>
              <a:rPr lang="en-US" sz="1700" dirty="0"/>
              <a:t> </a:t>
            </a:r>
          </a:p>
        </p:txBody>
      </p:sp>
      <p:sp>
        <p:nvSpPr>
          <p:cNvPr id="19462" name="TextBox 9"/>
          <p:cNvSpPr txBox="1">
            <a:spLocks noChangeArrowheads="1"/>
          </p:cNvSpPr>
          <p:nvPr/>
        </p:nvSpPr>
        <p:spPr bwMode="auto">
          <a:xfrm>
            <a:off x="4999037" y="1371600"/>
            <a:ext cx="4106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1400" dirty="0"/>
              <a:t>see, e.g. M. Diehl, Eur. Phys. J. C 19, 485 (2001).</a:t>
            </a:r>
          </a:p>
        </p:txBody>
      </p:sp>
      <p:pic>
        <p:nvPicPr>
          <p:cNvPr id="19463" name="Picture 11" descr="GPD_defns2_Diehl.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343400"/>
            <a:ext cx="6705600"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5" name="TextBox 9"/>
          <p:cNvSpPr txBox="1">
            <a:spLocks noChangeArrowheads="1"/>
          </p:cNvSpPr>
          <p:nvPr/>
        </p:nvSpPr>
        <p:spPr bwMode="auto">
          <a:xfrm>
            <a:off x="6229892" y="2003194"/>
            <a:ext cx="1906592"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1600" b="1" dirty="0">
                <a:solidFill>
                  <a:srgbClr val="0000FF"/>
                </a:solidFill>
              </a:rPr>
              <a:t>Chiral even </a:t>
            </a:r>
            <a:r>
              <a:rPr lang="en-US" sz="1600" b="1" dirty="0" smtClean="0">
                <a:solidFill>
                  <a:srgbClr val="0000FF"/>
                </a:solidFill>
              </a:rPr>
              <a:t>GPDs</a:t>
            </a:r>
          </a:p>
          <a:p>
            <a:pPr eaLnBrk="1" hangingPunct="1"/>
            <a:r>
              <a:rPr lang="en-US" sz="1600" b="1" dirty="0" smtClean="0">
                <a:solidFill>
                  <a:srgbClr val="0000FF"/>
                </a:solidFill>
              </a:rPr>
              <a:t>-&gt; </a:t>
            </a:r>
            <a:r>
              <a:rPr lang="en-US" sz="1600" b="1" dirty="0" err="1" smtClean="0">
                <a:solidFill>
                  <a:srgbClr val="0000FF"/>
                </a:solidFill>
              </a:rPr>
              <a:t>Ji</a:t>
            </a:r>
            <a:r>
              <a:rPr lang="en-US" sz="1600" b="1" dirty="0" smtClean="0">
                <a:solidFill>
                  <a:srgbClr val="0000FF"/>
                </a:solidFill>
              </a:rPr>
              <a:t> sum rule</a:t>
            </a:r>
          </a:p>
        </p:txBody>
      </p:sp>
      <p:sp>
        <p:nvSpPr>
          <p:cNvPr id="19466" name="TextBox 10"/>
          <p:cNvSpPr txBox="1">
            <a:spLocks noChangeArrowheads="1"/>
          </p:cNvSpPr>
          <p:nvPr/>
        </p:nvSpPr>
        <p:spPr bwMode="auto">
          <a:xfrm>
            <a:off x="7036973" y="4724400"/>
            <a:ext cx="210702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US" sz="1600" b="1" dirty="0">
                <a:solidFill>
                  <a:srgbClr val="0000FF"/>
                </a:solidFill>
              </a:rPr>
              <a:t>Chiral odd </a:t>
            </a:r>
            <a:r>
              <a:rPr lang="en-US" sz="1600" b="1" dirty="0" smtClean="0">
                <a:solidFill>
                  <a:srgbClr val="0000FF"/>
                </a:solidFill>
              </a:rPr>
              <a:t>GPDs </a:t>
            </a:r>
          </a:p>
          <a:p>
            <a:pPr eaLnBrk="1" hangingPunct="1"/>
            <a:r>
              <a:rPr lang="en-US" sz="1600" b="1" dirty="0" smtClean="0">
                <a:solidFill>
                  <a:srgbClr val="0000FF"/>
                </a:solidFill>
              </a:rPr>
              <a:t>-&gt; </a:t>
            </a:r>
            <a:r>
              <a:rPr lang="en-US" sz="1600" b="1" dirty="0" err="1" smtClean="0">
                <a:solidFill>
                  <a:srgbClr val="0000FF"/>
                </a:solidFill>
              </a:rPr>
              <a:t>transversity</a:t>
            </a:r>
            <a:endParaRPr lang="en-US" sz="1600" b="1" dirty="0" smtClean="0">
              <a:solidFill>
                <a:srgbClr val="0000FF"/>
              </a:solidFill>
            </a:endParaRPr>
          </a:p>
          <a:p>
            <a:pPr eaLnBrk="1" hangingPunct="1"/>
            <a:r>
              <a:rPr lang="en-US" sz="1600" b="1" dirty="0" smtClean="0">
                <a:solidFill>
                  <a:srgbClr val="0000FF"/>
                </a:solidFill>
              </a:rPr>
              <a:t>How to measure </a:t>
            </a:r>
          </a:p>
          <a:p>
            <a:pPr eaLnBrk="1" hangingPunct="1"/>
            <a:r>
              <a:rPr lang="en-US" sz="1600" b="1" dirty="0">
                <a:solidFill>
                  <a:srgbClr val="0000FF"/>
                </a:solidFill>
              </a:rPr>
              <a:t>a</a:t>
            </a:r>
            <a:r>
              <a:rPr lang="en-US" sz="1600" b="1" dirty="0" smtClean="0">
                <a:solidFill>
                  <a:srgbClr val="0000FF"/>
                </a:solidFill>
              </a:rPr>
              <a:t>nd/or </a:t>
            </a:r>
          </a:p>
          <a:p>
            <a:pPr eaLnBrk="1" hangingPunct="1"/>
            <a:r>
              <a:rPr lang="en-US" sz="1600" b="1" dirty="0">
                <a:solidFill>
                  <a:srgbClr val="0000FF"/>
                </a:solidFill>
              </a:rPr>
              <a:t>p</a:t>
            </a:r>
            <a:r>
              <a:rPr lang="en-US" sz="1600" b="1" dirty="0" smtClean="0">
                <a:solidFill>
                  <a:srgbClr val="0000FF"/>
                </a:solidFill>
              </a:rPr>
              <a:t>arameterize them? </a:t>
            </a:r>
            <a:endParaRPr lang="en-US" sz="1600" b="1" dirty="0">
              <a:solidFill>
                <a:srgbClr val="0000FF"/>
              </a:solidFill>
            </a:endParaRPr>
          </a:p>
        </p:txBody>
      </p:sp>
      <p:sp>
        <p:nvSpPr>
          <p:cNvPr id="19467" name="Right Brace 11"/>
          <p:cNvSpPr>
            <a:spLocks/>
          </p:cNvSpPr>
          <p:nvPr/>
        </p:nvSpPr>
        <p:spPr bwMode="auto">
          <a:xfrm>
            <a:off x="5943600" y="1828800"/>
            <a:ext cx="228600" cy="2057400"/>
          </a:xfrm>
          <a:prstGeom prst="rightBrace">
            <a:avLst>
              <a:gd name="adj1" fmla="val 8324"/>
              <a:gd name="adj2" fmla="val 50000"/>
            </a:avLst>
          </a:prstGeom>
          <a:solidFill>
            <a:srgbClr val="BBE0E3"/>
          </a:solidFill>
          <a:ln w="9525">
            <a:solidFill>
              <a:srgbClr val="000000"/>
            </a:solidFill>
            <a:round/>
            <a:headEnd/>
            <a:tailEnd/>
          </a:ln>
        </p:spPr>
        <p:txBody>
          <a:bodyPr/>
          <a:lstStyle/>
          <a:p>
            <a:endParaRPr lang="en-US"/>
          </a:p>
        </p:txBody>
      </p:sp>
      <p:sp>
        <p:nvSpPr>
          <p:cNvPr id="19468" name="Right Brace 12"/>
          <p:cNvSpPr>
            <a:spLocks/>
          </p:cNvSpPr>
          <p:nvPr/>
        </p:nvSpPr>
        <p:spPr bwMode="auto">
          <a:xfrm>
            <a:off x="6705600" y="4495800"/>
            <a:ext cx="304800" cy="1752600"/>
          </a:xfrm>
          <a:prstGeom prst="rightBrace">
            <a:avLst>
              <a:gd name="adj1" fmla="val 8332"/>
              <a:gd name="adj2" fmla="val 50000"/>
            </a:avLst>
          </a:prstGeom>
          <a:solidFill>
            <a:srgbClr val="BBE0E3"/>
          </a:solidFill>
          <a:ln w="9525">
            <a:solidFill>
              <a:srgbClr val="000000"/>
            </a:solidFill>
            <a:round/>
            <a:headEnd/>
            <a:tailEnd/>
          </a:ln>
        </p:spPr>
        <p:txBody>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4147449208"/>
              </p:ext>
            </p:extLst>
          </p:nvPr>
        </p:nvGraphicFramePr>
        <p:xfrm>
          <a:off x="5740400" y="3886200"/>
          <a:ext cx="3390900" cy="457200"/>
        </p:xfrm>
        <a:graphic>
          <a:graphicData uri="http://schemas.openxmlformats.org/presentationml/2006/ole">
            <mc:AlternateContent xmlns:mc="http://schemas.openxmlformats.org/markup-compatibility/2006">
              <mc:Choice xmlns:v="urn:schemas-microsoft-com:vml" Requires="v">
                <p:oleObj spid="_x0000_s1318" name="Equation" r:id="rId6" imgW="2260600" imgH="304800" progId="Equation.DSMT4">
                  <p:embed/>
                </p:oleObj>
              </mc:Choice>
              <mc:Fallback>
                <p:oleObj name="Equation" r:id="rId6" imgW="2260600" imgH="304800" progId="Equation.DSMT4">
                  <p:embed/>
                  <p:pic>
                    <p:nvPicPr>
                      <p:cNvPr id="0" name=""/>
                      <p:cNvPicPr/>
                      <p:nvPr/>
                    </p:nvPicPr>
                    <p:blipFill>
                      <a:blip r:embed="rId7"/>
                      <a:stretch>
                        <a:fillRect/>
                      </a:stretch>
                    </p:blipFill>
                    <p:spPr>
                      <a:xfrm>
                        <a:off x="5740400" y="3886200"/>
                        <a:ext cx="3390900" cy="457200"/>
                      </a:xfrm>
                      <a:prstGeom prst="rect">
                        <a:avLst/>
                      </a:prstGeom>
                    </p:spPr>
                  </p:pic>
                </p:oleObj>
              </mc:Fallback>
            </mc:AlternateContent>
          </a:graphicData>
        </a:graphic>
      </p:graphicFrame>
      <p:sp>
        <p:nvSpPr>
          <p:cNvPr id="5" name="Frame 4"/>
          <p:cNvSpPr/>
          <p:nvPr/>
        </p:nvSpPr>
        <p:spPr bwMode="auto">
          <a:xfrm>
            <a:off x="2286000" y="2438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17" name="Frame 16"/>
          <p:cNvSpPr/>
          <p:nvPr/>
        </p:nvSpPr>
        <p:spPr bwMode="auto">
          <a:xfrm>
            <a:off x="3124200" y="2438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18" name="Frame 17"/>
          <p:cNvSpPr/>
          <p:nvPr/>
        </p:nvSpPr>
        <p:spPr bwMode="auto">
          <a:xfrm>
            <a:off x="2286000" y="3581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19" name="Frame 18"/>
          <p:cNvSpPr/>
          <p:nvPr/>
        </p:nvSpPr>
        <p:spPr bwMode="auto">
          <a:xfrm>
            <a:off x="3276600" y="3581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20" name="Frame 19"/>
          <p:cNvSpPr/>
          <p:nvPr/>
        </p:nvSpPr>
        <p:spPr bwMode="auto">
          <a:xfrm>
            <a:off x="2209800" y="5105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21" name="Frame 20"/>
          <p:cNvSpPr/>
          <p:nvPr/>
        </p:nvSpPr>
        <p:spPr bwMode="auto">
          <a:xfrm>
            <a:off x="3276600" y="51054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22" name="Frame 21"/>
          <p:cNvSpPr/>
          <p:nvPr/>
        </p:nvSpPr>
        <p:spPr bwMode="auto">
          <a:xfrm>
            <a:off x="2209800" y="57912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23" name="Frame 22"/>
          <p:cNvSpPr/>
          <p:nvPr/>
        </p:nvSpPr>
        <p:spPr bwMode="auto">
          <a:xfrm>
            <a:off x="4267200" y="5791200"/>
            <a:ext cx="304800" cy="381000"/>
          </a:xfrm>
          <a:prstGeom prst="frame">
            <a:avLst>
              <a:gd name="adj1" fmla="val 2696"/>
            </a:avLst>
          </a:prstGeom>
          <a:solidFill>
            <a:srgbClr val="BBE0E3"/>
          </a:solidFill>
          <a:ln w="9525" cap="flat" cmpd="sng" algn="ctr">
            <a:solidFill>
              <a:srgbClr val="D62DB3"/>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endParaRPr>
          </a:p>
        </p:txBody>
      </p:sp>
      <p:sp>
        <p:nvSpPr>
          <p:cNvPr id="6" name="Footer Placeholder 5"/>
          <p:cNvSpPr>
            <a:spLocks noGrp="1"/>
          </p:cNvSpPr>
          <p:nvPr>
            <p:ph type="ftr" sz="quarter" idx="11"/>
          </p:nvPr>
        </p:nvSpPr>
        <p:spPr/>
        <p:txBody>
          <a:bodyPr/>
          <a:lstStyle/>
          <a:p>
            <a:r>
              <a:rPr lang="en-US" dirty="0" smtClean="0"/>
              <a:t>G. R. Goldstein  SPIN 2016</a:t>
            </a:r>
            <a:endParaRPr lang="en-US" dirty="0"/>
          </a:p>
        </p:txBody>
      </p:sp>
      <p:sp>
        <p:nvSpPr>
          <p:cNvPr id="4" name="Date Placeholder 3"/>
          <p:cNvSpPr>
            <a:spLocks noGrp="1"/>
          </p:cNvSpPr>
          <p:nvPr>
            <p:ph type="dt" sz="half" idx="10"/>
          </p:nvPr>
        </p:nvSpPr>
        <p:spPr/>
        <p:txBody>
          <a:bodyPr/>
          <a:lstStyle/>
          <a:p>
            <a:fld id="{E3850630-7A16-CF4F-A407-F7702D3F3260}" type="datetime1">
              <a:rPr lang="en-US" smtClean="0"/>
              <a:t>9/26/16</a:t>
            </a:fld>
            <a:endParaRPr lang="en-US"/>
          </a:p>
        </p:txBody>
      </p:sp>
      <p:sp>
        <p:nvSpPr>
          <p:cNvPr id="7" name="Slide Number Placeholder 6"/>
          <p:cNvSpPr>
            <a:spLocks noGrp="1"/>
          </p:cNvSpPr>
          <p:nvPr>
            <p:ph type="sldNum" sz="quarter" idx="12"/>
          </p:nvPr>
        </p:nvSpPr>
        <p:spPr/>
        <p:txBody>
          <a:bodyPr/>
          <a:lstStyle/>
          <a:p>
            <a:fld id="{078DD6A8-279E-9247-AA2E-4C162CBD7DC9}" type="slidenum">
              <a:rPr lang="en-US" smtClean="0"/>
              <a:t>6</a:t>
            </a:fld>
            <a:endParaRPr lang="en-US"/>
          </a:p>
        </p:txBody>
      </p:sp>
    </p:spTree>
    <p:extLst>
      <p:ext uri="{BB962C8B-B14F-4D97-AF65-F5344CB8AC3E}">
        <p14:creationId xmlns:p14="http://schemas.microsoft.com/office/powerpoint/2010/main" val="14342370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93138859"/>
              </p:ext>
            </p:extLst>
          </p:nvPr>
        </p:nvGraphicFramePr>
        <p:xfrm>
          <a:off x="604838" y="1524000"/>
          <a:ext cx="5915025" cy="1073150"/>
        </p:xfrm>
        <a:graphic>
          <a:graphicData uri="http://schemas.openxmlformats.org/presentationml/2006/ole">
            <mc:AlternateContent xmlns:mc="http://schemas.openxmlformats.org/markup-compatibility/2006">
              <mc:Choice xmlns:v="urn:schemas-microsoft-com:vml" Requires="v">
                <p:oleObj spid="_x0000_s45155" name="Equation" r:id="rId3" imgW="2590800" imgH="469900" progId="Equation.DSMT4">
                  <p:embed/>
                </p:oleObj>
              </mc:Choice>
              <mc:Fallback>
                <p:oleObj name="Equation" r:id="rId3" imgW="2590800" imgH="469900" progId="Equation.DSMT4">
                  <p:embed/>
                  <p:pic>
                    <p:nvPicPr>
                      <p:cNvPr id="0" name=""/>
                      <p:cNvPicPr/>
                      <p:nvPr/>
                    </p:nvPicPr>
                    <p:blipFill>
                      <a:blip r:embed="rId4"/>
                      <a:stretch>
                        <a:fillRect/>
                      </a:stretch>
                    </p:blipFill>
                    <p:spPr>
                      <a:xfrm>
                        <a:off x="604838" y="1524000"/>
                        <a:ext cx="5915025" cy="107315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765667092"/>
              </p:ext>
            </p:extLst>
          </p:nvPr>
        </p:nvGraphicFramePr>
        <p:xfrm>
          <a:off x="1981200" y="2667000"/>
          <a:ext cx="3056236" cy="1066800"/>
        </p:xfrm>
        <a:graphic>
          <a:graphicData uri="http://schemas.openxmlformats.org/presentationml/2006/ole">
            <mc:AlternateContent xmlns:mc="http://schemas.openxmlformats.org/markup-compatibility/2006">
              <mc:Choice xmlns:v="urn:schemas-microsoft-com:vml" Requires="v">
                <p:oleObj spid="_x0000_s45156" name="Equation" r:id="rId5" imgW="1346200" imgH="469900" progId="Equation.DSMT4">
                  <p:embed/>
                </p:oleObj>
              </mc:Choice>
              <mc:Fallback>
                <p:oleObj name="Equation" r:id="rId5" imgW="1346200" imgH="469900" progId="Equation.DSMT4">
                  <p:embed/>
                  <p:pic>
                    <p:nvPicPr>
                      <p:cNvPr id="0" name=""/>
                      <p:cNvPicPr/>
                      <p:nvPr/>
                    </p:nvPicPr>
                    <p:blipFill>
                      <a:blip r:embed="rId6"/>
                      <a:stretch>
                        <a:fillRect/>
                      </a:stretch>
                    </p:blipFill>
                    <p:spPr>
                      <a:xfrm>
                        <a:off x="1981200" y="2667000"/>
                        <a:ext cx="3056236" cy="10668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7136175"/>
              </p:ext>
            </p:extLst>
          </p:nvPr>
        </p:nvGraphicFramePr>
        <p:xfrm>
          <a:off x="2057400" y="4952999"/>
          <a:ext cx="3048000" cy="1074057"/>
        </p:xfrm>
        <a:graphic>
          <a:graphicData uri="http://schemas.openxmlformats.org/presentationml/2006/ole">
            <mc:AlternateContent xmlns:mc="http://schemas.openxmlformats.org/markup-compatibility/2006">
              <mc:Choice xmlns:v="urn:schemas-microsoft-com:vml" Requires="v">
                <p:oleObj spid="_x0000_s45157" name="Equation" r:id="rId7" imgW="1333500" imgH="469900" progId="Equation.DSMT4">
                  <p:embed/>
                </p:oleObj>
              </mc:Choice>
              <mc:Fallback>
                <p:oleObj name="Equation" r:id="rId7" imgW="1333500" imgH="469900" progId="Equation.DSMT4">
                  <p:embed/>
                  <p:pic>
                    <p:nvPicPr>
                      <p:cNvPr id="0" name=""/>
                      <p:cNvPicPr/>
                      <p:nvPr/>
                    </p:nvPicPr>
                    <p:blipFill>
                      <a:blip r:embed="rId8"/>
                      <a:stretch>
                        <a:fillRect/>
                      </a:stretch>
                    </p:blipFill>
                    <p:spPr>
                      <a:xfrm>
                        <a:off x="2057400" y="4952999"/>
                        <a:ext cx="3048000" cy="1074057"/>
                      </a:xfrm>
                      <a:prstGeom prst="rect">
                        <a:avLst/>
                      </a:prstGeom>
                    </p:spPr>
                  </p:pic>
                </p:oleObj>
              </mc:Fallback>
            </mc:AlternateContent>
          </a:graphicData>
        </a:graphic>
      </p:graphicFrame>
      <p:sp>
        <p:nvSpPr>
          <p:cNvPr id="8" name="TextBox 7"/>
          <p:cNvSpPr txBox="1"/>
          <p:nvPr/>
        </p:nvSpPr>
        <p:spPr>
          <a:xfrm>
            <a:off x="1981200" y="188893"/>
            <a:ext cx="6705600" cy="954107"/>
          </a:xfrm>
          <a:prstGeom prst="rect">
            <a:avLst/>
          </a:prstGeom>
          <a:noFill/>
        </p:spPr>
        <p:txBody>
          <a:bodyPr wrap="square" rtlCol="0">
            <a:spAutoFit/>
          </a:bodyPr>
          <a:lstStyle/>
          <a:p>
            <a:r>
              <a:rPr lang="en-US" sz="2800" dirty="0" smtClean="0">
                <a:solidFill>
                  <a:srgbClr val="0000FF"/>
                </a:solidFill>
                <a:cs typeface="Comic Sans MS"/>
              </a:rPr>
              <a:t>Normalizing &amp; constraining quark GPDs – Chiral even</a:t>
            </a:r>
            <a:endParaRPr lang="en-US" sz="2800" dirty="0">
              <a:solidFill>
                <a:srgbClr val="0000FF"/>
              </a:solidFill>
              <a:cs typeface="Comic Sans MS"/>
            </a:endParaRPr>
          </a:p>
        </p:txBody>
      </p:sp>
      <p:sp>
        <p:nvSpPr>
          <p:cNvPr id="9" name="TextBox 8"/>
          <p:cNvSpPr txBox="1"/>
          <p:nvPr/>
        </p:nvSpPr>
        <p:spPr>
          <a:xfrm>
            <a:off x="1600200" y="1143000"/>
            <a:ext cx="4549092" cy="400110"/>
          </a:xfrm>
          <a:prstGeom prst="rect">
            <a:avLst/>
          </a:prstGeom>
          <a:noFill/>
        </p:spPr>
        <p:txBody>
          <a:bodyPr wrap="none" rtlCol="0">
            <a:spAutoFit/>
          </a:bodyPr>
          <a:lstStyle/>
          <a:p>
            <a:r>
              <a:rPr lang="en-US" sz="2000" dirty="0" smtClean="0">
                <a:solidFill>
                  <a:schemeClr val="accent6">
                    <a:lumMod val="75000"/>
                  </a:schemeClr>
                </a:solidFill>
                <a:latin typeface="Comic Sans MS"/>
                <a:cs typeface="Comic Sans MS"/>
              </a:rPr>
              <a:t>Form factor,                Forward limit</a:t>
            </a:r>
            <a:endParaRPr lang="en-US" sz="2000" dirty="0">
              <a:solidFill>
                <a:schemeClr val="accent6">
                  <a:lumMod val="75000"/>
                </a:schemeClr>
              </a:solidFill>
              <a:latin typeface="Comic Sans MS"/>
              <a:cs typeface="Comic Sans MS"/>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327302036"/>
              </p:ext>
            </p:extLst>
          </p:nvPr>
        </p:nvGraphicFramePr>
        <p:xfrm>
          <a:off x="533400" y="3886200"/>
          <a:ext cx="7737389" cy="990600"/>
        </p:xfrm>
        <a:graphic>
          <a:graphicData uri="http://schemas.openxmlformats.org/presentationml/2006/ole">
            <mc:AlternateContent xmlns:mc="http://schemas.openxmlformats.org/markup-compatibility/2006">
              <mc:Choice xmlns:v="urn:schemas-microsoft-com:vml" Requires="v">
                <p:oleObj spid="_x0000_s45158" name="Equation" r:id="rId9" imgW="3670300" imgH="469900" progId="Equation.DSMT4">
                  <p:embed/>
                </p:oleObj>
              </mc:Choice>
              <mc:Fallback>
                <p:oleObj name="Equation" r:id="rId9" imgW="3670300" imgH="469900" progId="Equation.DSMT4">
                  <p:embed/>
                  <p:pic>
                    <p:nvPicPr>
                      <p:cNvPr id="0" name=""/>
                      <p:cNvPicPr/>
                      <p:nvPr/>
                    </p:nvPicPr>
                    <p:blipFill>
                      <a:blip r:embed="rId10"/>
                      <a:stretch>
                        <a:fillRect/>
                      </a:stretch>
                    </p:blipFill>
                    <p:spPr>
                      <a:xfrm>
                        <a:off x="533400" y="3886200"/>
                        <a:ext cx="7737389" cy="990600"/>
                      </a:xfrm>
                      <a:prstGeom prst="rect">
                        <a:avLst/>
                      </a:prstGeom>
                    </p:spPr>
                  </p:pic>
                </p:oleObj>
              </mc:Fallback>
            </mc:AlternateContent>
          </a:graphicData>
        </a:graphic>
      </p:graphicFrame>
      <p:sp>
        <p:nvSpPr>
          <p:cNvPr id="11" name="TextBox 10"/>
          <p:cNvSpPr txBox="1"/>
          <p:nvPr/>
        </p:nvSpPr>
        <p:spPr>
          <a:xfrm>
            <a:off x="6679976" y="1981200"/>
            <a:ext cx="2464024" cy="369332"/>
          </a:xfrm>
          <a:prstGeom prst="rect">
            <a:avLst/>
          </a:prstGeom>
          <a:noFill/>
        </p:spPr>
        <p:txBody>
          <a:bodyPr wrap="none" rtlCol="0">
            <a:spAutoFit/>
          </a:bodyPr>
          <a:lstStyle/>
          <a:p>
            <a:r>
              <a:rPr lang="en-US" sz="1800" dirty="0" smtClean="0">
                <a:solidFill>
                  <a:srgbClr val="D62DB3"/>
                </a:solidFill>
                <a:latin typeface="Comic Sans MS"/>
                <a:cs typeface="Comic Sans MS"/>
              </a:rPr>
              <a:t>Integrates to charge</a:t>
            </a:r>
            <a:endParaRPr lang="en-US" sz="1800" dirty="0">
              <a:solidFill>
                <a:srgbClr val="D62DB3"/>
              </a:solidFill>
              <a:latin typeface="Comic Sans MS"/>
              <a:cs typeface="Comic Sans MS"/>
            </a:endParaRPr>
          </a:p>
        </p:txBody>
      </p:sp>
      <p:sp>
        <p:nvSpPr>
          <p:cNvPr id="12" name="TextBox 11"/>
          <p:cNvSpPr txBox="1"/>
          <p:nvPr/>
        </p:nvSpPr>
        <p:spPr>
          <a:xfrm>
            <a:off x="5867400" y="4724400"/>
            <a:ext cx="3033440" cy="369332"/>
          </a:xfrm>
          <a:prstGeom prst="rect">
            <a:avLst/>
          </a:prstGeom>
          <a:noFill/>
        </p:spPr>
        <p:txBody>
          <a:bodyPr wrap="none" rtlCol="0">
            <a:spAutoFit/>
          </a:bodyPr>
          <a:lstStyle/>
          <a:p>
            <a:r>
              <a:rPr lang="en-US" sz="1800" dirty="0" smtClean="0">
                <a:solidFill>
                  <a:srgbClr val="D62DB3"/>
                </a:solidFill>
                <a:latin typeface="Comic Sans MS"/>
                <a:cs typeface="Comic Sans MS"/>
              </a:rPr>
              <a:t>Integrates to axial charge</a:t>
            </a:r>
            <a:endParaRPr lang="en-US" sz="1800" dirty="0">
              <a:solidFill>
                <a:srgbClr val="D62DB3"/>
              </a:solidFill>
              <a:latin typeface="Comic Sans MS"/>
              <a:cs typeface="Comic Sans MS"/>
            </a:endParaRPr>
          </a:p>
        </p:txBody>
      </p:sp>
      <p:sp>
        <p:nvSpPr>
          <p:cNvPr id="14" name="TextBox 13"/>
          <p:cNvSpPr txBox="1"/>
          <p:nvPr/>
        </p:nvSpPr>
        <p:spPr>
          <a:xfrm>
            <a:off x="5562600" y="3048000"/>
            <a:ext cx="3636219" cy="369332"/>
          </a:xfrm>
          <a:prstGeom prst="rect">
            <a:avLst/>
          </a:prstGeom>
          <a:noFill/>
        </p:spPr>
        <p:txBody>
          <a:bodyPr wrap="none" rtlCol="0">
            <a:spAutoFit/>
          </a:bodyPr>
          <a:lstStyle/>
          <a:p>
            <a:r>
              <a:rPr lang="en-US" sz="1800" dirty="0" smtClean="0">
                <a:solidFill>
                  <a:srgbClr val="D62DB3"/>
                </a:solidFill>
                <a:latin typeface="Comic Sans MS"/>
                <a:cs typeface="Comic Sans MS"/>
                <a:sym typeface="Wingdings"/>
              </a:rPr>
              <a:t></a:t>
            </a:r>
            <a:r>
              <a:rPr lang="en-US" sz="1800" dirty="0" smtClean="0">
                <a:solidFill>
                  <a:srgbClr val="D62DB3"/>
                </a:solidFill>
                <a:latin typeface="Comic Sans MS"/>
                <a:cs typeface="Comic Sans MS"/>
              </a:rPr>
              <a:t>Anomalous magnetic moments</a:t>
            </a:r>
            <a:endParaRPr lang="en-US" sz="1800" dirty="0">
              <a:solidFill>
                <a:srgbClr val="D62DB3"/>
              </a:solidFill>
              <a:latin typeface="Comic Sans MS"/>
              <a:cs typeface="Comic Sans MS"/>
            </a:endParaRPr>
          </a:p>
        </p:txBody>
      </p:sp>
      <p:sp>
        <p:nvSpPr>
          <p:cNvPr id="2" name="Footer Placeholder 1"/>
          <p:cNvSpPr>
            <a:spLocks noGrp="1"/>
          </p:cNvSpPr>
          <p:nvPr>
            <p:ph type="ftr" sz="quarter" idx="11"/>
          </p:nvPr>
        </p:nvSpPr>
        <p:spPr/>
        <p:txBody>
          <a:bodyPr/>
          <a:lstStyle/>
          <a:p>
            <a:r>
              <a:rPr lang="en-US" dirty="0" smtClean="0"/>
              <a:t>G. R. Goldstein  SPIN 2016</a:t>
            </a:r>
            <a:endParaRPr lang="en-US" dirty="0"/>
          </a:p>
        </p:txBody>
      </p:sp>
      <p:pic>
        <p:nvPicPr>
          <p:cNvPr id="13" name="Picture 3"/>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2268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fld id="{97DE20BE-FE0D-3049-AA86-BE5D9052D6AB}" type="datetime1">
              <a:rPr lang="en-US" smtClean="0"/>
              <a:t>9/26/16</a:t>
            </a:fld>
            <a:endParaRPr lang="en-US"/>
          </a:p>
        </p:txBody>
      </p:sp>
      <p:sp>
        <p:nvSpPr>
          <p:cNvPr id="6" name="Slide Number Placeholder 5"/>
          <p:cNvSpPr>
            <a:spLocks noGrp="1"/>
          </p:cNvSpPr>
          <p:nvPr>
            <p:ph type="sldNum" sz="quarter" idx="12"/>
          </p:nvPr>
        </p:nvSpPr>
        <p:spPr/>
        <p:txBody>
          <a:bodyPr/>
          <a:lstStyle/>
          <a:p>
            <a:fld id="{078DD6A8-279E-9247-AA2E-4C162CBD7DC9}" type="slidenum">
              <a:rPr lang="en-US" smtClean="0"/>
              <a:t>7</a:t>
            </a:fld>
            <a:endParaRPr lang="en-US"/>
          </a:p>
        </p:txBody>
      </p:sp>
    </p:spTree>
    <p:extLst>
      <p:ext uri="{BB962C8B-B14F-4D97-AF65-F5344CB8AC3E}">
        <p14:creationId xmlns:p14="http://schemas.microsoft.com/office/powerpoint/2010/main" val="3780924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0677" y="2031974"/>
            <a:ext cx="7660496"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800" dirty="0" smtClean="0">
                <a:solidFill>
                  <a:srgbClr val="0000FF"/>
                </a:solidFill>
              </a:rPr>
              <a:t>The Model for </a:t>
            </a:r>
            <a:r>
              <a:rPr lang="en-US" sz="2800" dirty="0">
                <a:solidFill>
                  <a:srgbClr val="0000FF"/>
                </a:solidFill>
              </a:rPr>
              <a:t>v</a:t>
            </a:r>
            <a:r>
              <a:rPr lang="en-US" sz="2800" dirty="0" smtClean="0">
                <a:solidFill>
                  <a:srgbClr val="0000FF"/>
                </a:solidFill>
              </a:rPr>
              <a:t>alence quarks– </a:t>
            </a:r>
            <a:r>
              <a:rPr lang="en-US" sz="2800" dirty="0" err="1">
                <a:solidFill>
                  <a:srgbClr val="0000FF"/>
                </a:solidFill>
              </a:rPr>
              <a:t>R</a:t>
            </a:r>
            <a:r>
              <a:rPr lang="en-US" sz="2800" dirty="0" err="1" smtClean="0">
                <a:solidFill>
                  <a:srgbClr val="0000FF"/>
                </a:solidFill>
              </a:rPr>
              <a:t>eggeized</a:t>
            </a:r>
            <a:r>
              <a:rPr lang="en-US" sz="2800" dirty="0" smtClean="0">
                <a:solidFill>
                  <a:srgbClr val="0000FF"/>
                </a:solidFill>
              </a:rPr>
              <a:t> </a:t>
            </a:r>
            <a:r>
              <a:rPr lang="en-US" sz="2800" dirty="0" err="1">
                <a:solidFill>
                  <a:srgbClr val="0000FF"/>
                </a:solidFill>
              </a:rPr>
              <a:t>D</a:t>
            </a:r>
            <a:r>
              <a:rPr lang="en-US" sz="2800" dirty="0" err="1" smtClean="0">
                <a:solidFill>
                  <a:srgbClr val="0000FF"/>
                </a:solidFill>
              </a:rPr>
              <a:t>iquarks</a:t>
            </a:r>
            <a:endParaRPr lang="en-US" sz="2800" dirty="0">
              <a:solidFill>
                <a:srgbClr val="0000FF"/>
              </a:solidFill>
            </a:endParaRPr>
          </a:p>
        </p:txBody>
      </p:sp>
      <p:sp>
        <p:nvSpPr>
          <p:cNvPr id="6" name="TextBox 5"/>
          <p:cNvSpPr txBox="1"/>
          <p:nvPr/>
        </p:nvSpPr>
        <p:spPr>
          <a:xfrm>
            <a:off x="1447800" y="3033838"/>
            <a:ext cx="6309414" cy="138499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800" dirty="0" smtClean="0">
                <a:solidFill>
                  <a:srgbClr val="0000FF"/>
                </a:solidFill>
              </a:rPr>
              <a:t>The Model – first for Chiral Even – </a:t>
            </a:r>
          </a:p>
          <a:p>
            <a:r>
              <a:rPr lang="en-US" sz="2800" dirty="0">
                <a:solidFill>
                  <a:srgbClr val="0000FF"/>
                </a:solidFill>
              </a:rPr>
              <a:t> </a:t>
            </a:r>
            <a:r>
              <a:rPr lang="en-US" sz="2800" dirty="0" smtClean="0">
                <a:solidFill>
                  <a:srgbClr val="0000FF"/>
                </a:solidFill>
              </a:rPr>
              <a:t>    </a:t>
            </a:r>
            <a:r>
              <a:rPr lang="en-US" sz="2800" dirty="0" err="1" smtClean="0">
                <a:solidFill>
                  <a:srgbClr val="0000FF"/>
                </a:solidFill>
              </a:rPr>
              <a:t>Reggeized</a:t>
            </a:r>
            <a:r>
              <a:rPr lang="en-US" sz="2800" dirty="0" smtClean="0">
                <a:solidFill>
                  <a:srgbClr val="0000FF"/>
                </a:solidFill>
              </a:rPr>
              <a:t> </a:t>
            </a:r>
            <a:r>
              <a:rPr lang="en-US" sz="2800" dirty="0" err="1" smtClean="0">
                <a:solidFill>
                  <a:srgbClr val="0000FF"/>
                </a:solidFill>
              </a:rPr>
              <a:t>Diquark</a:t>
            </a:r>
            <a:r>
              <a:rPr lang="en-US" sz="2800" dirty="0" smtClean="0">
                <a:solidFill>
                  <a:srgbClr val="0000FF"/>
                </a:solidFill>
              </a:rPr>
              <a:t> Spectator</a:t>
            </a:r>
          </a:p>
          <a:p>
            <a:r>
              <a:rPr lang="en-US" sz="2800" dirty="0" err="1" smtClean="0">
                <a:solidFill>
                  <a:srgbClr val="0000FF"/>
                </a:solidFill>
              </a:rPr>
              <a:t>Diquark</a:t>
            </a:r>
            <a:r>
              <a:rPr lang="en-US" sz="2800" dirty="0" smtClean="0">
                <a:solidFill>
                  <a:srgbClr val="0000FF"/>
                </a:solidFill>
              </a:rPr>
              <a:t>: Color anti-3, scalar &amp; axial vector </a:t>
            </a:r>
            <a:endParaRPr lang="en-US" sz="2800" dirty="0">
              <a:solidFill>
                <a:srgbClr val="0000FF"/>
              </a:solidFill>
            </a:endParaRPr>
          </a:p>
        </p:txBody>
      </p:sp>
      <p:sp>
        <p:nvSpPr>
          <p:cNvPr id="3" name="Footer Placeholder 2"/>
          <p:cNvSpPr>
            <a:spLocks noGrp="1"/>
          </p:cNvSpPr>
          <p:nvPr>
            <p:ph type="ftr" sz="quarter" idx="11"/>
          </p:nvPr>
        </p:nvSpPr>
        <p:spPr/>
        <p:txBody>
          <a:bodyPr/>
          <a:lstStyle/>
          <a:p>
            <a:r>
              <a:rPr lang="en-US" dirty="0" smtClean="0"/>
              <a:t>G. R. Goldstein  SPIN 2016</a:t>
            </a:r>
            <a:endParaRPr lang="en-US" dirty="0"/>
          </a:p>
        </p:txBody>
      </p:sp>
      <p:pic>
        <p:nvPicPr>
          <p:cNvPr id="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fld id="{53B4D8CE-1345-0F49-B9B3-3BD2BACC5986}" type="datetime1">
              <a:rPr lang="en-US" smtClean="0"/>
              <a:t>9/26/16</a:t>
            </a:fld>
            <a:endParaRPr lang="en-US"/>
          </a:p>
        </p:txBody>
      </p:sp>
      <p:sp>
        <p:nvSpPr>
          <p:cNvPr id="7" name="Slide Number Placeholder 6"/>
          <p:cNvSpPr>
            <a:spLocks noGrp="1"/>
          </p:cNvSpPr>
          <p:nvPr>
            <p:ph type="sldNum" sz="quarter" idx="12"/>
          </p:nvPr>
        </p:nvSpPr>
        <p:spPr/>
        <p:txBody>
          <a:bodyPr/>
          <a:lstStyle/>
          <a:p>
            <a:fld id="{078DD6A8-279E-9247-AA2E-4C162CBD7DC9}" type="slidenum">
              <a:rPr lang="en-US" smtClean="0"/>
              <a:t>8</a:t>
            </a:fld>
            <a:endParaRPr lang="en-US"/>
          </a:p>
        </p:txBody>
      </p:sp>
    </p:spTree>
    <p:extLst>
      <p:ext uri="{BB962C8B-B14F-4D97-AF65-F5344CB8AC3E}">
        <p14:creationId xmlns:p14="http://schemas.microsoft.com/office/powerpoint/2010/main" val="628185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178" y="641350"/>
            <a:ext cx="3845866" cy="1143000"/>
          </a:xfrm>
        </p:spPr>
        <p:txBody>
          <a:bodyPr>
            <a:noAutofit/>
          </a:bodyPr>
          <a:lstStyle/>
          <a:p>
            <a:r>
              <a:rPr lang="en-US" sz="3200" dirty="0" smtClean="0"/>
              <a:t>“flexible” covariant model</a:t>
            </a:r>
            <a:endParaRPr lang="en-US" sz="3200" dirty="0"/>
          </a:p>
        </p:txBody>
      </p:sp>
      <p:sp>
        <p:nvSpPr>
          <p:cNvPr id="4" name="Date Placeholder 3"/>
          <p:cNvSpPr>
            <a:spLocks noGrp="1"/>
          </p:cNvSpPr>
          <p:nvPr>
            <p:ph type="dt" sz="half" idx="10"/>
          </p:nvPr>
        </p:nvSpPr>
        <p:spPr/>
        <p:txBody>
          <a:bodyPr/>
          <a:lstStyle/>
          <a:p>
            <a:fld id="{100E82C4-F210-DB49-AD18-EC114568BF67}" type="datetime1">
              <a:rPr lang="en-US" smtClean="0"/>
              <a:t>9/26/16</a:t>
            </a:fld>
            <a:endParaRPr lang="en-US"/>
          </a:p>
        </p:txBody>
      </p:sp>
      <p:sp>
        <p:nvSpPr>
          <p:cNvPr id="5" name="Footer Placeholder 4"/>
          <p:cNvSpPr>
            <a:spLocks noGrp="1"/>
          </p:cNvSpPr>
          <p:nvPr>
            <p:ph type="ftr" sz="quarter" idx="11"/>
          </p:nvPr>
        </p:nvSpPr>
        <p:spPr/>
        <p:txBody>
          <a:bodyPr/>
          <a:lstStyle/>
          <a:p>
            <a:r>
              <a:rPr lang="en-US" smtClean="0"/>
              <a:t>G. R. Goldstein  SPIN 2016</a:t>
            </a:r>
            <a:endParaRPr lang="en-US" dirty="0"/>
          </a:p>
        </p:txBody>
      </p:sp>
      <p:sp>
        <p:nvSpPr>
          <p:cNvPr id="6" name="Slide Number Placeholder 5"/>
          <p:cNvSpPr>
            <a:spLocks noGrp="1"/>
          </p:cNvSpPr>
          <p:nvPr>
            <p:ph type="sldNum" sz="quarter" idx="12"/>
          </p:nvPr>
        </p:nvSpPr>
        <p:spPr/>
        <p:txBody>
          <a:bodyPr/>
          <a:lstStyle/>
          <a:p>
            <a:fld id="{078DD6A8-279E-9247-AA2E-4C162CBD7DC9}" type="slidenum">
              <a:rPr lang="en-US" smtClean="0"/>
              <a:t>9</a:t>
            </a:fld>
            <a:endParaRPr lang="en-US"/>
          </a:p>
        </p:txBody>
      </p:sp>
      <p:pic>
        <p:nvPicPr>
          <p:cNvPr id="7" name="Picture 6" descr="Screen Shot 2016-09-23 at 4.08.5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3066" y="641350"/>
            <a:ext cx="4119622" cy="5715000"/>
          </a:xfrm>
          <a:prstGeom prst="rect">
            <a:avLst/>
          </a:prstGeom>
        </p:spPr>
      </p:pic>
      <p:pic>
        <p:nvPicPr>
          <p:cNvPr id="8"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4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611656" y="1823001"/>
            <a:ext cx="3691410" cy="307777"/>
          </a:xfrm>
          <a:prstGeom prst="rect">
            <a:avLst/>
          </a:prstGeom>
          <a:noFill/>
        </p:spPr>
        <p:txBody>
          <a:bodyPr wrap="none" rtlCol="0">
            <a:spAutoFit/>
          </a:bodyPr>
          <a:lstStyle/>
          <a:p>
            <a:r>
              <a:rPr lang="en-US" sz="1400" dirty="0">
                <a:solidFill>
                  <a:srgbClr val="0000FF"/>
                </a:solidFill>
                <a:latin typeface="Comic Sans MS"/>
                <a:cs typeface="Comic Sans MS"/>
                <a:sym typeface="Lucida Grande" charset="0"/>
              </a:rPr>
              <a:t>Gonzalez, GG, </a:t>
            </a:r>
            <a:r>
              <a:rPr lang="en-US" sz="1400" dirty="0" err="1">
                <a:solidFill>
                  <a:srgbClr val="0000FF"/>
                </a:solidFill>
                <a:latin typeface="Comic Sans MS"/>
                <a:cs typeface="Comic Sans MS"/>
                <a:sym typeface="Lucida Grande" charset="0"/>
              </a:rPr>
              <a:t>Liuti</a:t>
            </a:r>
            <a:r>
              <a:rPr lang="en-US" sz="1400" dirty="0">
                <a:solidFill>
                  <a:srgbClr val="0000FF"/>
                </a:solidFill>
                <a:latin typeface="Comic Sans MS"/>
                <a:cs typeface="Comic Sans MS"/>
                <a:sym typeface="Lucida Grande" charset="0"/>
              </a:rPr>
              <a:t> PRD84, 034007 (2011) </a:t>
            </a:r>
            <a:endParaRPr lang="en-US" sz="1400" dirty="0"/>
          </a:p>
        </p:txBody>
      </p:sp>
      <p:pic>
        <p:nvPicPr>
          <p:cNvPr id="10" name="Picture 9" descr="diquark_DVC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034" y="2497667"/>
            <a:ext cx="4002032" cy="3453366"/>
          </a:xfrm>
          <a:prstGeom prst="rect">
            <a:avLst/>
          </a:prstGeom>
        </p:spPr>
      </p:pic>
      <p:sp>
        <p:nvSpPr>
          <p:cNvPr id="11" name="TextBox 10"/>
          <p:cNvSpPr txBox="1"/>
          <p:nvPr/>
        </p:nvSpPr>
        <p:spPr>
          <a:xfrm rot="20263022">
            <a:off x="1527743" y="3525760"/>
            <a:ext cx="1025491" cy="40011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sz="2000" b="1" dirty="0" err="1" smtClean="0">
                <a:solidFill>
                  <a:srgbClr val="0000FF"/>
                </a:solidFill>
              </a:rPr>
              <a:t>Diquark</a:t>
            </a:r>
            <a:endParaRPr lang="en-US" sz="2000" b="1" dirty="0">
              <a:solidFill>
                <a:srgbClr val="0000FF"/>
              </a:solidFill>
            </a:endParaRPr>
          </a:p>
        </p:txBody>
      </p:sp>
    </p:spTree>
    <p:extLst>
      <p:ext uri="{BB962C8B-B14F-4D97-AF65-F5344CB8AC3E}">
        <p14:creationId xmlns:p14="http://schemas.microsoft.com/office/powerpoint/2010/main" val="1397651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39005</TotalTime>
  <Words>2711</Words>
  <Application>Microsoft Macintosh PowerPoint</Application>
  <PresentationFormat>On-screen Show (4:3)</PresentationFormat>
  <Paragraphs>454</Paragraphs>
  <Slides>37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Office Theme</vt:lpstr>
      <vt:lpstr>Equation</vt:lpstr>
      <vt:lpstr>The Flexible Spectator Model of Spin Dependent Quark and Gluon GPDs: Implications for Deeply Virtual Lepton Scattering </vt:lpstr>
      <vt:lpstr>Abstract</vt:lpstr>
      <vt:lpstr>PowerPoint Presentation</vt:lpstr>
      <vt:lpstr>OUTLINE</vt:lpstr>
      <vt:lpstr>PowerPoint Presentation</vt:lpstr>
      <vt:lpstr>GPD definitions – 8 quark + 8 gluon (twist 2)</vt:lpstr>
      <vt:lpstr>PowerPoint Presentation</vt:lpstr>
      <vt:lpstr>PowerPoint Presentation</vt:lpstr>
      <vt:lpstr>“flexible” covariant model</vt:lpstr>
      <vt:lpstr>Reggeizing diquark model</vt:lpstr>
      <vt:lpstr>PowerPoint Presentation</vt:lpstr>
      <vt:lpstr>EM Form Factors (t dependence) precision mesurementstighter parameters</vt:lpstr>
      <vt:lpstr>PowerPoint Presentation</vt:lpstr>
      <vt:lpstr>DVCS: “golden” GPDs</vt:lpstr>
      <vt:lpstr>PowerPoint Presentation</vt:lpstr>
      <vt:lpstr>PowerPoint Presentation</vt:lpstr>
      <vt:lpstr>PowerPoint Presentation</vt:lpstr>
      <vt:lpstr>PowerPoint Presentation</vt:lpstr>
      <vt:lpstr>PowerPoint Presentation</vt:lpstr>
      <vt:lpstr>Gluon distribution model?</vt:lpstr>
      <vt:lpstr>Gluon ‘vertex functions’ GΛx ; Λg, Λ</vt:lpstr>
      <vt:lpstr>Spectator model gluon GPDs </vt:lpstr>
      <vt:lpstr>PowerPoint Presentation</vt:lpstr>
      <vt:lpstr>PowerPoint Presentation</vt:lpstr>
      <vt:lpstr>PowerPoint Presentation</vt:lpstr>
      <vt:lpstr>PowerPoint Presentation</vt:lpstr>
      <vt:lpstr>PowerPoint Presentation</vt:lpstr>
      <vt:lpstr>PowerPoint Presentation</vt:lpstr>
      <vt:lpstr>Gluon &amp; sea distributions   J. Poage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Goldstein, Gary R.</dc:creator>
  <cp:lastModifiedBy>Goldstein, Gary R.</cp:lastModifiedBy>
  <cp:revision>298</cp:revision>
  <dcterms:created xsi:type="dcterms:W3CDTF">2015-09-02T06:11:50Z</dcterms:created>
  <dcterms:modified xsi:type="dcterms:W3CDTF">2016-09-27T06:25:27Z</dcterms:modified>
</cp:coreProperties>
</file>