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sldIdLst>
    <p:sldId id="256" r:id="rId2"/>
    <p:sldId id="258" r:id="rId3"/>
    <p:sldId id="260" r:id="rId4"/>
    <p:sldId id="276" r:id="rId5"/>
    <p:sldId id="300" r:id="rId6"/>
    <p:sldId id="299" r:id="rId7"/>
    <p:sldId id="277" r:id="rId8"/>
    <p:sldId id="307" r:id="rId9"/>
    <p:sldId id="286" r:id="rId10"/>
    <p:sldId id="287" r:id="rId11"/>
    <p:sldId id="291" r:id="rId12"/>
    <p:sldId id="314" r:id="rId13"/>
    <p:sldId id="292" r:id="rId14"/>
    <p:sldId id="313" r:id="rId15"/>
    <p:sldId id="315" r:id="rId16"/>
    <p:sldId id="316" r:id="rId17"/>
    <p:sldId id="322" r:id="rId18"/>
    <p:sldId id="293" r:id="rId19"/>
    <p:sldId id="290" r:id="rId20"/>
    <p:sldId id="320" r:id="rId21"/>
    <p:sldId id="319" r:id="rId22"/>
    <p:sldId id="263" r:id="rId23"/>
    <p:sldId id="301" r:id="rId24"/>
    <p:sldId id="302" r:id="rId25"/>
    <p:sldId id="303" r:id="rId26"/>
    <p:sldId id="304" r:id="rId27"/>
    <p:sldId id="305" r:id="rId28"/>
    <p:sldId id="306" r:id="rId29"/>
    <p:sldId id="308" r:id="rId30"/>
    <p:sldId id="309" r:id="rId31"/>
    <p:sldId id="262" r:id="rId32"/>
    <p:sldId id="265" r:id="rId33"/>
    <p:sldId id="264" r:id="rId34"/>
    <p:sldId id="269" r:id="rId35"/>
    <p:sldId id="310" r:id="rId36"/>
    <p:sldId id="311" r:id="rId37"/>
    <p:sldId id="274" r:id="rId38"/>
    <p:sldId id="295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4AF1"/>
    <a:srgbClr val="0D35B8"/>
    <a:srgbClr val="E1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8"/>
    <p:restoredTop sz="94709"/>
  </p:normalViewPr>
  <p:slideViewPr>
    <p:cSldViewPr snapToGrid="0" snapToObjects="1">
      <p:cViewPr>
        <p:scale>
          <a:sx n="60" d="100"/>
          <a:sy n="60" d="100"/>
        </p:scale>
        <p:origin x="-1116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79FB9-FCA1-634C-AB0D-FC584AB14A1B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C2EBB-B854-AF45-BF5B-3336EAD766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C2EBB-B854-AF45-BF5B-3336EAD766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5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----- Meeting Notes (8/27/15 10:34) -----</a:t>
            </a:r>
          </a:p>
          <a:p>
            <a:r>
              <a:rPr lang="en-US" dirty="0"/>
              <a:t>mention that 2D plot is accepted </a:t>
            </a:r>
            <a:r>
              <a:rPr lang="en-US" dirty="0" smtClean="0"/>
              <a:t>electrons </a:t>
            </a:r>
            <a:r>
              <a:rPr lang="en-US" dirty="0" smtClean="0">
                <a:sym typeface="Wingdings"/>
              </a:rPr>
              <a:t> done!</a:t>
            </a:r>
            <a:r>
              <a:rPr lang="en-US" dirty="0" smtClean="0"/>
              <a:t>,    </a:t>
            </a:r>
            <a:r>
              <a:rPr lang="en-US" dirty="0"/>
              <a:t>put Q2 scale as log </a:t>
            </a:r>
            <a:r>
              <a:rPr lang="en-US" dirty="0" smtClean="0"/>
              <a:t>scale </a:t>
            </a:r>
            <a:r>
              <a:rPr lang="en-US" dirty="0" smtClean="0">
                <a:sym typeface="Wingdings"/>
              </a:rPr>
              <a:t> done!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5F00E-9F1B-F34C-8F02-BD54CF6828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06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8006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7634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3487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5633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C2EBB-B854-AF45-BF5B-3336EAD766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605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3346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7698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2224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523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6862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2940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203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512249" y="0"/>
            <a:ext cx="81195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07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99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188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18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5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02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0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29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72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7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Jul,8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6A97F-2445-F644-B133-38B72C13E7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17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tiff"/><Relationship Id="rId2" Type="http://schemas.openxmlformats.org/officeDocument/2006/relationships/image" Target="../media/image63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322" y="1188624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Design of a </a:t>
            </a:r>
            <a:r>
              <a:rPr lang="en-US" b="1" dirty="0" smtClean="0"/>
              <a:t>Detector Optimized for DIS at </a:t>
            </a:r>
            <a:r>
              <a:rPr lang="en-US" b="1" dirty="0" err="1"/>
              <a:t>eRHIC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30827" y="4079117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Richard Petti</a:t>
            </a:r>
          </a:p>
          <a:p>
            <a:r>
              <a:rPr lang="en-US" dirty="0" smtClean="0"/>
              <a:t>for the BNL EIC Science Task Force</a:t>
            </a:r>
          </a:p>
          <a:p>
            <a:r>
              <a:rPr lang="en-US" dirty="0" smtClean="0"/>
              <a:t>SPIN2016</a:t>
            </a:r>
          </a:p>
          <a:p>
            <a:r>
              <a:rPr lang="en-US" dirty="0" smtClean="0"/>
              <a:t>September 27, 2016</a:t>
            </a:r>
          </a:p>
        </p:txBody>
      </p:sp>
      <p:pic>
        <p:nvPicPr>
          <p:cNvPr id="4" name="Picture 3" descr="bn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032" y="6006548"/>
            <a:ext cx="2188968" cy="838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87" y="204674"/>
            <a:ext cx="1924228" cy="48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8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79514" y="13252"/>
            <a:ext cx="901147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“Purity” in (x,Q</a:t>
            </a:r>
            <a:r>
              <a:rPr lang="en-US" b="0" baseline="3000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2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) kinematic bins, cont’d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990600"/>
            <a:ext cx="8077200" cy="1447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Assume e/m calorimeter is used in addition to tracking</a:t>
            </a:r>
          </a:p>
          <a:p>
            <a:pPr marL="61264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~2%/</a:t>
            </a:r>
            <a:r>
              <a:rPr lang="en-US" dirty="0">
                <a:solidFill>
                  <a:srgbClr val="008000"/>
                </a:solidFill>
              </a:rPr>
              <a:t>√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energy resolution for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 </a:t>
            </a:r>
            <a:r>
              <a:rPr lang="en-US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Symbol" charset="2"/>
              </a:rPr>
              <a:t>&lt;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-2 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(PWO crystals)</a:t>
            </a:r>
          </a:p>
          <a:p>
            <a:pPr marL="61264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~7%</a:t>
            </a:r>
            <a:r>
              <a:rPr lang="en-US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</a:t>
            </a:r>
            <a:r>
              <a:rPr lang="en-US" dirty="0">
                <a:solidFill>
                  <a:srgbClr val="008000"/>
                </a:solidFill>
              </a:rPr>
              <a:t>√</a:t>
            </a:r>
            <a:r>
              <a:rPr lang="en-US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energy resolution 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for 1 &lt;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 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&lt; 2 (tungsten powder </a:t>
            </a:r>
            <a:r>
              <a:rPr lang="en-US" dirty="0" err="1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scint</a:t>
            </a:r>
            <a:r>
              <a:rPr lang="en-US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. fiber sampling towers)</a:t>
            </a:r>
            <a:endParaRPr lang="en-US" dirty="0" smtClean="0">
              <a:solidFill>
                <a:srgbClr val="008000"/>
              </a:solidFill>
              <a:latin typeface="Symbol" charset="2"/>
              <a:ea typeface="ＭＳ Ｐゴシック" pitchFamily="-84" charset="-128"/>
              <a:cs typeface="Symbol" charset="2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Consider “bremsstrahlung off ” case here for simplicity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066800" y="5638800"/>
            <a:ext cx="73914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High-resolution e/m calorimeter allows to noticeably increase available  Y range</a:t>
            </a:r>
          </a:p>
        </p:txBody>
      </p:sp>
      <p:pic>
        <p:nvPicPr>
          <p:cNvPr id="3" name="Picture 2" descr="migration-e-only-no-bremsstrahlung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95600"/>
            <a:ext cx="4320540" cy="2621280"/>
          </a:xfrm>
          <a:prstGeom prst="rect">
            <a:avLst/>
          </a:prstGeom>
        </p:spPr>
      </p:pic>
      <p:pic>
        <p:nvPicPr>
          <p:cNvPr id="4" name="Picture 3" descr="migration-e-only-no-bremsstrahlung-emc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95600"/>
            <a:ext cx="4320540" cy="2621280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219200" y="251460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</a:t>
            </a: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epton tracking only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410200" y="2514600"/>
            <a:ext cx="31242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Lepton tracking + </a:t>
            </a:r>
            <a:r>
              <a:rPr lang="en-US" sz="2400" u="sng" noProof="0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EmCal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79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3578"/>
            <a:ext cx="7886700" cy="774561"/>
          </a:xfrm>
        </p:spPr>
        <p:txBody>
          <a:bodyPr/>
          <a:lstStyle/>
          <a:p>
            <a:r>
              <a:rPr lang="en-US" dirty="0" smtClean="0">
                <a:solidFill>
                  <a:srgbClr val="174AF1"/>
                </a:solidFill>
              </a:rPr>
              <a:t>Auxiliary Detectors</a:t>
            </a:r>
            <a:endParaRPr lang="en-US" dirty="0">
              <a:solidFill>
                <a:srgbClr val="174AF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01147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 addition to the main detector, there are several auxiliary components being developed which are critical to the program</a:t>
            </a:r>
          </a:p>
          <a:p>
            <a:pPr lvl="1"/>
            <a:r>
              <a:rPr lang="en-US" sz="2000" dirty="0">
                <a:solidFill>
                  <a:srgbClr val="174AF1"/>
                </a:solidFill>
              </a:rPr>
              <a:t>Forward proton tagger (Roman Pots, small angle scattered protons)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Low Q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-tagger (small angle scattered electrons)</a:t>
            </a:r>
          </a:p>
          <a:p>
            <a:pPr lvl="1"/>
            <a:r>
              <a:rPr lang="en-US" sz="2000" dirty="0" smtClean="0"/>
              <a:t>Luminosity monitor</a:t>
            </a:r>
          </a:p>
          <a:p>
            <a:pPr lvl="1"/>
            <a:r>
              <a:rPr lang="en-US" sz="2000" dirty="0" smtClean="0"/>
              <a:t>Electron beam polarimetry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9" y="3892129"/>
            <a:ext cx="3711178" cy="24642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1741" y="3615130"/>
            <a:ext cx="38645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 beam </a:t>
            </a:r>
            <a:r>
              <a:rPr lang="en-US" sz="1350"/>
              <a:t>energy dependence from </a:t>
            </a:r>
            <a:r>
              <a:rPr lang="en-US" sz="1350" smtClean="0"/>
              <a:t>DVCS simulation</a:t>
            </a:r>
            <a:endParaRPr lang="en-US" sz="1350"/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724883" y="4624892"/>
            <a:ext cx="2978546" cy="1599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1851647" y="4390086"/>
            <a:ext cx="22962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" i="1" dirty="0">
                <a:solidFill>
                  <a:srgbClr val="FF0000"/>
                </a:solidFill>
                <a:latin typeface="Calibri" charset="0"/>
              </a:rPr>
              <a:t>detector acceptance: </a:t>
            </a:r>
            <a:r>
              <a:rPr lang="en-US" sz="600" i="1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sz="600" i="1" dirty="0">
                <a:solidFill>
                  <a:srgbClr val="FF0000"/>
                </a:solidFill>
                <a:latin typeface="Calibri" charset="0"/>
              </a:rPr>
              <a:t>&gt;4.5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5287" y="3615130"/>
            <a:ext cx="3922643" cy="2838679"/>
          </a:xfrm>
          <a:prstGeom prst="rect">
            <a:avLst/>
          </a:prstGeom>
          <a:noFill/>
          <a:ln w="28575">
            <a:solidFill>
              <a:srgbClr val="174A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683" y="3915211"/>
            <a:ext cx="4046762" cy="252534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83896" y="6176390"/>
            <a:ext cx="21494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(relative </a:t>
            </a:r>
            <a:r>
              <a:rPr lang="en-US" sz="1000" smtClean="0"/>
              <a:t>to electron going direction)</a:t>
            </a:r>
            <a:endParaRPr lang="en-US" sz="1000"/>
          </a:p>
        </p:txBody>
      </p:sp>
      <p:sp>
        <p:nvSpPr>
          <p:cNvPr id="13" name="TextBox 12"/>
          <p:cNvSpPr txBox="1"/>
          <p:nvPr/>
        </p:nvSpPr>
        <p:spPr>
          <a:xfrm>
            <a:off x="4934936" y="3592047"/>
            <a:ext cx="38645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smtClean="0"/>
              <a:t>PYTHIA 20x250 GeV ep simulation Q</a:t>
            </a:r>
            <a:r>
              <a:rPr lang="en-US" sz="1350" baseline="30000" dirty="0" smtClean="0"/>
              <a:t>2</a:t>
            </a:r>
            <a:r>
              <a:rPr lang="en-US" sz="1350" dirty="0"/>
              <a:t> </a:t>
            </a:r>
            <a:r>
              <a:rPr lang="en-US" sz="1350" dirty="0" smtClean="0"/>
              <a:t>&lt; 0.01 GeV</a:t>
            </a:r>
            <a:r>
              <a:rPr lang="en-US" sz="1350" baseline="30000" dirty="0" smtClean="0"/>
              <a:t>2</a:t>
            </a:r>
            <a:endParaRPr lang="en-US" sz="1350" dirty="0"/>
          </a:p>
        </p:txBody>
      </p:sp>
      <p:sp>
        <p:nvSpPr>
          <p:cNvPr id="14" name="Rectangle 13"/>
          <p:cNvSpPr/>
          <p:nvPr/>
        </p:nvSpPr>
        <p:spPr>
          <a:xfrm>
            <a:off x="4708559" y="3620718"/>
            <a:ext cx="4332737" cy="28018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6347791" y="3917540"/>
            <a:ext cx="14723" cy="2218176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23"/>
          <p:cNvSpPr txBox="1">
            <a:spLocks noChangeArrowheads="1"/>
          </p:cNvSpPr>
          <p:nvPr/>
        </p:nvSpPr>
        <p:spPr bwMode="auto">
          <a:xfrm rot="16200000">
            <a:off x="5050132" y="4065018"/>
            <a:ext cx="229628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" i="1" dirty="0">
                <a:solidFill>
                  <a:srgbClr val="FF0000"/>
                </a:solidFill>
                <a:latin typeface="Calibri" charset="0"/>
              </a:rPr>
              <a:t>detector acceptance: </a:t>
            </a:r>
            <a:r>
              <a:rPr lang="en-US" sz="600" i="1" dirty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sz="600" i="1" dirty="0">
                <a:solidFill>
                  <a:srgbClr val="FF0000"/>
                </a:solidFill>
                <a:latin typeface="Calibri" charset="0"/>
              </a:rPr>
              <a:t>&gt;4.5</a:t>
            </a:r>
          </a:p>
        </p:txBody>
      </p:sp>
    </p:spTree>
    <p:extLst>
      <p:ext uri="{BB962C8B-B14F-4D97-AF65-F5344CB8AC3E}">
        <p14:creationId xmlns:p14="http://schemas.microsoft.com/office/powerpoint/2010/main" val="11072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12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1908" y="3081891"/>
            <a:ext cx="7546772" cy="29731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Ongoing R&amp;D and optimization of the IR layout with the machine design group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Much attention given to allow acceptance of forward and backward going particles close to the beam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Scattered protons and neutrons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Scattered electrons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Photons for luminosity measurement</a:t>
            </a:r>
          </a:p>
          <a:p>
            <a:pPr marL="34232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Active R&amp;D for machine induced backgrounds that may be present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Synchrotron radiation from the electron beam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Beam-gas interactions</a:t>
            </a:r>
          </a:p>
        </p:txBody>
      </p:sp>
    </p:spTree>
    <p:extLst>
      <p:ext uri="{BB962C8B-B14F-4D97-AF65-F5344CB8AC3E}">
        <p14:creationId xmlns:p14="http://schemas.microsoft.com/office/powerpoint/2010/main" val="112696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42499" y="1767077"/>
            <a:ext cx="1369118" cy="477419"/>
          </a:xfrm>
          <a:prstGeom prst="ellipse">
            <a:avLst/>
          </a:prstGeom>
          <a:noFill/>
          <a:ln w="41275">
            <a:solidFill>
              <a:srgbClr val="174A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43735" y="2071013"/>
            <a:ext cx="5198765" cy="126188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3961828" y="3515547"/>
            <a:ext cx="5134875" cy="334245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174AF1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Roman Pots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Sensors integrated into the vacuum system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Retractable to move into the beam after stable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Allows to move sensors as close to beam as possible</a:t>
            </a:r>
          </a:p>
          <a:p>
            <a:pPr marL="88696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Typically around 10sigma beam width</a:t>
            </a:r>
          </a:p>
          <a:p>
            <a:pPr marL="88696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Defined by beam optics (beta function) at the location of the roman pot</a:t>
            </a:r>
          </a:p>
          <a:p>
            <a:pPr marL="88696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Want small beta function with large dispersion to pull scattered protons out of the beam</a:t>
            </a:r>
          </a:p>
          <a:p>
            <a:pPr marL="42976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Ongoing R&amp;D with machine developers to give access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6811616" y="2071013"/>
            <a:ext cx="2071851" cy="1405347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" y="4474001"/>
            <a:ext cx="3520123" cy="23839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970" y="4190693"/>
            <a:ext cx="4210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MILOU 20x250 GeV DVCS sent into </a:t>
            </a:r>
            <a:r>
              <a:rPr lang="en-US" dirty="0" smtClean="0"/>
              <a:t>sim</a:t>
            </a:r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3026"/>
            <a:ext cx="3977255" cy="246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970" y="3952579"/>
            <a:ext cx="2436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One station at </a:t>
            </a:r>
            <a:r>
              <a:rPr lang="en-US" dirty="0" smtClean="0"/>
              <a:t>~20 m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93726" y="1754922"/>
            <a:ext cx="2606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generated flat in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50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14</a:t>
            </a:fld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442499" y="1767077"/>
            <a:ext cx="1369118" cy="477419"/>
          </a:xfrm>
          <a:prstGeom prst="ellipse">
            <a:avLst/>
          </a:prstGeom>
          <a:noFill/>
          <a:ln w="41275">
            <a:solidFill>
              <a:srgbClr val="174A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43735" y="2071013"/>
            <a:ext cx="5198765" cy="126188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811616" y="2071013"/>
            <a:ext cx="1801560" cy="707142"/>
          </a:xfrm>
          <a:prstGeom prst="line">
            <a:avLst/>
          </a:prstGeom>
          <a:ln w="31750">
            <a:solidFill>
              <a:srgbClr val="174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36026" y="3343791"/>
            <a:ext cx="3395627" cy="238219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174AF1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ZDC</a:t>
            </a:r>
          </a:p>
          <a:p>
            <a:pPr marL="34232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Need acceptance for outgoing neutrons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Centrality determination in </a:t>
            </a:r>
            <a:r>
              <a:rPr lang="en-US" dirty="0" err="1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e+Au</a:t>
            </a: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collisions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Tagging for diffractive events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u="sng" dirty="0" smtClean="0">
              <a:solidFill>
                <a:srgbClr val="174AF1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584" y="2960882"/>
            <a:ext cx="4399141" cy="215749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4486301" y="2646495"/>
            <a:ext cx="367738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Expected distributions from </a:t>
            </a:r>
            <a:r>
              <a:rPr lang="en-US" sz="1350" dirty="0" err="1"/>
              <a:t>DPMJet</a:t>
            </a:r>
            <a:r>
              <a:rPr lang="en-US" sz="1350" dirty="0"/>
              <a:t> simulation of neutron evaporation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053" y="5118378"/>
            <a:ext cx="4194032" cy="1603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62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2911839" y="1891575"/>
            <a:ext cx="236096" cy="269823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246773" y="2022471"/>
            <a:ext cx="2670123" cy="69199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160546" y="2037729"/>
            <a:ext cx="4828259" cy="626084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2653" y="5062629"/>
            <a:ext cx="5131190" cy="177279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Low Q</a:t>
            </a:r>
            <a:r>
              <a:rPr lang="en-US" sz="2400" u="sng" baseline="30000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2400" u="sng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-Tagger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Acceptance for electrons from events with Q</a:t>
            </a:r>
            <a:r>
              <a:rPr lang="en-US" baseline="30000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&lt;0.01 GeV</a:t>
            </a:r>
            <a:r>
              <a:rPr lang="en-US" baseline="30000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Sits close to the beam line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u="sng" dirty="0" smtClean="0">
              <a:solidFill>
                <a:srgbClr val="174AF1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10711" y="2766630"/>
            <a:ext cx="3578094" cy="15600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43124" y="2768775"/>
            <a:ext cx="2942995" cy="20865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124" y="2768775"/>
            <a:ext cx="2942995" cy="2086593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>
            <a:off x="1367880" y="3085985"/>
            <a:ext cx="519607" cy="876832"/>
          </a:xfrm>
          <a:prstGeom prst="straightConnector1">
            <a:avLst/>
          </a:prstGeom>
          <a:ln w="254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Slide Number Placeholder 2"/>
          <p:cNvSpPr txBox="1">
            <a:spLocks/>
          </p:cNvSpPr>
          <p:nvPr/>
        </p:nvSpPr>
        <p:spPr>
          <a:xfrm>
            <a:off x="6185711" y="631706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10E2AF2-8975-1C4A-A014-AC912BC8A59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1863810" y="3511965"/>
            <a:ext cx="732626" cy="4895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2183100" y="2810986"/>
            <a:ext cx="2227611" cy="715225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2207892" y="4014901"/>
            <a:ext cx="2229052" cy="311772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 rot="14346948">
            <a:off x="341221" y="3425647"/>
            <a:ext cx="21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 beam</a:t>
            </a:r>
            <a:endParaRPr lang="en-US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1892" y="2607163"/>
            <a:ext cx="3703147" cy="190704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7562" y="4213159"/>
            <a:ext cx="3928057" cy="253935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5738795" y="5314852"/>
            <a:ext cx="17073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pythia</a:t>
            </a:r>
            <a:r>
              <a:rPr lang="en-US" sz="1400" dirty="0" smtClean="0"/>
              <a:t> events</a:t>
            </a:r>
          </a:p>
          <a:p>
            <a:r>
              <a:rPr lang="en-US" sz="1400" dirty="0" smtClean="0"/>
              <a:t>with electron reconstructed in the tagger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3015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16</a:t>
            </a:fld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0" y="1891575"/>
            <a:ext cx="1340683" cy="29230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" y="2049503"/>
            <a:ext cx="168587" cy="86597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339168" y="2026487"/>
            <a:ext cx="7328097" cy="101053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361" y="3042310"/>
            <a:ext cx="3926510" cy="331404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136025" y="2966851"/>
            <a:ext cx="4712335" cy="2160591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Luminosity Monitor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Measure via Bethe-</a:t>
            </a:r>
            <a:r>
              <a:rPr lang="en-US" dirty="0" err="1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Heitler</a:t>
            </a:r>
            <a:endParaRPr lang="en-US" dirty="0" smtClean="0"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1256728" lvl="2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err="1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e+p</a:t>
            </a: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-&gt; </a:t>
            </a:r>
            <a:r>
              <a:rPr lang="en-US" dirty="0" err="1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e+p+gamma</a:t>
            </a:r>
            <a:endParaRPr lang="en-US" dirty="0" smtClean="0"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Emission cone dominated by beam optics</a:t>
            </a:r>
          </a:p>
          <a:p>
            <a:pPr marL="1256728" lvl="2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000" u="sng" dirty="0" smtClean="0">
              <a:solidFill>
                <a:srgbClr val="174AF1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046" y="4462645"/>
            <a:ext cx="3582545" cy="226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44970" y="3272106"/>
            <a:ext cx="4380586" cy="345325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FF0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Electron Polarimetry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Measure via Compton Scattering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Shine laser on electron beam, flip helicity state and measure asymmetry in cross section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Focus here on measuring longitudinal component of spin, i.e. measure photon energy</a:t>
            </a:r>
          </a:p>
          <a:p>
            <a:pPr marL="799528" lvl="1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Working on extracting the full polarization vector angle and magnitude by a 2D fit in angle and energy of photon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4364264" y="2331994"/>
            <a:ext cx="4775410" cy="94011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pic>
        <p:nvPicPr>
          <p:cNvPr id="4101" name="Picture 5" descr="C:\Users\Rich\Desktop\epol_in_tunne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72" y="382161"/>
            <a:ext cx="7977178" cy="32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88238" y="1308174"/>
            <a:ext cx="2990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cartoon schematic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17</a:t>
            </a:fld>
            <a:endParaRPr lang="en-US"/>
          </a:p>
        </p:txBody>
      </p:sp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1107250"/>
            <a:ext cx="8220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57085" y="938842"/>
            <a:ext cx="286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via single photons</a:t>
            </a:r>
            <a:endParaRPr lang="en-US" dirty="0"/>
          </a:p>
        </p:txBody>
      </p:sp>
      <p:pic>
        <p:nvPicPr>
          <p:cNvPr id="4127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4610447"/>
            <a:ext cx="435292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8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2" y="4024695"/>
            <a:ext cx="4001269" cy="27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027356" y="5472461"/>
            <a:ext cx="2861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 via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5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Summary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Construction of an EIC is deemed a top priority in major facility construction in the US by the NSAC</a:t>
            </a:r>
          </a:p>
          <a:p>
            <a:r>
              <a:rPr lang="en-US" dirty="0" smtClean="0"/>
              <a:t>Major detector R&amp;D programs underway for detector technologies and the planning of the detector to meet the physics goals of the facility</a:t>
            </a:r>
          </a:p>
          <a:p>
            <a:r>
              <a:rPr lang="en-US" dirty="0" smtClean="0"/>
              <a:t>A new detector is being developed to carry out the next generation DIS measurements (</a:t>
            </a:r>
            <a:r>
              <a:rPr lang="en-US" dirty="0" err="1" smtClean="0"/>
              <a:t>BeAST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design of detector components, configuration, and technologies guided by physics requirements</a:t>
            </a:r>
          </a:p>
          <a:p>
            <a:pPr lvl="1"/>
            <a:r>
              <a:rPr lang="en-US" dirty="0" smtClean="0"/>
              <a:t>Main DIS detector</a:t>
            </a:r>
          </a:p>
          <a:p>
            <a:pPr lvl="1"/>
            <a:r>
              <a:rPr lang="en-US" dirty="0" smtClean="0"/>
              <a:t>Auxiliary support through down stream close to beam line detectors, luminosity monitors and </a:t>
            </a:r>
            <a:r>
              <a:rPr lang="en-US" dirty="0" err="1" smtClean="0"/>
              <a:t>polarimeters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8316"/>
            <a:ext cx="7886700" cy="13255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Convert RHIC to </a:t>
            </a:r>
            <a:r>
              <a:rPr lang="en-US" dirty="0" err="1" smtClean="0">
                <a:solidFill>
                  <a:srgbClr val="FF0000"/>
                </a:solidFill>
              </a:rPr>
              <a:t>eRHIC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848" y="1573879"/>
                <a:ext cx="4181398" cy="468119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 smtClean="0"/>
                  <a:t>Add an electron ring to the RHIC tunnel</a:t>
                </a:r>
              </a:p>
              <a:p>
                <a:r>
                  <a:rPr lang="en-US" sz="2400" dirty="0" smtClean="0"/>
                  <a:t>Main features:</a:t>
                </a:r>
              </a:p>
              <a:p>
                <a:pPr lvl="1"/>
                <a:r>
                  <a:rPr lang="en-US" sz="2000" dirty="0" smtClean="0"/>
                  <a:t>Collides electrons with protons, light and heavy ions</a:t>
                </a:r>
              </a:p>
              <a:p>
                <a:pPr lvl="1"/>
                <a:r>
                  <a:rPr lang="en-US" sz="2000" dirty="0" smtClean="0"/>
                  <a:t>Polarized electron and proton/light ion beams</a:t>
                </a:r>
              </a:p>
              <a:p>
                <a:pPr lvl="1"/>
                <a:r>
                  <a:rPr lang="en-US" sz="2000" dirty="0" smtClean="0"/>
                  <a:t>High luminosity 10</a:t>
                </a:r>
                <a:r>
                  <a:rPr lang="en-US" sz="2000" baseline="30000" dirty="0" smtClean="0"/>
                  <a:t>33</a:t>
                </a:r>
                <a:r>
                  <a:rPr lang="en-US" sz="2000" dirty="0" smtClean="0"/>
                  <a:t>-10</a:t>
                </a:r>
                <a:r>
                  <a:rPr lang="en-US" sz="2000" baseline="30000" dirty="0" smtClean="0"/>
                  <a:t>34</a:t>
                </a:r>
                <a:r>
                  <a:rPr lang="en-US" sz="2000" dirty="0" smtClean="0"/>
                  <a:t> cm</a:t>
                </a:r>
                <a:r>
                  <a:rPr lang="en-US" sz="2000" baseline="30000" dirty="0" smtClean="0"/>
                  <a:t>-2</a:t>
                </a:r>
                <a:r>
                  <a:rPr lang="en-US" sz="2000" dirty="0" smtClean="0"/>
                  <a:t>s</a:t>
                </a:r>
                <a:r>
                  <a:rPr lang="en-US" sz="2000" baseline="30000" dirty="0" smtClean="0"/>
                  <a:t>-1</a:t>
                </a:r>
                <a:endParaRPr lang="en-US" sz="2000" dirty="0" smtClean="0"/>
              </a:p>
              <a:p>
                <a:pPr lvl="1"/>
                <a:r>
                  <a:rPr lang="en-US" sz="2000" dirty="0" smtClean="0"/>
                  <a:t>Wide range in collision energy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𝑠</m:t>
                        </m:r>
                      </m:e>
                    </m:rad>
                    <m:r>
                      <a:rPr lang="en-US" sz="2000" b="0" i="1" smtClean="0">
                        <a:latin typeface="Cambria Math" charset="0"/>
                      </a:rPr>
                      <m:t>=</m:t>
                    </m:r>
                    <m:r>
                      <a:rPr lang="en-US" sz="2000" b="0" i="0" smtClean="0">
                        <a:latin typeface="Cambria Math" charset="0"/>
                      </a:rPr>
                      <m:t>20−14</m:t>
                    </m:r>
                    <m:r>
                      <a:rPr lang="en-US" sz="2000" b="0" i="0" smtClean="0">
                        <a:latin typeface="Cambria Math"/>
                      </a:rPr>
                      <m:t>0</m:t>
                    </m:r>
                    <m:r>
                      <a:rPr lang="en-US" sz="2000" b="0" i="0" smtClean="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charset="0"/>
                      </a:rPr>
                      <m:t>GeV</m:t>
                    </m:r>
                  </m:oMath>
                </a14:m>
                <a:endParaRPr lang="en-US" dirty="0"/>
              </a:p>
              <a:p>
                <a:r>
                  <a:rPr lang="en-US" sz="2400" dirty="0" smtClean="0"/>
                  <a:t>Main physics goals (non-exhaustive list)</a:t>
                </a:r>
              </a:p>
              <a:p>
                <a:pPr lvl="1"/>
                <a:r>
                  <a:rPr lang="en-US" sz="2000" dirty="0" smtClean="0"/>
                  <a:t>Proton spin</a:t>
                </a:r>
              </a:p>
              <a:p>
                <a:pPr lvl="1"/>
                <a:r>
                  <a:rPr lang="en-US" sz="2000" dirty="0" smtClean="0"/>
                  <a:t>Proton tomography</a:t>
                </a:r>
              </a:p>
              <a:p>
                <a:pPr lvl="1"/>
                <a:r>
                  <a:rPr lang="en-US" sz="2000" dirty="0" smtClean="0"/>
                  <a:t>Gluon saturation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48" y="1573879"/>
                <a:ext cx="4181398" cy="4681193"/>
              </a:xfrm>
              <a:blipFill rotWithShape="1">
                <a:blip r:embed="rId3"/>
                <a:stretch>
                  <a:fillRect l="-1603" t="-2083" r="-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5246" y="1439142"/>
            <a:ext cx="4638754" cy="39180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93" y="4470655"/>
            <a:ext cx="2354705" cy="229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94524" y="6171685"/>
            <a:ext cx="1688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arxiv:1212.1701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64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546" y="1262011"/>
            <a:ext cx="4461454" cy="2884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1116"/>
          </a:xfrm>
        </p:spPr>
        <p:txBody>
          <a:bodyPr>
            <a:normAutofit/>
          </a:bodyPr>
          <a:lstStyle/>
          <a:p>
            <a:r>
              <a:rPr lang="en-US" dirty="0" smtClean="0"/>
              <a:t>Physics with a low Q</a:t>
            </a:r>
            <a:r>
              <a:rPr lang="en-US" baseline="30000" dirty="0" smtClean="0"/>
              <a:t>2</a:t>
            </a:r>
            <a:r>
              <a:rPr lang="en-US" dirty="0" smtClean="0"/>
              <a:t>-tagger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411" y="1262011"/>
            <a:ext cx="4190216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acceptance of electrons from events down to Q</a:t>
            </a:r>
            <a:r>
              <a:rPr lang="en-US" sz="2000" baseline="30000" dirty="0" smtClean="0"/>
              <a:t>2</a:t>
            </a:r>
            <a:r>
              <a:rPr lang="en-US" sz="2000" dirty="0"/>
              <a:t> </a:t>
            </a:r>
            <a:r>
              <a:rPr lang="en-US" sz="2000" dirty="0" smtClean="0"/>
              <a:t>~ 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 GeV</a:t>
            </a:r>
            <a:r>
              <a:rPr lang="en-US" sz="2000" baseline="30000" dirty="0" smtClean="0"/>
              <a:t>2</a:t>
            </a:r>
          </a:p>
          <a:p>
            <a:r>
              <a:rPr lang="en-US" sz="2000" dirty="0" smtClean="0"/>
              <a:t>allows for further study of </a:t>
            </a:r>
            <a:r>
              <a:rPr lang="en-US" sz="2000" dirty="0" err="1" smtClean="0"/>
              <a:t>photoproduction</a:t>
            </a:r>
            <a:r>
              <a:rPr lang="en-US" sz="2000" dirty="0" smtClean="0"/>
              <a:t> physics</a:t>
            </a:r>
          </a:p>
          <a:p>
            <a:pPr lvl="1"/>
            <a:r>
              <a:rPr lang="en-US" sz="1600" dirty="0" smtClean="0"/>
              <a:t>represents large portion of total cross section</a:t>
            </a:r>
          </a:p>
          <a:p>
            <a:pPr lvl="1"/>
            <a:r>
              <a:rPr lang="en-US" sz="1600" dirty="0" smtClean="0"/>
              <a:t>probing the quark structure of photons</a:t>
            </a:r>
          </a:p>
          <a:p>
            <a:pPr lvl="2"/>
            <a:r>
              <a:rPr lang="en-US" sz="1200" dirty="0" smtClean="0"/>
              <a:t>direct </a:t>
            </a:r>
            <a:r>
              <a:rPr lang="en-US" sz="1200" dirty="0" err="1" smtClean="0"/>
              <a:t>vs</a:t>
            </a:r>
            <a:r>
              <a:rPr lang="en-US" sz="1200" dirty="0" smtClean="0"/>
              <a:t> resolved photon</a:t>
            </a:r>
          </a:p>
          <a:p>
            <a:pPr lvl="1"/>
            <a:r>
              <a:rPr lang="en-US" sz="1600" dirty="0" smtClean="0"/>
              <a:t>look for change in event properties associated with transition of real to virtual photon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05931" y="2834678"/>
            <a:ext cx="17073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pythia</a:t>
            </a:r>
            <a:r>
              <a:rPr lang="en-US" sz="1400" dirty="0" smtClean="0"/>
              <a:t> events</a:t>
            </a:r>
          </a:p>
          <a:p>
            <a:r>
              <a:rPr lang="en-US" sz="1400" dirty="0" smtClean="0"/>
              <a:t>with electron reconstructed in the tagger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E2AF2-8975-1C4A-A014-AC912BC8A596}" type="slidenum">
              <a:rPr lang="en-US" smtClean="0"/>
              <a:t>20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62" y="4276771"/>
            <a:ext cx="6362769" cy="254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9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8238" y="257264"/>
            <a:ext cx="7779027" cy="687223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174AF1"/>
                </a:solidFill>
              </a:rPr>
              <a:t>Auxiliary </a:t>
            </a:r>
            <a:r>
              <a:rPr lang="en-US" dirty="0" smtClean="0">
                <a:solidFill>
                  <a:srgbClr val="174AF1"/>
                </a:solidFill>
              </a:rPr>
              <a:t>Detectors and the IR</a:t>
            </a:r>
            <a:endParaRPr lang="en-US" sz="4000" dirty="0">
              <a:solidFill>
                <a:srgbClr val="174AF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970" y="1453115"/>
            <a:ext cx="9000649" cy="10752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64264" y="2433972"/>
            <a:ext cx="41791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0 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85711" y="2398286"/>
            <a:ext cx="62590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/>
              <a:t>18 </a:t>
            </a:r>
            <a:r>
              <a:rPr lang="en-US" sz="1013" dirty="0"/>
              <a:t>m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549173" y="2305167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394667" y="2275706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10378" y="2415604"/>
            <a:ext cx="8408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-15 m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3029128" y="225109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56725" y="2359229"/>
            <a:ext cx="59994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-35 m</a:t>
            </a:r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196021" y="2206241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-31848" y="2368650"/>
            <a:ext cx="620759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/>
              <a:t>-45 m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136026" y="2211208"/>
            <a:ext cx="0" cy="16178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740755" y="1535229"/>
            <a:ext cx="1111328" cy="7215"/>
          </a:xfrm>
          <a:prstGeom prst="straightConnector1">
            <a:avLst/>
          </a:prstGeom>
          <a:ln w="317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3139546" y="1535229"/>
            <a:ext cx="1197392" cy="14431"/>
          </a:xfrm>
          <a:prstGeom prst="straightConnector1">
            <a:avLst/>
          </a:prstGeom>
          <a:ln w="3175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19593" y="1320774"/>
            <a:ext cx="264842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00FF"/>
                </a:solidFill>
              </a:rPr>
              <a:t>hadrons</a:t>
            </a:r>
            <a:r>
              <a:rPr lang="en-US" sz="1013" dirty="0"/>
              <a:t>                                          </a:t>
            </a:r>
            <a:r>
              <a:rPr lang="en-US" sz="1013" dirty="0">
                <a:solidFill>
                  <a:srgbClr val="FF0000"/>
                </a:solidFill>
              </a:rPr>
              <a:t>electrons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359934" y="4116953"/>
            <a:ext cx="182390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3825"/>
            <a:ext cx="7886700" cy="897144"/>
          </a:xfrm>
        </p:spPr>
        <p:txBody>
          <a:bodyPr/>
          <a:lstStyle/>
          <a:p>
            <a:r>
              <a:rPr lang="en-US" dirty="0" smtClean="0">
                <a:solidFill>
                  <a:srgbClr val="174AF1"/>
                </a:solidFill>
              </a:rPr>
              <a:t>Scattered Lepton Kinematics</a:t>
            </a:r>
            <a:endParaRPr lang="en-US" dirty="0">
              <a:solidFill>
                <a:srgbClr val="174AF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8563"/>
            <a:ext cx="8888691" cy="289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3868361"/>
            <a:ext cx="7772400" cy="76944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Q</a:t>
            </a:r>
            <a:r>
              <a:rPr lang="en-US" sz="22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 &gt; 1.0 GeV</a:t>
            </a:r>
            <a:r>
              <a:rPr lang="en-US" sz="22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: rapidity coverage -4 &lt; </a:t>
            </a:r>
            <a:r>
              <a:rPr lang="en-US" sz="22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&lt; 1 is sufficient</a:t>
            </a:r>
          </a:p>
          <a:p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Q</a:t>
            </a:r>
            <a:r>
              <a:rPr lang="en-US" sz="22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 &lt; 0.1 GeV</a:t>
            </a:r>
            <a:r>
              <a:rPr lang="en-US" sz="22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: a dedicated low-Q</a:t>
            </a:r>
            <a:r>
              <a:rPr lang="en-US" sz="2200" baseline="30000" dirty="0" smtClean="0">
                <a:solidFill>
                  <a:srgbClr val="008000"/>
                </a:solidFill>
                <a:sym typeface="Wingdings"/>
              </a:rPr>
              <a:t>2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 tagger is required anyway</a:t>
            </a:r>
            <a:endParaRPr lang="en-US" dirty="0" smtClean="0">
              <a:solidFill>
                <a:srgbClr val="008000"/>
              </a:solidFill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698372"/>
            <a:ext cx="3454722" cy="2067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480060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Also notice: as lepton </a:t>
            </a:r>
            <a:r>
              <a:rPr lang="en-US" sz="2000" dirty="0"/>
              <a:t>beam </a:t>
            </a:r>
            <a:r>
              <a:rPr lang="en-US" sz="2000" dirty="0" smtClean="0"/>
              <a:t>energy goes up scattered </a:t>
            </a:r>
            <a:r>
              <a:rPr lang="en-US" sz="2000" dirty="0"/>
              <a:t>lepton </a:t>
            </a:r>
            <a:r>
              <a:rPr lang="en-US" sz="2000" dirty="0" smtClean="0"/>
              <a:t>is boosted </a:t>
            </a:r>
            <a:r>
              <a:rPr lang="en-US" sz="2000" dirty="0"/>
              <a:t>to negative </a:t>
            </a:r>
            <a:r>
              <a:rPr lang="en-US" sz="2000" dirty="0" smtClean="0">
                <a:latin typeface="Symbol" charset="2"/>
                <a:cs typeface="Symbol" charset="2"/>
              </a:rPr>
              <a:t>h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762000"/>
            <a:ext cx="4584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Cuts: Q</a:t>
            </a:r>
            <a:r>
              <a:rPr lang="en-US" u="sng" baseline="30000" dirty="0" smtClean="0"/>
              <a:t>2</a:t>
            </a:r>
            <a:r>
              <a:rPr lang="en-US" u="sng" dirty="0" smtClean="0"/>
              <a:t>&gt;1 GeV</a:t>
            </a:r>
            <a:r>
              <a:rPr lang="en-US" u="sng" baseline="30000" dirty="0" smtClean="0"/>
              <a:t>2</a:t>
            </a:r>
            <a:r>
              <a:rPr lang="en-US" u="sng" dirty="0" smtClean="0"/>
              <a:t>, 0.01&lt;y&lt;0.95, z&gt;0.1</a:t>
            </a:r>
            <a:endParaRPr lang="en-US" u="sn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4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2022612" y="38100"/>
            <a:ext cx="5287617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Silicon Vertex Tracker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81000" y="1676400"/>
            <a:ext cx="3048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2x2 barrel layers with high resolution MAPS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assume discrete 20x20</a:t>
            </a:r>
            <a:r>
              <a:rPr lang="ru-RU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2000" baseline="30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pixels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and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~0.3%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</a:t>
            </a:r>
            <a:r>
              <a:rPr lang="en-US" sz="2000" baseline="-25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per layer</a:t>
            </a: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7702" r="3524" b="3743"/>
          <a:stretch/>
        </p:blipFill>
        <p:spPr>
          <a:xfrm>
            <a:off x="0" y="4343400"/>
            <a:ext cx="4709160" cy="2005753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1000" y="3886200"/>
            <a:ext cx="3048000" cy="381000"/>
          </a:xfrm>
          <a:prstGeom prst="rect">
            <a:avLst/>
          </a:prstGeom>
        </p:spPr>
        <p:txBody>
          <a:bodyPr vert="horz" lIns="91283" tIns="45642" rIns="91283" bIns="45642" rtlCol="0">
            <a:normAutofit fontScale="85000" lnSpcReduction="10000"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The prototype </a:t>
            </a:r>
            <a:r>
              <a:rPr lang="en-US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(</a:t>
            </a:r>
            <a:r>
              <a:rPr lang="en-US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ALICE ITS TDR page)</a:t>
            </a:r>
          </a:p>
        </p:txBody>
      </p:sp>
      <p:pic>
        <p:nvPicPr>
          <p:cNvPr id="10" name="Picture 9" descr="radle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343400"/>
            <a:ext cx="2544973" cy="1828800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105400" y="6096000"/>
            <a:ext cx="36576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Radiation length scan (single layer)</a:t>
            </a:r>
          </a:p>
        </p:txBody>
      </p:sp>
      <p:pic>
        <p:nvPicPr>
          <p:cNvPr id="4" name="Picture 3" descr="vst-inn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17680" r="13000" b="7922"/>
          <a:stretch/>
        </p:blipFill>
        <p:spPr>
          <a:xfrm>
            <a:off x="4185592" y="838200"/>
            <a:ext cx="4866968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9400" y="990600"/>
            <a:ext cx="236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FFFF"/>
                </a:solidFill>
              </a:rPr>
              <a:t>Two innermost layers</a:t>
            </a:r>
            <a:endParaRPr lang="en-US" u="sng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914400"/>
            <a:ext cx="34290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ALICE ITS design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648200" y="2819400"/>
            <a:ext cx="1981200" cy="12954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022431">
            <a:off x="4792135" y="3380459"/>
            <a:ext cx="1094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~180 mm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758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397565" y="233570"/>
            <a:ext cx="8401878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Forward &amp; backward Silicon Trackers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28600" y="1391478"/>
            <a:ext cx="3810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2x7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disks with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30 .. 180 mm radius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or now assume the same building blocks (complete staves) as in the vertex tracker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Final configuration can be a combination of ALICE ITS and MFT upgrades</a:t>
            </a:r>
          </a:p>
        </p:txBody>
      </p:sp>
      <p:pic>
        <p:nvPicPr>
          <p:cNvPr id="3" name="Picture 2" descr="fs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t="9680" r="22997" b="4720"/>
          <a:stretch/>
        </p:blipFill>
        <p:spPr>
          <a:xfrm>
            <a:off x="4598504" y="1298713"/>
            <a:ext cx="4378295" cy="441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7565" y="4744278"/>
            <a:ext cx="3429000" cy="92333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Design of this subsystem will likely become a topic for a separate R&amp;D effort soon 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73480" y="2746513"/>
            <a:ext cx="3048000" cy="14478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412494">
            <a:off x="5338559" y="3098780"/>
            <a:ext cx="1094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~360 mm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18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3825394" y="152400"/>
            <a:ext cx="1590261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TPC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28600" y="990600"/>
            <a:ext cx="3505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~2m long; gas volume radius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[225..775]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mm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1.2%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20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IFC, 4.0%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20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OFC; 15.0%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2000" baseline="-25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end-caps</a:t>
            </a: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ssume 5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mm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long GEM pads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and ~250</a:t>
            </a:r>
            <a:r>
              <a:rPr lang="ru-RU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single point {</a:t>
            </a:r>
            <a:r>
              <a:rPr lang="en-US" sz="2000" dirty="0" err="1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r</a:t>
            </a:r>
            <a:r>
              <a:rPr lang="en-US" sz="2000" dirty="0" err="1" smtClean="0">
                <a:solidFill>
                  <a:srgbClr val="1F497D"/>
                </a:solidFill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}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resolution for the max. drift distance of ~1m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 gas mixture like T2K at ~250 V/cm (very small transverse dispersion in 3T field) will do the job</a:t>
            </a: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" name="Picture 2" descr="tp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9" t="9679" r="14001" b="3120"/>
          <a:stretch/>
        </p:blipFill>
        <p:spPr>
          <a:xfrm>
            <a:off x="3838646" y="1628427"/>
            <a:ext cx="5057555" cy="3828288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914846" y="3457227"/>
            <a:ext cx="3124200" cy="16002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39978">
            <a:off x="4934793" y="4246886"/>
            <a:ext cx="866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~2.0 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039046" y="3228627"/>
            <a:ext cx="1752600" cy="18288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8865910">
            <a:off x="7487159" y="4249271"/>
            <a:ext cx="866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~1.6 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228600" y="6102763"/>
            <a:ext cx="86106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900" u="sng" noProof="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 medium size and medium resolution TPC, having</a:t>
            </a:r>
            <a:r>
              <a:rPr lang="en-US" sz="1900" u="sng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1900" u="sng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 mind current status of the ILD R&amp;D </a:t>
            </a:r>
            <a:r>
              <a:rPr lang="en-US" sz="1900" u="sng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work </a:t>
            </a:r>
            <a:r>
              <a:rPr lang="en-US" sz="1900" u="sng" noProof="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 </a:t>
            </a:r>
            <a:endParaRPr kumimoji="0" lang="en-US" sz="1900" b="0" i="0" u="sng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1200" y="914400"/>
            <a:ext cx="32004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Ongoing EIC R&amp;D project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937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1417982" y="39126"/>
            <a:ext cx="6308035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err="1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Micromegas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 barrel tracker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9287" t="2873" r="6435" b="2848"/>
          <a:stretch/>
        </p:blipFill>
        <p:spPr>
          <a:xfrm rot="16200000">
            <a:off x="430891" y="2693310"/>
            <a:ext cx="3530606" cy="3782785"/>
          </a:xfrm>
          <a:prstGeom prst="rect">
            <a:avLst/>
          </a:prstGeom>
        </p:spPr>
      </p:pic>
      <p:pic>
        <p:nvPicPr>
          <p:cNvPr id="3" name="Picture 2" descr="mumega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8" t="9679" r="10000" b="2319"/>
          <a:stretch/>
        </p:blipFill>
        <p:spPr>
          <a:xfrm>
            <a:off x="4800600" y="1600200"/>
            <a:ext cx="4070410" cy="28338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53000" y="914400"/>
            <a:ext cx="40386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CLAS12 upgrade project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990600"/>
            <a:ext cx="3505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4 layers; technologically driven azimuthal and longitudinal segmentation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2D readout; assume  ~100</a:t>
            </a:r>
            <a:r>
              <a:rPr lang="ru-RU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spatial resolution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5410200"/>
            <a:ext cx="275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FFFF"/>
                </a:solidFill>
              </a:rPr>
              <a:t>Real life module (</a:t>
            </a:r>
            <a:r>
              <a:rPr lang="en-US" u="sng" dirty="0" err="1" smtClean="0">
                <a:solidFill>
                  <a:srgbClr val="FFFFFF"/>
                </a:solidFill>
              </a:rPr>
              <a:t>Saclay</a:t>
            </a:r>
            <a:r>
              <a:rPr lang="en-US" u="sng" dirty="0" smtClean="0">
                <a:solidFill>
                  <a:srgbClr val="FFFFFF"/>
                </a:solidFill>
              </a:rPr>
              <a:t>)</a:t>
            </a:r>
            <a:endParaRPr lang="en-US" u="sng" dirty="0">
              <a:solidFill>
                <a:srgbClr val="FFFFFF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267200" y="4953000"/>
            <a:ext cx="487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Internal structure modeled according to the real-life prototypes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~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0.5% 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X/X</a:t>
            </a:r>
            <a:r>
              <a:rPr lang="en-US" sz="2000" baseline="-25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per layer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endParaRPr lang="en-US" sz="2000" dirty="0" smtClean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800600" y="2667000"/>
            <a:ext cx="2286000" cy="12192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39978">
            <a:off x="5591948" y="3380459"/>
            <a:ext cx="866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~2.0 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88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9861" y="0"/>
            <a:ext cx="530087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GEM </a:t>
            </a:r>
            <a:r>
              <a:rPr lang="en-US" b="0" dirty="0" err="1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endcap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 trackers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143000"/>
            <a:ext cx="4343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3 disks behind the TPC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end-caps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; SBS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internal design for now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assume 50</a:t>
            </a:r>
            <a:r>
              <a:rPr lang="ru-RU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dirty="0">
                <a:solidFill>
                  <a:srgbClr val="1F497D"/>
                </a:solidFill>
                <a:latin typeface="Symbol" pitchFamily="-84" charset="2"/>
                <a:ea typeface="ＭＳ Ｐゴシック" pitchFamily="-84" charset="-128"/>
                <a:cs typeface="ＭＳ Ｐゴシック" pitchFamily="-84" charset="-128"/>
              </a:rPr>
              <a:t>m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m {</a:t>
            </a:r>
            <a:r>
              <a:rPr lang="en-US" sz="2000" dirty="0" err="1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r</a:t>
            </a:r>
            <a:r>
              <a:rPr lang="en-US" sz="2000" dirty="0" err="1">
                <a:solidFill>
                  <a:srgbClr val="1F497D"/>
                </a:solidFill>
                <a:latin typeface="Symbol" charset="2"/>
                <a:ea typeface="ＭＳ Ｐゴシック" pitchFamily="-84" charset="-128"/>
                <a:cs typeface="Symbol" charset="2"/>
              </a:rPr>
              <a:t>f</a:t>
            </a:r>
            <a:r>
              <a:rPr lang="en-US" sz="20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} spatial </a:t>
            </a:r>
            <a:r>
              <a:rPr lang="en-US" sz="20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resolution can be achieved</a:t>
            </a:r>
            <a:endParaRPr lang="en-US" sz="2000" dirty="0">
              <a:solidFill>
                <a:srgbClr val="1F497D"/>
              </a:solidFill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" name="Picture 2" descr="ge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4" t="12879" r="25005" b="4723"/>
          <a:stretch/>
        </p:blipFill>
        <p:spPr>
          <a:xfrm>
            <a:off x="5486400" y="1447800"/>
            <a:ext cx="3383280" cy="33507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914400"/>
            <a:ext cx="35814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Ongoing EIC R&amp;D project 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324600" y="2438400"/>
            <a:ext cx="990600" cy="533400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39978">
            <a:off x="6275203" y="2705124"/>
            <a:ext cx="912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~75 cm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3048000"/>
            <a:ext cx="5004312" cy="3304536"/>
          </a:xfrm>
          <a:prstGeom prst="rect">
            <a:avLst/>
          </a:prstGeom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257800" y="5105400"/>
            <a:ext cx="3657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W</a:t>
            </a:r>
            <a:r>
              <a:rPr lang="en-US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ell advanced R&amp;D program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 couple of groups have their own large area GEM designs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olenoi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2" t="17680" r="19996" b="6321"/>
          <a:stretch/>
        </p:blipFill>
        <p:spPr>
          <a:xfrm>
            <a:off x="152400" y="3276600"/>
            <a:ext cx="4267200" cy="3378200"/>
          </a:xfrm>
          <a:prstGeom prst="rect">
            <a:avLst/>
          </a:prstGeom>
        </p:spPr>
      </p:pic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1683027" y="0"/>
            <a:ext cx="645381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Superconducting solenoid </a:t>
            </a:r>
          </a:p>
        </p:txBody>
      </p:sp>
      <p:pic>
        <p:nvPicPr>
          <p:cNvPr id="3" name="Picture 2" descr="image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790622"/>
            <a:ext cx="3553028" cy="310816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28600" y="1219200"/>
            <a:ext cx="4876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Implement in the same compact design:</a:t>
            </a:r>
          </a:p>
          <a:p>
            <a:pPr marL="62179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5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homogeneous ~3T field in the TPC</a:t>
            </a:r>
          </a:p>
          <a:p>
            <a:pPr marL="621792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5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</a:t>
            </a:r>
            <a:r>
              <a:rPr lang="en-US" sz="15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adron-track-aligned field in the RICH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sz="1700" dirty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K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eep it simple (no dual solenoid configuration; no reversed current coils; no flux return through </a:t>
            </a:r>
            <a:r>
              <a:rPr lang="en-US" sz="1700" dirty="0" err="1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HCal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; no warm coils between RICH and </a:t>
            </a:r>
            <a:r>
              <a:rPr lang="en-US" sz="1700" dirty="0" err="1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EmCal</a:t>
            </a:r>
            <a:r>
              <a:rPr lang="en-US" sz="1700" dirty="0" smtClean="0">
                <a:solidFill>
                  <a:srgbClr val="1F497D"/>
                </a:solidFill>
                <a:ea typeface="ＭＳ Ｐゴシック" pitchFamily="-84" charset="-128"/>
                <a:cs typeface="ＭＳ Ｐゴシック" pitchFamily="-84" charset="-128"/>
              </a:rPr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029200" y="4343400"/>
          <a:ext cx="3581400" cy="1920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87600"/>
                <a:gridCol w="1193800"/>
              </a:tblGrid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Central field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3T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Current density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23 A/mm</a:t>
                      </a:r>
                      <a:r>
                        <a:rPr lang="en-US" sz="15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Full current 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4.6 kA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Main coil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1500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Coil pack length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3520</a:t>
                      </a:r>
                      <a:r>
                        <a:rPr lang="en-US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Cryostat inner radius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1350 mm</a:t>
                      </a:r>
                      <a:endParaRPr lang="en-US" sz="15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tpc-field-uniformity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04" y="3810000"/>
            <a:ext cx="4230796" cy="25146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5330952" y="4983480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34000" y="5367528"/>
            <a:ext cx="3429000" cy="0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8255678" y="4996835"/>
            <a:ext cx="1435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+/- 4% or so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58000" y="2362200"/>
            <a:ext cx="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019800" y="1676400"/>
            <a:ext cx="0" cy="16764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5867400" y="1524000"/>
            <a:ext cx="2209800" cy="18288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5867400" y="2362200"/>
            <a:ext cx="2209800" cy="990600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332" name="TextBox 56331"/>
          <p:cNvSpPr txBox="1"/>
          <p:nvPr/>
        </p:nvSpPr>
        <p:spPr>
          <a:xfrm>
            <a:off x="4876800" y="12954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1.0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6800" y="21336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1.5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43600" y="2667000"/>
            <a:ext cx="980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E006D5"/>
                </a:solidFill>
              </a:rPr>
              <a:t>RICH </a:t>
            </a:r>
          </a:p>
          <a:p>
            <a:pPr algn="ctr"/>
            <a:r>
              <a:rPr lang="en-US" dirty="0" smtClean="0">
                <a:solidFill>
                  <a:srgbClr val="E006D5"/>
                </a:solidFill>
              </a:rPr>
              <a:t>location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52400" y="762000"/>
            <a:ext cx="990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Goal:</a:t>
            </a:r>
            <a:endParaRPr kumimoji="0" lang="en-US" sz="22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410200" y="4114800"/>
            <a:ext cx="3276600" cy="609600"/>
          </a:xfrm>
          <a:prstGeom prst="rect">
            <a:avLst/>
          </a:prstGeom>
        </p:spPr>
        <p:txBody>
          <a:bodyPr vert="horz" lIns="91283" tIns="45642" rIns="91283" bIns="45642" rtlCol="0">
            <a:no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16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Field variation in TPC volume </a:t>
            </a:r>
            <a:endParaRPr kumimoji="0" lang="en-US" sz="16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0" y="2743200"/>
            <a:ext cx="1600200" cy="457200"/>
          </a:xfrm>
          <a:prstGeom prst="rect">
            <a:avLst/>
          </a:prstGeom>
          <a:solidFill>
            <a:srgbClr val="4BD7E1">
              <a:alpha val="16000"/>
            </a:srgb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91400" y="2819400"/>
            <a:ext cx="1454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TPC volume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5867400" y="3236976"/>
            <a:ext cx="2209800" cy="128016"/>
          </a:xfrm>
          <a:prstGeom prst="line">
            <a:avLst/>
          </a:prstGeom>
          <a:ln w="12700">
            <a:solidFill>
              <a:srgbClr val="E006D5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876800" y="2971800"/>
            <a:ext cx="90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006D5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E006D5"/>
                </a:solidFill>
              </a:rPr>
              <a:t> = 3.5</a:t>
            </a:r>
            <a:endParaRPr lang="en-US" dirty="0">
              <a:solidFill>
                <a:srgbClr val="E006D5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204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1245704" y="0"/>
            <a:ext cx="7898296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Electromagnetic calorimeters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7400" y="762000"/>
            <a:ext cx="3200400" cy="369332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660066"/>
                </a:solidFill>
              </a:rPr>
              <a:t>Ongoing EIC R&amp;D projects 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81000" y="3657600"/>
            <a:ext cx="3581400" cy="609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85000" lnSpcReduction="10000"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 smtClean="0">
                <a:solidFill>
                  <a:srgbClr val="E006D5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Present status (May’2016 test run)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rgbClr val="E006D5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52400" y="685800"/>
            <a:ext cx="8991600" cy="2438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Very backward pseudo-</a:t>
            </a:r>
            <a:r>
              <a:rPr lang="en-US" sz="2200" u="sng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rapidities</a:t>
            </a: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</a:t>
            </a:r>
            <a:r>
              <a:rPr lang="en-US" sz="2200" u="sng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&lt; -2): </a:t>
            </a:r>
            <a:endParaRPr lang="en-US" sz="2200" u="sng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70408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PWO crystals with ~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%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/√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(or better) energy resolution</a:t>
            </a:r>
            <a:endParaRPr lang="en-US" sz="2000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200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u="sng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Pseudo-rapidity range -2 &lt; </a:t>
            </a:r>
            <a:r>
              <a:rPr lang="en-US" sz="22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200" u="sng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&lt; </a:t>
            </a: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3.5</a:t>
            </a:r>
            <a:r>
              <a:rPr lang="en-US" sz="2200" u="sng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:</a:t>
            </a:r>
            <a:r>
              <a:rPr lang="en-US" sz="22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  </a:t>
            </a:r>
          </a:p>
          <a:p>
            <a:pPr marL="61264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rgbClr val="1F497D"/>
                </a:solidFill>
                <a:latin typeface="Arial Narrow"/>
                <a:cs typeface="Arial Narrow"/>
              </a:rPr>
              <a:t>Tungsten </a:t>
            </a:r>
            <a:r>
              <a:rPr lang="en-US" sz="2000" dirty="0">
                <a:solidFill>
                  <a:srgbClr val="1F497D"/>
                </a:solidFill>
                <a:latin typeface="Arial Narrow"/>
                <a:cs typeface="Arial Narrow"/>
              </a:rPr>
              <a:t>powder scintillating fiber </a:t>
            </a:r>
            <a:r>
              <a:rPr lang="en-US" sz="2000" dirty="0" smtClean="0">
                <a:solidFill>
                  <a:srgbClr val="1F497D"/>
                </a:solidFill>
                <a:latin typeface="Arial Narrow"/>
                <a:cs typeface="Arial Narrow"/>
              </a:rPr>
              <a:t>technology with </a:t>
            </a:r>
            <a:r>
              <a:rPr lang="en-US" sz="2000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~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7-10%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/√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energy resolution</a:t>
            </a:r>
            <a:endParaRPr lang="en-US" sz="2000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5562600" y="1524000"/>
            <a:ext cx="3429000" cy="68580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rmAutofit fontScale="92500" lnSpcReduction="10000"/>
          </a:bodyPr>
          <a:lstStyle/>
          <a:p>
            <a:pPr marR="0" lvl="0" algn="ctr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100" noProof="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</a:t>
            </a:r>
            <a:r>
              <a:rPr lang="en-US" sz="2100" baseline="30000" noProof="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-</a:t>
            </a:r>
            <a:r>
              <a:rPr lang="en-US" sz="2100" noProof="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and </a:t>
            </a:r>
            <a:r>
              <a:rPr lang="en-US" sz="2100" noProof="0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g </a:t>
            </a:r>
            <a:r>
              <a:rPr lang="en-US" sz="2100" noProof="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energy measurement;</a:t>
            </a:r>
          </a:p>
          <a:p>
            <a:pPr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100" noProof="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 </a:t>
            </a:r>
            <a:r>
              <a:rPr lang="en-US" sz="21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e/p electron ID</a:t>
            </a:r>
            <a:endParaRPr kumimoji="0" lang="en-US" sz="2100" b="0" i="0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Symbol" charset="2"/>
              <a:ea typeface="ＭＳ Ｐゴシック" pitchFamily="-84" charset="-128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91200" y="27432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H1      : (7..12)%</a:t>
            </a:r>
            <a:r>
              <a:rPr lang="en-US" sz="2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</a:t>
            </a:r>
            <a:r>
              <a:rPr lang="en-US" sz="2000" dirty="0" smtClean="0">
                <a:solidFill>
                  <a:srgbClr val="008000"/>
                </a:solidFill>
              </a:rPr>
              <a:t>√</a:t>
            </a:r>
            <a:r>
              <a:rPr lang="en-US" sz="20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</a:t>
            </a: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+1%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ZEUS :        18%</a:t>
            </a:r>
            <a:r>
              <a:rPr lang="en-US" sz="20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</a:t>
            </a:r>
            <a:r>
              <a:rPr lang="en-US" sz="2000" dirty="0">
                <a:solidFill>
                  <a:srgbClr val="008000"/>
                </a:solidFill>
              </a:rPr>
              <a:t>√</a:t>
            </a:r>
            <a:r>
              <a:rPr lang="en-US" sz="20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</a:t>
            </a:r>
            <a:r>
              <a:rPr lang="en-US" sz="2000" dirty="0">
                <a:solidFill>
                  <a:srgbClr val="008000"/>
                </a:solidFill>
                <a:sym typeface="Wingdings"/>
              </a:rPr>
              <a:t>+1%</a:t>
            </a:r>
            <a:endParaRPr lang="en-US" sz="2000" dirty="0" smtClean="0">
              <a:solidFill>
                <a:srgbClr val="008000"/>
              </a:solidFill>
              <a:sym typeface="Wingdings"/>
            </a:endParaRPr>
          </a:p>
        </p:txBody>
      </p:sp>
      <p:pic>
        <p:nvPicPr>
          <p:cNvPr id="20" name="Picture 19" descr="eic_rep_fig8a_S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2400" y="2971800"/>
            <a:ext cx="3429000" cy="3528572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21" name="Picture 20" descr="Macintosh HD:Users:oleg:Desktop:eic_rep_fi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95600"/>
            <a:ext cx="1885950" cy="352044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791200" y="3810000"/>
            <a:ext cx="3200400" cy="2438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Several configurations tested since 2012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Reach energy resolution level of </a:t>
            </a:r>
            <a:r>
              <a:rPr lang="en-US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~{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7%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/√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 + 1%} with the PMTs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See clear path towards getting similar level of performance with a compact readout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sz="2200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895600"/>
            <a:ext cx="29088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May’2016 test run in FNAL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90800" y="4572000"/>
            <a:ext cx="609600" cy="381000"/>
          </a:xfrm>
          <a:prstGeom prst="rect">
            <a:avLst/>
          </a:prstGeom>
          <a:solidFill>
            <a:srgbClr val="CCFFCC">
              <a:alpha val="26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13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74AF1"/>
                </a:solidFill>
              </a:rPr>
              <a:t>Detector and IR requirements</a:t>
            </a:r>
            <a:endParaRPr lang="en-US" dirty="0">
              <a:solidFill>
                <a:srgbClr val="174AF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 detector coverage over -3.5 &lt; </a:t>
            </a:r>
            <a:r>
              <a:rPr lang="en-US" dirty="0">
                <a:latin typeface="Times New Roman"/>
                <a:cs typeface="Times New Roman"/>
              </a:rPr>
              <a:t>η</a:t>
            </a:r>
            <a:r>
              <a:rPr lang="en-US" dirty="0" smtClean="0"/>
              <a:t> </a:t>
            </a:r>
            <a:r>
              <a:rPr lang="en-US" dirty="0" smtClean="0"/>
              <a:t>&lt; 3.5</a:t>
            </a:r>
          </a:p>
          <a:p>
            <a:pPr lvl="1"/>
            <a:r>
              <a:rPr lang="en-US" dirty="0" smtClean="0"/>
              <a:t>Electron ID from -3.5 &lt; </a:t>
            </a:r>
            <a:r>
              <a:rPr lang="el-GR" dirty="0" smtClean="0">
                <a:latin typeface="Times New Roman"/>
                <a:cs typeface="Times New Roman"/>
              </a:rPr>
              <a:t>η</a:t>
            </a:r>
            <a:r>
              <a:rPr lang="en-US" dirty="0" smtClean="0"/>
              <a:t> </a:t>
            </a:r>
            <a:r>
              <a:rPr lang="en-US" dirty="0" smtClean="0"/>
              <a:t>&lt; 1; </a:t>
            </a:r>
            <a:r>
              <a:rPr lang="en-US" dirty="0">
                <a:latin typeface="Times New Roman"/>
                <a:cs typeface="Times New Roman"/>
              </a:rPr>
              <a:t>π</a:t>
            </a:r>
            <a:r>
              <a:rPr lang="en-US" dirty="0" smtClean="0"/>
              <a:t> </a:t>
            </a:r>
            <a:r>
              <a:rPr lang="en-US" dirty="0" smtClean="0"/>
              <a:t>suppression up to 1:10</a:t>
            </a:r>
            <a:r>
              <a:rPr lang="en-US" baseline="30000" dirty="0" smtClean="0"/>
              <a:t>4</a:t>
            </a:r>
            <a:endParaRPr lang="en-US" dirty="0" smtClean="0"/>
          </a:p>
          <a:p>
            <a:pPr lvl="1"/>
            <a:r>
              <a:rPr lang="en-US" dirty="0">
                <a:latin typeface="Times New Roman"/>
                <a:cs typeface="Times New Roman"/>
              </a:rPr>
              <a:t>π</a:t>
            </a:r>
            <a:r>
              <a:rPr lang="en-US" dirty="0" smtClean="0"/>
              <a:t>/K/p </a:t>
            </a:r>
            <a:r>
              <a:rPr lang="en-US" dirty="0" smtClean="0"/>
              <a:t>separation with suppression factors ~100 required</a:t>
            </a:r>
          </a:p>
          <a:p>
            <a:pPr lvl="1"/>
            <a:r>
              <a:rPr lang="en-US" dirty="0" smtClean="0"/>
              <a:t>Spatial resolution of primary vertex ~10-20 microns</a:t>
            </a:r>
          </a:p>
          <a:p>
            <a:pPr lvl="1"/>
            <a:r>
              <a:rPr lang="en-US" dirty="0" err="1" smtClean="0"/>
              <a:t>Hcal</a:t>
            </a:r>
            <a:r>
              <a:rPr lang="en-US" dirty="0" smtClean="0"/>
              <a:t> at forward </a:t>
            </a:r>
            <a:r>
              <a:rPr lang="en-US" dirty="0">
                <a:latin typeface="Times New Roman"/>
                <a:cs typeface="Times New Roman"/>
              </a:rPr>
              <a:t>η</a:t>
            </a:r>
            <a:r>
              <a:rPr lang="en-US" dirty="0" smtClean="0"/>
              <a:t> </a:t>
            </a:r>
            <a:r>
              <a:rPr lang="en-US" dirty="0" smtClean="0"/>
              <a:t>for </a:t>
            </a:r>
            <a:r>
              <a:rPr lang="en-US" dirty="0" smtClean="0"/>
              <a:t>jet </a:t>
            </a:r>
            <a:r>
              <a:rPr lang="en-US" dirty="0" smtClean="0"/>
              <a:t>studies</a:t>
            </a:r>
          </a:p>
          <a:p>
            <a:r>
              <a:rPr lang="en-US" dirty="0" smtClean="0"/>
              <a:t>Close-to-beam-line acceptance</a:t>
            </a:r>
          </a:p>
          <a:p>
            <a:pPr lvl="1"/>
            <a:r>
              <a:rPr lang="en-US" dirty="0" smtClean="0"/>
              <a:t>Recoil protons</a:t>
            </a:r>
          </a:p>
          <a:p>
            <a:pPr lvl="1"/>
            <a:r>
              <a:rPr lang="en-US" dirty="0"/>
              <a:t>Neutrons in hadron going </a:t>
            </a:r>
            <a:r>
              <a:rPr lang="en-US" dirty="0" smtClean="0"/>
              <a:t>direction</a:t>
            </a:r>
          </a:p>
          <a:p>
            <a:pPr lvl="1"/>
            <a:r>
              <a:rPr lang="en-US" dirty="0" smtClean="0"/>
              <a:t>Low Q</a:t>
            </a:r>
            <a:r>
              <a:rPr lang="en-US" baseline="30000" dirty="0" smtClean="0"/>
              <a:t>2</a:t>
            </a:r>
            <a:r>
              <a:rPr lang="en-US" dirty="0" smtClean="0"/>
              <a:t> electrons</a:t>
            </a:r>
          </a:p>
          <a:p>
            <a:r>
              <a:rPr lang="en-US" dirty="0" smtClean="0"/>
              <a:t>Luminosity and polarization measurement</a:t>
            </a:r>
          </a:p>
          <a:p>
            <a:pPr lvl="1"/>
            <a:r>
              <a:rPr lang="en-US" dirty="0" smtClean="0"/>
              <a:t>photons from Bethe-</a:t>
            </a:r>
            <a:r>
              <a:rPr lang="en-US" dirty="0" err="1" smtClean="0"/>
              <a:t>Heitler</a:t>
            </a:r>
            <a:r>
              <a:rPr lang="en-US" dirty="0" smtClean="0"/>
              <a:t> for </a:t>
            </a:r>
            <a:r>
              <a:rPr lang="en-US" dirty="0" err="1" smtClean="0"/>
              <a:t>lumi</a:t>
            </a:r>
            <a:endParaRPr lang="en-US" dirty="0" smtClean="0"/>
          </a:p>
          <a:p>
            <a:pPr lvl="1"/>
            <a:r>
              <a:rPr lang="en-US" dirty="0" smtClean="0"/>
              <a:t>photons and/or electron from Compton scattering for e pol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03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903249" cy="261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fhac-vs-fems-response.gif"/>
          <p:cNvPicPr>
            <a:picLocks noChangeAspect="1"/>
          </p:cNvPicPr>
          <p:nvPr/>
        </p:nvPicPr>
        <p:blipFill>
          <a:blip r:embed="rId4"/>
          <a:srcRect l="2069" t="9153" r="2069" b="1525"/>
          <a:stretch>
            <a:fillRect/>
          </a:stretch>
        </p:blipFill>
        <p:spPr>
          <a:xfrm>
            <a:off x="228600" y="2045363"/>
            <a:ext cx="4114800" cy="263099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685800" y="3200400"/>
            <a:ext cx="1295400" cy="1143000"/>
          </a:xfrm>
          <a:prstGeom prst="line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990600" y="2286000"/>
            <a:ext cx="2873640" cy="280363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MC: 12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GeV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pions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: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Hcal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 vs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EmCal</a:t>
            </a:r>
            <a:endParaRPr lang="en-US" sz="1400" u="sng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2819400"/>
            <a:ext cx="2331061" cy="557362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1600" dirty="0" smtClean="0">
                <a:solidFill>
                  <a:srgbClr val="376092"/>
                </a:solidFill>
                <a:latin typeface="Arial"/>
                <a:cs typeface="Arial"/>
              </a:rPr>
              <a:t>Slope</a:t>
            </a:r>
            <a:r>
              <a:rPr lang="en-US" sz="1600" dirty="0" smtClean="0"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376092"/>
                </a:solidFill>
                <a:latin typeface="Arial"/>
                <a:cs typeface="Arial"/>
              </a:rPr>
              <a:t>~1.20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perfectly </a:t>
            </a:r>
          </a:p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atches measured data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52400" y="4800600"/>
            <a:ext cx="8991600" cy="1676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42976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100" dirty="0" smtClean="0">
                <a:solidFill>
                  <a:srgbClr val="1F497D"/>
                </a:solidFill>
                <a:latin typeface="Arial Narrow"/>
                <a:cs typeface="Arial Narrow"/>
              </a:rPr>
              <a:t>Lead </a:t>
            </a:r>
            <a:r>
              <a:rPr lang="en-US" sz="2100" dirty="0">
                <a:solidFill>
                  <a:srgbClr val="1F497D"/>
                </a:solidFill>
                <a:latin typeface="Arial Narrow"/>
                <a:cs typeface="Arial Narrow"/>
              </a:rPr>
              <a:t>absorber scintillating plate sandwich technology </a:t>
            </a:r>
            <a:endParaRPr kumimoji="0" lang="en-US" b="0" i="0" u="none" strike="noStrike" kern="1200" cap="none" spc="0" normalizeH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 Narrow"/>
              <a:ea typeface="ＭＳ Ｐゴシック" pitchFamily="-84" charset="-128"/>
              <a:cs typeface="Arial Narrow"/>
            </a:endParaRP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~50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%/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√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energy resolution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looks fine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Adequate Monte-Carlo model exists in GEANT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Cost optimization and further R&amp;D may be required (use steel plates instead of lead?)</a:t>
            </a:r>
            <a:endParaRPr lang="en-US" sz="2000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52400" y="914400"/>
            <a:ext cx="5867400" cy="99060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Autofit/>
          </a:bodyPr>
          <a:lstStyle/>
          <a:p>
            <a:pPr marL="87440"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</a:t>
            </a: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lectron identification in electron-going direction; </a:t>
            </a:r>
          </a:p>
          <a:p>
            <a:pPr marL="87440"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jet physics in hadron-going direction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71061" y="0"/>
            <a:ext cx="877294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000" b="0" dirty="0" err="1" smtClean="0">
                <a:solidFill>
                  <a:srgbClr val="174AF1"/>
                </a:solidFill>
                <a:ea typeface="ＭＳ Ｐゴシック" pitchFamily="-84" charset="-128"/>
                <a:cs typeface="Arial Narrow Bold"/>
              </a:rPr>
              <a:t>Hadronic</a:t>
            </a:r>
            <a:r>
              <a:rPr lang="en-US" sz="4000" b="0" dirty="0" smtClean="0">
                <a:solidFill>
                  <a:srgbClr val="174AF1"/>
                </a:solidFill>
                <a:ea typeface="ＭＳ Ｐゴシック" pitchFamily="-84" charset="-128"/>
                <a:cs typeface="Arial Narrow Bold"/>
              </a:rPr>
              <a:t> calorimeter(s) in the end-cap(s)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53200" y="1066800"/>
            <a:ext cx="2286000" cy="40011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66"/>
                </a:solidFill>
              </a:rPr>
              <a:t>EIC R&amp;D project </a:t>
            </a:r>
            <a:endParaRPr lang="en-US" sz="2000" dirty="0">
              <a:solidFill>
                <a:srgbClr val="66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47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SIDIS: kinematic coverage for </a:t>
            </a:r>
            <a:r>
              <a:rPr lang="en-US" dirty="0" err="1" smtClean="0"/>
              <a:t>pions</a:t>
            </a:r>
            <a:r>
              <a:rPr lang="en-US" dirty="0"/>
              <a:t> </a:t>
            </a:r>
            <a:r>
              <a:rPr lang="en-US" dirty="0" smtClean="0"/>
              <a:t>(and kaons, protons)</a:t>
            </a:r>
            <a:endParaRPr lang="en-US" dirty="0"/>
          </a:p>
        </p:txBody>
      </p:sp>
      <p:pic>
        <p:nvPicPr>
          <p:cNvPr id="4" name="Picture 3" descr="EtaVsp.50.100.250GeV.SIDIS.P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5" y="3772417"/>
            <a:ext cx="6468170" cy="2041980"/>
          </a:xfrm>
          <a:prstGeom prst="rect">
            <a:avLst/>
          </a:prstGeom>
        </p:spPr>
      </p:pic>
      <p:pic>
        <p:nvPicPr>
          <p:cNvPr id="5" name="Picture 4" descr="EtaVsp.10.15.2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45" y="1572768"/>
            <a:ext cx="6480810" cy="204597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 flipV="1">
            <a:off x="381000" y="1572768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819400" y="5715000"/>
            <a:ext cx="5715000" cy="6463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except for the highest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US" dirty="0" smtClean="0">
                <a:solidFill>
                  <a:srgbClr val="008000"/>
                </a:solidFill>
              </a:rPr>
              <a:t>values (</a:t>
            </a:r>
            <a:r>
              <a:rPr lang="en-US" dirty="0">
                <a:solidFill>
                  <a:srgbClr val="008000"/>
                </a:solidFill>
              </a:rPr>
              <a:t>1</a:t>
            </a:r>
            <a:r>
              <a:rPr lang="en-US" dirty="0" smtClean="0">
                <a:solidFill>
                  <a:srgbClr val="008000"/>
                </a:solidFill>
              </a:rPr>
              <a:t>.5 &lt;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&lt; 3.5 range) 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p</a:t>
            </a:r>
            <a:r>
              <a:rPr lang="en-US" dirty="0" smtClean="0">
                <a:solidFill>
                  <a:srgbClr val="008000"/>
                </a:solidFill>
              </a:rPr>
              <a:t>/K/p separation below ~5 </a:t>
            </a:r>
            <a:r>
              <a:rPr lang="en-US" dirty="0" err="1" smtClean="0">
                <a:solidFill>
                  <a:srgbClr val="008000"/>
                </a:solidFill>
              </a:rPr>
              <a:t>GeV</a:t>
            </a:r>
            <a:r>
              <a:rPr lang="en-US" dirty="0" smtClean="0">
                <a:solidFill>
                  <a:srgbClr val="008000"/>
                </a:solidFill>
              </a:rPr>
              <a:t>/c or so is sufficient   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381000" y="2715768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381000" y="3794760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81000" y="4953000"/>
            <a:ext cx="57912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858000" y="1447800"/>
            <a:ext cx="2103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/>
              <a:t>Increasing lepton beam</a:t>
            </a:r>
            <a:r>
              <a:rPr lang="en-US" sz="1400" b="0" dirty="0" smtClean="0"/>
              <a:t> energy </a:t>
            </a:r>
            <a:r>
              <a:rPr lang="en-US" sz="1400" b="0" dirty="0"/>
              <a:t>boosts hadrons </a:t>
            </a:r>
            <a:endParaRPr lang="en-US" sz="1400" b="0" dirty="0" smtClean="0"/>
          </a:p>
          <a:p>
            <a:pPr algn="ctr"/>
            <a:r>
              <a:rPr lang="en-US" sz="1400" b="0" dirty="0" smtClean="0"/>
              <a:t>more </a:t>
            </a:r>
            <a:r>
              <a:rPr lang="en-US" sz="1400" b="0" dirty="0"/>
              <a:t>to negative rapidity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34200" y="3733800"/>
            <a:ext cx="18281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Increasing </a:t>
            </a:r>
            <a:r>
              <a:rPr lang="en-US" sz="1400" b="0" dirty="0"/>
              <a:t>h</a:t>
            </a:r>
            <a:r>
              <a:rPr lang="en-US" sz="1400" b="0" dirty="0" smtClean="0"/>
              <a:t>adron </a:t>
            </a:r>
            <a:r>
              <a:rPr lang="en-US" sz="1400" b="0" dirty="0"/>
              <a:t>b</a:t>
            </a:r>
            <a:r>
              <a:rPr lang="en-US" sz="1400" b="0" dirty="0" smtClean="0"/>
              <a:t>eam energy influences max. hadron energy at fixed </a:t>
            </a:r>
            <a:r>
              <a:rPr lang="en-US" sz="1400" b="0" dirty="0" smtClean="0">
                <a:latin typeface="Symbol" charset="2"/>
                <a:cs typeface="Symbol" charset="2"/>
              </a:rPr>
              <a:t>h </a:t>
            </a:r>
            <a:endParaRPr lang="en-US" sz="1400" b="0" baseline="30000" dirty="0" smtClean="0">
              <a:sym typeface="Wingding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592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SIDIS: kinematic coverage for </a:t>
            </a:r>
            <a:r>
              <a:rPr lang="en-US" sz="3600" dirty="0" err="1"/>
              <a:t>pions</a:t>
            </a:r>
            <a:r>
              <a:rPr lang="en-US" sz="3600" dirty="0"/>
              <a:t> (and kaons, protons)</a:t>
            </a:r>
          </a:p>
        </p:txBody>
      </p:sp>
      <p:pic>
        <p:nvPicPr>
          <p:cNvPr id="3" name="Picture 2" descr="EtaVspt.50.100.250GeV.SIDIS.P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690689"/>
            <a:ext cx="7200900" cy="22733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 flipV="1">
            <a:off x="1085850" y="1995489"/>
            <a:ext cx="64770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5" name="Picture 4" descr="EtaVsZ.50.100.250GeV.SIDIS.Pion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4052889"/>
            <a:ext cx="7200900" cy="22733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450" y="1233489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Cuts: Q</a:t>
            </a:r>
            <a:r>
              <a:rPr lang="en-US" u="sng" baseline="30000" dirty="0" smtClean="0"/>
              <a:t>2</a:t>
            </a:r>
            <a:r>
              <a:rPr lang="en-US" u="sng" dirty="0" smtClean="0"/>
              <a:t>&gt;1 GeV</a:t>
            </a:r>
            <a:r>
              <a:rPr lang="en-US" u="sng" baseline="30000" dirty="0" smtClean="0"/>
              <a:t>2</a:t>
            </a:r>
            <a:r>
              <a:rPr lang="en-US" u="sng" dirty="0" smtClean="0"/>
              <a:t>, 0.01&lt;y&lt;0.95, p&gt;1GeV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28650" y="6415089"/>
            <a:ext cx="7848600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 -3.5 &lt;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US" dirty="0" smtClean="0">
                <a:solidFill>
                  <a:srgbClr val="008000"/>
                </a:solidFill>
              </a:rPr>
              <a:t>&lt; 3.5  covers entire kinematic region in </a:t>
            </a:r>
            <a:r>
              <a:rPr lang="en-US" dirty="0" err="1" smtClean="0">
                <a:solidFill>
                  <a:srgbClr val="008000"/>
                </a:solidFill>
              </a:rPr>
              <a:t>p</a:t>
            </a:r>
            <a:r>
              <a:rPr lang="en-US" baseline="-25000" dirty="0" err="1" smtClean="0">
                <a:solidFill>
                  <a:srgbClr val="008000"/>
                </a:solidFill>
              </a:rPr>
              <a:t>t</a:t>
            </a:r>
            <a:r>
              <a:rPr lang="en-US" dirty="0" smtClean="0">
                <a:solidFill>
                  <a:srgbClr val="008000"/>
                </a:solidFill>
              </a:rPr>
              <a:t> &amp; z important for physics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1085850" y="3278697"/>
            <a:ext cx="64770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1085850" y="4357689"/>
            <a:ext cx="64770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1085850" y="5646993"/>
            <a:ext cx="6477000" cy="3048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353050" y="1233489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(no </a:t>
            </a:r>
            <a:r>
              <a:rPr lang="en-US" dirty="0">
                <a:sym typeface="Wingdings"/>
              </a:rPr>
              <a:t>difference between </a:t>
            </a:r>
            <a:r>
              <a:rPr lang="en-US" dirty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>
                <a:latin typeface="Symbol" charset="2"/>
                <a:cs typeface="Symbol" charset="2"/>
                <a:sym typeface="Wingdings"/>
              </a:rPr>
              <a:t>±</a:t>
            </a:r>
            <a:r>
              <a:rPr lang="en-US" dirty="0">
                <a:sym typeface="Wingdings"/>
              </a:rPr>
              <a:t>, K</a:t>
            </a:r>
            <a:r>
              <a:rPr lang="en-US" baseline="30000" dirty="0">
                <a:sym typeface="Wingdings"/>
              </a:rPr>
              <a:t>±</a:t>
            </a:r>
            <a:r>
              <a:rPr lang="en-US" dirty="0">
                <a:sym typeface="Wingdings"/>
              </a:rPr>
              <a:t>, p</a:t>
            </a:r>
            <a:r>
              <a:rPr lang="en-US" baseline="30000" dirty="0" smtClean="0">
                <a:sym typeface="Wingdings"/>
              </a:rPr>
              <a:t>±</a:t>
            </a:r>
            <a:r>
              <a:rPr lang="en-US" dirty="0" smtClean="0">
                <a:sym typeface="Wingdings"/>
              </a:rPr>
              <a:t>)</a:t>
            </a:r>
            <a:endParaRPr lang="en-US" baseline="30000" dirty="0">
              <a:sym typeface="Wingding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3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DVCS photon kinematics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4948" y="4601817"/>
            <a:ext cx="7315200" cy="43088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rgbClr val="008000"/>
                </a:solidFill>
                <a:sym typeface="Wingdings"/>
              </a:rPr>
              <a:t>EmCal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 pseudo-rapidity coverage -4 &lt; </a:t>
            </a:r>
            <a:r>
              <a:rPr lang="en-US" sz="22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 </a:t>
            </a:r>
            <a:r>
              <a:rPr lang="en-US" sz="2200" dirty="0" smtClean="0">
                <a:solidFill>
                  <a:srgbClr val="008000"/>
                </a:solidFill>
                <a:sym typeface="Wingdings"/>
              </a:rPr>
              <a:t>&lt; 1 is sufficient</a:t>
            </a:r>
          </a:p>
        </p:txBody>
      </p:sp>
      <p:pic>
        <p:nvPicPr>
          <p:cNvPr id="5" name="Picture 4" descr="EtaVsE.50.100.250GeV.DVC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8" y="1934817"/>
            <a:ext cx="8527138" cy="243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7748" y="1477617"/>
            <a:ext cx="2893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Cuts: Q</a:t>
            </a:r>
            <a:r>
              <a:rPr lang="en-US" sz="1600" u="sng" baseline="30000" dirty="0" smtClean="0"/>
              <a:t>2</a:t>
            </a:r>
            <a:r>
              <a:rPr lang="en-US" sz="1600" u="sng" dirty="0" smtClean="0"/>
              <a:t>&gt;1 </a:t>
            </a:r>
            <a:r>
              <a:rPr lang="en-US" sz="1600" u="sng" dirty="0" err="1" smtClean="0"/>
              <a:t>GeV</a:t>
            </a:r>
            <a:r>
              <a:rPr lang="en-US" sz="1600" u="sng" dirty="0" smtClean="0"/>
              <a:t>, 0.01&lt;y&lt;0.85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748" y="5516217"/>
            <a:ext cx="65475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Also notice: i</a:t>
            </a:r>
            <a:r>
              <a:rPr lang="en-US" sz="2000" b="0" dirty="0" smtClean="0"/>
              <a:t>ncreasing </a:t>
            </a:r>
            <a:r>
              <a:rPr lang="en-US" sz="2000" dirty="0"/>
              <a:t>h</a:t>
            </a:r>
            <a:r>
              <a:rPr lang="en-US" sz="2000" b="0" dirty="0" smtClean="0"/>
              <a:t>adron </a:t>
            </a:r>
            <a:r>
              <a:rPr lang="en-US" sz="2000" dirty="0"/>
              <a:t>b</a:t>
            </a:r>
            <a:r>
              <a:rPr lang="en-US" sz="2000" b="0" dirty="0" smtClean="0"/>
              <a:t>eam </a:t>
            </a:r>
            <a:r>
              <a:rPr lang="en-US" sz="2000" dirty="0" smtClean="0"/>
              <a:t>e</a:t>
            </a:r>
            <a:r>
              <a:rPr lang="en-US" sz="2000" b="0" dirty="0" smtClean="0"/>
              <a:t>nergy influences max. photon energy at fixed </a:t>
            </a:r>
            <a:r>
              <a:rPr lang="en-US" sz="2000" b="0" dirty="0" smtClean="0">
                <a:latin typeface="Symbol" charset="2"/>
                <a:cs typeface="Symbol" charset="2"/>
              </a:rPr>
              <a:t>h – </a:t>
            </a:r>
            <a:r>
              <a:rPr lang="en-US" sz="2000" b="0" dirty="0" smtClean="0">
                <a:sym typeface="Wingdings"/>
              </a:rPr>
              <a:t>photons are boosted to negative </a:t>
            </a:r>
            <a:r>
              <a:rPr lang="en-US" sz="2000" b="0" dirty="0" err="1" smtClean="0">
                <a:sym typeface="Wingdings"/>
              </a:rPr>
              <a:t>rapidities</a:t>
            </a:r>
            <a:r>
              <a:rPr lang="en-US" sz="2000" b="0" dirty="0" smtClean="0">
                <a:sym typeface="Wingdings"/>
              </a:rPr>
              <a:t> (lepton direction)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Interaction rate &amp; absolute yields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34</a:t>
            </a:fld>
            <a:r>
              <a:rPr lang="en-US" dirty="0" smtClean="0"/>
              <a:t>/40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453002" y="838200"/>
            <a:ext cx="822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PYTHIA 20x250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configuration;  absolute particle yields for L=10</a:t>
            </a:r>
            <a:r>
              <a:rPr lang="en-US" u="sng" baseline="30000" dirty="0" smtClean="0">
                <a:solidFill>
                  <a:schemeClr val="accent1">
                    <a:lumMod val="50000"/>
                  </a:schemeClr>
                </a:solidFill>
              </a:rPr>
              <a:t>33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cm</a:t>
            </a:r>
            <a:r>
              <a:rPr lang="en-US" u="sng" baseline="30000" dirty="0" smtClean="0">
                <a:solidFill>
                  <a:schemeClr val="accent1">
                    <a:lumMod val="50000"/>
                  </a:schemeClr>
                </a:solidFill>
              </a:rPr>
              <a:t>-2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s</a:t>
            </a:r>
            <a:r>
              <a:rPr lang="en-US" u="sng" baseline="30000" dirty="0" smtClean="0">
                <a:solidFill>
                  <a:schemeClr val="accent1">
                    <a:lumMod val="50000"/>
                  </a:schemeClr>
                </a:solidFill>
              </a:rPr>
              <a:t>-1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 descr="20x250ParticleFluxDE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4173870" cy="3129077"/>
          </a:xfrm>
          <a:prstGeom prst="rect">
            <a:avLst/>
          </a:prstGeom>
        </p:spPr>
      </p:pic>
      <p:pic>
        <p:nvPicPr>
          <p:cNvPr id="4" name="Picture 3" descr="20x250ParticleFluxDThet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219200"/>
            <a:ext cx="4173870" cy="312907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81200" y="6019800"/>
            <a:ext cx="5943600" cy="60960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rmAutofit fontScale="92500"/>
          </a:bodyPr>
          <a:lstStyle/>
          <a:p>
            <a:pPr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Not even close to LHC-HL upgrade (to say the least)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304800" y="4648200"/>
            <a:ext cx="8382000" cy="1447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2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Interaction rate ~50kHz (so 1:200 at ~10MHz bunch crossing frequency)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At most few particles per unit of </a:t>
            </a:r>
            <a:r>
              <a:rPr lang="en-US" sz="22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 </a:t>
            </a:r>
            <a:r>
              <a:rPr lang="en-US" sz="2200" dirty="0" smtClean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per event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Correspondingly low particle fluxes per unit of time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43000" y="4191000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Per unit of {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h,f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}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48400" y="4191000"/>
            <a:ext cx="1753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Per unit of {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q,f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}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23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2610677" y="13252"/>
            <a:ext cx="3180522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Electron ID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67177"/>
            <a:ext cx="7467600" cy="50574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8600" y="1295400"/>
            <a:ext cx="2133600" cy="1676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86000" y="4648200"/>
            <a:ext cx="36576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3002" y="838200"/>
            <a:ext cx="812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15x250 GeV configuration;  particle yields versus momentum in the -4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&lt;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 &lt; 4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range: 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4" t="75878" r="26958" b="5498"/>
          <a:stretch/>
        </p:blipFill>
        <p:spPr>
          <a:xfrm>
            <a:off x="609600" y="1600200"/>
            <a:ext cx="1709573" cy="11978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8000" y="4724400"/>
            <a:ext cx="2641600" cy="16004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FF00"/>
                </a:solidFill>
                <a:latin typeface="Symbol" charset="2"/>
                <a:cs typeface="Symbol" charset="2"/>
              </a:rPr>
              <a:t>g</a:t>
            </a:r>
            <a:r>
              <a:rPr lang="en-US" sz="1400" dirty="0" smtClean="0">
                <a:solidFill>
                  <a:srgbClr val="322F31"/>
                </a:solidFill>
              </a:rPr>
              <a:t> suppression: </a:t>
            </a:r>
          </a:p>
          <a:p>
            <a:r>
              <a:rPr lang="en-US" sz="1400" dirty="0" smtClean="0">
                <a:solidFill>
                  <a:srgbClr val="322F31"/>
                </a:solidFill>
              </a:rPr>
              <a:t>the same </a:t>
            </a:r>
            <a:r>
              <a:rPr lang="en-US" sz="1400" dirty="0" smtClean="0">
                <a:solidFill>
                  <a:srgbClr val="322F31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>
                <a:solidFill>
                  <a:srgbClr val="322F31"/>
                </a:solidFill>
              </a:rPr>
              <a:t> coverage for</a:t>
            </a:r>
          </a:p>
          <a:p>
            <a:r>
              <a:rPr lang="en-US" sz="1400" dirty="0" smtClean="0">
                <a:solidFill>
                  <a:srgbClr val="322F31"/>
                </a:solidFill>
              </a:rPr>
              <a:t>tracking &amp; </a:t>
            </a:r>
            <a:r>
              <a:rPr lang="en-US" sz="1400" dirty="0" err="1" smtClean="0">
                <a:solidFill>
                  <a:srgbClr val="322F31"/>
                </a:solidFill>
              </a:rPr>
              <a:t>Ecal</a:t>
            </a:r>
            <a:r>
              <a:rPr lang="en-US" sz="1400" dirty="0" smtClean="0">
                <a:solidFill>
                  <a:srgbClr val="322F31"/>
                </a:solidFill>
              </a:rPr>
              <a:t> </a:t>
            </a:r>
          </a:p>
          <a:p>
            <a:endParaRPr lang="en-US" sz="1400" dirty="0" smtClean="0">
              <a:solidFill>
                <a:srgbClr val="322F31"/>
              </a:solidFill>
            </a:endParaRPr>
          </a:p>
          <a:p>
            <a:r>
              <a:rPr lang="en-US" sz="1400" dirty="0" smtClean="0">
                <a:solidFill>
                  <a:srgbClr val="FF00FF"/>
                </a:solidFill>
              </a:rPr>
              <a:t>h</a:t>
            </a:r>
            <a:r>
              <a:rPr lang="en-US" sz="1400" baseline="30000" dirty="0" smtClean="0">
                <a:solidFill>
                  <a:srgbClr val="FF00FF"/>
                </a:solidFill>
              </a:rPr>
              <a:t>-</a:t>
            </a:r>
            <a:r>
              <a:rPr lang="en-US" sz="1400" baseline="30000" dirty="0" smtClean="0">
                <a:solidFill>
                  <a:srgbClr val="322F31"/>
                </a:solidFill>
              </a:rPr>
              <a:t> </a:t>
            </a:r>
            <a:r>
              <a:rPr lang="en-US" sz="1400" dirty="0" smtClean="0">
                <a:solidFill>
                  <a:srgbClr val="322F31"/>
                </a:solidFill>
              </a:rPr>
              <a:t>suppression through E/p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-3.5&lt;</a:t>
            </a:r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sz="1400" dirty="0" smtClean="0">
                <a:solidFill>
                  <a:srgbClr val="0000FF"/>
                </a:solidFill>
              </a:rPr>
              <a:t>&lt;-1: </a:t>
            </a:r>
            <a:r>
              <a:rPr lang="en-US" sz="1400" dirty="0" smtClean="0"/>
              <a:t>10:1 to 10</a:t>
            </a:r>
            <a:r>
              <a:rPr lang="en-US" sz="1400" baseline="30000" dirty="0" smtClean="0"/>
              <a:t>3</a:t>
            </a:r>
            <a:r>
              <a:rPr lang="en-US" sz="1400" dirty="0" smtClean="0"/>
              <a:t>:1  </a:t>
            </a:r>
          </a:p>
          <a:p>
            <a:pPr marL="285750" indent="-285750">
              <a:buFont typeface="Symbol" charset="0"/>
              <a:buChar char=" "/>
            </a:pPr>
            <a:r>
              <a:rPr lang="en-US" sz="14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-1&lt;h </a:t>
            </a:r>
            <a:r>
              <a:rPr lang="en-US" sz="1400" dirty="0" smtClean="0">
                <a:solidFill>
                  <a:srgbClr val="0000FF"/>
                </a:solidFill>
              </a:rPr>
              <a:t>&lt;1</a:t>
            </a:r>
            <a:r>
              <a:rPr lang="en-US" sz="1400" dirty="0">
                <a:solidFill>
                  <a:srgbClr val="0000FF"/>
                </a:solidFill>
              </a:rPr>
              <a:t>:</a:t>
            </a:r>
            <a:r>
              <a:rPr lang="en-US" sz="1400" dirty="0">
                <a:solidFill>
                  <a:srgbClr val="322F31"/>
                </a:solidFill>
              </a:rPr>
              <a:t> </a:t>
            </a:r>
            <a:r>
              <a:rPr lang="en-US" sz="1400" dirty="0" smtClean="0">
                <a:solidFill>
                  <a:srgbClr val="322F31"/>
                </a:solidFill>
              </a:rPr>
              <a:t>10</a:t>
            </a:r>
            <a:r>
              <a:rPr lang="en-US" sz="1400" baseline="30000" dirty="0" smtClean="0">
                <a:solidFill>
                  <a:srgbClr val="322F31"/>
                </a:solidFill>
              </a:rPr>
              <a:t>4</a:t>
            </a:r>
            <a:r>
              <a:rPr lang="en-US" sz="1400" dirty="0">
                <a:solidFill>
                  <a:srgbClr val="322F31"/>
                </a:solidFill>
              </a:rPr>
              <a:t>:1 </a:t>
            </a:r>
            <a:endParaRPr lang="en-US" sz="1400" dirty="0" smtClean="0">
              <a:solidFill>
                <a:srgbClr val="322F31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6248400" y="4800600"/>
            <a:ext cx="2286000" cy="1371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Pseudo-rapidity range [-1.0 .. -3.5] is also covered by the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hadronic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calorimeter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77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8305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Relative pion/</a:t>
            </a:r>
            <a:r>
              <a:rPr lang="en-US" b="0" dirty="0" err="1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kaon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/proton yields</a:t>
            </a:r>
          </a:p>
        </p:txBody>
      </p:sp>
      <p:pic>
        <p:nvPicPr>
          <p:cNvPr id="2" name="Picture 1" descr="Multiplicity20x2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7199376" cy="4876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8200" y="838200"/>
            <a:ext cx="8150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20x250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configuration;  yields versus momentum in the 4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&lt;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 &lt; 4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range: 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1219200"/>
            <a:ext cx="19050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14600" y="4495800"/>
            <a:ext cx="3352800" cy="1600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Multiplicity20x25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3" t="77119" r="38485" b="5422"/>
          <a:stretch/>
        </p:blipFill>
        <p:spPr>
          <a:xfrm>
            <a:off x="1143000" y="1371600"/>
            <a:ext cx="990600" cy="1440873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895600" y="4572000"/>
            <a:ext cx="5334000" cy="457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/K/p 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istributions at the same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 </a:t>
            </a: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look similar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667000" y="5410200"/>
            <a:ext cx="6324600" cy="76200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rmAutofit/>
          </a:bodyPr>
          <a:lstStyle/>
          <a:p>
            <a:pPr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dirty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/</a:t>
            </a:r>
            <a:r>
              <a:rPr lang="en-US" sz="2000" dirty="0" smtClean="0">
                <a:solidFill>
                  <a:srgbClr val="00800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 ratio is about 3:1 -&gt; depending on the desired efficiency and contamination this defines the required suppression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76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800" b="0" dirty="0" smtClean="0">
                <a:latin typeface="Arial Narrow"/>
                <a:ea typeface="ＭＳ Ｐゴシック" pitchFamily="-84" charset="-128"/>
                <a:cs typeface="Arial Narrow"/>
              </a:rPr>
              <a:t>Jets at mid-</a:t>
            </a:r>
            <a:r>
              <a:rPr lang="en-US" sz="4800" b="0" dirty="0" err="1" smtClean="0">
                <a:latin typeface="Arial Narrow"/>
                <a:ea typeface="ＭＳ Ｐゴシック" pitchFamily="-84" charset="-128"/>
                <a:cs typeface="Arial Narrow"/>
              </a:rPr>
              <a:t>rapidities</a:t>
            </a:r>
            <a:endParaRPr lang="en-US" sz="4800" b="0" dirty="0" smtClean="0">
              <a:latin typeface="Arial Narrow"/>
              <a:ea typeface="ＭＳ Ｐゴシック" pitchFamily="-84" charset="-128"/>
              <a:cs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46014-8CB8-304E-A5FA-922CBC1F60F3}" type="slidenum">
              <a:rPr lang="ru-RU" smtClean="0"/>
              <a:pPr>
                <a:defRPr/>
              </a:pPr>
              <a:t>37</a:t>
            </a:fld>
            <a:r>
              <a:rPr lang="en-US" dirty="0" smtClean="0"/>
              <a:t>/26</a:t>
            </a:r>
            <a:endParaRPr lang="ru-R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1" r="8897" b="2128"/>
          <a:stretch/>
        </p:blipFill>
        <p:spPr>
          <a:xfrm>
            <a:off x="274320" y="2133600"/>
            <a:ext cx="5340096" cy="43342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3" r="9372" b="3352"/>
          <a:stretch/>
        </p:blipFill>
        <p:spPr>
          <a:xfrm>
            <a:off x="5202936" y="914400"/>
            <a:ext cx="3794760" cy="3048000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52400" y="8382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20x250 </a:t>
            </a:r>
            <a:r>
              <a:rPr lang="en-US" u="sng" dirty="0" err="1" smtClean="0">
                <a:solidFill>
                  <a:schemeClr val="accent1">
                    <a:lumMod val="50000"/>
                  </a:schemeClr>
                </a:solidFill>
              </a:rPr>
              <a:t>GeV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; Q</a:t>
            </a:r>
            <a:r>
              <a:rPr lang="en-US" u="sng" baseline="30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 [10 .. 100] GeV</a:t>
            </a:r>
            <a:r>
              <a:rPr lang="en-US" u="sng" baseline="30000" dirty="0" smtClean="0">
                <a:solidFill>
                  <a:schemeClr val="accent1">
                    <a:lumMod val="50000"/>
                  </a:schemeClr>
                </a:solidFill>
              </a:rPr>
              <a:t>2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</a:rPr>
              <a:t>; -1 &lt;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h 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Arial Narrow"/>
                <a:cs typeface="Arial Narrow"/>
              </a:rPr>
              <a:t>&lt; 1</a:t>
            </a:r>
            <a:r>
              <a:rPr lang="en-US" u="sng" dirty="0" smtClean="0">
                <a:solidFill>
                  <a:schemeClr val="accent1">
                    <a:lumMod val="50000"/>
                  </a:schemeClr>
                </a:solidFill>
                <a:latin typeface="Symbol" charset="2"/>
                <a:cs typeface="Symbol" charset="2"/>
              </a:rPr>
              <a:t> </a:t>
            </a:r>
            <a:endParaRPr lang="en-US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0600" y="1981200"/>
            <a:ext cx="40281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57A"/>
                </a:solidFill>
              </a:rPr>
              <a:t>Absolute number of particles in each class</a:t>
            </a:r>
            <a:endParaRPr lang="en-US" sz="1600" dirty="0">
              <a:solidFill>
                <a:srgbClr val="80057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0600" y="4191000"/>
            <a:ext cx="413055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80057A"/>
                </a:solidFill>
              </a:rPr>
              <a:t>Fractional number of particles in each class</a:t>
            </a:r>
            <a:endParaRPr lang="en-US" sz="1600" dirty="0">
              <a:solidFill>
                <a:srgbClr val="80057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2080" y="914400"/>
            <a:ext cx="377694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80057A"/>
                </a:solidFill>
              </a:rPr>
              <a:t>Fraction of jet </a:t>
            </a:r>
            <a:r>
              <a:rPr lang="en-US" sz="1200" dirty="0" err="1" smtClean="0">
                <a:solidFill>
                  <a:srgbClr val="80057A"/>
                </a:solidFill>
              </a:rPr>
              <a:t>P</a:t>
            </a:r>
            <a:r>
              <a:rPr lang="en-US" sz="1200" baseline="-25000" dirty="0" err="1" smtClean="0">
                <a:solidFill>
                  <a:srgbClr val="80057A"/>
                </a:solidFill>
              </a:rPr>
              <a:t>t</a:t>
            </a:r>
            <a:r>
              <a:rPr lang="en-US" sz="1200" dirty="0" smtClean="0">
                <a:solidFill>
                  <a:srgbClr val="80057A"/>
                </a:solidFill>
              </a:rPr>
              <a:t> carried by different particles classes</a:t>
            </a:r>
            <a:endParaRPr lang="en-US" sz="1200" dirty="0">
              <a:solidFill>
                <a:srgbClr val="80057A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381000" y="1371600"/>
            <a:ext cx="3657600" cy="533400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283" tIns="45642" rIns="91283" bIns="45642" rtlCol="0">
            <a:normAutofit/>
          </a:bodyPr>
          <a:lstStyle/>
          <a:p>
            <a:pPr lvl="0" algn="ctr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40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EIC jets at |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40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|&lt;1 are “</a:t>
            </a:r>
            <a:r>
              <a:rPr lang="en-US" sz="2400" dirty="0" err="1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jetlets</a:t>
            </a:r>
            <a:r>
              <a:rPr lang="en-US" sz="2400" dirty="0" smtClean="0">
                <a:solidFill>
                  <a:srgbClr val="008000"/>
                </a:solidFill>
                <a:latin typeface="Arial Narrow"/>
                <a:ea typeface="ＭＳ Ｐゴシック" pitchFamily="-84" charset="-128"/>
                <a:cs typeface="Arial Narrow"/>
              </a:rPr>
              <a:t>”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791200" y="4495800"/>
            <a:ext cx="3200400" cy="1828800"/>
          </a:xfrm>
          <a:prstGeom prst="rect">
            <a:avLst/>
          </a:prstGeom>
          <a:noFill/>
          <a:ln w="9525">
            <a:solidFill>
              <a:srgbClr val="80057A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dirty="0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Fraction of </a:t>
            </a:r>
            <a:r>
              <a:rPr lang="en-US" dirty="0" err="1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P</a:t>
            </a:r>
            <a:r>
              <a:rPr lang="en-US" baseline="-25000" dirty="0" err="1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t</a:t>
            </a:r>
            <a:r>
              <a:rPr lang="en-US" baseline="-25000" dirty="0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  </a:t>
            </a:r>
            <a:r>
              <a:rPr lang="en-US" dirty="0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carried by neutral hadrons is small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-84" charset="2"/>
              <a:buChar char="n"/>
            </a:pPr>
            <a:r>
              <a:rPr lang="en-US" dirty="0" smtClean="0">
                <a:solidFill>
                  <a:srgbClr val="1F497D"/>
                </a:solidFill>
                <a:latin typeface="Arial Narrow"/>
                <a:ea typeface="ＭＳ Ｐゴシック" pitchFamily="-84" charset="-128"/>
                <a:cs typeface="Arial Narrow"/>
              </a:rPr>
              <a:t>No way ~50%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/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Arial Narrow"/>
                <a:cs typeface="Arial Narrow"/>
              </a:rPr>
              <a:t>√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hadronic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 calorimeter energy resolution at &lt;40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GeV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 Narrow"/>
                <a:ea typeface="ＭＳ Ｐゴシック" pitchFamily="-84" charset="-128"/>
                <a:cs typeface="Arial Narrow"/>
              </a:rPr>
              <a:t>/c can beat tracker momentum resolution</a:t>
            </a:r>
            <a:endParaRPr lang="en-US" dirty="0">
              <a:solidFill>
                <a:srgbClr val="1F497D"/>
              </a:solidFill>
              <a:latin typeface="Arial Narrow"/>
              <a:ea typeface="ＭＳ Ｐゴシック" pitchFamily="-84" charset="-128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488754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365126"/>
            <a:ext cx="5493026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Kinematic variable definitions: reminder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Kinematic variables:</a:t>
                </a:r>
              </a:p>
              <a:p>
                <a:pPr lvl="1"/>
                <a:r>
                  <a:rPr lang="en-US" dirty="0" smtClean="0"/>
                  <a:t>k, k’ are the four-momenta of the incoming and outgoing lepton</a:t>
                </a:r>
              </a:p>
              <a:p>
                <a:pPr lvl="1"/>
                <a:r>
                  <a:rPr lang="en-US" dirty="0" smtClean="0"/>
                  <a:t>p is the four-momentum of the nucleon</a:t>
                </a:r>
              </a:p>
              <a:p>
                <a:r>
                  <a:rPr lang="en-US" dirty="0" smtClean="0"/>
                  <a:t>Lorentz invariants (related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r>
                      <a:rPr lang="en-US" b="0" i="1" smtClean="0">
                        <a:latin typeface="Cambria Math" charset="0"/>
                      </a:rPr>
                      <m:t>𝑥𝑦𝑠</m:t>
                    </m:r>
                  </m:oMath>
                </a14:m>
                <a:r>
                  <a:rPr lang="en-US" dirty="0" smtClean="0"/>
                  <a:t>):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𝑠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=4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 smtClean="0"/>
                  <a:t>, squared collision energy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, squared momentum transfer to the lepton (equal to the </a:t>
                </a:r>
                <a:r>
                  <a:rPr lang="en-US" dirty="0" err="1" smtClean="0"/>
                  <a:t>virtuality</a:t>
                </a:r>
                <a:r>
                  <a:rPr lang="en-US" dirty="0" smtClean="0"/>
                  <a:t> of the exchanged photon)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charset="0"/>
                          </a:rPr>
                          <m:t>𝐵</m:t>
                        </m:r>
                      </m:sub>
                    </m:sSub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𝑞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, determines the momentum fraction of the </a:t>
                </a:r>
                <a:r>
                  <a:rPr lang="en-US" dirty="0" err="1" smtClean="0"/>
                  <a:t>parton</a:t>
                </a:r>
                <a:r>
                  <a:rPr lang="en-US" dirty="0" smtClean="0"/>
                  <a:t> on which the photon scatters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𝑦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𝑞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𝑘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∙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𝑝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, the inelasticity which determines the polarization of the virtual photon, fractional energy transfer</a:t>
                </a:r>
              </a:p>
              <a:p>
                <a:r>
                  <a:rPr lang="en-US" dirty="0" smtClean="0"/>
                  <a:t>Other variables: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charset="0"/>
                              </a:rPr>
                              <m:t>𝑞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is-I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1−</m:t>
                        </m:r>
                        <m:f>
                          <m:fPr>
                            <m:type m:val="li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charset="0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 smtClean="0"/>
                  <a:t>, squared invariant mass of the produced hadronic state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𝜈</m:t>
                    </m:r>
                    <m:r>
                      <a:rPr lang="en-US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𝑀</m:t>
                        </m:r>
                      </m:den>
                    </m:f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𝑦𝑠</m:t>
                        </m:r>
                      </m:num>
                      <m:den>
                        <m:d>
                          <m:dPr>
                            <m:ctrlPr>
                              <a:rPr lang="is-IS" b="0" i="1" smtClean="0">
                                <a:latin typeface="Cambria Math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𝑀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 smtClean="0"/>
                  <a:t>, the energy lost by the lepton (i.e. energy carried away by the virtual photon) in the proton rest frame</a:t>
                </a:r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50" t="-2801" b="-85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38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466" y="7317"/>
            <a:ext cx="2729948" cy="204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6344"/>
            <a:ext cx="7886700" cy="748057"/>
          </a:xfrm>
        </p:spPr>
        <p:txBody>
          <a:bodyPr/>
          <a:lstStyle/>
          <a:p>
            <a:r>
              <a:rPr lang="en-US" dirty="0" smtClean="0"/>
              <a:t>Kinematic Variable Reconstruction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4411" y="1067077"/>
            <a:ext cx="3886200" cy="4351338"/>
          </a:xfrm>
        </p:spPr>
        <p:txBody>
          <a:bodyPr/>
          <a:lstStyle/>
          <a:p>
            <a:r>
              <a:rPr lang="en-US" dirty="0" smtClean="0"/>
              <a:t>Lepton method</a:t>
            </a:r>
          </a:p>
          <a:p>
            <a:pPr lvl="1"/>
            <a:r>
              <a:rPr lang="en-US" dirty="0" smtClean="0"/>
              <a:t>Use only the scattered lepton to determine event kinematics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Resolution goes as: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09882" y="1067077"/>
            <a:ext cx="3886200" cy="4351338"/>
          </a:xfrm>
        </p:spPr>
        <p:txBody>
          <a:bodyPr/>
          <a:lstStyle/>
          <a:p>
            <a:r>
              <a:rPr lang="en-US" dirty="0" smtClean="0"/>
              <a:t>Double angle method</a:t>
            </a:r>
          </a:p>
          <a:p>
            <a:pPr lvl="1"/>
            <a:r>
              <a:rPr lang="en-US" dirty="0" smtClean="0"/>
              <a:t>Use a combination of information from the scattered lepton and hadronic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61" y="2579031"/>
            <a:ext cx="2875722" cy="19277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49" y="4890053"/>
            <a:ext cx="3708817" cy="17385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955776" y="2975113"/>
                <a:ext cx="5177763" cy="6555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𝐷𝐴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charset="0"/>
                            </a:rPr>
                            <m:t>4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′2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s-I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charset="0"/>
                                </a:rPr>
                                <m:t>/2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bg-BG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s-I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charset="0"/>
                                </a:rPr>
                                <m:t>/2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</m:t>
                          </m:r>
                          <m:d>
                            <m:dPr>
                              <m:ctrlPr>
                                <a:rPr lang="is-I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is-I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𝑒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cos</m:t>
                          </m:r>
                          <m:r>
                            <a:rPr lang="en-US" b="0" i="0" smtClean="0">
                              <a:latin typeface="Cambria Math" charset="0"/>
                            </a:rPr>
                            <m:t>⁡(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)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tan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⁡(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2)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776" y="2975113"/>
                <a:ext cx="5177763" cy="65556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343639" y="3822645"/>
                <a:ext cx="4381008" cy="614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𝐷𝐴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=1−</m:t>
                      </m:r>
                      <m:f>
                        <m:fPr>
                          <m:ctrlPr>
                            <a:rPr lang="bg-BG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sin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⁡(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charset="0"/>
                            </a:rPr>
                            <m:t>/2)</m:t>
                          </m:r>
                        </m:num>
                        <m:den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𝑒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b="0" i="1" smtClean="0">
                              <a:latin typeface="Cambria Math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𝑒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tan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⁡(</m:t>
                          </m:r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639" y="3822645"/>
                <a:ext cx="4381008" cy="614399"/>
              </a:xfrm>
              <a:prstGeom prst="rect">
                <a:avLst/>
              </a:prstGeom>
              <a:blipFill rotWithShape="0">
                <a:blip r:embed="rId5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80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0249" y="946620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76444" y="946923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200" y="6096000"/>
            <a:ext cx="1202297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81200" y="6096000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91200" y="6096000"/>
            <a:ext cx="155899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cryostat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77348" y="93828"/>
            <a:ext cx="7853441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Reference detector layout: </a:t>
            </a:r>
            <a:r>
              <a:rPr lang="en-US" dirty="0" err="1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BeAST</a:t>
            </a:r>
            <a:endParaRPr lang="en-US" dirty="0" smtClean="0">
              <a:solidFill>
                <a:srgbClr val="174AF1"/>
              </a:solidFill>
              <a:ea typeface="ＭＳ Ｐゴシック" pitchFamily="-84" charset="-128"/>
              <a:cs typeface="Arial Narrow"/>
            </a:endParaRPr>
          </a:p>
        </p:txBody>
      </p:sp>
      <p:pic>
        <p:nvPicPr>
          <p:cNvPr id="46" name="Picture 45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3200400" y="1708620"/>
            <a:ext cx="5654037" cy="3950578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676444" y="6096000"/>
            <a:ext cx="1447800" cy="276999"/>
          </a:xfrm>
          <a:prstGeom prst="rect">
            <a:avLst/>
          </a:prstGeom>
          <a:solidFill>
            <a:srgbClr val="0D35B8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</a:t>
            </a:r>
            <a:r>
              <a:rPr lang="en-US" sz="1200" dirty="0" smtClean="0">
                <a:solidFill>
                  <a:srgbClr val="FFFFFF"/>
                </a:solidFill>
              </a:rPr>
              <a:t>agnet yoke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711892" y="1365341"/>
            <a:ext cx="3182301" cy="1561015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1518545">
            <a:off x="7003003" y="1562264"/>
            <a:ext cx="689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00400" y="6096000"/>
            <a:ext cx="1535847" cy="276999"/>
          </a:xfrm>
          <a:prstGeom prst="rect">
            <a:avLst/>
          </a:prstGeom>
          <a:solidFill>
            <a:srgbClr val="E165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1C11"/>
                </a:solidFill>
              </a:rPr>
              <a:t>Micromegas</a:t>
            </a:r>
            <a:r>
              <a:rPr lang="en-US" sz="1200" dirty="0" smtClean="0">
                <a:solidFill>
                  <a:srgbClr val="1E1C11"/>
                </a:solidFill>
              </a:rPr>
              <a:t> barrels</a:t>
            </a:r>
            <a:endParaRPr lang="en-US" sz="1200" dirty="0">
              <a:solidFill>
                <a:srgbClr val="1E1C1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278651" y="3933016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371600" y="6096000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4574051" y="4771216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69443" y="946621"/>
            <a:ext cx="1447800" cy="276999"/>
          </a:xfrm>
          <a:prstGeom prst="rect">
            <a:avLst/>
          </a:prstGeom>
          <a:solidFill>
            <a:srgbClr val="174AF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896302">
            <a:off x="3251975" y="4266125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961217">
            <a:off x="4662607" y="5218492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67600" y="6096000"/>
            <a:ext cx="111443" cy="276999"/>
          </a:xfrm>
          <a:prstGeom prst="rect">
            <a:avLst/>
          </a:prstGeom>
          <a:solidFill>
            <a:srgbClr val="FF0000">
              <a:alpha val="88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9456" y="2461888"/>
            <a:ext cx="2920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BeAST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rookhaven </a:t>
            </a:r>
            <a:r>
              <a:rPr lang="en-US" dirty="0" err="1" smtClean="0">
                <a:solidFill>
                  <a:srgbClr val="FF0000"/>
                </a:solidFill>
              </a:rPr>
              <a:t>eA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olenoidal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racker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Hermetic coverage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Tracking and e/m calorimetry in the range |</a:t>
            </a:r>
            <a:r>
              <a:rPr lang="en-US" dirty="0" err="1" smtClean="0"/>
              <a:t>η</a:t>
            </a:r>
            <a:r>
              <a:rPr lang="en-US" dirty="0" smtClean="0"/>
              <a:t>| &lt; 3.5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Active R&amp;D for detector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3027" y="4689955"/>
            <a:ext cx="54540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wiki.bnl.gov</a:t>
            </a:r>
            <a:r>
              <a:rPr lang="en-US" sz="1400" dirty="0"/>
              <a:t>/conferences/</a:t>
            </a:r>
            <a:r>
              <a:rPr lang="en-US" sz="1400" dirty="0" err="1"/>
              <a:t>index.php</a:t>
            </a:r>
            <a:r>
              <a:rPr lang="en-US" sz="1400" dirty="0"/>
              <a:t>/EIC_R%25D</a:t>
            </a:r>
          </a:p>
        </p:txBody>
      </p:sp>
    </p:spTree>
    <p:extLst>
      <p:ext uri="{BB962C8B-B14F-4D97-AF65-F5344CB8AC3E}">
        <p14:creationId xmlns:p14="http://schemas.microsoft.com/office/powerpoint/2010/main" val="514857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80062" y="59307"/>
            <a:ext cx="8362122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Tracker details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861123" y="5724083"/>
            <a:ext cx="155899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cryostat</a:t>
            </a:r>
            <a:endParaRPr lang="en-US" sz="1200" dirty="0">
              <a:solidFill>
                <a:srgbClr val="1E1C11"/>
              </a:solidFill>
            </a:endParaRPr>
          </a:p>
        </p:txBody>
      </p:sp>
      <p:pic>
        <p:nvPicPr>
          <p:cNvPr id="21" name="Picture 20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2017104" y="1505517"/>
            <a:ext cx="5654037" cy="39505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746367" y="5724083"/>
            <a:ext cx="1447800" cy="276999"/>
          </a:xfrm>
          <a:prstGeom prst="rect">
            <a:avLst/>
          </a:prstGeom>
          <a:solidFill>
            <a:srgbClr val="0D35B8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</a:t>
            </a:r>
            <a:r>
              <a:rPr lang="en-US" sz="1200" dirty="0" smtClean="0">
                <a:solidFill>
                  <a:srgbClr val="FFFFFF"/>
                </a:solidFill>
              </a:rPr>
              <a:t>agnet yoke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553722" y="1161182"/>
            <a:ext cx="3182301" cy="1561015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518545">
            <a:off x="6031107" y="1622802"/>
            <a:ext cx="689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95355" y="3729913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390755" y="4568113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6302">
            <a:off x="2068679" y="4063022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961217">
            <a:off x="3479311" y="5015389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37523" y="5724083"/>
            <a:ext cx="111443" cy="276999"/>
          </a:xfrm>
          <a:prstGeom prst="rect">
            <a:avLst/>
          </a:prstGeom>
          <a:solidFill>
            <a:srgbClr val="FF0000">
              <a:alpha val="88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32416" y="807679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67978" y="847249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69214" y="821307"/>
            <a:ext cx="1447800" cy="276999"/>
          </a:xfrm>
          <a:prstGeom prst="rect">
            <a:avLst/>
          </a:prstGeom>
          <a:solidFill>
            <a:srgbClr val="174AF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pic>
        <p:nvPicPr>
          <p:cNvPr id="5" name="Picture 4" descr="track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12879" r="14001" b="3122"/>
          <a:stretch/>
        </p:blipFill>
        <p:spPr>
          <a:xfrm>
            <a:off x="2105362" y="1372997"/>
            <a:ext cx="5334000" cy="3944154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2105362" y="3658963"/>
            <a:ext cx="3276600" cy="1600200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412494">
            <a:off x="3151156" y="4392229"/>
            <a:ext cx="809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~2.0m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94685" y="590843"/>
            <a:ext cx="5047499" cy="782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37006" y="5582643"/>
            <a:ext cx="3962855" cy="546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vst-inner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1" t="17680" r="13000" b="7922"/>
          <a:stretch/>
        </p:blipFill>
        <p:spPr>
          <a:xfrm>
            <a:off x="5682998" y="57532"/>
            <a:ext cx="3403043" cy="2342513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5841213" y="1296493"/>
            <a:ext cx="1545905" cy="1063558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22431">
            <a:off x="5776316" y="1767563"/>
            <a:ext cx="12680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~180 mm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288559" y="66355"/>
            <a:ext cx="1421604" cy="2727216"/>
          </a:xfrm>
          <a:prstGeom prst="line">
            <a:avLst/>
          </a:prstGeom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56" idx="5"/>
          </p:cNvCxnSpPr>
          <p:nvPr/>
        </p:nvCxnSpPr>
        <p:spPr>
          <a:xfrm flipV="1">
            <a:off x="5147880" y="2429526"/>
            <a:ext cx="3868858" cy="865825"/>
          </a:xfrm>
          <a:prstGeom prst="line">
            <a:avLst/>
          </a:prstGeom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58167" y="6197622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719" y="6201997"/>
            <a:ext cx="1202297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99422" y="6197622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55828" y="6192830"/>
            <a:ext cx="1535847" cy="276999"/>
          </a:xfrm>
          <a:prstGeom prst="rect">
            <a:avLst/>
          </a:prstGeom>
          <a:solidFill>
            <a:srgbClr val="E165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1C11"/>
                </a:solidFill>
              </a:rPr>
              <a:t>Micromegas</a:t>
            </a:r>
            <a:r>
              <a:rPr lang="en-US" sz="1200" dirty="0" smtClean="0">
                <a:solidFill>
                  <a:srgbClr val="1E1C11"/>
                </a:solidFill>
              </a:rPr>
              <a:t> barrels</a:t>
            </a:r>
            <a:endParaRPr lang="en-US" sz="1200" dirty="0">
              <a:solidFill>
                <a:srgbClr val="1E1C11"/>
              </a:solidFill>
            </a:endParaRPr>
          </a:p>
        </p:txBody>
      </p:sp>
      <p:pic>
        <p:nvPicPr>
          <p:cNvPr id="47" name="Picture 46" descr="fst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 t="9680" r="22997" b="4720"/>
          <a:stretch/>
        </p:blipFill>
        <p:spPr>
          <a:xfrm>
            <a:off x="6320963" y="3789601"/>
            <a:ext cx="2751241" cy="2777196"/>
          </a:xfrm>
          <a:prstGeom prst="rect">
            <a:avLst/>
          </a:prstGeom>
        </p:spPr>
      </p:pic>
      <p:cxnSp>
        <p:nvCxnSpPr>
          <p:cNvPr id="48" name="Straight Arrow Connector 47"/>
          <p:cNvCxnSpPr/>
          <p:nvPr/>
        </p:nvCxnSpPr>
        <p:spPr>
          <a:xfrm>
            <a:off x="6886395" y="4631980"/>
            <a:ext cx="1807641" cy="1117233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 rot="1987012">
            <a:off x="7358321" y="4860029"/>
            <a:ext cx="1094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~360 mm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cxnSp>
        <p:nvCxnSpPr>
          <p:cNvPr id="50" name="Straight Connector 49"/>
          <p:cNvCxnSpPr>
            <a:endCxn id="60" idx="3"/>
          </p:cNvCxnSpPr>
          <p:nvPr/>
        </p:nvCxnSpPr>
        <p:spPr>
          <a:xfrm flipH="1" flipV="1">
            <a:off x="5191799" y="3837212"/>
            <a:ext cx="1129165" cy="2729586"/>
          </a:xfrm>
          <a:prstGeom prst="line">
            <a:avLst/>
          </a:prstGeom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60" idx="7"/>
          </p:cNvCxnSpPr>
          <p:nvPr/>
        </p:nvCxnSpPr>
        <p:spPr>
          <a:xfrm>
            <a:off x="6209368" y="3082415"/>
            <a:ext cx="2807370" cy="707185"/>
          </a:xfrm>
          <a:prstGeom prst="line">
            <a:avLst/>
          </a:prstGeom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270283" y="2510902"/>
            <a:ext cx="1028169" cy="919039"/>
          </a:xfrm>
          <a:prstGeom prst="ellipse">
            <a:avLst/>
          </a:prstGeom>
          <a:noFill/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4981053" y="2926091"/>
            <a:ext cx="1439061" cy="1067445"/>
          </a:xfrm>
          <a:prstGeom prst="ellipse">
            <a:avLst/>
          </a:prstGeom>
          <a:noFill/>
          <a:ln w="34925" cap="flat" cmpd="sng">
            <a:solidFill>
              <a:srgbClr val="FFFF00"/>
            </a:solidFill>
          </a:ln>
          <a:effectLst>
            <a:outerShdw blurRad="25400" dist="50800" dir="5400000" algn="ctr" rotWithShape="0">
              <a:srgbClr val="92D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 descr="gem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4" t="12879" r="25005" b="4723"/>
          <a:stretch/>
        </p:blipFill>
        <p:spPr>
          <a:xfrm>
            <a:off x="183446" y="200818"/>
            <a:ext cx="2353074" cy="2330449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 rot="3536560">
            <a:off x="1026341" y="738683"/>
            <a:ext cx="912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FFFFFF"/>
                </a:solidFill>
              </a:rPr>
              <a:t>~75 cm</a:t>
            </a:r>
            <a:endParaRPr lang="en-US" sz="1600" i="1" dirty="0">
              <a:solidFill>
                <a:srgbClr val="FFFFFF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987542" y="394138"/>
            <a:ext cx="517508" cy="902355"/>
          </a:xfrm>
          <a:prstGeom prst="straightConnector1">
            <a:avLst/>
          </a:prstGeom>
          <a:ln w="22225">
            <a:solidFill>
              <a:schemeClr val="bg1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160707" y="2517857"/>
            <a:ext cx="1967893" cy="941956"/>
          </a:xfrm>
          <a:prstGeom prst="line">
            <a:avLst/>
          </a:prstGeom>
          <a:ln w="444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endCxn id="80" idx="6"/>
          </p:cNvCxnSpPr>
          <p:nvPr/>
        </p:nvCxnSpPr>
        <p:spPr>
          <a:xfrm>
            <a:off x="2580377" y="218273"/>
            <a:ext cx="1563252" cy="1279055"/>
          </a:xfrm>
          <a:prstGeom prst="line">
            <a:avLst/>
          </a:prstGeom>
          <a:ln w="444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 rot="19051187">
            <a:off x="1691411" y="1625944"/>
            <a:ext cx="2822680" cy="164902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8"/>
          <a:srcRect l="9287" t="2873" r="6435" b="2848"/>
          <a:stretch/>
        </p:blipFill>
        <p:spPr>
          <a:xfrm rot="16200000">
            <a:off x="164543" y="3634129"/>
            <a:ext cx="2443715" cy="2618261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499020" y="5264977"/>
            <a:ext cx="1958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rgbClr val="FFFFFF"/>
                </a:solidFill>
              </a:rPr>
              <a:t>Real life module (</a:t>
            </a:r>
            <a:r>
              <a:rPr lang="en-US" sz="1400" u="sng" dirty="0" err="1" smtClean="0">
                <a:solidFill>
                  <a:srgbClr val="FFFFFF"/>
                </a:solidFill>
              </a:rPr>
              <a:t>Saclay</a:t>
            </a:r>
            <a:r>
              <a:rPr lang="en-US" sz="1400" u="sng" dirty="0" smtClean="0">
                <a:solidFill>
                  <a:srgbClr val="FFFFFF"/>
                </a:solidFill>
              </a:rPr>
              <a:t>)</a:t>
            </a:r>
            <a:endParaRPr lang="en-US" sz="1400" u="sng" dirty="0">
              <a:solidFill>
                <a:srgbClr val="FFFFFF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 flipV="1">
            <a:off x="2655953" y="5482513"/>
            <a:ext cx="2642499" cy="664274"/>
          </a:xfrm>
          <a:prstGeom prst="line">
            <a:avLst/>
          </a:prstGeom>
          <a:ln w="44450">
            <a:solidFill>
              <a:srgbClr val="E16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87" idx="2"/>
          </p:cNvCxnSpPr>
          <p:nvPr/>
        </p:nvCxnSpPr>
        <p:spPr>
          <a:xfrm flipH="1">
            <a:off x="119153" y="3251091"/>
            <a:ext cx="2009447" cy="478822"/>
          </a:xfrm>
          <a:prstGeom prst="line">
            <a:avLst/>
          </a:prstGeom>
          <a:ln w="44450">
            <a:solidFill>
              <a:srgbClr val="E16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Oval 86"/>
          <p:cNvSpPr/>
          <p:nvPr/>
        </p:nvSpPr>
        <p:spPr>
          <a:xfrm rot="1816912">
            <a:off x="1851596" y="3450294"/>
            <a:ext cx="4060314" cy="1649024"/>
          </a:xfrm>
          <a:prstGeom prst="ellipse">
            <a:avLst/>
          </a:prstGeom>
          <a:noFill/>
          <a:ln w="38100">
            <a:solidFill>
              <a:srgbClr val="E16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273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6" grpId="0" animBg="1"/>
      <p:bldP spid="7" grpId="0" animBg="1"/>
      <p:bldP spid="34" grpId="0"/>
      <p:bldP spid="49" grpId="0"/>
      <p:bldP spid="56" grpId="0" animBg="1"/>
      <p:bldP spid="60" grpId="0" animBg="1"/>
      <p:bldP spid="66" grpId="0"/>
      <p:bldP spid="80" grpId="0" animBg="1"/>
      <p:bldP spid="84" grpId="0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4800600"/>
            <a:ext cx="4724400" cy="14478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900" marR="0" lvl="0" indent="-3429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Arial" charset="0"/>
              <a:buChar char="•"/>
              <a:tabLst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High redundancy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900" marR="0" lvl="0" indent="-34290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Arial" charset="0"/>
              <a:buChar char="•"/>
              <a:tabLst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Low material budget </a:t>
            </a:r>
          </a:p>
          <a:p>
            <a:pPr marL="342900" lvl="0" indent="-342900">
              <a:spcBef>
                <a:spcPct val="20000"/>
              </a:spcBef>
              <a:buClr>
                <a:srgbClr val="80057A"/>
              </a:buClr>
              <a:buSzPct val="100000"/>
              <a:buFont typeface="Arial" charset="0"/>
              <a:buChar char="•"/>
              <a:defRPr/>
            </a:pP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High resolution up to (at least) |</a:t>
            </a:r>
            <a:r>
              <a:rPr lang="en-US" sz="22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2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|~3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95739" y="76416"/>
            <a:ext cx="8362122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Tracker performance in simulation</a:t>
            </a:r>
          </a:p>
        </p:txBody>
      </p:sp>
      <p:pic>
        <p:nvPicPr>
          <p:cNvPr id="3" name="Picture 2" descr="radlen-2016-04-08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219200"/>
            <a:ext cx="2986809" cy="2146300"/>
          </a:xfrm>
          <a:prstGeom prst="rect">
            <a:avLst/>
          </a:prstGeom>
        </p:spPr>
      </p:pic>
      <p:pic>
        <p:nvPicPr>
          <p:cNvPr id="5" name="Picture 4" descr="tracker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12879" r="14001" b="3122"/>
          <a:stretch/>
        </p:blipFill>
        <p:spPr>
          <a:xfrm>
            <a:off x="152400" y="914400"/>
            <a:ext cx="5334000" cy="3944154"/>
          </a:xfrm>
          <a:prstGeom prst="rect">
            <a:avLst/>
          </a:prstGeom>
        </p:spPr>
      </p:pic>
      <p:pic>
        <p:nvPicPr>
          <p:cNvPr id="17" name="Picture 16" descr="dp-vs-eta-7pt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10000"/>
            <a:ext cx="4495800" cy="2664178"/>
          </a:xfrm>
          <a:prstGeom prst="rect">
            <a:avLst/>
          </a:prstGeom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191000" y="762000"/>
            <a:ext cx="4953000" cy="609600"/>
          </a:xfrm>
          <a:prstGeom prst="rect">
            <a:avLst/>
          </a:prstGeom>
        </p:spPr>
        <p:txBody>
          <a:bodyPr vert="horz" lIns="91283" tIns="45642" rIns="91283" bIns="45642" rtlCol="0">
            <a:normAutofit fontScale="92500"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Radiation length scan (inner tracking elements only)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5867400" y="3352800"/>
            <a:ext cx="32766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0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Momentum resolution</a:t>
            </a:r>
            <a:endParaRPr kumimoji="0" lang="en-US" sz="2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8153400" y="4114800"/>
            <a:ext cx="685800" cy="5334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lvl="0">
              <a:spcBef>
                <a:spcPct val="20000"/>
              </a:spcBef>
              <a:buClr>
                <a:srgbClr val="80057A"/>
              </a:buClr>
              <a:buSzPct val="100000"/>
              <a:defRPr/>
            </a:pPr>
            <a:r>
              <a:rPr lang="en-US" sz="2000" u="sng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p</a:t>
            </a:r>
            <a:r>
              <a:rPr lang="en-US" sz="2000" baseline="30000" dirty="0" smtClean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+</a:t>
            </a:r>
            <a:endParaRPr lang="en-US" sz="2000" dirty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81000" y="3200400"/>
            <a:ext cx="3276600" cy="1600200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412494">
            <a:off x="1426794" y="3933666"/>
            <a:ext cx="809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~2.0m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68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494" y="138360"/>
            <a:ext cx="8362122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Calorimeters</a:t>
            </a:r>
            <a:endParaRPr lang="en-US" b="0" dirty="0" smtClean="0">
              <a:solidFill>
                <a:srgbClr val="174AF1"/>
              </a:solidFill>
              <a:ea typeface="ＭＳ Ｐゴシック" pitchFamily="-84" charset="-128"/>
              <a:cs typeface="Arial Narro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16525" y="5806011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8191" y="5791033"/>
            <a:ext cx="155899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cryostat</a:t>
            </a:r>
            <a:endParaRPr lang="en-US" sz="1200" dirty="0">
              <a:solidFill>
                <a:srgbClr val="1E1C11"/>
              </a:solidFill>
            </a:endParaRPr>
          </a:p>
        </p:txBody>
      </p:sp>
      <p:pic>
        <p:nvPicPr>
          <p:cNvPr id="21" name="Picture 20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3441997" y="1875662"/>
            <a:ext cx="5654037" cy="39505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343427" y="5791033"/>
            <a:ext cx="1447800" cy="276999"/>
          </a:xfrm>
          <a:prstGeom prst="rect">
            <a:avLst/>
          </a:prstGeom>
          <a:solidFill>
            <a:srgbClr val="0D35B8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</a:t>
            </a:r>
            <a:r>
              <a:rPr lang="en-US" sz="1200" dirty="0" smtClean="0">
                <a:solidFill>
                  <a:srgbClr val="FFFFFF"/>
                </a:solidFill>
              </a:rPr>
              <a:t>agnet yoke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887229" y="1478756"/>
            <a:ext cx="3182301" cy="1561015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518545">
            <a:off x="6901134" y="1768909"/>
            <a:ext cx="689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932770" y="3752662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4491779" y="4717436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6302">
            <a:off x="2949167" y="4078224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961217">
            <a:off x="4449804" y="5147733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34583" y="5791033"/>
            <a:ext cx="111443" cy="276999"/>
          </a:xfrm>
          <a:prstGeom prst="rect">
            <a:avLst/>
          </a:prstGeom>
          <a:solidFill>
            <a:srgbClr val="FF0000">
              <a:alpha val="88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32416" y="807679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67978" y="821307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69214" y="821307"/>
            <a:ext cx="1447800" cy="276999"/>
          </a:xfrm>
          <a:prstGeom prst="rect">
            <a:avLst/>
          </a:prstGeom>
          <a:solidFill>
            <a:srgbClr val="174AF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3077" y="5810386"/>
            <a:ext cx="1202297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57780" y="5806011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14186" y="5801219"/>
            <a:ext cx="1535847" cy="276999"/>
          </a:xfrm>
          <a:prstGeom prst="rect">
            <a:avLst/>
          </a:prstGeom>
          <a:solidFill>
            <a:srgbClr val="E165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1C11"/>
                </a:solidFill>
              </a:rPr>
              <a:t>Micromegas</a:t>
            </a:r>
            <a:r>
              <a:rPr lang="en-US" sz="1200" dirty="0" smtClean="0">
                <a:solidFill>
                  <a:srgbClr val="1E1C11"/>
                </a:solidFill>
              </a:rPr>
              <a:t> barrels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8539" y="5615033"/>
            <a:ext cx="8724839" cy="741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1913" y="4105419"/>
            <a:ext cx="4572000" cy="2696123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400" u="sng" dirty="0" smtClean="0">
                <a:solidFill>
                  <a:srgbClr val="0D35B8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Electromagnetic Calorimeter</a:t>
            </a:r>
            <a:endParaRPr lang="en-US" sz="2400" u="sng" dirty="0">
              <a:solidFill>
                <a:srgbClr val="0D35B8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Very 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backward pseudo-</a:t>
            </a:r>
            <a:r>
              <a:rPr lang="en-US" sz="2000" dirty="0" err="1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rapidities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(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&lt; -2): </a:t>
            </a:r>
            <a:endParaRPr lang="en-US" sz="2000" dirty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70408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PWO crystals with ~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2%/√E (or better) energy 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resolution</a:t>
            </a:r>
            <a:endParaRPr lang="en-US" sz="2000" dirty="0" smtClean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Pseudo-rapidity range -2 &lt; </a:t>
            </a:r>
            <a:r>
              <a:rPr lang="en-US" sz="2000" dirty="0">
                <a:solidFill>
                  <a:schemeClr val="tx2"/>
                </a:solidFill>
                <a:latin typeface="Symbol" charset="2"/>
                <a:ea typeface="ＭＳ Ｐゴシック" pitchFamily="-84" charset="-128"/>
                <a:cs typeface="Symbol" charset="2"/>
              </a:rPr>
              <a:t>h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&lt; 3.5</a:t>
            </a:r>
            <a:r>
              <a:rPr lang="en-US" sz="2000" dirty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:</a:t>
            </a:r>
            <a:r>
              <a:rPr lang="en-US" sz="200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  </a:t>
            </a:r>
          </a:p>
          <a:p>
            <a:pPr marL="61264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1F497D"/>
                </a:solidFill>
                <a:latin typeface="Arial Narrow"/>
                <a:cs typeface="Arial Narrow"/>
              </a:rPr>
              <a:t>Tungsten </a:t>
            </a:r>
            <a:r>
              <a:rPr lang="en-US" dirty="0">
                <a:solidFill>
                  <a:srgbClr val="1F497D"/>
                </a:solidFill>
                <a:latin typeface="Arial Narrow"/>
                <a:cs typeface="Arial Narrow"/>
              </a:rPr>
              <a:t>powder scintillating fiber technology with </a:t>
            </a:r>
            <a:r>
              <a:rPr lang="en-US" dirty="0">
                <a:solidFill>
                  <a:schemeClr val="tx2"/>
                </a:solidFill>
                <a:latin typeface="Arial Narrow"/>
                <a:ea typeface="ＭＳ Ｐゴシック" pitchFamily="-84" charset="-128"/>
                <a:cs typeface="Arial Narrow"/>
              </a:rPr>
              <a:t>~</a:t>
            </a:r>
            <a:r>
              <a:rPr lang="en-US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7-10%/√E energy resolution</a:t>
            </a:r>
            <a:endParaRPr lang="en-US" dirty="0">
              <a:solidFill>
                <a:schemeClr val="tx2"/>
              </a:solidFill>
              <a:latin typeface="Arial Narrow"/>
              <a:ea typeface="ＭＳ Ｐゴシック" pitchFamily="-84" charset="-128"/>
              <a:cs typeface="Arial Narrow"/>
            </a:endParaRPr>
          </a:p>
        </p:txBody>
      </p:sp>
      <p:pic>
        <p:nvPicPr>
          <p:cNvPr id="54" name="Picture 53" descr="eic_rep_fig8a_S1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8044" y="1104243"/>
            <a:ext cx="2865974" cy="2949197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55" name="Picture 54" descr="Macintosh HD:Users:oleg:Desktop:eic_rep_fig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190" y="-612"/>
            <a:ext cx="1369126" cy="2555702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Box 55"/>
          <p:cNvSpPr txBox="1"/>
          <p:nvPr/>
        </p:nvSpPr>
        <p:spPr>
          <a:xfrm>
            <a:off x="82880" y="757564"/>
            <a:ext cx="29088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May’2016 test run in FNAL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114415" y="2388341"/>
            <a:ext cx="609600" cy="381000"/>
          </a:xfrm>
          <a:prstGeom prst="rect">
            <a:avLst/>
          </a:prstGeom>
          <a:solidFill>
            <a:srgbClr val="CCFFCC">
              <a:alpha val="26000"/>
            </a:srgb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594383" y="476546"/>
            <a:ext cx="1425233" cy="875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5169247" y="60171"/>
            <a:ext cx="1268282" cy="2645911"/>
          </a:xfrm>
          <a:prstGeom prst="line">
            <a:avLst/>
          </a:prstGeom>
          <a:ln w="41275">
            <a:solidFill>
              <a:srgbClr val="0D3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4638397" y="3830755"/>
            <a:ext cx="1265184" cy="2970787"/>
          </a:xfrm>
          <a:prstGeom prst="line">
            <a:avLst/>
          </a:prstGeom>
          <a:ln w="41275">
            <a:solidFill>
              <a:srgbClr val="0D35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72737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56" grpId="0" animBg="1"/>
      <p:bldP spid="57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657494" y="138360"/>
            <a:ext cx="8362122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Calorimeters</a:t>
            </a:r>
            <a:endParaRPr lang="en-US" b="0" dirty="0" smtClean="0">
              <a:solidFill>
                <a:srgbClr val="174AF1"/>
              </a:solidFill>
              <a:ea typeface="ＭＳ Ｐゴシック" pitchFamily="-84" charset="-128"/>
              <a:cs typeface="Arial Narrow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8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16525" y="5806011"/>
            <a:ext cx="1125203" cy="276999"/>
          </a:xfrm>
          <a:prstGeom prst="rect">
            <a:avLst/>
          </a:prstGeom>
          <a:solidFill>
            <a:srgbClr val="FFD63F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GEM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78191" y="5791033"/>
            <a:ext cx="1558991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E1C11"/>
                </a:solidFill>
              </a:rPr>
              <a:t>3T solenoid cryostat</a:t>
            </a:r>
            <a:endParaRPr lang="en-US" sz="1200" dirty="0">
              <a:solidFill>
                <a:srgbClr val="1E1C11"/>
              </a:solidFill>
            </a:endParaRPr>
          </a:p>
        </p:txBody>
      </p:sp>
      <p:pic>
        <p:nvPicPr>
          <p:cNvPr id="21" name="Picture 20" descr="beas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9679" r="7001" b="3120"/>
          <a:stretch/>
        </p:blipFill>
        <p:spPr>
          <a:xfrm>
            <a:off x="3441997" y="1875662"/>
            <a:ext cx="5654037" cy="39505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343427" y="5791033"/>
            <a:ext cx="1447800" cy="276999"/>
          </a:xfrm>
          <a:prstGeom prst="rect">
            <a:avLst/>
          </a:prstGeom>
          <a:solidFill>
            <a:srgbClr val="0D35B8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</a:t>
            </a:r>
            <a:r>
              <a:rPr lang="en-US" sz="1200" dirty="0" smtClean="0">
                <a:solidFill>
                  <a:srgbClr val="FFFFFF"/>
                </a:solidFill>
              </a:rPr>
              <a:t>agnet yoke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887229" y="1478756"/>
            <a:ext cx="3182301" cy="1561015"/>
          </a:xfrm>
          <a:prstGeom prst="straightConnector1">
            <a:avLst/>
          </a:prstGeom>
          <a:ln w="9525"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518545">
            <a:off x="6901134" y="1768909"/>
            <a:ext cx="689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1">
                    <a:lumMod val="75000"/>
                  </a:schemeClr>
                </a:solidFill>
              </a:rPr>
              <a:t>9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.0m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932770" y="3752662"/>
            <a:ext cx="1219200" cy="7620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4491779" y="4717436"/>
            <a:ext cx="1447800" cy="914400"/>
          </a:xfrm>
          <a:prstGeom prst="straightConnector1">
            <a:avLst/>
          </a:prstGeom>
          <a:ln w="127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896302">
            <a:off x="2949167" y="4078224"/>
            <a:ext cx="975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hadrons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961217">
            <a:off x="4449804" y="5147733"/>
            <a:ext cx="1066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34583" y="5791033"/>
            <a:ext cx="111443" cy="276999"/>
          </a:xfrm>
          <a:prstGeom prst="rect">
            <a:avLst/>
          </a:prstGeom>
          <a:solidFill>
            <a:srgbClr val="FF0000">
              <a:alpha val="88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32416" y="807679"/>
            <a:ext cx="1659429" cy="276999"/>
          </a:xfrm>
          <a:prstGeom prst="rect">
            <a:avLst/>
          </a:prstGeom>
          <a:solidFill>
            <a:srgbClr val="00E1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FFFF"/>
                </a:solidFill>
              </a:rPr>
              <a:t>h</a:t>
            </a:r>
            <a:r>
              <a:rPr lang="en-US" sz="1200" dirty="0" err="1" smtClean="0">
                <a:solidFill>
                  <a:srgbClr val="FFFFFF"/>
                </a:solidFill>
              </a:rPr>
              <a:t>adronic</a:t>
            </a:r>
            <a:r>
              <a:rPr lang="en-US" sz="1200" dirty="0" smtClean="0">
                <a:solidFill>
                  <a:srgbClr val="FFFFFF"/>
                </a:solidFill>
              </a:rPr>
              <a:t> calorimeters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67978" y="821307"/>
            <a:ext cx="1295400" cy="276999"/>
          </a:xfrm>
          <a:prstGeom prst="rect">
            <a:avLst/>
          </a:prstGeom>
          <a:solidFill>
            <a:srgbClr val="E006D5">
              <a:alpha val="64000"/>
            </a:srgbClr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RICH detectors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69214" y="821307"/>
            <a:ext cx="1447800" cy="276999"/>
          </a:xfrm>
          <a:prstGeom prst="rect">
            <a:avLst/>
          </a:prstGeom>
          <a:solidFill>
            <a:srgbClr val="174AF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e/m calorimeters          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3077" y="5810386"/>
            <a:ext cx="1202297" cy="276999"/>
          </a:xfrm>
          <a:prstGeom prst="rect">
            <a:avLst/>
          </a:prstGeom>
          <a:solidFill>
            <a:srgbClr val="FFFF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E1C11"/>
                </a:solidFill>
              </a:rPr>
              <a:t>s</a:t>
            </a:r>
            <a:r>
              <a:rPr lang="en-US" sz="1200" dirty="0" smtClean="0">
                <a:solidFill>
                  <a:srgbClr val="1E1C11"/>
                </a:solidFill>
              </a:rPr>
              <a:t>ilicon trackers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57780" y="5806011"/>
            <a:ext cx="492443" cy="276999"/>
          </a:xfrm>
          <a:prstGeom prst="rect">
            <a:avLst/>
          </a:prstGeom>
          <a:solidFill>
            <a:srgbClr val="4BD7E1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TPC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14186" y="5801219"/>
            <a:ext cx="1535847" cy="276999"/>
          </a:xfrm>
          <a:prstGeom prst="rect">
            <a:avLst/>
          </a:prstGeom>
          <a:solidFill>
            <a:srgbClr val="E16500"/>
          </a:solidFill>
          <a:ln w="9525">
            <a:solidFill>
              <a:schemeClr val="bg2">
                <a:lumMod val="10000"/>
                <a:alpha val="63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1E1C11"/>
                </a:solidFill>
              </a:rPr>
              <a:t>Micromegas</a:t>
            </a:r>
            <a:r>
              <a:rPr lang="en-US" sz="1200" dirty="0" smtClean="0">
                <a:solidFill>
                  <a:srgbClr val="1E1C11"/>
                </a:solidFill>
              </a:rPr>
              <a:t> barrels</a:t>
            </a:r>
            <a:endParaRPr lang="en-US" sz="1200" dirty="0">
              <a:solidFill>
                <a:srgbClr val="1E1C1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8539" y="5615033"/>
            <a:ext cx="8724839" cy="741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594383" y="476546"/>
            <a:ext cx="1425233" cy="875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2488" y="4579395"/>
            <a:ext cx="4572000" cy="2222147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u="sng" dirty="0" smtClean="0">
                <a:solidFill>
                  <a:srgbClr val="00B050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Hadronic Calorimeter Endcaps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Electron </a:t>
            </a:r>
            <a:r>
              <a:rPr lang="en-US" dirty="0"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identification in electron-going direction; jet physics in hadron-going direction</a:t>
            </a:r>
            <a:endParaRPr lang="en-US" u="sng" dirty="0"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  <a:p>
            <a:pPr marL="42976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1F497D"/>
                </a:solidFill>
                <a:latin typeface="Arial Narrow"/>
                <a:cs typeface="Arial Narrow"/>
              </a:rPr>
              <a:t>Lead </a:t>
            </a:r>
            <a:r>
              <a:rPr lang="en-US" dirty="0">
                <a:solidFill>
                  <a:srgbClr val="1F497D"/>
                </a:solidFill>
                <a:latin typeface="Arial Narrow"/>
                <a:cs typeface="Arial Narrow"/>
              </a:rPr>
              <a:t>absorber scintillating plate sandwich technology </a:t>
            </a:r>
            <a:endParaRPr lang="en-US" sz="1600" dirty="0">
              <a:solidFill>
                <a:srgbClr val="FF0000"/>
              </a:solidFill>
              <a:latin typeface="Arial Narrow"/>
              <a:ea typeface="ＭＳ Ｐゴシック" pitchFamily="-84" charset="-128"/>
              <a:cs typeface="Arial Narrow"/>
            </a:endParaRP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~50%/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</a:rPr>
              <a:t>√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 energy resolution looks fine</a:t>
            </a:r>
          </a:p>
          <a:p>
            <a:pPr marL="42976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Monte-Carlo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model exists in 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GEANT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44" y="-1044"/>
            <a:ext cx="3083003" cy="206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33" descr="fhac-vs-fems-response.gif"/>
          <p:cNvPicPr>
            <a:picLocks noChangeAspect="1"/>
          </p:cNvPicPr>
          <p:nvPr/>
        </p:nvPicPr>
        <p:blipFill>
          <a:blip r:embed="rId5"/>
          <a:srcRect l="2069" t="9153" r="2069" b="1525"/>
          <a:stretch>
            <a:fillRect/>
          </a:stretch>
        </p:blipFill>
        <p:spPr>
          <a:xfrm>
            <a:off x="99890" y="2057400"/>
            <a:ext cx="3534057" cy="225966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68088" y="2368294"/>
            <a:ext cx="2873640" cy="280363"/>
          </a:xfrm>
          <a:prstGeom prst="rect">
            <a:avLst/>
          </a:prstGeom>
          <a:noFill/>
        </p:spPr>
        <p:txBody>
          <a:bodyPr wrap="none" lIns="64291" tIns="32146" rIns="64291" bIns="32146" rtlCol="0">
            <a:spAutoFit/>
          </a:bodyPr>
          <a:lstStyle/>
          <a:p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MC: 12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GeV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pions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: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Hcal</a:t>
            </a:r>
            <a:r>
              <a:rPr lang="en-US" sz="1400" u="sng" dirty="0" smtClean="0">
                <a:solidFill>
                  <a:srgbClr val="008000"/>
                </a:solidFill>
                <a:latin typeface="Arial"/>
                <a:cs typeface="Arial"/>
              </a:rPr>
              <a:t> vs </a:t>
            </a:r>
            <a:r>
              <a:rPr lang="en-US" sz="1400" u="sng" dirty="0" err="1" smtClean="0">
                <a:solidFill>
                  <a:srgbClr val="008000"/>
                </a:solidFill>
                <a:latin typeface="Arial"/>
                <a:cs typeface="Arial"/>
              </a:rPr>
              <a:t>EmCal</a:t>
            </a:r>
            <a:endParaRPr lang="en-US" sz="1400" u="sng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531147" y="0"/>
            <a:ext cx="1347239" cy="231924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674488" y="4240343"/>
            <a:ext cx="2787758" cy="256119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4479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igration-e-only-bremsstrahlung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895600"/>
            <a:ext cx="4320540" cy="2621280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219200" y="251460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L</a:t>
            </a: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epton tracking only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pic>
        <p:nvPicPr>
          <p:cNvPr id="9" name="Picture 8" descr="migration-da-bremsstrahlung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95600"/>
            <a:ext cx="4320540" cy="2621280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5715000" y="2514600"/>
            <a:ext cx="2590800" cy="6096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R="0" lvl="0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tabLst/>
              <a:defRPr/>
            </a:pPr>
            <a:r>
              <a:rPr lang="en-US" sz="2400" u="sng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Double-angle method</a:t>
            </a: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821635" y="0"/>
            <a:ext cx="7693716" cy="762000"/>
          </a:xfrm>
        </p:spPr>
        <p:txBody>
          <a:bodyPr>
            <a:noAutofit/>
          </a:bodyPr>
          <a:lstStyle/>
          <a:p>
            <a:pPr eaLnBrk="1" hangingPunct="1"/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“</a:t>
            </a:r>
            <a:r>
              <a:rPr lang="en-US" b="0" dirty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P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urity” in (x,Q</a:t>
            </a:r>
            <a:r>
              <a:rPr lang="en-US" b="0" baseline="3000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2</a:t>
            </a:r>
            <a:r>
              <a:rPr lang="en-US" b="0" dirty="0" smtClean="0">
                <a:solidFill>
                  <a:srgbClr val="174AF1"/>
                </a:solidFill>
                <a:ea typeface="ＭＳ Ｐゴシック" pitchFamily="-84" charset="-128"/>
                <a:cs typeface="Arial Narrow"/>
              </a:rPr>
              <a:t>) kinematic bins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81000" y="914400"/>
          <a:ext cx="2133601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9" name="Equation" r:id="rId6" imgW="1511300" imgH="431800" progId="Equation.3">
                  <p:embed/>
                </p:oleObj>
              </mc:Choice>
              <mc:Fallback>
                <p:oleObj name="Equation" r:id="rId6" imgW="1511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914400"/>
                        <a:ext cx="2133601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2667000" y="762000"/>
            <a:ext cx="6172200" cy="762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sz="2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Describes migration between kinematic bins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sz="2000" noProof="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Important to keep it close to 1.0 for successful unfolding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990600" y="5562600"/>
            <a:ext cx="7391400" cy="7620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“Straightforward” lepton tracking can hardly help at Y&lt;0.1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Hadronic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final state accounting allows to recover part of the high Q</a:t>
            </a:r>
            <a:r>
              <a:rPr lang="en-US" baseline="30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2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range</a:t>
            </a:r>
          </a:p>
          <a:p>
            <a:pPr marL="342328" lvl="0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endParaRPr lang="en-US" dirty="0" smtClean="0">
              <a:solidFill>
                <a:schemeClr val="tx2"/>
              </a:solidFill>
              <a:latin typeface="Arial Narrow" pitchFamily="3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381000" y="1676400"/>
            <a:ext cx="7391400" cy="838200"/>
          </a:xfrm>
          <a:prstGeom prst="rect">
            <a:avLst/>
          </a:prstGeom>
        </p:spPr>
        <p:txBody>
          <a:bodyPr vert="horz" lIns="91283" tIns="45642" rIns="91283" bIns="45642" rtlCol="0">
            <a:normAutofit/>
          </a:bodyPr>
          <a:lstStyle/>
          <a:p>
            <a:pPr marL="342328" indent="-342328">
              <a:spcBef>
                <a:spcPct val="20000"/>
              </a:spcBef>
              <a:buClr>
                <a:srgbClr val="80057A"/>
              </a:buClr>
              <a:buSzPct val="100000"/>
              <a:buFont typeface="Wingdings" charset="2"/>
              <a:buChar char="§"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{PYTHIA 20x250 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GeV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} -&gt; {GEANT} -&gt; {</a:t>
            </a:r>
            <a:r>
              <a:rPr lang="en-US" dirty="0" err="1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Kalman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 filter track fit}</a:t>
            </a:r>
          </a:p>
          <a:p>
            <a:pPr marL="342328" marR="0" lvl="0" indent="-342328" algn="l" defTabSz="91285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80057A"/>
              </a:buClr>
              <a:buSzPct val="100000"/>
              <a:buFont typeface="Wingdings" charset="2"/>
              <a:buChar char="§"/>
              <a:tabLst/>
              <a:defRPr/>
            </a:pP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Bremsstrahlung turned on here (and it matters even for detector with ~5% X/X </a:t>
            </a:r>
            <a:r>
              <a:rPr lang="en-US" baseline="-25000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0</a:t>
            </a:r>
            <a:r>
              <a:rPr lang="en-US" dirty="0" smtClean="0">
                <a:solidFill>
                  <a:schemeClr val="tx2"/>
                </a:solidFill>
                <a:latin typeface="Arial Narrow" pitchFamily="34" charset="0"/>
                <a:ea typeface="ＭＳ Ｐゴシック" pitchFamily="-84" charset="-128"/>
                <a:cs typeface="ＭＳ Ｐゴシック" pitchFamily="-84" charset="-128"/>
              </a:rPr>
              <a:t>!)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6A97F-2445-F644-B133-38B72C13E7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10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12540</TotalTime>
  <Words>2757</Words>
  <Application>Microsoft Office PowerPoint</Application>
  <PresentationFormat>On-screen Show (4:3)</PresentationFormat>
  <Paragraphs>459</Paragraphs>
  <Slides>39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Equation</vt:lpstr>
      <vt:lpstr>Design of a Detector Optimized for DIS at eRHIC</vt:lpstr>
      <vt:lpstr>Convert RHIC to eRHIC</vt:lpstr>
      <vt:lpstr>Detector and IR requirements</vt:lpstr>
      <vt:lpstr>Reference detector layout: BeAST</vt:lpstr>
      <vt:lpstr>Tracker details</vt:lpstr>
      <vt:lpstr>Tracker performance in simulation</vt:lpstr>
      <vt:lpstr>Calorimeters</vt:lpstr>
      <vt:lpstr>Calorimeters</vt:lpstr>
      <vt:lpstr>“Purity” in (x,Q2) kinematic bins</vt:lpstr>
      <vt:lpstr>“Purity” in (x,Q2) kinematic bins, cont’d</vt:lpstr>
      <vt:lpstr>Auxiliary Detectors</vt:lpstr>
      <vt:lpstr>Auxiliary Detectors and the IR</vt:lpstr>
      <vt:lpstr>Auxiliary Detectors and the IR</vt:lpstr>
      <vt:lpstr>Auxiliary Detectors and the IR</vt:lpstr>
      <vt:lpstr>Auxiliary Detectors and the IR</vt:lpstr>
      <vt:lpstr>Auxiliary Detectors and the IR</vt:lpstr>
      <vt:lpstr>Auxiliary Detectors and the IR</vt:lpstr>
      <vt:lpstr>Summary</vt:lpstr>
      <vt:lpstr>Backups</vt:lpstr>
      <vt:lpstr>Physics with a low Q2-tagger</vt:lpstr>
      <vt:lpstr>Auxiliary Detectors and the IR</vt:lpstr>
      <vt:lpstr>Scattered Lepton Kinematics</vt:lpstr>
      <vt:lpstr>Silicon Vertex Tracker </vt:lpstr>
      <vt:lpstr>Forward &amp; backward Silicon Trackers </vt:lpstr>
      <vt:lpstr>TPC </vt:lpstr>
      <vt:lpstr>Micromegas barrel tracker </vt:lpstr>
      <vt:lpstr>GEM endcap trackers </vt:lpstr>
      <vt:lpstr>Superconducting solenoid </vt:lpstr>
      <vt:lpstr>Electromagnetic calorimeters</vt:lpstr>
      <vt:lpstr>Hadronic calorimeter(s) in the end-cap(s)</vt:lpstr>
      <vt:lpstr>SIDIS: kinematic coverage for pions (and kaons, protons)</vt:lpstr>
      <vt:lpstr>SIDIS: kinematic coverage for pions (and kaons, protons)</vt:lpstr>
      <vt:lpstr>DVCS photon kinematics</vt:lpstr>
      <vt:lpstr>Interaction rate &amp; absolute yields</vt:lpstr>
      <vt:lpstr>Electron ID </vt:lpstr>
      <vt:lpstr>Relative pion/kaon/proton yields</vt:lpstr>
      <vt:lpstr>Jets at mid-rapidities</vt:lpstr>
      <vt:lpstr>Kinematic variable definitions: reminder</vt:lpstr>
      <vt:lpstr>Kinematic Variable Reconstruction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a Fully Optimized DIS Detector at eRHIC</dc:title>
  <dc:creator>Microsoft Office User</dc:creator>
  <cp:lastModifiedBy>Rich</cp:lastModifiedBy>
  <cp:revision>131</cp:revision>
  <dcterms:created xsi:type="dcterms:W3CDTF">2016-09-09T18:55:27Z</dcterms:created>
  <dcterms:modified xsi:type="dcterms:W3CDTF">2016-09-27T03:25:05Z</dcterms:modified>
</cp:coreProperties>
</file>