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3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2.bin" ContentType="application/vnd.openxmlformats-officedocument.oleObject"/>
  <Override PartName="/ppt/notesSlides/notesSlide7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5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62" r:id="rId3"/>
    <p:sldId id="363" r:id="rId4"/>
    <p:sldId id="269" r:id="rId5"/>
    <p:sldId id="303" r:id="rId6"/>
    <p:sldId id="366" r:id="rId7"/>
    <p:sldId id="330" r:id="rId8"/>
    <p:sldId id="331" r:id="rId9"/>
    <p:sldId id="349" r:id="rId10"/>
    <p:sldId id="338" r:id="rId11"/>
    <p:sldId id="339" r:id="rId12"/>
    <p:sldId id="368" r:id="rId13"/>
    <p:sldId id="351" r:id="rId14"/>
    <p:sldId id="354" r:id="rId15"/>
    <p:sldId id="314" r:id="rId16"/>
    <p:sldId id="290" r:id="rId17"/>
    <p:sldId id="291" r:id="rId18"/>
    <p:sldId id="299" r:id="rId19"/>
    <p:sldId id="357" r:id="rId20"/>
    <p:sldId id="369" r:id="rId21"/>
    <p:sldId id="327" r:id="rId22"/>
    <p:sldId id="3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668" autoAdjust="0"/>
  </p:normalViewPr>
  <p:slideViewPr>
    <p:cSldViewPr snapToGrid="0" snapToObjects="1">
      <p:cViewPr>
        <p:scale>
          <a:sx n="75" d="100"/>
          <a:sy n="75" d="100"/>
        </p:scale>
        <p:origin x="-196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image" Target="../media/image28.emf"/><Relationship Id="rId2" Type="http://schemas.openxmlformats.org/officeDocument/2006/relationships/image" Target="../media/image2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Relationship Id="rId2" Type="http://schemas.openxmlformats.org/officeDocument/2006/relationships/image" Target="../media/image6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Relationship Id="rId2" Type="http://schemas.openxmlformats.org/officeDocument/2006/relationships/image" Target="../media/image7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DFDDD-8626-E843-A460-7D0E1F043B9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39BF9-25AD-6D45-9E74-ECE743D78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9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r>
              <a:rPr lang="en-US" baseline="0" dirty="0" smtClean="0"/>
              <a:t> lots of experiment to determine the quark polarization, getting more info on the gluon</a:t>
            </a:r>
          </a:p>
          <a:p>
            <a:r>
              <a:rPr lang="en-US" baseline="0" dirty="0" smtClean="0"/>
              <a:t>Looks like we are 50% short.</a:t>
            </a:r>
          </a:p>
          <a:p>
            <a:r>
              <a:rPr lang="en-US" baseline="0" dirty="0" smtClean="0"/>
              <a:t>Not very satisfactory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60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interesting since it means that b1 not only dependent on the </a:t>
            </a:r>
            <a:r>
              <a:rPr lang="en-US" dirty="0" err="1" smtClean="0"/>
              <a:t>parton</a:t>
            </a:r>
            <a:r>
              <a:rPr lang="en-US" dirty="0" smtClean="0"/>
              <a:t> distributions but also on the</a:t>
            </a:r>
          </a:p>
          <a:p>
            <a:r>
              <a:rPr lang="en-US" dirty="0" smtClean="0"/>
              <a:t>relative</a:t>
            </a:r>
            <a:r>
              <a:rPr lang="en-US" baseline="0" dirty="0" smtClean="0"/>
              <a:t> alignment of the two nucleons. Bridge between nuclear and particle physics.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31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COMPASS</a:t>
            </a:r>
            <a:r>
              <a:rPr lang="en-US" baseline="0" dirty="0" smtClean="0"/>
              <a:t> scheduled to run in 2018 not confirmed yet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Measure</a:t>
            </a:r>
            <a:r>
              <a:rPr lang="en-US" baseline="0" dirty="0" smtClean="0"/>
              <a:t> analyzing power was An=</a:t>
            </a:r>
            <a:r>
              <a:rPr lang="en-US" baseline="0" dirty="0" err="1" smtClean="0"/>
              <a:t>Pol_beam</a:t>
            </a:r>
            <a:r>
              <a:rPr lang="en-US" baseline="0" dirty="0" smtClean="0"/>
              <a:t>*(</a:t>
            </a:r>
            <a:r>
              <a:rPr lang="en-US" baseline="0" dirty="0" err="1" smtClean="0"/>
              <a:t>p_beam</a:t>
            </a:r>
            <a:r>
              <a:rPr lang="en-US" baseline="0" dirty="0" smtClean="0"/>
              <a:t> x </a:t>
            </a:r>
            <a:r>
              <a:rPr lang="en-US" baseline="0" dirty="0" err="1" smtClean="0"/>
              <a:t>p_pion</a:t>
            </a:r>
            <a:r>
              <a:rPr lang="en-US" baseline="0" dirty="0" smtClean="0"/>
              <a:t>)</a:t>
            </a:r>
            <a:r>
              <a:rPr lang="en-US" baseline="0" dirty="0" err="1" smtClean="0"/>
              <a:t>whih</a:t>
            </a:r>
            <a:r>
              <a:rPr lang="en-US" baseline="0" dirty="0" smtClean="0"/>
              <a:t> is Odd under </a:t>
            </a:r>
            <a:r>
              <a:rPr lang="en-US" baseline="0" dirty="0" err="1" smtClean="0"/>
              <a:t>na</a:t>
            </a:r>
            <a:r>
              <a:rPr lang="nl-NL" baseline="0" dirty="0" err="1" smtClean="0"/>
              <a:t>ï</a:t>
            </a:r>
            <a:r>
              <a:rPr lang="en-US" baseline="0" dirty="0" err="1" smtClean="0"/>
              <a:t>ve</a:t>
            </a:r>
            <a:r>
              <a:rPr lang="en-US" baseline="0" dirty="0" smtClean="0"/>
              <a:t> Time reversal. To produce such an observable (T even) need interference of </a:t>
            </a:r>
            <a:r>
              <a:rPr lang="en-US" baseline="0" dirty="0" err="1" smtClean="0"/>
              <a:t>Teven</a:t>
            </a:r>
            <a:r>
              <a:rPr lang="en-US" baseline="0" dirty="0" smtClean="0"/>
              <a:t> amplitudes which have different </a:t>
            </a:r>
            <a:r>
              <a:rPr lang="en-US" baseline="0" dirty="0" err="1" smtClean="0"/>
              <a:t>helicity</a:t>
            </a:r>
            <a:r>
              <a:rPr lang="en-US" baseline="0" dirty="0" smtClean="0"/>
              <a:t> structures, one spin flip one non spin-flip, interference of Lz,Lz+1 states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Also, since </a:t>
            </a:r>
            <a:r>
              <a:rPr lang="en-US" baseline="0" dirty="0" err="1" smtClean="0"/>
              <a:t>Sivers</a:t>
            </a:r>
            <a:r>
              <a:rPr lang="en-US" baseline="0" dirty="0" smtClean="0"/>
              <a:t> relates to spin of nucleon, in order to build scalar, parity invariant quantity, S must couple to the only other </a:t>
            </a:r>
            <a:r>
              <a:rPr lang="en-US" baseline="0" dirty="0" err="1" smtClean="0"/>
              <a:t>avilable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psedo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vetcor</a:t>
            </a:r>
            <a:r>
              <a:rPr lang="en-US" baseline="0" dirty="0" smtClean="0"/>
              <a:t>, which is L (of g or q)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6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Accepted event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66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5CF15-FDDA-A043-B3A7-E22A206FA1C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93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Create paramagnetic centers through irradiation since NH</a:t>
            </a:r>
            <a:r>
              <a:rPr lang="en-US" baseline="-25000" dirty="0" smtClean="0"/>
              <a:t>3 </a:t>
            </a:r>
            <a:r>
              <a:rPr lang="en-US" dirty="0" smtClean="0"/>
              <a:t>is not paramagnetic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Use dipole-dipole interaction=&gt; Hyperfine Splitting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Pump on electrons with 140 GHz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τ</a:t>
            </a:r>
            <a:r>
              <a:rPr lang="en-US" baseline="-25000" dirty="0" err="1" smtClean="0"/>
              <a:t>e</a:t>
            </a:r>
            <a:r>
              <a:rPr lang="en-US" dirty="0" smtClean="0"/>
              <a:t> &lt;&lt; </a:t>
            </a:r>
            <a:r>
              <a:rPr lang="en-US" dirty="0" err="1" smtClean="0"/>
              <a:t>τ</a:t>
            </a:r>
            <a:r>
              <a:rPr lang="en-US" baseline="-25000" dirty="0" err="1" smtClean="0"/>
              <a:t>p</a:t>
            </a:r>
            <a:r>
              <a:rPr lang="en-US" baseline="-25000" dirty="0" smtClean="0"/>
              <a:t>   </a:t>
            </a:r>
            <a:r>
              <a:rPr lang="en-US" dirty="0" smtClean="0"/>
              <a:t>=&gt; Large Polarization (</a:t>
            </a:r>
            <a:r>
              <a:rPr lang="en-US" dirty="0" err="1" smtClean="0"/>
              <a:t>τ</a:t>
            </a:r>
            <a:r>
              <a:rPr lang="en-US" dirty="0" smtClean="0"/>
              <a:t> Relaxation times)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28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18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Reduce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39BF9-25AD-6D45-9E74-ECE743D787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60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0045C-704B-D948-95A8-260B1AA90E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28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94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3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0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7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75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6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86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47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0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5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18960-0C3D-8247-B672-7EE8C21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0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599" cy="565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0066"/>
            <a:ext cx="8229600" cy="5216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7ED8E-CF7F-DC4C-913F-12BA67857796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Andi</a:t>
            </a:r>
            <a:r>
              <a:rPr lang="en-US" dirty="0" smtClean="0"/>
              <a:t> Klein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18960-0C3D-8247-B672-7EE8C2119E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9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b="0" i="1" kern="1200">
          <a:solidFill>
            <a:srgbClr val="0000FF"/>
          </a:solidFill>
          <a:latin typeface="Arial Rounded MT Bold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4" Type="http://schemas.openxmlformats.org/officeDocument/2006/relationships/image" Target="../media/image50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4" Type="http://schemas.openxmlformats.org/officeDocument/2006/relationships/image" Target="../media/image53.jpg"/><Relationship Id="rId5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4" Type="http://schemas.openxmlformats.org/officeDocument/2006/relationships/image" Target="../media/image57.emf"/><Relationship Id="rId5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3.bin"/><Relationship Id="rId5" Type="http://schemas.openxmlformats.org/officeDocument/2006/relationships/image" Target="../media/image60.emf"/><Relationship Id="rId6" Type="http://schemas.openxmlformats.org/officeDocument/2006/relationships/oleObject" Target="../embeddings/oleObject14.bin"/><Relationship Id="rId7" Type="http://schemas.openxmlformats.org/officeDocument/2006/relationships/image" Target="../media/image6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5.bin"/><Relationship Id="rId5" Type="http://schemas.openxmlformats.org/officeDocument/2006/relationships/image" Target="../media/image63.emf"/><Relationship Id="rId6" Type="http://schemas.openxmlformats.org/officeDocument/2006/relationships/image" Target="../media/image64.emf"/><Relationship Id="rId7" Type="http://schemas.openxmlformats.org/officeDocument/2006/relationships/image" Target="../media/image65.emf"/><Relationship Id="rId8" Type="http://schemas.openxmlformats.org/officeDocument/2006/relationships/image" Target="../media/image6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4.png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3.e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7.emf"/><Relationship Id="rId11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6.bin"/><Relationship Id="rId5" Type="http://schemas.openxmlformats.org/officeDocument/2006/relationships/image" Target="../media/image70.wmf"/><Relationship Id="rId6" Type="http://schemas.openxmlformats.org/officeDocument/2006/relationships/oleObject" Target="../embeddings/oleObject17.bin"/><Relationship Id="rId7" Type="http://schemas.openxmlformats.org/officeDocument/2006/relationships/image" Target="../media/image71.wmf"/><Relationship Id="rId8" Type="http://schemas.openxmlformats.org/officeDocument/2006/relationships/oleObject" Target="../embeddings/oleObject18.bin"/><Relationship Id="rId9" Type="http://schemas.openxmlformats.org/officeDocument/2006/relationships/oleObject" Target="../embeddings/oleObject19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4" Type="http://schemas.openxmlformats.org/officeDocument/2006/relationships/image" Target="../media/image74.emf"/><Relationship Id="rId5" Type="http://schemas.openxmlformats.org/officeDocument/2006/relationships/image" Target="../media/image7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png"/><Relationship Id="rId3" Type="http://schemas.openxmlformats.org/officeDocument/2006/relationships/image" Target="../media/image6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image" Target="../media/image16.emf"/><Relationship Id="rId13" Type="http://schemas.openxmlformats.org/officeDocument/2006/relationships/image" Target="../media/image19.png"/><Relationship Id="rId14" Type="http://schemas.openxmlformats.org/officeDocument/2006/relationships/oleObject" Target="../embeddings/oleObject7.bin"/><Relationship Id="rId15" Type="http://schemas.openxmlformats.org/officeDocument/2006/relationships/image" Target="../media/image17.emf"/><Relationship Id="rId16" Type="http://schemas.openxmlformats.org/officeDocument/2006/relationships/image" Target="../media/image20.png"/><Relationship Id="rId17" Type="http://schemas.openxmlformats.org/officeDocument/2006/relationships/image" Target="../media/image21.tif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2.xml"/><Relationship Id="rId4" Type="http://schemas.openxmlformats.org/officeDocument/2006/relationships/image" Target="../media/image18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13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4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g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7" Type="http://schemas.openxmlformats.org/officeDocument/2006/relationships/image" Target="../media/image26.emf"/><Relationship Id="rId8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30.emf"/><Relationship Id="rId13" Type="http://schemas.openxmlformats.org/officeDocument/2006/relationships/oleObject" Target="../embeddings/oleObject11.bin"/><Relationship Id="rId14" Type="http://schemas.openxmlformats.org/officeDocument/2006/relationships/image" Target="../media/image31.emf"/><Relationship Id="rId15" Type="http://schemas.openxmlformats.org/officeDocument/2006/relationships/image" Target="../media/image3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32.png"/><Relationship Id="rId4" Type="http://schemas.openxmlformats.org/officeDocument/2006/relationships/image" Target="../media/image33.emf"/><Relationship Id="rId5" Type="http://schemas.openxmlformats.org/officeDocument/2006/relationships/image" Target="../media/image34.png"/><Relationship Id="rId6" Type="http://schemas.openxmlformats.org/officeDocument/2006/relationships/image" Target="../media/image35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28.e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4" Type="http://schemas.openxmlformats.org/officeDocument/2006/relationships/image" Target="../media/image38.emf"/><Relationship Id="rId5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jp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44.emf"/><Relationship Id="rId6" Type="http://schemas.openxmlformats.org/officeDocument/2006/relationships/image" Target="../media/image45.tiff"/><Relationship Id="rId7" Type="http://schemas.openxmlformats.org/officeDocument/2006/relationships/image" Target="../media/image46.tiff"/><Relationship Id="rId8" Type="http://schemas.openxmlformats.org/officeDocument/2006/relationships/image" Target="../media/image47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625" y="2130425"/>
            <a:ext cx="8810625" cy="1470025"/>
          </a:xfrm>
        </p:spPr>
        <p:txBody>
          <a:bodyPr/>
          <a:lstStyle/>
          <a:p>
            <a:r>
              <a:rPr lang="en-US" sz="3200" b="1" dirty="0" smtClean="0"/>
              <a:t>E1039 @ FNAL: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Measuring the        and      </a:t>
            </a:r>
            <a:r>
              <a:rPr lang="en-US" dirty="0" err="1" smtClean="0"/>
              <a:t>Sivers</a:t>
            </a:r>
            <a:r>
              <a:rPr lang="en-US" dirty="0" smtClean="0"/>
              <a:t> Asymmetry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8000"/>
                </a:solidFill>
              </a:rPr>
              <a:t>Andi</a:t>
            </a:r>
            <a:r>
              <a:rPr lang="en-US" dirty="0" smtClean="0">
                <a:solidFill>
                  <a:srgbClr val="008000"/>
                </a:solidFill>
              </a:rPr>
              <a:t> Klein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Los Alamos National Laboratory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400" y="2755900"/>
            <a:ext cx="266700" cy="3048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0" y="2647950"/>
            <a:ext cx="2921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18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summarize: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3736" y="1515656"/>
            <a:ext cx="8420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halkboard"/>
              </a:rPr>
              <a:t>Low Temperature : 1K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halkboard"/>
              </a:rPr>
              <a:t>High Magnetic Field : 5T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halkboard"/>
              </a:rPr>
              <a:t>RF transitions: 140 GHz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latin typeface="Chalkboard"/>
              </a:rPr>
              <a:t>Paramagnetic Material: Irradiation of NH</a:t>
            </a:r>
            <a:r>
              <a:rPr lang="en-US" sz="2400" b="1" baseline="-25000" dirty="0" smtClean="0">
                <a:latin typeface="Chalkboard"/>
              </a:rPr>
              <a:t>3</a:t>
            </a:r>
            <a:r>
              <a:rPr lang="en-US" sz="2400" b="1" dirty="0" smtClean="0">
                <a:latin typeface="Chalkboard"/>
              </a:rPr>
              <a:t> </a:t>
            </a:r>
            <a:r>
              <a:rPr lang="en-US" sz="2400" b="1" dirty="0">
                <a:latin typeface="Chalkboard"/>
              </a:rPr>
              <a:t>and </a:t>
            </a:r>
            <a:r>
              <a:rPr lang="en-US" sz="2400" b="1" dirty="0" smtClean="0">
                <a:latin typeface="Chalkboard"/>
              </a:rPr>
              <a:t>ND</a:t>
            </a:r>
            <a:r>
              <a:rPr lang="en-US" sz="2400" b="1" baseline="-25000" dirty="0" smtClean="0">
                <a:latin typeface="Chalkboard"/>
              </a:rPr>
              <a:t>3</a:t>
            </a:r>
            <a:endParaRPr lang="en-US" sz="2400" b="1" dirty="0">
              <a:latin typeface="Chalkboar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0500" y="3973475"/>
            <a:ext cx="76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halkboard"/>
              </a:rPr>
              <a:t>How do we get there?</a:t>
            </a:r>
            <a:endParaRPr lang="en-US" sz="2400" i="1" dirty="0">
              <a:solidFill>
                <a:srgbClr val="FF0000"/>
              </a:solidFill>
              <a:latin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10015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Polarized Target System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51036" y="1094344"/>
            <a:ext cx="2992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polarization NMR)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05640" y="2248635"/>
            <a:ext cx="2736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Roots pump system used to pump on </a:t>
            </a:r>
            <a:r>
              <a:rPr lang="en-US" baseline="30000" dirty="0" smtClean="0"/>
              <a:t>4</a:t>
            </a:r>
            <a:r>
              <a:rPr lang="en-US" dirty="0" smtClean="0"/>
              <a:t>He</a:t>
            </a:r>
            <a:r>
              <a:rPr lang="en-US" baseline="30000" dirty="0" smtClean="0"/>
              <a:t> </a:t>
            </a:r>
            <a:r>
              <a:rPr lang="en-US" dirty="0" smtClean="0"/>
              <a:t>vapor to reach 1K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95220" y="3542712"/>
            <a:ext cx="2317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Superconducting Coils for Magnet: 5T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5822" y="6186721"/>
            <a:ext cx="4220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material: frozen NH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Irradiation  @ NIST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539" y="1002011"/>
            <a:ext cx="27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Microwave: Induces electron spin flips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0539" y="2938464"/>
            <a:ext cx="2295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Refrigerator: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3359020" y="1212857"/>
            <a:ext cx="857859" cy="15968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7620000" y="4467138"/>
            <a:ext cx="254000" cy="5815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9" y="3340066"/>
            <a:ext cx="2043961" cy="3417258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6856148" y="4315968"/>
            <a:ext cx="2130690" cy="2295144"/>
            <a:chOff x="6726238" y="3966238"/>
            <a:chExt cx="2260600" cy="2596550"/>
          </a:xfrm>
        </p:grpSpPr>
        <p:pic>
          <p:nvPicPr>
            <p:cNvPr id="23" name="Picture 22" descr="IMG_0025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" b="13813"/>
            <a:stretch/>
          </p:blipFill>
          <p:spPr>
            <a:xfrm>
              <a:off x="6726238" y="3966238"/>
              <a:ext cx="2260600" cy="259655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513638" y="5048695"/>
              <a:ext cx="111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Coils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Picture 25" descr="E1039Target_mo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020" y="1463676"/>
            <a:ext cx="2579490" cy="4470400"/>
          </a:xfrm>
          <a:prstGeom prst="rect">
            <a:avLst/>
          </a:prstGeom>
        </p:spPr>
      </p:pic>
      <p:sp>
        <p:nvSpPr>
          <p:cNvPr id="27" name="Left Arrow 26"/>
          <p:cNvSpPr/>
          <p:nvPr/>
        </p:nvSpPr>
        <p:spPr>
          <a:xfrm>
            <a:off x="6049382" y="2361658"/>
            <a:ext cx="442093" cy="12946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5003800" y="5080890"/>
            <a:ext cx="2113203" cy="17823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 rot="20578031">
            <a:off x="2245035" y="4088019"/>
            <a:ext cx="2180345" cy="14654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 rot="19541475">
            <a:off x="5771848" y="1652688"/>
            <a:ext cx="985574" cy="14542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686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795" y="100777"/>
            <a:ext cx="8229599" cy="565423"/>
          </a:xfrm>
        </p:spPr>
        <p:txBody>
          <a:bodyPr/>
          <a:lstStyle/>
          <a:p>
            <a:r>
              <a:rPr lang="en-US" dirty="0" smtClean="0"/>
              <a:t>The E1039 Target</a:t>
            </a:r>
            <a:endParaRPr lang="en-US" dirty="0"/>
          </a:p>
        </p:txBody>
      </p:sp>
      <p:pic>
        <p:nvPicPr>
          <p:cNvPr id="4" name="Picture 3" descr="tgt_syste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167" y="1202267"/>
            <a:ext cx="4025900" cy="53678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4300" y="67439"/>
            <a:ext cx="54737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i="1" dirty="0">
                <a:solidFill>
                  <a:srgbClr val="0000FF"/>
                </a:solidFill>
              </a:rPr>
              <a:t>Field: 5T @ 1K</a:t>
            </a:r>
          </a:p>
          <a:p>
            <a:pPr marL="342900" indent="-342900"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  <a:ea typeface="Lucida Grande"/>
                <a:cs typeface="Lucida Grande"/>
              </a:rPr>
              <a:t>Elliptical</a:t>
            </a:r>
            <a:r>
              <a:rPr lang="en-US" i="1" dirty="0">
                <a:solidFill>
                  <a:srgbClr val="0000FF"/>
                </a:solidFill>
                <a:ea typeface="Lucida Grande"/>
                <a:cs typeface="Lucida Grande"/>
              </a:rPr>
              <a:t>: 1.9 cm x 2.1 cm (</a:t>
            </a:r>
            <a:r>
              <a:rPr lang="en-US" i="1" dirty="0" err="1">
                <a:solidFill>
                  <a:srgbClr val="0000FF"/>
                </a:solidFill>
                <a:ea typeface="Lucida Grande"/>
                <a:cs typeface="Lucida Grande"/>
              </a:rPr>
              <a:t>x,y</a:t>
            </a:r>
            <a:r>
              <a:rPr lang="en-US" i="1" dirty="0">
                <a:solidFill>
                  <a:srgbClr val="0000FF"/>
                </a:solidFill>
                <a:ea typeface="Lucida Grande"/>
                <a:cs typeface="Lucida Grande"/>
              </a:rPr>
              <a:t>), l:7.9cm (z)</a:t>
            </a:r>
          </a:p>
          <a:p>
            <a:pPr marL="342900" indent="-342900">
              <a:buFont typeface="Arial"/>
              <a:buChar char="•"/>
            </a:pPr>
            <a:r>
              <a:rPr lang="en-US" i="1" dirty="0" err="1">
                <a:solidFill>
                  <a:srgbClr val="0000FF"/>
                </a:solidFill>
              </a:rPr>
              <a:t>ρ</a:t>
            </a:r>
            <a:r>
              <a:rPr lang="en-US" i="1" dirty="0">
                <a:solidFill>
                  <a:srgbClr val="0000FF"/>
                </a:solidFill>
              </a:rPr>
              <a:t>= .</a:t>
            </a:r>
            <a:r>
              <a:rPr lang="en-US" i="1" dirty="0" smtClean="0">
                <a:solidFill>
                  <a:srgbClr val="0000FF"/>
                </a:solidFill>
              </a:rPr>
              <a:t>87 </a:t>
            </a:r>
            <a:r>
              <a:rPr lang="en-US" i="1" dirty="0">
                <a:solidFill>
                  <a:srgbClr val="0000FF"/>
                </a:solidFill>
              </a:rPr>
              <a:t>g</a:t>
            </a:r>
            <a:r>
              <a:rPr lang="en-US" i="1" dirty="0" smtClean="0">
                <a:solidFill>
                  <a:srgbClr val="0000FF"/>
                </a:solidFill>
              </a:rPr>
              <a:t>/cm</a:t>
            </a:r>
            <a:r>
              <a:rPr lang="en-US" i="1" baseline="30000" dirty="0" smtClean="0">
                <a:solidFill>
                  <a:srgbClr val="0000FF"/>
                </a:solidFill>
              </a:rPr>
              <a:t>3  </a:t>
            </a:r>
            <a:r>
              <a:rPr lang="en-US" i="1" dirty="0" smtClean="0">
                <a:solidFill>
                  <a:srgbClr val="0000FF"/>
                </a:solidFill>
              </a:rPr>
              <a:t>NH</a:t>
            </a:r>
            <a:r>
              <a:rPr lang="en-US" i="1" baseline="-25000" dirty="0" smtClean="0">
                <a:solidFill>
                  <a:srgbClr val="0000FF"/>
                </a:solidFill>
              </a:rPr>
              <a:t>3 , 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1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g/cm</a:t>
            </a:r>
            <a:r>
              <a:rPr lang="en-US" i="1" baseline="30000" dirty="0">
                <a:solidFill>
                  <a:srgbClr val="FF0000"/>
                </a:solidFill>
              </a:rPr>
              <a:t>3  </a:t>
            </a:r>
            <a:r>
              <a:rPr lang="en-US" i="1" dirty="0" smtClean="0">
                <a:solidFill>
                  <a:srgbClr val="FF0000"/>
                </a:solidFill>
              </a:rPr>
              <a:t>ND</a:t>
            </a:r>
            <a:r>
              <a:rPr lang="en-US" i="1" baseline="-25000" dirty="0" smtClean="0">
                <a:solidFill>
                  <a:srgbClr val="FF0000"/>
                </a:solidFill>
              </a:rPr>
              <a:t>3  </a:t>
            </a:r>
          </a:p>
          <a:p>
            <a:pPr marL="342900" indent="-342900"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Packing </a:t>
            </a:r>
            <a:r>
              <a:rPr lang="en-US" i="1" dirty="0">
                <a:solidFill>
                  <a:srgbClr val="0000FF"/>
                </a:solidFill>
              </a:rPr>
              <a:t>Fraction = .6</a:t>
            </a:r>
          </a:p>
          <a:p>
            <a:pPr marL="342900" indent="-342900">
              <a:buFont typeface="Arial"/>
              <a:buChar char="•"/>
            </a:pPr>
            <a:r>
              <a:rPr lang="en-US" i="1" dirty="0">
                <a:solidFill>
                  <a:srgbClr val="0000FF"/>
                </a:solidFill>
              </a:rPr>
              <a:t>Dilution Factor ~ </a:t>
            </a:r>
            <a:r>
              <a:rPr lang="en-US" i="1" dirty="0" smtClean="0">
                <a:solidFill>
                  <a:srgbClr val="0000FF"/>
                </a:solidFill>
              </a:rPr>
              <a:t>.176 , </a:t>
            </a:r>
            <a:r>
              <a:rPr lang="en-US" i="1" dirty="0" smtClean="0">
                <a:solidFill>
                  <a:srgbClr val="FF0000"/>
                </a:solidFill>
              </a:rPr>
              <a:t>.3 </a:t>
            </a:r>
            <a:endParaRPr lang="en-US" i="1" dirty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Polarization </a:t>
            </a:r>
            <a:r>
              <a:rPr lang="en-US" i="1" dirty="0">
                <a:solidFill>
                  <a:srgbClr val="0000FF"/>
                </a:solidFill>
              </a:rPr>
              <a:t>&lt;80%</a:t>
            </a:r>
            <a:r>
              <a:rPr lang="en-US" i="1" dirty="0" smtClean="0">
                <a:solidFill>
                  <a:srgbClr val="0000FF"/>
                </a:solidFill>
              </a:rPr>
              <a:t>&gt;</a:t>
            </a:r>
            <a:r>
              <a:rPr lang="en-US" i="1" dirty="0" smtClean="0">
                <a:solidFill>
                  <a:srgbClr val="FF0000"/>
                </a:solidFill>
              </a:rPr>
              <a:t>, &lt;32%&gt;</a:t>
            </a:r>
          </a:p>
          <a:p>
            <a:pPr marL="342900" indent="-342900"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IL: 8.6% , </a:t>
            </a:r>
            <a:r>
              <a:rPr lang="en-US" i="1" dirty="0" smtClean="0">
                <a:solidFill>
                  <a:srgbClr val="FF0000"/>
                </a:solidFill>
              </a:rPr>
              <a:t>9.5%</a:t>
            </a:r>
          </a:p>
          <a:p>
            <a:pPr marL="342900" indent="-342900">
              <a:buFont typeface="Arial"/>
              <a:buChar char="•"/>
            </a:pPr>
            <a:r>
              <a:rPr lang="en-US" i="1" dirty="0">
                <a:solidFill>
                  <a:srgbClr val="0000FF"/>
                </a:solidFill>
              </a:rPr>
              <a:t>3</a:t>
            </a:r>
            <a:r>
              <a:rPr lang="en-US" i="1" dirty="0" smtClean="0">
                <a:solidFill>
                  <a:srgbClr val="0000FF"/>
                </a:solidFill>
              </a:rPr>
              <a:t> active cells, 1 empty</a:t>
            </a:r>
          </a:p>
          <a:p>
            <a:pPr marL="342900" indent="-342900"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Helium consumption 100 l/day</a:t>
            </a:r>
          </a:p>
          <a:p>
            <a:pPr marL="342900" indent="-342900">
              <a:buFont typeface="Arial"/>
              <a:buChar char="•"/>
            </a:pP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6" name="Picture 5" descr="targ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4113287"/>
            <a:ext cx="1842635" cy="2456847"/>
          </a:xfrm>
          <a:prstGeom prst="rect">
            <a:avLst/>
          </a:prstGeom>
        </p:spPr>
      </p:pic>
      <p:pic>
        <p:nvPicPr>
          <p:cNvPr id="7" name="Picture 6" descr="horn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5" t="13148" r="3991" b="13270"/>
          <a:stretch/>
        </p:blipFill>
        <p:spPr>
          <a:xfrm>
            <a:off x="444500" y="2915846"/>
            <a:ext cx="1842635" cy="953532"/>
          </a:xfrm>
          <a:prstGeom prst="rect">
            <a:avLst/>
          </a:prstGeom>
        </p:spPr>
      </p:pic>
      <p:pic>
        <p:nvPicPr>
          <p:cNvPr id="3" name="Picture 2" descr="polt_test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995" y="831300"/>
            <a:ext cx="2084405" cy="144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2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A5"/>
                </a:solidFill>
              </a:rPr>
              <a:t>Developed new NMR system</a:t>
            </a:r>
            <a:endParaRPr lang="en-US" dirty="0">
              <a:solidFill>
                <a:srgbClr val="0000A5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E8E64-18BA-F749-8BCA-E3CA19B2D7AB}" type="datetime1">
              <a:rPr lang="en-US" smtClean="0"/>
              <a:pPr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9BD08-AE3E-5343-AD33-8D343E951F0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0" t="16297" r="25948" b="59259"/>
          <a:stretch/>
        </p:blipFill>
        <p:spPr>
          <a:xfrm>
            <a:off x="349220" y="4148667"/>
            <a:ext cx="3261350" cy="2207683"/>
          </a:xfrm>
          <a:prstGeom prst="rect">
            <a:avLst/>
          </a:prstGeom>
        </p:spPr>
      </p:pic>
      <p:pic>
        <p:nvPicPr>
          <p:cNvPr id="16" name="Picture 15" descr="P10101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02" y="4030133"/>
            <a:ext cx="3420533" cy="2565400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3733800" y="4826000"/>
            <a:ext cx="1504950" cy="4233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75202" y="3090071"/>
            <a:ext cx="4037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VME based system</a:t>
            </a:r>
          </a:p>
          <a:p>
            <a:r>
              <a:rPr lang="en-US" dirty="0"/>
              <a:t>9</a:t>
            </a:r>
            <a:r>
              <a:rPr lang="en-US" dirty="0" smtClean="0"/>
              <a:t> coils; 3 per cell</a:t>
            </a:r>
          </a:p>
          <a:p>
            <a:r>
              <a:rPr lang="en-US" dirty="0" smtClean="0"/>
              <a:t>Fully digital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49220" y="3551736"/>
            <a:ext cx="338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Liverpool Q-meter ~1993</a:t>
            </a:r>
            <a:endParaRPr lang="en-US" dirty="0"/>
          </a:p>
        </p:txBody>
      </p:sp>
      <p:pic>
        <p:nvPicPr>
          <p:cNvPr id="10" name="Picture 9" descr="T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9247" y="149043"/>
            <a:ext cx="2255819" cy="3637858"/>
          </a:xfrm>
          <a:prstGeom prst="rect">
            <a:avLst/>
          </a:prstGeom>
        </p:spPr>
      </p:pic>
      <p:pic>
        <p:nvPicPr>
          <p:cNvPr id="12" name="Picture 11" descr="signal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" t="2086" r="50651" b="2024"/>
          <a:stretch/>
        </p:blipFill>
        <p:spPr>
          <a:xfrm rot="5400000">
            <a:off x="5834380" y="9652"/>
            <a:ext cx="2313432" cy="39491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16000" y="1397000"/>
            <a:ext cx="105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600700" y="1397000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Pol: ~70%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5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E1039 Target and FMAG</a:t>
            </a:r>
            <a:endParaRPr lang="en-US" dirty="0"/>
          </a:p>
        </p:txBody>
      </p:sp>
      <p:pic>
        <p:nvPicPr>
          <p:cNvPr id="5" name="Picture 4" descr="E1039 Layout_iso2_9_23_2016.JPG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5" t="10758" r="16983" b="3157"/>
          <a:stretch/>
        </p:blipFill>
        <p:spPr>
          <a:xfrm>
            <a:off x="203200" y="801106"/>
            <a:ext cx="5443220" cy="60637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94300" y="1104900"/>
            <a:ext cx="36709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Changes needed 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Collimators upstream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Closed Loop He system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90 degree monitors L/R, T/B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46420" y="3073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50196" y="3073400"/>
            <a:ext cx="2415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sz="1600" b="1" baseline="-25000" dirty="0" err="1" smtClean="0">
                <a:latin typeface="Lucida Grande"/>
                <a:ea typeface="Lucida Grande"/>
                <a:cs typeface="Lucida Grande"/>
              </a:rPr>
              <a:t>x</a:t>
            </a:r>
            <a:r>
              <a:rPr lang="en-US" sz="1600" b="1" dirty="0" smtClean="0">
                <a:latin typeface="Lucida Grande"/>
                <a:ea typeface="Lucida Grande"/>
                <a:cs typeface="Lucida Grande"/>
              </a:rPr>
              <a:t>=17mm,</a:t>
            </a:r>
            <a:r>
              <a:rPr lang="en-US" sz="1600" b="1" dirty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1600" b="1" dirty="0" err="1" smtClean="0">
                <a:latin typeface="Lucida Grande"/>
                <a:ea typeface="Lucida Grande"/>
                <a:cs typeface="Lucida Grande"/>
              </a:rPr>
              <a:t>σ</a:t>
            </a:r>
            <a:r>
              <a:rPr lang="en-US" sz="1600" b="1" baseline="-25000" dirty="0" err="1" smtClean="0">
                <a:latin typeface="Lucida Grande"/>
                <a:ea typeface="Lucida Grande"/>
                <a:cs typeface="Lucida Grande"/>
              </a:rPr>
              <a:t>y</a:t>
            </a:r>
            <a:r>
              <a:rPr lang="en-US" sz="1600" b="1" dirty="0" smtClean="0">
                <a:latin typeface="Lucida Grande"/>
                <a:ea typeface="Lucida Grande"/>
                <a:cs typeface="Lucida Grande"/>
              </a:rPr>
              <a:t>=19mm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97500" y="3708400"/>
            <a:ext cx="474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upstream by ~200cm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lower x</a:t>
            </a:r>
            <a:r>
              <a:rPr lang="en-US" baseline="-25000" dirty="0" smtClean="0"/>
              <a:t>2</a:t>
            </a:r>
            <a:r>
              <a:rPr lang="en-US" dirty="0" smtClean="0"/>
              <a:t>Acceptance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Better Target – Dump separation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53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56B78-E598-3543-83ED-4372A7E40A2F}" type="slidenum">
              <a:rPr lang="en-US"/>
              <a:pPr/>
              <a:t>15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07949" y="144125"/>
            <a:ext cx="64031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00FF"/>
                </a:solidFill>
                <a:latin typeface="Tekton Pro Bold"/>
                <a:cs typeface="Tekton Pro Bold"/>
              </a:rPr>
              <a:t>Yield and Asymmetry estimates</a:t>
            </a:r>
            <a:endParaRPr lang="en-US" sz="2800" dirty="0">
              <a:solidFill>
                <a:srgbClr val="0000FF"/>
              </a:solidFill>
              <a:latin typeface="Tekton Pro Bold"/>
              <a:cs typeface="Tekton Pro Bold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920369"/>
              </p:ext>
            </p:extLst>
          </p:nvPr>
        </p:nvGraphicFramePr>
        <p:xfrm>
          <a:off x="5469467" y="4554461"/>
          <a:ext cx="1815477" cy="554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6" name="Equation" r:id="rId4" imgW="914400" imgH="279400" progId="Equation.3">
                  <p:embed/>
                </p:oleObj>
              </mc:Choice>
              <mc:Fallback>
                <p:oleObj name="Equation" r:id="rId4" imgW="9144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69467" y="4554461"/>
                        <a:ext cx="1815477" cy="554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284944" y="4562590"/>
            <a:ext cx="204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 = </a:t>
            </a:r>
            <a:r>
              <a:rPr lang="en-US" dirty="0" smtClean="0">
                <a:solidFill>
                  <a:srgbClr val="0000FF"/>
                </a:solidFill>
              </a:rPr>
              <a:t>.176 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.3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 = </a:t>
            </a:r>
            <a:r>
              <a:rPr lang="en-US" dirty="0" smtClean="0">
                <a:solidFill>
                  <a:srgbClr val="0000FF"/>
                </a:solidFill>
              </a:rPr>
              <a:t>.8</a:t>
            </a:r>
            <a:r>
              <a:rPr lang="en-US" dirty="0" smtClean="0"/>
              <a:t> , </a:t>
            </a:r>
            <a:r>
              <a:rPr lang="en-US" dirty="0" smtClean="0">
                <a:solidFill>
                  <a:srgbClr val="FF0000"/>
                </a:solidFill>
              </a:rPr>
              <a:t>.32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317369"/>
              </p:ext>
            </p:extLst>
          </p:nvPr>
        </p:nvGraphicFramePr>
        <p:xfrm>
          <a:off x="393680" y="961398"/>
          <a:ext cx="8314890" cy="23093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385815"/>
                <a:gridCol w="1385815"/>
                <a:gridCol w="1385815"/>
                <a:gridCol w="1385815"/>
                <a:gridCol w="1385815"/>
                <a:gridCol w="1385815"/>
              </a:tblGrid>
              <a:tr h="4173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Range x</a:t>
                      </a:r>
                      <a:r>
                        <a:rPr lang="en-US" baseline="-25000" dirty="0" smtClean="0"/>
                        <a:t>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 x</a:t>
                      </a:r>
                      <a:r>
                        <a:rPr lang="en-US" baseline="-25000" dirty="0" smtClean="0"/>
                        <a:t>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N events p 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66FF"/>
                          </a:solidFill>
                        </a:rPr>
                        <a:t>ΔA % p</a:t>
                      </a:r>
                      <a:endParaRPr 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 events n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ΔA % n</a:t>
                      </a:r>
                    </a:p>
                  </a:txBody>
                  <a:tcPr/>
                </a:tc>
              </a:tr>
              <a:tr h="41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0.1-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0.16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.139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5.0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3.2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5.8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5.4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</a:tr>
              <a:tr h="41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0.16-0.19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0.175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4.5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3.3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5.2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5.7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</a:tr>
              <a:tr h="41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0.19-0.24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0.213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5.7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2.0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6.6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5.0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</a:tr>
              <a:tr h="41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0.24-0.6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"/>
                          <a:ea typeface="Heiti SC Light" charset="0"/>
                          <a:cs typeface="Gill Sans"/>
                          <a:sym typeface="Gill Sans" charset="0"/>
                        </a:rPr>
                        <a:t>0.295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"/>
                        <a:ea typeface="Heiti SC Light" charset="0"/>
                        <a:cs typeface="Gill Sans"/>
                        <a:sym typeface="Gill Sans" charset="0"/>
                      </a:endParaRP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5.5x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3.0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6.4 x 10</a:t>
                      </a:r>
                      <a:r>
                        <a:rPr kumimoji="0" lang="en-US" sz="1700" b="0" i="0" u="none" strike="noStrike" cap="none" normalizeH="0" baseline="42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4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50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ill Sans" charset="0"/>
                          <a:ea typeface="Heiti SC Light" charset="0"/>
                          <a:cs typeface="Heiti SC Light" charset="0"/>
                          <a:sym typeface="Gill Sans" charset="0"/>
                        </a:rPr>
                        <a:t>5.1</a:t>
                      </a:r>
                      <a:endParaRPr kumimoji="0" lang="en-US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ill Sans" charset="0"/>
                        <a:ea typeface="Heiti SC Light" charset="0"/>
                        <a:cs typeface="Heiti SC Light" charset="0"/>
                        <a:sym typeface="Gill Sans" charset="0"/>
                      </a:endParaRPr>
                    </a:p>
                  </a:txBody>
                  <a:tcPr marL="35719" marR="35719" marT="35715" marB="35715" anchor="ctr" horzOverflow="overflow"/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10281"/>
              </p:ext>
            </p:extLst>
          </p:nvPr>
        </p:nvGraphicFramePr>
        <p:xfrm>
          <a:off x="5469467" y="3732570"/>
          <a:ext cx="2823684" cy="768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7" name="Equation" r:id="rId6" imgW="1130300" imgH="457200" progId="Equation.3">
                  <p:embed/>
                </p:oleObj>
              </mc:Choice>
              <mc:Fallback>
                <p:oleObj name="Equation" r:id="rId6" imgW="11303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69467" y="3732570"/>
                        <a:ext cx="2823684" cy="768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3680" y="3623733"/>
            <a:ext cx="60960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Target/Accelerator </a:t>
            </a:r>
            <a:r>
              <a:rPr lang="en-US" dirty="0" err="1" smtClean="0"/>
              <a:t>Effi</a:t>
            </a:r>
            <a:r>
              <a:rPr lang="en-US" dirty="0" smtClean="0"/>
              <a:t>: 50%</a:t>
            </a:r>
          </a:p>
          <a:p>
            <a:r>
              <a:rPr lang="en-US" dirty="0" smtClean="0"/>
              <a:t>Spectrometer: 80%</a:t>
            </a:r>
          </a:p>
          <a:p>
            <a:r>
              <a:rPr lang="en-US" dirty="0" smtClean="0"/>
              <a:t>Acceptance 2.2%</a:t>
            </a:r>
          </a:p>
          <a:p>
            <a:r>
              <a:rPr lang="en-US" dirty="0" smtClean="0"/>
              <a:t>Trigger 90%</a:t>
            </a:r>
          </a:p>
          <a:p>
            <a:r>
              <a:rPr lang="en-US" dirty="0" smtClean="0"/>
              <a:t>Reconstruction 60%</a:t>
            </a:r>
          </a:p>
          <a:p>
            <a:r>
              <a:rPr lang="en-US" dirty="0" smtClean="0"/>
              <a:t>Beam: 2.67 x 10 </a:t>
            </a:r>
            <a:r>
              <a:rPr lang="en-US" baseline="30000" dirty="0" smtClean="0"/>
              <a:t>12</a:t>
            </a:r>
            <a:r>
              <a:rPr lang="en-US" dirty="0" smtClean="0"/>
              <a:t> p/spill</a:t>
            </a:r>
          </a:p>
          <a:p>
            <a:r>
              <a:rPr lang="en-US" dirty="0" smtClean="0"/>
              <a:t>Total integrated Luminosity: </a:t>
            </a:r>
            <a:r>
              <a:rPr lang="en-US" dirty="0" smtClean="0">
                <a:solidFill>
                  <a:srgbClr val="3366FF"/>
                </a:solidFill>
              </a:rPr>
              <a:t>1.82 x 10</a:t>
            </a:r>
            <a:r>
              <a:rPr lang="en-US" baseline="30000" dirty="0" smtClean="0">
                <a:solidFill>
                  <a:srgbClr val="3366FF"/>
                </a:solidFill>
              </a:rPr>
              <a:t>42</a:t>
            </a:r>
            <a:r>
              <a:rPr lang="en-US" dirty="0" smtClean="0">
                <a:solidFill>
                  <a:srgbClr val="3366FF"/>
                </a:solidFill>
              </a:rPr>
              <a:t>  </a:t>
            </a:r>
            <a:r>
              <a:rPr lang="en-US" dirty="0" smtClean="0"/>
              <a:t>&amp; </a:t>
            </a:r>
            <a:r>
              <a:rPr lang="en-US" dirty="0" smtClean="0">
                <a:solidFill>
                  <a:srgbClr val="FF0000"/>
                </a:solidFill>
              </a:rPr>
              <a:t>2.11 x </a:t>
            </a:r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42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cm</a:t>
            </a:r>
            <a:r>
              <a:rPr lang="en-US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3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12701"/>
            <a:ext cx="8668135" cy="71119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Tekton Pro Bold"/>
                <a:cs typeface="Tekton Pro Bold"/>
              </a:rPr>
              <a:t>P</a:t>
            </a:r>
            <a:r>
              <a:rPr lang="en-US" sz="2400" dirty="0" smtClean="0">
                <a:solidFill>
                  <a:srgbClr val="0000FF"/>
                </a:solidFill>
                <a:latin typeface="Tekton Pro Bold"/>
                <a:cs typeface="Tekton Pro Bold"/>
              </a:rPr>
              <a:t>rojected  Statistical Precision with a Polarized Target at </a:t>
            </a:r>
            <a:r>
              <a:rPr lang="en-US" sz="2400" dirty="0" err="1" smtClean="0">
                <a:solidFill>
                  <a:srgbClr val="0000FF"/>
                </a:solidFill>
                <a:latin typeface="Tekton Pro Bold"/>
                <a:cs typeface="Tekton Pro Bold"/>
              </a:rPr>
              <a:t>SeaQuest</a:t>
            </a:r>
            <a:endParaRPr lang="en-US" sz="2400" dirty="0">
              <a:solidFill>
                <a:srgbClr val="0000FF"/>
              </a:solidFill>
              <a:latin typeface="Tekton Pro Bold"/>
              <a:cs typeface="Tekton Pro Bold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604933" y="5750004"/>
            <a:ext cx="3539067" cy="971471"/>
          </a:xfrm>
        </p:spPr>
        <p:txBody>
          <a:bodyPr/>
          <a:lstStyle/>
          <a:p>
            <a:pPr lvl="0" algn="l"/>
            <a:r>
              <a:rPr lang="en-US" sz="1800" dirty="0">
                <a:solidFill>
                  <a:prstClr val="black"/>
                </a:solidFill>
              </a:rPr>
              <a:t>Existing data do not  put enough  constraints on the sea quark </a:t>
            </a:r>
            <a:r>
              <a:rPr lang="en-US" sz="1800" dirty="0" err="1">
                <a:solidFill>
                  <a:prstClr val="black"/>
                </a:solidFill>
              </a:rPr>
              <a:t>Sivers</a:t>
            </a:r>
            <a:r>
              <a:rPr lang="en-US" sz="1800" dirty="0">
                <a:solidFill>
                  <a:prstClr val="black"/>
                </a:solidFill>
              </a:rPr>
              <a:t> distribution, neither in sign nor value.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099" y="5750004"/>
            <a:ext cx="51881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Statistics shown for two calendar years of running : </a:t>
            </a:r>
          </a:p>
          <a:p>
            <a:r>
              <a:rPr lang="en-US" sz="1600" dirty="0" smtClean="0"/>
              <a:t> </a:t>
            </a:r>
            <a:r>
              <a:rPr lang="en-US" sz="1600" dirty="0">
                <a:latin typeface="Apple Chancery"/>
                <a:cs typeface="Apple Chancery"/>
              </a:rPr>
              <a:t>L </a:t>
            </a:r>
            <a:r>
              <a:rPr lang="en-US" sz="1600" dirty="0">
                <a:cs typeface="Apple Chancery"/>
              </a:rPr>
              <a:t>= </a:t>
            </a:r>
            <a:r>
              <a:rPr lang="en-US" sz="1600" dirty="0" smtClean="0">
                <a:cs typeface="Apple Chancery"/>
              </a:rPr>
              <a:t>1.82 </a:t>
            </a:r>
            <a:r>
              <a:rPr lang="en-US" sz="1600" dirty="0">
                <a:cs typeface="Apple Chancery"/>
              </a:rPr>
              <a:t>*</a:t>
            </a:r>
            <a:r>
              <a:rPr lang="en-US" sz="1600" dirty="0" smtClean="0">
                <a:cs typeface="Apple Chancery"/>
              </a:rPr>
              <a:t>10</a:t>
            </a:r>
            <a:r>
              <a:rPr lang="en-US" sz="1600" baseline="30000" dirty="0" smtClean="0">
                <a:cs typeface="Apple Chancery"/>
              </a:rPr>
              <a:t>42 </a:t>
            </a:r>
            <a:r>
              <a:rPr lang="en-US" sz="1600" dirty="0">
                <a:cs typeface="Apple Chancery"/>
              </a:rPr>
              <a:t>/</a:t>
            </a:r>
            <a:r>
              <a:rPr lang="en-US" sz="1600" dirty="0" smtClean="0">
                <a:cs typeface="Apple Chancery"/>
              </a:rPr>
              <a:t>cm</a:t>
            </a:r>
            <a:r>
              <a:rPr lang="en-US" sz="1600" baseline="30000" dirty="0" smtClean="0">
                <a:cs typeface="Apple Chancery"/>
              </a:rPr>
              <a:t>2</a:t>
            </a:r>
            <a:r>
              <a:rPr lang="en-US" sz="1600" dirty="0" smtClean="0">
                <a:cs typeface="Apple Chancery"/>
              </a:rPr>
              <a:t> and </a:t>
            </a:r>
            <a:endParaRPr lang="en-US" sz="1600" baseline="30000" dirty="0">
              <a:cs typeface="Apple Chancery"/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Running will be two </a:t>
            </a:r>
            <a:r>
              <a:rPr lang="en-US" sz="1600" b="1" dirty="0">
                <a:solidFill>
                  <a:srgbClr val="FF0000"/>
                </a:solidFill>
              </a:rPr>
              <a:t>calendar years of beam time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63067" y="882371"/>
            <a:ext cx="3691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First Sea Quark </a:t>
            </a:r>
            <a:r>
              <a:rPr lang="en-US" b="1" dirty="0" err="1" smtClean="0"/>
              <a:t>Sivers</a:t>
            </a:r>
            <a:r>
              <a:rPr lang="en-US" b="1" dirty="0" smtClean="0"/>
              <a:t> Asymmetry Measurement</a:t>
            </a:r>
          </a:p>
          <a:p>
            <a:pPr marL="285750" indent="-285750">
              <a:buFont typeface="Arial"/>
              <a:buChar char="•"/>
            </a:pPr>
            <a:endParaRPr lang="en-US" b="1" dirty="0"/>
          </a:p>
          <a:p>
            <a:pPr marL="285750" indent="-285750">
              <a:buFont typeface="Arial"/>
              <a:buChar char="•"/>
            </a:pPr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b="1" dirty="0"/>
              <a:t>Determine sign and value of </a:t>
            </a:r>
            <a:r>
              <a:rPr lang="en-US" b="1" dirty="0" err="1" smtClean="0"/>
              <a:t>ubar</a:t>
            </a:r>
            <a:r>
              <a:rPr lang="en-US" b="1" dirty="0"/>
              <a:t> </a:t>
            </a:r>
            <a:r>
              <a:rPr lang="en-US" b="1" dirty="0" smtClean="0"/>
              <a:t>,</a:t>
            </a:r>
            <a:r>
              <a:rPr lang="en-US" b="1" dirty="0" err="1" smtClean="0"/>
              <a:t>dbar</a:t>
            </a:r>
            <a:r>
              <a:rPr lang="en-US" b="1" dirty="0" smtClean="0"/>
              <a:t> </a:t>
            </a:r>
            <a:r>
              <a:rPr lang="en-US" b="1" dirty="0" err="1"/>
              <a:t>Sivers</a:t>
            </a:r>
            <a:r>
              <a:rPr lang="en-US" b="1" dirty="0"/>
              <a:t> distribution</a:t>
            </a:r>
          </a:p>
          <a:p>
            <a:endParaRPr lang="en-US" dirty="0"/>
          </a:p>
        </p:txBody>
      </p:sp>
      <p:pic>
        <p:nvPicPr>
          <p:cNvPr id="4" name="Picture 3" descr="moneyplot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7" b="6234"/>
          <a:stretch/>
        </p:blipFill>
        <p:spPr>
          <a:xfrm>
            <a:off x="633099" y="511386"/>
            <a:ext cx="4751685" cy="4937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13200" y="5380672"/>
            <a:ext cx="1049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x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85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55800" y="319444"/>
            <a:ext cx="52959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FF"/>
                </a:solidFill>
                <a:latin typeface="Tekton Pro Bold"/>
                <a:cs typeface="Tekton Pro Bold"/>
              </a:rPr>
              <a:t>Summary</a:t>
            </a:r>
            <a:endParaRPr lang="en-US" sz="3200" dirty="0">
              <a:solidFill>
                <a:srgbClr val="0000FF"/>
              </a:solidFill>
              <a:latin typeface="Tekton Pro Bold"/>
              <a:cs typeface="Tekton Pro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1485900"/>
            <a:ext cx="654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7000" y="904220"/>
            <a:ext cx="8864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First Measurement of </a:t>
            </a:r>
            <a:r>
              <a:rPr lang="en-US" sz="2000" b="1" dirty="0" err="1" smtClean="0">
                <a:solidFill>
                  <a:srgbClr val="FF0000"/>
                </a:solidFill>
              </a:rPr>
              <a:t>Sivers</a:t>
            </a:r>
            <a:r>
              <a:rPr lang="en-US" sz="2000" b="1" dirty="0" smtClean="0">
                <a:solidFill>
                  <a:srgbClr val="FF0000"/>
                </a:solidFill>
              </a:rPr>
              <a:t> asymmetry in </a:t>
            </a:r>
            <a:r>
              <a:rPr lang="en-US" sz="2000" b="1" dirty="0" err="1" smtClean="0">
                <a:solidFill>
                  <a:srgbClr val="FF0000"/>
                </a:solidFill>
              </a:rPr>
              <a:t>Drell</a:t>
            </a:r>
            <a:r>
              <a:rPr lang="en-US" sz="2000" b="1" dirty="0" smtClean="0">
                <a:solidFill>
                  <a:srgbClr val="FF0000"/>
                </a:solidFill>
              </a:rPr>
              <a:t> Yan for sea quarks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en-US" sz="2000" b="1" dirty="0" smtClean="0">
                <a:solidFill>
                  <a:srgbClr val="FF0000"/>
                </a:solidFill>
              </a:rPr>
              <a:t>lavor dependence of the </a:t>
            </a:r>
            <a:r>
              <a:rPr lang="en-US" sz="2000" b="1" dirty="0" err="1" smtClean="0">
                <a:solidFill>
                  <a:srgbClr val="FF0000"/>
                </a:solidFill>
              </a:rPr>
              <a:t>Sivers</a:t>
            </a:r>
            <a:r>
              <a:rPr lang="en-US" sz="2000" b="1" dirty="0" smtClean="0">
                <a:solidFill>
                  <a:srgbClr val="FF0000"/>
                </a:solidFill>
              </a:rPr>
              <a:t> asymmetry for         and 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</a:t>
            </a:r>
            <a:r>
              <a:rPr lang="en-US" sz="2000" b="1" dirty="0" smtClean="0">
                <a:solidFill>
                  <a:srgbClr val="FF0000"/>
                </a:solidFill>
              </a:rPr>
              <a:t>ign and magnitude of sea quark </a:t>
            </a:r>
            <a:r>
              <a:rPr lang="en-US" sz="2000" b="1" dirty="0" err="1" smtClean="0">
                <a:solidFill>
                  <a:srgbClr val="FF0000"/>
                </a:solidFill>
              </a:rPr>
              <a:t>Sivers</a:t>
            </a:r>
            <a:r>
              <a:rPr lang="en-US" sz="2000" b="1" dirty="0" smtClean="0">
                <a:solidFill>
                  <a:srgbClr val="FF0000"/>
                </a:solidFill>
              </a:rPr>
              <a:t> Distribution</a:t>
            </a:r>
          </a:p>
          <a:p>
            <a:pPr marL="285750" indent="-285750">
              <a:buFont typeface="Arial"/>
              <a:buChar char="•"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If </a:t>
            </a:r>
            <a:r>
              <a:rPr lang="en-US" sz="2000" b="1" dirty="0">
                <a:solidFill>
                  <a:srgbClr val="008000"/>
                </a:solidFill>
              </a:rPr>
              <a:t>A</a:t>
            </a:r>
            <a:r>
              <a:rPr lang="en-US" sz="2000" b="1" baseline="-25000" dirty="0">
                <a:solidFill>
                  <a:srgbClr val="008000"/>
                </a:solidFill>
              </a:rPr>
              <a:t>N</a:t>
            </a:r>
            <a:r>
              <a:rPr lang="en-US" sz="2000" b="1" dirty="0">
                <a:solidFill>
                  <a:srgbClr val="008000"/>
                </a:solidFill>
              </a:rPr>
              <a:t>≠0, major discovery</a:t>
            </a:r>
            <a:r>
              <a:rPr lang="en-US" sz="2000" b="1" dirty="0" smtClean="0">
                <a:solidFill>
                  <a:srgbClr val="008000"/>
                </a:solidFill>
              </a:rPr>
              <a:t>: “</a:t>
            </a:r>
            <a:r>
              <a:rPr lang="en-US" sz="2000" b="1" dirty="0">
                <a:solidFill>
                  <a:srgbClr val="008000"/>
                </a:solidFill>
              </a:rPr>
              <a:t>Smoking Gun” evidence for </a:t>
            </a:r>
            <a:r>
              <a:rPr lang="en-US" sz="2000" b="1" dirty="0" smtClean="0">
                <a:solidFill>
                  <a:srgbClr val="008000"/>
                </a:solidFill>
              </a:rPr>
              <a:t>L</a:t>
            </a:r>
            <a:r>
              <a:rPr lang="en-US" sz="2000" b="1" baseline="-25000" dirty="0" smtClean="0">
                <a:solidFill>
                  <a:srgbClr val="008000"/>
                </a:solidFill>
              </a:rPr>
              <a:t>sea</a:t>
            </a:r>
            <a:r>
              <a:rPr lang="en-US" sz="2000" b="1" dirty="0" smtClean="0">
                <a:solidFill>
                  <a:srgbClr val="008000"/>
                </a:solidFill>
              </a:rPr>
              <a:t>≠</a:t>
            </a:r>
            <a:r>
              <a:rPr lang="en-US" sz="2000" b="1" dirty="0">
                <a:solidFill>
                  <a:srgbClr val="008000"/>
                </a:solidFill>
              </a:rPr>
              <a:t>0 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If </a:t>
            </a:r>
            <a:r>
              <a:rPr lang="en-US" sz="2000" b="1" dirty="0">
                <a:solidFill>
                  <a:srgbClr val="008000"/>
                </a:solidFill>
              </a:rPr>
              <a:t>A</a:t>
            </a:r>
            <a:r>
              <a:rPr lang="en-US" sz="2000" b="1" baseline="-25000" dirty="0">
                <a:solidFill>
                  <a:srgbClr val="008000"/>
                </a:solidFill>
              </a:rPr>
              <a:t>N</a:t>
            </a:r>
            <a:r>
              <a:rPr lang="en-US" sz="2000" b="1" dirty="0">
                <a:solidFill>
                  <a:srgbClr val="008000"/>
                </a:solidFill>
              </a:rPr>
              <a:t>=0</a:t>
            </a:r>
            <a:r>
              <a:rPr lang="en-US" sz="2000" b="1" dirty="0" smtClean="0">
                <a:solidFill>
                  <a:srgbClr val="008000"/>
                </a:solidFill>
              </a:rPr>
              <a:t>: </a:t>
            </a:r>
            <a:r>
              <a:rPr lang="en-US" sz="2000" b="1" dirty="0" err="1" smtClean="0">
                <a:solidFill>
                  <a:srgbClr val="008000"/>
                </a:solidFill>
              </a:rPr>
              <a:t>L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sea</a:t>
            </a:r>
            <a:r>
              <a:rPr lang="en-US" sz="2000" b="1" dirty="0" smtClean="0">
                <a:solidFill>
                  <a:srgbClr val="008000"/>
                </a:solidFill>
              </a:rPr>
              <a:t>=</a:t>
            </a:r>
            <a:r>
              <a:rPr lang="en-US" sz="2000" b="1" dirty="0">
                <a:solidFill>
                  <a:srgbClr val="008000"/>
                </a:solidFill>
              </a:rPr>
              <a:t>0,  spin puzzle more dramatic </a:t>
            </a:r>
            <a:r>
              <a:rPr lang="en-US" sz="2000" b="1" dirty="0" smtClean="0">
                <a:solidFill>
                  <a:srgbClr val="008000"/>
                </a:solidFill>
              </a:rPr>
              <a:t>?</a:t>
            </a:r>
          </a:p>
          <a:p>
            <a:pPr marL="285750" indent="-285750">
              <a:buFont typeface="Arial"/>
              <a:buChar char="•"/>
            </a:pPr>
            <a:endParaRPr lang="en-US" sz="2000" b="1" dirty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</a:rPr>
              <a:t>Beginning of a spin program at FNAL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</a:rPr>
              <a:t>tensor structure function b</a:t>
            </a:r>
            <a:r>
              <a:rPr lang="en-US" sz="2000" b="1" baseline="-25000" dirty="0" smtClean="0">
                <a:solidFill>
                  <a:srgbClr val="660066"/>
                </a:solidFill>
              </a:rPr>
              <a:t>1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b="1" dirty="0" err="1" smtClean="0">
                <a:solidFill>
                  <a:srgbClr val="660066"/>
                </a:solidFill>
              </a:rPr>
              <a:t>transversity</a:t>
            </a:r>
            <a:r>
              <a:rPr lang="en-US" sz="2000" b="1" dirty="0" smtClean="0">
                <a:solidFill>
                  <a:srgbClr val="660066"/>
                </a:solidFill>
              </a:rPr>
              <a:t> with polarized beam</a:t>
            </a:r>
          </a:p>
          <a:p>
            <a:pPr marL="742950" lvl="1" indent="-285750">
              <a:buFont typeface="Arial"/>
              <a:buChar char="•"/>
            </a:pPr>
            <a:endParaRPr lang="en-US" sz="2000" b="1" dirty="0" smtClean="0">
              <a:solidFill>
                <a:srgbClr val="660066"/>
              </a:solidFill>
            </a:endParaRPr>
          </a:p>
          <a:p>
            <a:endParaRPr lang="en-US" sz="2000" b="1" dirty="0" smtClean="0">
              <a:solidFill>
                <a:srgbClr val="008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Approved experiment E1039 (stage 1)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0000FF"/>
                </a:solidFill>
              </a:rPr>
              <a:t>2 </a:t>
            </a:r>
            <a:r>
              <a:rPr lang="en-US" sz="2000" b="1" dirty="0" smtClean="0">
                <a:solidFill>
                  <a:srgbClr val="0000FF"/>
                </a:solidFill>
              </a:rPr>
              <a:t>calendar years </a:t>
            </a:r>
            <a:r>
              <a:rPr lang="en-US" sz="2000" b="1" dirty="0">
                <a:solidFill>
                  <a:srgbClr val="0000FF"/>
                </a:solidFill>
              </a:rPr>
              <a:t>of beam </a:t>
            </a:r>
            <a:r>
              <a:rPr lang="en-US" sz="2000" b="1" dirty="0" smtClean="0">
                <a:solidFill>
                  <a:srgbClr val="0000FF"/>
                </a:solidFill>
              </a:rPr>
              <a:t>time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585199"/>
              </p:ext>
            </p:extLst>
          </p:nvPr>
        </p:nvGraphicFramePr>
        <p:xfrm>
          <a:off x="6308072" y="319444"/>
          <a:ext cx="2598455" cy="494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7" name="Equation" r:id="rId4" imgW="1333500" imgH="254000" progId="Equation.3">
                  <p:embed/>
                </p:oleObj>
              </mc:Choice>
              <mc:Fallback>
                <p:oleObj name="Equation" r:id="rId4" imgW="13335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08072" y="319444"/>
                        <a:ext cx="2598455" cy="494944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883" y="1276350"/>
            <a:ext cx="220317" cy="2667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638" y="1276350"/>
            <a:ext cx="187523" cy="285750"/>
          </a:xfrm>
          <a:prstGeom prst="rect">
            <a:avLst/>
          </a:prstGeom>
        </p:spPr>
      </p:pic>
      <p:pic>
        <p:nvPicPr>
          <p:cNvPr id="30" name="Picture 29" descr="moneyplot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7" b="6234"/>
          <a:stretch/>
        </p:blipFill>
        <p:spPr>
          <a:xfrm>
            <a:off x="5803901" y="2765267"/>
            <a:ext cx="3187700" cy="331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4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457200" y="1913468"/>
            <a:ext cx="8229599" cy="1073406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Thank You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99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46038"/>
            <a:ext cx="8229600" cy="1143000"/>
          </a:xfrm>
        </p:spPr>
        <p:txBody>
          <a:bodyPr/>
          <a:lstStyle/>
          <a:p>
            <a:r>
              <a:rPr lang="en-US" dirty="0" smtClean="0"/>
              <a:t>Tensor Polarization of Deuteron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940780"/>
            <a:ext cx="4965700" cy="190372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d</a:t>
            </a:r>
            <a:r>
              <a:rPr lang="en-US" sz="2800" dirty="0" smtClean="0">
                <a:solidFill>
                  <a:srgbClr val="008000"/>
                </a:solidFill>
              </a:rPr>
              <a:t> is spin 1 particle, opens up new physics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1200" y="1759642"/>
            <a:ext cx="6642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Spin-1 system in a B-field leads to </a:t>
            </a:r>
            <a:endParaRPr lang="en-US" sz="2000" dirty="0" smtClean="0"/>
          </a:p>
          <a:p>
            <a:r>
              <a:rPr lang="en-US" sz="2000" dirty="0" smtClean="0"/>
              <a:t>3 sublevels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via Zeeman </a:t>
            </a:r>
            <a:r>
              <a:rPr lang="en-US" sz="2000" dirty="0" smtClean="0"/>
              <a:t>interaction</a:t>
            </a:r>
            <a:endParaRPr lang="en-US" sz="2000" dirty="0"/>
          </a:p>
          <a:p>
            <a:r>
              <a:rPr lang="en-US" sz="2000" b="1" dirty="0"/>
              <a:t>Vector polarization: </a:t>
            </a:r>
            <a:r>
              <a:rPr lang="en-US" sz="2000" dirty="0"/>
              <a:t>(n+ - n-)</a:t>
            </a:r>
            <a:r>
              <a:rPr lang="en-US" sz="2000" dirty="0" smtClean="0"/>
              <a:t>;                      </a:t>
            </a:r>
            <a:r>
              <a:rPr lang="en-US" sz="2000" dirty="0"/>
              <a:t>-1 &lt; </a:t>
            </a:r>
            <a:r>
              <a:rPr lang="en-US" sz="2000" dirty="0" err="1"/>
              <a:t>Pz</a:t>
            </a:r>
            <a:r>
              <a:rPr lang="en-US" sz="2000" dirty="0"/>
              <a:t> &lt; +1</a:t>
            </a:r>
          </a:p>
          <a:p>
            <a:r>
              <a:rPr lang="en-US" sz="2000" b="1" dirty="0"/>
              <a:t>Tensor polarization</a:t>
            </a:r>
            <a:r>
              <a:rPr lang="en-US" sz="2000" dirty="0"/>
              <a:t>: (n+ - n0) – (n0 - n-); </a:t>
            </a:r>
            <a:r>
              <a:rPr lang="en-US" sz="2000" dirty="0" smtClean="0"/>
              <a:t> - 2 </a:t>
            </a:r>
            <a:r>
              <a:rPr lang="en-US" sz="2000" dirty="0"/>
              <a:t>&lt; </a:t>
            </a:r>
            <a:r>
              <a:rPr lang="en-US" sz="2000" dirty="0" err="1"/>
              <a:t>Pzz</a:t>
            </a:r>
            <a:r>
              <a:rPr lang="en-US" sz="2000" dirty="0"/>
              <a:t> &lt; +1 Normalization: (n+ + n- +n0) = 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598" y="3930333"/>
            <a:ext cx="5625543" cy="22037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8300" y="6304002"/>
            <a:ext cx="543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S. Kumano, </a:t>
            </a:r>
            <a:r>
              <a:rPr lang="en-US" u="sng" dirty="0" err="1"/>
              <a:t>arxiv.org</a:t>
            </a:r>
            <a:r>
              <a:rPr lang="en-US" u="sng" dirty="0"/>
              <a:t>/1606.03149</a:t>
            </a:r>
            <a:r>
              <a:rPr lang="en-US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945" y="983572"/>
            <a:ext cx="1503509" cy="15035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3300" y="991580"/>
            <a:ext cx="1495501" cy="1495501"/>
          </a:xfrm>
          <a:prstGeom prst="rect">
            <a:avLst/>
          </a:prstGeom>
        </p:spPr>
      </p:pic>
      <p:pic>
        <p:nvPicPr>
          <p:cNvPr id="9" name="Picture 8" descr="kumano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90" y="3930333"/>
            <a:ext cx="374301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689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today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" y="150684"/>
            <a:ext cx="2626807" cy="24321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8540" y="1366756"/>
            <a:ext cx="436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3581" y="1130116"/>
            <a:ext cx="58332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½   =   </a:t>
            </a:r>
            <a:r>
              <a:rPr lang="en-US" sz="3200" dirty="0" smtClean="0">
                <a:solidFill>
                  <a:srgbClr val="FF0000"/>
                </a:solidFill>
              </a:rPr>
              <a:t>½  ΔΣ</a:t>
            </a:r>
            <a:r>
              <a:rPr lang="en-US" sz="3200" dirty="0" smtClean="0"/>
              <a:t> +</a:t>
            </a:r>
            <a:r>
              <a:rPr lang="en-US" sz="3200" dirty="0" smtClean="0">
                <a:solidFill>
                  <a:srgbClr val="0000FF"/>
                </a:solidFill>
              </a:rPr>
              <a:t> ΔG </a:t>
            </a:r>
            <a:r>
              <a:rPr lang="en-US" sz="3200" dirty="0" smtClean="0"/>
              <a:t>+</a:t>
            </a:r>
            <a:r>
              <a:rPr lang="en-US" sz="3200" dirty="0" err="1" smtClean="0">
                <a:solidFill>
                  <a:srgbClr val="008000"/>
                </a:solidFill>
              </a:rPr>
              <a:t>L</a:t>
            </a:r>
            <a:r>
              <a:rPr lang="en-US" sz="3200" baseline="-25000" dirty="0" err="1" smtClean="0">
                <a:solidFill>
                  <a:srgbClr val="008000"/>
                </a:solidFill>
              </a:rPr>
              <a:t>q</a:t>
            </a:r>
            <a:r>
              <a:rPr lang="en-US" sz="3200" dirty="0" smtClean="0">
                <a:solidFill>
                  <a:srgbClr val="008000"/>
                </a:solidFill>
              </a:rPr>
              <a:t> + </a:t>
            </a:r>
            <a:r>
              <a:rPr lang="en-US" sz="3200" dirty="0" err="1" smtClean="0">
                <a:solidFill>
                  <a:srgbClr val="008000"/>
                </a:solidFill>
              </a:rPr>
              <a:t>L</a:t>
            </a:r>
            <a:r>
              <a:rPr lang="en-US" sz="3200" baseline="-25000" dirty="0" err="1" smtClean="0">
                <a:solidFill>
                  <a:srgbClr val="008000"/>
                </a:solidFill>
              </a:rPr>
              <a:t>g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3963060" y="1100235"/>
            <a:ext cx="1441474" cy="674448"/>
          </a:xfrm>
          <a:prstGeom prst="donut">
            <a:avLst>
              <a:gd name="adj" fmla="val 6945"/>
            </a:avLst>
          </a:prstGeom>
          <a:solidFill>
            <a:srgbClr val="FF0000">
              <a:alpha val="61000"/>
            </a:srgbClr>
          </a:solidFill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607801"/>
            <a:ext cx="2645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Quark contribution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698750" y="1854642"/>
            <a:ext cx="1538365" cy="8101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Donut 13"/>
          <p:cNvSpPr/>
          <p:nvPr/>
        </p:nvSpPr>
        <p:spPr>
          <a:xfrm>
            <a:off x="5517476" y="1151311"/>
            <a:ext cx="916350" cy="584777"/>
          </a:xfrm>
          <a:prstGeom prst="donut">
            <a:avLst>
              <a:gd name="adj" fmla="val 6945"/>
            </a:avLst>
          </a:prstGeom>
          <a:solidFill>
            <a:srgbClr val="0000FF">
              <a:alpha val="61000"/>
            </a:srgbClr>
          </a:solidFill>
          <a:ln w="127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6606" y="2481834"/>
            <a:ext cx="1529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Gluon contribution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404534" y="1854642"/>
            <a:ext cx="558776" cy="6553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onut 17"/>
          <p:cNvSpPr/>
          <p:nvPr/>
        </p:nvSpPr>
        <p:spPr>
          <a:xfrm>
            <a:off x="6433826" y="950489"/>
            <a:ext cx="1760987" cy="1043902"/>
          </a:xfrm>
          <a:prstGeom prst="donut">
            <a:avLst>
              <a:gd name="adj" fmla="val 6945"/>
            </a:avLst>
          </a:prstGeom>
          <a:solidFill>
            <a:srgbClr val="008000">
              <a:alpha val="61000"/>
            </a:srgbClr>
          </a:solidFill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33826" y="2485709"/>
            <a:ext cx="310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Angular Momentum of </a:t>
            </a:r>
            <a:r>
              <a:rPr lang="en-US" dirty="0" err="1" smtClean="0">
                <a:solidFill>
                  <a:srgbClr val="008000"/>
                </a:solidFill>
              </a:rPr>
              <a:t>q,g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7804283" y="1994391"/>
            <a:ext cx="542345" cy="51561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6774" y="5851452"/>
            <a:ext cx="33901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Quark Polarization from all flavors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2" name="Picture 21" descr="g1vsx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4" y="2855041"/>
            <a:ext cx="3008586" cy="30085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84928" y="3670744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RHIC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75000" y="6216135"/>
            <a:ext cx="8083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540" y="3128165"/>
            <a:ext cx="3145571" cy="292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934653"/>
              </p:ext>
            </p:extLst>
          </p:nvPr>
        </p:nvGraphicFramePr>
        <p:xfrm>
          <a:off x="6235700" y="3797300"/>
          <a:ext cx="1016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24" name="Equation" r:id="rId7" imgW="101600" imgH="152400" progId="Equation.DSMT4">
                  <p:embed/>
                </p:oleObj>
              </mc:Choice>
              <mc:Fallback>
                <p:oleObj name="Equation" r:id="rId7" imgW="1016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35700" y="3797300"/>
                        <a:ext cx="101600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993331"/>
              </p:ext>
            </p:extLst>
          </p:nvPr>
        </p:nvGraphicFramePr>
        <p:xfrm>
          <a:off x="6235700" y="3797300"/>
          <a:ext cx="1016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25" name="Equation" r:id="rId9" imgW="101600" imgH="152400" progId="Equation.DSMT4">
                  <p:embed/>
                </p:oleObj>
              </mc:Choice>
              <mc:Fallback>
                <p:oleObj name="Equation" r:id="rId9" imgW="101600" imgH="15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35700" y="3797300"/>
                        <a:ext cx="101600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733" y="6284383"/>
            <a:ext cx="4318000" cy="4699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79315" y="4186767"/>
            <a:ext cx="1936182" cy="131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519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D52B3-0DE6-4093-A944-B21B197099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228600"/>
            <a:ext cx="8610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ts val="200"/>
              </a:spcBef>
              <a:defRPr/>
            </a:pPr>
            <a:r>
              <a:rPr lang="en-US" sz="2400" b="1" kern="0" dirty="0" smtClean="0">
                <a:solidFill>
                  <a:srgbClr val="190EFF"/>
                </a:solidFill>
                <a:latin typeface="+mj-lt"/>
                <a:ea typeface="+mj-ea"/>
                <a:cs typeface="+mj-cs"/>
                <a:sym typeface="Arial" pitchFamily="34" charset="0"/>
              </a:rPr>
              <a:t>(Un)Polarized </a:t>
            </a:r>
            <a:r>
              <a:rPr lang="en-US" sz="2400" b="1" kern="0" dirty="0" err="1">
                <a:solidFill>
                  <a:srgbClr val="190EFF"/>
                </a:solidFill>
                <a:latin typeface="+mj-lt"/>
                <a:ea typeface="+mj-ea"/>
                <a:cs typeface="+mj-cs"/>
                <a:sym typeface="Arial" pitchFamily="34" charset="0"/>
              </a:rPr>
              <a:t>Drell</a:t>
            </a:r>
            <a:r>
              <a:rPr lang="en-US" sz="2400" b="1" kern="0" dirty="0">
                <a:solidFill>
                  <a:srgbClr val="190EFF"/>
                </a:solidFill>
                <a:latin typeface="+mj-lt"/>
                <a:ea typeface="+mj-ea"/>
                <a:cs typeface="+mj-cs"/>
                <a:sym typeface="Arial" pitchFamily="34" charset="0"/>
              </a:rPr>
              <a:t>-Yan Experiments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52400" y="3733800"/>
            <a:ext cx="8686800" cy="1066800"/>
          </a:xfrm>
          <a:prstGeom prst="rect">
            <a:avLst/>
          </a:prstGeom>
          <a:solidFill>
            <a:srgbClr val="FFFFFF">
              <a:alpha val="51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tabLst>
                <a:tab pos="749300" algn="l"/>
              </a:tabLst>
            </a:pPr>
            <a:endParaRPr lang="en-US" smtClean="0">
              <a:solidFill>
                <a:prstClr val="black"/>
              </a:solidFill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5334000" y="1219202"/>
          <a:ext cx="393700" cy="32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3" name="Equation" r:id="rId4" imgW="368140" imgH="253890" progId="Equation.DSMT4">
                  <p:embed/>
                </p:oleObj>
              </mc:Choice>
              <mc:Fallback>
                <p:oleObj name="Equation" r:id="rId4" imgW="368140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219202"/>
                        <a:ext cx="393700" cy="3218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534150" y="3743327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4" name="Equation" r:id="rId6" imgW="114102" imgH="177492" progId="Equation.BREE4">
                  <p:embed/>
                </p:oleObj>
              </mc:Choice>
              <mc:Fallback>
                <p:oleObj name="Equation" r:id="rId6" imgW="114102" imgH="177492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4150" y="3743327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9015497"/>
              </p:ext>
            </p:extLst>
          </p:nvPr>
        </p:nvGraphicFramePr>
        <p:xfrm>
          <a:off x="228600" y="820579"/>
          <a:ext cx="8686800" cy="5633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762000"/>
                <a:gridCol w="914400"/>
                <a:gridCol w="1219200"/>
                <a:gridCol w="914400"/>
                <a:gridCol w="609600"/>
                <a:gridCol w="1066800"/>
                <a:gridCol w="914400"/>
                <a:gridCol w="1066800"/>
              </a:tblGrid>
              <a:tr h="354921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Experiment</a:t>
                      </a:r>
                      <a:endParaRPr lang="en-US" sz="1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Particles</a:t>
                      </a:r>
                      <a:endParaRPr lang="en-US" sz="1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Energy</a:t>
                      </a:r>
                      <a:br>
                        <a:rPr lang="en-US" sz="1000" b="1" dirty="0" smtClean="0"/>
                      </a:br>
                      <a:r>
                        <a:rPr lang="en-US" sz="1000" b="1" dirty="0" smtClean="0">
                          <a:latin typeface="Calibri" pitchFamily="34" charset="0"/>
                        </a:rPr>
                        <a:t>(</a:t>
                      </a:r>
                      <a:r>
                        <a:rPr lang="en-US" sz="1000" b="1" dirty="0" err="1" smtClean="0">
                          <a:latin typeface="Calibri" pitchFamily="34" charset="0"/>
                        </a:rPr>
                        <a:t>GeV</a:t>
                      </a:r>
                      <a:r>
                        <a:rPr lang="en-US" sz="1000" b="1" dirty="0" smtClean="0">
                          <a:latin typeface="Calibri" pitchFamily="34" charset="0"/>
                        </a:rPr>
                        <a:t>)</a:t>
                      </a:r>
                      <a:endParaRPr lang="en-US" sz="1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 smtClean="0"/>
                        <a:t>x</a:t>
                      </a:r>
                      <a:r>
                        <a:rPr lang="en-US" sz="1000" b="1" baseline="-25000" dirty="0" err="1" smtClean="0"/>
                        <a:t>b</a:t>
                      </a:r>
                      <a:r>
                        <a:rPr lang="en-US" sz="1000" b="1" baseline="0" dirty="0" smtClean="0"/>
                        <a:t>  or  </a:t>
                      </a:r>
                      <a:r>
                        <a:rPr lang="en-US" sz="1000" b="1" dirty="0" err="1" smtClean="0"/>
                        <a:t>x</a:t>
                      </a:r>
                      <a:r>
                        <a:rPr lang="en-US" sz="1000" b="1" baseline="-25000" dirty="0" err="1" smtClean="0"/>
                        <a:t>t</a:t>
                      </a:r>
                      <a:r>
                        <a:rPr lang="en-US" sz="1000" b="1" baseline="0" dirty="0" smtClean="0"/>
                        <a:t>  </a:t>
                      </a:r>
                      <a:endParaRPr lang="en-US" sz="10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Luminosity</a:t>
                      </a:r>
                      <a:br>
                        <a:rPr lang="en-US" sz="1000" b="1" dirty="0" smtClean="0"/>
                      </a:br>
                      <a:r>
                        <a:rPr lang="en-US" sz="1000" b="1" dirty="0" smtClean="0"/>
                        <a:t>(</a:t>
                      </a:r>
                      <a:r>
                        <a:rPr lang="en-US" sz="1000" b="1" baseline="0" dirty="0" smtClean="0">
                          <a:latin typeface="Calibri" pitchFamily="34" charset="0"/>
                          <a:cs typeface="Calibri" pitchFamily="34" charset="0"/>
                        </a:rPr>
                        <a:t>cm</a:t>
                      </a:r>
                      <a:r>
                        <a:rPr lang="en-US" sz="10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-2</a:t>
                      </a:r>
                      <a:r>
                        <a:rPr lang="en-US" sz="1000" b="1" baseline="0" dirty="0" smtClean="0">
                          <a:latin typeface="Calibri" pitchFamily="34" charset="0"/>
                          <a:cs typeface="Calibri" pitchFamily="34" charset="0"/>
                        </a:rPr>
                        <a:t> s</a:t>
                      </a:r>
                      <a:r>
                        <a:rPr lang="en-US" sz="10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-1</a:t>
                      </a:r>
                      <a:r>
                        <a:rPr lang="en-US" sz="1000" b="1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err="1" smtClean="0"/>
                        <a:t>P</a:t>
                      </a:r>
                      <a:r>
                        <a:rPr lang="en-US" sz="1000" b="1" baseline="-25000" dirty="0" err="1" smtClean="0"/>
                        <a:t>b</a:t>
                      </a:r>
                      <a:r>
                        <a:rPr lang="en-US" sz="1000" b="1" baseline="0" dirty="0" smtClean="0"/>
                        <a:t>  or  P</a:t>
                      </a:r>
                      <a:r>
                        <a:rPr lang="en-US" sz="1000" b="1" baseline="-25000" dirty="0" smtClean="0"/>
                        <a:t>t</a:t>
                      </a:r>
                      <a:r>
                        <a:rPr lang="en-US" sz="1000" b="1" baseline="0" dirty="0" smtClean="0"/>
                        <a:t> (f)</a:t>
                      </a:r>
                      <a:endParaRPr lang="en-US" sz="10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 smtClean="0">
                          <a:latin typeface="+mn-lt"/>
                          <a:cs typeface="Calibri" pitchFamily="34" charset="0"/>
                        </a:rPr>
                        <a:t>rFOM</a:t>
                      </a:r>
                      <a:r>
                        <a:rPr lang="en-US" sz="10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#</a:t>
                      </a:r>
                      <a:endParaRPr lang="en-US" sz="1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Timeline</a:t>
                      </a:r>
                      <a:endParaRPr lang="en-US" sz="10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COMPASS</a:t>
                      </a:r>
                      <a:b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CERN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50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+ p</a:t>
                      </a:r>
                      <a:r>
                        <a:rPr lang="en-US" sz="1400" b="1" baseline="50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endParaRPr lang="en-US" sz="1400" b="1" baseline="50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160  </a:t>
                      </a:r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GeV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/>
                      </a:r>
                      <a:b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17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= 0.1 – 0.3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2 x 10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33</a:t>
                      </a:r>
                      <a:endParaRPr lang="en-US" sz="1400" b="1" baseline="30000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</a:rPr>
                        <a:t>0.14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= 90%</a:t>
                      </a:r>
                    </a:p>
                    <a:p>
                      <a:pPr algn="ctr"/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f = 0.22</a:t>
                      </a:r>
                      <a:endParaRPr lang="en-US" sz="1100" b="1" baseline="0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1.1 x 10</a:t>
                      </a:r>
                      <a:r>
                        <a:rPr lang="en-US" sz="1400" b="1" baseline="3000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-3</a:t>
                      </a:r>
                      <a:endParaRPr lang="en-US" sz="1400" b="1" baseline="30000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2015-2016,  2018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PANDA</a:t>
                      </a:r>
                    </a:p>
                    <a:p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latin typeface="Calibri" pitchFamily="34" charset="0"/>
                          <a:cs typeface="Calibri" pitchFamily="34" charset="0"/>
                        </a:rPr>
                        <a:t>GSI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p + 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15 </a:t>
                      </a: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GeV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/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5.5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0.2 – 0.4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2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0.07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smtClean="0"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 90%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f = 0.22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1.1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-4</a:t>
                      </a:r>
                      <a:endParaRPr lang="en-US" sz="1400" b="1" baseline="300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&gt;2018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PAX</a:t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latin typeface="Calibri" pitchFamily="34" charset="0"/>
                          <a:cs typeface="Calibri" pitchFamily="34" charset="0"/>
                        </a:rPr>
                        <a:t>GSI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+ p 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collider</a:t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14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0.1 – 0.9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2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30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0.06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 </a:t>
                      </a:r>
                      <a:r>
                        <a:rPr lang="en-US" sz="1400" b="1" baseline="0" smtClean="0">
                          <a:latin typeface="Calibri" pitchFamily="34" charset="0"/>
                          <a:cs typeface="Calibri" pitchFamily="34" charset="0"/>
                        </a:rPr>
                        <a:t>90%</a:t>
                      </a:r>
                      <a:endParaRPr lang="en-US" sz="1400" b="1" baseline="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2.3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-5</a:t>
                      </a:r>
                      <a:endParaRPr lang="en-US" sz="1400" b="1" baseline="300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&gt;2020?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NICA</a:t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latin typeface="Calibri" pitchFamily="34" charset="0"/>
                          <a:cs typeface="Calibri" pitchFamily="34" charset="0"/>
                        </a:rPr>
                        <a:t>JINR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+ p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collider</a:t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26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0.1 – 0.8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1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31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0.04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 70%</a:t>
                      </a:r>
                      <a:endParaRPr lang="en-US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6.8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-5</a:t>
                      </a:r>
                      <a:endParaRPr lang="en-US" sz="1400" b="1" baseline="300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&gt;2020?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DF4"/>
                    </a:solidFil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J-PARC</a:t>
                      </a:r>
                    </a:p>
                    <a:p>
                      <a:r>
                        <a:rPr lang="en-US" sz="105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(high-p</a:t>
                      </a:r>
                      <a:r>
                        <a:rPr lang="en-US" sz="105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beam line)</a:t>
                      </a:r>
                      <a:endParaRPr lang="en-US" sz="1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itchFamily="18" charset="2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5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+ p</a:t>
                      </a:r>
                      <a:endParaRPr lang="en-US" sz="1400" b="1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10-</a:t>
                      </a: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20 GeV</a:t>
                      </a:r>
                      <a:b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4.4-6.2</a:t>
                      </a:r>
                      <a:endParaRPr lang="en-US" sz="1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= 0.2 – 0.97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= 0.06 – 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2 x 10</a:t>
                      </a:r>
                      <a:r>
                        <a:rPr lang="en-US" sz="1400" b="1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31</a:t>
                      </a:r>
                      <a:endParaRPr lang="en-US" sz="1400" b="1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---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---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---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&gt;2019?</a:t>
                      </a:r>
                      <a:b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</a:br>
                      <a:r>
                        <a:rPr lang="en-US" sz="1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under</a:t>
                      </a:r>
                      <a:r>
                        <a:rPr lang="en-US" sz="10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 discussion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fsPHENIX</a:t>
                      </a:r>
                      <a:endParaRPr lang="en-US" sz="1400" b="1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latin typeface="Calibri" pitchFamily="34" charset="0"/>
                          <a:cs typeface="Calibri" pitchFamily="34" charset="0"/>
                        </a:rPr>
                        <a:t>RHIC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+ 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200</a:t>
                      </a:r>
                      <a:endParaRPr lang="en-US" sz="1400" b="1" dirty="0" smtClean="0">
                        <a:latin typeface="Calibri" pitchFamily="34" charset="0"/>
                        <a:cs typeface="Calibri" pitchFamily="34" charset="0"/>
                        <a:sym typeface="Symbol"/>
                      </a:endParaRPr>
                    </a:p>
                    <a:p>
                      <a:pPr algn="l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510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0.1 – 0.5</a:t>
                      </a:r>
                      <a:b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0.05 – 0.6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8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31</a:t>
                      </a:r>
                      <a:b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6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US" sz="1400" b="1" baseline="300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</a:rPr>
                        <a:t>0.08</a:t>
                      </a:r>
                      <a:endParaRPr lang="en-US" sz="1400" b="1" dirty="0"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60%</a:t>
                      </a:r>
                      <a:b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50% </a:t>
                      </a:r>
                      <a:endParaRPr lang="en-US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4.0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-4</a:t>
                      </a:r>
                      <a:b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2.1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-3</a:t>
                      </a:r>
                      <a:endParaRPr lang="en-US" sz="1400" b="1" baseline="300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&gt;2021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DF4"/>
                    </a:solidFil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SeaQuest</a:t>
                      </a: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b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FNAL: E-906</a:t>
                      </a: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+ p</a:t>
                      </a:r>
                      <a:endParaRPr lang="en-US" sz="1400" b="1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120 </a:t>
                      </a:r>
                      <a:r>
                        <a:rPr lang="en-US" sz="1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GeV</a:t>
                      </a: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/>
                      </a:r>
                      <a:b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15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= 0.35 – 0.9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 = 0.1 – 0.45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3.4 x 10</a:t>
                      </a:r>
                      <a:r>
                        <a:rPr lang="en-US" sz="1400" b="1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35</a:t>
                      </a:r>
                      <a:endParaRPr lang="en-US" sz="1400" b="1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---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---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</a:rPr>
                        <a:t>---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2012 - 2017</a:t>
                      </a: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Pol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tgt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 DY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‡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/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latin typeface="Calibri" pitchFamily="34" charset="0"/>
                          <a:cs typeface="Calibri" pitchFamily="34" charset="0"/>
                        </a:rPr>
                        <a:t>FNAL: E-1039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+ 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120 </a:t>
                      </a: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GeV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/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15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0.1 – 0.45</a:t>
                      </a:r>
                      <a:endParaRPr lang="en-US" sz="1400" b="1" baseline="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>
                          <a:latin typeface="Calibri" pitchFamily="34" charset="0"/>
                          <a:cs typeface="Calibri" pitchFamily="34" charset="0"/>
                        </a:rPr>
                        <a:t>4.4 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35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  <a:t>0 – </a:t>
                      </a:r>
                      <a:br>
                        <a:rPr lang="en-US" sz="1400" b="1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</a:br>
                      <a:r>
                        <a:rPr lang="en-US" sz="1400" b="1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  <a:t>0.2*</a:t>
                      </a:r>
                      <a:endParaRPr lang="en-US" sz="1400" b="1" dirty="0">
                        <a:solidFill>
                          <a:srgbClr val="1C11FD"/>
                        </a:solidFill>
                        <a:latin typeface="Calibri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smtClean="0">
                          <a:latin typeface="Calibri" pitchFamily="34" charset="0"/>
                          <a:cs typeface="Calibri" pitchFamily="34" charset="0"/>
                        </a:rPr>
                        <a:t>t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85%</a:t>
                      </a:r>
                      <a:b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f = 0.176</a:t>
                      </a:r>
                      <a:endParaRPr lang="en-US" sz="11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0.15</a:t>
                      </a:r>
                      <a:endParaRPr lang="en-US" sz="1400" b="1" baseline="300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&gt;2018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66FF33"/>
                    </a:solidFill>
                  </a:tcPr>
                </a:tc>
              </a:tr>
              <a:tr h="464127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Pol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 beam DY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§ </a:t>
                      </a:r>
                    </a:p>
                    <a:p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200" b="1" dirty="0" smtClean="0">
                          <a:latin typeface="Calibri" pitchFamily="34" charset="0"/>
                          <a:cs typeface="Calibri" pitchFamily="34" charset="0"/>
                        </a:rPr>
                        <a:t>FNAL: 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E-1027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50000" dirty="0" smtClean="0">
                          <a:latin typeface="Times New Roman" pitchFamily="18" charset="0"/>
                          <a:cs typeface="Times New Roman" pitchFamily="18" charset="0"/>
                        </a:rPr>
                        <a:t>↑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+ p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120 </a:t>
                      </a: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GeV</a:t>
                      </a: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/>
                      </a:r>
                      <a:b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s =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  <a:sym typeface="Symbol"/>
                        </a:rPr>
                        <a:t> 15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0.35 – 0.9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2 x 10</a:t>
                      </a:r>
                      <a:r>
                        <a:rPr lang="en-US" sz="14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35</a:t>
                      </a:r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itchFamily="34" charset="0"/>
                        </a:rPr>
                        <a:t>0.04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>
                          <a:latin typeface="Calibri" pitchFamily="34" charset="0"/>
                          <a:cs typeface="Calibri" pitchFamily="34" charset="0"/>
                        </a:rPr>
                        <a:t>P</a:t>
                      </a:r>
                      <a:r>
                        <a:rPr lang="en-US" sz="1400" b="1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</a:t>
                      </a:r>
                      <a:r>
                        <a:rPr lang="en-US" sz="1400" b="1" baseline="0" dirty="0" smtClean="0">
                          <a:latin typeface="Calibri" pitchFamily="34" charset="0"/>
                          <a:cs typeface="Calibri" pitchFamily="34" charset="0"/>
                        </a:rPr>
                        <a:t> = 60% </a:t>
                      </a:r>
                      <a:endParaRPr lang="en-US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0C52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Calibri" pitchFamily="34" charset="0"/>
                          <a:cs typeface="Calibri" pitchFamily="34" charset="0"/>
                        </a:rPr>
                        <a:t>&gt;2020</a:t>
                      </a:r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0C525"/>
                    </a:solidFill>
                  </a:tcPr>
                </a:tc>
              </a:tr>
              <a:tr h="573334">
                <a:tc gridSpan="9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‡ </a:t>
                      </a:r>
                      <a:r>
                        <a:rPr lang="en-US" sz="1200" b="1" i="1" baseline="0" dirty="0" smtClean="0">
                          <a:latin typeface="Calibri" pitchFamily="34" charset="0"/>
                          <a:cs typeface="Calibri" pitchFamily="34" charset="0"/>
                        </a:rPr>
                        <a:t>8 cm NH</a:t>
                      </a:r>
                      <a:r>
                        <a:rPr lang="en-US" sz="1200" b="1" i="1" baseline="-25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US" sz="1200" b="1" i="1" baseline="0" dirty="0" smtClean="0">
                          <a:latin typeface="Calibri" pitchFamily="34" charset="0"/>
                          <a:cs typeface="Calibri" pitchFamily="34" charset="0"/>
                        </a:rPr>
                        <a:t> target  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   </a:t>
                      </a:r>
                      <a:r>
                        <a:rPr lang="en-US" sz="1200" b="1" i="1" baseline="0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  <a:t>/ 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   </a:t>
                      </a:r>
                      <a:r>
                        <a:rPr lang="en-US" sz="12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§ 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L= 1 x 10</a:t>
                      </a:r>
                      <a:r>
                        <a:rPr lang="en-US" sz="1200" b="1" i="1" baseline="30000" dirty="0" smtClean="0">
                          <a:latin typeface="Calibri" pitchFamily="34" charset="0"/>
                          <a:cs typeface="Calibri" pitchFamily="34" charset="0"/>
                        </a:rPr>
                        <a:t>36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cm</a:t>
                      </a:r>
                      <a:r>
                        <a:rPr lang="en-US" sz="1200" b="1" i="1" baseline="30000" dirty="0" smtClean="0">
                          <a:latin typeface="Calibri" pitchFamily="34" charset="0"/>
                          <a:cs typeface="Calibri" pitchFamily="34" charset="0"/>
                        </a:rPr>
                        <a:t>-2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s</a:t>
                      </a:r>
                      <a:r>
                        <a:rPr lang="en-US" sz="1200" b="1" i="1" baseline="30000" dirty="0" smtClean="0">
                          <a:latin typeface="Calibri" pitchFamily="34" charset="0"/>
                          <a:cs typeface="Calibri" pitchFamily="34" charset="0"/>
                        </a:rPr>
                        <a:t>-1 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(LH</a:t>
                      </a:r>
                      <a:r>
                        <a:rPr lang="en-US" sz="1200" b="1" i="1" baseline="-25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="1" i="1" dirty="0" err="1" smtClean="0">
                          <a:latin typeface="Calibri" pitchFamily="34" charset="0"/>
                          <a:cs typeface="Calibri" pitchFamily="34" charset="0"/>
                        </a:rPr>
                        <a:t>tgt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limited)   /  L= 2 x 10</a:t>
                      </a:r>
                      <a:r>
                        <a:rPr lang="en-US" sz="1200" b="1" i="1" baseline="30000" dirty="0" smtClean="0">
                          <a:latin typeface="Calibri" pitchFamily="34" charset="0"/>
                          <a:cs typeface="Calibri" pitchFamily="34" charset="0"/>
                        </a:rPr>
                        <a:t>35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cm</a:t>
                      </a:r>
                      <a:r>
                        <a:rPr lang="en-US" sz="1200" b="1" i="1" baseline="30000" dirty="0" smtClean="0">
                          <a:latin typeface="Calibri" pitchFamily="34" charset="0"/>
                          <a:cs typeface="Calibri" pitchFamily="34" charset="0"/>
                        </a:rPr>
                        <a:t>-2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 s</a:t>
                      </a:r>
                      <a:r>
                        <a:rPr lang="en-US" sz="1200" b="1" i="1" baseline="30000" dirty="0" smtClean="0">
                          <a:latin typeface="Calibri" pitchFamily="34" charset="0"/>
                          <a:cs typeface="Calibri" pitchFamily="34" charset="0"/>
                        </a:rPr>
                        <a:t>-1 </a:t>
                      </a:r>
                      <a: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  <a:t>(10% of MI beam limited)   </a:t>
                      </a:r>
                      <a:br>
                        <a:rPr lang="en-US" sz="1200" b="1" i="1" dirty="0" smtClean="0">
                          <a:latin typeface="Calibri" pitchFamily="34" charset="0"/>
                          <a:cs typeface="Calibri" pitchFamily="34" charset="0"/>
                        </a:rPr>
                      </a:br>
                      <a:r>
                        <a:rPr lang="en-US" sz="1200" b="1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  <a:t>*</a:t>
                      </a:r>
                      <a:r>
                        <a:rPr lang="en-US" sz="1200" b="1" i="1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  <a:t>not</a:t>
                      </a:r>
                      <a:r>
                        <a:rPr lang="en-US" sz="1200" b="1" i="1" baseline="0" dirty="0" smtClean="0">
                          <a:solidFill>
                            <a:srgbClr val="1C11FD"/>
                          </a:solidFill>
                          <a:latin typeface="Calibri" pitchFamily="34" charset="0"/>
                        </a:rPr>
                        <a:t> constrained by SIDIS data    /   </a:t>
                      </a:r>
                      <a:r>
                        <a:rPr lang="en-US" sz="12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# </a:t>
                      </a:r>
                      <a:r>
                        <a:rPr lang="en-US" sz="1200" b="1" baseline="0" dirty="0" err="1" smtClean="0">
                          <a:latin typeface="Calibri" pitchFamily="34" charset="0"/>
                          <a:cs typeface="Calibri" pitchFamily="34" charset="0"/>
                        </a:rPr>
                        <a:t>rFOM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= relative </a:t>
                      </a:r>
                      <a:r>
                        <a:rPr lang="en-US" sz="1200" b="1" baseline="0" dirty="0" err="1" smtClean="0">
                          <a:latin typeface="Calibri" pitchFamily="34" charset="0"/>
                          <a:cs typeface="Calibri" pitchFamily="34" charset="0"/>
                        </a:rPr>
                        <a:t>lumi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* P</a:t>
                      </a:r>
                      <a:r>
                        <a:rPr lang="en-US" sz="12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2 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* f</a:t>
                      </a:r>
                      <a:r>
                        <a:rPr lang="en-US" sz="1200" b="1" baseline="30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 </a:t>
                      </a:r>
                      <a:r>
                        <a:rPr lang="en-US" sz="1200" b="1" baseline="0" dirty="0" err="1" smtClean="0">
                          <a:latin typeface="Calibri" pitchFamily="34" charset="0"/>
                          <a:cs typeface="Calibri" pitchFamily="34" charset="0"/>
                        </a:rPr>
                        <a:t>wrt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E-1027 (f=1 for </a:t>
                      </a:r>
                      <a:r>
                        <a:rPr lang="en-US" sz="1200" b="1" baseline="0" dirty="0" err="1" smtClean="0">
                          <a:latin typeface="Calibri" pitchFamily="34" charset="0"/>
                          <a:cs typeface="Calibri" pitchFamily="34" charset="0"/>
                        </a:rPr>
                        <a:t>pol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p beams, f=0.22 for </a:t>
                      </a:r>
                      <a:r>
                        <a:rPr lang="en-US" sz="1200" b="1" baseline="0" dirty="0" smtClean="0">
                          <a:latin typeface="Symbol" pitchFamily="18" charset="2"/>
                          <a:cs typeface="Calibri" pitchFamily="34" charset="0"/>
                        </a:rPr>
                        <a:t>p</a:t>
                      </a:r>
                      <a:r>
                        <a:rPr lang="en-US" sz="1200" b="1" baseline="30000" dirty="0" smtClean="0">
                          <a:latin typeface="Symbol" pitchFamily="18" charset="2"/>
                          <a:cs typeface="Calibri" pitchFamily="34" charset="0"/>
                        </a:rPr>
                        <a:t>-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 beam on NH</a:t>
                      </a:r>
                      <a:r>
                        <a:rPr lang="en-US" sz="1200" b="1" baseline="-25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US" sz="1200" b="1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</a:p>
                  </a:txBody>
                  <a:tcPr anchor="ctr">
                    <a:solidFill>
                      <a:srgbClr val="8CFE8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baseline="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30C52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Object 4"/>
          <p:cNvGraphicFramePr>
            <a:graphicFrameLocks noChangeAspect="1"/>
          </p:cNvGraphicFramePr>
          <p:nvPr/>
        </p:nvGraphicFramePr>
        <p:xfrm>
          <a:off x="5410200" y="896779"/>
          <a:ext cx="393700" cy="321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5" name="Equation" r:id="rId8" imgW="368140" imgH="253890" progId="Equation.DSMT4">
                  <p:embed/>
                </p:oleObj>
              </mc:Choice>
              <mc:Fallback>
                <p:oleObj name="Equation" r:id="rId8" imgW="368140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896779"/>
                        <a:ext cx="393700" cy="3218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Connector 23"/>
          <p:cNvCxnSpPr/>
          <p:nvPr/>
        </p:nvCxnSpPr>
        <p:spPr bwMode="auto">
          <a:xfrm>
            <a:off x="1941576" y="2439067"/>
            <a:ext cx="76200" cy="0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6610350" y="3420904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726" name="Equation" r:id="rId9" imgW="114102" imgH="177492" progId="Equation.DSMT4">
                  <p:embed/>
                </p:oleObj>
              </mc:Choice>
              <mc:Fallback>
                <p:oleObj name="Equation" r:id="rId9" imgW="11410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3420904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553200" y="6459379"/>
            <a:ext cx="243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C00000"/>
                </a:solidFill>
              </a:rPr>
              <a:t>W. Lorenzon (U-Michigan)  7/2016</a:t>
            </a:r>
            <a:endParaRPr lang="en-US" sz="1000" b="1" dirty="0">
              <a:solidFill>
                <a:srgbClr val="C000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1630680" y="1917859"/>
            <a:ext cx="76200" cy="0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60742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HMS_pbarKnegativeSSA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431800"/>
            <a:ext cx="6019800" cy="60198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BCFA-8EB2-E24A-B07B-3F41CABF6FF9}" type="datetime1">
              <a:rPr lang="en-US" smtClean="0"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Polarized Drell Yan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8800" y="6356350"/>
            <a:ext cx="508000" cy="365125"/>
          </a:xfrm>
        </p:spPr>
        <p:txBody>
          <a:bodyPr/>
          <a:lstStyle/>
          <a:p>
            <a:fld id="{C319BD08-AE3E-5343-AD33-8D343E951F04}" type="slidenum">
              <a:rPr lang="en-US" smtClean="0"/>
              <a:t>21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4999" y="-38100"/>
            <a:ext cx="89166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0000FF"/>
                </a:solidFill>
                <a:latin typeface="Tekton Pro Bold"/>
                <a:cs typeface="Tekton Pro Bold"/>
              </a:rPr>
              <a:t>Hints of Non-Vanishing Sea Quark </a:t>
            </a:r>
            <a:r>
              <a:rPr lang="en-US" sz="2800" dirty="0" err="1" smtClean="0">
                <a:solidFill>
                  <a:srgbClr val="0000FF"/>
                </a:solidFill>
                <a:latin typeface="Tekton Pro Bold"/>
                <a:cs typeface="Tekton Pro Bold"/>
              </a:rPr>
              <a:t>Sivers</a:t>
            </a:r>
            <a:r>
              <a:rPr lang="en-US" sz="2800" dirty="0" smtClean="0">
                <a:solidFill>
                  <a:srgbClr val="0000FF"/>
                </a:solidFill>
                <a:latin typeface="Tekton Pro Bold"/>
                <a:cs typeface="Tekton Pro Bold"/>
              </a:rPr>
              <a:t> Distribution 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11800" y="1840850"/>
            <a:ext cx="3556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 quark generates left-right bias 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Left-right bias generated through fragmentation process ?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075" y="1770244"/>
            <a:ext cx="927782" cy="36576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675" y="2215599"/>
            <a:ext cx="941090" cy="292608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1472649"/>
            <a:ext cx="1765300" cy="28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50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258294"/>
            <a:ext cx="5041900" cy="3145306"/>
            <a:chOff x="0" y="948491"/>
            <a:chExt cx="5041900" cy="3145306"/>
          </a:xfrm>
        </p:grpSpPr>
        <p:sp>
          <p:nvSpPr>
            <p:cNvPr id="2" name="Rectangle 1"/>
            <p:cNvSpPr/>
            <p:nvPr/>
          </p:nvSpPr>
          <p:spPr>
            <a:xfrm>
              <a:off x="1019146" y="948491"/>
              <a:ext cx="3304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u-HU" sz="1400" dirty="0" smtClean="0"/>
                <a:t>HERMES , Phys</a:t>
              </a:r>
              <a:r>
                <a:rPr lang="hu-HU" sz="1400" dirty="0"/>
                <a:t>. Rev. Lett. 95, 242001</a:t>
              </a:r>
              <a:endParaRPr lang="en-US" sz="1400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57300"/>
              <a:ext cx="4813300" cy="246716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019146" y="3724465"/>
              <a:ext cx="6699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</a:t>
              </a:r>
              <a:r>
                <a:rPr lang="en-US" baseline="30000" dirty="0"/>
                <a:t>-2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746173" y="3704899"/>
              <a:ext cx="5782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10</a:t>
              </a:r>
              <a:r>
                <a:rPr lang="en-US" baseline="30000" dirty="0" smtClean="0"/>
                <a:t>-1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30700" y="3704899"/>
              <a:ext cx="711200" cy="367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x</a:t>
              </a:r>
              <a:endParaRPr lang="en-US" b="1" dirty="0"/>
            </a:p>
          </p:txBody>
        </p:sp>
      </p:grpSp>
      <p:pic>
        <p:nvPicPr>
          <p:cNvPr id="8" name="Picture 7" descr="kuman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40" y="3594100"/>
            <a:ext cx="4382060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1900" y="5728732"/>
            <a:ext cx="427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S. Kumano, </a:t>
            </a:r>
            <a:r>
              <a:rPr lang="en-US" u="sng" dirty="0" err="1" smtClean="0"/>
              <a:t>arxiv.org</a:t>
            </a:r>
            <a:r>
              <a:rPr lang="en-US" u="sng" dirty="0" smtClean="0"/>
              <a:t>/</a:t>
            </a:r>
            <a:r>
              <a:rPr lang="en-US" u="sng" dirty="0"/>
              <a:t>1606.03149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01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Forward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1202267"/>
            <a:ext cx="8229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Leave one dimensional world of PDF and </a:t>
            </a:r>
            <a:r>
              <a:rPr lang="en-US" sz="2000" dirty="0" err="1" smtClean="0"/>
              <a:t>Helicity</a:t>
            </a:r>
            <a:r>
              <a:rPr lang="en-US" sz="2000" dirty="0" smtClean="0"/>
              <a:t> distributions which are collinear configurations.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Heisenberg uncertainty =&gt;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SIDIS, DY not collinear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17" y="6031468"/>
            <a:ext cx="8671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3366FF"/>
                </a:solidFill>
              </a:rPr>
              <a:t>E</a:t>
            </a:r>
            <a:r>
              <a:rPr lang="en-US" sz="2400" dirty="0" smtClean="0">
                <a:solidFill>
                  <a:srgbClr val="3366FF"/>
                </a:solidFill>
              </a:rPr>
              <a:t>nter the world of 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3366FF"/>
                </a:solidFill>
              </a:rPr>
              <a:t>ransverse </a:t>
            </a:r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r>
              <a:rPr lang="en-US" sz="2400" dirty="0" smtClean="0">
                <a:solidFill>
                  <a:srgbClr val="3366FF"/>
                </a:solidFill>
              </a:rPr>
              <a:t>omentum 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>
                <a:solidFill>
                  <a:srgbClr val="3366FF"/>
                </a:solidFill>
              </a:rPr>
              <a:t>istributions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333" y="5543602"/>
            <a:ext cx="66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Simultaneous: longitudinal and transverse </a:t>
            </a:r>
            <a:r>
              <a:rPr lang="en-US" dirty="0" err="1" smtClean="0"/>
              <a:t>D.o.F</a:t>
            </a:r>
            <a:r>
              <a:rPr lang="en-US" dirty="0" smtClean="0"/>
              <a:t> of </a:t>
            </a:r>
            <a:r>
              <a:rPr lang="en-US" dirty="0" err="1" smtClean="0"/>
              <a:t>partons</a:t>
            </a:r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6" y="1875295"/>
            <a:ext cx="2370667" cy="342635"/>
          </a:xfrm>
          <a:prstGeom prst="rect">
            <a:avLst/>
          </a:prstGeom>
        </p:spPr>
      </p:pic>
      <p:pic>
        <p:nvPicPr>
          <p:cNvPr id="10" name="Picture 9" descr="sidiski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5" y="2525706"/>
            <a:ext cx="3406750" cy="2320828"/>
          </a:xfrm>
          <a:prstGeom prst="rect">
            <a:avLst/>
          </a:prstGeom>
        </p:spPr>
      </p:pic>
      <p:pic>
        <p:nvPicPr>
          <p:cNvPr id="11" name="Picture 10" descr="C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97" y="2726266"/>
            <a:ext cx="4106701" cy="21488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1333" y="4658835"/>
            <a:ext cx="1873250" cy="1498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7333" y="4846534"/>
            <a:ext cx="2150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12466" y="2760133"/>
            <a:ext cx="1337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Drell</a:t>
            </a:r>
            <a:r>
              <a:rPr lang="en-US" dirty="0" smtClean="0"/>
              <a:t>-Yan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13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482" y="-20204"/>
            <a:ext cx="5398735" cy="1082771"/>
          </a:xfrm>
        </p:spPr>
        <p:txBody>
          <a:bodyPr>
            <a:noAutofit/>
          </a:bodyPr>
          <a:lstStyle/>
          <a:p>
            <a:r>
              <a:rPr lang="en-US" dirty="0">
                <a:cs typeface="Arial Rounded MT Bold"/>
              </a:rPr>
              <a:t>T</a:t>
            </a:r>
            <a:r>
              <a:rPr lang="en-US" dirty="0" smtClean="0">
                <a:solidFill>
                  <a:srgbClr val="0000FF"/>
                </a:solidFill>
                <a:cs typeface="Arial Rounded MT Bold"/>
              </a:rPr>
              <a:t>he </a:t>
            </a:r>
            <a:r>
              <a:rPr lang="en-US" dirty="0" err="1" smtClean="0">
                <a:solidFill>
                  <a:srgbClr val="0000FF"/>
                </a:solidFill>
                <a:cs typeface="Arial Rounded MT Bold"/>
              </a:rPr>
              <a:t>Sivers</a:t>
            </a:r>
            <a:r>
              <a:rPr lang="en-US" dirty="0" smtClean="0">
                <a:solidFill>
                  <a:srgbClr val="0000FF"/>
                </a:solidFill>
                <a:cs typeface="Arial Rounded MT Bold"/>
              </a:rPr>
              <a:t> Function</a:t>
            </a:r>
            <a:endParaRPr lang="en-US" dirty="0">
              <a:solidFill>
                <a:srgbClr val="0000FF"/>
              </a:solidFill>
              <a:cs typeface="Arial Rounded MT Bold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8D958-2351-D645-A811-13F62787A1DF}" type="slidenum">
              <a:rPr lang="en-US" smtClean="0"/>
              <a:t>4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-31750" y="1628193"/>
            <a:ext cx="6769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D</a:t>
            </a:r>
            <a:r>
              <a:rPr lang="en-US" sz="2000" dirty="0" smtClean="0">
                <a:solidFill>
                  <a:srgbClr val="008000"/>
                </a:solidFill>
              </a:rPr>
              <a:t>istribution </a:t>
            </a:r>
            <a:r>
              <a:rPr lang="en-US" sz="2000" dirty="0" smtClean="0"/>
              <a:t>of </a:t>
            </a:r>
            <a:r>
              <a:rPr lang="en-US" sz="2000" dirty="0" err="1" smtClean="0">
                <a:solidFill>
                  <a:srgbClr val="008000"/>
                </a:solidFill>
              </a:rPr>
              <a:t>unpolarized</a:t>
            </a:r>
            <a:r>
              <a:rPr lang="en-US" sz="2000" dirty="0" smtClean="0">
                <a:solidFill>
                  <a:srgbClr val="008000"/>
                </a:solidFill>
              </a:rPr>
              <a:t> quarks in a transversely polarized nucleon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-25400" y="2783239"/>
            <a:ext cx="4466897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S: nucleon spin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err="1" smtClean="0">
                <a:solidFill>
                  <a:srgbClr val="0000FF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sz="2400" baseline="-25000" dirty="0" smtClean="0">
                <a:solidFill>
                  <a:srgbClr val="0000FF"/>
                </a:solidFill>
              </a:rPr>
              <a:t>:</a:t>
            </a:r>
            <a:r>
              <a:rPr lang="en-US" sz="2400" dirty="0" smtClean="0">
                <a:solidFill>
                  <a:srgbClr val="0000FF"/>
                </a:solidFill>
              </a:rPr>
              <a:t> Transverse momentum</a:t>
            </a:r>
          </a:p>
          <a:p>
            <a:pPr marL="228600" indent="-228600"/>
            <a:r>
              <a:rPr lang="en-US" sz="2400" dirty="0" smtClean="0">
                <a:solidFill>
                  <a:srgbClr val="0000FF"/>
                </a:solidFill>
              </a:rPr>
              <a:t>   </a:t>
            </a:r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4650" y="2620169"/>
            <a:ext cx="872297" cy="901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68951" y="2685707"/>
            <a:ext cx="1513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Sivers</a:t>
            </a:r>
            <a:r>
              <a:rPr lang="en-US" sz="2000" dirty="0" smtClean="0"/>
              <a:t> function</a:t>
            </a:r>
            <a:endParaRPr lang="en-US" sz="20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767057"/>
              </p:ext>
            </p:extLst>
          </p:nvPr>
        </p:nvGraphicFramePr>
        <p:xfrm>
          <a:off x="2206625" y="1628193"/>
          <a:ext cx="6091238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" name="Equation" r:id="rId5" imgW="2768600" imgH="571500" progId="Equation.3">
                  <p:embed/>
                </p:oleObj>
              </mc:Choice>
              <mc:Fallback>
                <p:oleObj name="Equation" r:id="rId5" imgW="27686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6625" y="1628193"/>
                        <a:ext cx="6091238" cy="113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onut 9"/>
          <p:cNvSpPr/>
          <p:nvPr/>
        </p:nvSpPr>
        <p:spPr>
          <a:xfrm>
            <a:off x="5163985" y="1628193"/>
            <a:ext cx="1821793" cy="1267091"/>
          </a:xfrm>
          <a:prstGeom prst="donut">
            <a:avLst>
              <a:gd name="adj" fmla="val 5641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19178" y="3739567"/>
            <a:ext cx="1129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T-odd =&gt;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 flipH="1">
            <a:off x="6017172" y="3003445"/>
            <a:ext cx="201449" cy="67425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41926"/>
              </p:ext>
            </p:extLst>
          </p:nvPr>
        </p:nvGraphicFramePr>
        <p:xfrm>
          <a:off x="6834935" y="3632370"/>
          <a:ext cx="1468032" cy="55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3" name="Equation" r:id="rId7" imgW="609600" imgH="228600" progId="Equation.3">
                  <p:embed/>
                </p:oleObj>
              </mc:Choice>
              <mc:Fallback>
                <p:oleObj name="Equation" r:id="rId7" imgW="60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34935" y="3632370"/>
                        <a:ext cx="1468032" cy="55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834935" y="4182882"/>
            <a:ext cx="1736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T-odd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919131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4" name="Equation" r:id="rId9" imgW="114300" imgH="165100" progId="Equation.3">
                  <p:embed/>
                </p:oleObj>
              </mc:Choice>
              <mc:Fallback>
                <p:oleObj name="Equation" r:id="rId9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173643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5" name="Equation" r:id="rId11" imgW="114300" imgH="165100" progId="Equation.3">
                  <p:embed/>
                </p:oleObj>
              </mc:Choice>
              <mc:Fallback>
                <p:oleObj name="Equation" r:id="rId11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67535" y="2620169"/>
            <a:ext cx="1101416" cy="883117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7492969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6" name="Equation" r:id="rId14" imgW="114300" imgH="165100" progId="Equation.3">
                  <p:embed/>
                </p:oleObj>
              </mc:Choice>
              <mc:Fallback>
                <p:oleObj name="Equation" r:id="rId1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90967" y="6075144"/>
            <a:ext cx="58262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Sivers</a:t>
            </a:r>
            <a:r>
              <a:rPr lang="en-US" sz="2800" b="1" dirty="0">
                <a:solidFill>
                  <a:srgbClr val="FF0000"/>
                </a:solidFill>
              </a:rPr>
              <a:t> function = 0  </a:t>
            </a:r>
            <a:r>
              <a:rPr lang="en-US" sz="2800" b="1" dirty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</a:t>
            </a:r>
            <a:r>
              <a:rPr lang="en-US" sz="2800" b="1" dirty="0">
                <a:solidFill>
                  <a:srgbClr val="008000"/>
                </a:solidFill>
              </a:rPr>
              <a:t>  </a:t>
            </a:r>
            <a:r>
              <a:rPr lang="en-US" sz="2800" b="1" dirty="0" err="1">
                <a:solidFill>
                  <a:srgbClr val="FF0000"/>
                </a:solidFill>
              </a:rPr>
              <a:t>L</a:t>
            </a:r>
            <a:r>
              <a:rPr lang="en-US" sz="2800" b="1" baseline="-25000" dirty="0" err="1">
                <a:solidFill>
                  <a:srgbClr val="FF0000"/>
                </a:solidFill>
              </a:rPr>
              <a:t>q</a:t>
            </a:r>
            <a:r>
              <a:rPr lang="en-US" sz="2800" b="1" dirty="0">
                <a:solidFill>
                  <a:srgbClr val="FF0000"/>
                </a:solidFill>
              </a:rPr>
              <a:t>=0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31750" y="3739567"/>
            <a:ext cx="3496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roposed to explain single spin asymmetries in hadron production</a:t>
            </a:r>
            <a:endParaRPr lang="en-US" dirty="0"/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390783" y="3739567"/>
            <a:ext cx="2214147" cy="23770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074882" y="4916113"/>
            <a:ext cx="2611918" cy="7575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sz="1600" dirty="0" err="1" smtClean="0">
                <a:latin typeface="+mj-lt"/>
              </a:rPr>
              <a:t>Sivers</a:t>
            </a:r>
            <a:r>
              <a:rPr lang="en-US" sz="1600" dirty="0" smtClean="0">
                <a:latin typeface="+mj-lt"/>
              </a:rPr>
              <a:t> effect:  quark’s transverse motion generates a left-right bias.</a:t>
            </a:r>
            <a:endParaRPr lang="en-GB" sz="1600" dirty="0" smtClean="0">
              <a:latin typeface="+mj-lt"/>
            </a:endParaRPr>
          </a:p>
          <a:p>
            <a:pPr>
              <a:lnSpc>
                <a:spcPct val="11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GB" sz="1600" dirty="0"/>
              <a:t>u</a:t>
            </a:r>
            <a:r>
              <a:rPr lang="en-GB" sz="1600" dirty="0" smtClean="0"/>
              <a:t>p</a:t>
            </a:r>
            <a:r>
              <a:rPr lang="en-GB" sz="1600" dirty="0"/>
              <a:t>-quarks </a:t>
            </a:r>
            <a:r>
              <a:rPr lang="en-GB" sz="1600" dirty="0" err="1"/>
              <a:t>favor</a:t>
            </a:r>
            <a:r>
              <a:rPr lang="en-GB" sz="1600" dirty="0"/>
              <a:t> the left, down-quarks </a:t>
            </a:r>
            <a:r>
              <a:rPr lang="en-GB" sz="1600" dirty="0" err="1"/>
              <a:t>favor</a:t>
            </a:r>
            <a:r>
              <a:rPr lang="en-GB" sz="1600" dirty="0"/>
              <a:t> the </a:t>
            </a:r>
            <a:r>
              <a:rPr lang="en-GB" sz="1600" dirty="0" smtClean="0"/>
              <a:t>right </a:t>
            </a:r>
            <a:r>
              <a:rPr lang="en-GB" sz="1600" dirty="0"/>
              <a:t>(</a:t>
            </a:r>
            <a:r>
              <a:rPr lang="en-US" sz="1600" dirty="0"/>
              <a:t>L</a:t>
            </a:r>
            <a:r>
              <a:rPr lang="en-US" sz="1600" baseline="-25000" dirty="0"/>
              <a:t>u </a:t>
            </a:r>
            <a:r>
              <a:rPr lang="en-US" sz="1600" dirty="0"/>
              <a:t>≈ - </a:t>
            </a:r>
            <a:r>
              <a:rPr lang="en-US" sz="1600" dirty="0" err="1"/>
              <a:t>L</a:t>
            </a:r>
            <a:r>
              <a:rPr lang="en-US" sz="1600" baseline="-25000" dirty="0" err="1"/>
              <a:t>d</a:t>
            </a:r>
            <a:r>
              <a:rPr lang="en-US" sz="1600" dirty="0"/>
              <a:t>)</a:t>
            </a:r>
            <a:endParaRPr lang="en-GB" sz="1600" dirty="0" smtClean="0">
              <a:latin typeface="+mj-lt"/>
            </a:endParaRP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162644" y="5453575"/>
            <a:ext cx="2597172" cy="22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116000"/>
              </a:lnSpc>
            </a:pPr>
            <a:r>
              <a:rPr lang="en-GB" sz="1400" dirty="0" smtClean="0">
                <a:latin typeface="Comic Sans MS" charset="0"/>
              </a:rPr>
              <a:t> </a:t>
            </a:r>
            <a:r>
              <a:rPr lang="en-GB" sz="1400" dirty="0" smtClean="0">
                <a:latin typeface="+mj-lt"/>
              </a:rPr>
              <a:t>E704  </a:t>
            </a:r>
            <a:r>
              <a:rPr lang="en-GB" sz="1400" dirty="0" smtClean="0">
                <a:latin typeface="+mj-lt"/>
                <a:cs typeface="Comic Sans MS" charset="0"/>
              </a:rPr>
              <a:t>√</a:t>
            </a:r>
            <a:r>
              <a:rPr lang="en-GB" sz="1400" dirty="0">
                <a:latin typeface="+mj-lt"/>
                <a:cs typeface="Comic Sans MS" charset="0"/>
              </a:rPr>
              <a:t>s </a:t>
            </a:r>
            <a:r>
              <a:rPr lang="en-GB" sz="1400" dirty="0">
                <a:latin typeface="+mj-lt"/>
              </a:rPr>
              <a:t>=20 </a:t>
            </a:r>
            <a:r>
              <a:rPr lang="en-GB" sz="1400" dirty="0" err="1">
                <a:latin typeface="+mj-lt"/>
              </a:rPr>
              <a:t>GeV</a:t>
            </a:r>
            <a:r>
              <a:rPr lang="en-GB" sz="1400" dirty="0" smtClean="0">
                <a:latin typeface="+mj-lt"/>
              </a:rPr>
              <a:t>.  PLB </a:t>
            </a:r>
            <a:r>
              <a:rPr lang="en-GB" sz="1400" dirty="0">
                <a:latin typeface="+mj-lt"/>
              </a:rPr>
              <a:t>264 (1991) 462.</a:t>
            </a:r>
          </a:p>
        </p:txBody>
      </p:sp>
      <p:pic>
        <p:nvPicPr>
          <p:cNvPr id="27" name="Picture 26" descr="Sivers.tiff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1" y="-20204"/>
            <a:ext cx="2666148" cy="152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6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3098" y="274638"/>
            <a:ext cx="8229599" cy="5654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</a:t>
            </a:r>
            <a:r>
              <a:rPr lang="en-US" dirty="0" smtClean="0"/>
              <a:t>Access Sea </a:t>
            </a:r>
            <a:r>
              <a:rPr lang="en-US" dirty="0"/>
              <a:t>Q</a:t>
            </a:r>
            <a:r>
              <a:rPr lang="en-US" dirty="0" smtClean="0"/>
              <a:t>uark </a:t>
            </a:r>
            <a:r>
              <a:rPr lang="en-US" dirty="0" err="1" smtClean="0"/>
              <a:t>Sivers</a:t>
            </a:r>
            <a:r>
              <a:rPr lang="en-US" dirty="0" smtClean="0"/>
              <a:t> Distribution with </a:t>
            </a:r>
            <a:r>
              <a:rPr lang="en-US" dirty="0" err="1"/>
              <a:t>D</a:t>
            </a:r>
            <a:r>
              <a:rPr lang="en-US" dirty="0" err="1" smtClean="0"/>
              <a:t>rell</a:t>
            </a:r>
            <a:r>
              <a:rPr lang="en-US" dirty="0" smtClean="0"/>
              <a:t>-Yan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62" y="992887"/>
            <a:ext cx="5804949" cy="72947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042912" y="1058643"/>
            <a:ext cx="1284199" cy="759239"/>
            <a:chOff x="4977950" y="1423379"/>
            <a:chExt cx="1284199" cy="759239"/>
          </a:xfrm>
        </p:grpSpPr>
        <p:sp>
          <p:nvSpPr>
            <p:cNvPr id="5" name="TextBox 4"/>
            <p:cNvSpPr txBox="1"/>
            <p:nvPr/>
          </p:nvSpPr>
          <p:spPr>
            <a:xfrm>
              <a:off x="5483766" y="1813286"/>
              <a:ext cx="675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/>
                  </a:solidFill>
                </a:rPr>
                <a:t>small</a:t>
              </a:r>
              <a:endParaRPr lang="en-US" dirty="0">
                <a:solidFill>
                  <a:schemeClr val="accent3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4977950" y="1423379"/>
              <a:ext cx="1284199" cy="4790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021364" y="1468762"/>
              <a:ext cx="1138263" cy="4336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758049" y="1539291"/>
            <a:ext cx="1151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target  sea quark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09622" y="1539291"/>
            <a:ext cx="1251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b</a:t>
            </a:r>
            <a:r>
              <a:rPr lang="en-US" sz="1200" dirty="0" smtClean="0">
                <a:solidFill>
                  <a:srgbClr val="0000FF"/>
                </a:solidFill>
              </a:rPr>
              <a:t>eam valence quark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0230" y="3828531"/>
            <a:ext cx="4116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Through kinematics choose quark from </a:t>
            </a:r>
            <a:r>
              <a:rPr lang="en-US" dirty="0" smtClean="0">
                <a:solidFill>
                  <a:srgbClr val="3366FF"/>
                </a:solidFill>
              </a:rPr>
              <a:t>beam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antiquark </a:t>
            </a:r>
            <a:r>
              <a:rPr lang="en-US" dirty="0" smtClean="0"/>
              <a:t>from target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8695416">
            <a:off x="8243556" y="1537692"/>
            <a:ext cx="886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x</a:t>
            </a:r>
            <a:r>
              <a:rPr lang="en-US" baseline="-25000" dirty="0" err="1" smtClean="0"/>
              <a:t>F</a:t>
            </a:r>
            <a:r>
              <a:rPr lang="en-US" dirty="0" smtClean="0"/>
              <a:t> = 0</a:t>
            </a:r>
            <a:endParaRPr lang="en-US" dirty="0"/>
          </a:p>
        </p:txBody>
      </p:sp>
      <p:pic>
        <p:nvPicPr>
          <p:cNvPr id="4" name="Picture 3" descr="DrellY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00956"/>
            <a:ext cx="2895600" cy="1930400"/>
          </a:xfrm>
          <a:prstGeom prst="rect">
            <a:avLst/>
          </a:prstGeom>
        </p:spPr>
      </p:pic>
      <p:pic>
        <p:nvPicPr>
          <p:cNvPr id="7" name="Picture 6" descr="E1039_acceptance-eps-converted-to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5" r="6814" b="198"/>
          <a:stretch/>
        </p:blipFill>
        <p:spPr>
          <a:xfrm>
            <a:off x="5161559" y="1817882"/>
            <a:ext cx="3776472" cy="35753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32840" y="2456349"/>
            <a:ext cx="3105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E1039 Acceptance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4639523"/>
            <a:ext cx="3909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Does </a:t>
            </a:r>
            <a:r>
              <a:rPr lang="en-US" b="1" dirty="0" err="1" smtClean="0">
                <a:solidFill>
                  <a:schemeClr val="accent4">
                    <a:lumMod val="75000"/>
                  </a:schemeClr>
                </a:solidFill>
              </a:rPr>
              <a:t>Drell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-Yan yield depend on target’s spin direction?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1" name="Picture 3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41" y="5439322"/>
            <a:ext cx="3009900" cy="800711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498941" y="6298592"/>
            <a:ext cx="1841157" cy="369332"/>
            <a:chOff x="431801" y="4060190"/>
            <a:chExt cx="1841157" cy="369332"/>
          </a:xfrm>
        </p:grpSpPr>
        <p:pic>
          <p:nvPicPr>
            <p:cNvPr id="34" name="Picture 33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1" y="4156710"/>
              <a:ext cx="1841157" cy="2286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1282700" y="406019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if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3" name="Picture 3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099" y="5569455"/>
            <a:ext cx="3949700" cy="103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0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9BD08-AE3E-5343-AD33-8D343E951F04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7272" y="33396"/>
            <a:ext cx="4587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</a:t>
            </a:r>
            <a:r>
              <a:rPr lang="en-US" sz="2000" b="1" dirty="0" smtClean="0">
                <a:solidFill>
                  <a:srgbClr val="0000FF"/>
                </a:solidFill>
              </a:rPr>
              <a:t>symmetry in Semi-Inclusive DIS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0481" y="21180"/>
            <a:ext cx="3276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</a:t>
            </a:r>
            <a:r>
              <a:rPr lang="en-US" sz="2000" b="1" dirty="0" smtClean="0">
                <a:solidFill>
                  <a:srgbClr val="0000FF"/>
                </a:solidFill>
              </a:rPr>
              <a:t>symmetry in </a:t>
            </a:r>
            <a:r>
              <a:rPr lang="en-US" sz="2000" b="1" dirty="0" err="1" smtClean="0">
                <a:solidFill>
                  <a:srgbClr val="0000FF"/>
                </a:solidFill>
              </a:rPr>
              <a:t>Drell</a:t>
            </a:r>
            <a:r>
              <a:rPr lang="en-US" sz="2000" b="1" dirty="0" smtClean="0">
                <a:solidFill>
                  <a:srgbClr val="0000FF"/>
                </a:solidFill>
              </a:rPr>
              <a:t>-Yan</a:t>
            </a:r>
            <a:endParaRPr lang="en-US" sz="2000" b="1" dirty="0">
              <a:solidFill>
                <a:srgbClr val="0000FF"/>
              </a:solidFill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768407" y="667443"/>
            <a:ext cx="2980283" cy="2334672"/>
            <a:chOff x="800464" y="757428"/>
            <a:chExt cx="2921647" cy="228873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0464" y="757428"/>
              <a:ext cx="2921647" cy="221338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1165" y="2649966"/>
              <a:ext cx="1904018" cy="396201"/>
            </a:xfrm>
            <a:prstGeom prst="rect">
              <a:avLst/>
            </a:prstGeom>
          </p:spPr>
        </p:pic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673599" y="448314"/>
            <a:ext cx="4142500" cy="2525010"/>
            <a:chOff x="4170608" y="448314"/>
            <a:chExt cx="4696291" cy="2862566"/>
          </a:xfrm>
        </p:grpSpPr>
        <p:pic>
          <p:nvPicPr>
            <p:cNvPr id="16" name="Picture 8" descr="dy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46805" y="696737"/>
              <a:ext cx="2735155" cy="1878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88594" y="2695203"/>
              <a:ext cx="2187393" cy="372030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4170608" y="448314"/>
              <a:ext cx="4696291" cy="2862566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81960" y="1447797"/>
              <a:ext cx="7571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Never </a:t>
              </a:r>
            </a:p>
            <a:p>
              <a:r>
                <a:rPr lang="en-US" b="1" dirty="0" smtClean="0"/>
                <a:t>done</a:t>
              </a:r>
              <a:endParaRPr lang="en-US" b="1" dirty="0"/>
            </a:p>
          </p:txBody>
        </p:sp>
      </p:grpSp>
      <p:graphicFrame>
        <p:nvGraphicFramePr>
          <p:cNvPr id="19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993040"/>
              </p:ext>
            </p:extLst>
          </p:nvPr>
        </p:nvGraphicFramePr>
        <p:xfrm>
          <a:off x="457200" y="4803538"/>
          <a:ext cx="3214687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11" name="Equation" r:id="rId7" imgW="1765300" imgH="584200" progId="Equation.3">
                  <p:embed/>
                </p:oleObj>
              </mc:Choice>
              <mc:Fallback>
                <p:oleObj name="Equation" r:id="rId7" imgW="1765300" imgH="5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03538"/>
                        <a:ext cx="3214687" cy="1054100"/>
                      </a:xfrm>
                      <a:prstGeom prst="rect">
                        <a:avLst/>
                      </a:prstGeom>
                      <a:noFill/>
                      <a:effectLst>
                        <a:prstShdw prst="shdw17">
                          <a:schemeClr val="tx1">
                            <a:alpha val="74998"/>
                          </a:schemeClr>
                        </a:prstShdw>
                      </a:effectLst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311914"/>
              </p:ext>
            </p:extLst>
          </p:nvPr>
        </p:nvGraphicFramePr>
        <p:xfrm>
          <a:off x="4583824" y="4779488"/>
          <a:ext cx="4206875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12" name="Equation" r:id="rId9" imgW="2311400" imgH="584200" progId="Equation.3">
                  <p:embed/>
                </p:oleObj>
              </mc:Choice>
              <mc:Fallback>
                <p:oleObj name="Equation" r:id="rId9" imgW="2311400" imgH="5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3824" y="4779488"/>
                        <a:ext cx="4206875" cy="1055688"/>
                      </a:xfrm>
                      <a:prstGeom prst="rect">
                        <a:avLst/>
                      </a:prstGeom>
                      <a:noFill/>
                      <a:effectLst>
                        <a:prstShdw prst="shdw17">
                          <a:schemeClr val="tx1">
                            <a:alpha val="74998"/>
                          </a:schemeClr>
                        </a:prstShdw>
                      </a:effectLst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749707"/>
              </p:ext>
            </p:extLst>
          </p:nvPr>
        </p:nvGraphicFramePr>
        <p:xfrm>
          <a:off x="276471" y="3062084"/>
          <a:ext cx="40465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13" name="Equation" r:id="rId11" imgW="2222500" imgH="304800" progId="Equation.3">
                  <p:embed/>
                </p:oleObj>
              </mc:Choice>
              <mc:Fallback>
                <p:oleObj name="Equation" r:id="rId11" imgW="22225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471" y="3062084"/>
                        <a:ext cx="4046537" cy="549275"/>
                      </a:xfrm>
                      <a:prstGeom prst="rect">
                        <a:avLst/>
                      </a:prstGeom>
                      <a:noFill/>
                      <a:effectLst>
                        <a:prstShdw prst="shdw17">
                          <a:schemeClr val="tx1">
                            <a:alpha val="74998"/>
                          </a:schemeClr>
                        </a:prstShdw>
                      </a:effectLst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585063"/>
              </p:ext>
            </p:extLst>
          </p:nvPr>
        </p:nvGraphicFramePr>
        <p:xfrm>
          <a:off x="4482224" y="2929880"/>
          <a:ext cx="4654111" cy="509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714" name="Equation" r:id="rId13" imgW="2755900" imgH="304800" progId="Equation.DSMT4">
                  <p:embed/>
                </p:oleObj>
              </mc:Choice>
              <mc:Fallback>
                <p:oleObj name="Equation" r:id="rId13" imgW="2755900" imgH="304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2224" y="2929880"/>
                        <a:ext cx="4654111" cy="509596"/>
                      </a:xfrm>
                      <a:prstGeom prst="rect">
                        <a:avLst/>
                      </a:prstGeom>
                      <a:noFill/>
                      <a:effectLst>
                        <a:prstShdw prst="shdw17">
                          <a:schemeClr val="tx1">
                            <a:alpha val="74998"/>
                          </a:schemeClr>
                        </a:prstShdw>
                      </a:effectLst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66958" y="3505834"/>
            <a:ext cx="33049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Involves quark to hadron frag. function. </a:t>
            </a: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</a:rPr>
              <a:t>V</a:t>
            </a:r>
            <a:r>
              <a:rPr lang="en-US" b="1" dirty="0" smtClean="0">
                <a:solidFill>
                  <a:srgbClr val="0000FF"/>
                </a:solidFill>
              </a:rPr>
              <a:t>alence and sea quarks are mixed.</a:t>
            </a:r>
          </a:p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860837" y="3439476"/>
            <a:ext cx="49881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No quark frag. </a:t>
            </a:r>
            <a:r>
              <a:rPr lang="en-US" b="1" dirty="0" err="1" smtClean="0">
                <a:solidFill>
                  <a:srgbClr val="0000FF"/>
                </a:solidFill>
              </a:rPr>
              <a:t>func</a:t>
            </a:r>
            <a:r>
              <a:rPr lang="en-US" b="1" dirty="0" smtClean="0">
                <a:solidFill>
                  <a:srgbClr val="0000FF"/>
                </a:solidFill>
              </a:rPr>
              <a:t>. </a:t>
            </a:r>
            <a:r>
              <a:rPr lang="en-US" b="1" dirty="0">
                <a:solidFill>
                  <a:srgbClr val="0000FF"/>
                </a:solidFill>
              </a:rPr>
              <a:t>i</a:t>
            </a:r>
            <a:r>
              <a:rPr lang="en-US" b="1" dirty="0" smtClean="0">
                <a:solidFill>
                  <a:srgbClr val="0000FF"/>
                </a:solidFill>
              </a:rPr>
              <a:t>nvolved.</a:t>
            </a: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</a:rPr>
              <a:t>V</a:t>
            </a:r>
            <a:r>
              <a:rPr lang="en-US" b="1" dirty="0" smtClean="0">
                <a:solidFill>
                  <a:srgbClr val="0000FF"/>
                </a:solidFill>
              </a:rPr>
              <a:t>alence and sea quarks can be isolated</a:t>
            </a:r>
          </a:p>
          <a:p>
            <a:pPr marL="800100" lvl="1" indent="-34290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Pol. </a:t>
            </a:r>
            <a:r>
              <a:rPr lang="en-US" b="1" dirty="0" err="1" smtClean="0">
                <a:solidFill>
                  <a:srgbClr val="008000"/>
                </a:solidFill>
              </a:rPr>
              <a:t>Beam</a:t>
            </a:r>
            <a:r>
              <a:rPr lang="en-US" b="1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 err="1" smtClean="0">
                <a:solidFill>
                  <a:srgbClr val="008000"/>
                </a:solidFill>
              </a:rPr>
              <a:t>valence</a:t>
            </a:r>
            <a:r>
              <a:rPr lang="en-US" b="1" dirty="0" smtClean="0">
                <a:solidFill>
                  <a:srgbClr val="008000"/>
                </a:solidFill>
              </a:rPr>
              <a:t> quark (E-1027)</a:t>
            </a:r>
          </a:p>
          <a:p>
            <a:pPr marL="800100" lvl="1" indent="-34290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Pol. </a:t>
            </a:r>
            <a:r>
              <a:rPr lang="en-US" b="1" dirty="0" err="1" smtClean="0">
                <a:solidFill>
                  <a:srgbClr val="008000"/>
                </a:solidFill>
              </a:rPr>
              <a:t>Target</a:t>
            </a:r>
            <a:r>
              <a:rPr lang="en-US" b="1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 err="1" smtClean="0">
                <a:solidFill>
                  <a:srgbClr val="008000"/>
                </a:solidFill>
              </a:rPr>
              <a:t>sea</a:t>
            </a:r>
            <a:r>
              <a:rPr lang="en-US" b="1" dirty="0" smtClean="0">
                <a:solidFill>
                  <a:srgbClr val="008000"/>
                </a:solidFill>
              </a:rPr>
              <a:t> quark (E-1039)</a:t>
            </a:r>
          </a:p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0501" y="6092851"/>
            <a:ext cx="3170336" cy="4704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189840" y="6033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Result of repulsive initial state (DY) </a:t>
            </a:r>
            <a:r>
              <a:rPr lang="en-US" dirty="0" err="1"/>
              <a:t>vs</a:t>
            </a:r>
            <a:r>
              <a:rPr lang="en-US" dirty="0"/>
              <a:t> attractive final state (SIDIS) interaction</a:t>
            </a:r>
          </a:p>
        </p:txBody>
      </p:sp>
    </p:spTree>
    <p:extLst>
      <p:ext uri="{BB962C8B-B14F-4D97-AF65-F5344CB8AC3E}">
        <p14:creationId xmlns:p14="http://schemas.microsoft.com/office/powerpoint/2010/main" val="236307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4294967295"/>
          </p:nvPr>
        </p:nvSpPr>
        <p:spPr>
          <a:xfrm>
            <a:off x="4398963" y="3090863"/>
            <a:ext cx="4745037" cy="37671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charset="2"/>
              <a:buChar char="§"/>
            </a:pPr>
            <a:endParaRPr lang="en-US" sz="2400" dirty="0"/>
          </a:p>
          <a:p>
            <a:pPr>
              <a:lnSpc>
                <a:spcPct val="80000"/>
              </a:lnSpc>
              <a:buFont typeface="Wingdings" charset="2"/>
              <a:buChar char="§"/>
            </a:pPr>
            <a:endParaRPr lang="en-US" sz="2400" dirty="0" smtClean="0"/>
          </a:p>
          <a:p>
            <a:pPr marL="0" indent="0">
              <a:lnSpc>
                <a:spcPct val="80000"/>
              </a:lnSpc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sz="800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 descr="Collaboratio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591" y="0"/>
            <a:ext cx="550940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067" y="575733"/>
            <a:ext cx="1579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E1039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37067" y="1253067"/>
            <a:ext cx="416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Polarized </a:t>
            </a:r>
            <a:r>
              <a:rPr lang="en-US" b="1" dirty="0" err="1" smtClean="0">
                <a:solidFill>
                  <a:srgbClr val="FF0000"/>
                </a:solidFill>
              </a:rPr>
              <a:t>Drell</a:t>
            </a:r>
            <a:r>
              <a:rPr lang="en-US" b="1" dirty="0" smtClean="0">
                <a:solidFill>
                  <a:srgbClr val="FF0000"/>
                </a:solidFill>
              </a:rPr>
              <a:t>-Yan with </a:t>
            </a:r>
            <a:r>
              <a:rPr lang="en-US" b="1" dirty="0" err="1" smtClean="0">
                <a:solidFill>
                  <a:srgbClr val="FF0000"/>
                </a:solidFill>
              </a:rPr>
              <a:t>Seaquest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7067" y="2082800"/>
            <a:ext cx="416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venir Black Oblique"/>
                <a:cs typeface="Avenir Black Oblique"/>
              </a:rPr>
              <a:t>Measure </a:t>
            </a:r>
            <a:r>
              <a:rPr lang="en-US" dirty="0" err="1" smtClean="0">
                <a:solidFill>
                  <a:srgbClr val="0000FF"/>
                </a:solidFill>
                <a:latin typeface="Avenir Black Oblique"/>
                <a:cs typeface="Avenir Black Oblique"/>
              </a:rPr>
              <a:t>Sivers</a:t>
            </a:r>
            <a:r>
              <a:rPr lang="en-US" dirty="0" smtClean="0">
                <a:solidFill>
                  <a:srgbClr val="0000FF"/>
                </a:solidFill>
                <a:latin typeface="Avenir Black Oblique"/>
                <a:cs typeface="Avenir Black Oblique"/>
              </a:rPr>
              <a:t> asymmetry for :</a:t>
            </a:r>
            <a:endParaRPr lang="en-US" dirty="0">
              <a:solidFill>
                <a:srgbClr val="0000FF"/>
              </a:solidFill>
              <a:latin typeface="Avenir Black Oblique"/>
              <a:cs typeface="Avenir Black Oblique"/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33" y="2580747"/>
            <a:ext cx="2184400" cy="520700"/>
          </a:xfrm>
          <a:prstGeom prst="rect">
            <a:avLst/>
          </a:prstGeom>
        </p:spPr>
      </p:pic>
      <p:pic>
        <p:nvPicPr>
          <p:cNvPr id="8" name="Picture 7" descr="fermilab_map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28" y="3424976"/>
            <a:ext cx="4226035" cy="306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2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629" y="417689"/>
            <a:ext cx="6540400" cy="31959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08484" y="3292508"/>
            <a:ext cx="2208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E906 Spectrometer 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11512" y="3061270"/>
            <a:ext cx="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106712" y="3175918"/>
            <a:ext cx="304800" cy="3425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68400" y="25077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30688" y="3979705"/>
            <a:ext cx="45550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2.7*10</a:t>
            </a:r>
            <a:r>
              <a:rPr lang="en-US" baseline="30000" dirty="0" smtClean="0"/>
              <a:t>12</a:t>
            </a:r>
            <a:r>
              <a:rPr lang="en-US" dirty="0" smtClean="0"/>
              <a:t> p/spill, one 4s spill/minute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Kinematic Range 4 &lt; M &lt;9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Luminosity</a:t>
            </a:r>
            <a:r>
              <a:rPr lang="en-US" dirty="0"/>
              <a:t>: </a:t>
            </a:r>
            <a:r>
              <a:rPr lang="en-US" dirty="0" smtClean="0"/>
              <a:t>3*</a:t>
            </a:r>
            <a:r>
              <a:rPr lang="en-US" dirty="0"/>
              <a:t>10</a:t>
            </a:r>
            <a:r>
              <a:rPr lang="en-US" baseline="30000" dirty="0"/>
              <a:t>35</a:t>
            </a:r>
            <a:r>
              <a:rPr lang="en-US" dirty="0"/>
              <a:t> /cm^2/</a:t>
            </a:r>
            <a:r>
              <a:rPr lang="en-US" dirty="0" smtClean="0"/>
              <a:t>sec (</a:t>
            </a:r>
            <a:r>
              <a:rPr lang="en-US" dirty="0" smtClean="0">
                <a:cs typeface="Apple Chancery"/>
              </a:rPr>
              <a:t>NH</a:t>
            </a:r>
            <a:r>
              <a:rPr lang="en-US" baseline="-25000" dirty="0" smtClean="0">
                <a:cs typeface="Apple Chancery"/>
              </a:rPr>
              <a:t>3</a:t>
            </a:r>
            <a:r>
              <a:rPr lang="en-US" dirty="0" smtClean="0">
                <a:cs typeface="Apple Chancery"/>
              </a:rPr>
              <a:t>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120 </a:t>
            </a:r>
            <a:r>
              <a:rPr lang="en-US" dirty="0" err="1"/>
              <a:t>GeV</a:t>
            </a:r>
            <a:r>
              <a:rPr lang="en-US" dirty="0"/>
              <a:t> protons 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KTev</a:t>
            </a:r>
            <a:r>
              <a:rPr lang="en-US" dirty="0"/>
              <a:t> beam line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√s = 15 </a:t>
            </a:r>
            <a:r>
              <a:rPr lang="en-US" dirty="0" err="1" smtClean="0"/>
              <a:t>GeV</a:t>
            </a:r>
            <a:endParaRPr lang="en-US" dirty="0"/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946400" y="1050783"/>
            <a:ext cx="247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x: </a:t>
            </a:r>
            <a:r>
              <a:rPr lang="en-US" dirty="0" err="1" smtClean="0"/>
              <a:t>Bendplane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36566" y="1420115"/>
            <a:ext cx="61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19800" y="687285"/>
            <a:ext cx="520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002800" y="417689"/>
            <a:ext cx="520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ST3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300317" y="79591"/>
            <a:ext cx="520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20802724">
            <a:off x="75114" y="379951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beam 120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20824967">
            <a:off x="3340100" y="1996639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FMAG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20799851">
            <a:off x="5278111" y="1541825"/>
            <a:ext cx="889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KMAG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37237" y="91634"/>
            <a:ext cx="8229599" cy="614595"/>
          </a:xfrm>
        </p:spPr>
        <p:txBody>
          <a:bodyPr/>
          <a:lstStyle/>
          <a:p>
            <a:r>
              <a:rPr lang="en-US" dirty="0" smtClean="0"/>
              <a:t>How do we measure the  Asymmetry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540006" y="4541683"/>
            <a:ext cx="2638453" cy="2316317"/>
            <a:chOff x="5035295" y="4501931"/>
            <a:chExt cx="2682094" cy="2286022"/>
          </a:xfrm>
        </p:grpSpPr>
        <p:grpSp>
          <p:nvGrpSpPr>
            <p:cNvPr id="20" name="Group 19"/>
            <p:cNvGrpSpPr/>
            <p:nvPr/>
          </p:nvGrpSpPr>
          <p:grpSpPr>
            <a:xfrm>
              <a:off x="5035295" y="4501931"/>
              <a:ext cx="2682094" cy="2286022"/>
              <a:chOff x="1238895" y="4317893"/>
              <a:chExt cx="2751701" cy="2470915"/>
            </a:xfrm>
          </p:grpSpPr>
          <p:pic>
            <p:nvPicPr>
              <p:cNvPr id="22" name="Picture 21" descr="e866dy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38895" y="4317893"/>
                <a:ext cx="2751701" cy="2470915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2693087" y="4469125"/>
                <a:ext cx="9504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E866</a:t>
                </a:r>
                <a:endParaRPr lang="en-US" sz="1600" dirty="0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5833241" y="5150068"/>
              <a:ext cx="619461" cy="1271952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Up Arrow 5"/>
          <p:cNvSpPr/>
          <p:nvPr/>
        </p:nvSpPr>
        <p:spPr>
          <a:xfrm>
            <a:off x="147607" y="2036600"/>
            <a:ext cx="583768" cy="942268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555901" y="1909191"/>
            <a:ext cx="193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B-Field</a:t>
            </a:r>
            <a:endParaRPr lang="en-US" dirty="0"/>
          </a:p>
        </p:txBody>
      </p:sp>
      <p:pic>
        <p:nvPicPr>
          <p:cNvPr id="29" name="Picture 28" descr="R260096 Cryostat on pump priot to 77K tes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8494" y="2204550"/>
            <a:ext cx="1574904" cy="1181179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flipV="1">
            <a:off x="0" y="3261556"/>
            <a:ext cx="1491469" cy="40028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989667" y="2794000"/>
            <a:ext cx="1075266" cy="332427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 rot="21191046">
            <a:off x="2058863" y="2412581"/>
            <a:ext cx="981106" cy="964542"/>
            <a:chOff x="2035534" y="2484569"/>
            <a:chExt cx="668655" cy="964542"/>
          </a:xfrm>
        </p:grpSpPr>
        <p:cxnSp>
          <p:nvCxnSpPr>
            <p:cNvPr id="39" name="Straight Arrow Connector 38"/>
            <p:cNvCxnSpPr/>
            <p:nvPr/>
          </p:nvCxnSpPr>
          <p:spPr>
            <a:xfrm flipV="1">
              <a:off x="2035534" y="2841212"/>
              <a:ext cx="393703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035535" y="3107912"/>
              <a:ext cx="500551" cy="1851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257843" y="2484569"/>
              <a:ext cx="393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μ</a:t>
              </a:r>
              <a:r>
                <a:rPr lang="en-US" baseline="30000" dirty="0"/>
                <a:t>+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345497" y="3079779"/>
              <a:ext cx="3586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μ</a:t>
              </a:r>
              <a:r>
                <a:rPr lang="en-US" baseline="30000" dirty="0" smtClean="0"/>
                <a:t>-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47607" y="706229"/>
            <a:ext cx="1782647" cy="1172941"/>
            <a:chOff x="5656927" y="248906"/>
            <a:chExt cx="3652173" cy="2367294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56927" y="248906"/>
              <a:ext cx="3652173" cy="2367294"/>
            </a:xfrm>
            <a:prstGeom prst="rect">
              <a:avLst/>
            </a:prstGeom>
          </p:spPr>
        </p:pic>
        <p:sp>
          <p:nvSpPr>
            <p:cNvPr id="49" name="Up Arrow 48"/>
            <p:cNvSpPr>
              <a:spLocks noChangeAspect="1"/>
            </p:cNvSpPr>
            <p:nvPr/>
          </p:nvSpPr>
          <p:spPr>
            <a:xfrm>
              <a:off x="5730501" y="695483"/>
              <a:ext cx="162869" cy="274320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1808" y="6011030"/>
            <a:ext cx="6903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/>
              <a:t> </a:t>
            </a:r>
            <a:r>
              <a:rPr lang="en-US" b="1" dirty="0">
                <a:latin typeface="Apple Chancery"/>
                <a:cs typeface="Apple Chancery"/>
              </a:rPr>
              <a:t>L </a:t>
            </a:r>
            <a:r>
              <a:rPr lang="en-US" b="1" dirty="0">
                <a:cs typeface="Apple Chancery"/>
              </a:rPr>
              <a:t>= </a:t>
            </a:r>
            <a:r>
              <a:rPr lang="en-US" b="1" dirty="0" smtClean="0">
                <a:cs typeface="Apple Chancery"/>
              </a:rPr>
              <a:t>1.82 </a:t>
            </a:r>
            <a:r>
              <a:rPr lang="en-US" b="1" dirty="0">
                <a:cs typeface="Apple Chancery"/>
              </a:rPr>
              <a:t>*</a:t>
            </a:r>
            <a:r>
              <a:rPr lang="en-US" b="1" dirty="0" smtClean="0">
                <a:cs typeface="Apple Chancery"/>
              </a:rPr>
              <a:t>10</a:t>
            </a:r>
            <a:r>
              <a:rPr lang="en-US" b="1" baseline="30000" dirty="0" smtClean="0">
                <a:cs typeface="Apple Chancery"/>
              </a:rPr>
              <a:t>42</a:t>
            </a:r>
            <a:r>
              <a:rPr lang="en-US" b="1" dirty="0" smtClean="0">
                <a:cs typeface="Apple Chancery"/>
              </a:rPr>
              <a:t>/cm</a:t>
            </a:r>
            <a:r>
              <a:rPr lang="en-US" b="1" baseline="30000" dirty="0" smtClean="0">
                <a:cs typeface="Apple Chancery"/>
              </a:rPr>
              <a:t>2  </a:t>
            </a:r>
            <a:r>
              <a:rPr lang="en-US" b="1" dirty="0" smtClean="0">
                <a:solidFill>
                  <a:srgbClr val="0000FF"/>
                </a:solidFill>
                <a:cs typeface="Apple Chancery"/>
              </a:rPr>
              <a:t>NH</a:t>
            </a:r>
            <a:r>
              <a:rPr lang="en-US" b="1" baseline="-25000" dirty="0" smtClean="0">
                <a:solidFill>
                  <a:srgbClr val="0000FF"/>
                </a:solidFill>
                <a:cs typeface="Apple Chancery"/>
              </a:rPr>
              <a:t>3</a:t>
            </a:r>
            <a:r>
              <a:rPr lang="en-US" b="1" dirty="0" smtClean="0">
                <a:cs typeface="Apple Chancery"/>
              </a:rPr>
              <a:t> , 2.11 </a:t>
            </a:r>
            <a:r>
              <a:rPr lang="en-US" b="1" dirty="0">
                <a:cs typeface="Apple Chancery"/>
              </a:rPr>
              <a:t>*10</a:t>
            </a:r>
            <a:r>
              <a:rPr lang="en-US" b="1" baseline="30000" dirty="0">
                <a:cs typeface="Apple Chancery"/>
              </a:rPr>
              <a:t>42</a:t>
            </a:r>
            <a:r>
              <a:rPr lang="en-US" b="1" dirty="0">
                <a:cs typeface="Apple Chancery"/>
              </a:rPr>
              <a:t>/</a:t>
            </a:r>
            <a:r>
              <a:rPr lang="en-US" b="1" dirty="0" smtClean="0">
                <a:cs typeface="Apple Chancery"/>
              </a:rPr>
              <a:t>cm</a:t>
            </a:r>
            <a:r>
              <a:rPr lang="en-US" b="1" baseline="30000" dirty="0" smtClean="0">
                <a:cs typeface="Apple Chancery"/>
              </a:rPr>
              <a:t>2  </a:t>
            </a:r>
            <a:r>
              <a:rPr lang="en-US" b="1" dirty="0" smtClean="0">
                <a:solidFill>
                  <a:srgbClr val="FF0000"/>
                </a:solidFill>
                <a:cs typeface="Apple Chancery"/>
              </a:rPr>
              <a:t>ND</a:t>
            </a:r>
            <a:r>
              <a:rPr lang="en-US" b="1" baseline="-25000" dirty="0" smtClean="0">
                <a:solidFill>
                  <a:srgbClr val="FF0000"/>
                </a:solidFill>
                <a:cs typeface="Apple Chancery"/>
              </a:rPr>
              <a:t>3</a:t>
            </a:r>
            <a:r>
              <a:rPr lang="en-US" b="1" baseline="-25000" dirty="0" smtClean="0">
                <a:cs typeface="Apple Chancery"/>
              </a:rPr>
              <a:t> </a:t>
            </a:r>
            <a:r>
              <a:rPr lang="en-US" dirty="0" smtClean="0">
                <a:cs typeface="Apple Chancery"/>
              </a:rPr>
              <a:t>for 2 years</a:t>
            </a:r>
            <a:endParaRPr lang="en-US" b="1" dirty="0">
              <a:cs typeface="Apple Chancery"/>
            </a:endParaRPr>
          </a:p>
          <a:p>
            <a:pPr marL="342900" indent="-342900">
              <a:buFont typeface="Arial"/>
              <a:buChar char="•"/>
            </a:pPr>
            <a:endParaRPr lang="en-US" b="1" dirty="0"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327416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788"/>
            <a:ext cx="8229600" cy="705569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ekton Pro Bold"/>
                <a:cs typeface="Tekton Pro Bold"/>
              </a:rPr>
              <a:t>Polarization in a Nut Shell</a:t>
            </a:r>
            <a:endParaRPr lang="en-US" sz="2400" dirty="0">
              <a:solidFill>
                <a:srgbClr val="0000FF"/>
              </a:solidFill>
              <a:latin typeface="Tekton Pro Bold"/>
              <a:cs typeface="Tekton Pro Bold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274358"/>
              </p:ext>
            </p:extLst>
          </p:nvPr>
        </p:nvGraphicFramePr>
        <p:xfrm>
          <a:off x="192282" y="1455738"/>
          <a:ext cx="2089151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4" name="Equation" r:id="rId4" imgW="1193800" imgH="469900" progId="Equation.DSMT4">
                  <p:embed/>
                </p:oleObj>
              </mc:Choice>
              <mc:Fallback>
                <p:oleObj name="Equation" r:id="rId4" imgW="11938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2282" y="1455738"/>
                        <a:ext cx="2089151" cy="82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29242" y="1253750"/>
            <a:ext cx="3197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Thermal Equilibrium TE: T=1K, H=5T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e</a:t>
            </a:r>
            <a:r>
              <a:rPr lang="en-US" dirty="0" smtClean="0"/>
              <a:t> = .998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p</a:t>
            </a:r>
            <a:r>
              <a:rPr lang="en-US" baseline="-25000" dirty="0" smtClean="0"/>
              <a:t> </a:t>
            </a:r>
            <a:r>
              <a:rPr lang="en-US" dirty="0" smtClean="0"/>
              <a:t>=.005 since </a:t>
            </a:r>
            <a:r>
              <a:rPr lang="en-US" dirty="0" err="1" smtClean="0"/>
              <a:t>μ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 </a:t>
            </a:r>
            <a:r>
              <a:rPr lang="en-US" dirty="0" smtClean="0"/>
              <a:t>/ </a:t>
            </a:r>
            <a:r>
              <a:rPr lang="en-US" dirty="0" err="1" smtClean="0"/>
              <a:t>μ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~ 10</a:t>
            </a:r>
            <a:r>
              <a:rPr lang="en-US" baseline="30000" dirty="0" smtClean="0"/>
              <a:t>-3</a:t>
            </a:r>
            <a:endParaRPr lang="en-US" dirty="0"/>
          </a:p>
        </p:txBody>
      </p:sp>
      <p:pic>
        <p:nvPicPr>
          <p:cNvPr id="26" name="Picture 25" descr="TE_measure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47" y="813357"/>
            <a:ext cx="2979039" cy="21278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9" y="813357"/>
            <a:ext cx="4965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Polarization </a:t>
            </a:r>
            <a:r>
              <a:rPr lang="en-US" i="1" dirty="0" smtClean="0"/>
              <a:t>P for paramagnetic materials:</a:t>
            </a:r>
            <a:endParaRPr lang="en-US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5211946" y="3800792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142072" y="3526268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142072" y="4084163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5940147" y="3534762"/>
            <a:ext cx="201926" cy="274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940147" y="3809286"/>
            <a:ext cx="201926" cy="283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211946" y="5471411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142072" y="5196886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142072" y="5754782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5940147" y="5205381"/>
            <a:ext cx="201926" cy="274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940147" y="5479905"/>
            <a:ext cx="201926" cy="2833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7235839" y="3534762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235839" y="4092657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235839" y="5205381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7235839" y="5763276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8315867" y="3543256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8315867" y="4101152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315867" y="5213875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8315867" y="5771770"/>
            <a:ext cx="728201" cy="8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Up Arrow 90"/>
          <p:cNvSpPr/>
          <p:nvPr/>
        </p:nvSpPr>
        <p:spPr>
          <a:xfrm rot="10800000" flipH="1">
            <a:off x="5503874" y="5247851"/>
            <a:ext cx="122731" cy="452900"/>
          </a:xfrm>
          <a:prstGeom prst="upArrow">
            <a:avLst/>
          </a:prstGeom>
          <a:solidFill>
            <a:schemeClr val="tx2"/>
          </a:solidFill>
          <a:ln>
            <a:solidFill>
              <a:schemeClr val="tx1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Up Arrow 91"/>
          <p:cNvSpPr/>
          <p:nvPr/>
        </p:nvSpPr>
        <p:spPr>
          <a:xfrm flipH="1">
            <a:off x="5503874" y="3526268"/>
            <a:ext cx="122730" cy="452900"/>
          </a:xfrm>
          <a:prstGeom prst="up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Up Arrow 92"/>
          <p:cNvSpPr/>
          <p:nvPr/>
        </p:nvSpPr>
        <p:spPr>
          <a:xfrm rot="10800000" flipH="1">
            <a:off x="6229450" y="4970436"/>
            <a:ext cx="122731" cy="452900"/>
          </a:xfrm>
          <a:prstGeom prst="upArrow">
            <a:avLst/>
          </a:prstGeom>
          <a:solidFill>
            <a:schemeClr val="tx2"/>
          </a:solidFill>
          <a:ln>
            <a:solidFill>
              <a:schemeClr val="tx1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Up Arrow 93"/>
          <p:cNvSpPr/>
          <p:nvPr/>
        </p:nvSpPr>
        <p:spPr>
          <a:xfrm rot="10800000" flipH="1">
            <a:off x="6229449" y="5553814"/>
            <a:ext cx="122732" cy="452900"/>
          </a:xfrm>
          <a:prstGeom prst="upArrow">
            <a:avLst/>
          </a:prstGeom>
          <a:solidFill>
            <a:schemeClr val="tx2"/>
          </a:solidFill>
          <a:ln>
            <a:solidFill>
              <a:schemeClr val="tx1"/>
            </a:solidFill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Up Arrow 94"/>
          <p:cNvSpPr/>
          <p:nvPr/>
        </p:nvSpPr>
        <p:spPr>
          <a:xfrm flipH="1">
            <a:off x="6229452" y="3296928"/>
            <a:ext cx="122730" cy="452900"/>
          </a:xfrm>
          <a:prstGeom prst="up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Up Arrow 95"/>
          <p:cNvSpPr/>
          <p:nvPr/>
        </p:nvSpPr>
        <p:spPr>
          <a:xfrm flipH="1">
            <a:off x="6229449" y="3883196"/>
            <a:ext cx="122730" cy="452900"/>
          </a:xfrm>
          <a:prstGeom prst="up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Up Arrow 96"/>
          <p:cNvSpPr/>
          <p:nvPr/>
        </p:nvSpPr>
        <p:spPr>
          <a:xfrm rot="10800000" flipH="1">
            <a:off x="6499457" y="5052665"/>
            <a:ext cx="204551" cy="348257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Up Arrow 97"/>
          <p:cNvSpPr/>
          <p:nvPr/>
        </p:nvSpPr>
        <p:spPr>
          <a:xfrm rot="10800000" flipH="1">
            <a:off x="6499457" y="3377621"/>
            <a:ext cx="204551" cy="348257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Up Arrow 98"/>
          <p:cNvSpPr/>
          <p:nvPr/>
        </p:nvSpPr>
        <p:spPr>
          <a:xfrm flipH="1">
            <a:off x="6499457" y="3910034"/>
            <a:ext cx="204551" cy="348257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Up Arrow 99"/>
          <p:cNvSpPr/>
          <p:nvPr/>
        </p:nvSpPr>
        <p:spPr>
          <a:xfrm flipH="1">
            <a:off x="6499456" y="5553814"/>
            <a:ext cx="204551" cy="348257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7568371" y="3551750"/>
            <a:ext cx="8182" cy="2211526"/>
          </a:xfrm>
          <a:prstGeom prst="straightConnector1">
            <a:avLst/>
          </a:prstGeom>
          <a:ln w="57150" cmpd="sng">
            <a:solidFill>
              <a:schemeClr val="tx1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 flipV="1">
            <a:off x="8653956" y="4101152"/>
            <a:ext cx="8183" cy="1121218"/>
          </a:xfrm>
          <a:prstGeom prst="straightConnector1">
            <a:avLst/>
          </a:prstGeom>
          <a:ln w="57150" cmpd="sng">
            <a:solidFill>
              <a:schemeClr val="tx1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Up Arrow 102"/>
          <p:cNvSpPr/>
          <p:nvPr/>
        </p:nvSpPr>
        <p:spPr>
          <a:xfrm>
            <a:off x="4786481" y="3910034"/>
            <a:ext cx="343645" cy="1469651"/>
          </a:xfrm>
          <a:prstGeom prst="upArrow">
            <a:avLst/>
          </a:prstGeom>
          <a:solidFill>
            <a:srgbClr val="3366FF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4770423" y="5601888"/>
            <a:ext cx="343645" cy="44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endParaRPr lang="en-US" sz="3200" dirty="0"/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5719232" y="3809286"/>
            <a:ext cx="0" cy="16706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5113917" y="4488812"/>
            <a:ext cx="1590090" cy="516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ν</a:t>
            </a:r>
            <a:r>
              <a:rPr lang="en-US" sz="2400" baseline="-25000" dirty="0" err="1" smtClean="0"/>
              <a:t>e</a:t>
            </a:r>
            <a:r>
              <a:rPr lang="en-US" sz="2400" baseline="-25000" dirty="0" smtClean="0"/>
              <a:t> =</a:t>
            </a:r>
            <a:r>
              <a:rPr lang="en-US" sz="2400" dirty="0" smtClean="0"/>
              <a:t> </a:t>
            </a:r>
            <a:r>
              <a:rPr lang="en-US" dirty="0" smtClean="0"/>
              <a:t>140GHz</a:t>
            </a:r>
            <a:endParaRPr lang="en-US" dirty="0"/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8850325" y="3551750"/>
            <a:ext cx="0" cy="55789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6887215" y="6047775"/>
            <a:ext cx="1237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ν</a:t>
            </a:r>
            <a:r>
              <a:rPr lang="en-US" sz="2800" baseline="-25000" dirty="0" smtClean="0"/>
              <a:t>e</a:t>
            </a:r>
            <a:r>
              <a:rPr lang="en-US" sz="2800" dirty="0" smtClean="0"/>
              <a:t>+</a:t>
            </a:r>
            <a:r>
              <a:rPr lang="el-GR" sz="2800" dirty="0" smtClean="0"/>
              <a:t>ν</a:t>
            </a:r>
            <a:r>
              <a:rPr lang="en-US" sz="2800" baseline="-25000" dirty="0"/>
              <a:t>p</a:t>
            </a:r>
            <a:endParaRPr lang="en-US" sz="2800" dirty="0"/>
          </a:p>
        </p:txBody>
      </p:sp>
      <p:sp>
        <p:nvSpPr>
          <p:cNvPr id="109" name="Rectangle 108"/>
          <p:cNvSpPr/>
          <p:nvPr/>
        </p:nvSpPr>
        <p:spPr>
          <a:xfrm>
            <a:off x="8391068" y="6047775"/>
            <a:ext cx="632856" cy="3989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dirty="0" smtClean="0"/>
              <a:t>ν</a:t>
            </a:r>
            <a:r>
              <a:rPr lang="el-GR" sz="2800" baseline="-25000" dirty="0" smtClean="0"/>
              <a:t>e</a:t>
            </a:r>
            <a:r>
              <a:rPr lang="en-US" sz="2800" dirty="0" smtClean="0"/>
              <a:t>-</a:t>
            </a:r>
            <a:r>
              <a:rPr lang="el-GR" sz="2800" dirty="0" smtClean="0"/>
              <a:t>ν</a:t>
            </a:r>
            <a:r>
              <a:rPr lang="en-US" sz="2800" baseline="-25000" dirty="0" smtClean="0"/>
              <a:t>p</a:t>
            </a:r>
            <a:endParaRPr lang="en-US" sz="2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6887215" y="6489196"/>
            <a:ext cx="2153650" cy="28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micro wave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5113917" y="5847162"/>
            <a:ext cx="1440037" cy="28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6499456" y="4361497"/>
            <a:ext cx="11791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protons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867657" y="6343878"/>
            <a:ext cx="1517897" cy="413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Hydrogen</a:t>
            </a:r>
            <a:endParaRPr lang="en-US" dirty="0"/>
          </a:p>
        </p:txBody>
      </p:sp>
      <p:sp>
        <p:nvSpPr>
          <p:cNvPr id="114" name="Right Arrow 113"/>
          <p:cNvSpPr/>
          <p:nvPr/>
        </p:nvSpPr>
        <p:spPr>
          <a:xfrm>
            <a:off x="4231264" y="1455362"/>
            <a:ext cx="1765305" cy="822324"/>
          </a:xfrm>
          <a:prstGeom prst="rightArrow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Picture 114" descr="Pol_measure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82" y="3481594"/>
            <a:ext cx="3272565" cy="2419430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540048" y="5901024"/>
            <a:ext cx="3652253" cy="459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Keith et al. NIM A 501 (2003), 327 JLAB</a:t>
            </a:r>
          </a:p>
          <a:p>
            <a:r>
              <a:rPr lang="en-US" sz="1400" dirty="0" smtClean="0"/>
              <a:t>Well established technology: SLAC, JLAB,  PSI …</a:t>
            </a:r>
            <a:endParaRPr lang="en-US" sz="1400" dirty="0"/>
          </a:p>
        </p:txBody>
      </p:sp>
      <p:sp>
        <p:nvSpPr>
          <p:cNvPr id="117" name="TextBox 116"/>
          <p:cNvSpPr txBox="1"/>
          <p:nvPr/>
        </p:nvSpPr>
        <p:spPr>
          <a:xfrm>
            <a:off x="250922" y="3112262"/>
            <a:ext cx="394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Polarization Measurement P~92 %</a:t>
            </a:r>
            <a:endParaRPr lang="en-US" dirty="0"/>
          </a:p>
        </p:txBody>
      </p:sp>
      <p:sp>
        <p:nvSpPr>
          <p:cNvPr id="118" name="Right Arrow 117"/>
          <p:cNvSpPr/>
          <p:nvPr/>
        </p:nvSpPr>
        <p:spPr>
          <a:xfrm rot="10800000">
            <a:off x="3181321" y="4238662"/>
            <a:ext cx="1390679" cy="595828"/>
          </a:xfrm>
          <a:prstGeom prst="rightArrow">
            <a:avLst/>
          </a:prstGeom>
          <a:solidFill>
            <a:schemeClr val="accent4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64040" y="1253750"/>
            <a:ext cx="57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</a:t>
            </a:r>
            <a:endParaRPr lang="en-US" dirty="0"/>
          </a:p>
        </p:txBody>
      </p:sp>
      <p:pic>
        <p:nvPicPr>
          <p:cNvPr id="54" name="Content Placeholder 3" descr="Slide1.jpe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" r="-443"/>
          <a:stretch/>
        </p:blipFill>
        <p:spPr>
          <a:xfrm>
            <a:off x="3674706" y="2632821"/>
            <a:ext cx="1049332" cy="1375789"/>
          </a:xfrm>
          <a:prstGeom prst="rect">
            <a:avLst/>
          </a:prstGeom>
        </p:spPr>
      </p:pic>
      <p:sp>
        <p:nvSpPr>
          <p:cNvPr id="55" name="Donut 54"/>
          <p:cNvSpPr/>
          <p:nvPr/>
        </p:nvSpPr>
        <p:spPr>
          <a:xfrm flipV="1">
            <a:off x="3674917" y="2636162"/>
            <a:ext cx="495011" cy="239151"/>
          </a:xfrm>
          <a:prstGeom prst="donut">
            <a:avLst>
              <a:gd name="adj" fmla="val 5411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Donut 56"/>
          <p:cNvSpPr/>
          <p:nvPr/>
        </p:nvSpPr>
        <p:spPr>
          <a:xfrm flipV="1">
            <a:off x="3983758" y="3570135"/>
            <a:ext cx="495011" cy="239151"/>
          </a:xfrm>
          <a:prstGeom prst="donut">
            <a:avLst>
              <a:gd name="adj" fmla="val 5411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3910034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NMR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42422" y="3244334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NMR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04008" y="1165399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NMR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5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10960</TotalTime>
  <Words>1764</Words>
  <Application>Microsoft Macintosh PowerPoint</Application>
  <PresentationFormat>On-screen Show (4:3)</PresentationFormat>
  <Paragraphs>360</Paragraphs>
  <Slides>22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Equation</vt:lpstr>
      <vt:lpstr>E1039 @ FNAL:  Measuring the        and      Sivers Asymmetry  </vt:lpstr>
      <vt:lpstr>Where are we today</vt:lpstr>
      <vt:lpstr>Path Forward</vt:lpstr>
      <vt:lpstr>The Sivers Function</vt:lpstr>
      <vt:lpstr>How to Access Sea Quark Sivers Distribution with Drell-Yan</vt:lpstr>
      <vt:lpstr>PowerPoint Presentation</vt:lpstr>
      <vt:lpstr>PowerPoint Presentation</vt:lpstr>
      <vt:lpstr>How do we measure the  Asymmetry</vt:lpstr>
      <vt:lpstr>Polarization in a Nut Shell</vt:lpstr>
      <vt:lpstr>To summarize:</vt:lpstr>
      <vt:lpstr>The Polarized Target System</vt:lpstr>
      <vt:lpstr>The E1039 Target</vt:lpstr>
      <vt:lpstr>Developed new NMR system</vt:lpstr>
      <vt:lpstr>E1039 Target and FMAG</vt:lpstr>
      <vt:lpstr>PowerPoint Presentation</vt:lpstr>
      <vt:lpstr>Projected  Statistical Precision with a Polarized Target at SeaQuest</vt:lpstr>
      <vt:lpstr>PowerPoint Presentation</vt:lpstr>
      <vt:lpstr>Thank You </vt:lpstr>
      <vt:lpstr>Tensor Polarization of Deuteron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andi klein</cp:lastModifiedBy>
  <cp:revision>257</cp:revision>
  <cp:lastPrinted>2016-09-21T15:07:26Z</cp:lastPrinted>
  <dcterms:created xsi:type="dcterms:W3CDTF">2013-10-30T14:11:59Z</dcterms:created>
  <dcterms:modified xsi:type="dcterms:W3CDTF">2016-09-27T13:02:10Z</dcterms:modified>
</cp:coreProperties>
</file>