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9" r:id="rId3"/>
    <p:sldId id="258" r:id="rId4"/>
    <p:sldId id="262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71" r:id="rId14"/>
    <p:sldId id="269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9" autoAdjust="0"/>
    <p:restoredTop sz="86372" autoAdjust="0"/>
  </p:normalViewPr>
  <p:slideViewPr>
    <p:cSldViewPr>
      <p:cViewPr varScale="1">
        <p:scale>
          <a:sx n="61" d="100"/>
          <a:sy n="61" d="100"/>
        </p:scale>
        <p:origin x="-85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ED556F-C01A-43EF-950D-4113D694F8A3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726A6-3ADA-41F0-8DD0-23A7D18CE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835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726A6-3ADA-41F0-8DD0-23A7D18CE2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589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726A6-3ADA-41F0-8DD0-23A7D18CE2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120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726A6-3ADA-41F0-8DD0-23A7D18CE2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87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726A6-3ADA-41F0-8DD0-23A7D18CE2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713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726A6-3ADA-41F0-8DD0-23A7D18CE2B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503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Are the quoted values consistent with plots?  And consistent with what we said in paper?</a:t>
            </a:r>
          </a:p>
          <a:p>
            <a:r>
              <a:rPr lang="en-US" dirty="0" smtClean="0"/>
              <a:t>Change legend</a:t>
            </a:r>
            <a:r>
              <a:rPr lang="en-US" baseline="0" dirty="0" smtClean="0"/>
              <a:t> in bottom plot, QE for DBR should be red, or graph should be black….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726A6-3ADA-41F0-8DD0-23A7D18CE2B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034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3074" name="Picture 2" descr="http://www.svta.com/images/site/logo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6357424"/>
            <a:ext cx="844061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imp.cas.cn/images/cn74toplogo01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39"/>
          <a:stretch/>
        </p:blipFill>
        <p:spPr bwMode="auto">
          <a:xfrm>
            <a:off x="5385533" y="6357424"/>
            <a:ext cx="481867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cas.cn/images/ch_plk_03_2014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66"/>
          <a:stretch/>
        </p:blipFill>
        <p:spPr bwMode="auto">
          <a:xfrm>
            <a:off x="6049572" y="6350390"/>
            <a:ext cx="351228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Jefferson Lab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357" y="6350390"/>
            <a:ext cx="1613043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5257800" y="6581001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5832786" y="6581001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</a:t>
            </a:r>
            <a:endParaRPr lang="en-US" sz="1200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6366186" y="6581001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</a:t>
            </a:r>
            <a:endParaRPr lang="en-US" sz="1200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8077200" y="6581001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00400" y="6367438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00400" y="6367438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830763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Wingdings" panose="05000000000000000000" pitchFamily="2" charset="2"/>
              <a:buChar char="§"/>
              <a:defRPr sz="24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416675"/>
            <a:ext cx="609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Line 2"/>
          <p:cNvSpPr>
            <a:spLocks noChangeShapeType="1"/>
          </p:cNvSpPr>
          <p:nvPr userDrawn="1"/>
        </p:nvSpPr>
        <p:spPr bwMode="auto">
          <a:xfrm>
            <a:off x="457200" y="914400"/>
            <a:ext cx="8229599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pic>
        <p:nvPicPr>
          <p:cNvPr id="8" name="Picture 4" descr="Jefferson Lab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4757" y="6324600"/>
            <a:ext cx="1613043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00400" y="6367438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200400" y="6367438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200400" y="6367438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200400" y="6367438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200400" y="6367438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200400" y="6367438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200400" y="6367438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2050" name="Picture 2" descr="University of Illinois at Urbana-Champaign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324600"/>
            <a:ext cx="921956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2057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Record-level quantum efficiency from a high polarization strained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GaAs/</a:t>
            </a: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GaAsP</a:t>
            </a:r>
            <a:r>
              <a:rPr lang="en-US" sz="3200" dirty="0" smtClean="0"/>
              <a:t> </a:t>
            </a:r>
            <a:r>
              <a:rPr lang="en-US" sz="3200" dirty="0" err="1" smtClean="0"/>
              <a:t>superlattice</a:t>
            </a:r>
            <a:r>
              <a:rPr lang="en-US" sz="3200" dirty="0" smtClean="0"/>
              <a:t> photocathode with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Distributed Bragg Reflector</a:t>
            </a:r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4008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Wei Liu</a:t>
            </a:r>
            <a:r>
              <a:rPr lang="en-US" baseline="30000" dirty="0" smtClean="0"/>
              <a:t>1,2,3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73080" y="4114800"/>
            <a:ext cx="64008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Shukui</a:t>
            </a:r>
            <a:r>
              <a:rPr lang="en-US" dirty="0" smtClean="0"/>
              <a:t> Zhang, Matt </a:t>
            </a:r>
            <a:r>
              <a:rPr lang="en-US" dirty="0" err="1" smtClean="0"/>
              <a:t>Poelker</a:t>
            </a:r>
            <a:r>
              <a:rPr lang="en-US" dirty="0" smtClean="0"/>
              <a:t>, Marcy Stutzman</a:t>
            </a:r>
            <a:endParaRPr lang="en-US" dirty="0"/>
          </a:p>
          <a:p>
            <a:r>
              <a:rPr lang="en-US" dirty="0" smtClean="0"/>
              <a:t>Jefferson Lab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Yiqiao</a:t>
            </a:r>
            <a:r>
              <a:rPr lang="en-US" dirty="0" smtClean="0"/>
              <a:t> Chen, </a:t>
            </a:r>
            <a:r>
              <a:rPr lang="en-US" dirty="0" err="1" smtClean="0"/>
              <a:t>Wentao</a:t>
            </a:r>
            <a:r>
              <a:rPr lang="en-US" dirty="0" smtClean="0"/>
              <a:t> Lu, Aaron Moy</a:t>
            </a:r>
          </a:p>
          <a:p>
            <a:r>
              <a:rPr lang="en-US" dirty="0" smtClean="0"/>
              <a:t>SVT Associates</a:t>
            </a:r>
          </a:p>
        </p:txBody>
      </p:sp>
    </p:spTree>
    <p:extLst>
      <p:ext uri="{BB962C8B-B14F-4D97-AF65-F5344CB8AC3E}">
        <p14:creationId xmlns:p14="http://schemas.microsoft.com/office/powerpoint/2010/main" val="295772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 results for DBR photocathode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953000" y="1524000"/>
                <a:ext cx="3962400" cy="19002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At 776 nm: 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dirty="0" smtClean="0"/>
                  <a:t>Absorption: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21.03%</m:t>
                    </m:r>
                  </m:oMath>
                </a14:m>
                <a:endParaRPr lang="en-US" sz="2400" dirty="0" smtClean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dirty="0" smtClean="0"/>
                  <a:t>QE: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/>
                      </a:rPr>
                      <m:t>6.4</m:t>
                    </m:r>
                    <m:r>
                      <a:rPr lang="en-US" sz="2400" i="1" dirty="0" smtClean="0">
                        <a:latin typeface="Cambria Math"/>
                      </a:rPr>
                      <m:t>%</m:t>
                    </m:r>
                  </m:oMath>
                </a14:m>
                <a:endParaRPr lang="en-US" sz="2400" dirty="0" smtClean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dirty="0" smtClean="0"/>
                  <a:t>Enhancement: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/>
                      </a:rPr>
                      <m:t>7.4</m:t>
                    </m:r>
                  </m:oMath>
                </a14:m>
                <a:endParaRPr lang="en-US" sz="24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53000" y="1524000"/>
                <a:ext cx="3962400" cy="1900200"/>
              </a:xfrm>
              <a:blipFill rotWithShape="1">
                <a:blip r:embed="rId3"/>
                <a:stretch>
                  <a:fillRect l="-3231" t="-2885" b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488086" y="4746829"/>
            <a:ext cx="401801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/>
              <a:t>Calculated absorption, reflectivity and transmittance of the DBR photocathode, QE for the DBR photocathode, the absorption and QE enhancement </a:t>
            </a:r>
            <a:r>
              <a:rPr lang="en-US" sz="1400" dirty="0" smtClean="0"/>
              <a:t>factors compared </a:t>
            </a:r>
            <a:r>
              <a:rPr lang="en-US" sz="1400" dirty="0"/>
              <a:t>to the photocathode without the DBR.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556760" y="3977640"/>
                <a:ext cx="4572000" cy="146591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/>
                        </a:rPr>
                        <m:t>𝑄𝐸</m:t>
                      </m:r>
                      <m:d>
                        <m:dPr>
                          <m:ctrlPr>
                            <a:rPr lang="en-US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i="1">
                              <a:latin typeface="Cambria Math"/>
                            </a:rPr>
                            <m:t>𝜆</m:t>
                          </m:r>
                        </m:e>
                      </m:d>
                      <m:r>
                        <a:rPr lang="en-US" sz="1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𝐿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sz="1400" i="1"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n-US" sz="1400" i="1">
                              <a:latin typeface="Cambria Math"/>
                            </a:rPr>
                            <m:t>1+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</a:rPr>
                                    <m:t>𝜆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  <m:r>
                        <a:rPr lang="en-US" sz="14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>
                                  <a:latin typeface="Cambria Math"/>
                                </a:rPr>
                                <m:t>Γ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1400">
                              <a:latin typeface="Cambria Math"/>
                            </a:rPr>
                            <m:t>exp</m:t>
                          </m:r>
                          <m:r>
                            <a:rPr lang="en-US" sz="1400" i="1">
                              <a:latin typeface="Cambria Math"/>
                            </a:rPr>
                            <m:t>[</m:t>
                          </m:r>
                          <m:r>
                            <a:rPr lang="en-US" sz="1400" i="1">
                              <a:latin typeface="Cambria Math"/>
                            </a:rPr>
                            <m:t>𝑘</m:t>
                          </m:r>
                          <m:r>
                            <a:rPr lang="en-US" sz="1400" i="1">
                              <a:latin typeface="Cambria Math"/>
                            </a:rPr>
                            <m:t>(−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400" i="1">
                                  <a:latin typeface="Cambria Math"/>
                                </a:rPr>
                                <m:t>1.42</m:t>
                              </m:r>
                            </m:den>
                          </m:f>
                          <m:r>
                            <a:rPr lang="en-US" sz="14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latin typeface="Cambria Math"/>
                                </a:rPr>
                                <m:t>𝜆</m:t>
                              </m:r>
                            </m:num>
                            <m:den>
                              <m:r>
                                <a:rPr lang="en-US" sz="1400" i="1">
                                  <a:latin typeface="Cambria Math"/>
                                </a:rPr>
                                <m:t>1240</m:t>
                              </m:r>
                            </m:den>
                          </m:f>
                          <m:r>
                            <a:rPr lang="en-US" sz="1400" i="1">
                              <a:latin typeface="Cambria Math"/>
                            </a:rPr>
                            <m:t>)]</m:t>
                          </m:r>
                          <m:r>
                            <a:rPr lang="en-US" sz="1400" i="1"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n-US" sz="1400" i="1">
                              <a:latin typeface="Cambria Math"/>
                            </a:rPr>
                            <m:t>1+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</a:rPr>
                                    <m:t>𝜆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>
                                      <a:latin typeface="Cambria Math"/>
                                    </a:rPr>
                                    <m:t>Γ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  <m:r>
                        <a:rPr lang="en-US" sz="1400" i="1">
                          <a:latin typeface="Cambria Math"/>
                        </a:rPr>
                        <m:t>[</m:t>
                      </m:r>
                      <m:sSub>
                        <m:sSubPr>
                          <m:ctrlPr>
                            <a:rPr lang="en-U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>
                              <a:latin typeface="Cambria Math"/>
                            </a:rPr>
                            <m:t>Γ</m:t>
                          </m:r>
                        </m:sub>
                      </m:sSub>
                      <m:r>
                        <a:rPr lang="en-US" sz="14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𝐿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>
                                  <a:latin typeface="Cambria Math"/>
                                </a:rPr>
                                <m:t>Γ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𝜆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sz="1400" i="1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>
                                  <a:latin typeface="Cambria Math"/>
                                </a:rPr>
                                <m:t>Γ</m:t>
                              </m:r>
                            </m:sub>
                          </m:sSub>
                          <m:r>
                            <a:rPr lang="en-US" sz="14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>
                                  <a:latin typeface="Cambria Math"/>
                                </a:rPr>
                                <m:t>L</m:t>
                              </m:r>
                            </m:sub>
                          </m:sSub>
                          <m:r>
                            <a:rPr lang="en-US" sz="1400" i="1">
                              <a:latin typeface="Cambria Math"/>
                            </a:rPr>
                            <m:t>)(1+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</a:rPr>
                                    <m:t>𝜆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400" i="1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en-US" sz="1400" i="1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6760" y="3977640"/>
                <a:ext cx="4572000" cy="146591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416675"/>
            <a:ext cx="630191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26" name="Picture 2" descr="C:\Users\Administrator\Desktop\data for paper\DBR SL\calculation_resul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4559292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618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5840" y="1600200"/>
            <a:ext cx="3794760" cy="3124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At 776 nm: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For non-DBR: QE - 0.89% and Polarization - 92%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For DBR: QE - 6.4% and Polarization - 84%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QE Enhancement: 7.2, very close to predicted</a:t>
            </a:r>
          </a:p>
        </p:txBody>
      </p:sp>
      <p:sp>
        <p:nvSpPr>
          <p:cNvPr id="6" name="Rectangle 5"/>
          <p:cNvSpPr/>
          <p:nvPr/>
        </p:nvSpPr>
        <p:spPr>
          <a:xfrm>
            <a:off x="4678680" y="5334000"/>
            <a:ext cx="3931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(a) The QE and polarization for the strained GaAs/</a:t>
            </a:r>
            <a:r>
              <a:rPr lang="en-US" sz="1200" dirty="0" err="1"/>
              <a:t>GaAsP</a:t>
            </a:r>
            <a:r>
              <a:rPr lang="en-US" sz="1200" dirty="0"/>
              <a:t> </a:t>
            </a:r>
            <a:r>
              <a:rPr lang="en-US" sz="1200" dirty="0" err="1"/>
              <a:t>superlattice</a:t>
            </a:r>
            <a:r>
              <a:rPr lang="en-US" sz="1200" dirty="0"/>
              <a:t> photocathodes with and without DBR as a function of the wavelength; (b) Reflectivity and QE enhancement factor of photocathode with DBR as a function of the wavelength.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050" name="Picture 2" descr="C:\Users\Administrator\Desktop\data for paper\DBR SL\experiment_res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30" y="1143000"/>
            <a:ext cx="41910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81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Figure of merit </a:t>
            </a:r>
            <a:r>
              <a:rPr lang="en-US" dirty="0" smtClean="0"/>
              <a:t>of</a:t>
            </a:r>
            <a:r>
              <a:rPr lang="en-US" dirty="0" smtClean="0"/>
              <a:t> </a:t>
            </a:r>
            <a:r>
              <a:rPr lang="en-US" dirty="0" smtClean="0"/>
              <a:t>polarized electron sources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2565537"/>
              </p:ext>
            </p:extLst>
          </p:nvPr>
        </p:nvGraphicFramePr>
        <p:xfrm>
          <a:off x="1295400" y="1447800"/>
          <a:ext cx="6400799" cy="335280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187483"/>
                <a:gridCol w="1518370"/>
                <a:gridCol w="530786"/>
                <a:gridCol w="741492"/>
                <a:gridCol w="1422668"/>
              </a:tblGrid>
              <a:tr h="8425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Cathode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Ref.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P(%)</a:t>
                      </a:r>
                      <a:endParaRPr lang="en-US" sz="14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QE (%)</a:t>
                      </a:r>
                      <a:endParaRPr lang="en-US" sz="14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Figures of Merit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(P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QE)</a:t>
                      </a:r>
                      <a:endParaRPr lang="en-US" sz="14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</a:tr>
              <a:tr h="5617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GaAs/GaAsP</a:t>
                      </a:r>
                      <a:r>
                        <a:rPr lang="en-US" sz="1400" baseline="-25000" dirty="0">
                          <a:effectLst/>
                        </a:rPr>
                        <a:t>0.36 </a:t>
                      </a:r>
                      <a:r>
                        <a:rPr lang="en-US" sz="1400" dirty="0">
                          <a:effectLst/>
                        </a:rPr>
                        <a:t>(no DBR)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SLAC/SVT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86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1.2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0.89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</a:tr>
              <a:tr h="5442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GaAs/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GaAsP</a:t>
                      </a:r>
                      <a:r>
                        <a:rPr lang="en-US" sz="1400" kern="12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0.38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(no DBR)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Nagoya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92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1.6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1.35</a:t>
                      </a:r>
                      <a:endParaRPr lang="en-US" sz="14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</a:tr>
              <a:tr h="5617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Al</a:t>
                      </a:r>
                      <a:r>
                        <a:rPr lang="en-US" sz="1400" baseline="-25000" dirty="0">
                          <a:effectLst/>
                        </a:rPr>
                        <a:t>0.19</a:t>
                      </a:r>
                      <a:r>
                        <a:rPr lang="en-US" sz="1400" dirty="0">
                          <a:effectLst/>
                        </a:rPr>
                        <a:t>In</a:t>
                      </a:r>
                      <a:r>
                        <a:rPr lang="en-US" sz="1400" baseline="-25000" dirty="0">
                          <a:effectLst/>
                        </a:rPr>
                        <a:t>0.2</a:t>
                      </a:r>
                      <a:r>
                        <a:rPr lang="en-US" sz="1400" dirty="0">
                          <a:effectLst/>
                        </a:rPr>
                        <a:t>GaAs/Al</a:t>
                      </a:r>
                      <a:r>
                        <a:rPr lang="en-US" sz="1400" baseline="-25000" dirty="0">
                          <a:effectLst/>
                        </a:rPr>
                        <a:t>0.4</a:t>
                      </a:r>
                      <a:r>
                        <a:rPr lang="en-US" sz="1400" dirty="0">
                          <a:effectLst/>
                        </a:rPr>
                        <a:t>GaAs (with DBR)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St. </a:t>
                      </a:r>
                      <a:r>
                        <a:rPr lang="en-US" sz="1400" dirty="0" err="1" smtClean="0">
                          <a:effectLst/>
                        </a:rPr>
                        <a:t>Peterburg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92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0.85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0.72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</a:tr>
              <a:tr h="8425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GaAs/GaAsP</a:t>
                      </a:r>
                      <a:r>
                        <a:rPr lang="en-US" sz="1400" baseline="-25000" dirty="0">
                          <a:effectLst/>
                        </a:rPr>
                        <a:t>0.35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(with DBR)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JLab</a:t>
                      </a:r>
                      <a:r>
                        <a:rPr lang="en-US" sz="1400" dirty="0">
                          <a:effectLst/>
                        </a:rPr>
                        <a:t>/SVT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84</a:t>
                      </a:r>
                      <a:endParaRPr lang="en-US" sz="14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6.4</a:t>
                      </a:r>
                      <a:endParaRPr lang="en-US" sz="14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4.52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38200" y="5020270"/>
            <a:ext cx="723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good result comes from precise control of many layers - the biggest challenge!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Accurate modeling is necessary and very helpful.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175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221163"/>
          </a:xfrm>
        </p:spPr>
        <p:txBody>
          <a:bodyPr>
            <a:normAutofit/>
          </a:bodyPr>
          <a:lstStyle/>
          <a:p>
            <a:r>
              <a:rPr lang="en-US" dirty="0" smtClean="0"/>
              <a:t>Strained </a:t>
            </a:r>
            <a:r>
              <a:rPr lang="en-US" dirty="0"/>
              <a:t>GaAs/</a:t>
            </a:r>
            <a:r>
              <a:rPr lang="en-US" dirty="0" err="1"/>
              <a:t>GaAsP</a:t>
            </a:r>
            <a:r>
              <a:rPr lang="en-US" dirty="0"/>
              <a:t> </a:t>
            </a:r>
            <a:r>
              <a:rPr lang="en-US" dirty="0" err="1" smtClean="0"/>
              <a:t>superlattice</a:t>
            </a:r>
            <a:r>
              <a:rPr lang="en-US" dirty="0" smtClean="0"/>
              <a:t> photocathodes with DBR show dramatic QE enhancement of 7x, polarization over 84%.</a:t>
            </a:r>
          </a:p>
          <a:p>
            <a:r>
              <a:rPr lang="en-US" dirty="0" smtClean="0"/>
              <a:t>Further work to tune the wavelength and increase the  value </a:t>
            </a:r>
            <a:r>
              <a:rPr lang="en-US" dirty="0"/>
              <a:t>of </a:t>
            </a:r>
            <a:r>
              <a:rPr lang="en-US" dirty="0" smtClean="0"/>
              <a:t>QE peak </a:t>
            </a:r>
            <a:r>
              <a:rPr lang="en-US" dirty="0"/>
              <a:t>is going </a:t>
            </a:r>
            <a:r>
              <a:rPr lang="en-US" dirty="0" smtClean="0"/>
              <a:t>on. Expect </a:t>
            </a:r>
            <a:r>
              <a:rPr lang="en-US" dirty="0"/>
              <a:t>higher values at SPIN2018</a:t>
            </a:r>
            <a:r>
              <a:rPr lang="en-US" dirty="0" smtClean="0"/>
              <a:t>!</a:t>
            </a:r>
          </a:p>
          <a:p>
            <a:r>
              <a:rPr lang="en-US" dirty="0" smtClean="0"/>
              <a:t>DBR photocathodes will be used to produce high current polarized electron beams soon in CEBAF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178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09800"/>
            <a:ext cx="7772400" cy="20574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Thanks for your attention</a:t>
            </a:r>
            <a:endParaRPr lang="en-US" sz="5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09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apparatus</a:t>
            </a:r>
            <a:endParaRPr lang="en-US" dirty="0"/>
          </a:p>
        </p:txBody>
      </p:sp>
      <p:pic>
        <p:nvPicPr>
          <p:cNvPr id="3075" name="Picture 3" descr="J:\JLab\my paper\DBR SL\PPT\IMG_12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066800"/>
            <a:ext cx="4267200" cy="568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74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Schematic of the experiment apparatus</a:t>
            </a:r>
            <a:endParaRPr lang="en-US" dirty="0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95400"/>
            <a:ext cx="6703795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66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shown in IPAC 2015</a:t>
            </a:r>
            <a:endParaRPr lang="en-US" dirty="0"/>
          </a:p>
        </p:txBody>
      </p:sp>
      <p:pic>
        <p:nvPicPr>
          <p:cNvPr id="7" name="P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00200"/>
            <a:ext cx="6931209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12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polarized photocathodes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483396"/>
              </p:ext>
            </p:extLst>
          </p:nvPr>
        </p:nvGraphicFramePr>
        <p:xfrm>
          <a:off x="1524370" y="1066800"/>
          <a:ext cx="60960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57600"/>
                <a:gridCol w="12954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Structure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 (%)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QE (%)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Bulk GaAs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GaAs/</a:t>
                      </a:r>
                      <a:r>
                        <a:rPr lang="en-US" sz="1800" dirty="0" err="1" smtClean="0"/>
                        <a:t>GaAsP</a:t>
                      </a:r>
                      <a:r>
                        <a:rPr lang="en-US" sz="1800" dirty="0" smtClean="0"/>
                        <a:t> (strained well)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1.2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GaAs/</a:t>
                      </a:r>
                      <a:r>
                        <a:rPr lang="en-US" sz="1800" dirty="0" err="1" smtClean="0"/>
                        <a:t>GaAsP</a:t>
                      </a:r>
                      <a:r>
                        <a:rPr lang="en-US" sz="1800" dirty="0" smtClean="0"/>
                        <a:t> (strained compensated)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InGaAs</a:t>
                      </a:r>
                      <a:r>
                        <a:rPr lang="en-US" sz="1800" dirty="0" smtClean="0"/>
                        <a:t>/</a:t>
                      </a:r>
                      <a:r>
                        <a:rPr lang="en-US" sz="1800" dirty="0" err="1" smtClean="0"/>
                        <a:t>AlGaAs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AlInGaAs</a:t>
                      </a:r>
                      <a:r>
                        <a:rPr lang="en-US" sz="1800" dirty="0" smtClean="0"/>
                        <a:t>/GaAs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AlInGaAs</a:t>
                      </a:r>
                      <a:r>
                        <a:rPr lang="en-US" sz="1800" dirty="0" smtClean="0"/>
                        <a:t>/</a:t>
                      </a:r>
                      <a:r>
                        <a:rPr lang="en-US" sz="1800" dirty="0" err="1" smtClean="0"/>
                        <a:t>AlGaAs</a:t>
                      </a:r>
                      <a:r>
                        <a:rPr lang="en-US" sz="1800" dirty="0" smtClean="0"/>
                        <a:t> (with DBR)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0.85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AlInGaAs</a:t>
                      </a:r>
                      <a:r>
                        <a:rPr lang="en-US" sz="1800" dirty="0" smtClean="0"/>
                        <a:t>/</a:t>
                      </a:r>
                      <a:r>
                        <a:rPr lang="en-US" sz="1800" dirty="0" err="1" smtClean="0"/>
                        <a:t>GaAsP</a:t>
                      </a:r>
                      <a:r>
                        <a:rPr lang="en-US" sz="1800" dirty="0" smtClean="0"/>
                        <a:t> (with DBR)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6553200" y="1752600"/>
            <a:ext cx="2362200" cy="3326725"/>
            <a:chOff x="6553200" y="1752600"/>
            <a:chExt cx="2362200" cy="3326725"/>
          </a:xfrm>
        </p:grpSpPr>
        <p:sp>
          <p:nvSpPr>
            <p:cNvPr id="8" name="Oval 7"/>
            <p:cNvSpPr/>
            <p:nvPr/>
          </p:nvSpPr>
          <p:spPr>
            <a:xfrm>
              <a:off x="6553200" y="1752600"/>
              <a:ext cx="990600" cy="2362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696200" y="3048000"/>
              <a:ext cx="1219200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These QE values support sustained beam delivery at ~ </a:t>
              </a:r>
              <a:r>
                <a:rPr lang="en-US" dirty="0" err="1" smtClean="0"/>
                <a:t>uA</a:t>
              </a:r>
              <a:r>
                <a:rPr lang="en-US" dirty="0" smtClean="0"/>
                <a:t> levels</a:t>
              </a:r>
              <a:endParaRPr lang="en-US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756901" y="6211057"/>
            <a:ext cx="1748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Unstrained </a:t>
            </a:r>
            <a:r>
              <a:rPr lang="en-US" dirty="0" err="1" smtClean="0"/>
              <a:t>GaAs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665211" y="6211057"/>
            <a:ext cx="1497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Strained </a:t>
            </a:r>
            <a:r>
              <a:rPr lang="en-US" dirty="0" err="1" smtClean="0"/>
              <a:t>GaAs</a:t>
            </a:r>
            <a:endParaRPr lang="en-US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360" y="4267200"/>
            <a:ext cx="2990416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064" y="4267200"/>
            <a:ext cx="2210991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909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Current Electron Accelerators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194461"/>
              </p:ext>
            </p:extLst>
          </p:nvPr>
        </p:nvGraphicFramePr>
        <p:xfrm>
          <a:off x="990600" y="1127760"/>
          <a:ext cx="6324600" cy="2164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8200"/>
                <a:gridCol w="2010144"/>
                <a:gridCol w="2206256"/>
              </a:tblGrid>
              <a:tr h="4876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Accelerator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Current</a:t>
                      </a:r>
                      <a:endParaRPr lang="en-US" sz="2400" dirty="0"/>
                    </a:p>
                  </a:txBody>
                  <a:tcPr anchor="ctr"/>
                </a:tc>
              </a:tr>
              <a:tr h="4876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eRHIC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75%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0" dirty="0" smtClean="0"/>
                        <a:t> to </a:t>
                      </a:r>
                      <a:r>
                        <a:rPr lang="en-US" sz="2400" dirty="0" smtClean="0"/>
                        <a:t>50 mA</a:t>
                      </a:r>
                      <a:endParaRPr lang="en-US" sz="2400" dirty="0"/>
                    </a:p>
                  </a:txBody>
                  <a:tcPr anchor="ctr"/>
                </a:tc>
              </a:tr>
              <a:tr h="4876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Polarized positrons at CEBAF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90%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 mA+</a:t>
                      </a:r>
                      <a:endParaRPr lang="en-US" sz="2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489169" y="3429000"/>
            <a:ext cx="8229600" cy="28970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Polarized electron beams at </a:t>
            </a:r>
            <a:r>
              <a:rPr lang="en-US" sz="2000" dirty="0" smtClean="0"/>
              <a:t>mA </a:t>
            </a:r>
            <a:r>
              <a:rPr lang="en-US" sz="2000" dirty="0" smtClean="0"/>
              <a:t>current will enable new physics experiments and new capabilities</a:t>
            </a:r>
          </a:p>
          <a:p>
            <a:r>
              <a:rPr lang="en-US" sz="2000" dirty="0" smtClean="0"/>
              <a:t>Most of the incident drive laser light simply heats the photocathode – photocathode cooling required, this is complicated at high voltage</a:t>
            </a:r>
          </a:p>
          <a:p>
            <a:r>
              <a:rPr lang="en-US" sz="2000" dirty="0" smtClean="0"/>
              <a:t>High polarization photocathodes with QE ~ 10% desired: </a:t>
            </a:r>
            <a:r>
              <a:rPr lang="en-US" sz="2000" dirty="0" smtClean="0"/>
              <a:t>simplify </a:t>
            </a:r>
            <a:r>
              <a:rPr lang="en-US" sz="2000" dirty="0" smtClean="0"/>
              <a:t>gun design, </a:t>
            </a:r>
            <a:r>
              <a:rPr lang="en-US" sz="2000" dirty="0" smtClean="0"/>
              <a:t>reduce </a:t>
            </a:r>
            <a:r>
              <a:rPr lang="en-US" sz="2000" dirty="0" smtClean="0"/>
              <a:t>requirements on drive laser, prolong operating lifetime</a:t>
            </a:r>
          </a:p>
          <a:p>
            <a:r>
              <a:rPr lang="en-US" sz="2000" dirty="0" smtClean="0"/>
              <a:t>Bulk GaAs has very high QE but low polarization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Solution: High polarization photocathode with Distributed Bragg Reflector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01018" y="2362200"/>
            <a:ext cx="1489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* See talk by Joe </a:t>
            </a:r>
            <a:r>
              <a:rPr lang="en-US" dirty="0" err="1" smtClean="0"/>
              <a:t>Grames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588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DBR</a:t>
            </a:r>
            <a:endParaRPr 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67"/>
          <a:stretch/>
        </p:blipFill>
        <p:spPr bwMode="auto">
          <a:xfrm>
            <a:off x="1143000" y="2613660"/>
            <a:ext cx="6641672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16002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non-DBR Photocathode </a:t>
            </a:r>
            <a:r>
              <a:rPr lang="en-US" sz="2000" dirty="0"/>
              <a:t>: a</a:t>
            </a:r>
            <a:r>
              <a:rPr lang="en-US" sz="2000" dirty="0" smtClean="0"/>
              <a:t>bsorption in the GaAs/</a:t>
            </a:r>
            <a:r>
              <a:rPr lang="en-US" sz="2000" dirty="0" err="1" smtClean="0"/>
              <a:t>GaAsP</a:t>
            </a:r>
            <a:r>
              <a:rPr lang="en-US" sz="2000" dirty="0" smtClean="0"/>
              <a:t> </a:t>
            </a:r>
            <a:r>
              <a:rPr lang="en-US" sz="2000" dirty="0" err="1" smtClean="0"/>
              <a:t>superlattice</a:t>
            </a:r>
            <a:r>
              <a:rPr lang="en-US" sz="2000" dirty="0" smtClean="0"/>
              <a:t> &lt; 5%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Most light passes into the </a:t>
            </a:r>
            <a:r>
              <a:rPr lang="en-US" sz="2000" dirty="0" smtClean="0"/>
              <a:t>substrate and leads </a:t>
            </a:r>
            <a:r>
              <a:rPr lang="en-US" sz="2000" dirty="0" smtClean="0"/>
              <a:t>to unwanted heat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DBR photocathode : </a:t>
            </a:r>
            <a:r>
              <a:rPr lang="en-US" sz="2000" dirty="0"/>
              <a:t>a</a:t>
            </a:r>
            <a:r>
              <a:rPr lang="en-US" sz="2000" dirty="0" smtClean="0"/>
              <a:t>bsorption in the GaAs/</a:t>
            </a:r>
            <a:r>
              <a:rPr lang="en-US" sz="2000" dirty="0" err="1" smtClean="0"/>
              <a:t>GaAsP</a:t>
            </a:r>
            <a:r>
              <a:rPr lang="en-US" sz="2000" dirty="0" smtClean="0"/>
              <a:t> </a:t>
            </a:r>
            <a:r>
              <a:rPr lang="en-US" sz="2000" dirty="0" err="1" smtClean="0"/>
              <a:t>superlattice</a:t>
            </a:r>
            <a:r>
              <a:rPr lang="en-US" sz="2000" dirty="0" smtClean="0"/>
              <a:t> &gt;20%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Less light </a:t>
            </a:r>
            <a:r>
              <a:rPr lang="en-US" sz="2000" dirty="0" smtClean="0"/>
              <a:t>is required </a:t>
            </a:r>
            <a:r>
              <a:rPr lang="en-US" sz="2000" dirty="0" smtClean="0"/>
              <a:t>to make required beam, less light means less heat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6042660"/>
            <a:ext cx="2417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Non-DBR photocathode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51091" y="6031468"/>
            <a:ext cx="1954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DBR photocathode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856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Schematic structure of photocathodes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182914" y="4648200"/>
            <a:ext cx="289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Non-DBR Photocathode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105400" y="4659868"/>
            <a:ext cx="1954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DBR photocathode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90600" y="5257800"/>
            <a:ext cx="708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Phosphorus content influences the refractive index of each layer, and therefore the </a:t>
            </a:r>
            <a:r>
              <a:rPr lang="en-US" b="1" dirty="0" smtClean="0">
                <a:solidFill>
                  <a:srgbClr val="FF0000"/>
                </a:solidFill>
              </a:rPr>
              <a:t>optical path length</a:t>
            </a:r>
            <a:r>
              <a:rPr lang="en-US" dirty="0" smtClean="0"/>
              <a:t> which is the key design consideration for this type of photocathode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252" y="1447800"/>
            <a:ext cx="7051548" cy="32004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566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level </a:t>
            </a:r>
            <a:r>
              <a:rPr lang="en-US" dirty="0" smtClean="0"/>
              <a:t>of </a:t>
            </a:r>
            <a:r>
              <a:rPr lang="en-US" dirty="0" smtClean="0"/>
              <a:t>strained GaAs/</a:t>
            </a:r>
            <a:r>
              <a:rPr lang="en-US" dirty="0" err="1" smtClean="0"/>
              <a:t>GaAsP</a:t>
            </a:r>
            <a:r>
              <a:rPr lang="en-US" dirty="0" smtClean="0"/>
              <a:t> </a:t>
            </a:r>
            <a:r>
              <a:rPr lang="en-US" dirty="0" err="1" smtClean="0"/>
              <a:t>superlattice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66801"/>
                <a:ext cx="8229600" cy="121919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Heavy hole-Light hole splitting: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𝛿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≈0.24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𝑥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−0.02</m:t>
                    </m:r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 smtClean="0"/>
                  <a:t>High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Cambria Math"/>
                      </a:rPr>
                      <m:t>𝛿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2400" dirty="0" smtClean="0">
                    <a:sym typeface="Wingdings" panose="05000000000000000000" pitchFamily="2" charset="2"/>
                  </a:rPr>
                  <a:t> </a:t>
                </a:r>
                <a:r>
                  <a:rPr lang="en-US" sz="2400" dirty="0" smtClean="0"/>
                  <a:t> High initial </a:t>
                </a:r>
                <a:r>
                  <a:rPr lang="en-US" sz="2400" dirty="0" smtClean="0"/>
                  <a:t>polarization, </a:t>
                </a:r>
                <a:r>
                  <a:rPr lang="en-US" sz="2400" dirty="0" smtClean="0"/>
                  <a:t>wide high </a:t>
                </a:r>
                <a:r>
                  <a:rPr lang="en-US" sz="2400" dirty="0" smtClean="0"/>
                  <a:t>polarization</a:t>
                </a:r>
                <a:r>
                  <a:rPr lang="en-US" sz="2400" dirty="0" smtClean="0"/>
                  <a:t> </a:t>
                </a:r>
                <a:r>
                  <a:rPr lang="en-US" sz="2400" dirty="0" smtClean="0"/>
                  <a:t>range</a:t>
                </a:r>
                <a:endParaRPr lang="en-US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66801"/>
                <a:ext cx="8229600" cy="1219199"/>
              </a:xfrm>
              <a:blipFill rotWithShape="1">
                <a:blip r:embed="rId3"/>
                <a:stretch>
                  <a:fillRect l="-1481" t="-4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362200"/>
            <a:ext cx="5163931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2677962" y="4910844"/>
                <a:ext cx="3700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𝛿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7962" y="4910844"/>
                <a:ext cx="370037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0" y="5855394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This part of the photocathode design was set in 2004, reported at PESP2004 (part of SPIN2004)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895600" y="3877202"/>
                <a:ext cx="334206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=0.35, 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𝛿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=81.6 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𝑚𝑒𝑉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5600" y="3877202"/>
                <a:ext cx="3342069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97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the </a:t>
            </a:r>
            <a:r>
              <a:rPr lang="en-US" dirty="0" smtClean="0"/>
              <a:t>DBR photocathode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04000" y="1600200"/>
                <a:ext cx="8182800" cy="137160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i="1" dirty="0" smtClean="0"/>
                  <a:t>To get high reflectivity for DBR: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𝐻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𝐷𝐵𝑅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𝐻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𝐷𝐵𝑅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𝐿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𝐷𝐵𝑅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)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4000" y="1600200"/>
                <a:ext cx="8182800" cy="1371600"/>
              </a:xfrm>
              <a:blipFill rotWithShape="1">
                <a:blip r:embed="rId2"/>
                <a:stretch>
                  <a:fillRect l="-1565" t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533400" y="3657600"/>
                <a:ext cx="8229600" cy="144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i="1" dirty="0" smtClean="0"/>
                  <a:t>To get high absorption for photocathode: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2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𝑚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𝑅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  (</m:t>
                      </m:r>
                      <m:r>
                        <a:rPr lang="en-US" i="1">
                          <a:latin typeface="Cambria Math"/>
                        </a:rPr>
                        <m:t>𝑚</m:t>
                      </m:r>
                      <m:r>
                        <a:rPr lang="en-US" i="1">
                          <a:latin typeface="Cambria Math"/>
                        </a:rPr>
                        <m:t>:</m:t>
                      </m:r>
                      <m:r>
                        <a:rPr lang="en-US" i="1">
                          <a:latin typeface="Cambria Math"/>
                        </a:rPr>
                        <m:t>𝑖𝑛𝑡𝑒𝑔𝑒𝑟</m:t>
                      </m:r>
                      <m:r>
                        <a:rPr lang="en-US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3657600"/>
                <a:ext cx="8229600" cy="1447800"/>
              </a:xfrm>
              <a:prstGeom prst="rect">
                <a:avLst/>
              </a:prstGeom>
              <a:blipFill rotWithShape="1">
                <a:blip r:embed="rId3"/>
                <a:stretch>
                  <a:fillRect l="-1556" t="-3782" b="-37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524000" y="5594866"/>
            <a:ext cx="5788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Precise control </a:t>
            </a:r>
            <a:r>
              <a:rPr lang="en-US" sz="2000" dirty="0" smtClean="0"/>
              <a:t>the</a:t>
            </a:r>
            <a:r>
              <a:rPr lang="en-US" sz="2000" dirty="0" smtClean="0"/>
              <a:t> </a:t>
            </a:r>
            <a:r>
              <a:rPr lang="en-US" sz="2000" dirty="0" smtClean="0"/>
              <a:t>optical path length of each layer!!!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079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 for absorption of photocathode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Transfer matrix method: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/>
                        </a:rPr>
                        <m:t>M</m:t>
                      </m:r>
                      <m:r>
                        <a:rPr lang="en-US" sz="200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/>
                                      </a:rPr>
                                      <m:t>M</m:t>
                                    </m:r>
                                  </m:e>
                                  <m:sub>
                                    <m:r>
                                      <a:rPr lang="en-US" sz="2000">
                                        <a:latin typeface="Cambria Math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/>
                                      </a:rPr>
                                      <m:t>M</m:t>
                                    </m:r>
                                  </m:e>
                                  <m:sub>
                                    <m:r>
                                      <a:rPr lang="en-US" sz="2000">
                                        <a:latin typeface="Cambria Math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/>
                                      </a:rPr>
                                      <m:t>M</m:t>
                                    </m:r>
                                  </m:e>
                                  <m:sub>
                                    <m:r>
                                      <a:rPr lang="en-US" sz="2000">
                                        <a:latin typeface="Cambria Math"/>
                                      </a:rPr>
                                      <m:t>21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/>
                                      </a:rPr>
                                      <m:t>M</m:t>
                                    </m:r>
                                  </m:e>
                                  <m:sub>
                                    <m:r>
                                      <a:rPr lang="en-US" sz="2000">
                                        <a:latin typeface="Cambria Math"/>
                                      </a:rPr>
                                      <m:t>22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200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J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m</m:t>
                          </m:r>
                          <m:r>
                            <a:rPr lang="en-US" sz="2000" i="1">
                              <a:latin typeface="Cambria Math"/>
                            </a:rPr>
                            <m:t>−</m:t>
                          </m:r>
                          <m:r>
                            <a:rPr lang="en-US" sz="2000">
                              <a:latin typeface="Cambria Math"/>
                            </a:rPr>
                            <m:t>1→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m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m</m:t>
                          </m:r>
                          <m:r>
                            <a:rPr lang="en-US" sz="2000" i="1">
                              <a:latin typeface="Cambria Math"/>
                            </a:rPr>
                            <m:t>−</m:t>
                          </m:r>
                          <m:r>
                            <a:rPr lang="en-US" sz="200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000">
                          <a:latin typeface="Cambria Math"/>
                        </a:rPr>
                        <m:t>∙∙∙</m:t>
                      </m:r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a:rPr lang="en-US" sz="200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J</m:t>
                          </m:r>
                        </m:e>
                        <m:sub>
                          <m:r>
                            <a:rPr lang="en-US" sz="2000">
                              <a:latin typeface="Cambria Math"/>
                            </a:rPr>
                            <m:t>1→2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a:rPr lang="en-US" sz="200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J</m:t>
                          </m:r>
                        </m:e>
                        <m:sub>
                          <m:r>
                            <a:rPr lang="en-US" sz="2000">
                              <a:latin typeface="Cambria Math"/>
                            </a:rPr>
                            <m:t>0→1</m:t>
                          </m:r>
                        </m:sub>
                      </m:sSub>
                    </m:oMath>
                  </m:oMathPara>
                </a14:m>
                <a:endParaRPr lang="en-US" sz="2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𝐽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𝑖</m:t>
                          </m:r>
                          <m:r>
                            <a:rPr lang="en-US" sz="2000" i="1">
                              <a:latin typeface="Cambria Math"/>
                            </a:rPr>
                            <m:t>→</m:t>
                          </m:r>
                          <m:r>
                            <a:rPr lang="en-US" sz="2000" i="1">
                              <a:latin typeface="Cambria Math"/>
                            </a:rPr>
                            <m:t>𝑖</m:t>
                          </m:r>
                          <m:r>
                            <a:rPr lang="en-US" sz="2000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+1</m:t>
                                        </m:r>
                                      </m:sub>
                                    </m:s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2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+1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+1</m:t>
                                        </m:r>
                                      </m:sub>
                                    </m:s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2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+1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+1</m:t>
                                        </m:r>
                                      </m:sub>
                                    </m:s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2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+1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+1</m:t>
                                        </m:r>
                                      </m:sub>
                                    </m:s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2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+1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mr>
                          </m:m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          </m:t>
                      </m:r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𝑖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𝑑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sup>
                                </m:sSup>
                              </m:e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𝑖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𝑑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sz="1900" i="1" dirty="0" smtClean="0"/>
              </a:p>
              <a:p>
                <a:pPr marL="0" indent="0">
                  <a:buNone/>
                </a:pPr>
                <a:r>
                  <a:rPr lang="en-US" i="1" dirty="0" smtClean="0"/>
                  <a:t>Reflectivity, Transmission and absorption: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𝑅</m:t>
                      </m:r>
                      <m:sSup>
                        <m:sSupPr>
                          <m:ctrlPr>
                            <a:rPr lang="en-US" sz="20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/>
                            </a:rPr>
                            <m:t>=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21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22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𝑇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</a:rPr>
                                    <m:t>11</m:t>
                                  </m:r>
                                </m:sub>
                              </m:sSub>
                              <m:r>
                                <a:rPr lang="en-US" sz="2000" i="1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12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21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22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latin typeface="Cambria Math"/>
                        </a:rPr>
                        <m:t>∙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𝐴</m:t>
                      </m:r>
                      <m:r>
                        <a:rPr lang="en-US" sz="2000" i="1">
                          <a:latin typeface="Cambria Math"/>
                        </a:rPr>
                        <m:t>=1−</m:t>
                      </m:r>
                      <m:r>
                        <a:rPr lang="en-US" sz="2000" i="1">
                          <a:latin typeface="Cambria Math"/>
                        </a:rPr>
                        <m:t>𝑅</m:t>
                      </m:r>
                      <m:r>
                        <a:rPr lang="en-US" sz="2000" i="1">
                          <a:latin typeface="Cambria Math"/>
                        </a:rPr>
                        <m:t>−</m:t>
                      </m:r>
                      <m:r>
                        <a:rPr lang="en-US" sz="2000" i="1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59" t="-10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508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reflection of </a:t>
            </a:r>
            <a:r>
              <a:rPr lang="en-US" dirty="0" err="1" smtClean="0"/>
              <a:t>GaAsP</a:t>
            </a:r>
            <a:r>
              <a:rPr lang="en-US" dirty="0" smtClean="0"/>
              <a:t>/</a:t>
            </a:r>
            <a:r>
              <a:rPr lang="en-US" dirty="0" err="1" smtClean="0"/>
              <a:t>AlAsP</a:t>
            </a:r>
            <a:r>
              <a:rPr lang="en-US" dirty="0" smtClean="0"/>
              <a:t> DBR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00" y="1733325"/>
            <a:ext cx="2819400" cy="3657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More </a:t>
            </a:r>
            <a:r>
              <a:rPr lang="en-US" sz="2400" dirty="0" smtClean="0"/>
              <a:t>pair </a:t>
            </a:r>
            <a:r>
              <a:rPr lang="en-US" sz="2400" dirty="0" smtClean="0"/>
              <a:t>layers, higher reflection.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For 12 </a:t>
            </a:r>
            <a:r>
              <a:rPr lang="en-US" sz="2400" dirty="0" smtClean="0"/>
              <a:t>pair </a:t>
            </a:r>
            <a:r>
              <a:rPr lang="en-US" sz="2400" dirty="0" smtClean="0"/>
              <a:t>layers: highest reflection is 93.2%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95200"/>
            <a:ext cx="5334000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5240" y="5715000"/>
            <a:ext cx="6035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Surface reflection of DBR at different </a:t>
            </a:r>
            <a:r>
              <a:rPr lang="en-US" dirty="0"/>
              <a:t>numbers of </a:t>
            </a:r>
            <a:r>
              <a:rPr lang="en-US" dirty="0" smtClean="0"/>
              <a:t>pair layers(n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208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13146</TotalTime>
  <Words>1154</Words>
  <Application>Microsoft Office PowerPoint</Application>
  <PresentationFormat>全屏显示(4:3)</PresentationFormat>
  <Paragraphs>163</Paragraphs>
  <Slides>17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Office Theme</vt:lpstr>
      <vt:lpstr>Record-level quantum efficiency from a high polarization strained GaAs/GaAsP superlattice photocathode with Distributed Bragg Reflector</vt:lpstr>
      <vt:lpstr>Existing polarized photocathodes</vt:lpstr>
      <vt:lpstr>High Current Electron Accelerators</vt:lpstr>
      <vt:lpstr>Benefits of DBR</vt:lpstr>
      <vt:lpstr>Schematic structure of photocathodes</vt:lpstr>
      <vt:lpstr>Energy level of strained GaAs/GaAsP superlattice</vt:lpstr>
      <vt:lpstr>Design of the DBR photocathode</vt:lpstr>
      <vt:lpstr>Calculation for absorption of photocathode</vt:lpstr>
      <vt:lpstr>Surface reflection of GaAsP/AlAsP DBR</vt:lpstr>
      <vt:lpstr>Calculation results for DBR photocathode</vt:lpstr>
      <vt:lpstr>Experiment results</vt:lpstr>
      <vt:lpstr>Figure of merit of polarized electron sources</vt:lpstr>
      <vt:lpstr>Conclusions</vt:lpstr>
      <vt:lpstr>Thanks for your attention</vt:lpstr>
      <vt:lpstr>apparatus</vt:lpstr>
      <vt:lpstr>Schematic of the experiment apparatus</vt:lpstr>
      <vt:lpstr>Results shown in IPAC 2015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Wei Liu</dc:creator>
  <cp:lastModifiedBy>AutoBVT</cp:lastModifiedBy>
  <cp:revision>109</cp:revision>
  <dcterms:created xsi:type="dcterms:W3CDTF">2006-08-16T00:00:00Z</dcterms:created>
  <dcterms:modified xsi:type="dcterms:W3CDTF">2016-09-27T13:18:27Z</dcterms:modified>
</cp:coreProperties>
</file>