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1"/>
  </p:notesMasterIdLst>
  <p:sldIdLst>
    <p:sldId id="256" r:id="rId2"/>
    <p:sldId id="282" r:id="rId3"/>
    <p:sldId id="257" r:id="rId4"/>
    <p:sldId id="258" r:id="rId5"/>
    <p:sldId id="259" r:id="rId6"/>
    <p:sldId id="260" r:id="rId7"/>
    <p:sldId id="261" r:id="rId8"/>
    <p:sldId id="262" r:id="rId9"/>
    <p:sldId id="263" r:id="rId10"/>
    <p:sldId id="264" r:id="rId11"/>
    <p:sldId id="265" r:id="rId12"/>
    <p:sldId id="281" r:id="rId13"/>
    <p:sldId id="266" r:id="rId14"/>
    <p:sldId id="267" r:id="rId15"/>
    <p:sldId id="268" r:id="rId16"/>
    <p:sldId id="269" r:id="rId17"/>
    <p:sldId id="270" r:id="rId18"/>
    <p:sldId id="271" r:id="rId19"/>
    <p:sldId id="273" r:id="rId20"/>
    <p:sldId id="272" r:id="rId21"/>
    <p:sldId id="274" r:id="rId22"/>
    <p:sldId id="275" r:id="rId23"/>
    <p:sldId id="278" r:id="rId24"/>
    <p:sldId id="277" r:id="rId25"/>
    <p:sldId id="279" r:id="rId26"/>
    <p:sldId id="280" r:id="rId27"/>
    <p:sldId id="283" r:id="rId28"/>
    <p:sldId id="314" r:id="rId29"/>
    <p:sldId id="284" r:id="rId30"/>
    <p:sldId id="276"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436" autoAdjust="0"/>
    <p:restoredTop sz="94404" autoAdjust="0"/>
  </p:normalViewPr>
  <p:slideViewPr>
    <p:cSldViewPr snapToGrid="0">
      <p:cViewPr varScale="1">
        <p:scale>
          <a:sx n="71" d="100"/>
          <a:sy n="71" d="100"/>
        </p:scale>
        <p:origin x="272"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harts/_rels/chart1.xml.rels><?xml version="1.0" encoding="UTF-8" standalone="yes"?>
<Relationships xmlns="http://schemas.openxmlformats.org/package/2006/relationships"><Relationship Id="rId3" Type="http://schemas.openxmlformats.org/officeDocument/2006/relationships/oleObject" Target="file:///C:\Users\nishibata\Documents\2014D2\2013_2014TRIUMF&#23455;&#39443;&#28310;&#20633;\simulation&#12394;&#12393;\simu_re.xlsx"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spPr>
            <a:ln w="28575" cap="rnd">
              <a:noFill/>
              <a:round/>
            </a:ln>
            <a:effectLst/>
          </c:spPr>
          <c:marker>
            <c:symbol val="circle"/>
            <c:size val="10"/>
            <c:spPr>
              <a:solidFill>
                <a:schemeClr val="accent2"/>
              </a:solidFill>
              <a:ln w="9525">
                <a:solidFill>
                  <a:schemeClr val="accent2"/>
                </a:solidFill>
              </a:ln>
              <a:effectLst/>
            </c:spPr>
          </c:marker>
          <c:errBars>
            <c:errDir val="y"/>
            <c:errBarType val="both"/>
            <c:errValType val="cust"/>
            <c:noEndCap val="0"/>
            <c:plus>
              <c:numRef>
                <c:f>Sheet1!$F$46:$F$47</c:f>
                <c:numCache>
                  <c:formatCode>General</c:formatCode>
                  <c:ptCount val="2"/>
                  <c:pt idx="0">
                    <c:v>0.5</c:v>
                  </c:pt>
                  <c:pt idx="1">
                    <c:v>0.23</c:v>
                  </c:pt>
                </c:numCache>
              </c:numRef>
            </c:plus>
            <c:minus>
              <c:numRef>
                <c:f>Sheet1!$F$46:$F$47</c:f>
                <c:numCache>
                  <c:formatCode>General</c:formatCode>
                  <c:ptCount val="2"/>
                  <c:pt idx="0">
                    <c:v>0.5</c:v>
                  </c:pt>
                  <c:pt idx="1">
                    <c:v>0.23</c:v>
                  </c:pt>
                </c:numCache>
              </c:numRef>
            </c:minus>
            <c:spPr>
              <a:noFill/>
              <a:ln w="19050" cap="flat" cmpd="sng" algn="ctr">
                <a:solidFill>
                  <a:schemeClr val="tx1">
                    <a:lumMod val="65000"/>
                    <a:lumOff val="35000"/>
                  </a:schemeClr>
                </a:solidFill>
                <a:round/>
              </a:ln>
              <a:effectLst/>
            </c:spPr>
          </c:errBars>
          <c:xVal>
            <c:numRef>
              <c:f>Sheet1!$D$46:$D$47</c:f>
              <c:numCache>
                <c:formatCode>General</c:formatCode>
                <c:ptCount val="2"/>
                <c:pt idx="0">
                  <c:v>1</c:v>
                </c:pt>
                <c:pt idx="1">
                  <c:v>2</c:v>
                </c:pt>
              </c:numCache>
            </c:numRef>
          </c:xVal>
          <c:yVal>
            <c:numRef>
              <c:f>Sheet1!$E$46:$E$47</c:f>
              <c:numCache>
                <c:formatCode>General</c:formatCode>
                <c:ptCount val="2"/>
                <c:pt idx="0">
                  <c:v>-0.8</c:v>
                </c:pt>
                <c:pt idx="1">
                  <c:v>-0.9</c:v>
                </c:pt>
              </c:numCache>
            </c:numRef>
          </c:yVal>
          <c:smooth val="0"/>
          <c:extLst>
            <c:ext xmlns:c16="http://schemas.microsoft.com/office/drawing/2014/chart" uri="{C3380CC4-5D6E-409C-BE32-E72D297353CC}">
              <c16:uniqueId val="{00000000-937A-42AE-8772-CF827114F094}"/>
            </c:ext>
          </c:extLst>
        </c:ser>
        <c:ser>
          <c:idx val="1"/>
          <c:order val="1"/>
          <c:spPr>
            <a:ln w="19050" cap="rnd">
              <a:solidFill>
                <a:schemeClr val="accent4"/>
              </a:solidFill>
              <a:round/>
            </a:ln>
            <a:effectLst/>
          </c:spPr>
          <c:marker>
            <c:symbol val="circle"/>
            <c:size val="5"/>
            <c:spPr>
              <a:solidFill>
                <a:schemeClr val="accent4"/>
              </a:solidFill>
              <a:ln w="9525">
                <a:solidFill>
                  <a:schemeClr val="accent4"/>
                </a:solidFill>
              </a:ln>
              <a:effectLst/>
            </c:spPr>
          </c:marker>
          <c:xVal>
            <c:numRef>
              <c:f>Sheet1!$B$31:$B$32</c:f>
              <c:numCache>
                <c:formatCode>General</c:formatCode>
                <c:ptCount val="2"/>
                <c:pt idx="0">
                  <c:v>-1</c:v>
                </c:pt>
                <c:pt idx="1">
                  <c:v>4</c:v>
                </c:pt>
              </c:numCache>
            </c:numRef>
          </c:xVal>
          <c:yVal>
            <c:numRef>
              <c:f>Sheet1!$C$31:$C$32</c:f>
              <c:numCache>
                <c:formatCode>General</c:formatCode>
                <c:ptCount val="2"/>
                <c:pt idx="0">
                  <c:v>-0.4</c:v>
                </c:pt>
                <c:pt idx="1">
                  <c:v>-0.4</c:v>
                </c:pt>
              </c:numCache>
            </c:numRef>
          </c:yVal>
          <c:smooth val="0"/>
          <c:extLst>
            <c:ext xmlns:c16="http://schemas.microsoft.com/office/drawing/2014/chart" uri="{C3380CC4-5D6E-409C-BE32-E72D297353CC}">
              <c16:uniqueId val="{00000001-937A-42AE-8772-CF827114F094}"/>
            </c:ext>
          </c:extLst>
        </c:ser>
        <c:ser>
          <c:idx val="2"/>
          <c:order val="2"/>
          <c:tx>
            <c:strRef>
              <c:f>Sheet1!$B$31:$B$32</c:f>
              <c:strCache>
                <c:ptCount val="2"/>
                <c:pt idx="0">
                  <c:v>-1</c:v>
                </c:pt>
                <c:pt idx="1">
                  <c:v>4</c:v>
                </c:pt>
              </c:strCache>
            </c:strRef>
          </c:tx>
          <c:spPr>
            <a:ln w="19050" cap="rnd">
              <a:solidFill>
                <a:schemeClr val="accent6"/>
              </a:solidFill>
              <a:round/>
            </a:ln>
            <a:effectLst/>
          </c:spPr>
          <c:marker>
            <c:symbol val="circle"/>
            <c:size val="5"/>
            <c:spPr>
              <a:solidFill>
                <a:schemeClr val="accent6"/>
              </a:solidFill>
              <a:ln w="9525">
                <a:solidFill>
                  <a:schemeClr val="accent6"/>
                </a:solidFill>
              </a:ln>
              <a:effectLst/>
            </c:spPr>
          </c:marker>
          <c:xVal>
            <c:numRef>
              <c:f>Sheet1!$B$31:$B$32</c:f>
              <c:numCache>
                <c:formatCode>General</c:formatCode>
                <c:ptCount val="2"/>
                <c:pt idx="0">
                  <c:v>-1</c:v>
                </c:pt>
                <c:pt idx="1">
                  <c:v>4</c:v>
                </c:pt>
              </c:numCache>
            </c:numRef>
          </c:xVal>
          <c:yVal>
            <c:numRef>
              <c:f>Sheet1!$D$31:$D$32</c:f>
              <c:numCache>
                <c:formatCode>General</c:formatCode>
                <c:ptCount val="2"/>
                <c:pt idx="0">
                  <c:v>-1</c:v>
                </c:pt>
                <c:pt idx="1">
                  <c:v>-1</c:v>
                </c:pt>
              </c:numCache>
            </c:numRef>
          </c:yVal>
          <c:smooth val="0"/>
          <c:extLst>
            <c:ext xmlns:c16="http://schemas.microsoft.com/office/drawing/2014/chart" uri="{C3380CC4-5D6E-409C-BE32-E72D297353CC}">
              <c16:uniqueId val="{00000002-937A-42AE-8772-CF827114F094}"/>
            </c:ext>
          </c:extLst>
        </c:ser>
        <c:ser>
          <c:idx val="3"/>
          <c:order val="3"/>
          <c:spPr>
            <a:ln w="19050" cap="rnd">
              <a:solidFill>
                <a:schemeClr val="accent2">
                  <a:lumMod val="60000"/>
                </a:schemeClr>
              </a:solidFill>
              <a:round/>
            </a:ln>
            <a:effectLst/>
          </c:spPr>
          <c:marker>
            <c:symbol val="circle"/>
            <c:size val="5"/>
            <c:spPr>
              <a:solidFill>
                <a:schemeClr val="accent2">
                  <a:lumMod val="60000"/>
                </a:schemeClr>
              </a:solidFill>
              <a:ln w="9525">
                <a:solidFill>
                  <a:schemeClr val="accent2">
                    <a:lumMod val="60000"/>
                  </a:schemeClr>
                </a:solidFill>
              </a:ln>
              <a:effectLst/>
            </c:spPr>
          </c:marker>
          <c:dPt>
            <c:idx val="1"/>
            <c:marker>
              <c:symbol val="circle"/>
              <c:size val="5"/>
              <c:spPr>
                <a:solidFill>
                  <a:schemeClr val="accent2">
                    <a:lumMod val="60000"/>
                  </a:schemeClr>
                </a:solidFill>
                <a:ln w="9525">
                  <a:solidFill>
                    <a:schemeClr val="accent2">
                      <a:lumMod val="60000"/>
                    </a:schemeClr>
                  </a:solidFill>
                </a:ln>
                <a:effectLst/>
              </c:spPr>
            </c:marker>
            <c:bubble3D val="0"/>
            <c:extLst>
              <c:ext xmlns:c16="http://schemas.microsoft.com/office/drawing/2014/chart" uri="{C3380CC4-5D6E-409C-BE32-E72D297353CC}">
                <c16:uniqueId val="{00000003-937A-42AE-8772-CF827114F094}"/>
              </c:ext>
            </c:extLst>
          </c:dPt>
          <c:xVal>
            <c:numRef>
              <c:f>Sheet1!$B$31:$B$32</c:f>
              <c:numCache>
                <c:formatCode>General</c:formatCode>
                <c:ptCount val="2"/>
                <c:pt idx="0">
                  <c:v>-1</c:v>
                </c:pt>
                <c:pt idx="1">
                  <c:v>4</c:v>
                </c:pt>
              </c:numCache>
            </c:numRef>
          </c:xVal>
          <c:yVal>
            <c:numRef>
              <c:f>Sheet1!$E$31:$E$32</c:f>
              <c:numCache>
                <c:formatCode>General</c:formatCode>
                <c:ptCount val="2"/>
                <c:pt idx="0">
                  <c:v>0.6</c:v>
                </c:pt>
                <c:pt idx="1">
                  <c:v>0.6</c:v>
                </c:pt>
              </c:numCache>
            </c:numRef>
          </c:yVal>
          <c:smooth val="0"/>
          <c:extLst>
            <c:ext xmlns:c16="http://schemas.microsoft.com/office/drawing/2014/chart" uri="{C3380CC4-5D6E-409C-BE32-E72D297353CC}">
              <c16:uniqueId val="{00000004-937A-42AE-8772-CF827114F094}"/>
            </c:ext>
          </c:extLst>
        </c:ser>
        <c:dLbls>
          <c:showLegendKey val="0"/>
          <c:showVal val="0"/>
          <c:showCatName val="0"/>
          <c:showSerName val="0"/>
          <c:showPercent val="0"/>
          <c:showBubbleSize val="0"/>
        </c:dLbls>
        <c:axId val="2129048296"/>
        <c:axId val="2129043720"/>
      </c:scatterChart>
      <c:valAx>
        <c:axId val="2129048296"/>
        <c:scaling>
          <c:orientation val="minMax"/>
          <c:max val="3"/>
          <c:min val="0"/>
        </c:scaling>
        <c:delete val="1"/>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2129043720"/>
        <c:crosses val="autoZero"/>
        <c:crossBetween val="midCat"/>
      </c:valAx>
      <c:valAx>
        <c:axId val="2129043720"/>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2129048296"/>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image" Target="../media/image13.wmf"/><Relationship Id="rId4" Type="http://schemas.openxmlformats.org/officeDocument/2006/relationships/image" Target="../media/image16.wmf"/></Relationships>
</file>

<file path=ppt/drawings/drawing1.xml><?xml version="1.0" encoding="utf-8"?>
<c:userShapes xmlns:c="http://schemas.openxmlformats.org/drawingml/2006/chart">
  <cdr:relSizeAnchor xmlns:cdr="http://schemas.openxmlformats.org/drawingml/2006/chartDrawing">
    <cdr:from>
      <cdr:x>0.65017</cdr:x>
      <cdr:y>0.60907</cdr:y>
    </cdr:from>
    <cdr:to>
      <cdr:x>0.66417</cdr:x>
      <cdr:y>0.60907</cdr:y>
    </cdr:to>
    <cdr:cxnSp macro="">
      <cdr:nvCxnSpPr>
        <cdr:cNvPr id="3" name="直線コネクタ 2"/>
        <cdr:cNvCxnSpPr/>
      </cdr:nvCxnSpPr>
      <cdr:spPr>
        <a:xfrm xmlns:a="http://schemas.openxmlformats.org/drawingml/2006/main">
          <a:off x="3344305" y="1493937"/>
          <a:ext cx="72000" cy="0"/>
        </a:xfrm>
        <a:prstGeom xmlns:a="http://schemas.openxmlformats.org/drawingml/2006/main" prst="line">
          <a:avLst/>
        </a:prstGeom>
        <a:ln xmlns:a="http://schemas.openxmlformats.org/drawingml/2006/main" w="2222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0.65017</cdr:x>
      <cdr:y>0.7879</cdr:y>
    </cdr:from>
    <cdr:to>
      <cdr:x>0.66402</cdr:x>
      <cdr:y>0.78962</cdr:y>
    </cdr:to>
    <cdr:cxnSp macro="">
      <cdr:nvCxnSpPr>
        <cdr:cNvPr id="5" name="直線コネクタ 4"/>
        <cdr:cNvCxnSpPr/>
      </cdr:nvCxnSpPr>
      <cdr:spPr>
        <a:xfrm xmlns:a="http://schemas.openxmlformats.org/drawingml/2006/main">
          <a:off x="3344304" y="1932581"/>
          <a:ext cx="71231" cy="4233"/>
        </a:xfrm>
        <a:prstGeom xmlns:a="http://schemas.openxmlformats.org/drawingml/2006/main" prst="line">
          <a:avLst/>
        </a:prstGeom>
        <a:ln xmlns:a="http://schemas.openxmlformats.org/drawingml/2006/main" w="22225">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0.64845</cdr:x>
      <cdr:y>0.79321</cdr:y>
    </cdr:from>
    <cdr:to>
      <cdr:x>0.66676</cdr:x>
      <cdr:y>0.82441</cdr:y>
    </cdr:to>
    <cdr:sp macro="" textlink="">
      <cdr:nvSpPr>
        <cdr:cNvPr id="6" name="正方形/長方形 5"/>
        <cdr:cNvSpPr/>
      </cdr:nvSpPr>
      <cdr:spPr>
        <a:xfrm xmlns:a="http://schemas.openxmlformats.org/drawingml/2006/main">
          <a:off x="3335440" y="1945623"/>
          <a:ext cx="94175" cy="76519"/>
        </a:xfrm>
        <a:prstGeom xmlns:a="http://schemas.openxmlformats.org/drawingml/2006/main" prst="rect">
          <a:avLst/>
        </a:prstGeom>
        <a:solidFill xmlns:a="http://schemas.openxmlformats.org/drawingml/2006/main">
          <a:schemeClr val="bg1"/>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ja-JP"/>
        </a:p>
      </cdr:txBody>
    </cdr:sp>
  </cdr:relSizeAnchor>
  <cdr:relSizeAnchor xmlns:cdr="http://schemas.openxmlformats.org/drawingml/2006/chartDrawing">
    <cdr:from>
      <cdr:x>0.65089</cdr:x>
      <cdr:y>0.64894</cdr:y>
    </cdr:from>
    <cdr:to>
      <cdr:x>0.66431</cdr:x>
      <cdr:y>0.66971</cdr:y>
    </cdr:to>
    <cdr:sp macro="" textlink="">
      <cdr:nvSpPr>
        <cdr:cNvPr id="10" name="正方形/長方形 9"/>
        <cdr:cNvSpPr/>
      </cdr:nvSpPr>
      <cdr:spPr>
        <a:xfrm xmlns:a="http://schemas.openxmlformats.org/drawingml/2006/main">
          <a:off x="3348001" y="1591733"/>
          <a:ext cx="69054" cy="50951"/>
        </a:xfrm>
        <a:prstGeom xmlns:a="http://schemas.openxmlformats.org/drawingml/2006/main" prst="rect">
          <a:avLst/>
        </a:prstGeom>
        <a:solidFill xmlns:a="http://schemas.openxmlformats.org/drawingml/2006/main">
          <a:schemeClr val="bg1"/>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ja-JP"/>
        </a:p>
      </cdr:txBody>
    </cdr:sp>
  </cdr:relSizeAnchor>
  <cdr:relSizeAnchor xmlns:cdr="http://schemas.openxmlformats.org/drawingml/2006/chartDrawing">
    <cdr:from>
      <cdr:x>0.6461</cdr:x>
      <cdr:y>0.62909</cdr:y>
    </cdr:from>
    <cdr:to>
      <cdr:x>0.66618</cdr:x>
      <cdr:y>0.65441</cdr:y>
    </cdr:to>
    <cdr:sp macro="" textlink="">
      <cdr:nvSpPr>
        <cdr:cNvPr id="11" name="正方形/長方形 10"/>
        <cdr:cNvSpPr/>
      </cdr:nvSpPr>
      <cdr:spPr>
        <a:xfrm xmlns:a="http://schemas.openxmlformats.org/drawingml/2006/main">
          <a:off x="3323374" y="1543049"/>
          <a:ext cx="103292" cy="62111"/>
        </a:xfrm>
        <a:prstGeom xmlns:a="http://schemas.openxmlformats.org/drawingml/2006/main" prst="rect">
          <a:avLst/>
        </a:prstGeom>
        <a:solidFill xmlns:a="http://schemas.openxmlformats.org/drawingml/2006/main">
          <a:schemeClr val="bg1"/>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ja-JP"/>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6ED1DA7D-08CC-4537-95B5-155096FC31E3}" type="datetimeFigureOut">
              <a:rPr kumimoji="1" lang="ja-JP" altLang="en-US" smtClean="0"/>
              <a:t>2016/9/26</a:t>
            </a:fld>
            <a:endParaRPr kumimoji="1" lang="ja-JP" altLang="en-US"/>
          </a:p>
        </p:txBody>
      </p:sp>
      <p:sp>
        <p:nvSpPr>
          <p:cNvPr id="4" name="スライド イメージ プレースホルダー 3"/>
          <p:cNvSpPr>
            <a:spLocks noGrp="1" noRot="1" noChangeAspect="1"/>
          </p:cNvSpPr>
          <p:nvPr>
            <p:ph type="sldImg" idx="2"/>
          </p:nvPr>
        </p:nvSpPr>
        <p:spPr>
          <a:xfrm>
            <a:off x="1149350" y="1233488"/>
            <a:ext cx="443706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B6FDF19D-6BE8-4B1E-9355-F11106F95DE7}" type="slidenum">
              <a:rPr kumimoji="1" lang="ja-JP" altLang="en-US" smtClean="0"/>
              <a:t>‹#›</a:t>
            </a:fld>
            <a:endParaRPr kumimoji="1" lang="ja-JP" altLang="en-US"/>
          </a:p>
        </p:txBody>
      </p:sp>
    </p:spTree>
    <p:extLst>
      <p:ext uri="{BB962C8B-B14F-4D97-AF65-F5344CB8AC3E}">
        <p14:creationId xmlns:p14="http://schemas.microsoft.com/office/powerpoint/2010/main" val="327463905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715963" y="247650"/>
            <a:ext cx="5726112" cy="4294188"/>
          </a:xfrm>
        </p:spPr>
      </p:sp>
      <p:sp>
        <p:nvSpPr>
          <p:cNvPr id="3" name="ノート プレースホルダ 2"/>
          <p:cNvSpPr>
            <a:spLocks noGrp="1"/>
          </p:cNvSpPr>
          <p:nvPr>
            <p:ph type="body" idx="1"/>
          </p:nvPr>
        </p:nvSpPr>
        <p:spPr/>
        <p:txBody>
          <a:bodyPr>
            <a:normAutofit fontScale="85000" lnSpcReduction="20000"/>
          </a:bodyPr>
          <a:lstStyle/>
          <a:p>
            <a:r>
              <a:rPr lang="en-US" altLang="ja-JP" sz="1500" dirty="0"/>
              <a:t>Now let me explain the optical pumping to polarize the nuclear spin.  </a:t>
            </a:r>
          </a:p>
          <a:p>
            <a:endParaRPr lang="en-US" altLang="ja-JP" sz="1500" dirty="0"/>
          </a:p>
          <a:p>
            <a:r>
              <a:rPr lang="en-US" altLang="ja-JP" sz="1500" dirty="0"/>
              <a:t>This figure shows the atomic levels of the alkali atom, when we do not take into account the hyperfine interactions. If we inject a circularly polarize laser beam, which has angular momentum plus one, this atomic sub-level absorbs the photon and this excited state is populated.  It decays shortly to both of the ground sub-levels.  However, this ground state sublevel can not absorb the photon because there is no excited state here.  Then, the population of the +1/2 sub-level becomes larger that that of the -1/2 sub-level.  If we repeat this process many times, we can polarize the atomic state.  This is the principle of optical pumping.  </a:t>
            </a:r>
          </a:p>
          <a:p>
            <a:r>
              <a:rPr lang="en-US" altLang="ja-JP" sz="1500" dirty="0"/>
              <a:t>However, in reality, we have to consider the hyperfine interactions.  In the case of 31Na we have F=1 and 2 levels for the ground state and we have 3 and 5 sub-levels as shown here.  If we pump  the 31Na atom with this laser light with red color, these 4 sub-levels are pumped up.   However,  if the de-excitation goes to the lower sub-levels, we can not do anything for these states.  Then the polarization becomes lower.  Therefore, It is essential to have two laser beams to pump up the sub-levels in the lower state.  Then, all of the atomic sub-levels come to this level.  Here the atomic spin and nuclear spin are in the same direction.  Therefore the nuclear spin is also polarized. </a:t>
            </a:r>
          </a:p>
          <a:p>
            <a:endParaRPr lang="en-US" altLang="ja-JP" sz="1500" dirty="0"/>
          </a:p>
          <a:p>
            <a:r>
              <a:rPr lang="en-US" altLang="ja-JP" sz="1500" dirty="0"/>
              <a:t>     </a:t>
            </a:r>
            <a:endParaRPr lang="ja-JP" altLang="en-US" sz="1500" dirty="0"/>
          </a:p>
        </p:txBody>
      </p:sp>
      <p:sp>
        <p:nvSpPr>
          <p:cNvPr id="4" name="スライド番号プレースホルダ 3"/>
          <p:cNvSpPr>
            <a:spLocks noGrp="1"/>
          </p:cNvSpPr>
          <p:nvPr>
            <p:ph type="sldNum" sz="quarter" idx="10"/>
          </p:nvPr>
        </p:nvSpPr>
        <p:spPr/>
        <p:txBody>
          <a:bodyPr/>
          <a:lstStyle/>
          <a:p>
            <a:fld id="{8C953AA9-018C-4E18-B142-5B89E4E41F6B}" type="slidenum">
              <a:rPr lang="en-US" altLang="ja-JP">
                <a:solidFill>
                  <a:prstClr val="black"/>
                </a:solidFill>
              </a:rPr>
              <a:pPr/>
              <a:t>28</a:t>
            </a:fld>
            <a:endParaRPr lang="en-US" altLang="ja-JP">
              <a:solidFill>
                <a:prstClr val="black"/>
              </a:solidFill>
            </a:endParaRPr>
          </a:p>
        </p:txBody>
      </p:sp>
    </p:spTree>
    <p:extLst>
      <p:ext uri="{BB962C8B-B14F-4D97-AF65-F5344CB8AC3E}">
        <p14:creationId xmlns:p14="http://schemas.microsoft.com/office/powerpoint/2010/main" val="25081305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FDFD6B6-CEB4-448F-B474-661FB35B4DD6}" type="slidenum">
              <a:rPr kumimoji="1" lang="ja-JP" altLang="en-US" smtClean="0"/>
              <a:t>38</a:t>
            </a:fld>
            <a:endParaRPr kumimoji="1" lang="ja-JP" altLang="en-US"/>
          </a:p>
        </p:txBody>
      </p:sp>
    </p:spTree>
    <p:extLst>
      <p:ext uri="{BB962C8B-B14F-4D97-AF65-F5344CB8AC3E}">
        <p14:creationId xmlns:p14="http://schemas.microsoft.com/office/powerpoint/2010/main" val="26692695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FDFD6B6-CEB4-448F-B474-661FB35B4DD6}" type="slidenum">
              <a:rPr kumimoji="1" lang="ja-JP" altLang="en-US" smtClean="0"/>
              <a:t>39</a:t>
            </a:fld>
            <a:endParaRPr kumimoji="1" lang="ja-JP" altLang="en-US"/>
          </a:p>
        </p:txBody>
      </p:sp>
    </p:spTree>
    <p:extLst>
      <p:ext uri="{BB962C8B-B14F-4D97-AF65-F5344CB8AC3E}">
        <p14:creationId xmlns:p14="http://schemas.microsoft.com/office/powerpoint/2010/main" val="28844996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FDFD6B6-CEB4-448F-B474-661FB35B4DD6}" type="slidenum">
              <a:rPr kumimoji="1" lang="ja-JP" altLang="en-US" smtClean="0"/>
              <a:t>40</a:t>
            </a:fld>
            <a:endParaRPr kumimoji="1" lang="ja-JP" altLang="en-US"/>
          </a:p>
        </p:txBody>
      </p:sp>
    </p:spTree>
    <p:extLst>
      <p:ext uri="{BB962C8B-B14F-4D97-AF65-F5344CB8AC3E}">
        <p14:creationId xmlns:p14="http://schemas.microsoft.com/office/powerpoint/2010/main" val="12379487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FDFD6B6-CEB4-448F-B474-661FB35B4DD6}" type="slidenum">
              <a:rPr kumimoji="1" lang="ja-JP" altLang="en-US" smtClean="0"/>
              <a:t>41</a:t>
            </a:fld>
            <a:endParaRPr kumimoji="1" lang="ja-JP" altLang="en-US"/>
          </a:p>
        </p:txBody>
      </p:sp>
    </p:spTree>
    <p:extLst>
      <p:ext uri="{BB962C8B-B14F-4D97-AF65-F5344CB8AC3E}">
        <p14:creationId xmlns:p14="http://schemas.microsoft.com/office/powerpoint/2010/main" val="630922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FDFD6B6-CEB4-448F-B474-661FB35B4DD6}" type="slidenum">
              <a:rPr kumimoji="1" lang="ja-JP" altLang="en-US" smtClean="0"/>
              <a:t>42</a:t>
            </a:fld>
            <a:endParaRPr kumimoji="1" lang="ja-JP" altLang="en-US"/>
          </a:p>
        </p:txBody>
      </p:sp>
    </p:spTree>
    <p:extLst>
      <p:ext uri="{BB962C8B-B14F-4D97-AF65-F5344CB8AC3E}">
        <p14:creationId xmlns:p14="http://schemas.microsoft.com/office/powerpoint/2010/main" val="36952591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FDFD6B6-CEB4-448F-B474-661FB35B4DD6}" type="slidenum">
              <a:rPr kumimoji="1" lang="ja-JP" altLang="en-US" smtClean="0"/>
              <a:t>43</a:t>
            </a:fld>
            <a:endParaRPr kumimoji="1" lang="ja-JP" altLang="en-US"/>
          </a:p>
        </p:txBody>
      </p:sp>
    </p:spTree>
    <p:extLst>
      <p:ext uri="{BB962C8B-B14F-4D97-AF65-F5344CB8AC3E}">
        <p14:creationId xmlns:p14="http://schemas.microsoft.com/office/powerpoint/2010/main" val="40100097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FDFD6B6-CEB4-448F-B474-661FB35B4DD6}" type="slidenum">
              <a:rPr kumimoji="1" lang="ja-JP" altLang="en-US" smtClean="0"/>
              <a:t>44</a:t>
            </a:fld>
            <a:endParaRPr kumimoji="1" lang="ja-JP" altLang="en-US"/>
          </a:p>
        </p:txBody>
      </p:sp>
    </p:spTree>
    <p:extLst>
      <p:ext uri="{BB962C8B-B14F-4D97-AF65-F5344CB8AC3E}">
        <p14:creationId xmlns:p14="http://schemas.microsoft.com/office/powerpoint/2010/main" val="28344006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FDFD6B6-CEB4-448F-B474-661FB35B4DD6}" type="slidenum">
              <a:rPr kumimoji="1" lang="ja-JP" altLang="en-US" smtClean="0"/>
              <a:t>45</a:t>
            </a:fld>
            <a:endParaRPr kumimoji="1" lang="ja-JP" altLang="en-US"/>
          </a:p>
        </p:txBody>
      </p:sp>
    </p:spTree>
    <p:extLst>
      <p:ext uri="{BB962C8B-B14F-4D97-AF65-F5344CB8AC3E}">
        <p14:creationId xmlns:p14="http://schemas.microsoft.com/office/powerpoint/2010/main" val="6579889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FDFD6B6-CEB4-448F-B474-661FB35B4DD6}" type="slidenum">
              <a:rPr kumimoji="1" lang="ja-JP" altLang="en-US" smtClean="0"/>
              <a:t>46</a:t>
            </a:fld>
            <a:endParaRPr kumimoji="1" lang="ja-JP" altLang="en-US"/>
          </a:p>
        </p:txBody>
      </p:sp>
    </p:spTree>
    <p:extLst>
      <p:ext uri="{BB962C8B-B14F-4D97-AF65-F5344CB8AC3E}">
        <p14:creationId xmlns:p14="http://schemas.microsoft.com/office/powerpoint/2010/main" val="4110226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1089025" y="798513"/>
            <a:ext cx="5305425" cy="3978275"/>
          </a:xfrm>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8C953AA9-018C-4E18-B142-5B89E4E41F6B}" type="slidenum">
              <a:rPr lang="en-US" altLang="ja-JP">
                <a:solidFill>
                  <a:prstClr val="black"/>
                </a:solidFill>
              </a:rPr>
              <a:pPr/>
              <a:t>47</a:t>
            </a:fld>
            <a:endParaRPr lang="en-US" altLang="ja-JP">
              <a:solidFill>
                <a:prstClr val="black"/>
              </a:solidFill>
            </a:endParaRPr>
          </a:p>
        </p:txBody>
      </p:sp>
    </p:spTree>
    <p:extLst>
      <p:ext uri="{BB962C8B-B14F-4D97-AF65-F5344CB8AC3E}">
        <p14:creationId xmlns:p14="http://schemas.microsoft.com/office/powerpoint/2010/main" val="23410118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sz="1500" dirty="0"/>
              <a:t>Let me just remind you that the high polarization is essential for radioactive nuclear beams.</a:t>
            </a:r>
          </a:p>
          <a:p>
            <a:r>
              <a:rPr lang="en-US" altLang="ja-JP" sz="1500" dirty="0"/>
              <a:t>This figure shows the Monte-Carlo simulation of the asymmetry parameter measurement.   In the case of small polarization, say 1%, even we accumulate the data with very high intensity beam, the statistics is not good enough to determine the spin.  However, If we have high polarization, say 30%, even with such low beam intensity of only 50 </a:t>
            </a:r>
            <a:r>
              <a:rPr lang="en-US" altLang="ja-JP" sz="1500" dirty="0" err="1"/>
              <a:t>pps</a:t>
            </a:r>
            <a:r>
              <a:rPr lang="en-US" altLang="ja-JP" sz="1500" dirty="0"/>
              <a:t>, the error bar is much smaller.  Actually the 31Na beam intensity was only 50 </a:t>
            </a:r>
            <a:r>
              <a:rPr lang="en-US" altLang="ja-JP" sz="1500" dirty="0" err="1"/>
              <a:t>pps</a:t>
            </a:r>
            <a:r>
              <a:rPr lang="en-US" altLang="ja-JP" sz="1500" dirty="0"/>
              <a:t>.  Therefore we need such high polarization.  </a:t>
            </a:r>
          </a:p>
        </p:txBody>
      </p:sp>
      <p:sp>
        <p:nvSpPr>
          <p:cNvPr id="4" name="スライド番号プレースホルダー 3"/>
          <p:cNvSpPr>
            <a:spLocks noGrp="1"/>
          </p:cNvSpPr>
          <p:nvPr>
            <p:ph type="sldNum" sz="quarter" idx="10"/>
          </p:nvPr>
        </p:nvSpPr>
        <p:spPr/>
        <p:txBody>
          <a:bodyPr/>
          <a:lstStyle/>
          <a:p>
            <a:fld id="{5FDFD6B6-CEB4-448F-B474-661FB35B4DD6}" type="slidenum">
              <a:rPr kumimoji="1" lang="ja-JP" altLang="en-US" smtClean="0"/>
              <a:t>29</a:t>
            </a:fld>
            <a:endParaRPr kumimoji="1" lang="ja-JP" altLang="en-US"/>
          </a:p>
        </p:txBody>
      </p:sp>
    </p:spTree>
    <p:extLst>
      <p:ext uri="{BB962C8B-B14F-4D97-AF65-F5344CB8AC3E}">
        <p14:creationId xmlns:p14="http://schemas.microsoft.com/office/powerpoint/2010/main" val="2625294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FDFD6B6-CEB4-448F-B474-661FB35B4DD6}" type="slidenum">
              <a:rPr kumimoji="1" lang="ja-JP" altLang="en-US" smtClean="0"/>
              <a:t>48</a:t>
            </a:fld>
            <a:endParaRPr kumimoji="1" lang="ja-JP" altLang="en-US"/>
          </a:p>
        </p:txBody>
      </p:sp>
    </p:spTree>
    <p:extLst>
      <p:ext uri="{BB962C8B-B14F-4D97-AF65-F5344CB8AC3E}">
        <p14:creationId xmlns:p14="http://schemas.microsoft.com/office/powerpoint/2010/main" val="33171980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27331" name="Rectangle 3"/>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ja-JP" altLang="en-US" smtClean="0"/>
          </a:p>
        </p:txBody>
      </p:sp>
    </p:spTree>
    <p:extLst>
      <p:ext uri="{BB962C8B-B14F-4D97-AF65-F5344CB8AC3E}">
        <p14:creationId xmlns:p14="http://schemas.microsoft.com/office/powerpoint/2010/main" val="40547398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29379" name="Rectangle 3"/>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ja-JP" altLang="en-US" smtClean="0"/>
          </a:p>
        </p:txBody>
      </p:sp>
    </p:spTree>
    <p:extLst>
      <p:ext uri="{BB962C8B-B14F-4D97-AF65-F5344CB8AC3E}">
        <p14:creationId xmlns:p14="http://schemas.microsoft.com/office/powerpoint/2010/main" val="26682789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42E05E3C-79CA-49E9-A078-319D49D3AB30}" type="slidenum">
              <a:rPr lang="en-US" altLang="ja-JP"/>
              <a:pPr/>
              <a:t>51</a:t>
            </a:fld>
            <a:endParaRPr lang="en-US" altLang="ja-JP"/>
          </a:p>
        </p:txBody>
      </p:sp>
      <p:sp>
        <p:nvSpPr>
          <p:cNvPr id="770050" name="Rectangle 7"/>
          <p:cNvSpPr txBox="1">
            <a:spLocks noGrp="1" noChangeArrowheads="1"/>
          </p:cNvSpPr>
          <p:nvPr/>
        </p:nvSpPr>
        <p:spPr bwMode="auto">
          <a:xfrm>
            <a:off x="4223725" y="10353885"/>
            <a:ext cx="3232387" cy="5454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00377" tIns="50187" rIns="100377" bIns="50187" anchor="b"/>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r"/>
            <a:fld id="{9CF46B65-9172-44E2-8735-034EEB620C4B}" type="slidenum">
              <a:rPr lang="en-US" altLang="ja-JP" sz="1300"/>
              <a:pPr algn="r"/>
              <a:t>51</a:t>
            </a:fld>
            <a:endParaRPr lang="en-US" altLang="ja-JP" sz="1300"/>
          </a:p>
        </p:txBody>
      </p:sp>
      <p:sp>
        <p:nvSpPr>
          <p:cNvPr id="770051" name="Rectangle 2"/>
          <p:cNvSpPr>
            <a:spLocks noGrp="1" noRot="1" noChangeAspect="1" noChangeArrowheads="1" noTextEdit="1"/>
          </p:cNvSpPr>
          <p:nvPr>
            <p:ph type="sldImg"/>
          </p:nvPr>
        </p:nvSpPr>
        <p:spPr>
          <a:xfrm>
            <a:off x="1004888" y="817563"/>
            <a:ext cx="5449887" cy="4087812"/>
          </a:xfrm>
          <a:ln/>
          <a:extLst>
            <a:ext uri="{909E8E84-426E-40dd-AFC4-6F175D3DCCD1}">
              <a14:hiddenFill xmlns:a14="http://schemas.microsoft.com/office/drawing/2010/main" xmlns="">
                <a:noFill/>
              </a14:hiddenFill>
            </a:ext>
          </a:extLst>
        </p:spPr>
      </p:sp>
      <p:sp>
        <p:nvSpPr>
          <p:cNvPr id="770052" name="Rectangle 3"/>
          <p:cNvSpPr>
            <a:spLocks noGrp="1" noChangeArrowheads="1"/>
          </p:cNvSpPr>
          <p:nvPr>
            <p:ph type="body" idx="1"/>
          </p:nvPr>
        </p:nvSpPr>
        <p:spPr>
          <a:xfrm>
            <a:off x="745262" y="5177822"/>
            <a:ext cx="5967349" cy="4905949"/>
          </a:xfrm>
        </p:spPr>
        <p:txBody>
          <a:bodyPr lIns="100377" tIns="50187" rIns="100377" bIns="50187"/>
          <a:lstStyle/>
          <a:p>
            <a:endParaRPr lang="ja-JP" altLang="ja-JP"/>
          </a:p>
        </p:txBody>
      </p:sp>
    </p:spTree>
    <p:extLst>
      <p:ext uri="{BB962C8B-B14F-4D97-AF65-F5344CB8AC3E}">
        <p14:creationId xmlns:p14="http://schemas.microsoft.com/office/powerpoint/2010/main" val="422371430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FDFD6B6-CEB4-448F-B474-661FB35B4DD6}" type="slidenum">
              <a:rPr kumimoji="1" lang="ja-JP" altLang="en-US" smtClean="0"/>
              <a:t>52</a:t>
            </a:fld>
            <a:endParaRPr kumimoji="1" lang="ja-JP" altLang="en-US"/>
          </a:p>
        </p:txBody>
      </p:sp>
    </p:spTree>
    <p:extLst>
      <p:ext uri="{BB962C8B-B14F-4D97-AF65-F5344CB8AC3E}">
        <p14:creationId xmlns:p14="http://schemas.microsoft.com/office/powerpoint/2010/main" val="796873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ED13623-98E7-43A7-9142-8438FA991DDE}" type="slidenum">
              <a:rPr lang="en-US" altLang="ja-JP"/>
              <a:pPr/>
              <a:t>53</a:t>
            </a:fld>
            <a:endParaRPr lang="en-US" altLang="ja-JP"/>
          </a:p>
        </p:txBody>
      </p:sp>
      <p:sp>
        <p:nvSpPr>
          <p:cNvPr id="892930" name="Rectangle 2"/>
          <p:cNvSpPr>
            <a:spLocks noGrp="1" noRot="1" noChangeAspect="1" noChangeArrowheads="1" noTextEdit="1"/>
          </p:cNvSpPr>
          <p:nvPr>
            <p:ph type="sldImg"/>
          </p:nvPr>
        </p:nvSpPr>
        <p:spPr>
          <a:ln/>
        </p:spPr>
      </p:sp>
      <p:sp>
        <p:nvSpPr>
          <p:cNvPr id="892931" name="Rectangle 3"/>
          <p:cNvSpPr>
            <a:spLocks noGrp="1" noChangeArrowheads="1"/>
          </p:cNvSpPr>
          <p:nvPr>
            <p:ph type="body" idx="1"/>
          </p:nvPr>
        </p:nvSpPr>
        <p:spPr/>
        <p:txBody>
          <a:bodyPr/>
          <a:lstStyle/>
          <a:p>
            <a:endParaRPr lang="ja-JP" altLang="ja-JP"/>
          </a:p>
        </p:txBody>
      </p:sp>
    </p:spTree>
    <p:extLst>
      <p:ext uri="{BB962C8B-B14F-4D97-AF65-F5344CB8AC3E}">
        <p14:creationId xmlns:p14="http://schemas.microsoft.com/office/powerpoint/2010/main" val="26785405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FDFD6B6-CEB4-448F-B474-661FB35B4DD6}" type="slidenum">
              <a:rPr kumimoji="1" lang="ja-JP" altLang="en-US" smtClean="0"/>
              <a:t>54</a:t>
            </a:fld>
            <a:endParaRPr kumimoji="1" lang="ja-JP" altLang="en-US"/>
          </a:p>
        </p:txBody>
      </p:sp>
    </p:spTree>
    <p:extLst>
      <p:ext uri="{BB962C8B-B14F-4D97-AF65-F5344CB8AC3E}">
        <p14:creationId xmlns:p14="http://schemas.microsoft.com/office/powerpoint/2010/main" val="424521892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FDFD6B6-CEB4-448F-B474-661FB35B4DD6}" type="slidenum">
              <a:rPr kumimoji="1" lang="ja-JP" altLang="en-US" smtClean="0"/>
              <a:t>55</a:t>
            </a:fld>
            <a:endParaRPr kumimoji="1" lang="ja-JP" altLang="en-US"/>
          </a:p>
        </p:txBody>
      </p:sp>
    </p:spTree>
    <p:extLst>
      <p:ext uri="{BB962C8B-B14F-4D97-AF65-F5344CB8AC3E}">
        <p14:creationId xmlns:p14="http://schemas.microsoft.com/office/powerpoint/2010/main" val="44907512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FDFD6B6-CEB4-448F-B474-661FB35B4DD6}" type="slidenum">
              <a:rPr kumimoji="1" lang="ja-JP" altLang="en-US" smtClean="0"/>
              <a:t>56</a:t>
            </a:fld>
            <a:endParaRPr kumimoji="1" lang="ja-JP" altLang="en-US"/>
          </a:p>
        </p:txBody>
      </p:sp>
    </p:spTree>
    <p:extLst>
      <p:ext uri="{BB962C8B-B14F-4D97-AF65-F5344CB8AC3E}">
        <p14:creationId xmlns:p14="http://schemas.microsoft.com/office/powerpoint/2010/main" val="41188536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p:spPr>
        <p:txBody>
          <a:bodyPr/>
          <a:lstStyle/>
          <a:p>
            <a:pPr defTabSz="901354"/>
            <a:fld id="{FD858AA8-124E-4F36-A104-CBD2817D117B}" type="slidenum">
              <a:rPr lang="en-US" altLang="ja-JP" smtClean="0">
                <a:solidFill>
                  <a:srgbClr val="000000"/>
                </a:solidFill>
                <a:latin typeface="Arial" pitchFamily="34" charset="0"/>
              </a:rPr>
              <a:pPr defTabSz="901354"/>
              <a:t>57</a:t>
            </a:fld>
            <a:endParaRPr lang="en-US" altLang="ja-JP" dirty="0" smtClean="0">
              <a:solidFill>
                <a:srgbClr val="000000"/>
              </a:solidFill>
              <a:latin typeface="Arial" pitchFamily="34" charset="0"/>
            </a:endParaRPr>
          </a:p>
        </p:txBody>
      </p:sp>
      <p:sp>
        <p:nvSpPr>
          <p:cNvPr id="84995" name="Rectangle 2"/>
          <p:cNvSpPr>
            <a:spLocks noGrp="1" noRot="1" noChangeAspect="1" noChangeArrowheads="1" noTextEdit="1"/>
          </p:cNvSpPr>
          <p:nvPr>
            <p:ph type="sldImg"/>
          </p:nvPr>
        </p:nvSpPr>
        <p:spPr>
          <a:xfrm>
            <a:off x="977900" y="720725"/>
            <a:ext cx="4803775" cy="3603625"/>
          </a:xfrm>
          <a:ln/>
        </p:spPr>
      </p:sp>
      <p:sp>
        <p:nvSpPr>
          <p:cNvPr id="84996" name="Rectangle 3"/>
          <p:cNvSpPr>
            <a:spLocks noGrp="1" noChangeArrowheads="1"/>
          </p:cNvSpPr>
          <p:nvPr>
            <p:ph type="body" idx="1"/>
          </p:nvPr>
        </p:nvSpPr>
        <p:spPr>
          <a:noFill/>
          <a:ln/>
        </p:spPr>
        <p:txBody>
          <a:bodyPr/>
          <a:lstStyle/>
          <a:p>
            <a:endParaRPr lang="ja-JP" altLang="ja-JP" smtClean="0"/>
          </a:p>
        </p:txBody>
      </p:sp>
    </p:spTree>
    <p:extLst>
      <p:ext uri="{BB962C8B-B14F-4D97-AF65-F5344CB8AC3E}">
        <p14:creationId xmlns:p14="http://schemas.microsoft.com/office/powerpoint/2010/main" val="35046458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sz="1500" dirty="0"/>
              <a:t>Let me pick up some experimental levels and display according to their parity.  The level sequence is very characteristic of the K=1/2 rotational bands of odd-A nuclei.  【CLICK】</a:t>
            </a:r>
          </a:p>
          <a:p>
            <a:r>
              <a:rPr lang="en-US" altLang="ja-JP" sz="1500" dirty="0"/>
              <a:t>The rotational band is called a decoupling band and the energies are expressed in this equation with the decoupling parameter a.  Here the energy levels are plotted as a function of the decoupling parameter a.  By comparing the experimental level sequence and energy difference, we determine the decoupling parameters 【CLICK】 as shown here.</a:t>
            </a:r>
            <a:r>
              <a:rPr lang="ja-JP" altLang="en-US" sz="1500" dirty="0"/>
              <a:t>　</a:t>
            </a:r>
            <a:r>
              <a:rPr lang="en-US" altLang="ja-JP" sz="1500" dirty="0"/>
              <a:t>【CLICK】</a:t>
            </a:r>
          </a:p>
          <a:p>
            <a:r>
              <a:rPr lang="en-US" altLang="ja-JP" sz="1500" dirty="0"/>
              <a:t>The decoupling parameter a depends on the orbit occupied by the unpaired nucleon.  The determined decoupling parameters are similar to those observed in 25Mg many years ago. </a:t>
            </a:r>
          </a:p>
          <a:p>
            <a:r>
              <a:rPr lang="en-US" altLang="ja-JP" sz="1500" dirty="0"/>
              <a:t>    </a:t>
            </a:r>
            <a:endParaRPr lang="ja-JP" altLang="en-US" sz="1500" dirty="0"/>
          </a:p>
        </p:txBody>
      </p:sp>
      <p:sp>
        <p:nvSpPr>
          <p:cNvPr id="4" name="スライド番号プレースホルダー 3"/>
          <p:cNvSpPr>
            <a:spLocks noGrp="1"/>
          </p:cNvSpPr>
          <p:nvPr>
            <p:ph type="sldNum" sz="quarter" idx="10"/>
          </p:nvPr>
        </p:nvSpPr>
        <p:spPr/>
        <p:txBody>
          <a:bodyPr/>
          <a:lstStyle/>
          <a:p>
            <a:fld id="{5FDFD6B6-CEB4-448F-B474-661FB35B4DD6}" type="slidenum">
              <a:rPr kumimoji="1" lang="ja-JP" altLang="en-US" smtClean="0"/>
              <a:t>31</a:t>
            </a:fld>
            <a:endParaRPr kumimoji="1" lang="ja-JP" altLang="en-US"/>
          </a:p>
        </p:txBody>
      </p:sp>
    </p:spTree>
    <p:extLst>
      <p:ext uri="{BB962C8B-B14F-4D97-AF65-F5344CB8AC3E}">
        <p14:creationId xmlns:p14="http://schemas.microsoft.com/office/powerpoint/2010/main" val="262964176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821470" indent="-315951" eaLnBrk="0" hangingPunct="0">
              <a:defRPr kumimoji="1">
                <a:solidFill>
                  <a:schemeClr val="tx1"/>
                </a:solidFill>
                <a:latin typeface="Arial" panose="020B0604020202020204" pitchFamily="34" charset="0"/>
                <a:ea typeface="ＭＳ Ｐゴシック" panose="020B0600070205080204" pitchFamily="50" charset="-128"/>
              </a:defRPr>
            </a:lvl2pPr>
            <a:lvl3pPr marL="1263801" indent="-252760" eaLnBrk="0" hangingPunct="0">
              <a:defRPr kumimoji="1">
                <a:solidFill>
                  <a:schemeClr val="tx1"/>
                </a:solidFill>
                <a:latin typeface="Arial" panose="020B0604020202020204" pitchFamily="34" charset="0"/>
                <a:ea typeface="ＭＳ Ｐゴシック" panose="020B0600070205080204" pitchFamily="50" charset="-128"/>
              </a:defRPr>
            </a:lvl3pPr>
            <a:lvl4pPr marL="1769322" indent="-252760" eaLnBrk="0" hangingPunct="0">
              <a:defRPr kumimoji="1">
                <a:solidFill>
                  <a:schemeClr val="tx1"/>
                </a:solidFill>
                <a:latin typeface="Arial" panose="020B0604020202020204" pitchFamily="34" charset="0"/>
                <a:ea typeface="ＭＳ Ｐゴシック" panose="020B0600070205080204" pitchFamily="50" charset="-128"/>
              </a:defRPr>
            </a:lvl4pPr>
            <a:lvl5pPr marL="2274843" indent="-252760" eaLnBrk="0" hangingPunct="0">
              <a:defRPr kumimoji="1">
                <a:solidFill>
                  <a:schemeClr val="tx1"/>
                </a:solidFill>
                <a:latin typeface="Arial" panose="020B0604020202020204" pitchFamily="34" charset="0"/>
                <a:ea typeface="ＭＳ Ｐゴシック" panose="020B0600070205080204" pitchFamily="50" charset="-128"/>
              </a:defRPr>
            </a:lvl5pPr>
            <a:lvl6pPr marL="2780365" indent="-25276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3285884" indent="-25276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791404" indent="-25276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4296925" indent="-25276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330D0BF8-538E-4A66-839B-4F93DA0103FD}" type="slidenum">
              <a:rPr lang="en-US" altLang="ja-JP"/>
              <a:pPr eaLnBrk="1" hangingPunct="1"/>
              <a:t>58</a:t>
            </a:fld>
            <a:endParaRPr lang="en-US" altLang="ja-JP"/>
          </a:p>
        </p:txBody>
      </p:sp>
      <p:sp>
        <p:nvSpPr>
          <p:cNvPr id="196611" name="Rectangle 2"/>
          <p:cNvSpPr>
            <a:spLocks noGrp="1" noRot="1" noChangeAspect="1" noChangeArrowheads="1" noTextEdit="1"/>
          </p:cNvSpPr>
          <p:nvPr>
            <p:ph type="sldImg"/>
          </p:nvPr>
        </p:nvSpPr>
        <p:spPr bwMode="auto">
          <a:xfrm>
            <a:off x="1006475" y="817563"/>
            <a:ext cx="5451475" cy="40894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96612"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r>
              <a:rPr lang="ja-JP" altLang="en-US" smtClean="0"/>
              <a:t>シミュレーションには</a:t>
            </a:r>
            <a:r>
              <a:rPr lang="en-US" altLang="ja-JP" smtClean="0"/>
              <a:t>TOSCA</a:t>
            </a:r>
            <a:r>
              <a:rPr lang="ja-JP" altLang="en-US" smtClean="0"/>
              <a:t>を用いた</a:t>
            </a:r>
          </a:p>
          <a:p>
            <a:r>
              <a:rPr lang="ja-JP" altLang="en-US" smtClean="0"/>
              <a:t>リターンヨークの形状を決定し、</a:t>
            </a:r>
            <a:r>
              <a:rPr lang="en-US" altLang="ja-JP" smtClean="0"/>
              <a:t>200Gauss</a:t>
            </a:r>
            <a:r>
              <a:rPr lang="ja-JP" altLang="en-US" smtClean="0"/>
              <a:t>の永久磁石の磁場は、</a:t>
            </a:r>
            <a:r>
              <a:rPr lang="en-US" altLang="ja-JP" smtClean="0"/>
              <a:t>816Gauss</a:t>
            </a:r>
            <a:r>
              <a:rPr lang="ja-JP" altLang="en-US" smtClean="0"/>
              <a:t>となり、</a:t>
            </a:r>
            <a:r>
              <a:rPr lang="en-US" altLang="ja-JP" smtClean="0"/>
              <a:t>4</a:t>
            </a:r>
            <a:r>
              <a:rPr lang="ja-JP" altLang="en-US" smtClean="0"/>
              <a:t>倍もの値になった</a:t>
            </a:r>
          </a:p>
          <a:p>
            <a:r>
              <a:rPr lang="ja-JP" altLang="en-US" smtClean="0"/>
              <a:t>実際に製作したマグネットとリターンヨーク</a:t>
            </a:r>
          </a:p>
          <a:p>
            <a:r>
              <a:rPr lang="ja-JP" altLang="en-US" smtClean="0"/>
              <a:t>実測すると</a:t>
            </a:r>
            <a:r>
              <a:rPr lang="en-US" altLang="ja-JP" smtClean="0"/>
              <a:t>828Gauss</a:t>
            </a:r>
            <a:r>
              <a:rPr lang="ja-JP" altLang="en-US" smtClean="0"/>
              <a:t>になり、シミュレーション通りの結果が得られ、磁場の強化が実現できた。</a:t>
            </a:r>
          </a:p>
        </p:txBody>
      </p:sp>
    </p:spTree>
    <p:extLst>
      <p:ext uri="{BB962C8B-B14F-4D97-AF65-F5344CB8AC3E}">
        <p14:creationId xmlns:p14="http://schemas.microsoft.com/office/powerpoint/2010/main" val="329277107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7"/>
          <p:cNvSpPr>
            <a:spLocks noGrp="1" noChangeArrowheads="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821470" indent="-315951" eaLnBrk="0" hangingPunct="0">
              <a:defRPr kumimoji="1">
                <a:solidFill>
                  <a:schemeClr val="tx1"/>
                </a:solidFill>
                <a:latin typeface="Arial" panose="020B0604020202020204" pitchFamily="34" charset="0"/>
                <a:ea typeface="ＭＳ Ｐゴシック" panose="020B0600070205080204" pitchFamily="50" charset="-128"/>
              </a:defRPr>
            </a:lvl2pPr>
            <a:lvl3pPr marL="1263801" indent="-252760" eaLnBrk="0" hangingPunct="0">
              <a:defRPr kumimoji="1">
                <a:solidFill>
                  <a:schemeClr val="tx1"/>
                </a:solidFill>
                <a:latin typeface="Arial" panose="020B0604020202020204" pitchFamily="34" charset="0"/>
                <a:ea typeface="ＭＳ Ｐゴシック" panose="020B0600070205080204" pitchFamily="50" charset="-128"/>
              </a:defRPr>
            </a:lvl3pPr>
            <a:lvl4pPr marL="1769322" indent="-252760" eaLnBrk="0" hangingPunct="0">
              <a:defRPr kumimoji="1">
                <a:solidFill>
                  <a:schemeClr val="tx1"/>
                </a:solidFill>
                <a:latin typeface="Arial" panose="020B0604020202020204" pitchFamily="34" charset="0"/>
                <a:ea typeface="ＭＳ Ｐゴシック" panose="020B0600070205080204" pitchFamily="50" charset="-128"/>
              </a:defRPr>
            </a:lvl4pPr>
            <a:lvl5pPr marL="2274843" indent="-252760" eaLnBrk="0" hangingPunct="0">
              <a:defRPr kumimoji="1">
                <a:solidFill>
                  <a:schemeClr val="tx1"/>
                </a:solidFill>
                <a:latin typeface="Arial" panose="020B0604020202020204" pitchFamily="34" charset="0"/>
                <a:ea typeface="ＭＳ Ｐゴシック" panose="020B0600070205080204" pitchFamily="50" charset="-128"/>
              </a:defRPr>
            </a:lvl5pPr>
            <a:lvl6pPr marL="2780365" indent="-25276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3285884" indent="-25276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791404" indent="-25276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4296925" indent="-25276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fld id="{3CEE55D9-B9AD-49FE-A863-84A73EA4B626}" type="slidenum">
              <a:rPr lang="en-US" altLang="ja-JP"/>
              <a:pPr eaLnBrk="1" hangingPunct="1"/>
              <a:t>59</a:t>
            </a:fld>
            <a:endParaRPr lang="en-US" altLang="ja-JP"/>
          </a:p>
        </p:txBody>
      </p:sp>
      <p:sp>
        <p:nvSpPr>
          <p:cNvPr id="197635" name="Rectangle 2"/>
          <p:cNvSpPr>
            <a:spLocks noGrp="1" noRot="1" noChangeAspect="1" noChangeArrowheads="1" noTextEdit="1"/>
          </p:cNvSpPr>
          <p:nvPr>
            <p:ph type="sldImg"/>
          </p:nvPr>
        </p:nvSpPr>
        <p:spPr bwMode="auto">
          <a:xfrm>
            <a:off x="1006475" y="817563"/>
            <a:ext cx="5451475" cy="40894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97636" name="Rectangle 3"/>
          <p:cNvSpPr>
            <a:spLocks noGrp="1" noChangeArrowheads="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r>
              <a:rPr lang="en-US" altLang="ja-JP" dirty="0" smtClean="0"/>
              <a:t>200Gauss</a:t>
            </a:r>
            <a:r>
              <a:rPr lang="ja-JP" altLang="en-US" dirty="0" smtClean="0"/>
              <a:t>の永久磁石がある</a:t>
            </a:r>
          </a:p>
          <a:p>
            <a:r>
              <a:rPr lang="ja-JP" altLang="en-US" dirty="0" smtClean="0"/>
              <a:t>リターンヨークを付けて強化しようとした</a:t>
            </a:r>
          </a:p>
          <a:p>
            <a:r>
              <a:rPr lang="ja-JP" altLang="en-US" dirty="0" smtClean="0"/>
              <a:t>どのような形状にするかは、ビームラインで制限されていた</a:t>
            </a:r>
          </a:p>
          <a:p>
            <a:endParaRPr lang="ja-JP" altLang="en-US" dirty="0" smtClean="0"/>
          </a:p>
          <a:p>
            <a:r>
              <a:rPr lang="ja-JP" altLang="en-US" dirty="0" smtClean="0"/>
              <a:t>・マグネットは中空にし、偏極軸に対して平行に設置した</a:t>
            </a:r>
            <a:r>
              <a:rPr lang="en-US" altLang="ja-JP" dirty="0" smtClean="0"/>
              <a:t>Ge</a:t>
            </a:r>
            <a:r>
              <a:rPr lang="ja-JP" altLang="en-US" dirty="0" smtClean="0"/>
              <a:t>で</a:t>
            </a:r>
            <a:r>
              <a:rPr lang="en-US" altLang="ja-JP" dirty="0" smtClean="0"/>
              <a:t>β</a:t>
            </a:r>
            <a:r>
              <a:rPr lang="ja-JP" altLang="en-US" dirty="0" smtClean="0"/>
              <a:t>線を取れるようにする</a:t>
            </a:r>
          </a:p>
          <a:p>
            <a:r>
              <a:rPr lang="ja-JP" altLang="en-US" dirty="0" smtClean="0"/>
              <a:t>・ビームライン上にかぶる形にするため、穴が開いた形状</a:t>
            </a:r>
          </a:p>
          <a:p>
            <a:r>
              <a:rPr lang="ja-JP" altLang="en-US" dirty="0" smtClean="0"/>
              <a:t>・多数の</a:t>
            </a:r>
            <a:r>
              <a:rPr lang="en-US" altLang="ja-JP" dirty="0" smtClean="0"/>
              <a:t>Ge</a:t>
            </a:r>
            <a:r>
              <a:rPr lang="ja-JP" altLang="en-US" dirty="0" smtClean="0"/>
              <a:t>が上の配置図のようになる</a:t>
            </a:r>
          </a:p>
          <a:p>
            <a:endParaRPr lang="ja-JP" altLang="en-US" dirty="0" smtClean="0"/>
          </a:p>
          <a:p>
            <a:r>
              <a:rPr lang="ja-JP" altLang="en-US" dirty="0" err="1" smtClean="0"/>
              <a:t>のを</a:t>
            </a:r>
            <a:r>
              <a:rPr lang="ja-JP" altLang="en-US" dirty="0" smtClean="0"/>
              <a:t>クリアするため、最終的にこの形状にした。</a:t>
            </a:r>
          </a:p>
        </p:txBody>
      </p:sp>
    </p:spTree>
    <p:extLst>
      <p:ext uri="{BB962C8B-B14F-4D97-AF65-F5344CB8AC3E}">
        <p14:creationId xmlns:p14="http://schemas.microsoft.com/office/powerpoint/2010/main" val="8328380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sz="1500" dirty="0"/>
              <a:t>In the right panel of this slide, the levels of 25Mg in the high excitation energy region are plotted.  These levels are understood as the members of the K=1/2 rotational bands with the Nilsson orbits associated with the asymptotic quantum numbers shown here.  It is noticed that the decoupling parameters are similar in both nuclei.  Thus we speculate the same </a:t>
            </a:r>
            <a:r>
              <a:rPr lang="en-US" altLang="ja-JP" sz="1500" dirty="0" err="1"/>
              <a:t>Nilllson</a:t>
            </a:r>
            <a:r>
              <a:rPr lang="en-US" altLang="ja-JP" sz="1500" dirty="0"/>
              <a:t> orbits for 31Mg.   Then, we can estimate the deformation parameters of these rotational bands by comparing with the </a:t>
            </a:r>
            <a:r>
              <a:rPr lang="en-US" altLang="ja-JP" sz="1500" dirty="0" err="1"/>
              <a:t>Nillson</a:t>
            </a:r>
            <a:r>
              <a:rPr lang="en-US" altLang="ja-JP" sz="1500" dirty="0"/>
              <a:t> diagrams, as shown in the next slide. </a:t>
            </a:r>
            <a:endParaRPr lang="ja-JP" altLang="en-US" sz="1500" dirty="0"/>
          </a:p>
        </p:txBody>
      </p:sp>
      <p:sp>
        <p:nvSpPr>
          <p:cNvPr id="4" name="スライド番号プレースホルダー 3"/>
          <p:cNvSpPr>
            <a:spLocks noGrp="1"/>
          </p:cNvSpPr>
          <p:nvPr>
            <p:ph type="sldNum" sz="quarter" idx="10"/>
          </p:nvPr>
        </p:nvSpPr>
        <p:spPr/>
        <p:txBody>
          <a:bodyPr/>
          <a:lstStyle/>
          <a:p>
            <a:fld id="{5FDFD6B6-CEB4-448F-B474-661FB35B4DD6}" type="slidenum">
              <a:rPr kumimoji="1" lang="ja-JP" altLang="en-US" smtClean="0"/>
              <a:t>32</a:t>
            </a:fld>
            <a:endParaRPr kumimoji="1" lang="ja-JP" altLang="en-US"/>
          </a:p>
        </p:txBody>
      </p:sp>
    </p:spTree>
    <p:extLst>
      <p:ext uri="{BB962C8B-B14F-4D97-AF65-F5344CB8AC3E}">
        <p14:creationId xmlns:p14="http://schemas.microsoft.com/office/powerpoint/2010/main" val="12481231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sz="1500" dirty="0"/>
              <a:t>This figure with the result of magnetic moment measurement. shows the </a:t>
            </a:r>
            <a:r>
              <a:rPr lang="en-US" altLang="ja-JP" sz="1500" dirty="0" err="1"/>
              <a:t>Nillson</a:t>
            </a:r>
            <a:r>
              <a:rPr lang="en-US" altLang="ja-JP" sz="1500" dirty="0"/>
              <a:t> diagram for 31Mg, calculated by </a:t>
            </a:r>
            <a:r>
              <a:rPr lang="en-US" altLang="ja-JP" sz="1500" dirty="0" err="1"/>
              <a:t>Hamamoto</a:t>
            </a:r>
            <a:r>
              <a:rPr lang="en-US" altLang="ja-JP" sz="1500" dirty="0"/>
              <a:t>.  The potentials are optimized for 31Mg.  The last neutron in 31Mg is in the d3/2 orbit in the spherical limit.  If we deform the potential along the z axis,  the degeneracy is resolved and this orbit goes up in energy.  The orbits in higher shell come down and intersect with this [202] orbit.  If we increase the deformation more the last neutron comes into the [300] orbit.  Now the parity is changed.  This is nothing but the rotational band state with </a:t>
            </a:r>
            <a:r>
              <a:rPr lang="en-US" altLang="ja-JP" sz="1500" dirty="0" err="1"/>
              <a:t>K^pi</a:t>
            </a:r>
            <a:r>
              <a:rPr lang="en-US" altLang="ja-JP" sz="1500" dirty="0"/>
              <a:t>=1/2-[330] structure.  If we deform the nucleus more  another intersection comes and the last neutron jumps into the [200].  This is the ground state rotational band with </a:t>
            </a:r>
            <a:r>
              <a:rPr lang="en-US" altLang="ja-JP" sz="1500" dirty="0" err="1"/>
              <a:t>K^pi</a:t>
            </a:r>
            <a:r>
              <a:rPr lang="en-US" altLang="ja-JP" sz="1500" dirty="0"/>
              <a:t> = 1/2+ [200]  structure.  By comparing with the experimental results it is understood that the ground state rotational band with positive parity is largely deformed with beta~0.4-0.6 and the negative parity rotational band is deformed with slightly smaller beta.  The large deformation of the ground state is consistent </a:t>
            </a:r>
            <a:endParaRPr lang="ja-JP" altLang="en-US" sz="1500" dirty="0"/>
          </a:p>
        </p:txBody>
      </p:sp>
      <p:sp>
        <p:nvSpPr>
          <p:cNvPr id="4" name="スライド番号プレースホルダー 3"/>
          <p:cNvSpPr>
            <a:spLocks noGrp="1"/>
          </p:cNvSpPr>
          <p:nvPr>
            <p:ph type="sldNum" sz="quarter" idx="10"/>
          </p:nvPr>
        </p:nvSpPr>
        <p:spPr/>
        <p:txBody>
          <a:bodyPr/>
          <a:lstStyle/>
          <a:p>
            <a:fld id="{5FDFD6B6-CEB4-448F-B474-661FB35B4DD6}" type="slidenum">
              <a:rPr kumimoji="1" lang="ja-JP" altLang="en-US" smtClean="0"/>
              <a:t>33</a:t>
            </a:fld>
            <a:endParaRPr kumimoji="1" lang="ja-JP" altLang="en-US"/>
          </a:p>
        </p:txBody>
      </p:sp>
    </p:spTree>
    <p:extLst>
      <p:ext uri="{BB962C8B-B14F-4D97-AF65-F5344CB8AC3E}">
        <p14:creationId xmlns:p14="http://schemas.microsoft.com/office/powerpoint/2010/main" val="3064732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FDFD6B6-CEB4-448F-B474-661FB35B4DD6}" type="slidenum">
              <a:rPr kumimoji="1" lang="ja-JP" altLang="en-US" smtClean="0"/>
              <a:t>34</a:t>
            </a:fld>
            <a:endParaRPr kumimoji="1" lang="ja-JP" altLang="en-US"/>
          </a:p>
        </p:txBody>
      </p:sp>
    </p:spTree>
    <p:extLst>
      <p:ext uri="{BB962C8B-B14F-4D97-AF65-F5344CB8AC3E}">
        <p14:creationId xmlns:p14="http://schemas.microsoft.com/office/powerpoint/2010/main" val="23726339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FDFD6B6-CEB4-448F-B474-661FB35B4DD6}" type="slidenum">
              <a:rPr kumimoji="1" lang="ja-JP" altLang="en-US" smtClean="0"/>
              <a:t>35</a:t>
            </a:fld>
            <a:endParaRPr kumimoji="1" lang="ja-JP" altLang="en-US"/>
          </a:p>
        </p:txBody>
      </p:sp>
    </p:spTree>
    <p:extLst>
      <p:ext uri="{BB962C8B-B14F-4D97-AF65-F5344CB8AC3E}">
        <p14:creationId xmlns:p14="http://schemas.microsoft.com/office/powerpoint/2010/main" val="28214198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FDFD6B6-CEB4-448F-B474-661FB35B4DD6}" type="slidenum">
              <a:rPr kumimoji="1" lang="ja-JP" altLang="en-US" smtClean="0"/>
              <a:t>36</a:t>
            </a:fld>
            <a:endParaRPr kumimoji="1" lang="ja-JP" altLang="en-US"/>
          </a:p>
        </p:txBody>
      </p:sp>
    </p:spTree>
    <p:extLst>
      <p:ext uri="{BB962C8B-B14F-4D97-AF65-F5344CB8AC3E}">
        <p14:creationId xmlns:p14="http://schemas.microsoft.com/office/powerpoint/2010/main" val="38467168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FDFD6B6-CEB4-448F-B474-661FB35B4DD6}" type="slidenum">
              <a:rPr kumimoji="1" lang="ja-JP" altLang="en-US" smtClean="0"/>
              <a:t>37</a:t>
            </a:fld>
            <a:endParaRPr kumimoji="1" lang="ja-JP" altLang="en-US"/>
          </a:p>
        </p:txBody>
      </p:sp>
    </p:spTree>
    <p:extLst>
      <p:ext uri="{BB962C8B-B14F-4D97-AF65-F5344CB8AC3E}">
        <p14:creationId xmlns:p14="http://schemas.microsoft.com/office/powerpoint/2010/main" val="37978377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表紙">
    <p:spTree>
      <p:nvGrpSpPr>
        <p:cNvPr id="1" name=""/>
        <p:cNvGrpSpPr/>
        <p:nvPr/>
      </p:nvGrpSpPr>
      <p:grpSpPr>
        <a:xfrm>
          <a:off x="0" y="0"/>
          <a:ext cx="0" cy="0"/>
          <a:chOff x="0" y="0"/>
          <a:chExt cx="0" cy="0"/>
        </a:xfrm>
      </p:grpSpPr>
      <p:pic>
        <p:nvPicPr>
          <p:cNvPr id="6" name="図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4" y="-748"/>
            <a:ext cx="9144434" cy="6858748"/>
          </a:xfrm>
          <a:prstGeom prst="rect">
            <a:avLst/>
          </a:prstGeom>
          <a:effectLst>
            <a:glow rad="127000">
              <a:schemeClr val="accent1">
                <a:alpha val="30000"/>
              </a:schemeClr>
            </a:glow>
          </a:effectLst>
        </p:spPr>
      </p:pic>
      <p:sp>
        <p:nvSpPr>
          <p:cNvPr id="2" name="タイトル 1"/>
          <p:cNvSpPr>
            <a:spLocks noGrp="1"/>
          </p:cNvSpPr>
          <p:nvPr>
            <p:ph type="ctrTitle" hasCustomPrompt="1"/>
          </p:nvPr>
        </p:nvSpPr>
        <p:spPr>
          <a:xfrm>
            <a:off x="548107" y="2122787"/>
            <a:ext cx="6486875" cy="653106"/>
          </a:xfrm>
          <a:prstGeom prst="rect">
            <a:avLst/>
          </a:prstGeom>
          <a:noFill/>
          <a:ln w="9525">
            <a:noFill/>
            <a:miter lim="800000"/>
            <a:headEnd/>
            <a:tailEnd/>
          </a:ln>
          <a:effectLst>
            <a:outerShdw dist="53882" dir="2700000" algn="ctr" rotWithShape="0">
              <a:srgbClr val="FFFFFF"/>
            </a:outerShdw>
          </a:effectLst>
        </p:spPr>
        <p:txBody>
          <a:bodyPr vert="horz" wrap="square" lIns="104293" tIns="0" rIns="104293" bIns="0" numCol="1" anchor="ctr" anchorCtr="0" compatLnSpc="1">
            <a:prstTxWarp prst="textNoShape">
              <a:avLst/>
            </a:prstTxWarp>
            <a:noAutofit/>
          </a:bodyPr>
          <a:lstStyle>
            <a:lvl1pPr algn="l" rtl="0" fontAlgn="base">
              <a:spcBef>
                <a:spcPct val="0"/>
              </a:spcBef>
              <a:spcAft>
                <a:spcPct val="0"/>
              </a:spcAft>
              <a:defRPr kumimoji="1" lang="ja-JP" altLang="en-US" sz="2177" b="0">
                <a:solidFill>
                  <a:srgbClr val="000000"/>
                </a:solidFill>
                <a:latin typeface="+mj-lt"/>
                <a:ea typeface="ＭＳ Ｐゴシック" pitchFamily="50" charset="-128"/>
                <a:cs typeface="+mj-cs"/>
              </a:defRPr>
            </a:lvl1pPr>
          </a:lstStyle>
          <a:p>
            <a:r>
              <a:rPr kumimoji="1" lang="en-US" altLang="ja-JP" dirty="0" smtClean="0"/>
              <a:t>Title</a:t>
            </a:r>
            <a:endParaRPr kumimoji="1" lang="ja-JP" altLang="en-US" dirty="0"/>
          </a:p>
        </p:txBody>
      </p:sp>
      <p:sp>
        <p:nvSpPr>
          <p:cNvPr id="3" name="サブタイトル 2"/>
          <p:cNvSpPr>
            <a:spLocks noGrp="1"/>
          </p:cNvSpPr>
          <p:nvPr>
            <p:ph type="subTitle" idx="1"/>
          </p:nvPr>
        </p:nvSpPr>
        <p:spPr>
          <a:xfrm>
            <a:off x="541233" y="3559621"/>
            <a:ext cx="5049113" cy="401472"/>
          </a:xfrm>
          <a:prstGeom prst="rect">
            <a:avLst/>
          </a:prstGeom>
          <a:noFill/>
          <a:ln w="9525">
            <a:noFill/>
            <a:miter lim="800000"/>
            <a:headEnd/>
            <a:tailEnd/>
          </a:ln>
          <a:effectLst/>
        </p:spPr>
        <p:txBody>
          <a:bodyPr vert="horz" wrap="none" lIns="104293" tIns="52146" rIns="104293" bIns="52146" numCol="1" anchor="t" anchorCtr="0" compatLnSpc="1">
            <a:prstTxWarp prst="textNoShape">
              <a:avLst/>
            </a:prstTxWarp>
            <a:noAutofit/>
          </a:bodyPr>
          <a:lstStyle>
            <a:lvl1pPr marL="0" indent="0" algn="l" rtl="0" fontAlgn="base">
              <a:spcBef>
                <a:spcPct val="0"/>
              </a:spcBef>
              <a:spcAft>
                <a:spcPct val="80000"/>
              </a:spcAft>
              <a:buNone/>
              <a:defRPr kumimoji="1" lang="ja-JP" altLang="en-US" sz="1633" b="0">
                <a:solidFill>
                  <a:srgbClr val="376092"/>
                </a:solidFill>
                <a:latin typeface="+mj-lt"/>
                <a:ea typeface="ＭＳ Ｐゴシック" pitchFamily="50" charset="-128"/>
                <a:cs typeface="+mn-cs"/>
              </a:defRPr>
            </a:lvl1pPr>
            <a:lvl2pPr marL="354769" indent="0" algn="ctr">
              <a:buNone/>
              <a:defRPr>
                <a:solidFill>
                  <a:schemeClr val="tx1">
                    <a:tint val="75000"/>
                  </a:schemeClr>
                </a:solidFill>
              </a:defRPr>
            </a:lvl2pPr>
            <a:lvl3pPr marL="709538" indent="0" algn="ctr">
              <a:buNone/>
              <a:defRPr>
                <a:solidFill>
                  <a:schemeClr val="tx1">
                    <a:tint val="75000"/>
                  </a:schemeClr>
                </a:solidFill>
              </a:defRPr>
            </a:lvl3pPr>
            <a:lvl4pPr marL="1064307" indent="0" algn="ctr">
              <a:buNone/>
              <a:defRPr>
                <a:solidFill>
                  <a:schemeClr val="tx1">
                    <a:tint val="75000"/>
                  </a:schemeClr>
                </a:solidFill>
              </a:defRPr>
            </a:lvl4pPr>
            <a:lvl5pPr marL="1419076" indent="0" algn="ctr">
              <a:buNone/>
              <a:defRPr>
                <a:solidFill>
                  <a:schemeClr val="tx1">
                    <a:tint val="75000"/>
                  </a:schemeClr>
                </a:solidFill>
              </a:defRPr>
            </a:lvl5pPr>
            <a:lvl6pPr marL="1773845" indent="0" algn="ctr">
              <a:buNone/>
              <a:defRPr>
                <a:solidFill>
                  <a:schemeClr val="tx1">
                    <a:tint val="75000"/>
                  </a:schemeClr>
                </a:solidFill>
              </a:defRPr>
            </a:lvl6pPr>
            <a:lvl7pPr marL="2128614" indent="0" algn="ctr">
              <a:buNone/>
              <a:defRPr>
                <a:solidFill>
                  <a:schemeClr val="tx1">
                    <a:tint val="75000"/>
                  </a:schemeClr>
                </a:solidFill>
              </a:defRPr>
            </a:lvl7pPr>
            <a:lvl8pPr marL="2483383" indent="0" algn="ctr">
              <a:buNone/>
              <a:defRPr>
                <a:solidFill>
                  <a:schemeClr val="tx1">
                    <a:tint val="75000"/>
                  </a:schemeClr>
                </a:solidFill>
              </a:defRPr>
            </a:lvl8pPr>
            <a:lvl9pPr marL="2838152" indent="0" algn="ctr">
              <a:buNone/>
              <a:defRPr>
                <a:solidFill>
                  <a:schemeClr val="tx1">
                    <a:tint val="75000"/>
                  </a:schemeClr>
                </a:solidFill>
              </a:defRPr>
            </a:lvl9pPr>
          </a:lstStyle>
          <a:p>
            <a:r>
              <a:rPr kumimoji="1" lang="ja-JP" altLang="en-US" smtClean="0"/>
              <a:t>マスター サブタイトルの書式設定</a:t>
            </a:r>
            <a:endParaRPr kumimoji="1" lang="ja-JP" altLang="en-US" dirty="0"/>
          </a:p>
        </p:txBody>
      </p:sp>
    </p:spTree>
    <p:extLst>
      <p:ext uri="{BB962C8B-B14F-4D97-AF65-F5344CB8AC3E}">
        <p14:creationId xmlns:p14="http://schemas.microsoft.com/office/powerpoint/2010/main" val="91728938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754378" y="267497"/>
            <a:ext cx="7635245" cy="679698"/>
          </a:xfrm>
        </p:spPr>
        <p:txBody>
          <a:bodyPr anchor="ctr">
            <a:normAutofit/>
          </a:bodyPr>
          <a:lstStyle>
            <a:lvl1pPr algn="l">
              <a:defRPr sz="2800" b="0" baseline="0">
                <a:effectLst>
                  <a:outerShdw blurRad="50800" dist="50800" dir="2700000" algn="ctr" rotWithShape="0">
                    <a:schemeClr val="bg1"/>
                  </a:outerShdw>
                </a:effectLst>
                <a:latin typeface="+mj-lt"/>
              </a:defRPr>
            </a:lvl1pPr>
          </a:lstStyle>
          <a:p>
            <a:r>
              <a:rPr kumimoji="1" lang="en-US" altLang="ja-JP" dirty="0" smtClean="0"/>
              <a:t>Title</a:t>
            </a:r>
            <a:endParaRPr kumimoji="1" lang="ja-JP" altLang="en-US" dirty="0"/>
          </a:p>
        </p:txBody>
      </p:sp>
      <p:sp>
        <p:nvSpPr>
          <p:cNvPr id="3" name="コンテンツ プレースホルダー 2"/>
          <p:cNvSpPr>
            <a:spLocks noGrp="1"/>
          </p:cNvSpPr>
          <p:nvPr>
            <p:ph idx="1"/>
          </p:nvPr>
        </p:nvSpPr>
        <p:spPr>
          <a:xfrm>
            <a:off x="754379" y="1208438"/>
            <a:ext cx="7635245" cy="5159540"/>
          </a:xfrm>
          <a:prstGeom prst="rect">
            <a:avLst/>
          </a:prstGeom>
        </p:spPr>
        <p:txBody>
          <a:bodyPr/>
          <a:lstStyle>
            <a:lvl1pPr marL="146866" indent="-146866">
              <a:spcBef>
                <a:spcPts val="341"/>
              </a:spcBef>
              <a:buClr>
                <a:srgbClr val="376092"/>
              </a:buClr>
              <a:buFont typeface="Wingdings" pitchFamily="2" charset="2"/>
              <a:buChar char="l"/>
              <a:defRPr sz="1633">
                <a:latin typeface="ＭＳ Ｐゴシック" pitchFamily="50" charset="-128"/>
                <a:ea typeface="ＭＳ Ｐゴシック" pitchFamily="50" charset="-128"/>
              </a:defRPr>
            </a:lvl1pPr>
            <a:lvl2pPr marL="362846" indent="-185742">
              <a:spcBef>
                <a:spcPts val="341"/>
              </a:spcBef>
              <a:buClr>
                <a:srgbClr val="A6A6A6"/>
              </a:buClr>
              <a:buFont typeface="Wingdings" pitchFamily="2" charset="2"/>
              <a:buChar char="l"/>
              <a:defRPr sz="1361">
                <a:latin typeface="ＭＳ Ｐゴシック" pitchFamily="50" charset="-128"/>
                <a:ea typeface="ＭＳ Ｐゴシック" pitchFamily="50" charset="-128"/>
              </a:defRPr>
            </a:lvl2pPr>
            <a:lvl3pPr marL="524830" indent="-155505">
              <a:spcBef>
                <a:spcPts val="341"/>
              </a:spcBef>
              <a:buClr>
                <a:srgbClr val="A6A6A6"/>
              </a:buClr>
              <a:buFont typeface="Wingdings" pitchFamily="2" charset="2"/>
              <a:buChar char="l"/>
              <a:defRPr sz="1088">
                <a:latin typeface="ＭＳ Ｐゴシック" pitchFamily="50" charset="-128"/>
                <a:ea typeface="ＭＳ Ｐゴシック" pitchFamily="50" charset="-128"/>
              </a:defRPr>
            </a:lvl3pPr>
            <a:lvl4pPr marL="725691" indent="-155505">
              <a:spcBef>
                <a:spcPts val="341"/>
              </a:spcBef>
              <a:defRPr sz="816">
                <a:latin typeface="ＭＳ Ｐゴシック" pitchFamily="50" charset="-128"/>
                <a:ea typeface="ＭＳ Ｐゴシック" pitchFamily="50" charset="-128"/>
              </a:defRPr>
            </a:lvl4pPr>
            <a:lvl5pPr marL="896315" indent="-155505">
              <a:spcBef>
                <a:spcPts val="341"/>
              </a:spcBef>
              <a:defRPr sz="816">
                <a:latin typeface="ＭＳ Ｐゴシック" pitchFamily="50" charset="-128"/>
                <a:ea typeface="ＭＳ Ｐゴシック" pitchFamily="50" charset="-128"/>
              </a:defRPr>
            </a:lvl5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dirty="0"/>
          </a:p>
        </p:txBody>
      </p:sp>
      <p:sp>
        <p:nvSpPr>
          <p:cNvPr id="7" name="フッター プレースホルダ 4"/>
          <p:cNvSpPr>
            <a:spLocks noGrp="1"/>
          </p:cNvSpPr>
          <p:nvPr>
            <p:ph type="ftr" sz="quarter" idx="3"/>
          </p:nvPr>
        </p:nvSpPr>
        <p:spPr>
          <a:xfrm>
            <a:off x="4263738" y="6531266"/>
            <a:ext cx="615677" cy="195910"/>
          </a:xfrm>
          <a:prstGeom prst="rect">
            <a:avLst/>
          </a:prstGeom>
        </p:spPr>
        <p:txBody>
          <a:bodyPr vert="horz" wrap="none" lIns="104305" tIns="52153" rIns="104305" bIns="52153" rtlCol="0" anchor="ctr">
            <a:noAutofit/>
          </a:bodyPr>
          <a:lstStyle>
            <a:lvl1pPr marL="0" marR="0" indent="0" algn="ctr" defTabSz="709538" rtl="0" eaLnBrk="1" fontAlgn="auto" latinLnBrk="0" hangingPunct="1">
              <a:lnSpc>
                <a:spcPct val="100000"/>
              </a:lnSpc>
              <a:spcBef>
                <a:spcPts val="0"/>
              </a:spcBef>
              <a:spcAft>
                <a:spcPts val="0"/>
              </a:spcAft>
              <a:buClrTx/>
              <a:buSzTx/>
              <a:buFontTx/>
              <a:buNone/>
              <a:tabLst/>
              <a:defRPr sz="612">
                <a:solidFill>
                  <a:srgbClr val="000000"/>
                </a:solidFill>
                <a:latin typeface="ＭＳ Ｐゴシック" pitchFamily="50" charset="-128"/>
                <a:ea typeface="ＭＳ Ｐゴシック" pitchFamily="50" charset="-128"/>
              </a:defRPr>
            </a:lvl1pPr>
          </a:lstStyle>
          <a:p>
            <a:endParaRPr kumimoji="1" lang="ja-JP" altLang="en-US"/>
          </a:p>
        </p:txBody>
      </p:sp>
      <p:sp>
        <p:nvSpPr>
          <p:cNvPr id="8" name="スライド番号プレースホルダ 5"/>
          <p:cNvSpPr>
            <a:spLocks noGrp="1"/>
          </p:cNvSpPr>
          <p:nvPr>
            <p:ph type="sldNum" sz="quarter" idx="4"/>
          </p:nvPr>
        </p:nvSpPr>
        <p:spPr>
          <a:xfrm>
            <a:off x="8451197" y="6530544"/>
            <a:ext cx="268474" cy="195910"/>
          </a:xfrm>
          <a:prstGeom prst="rect">
            <a:avLst/>
          </a:prstGeom>
        </p:spPr>
        <p:txBody>
          <a:bodyPr vert="horz" wrap="none" lIns="104305" tIns="52153" rIns="104305" bIns="52153" rtlCol="0" anchor="ctr">
            <a:noAutofit/>
          </a:bodyPr>
          <a:lstStyle>
            <a:lvl1pPr algn="r">
              <a:defRPr sz="816">
                <a:solidFill>
                  <a:srgbClr val="000000"/>
                </a:solidFill>
                <a:latin typeface="ＭＳ Ｐゴシック" pitchFamily="50" charset="-128"/>
                <a:ea typeface="ＭＳ Ｐゴシック" pitchFamily="50" charset="-128"/>
              </a:defRPr>
            </a:lvl1pPr>
          </a:lstStyle>
          <a:p>
            <a:fld id="{D6237979-710D-497B-B212-EB1ACF0BF20D}" type="slidenum">
              <a:rPr kumimoji="1" lang="ja-JP" altLang="en-US" smtClean="0"/>
              <a:t>‹#›</a:t>
            </a:fld>
            <a:endParaRPr kumimoji="1" lang="ja-JP" altLang="en-US"/>
          </a:p>
        </p:txBody>
      </p:sp>
    </p:spTree>
    <p:extLst>
      <p:ext uri="{BB962C8B-B14F-4D97-AF65-F5344CB8AC3E}">
        <p14:creationId xmlns:p14="http://schemas.microsoft.com/office/powerpoint/2010/main" val="403496884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タイトルとコンテンツ">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754378" y="267497"/>
            <a:ext cx="7635245" cy="679698"/>
          </a:xfrm>
        </p:spPr>
        <p:txBody>
          <a:bodyPr anchor="ctr">
            <a:normAutofit/>
          </a:bodyPr>
          <a:lstStyle>
            <a:lvl1pPr algn="l">
              <a:defRPr sz="2800" b="0" baseline="0">
                <a:effectLst>
                  <a:outerShdw blurRad="50800" dist="50800" dir="2700000" algn="ctr" rotWithShape="0">
                    <a:schemeClr val="bg1"/>
                  </a:outerShdw>
                </a:effectLst>
                <a:latin typeface="+mj-lt"/>
              </a:defRPr>
            </a:lvl1pPr>
          </a:lstStyle>
          <a:p>
            <a:r>
              <a:rPr kumimoji="1" lang="en-US" altLang="ja-JP" dirty="0" smtClean="0"/>
              <a:t>Title</a:t>
            </a:r>
            <a:endParaRPr kumimoji="1" lang="ja-JP" altLang="en-US" dirty="0"/>
          </a:p>
        </p:txBody>
      </p:sp>
      <p:sp>
        <p:nvSpPr>
          <p:cNvPr id="3" name="コンテンツ プレースホルダー 2"/>
          <p:cNvSpPr>
            <a:spLocks noGrp="1"/>
          </p:cNvSpPr>
          <p:nvPr>
            <p:ph idx="1"/>
          </p:nvPr>
        </p:nvSpPr>
        <p:spPr>
          <a:xfrm>
            <a:off x="754379" y="1208438"/>
            <a:ext cx="3571324" cy="5159540"/>
          </a:xfrm>
          <a:prstGeom prst="rect">
            <a:avLst/>
          </a:prstGeom>
        </p:spPr>
        <p:txBody>
          <a:bodyPr/>
          <a:lstStyle>
            <a:lvl1pPr marL="146866" indent="-146866">
              <a:spcBef>
                <a:spcPts val="341"/>
              </a:spcBef>
              <a:buClr>
                <a:srgbClr val="376092"/>
              </a:buClr>
              <a:buFont typeface="Wingdings" pitchFamily="2" charset="2"/>
              <a:buChar char="l"/>
              <a:defRPr sz="1633">
                <a:latin typeface="ＭＳ Ｐゴシック" pitchFamily="50" charset="-128"/>
                <a:ea typeface="ＭＳ Ｐゴシック" pitchFamily="50" charset="-128"/>
              </a:defRPr>
            </a:lvl1pPr>
            <a:lvl2pPr marL="362846" indent="-185742">
              <a:spcBef>
                <a:spcPts val="341"/>
              </a:spcBef>
              <a:buClr>
                <a:srgbClr val="A6A6A6"/>
              </a:buClr>
              <a:buFont typeface="Wingdings" pitchFamily="2" charset="2"/>
              <a:buChar char="l"/>
              <a:defRPr sz="1225">
                <a:latin typeface="ＭＳ Ｐゴシック" pitchFamily="50" charset="-128"/>
                <a:ea typeface="ＭＳ Ｐゴシック" pitchFamily="50" charset="-128"/>
              </a:defRPr>
            </a:lvl2pPr>
            <a:lvl3pPr marL="524830" indent="-155505">
              <a:spcBef>
                <a:spcPts val="341"/>
              </a:spcBef>
              <a:buClr>
                <a:srgbClr val="A6A6A6"/>
              </a:buClr>
              <a:buFont typeface="Wingdings" pitchFamily="2" charset="2"/>
              <a:buChar char="l"/>
              <a:defRPr sz="953">
                <a:latin typeface="ＭＳ Ｐゴシック" pitchFamily="50" charset="-128"/>
                <a:ea typeface="ＭＳ Ｐゴシック" pitchFamily="50" charset="-128"/>
              </a:defRPr>
            </a:lvl3pPr>
            <a:lvl4pPr marL="725691" indent="-155505">
              <a:spcBef>
                <a:spcPts val="341"/>
              </a:spcBef>
              <a:defRPr sz="816">
                <a:latin typeface="ＭＳ Ｐゴシック" pitchFamily="50" charset="-128"/>
                <a:ea typeface="ＭＳ Ｐゴシック" pitchFamily="50" charset="-128"/>
              </a:defRPr>
            </a:lvl4pPr>
            <a:lvl5pPr marL="896315" indent="-155505">
              <a:spcBef>
                <a:spcPts val="341"/>
              </a:spcBef>
              <a:defRPr sz="816">
                <a:latin typeface="ＭＳ Ｐゴシック" pitchFamily="50" charset="-128"/>
                <a:ea typeface="ＭＳ Ｐゴシック" pitchFamily="50" charset="-128"/>
              </a:defRPr>
            </a:lvl5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dirty="0"/>
          </a:p>
        </p:txBody>
      </p:sp>
      <p:sp>
        <p:nvSpPr>
          <p:cNvPr id="7" name="フッター プレースホルダ 4"/>
          <p:cNvSpPr>
            <a:spLocks noGrp="1"/>
          </p:cNvSpPr>
          <p:nvPr>
            <p:ph type="ftr" sz="quarter" idx="3"/>
          </p:nvPr>
        </p:nvSpPr>
        <p:spPr>
          <a:xfrm>
            <a:off x="4263738" y="6531266"/>
            <a:ext cx="615677" cy="195910"/>
          </a:xfrm>
          <a:prstGeom prst="rect">
            <a:avLst/>
          </a:prstGeom>
        </p:spPr>
        <p:txBody>
          <a:bodyPr vert="horz" wrap="none" lIns="104305" tIns="52153" rIns="104305" bIns="52153" rtlCol="0" anchor="ctr">
            <a:noAutofit/>
          </a:bodyPr>
          <a:lstStyle>
            <a:lvl1pPr marL="0" marR="0" indent="0" algn="ctr" defTabSz="709538" rtl="0" eaLnBrk="1" fontAlgn="auto" latinLnBrk="0" hangingPunct="1">
              <a:lnSpc>
                <a:spcPct val="100000"/>
              </a:lnSpc>
              <a:spcBef>
                <a:spcPts val="0"/>
              </a:spcBef>
              <a:spcAft>
                <a:spcPts val="0"/>
              </a:spcAft>
              <a:buClrTx/>
              <a:buSzTx/>
              <a:buFontTx/>
              <a:buNone/>
              <a:tabLst/>
              <a:defRPr sz="612">
                <a:solidFill>
                  <a:srgbClr val="000000"/>
                </a:solidFill>
                <a:latin typeface="ＭＳ Ｐゴシック" pitchFamily="50" charset="-128"/>
                <a:ea typeface="ＭＳ Ｐゴシック" pitchFamily="50" charset="-128"/>
              </a:defRPr>
            </a:lvl1pPr>
          </a:lstStyle>
          <a:p>
            <a:endParaRPr kumimoji="1" lang="ja-JP" altLang="en-US"/>
          </a:p>
        </p:txBody>
      </p:sp>
      <p:sp>
        <p:nvSpPr>
          <p:cNvPr id="8" name="スライド番号プレースホルダ 5"/>
          <p:cNvSpPr>
            <a:spLocks noGrp="1"/>
          </p:cNvSpPr>
          <p:nvPr>
            <p:ph type="sldNum" sz="quarter" idx="4"/>
          </p:nvPr>
        </p:nvSpPr>
        <p:spPr>
          <a:xfrm>
            <a:off x="8451197" y="6530544"/>
            <a:ext cx="268474" cy="195910"/>
          </a:xfrm>
          <a:prstGeom prst="rect">
            <a:avLst/>
          </a:prstGeom>
        </p:spPr>
        <p:txBody>
          <a:bodyPr vert="horz" wrap="none" lIns="104305" tIns="52153" rIns="104305" bIns="52153" rtlCol="0" anchor="ctr">
            <a:noAutofit/>
          </a:bodyPr>
          <a:lstStyle>
            <a:lvl1pPr algn="r">
              <a:defRPr sz="816">
                <a:solidFill>
                  <a:srgbClr val="000000"/>
                </a:solidFill>
                <a:latin typeface="ＭＳ Ｐゴシック" pitchFamily="50" charset="-128"/>
                <a:ea typeface="ＭＳ Ｐゴシック" pitchFamily="50" charset="-128"/>
              </a:defRPr>
            </a:lvl1pPr>
          </a:lstStyle>
          <a:p>
            <a:fld id="{D6237979-710D-497B-B212-EB1ACF0BF20D}" type="slidenum">
              <a:rPr kumimoji="1" lang="ja-JP" altLang="en-US" smtClean="0"/>
              <a:t>‹#›</a:t>
            </a:fld>
            <a:endParaRPr kumimoji="1" lang="ja-JP" altLang="en-US"/>
          </a:p>
        </p:txBody>
      </p:sp>
      <p:sp>
        <p:nvSpPr>
          <p:cNvPr id="6" name="コンテンツ プレースホルダー 2"/>
          <p:cNvSpPr>
            <a:spLocks noGrp="1"/>
          </p:cNvSpPr>
          <p:nvPr>
            <p:ph idx="10"/>
          </p:nvPr>
        </p:nvSpPr>
        <p:spPr>
          <a:xfrm>
            <a:off x="4572002" y="1208438"/>
            <a:ext cx="3817622" cy="5159540"/>
          </a:xfrm>
          <a:prstGeom prst="rect">
            <a:avLst/>
          </a:prstGeom>
        </p:spPr>
        <p:txBody>
          <a:bodyPr/>
          <a:lstStyle>
            <a:lvl1pPr marL="146866" indent="-146866">
              <a:spcBef>
                <a:spcPts val="341"/>
              </a:spcBef>
              <a:buClr>
                <a:srgbClr val="376092"/>
              </a:buClr>
              <a:buFont typeface="Wingdings" pitchFamily="2" charset="2"/>
              <a:buChar char="l"/>
              <a:defRPr sz="1633">
                <a:latin typeface="ＭＳ Ｐゴシック" pitchFamily="50" charset="-128"/>
                <a:ea typeface="ＭＳ Ｐゴシック" pitchFamily="50" charset="-128"/>
              </a:defRPr>
            </a:lvl1pPr>
            <a:lvl2pPr marL="362846" indent="-185742">
              <a:spcBef>
                <a:spcPts val="341"/>
              </a:spcBef>
              <a:buClr>
                <a:srgbClr val="A6A6A6"/>
              </a:buClr>
              <a:buFont typeface="Wingdings" pitchFamily="2" charset="2"/>
              <a:buChar char="l"/>
              <a:defRPr sz="1225">
                <a:latin typeface="ＭＳ Ｐゴシック" pitchFamily="50" charset="-128"/>
                <a:ea typeface="ＭＳ Ｐゴシック" pitchFamily="50" charset="-128"/>
              </a:defRPr>
            </a:lvl2pPr>
            <a:lvl3pPr marL="524830" indent="-155505">
              <a:spcBef>
                <a:spcPts val="341"/>
              </a:spcBef>
              <a:buClr>
                <a:srgbClr val="A6A6A6"/>
              </a:buClr>
              <a:buFont typeface="Wingdings" pitchFamily="2" charset="2"/>
              <a:buChar char="l"/>
              <a:defRPr sz="953">
                <a:latin typeface="ＭＳ Ｐゴシック" pitchFamily="50" charset="-128"/>
                <a:ea typeface="ＭＳ Ｐゴシック" pitchFamily="50" charset="-128"/>
              </a:defRPr>
            </a:lvl3pPr>
            <a:lvl4pPr marL="725691" indent="-155505">
              <a:spcBef>
                <a:spcPts val="341"/>
              </a:spcBef>
              <a:defRPr sz="816">
                <a:latin typeface="ＭＳ Ｐゴシック" pitchFamily="50" charset="-128"/>
                <a:ea typeface="ＭＳ Ｐゴシック" pitchFamily="50" charset="-128"/>
              </a:defRPr>
            </a:lvl4pPr>
            <a:lvl5pPr marL="896315" indent="-155505">
              <a:spcBef>
                <a:spcPts val="341"/>
              </a:spcBef>
              <a:defRPr sz="816">
                <a:latin typeface="ＭＳ Ｐゴシック" pitchFamily="50" charset="-128"/>
                <a:ea typeface="ＭＳ Ｐゴシック" pitchFamily="50" charset="-128"/>
              </a:defRPr>
            </a:lvl5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dirty="0"/>
          </a:p>
        </p:txBody>
      </p:sp>
    </p:spTree>
    <p:extLst>
      <p:ext uri="{BB962C8B-B14F-4D97-AF65-F5344CB8AC3E}">
        <p14:creationId xmlns:p14="http://schemas.microsoft.com/office/powerpoint/2010/main" val="144310258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2_タイトルとコンテンツ">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754378" y="267497"/>
            <a:ext cx="7635245" cy="679698"/>
          </a:xfrm>
          <a:effectLst>
            <a:outerShdw blurRad="50800" dist="50800" dir="5400000" algn="ctr" rotWithShape="0">
              <a:schemeClr val="bg1"/>
            </a:outerShdw>
          </a:effectLst>
        </p:spPr>
        <p:txBody>
          <a:bodyPr anchor="ctr">
            <a:normAutofit/>
          </a:bodyPr>
          <a:lstStyle>
            <a:lvl1pPr algn="l">
              <a:defRPr sz="2800" b="0" baseline="0">
                <a:effectLst>
                  <a:outerShdw blurRad="50800" dist="50800" dir="2700000" algn="ctr" rotWithShape="0">
                    <a:schemeClr val="bg1"/>
                  </a:outerShdw>
                </a:effectLst>
                <a:latin typeface="+mj-lt"/>
              </a:defRPr>
            </a:lvl1pPr>
          </a:lstStyle>
          <a:p>
            <a:r>
              <a:rPr kumimoji="1" lang="en-US" altLang="ja-JP" dirty="0" smtClean="0"/>
              <a:t>Title</a:t>
            </a:r>
            <a:endParaRPr kumimoji="1" lang="ja-JP" altLang="en-US" dirty="0"/>
          </a:p>
        </p:txBody>
      </p:sp>
      <p:sp>
        <p:nvSpPr>
          <p:cNvPr id="7" name="フッター プレースホルダ 4"/>
          <p:cNvSpPr>
            <a:spLocks noGrp="1"/>
          </p:cNvSpPr>
          <p:nvPr>
            <p:ph type="ftr" sz="quarter" idx="3"/>
          </p:nvPr>
        </p:nvSpPr>
        <p:spPr>
          <a:xfrm>
            <a:off x="4263738" y="6531266"/>
            <a:ext cx="615677" cy="195910"/>
          </a:xfrm>
          <a:prstGeom prst="rect">
            <a:avLst/>
          </a:prstGeom>
        </p:spPr>
        <p:txBody>
          <a:bodyPr vert="horz" wrap="none" lIns="104305" tIns="52153" rIns="104305" bIns="52153" rtlCol="0" anchor="ctr">
            <a:noAutofit/>
          </a:bodyPr>
          <a:lstStyle>
            <a:lvl1pPr marL="0" marR="0" indent="0" algn="ctr" defTabSz="709538" rtl="0" eaLnBrk="1" fontAlgn="auto" latinLnBrk="0" hangingPunct="1">
              <a:lnSpc>
                <a:spcPct val="100000"/>
              </a:lnSpc>
              <a:spcBef>
                <a:spcPts val="0"/>
              </a:spcBef>
              <a:spcAft>
                <a:spcPts val="0"/>
              </a:spcAft>
              <a:buClrTx/>
              <a:buSzTx/>
              <a:buFontTx/>
              <a:buNone/>
              <a:tabLst/>
              <a:defRPr sz="612">
                <a:solidFill>
                  <a:srgbClr val="000000"/>
                </a:solidFill>
                <a:latin typeface="ＭＳ Ｐゴシック" pitchFamily="50" charset="-128"/>
                <a:ea typeface="ＭＳ Ｐゴシック" pitchFamily="50" charset="-128"/>
              </a:defRPr>
            </a:lvl1pPr>
          </a:lstStyle>
          <a:p>
            <a:endParaRPr kumimoji="1" lang="ja-JP" altLang="en-US"/>
          </a:p>
        </p:txBody>
      </p:sp>
      <p:sp>
        <p:nvSpPr>
          <p:cNvPr id="8" name="スライド番号プレースホルダ 5"/>
          <p:cNvSpPr>
            <a:spLocks noGrp="1"/>
          </p:cNvSpPr>
          <p:nvPr>
            <p:ph type="sldNum" sz="quarter" idx="4"/>
          </p:nvPr>
        </p:nvSpPr>
        <p:spPr>
          <a:xfrm>
            <a:off x="8451197" y="6530544"/>
            <a:ext cx="268474" cy="195910"/>
          </a:xfrm>
          <a:prstGeom prst="rect">
            <a:avLst/>
          </a:prstGeom>
        </p:spPr>
        <p:txBody>
          <a:bodyPr vert="horz" wrap="none" lIns="104305" tIns="52153" rIns="104305" bIns="52153" rtlCol="0" anchor="ctr">
            <a:noAutofit/>
          </a:bodyPr>
          <a:lstStyle>
            <a:lvl1pPr algn="r">
              <a:defRPr sz="816">
                <a:solidFill>
                  <a:srgbClr val="000000"/>
                </a:solidFill>
                <a:latin typeface="ＭＳ Ｐゴシック" pitchFamily="50" charset="-128"/>
                <a:ea typeface="ＭＳ Ｐゴシック" pitchFamily="50" charset="-128"/>
              </a:defRPr>
            </a:lvl1pPr>
          </a:lstStyle>
          <a:p>
            <a:fld id="{D6237979-710D-497B-B212-EB1ACF0BF20D}" type="slidenum">
              <a:rPr kumimoji="1" lang="ja-JP" altLang="en-US" smtClean="0"/>
              <a:t>‹#›</a:t>
            </a:fld>
            <a:endParaRPr kumimoji="1" lang="ja-JP" altLang="en-US"/>
          </a:p>
        </p:txBody>
      </p:sp>
    </p:spTree>
    <p:extLst>
      <p:ext uri="{BB962C8B-B14F-4D97-AF65-F5344CB8AC3E}">
        <p14:creationId xmlns:p14="http://schemas.microsoft.com/office/powerpoint/2010/main" val="176397868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表紙">
    <p:spTree>
      <p:nvGrpSpPr>
        <p:cNvPr id="1" name=""/>
        <p:cNvGrpSpPr/>
        <p:nvPr/>
      </p:nvGrpSpPr>
      <p:grpSpPr>
        <a:xfrm>
          <a:off x="0" y="0"/>
          <a:ext cx="0" cy="0"/>
          <a:chOff x="0" y="0"/>
          <a:chExt cx="0" cy="0"/>
        </a:xfrm>
      </p:grpSpPr>
      <p:sp>
        <p:nvSpPr>
          <p:cNvPr id="2" name="タイトル 1"/>
          <p:cNvSpPr>
            <a:spLocks noGrp="1"/>
          </p:cNvSpPr>
          <p:nvPr>
            <p:ph type="ctrTitle" hasCustomPrompt="1"/>
          </p:nvPr>
        </p:nvSpPr>
        <p:spPr>
          <a:xfrm>
            <a:off x="1462507" y="2845598"/>
            <a:ext cx="6486875" cy="653106"/>
          </a:xfrm>
          <a:prstGeom prst="rect">
            <a:avLst/>
          </a:prstGeom>
          <a:noFill/>
          <a:ln w="9525">
            <a:noFill/>
            <a:miter lim="800000"/>
            <a:headEnd/>
            <a:tailEnd/>
          </a:ln>
          <a:effectLst>
            <a:outerShdw dist="53882" dir="2700000" algn="ctr" rotWithShape="0">
              <a:srgbClr val="FFFFFF"/>
            </a:outerShdw>
          </a:effectLst>
        </p:spPr>
        <p:txBody>
          <a:bodyPr vert="horz" wrap="square" lIns="104293" tIns="0" rIns="104293" bIns="0" numCol="1" anchor="ctr" anchorCtr="0" compatLnSpc="1">
            <a:prstTxWarp prst="textNoShape">
              <a:avLst/>
            </a:prstTxWarp>
            <a:noAutofit/>
          </a:bodyPr>
          <a:lstStyle>
            <a:lvl1pPr algn="l" rtl="0" fontAlgn="base">
              <a:spcBef>
                <a:spcPct val="0"/>
              </a:spcBef>
              <a:spcAft>
                <a:spcPct val="0"/>
              </a:spcAft>
              <a:defRPr kumimoji="1" lang="ja-JP" altLang="en-US" sz="3200" b="0">
                <a:solidFill>
                  <a:srgbClr val="000000"/>
                </a:solidFill>
                <a:latin typeface="+mj-lt"/>
                <a:ea typeface="ＭＳ Ｐゴシック" pitchFamily="50" charset="-128"/>
                <a:cs typeface="+mj-cs"/>
              </a:defRPr>
            </a:lvl1pPr>
          </a:lstStyle>
          <a:p>
            <a:r>
              <a:rPr kumimoji="1" lang="en-US" altLang="ja-JP" dirty="0" smtClean="0"/>
              <a:t>Title</a:t>
            </a:r>
            <a:endParaRPr kumimoji="1" lang="ja-JP" altLang="en-US" dirty="0"/>
          </a:p>
        </p:txBody>
      </p:sp>
    </p:spTree>
    <p:extLst>
      <p:ext uri="{BB962C8B-B14F-4D97-AF65-F5344CB8AC3E}">
        <p14:creationId xmlns:p14="http://schemas.microsoft.com/office/powerpoint/2010/main" val="62362359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27C5B6-BF11-4307-9837-C4916268314D}" type="datetime1">
              <a:rPr kumimoji="1" lang="ja-JP" altLang="en-US" smtClean="0"/>
              <a:t>2016/9/26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5C7EEE2D-5C00-4DF6-A47D-E3018D58D5A7}" type="slidenum">
              <a:rPr kumimoji="1" lang="ja-JP" altLang="en-US" smtClean="0"/>
              <a:t>‹#›</a:t>
            </a:fld>
            <a:endParaRPr kumimoji="1" lang="ja-JP" altLang="en-US"/>
          </a:p>
        </p:txBody>
      </p:sp>
    </p:spTree>
    <p:extLst>
      <p:ext uri="{BB962C8B-B14F-4D97-AF65-F5344CB8AC3E}">
        <p14:creationId xmlns:p14="http://schemas.microsoft.com/office/powerpoint/2010/main" val="18892162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5" name="図 4"/>
          <p:cNvPicPr>
            <a:picLocks noChangeAspect="1"/>
          </p:cNvPicPr>
          <p:nvPr userDrawn="1"/>
        </p:nvPicPr>
        <p:blipFill rotWithShape="1">
          <a:blip r:embed="rId8" cstate="print">
            <a:duotone>
              <a:schemeClr val="bg2">
                <a:shade val="45000"/>
                <a:satMod val="135000"/>
              </a:schemeClr>
              <a:prstClr val="white"/>
            </a:duotone>
            <a:extLst>
              <a:ext uri="{28A0092B-C50C-407E-A947-70E740481C1C}">
                <a14:useLocalDpi xmlns:a14="http://schemas.microsoft.com/office/drawing/2010/main" val="0"/>
              </a:ext>
            </a:extLst>
          </a:blip>
          <a:srcRect t="10746"/>
          <a:stretch/>
        </p:blipFill>
        <p:spPr>
          <a:xfrm>
            <a:off x="-4344" y="267497"/>
            <a:ext cx="9148344" cy="1006252"/>
          </a:xfrm>
          <a:prstGeom prst="rect">
            <a:avLst/>
          </a:prstGeom>
        </p:spPr>
      </p:pic>
      <p:sp>
        <p:nvSpPr>
          <p:cNvPr id="2" name="タイトル プレースホルダー 1"/>
          <p:cNvSpPr>
            <a:spLocks noGrp="1"/>
          </p:cNvSpPr>
          <p:nvPr>
            <p:ph type="title"/>
          </p:nvPr>
        </p:nvSpPr>
        <p:spPr>
          <a:xfrm>
            <a:off x="754378" y="267497"/>
            <a:ext cx="7635245" cy="409817"/>
          </a:xfrm>
          <a:prstGeom prst="rect">
            <a:avLst/>
          </a:prstGeom>
        </p:spPr>
        <p:txBody>
          <a:bodyPr vert="horz" lIns="0" tIns="0" rIns="0" bIns="0" rtlCol="0" anchor="b" anchorCtr="0">
            <a:normAutofit/>
          </a:bodyPr>
          <a:lstStyle/>
          <a:p>
            <a:r>
              <a:rPr kumimoji="1" lang="ja-JP" altLang="en-US" dirty="0" smtClean="0"/>
              <a:t>マスター タイトルの書式設定</a:t>
            </a:r>
            <a:endParaRPr kumimoji="1" lang="ja-JP" altLang="en-US" dirty="0"/>
          </a:p>
        </p:txBody>
      </p:sp>
      <p:sp>
        <p:nvSpPr>
          <p:cNvPr id="8" name="フッター プレースホルダ 4"/>
          <p:cNvSpPr>
            <a:spLocks noGrp="1"/>
          </p:cNvSpPr>
          <p:nvPr>
            <p:ph type="ftr" sz="quarter" idx="3"/>
          </p:nvPr>
        </p:nvSpPr>
        <p:spPr>
          <a:xfrm>
            <a:off x="4264162" y="6433310"/>
            <a:ext cx="615677" cy="195910"/>
          </a:xfrm>
          <a:prstGeom prst="rect">
            <a:avLst/>
          </a:prstGeom>
        </p:spPr>
        <p:txBody>
          <a:bodyPr vert="horz" wrap="none" lIns="104305" tIns="52153" rIns="104305" bIns="52153" rtlCol="0" anchor="ctr">
            <a:noAutofit/>
          </a:bodyPr>
          <a:lstStyle>
            <a:lvl1pPr marL="0" marR="0" indent="0" algn="ctr" defTabSz="709538" rtl="0" eaLnBrk="1" fontAlgn="auto" latinLnBrk="0" hangingPunct="1">
              <a:lnSpc>
                <a:spcPct val="100000"/>
              </a:lnSpc>
              <a:spcBef>
                <a:spcPts val="0"/>
              </a:spcBef>
              <a:spcAft>
                <a:spcPts val="0"/>
              </a:spcAft>
              <a:buClrTx/>
              <a:buSzTx/>
              <a:buFontTx/>
              <a:buNone/>
              <a:tabLst/>
              <a:defRPr sz="612">
                <a:solidFill>
                  <a:srgbClr val="000000"/>
                </a:solidFill>
                <a:latin typeface="ＭＳ Ｐゴシック" pitchFamily="50" charset="-128"/>
                <a:ea typeface="ＭＳ Ｐゴシック" pitchFamily="50" charset="-128"/>
              </a:defRPr>
            </a:lvl1pPr>
          </a:lstStyle>
          <a:p>
            <a:endParaRPr kumimoji="1" lang="ja-JP" altLang="en-US"/>
          </a:p>
        </p:txBody>
      </p:sp>
      <p:sp>
        <p:nvSpPr>
          <p:cNvPr id="9" name="スライド番号プレースホルダ 5"/>
          <p:cNvSpPr>
            <a:spLocks noGrp="1"/>
          </p:cNvSpPr>
          <p:nvPr>
            <p:ph type="sldNum" sz="quarter" idx="4"/>
          </p:nvPr>
        </p:nvSpPr>
        <p:spPr>
          <a:xfrm>
            <a:off x="8451197" y="6433310"/>
            <a:ext cx="268474" cy="195910"/>
          </a:xfrm>
          <a:prstGeom prst="rect">
            <a:avLst/>
          </a:prstGeom>
        </p:spPr>
        <p:txBody>
          <a:bodyPr vert="horz" wrap="none" lIns="104305" tIns="52153" rIns="104305" bIns="52153" rtlCol="0" anchor="ctr">
            <a:noAutofit/>
          </a:bodyPr>
          <a:lstStyle>
            <a:lvl1pPr algn="r">
              <a:defRPr sz="816">
                <a:solidFill>
                  <a:srgbClr val="000000"/>
                </a:solidFill>
                <a:latin typeface="ＭＳ Ｐゴシック" pitchFamily="50" charset="-128"/>
                <a:ea typeface="ＭＳ Ｐゴシック" pitchFamily="50" charset="-128"/>
              </a:defRPr>
            </a:lvl1pPr>
          </a:lstStyle>
          <a:p>
            <a:fld id="{D6237979-710D-497B-B212-EB1ACF0BF20D}" type="slidenum">
              <a:rPr kumimoji="1" lang="ja-JP" altLang="en-US" smtClean="0"/>
              <a:t>‹#›</a:t>
            </a:fld>
            <a:endParaRPr kumimoji="1" lang="ja-JP" altLang="en-US"/>
          </a:p>
        </p:txBody>
      </p:sp>
    </p:spTree>
    <p:extLst>
      <p:ext uri="{BB962C8B-B14F-4D97-AF65-F5344CB8AC3E}">
        <p14:creationId xmlns:p14="http://schemas.microsoft.com/office/powerpoint/2010/main" val="37988339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6" r:id="rId5"/>
    <p:sldLayoutId id="2147483667" r:id="rId6"/>
  </p:sldLayoutIdLst>
  <p:timing>
    <p:tnLst>
      <p:par>
        <p:cTn id="1" dur="indefinite" restart="never" nodeType="tmRoot"/>
      </p:par>
    </p:tnLst>
  </p:timing>
  <p:txStyles>
    <p:titleStyle>
      <a:lvl1pPr algn="l" defTabSz="622021" rtl="0" eaLnBrk="1" latinLnBrk="0" hangingPunct="1">
        <a:spcBef>
          <a:spcPct val="0"/>
        </a:spcBef>
        <a:buNone/>
        <a:defRPr kumimoji="1" sz="1633" b="1" kern="1200">
          <a:solidFill>
            <a:schemeClr val="tx1"/>
          </a:solidFill>
          <a:latin typeface="ＭＳ Ｐゴシック" pitchFamily="50" charset="-128"/>
          <a:ea typeface="ＭＳ Ｐゴシック" pitchFamily="50" charset="-128"/>
          <a:cs typeface="+mj-cs"/>
        </a:defRPr>
      </a:lvl1pPr>
    </p:titleStyle>
    <p:bodyStyle>
      <a:lvl1pPr marL="233258" indent="-233258" algn="l" defTabSz="622021" rtl="0" eaLnBrk="1" latinLnBrk="0" hangingPunct="1">
        <a:spcBef>
          <a:spcPct val="20000"/>
        </a:spcBef>
        <a:buFont typeface="Arial" pitchFamily="34" charset="0"/>
        <a:buChar char="•"/>
        <a:defRPr kumimoji="1" sz="2177" kern="1200">
          <a:solidFill>
            <a:schemeClr val="tx1"/>
          </a:solidFill>
          <a:latin typeface="+mn-lt"/>
          <a:ea typeface="+mn-ea"/>
          <a:cs typeface="+mn-cs"/>
        </a:defRPr>
      </a:lvl1pPr>
      <a:lvl2pPr marL="505392" indent="-194381" algn="l" defTabSz="622021" rtl="0" eaLnBrk="1" latinLnBrk="0" hangingPunct="1">
        <a:spcBef>
          <a:spcPct val="20000"/>
        </a:spcBef>
        <a:buFont typeface="Arial" pitchFamily="34" charset="0"/>
        <a:buChar char="–"/>
        <a:defRPr kumimoji="1" sz="1905" kern="1200">
          <a:solidFill>
            <a:schemeClr val="tx1"/>
          </a:solidFill>
          <a:latin typeface="+mn-lt"/>
          <a:ea typeface="+mn-ea"/>
          <a:cs typeface="+mn-cs"/>
        </a:defRPr>
      </a:lvl2pPr>
      <a:lvl3pPr marL="777526" indent="-155505" algn="l" defTabSz="622021" rtl="0" eaLnBrk="1" latinLnBrk="0" hangingPunct="1">
        <a:spcBef>
          <a:spcPct val="20000"/>
        </a:spcBef>
        <a:buFont typeface="Arial" pitchFamily="34" charset="0"/>
        <a:buChar char="•"/>
        <a:defRPr kumimoji="1" sz="1633" kern="1200">
          <a:solidFill>
            <a:schemeClr val="tx1"/>
          </a:solidFill>
          <a:latin typeface="+mn-lt"/>
          <a:ea typeface="+mn-ea"/>
          <a:cs typeface="+mn-cs"/>
        </a:defRPr>
      </a:lvl3pPr>
      <a:lvl4pPr marL="1088536" indent="-155505" algn="l" defTabSz="622021" rtl="0" eaLnBrk="1" latinLnBrk="0" hangingPunct="1">
        <a:spcBef>
          <a:spcPct val="20000"/>
        </a:spcBef>
        <a:buFont typeface="Arial" pitchFamily="34" charset="0"/>
        <a:buChar char="–"/>
        <a:defRPr kumimoji="1" sz="1361" kern="1200">
          <a:solidFill>
            <a:schemeClr val="tx1"/>
          </a:solidFill>
          <a:latin typeface="+mn-lt"/>
          <a:ea typeface="+mn-ea"/>
          <a:cs typeface="+mn-cs"/>
        </a:defRPr>
      </a:lvl4pPr>
      <a:lvl5pPr marL="1399547" indent="-155505" algn="l" defTabSz="622021" rtl="0" eaLnBrk="1" latinLnBrk="0" hangingPunct="1">
        <a:spcBef>
          <a:spcPct val="20000"/>
        </a:spcBef>
        <a:buFont typeface="Arial" pitchFamily="34" charset="0"/>
        <a:buChar char="»"/>
        <a:defRPr kumimoji="1" sz="1361" kern="1200">
          <a:solidFill>
            <a:schemeClr val="tx1"/>
          </a:solidFill>
          <a:latin typeface="+mn-lt"/>
          <a:ea typeface="+mn-ea"/>
          <a:cs typeface="+mn-cs"/>
        </a:defRPr>
      </a:lvl5pPr>
      <a:lvl6pPr marL="1710557" indent="-155505" algn="l" defTabSz="622021" rtl="0" eaLnBrk="1" latinLnBrk="0" hangingPunct="1">
        <a:spcBef>
          <a:spcPct val="20000"/>
        </a:spcBef>
        <a:buFont typeface="Arial" pitchFamily="34" charset="0"/>
        <a:buChar char="•"/>
        <a:defRPr kumimoji="1" sz="1361" kern="1200">
          <a:solidFill>
            <a:schemeClr val="tx1"/>
          </a:solidFill>
          <a:latin typeface="+mn-lt"/>
          <a:ea typeface="+mn-ea"/>
          <a:cs typeface="+mn-cs"/>
        </a:defRPr>
      </a:lvl6pPr>
      <a:lvl7pPr marL="2021567" indent="-155505" algn="l" defTabSz="622021" rtl="0" eaLnBrk="1" latinLnBrk="0" hangingPunct="1">
        <a:spcBef>
          <a:spcPct val="20000"/>
        </a:spcBef>
        <a:buFont typeface="Arial" pitchFamily="34" charset="0"/>
        <a:buChar char="•"/>
        <a:defRPr kumimoji="1" sz="1361" kern="1200">
          <a:solidFill>
            <a:schemeClr val="tx1"/>
          </a:solidFill>
          <a:latin typeface="+mn-lt"/>
          <a:ea typeface="+mn-ea"/>
          <a:cs typeface="+mn-cs"/>
        </a:defRPr>
      </a:lvl7pPr>
      <a:lvl8pPr marL="2332577" indent="-155505" algn="l" defTabSz="622021" rtl="0" eaLnBrk="1" latinLnBrk="0" hangingPunct="1">
        <a:spcBef>
          <a:spcPct val="20000"/>
        </a:spcBef>
        <a:buFont typeface="Arial" pitchFamily="34" charset="0"/>
        <a:buChar char="•"/>
        <a:defRPr kumimoji="1" sz="1361" kern="1200">
          <a:solidFill>
            <a:schemeClr val="tx1"/>
          </a:solidFill>
          <a:latin typeface="+mn-lt"/>
          <a:ea typeface="+mn-ea"/>
          <a:cs typeface="+mn-cs"/>
        </a:defRPr>
      </a:lvl8pPr>
      <a:lvl9pPr marL="2643587" indent="-155505" algn="l" defTabSz="622021" rtl="0" eaLnBrk="1" latinLnBrk="0" hangingPunct="1">
        <a:spcBef>
          <a:spcPct val="20000"/>
        </a:spcBef>
        <a:buFont typeface="Arial" pitchFamily="34" charset="0"/>
        <a:buChar char="•"/>
        <a:defRPr kumimoji="1" sz="1361" kern="1200">
          <a:solidFill>
            <a:schemeClr val="tx1"/>
          </a:solidFill>
          <a:latin typeface="+mn-lt"/>
          <a:ea typeface="+mn-ea"/>
          <a:cs typeface="+mn-cs"/>
        </a:defRPr>
      </a:lvl9pPr>
    </p:bodyStyle>
    <p:otherStyle>
      <a:defPPr>
        <a:defRPr lang="ja-JP"/>
      </a:defPPr>
      <a:lvl1pPr marL="0" algn="l" defTabSz="622021" rtl="0" eaLnBrk="1" latinLnBrk="0" hangingPunct="1">
        <a:defRPr kumimoji="1" sz="1225" kern="1200">
          <a:solidFill>
            <a:schemeClr val="tx1"/>
          </a:solidFill>
          <a:latin typeface="+mn-lt"/>
          <a:ea typeface="+mn-ea"/>
          <a:cs typeface="+mn-cs"/>
        </a:defRPr>
      </a:lvl1pPr>
      <a:lvl2pPr marL="311010" algn="l" defTabSz="622021" rtl="0" eaLnBrk="1" latinLnBrk="0" hangingPunct="1">
        <a:defRPr kumimoji="1" sz="1225" kern="1200">
          <a:solidFill>
            <a:schemeClr val="tx1"/>
          </a:solidFill>
          <a:latin typeface="+mn-lt"/>
          <a:ea typeface="+mn-ea"/>
          <a:cs typeface="+mn-cs"/>
        </a:defRPr>
      </a:lvl2pPr>
      <a:lvl3pPr marL="622021" algn="l" defTabSz="622021" rtl="0" eaLnBrk="1" latinLnBrk="0" hangingPunct="1">
        <a:defRPr kumimoji="1" sz="1225" kern="1200">
          <a:solidFill>
            <a:schemeClr val="tx1"/>
          </a:solidFill>
          <a:latin typeface="+mn-lt"/>
          <a:ea typeface="+mn-ea"/>
          <a:cs typeface="+mn-cs"/>
        </a:defRPr>
      </a:lvl3pPr>
      <a:lvl4pPr marL="933031" algn="l" defTabSz="622021" rtl="0" eaLnBrk="1" latinLnBrk="0" hangingPunct="1">
        <a:defRPr kumimoji="1" sz="1225" kern="1200">
          <a:solidFill>
            <a:schemeClr val="tx1"/>
          </a:solidFill>
          <a:latin typeface="+mn-lt"/>
          <a:ea typeface="+mn-ea"/>
          <a:cs typeface="+mn-cs"/>
        </a:defRPr>
      </a:lvl4pPr>
      <a:lvl5pPr marL="1244042" algn="l" defTabSz="622021" rtl="0" eaLnBrk="1" latinLnBrk="0" hangingPunct="1">
        <a:defRPr kumimoji="1" sz="1225" kern="1200">
          <a:solidFill>
            <a:schemeClr val="tx1"/>
          </a:solidFill>
          <a:latin typeface="+mn-lt"/>
          <a:ea typeface="+mn-ea"/>
          <a:cs typeface="+mn-cs"/>
        </a:defRPr>
      </a:lvl5pPr>
      <a:lvl6pPr marL="1555052" algn="l" defTabSz="622021" rtl="0" eaLnBrk="1" latinLnBrk="0" hangingPunct="1">
        <a:defRPr kumimoji="1" sz="1225" kern="1200">
          <a:solidFill>
            <a:schemeClr val="tx1"/>
          </a:solidFill>
          <a:latin typeface="+mn-lt"/>
          <a:ea typeface="+mn-ea"/>
          <a:cs typeface="+mn-cs"/>
        </a:defRPr>
      </a:lvl6pPr>
      <a:lvl7pPr marL="1866062" algn="l" defTabSz="622021" rtl="0" eaLnBrk="1" latinLnBrk="0" hangingPunct="1">
        <a:defRPr kumimoji="1" sz="1225" kern="1200">
          <a:solidFill>
            <a:schemeClr val="tx1"/>
          </a:solidFill>
          <a:latin typeface="+mn-lt"/>
          <a:ea typeface="+mn-ea"/>
          <a:cs typeface="+mn-cs"/>
        </a:defRPr>
      </a:lvl7pPr>
      <a:lvl8pPr marL="2177072" algn="l" defTabSz="622021" rtl="0" eaLnBrk="1" latinLnBrk="0" hangingPunct="1">
        <a:defRPr kumimoji="1" sz="1225" kern="1200">
          <a:solidFill>
            <a:schemeClr val="tx1"/>
          </a:solidFill>
          <a:latin typeface="+mn-lt"/>
          <a:ea typeface="+mn-ea"/>
          <a:cs typeface="+mn-cs"/>
        </a:defRPr>
      </a:lvl8pPr>
      <a:lvl9pPr marL="2488082" algn="l" defTabSz="622021" rtl="0" eaLnBrk="1" latinLnBrk="0" hangingPunct="1">
        <a:defRPr kumimoji="1" sz="122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19.png"/><Relationship Id="rId3" Type="http://schemas.openxmlformats.org/officeDocument/2006/relationships/oleObject" Target="../embeddings/oleObject1.bin"/><Relationship Id="rId7" Type="http://schemas.openxmlformats.org/officeDocument/2006/relationships/image" Target="../media/image17.png"/><Relationship Id="rId12" Type="http://schemas.openxmlformats.org/officeDocument/2006/relationships/image" Target="../media/image16.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4.wmf"/><Relationship Id="rId11" Type="http://schemas.openxmlformats.org/officeDocument/2006/relationships/oleObject" Target="../embeddings/oleObject4.bin"/><Relationship Id="rId5" Type="http://schemas.openxmlformats.org/officeDocument/2006/relationships/oleObject" Target="../embeddings/oleObject2.bin"/><Relationship Id="rId10" Type="http://schemas.openxmlformats.org/officeDocument/2006/relationships/image" Target="../media/image15.wmf"/><Relationship Id="rId4" Type="http://schemas.openxmlformats.org/officeDocument/2006/relationships/image" Target="../media/image13.wmf"/><Relationship Id="rId9" Type="http://schemas.openxmlformats.org/officeDocument/2006/relationships/oleObject" Target="../embeddings/oleObject3.bin"/><Relationship Id="rId14"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9.w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1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22.png"/></Relationships>
</file>

<file path=ppt/slides/_rels/slide2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3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42.png"/><Relationship Id="rId4" Type="http://schemas.openxmlformats.org/officeDocument/2006/relationships/image" Target="../media/image41.png"/></Relationships>
</file>

<file path=ppt/slides/_rels/slide3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3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3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0.png"/></Relationships>
</file>

<file path=ppt/slides/_rels/slide3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53.png"/></Relationships>
</file>

<file path=ppt/slides/_rels/slide3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55.emf"/><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42.xml.rels><?xml version="1.0" encoding="UTF-8" standalone="yes"?>
<Relationships xmlns="http://schemas.openxmlformats.org/package/2006/relationships"><Relationship Id="rId3" Type="http://schemas.openxmlformats.org/officeDocument/2006/relationships/image" Target="../media/image57.png"/><Relationship Id="rId7" Type="http://schemas.openxmlformats.org/officeDocument/2006/relationships/image" Target="../media/image61.png"/><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notesSlide" Target="../notesSlides/notesSlide21.xml"/><Relationship Id="rId1" Type="http://schemas.openxmlformats.org/officeDocument/2006/relationships/slideLayout" Target="../slideLayouts/slideLayout6.xml"/><Relationship Id="rId4" Type="http://schemas.openxmlformats.org/officeDocument/2006/relationships/image" Target="../media/image6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notesSlide" Target="../notesSlides/notesSlide22.xml"/><Relationship Id="rId1" Type="http://schemas.openxmlformats.org/officeDocument/2006/relationships/slideLayout" Target="../slideLayouts/slideLayout6.xml"/><Relationship Id="rId5" Type="http://schemas.openxmlformats.org/officeDocument/2006/relationships/image" Target="../media/image69.jpeg"/><Relationship Id="rId4" Type="http://schemas.openxmlformats.org/officeDocument/2006/relationships/image" Target="../media/image68.jpeg"/></Relationships>
</file>

<file path=ppt/slides/_rels/slide51.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23.xml"/><Relationship Id="rId1" Type="http://schemas.openxmlformats.org/officeDocument/2006/relationships/slideLayout" Target="../slideLayouts/slideLayout6.xml"/><Relationship Id="rId4" Type="http://schemas.openxmlformats.org/officeDocument/2006/relationships/image" Target="../media/image71.wmf"/></Relationships>
</file>

<file path=ppt/slides/_rels/slide52.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25.xml"/><Relationship Id="rId1" Type="http://schemas.openxmlformats.org/officeDocument/2006/relationships/slideLayout" Target="../slideLayouts/slideLayout6.xml"/><Relationship Id="rId6" Type="http://schemas.openxmlformats.org/officeDocument/2006/relationships/image" Target="../media/image76.wmf"/><Relationship Id="rId5" Type="http://schemas.openxmlformats.org/officeDocument/2006/relationships/image" Target="../media/image75.wmf"/><Relationship Id="rId4" Type="http://schemas.openxmlformats.org/officeDocument/2006/relationships/image" Target="../media/image74.wmf"/></Relationships>
</file>

<file path=ppt/slides/_rels/slide54.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79.png"/><Relationship Id="rId4" Type="http://schemas.openxmlformats.org/officeDocument/2006/relationships/image" Target="../media/image78.png"/></Relationships>
</file>

<file path=ppt/slides/_rels/slide55.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27.xml"/><Relationship Id="rId1" Type="http://schemas.openxmlformats.org/officeDocument/2006/relationships/slideLayout" Target="../slideLayouts/slideLayout6.xml"/><Relationship Id="rId5" Type="http://schemas.openxmlformats.org/officeDocument/2006/relationships/image" Target="../media/image80.png"/><Relationship Id="rId4" Type="http://schemas.openxmlformats.org/officeDocument/2006/relationships/image" Target="../media/image79.png"/></Relationships>
</file>

<file path=ppt/slides/_rels/slide56.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82.wmf"/><Relationship Id="rId2" Type="http://schemas.openxmlformats.org/officeDocument/2006/relationships/notesSlide" Target="../notesSlides/notesSlide29.xml"/><Relationship Id="rId1" Type="http://schemas.openxmlformats.org/officeDocument/2006/relationships/slideLayout" Target="../slideLayouts/slideLayout6.xml"/><Relationship Id="rId4" Type="http://schemas.openxmlformats.org/officeDocument/2006/relationships/image" Target="../media/image83.png"/></Relationships>
</file>

<file path=ppt/slides/_rels/slide58.xml.rels><?xml version="1.0" encoding="UTF-8" standalone="yes"?>
<Relationships xmlns="http://schemas.openxmlformats.org/package/2006/relationships"><Relationship Id="rId3" Type="http://schemas.openxmlformats.org/officeDocument/2006/relationships/image" Target="../media/image84.wmf"/><Relationship Id="rId2" Type="http://schemas.openxmlformats.org/officeDocument/2006/relationships/notesSlide" Target="../notesSlides/notesSlide30.xml"/><Relationship Id="rId1" Type="http://schemas.openxmlformats.org/officeDocument/2006/relationships/slideLayout" Target="../slideLayouts/slideLayout6.xml"/><Relationship Id="rId6" Type="http://schemas.openxmlformats.org/officeDocument/2006/relationships/image" Target="../media/image87.wmf"/><Relationship Id="rId5" Type="http://schemas.openxmlformats.org/officeDocument/2006/relationships/image" Target="../media/image86.jpeg"/><Relationship Id="rId4" Type="http://schemas.openxmlformats.org/officeDocument/2006/relationships/image" Target="../media/image85.png"/></Relationships>
</file>

<file path=ppt/slides/_rels/slide59.xml.rels><?xml version="1.0" encoding="UTF-8" standalone="yes"?>
<Relationships xmlns="http://schemas.openxmlformats.org/package/2006/relationships"><Relationship Id="rId3" Type="http://schemas.openxmlformats.org/officeDocument/2006/relationships/image" Target="../media/image88.wmf"/><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角丸四角形 11"/>
          <p:cNvSpPr/>
          <p:nvPr/>
        </p:nvSpPr>
        <p:spPr>
          <a:xfrm>
            <a:off x="6643493" y="3012141"/>
            <a:ext cx="2204670" cy="946811"/>
          </a:xfrm>
          <a:prstGeom prst="roundRect">
            <a:avLst/>
          </a:prstGeom>
          <a:solidFill>
            <a:schemeClr val="bg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ctrTitle"/>
          </p:nvPr>
        </p:nvSpPr>
        <p:spPr>
          <a:xfrm>
            <a:off x="548107" y="1369359"/>
            <a:ext cx="8362810" cy="825173"/>
          </a:xfrm>
        </p:spPr>
        <p:txBody>
          <a:bodyPr/>
          <a:lstStyle/>
          <a:p>
            <a:r>
              <a:rPr lang="en-AU" altLang="ja-JP" sz="2800" dirty="0"/>
              <a:t>Various structures of the neutron-rich nucleus </a:t>
            </a:r>
            <a:r>
              <a:rPr lang="en-AU" altLang="ja-JP" sz="2800" baseline="30000" dirty="0" smtClean="0"/>
              <a:t>31</a:t>
            </a:r>
            <a:r>
              <a:rPr lang="en-AU" altLang="ja-JP" sz="2800" dirty="0" smtClean="0"/>
              <a:t>Mg </a:t>
            </a:r>
            <a:r>
              <a:rPr lang="en-AU" altLang="ja-JP" sz="2800" dirty="0"/>
              <a:t>investigated </a:t>
            </a:r>
            <a:r>
              <a:rPr lang="en-AU" altLang="ja-JP" sz="2800" dirty="0" smtClean="0"/>
              <a:t>by </a:t>
            </a:r>
            <a:r>
              <a:rPr lang="en-AU" altLang="ja-JP" sz="2800" dirty="0" smtClean="0">
                <a:latin typeface="Symbol" panose="05050102010706020507" pitchFamily="18" charset="2"/>
              </a:rPr>
              <a:t>b-g</a:t>
            </a:r>
            <a:r>
              <a:rPr lang="en-AU" altLang="ja-JP" sz="2800" dirty="0" smtClean="0"/>
              <a:t> spectroscopy </a:t>
            </a:r>
            <a:r>
              <a:rPr lang="en-AU" altLang="ja-JP" sz="2800" dirty="0"/>
              <a:t>of spin-polarized </a:t>
            </a:r>
            <a:r>
              <a:rPr lang="en-AU" altLang="ja-JP" sz="2800" baseline="30000" dirty="0" smtClean="0"/>
              <a:t>31</a:t>
            </a:r>
            <a:r>
              <a:rPr lang="en-AU" altLang="ja-JP" sz="2800" dirty="0" smtClean="0"/>
              <a:t>Na</a:t>
            </a:r>
            <a:endParaRPr lang="ja-JP" altLang="ja-JP" sz="2800" dirty="0"/>
          </a:p>
        </p:txBody>
      </p:sp>
      <p:sp>
        <p:nvSpPr>
          <p:cNvPr id="3" name="サブタイトル 2"/>
          <p:cNvSpPr>
            <a:spLocks noGrp="1"/>
          </p:cNvSpPr>
          <p:nvPr>
            <p:ph type="subTitle" idx="1"/>
          </p:nvPr>
        </p:nvSpPr>
        <p:spPr>
          <a:xfrm>
            <a:off x="799120" y="3121417"/>
            <a:ext cx="5287917" cy="961281"/>
          </a:xfrm>
        </p:spPr>
        <p:txBody>
          <a:bodyPr/>
          <a:lstStyle/>
          <a:p>
            <a:pPr>
              <a:spcAft>
                <a:spcPts val="0"/>
              </a:spcAft>
            </a:pPr>
            <a:r>
              <a:rPr kumimoji="1" lang="en-US" altLang="ja-JP" sz="2400" dirty="0" smtClean="0"/>
              <a:t>Hiroki </a:t>
            </a:r>
            <a:r>
              <a:rPr lang="en-US" altLang="ja-JP" sz="2400" dirty="0" smtClean="0"/>
              <a:t>Nishibata</a:t>
            </a:r>
          </a:p>
          <a:p>
            <a:pPr>
              <a:spcAft>
                <a:spcPts val="0"/>
              </a:spcAft>
            </a:pPr>
            <a:endParaRPr lang="en-US" altLang="ja-JP" sz="1050" dirty="0" smtClean="0"/>
          </a:p>
          <a:p>
            <a:r>
              <a:rPr lang="en-US" altLang="ja-JP" sz="2400" dirty="0" smtClean="0"/>
              <a:t>Nuclear Spectroscopy Laboratory, RIKEN</a:t>
            </a:r>
            <a:endParaRPr kumimoji="1" lang="en-US" altLang="ja-JP" sz="2400" dirty="0" smtClean="0"/>
          </a:p>
        </p:txBody>
      </p:sp>
      <p:sp>
        <p:nvSpPr>
          <p:cNvPr id="10" name="テキスト ボックス 9"/>
          <p:cNvSpPr txBox="1"/>
          <p:nvPr/>
        </p:nvSpPr>
        <p:spPr>
          <a:xfrm>
            <a:off x="358588" y="4615197"/>
            <a:ext cx="8552329" cy="1692771"/>
          </a:xfrm>
          <a:prstGeom prst="rect">
            <a:avLst/>
          </a:prstGeom>
          <a:solidFill>
            <a:schemeClr val="bg1"/>
          </a:solidFill>
          <a:ln>
            <a:solidFill>
              <a:schemeClr val="tx1"/>
            </a:solidFill>
          </a:ln>
        </p:spPr>
        <p:txBody>
          <a:bodyPr wrap="square" rtlCol="0">
            <a:spAutoFit/>
          </a:bodyPr>
          <a:lstStyle/>
          <a:p>
            <a:pPr marL="342900" indent="-342900">
              <a:buFont typeface="Arial" panose="020B0604020202020204" pitchFamily="34" charset="0"/>
              <a:buChar char="•"/>
            </a:pPr>
            <a:r>
              <a:rPr lang="en-US" altLang="ja-JP" sz="2000" dirty="0" smtClean="0">
                <a:latin typeface="+mj-lt"/>
                <a:ea typeface="Arial Unicode MS" panose="020B0604020202020204" pitchFamily="50" charset="-128"/>
                <a:cs typeface="Arial Unicode MS" panose="020B0604020202020204" pitchFamily="50" charset="-128"/>
              </a:rPr>
              <a:t>Applications of </a:t>
            </a:r>
            <a:r>
              <a:rPr lang="en-US" altLang="ja-JP" sz="2000" dirty="0" smtClean="0">
                <a:solidFill>
                  <a:srgbClr val="0000FF"/>
                </a:solidFill>
                <a:latin typeface="+mj-lt"/>
                <a:ea typeface="Arial Unicode MS" panose="020B0604020202020204" pitchFamily="50" charset="-128"/>
                <a:cs typeface="Arial Unicode MS" panose="020B0604020202020204" pitchFamily="50" charset="-128"/>
              </a:rPr>
              <a:t>spin polarization </a:t>
            </a:r>
            <a:r>
              <a:rPr lang="en-US" altLang="ja-JP" sz="2000" dirty="0" smtClean="0">
                <a:latin typeface="+mj-lt"/>
                <a:ea typeface="Arial Unicode MS" panose="020B0604020202020204" pitchFamily="50" charset="-128"/>
                <a:cs typeface="Arial Unicode MS" panose="020B0604020202020204" pitchFamily="50" charset="-128"/>
              </a:rPr>
              <a:t>to nuclear structure study.</a:t>
            </a:r>
          </a:p>
          <a:p>
            <a:pPr marL="342900" indent="-342900">
              <a:buFont typeface="Arial" panose="020B0604020202020204" pitchFamily="34" charset="0"/>
              <a:buChar char="•"/>
            </a:pPr>
            <a:endParaRPr lang="en-US" altLang="ja-JP" sz="1200" dirty="0">
              <a:latin typeface="+mj-lt"/>
              <a:ea typeface="Arial Unicode MS" panose="020B0604020202020204" pitchFamily="50" charset="-128"/>
              <a:cs typeface="Arial Unicode MS" panose="020B0604020202020204" pitchFamily="50" charset="-128"/>
            </a:endParaRPr>
          </a:p>
          <a:p>
            <a:pPr marL="342900" indent="-342900">
              <a:buFont typeface="Arial" panose="020B0604020202020204" pitchFamily="34" charset="0"/>
              <a:buChar char="•"/>
            </a:pPr>
            <a:r>
              <a:rPr lang="en-US" altLang="ja-JP" sz="2000" dirty="0" smtClean="0">
                <a:latin typeface="+mj-lt"/>
                <a:ea typeface="Arial Unicode MS" panose="020B0604020202020204" pitchFamily="50" charset="-128"/>
                <a:cs typeface="Arial Unicode MS" panose="020B0604020202020204" pitchFamily="50" charset="-128"/>
              </a:rPr>
              <a:t>Unique method to </a:t>
            </a:r>
            <a:r>
              <a:rPr lang="en-US" altLang="ja-JP" sz="2000" dirty="0" smtClean="0">
                <a:solidFill>
                  <a:srgbClr val="FF0000"/>
                </a:solidFill>
                <a:latin typeface="+mj-lt"/>
                <a:ea typeface="Arial Unicode MS" panose="020B0604020202020204" pitchFamily="50" charset="-128"/>
                <a:cs typeface="Arial Unicode MS" panose="020B0604020202020204" pitchFamily="50" charset="-128"/>
              </a:rPr>
              <a:t>assign spin-parity </a:t>
            </a:r>
            <a:r>
              <a:rPr lang="en-US" altLang="ja-JP" sz="2000" dirty="0" smtClean="0">
                <a:latin typeface="+mj-lt"/>
                <a:ea typeface="Arial Unicode MS" panose="020B0604020202020204" pitchFamily="50" charset="-128"/>
                <a:cs typeface="Arial Unicode MS" panose="020B0604020202020204" pitchFamily="50" charset="-128"/>
              </a:rPr>
              <a:t>of excited levels </a:t>
            </a:r>
            <a:r>
              <a:rPr lang="en-AU" altLang="ja-JP" sz="2000" dirty="0" smtClean="0">
                <a:latin typeface="+mj-lt"/>
              </a:rPr>
              <a:t>based on </a:t>
            </a:r>
            <a:r>
              <a:rPr lang="en-AU" altLang="ja-JP" sz="2000" dirty="0">
                <a:latin typeface="Symbol" panose="05050102010706020507" pitchFamily="18" charset="2"/>
              </a:rPr>
              <a:t>b-g</a:t>
            </a:r>
            <a:r>
              <a:rPr lang="en-AU" altLang="ja-JP" sz="2000" dirty="0">
                <a:latin typeface="+mj-lt"/>
              </a:rPr>
              <a:t> spectroscopy of </a:t>
            </a:r>
            <a:r>
              <a:rPr lang="en-AU" altLang="ja-JP" sz="2000" dirty="0">
                <a:solidFill>
                  <a:srgbClr val="0000FF"/>
                </a:solidFill>
                <a:latin typeface="+mj-lt"/>
              </a:rPr>
              <a:t>spin-polarized </a:t>
            </a:r>
            <a:r>
              <a:rPr lang="en-AU" altLang="ja-JP" sz="2000" dirty="0" smtClean="0">
                <a:solidFill>
                  <a:srgbClr val="0000FF"/>
                </a:solidFill>
                <a:latin typeface="+mj-lt"/>
              </a:rPr>
              <a:t>Na isotopes.</a:t>
            </a:r>
            <a:endParaRPr lang="en-US" altLang="ja-JP" sz="2000" dirty="0" smtClean="0">
              <a:solidFill>
                <a:srgbClr val="0000FF"/>
              </a:solidFill>
              <a:latin typeface="+mj-lt"/>
              <a:ea typeface="Arial Unicode MS" panose="020B0604020202020204" pitchFamily="50" charset="-128"/>
              <a:cs typeface="Arial Unicode MS" panose="020B0604020202020204" pitchFamily="50" charset="-128"/>
            </a:endParaRPr>
          </a:p>
          <a:p>
            <a:endParaRPr lang="en-US" altLang="ja-JP" sz="1200" dirty="0">
              <a:latin typeface="+mj-lt"/>
              <a:ea typeface="Arial Unicode MS" panose="020B0604020202020204" pitchFamily="50" charset="-128"/>
              <a:cs typeface="Arial Unicode MS" panose="020B0604020202020204" pitchFamily="50" charset="-128"/>
            </a:endParaRPr>
          </a:p>
          <a:p>
            <a:pPr marL="342900" indent="-342900">
              <a:buFont typeface="Arial" panose="020B0604020202020204" pitchFamily="34" charset="0"/>
              <a:buChar char="•"/>
            </a:pPr>
            <a:r>
              <a:rPr lang="en-US" altLang="ja-JP" sz="2000" dirty="0" smtClean="0">
                <a:latin typeface="+mj-lt"/>
                <a:ea typeface="Arial Unicode MS" panose="020B0604020202020204" pitchFamily="50" charset="-128"/>
                <a:cs typeface="Arial Unicode MS" panose="020B0604020202020204" pitchFamily="50" charset="-128"/>
              </a:rPr>
              <a:t>I</a:t>
            </a:r>
            <a:r>
              <a:rPr lang="en-US" altLang="ja-JP" sz="2000" dirty="0" smtClean="0">
                <a:latin typeface="+mj-lt"/>
                <a:ea typeface="Arial Unicode MS" panose="020B0604020202020204" pitchFamily="50" charset="-128"/>
                <a:cs typeface="Arial Unicode MS" panose="020B0604020202020204" pitchFamily="50" charset="-128"/>
              </a:rPr>
              <a:t>nvestigation of </a:t>
            </a:r>
            <a:r>
              <a:rPr lang="en-US" altLang="ja-JP" sz="2000" dirty="0">
                <a:solidFill>
                  <a:srgbClr val="FF0000"/>
                </a:solidFill>
                <a:latin typeface="+mj-lt"/>
                <a:ea typeface="Arial Unicode MS" panose="020B0604020202020204" pitchFamily="50" charset="-128"/>
                <a:cs typeface="Arial Unicode MS" panose="020B0604020202020204" pitchFamily="50" charset="-128"/>
              </a:rPr>
              <a:t>nuclear structure of their daughters, i.e., Mg </a:t>
            </a:r>
            <a:r>
              <a:rPr lang="en-US" altLang="ja-JP" sz="2000" dirty="0" smtClean="0">
                <a:solidFill>
                  <a:srgbClr val="FF0000"/>
                </a:solidFill>
                <a:latin typeface="+mj-lt"/>
                <a:ea typeface="Arial Unicode MS" panose="020B0604020202020204" pitchFamily="50" charset="-128"/>
                <a:cs typeface="Arial Unicode MS" panose="020B0604020202020204" pitchFamily="50" charset="-128"/>
              </a:rPr>
              <a:t>isotopes.</a:t>
            </a:r>
            <a:endParaRPr lang="en-US" altLang="ja-JP" sz="2000" dirty="0">
              <a:solidFill>
                <a:srgbClr val="FF0000"/>
              </a:solidFill>
              <a:latin typeface="+mj-lt"/>
              <a:ea typeface="Arial Unicode MS" panose="020B0604020202020204" pitchFamily="50" charset="-128"/>
              <a:cs typeface="Arial Unicode MS" panose="020B0604020202020204" pitchFamily="50" charset="-128"/>
            </a:endParaRPr>
          </a:p>
        </p:txBody>
      </p:sp>
      <p:sp>
        <p:nvSpPr>
          <p:cNvPr id="11" name="テキスト ボックス 10"/>
          <p:cNvSpPr txBox="1"/>
          <p:nvPr/>
        </p:nvSpPr>
        <p:spPr>
          <a:xfrm>
            <a:off x="6879470" y="3131603"/>
            <a:ext cx="1864613" cy="707886"/>
          </a:xfrm>
          <a:prstGeom prst="rect">
            <a:avLst/>
          </a:prstGeom>
          <a:noFill/>
        </p:spPr>
        <p:txBody>
          <a:bodyPr wrap="none" rtlCol="0">
            <a:spAutoFit/>
          </a:bodyPr>
          <a:lstStyle/>
          <a:p>
            <a:r>
              <a:rPr lang="en-US" altLang="ja-JP" sz="2000" dirty="0" smtClean="0">
                <a:latin typeface="Arial Unicode MS" panose="020B0604020202020204" pitchFamily="50" charset="-128"/>
                <a:ea typeface="Arial Unicode MS" panose="020B0604020202020204" pitchFamily="50" charset="-128"/>
                <a:cs typeface="Arial Unicode MS" panose="020B0604020202020204" pitchFamily="50" charset="-128"/>
              </a:rPr>
              <a:t>PhD work </a:t>
            </a:r>
          </a:p>
          <a:p>
            <a:r>
              <a:rPr lang="en-US" altLang="ja-JP" sz="2000" dirty="0" smtClean="0">
                <a:latin typeface="Arial Unicode MS" panose="020B0604020202020204" pitchFamily="50" charset="-128"/>
                <a:ea typeface="Arial Unicode MS" panose="020B0604020202020204" pitchFamily="50" charset="-128"/>
                <a:cs typeface="Arial Unicode MS" panose="020B0604020202020204" pitchFamily="50" charset="-128"/>
              </a:rPr>
              <a:t>at Osaka Univ.</a:t>
            </a:r>
            <a:endParaRPr kumimoji="1"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Tree>
    <p:extLst>
      <p:ext uri="{BB962C8B-B14F-4D97-AF65-F5344CB8AC3E}">
        <p14:creationId xmlns:p14="http://schemas.microsoft.com/office/powerpoint/2010/main" val="32207630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2343779" y="1122281"/>
            <a:ext cx="6047119" cy="552351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a:bodyPr>
          <a:lstStyle/>
          <a:p>
            <a:r>
              <a:rPr lang="en-US" altLang="ja-JP" u="sng" dirty="0" smtClean="0">
                <a:ea typeface="Arial Unicode MS" panose="020B0604020202020204" pitchFamily="50" charset="-128"/>
                <a:cs typeface="Arial Unicode MS" panose="020B0604020202020204" pitchFamily="50" charset="-128"/>
              </a:rPr>
              <a:t>Adopted </a:t>
            </a:r>
            <a:r>
              <a:rPr lang="en-US" altLang="ja-JP" u="sng" dirty="0">
                <a:ea typeface="Arial Unicode MS" panose="020B0604020202020204" pitchFamily="50" charset="-128"/>
                <a:cs typeface="Arial Unicode MS" panose="020B0604020202020204" pitchFamily="50" charset="-128"/>
              </a:rPr>
              <a:t>levels in </a:t>
            </a:r>
            <a:r>
              <a:rPr lang="en-US" altLang="ja-JP" u="sng" baseline="30000" dirty="0">
                <a:ea typeface="Arial Unicode MS" panose="020B0604020202020204" pitchFamily="50" charset="-128"/>
                <a:cs typeface="Arial Unicode MS" panose="020B0604020202020204" pitchFamily="50" charset="-128"/>
              </a:rPr>
              <a:t>31</a:t>
            </a:r>
            <a:r>
              <a:rPr lang="en-US" altLang="ja-JP" u="sng" dirty="0">
                <a:ea typeface="Arial Unicode MS" panose="020B0604020202020204" pitchFamily="50" charset="-128"/>
                <a:cs typeface="Arial Unicode MS" panose="020B0604020202020204" pitchFamily="50" charset="-128"/>
              </a:rPr>
              <a:t>Mg by NNDC  (updated in 2013</a:t>
            </a:r>
            <a:r>
              <a:rPr lang="en-US" altLang="ja-JP" u="sng" dirty="0" smtClean="0">
                <a:ea typeface="Arial Unicode MS" panose="020B0604020202020204" pitchFamily="50" charset="-128"/>
                <a:cs typeface="Arial Unicode MS" panose="020B0604020202020204" pitchFamily="50" charset="-128"/>
              </a:rPr>
              <a:t>)</a:t>
            </a:r>
            <a:endParaRPr kumimoji="1" lang="ja-JP" altLang="en-US" u="sng" dirty="0"/>
          </a:p>
        </p:txBody>
      </p:sp>
      <p:sp>
        <p:nvSpPr>
          <p:cNvPr id="5" name="テキスト ボックス 4"/>
          <p:cNvSpPr txBox="1"/>
          <p:nvPr/>
        </p:nvSpPr>
        <p:spPr>
          <a:xfrm>
            <a:off x="251283" y="2816496"/>
            <a:ext cx="2159823" cy="1938992"/>
          </a:xfrm>
          <a:prstGeom prst="rect">
            <a:avLst/>
          </a:prstGeom>
          <a:noFill/>
        </p:spPr>
        <p:txBody>
          <a:bodyPr wrap="square" rtlCol="0">
            <a:spAutoFit/>
          </a:bodyPr>
          <a:lstStyle/>
          <a:p>
            <a:r>
              <a:rPr lang="en-US" altLang="ja-JP" sz="20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M</a:t>
            </a:r>
            <a:r>
              <a:rPr kumimoji="1" lang="en-US" altLang="ja-JP" sz="2000" dirty="0" smtClean="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ost of the spins and parities </a:t>
            </a:r>
            <a:r>
              <a:rPr lang="en-US" altLang="ja-JP" sz="2000" dirty="0" smtClean="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are unassigned, </a:t>
            </a:r>
            <a:r>
              <a:rPr lang="en-US" altLang="ja-JP" sz="2000" dirty="0" smtClean="0">
                <a:latin typeface="Arial Unicode MS" panose="020B0604020202020204" pitchFamily="50" charset="-128"/>
                <a:ea typeface="Arial Unicode MS" panose="020B0604020202020204" pitchFamily="50" charset="-128"/>
                <a:cs typeface="Arial Unicode MS" panose="020B0604020202020204" pitchFamily="50" charset="-128"/>
              </a:rPr>
              <a:t>except for the 1/2+ ground state.</a:t>
            </a:r>
            <a:endParaRPr kumimoji="1"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pic>
        <p:nvPicPr>
          <p:cNvPr id="6" name="図 5"/>
          <p:cNvPicPr>
            <a:picLocks noChangeAspect="1"/>
          </p:cNvPicPr>
          <p:nvPr/>
        </p:nvPicPr>
        <p:blipFill rotWithShape="1">
          <a:blip r:embed="rId2" cstate="print">
            <a:extLst>
              <a:ext uri="{28A0092B-C50C-407E-A947-70E740481C1C}">
                <a14:useLocalDpi xmlns:a14="http://schemas.microsoft.com/office/drawing/2010/main" val="0"/>
              </a:ext>
            </a:extLst>
          </a:blip>
          <a:srcRect l="-93" t="-999" r="53519" b="3464"/>
          <a:stretch/>
        </p:blipFill>
        <p:spPr>
          <a:xfrm>
            <a:off x="2668100" y="1252025"/>
            <a:ext cx="5555623" cy="5393774"/>
          </a:xfrm>
          <a:prstGeom prst="rect">
            <a:avLst/>
          </a:prstGeom>
        </p:spPr>
      </p:pic>
      <p:sp>
        <p:nvSpPr>
          <p:cNvPr id="7" name="角丸四角形 6"/>
          <p:cNvSpPr/>
          <p:nvPr/>
        </p:nvSpPr>
        <p:spPr>
          <a:xfrm>
            <a:off x="2500925" y="1477108"/>
            <a:ext cx="1277255" cy="5085534"/>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 name="直線コネクタ 7"/>
          <p:cNvCxnSpPr/>
          <p:nvPr/>
        </p:nvCxnSpPr>
        <p:spPr>
          <a:xfrm flipV="1">
            <a:off x="3269181" y="6449352"/>
            <a:ext cx="372234" cy="809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500410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310516" y="1772834"/>
            <a:ext cx="6763711" cy="954107"/>
          </a:xfrm>
          <a:prstGeom prst="rect">
            <a:avLst/>
          </a:prstGeom>
          <a:noFill/>
        </p:spPr>
        <p:txBody>
          <a:bodyPr wrap="square" rtlCol="0">
            <a:spAutoFit/>
          </a:bodyPr>
          <a:lstStyle/>
          <a:p>
            <a:r>
              <a:rPr lang="en-US" altLang="ja-JP" sz="2800" dirty="0" smtClean="0">
                <a:solidFill>
                  <a:srgbClr val="FF0000"/>
                </a:solidFill>
              </a:rPr>
              <a:t>Firm spin-parity assignments </a:t>
            </a:r>
            <a:r>
              <a:rPr lang="en-US" altLang="ja-JP" sz="2800" dirty="0" smtClean="0"/>
              <a:t>are essential to understand the structure of </a:t>
            </a:r>
            <a:r>
              <a:rPr lang="en-US" altLang="ja-JP" sz="2800" baseline="30000" dirty="0" smtClean="0">
                <a:latin typeface="Arial Unicode MS" panose="020B0604020202020204" pitchFamily="50" charset="-128"/>
                <a:ea typeface="Arial Unicode MS" panose="020B0604020202020204" pitchFamily="50" charset="-128"/>
                <a:cs typeface="Arial Unicode MS" panose="020B0604020202020204" pitchFamily="50" charset="-128"/>
              </a:rPr>
              <a:t>31</a:t>
            </a:r>
            <a:r>
              <a:rPr lang="en-US" altLang="ja-JP" sz="2800" dirty="0" smtClean="0"/>
              <a:t>Mg.</a:t>
            </a:r>
            <a:endParaRPr kumimoji="1" lang="ja-JP" altLang="en-US" sz="2800" dirty="0"/>
          </a:p>
        </p:txBody>
      </p:sp>
      <p:sp>
        <p:nvSpPr>
          <p:cNvPr id="5" name="テキスト ボックス 4"/>
          <p:cNvSpPr txBox="1"/>
          <p:nvPr/>
        </p:nvSpPr>
        <p:spPr>
          <a:xfrm>
            <a:off x="1310517" y="3726760"/>
            <a:ext cx="6763711" cy="1384995"/>
          </a:xfrm>
          <a:prstGeom prst="rect">
            <a:avLst/>
          </a:prstGeom>
          <a:noFill/>
        </p:spPr>
        <p:txBody>
          <a:bodyPr wrap="square" rtlCol="0">
            <a:spAutoFit/>
          </a:bodyPr>
          <a:lstStyle/>
          <a:p>
            <a:r>
              <a:rPr lang="en-US" altLang="ja-JP" sz="2800" dirty="0" smtClean="0"/>
              <a:t>Our method uses spin-polarized </a:t>
            </a:r>
            <a:r>
              <a:rPr lang="en-US" altLang="ja-JP" sz="2800" baseline="30000" dirty="0" smtClean="0"/>
              <a:t>31</a:t>
            </a:r>
            <a:r>
              <a:rPr lang="en-US" altLang="ja-JP" sz="2800" dirty="0" smtClean="0"/>
              <a:t>Na to </a:t>
            </a:r>
            <a:r>
              <a:rPr lang="en-US" altLang="ja-JP" sz="2800" dirty="0" smtClean="0">
                <a:solidFill>
                  <a:srgbClr val="FF0000"/>
                </a:solidFill>
              </a:rPr>
              <a:t>unambiguously assign the spins and parities</a:t>
            </a:r>
            <a:r>
              <a:rPr lang="en-US" altLang="ja-JP" sz="2800" dirty="0" smtClean="0"/>
              <a:t> of the levels in </a:t>
            </a:r>
            <a:r>
              <a:rPr lang="en-US" altLang="ja-JP" sz="2800" baseline="30000" dirty="0" smtClean="0"/>
              <a:t>31</a:t>
            </a:r>
            <a:r>
              <a:rPr lang="en-US" altLang="ja-JP" sz="2800" dirty="0" smtClean="0"/>
              <a:t>Mg.</a:t>
            </a:r>
            <a:endParaRPr kumimoji="1" lang="ja-JP" altLang="en-US" sz="2800" dirty="0"/>
          </a:p>
        </p:txBody>
      </p:sp>
    </p:spTree>
    <p:extLst>
      <p:ext uri="{BB962C8B-B14F-4D97-AF65-F5344CB8AC3E}">
        <p14:creationId xmlns:p14="http://schemas.microsoft.com/office/powerpoint/2010/main" val="2723461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ctrTitle"/>
          </p:nvPr>
        </p:nvSpPr>
        <p:spPr>
          <a:xfrm>
            <a:off x="1310106" y="1882588"/>
            <a:ext cx="6486875" cy="3050468"/>
          </a:xfrm>
        </p:spPr>
        <p:txBody>
          <a:bodyPr/>
          <a:lstStyle/>
          <a:p>
            <a:pPr algn="ctr"/>
            <a:r>
              <a:rPr kumimoji="1" lang="en-US" altLang="ja-JP" sz="4000" dirty="0" smtClean="0"/>
              <a:t>Principle of the measurement</a:t>
            </a:r>
            <a:r>
              <a:rPr lang="en-US" altLang="ja-JP" sz="4000" dirty="0" smtClean="0"/>
              <a:t> </a:t>
            </a:r>
            <a:br>
              <a:rPr lang="en-US" altLang="ja-JP" sz="4000" dirty="0" smtClean="0"/>
            </a:br>
            <a:r>
              <a:rPr lang="en-US" altLang="ja-JP" sz="1000" dirty="0" smtClean="0"/>
              <a:t>  </a:t>
            </a:r>
            <a:r>
              <a:rPr lang="en-US" altLang="ja-JP" sz="4000" dirty="0" smtClean="0"/>
              <a:t/>
            </a:r>
            <a:br>
              <a:rPr lang="en-US" altLang="ja-JP" sz="4000" dirty="0" smtClean="0"/>
            </a:br>
            <a:r>
              <a:rPr lang="en-US" altLang="ja-JP" sz="4000" dirty="0" smtClean="0"/>
              <a:t>and </a:t>
            </a:r>
            <a:br>
              <a:rPr lang="en-US" altLang="ja-JP" sz="4000" dirty="0" smtClean="0"/>
            </a:br>
            <a:r>
              <a:rPr lang="en-US" altLang="ja-JP" sz="1000" dirty="0" smtClean="0"/>
              <a:t> </a:t>
            </a:r>
            <a:r>
              <a:rPr lang="en-US" altLang="ja-JP" sz="4000" dirty="0" smtClean="0"/>
              <a:t/>
            </a:r>
            <a:br>
              <a:rPr lang="en-US" altLang="ja-JP" sz="4000" dirty="0" smtClean="0"/>
            </a:br>
            <a:r>
              <a:rPr lang="en-US" altLang="ja-JP" sz="4000" dirty="0" smtClean="0"/>
              <a:t>Experiment</a:t>
            </a:r>
            <a:endParaRPr kumimoji="1" lang="ja-JP" altLang="en-US" sz="4000" dirty="0"/>
          </a:p>
        </p:txBody>
      </p:sp>
    </p:spTree>
    <p:extLst>
      <p:ext uri="{BB962C8B-B14F-4D97-AF65-F5344CB8AC3E}">
        <p14:creationId xmlns:p14="http://schemas.microsoft.com/office/powerpoint/2010/main" val="39555187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角丸四角形 6"/>
          <p:cNvSpPr/>
          <p:nvPr/>
        </p:nvSpPr>
        <p:spPr>
          <a:xfrm>
            <a:off x="202301" y="2192296"/>
            <a:ext cx="4830945" cy="3561139"/>
          </a:xfrm>
          <a:prstGeom prst="roundRect">
            <a:avLst/>
          </a:prstGeom>
          <a:solidFill>
            <a:schemeClr val="accent4">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a:bodyPr>
          <a:lstStyle/>
          <a:p>
            <a:r>
              <a:rPr lang="en-US" altLang="ja-JP" u="sng" dirty="0">
                <a:latin typeface="Arial Unicode MS" panose="020B0604020202020204" pitchFamily="50" charset="-128"/>
                <a:ea typeface="Arial Unicode MS" panose="020B0604020202020204" pitchFamily="50" charset="-128"/>
                <a:cs typeface="Arial Unicode MS" panose="020B0604020202020204" pitchFamily="50" charset="-128"/>
              </a:rPr>
              <a:t>How to assign spin-parity of </a:t>
            </a:r>
            <a:r>
              <a:rPr lang="en-US" altLang="ja-JP" u="sng" baseline="30000" dirty="0">
                <a:latin typeface="Arial Unicode MS" panose="020B0604020202020204" pitchFamily="50" charset="-128"/>
                <a:ea typeface="Arial Unicode MS" panose="020B0604020202020204" pitchFamily="50" charset="-128"/>
                <a:cs typeface="Arial Unicode MS" panose="020B0604020202020204" pitchFamily="50" charset="-128"/>
              </a:rPr>
              <a:t>31</a:t>
            </a:r>
            <a:r>
              <a:rPr lang="en-US" altLang="ja-JP" u="sng" dirty="0">
                <a:latin typeface="Arial Unicode MS" panose="020B0604020202020204" pitchFamily="50" charset="-128"/>
                <a:ea typeface="Arial Unicode MS" panose="020B0604020202020204" pitchFamily="50" charset="-128"/>
                <a:cs typeface="Arial Unicode MS" panose="020B0604020202020204" pitchFamily="50" charset="-128"/>
              </a:rPr>
              <a:t>Mg </a:t>
            </a:r>
            <a:r>
              <a:rPr lang="en-US" altLang="ja-JP" u="sng" dirty="0" smtClean="0">
                <a:latin typeface="Arial Unicode MS" panose="020B0604020202020204" pitchFamily="50" charset="-128"/>
                <a:ea typeface="Arial Unicode MS" panose="020B0604020202020204" pitchFamily="50" charset="-128"/>
                <a:cs typeface="Arial Unicode MS" panose="020B0604020202020204" pitchFamily="50" charset="-128"/>
              </a:rPr>
              <a:t>states</a:t>
            </a:r>
            <a:endParaRPr kumimoji="1" lang="ja-JP" altLang="en-US" u="sng" dirty="0"/>
          </a:p>
        </p:txBody>
      </p:sp>
      <p:pic>
        <p:nvPicPr>
          <p:cNvPr id="4" name="コンテンツ プレースホルダー 3"/>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628650" y="2917192"/>
            <a:ext cx="3886200" cy="2168204"/>
          </a:xfrm>
        </p:spPr>
      </p:pic>
      <p:sp>
        <p:nvSpPr>
          <p:cNvPr id="5" name="スライド番号プレースホルダー 34"/>
          <p:cNvSpPr>
            <a:spLocks noGrp="1"/>
          </p:cNvSpPr>
          <p:nvPr>
            <p:ph type="sldNum" sz="quarter" idx="4294967295"/>
          </p:nvPr>
        </p:nvSpPr>
        <p:spPr>
          <a:xfrm>
            <a:off x="6885018" y="6287868"/>
            <a:ext cx="2057400" cy="365125"/>
          </a:xfrm>
          <a:prstGeom prst="rect">
            <a:avLst/>
          </a:prstGeom>
        </p:spPr>
        <p:txBody>
          <a:bodyPr/>
          <a:lstStyle/>
          <a:p>
            <a:fld id="{5C7EEE2D-5C00-4DF6-A47D-E3018D58D5A7}" type="slidenum">
              <a:rPr lang="ja-JP" altLang="en-US" smtClean="0"/>
              <a:pPr/>
              <a:t>13</a:t>
            </a:fld>
            <a:endParaRPr lang="ja-JP" altLang="en-US" dirty="0"/>
          </a:p>
        </p:txBody>
      </p:sp>
      <p:sp>
        <p:nvSpPr>
          <p:cNvPr id="6" name="正方形/長方形 5"/>
          <p:cNvSpPr/>
          <p:nvPr/>
        </p:nvSpPr>
        <p:spPr>
          <a:xfrm>
            <a:off x="5123829" y="1742883"/>
            <a:ext cx="3830342" cy="4972194"/>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mc:AlternateContent xmlns:mc="http://schemas.openxmlformats.org/markup-compatibility/2006" xmlns:a14="http://schemas.microsoft.com/office/drawing/2010/main">
        <mc:Choice Requires="a14">
          <p:sp>
            <p:nvSpPr>
              <p:cNvPr id="8" name="テキスト ボックス 7"/>
              <p:cNvSpPr txBox="1"/>
              <p:nvPr/>
            </p:nvSpPr>
            <p:spPr>
              <a:xfrm>
                <a:off x="5757422" y="3139818"/>
                <a:ext cx="2878796" cy="369332"/>
              </a:xfrm>
              <a:prstGeom prst="rect">
                <a:avLst/>
              </a:prstGeom>
              <a:noFill/>
            </p:spPr>
            <p:txBody>
              <a:bodyPr wrap="square" lIns="0" tIns="0" rIns="0" bIns="0" rtlCol="0">
                <a:spAutoFit/>
              </a:bodyPr>
              <a:lstStyle/>
              <a:p>
                <a:r>
                  <a:rPr lang="en-US" altLang="ja-JP" sz="2400" i="1" dirty="0">
                    <a:latin typeface="Times New Roman" panose="02020603050405020304" pitchFamily="18" charset="0"/>
                    <a:cs typeface="Times New Roman" panose="02020603050405020304" pitchFamily="18" charset="0"/>
                  </a:rPr>
                  <a:t>W</a:t>
                </a:r>
                <a14:m>
                  <m:oMath xmlns:m="http://schemas.openxmlformats.org/officeDocument/2006/math">
                    <m:d>
                      <m:dPr>
                        <m:ctrlPr>
                          <a:rPr lang="en-US" altLang="ja-JP" sz="2400" i="1">
                            <a:latin typeface="Cambria Math" panose="02040503050406030204" pitchFamily="18" charset="0"/>
                          </a:rPr>
                        </m:ctrlPr>
                      </m:dPr>
                      <m:e>
                        <m:r>
                          <a:rPr lang="ja-JP" altLang="en-US" sz="2400" i="1">
                            <a:latin typeface="Cambria Math" panose="02040503050406030204" pitchFamily="18" charset="0"/>
                          </a:rPr>
                          <m:t>𝜃</m:t>
                        </m:r>
                      </m:e>
                    </m:d>
                    <m:r>
                      <a:rPr lang="en-US" altLang="ja-JP" sz="2400" i="1">
                        <a:latin typeface="Cambria Math" panose="02040503050406030204" pitchFamily="18" charset="0"/>
                      </a:rPr>
                      <m:t> </m:t>
                    </m:r>
                    <m:r>
                      <a:rPr lang="en-US" altLang="ja-JP" sz="2400" i="1">
                        <a:latin typeface="Cambria Math" panose="02040503050406030204" pitchFamily="18" charset="0"/>
                        <a:ea typeface="Cambria Math" panose="02040503050406030204" pitchFamily="18" charset="0"/>
                      </a:rPr>
                      <m:t>≅1+</m:t>
                    </m:r>
                    <m:r>
                      <a:rPr lang="en-US" altLang="ja-JP" sz="2400" i="1">
                        <a:latin typeface="Cambria Math" panose="02040503050406030204" pitchFamily="18" charset="0"/>
                        <a:ea typeface="Cambria Math" panose="02040503050406030204" pitchFamily="18" charset="0"/>
                      </a:rPr>
                      <m:t>𝐴𝑃</m:t>
                    </m:r>
                    <m:r>
                      <m:rPr>
                        <m:sty m:val="p"/>
                      </m:rPr>
                      <a:rPr lang="en-US" altLang="ja-JP" sz="2400" i="0">
                        <a:latin typeface="Cambria Math" panose="02040503050406030204" pitchFamily="18" charset="0"/>
                        <a:ea typeface="Cambria Math" panose="02040503050406030204" pitchFamily="18" charset="0"/>
                      </a:rPr>
                      <m:t>cos</m:t>
                    </m:r>
                    <m:r>
                      <a:rPr lang="ja-JP" altLang="en-US" sz="2400" i="1">
                        <a:latin typeface="Cambria Math" panose="02040503050406030204" pitchFamily="18" charset="0"/>
                        <a:ea typeface="Cambria Math" panose="02040503050406030204" pitchFamily="18" charset="0"/>
                      </a:rPr>
                      <m:t>𝜃</m:t>
                    </m:r>
                  </m:oMath>
                </a14:m>
                <a:endParaRPr lang="ja-JP" altLang="en-US" sz="2400" dirty="0">
                  <a:latin typeface="Times New Roman" panose="02020603050405020304" pitchFamily="18" charset="0"/>
                  <a:cs typeface="Times New Roman" panose="02020603050405020304" pitchFamily="18" charset="0"/>
                </a:endParaRPr>
              </a:p>
            </p:txBody>
          </p:sp>
        </mc:Choice>
        <mc:Fallback xmlns="">
          <p:sp>
            <p:nvSpPr>
              <p:cNvPr id="8" name="テキスト ボックス 7"/>
              <p:cNvSpPr txBox="1">
                <a:spLocks noRot="1" noChangeAspect="1" noMove="1" noResize="1" noEditPoints="1" noAdjustHandles="1" noChangeArrowheads="1" noChangeShapeType="1" noTextEdit="1"/>
              </p:cNvSpPr>
              <p:nvPr/>
            </p:nvSpPr>
            <p:spPr>
              <a:xfrm>
                <a:off x="5757422" y="3139818"/>
                <a:ext cx="2878796" cy="369332"/>
              </a:xfrm>
              <a:prstGeom prst="rect">
                <a:avLst/>
              </a:prstGeom>
              <a:blipFill>
                <a:blip r:embed="rId3"/>
                <a:stretch>
                  <a:fillRect l="-6342" t="-24590" b="-4918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9" name="正方形/長方形 8"/>
              <p:cNvSpPr/>
              <p:nvPr/>
            </p:nvSpPr>
            <p:spPr>
              <a:xfrm>
                <a:off x="5272432" y="3568494"/>
                <a:ext cx="3649655" cy="1231106"/>
              </a:xfrm>
              <a:prstGeom prst="rect">
                <a:avLst/>
              </a:prstGeom>
            </p:spPr>
            <p:txBody>
              <a:bodyPr wrap="square">
                <a:spAutoFit/>
              </a:bodyPr>
              <a:lstStyle/>
              <a:p>
                <a:r>
                  <a:rPr lang="en-US" altLang="ja-JP" sz="2000" i="1" dirty="0" smtClean="0">
                    <a:latin typeface="Times New Roman" panose="02020603050405020304" pitchFamily="18" charset="0"/>
                    <a:ea typeface="Arial Unicode MS" panose="020B0604020202020204" pitchFamily="50" charset="-128"/>
                    <a:cs typeface="Times New Roman" panose="02020603050405020304" pitchFamily="18" charset="0"/>
                  </a:rPr>
                  <a:t>A</a:t>
                </a:r>
                <a:r>
                  <a:rPr lang="en-US" altLang="ja-JP" i="1" dirty="0" smtClean="0"/>
                  <a:t> </a:t>
                </a:r>
                <a:r>
                  <a:rPr lang="en-US" altLang="ja-JP" dirty="0" smtClean="0">
                    <a:latin typeface="Arial Unicode MS" panose="020B0604020202020204" pitchFamily="50" charset="-128"/>
                    <a:ea typeface="Arial Unicode MS" panose="020B0604020202020204" pitchFamily="50" charset="-128"/>
                    <a:cs typeface="Arial Unicode MS" panose="020B0604020202020204" pitchFamily="50" charset="-128"/>
                  </a:rPr>
                  <a:t>: </a:t>
                </a:r>
                <a:r>
                  <a:rPr lang="en-US" altLang="ja-JP" sz="1600" dirty="0" smtClean="0">
                    <a:solidFill>
                      <a:srgbClr val="0000FF"/>
                    </a:solidFill>
                    <a:latin typeface="Arial Unicode MS" panose="020B0604020202020204" pitchFamily="50" charset="-128"/>
                    <a:ea typeface="Arial Unicode MS" panose="020B0604020202020204" pitchFamily="50" charset="-128"/>
                    <a:cs typeface="Arial Unicode MS" panose="020B0604020202020204" pitchFamily="50" charset="-128"/>
                  </a:rPr>
                  <a:t>asymmetry parameter </a:t>
                </a:r>
                <a:r>
                  <a:rPr lang="en-US" altLang="ja-JP" sz="1600" dirty="0" smtClean="0">
                    <a:latin typeface="Arial Unicode MS" panose="020B0604020202020204" pitchFamily="50" charset="-128"/>
                    <a:ea typeface="Arial Unicode MS" panose="020B0604020202020204" pitchFamily="50" charset="-128"/>
                    <a:cs typeface="Arial Unicode MS" panose="020B0604020202020204" pitchFamily="50" charset="-128"/>
                  </a:rPr>
                  <a:t>of </a:t>
                </a:r>
                <a:r>
                  <a:rPr lang="en-US" altLang="ja-JP" sz="1600" dirty="0" smtClean="0">
                    <a:latin typeface="Symbol" panose="05050102010706020507" pitchFamily="18" charset="2"/>
                    <a:ea typeface="Arial Unicode MS" panose="020B0604020202020204" pitchFamily="50" charset="-128"/>
                    <a:cs typeface="Arial Unicode MS" panose="020B0604020202020204" pitchFamily="50" charset="-128"/>
                  </a:rPr>
                  <a:t>b</a:t>
                </a:r>
                <a:r>
                  <a:rPr lang="en-US" altLang="ja-JP" sz="1600" dirty="0" smtClean="0">
                    <a:latin typeface="Arial Unicode MS" panose="020B0604020202020204" pitchFamily="50" charset="-128"/>
                    <a:ea typeface="Arial Unicode MS" panose="020B0604020202020204" pitchFamily="50" charset="-128"/>
                    <a:cs typeface="Arial Unicode MS" panose="020B0604020202020204" pitchFamily="50" charset="-128"/>
                  </a:rPr>
                  <a:t>-decay</a:t>
                </a:r>
                <a:endParaRPr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endParaRPr>
              </a:p>
              <a:p>
                <a:r>
                  <a:rPr lang="en-US" altLang="ja-JP" sz="2000" i="1" dirty="0" smtClean="0">
                    <a:latin typeface="Times New Roman" panose="02020603050405020304" pitchFamily="18" charset="0"/>
                    <a:cs typeface="Times New Roman" panose="02020603050405020304" pitchFamily="18" charset="0"/>
                  </a:rPr>
                  <a:t>P</a:t>
                </a:r>
                <a:r>
                  <a:rPr lang="en-US" altLang="ja-JP" i="1" dirty="0" smtClean="0"/>
                  <a:t> </a:t>
                </a:r>
                <a:r>
                  <a:rPr lang="en-US" altLang="ja-JP" dirty="0" smtClean="0"/>
                  <a:t>: </a:t>
                </a:r>
                <a:r>
                  <a:rPr lang="en-US" altLang="ja-JP" sz="1600" dirty="0" smtClean="0">
                    <a:solidFill>
                      <a:srgbClr val="0000FF"/>
                    </a:solidFill>
                    <a:latin typeface="Arial Unicode MS" panose="020B0604020202020204" pitchFamily="50" charset="-128"/>
                    <a:ea typeface="Arial Unicode MS" panose="020B0604020202020204" pitchFamily="50" charset="-128"/>
                    <a:cs typeface="Arial Unicode MS" panose="020B0604020202020204" pitchFamily="50" charset="-128"/>
                  </a:rPr>
                  <a:t>spin polarization</a:t>
                </a:r>
                <a:r>
                  <a:rPr lang="en-US" altLang="ja-JP" sz="1600" dirty="0" smtClean="0">
                    <a:latin typeface="Arial Unicode MS" panose="020B0604020202020204" pitchFamily="50" charset="-128"/>
                    <a:ea typeface="Arial Unicode MS" panose="020B0604020202020204" pitchFamily="50" charset="-128"/>
                    <a:cs typeface="Arial Unicode MS" panose="020B0604020202020204" pitchFamily="50" charset="-128"/>
                  </a:rPr>
                  <a:t> of parent nucleus</a:t>
                </a:r>
                <a:endParaRPr lang="en-US" altLang="ja-JP" dirty="0" smtClean="0">
                  <a:latin typeface="Arial Unicode MS" panose="020B0604020202020204" pitchFamily="50" charset="-128"/>
                  <a:ea typeface="Arial Unicode MS" panose="020B0604020202020204" pitchFamily="50" charset="-128"/>
                  <a:cs typeface="Arial Unicode MS" panose="020B0604020202020204" pitchFamily="50" charset="-128"/>
                </a:endParaRPr>
              </a:p>
              <a:p>
                <a14:m>
                  <m:oMath xmlns:m="http://schemas.openxmlformats.org/officeDocument/2006/math">
                    <m:r>
                      <a:rPr lang="ja-JP" altLang="en-US" i="1">
                        <a:latin typeface="Cambria Math" panose="02040503050406030204" pitchFamily="18" charset="0"/>
                      </a:rPr>
                      <m:t>𝜃</m:t>
                    </m:r>
                    <m:r>
                      <a:rPr lang="en-US" altLang="ja-JP" b="0" i="1" smtClean="0">
                        <a:latin typeface="Cambria Math" panose="02040503050406030204" pitchFamily="18" charset="0"/>
                      </a:rPr>
                      <m:t>  </m:t>
                    </m:r>
                  </m:oMath>
                </a14:m>
                <a:r>
                  <a:rPr lang="en-US" altLang="ja-JP" dirty="0" smtClean="0">
                    <a:latin typeface="Symbol" panose="05050102010706020507" pitchFamily="18" charset="2"/>
                  </a:rPr>
                  <a:t>: </a:t>
                </a:r>
                <a:r>
                  <a:rPr lang="en-US" altLang="ja-JP" sz="1600" dirty="0" smtClean="0">
                    <a:solidFill>
                      <a:srgbClr val="0000FF"/>
                    </a:solidFill>
                    <a:latin typeface="Arial Unicode MS" panose="020B0604020202020204" pitchFamily="50" charset="-128"/>
                    <a:ea typeface="Arial Unicode MS" panose="020B0604020202020204" pitchFamily="50" charset="-128"/>
                    <a:cs typeface="Arial Unicode MS" panose="020B0604020202020204" pitchFamily="50" charset="-128"/>
                  </a:rPr>
                  <a:t>emission angle </a:t>
                </a:r>
                <a:r>
                  <a:rPr lang="en-US" altLang="ja-JP" sz="1600" dirty="0" smtClean="0">
                    <a:latin typeface="Arial Unicode MS" panose="020B0604020202020204" pitchFamily="50" charset="-128"/>
                    <a:ea typeface="Arial Unicode MS" panose="020B0604020202020204" pitchFamily="50" charset="-128"/>
                    <a:cs typeface="Arial Unicode MS" panose="020B0604020202020204" pitchFamily="50" charset="-128"/>
                  </a:rPr>
                  <a:t>of </a:t>
                </a:r>
                <a:r>
                  <a:rPr lang="en-US" altLang="ja-JP" sz="1600" dirty="0" smtClean="0">
                    <a:latin typeface="Symbol" panose="05050102010706020507" pitchFamily="18" charset="2"/>
                    <a:ea typeface="Arial Unicode MS" panose="020B0604020202020204" pitchFamily="50" charset="-128"/>
                    <a:cs typeface="Arial Unicode MS" panose="020B0604020202020204" pitchFamily="50" charset="-128"/>
                  </a:rPr>
                  <a:t>b</a:t>
                </a:r>
                <a:r>
                  <a:rPr lang="en-US" altLang="ja-JP" sz="1600" dirty="0" smtClean="0">
                    <a:latin typeface="Arial Unicode MS" panose="020B0604020202020204" pitchFamily="50" charset="-128"/>
                    <a:ea typeface="Arial Unicode MS" panose="020B0604020202020204" pitchFamily="50" charset="-128"/>
                    <a:cs typeface="Arial Unicode MS" panose="020B0604020202020204" pitchFamily="50" charset="-128"/>
                  </a:rPr>
                  <a:t>-rays with </a:t>
                </a:r>
              </a:p>
              <a:p>
                <a:r>
                  <a:rPr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 </a:t>
                </a:r>
                <a:r>
                  <a:rPr lang="en-US" altLang="ja-JP" sz="1600" dirty="0" smtClean="0">
                    <a:latin typeface="Arial Unicode MS" panose="020B0604020202020204" pitchFamily="50" charset="-128"/>
                    <a:ea typeface="Arial Unicode MS" panose="020B0604020202020204" pitchFamily="50" charset="-128"/>
                    <a:cs typeface="Arial Unicode MS" panose="020B0604020202020204" pitchFamily="50" charset="-128"/>
                  </a:rPr>
                  <a:t>       respect to polarization axis</a:t>
                </a:r>
                <a:endParaRPr lang="ja-JP" altLang="en-US" sz="1600" dirty="0">
                  <a:latin typeface="Symbol" panose="05050102010706020507" pitchFamily="18" charset="2"/>
                </a:endParaRPr>
              </a:p>
            </p:txBody>
          </p:sp>
        </mc:Choice>
        <mc:Fallback xmlns="">
          <p:sp>
            <p:nvSpPr>
              <p:cNvPr id="9" name="正方形/長方形 8"/>
              <p:cNvSpPr>
                <a:spLocks noRot="1" noChangeAspect="1" noMove="1" noResize="1" noEditPoints="1" noAdjustHandles="1" noChangeArrowheads="1" noChangeShapeType="1" noTextEdit="1"/>
              </p:cNvSpPr>
              <p:nvPr/>
            </p:nvSpPr>
            <p:spPr>
              <a:xfrm>
                <a:off x="5272432" y="3568494"/>
                <a:ext cx="3649655" cy="1231106"/>
              </a:xfrm>
              <a:prstGeom prst="rect">
                <a:avLst/>
              </a:prstGeom>
              <a:blipFill>
                <a:blip r:embed="rId4"/>
                <a:stretch>
                  <a:fillRect l="-1836" t="-2475" b="-5446"/>
                </a:stretch>
              </a:blipFill>
            </p:spPr>
            <p:txBody>
              <a:bodyPr/>
              <a:lstStyle/>
              <a:p>
                <a:r>
                  <a:rPr lang="ja-JP" altLang="en-US">
                    <a:noFill/>
                  </a:rPr>
                  <a:t> </a:t>
                </a:r>
              </a:p>
            </p:txBody>
          </p:sp>
        </mc:Fallback>
      </mc:AlternateContent>
      <p:pic>
        <p:nvPicPr>
          <p:cNvPr id="10" name="図 9"/>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467626" y="4865652"/>
            <a:ext cx="1442204" cy="1042436"/>
          </a:xfrm>
          <a:prstGeom prst="rect">
            <a:avLst/>
          </a:prstGeom>
        </p:spPr>
      </p:pic>
      <p:sp>
        <p:nvSpPr>
          <p:cNvPr id="11" name="テキスト ボックス 10"/>
          <p:cNvSpPr txBox="1"/>
          <p:nvPr/>
        </p:nvSpPr>
        <p:spPr>
          <a:xfrm>
            <a:off x="558300" y="3001538"/>
            <a:ext cx="806631" cy="461665"/>
          </a:xfrm>
          <a:prstGeom prst="rect">
            <a:avLst/>
          </a:prstGeom>
          <a:solidFill>
            <a:schemeClr val="accent4">
              <a:lumMod val="20000"/>
              <a:lumOff val="80000"/>
            </a:schemeClr>
          </a:solidFill>
        </p:spPr>
        <p:txBody>
          <a:bodyPr wrap="none" rtlCol="0">
            <a:spAutoFit/>
          </a:bodyPr>
          <a:lstStyle/>
          <a:p>
            <a:r>
              <a:rPr kumimoji="1" lang="en-US" altLang="ja-JP" sz="2400" baseline="30000" dirty="0" smtClean="0">
                <a:latin typeface="Arial Unicode MS" panose="020B0604020202020204" pitchFamily="50" charset="-128"/>
                <a:ea typeface="Arial Unicode MS" panose="020B0604020202020204" pitchFamily="50" charset="-128"/>
                <a:cs typeface="Arial Unicode MS" panose="020B0604020202020204" pitchFamily="50" charset="-128"/>
              </a:rPr>
              <a:t>31</a:t>
            </a:r>
            <a:r>
              <a:rPr kumimoji="1" lang="en-US" altLang="ja-JP" sz="2400" dirty="0" smtClean="0">
                <a:latin typeface="Arial Unicode MS" panose="020B0604020202020204" pitchFamily="50" charset="-128"/>
                <a:ea typeface="Arial Unicode MS" panose="020B0604020202020204" pitchFamily="50" charset="-128"/>
                <a:cs typeface="Arial Unicode MS" panose="020B0604020202020204" pitchFamily="50" charset="-128"/>
              </a:rPr>
              <a:t>Na</a:t>
            </a:r>
            <a:endParaRPr kumimoji="1" lang="ja-JP" altLang="en-US" sz="24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2" name="テキスト ボックス 11"/>
          <p:cNvSpPr txBox="1"/>
          <p:nvPr/>
        </p:nvSpPr>
        <p:spPr>
          <a:xfrm>
            <a:off x="2160325" y="4770717"/>
            <a:ext cx="840295" cy="461665"/>
          </a:xfrm>
          <a:prstGeom prst="rect">
            <a:avLst/>
          </a:prstGeom>
          <a:solidFill>
            <a:schemeClr val="accent4">
              <a:lumMod val="20000"/>
              <a:lumOff val="80000"/>
            </a:schemeClr>
          </a:solidFill>
        </p:spPr>
        <p:txBody>
          <a:bodyPr wrap="none" rtlCol="0">
            <a:spAutoFit/>
          </a:bodyPr>
          <a:lstStyle/>
          <a:p>
            <a:r>
              <a:rPr kumimoji="1" lang="en-US" altLang="ja-JP" sz="2400" baseline="30000" dirty="0" smtClean="0">
                <a:latin typeface="Arial Unicode MS" panose="020B0604020202020204" pitchFamily="50" charset="-128"/>
                <a:ea typeface="Arial Unicode MS" panose="020B0604020202020204" pitchFamily="50" charset="-128"/>
                <a:cs typeface="Arial Unicode MS" panose="020B0604020202020204" pitchFamily="50" charset="-128"/>
              </a:rPr>
              <a:t>31</a:t>
            </a:r>
            <a:r>
              <a:rPr lang="en-US" altLang="ja-JP" sz="2400" dirty="0" smtClean="0">
                <a:latin typeface="Arial Unicode MS" panose="020B0604020202020204" pitchFamily="50" charset="-128"/>
                <a:ea typeface="Arial Unicode MS" panose="020B0604020202020204" pitchFamily="50" charset="-128"/>
                <a:cs typeface="Arial Unicode MS" panose="020B0604020202020204" pitchFamily="50" charset="-128"/>
              </a:rPr>
              <a:t>Mg</a:t>
            </a:r>
            <a:endParaRPr kumimoji="1" lang="ja-JP" altLang="en-US" sz="24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3" name="テキスト ボックス 12"/>
          <p:cNvSpPr txBox="1"/>
          <p:nvPr/>
        </p:nvSpPr>
        <p:spPr>
          <a:xfrm>
            <a:off x="3735089" y="3805701"/>
            <a:ext cx="840295" cy="461665"/>
          </a:xfrm>
          <a:prstGeom prst="rect">
            <a:avLst/>
          </a:prstGeom>
          <a:solidFill>
            <a:schemeClr val="accent4">
              <a:lumMod val="20000"/>
              <a:lumOff val="80000"/>
            </a:schemeClr>
          </a:solidFill>
        </p:spPr>
        <p:txBody>
          <a:bodyPr wrap="none" rtlCol="0">
            <a:spAutoFit/>
          </a:bodyPr>
          <a:lstStyle/>
          <a:p>
            <a:r>
              <a:rPr kumimoji="1" lang="en-US" altLang="ja-JP" sz="2400" baseline="30000" dirty="0" smtClean="0">
                <a:latin typeface="Arial Unicode MS" panose="020B0604020202020204" pitchFamily="50" charset="-128"/>
                <a:ea typeface="Arial Unicode MS" panose="020B0604020202020204" pitchFamily="50" charset="-128"/>
                <a:cs typeface="Arial Unicode MS" panose="020B0604020202020204" pitchFamily="50" charset="-128"/>
              </a:rPr>
              <a:t>30</a:t>
            </a:r>
            <a:r>
              <a:rPr lang="en-US" altLang="ja-JP" sz="2400" dirty="0" smtClean="0">
                <a:latin typeface="Arial Unicode MS" panose="020B0604020202020204" pitchFamily="50" charset="-128"/>
                <a:ea typeface="Arial Unicode MS" panose="020B0604020202020204" pitchFamily="50" charset="-128"/>
                <a:cs typeface="Arial Unicode MS" panose="020B0604020202020204" pitchFamily="50" charset="-128"/>
              </a:rPr>
              <a:t>Mg</a:t>
            </a:r>
            <a:endParaRPr kumimoji="1" lang="ja-JP" altLang="en-US" sz="24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4" name="テキスト ボックス 13"/>
          <p:cNvSpPr txBox="1"/>
          <p:nvPr/>
        </p:nvSpPr>
        <p:spPr>
          <a:xfrm>
            <a:off x="374459" y="2505545"/>
            <a:ext cx="1226618" cy="400110"/>
          </a:xfrm>
          <a:prstGeom prst="rect">
            <a:avLst/>
          </a:prstGeom>
          <a:noFill/>
        </p:spPr>
        <p:txBody>
          <a:bodyPr wrap="none" rtlCol="0">
            <a:spAutoFit/>
          </a:bodyPr>
          <a:lstStyle/>
          <a:p>
            <a:r>
              <a:rPr lang="en-US" altLang="ja-JP" sz="20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p</a:t>
            </a:r>
            <a:r>
              <a:rPr kumimoji="1" lang="en-US" altLang="ja-JP" sz="2000" dirty="0" smtClean="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olarized</a:t>
            </a:r>
            <a:endParaRPr kumimoji="1" lang="ja-JP" altLang="en-US" sz="20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5" name="テキスト ボックス 14"/>
          <p:cNvSpPr txBox="1"/>
          <p:nvPr/>
        </p:nvSpPr>
        <p:spPr>
          <a:xfrm>
            <a:off x="2948639" y="2915538"/>
            <a:ext cx="428322" cy="400110"/>
          </a:xfrm>
          <a:prstGeom prst="rect">
            <a:avLst/>
          </a:prstGeom>
          <a:noFill/>
        </p:spPr>
        <p:txBody>
          <a:bodyPr wrap="none" rtlCol="0">
            <a:spAutoFit/>
          </a:bodyPr>
          <a:lstStyle/>
          <a:p>
            <a:r>
              <a:rPr kumimoji="1" lang="en-US" altLang="ja-JP" sz="2000" i="1" dirty="0" smtClean="0">
                <a:solidFill>
                  <a:srgbClr val="FF0000"/>
                </a:solidFill>
              </a:rPr>
              <a:t>I</a:t>
            </a:r>
            <a:r>
              <a:rPr kumimoji="1" lang="en-US" altLang="ja-JP" sz="2000" baseline="30000" dirty="0" smtClean="0">
                <a:solidFill>
                  <a:srgbClr val="FF0000"/>
                </a:solidFill>
                <a:latin typeface="Symbol" panose="05050102010706020507" pitchFamily="18" charset="2"/>
              </a:rPr>
              <a:t>p</a:t>
            </a:r>
            <a:r>
              <a:rPr kumimoji="1" lang="en-US" altLang="ja-JP" sz="2000" baseline="-25000" dirty="0" smtClean="0">
                <a:solidFill>
                  <a:srgbClr val="FF0000"/>
                </a:solidFill>
                <a:latin typeface="Symbol" panose="05050102010706020507" pitchFamily="18" charset="2"/>
              </a:rPr>
              <a:t>1</a:t>
            </a:r>
            <a:endParaRPr kumimoji="1" lang="ja-JP" altLang="en-US" sz="2000" baseline="-25000" dirty="0">
              <a:solidFill>
                <a:srgbClr val="FF0000"/>
              </a:solidFill>
              <a:latin typeface="Symbol" panose="05050102010706020507" pitchFamily="18" charset="2"/>
            </a:endParaRPr>
          </a:p>
        </p:txBody>
      </p:sp>
      <p:sp>
        <p:nvSpPr>
          <p:cNvPr id="16" name="テキスト ボックス 15"/>
          <p:cNvSpPr txBox="1"/>
          <p:nvPr/>
        </p:nvSpPr>
        <p:spPr>
          <a:xfrm>
            <a:off x="2961544" y="3725652"/>
            <a:ext cx="428322" cy="400110"/>
          </a:xfrm>
          <a:prstGeom prst="rect">
            <a:avLst/>
          </a:prstGeom>
          <a:noFill/>
        </p:spPr>
        <p:txBody>
          <a:bodyPr wrap="none" rtlCol="0">
            <a:spAutoFit/>
          </a:bodyPr>
          <a:lstStyle/>
          <a:p>
            <a:r>
              <a:rPr kumimoji="1" lang="en-US" altLang="ja-JP" sz="2000" i="1" dirty="0" smtClean="0">
                <a:solidFill>
                  <a:srgbClr val="FF0000"/>
                </a:solidFill>
              </a:rPr>
              <a:t>I</a:t>
            </a:r>
            <a:r>
              <a:rPr kumimoji="1" lang="en-US" altLang="ja-JP" sz="2000" baseline="30000" dirty="0" smtClean="0">
                <a:solidFill>
                  <a:srgbClr val="FF0000"/>
                </a:solidFill>
                <a:latin typeface="Symbol" panose="05050102010706020507" pitchFamily="18" charset="2"/>
              </a:rPr>
              <a:t>p</a:t>
            </a:r>
            <a:r>
              <a:rPr lang="en-US" altLang="ja-JP" sz="2000" baseline="-25000" dirty="0" smtClean="0">
                <a:solidFill>
                  <a:srgbClr val="FF0000"/>
                </a:solidFill>
                <a:latin typeface="Symbol" panose="05050102010706020507" pitchFamily="18" charset="2"/>
              </a:rPr>
              <a:t>2</a:t>
            </a:r>
            <a:endParaRPr kumimoji="1" lang="ja-JP" altLang="en-US" sz="2000" baseline="30000" dirty="0">
              <a:solidFill>
                <a:srgbClr val="FF0000"/>
              </a:solidFill>
              <a:latin typeface="Symbol" panose="05050102010706020507" pitchFamily="18" charset="2"/>
            </a:endParaRPr>
          </a:p>
        </p:txBody>
      </p:sp>
      <p:sp>
        <p:nvSpPr>
          <p:cNvPr id="17" name="テキスト ボックス 16"/>
          <p:cNvSpPr txBox="1"/>
          <p:nvPr/>
        </p:nvSpPr>
        <p:spPr>
          <a:xfrm>
            <a:off x="2981082" y="4114542"/>
            <a:ext cx="428322" cy="400110"/>
          </a:xfrm>
          <a:prstGeom prst="rect">
            <a:avLst/>
          </a:prstGeom>
          <a:noFill/>
        </p:spPr>
        <p:txBody>
          <a:bodyPr wrap="none" rtlCol="0">
            <a:spAutoFit/>
          </a:bodyPr>
          <a:lstStyle/>
          <a:p>
            <a:r>
              <a:rPr kumimoji="1" lang="en-US" altLang="ja-JP" sz="2000" i="1" dirty="0" smtClean="0">
                <a:solidFill>
                  <a:srgbClr val="FF0000"/>
                </a:solidFill>
              </a:rPr>
              <a:t>I</a:t>
            </a:r>
            <a:r>
              <a:rPr kumimoji="1" lang="en-US" altLang="ja-JP" sz="2000" baseline="30000" dirty="0" smtClean="0">
                <a:solidFill>
                  <a:srgbClr val="FF0000"/>
                </a:solidFill>
                <a:latin typeface="Symbol" panose="05050102010706020507" pitchFamily="18" charset="2"/>
              </a:rPr>
              <a:t>p</a:t>
            </a:r>
            <a:r>
              <a:rPr lang="en-US" altLang="ja-JP" sz="2000" baseline="-25000" dirty="0" smtClean="0">
                <a:solidFill>
                  <a:srgbClr val="FF0000"/>
                </a:solidFill>
                <a:latin typeface="Symbol" panose="05050102010706020507" pitchFamily="18" charset="2"/>
              </a:rPr>
              <a:t>3</a:t>
            </a:r>
            <a:endParaRPr kumimoji="1" lang="ja-JP" altLang="en-US" sz="2000" baseline="30000" dirty="0">
              <a:solidFill>
                <a:srgbClr val="FF0000"/>
              </a:solidFill>
              <a:latin typeface="Symbol" panose="05050102010706020507" pitchFamily="18" charset="2"/>
            </a:endParaRPr>
          </a:p>
        </p:txBody>
      </p:sp>
      <p:sp>
        <p:nvSpPr>
          <p:cNvPr id="18" name="テキスト ボックス 17"/>
          <p:cNvSpPr txBox="1"/>
          <p:nvPr/>
        </p:nvSpPr>
        <p:spPr>
          <a:xfrm>
            <a:off x="5423904" y="1909242"/>
            <a:ext cx="3212314" cy="646331"/>
          </a:xfrm>
          <a:prstGeom prst="rect">
            <a:avLst/>
          </a:prstGeom>
          <a:noFill/>
          <a:ln w="12700">
            <a:solidFill>
              <a:srgbClr val="0000FF"/>
            </a:solidFill>
          </a:ln>
        </p:spPr>
        <p:txBody>
          <a:bodyPr wrap="square" rtlCol="0">
            <a:spAutoFit/>
          </a:bodyPr>
          <a:lstStyle/>
          <a:p>
            <a:r>
              <a:rPr lang="en-US" altLang="ja-JP" dirty="0" smtClean="0">
                <a:latin typeface="Arial Unicode MS" panose="020B0604020202020204" pitchFamily="50" charset="-128"/>
                <a:ea typeface="Arial Unicode MS" panose="020B0604020202020204" pitchFamily="50" charset="-128"/>
                <a:cs typeface="Arial Unicode MS" panose="020B0604020202020204" pitchFamily="50" charset="-128"/>
              </a:rPr>
              <a:t>angular distribution of </a:t>
            </a:r>
            <a:r>
              <a:rPr lang="en-US" altLang="ja-JP" dirty="0" smtClean="0">
                <a:latin typeface="Symbol" panose="05050102010706020507" pitchFamily="18" charset="2"/>
                <a:ea typeface="Arial Unicode MS" panose="020B0604020202020204" pitchFamily="50" charset="-128"/>
                <a:cs typeface="Arial Unicode MS" panose="020B0604020202020204" pitchFamily="50" charset="-128"/>
              </a:rPr>
              <a:t>b</a:t>
            </a:r>
            <a:r>
              <a:rPr lang="en-US" altLang="ja-JP" dirty="0" smtClean="0">
                <a:latin typeface="Arial Unicode MS" panose="020B0604020202020204" pitchFamily="50" charset="-128"/>
                <a:ea typeface="Arial Unicode MS" panose="020B0604020202020204" pitchFamily="50" charset="-128"/>
                <a:cs typeface="Arial Unicode MS" panose="020B0604020202020204" pitchFamily="50" charset="-128"/>
              </a:rPr>
              <a:t>-rays from polarized nucleus</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9" name="テキスト ボックス 18"/>
          <p:cNvSpPr txBox="1"/>
          <p:nvPr/>
        </p:nvSpPr>
        <p:spPr>
          <a:xfrm>
            <a:off x="3000620" y="4517593"/>
            <a:ext cx="428322" cy="400110"/>
          </a:xfrm>
          <a:prstGeom prst="rect">
            <a:avLst/>
          </a:prstGeom>
          <a:noFill/>
        </p:spPr>
        <p:txBody>
          <a:bodyPr wrap="none" rtlCol="0">
            <a:spAutoFit/>
          </a:bodyPr>
          <a:lstStyle/>
          <a:p>
            <a:r>
              <a:rPr kumimoji="1" lang="en-US" altLang="ja-JP" sz="2000" i="1" dirty="0" smtClean="0">
                <a:solidFill>
                  <a:srgbClr val="FF0000"/>
                </a:solidFill>
              </a:rPr>
              <a:t>I</a:t>
            </a:r>
            <a:r>
              <a:rPr kumimoji="1" lang="en-US" altLang="ja-JP" sz="2000" baseline="30000" dirty="0" smtClean="0">
                <a:solidFill>
                  <a:srgbClr val="FF0000"/>
                </a:solidFill>
                <a:latin typeface="Symbol" panose="05050102010706020507" pitchFamily="18" charset="2"/>
              </a:rPr>
              <a:t>p</a:t>
            </a:r>
            <a:r>
              <a:rPr lang="en-US" altLang="ja-JP" sz="2000" baseline="-25000" dirty="0">
                <a:solidFill>
                  <a:srgbClr val="FF0000"/>
                </a:solidFill>
                <a:latin typeface="Symbol" panose="05050102010706020507" pitchFamily="18" charset="2"/>
              </a:rPr>
              <a:t>4</a:t>
            </a:r>
            <a:endParaRPr kumimoji="1" lang="ja-JP" altLang="en-US" sz="2000" baseline="30000" dirty="0">
              <a:solidFill>
                <a:srgbClr val="FF0000"/>
              </a:solidFill>
              <a:latin typeface="Symbol" panose="05050102010706020507" pitchFamily="18" charset="2"/>
            </a:endParaRPr>
          </a:p>
        </p:txBody>
      </p:sp>
      <p:sp>
        <p:nvSpPr>
          <p:cNvPr id="20" name="テキスト ボックス 19"/>
          <p:cNvSpPr txBox="1"/>
          <p:nvPr/>
        </p:nvSpPr>
        <p:spPr>
          <a:xfrm>
            <a:off x="5217373" y="6163594"/>
            <a:ext cx="3696622" cy="338554"/>
          </a:xfrm>
          <a:prstGeom prst="rect">
            <a:avLst/>
          </a:prstGeom>
          <a:noFill/>
        </p:spPr>
        <p:txBody>
          <a:bodyPr wrap="square" rtlCol="0">
            <a:spAutoFit/>
          </a:bodyPr>
          <a:lstStyle/>
          <a:p>
            <a:r>
              <a:rPr kumimoji="1" lang="en-US" altLang="ja-JP" sz="1600" i="1" dirty="0" smtClean="0">
                <a:latin typeface="Times New Roman" panose="02020603050405020304" pitchFamily="18" charset="0"/>
                <a:ea typeface="Arial Unicode MS" panose="020B0604020202020204" pitchFamily="50" charset="-128"/>
                <a:cs typeface="Times New Roman" panose="02020603050405020304" pitchFamily="18" charset="0"/>
              </a:rPr>
              <a:t>A</a:t>
            </a:r>
            <a:r>
              <a:rPr kumimoji="1" lang="en-US" altLang="ja-JP" sz="1600" dirty="0" smtClean="0">
                <a:latin typeface="Arial Unicode MS" panose="020B0604020202020204" pitchFamily="50" charset="-128"/>
                <a:ea typeface="Arial Unicode MS" panose="020B0604020202020204" pitchFamily="50" charset="-128"/>
                <a:cs typeface="Arial Unicode MS" panose="020B0604020202020204" pitchFamily="50" charset="-128"/>
              </a:rPr>
              <a:t>=</a:t>
            </a:r>
            <a:r>
              <a:rPr kumimoji="1" lang="en-US" altLang="ja-JP" sz="1600" b="1" dirty="0" smtClean="0">
                <a:latin typeface="+mj-ea"/>
                <a:ea typeface="+mj-ea"/>
                <a:cs typeface="Arial Unicode MS" panose="020B0604020202020204" pitchFamily="50" charset="-128"/>
              </a:rPr>
              <a:t>-</a:t>
            </a:r>
            <a:r>
              <a:rPr kumimoji="1" lang="en-US" altLang="ja-JP" sz="1600" dirty="0" smtClean="0">
                <a:latin typeface="Times New Roman" panose="02020603050405020304" pitchFamily="18" charset="0"/>
                <a:ea typeface="Arial Unicode MS" panose="020B0604020202020204" pitchFamily="50" charset="-128"/>
                <a:cs typeface="Times New Roman" panose="02020603050405020304" pitchFamily="18" charset="0"/>
              </a:rPr>
              <a:t>1</a:t>
            </a:r>
            <a:r>
              <a:rPr kumimoji="1" lang="en-US" altLang="ja-JP" sz="1600" dirty="0" smtClean="0">
                <a:latin typeface="Arial Unicode MS" panose="020B0604020202020204" pitchFamily="50" charset="-128"/>
                <a:ea typeface="Arial Unicode MS" panose="020B0604020202020204" pitchFamily="50" charset="-128"/>
                <a:cs typeface="Arial Unicode MS" panose="020B0604020202020204" pitchFamily="50" charset="-128"/>
              </a:rPr>
              <a:t>, </a:t>
            </a:r>
            <a:r>
              <a:rPr kumimoji="1" lang="en-US" altLang="ja-JP" sz="1600" dirty="0" smtClean="0">
                <a:latin typeface="Times New Roman" panose="02020603050405020304" pitchFamily="18" charset="0"/>
                <a:cs typeface="Times New Roman" panose="02020603050405020304" pitchFamily="18" charset="0"/>
              </a:rPr>
              <a:t> </a:t>
            </a:r>
            <a:r>
              <a:rPr kumimoji="1" lang="en-US" altLang="ja-JP" sz="1600" i="1" dirty="0" smtClean="0">
                <a:latin typeface="Times New Roman" panose="02020603050405020304" pitchFamily="18" charset="0"/>
                <a:cs typeface="Times New Roman" panose="02020603050405020304" pitchFamily="18" charset="0"/>
              </a:rPr>
              <a:t>P</a:t>
            </a:r>
            <a:r>
              <a:rPr kumimoji="1" lang="en-US" altLang="ja-JP" sz="1600" dirty="0" smtClean="0">
                <a:latin typeface="Times New Roman" panose="02020603050405020304" pitchFamily="18" charset="0"/>
                <a:ea typeface="Arial Unicode MS" panose="020B0604020202020204" pitchFamily="50" charset="-128"/>
                <a:cs typeface="Times New Roman" panose="02020603050405020304" pitchFamily="18" charset="0"/>
              </a:rPr>
              <a:t>=</a:t>
            </a:r>
            <a:r>
              <a:rPr kumimoji="1" lang="en-US" altLang="ja-JP" sz="1600" dirty="0" smtClean="0">
                <a:latin typeface="Times New Roman" panose="02020603050405020304" pitchFamily="18" charset="0"/>
                <a:cs typeface="Times New Roman" panose="02020603050405020304" pitchFamily="18" charset="0"/>
              </a:rPr>
              <a:t>0.5         </a:t>
            </a:r>
            <a:r>
              <a:rPr lang="en-US" altLang="ja-JP" sz="1600" i="1" dirty="0" smtClean="0">
                <a:latin typeface="Times New Roman" panose="02020603050405020304" pitchFamily="18" charset="0"/>
                <a:cs typeface="Times New Roman" panose="02020603050405020304" pitchFamily="18" charset="0"/>
              </a:rPr>
              <a:t>W</a:t>
            </a:r>
            <a:r>
              <a:rPr lang="en-US" altLang="ja-JP" sz="1600" dirty="0" smtClean="0">
                <a:latin typeface="Times New Roman" panose="02020603050405020304" pitchFamily="18" charset="0"/>
                <a:cs typeface="Times New Roman" panose="02020603050405020304" pitchFamily="18" charset="0"/>
              </a:rPr>
              <a:t>(180</a:t>
            </a:r>
            <a:r>
              <a:rPr lang="en-US" altLang="ja-JP" sz="1600" dirty="0" smtClean="0">
                <a:latin typeface="ＭＳ Ｐ明朝" panose="02020600040205080304" pitchFamily="18" charset="-128"/>
                <a:ea typeface="ＭＳ Ｐ明朝" panose="02020600040205080304" pitchFamily="18" charset="-128"/>
                <a:cs typeface="Times New Roman" panose="02020603050405020304" pitchFamily="18" charset="0"/>
              </a:rPr>
              <a:t>°</a:t>
            </a:r>
            <a:r>
              <a:rPr lang="en-US" altLang="ja-JP" sz="1600" dirty="0" smtClean="0">
                <a:latin typeface="Times New Roman" panose="02020603050405020304" pitchFamily="18" charset="0"/>
                <a:cs typeface="Times New Roman" panose="02020603050405020304" pitchFamily="18" charset="0"/>
              </a:rPr>
              <a:t>) </a:t>
            </a:r>
            <a:r>
              <a:rPr lang="en-US" altLang="ja-JP" sz="1600" dirty="0" smtClean="0">
                <a:latin typeface="Arial Unicode MS" panose="020B0604020202020204" pitchFamily="50" charset="-128"/>
                <a:ea typeface="Arial Unicode MS" panose="020B0604020202020204" pitchFamily="50" charset="-128"/>
                <a:cs typeface="Arial Unicode MS" panose="020B0604020202020204" pitchFamily="50" charset="-128"/>
              </a:rPr>
              <a:t>/</a:t>
            </a:r>
            <a:r>
              <a:rPr lang="en-US" altLang="ja-JP" sz="1600" dirty="0" smtClean="0">
                <a:latin typeface="Times New Roman" panose="02020603050405020304" pitchFamily="18" charset="0"/>
                <a:cs typeface="Times New Roman" panose="02020603050405020304" pitchFamily="18" charset="0"/>
              </a:rPr>
              <a:t> </a:t>
            </a:r>
            <a:r>
              <a:rPr lang="en-US" altLang="ja-JP" sz="1600" i="1" dirty="0" smtClean="0">
                <a:latin typeface="Times New Roman" panose="02020603050405020304" pitchFamily="18" charset="0"/>
                <a:cs typeface="Times New Roman" panose="02020603050405020304" pitchFamily="18" charset="0"/>
              </a:rPr>
              <a:t>W</a:t>
            </a:r>
            <a:r>
              <a:rPr lang="en-US" altLang="ja-JP" sz="1600" dirty="0" smtClean="0">
                <a:latin typeface="Times New Roman" panose="02020603050405020304" pitchFamily="18" charset="0"/>
                <a:cs typeface="Times New Roman" panose="02020603050405020304" pitchFamily="18" charset="0"/>
              </a:rPr>
              <a:t>(0</a:t>
            </a:r>
            <a:r>
              <a:rPr lang="en-US" altLang="ja-JP" sz="1600" dirty="0">
                <a:latin typeface="ＭＳ Ｐ明朝" panose="02020600040205080304" pitchFamily="18" charset="-128"/>
                <a:ea typeface="ＭＳ Ｐ明朝" panose="02020600040205080304" pitchFamily="18" charset="-128"/>
                <a:cs typeface="Times New Roman" panose="02020603050405020304" pitchFamily="18" charset="0"/>
              </a:rPr>
              <a:t>°</a:t>
            </a:r>
            <a:r>
              <a:rPr lang="en-US" altLang="ja-JP" sz="1600" dirty="0" smtClean="0">
                <a:latin typeface="Times New Roman" panose="02020603050405020304" pitchFamily="18" charset="0"/>
                <a:cs typeface="Times New Roman" panose="02020603050405020304" pitchFamily="18" charset="0"/>
              </a:rPr>
              <a:t>) </a:t>
            </a:r>
            <a:r>
              <a:rPr lang="en-US" altLang="ja-JP" sz="1600" dirty="0" smtClean="0">
                <a:latin typeface="Times New Roman" panose="02020603050405020304" pitchFamily="18" charset="0"/>
                <a:ea typeface="Arial Unicode MS" panose="020B0604020202020204" pitchFamily="50" charset="-128"/>
                <a:cs typeface="Times New Roman" panose="02020603050405020304" pitchFamily="18" charset="0"/>
              </a:rPr>
              <a:t>=</a:t>
            </a:r>
            <a:r>
              <a:rPr lang="en-US" altLang="ja-JP" sz="1600" dirty="0" smtClean="0">
                <a:latin typeface="Times New Roman" panose="02020603050405020304" pitchFamily="18" charset="0"/>
                <a:cs typeface="Times New Roman" panose="02020603050405020304" pitchFamily="18" charset="0"/>
              </a:rPr>
              <a:t> 3</a:t>
            </a:r>
            <a:endParaRPr kumimoji="1" lang="ja-JP" altLang="en-US" sz="1600" dirty="0">
              <a:latin typeface="Times New Roman" panose="02020603050405020304" pitchFamily="18" charset="0"/>
              <a:cs typeface="Times New Roman" panose="02020603050405020304" pitchFamily="18" charset="0"/>
            </a:endParaRPr>
          </a:p>
        </p:txBody>
      </p:sp>
      <p:sp>
        <p:nvSpPr>
          <p:cNvPr id="21" name="角丸四角形 20"/>
          <p:cNvSpPr/>
          <p:nvPr/>
        </p:nvSpPr>
        <p:spPr>
          <a:xfrm>
            <a:off x="5217372" y="5924722"/>
            <a:ext cx="3660310" cy="670642"/>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右矢印 21"/>
          <p:cNvSpPr/>
          <p:nvPr/>
        </p:nvSpPr>
        <p:spPr>
          <a:xfrm>
            <a:off x="6566140" y="6225672"/>
            <a:ext cx="233683" cy="204099"/>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sp>
        <p:nvSpPr>
          <p:cNvPr id="23" name="テキスト ボックス 22"/>
          <p:cNvSpPr txBox="1"/>
          <p:nvPr/>
        </p:nvSpPr>
        <p:spPr>
          <a:xfrm>
            <a:off x="5265800" y="5877356"/>
            <a:ext cx="1075807" cy="338554"/>
          </a:xfrm>
          <a:prstGeom prst="rect">
            <a:avLst/>
          </a:prstGeom>
          <a:noFill/>
        </p:spPr>
        <p:txBody>
          <a:bodyPr wrap="none" rtlCol="0">
            <a:spAutoFit/>
          </a:bodyPr>
          <a:lstStyle/>
          <a:p>
            <a:r>
              <a:rPr kumimoji="1" lang="en-US" altLang="ja-JP" sz="1600" dirty="0" smtClean="0"/>
              <a:t>in the case</a:t>
            </a:r>
            <a:endParaRPr kumimoji="1" lang="ja-JP" altLang="en-US" sz="1600" dirty="0"/>
          </a:p>
        </p:txBody>
      </p:sp>
      <p:sp>
        <p:nvSpPr>
          <p:cNvPr id="24" name="テキスト ボックス 23"/>
          <p:cNvSpPr txBox="1"/>
          <p:nvPr/>
        </p:nvSpPr>
        <p:spPr>
          <a:xfrm>
            <a:off x="5330429" y="2721932"/>
            <a:ext cx="1766830" cy="338554"/>
          </a:xfrm>
          <a:prstGeom prst="rect">
            <a:avLst/>
          </a:prstGeom>
          <a:noFill/>
        </p:spPr>
        <p:txBody>
          <a:bodyPr wrap="none" rtlCol="0">
            <a:spAutoFit/>
          </a:bodyPr>
          <a:lstStyle/>
          <a:p>
            <a:r>
              <a:rPr kumimoji="1" lang="en-US" altLang="ja-JP" sz="1600" b="1" dirty="0" smtClean="0">
                <a:solidFill>
                  <a:srgbClr val="C00000"/>
                </a:solidFill>
                <a:latin typeface="Arial Unicode MS" panose="020B0604020202020204" pitchFamily="50" charset="-128"/>
                <a:ea typeface="Arial Unicode MS" panose="020B0604020202020204" pitchFamily="50" charset="-128"/>
                <a:cs typeface="Arial Unicode MS" panose="020B0604020202020204" pitchFamily="50" charset="-128"/>
              </a:rPr>
              <a:t>allowed transition</a:t>
            </a:r>
            <a:endParaRPr kumimoji="1" lang="ja-JP" altLang="en-US" sz="1600" b="1" dirty="0">
              <a:solidFill>
                <a:srgbClr val="C0000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spTree>
    <p:extLst>
      <p:ext uri="{BB962C8B-B14F-4D97-AF65-F5344CB8AC3E}">
        <p14:creationId xmlns:p14="http://schemas.microsoft.com/office/powerpoint/2010/main" val="31110270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u="sng" dirty="0" smtClean="0">
                <a:ea typeface="Arial Unicode MS" panose="020B0604020202020204" pitchFamily="50" charset="-128"/>
                <a:cs typeface="Arial Unicode MS" panose="020B0604020202020204" pitchFamily="50" charset="-128"/>
              </a:rPr>
              <a:t>Asymmetry </a:t>
            </a:r>
            <a:r>
              <a:rPr lang="en-US" altLang="ja-JP" u="sng" dirty="0">
                <a:ea typeface="Arial Unicode MS" panose="020B0604020202020204" pitchFamily="50" charset="-128"/>
                <a:cs typeface="Arial Unicode MS" panose="020B0604020202020204" pitchFamily="50" charset="-128"/>
              </a:rPr>
              <a:t>parameter </a:t>
            </a:r>
            <a:r>
              <a:rPr lang="en-US" altLang="ja-JP" i="1" u="sng" dirty="0">
                <a:ea typeface="Arial Unicode MS" panose="020B0604020202020204" pitchFamily="50" charset="-128"/>
                <a:cs typeface="Arial Unicode MS" panose="020B0604020202020204" pitchFamily="50" charset="-128"/>
              </a:rPr>
              <a:t>A</a:t>
            </a:r>
            <a:endParaRPr kumimoji="1" lang="ja-JP" altLang="en-US" u="sng" dirty="0"/>
          </a:p>
        </p:txBody>
      </p:sp>
      <p:sp>
        <p:nvSpPr>
          <p:cNvPr id="4" name="正方形/長方形 3"/>
          <p:cNvSpPr/>
          <p:nvPr/>
        </p:nvSpPr>
        <p:spPr>
          <a:xfrm>
            <a:off x="241299" y="2809463"/>
            <a:ext cx="4323103" cy="187028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 name="Picture 4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49515" y="3091107"/>
            <a:ext cx="3471686" cy="1550453"/>
          </a:xfrm>
          <a:prstGeom prst="rect">
            <a:avLst/>
          </a:prstGeom>
          <a:noFill/>
          <a:ln w="15875">
            <a:noFill/>
            <a:miter lim="800000"/>
            <a:headEnd/>
            <a:tailEnd/>
          </a:ln>
          <a:extLst>
            <a:ext uri="{909E8E84-426E-40dd-AFC4-6F175D3DCCD1}">
              <a14:hiddenFill xmlns:a14="http://schemas.microsoft.com/office/drawing/2010/main" xmlns="">
                <a:solidFill>
                  <a:srgbClr val="FFFFFF"/>
                </a:solidFill>
              </a14:hiddenFill>
            </a:ext>
          </a:extLst>
        </p:spPr>
      </p:pic>
      <p:sp>
        <p:nvSpPr>
          <p:cNvPr id="6" name="右矢印 5"/>
          <p:cNvSpPr/>
          <p:nvPr/>
        </p:nvSpPr>
        <p:spPr>
          <a:xfrm>
            <a:off x="3357688" y="5674694"/>
            <a:ext cx="595889" cy="39481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205"/>
          </a:p>
        </p:txBody>
      </p:sp>
      <p:grpSp>
        <p:nvGrpSpPr>
          <p:cNvPr id="7" name="グループ化 6"/>
          <p:cNvGrpSpPr/>
          <p:nvPr/>
        </p:nvGrpSpPr>
        <p:grpSpPr>
          <a:xfrm>
            <a:off x="5214966" y="2923266"/>
            <a:ext cx="3501381" cy="2212201"/>
            <a:chOff x="5480291" y="2822523"/>
            <a:chExt cx="3411521" cy="2073236"/>
          </a:xfrm>
        </p:grpSpPr>
        <p:sp>
          <p:nvSpPr>
            <p:cNvPr id="8" name="Line 9"/>
            <p:cNvSpPr>
              <a:spLocks noChangeAspect="1" noChangeShapeType="1"/>
            </p:cNvSpPr>
            <p:nvPr/>
          </p:nvSpPr>
          <p:spPr bwMode="auto">
            <a:xfrm flipV="1">
              <a:off x="5480291" y="3598892"/>
              <a:ext cx="3393809" cy="0"/>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ja-JP" altLang="en-US"/>
            </a:p>
          </p:txBody>
        </p:sp>
        <p:sp>
          <p:nvSpPr>
            <p:cNvPr id="9" name="Text Box 11"/>
            <p:cNvSpPr txBox="1">
              <a:spLocks noChangeAspect="1" noChangeArrowheads="1"/>
            </p:cNvSpPr>
            <p:nvPr/>
          </p:nvSpPr>
          <p:spPr bwMode="auto">
            <a:xfrm>
              <a:off x="6077168" y="2822523"/>
              <a:ext cx="476844" cy="49130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ja-JP" sz="2400" i="1" dirty="0" err="1">
                  <a:ea typeface="ＭＳ Ｐゴシック" panose="020B0600070205080204" pitchFamily="50" charset="-128"/>
                </a:rPr>
                <a:t>I</a:t>
              </a:r>
              <a:r>
                <a:rPr lang="en-US" altLang="ja-JP" sz="2400" i="1" baseline="-25000" dirty="0" err="1">
                  <a:ea typeface="ＭＳ Ｐゴシック" panose="020B0600070205080204" pitchFamily="50" charset="-128"/>
                </a:rPr>
                <a:t>i</a:t>
              </a:r>
              <a:r>
                <a:rPr lang="en-US" altLang="ja-JP" sz="2400" i="1" baseline="30000" dirty="0" err="1">
                  <a:latin typeface="Symbol" panose="05050102010706020507" pitchFamily="18" charset="2"/>
                  <a:ea typeface="ＭＳ Ｐゴシック" panose="020B0600070205080204" pitchFamily="50" charset="-128"/>
                </a:rPr>
                <a:t>p</a:t>
              </a:r>
              <a:endParaRPr lang="en-US" altLang="ja-JP" sz="2400" i="1" baseline="30000" dirty="0">
                <a:latin typeface="Symbol" panose="05050102010706020507" pitchFamily="18" charset="2"/>
                <a:ea typeface="ＭＳ Ｐゴシック" panose="020B0600070205080204" pitchFamily="50" charset="-128"/>
              </a:endParaRPr>
            </a:p>
          </p:txBody>
        </p:sp>
        <p:sp>
          <p:nvSpPr>
            <p:cNvPr id="10" name="Text Box 12"/>
            <p:cNvSpPr txBox="1">
              <a:spLocks noChangeAspect="1" noChangeArrowheads="1"/>
            </p:cNvSpPr>
            <p:nvPr/>
          </p:nvSpPr>
          <p:spPr bwMode="auto">
            <a:xfrm>
              <a:off x="6989826" y="2858695"/>
              <a:ext cx="449564" cy="42579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ja-JP" sz="2000" i="1" dirty="0" err="1">
                  <a:ea typeface="ＭＳ Ｐゴシック" panose="020B0600070205080204" pitchFamily="50" charset="-128"/>
                </a:rPr>
                <a:t>I</a:t>
              </a:r>
              <a:r>
                <a:rPr lang="en-US" altLang="ja-JP" sz="2000" i="1" baseline="-25000" dirty="0" err="1">
                  <a:ea typeface="ＭＳ Ｐゴシック" panose="020B0600070205080204" pitchFamily="50" charset="-128"/>
                </a:rPr>
                <a:t>f</a:t>
              </a:r>
              <a:r>
                <a:rPr lang="en-US" altLang="ja-JP" sz="2000" i="1" baseline="30000" dirty="0" err="1">
                  <a:latin typeface="Symbol" panose="05050102010706020507" pitchFamily="18" charset="2"/>
                  <a:ea typeface="ＭＳ Ｐゴシック" panose="020B0600070205080204" pitchFamily="50" charset="-128"/>
                </a:rPr>
                <a:t>p</a:t>
              </a:r>
              <a:endParaRPr lang="en-US" altLang="ja-JP" sz="2000" i="1" baseline="30000" dirty="0">
                <a:latin typeface="Symbol" panose="05050102010706020507" pitchFamily="18" charset="2"/>
                <a:ea typeface="ＭＳ Ｐゴシック" panose="020B0600070205080204" pitchFamily="50" charset="-128"/>
              </a:endParaRPr>
            </a:p>
          </p:txBody>
        </p:sp>
        <p:sp>
          <p:nvSpPr>
            <p:cNvPr id="11" name="Text Box 13"/>
            <p:cNvSpPr txBox="1">
              <a:spLocks noChangeAspect="1" noChangeArrowheads="1"/>
            </p:cNvSpPr>
            <p:nvPr/>
          </p:nvSpPr>
          <p:spPr bwMode="auto">
            <a:xfrm>
              <a:off x="7896667" y="3108948"/>
              <a:ext cx="640520" cy="42579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ja-JP" sz="2000" i="1" dirty="0">
                  <a:ea typeface="ＭＳ Ｐゴシック" panose="020B0600070205080204" pitchFamily="50" charset="-128"/>
                </a:rPr>
                <a:t>    A</a:t>
              </a:r>
              <a:endParaRPr lang="en-US" altLang="ja-JP" sz="2000" i="1" baseline="-25000" dirty="0">
                <a:ea typeface="ＭＳ Ｐゴシック" panose="020B0600070205080204" pitchFamily="50" charset="-128"/>
              </a:endParaRPr>
            </a:p>
          </p:txBody>
        </p:sp>
        <p:sp>
          <p:nvSpPr>
            <p:cNvPr id="12" name="Text Box 14"/>
            <p:cNvSpPr txBox="1">
              <a:spLocks noChangeAspect="1" noChangeArrowheads="1"/>
            </p:cNvSpPr>
            <p:nvPr/>
          </p:nvSpPr>
          <p:spPr bwMode="auto">
            <a:xfrm>
              <a:off x="7982779" y="3646428"/>
              <a:ext cx="707836" cy="43266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ja-JP" sz="2400" dirty="0">
                  <a:ea typeface="ＭＳ Ｐゴシック" panose="020B0600070205080204" pitchFamily="50" charset="-128"/>
                </a:rPr>
                <a:t>+</a:t>
              </a:r>
              <a:r>
                <a:rPr lang="en-US" altLang="ja-JP" sz="2400" dirty="0" smtClean="0">
                  <a:ea typeface="ＭＳ Ｐゴシック" panose="020B0600070205080204" pitchFamily="50" charset="-128"/>
                </a:rPr>
                <a:t>0.6</a:t>
              </a:r>
              <a:endParaRPr lang="en-US" altLang="ja-JP" sz="2400" dirty="0">
                <a:ea typeface="ＭＳ Ｐゴシック" panose="020B0600070205080204" pitchFamily="50" charset="-128"/>
              </a:endParaRPr>
            </a:p>
          </p:txBody>
        </p:sp>
        <p:sp>
          <p:nvSpPr>
            <p:cNvPr id="13" name="Text Box 15"/>
            <p:cNvSpPr txBox="1">
              <a:spLocks noChangeAspect="1" noChangeArrowheads="1"/>
            </p:cNvSpPr>
            <p:nvPr/>
          </p:nvSpPr>
          <p:spPr bwMode="auto">
            <a:xfrm>
              <a:off x="8001830" y="4036007"/>
              <a:ext cx="650048" cy="43266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ja-JP" sz="2400" dirty="0">
                  <a:ea typeface="ＭＳ Ｐゴシック" panose="020B0600070205080204" pitchFamily="50" charset="-128"/>
                </a:rPr>
                <a:t>-</a:t>
              </a:r>
              <a:r>
                <a:rPr lang="en-US" altLang="ja-JP" sz="2400" dirty="0" smtClean="0">
                  <a:ea typeface="ＭＳ Ｐゴシック" panose="020B0600070205080204" pitchFamily="50" charset="-128"/>
                </a:rPr>
                <a:t>0.4</a:t>
              </a:r>
              <a:endParaRPr lang="en-US" altLang="ja-JP" sz="2400" dirty="0">
                <a:ea typeface="ＭＳ Ｐゴシック" panose="020B0600070205080204" pitchFamily="50" charset="-128"/>
              </a:endParaRPr>
            </a:p>
          </p:txBody>
        </p:sp>
        <p:sp>
          <p:nvSpPr>
            <p:cNvPr id="14" name="Text Box 16"/>
            <p:cNvSpPr txBox="1">
              <a:spLocks noChangeAspect="1" noChangeArrowheads="1"/>
            </p:cNvSpPr>
            <p:nvPr/>
          </p:nvSpPr>
          <p:spPr bwMode="auto">
            <a:xfrm>
              <a:off x="8001830" y="4437337"/>
              <a:ext cx="650048" cy="43266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ja-JP" sz="2400" dirty="0">
                  <a:ea typeface="ＭＳ Ｐゴシック" panose="020B0600070205080204" pitchFamily="50" charset="-128"/>
                </a:rPr>
                <a:t>-</a:t>
              </a:r>
              <a:r>
                <a:rPr lang="en-US" altLang="ja-JP" sz="2400" dirty="0" smtClean="0">
                  <a:ea typeface="ＭＳ Ｐゴシック" panose="020B0600070205080204" pitchFamily="50" charset="-128"/>
                </a:rPr>
                <a:t>1.0</a:t>
              </a:r>
              <a:endParaRPr lang="en-US" altLang="ja-JP" sz="2400" dirty="0">
                <a:ea typeface="ＭＳ Ｐゴシック" panose="020B0600070205080204" pitchFamily="50" charset="-128"/>
              </a:endParaRPr>
            </a:p>
          </p:txBody>
        </p:sp>
        <p:sp>
          <p:nvSpPr>
            <p:cNvPr id="15" name="Text Box 17"/>
            <p:cNvSpPr txBox="1">
              <a:spLocks noChangeAspect="1" noChangeArrowheads="1"/>
            </p:cNvSpPr>
            <p:nvPr/>
          </p:nvSpPr>
          <p:spPr bwMode="auto">
            <a:xfrm>
              <a:off x="5802190" y="3189834"/>
              <a:ext cx="915565" cy="43266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ja-JP" sz="2400" b="1" dirty="0">
                  <a:ea typeface="ＭＳ Ｐゴシック" panose="020B0600070205080204" pitchFamily="50" charset="-128"/>
                </a:rPr>
                <a:t>(</a:t>
              </a:r>
              <a:r>
                <a:rPr lang="en-US" altLang="ja-JP" sz="2400" b="1" baseline="30000" dirty="0" smtClean="0">
                  <a:ea typeface="ＭＳ Ｐゴシック" panose="020B0600070205080204" pitchFamily="50" charset="-128"/>
                </a:rPr>
                <a:t>31</a:t>
              </a:r>
              <a:r>
                <a:rPr lang="en-US" altLang="ja-JP" sz="2400" b="1" dirty="0" smtClean="0">
                  <a:ea typeface="ＭＳ Ｐゴシック" panose="020B0600070205080204" pitchFamily="50" charset="-128"/>
                </a:rPr>
                <a:t>Na)</a:t>
              </a:r>
              <a:endParaRPr lang="en-US" altLang="ja-JP" sz="2400" b="1" dirty="0">
                <a:ea typeface="ＭＳ Ｐゴシック" panose="020B0600070205080204" pitchFamily="50" charset="-128"/>
              </a:endParaRPr>
            </a:p>
          </p:txBody>
        </p:sp>
        <p:sp>
          <p:nvSpPr>
            <p:cNvPr id="16" name="Text Box 18"/>
            <p:cNvSpPr txBox="1">
              <a:spLocks noChangeAspect="1" noChangeArrowheads="1"/>
            </p:cNvSpPr>
            <p:nvPr/>
          </p:nvSpPr>
          <p:spPr bwMode="auto">
            <a:xfrm>
              <a:off x="6795466" y="3190296"/>
              <a:ext cx="974916" cy="43266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ja-JP" sz="2400" b="1" dirty="0">
                  <a:ea typeface="ＭＳ Ｐゴシック" panose="020B0600070205080204" pitchFamily="50" charset="-128"/>
                </a:rPr>
                <a:t>(</a:t>
              </a:r>
              <a:r>
                <a:rPr lang="en-US" altLang="ja-JP" sz="2400" b="1" baseline="30000" dirty="0" smtClean="0">
                  <a:ea typeface="ＭＳ Ｐゴシック" panose="020B0600070205080204" pitchFamily="50" charset="-128"/>
                </a:rPr>
                <a:t>31</a:t>
              </a:r>
              <a:r>
                <a:rPr lang="en-US" altLang="ja-JP" sz="2400" b="1" dirty="0" smtClean="0">
                  <a:ea typeface="ＭＳ Ｐゴシック" panose="020B0600070205080204" pitchFamily="50" charset="-128"/>
                </a:rPr>
                <a:t>Mg</a:t>
              </a:r>
              <a:r>
                <a:rPr lang="en-US" altLang="ja-JP" sz="2400" b="1" dirty="0">
                  <a:ea typeface="ＭＳ Ｐゴシック" panose="020B0600070205080204" pitchFamily="50" charset="-128"/>
                </a:rPr>
                <a:t>)</a:t>
              </a:r>
            </a:p>
          </p:txBody>
        </p:sp>
        <p:sp>
          <p:nvSpPr>
            <p:cNvPr id="17" name="Line 20"/>
            <p:cNvSpPr>
              <a:spLocks noChangeAspect="1" noChangeShapeType="1"/>
            </p:cNvSpPr>
            <p:nvPr/>
          </p:nvSpPr>
          <p:spPr bwMode="auto">
            <a:xfrm>
              <a:off x="5490362" y="4883485"/>
              <a:ext cx="3393809" cy="0"/>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ja-JP" altLang="en-US" dirty="0"/>
            </a:p>
          </p:txBody>
        </p:sp>
        <p:sp>
          <p:nvSpPr>
            <p:cNvPr id="18" name="Text Box 21"/>
            <p:cNvSpPr txBox="1">
              <a:spLocks noChangeAspect="1" noChangeArrowheads="1"/>
            </p:cNvSpPr>
            <p:nvPr/>
          </p:nvSpPr>
          <p:spPr bwMode="auto">
            <a:xfrm>
              <a:off x="6936180" y="3650245"/>
              <a:ext cx="748445" cy="43266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ja-JP" sz="2400" dirty="0" smtClean="0">
                  <a:ea typeface="ＭＳ Ｐゴシック" panose="020B0600070205080204" pitchFamily="50" charset="-128"/>
                </a:rPr>
                <a:t>5/2+</a:t>
              </a:r>
              <a:endParaRPr lang="en-US" altLang="ja-JP" sz="2400" dirty="0">
                <a:ea typeface="ＭＳ Ｐゴシック" panose="020B0600070205080204" pitchFamily="50" charset="-128"/>
              </a:endParaRPr>
            </a:p>
          </p:txBody>
        </p:sp>
        <p:sp>
          <p:nvSpPr>
            <p:cNvPr id="19" name="Text Box 22"/>
            <p:cNvSpPr txBox="1">
              <a:spLocks noChangeAspect="1" noChangeArrowheads="1"/>
            </p:cNvSpPr>
            <p:nvPr/>
          </p:nvSpPr>
          <p:spPr bwMode="auto">
            <a:xfrm>
              <a:off x="6953245" y="4043821"/>
              <a:ext cx="748445" cy="43266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ja-JP" sz="2400" dirty="0" smtClean="0">
                  <a:ea typeface="ＭＳ Ｐゴシック" panose="020B0600070205080204" pitchFamily="50" charset="-128"/>
                </a:rPr>
                <a:t>3/2</a:t>
              </a:r>
              <a:r>
                <a:rPr lang="en-US" altLang="ja-JP" sz="2400" dirty="0">
                  <a:ea typeface="ＭＳ Ｐゴシック" panose="020B0600070205080204" pitchFamily="50" charset="-128"/>
                </a:rPr>
                <a:t>+</a:t>
              </a:r>
            </a:p>
          </p:txBody>
        </p:sp>
        <p:sp>
          <p:nvSpPr>
            <p:cNvPr id="20" name="Text Box 23"/>
            <p:cNvSpPr txBox="1">
              <a:spLocks noChangeAspect="1" noChangeArrowheads="1"/>
            </p:cNvSpPr>
            <p:nvPr/>
          </p:nvSpPr>
          <p:spPr bwMode="auto">
            <a:xfrm>
              <a:off x="6970602" y="4439210"/>
              <a:ext cx="748445" cy="43266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ja-JP" sz="2400" dirty="0" smtClean="0">
                  <a:ea typeface="ＭＳ Ｐゴシック" panose="020B0600070205080204" pitchFamily="50" charset="-128"/>
                </a:rPr>
                <a:t>1/2+</a:t>
              </a:r>
              <a:endParaRPr lang="en-US" altLang="ja-JP" sz="2400" dirty="0">
                <a:ea typeface="ＭＳ Ｐゴシック" panose="020B0600070205080204" pitchFamily="50" charset="-128"/>
              </a:endParaRPr>
            </a:p>
          </p:txBody>
        </p:sp>
        <p:sp>
          <p:nvSpPr>
            <p:cNvPr id="21" name="Text Box 24"/>
            <p:cNvSpPr txBox="1">
              <a:spLocks noChangeAspect="1" noChangeArrowheads="1"/>
            </p:cNvSpPr>
            <p:nvPr/>
          </p:nvSpPr>
          <p:spPr bwMode="auto">
            <a:xfrm>
              <a:off x="5681324" y="4060500"/>
              <a:ext cx="748445" cy="43266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ja-JP" sz="2400" dirty="0" smtClean="0">
                  <a:ea typeface="ＭＳ Ｐゴシック" panose="020B0600070205080204" pitchFamily="50" charset="-128"/>
                </a:rPr>
                <a:t>3/2</a:t>
              </a:r>
              <a:r>
                <a:rPr lang="en-US" altLang="ja-JP" sz="2400" dirty="0">
                  <a:ea typeface="ＭＳ Ｐゴシック" panose="020B0600070205080204" pitchFamily="50" charset="-128"/>
                </a:rPr>
                <a:t>+</a:t>
              </a:r>
            </a:p>
          </p:txBody>
        </p:sp>
        <p:sp>
          <p:nvSpPr>
            <p:cNvPr id="22" name="Line 53"/>
            <p:cNvSpPr>
              <a:spLocks noChangeAspect="1" noChangeShapeType="1"/>
            </p:cNvSpPr>
            <p:nvPr/>
          </p:nvSpPr>
          <p:spPr bwMode="auto">
            <a:xfrm flipV="1">
              <a:off x="5480291" y="2929758"/>
              <a:ext cx="3411521" cy="0"/>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ja-JP" altLang="en-US"/>
            </a:p>
          </p:txBody>
        </p:sp>
        <p:cxnSp>
          <p:nvCxnSpPr>
            <p:cNvPr id="23" name="直線コネクタ 22"/>
            <p:cNvCxnSpPr/>
            <p:nvPr/>
          </p:nvCxnSpPr>
          <p:spPr>
            <a:xfrm flipH="1">
              <a:off x="6733694" y="2970760"/>
              <a:ext cx="5960" cy="192313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p:nvCxnSpPr>
          <p:spPr>
            <a:xfrm flipH="1">
              <a:off x="7800395" y="2972628"/>
              <a:ext cx="5960" cy="192313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5" name="テキスト ボックス 24"/>
          <p:cNvSpPr txBox="1"/>
          <p:nvPr/>
        </p:nvSpPr>
        <p:spPr>
          <a:xfrm>
            <a:off x="1556165" y="1444317"/>
            <a:ext cx="6442868" cy="830997"/>
          </a:xfrm>
          <a:prstGeom prst="rect">
            <a:avLst/>
          </a:prstGeom>
          <a:noFill/>
        </p:spPr>
        <p:txBody>
          <a:bodyPr wrap="square" rtlCol="0">
            <a:spAutoFit/>
          </a:bodyPr>
          <a:lstStyle/>
          <a:p>
            <a:r>
              <a:rPr kumimoji="1" lang="en-US" altLang="ja-JP" sz="2400" dirty="0" smtClean="0">
                <a:latin typeface="Arial Unicode MS" panose="020B0604020202020204" pitchFamily="50" charset="-128"/>
                <a:ea typeface="Arial Unicode MS" panose="020B0604020202020204" pitchFamily="50" charset="-128"/>
                <a:cs typeface="Arial Unicode MS" panose="020B0604020202020204" pitchFamily="50" charset="-128"/>
              </a:rPr>
              <a:t>The asymmetry parameter </a:t>
            </a:r>
            <a:r>
              <a:rPr kumimoji="1" lang="en-US" altLang="ja-JP" sz="2400" i="1" dirty="0" smtClean="0">
                <a:latin typeface="Times New Roman" panose="02020603050405020304" pitchFamily="18" charset="0"/>
                <a:ea typeface="Arial Unicode MS" panose="020B0604020202020204" pitchFamily="50" charset="-128"/>
                <a:cs typeface="Times New Roman" panose="02020603050405020304" pitchFamily="18" charset="0"/>
              </a:rPr>
              <a:t>A</a:t>
            </a:r>
            <a:r>
              <a:rPr kumimoji="1" lang="en-US" altLang="ja-JP" sz="2400" dirty="0" smtClean="0">
                <a:latin typeface="Arial Unicode MS" panose="020B0604020202020204" pitchFamily="50" charset="-128"/>
                <a:ea typeface="Arial Unicode MS" panose="020B0604020202020204" pitchFamily="50" charset="-128"/>
                <a:cs typeface="Arial Unicode MS" panose="020B0604020202020204" pitchFamily="50" charset="-128"/>
              </a:rPr>
              <a:t> is a constant depending on </a:t>
            </a:r>
            <a:r>
              <a:rPr lang="en-US" altLang="ja-JP" sz="2400" dirty="0" smtClean="0">
                <a:latin typeface="Arial Unicode MS" panose="020B0604020202020204" pitchFamily="50" charset="-128"/>
                <a:ea typeface="Arial Unicode MS" panose="020B0604020202020204" pitchFamily="50" charset="-128"/>
                <a:cs typeface="Arial Unicode MS" panose="020B0604020202020204" pitchFamily="50" charset="-128"/>
              </a:rPr>
              <a:t>the </a:t>
            </a:r>
            <a:r>
              <a:rPr lang="en-US" altLang="ja-JP" sz="2400" dirty="0" smtClean="0">
                <a:latin typeface="Arial Unicode MS" panose="020B0604020202020204" pitchFamily="50" charset="-128"/>
                <a:ea typeface="Arial Unicode MS" panose="020B0604020202020204" pitchFamily="50" charset="-128"/>
                <a:cs typeface="Arial Unicode MS" panose="020B0604020202020204" pitchFamily="50" charset="-128"/>
              </a:rPr>
              <a:t>daughter</a:t>
            </a:r>
            <a:r>
              <a:rPr kumimoji="1" lang="en-US" altLang="ja-JP" sz="2400" dirty="0" smtClean="0">
                <a:latin typeface="Arial Unicode MS" panose="020B0604020202020204" pitchFamily="50" charset="-128"/>
                <a:ea typeface="Arial Unicode MS" panose="020B0604020202020204" pitchFamily="50" charset="-128"/>
                <a:cs typeface="Arial Unicode MS" panose="020B0604020202020204" pitchFamily="50" charset="-128"/>
              </a:rPr>
              <a:t> </a:t>
            </a:r>
            <a:r>
              <a:rPr kumimoji="1" lang="en-US" altLang="ja-JP" sz="2400" dirty="0" smtClean="0">
                <a:latin typeface="Arial Unicode MS" panose="020B0604020202020204" pitchFamily="50" charset="-128"/>
                <a:ea typeface="Arial Unicode MS" panose="020B0604020202020204" pitchFamily="50" charset="-128"/>
                <a:cs typeface="Arial Unicode MS" panose="020B0604020202020204" pitchFamily="50" charset="-128"/>
              </a:rPr>
              <a:t>state spin value.</a:t>
            </a:r>
            <a:endParaRPr kumimoji="1" lang="ja-JP" altLang="en-US" sz="24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6" name="角丸四角形 25"/>
          <p:cNvSpPr/>
          <p:nvPr/>
        </p:nvSpPr>
        <p:spPr>
          <a:xfrm>
            <a:off x="1320340" y="1286036"/>
            <a:ext cx="6613425" cy="1147561"/>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1604797" y="2624797"/>
            <a:ext cx="1876155" cy="369332"/>
          </a:xfrm>
          <a:prstGeom prst="rect">
            <a:avLst/>
          </a:prstGeom>
          <a:solidFill>
            <a:srgbClr val="FFC000"/>
          </a:solidFill>
          <a:ln w="12700">
            <a:solidFill>
              <a:srgbClr val="000000"/>
            </a:solidFill>
          </a:ln>
        </p:spPr>
        <p:txBody>
          <a:bodyPr wrap="none" rtlCol="0">
            <a:spAutoFit/>
          </a:bodyPr>
          <a:lstStyle/>
          <a:p>
            <a:r>
              <a:rPr kumimoji="1" lang="en-US" altLang="ja-JP" dirty="0" smtClean="0"/>
              <a:t>allowed transition</a:t>
            </a:r>
            <a:endParaRPr kumimoji="1" lang="ja-JP" altLang="en-US" dirty="0"/>
          </a:p>
        </p:txBody>
      </p:sp>
      <p:sp>
        <p:nvSpPr>
          <p:cNvPr id="28" name="テキスト ボックス 27"/>
          <p:cNvSpPr txBox="1"/>
          <p:nvPr/>
        </p:nvSpPr>
        <p:spPr>
          <a:xfrm>
            <a:off x="5923549" y="2637579"/>
            <a:ext cx="2283061" cy="400110"/>
          </a:xfrm>
          <a:prstGeom prst="rect">
            <a:avLst/>
          </a:prstGeom>
          <a:noFill/>
        </p:spPr>
        <p:txBody>
          <a:bodyPr wrap="none" rtlCol="0">
            <a:spAutoFit/>
          </a:bodyPr>
          <a:lstStyle/>
          <a:p>
            <a:r>
              <a:rPr kumimoji="1" lang="en-US" altLang="ja-JP" sz="2000" b="1" dirty="0" smtClean="0">
                <a:solidFill>
                  <a:srgbClr val="FF0000"/>
                </a:solidFill>
              </a:rPr>
              <a:t>very discrete values</a:t>
            </a:r>
            <a:endParaRPr kumimoji="1" lang="ja-JP" altLang="en-US" sz="2000" b="1" dirty="0">
              <a:solidFill>
                <a:srgbClr val="FF0000"/>
              </a:solidFill>
            </a:endParaRPr>
          </a:p>
        </p:txBody>
      </p:sp>
      <p:sp>
        <p:nvSpPr>
          <p:cNvPr id="29" name="テキスト ボックス 28"/>
          <p:cNvSpPr txBox="1"/>
          <p:nvPr/>
        </p:nvSpPr>
        <p:spPr>
          <a:xfrm>
            <a:off x="482781" y="5523097"/>
            <a:ext cx="2627642" cy="646331"/>
          </a:xfrm>
          <a:prstGeom prst="rect">
            <a:avLst/>
          </a:prstGeom>
          <a:noFill/>
        </p:spPr>
        <p:txBody>
          <a:bodyPr wrap="none" rtlCol="0">
            <a:spAutoFit/>
          </a:bodyPr>
          <a:lstStyle/>
          <a:p>
            <a:r>
              <a:rPr kumimoji="1" lang="en-US" altLang="ja-JP" sz="2800" dirty="0" smtClean="0">
                <a:latin typeface="Arial Unicode MS" panose="020B0604020202020204" pitchFamily="50" charset="-128"/>
                <a:ea typeface="Arial Unicode MS" panose="020B0604020202020204" pitchFamily="50" charset="-128"/>
                <a:cs typeface="Arial Unicode MS" panose="020B0604020202020204" pitchFamily="50" charset="-128"/>
              </a:rPr>
              <a:t>experimental </a:t>
            </a:r>
            <a:r>
              <a:rPr kumimoji="1" lang="en-US" altLang="ja-JP" sz="3600" i="1" dirty="0" smtClean="0">
                <a:latin typeface="Times New Roman" panose="02020603050405020304" pitchFamily="18" charset="0"/>
                <a:ea typeface="Arial Unicode MS" panose="020B0604020202020204" pitchFamily="50" charset="-128"/>
                <a:cs typeface="Times New Roman" panose="02020603050405020304" pitchFamily="18" charset="0"/>
              </a:rPr>
              <a:t>A</a:t>
            </a:r>
            <a:endParaRPr kumimoji="1" lang="ja-JP" altLang="en-US" sz="2800" i="1" dirty="0">
              <a:latin typeface="Times New Roman" panose="02020603050405020304" pitchFamily="18" charset="0"/>
              <a:ea typeface="Arial Unicode MS" panose="020B0604020202020204" pitchFamily="50" charset="-128"/>
              <a:cs typeface="Times New Roman" panose="02020603050405020304" pitchFamily="18" charset="0"/>
            </a:endParaRPr>
          </a:p>
        </p:txBody>
      </p:sp>
      <p:sp>
        <p:nvSpPr>
          <p:cNvPr id="30" name="テキスト ボックス 29"/>
          <p:cNvSpPr txBox="1"/>
          <p:nvPr/>
        </p:nvSpPr>
        <p:spPr>
          <a:xfrm>
            <a:off x="4075517" y="5571971"/>
            <a:ext cx="2988319" cy="523220"/>
          </a:xfrm>
          <a:prstGeom prst="rect">
            <a:avLst/>
          </a:prstGeom>
          <a:noFill/>
        </p:spPr>
        <p:txBody>
          <a:bodyPr wrap="none" rtlCol="0">
            <a:spAutoFit/>
          </a:bodyPr>
          <a:lstStyle/>
          <a:p>
            <a:r>
              <a:rPr lang="en-US" altLang="ja-JP" sz="2800" dirty="0" smtClean="0">
                <a:latin typeface="Arial Unicode MS" panose="020B0604020202020204" pitchFamily="50" charset="-128"/>
                <a:ea typeface="Arial Unicode MS" panose="020B0604020202020204" pitchFamily="50" charset="-128"/>
                <a:cs typeface="Arial Unicode MS" panose="020B0604020202020204" pitchFamily="50" charset="-128"/>
              </a:rPr>
              <a:t>spin of </a:t>
            </a:r>
            <a:r>
              <a:rPr lang="en-US" altLang="ja-JP" sz="2800" baseline="30000" dirty="0" smtClean="0">
                <a:latin typeface="Arial Unicode MS" panose="020B0604020202020204" pitchFamily="50" charset="-128"/>
                <a:ea typeface="Arial Unicode MS" panose="020B0604020202020204" pitchFamily="50" charset="-128"/>
                <a:cs typeface="Arial Unicode MS" panose="020B0604020202020204" pitchFamily="50" charset="-128"/>
              </a:rPr>
              <a:t>31</a:t>
            </a:r>
            <a:r>
              <a:rPr lang="en-US" altLang="ja-JP" sz="2800" dirty="0" smtClean="0">
                <a:latin typeface="Arial Unicode MS" panose="020B0604020202020204" pitchFamily="50" charset="-128"/>
                <a:ea typeface="Arial Unicode MS" panose="020B0604020202020204" pitchFamily="50" charset="-128"/>
                <a:cs typeface="Arial Unicode MS" panose="020B0604020202020204" pitchFamily="50" charset="-128"/>
              </a:rPr>
              <a:t>Mg state</a:t>
            </a:r>
            <a:endParaRPr kumimoji="1" lang="ja-JP" altLang="en-US" sz="2800" i="1" dirty="0">
              <a:latin typeface="Times New Roman" panose="02020603050405020304" pitchFamily="18" charset="0"/>
              <a:ea typeface="Arial Unicode MS" panose="020B0604020202020204" pitchFamily="50" charset="-128"/>
              <a:cs typeface="Times New Roman" panose="02020603050405020304" pitchFamily="18" charset="0"/>
            </a:endParaRPr>
          </a:p>
        </p:txBody>
      </p:sp>
      <p:sp>
        <p:nvSpPr>
          <p:cNvPr id="31" name="テキスト ボックス 30"/>
          <p:cNvSpPr txBox="1"/>
          <p:nvPr/>
        </p:nvSpPr>
        <p:spPr>
          <a:xfrm>
            <a:off x="4118408" y="6033105"/>
            <a:ext cx="4892750" cy="523220"/>
          </a:xfrm>
          <a:prstGeom prst="rect">
            <a:avLst/>
          </a:prstGeom>
          <a:noFill/>
        </p:spPr>
        <p:txBody>
          <a:bodyPr wrap="none" rtlCol="0">
            <a:spAutoFit/>
          </a:bodyPr>
          <a:lstStyle/>
          <a:p>
            <a:r>
              <a:rPr lang="en-US" altLang="ja-JP" sz="2800" dirty="0"/>
              <a:t>p</a:t>
            </a:r>
            <a:r>
              <a:rPr kumimoji="1" lang="en-US" altLang="ja-JP" sz="2800" dirty="0" smtClean="0"/>
              <a:t>arity = + for allowed transitions</a:t>
            </a:r>
            <a:endParaRPr kumimoji="1" lang="ja-JP" altLang="en-US" sz="2800" dirty="0"/>
          </a:p>
        </p:txBody>
      </p:sp>
      <p:sp>
        <p:nvSpPr>
          <p:cNvPr id="3" name="テキスト ボックス 2"/>
          <p:cNvSpPr txBox="1"/>
          <p:nvPr/>
        </p:nvSpPr>
        <p:spPr>
          <a:xfrm>
            <a:off x="1919096" y="4688090"/>
            <a:ext cx="2842188" cy="707886"/>
          </a:xfrm>
          <a:prstGeom prst="rect">
            <a:avLst/>
          </a:prstGeom>
          <a:noFill/>
        </p:spPr>
        <p:txBody>
          <a:bodyPr wrap="none" rtlCol="0">
            <a:spAutoFit/>
          </a:bodyPr>
          <a:lstStyle/>
          <a:p>
            <a:r>
              <a:rPr kumimoji="1" lang="en-US" altLang="ja-JP" sz="2000" i="1" dirty="0" smtClean="0"/>
              <a:t>I</a:t>
            </a:r>
            <a:r>
              <a:rPr kumimoji="1" lang="en-US" altLang="ja-JP" sz="2000" baseline="-25000" dirty="0" smtClean="0"/>
              <a:t>i</a:t>
            </a:r>
            <a:r>
              <a:rPr kumimoji="1" lang="en-US" altLang="ja-JP" sz="2000" dirty="0" smtClean="0"/>
              <a:t>: the parent spin</a:t>
            </a:r>
          </a:p>
          <a:p>
            <a:r>
              <a:rPr kumimoji="1" lang="en-US" altLang="ja-JP" sz="2000" i="1" dirty="0" smtClean="0"/>
              <a:t>I</a:t>
            </a:r>
            <a:r>
              <a:rPr kumimoji="1" lang="en-US" altLang="ja-JP" sz="2000" baseline="-25000" dirty="0" smtClean="0"/>
              <a:t>f</a:t>
            </a:r>
            <a:r>
              <a:rPr kumimoji="1" lang="en-US" altLang="ja-JP" sz="2000" dirty="0" smtClean="0"/>
              <a:t>: the daughter state spin</a:t>
            </a:r>
          </a:p>
        </p:txBody>
      </p:sp>
    </p:spTree>
    <p:extLst>
      <p:ext uri="{BB962C8B-B14F-4D97-AF65-F5344CB8AC3E}">
        <p14:creationId xmlns:p14="http://schemas.microsoft.com/office/powerpoint/2010/main" val="187054075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u="sng" dirty="0">
                <a:ea typeface="Arial Unicode MS" panose="020B0604020202020204" pitchFamily="50" charset="-128"/>
                <a:cs typeface="Arial Unicode MS" panose="020B0604020202020204" pitchFamily="50" charset="-128"/>
              </a:rPr>
              <a:t>How to measure asymmetry parameter </a:t>
            </a:r>
            <a:r>
              <a:rPr lang="en-US" altLang="ja-JP" i="1" u="sng" dirty="0">
                <a:ea typeface="Arial Unicode MS" panose="020B0604020202020204" pitchFamily="50" charset="-128"/>
                <a:cs typeface="Arial Unicode MS" panose="020B0604020202020204" pitchFamily="50" charset="-128"/>
              </a:rPr>
              <a:t>A</a:t>
            </a:r>
            <a:endParaRPr kumimoji="1" lang="ja-JP" altLang="en-US" u="sng" dirty="0"/>
          </a:p>
        </p:txBody>
      </p:sp>
      <p:sp>
        <p:nvSpPr>
          <p:cNvPr id="4" name="正方形/長方形 3"/>
          <p:cNvSpPr/>
          <p:nvPr/>
        </p:nvSpPr>
        <p:spPr>
          <a:xfrm>
            <a:off x="198112" y="1136978"/>
            <a:ext cx="3880129" cy="2738210"/>
          </a:xfrm>
          <a:prstGeom prst="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aphicFrame>
        <p:nvGraphicFramePr>
          <p:cNvPr id="5" name="Object 12"/>
          <p:cNvGraphicFramePr>
            <a:graphicFrameLocks noChangeAspect="1"/>
          </p:cNvGraphicFramePr>
          <p:nvPr>
            <p:extLst>
              <p:ext uri="{D42A27DB-BD31-4B8C-83A1-F6EECF244321}">
                <p14:modId xmlns:p14="http://schemas.microsoft.com/office/powerpoint/2010/main" val="298683609"/>
              </p:ext>
            </p:extLst>
          </p:nvPr>
        </p:nvGraphicFramePr>
        <p:xfrm>
          <a:off x="996950" y="3019425"/>
          <a:ext cx="2459038" cy="758825"/>
        </p:xfrm>
        <a:graphic>
          <a:graphicData uri="http://schemas.openxmlformats.org/presentationml/2006/ole">
            <mc:AlternateContent xmlns:mc="http://schemas.openxmlformats.org/markup-compatibility/2006">
              <mc:Choice xmlns:v="urn:schemas-microsoft-com:vml" Requires="v">
                <p:oleObj spid="_x0000_s1154" name="数式" r:id="rId3" imgW="1447560" imgH="457200" progId="Equation.3">
                  <p:embed/>
                </p:oleObj>
              </mc:Choice>
              <mc:Fallback>
                <p:oleObj name="数式" r:id="rId3" imgW="1447560" imgH="457200" progId="Equation.3">
                  <p:embed/>
                  <p:pic>
                    <p:nvPicPr>
                      <p:cNvPr id="75" name="Object 12"/>
                      <p:cNvPicPr>
                        <a:picLocks noChangeAspect="1" noChangeArrowheads="1"/>
                      </p:cNvPicPr>
                      <p:nvPr/>
                    </p:nvPicPr>
                    <p:blipFill>
                      <a:blip r:embed="rId4"/>
                      <a:srcRect/>
                      <a:stretch>
                        <a:fillRect/>
                      </a:stretch>
                    </p:blipFill>
                    <p:spPr bwMode="auto">
                      <a:xfrm>
                        <a:off x="996950" y="3019425"/>
                        <a:ext cx="2459038" cy="758825"/>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6" name="Object 13"/>
          <p:cNvGraphicFramePr>
            <a:graphicFrameLocks noChangeAspect="1"/>
          </p:cNvGraphicFramePr>
          <p:nvPr>
            <p:extLst>
              <p:ext uri="{D42A27DB-BD31-4B8C-83A1-F6EECF244321}">
                <p14:modId xmlns:p14="http://schemas.microsoft.com/office/powerpoint/2010/main" val="2122501630"/>
              </p:ext>
            </p:extLst>
          </p:nvPr>
        </p:nvGraphicFramePr>
        <p:xfrm>
          <a:off x="393205" y="2684091"/>
          <a:ext cx="1741488" cy="273050"/>
        </p:xfrm>
        <a:graphic>
          <a:graphicData uri="http://schemas.openxmlformats.org/presentationml/2006/ole">
            <mc:AlternateContent xmlns:mc="http://schemas.openxmlformats.org/markup-compatibility/2006">
              <mc:Choice xmlns:v="urn:schemas-microsoft-com:vml" Requires="v">
                <p:oleObj spid="_x0000_s1155" name="数式" r:id="rId5" imgW="1511280" imgH="241200" progId="Equation.3">
                  <p:embed/>
                </p:oleObj>
              </mc:Choice>
              <mc:Fallback>
                <p:oleObj name="数式" r:id="rId5" imgW="1511280" imgH="241200" progId="Equation.3">
                  <p:embed/>
                  <p:pic>
                    <p:nvPicPr>
                      <p:cNvPr id="76" name="Object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3205" y="2684091"/>
                        <a:ext cx="1741488" cy="273050"/>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7" name="Text Box 20"/>
          <p:cNvSpPr txBox="1">
            <a:spLocks noChangeArrowheads="1"/>
          </p:cNvSpPr>
          <p:nvPr/>
        </p:nvSpPr>
        <p:spPr bwMode="auto">
          <a:xfrm>
            <a:off x="209005" y="3850153"/>
            <a:ext cx="3942682"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ja-JP" dirty="0">
                <a:latin typeface="Symbol" panose="05050102010706020507" pitchFamily="18" charset="2"/>
              </a:rPr>
              <a:t>e</a:t>
            </a:r>
            <a:r>
              <a:rPr lang="en-US" altLang="ja-JP" dirty="0"/>
              <a:t> </a:t>
            </a:r>
            <a:r>
              <a:rPr lang="ja-JP" altLang="en-US" dirty="0"/>
              <a:t>： </a:t>
            </a:r>
            <a:r>
              <a:rPr lang="en-US" altLang="ja-JP" dirty="0" smtClean="0">
                <a:ea typeface="HGP明朝E" panose="02020900000000000000" pitchFamily="18" charset="-128"/>
              </a:rPr>
              <a:t>efficiency     </a:t>
            </a:r>
            <a:r>
              <a:rPr lang="en-US" altLang="ja-JP" i="1" dirty="0" smtClean="0"/>
              <a:t>N</a:t>
            </a:r>
            <a:r>
              <a:rPr lang="en-US" altLang="ja-JP" dirty="0" smtClean="0"/>
              <a:t> </a:t>
            </a:r>
            <a:r>
              <a:rPr lang="ja-JP" altLang="en-US" dirty="0"/>
              <a:t>： </a:t>
            </a:r>
            <a:r>
              <a:rPr lang="en-US" altLang="ja-JP" dirty="0"/>
              <a:t>Total </a:t>
            </a:r>
            <a:r>
              <a:rPr lang="en-US" altLang="ja-JP" dirty="0">
                <a:latin typeface="Symbol" panose="05050102010706020507" pitchFamily="18" charset="2"/>
                <a:ea typeface="HGP明朝E" panose="02020900000000000000" pitchFamily="18" charset="-128"/>
              </a:rPr>
              <a:t>b</a:t>
            </a:r>
            <a:r>
              <a:rPr lang="en-US" altLang="ja-JP" dirty="0">
                <a:ea typeface="HGP明朝E" panose="02020900000000000000" pitchFamily="18" charset="-128"/>
              </a:rPr>
              <a:t> decay counts</a:t>
            </a:r>
          </a:p>
        </p:txBody>
      </p:sp>
      <p:pic>
        <p:nvPicPr>
          <p:cNvPr id="8" name="図 7"/>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06173" y="1117164"/>
            <a:ext cx="2414344" cy="1412940"/>
          </a:xfrm>
          <a:prstGeom prst="rect">
            <a:avLst/>
          </a:prstGeom>
        </p:spPr>
      </p:pic>
      <p:sp>
        <p:nvSpPr>
          <p:cNvPr id="9" name="テキスト ボックス 8"/>
          <p:cNvSpPr txBox="1"/>
          <p:nvPr/>
        </p:nvSpPr>
        <p:spPr>
          <a:xfrm>
            <a:off x="3158104" y="2172556"/>
            <a:ext cx="380232" cy="523220"/>
          </a:xfrm>
          <a:prstGeom prst="rect">
            <a:avLst/>
          </a:prstGeom>
          <a:noFill/>
        </p:spPr>
        <p:txBody>
          <a:bodyPr wrap="none" rtlCol="0">
            <a:spAutoFit/>
          </a:bodyPr>
          <a:lstStyle/>
          <a:p>
            <a:r>
              <a:rPr kumimoji="1" lang="en-US" altLang="ja-JP" sz="2800" dirty="0" smtClean="0"/>
              <a:t>R</a:t>
            </a:r>
            <a:endParaRPr kumimoji="1" lang="ja-JP" altLang="en-US" sz="2800" dirty="0"/>
          </a:p>
        </p:txBody>
      </p:sp>
      <p:sp>
        <p:nvSpPr>
          <p:cNvPr id="10" name="テキスト ボックス 9"/>
          <p:cNvSpPr txBox="1"/>
          <p:nvPr/>
        </p:nvSpPr>
        <p:spPr>
          <a:xfrm>
            <a:off x="944666" y="2172556"/>
            <a:ext cx="335348" cy="523220"/>
          </a:xfrm>
          <a:prstGeom prst="rect">
            <a:avLst/>
          </a:prstGeom>
          <a:noFill/>
        </p:spPr>
        <p:txBody>
          <a:bodyPr wrap="none" rtlCol="0">
            <a:spAutoFit/>
          </a:bodyPr>
          <a:lstStyle/>
          <a:p>
            <a:r>
              <a:rPr lang="en-US" altLang="ja-JP" sz="2800" dirty="0"/>
              <a:t>L</a:t>
            </a:r>
            <a:endParaRPr kumimoji="1" lang="ja-JP" altLang="en-US" sz="2800" dirty="0"/>
          </a:p>
        </p:txBody>
      </p:sp>
      <p:sp>
        <p:nvSpPr>
          <p:cNvPr id="11" name="テキスト ボックス 10"/>
          <p:cNvSpPr txBox="1"/>
          <p:nvPr/>
        </p:nvSpPr>
        <p:spPr>
          <a:xfrm>
            <a:off x="3335385" y="1693017"/>
            <a:ext cx="893193" cy="369332"/>
          </a:xfrm>
          <a:prstGeom prst="rect">
            <a:avLst/>
          </a:prstGeom>
          <a:noFill/>
        </p:spPr>
        <p:txBody>
          <a:bodyPr wrap="none" rtlCol="0">
            <a:spAutoFit/>
          </a:bodyPr>
          <a:lstStyle/>
          <a:p>
            <a:r>
              <a:rPr lang="en-US" altLang="ja-JP" i="1" dirty="0" smtClean="0">
                <a:latin typeface="Symbol" panose="05050102010706020507" pitchFamily="18" charset="2"/>
              </a:rPr>
              <a:t>q</a:t>
            </a:r>
            <a:r>
              <a:rPr lang="en-US" altLang="ja-JP" dirty="0" smtClean="0">
                <a:latin typeface="Symbol" panose="05050102010706020507" pitchFamily="18" charset="2"/>
              </a:rPr>
              <a:t> </a:t>
            </a:r>
            <a:r>
              <a:rPr lang="en-US" altLang="ja-JP" dirty="0" smtClean="0"/>
              <a:t>= 0°</a:t>
            </a:r>
          </a:p>
        </p:txBody>
      </p:sp>
      <p:sp>
        <p:nvSpPr>
          <p:cNvPr id="12" name="テキスト ボックス 11"/>
          <p:cNvSpPr txBox="1"/>
          <p:nvPr/>
        </p:nvSpPr>
        <p:spPr>
          <a:xfrm>
            <a:off x="151144" y="1722376"/>
            <a:ext cx="1112805" cy="369332"/>
          </a:xfrm>
          <a:prstGeom prst="rect">
            <a:avLst/>
          </a:prstGeom>
          <a:noFill/>
        </p:spPr>
        <p:txBody>
          <a:bodyPr wrap="none" rtlCol="0">
            <a:spAutoFit/>
          </a:bodyPr>
          <a:lstStyle/>
          <a:p>
            <a:r>
              <a:rPr lang="en-US" altLang="ja-JP" i="1" dirty="0" smtClean="0">
                <a:latin typeface="Symbol" panose="05050102010706020507" pitchFamily="18" charset="2"/>
              </a:rPr>
              <a:t>q</a:t>
            </a:r>
            <a:r>
              <a:rPr lang="en-US" altLang="ja-JP" dirty="0" smtClean="0">
                <a:latin typeface="Symbol" panose="05050102010706020507" pitchFamily="18" charset="2"/>
              </a:rPr>
              <a:t> </a:t>
            </a:r>
            <a:r>
              <a:rPr lang="en-US" altLang="ja-JP" dirty="0" smtClean="0"/>
              <a:t>= 180°</a:t>
            </a:r>
          </a:p>
        </p:txBody>
      </p:sp>
      <p:grpSp>
        <p:nvGrpSpPr>
          <p:cNvPr id="14" name="グループ化 13"/>
          <p:cNvGrpSpPr/>
          <p:nvPr/>
        </p:nvGrpSpPr>
        <p:grpSpPr>
          <a:xfrm>
            <a:off x="4062560" y="1143746"/>
            <a:ext cx="5172234" cy="2731442"/>
            <a:chOff x="4062560" y="1143746"/>
            <a:chExt cx="5172234" cy="2731442"/>
          </a:xfrm>
        </p:grpSpPr>
        <p:grpSp>
          <p:nvGrpSpPr>
            <p:cNvPr id="15" name="グループ化 14"/>
            <p:cNvGrpSpPr/>
            <p:nvPr/>
          </p:nvGrpSpPr>
          <p:grpSpPr>
            <a:xfrm>
              <a:off x="4065342" y="1143746"/>
              <a:ext cx="5169452" cy="2731442"/>
              <a:chOff x="4065342" y="1143746"/>
              <a:chExt cx="5169452" cy="2731442"/>
            </a:xfrm>
          </p:grpSpPr>
          <p:grpSp>
            <p:nvGrpSpPr>
              <p:cNvPr id="18" name="グループ化 17"/>
              <p:cNvGrpSpPr/>
              <p:nvPr/>
            </p:nvGrpSpPr>
            <p:grpSpPr>
              <a:xfrm>
                <a:off x="4145574" y="1143746"/>
                <a:ext cx="5089220" cy="2731442"/>
                <a:chOff x="4145574" y="1143746"/>
                <a:chExt cx="5089220" cy="2731442"/>
              </a:xfrm>
            </p:grpSpPr>
            <p:sp>
              <p:nvSpPr>
                <p:cNvPr id="20" name="正方形/長方形 19"/>
                <p:cNvSpPr/>
                <p:nvPr/>
              </p:nvSpPr>
              <p:spPr>
                <a:xfrm>
                  <a:off x="5110745" y="1143746"/>
                  <a:ext cx="3875605" cy="2731442"/>
                </a:xfrm>
                <a:prstGeom prst="rect">
                  <a:avLst/>
                </a:prstGeom>
                <a:solidFill>
                  <a:schemeClr val="tx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1" name="図 20"/>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746746" y="1333522"/>
                  <a:ext cx="2447104" cy="942691"/>
                </a:xfrm>
                <a:prstGeom prst="rect">
                  <a:avLst/>
                </a:prstGeom>
              </p:spPr>
            </p:pic>
            <p:graphicFrame>
              <p:nvGraphicFramePr>
                <p:cNvPr id="22" name="Object 3"/>
                <p:cNvGraphicFramePr>
                  <a:graphicFrameLocks noChangeAspect="1"/>
                </p:cNvGraphicFramePr>
                <p:nvPr>
                  <p:extLst>
                    <p:ext uri="{D42A27DB-BD31-4B8C-83A1-F6EECF244321}">
                      <p14:modId xmlns:p14="http://schemas.microsoft.com/office/powerpoint/2010/main" val="4265694009"/>
                    </p:ext>
                  </p:extLst>
                </p:nvPr>
              </p:nvGraphicFramePr>
              <p:xfrm>
                <a:off x="5908675" y="3000375"/>
                <a:ext cx="2403475" cy="787400"/>
              </p:xfrm>
              <a:graphic>
                <a:graphicData uri="http://schemas.openxmlformats.org/presentationml/2006/ole">
                  <mc:AlternateContent xmlns:mc="http://schemas.openxmlformats.org/markup-compatibility/2006">
                    <mc:Choice xmlns:v="urn:schemas-microsoft-com:vml" Requires="v">
                      <p:oleObj spid="_x0000_s1156" name="数式" r:id="rId9" imgW="1447560" imgH="457200" progId="Equation.3">
                        <p:embed/>
                      </p:oleObj>
                    </mc:Choice>
                    <mc:Fallback>
                      <p:oleObj name="数式" r:id="rId9" imgW="1447560" imgH="457200" progId="Equation.3">
                        <p:embed/>
                        <p:pic>
                          <p:nvPicPr>
                            <p:cNvPr id="121" name="Object 3"/>
                            <p:cNvPicPr>
                              <a:picLocks noChangeAspect="1" noChangeArrowheads="1"/>
                            </p:cNvPicPr>
                            <p:nvPr/>
                          </p:nvPicPr>
                          <p:blipFill>
                            <a:blip r:embed="rId10"/>
                            <a:srcRect/>
                            <a:stretch>
                              <a:fillRect/>
                            </a:stretch>
                          </p:blipFill>
                          <p:spPr bwMode="auto">
                            <a:xfrm>
                              <a:off x="5908675" y="3000375"/>
                              <a:ext cx="2403475" cy="7874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oleObj>
                    </mc:Fallback>
                  </mc:AlternateContent>
                </a:graphicData>
              </a:graphic>
            </p:graphicFrame>
            <p:sp>
              <p:nvSpPr>
                <p:cNvPr id="23" name="左右矢印 22"/>
                <p:cNvSpPr/>
                <p:nvPr/>
              </p:nvSpPr>
              <p:spPr>
                <a:xfrm>
                  <a:off x="4145574" y="1681476"/>
                  <a:ext cx="855448" cy="479395"/>
                </a:xfrm>
                <a:prstGeom prst="lef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kumimoji="1" lang="ja-JP" altLang="en-US"/>
                </a:p>
              </p:txBody>
            </p:sp>
            <p:sp>
              <p:nvSpPr>
                <p:cNvPr id="24" name="テキスト ボックス 23"/>
                <p:cNvSpPr txBox="1"/>
                <p:nvPr/>
              </p:nvSpPr>
              <p:spPr>
                <a:xfrm>
                  <a:off x="7931873" y="2172556"/>
                  <a:ext cx="380232" cy="523220"/>
                </a:xfrm>
                <a:prstGeom prst="rect">
                  <a:avLst/>
                </a:prstGeom>
                <a:noFill/>
              </p:spPr>
              <p:txBody>
                <a:bodyPr wrap="none" rtlCol="0">
                  <a:spAutoFit/>
                </a:bodyPr>
                <a:lstStyle/>
                <a:p>
                  <a:r>
                    <a:rPr kumimoji="1" lang="en-US" altLang="ja-JP" sz="2800" dirty="0" smtClean="0"/>
                    <a:t>R</a:t>
                  </a:r>
                  <a:endParaRPr kumimoji="1" lang="ja-JP" altLang="en-US" sz="2800" dirty="0"/>
                </a:p>
              </p:txBody>
            </p:sp>
            <p:sp>
              <p:nvSpPr>
                <p:cNvPr id="25" name="テキスト ボックス 24"/>
                <p:cNvSpPr txBox="1"/>
                <p:nvPr/>
              </p:nvSpPr>
              <p:spPr>
                <a:xfrm>
                  <a:off x="5689041" y="2160871"/>
                  <a:ext cx="335348" cy="523220"/>
                </a:xfrm>
                <a:prstGeom prst="rect">
                  <a:avLst/>
                </a:prstGeom>
                <a:noFill/>
              </p:spPr>
              <p:txBody>
                <a:bodyPr wrap="none" rtlCol="0">
                  <a:spAutoFit/>
                </a:bodyPr>
                <a:lstStyle/>
                <a:p>
                  <a:r>
                    <a:rPr lang="en-US" altLang="ja-JP" sz="2800" dirty="0"/>
                    <a:t>L</a:t>
                  </a:r>
                  <a:endParaRPr kumimoji="1" lang="ja-JP" altLang="en-US" sz="2800" dirty="0"/>
                </a:p>
              </p:txBody>
            </p:sp>
            <p:sp>
              <p:nvSpPr>
                <p:cNvPr id="26" name="テキスト ボックス 25"/>
                <p:cNvSpPr txBox="1"/>
                <p:nvPr/>
              </p:nvSpPr>
              <p:spPr>
                <a:xfrm>
                  <a:off x="5109649" y="1715806"/>
                  <a:ext cx="893193" cy="369332"/>
                </a:xfrm>
                <a:prstGeom prst="rect">
                  <a:avLst/>
                </a:prstGeom>
                <a:noFill/>
              </p:spPr>
              <p:txBody>
                <a:bodyPr wrap="none" rtlCol="0">
                  <a:spAutoFit/>
                </a:bodyPr>
                <a:lstStyle/>
                <a:p>
                  <a:r>
                    <a:rPr lang="en-US" altLang="ja-JP" i="1" dirty="0" smtClean="0">
                      <a:latin typeface="Symbol" panose="05050102010706020507" pitchFamily="18" charset="2"/>
                    </a:rPr>
                    <a:t>q</a:t>
                  </a:r>
                  <a:r>
                    <a:rPr lang="en-US" altLang="ja-JP" dirty="0" smtClean="0">
                      <a:latin typeface="Symbol" panose="05050102010706020507" pitchFamily="18" charset="2"/>
                    </a:rPr>
                    <a:t> </a:t>
                  </a:r>
                  <a:r>
                    <a:rPr lang="en-US" altLang="ja-JP" dirty="0" smtClean="0"/>
                    <a:t>= 0°</a:t>
                  </a:r>
                </a:p>
              </p:txBody>
            </p:sp>
            <p:sp>
              <p:nvSpPr>
                <p:cNvPr id="27" name="テキスト ボックス 26"/>
                <p:cNvSpPr txBox="1"/>
                <p:nvPr/>
              </p:nvSpPr>
              <p:spPr>
                <a:xfrm>
                  <a:off x="8121989" y="1704041"/>
                  <a:ext cx="1112805" cy="369332"/>
                </a:xfrm>
                <a:prstGeom prst="rect">
                  <a:avLst/>
                </a:prstGeom>
                <a:noFill/>
              </p:spPr>
              <p:txBody>
                <a:bodyPr wrap="none" rtlCol="0">
                  <a:spAutoFit/>
                </a:bodyPr>
                <a:lstStyle/>
                <a:p>
                  <a:r>
                    <a:rPr lang="en-US" altLang="ja-JP" i="1" dirty="0" smtClean="0">
                      <a:latin typeface="Symbol" panose="05050102010706020507" pitchFamily="18" charset="2"/>
                    </a:rPr>
                    <a:t>q</a:t>
                  </a:r>
                  <a:r>
                    <a:rPr lang="en-US" altLang="ja-JP" dirty="0" smtClean="0">
                      <a:latin typeface="Symbol" panose="05050102010706020507" pitchFamily="18" charset="2"/>
                    </a:rPr>
                    <a:t> </a:t>
                  </a:r>
                  <a:r>
                    <a:rPr lang="en-US" altLang="ja-JP" dirty="0" smtClean="0"/>
                    <a:t>= 180°</a:t>
                  </a:r>
                </a:p>
              </p:txBody>
            </p:sp>
          </p:grpSp>
          <p:sp>
            <p:nvSpPr>
              <p:cNvPr id="19" name="テキスト ボックス 18"/>
              <p:cNvSpPr txBox="1"/>
              <p:nvPr/>
            </p:nvSpPr>
            <p:spPr>
              <a:xfrm>
                <a:off x="4065342" y="2222426"/>
                <a:ext cx="1058303" cy="400110"/>
              </a:xfrm>
              <a:prstGeom prst="rect">
                <a:avLst/>
              </a:prstGeom>
              <a:noFill/>
            </p:spPr>
            <p:txBody>
              <a:bodyPr wrap="none" rtlCol="0">
                <a:spAutoFit/>
              </a:bodyPr>
              <a:lstStyle/>
              <a:p>
                <a:r>
                  <a:rPr kumimoji="1" lang="en-US" altLang="ja-JP" sz="2000" b="1" dirty="0" smtClean="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spin flip</a:t>
                </a:r>
                <a:endParaRPr kumimoji="1" lang="ja-JP" altLang="en-US" sz="2000" b="1"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sp>
          <p:nvSpPr>
            <p:cNvPr id="16" name="テキスト ボックス 15"/>
            <p:cNvSpPr txBox="1"/>
            <p:nvPr/>
          </p:nvSpPr>
          <p:spPr>
            <a:xfrm>
              <a:off x="4062560" y="2492708"/>
              <a:ext cx="1187954" cy="307777"/>
            </a:xfrm>
            <a:prstGeom prst="rect">
              <a:avLst/>
            </a:prstGeom>
            <a:noFill/>
          </p:spPr>
          <p:txBody>
            <a:bodyPr wrap="none" rtlCol="0">
              <a:spAutoFit/>
            </a:bodyPr>
            <a:lstStyle/>
            <a:p>
              <a:r>
                <a:rPr kumimoji="1" lang="en-US" altLang="ja-JP" sz="1400" b="1" dirty="0" smtClean="0"/>
                <a:t>every 100sec</a:t>
              </a:r>
              <a:endParaRPr kumimoji="1" lang="ja-JP" altLang="en-US" sz="1400" b="1" dirty="0"/>
            </a:p>
          </p:txBody>
        </p:sp>
        <p:graphicFrame>
          <p:nvGraphicFramePr>
            <p:cNvPr id="17" name="Object 13"/>
            <p:cNvGraphicFramePr>
              <a:graphicFrameLocks noChangeAspect="1"/>
            </p:cNvGraphicFramePr>
            <p:nvPr>
              <p:extLst>
                <p:ext uri="{D42A27DB-BD31-4B8C-83A1-F6EECF244321}">
                  <p14:modId xmlns:p14="http://schemas.microsoft.com/office/powerpoint/2010/main" val="2060611675"/>
                </p:ext>
              </p:extLst>
            </p:nvPr>
          </p:nvGraphicFramePr>
          <p:xfrm>
            <a:off x="5337175" y="2633663"/>
            <a:ext cx="1874838" cy="323850"/>
          </p:xfrm>
          <a:graphic>
            <a:graphicData uri="http://schemas.openxmlformats.org/presentationml/2006/ole">
              <mc:AlternateContent xmlns:mc="http://schemas.openxmlformats.org/markup-compatibility/2006">
                <mc:Choice xmlns:v="urn:schemas-microsoft-com:vml" Requires="v">
                  <p:oleObj spid="_x0000_s1157" name="数式" r:id="rId11" imgW="1231560" imgH="215640" progId="Equation.3">
                    <p:embed/>
                  </p:oleObj>
                </mc:Choice>
                <mc:Fallback>
                  <p:oleObj name="数式" r:id="rId11" imgW="1231560" imgH="215640" progId="Equation.3">
                    <p:embed/>
                    <p:pic>
                      <p:nvPicPr>
                        <p:cNvPr id="34" name="Object 13"/>
                        <p:cNvPicPr>
                          <a:picLocks noChangeAspect="1" noChangeArrowheads="1"/>
                        </p:cNvPicPr>
                        <p:nvPr/>
                      </p:nvPicPr>
                      <p:blipFill>
                        <a:blip r:embed="rId12"/>
                        <a:srcRect/>
                        <a:stretch>
                          <a:fillRect/>
                        </a:stretch>
                      </p:blipFill>
                      <p:spPr bwMode="auto">
                        <a:xfrm>
                          <a:off x="5337175" y="2633663"/>
                          <a:ext cx="1874838" cy="323850"/>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pSp>
      <p:grpSp>
        <p:nvGrpSpPr>
          <p:cNvPr id="35" name="グループ化 34"/>
          <p:cNvGrpSpPr/>
          <p:nvPr/>
        </p:nvGrpSpPr>
        <p:grpSpPr>
          <a:xfrm>
            <a:off x="388560" y="4538863"/>
            <a:ext cx="8467383" cy="2177549"/>
            <a:chOff x="388560" y="4538863"/>
            <a:chExt cx="8467383" cy="2177549"/>
          </a:xfrm>
        </p:grpSpPr>
        <p:grpSp>
          <p:nvGrpSpPr>
            <p:cNvPr id="29" name="グループ化 28"/>
            <p:cNvGrpSpPr/>
            <p:nvPr/>
          </p:nvGrpSpPr>
          <p:grpSpPr>
            <a:xfrm>
              <a:off x="388560" y="4538863"/>
              <a:ext cx="8467383" cy="2177549"/>
              <a:chOff x="388560" y="4538863"/>
              <a:chExt cx="8467383" cy="2177549"/>
            </a:xfrm>
          </p:grpSpPr>
          <p:sp>
            <p:nvSpPr>
              <p:cNvPr id="31" name="テキスト ボックス 30"/>
              <p:cNvSpPr txBox="1"/>
              <p:nvPr/>
            </p:nvSpPr>
            <p:spPr>
              <a:xfrm>
                <a:off x="388560" y="4538863"/>
                <a:ext cx="8467383" cy="461665"/>
              </a:xfrm>
              <a:prstGeom prst="rect">
                <a:avLst/>
              </a:prstGeom>
              <a:noFill/>
            </p:spPr>
            <p:txBody>
              <a:bodyPr wrap="none" rtlCol="0">
                <a:spAutoFit/>
              </a:bodyPr>
              <a:lstStyle/>
              <a:p>
                <a:r>
                  <a:rPr lang="en-US" altLang="ja-JP" sz="2400" i="1" dirty="0" smtClean="0">
                    <a:latin typeface="Times New Roman" panose="02020603050405020304" pitchFamily="18" charset="0"/>
                    <a:ea typeface="Arial Unicode MS" panose="020B0604020202020204" pitchFamily="50" charset="-128"/>
                    <a:cs typeface="Times New Roman" panose="02020603050405020304" pitchFamily="18" charset="0"/>
                  </a:rPr>
                  <a:t>AP</a:t>
                </a:r>
                <a:r>
                  <a:rPr lang="en-US" altLang="ja-JP" sz="2400" dirty="0" smtClean="0">
                    <a:latin typeface="Arial Unicode MS" panose="020B0604020202020204" pitchFamily="50" charset="-128"/>
                    <a:ea typeface="Arial Unicode MS" panose="020B0604020202020204" pitchFamily="50" charset="-128"/>
                    <a:cs typeface="Arial Unicode MS" panose="020B0604020202020204" pitchFamily="50" charset="-128"/>
                  </a:rPr>
                  <a:t>-values are measured </a:t>
                </a:r>
                <a:r>
                  <a:rPr lang="en-US" altLang="ja-JP" sz="2400" dirty="0" smtClean="0">
                    <a:solidFill>
                      <a:srgbClr val="C00000"/>
                    </a:solidFill>
                    <a:latin typeface="Arial Unicode MS" panose="020B0604020202020204" pitchFamily="50" charset="-128"/>
                    <a:ea typeface="Arial Unicode MS" panose="020B0604020202020204" pitchFamily="50" charset="-128"/>
                    <a:cs typeface="Arial Unicode MS" panose="020B0604020202020204" pitchFamily="50" charset="-128"/>
                  </a:rPr>
                  <a:t>freely from instrumental asymmetry</a:t>
                </a:r>
                <a:r>
                  <a:rPr lang="en-US" altLang="ja-JP" sz="2400" dirty="0" smtClean="0">
                    <a:latin typeface="Arial Unicode MS" panose="020B0604020202020204" pitchFamily="50" charset="-128"/>
                    <a:ea typeface="Arial Unicode MS" panose="020B0604020202020204" pitchFamily="50" charset="-128"/>
                    <a:cs typeface="Arial Unicode MS" panose="020B0604020202020204" pitchFamily="50" charset="-128"/>
                  </a:rPr>
                  <a:t>.</a:t>
                </a:r>
                <a:endParaRPr kumimoji="1" lang="ja-JP" altLang="en-US" sz="24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2" name="テキスト ボックス 31"/>
              <p:cNvSpPr txBox="1"/>
              <p:nvPr/>
            </p:nvSpPr>
            <p:spPr>
              <a:xfrm>
                <a:off x="1728813" y="6008526"/>
                <a:ext cx="6374197" cy="707886"/>
              </a:xfrm>
              <a:prstGeom prst="rect">
                <a:avLst/>
              </a:prstGeom>
              <a:noFill/>
            </p:spPr>
            <p:txBody>
              <a:bodyPr wrap="square" rtlCol="0">
                <a:spAutoFit/>
              </a:bodyPr>
              <a:lstStyle/>
              <a:p>
                <a:r>
                  <a:rPr lang="en-US" altLang="ja-JP" sz="2000" i="1" dirty="0" smtClean="0">
                    <a:latin typeface="Times New Roman" panose="02020603050405020304" pitchFamily="18" charset="0"/>
                    <a:ea typeface="Arial Unicode MS" panose="020B0604020202020204" pitchFamily="50" charset="-128"/>
                    <a:cs typeface="Times New Roman" panose="02020603050405020304" pitchFamily="18" charset="0"/>
                  </a:rPr>
                  <a:t>P </a:t>
                </a:r>
                <a:r>
                  <a:rPr lang="en-US" altLang="ja-JP" sz="2000" dirty="0" smtClean="0">
                    <a:latin typeface="Arial Unicode MS" panose="020B0604020202020204" pitchFamily="50" charset="-128"/>
                    <a:ea typeface="Arial Unicode MS" panose="020B0604020202020204" pitchFamily="50" charset="-128"/>
                    <a:cs typeface="Arial Unicode MS" panose="020B0604020202020204" pitchFamily="50" charset="-128"/>
                  </a:rPr>
                  <a:t>is common for all </a:t>
                </a:r>
                <a:r>
                  <a:rPr lang="en-US" altLang="ja-JP" sz="2000" dirty="0" smtClean="0">
                    <a:latin typeface="Symbol" panose="05050102010706020507" pitchFamily="18" charset="2"/>
                    <a:ea typeface="Arial Unicode MS" panose="020B0604020202020204" pitchFamily="50" charset="-128"/>
                    <a:cs typeface="Arial Unicode MS" panose="020B0604020202020204" pitchFamily="50" charset="-128"/>
                  </a:rPr>
                  <a:t>b</a:t>
                </a:r>
                <a:r>
                  <a:rPr lang="en-US" altLang="ja-JP" sz="2000" dirty="0" smtClean="0">
                    <a:latin typeface="Arial Unicode MS" panose="020B0604020202020204" pitchFamily="50" charset="-128"/>
                    <a:ea typeface="Arial Unicode MS" panose="020B0604020202020204" pitchFamily="50" charset="-128"/>
                    <a:cs typeface="Arial Unicode MS" panose="020B0604020202020204" pitchFamily="50" charset="-128"/>
                  </a:rPr>
                  <a:t>-transitions </a:t>
                </a:r>
              </a:p>
              <a:p>
                <a:r>
                  <a:rPr lang="en-US" altLang="ja-JP" sz="2000" dirty="0" smtClean="0">
                    <a:latin typeface="Arial Unicode MS" panose="020B0604020202020204" pitchFamily="50" charset="-128"/>
                    <a:ea typeface="Arial Unicode MS" panose="020B0604020202020204" pitchFamily="50" charset="-128"/>
                    <a:cs typeface="Arial Unicode MS" panose="020B0604020202020204" pitchFamily="50" charset="-128"/>
                  </a:rPr>
                  <a:t>and can be determined by comparing two transitions.</a:t>
                </a:r>
                <a:endParaRPr kumimoji="1"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mc:AlternateContent xmlns:mc="http://schemas.openxmlformats.org/markup-compatibility/2006" xmlns:a14="http://schemas.microsoft.com/office/drawing/2010/main">
          <mc:Choice Requires="a14">
            <p:sp>
              <p:nvSpPr>
                <p:cNvPr id="33" name="テキスト ボックス 32"/>
                <p:cNvSpPr txBox="1"/>
                <p:nvPr/>
              </p:nvSpPr>
              <p:spPr>
                <a:xfrm>
                  <a:off x="1971692" y="5097172"/>
                  <a:ext cx="2041373" cy="814710"/>
                </a:xfrm>
                <a:prstGeom prst="rect">
                  <a:avLst/>
                </a:prstGeom>
                <a:noFill/>
              </p:spPr>
              <p:txBody>
                <a:bodyPr wrap="square" lIns="0" tIns="0" rIns="0" bIns="0" rtlCol="0">
                  <a:spAutoFit/>
                </a:bodyPr>
                <a:lstStyle/>
                <a:p>
                  <a14:m>
                    <m:oMath xmlns:m="http://schemas.openxmlformats.org/officeDocument/2006/math">
                      <m:r>
                        <a:rPr lang="en-US" altLang="ja-JP" sz="2800" i="1" smtClean="0">
                          <a:latin typeface="Cambria Math" panose="02040503050406030204" pitchFamily="18" charset="0"/>
                          <a:ea typeface="Cambria Math" panose="02040503050406030204" pitchFamily="18" charset="0"/>
                        </a:rPr>
                        <m:t>𝐴𝑃</m:t>
                      </m:r>
                    </m:oMath>
                  </a14:m>
                  <a:r>
                    <a:rPr lang="en-US" altLang="ja-JP" sz="2800" dirty="0" smtClean="0">
                      <a:ea typeface="Cambria Math" panose="02040503050406030204" pitchFamily="18" charset="0"/>
                    </a:rPr>
                    <a:t> </a:t>
                  </a:r>
                  <a14:m>
                    <m:oMath xmlns:m="http://schemas.openxmlformats.org/officeDocument/2006/math">
                      <m:r>
                        <a:rPr lang="en-US" altLang="ja-JP" sz="3200" i="1" dirty="0" smtClean="0">
                          <a:latin typeface="Cambria Math" panose="02040503050406030204" pitchFamily="18" charset="0"/>
                          <a:ea typeface="Cambria Math" panose="02040503050406030204" pitchFamily="18" charset="0"/>
                        </a:rPr>
                        <m:t>=</m:t>
                      </m:r>
                      <m:r>
                        <a:rPr lang="en-US" altLang="ja-JP" sz="3200" b="0" i="1" dirty="0" smtClean="0">
                          <a:latin typeface="Cambria Math" panose="02040503050406030204" pitchFamily="18" charset="0"/>
                          <a:ea typeface="Cambria Math" panose="02040503050406030204" pitchFamily="18" charset="0"/>
                        </a:rPr>
                        <m:t> </m:t>
                      </m:r>
                      <m:f>
                        <m:fPr>
                          <m:ctrlPr>
                            <a:rPr lang="en-US" altLang="ja-JP" sz="3200" b="0" i="1" dirty="0" smtClean="0">
                              <a:latin typeface="Cambria Math" panose="02040503050406030204" pitchFamily="18" charset="0"/>
                              <a:ea typeface="Cambria Math" panose="02040503050406030204" pitchFamily="18" charset="0"/>
                            </a:rPr>
                          </m:ctrlPr>
                        </m:fPr>
                        <m:num>
                          <m:rad>
                            <m:radPr>
                              <m:degHide m:val="on"/>
                              <m:ctrlPr>
                                <a:rPr lang="en-US" altLang="ja-JP" sz="3200" b="0" i="1" dirty="0" smtClean="0">
                                  <a:latin typeface="Cambria Math" panose="02040503050406030204" pitchFamily="18" charset="0"/>
                                  <a:ea typeface="Cambria Math" panose="02040503050406030204" pitchFamily="18" charset="0"/>
                                </a:rPr>
                              </m:ctrlPr>
                            </m:radPr>
                            <m:deg/>
                            <m:e>
                              <m:r>
                                <a:rPr lang="en-US" altLang="ja-JP" sz="3200" b="0" i="1" dirty="0" smtClean="0">
                                  <a:latin typeface="Cambria Math" panose="02040503050406030204" pitchFamily="18" charset="0"/>
                                  <a:ea typeface="Cambria Math" panose="02040503050406030204" pitchFamily="18" charset="0"/>
                                </a:rPr>
                                <m:t>𝑅</m:t>
                              </m:r>
                            </m:e>
                          </m:rad>
                          <m:r>
                            <a:rPr lang="en-US" altLang="ja-JP" sz="3200" b="0" i="1" dirty="0" smtClean="0">
                              <a:latin typeface="Cambria Math" panose="02040503050406030204" pitchFamily="18" charset="0"/>
                              <a:ea typeface="Cambria Math" panose="02040503050406030204" pitchFamily="18" charset="0"/>
                            </a:rPr>
                            <m:t>−1</m:t>
                          </m:r>
                        </m:num>
                        <m:den>
                          <m:rad>
                            <m:radPr>
                              <m:degHide m:val="on"/>
                              <m:ctrlPr>
                                <a:rPr lang="en-US" altLang="ja-JP" sz="3200" b="0" i="1" dirty="0" smtClean="0">
                                  <a:latin typeface="Cambria Math" panose="02040503050406030204" pitchFamily="18" charset="0"/>
                                  <a:ea typeface="Cambria Math" panose="02040503050406030204" pitchFamily="18" charset="0"/>
                                </a:rPr>
                              </m:ctrlPr>
                            </m:radPr>
                            <m:deg/>
                            <m:e>
                              <m:r>
                                <a:rPr lang="en-US" altLang="ja-JP" sz="3200" b="0" i="1" dirty="0" smtClean="0">
                                  <a:latin typeface="Cambria Math" panose="02040503050406030204" pitchFamily="18" charset="0"/>
                                  <a:ea typeface="Cambria Math" panose="02040503050406030204" pitchFamily="18" charset="0"/>
                                </a:rPr>
                                <m:t>𝑅</m:t>
                              </m:r>
                            </m:e>
                          </m:rad>
                          <m:r>
                            <a:rPr lang="en-US" altLang="ja-JP" sz="3200" b="0" i="1" dirty="0" smtClean="0">
                              <a:latin typeface="Cambria Math" panose="02040503050406030204" pitchFamily="18" charset="0"/>
                              <a:ea typeface="Cambria Math" panose="02040503050406030204" pitchFamily="18" charset="0"/>
                            </a:rPr>
                            <m:t>+1</m:t>
                          </m:r>
                        </m:den>
                      </m:f>
                    </m:oMath>
                  </a14:m>
                  <a:endParaRPr kumimoji="1" lang="ja-JP" altLang="en-US" sz="2800" dirty="0"/>
                </a:p>
              </p:txBody>
            </p:sp>
          </mc:Choice>
          <mc:Fallback xmlns="">
            <p:sp>
              <p:nvSpPr>
                <p:cNvPr id="33" name="テキスト ボックス 32"/>
                <p:cNvSpPr txBox="1">
                  <a:spLocks noRot="1" noChangeAspect="1" noMove="1" noResize="1" noEditPoints="1" noAdjustHandles="1" noChangeArrowheads="1" noChangeShapeType="1" noTextEdit="1"/>
                </p:cNvSpPr>
                <p:nvPr/>
              </p:nvSpPr>
              <p:spPr>
                <a:xfrm>
                  <a:off x="1971692" y="5097172"/>
                  <a:ext cx="2041373" cy="814710"/>
                </a:xfrm>
                <a:prstGeom prst="rect">
                  <a:avLst/>
                </a:prstGeom>
                <a:blipFill>
                  <a:blip r:embed="rId13"/>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4" name="テキスト ボックス 33"/>
                <p:cNvSpPr txBox="1"/>
                <p:nvPr/>
              </p:nvSpPr>
              <p:spPr>
                <a:xfrm>
                  <a:off x="4304205" y="5097172"/>
                  <a:ext cx="2495945" cy="779188"/>
                </a:xfrm>
                <a:prstGeom prst="rect">
                  <a:avLst/>
                </a:prstGeom>
                <a:noFill/>
              </p:spPr>
              <p:txBody>
                <a:bodyPr wrap="square" lIns="0" tIns="0" rIns="0" bIns="0" rtlCol="0">
                  <a:spAutoFit/>
                </a:bodyPr>
                <a:lstStyle/>
                <a:p>
                  <a14:m>
                    <m:oMath xmlns:m="http://schemas.openxmlformats.org/officeDocument/2006/math">
                      <m:r>
                        <a:rPr lang="en-US" altLang="ja-JP" sz="2800" b="0" i="1" smtClean="0">
                          <a:latin typeface="Cambria Math" panose="02040503050406030204" pitchFamily="18" charset="0"/>
                          <a:ea typeface="Cambria Math" panose="02040503050406030204" pitchFamily="18" charset="0"/>
                        </a:rPr>
                        <m:t>(</m:t>
                      </m:r>
                      <m:r>
                        <a:rPr lang="en-US" altLang="ja-JP" sz="2800" b="0" i="1" smtClean="0">
                          <a:latin typeface="Cambria Math" panose="02040503050406030204" pitchFamily="18" charset="0"/>
                          <a:ea typeface="Cambria Math" panose="02040503050406030204" pitchFamily="18" charset="0"/>
                        </a:rPr>
                        <m:t>𝑅</m:t>
                      </m:r>
                    </m:oMath>
                  </a14:m>
                  <a:r>
                    <a:rPr lang="en-US" altLang="ja-JP" sz="2800" dirty="0" smtClean="0">
                      <a:ea typeface="Cambria Math" panose="02040503050406030204" pitchFamily="18" charset="0"/>
                    </a:rPr>
                    <a:t> </a:t>
                  </a:r>
                  <a14:m>
                    <m:oMath xmlns:m="http://schemas.openxmlformats.org/officeDocument/2006/math">
                      <m:r>
                        <a:rPr lang="en-US" altLang="ja-JP" sz="3200" i="1" dirty="0" smtClean="0">
                          <a:latin typeface="Cambria Math" panose="02040503050406030204" pitchFamily="18" charset="0"/>
                          <a:ea typeface="Cambria Math" panose="02040503050406030204" pitchFamily="18" charset="0"/>
                        </a:rPr>
                        <m:t>=</m:t>
                      </m:r>
                      <m:r>
                        <a:rPr lang="en-US" altLang="ja-JP" sz="3200" b="0" i="1" dirty="0" smtClean="0">
                          <a:latin typeface="Cambria Math" panose="02040503050406030204" pitchFamily="18" charset="0"/>
                          <a:ea typeface="Cambria Math" panose="02040503050406030204" pitchFamily="18" charset="0"/>
                        </a:rPr>
                        <m:t> </m:t>
                      </m:r>
                      <m:f>
                        <m:fPr>
                          <m:ctrlPr>
                            <a:rPr lang="en-US" altLang="ja-JP" sz="3200" b="0" i="1" dirty="0" smtClean="0">
                              <a:latin typeface="Cambria Math" panose="02040503050406030204" pitchFamily="18" charset="0"/>
                              <a:ea typeface="Cambria Math" panose="02040503050406030204" pitchFamily="18" charset="0"/>
                            </a:rPr>
                          </m:ctrlPr>
                        </m:fPr>
                        <m:num>
                          <m:sSub>
                            <m:sSubPr>
                              <m:ctrlPr>
                                <a:rPr lang="en-US" altLang="ja-JP" sz="3200" b="0" i="1" dirty="0" smtClean="0">
                                  <a:latin typeface="Cambria Math" panose="02040503050406030204" pitchFamily="18" charset="0"/>
                                  <a:ea typeface="Cambria Math" panose="02040503050406030204" pitchFamily="18" charset="0"/>
                                </a:rPr>
                              </m:ctrlPr>
                            </m:sSubPr>
                            <m:e>
                              <m:r>
                                <a:rPr lang="en-US" altLang="ja-JP" sz="3200" b="0" i="1" dirty="0" smtClean="0">
                                  <a:latin typeface="Cambria Math" panose="02040503050406030204" pitchFamily="18" charset="0"/>
                                  <a:ea typeface="Cambria Math" panose="02040503050406030204" pitchFamily="18" charset="0"/>
                                </a:rPr>
                                <m:t>𝑁</m:t>
                              </m:r>
                            </m:e>
                            <m:sub>
                              <m:r>
                                <a:rPr lang="en-US" altLang="ja-JP" sz="3200" b="0" i="1" dirty="0" smtClean="0">
                                  <a:latin typeface="Cambria Math" panose="02040503050406030204" pitchFamily="18" charset="0"/>
                                  <a:ea typeface="Cambria Math" panose="02040503050406030204" pitchFamily="18" charset="0"/>
                                </a:rPr>
                                <m:t>𝐿</m:t>
                              </m:r>
                              <m:r>
                                <a:rPr lang="en-US" altLang="ja-JP" sz="3200" b="0" i="1" dirty="0" smtClean="0">
                                  <a:latin typeface="Cambria Math" panose="02040503050406030204" pitchFamily="18" charset="0"/>
                                  <a:ea typeface="Cambria Math" panose="02040503050406030204" pitchFamily="18" charset="0"/>
                                </a:rPr>
                                <m:t>+</m:t>
                              </m:r>
                            </m:sub>
                          </m:sSub>
                          <m:r>
                            <a:rPr lang="en-US" altLang="ja-JP" sz="3200" b="0" i="1" dirty="0" smtClean="0">
                              <a:latin typeface="Cambria Math" panose="02040503050406030204" pitchFamily="18" charset="0"/>
                              <a:ea typeface="Cambria Math" panose="02040503050406030204" pitchFamily="18" charset="0"/>
                            </a:rPr>
                            <m:t>/</m:t>
                          </m:r>
                          <m:sSub>
                            <m:sSubPr>
                              <m:ctrlPr>
                                <a:rPr lang="en-US" altLang="ja-JP" sz="3200" b="0" i="1" dirty="0" smtClean="0">
                                  <a:latin typeface="Cambria Math" panose="02040503050406030204" pitchFamily="18" charset="0"/>
                                  <a:ea typeface="Cambria Math" panose="02040503050406030204" pitchFamily="18" charset="0"/>
                                </a:rPr>
                              </m:ctrlPr>
                            </m:sSubPr>
                            <m:e>
                              <m:r>
                                <a:rPr lang="en-US" altLang="ja-JP" sz="3200" b="0" i="1" dirty="0" smtClean="0">
                                  <a:latin typeface="Cambria Math" panose="02040503050406030204" pitchFamily="18" charset="0"/>
                                  <a:ea typeface="Cambria Math" panose="02040503050406030204" pitchFamily="18" charset="0"/>
                                </a:rPr>
                                <m:t>𝑁</m:t>
                              </m:r>
                            </m:e>
                            <m:sub>
                              <m:r>
                                <a:rPr lang="en-US" altLang="ja-JP" sz="3200" b="0" i="1" dirty="0" smtClean="0">
                                  <a:latin typeface="Cambria Math" panose="02040503050406030204" pitchFamily="18" charset="0"/>
                                  <a:ea typeface="Cambria Math" panose="02040503050406030204" pitchFamily="18" charset="0"/>
                                </a:rPr>
                                <m:t>𝑅</m:t>
                              </m:r>
                              <m:r>
                                <a:rPr lang="en-US" altLang="ja-JP" sz="3200" b="0" i="1" dirty="0" smtClean="0">
                                  <a:latin typeface="Cambria Math" panose="02040503050406030204" pitchFamily="18" charset="0"/>
                                  <a:ea typeface="Cambria Math" panose="02040503050406030204" pitchFamily="18" charset="0"/>
                                </a:rPr>
                                <m:t>+</m:t>
                              </m:r>
                            </m:sub>
                          </m:sSub>
                        </m:num>
                        <m:den>
                          <m:sSub>
                            <m:sSubPr>
                              <m:ctrlPr>
                                <a:rPr lang="en-US" altLang="ja-JP" sz="3200" i="1" dirty="0">
                                  <a:latin typeface="Cambria Math" panose="02040503050406030204" pitchFamily="18" charset="0"/>
                                  <a:ea typeface="Cambria Math" panose="02040503050406030204" pitchFamily="18" charset="0"/>
                                </a:rPr>
                              </m:ctrlPr>
                            </m:sSubPr>
                            <m:e>
                              <m:r>
                                <a:rPr lang="en-US" altLang="ja-JP" sz="3200" i="1" dirty="0">
                                  <a:latin typeface="Cambria Math" panose="02040503050406030204" pitchFamily="18" charset="0"/>
                                  <a:ea typeface="Cambria Math" panose="02040503050406030204" pitchFamily="18" charset="0"/>
                                </a:rPr>
                                <m:t>𝑁</m:t>
                              </m:r>
                            </m:e>
                            <m:sub>
                              <m:r>
                                <a:rPr lang="en-US" altLang="ja-JP" sz="3200" i="1" dirty="0">
                                  <a:latin typeface="Cambria Math" panose="02040503050406030204" pitchFamily="18" charset="0"/>
                                  <a:ea typeface="Cambria Math" panose="02040503050406030204" pitchFamily="18" charset="0"/>
                                </a:rPr>
                                <m:t>𝐿</m:t>
                              </m:r>
                              <m:r>
                                <a:rPr lang="en-US" altLang="ja-JP" sz="3200" b="0" i="1" dirty="0" smtClean="0">
                                  <a:latin typeface="Cambria Math" panose="02040503050406030204" pitchFamily="18" charset="0"/>
                                  <a:ea typeface="Cambria Math" panose="02040503050406030204" pitchFamily="18" charset="0"/>
                                </a:rPr>
                                <m:t>−</m:t>
                              </m:r>
                            </m:sub>
                          </m:sSub>
                          <m:r>
                            <a:rPr lang="en-US" altLang="ja-JP" sz="3200" i="1" dirty="0">
                              <a:latin typeface="Cambria Math" panose="02040503050406030204" pitchFamily="18" charset="0"/>
                              <a:ea typeface="Cambria Math" panose="02040503050406030204" pitchFamily="18" charset="0"/>
                            </a:rPr>
                            <m:t>/</m:t>
                          </m:r>
                          <m:sSub>
                            <m:sSubPr>
                              <m:ctrlPr>
                                <a:rPr lang="en-US" altLang="ja-JP" sz="3200" i="1" dirty="0">
                                  <a:latin typeface="Cambria Math" panose="02040503050406030204" pitchFamily="18" charset="0"/>
                                  <a:ea typeface="Cambria Math" panose="02040503050406030204" pitchFamily="18" charset="0"/>
                                </a:rPr>
                              </m:ctrlPr>
                            </m:sSubPr>
                            <m:e>
                              <m:r>
                                <a:rPr lang="en-US" altLang="ja-JP" sz="3200" i="1" dirty="0">
                                  <a:latin typeface="Cambria Math" panose="02040503050406030204" pitchFamily="18" charset="0"/>
                                  <a:ea typeface="Cambria Math" panose="02040503050406030204" pitchFamily="18" charset="0"/>
                                </a:rPr>
                                <m:t>𝑁</m:t>
                              </m:r>
                            </m:e>
                            <m:sub>
                              <m:r>
                                <a:rPr lang="en-US" altLang="ja-JP" sz="3200" i="1" dirty="0">
                                  <a:latin typeface="Cambria Math" panose="02040503050406030204" pitchFamily="18" charset="0"/>
                                  <a:ea typeface="Cambria Math" panose="02040503050406030204" pitchFamily="18" charset="0"/>
                                </a:rPr>
                                <m:t>𝑅</m:t>
                              </m:r>
                              <m:r>
                                <a:rPr lang="en-US" altLang="ja-JP" sz="3200" b="0" i="1" dirty="0" smtClean="0">
                                  <a:latin typeface="Cambria Math" panose="02040503050406030204" pitchFamily="18" charset="0"/>
                                  <a:ea typeface="Cambria Math" panose="02040503050406030204" pitchFamily="18" charset="0"/>
                                </a:rPr>
                                <m:t>−</m:t>
                              </m:r>
                            </m:sub>
                          </m:sSub>
                        </m:den>
                      </m:f>
                      <m:r>
                        <a:rPr lang="en-US" altLang="ja-JP" sz="3200" b="0" i="1" dirty="0" smtClean="0">
                          <a:latin typeface="Cambria Math" panose="02040503050406030204" pitchFamily="18" charset="0"/>
                          <a:ea typeface="Cambria Math" panose="02040503050406030204" pitchFamily="18" charset="0"/>
                        </a:rPr>
                        <m:t>)</m:t>
                      </m:r>
                    </m:oMath>
                  </a14:m>
                  <a:endParaRPr kumimoji="1" lang="ja-JP" altLang="en-US" sz="2800" dirty="0"/>
                </a:p>
              </p:txBody>
            </p:sp>
          </mc:Choice>
          <mc:Fallback xmlns="">
            <p:sp>
              <p:nvSpPr>
                <p:cNvPr id="34" name="テキスト ボックス 33"/>
                <p:cNvSpPr txBox="1">
                  <a:spLocks noRot="1" noChangeAspect="1" noMove="1" noResize="1" noEditPoints="1" noAdjustHandles="1" noChangeArrowheads="1" noChangeShapeType="1" noTextEdit="1"/>
                </p:cNvSpPr>
                <p:nvPr/>
              </p:nvSpPr>
              <p:spPr>
                <a:xfrm>
                  <a:off x="4304205" y="5097172"/>
                  <a:ext cx="2495945" cy="779188"/>
                </a:xfrm>
                <a:prstGeom prst="rect">
                  <a:avLst/>
                </a:prstGeom>
                <a:blipFill>
                  <a:blip r:embed="rId14"/>
                  <a:stretch>
                    <a:fillRect/>
                  </a:stretch>
                </a:blipFill>
              </p:spPr>
              <p:txBody>
                <a:bodyPr/>
                <a:lstStyle/>
                <a:p>
                  <a:r>
                    <a:rPr lang="ja-JP" altLang="en-US">
                      <a:noFill/>
                    </a:rPr>
                    <a:t> </a:t>
                  </a:r>
                </a:p>
              </p:txBody>
            </p:sp>
          </mc:Fallback>
        </mc:AlternateContent>
      </p:grpSp>
    </p:spTree>
    <p:extLst>
      <p:ext uri="{BB962C8B-B14F-4D97-AF65-F5344CB8AC3E}">
        <p14:creationId xmlns:p14="http://schemas.microsoft.com/office/powerpoint/2010/main" val="3509372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barn(inVertical)">
                                      <p:cBhvr>
                                        <p:cTn id="12"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u="sng" dirty="0">
                <a:ea typeface="Arial Unicode MS" panose="020B0604020202020204" pitchFamily="50" charset="-128"/>
                <a:cs typeface="Arial Unicode MS" panose="020B0604020202020204" pitchFamily="50" charset="-128"/>
              </a:rPr>
              <a:t>Polarized</a:t>
            </a:r>
            <a:r>
              <a:rPr lang="en-US" altLang="ja-JP" u="sng" dirty="0">
                <a:latin typeface="Arial Unicode MS" panose="020B0604020202020204" pitchFamily="50" charset="-128"/>
                <a:ea typeface="Arial Unicode MS" panose="020B0604020202020204" pitchFamily="50" charset="-128"/>
                <a:cs typeface="Arial Unicode MS" panose="020B0604020202020204" pitchFamily="50" charset="-128"/>
              </a:rPr>
              <a:t> </a:t>
            </a:r>
            <a:r>
              <a:rPr lang="en-US" altLang="ja-JP" u="sng" baseline="30000" dirty="0">
                <a:ea typeface="Arial Unicode MS" panose="020B0604020202020204" pitchFamily="50" charset="-128"/>
                <a:cs typeface="Arial Unicode MS" panose="020B0604020202020204" pitchFamily="50" charset="-128"/>
              </a:rPr>
              <a:t>31</a:t>
            </a:r>
            <a:r>
              <a:rPr lang="en-US" altLang="ja-JP" u="sng" dirty="0">
                <a:ea typeface="Arial Unicode MS" panose="020B0604020202020204" pitchFamily="50" charset="-128"/>
                <a:cs typeface="Arial Unicode MS" panose="020B0604020202020204" pitchFamily="50" charset="-128"/>
              </a:rPr>
              <a:t>Na</a:t>
            </a:r>
            <a:r>
              <a:rPr lang="en-US" altLang="ja-JP" u="sng" dirty="0">
                <a:latin typeface="Arial Unicode MS" panose="020B0604020202020204" pitchFamily="50" charset="-128"/>
                <a:ea typeface="Arial Unicode MS" panose="020B0604020202020204" pitchFamily="50" charset="-128"/>
                <a:cs typeface="Arial Unicode MS" panose="020B0604020202020204" pitchFamily="50" charset="-128"/>
              </a:rPr>
              <a:t> beam </a:t>
            </a:r>
            <a:r>
              <a:rPr lang="en-US" altLang="ja-JP" u="sng" dirty="0" smtClean="0">
                <a:latin typeface="Arial Unicode MS" panose="020B0604020202020204" pitchFamily="50" charset="-128"/>
                <a:ea typeface="Arial Unicode MS" panose="020B0604020202020204" pitchFamily="50" charset="-128"/>
                <a:cs typeface="Arial Unicode MS" panose="020B0604020202020204" pitchFamily="50" charset="-128"/>
              </a:rPr>
              <a:t>at </a:t>
            </a:r>
            <a:r>
              <a:rPr lang="en-US" altLang="ja-JP" u="sng" dirty="0">
                <a:latin typeface="Arial Unicode MS" panose="020B0604020202020204" pitchFamily="50" charset="-128"/>
                <a:ea typeface="Arial Unicode MS" panose="020B0604020202020204" pitchFamily="50" charset="-128"/>
                <a:cs typeface="Arial Unicode MS" panose="020B0604020202020204" pitchFamily="50" charset="-128"/>
              </a:rPr>
              <a:t>TRIUMF </a:t>
            </a:r>
            <a:r>
              <a:rPr lang="en-US" altLang="ja-JP" u="sng" dirty="0" smtClean="0">
                <a:latin typeface="Arial Unicode MS" panose="020B0604020202020204" pitchFamily="50" charset="-128"/>
                <a:ea typeface="Arial Unicode MS" panose="020B0604020202020204" pitchFamily="50" charset="-128"/>
                <a:cs typeface="Arial Unicode MS" panose="020B0604020202020204" pitchFamily="50" charset="-128"/>
              </a:rPr>
              <a:t>in Canada</a:t>
            </a:r>
            <a:endParaRPr kumimoji="1" lang="ja-JP" altLang="en-US" u="sng" dirty="0"/>
          </a:p>
        </p:txBody>
      </p:sp>
      <p:sp>
        <p:nvSpPr>
          <p:cNvPr id="5" name="角丸四角形 4"/>
          <p:cNvSpPr/>
          <p:nvPr/>
        </p:nvSpPr>
        <p:spPr>
          <a:xfrm>
            <a:off x="295173" y="4199823"/>
            <a:ext cx="4461651" cy="1411228"/>
          </a:xfrm>
          <a:prstGeom prst="roundRect">
            <a:avLst/>
          </a:prstGeom>
          <a:solidFill>
            <a:schemeClr val="accent1">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02149" y="2140051"/>
            <a:ext cx="4586719" cy="1411228"/>
          </a:xfrm>
          <a:prstGeom prst="roundRect">
            <a:avLst/>
          </a:prstGeom>
          <a:solidFill>
            <a:schemeClr val="accent1">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7" name="Picture 4"/>
          <p:cNvPicPr>
            <a:picLocks noGrp="1" noChangeAspect="1" noChangeArrowheads="1"/>
          </p:cNvPicPr>
          <p:nvPr>
            <p:ph sz="half" idx="1"/>
          </p:nvPr>
        </p:nvPicPr>
        <p:blipFill>
          <a:blip r:embed="rId2" cstate="screen">
            <a:extLst>
              <a:ext uri="{28A0092B-C50C-407E-A947-70E740481C1C}">
                <a14:useLocalDpi xmlns:a14="http://schemas.microsoft.com/office/drawing/2010/main"/>
              </a:ext>
            </a:extLst>
          </a:blip>
          <a:srcRect/>
          <a:stretch>
            <a:fillRect/>
          </a:stretch>
        </p:blipFill>
        <p:spPr bwMode="auto">
          <a:xfrm>
            <a:off x="5341172" y="1355960"/>
            <a:ext cx="3291840" cy="234233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8" name="Picture 7"/>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5028417" y="3860864"/>
            <a:ext cx="4042330" cy="247718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0" name="テキスト ボックス 9"/>
          <p:cNvSpPr txBox="1"/>
          <p:nvPr/>
        </p:nvSpPr>
        <p:spPr>
          <a:xfrm>
            <a:off x="351578" y="2214193"/>
            <a:ext cx="4623789" cy="1200329"/>
          </a:xfrm>
          <a:prstGeom prst="rect">
            <a:avLst/>
          </a:prstGeom>
          <a:noFill/>
        </p:spPr>
        <p:txBody>
          <a:bodyPr wrap="square" rtlCol="0">
            <a:spAutoFit/>
          </a:bodyPr>
          <a:lstStyle/>
          <a:p>
            <a:r>
              <a:rPr kumimoji="1" lang="en-US" altLang="ja-JP" sz="2400" b="1" dirty="0" smtClean="0">
                <a:latin typeface="Arial Unicode MS" panose="020B0604020202020204" pitchFamily="50" charset="-128"/>
                <a:ea typeface="Arial Unicode MS" panose="020B0604020202020204" pitchFamily="50" charset="-128"/>
                <a:cs typeface="Arial Unicode MS" panose="020B0604020202020204" pitchFamily="50" charset="-128"/>
              </a:rPr>
              <a:t>Target fragmentation</a:t>
            </a:r>
            <a:r>
              <a:rPr kumimoji="1" lang="en-US" altLang="ja-JP" sz="2400" dirty="0" smtClean="0">
                <a:latin typeface="Arial Unicode MS" panose="020B0604020202020204" pitchFamily="50" charset="-128"/>
                <a:ea typeface="Arial Unicode MS" panose="020B0604020202020204" pitchFamily="50" charset="-128"/>
                <a:cs typeface="Arial Unicode MS" panose="020B0604020202020204" pitchFamily="50" charset="-128"/>
              </a:rPr>
              <a:t>: </a:t>
            </a:r>
          </a:p>
          <a:p>
            <a:r>
              <a:rPr lang="en-US" altLang="ja-JP" sz="2400" dirty="0">
                <a:latin typeface="Arial Unicode MS" panose="020B0604020202020204" pitchFamily="50" charset="-128"/>
                <a:ea typeface="Arial Unicode MS" panose="020B0604020202020204" pitchFamily="50" charset="-128"/>
                <a:cs typeface="Arial Unicode MS" panose="020B0604020202020204" pitchFamily="50" charset="-128"/>
              </a:rPr>
              <a:t> </a:t>
            </a:r>
            <a:r>
              <a:rPr lang="en-US" altLang="ja-JP" sz="2400" dirty="0" smtClean="0">
                <a:latin typeface="Arial Unicode MS" panose="020B0604020202020204" pitchFamily="50" charset="-128"/>
                <a:ea typeface="Arial Unicode MS" panose="020B0604020202020204" pitchFamily="50" charset="-128"/>
                <a:cs typeface="Arial Unicode MS" panose="020B0604020202020204" pitchFamily="50" charset="-128"/>
              </a:rPr>
              <a:t>   </a:t>
            </a:r>
            <a:r>
              <a:rPr kumimoji="1" lang="en-US" altLang="ja-JP" sz="2400" dirty="0" smtClean="0">
                <a:latin typeface="Arial Unicode MS" panose="020B0604020202020204" pitchFamily="50" charset="-128"/>
                <a:ea typeface="Arial Unicode MS" panose="020B0604020202020204" pitchFamily="50" charset="-128"/>
                <a:cs typeface="Arial Unicode MS" panose="020B0604020202020204" pitchFamily="50" charset="-128"/>
              </a:rPr>
              <a:t>500 MeV 10 </a:t>
            </a:r>
            <a:r>
              <a:rPr kumimoji="1" lang="en-US" altLang="ja-JP" sz="2400" dirty="0" smtClean="0">
                <a:latin typeface="Symbol" panose="05050102010706020507" pitchFamily="18" charset="2"/>
                <a:ea typeface="Arial Unicode MS" panose="020B0604020202020204" pitchFamily="50" charset="-128"/>
                <a:cs typeface="Arial Unicode MS" panose="020B0604020202020204" pitchFamily="50" charset="-128"/>
              </a:rPr>
              <a:t>m</a:t>
            </a:r>
            <a:r>
              <a:rPr kumimoji="1" lang="en-US" altLang="ja-JP" sz="2400" dirty="0" smtClean="0">
                <a:latin typeface="Arial Unicode MS" panose="020B0604020202020204" pitchFamily="50" charset="-128"/>
                <a:ea typeface="Arial Unicode MS" panose="020B0604020202020204" pitchFamily="50" charset="-128"/>
                <a:cs typeface="Arial Unicode MS" panose="020B0604020202020204" pitchFamily="50" charset="-128"/>
              </a:rPr>
              <a:t>A proton beam </a:t>
            </a:r>
          </a:p>
          <a:p>
            <a:r>
              <a:rPr lang="en-US" altLang="ja-JP" sz="2400" dirty="0">
                <a:latin typeface="Arial Unicode MS" panose="020B0604020202020204" pitchFamily="50" charset="-128"/>
                <a:ea typeface="Arial Unicode MS" panose="020B0604020202020204" pitchFamily="50" charset="-128"/>
                <a:cs typeface="Arial Unicode MS" panose="020B0604020202020204" pitchFamily="50" charset="-128"/>
              </a:rPr>
              <a:t> </a:t>
            </a:r>
            <a:r>
              <a:rPr lang="en-US" altLang="ja-JP" sz="2400" dirty="0" smtClean="0">
                <a:latin typeface="Arial Unicode MS" panose="020B0604020202020204" pitchFamily="50" charset="-128"/>
                <a:ea typeface="Arial Unicode MS" panose="020B0604020202020204" pitchFamily="50" charset="-128"/>
                <a:cs typeface="Arial Unicode MS" panose="020B0604020202020204" pitchFamily="50" charset="-128"/>
              </a:rPr>
              <a:t>   </a:t>
            </a:r>
            <a:r>
              <a:rPr kumimoji="1" lang="en-US" altLang="ja-JP" sz="2400" dirty="0" smtClean="0">
                <a:latin typeface="Arial Unicode MS" panose="020B0604020202020204" pitchFamily="50" charset="-128"/>
                <a:ea typeface="Arial Unicode MS" panose="020B0604020202020204" pitchFamily="50" charset="-128"/>
                <a:cs typeface="Arial Unicode MS" panose="020B0604020202020204" pitchFamily="50" charset="-128"/>
              </a:rPr>
              <a:t>with </a:t>
            </a:r>
            <a:r>
              <a:rPr kumimoji="1" lang="en-US" altLang="ja-JP" sz="2400" dirty="0" err="1" smtClean="0">
                <a:latin typeface="Arial Unicode MS" panose="020B0604020202020204" pitchFamily="50" charset="-128"/>
                <a:ea typeface="Arial Unicode MS" panose="020B0604020202020204" pitchFamily="50" charset="-128"/>
                <a:cs typeface="Arial Unicode MS" panose="020B0604020202020204" pitchFamily="50" charset="-128"/>
              </a:rPr>
              <a:t>UCx</a:t>
            </a:r>
            <a:r>
              <a:rPr kumimoji="1" lang="en-US" altLang="ja-JP" sz="2400" dirty="0" smtClean="0">
                <a:latin typeface="Arial Unicode MS" panose="020B0604020202020204" pitchFamily="50" charset="-128"/>
                <a:ea typeface="Arial Unicode MS" panose="020B0604020202020204" pitchFamily="50" charset="-128"/>
                <a:cs typeface="Arial Unicode MS" panose="020B0604020202020204" pitchFamily="50" charset="-128"/>
              </a:rPr>
              <a:t> target</a:t>
            </a:r>
            <a:endParaRPr kumimoji="1" lang="ja-JP" altLang="en-US" sz="24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1" name="テキスト ボックス 10"/>
          <p:cNvSpPr txBox="1"/>
          <p:nvPr/>
        </p:nvSpPr>
        <p:spPr>
          <a:xfrm>
            <a:off x="339221" y="4313962"/>
            <a:ext cx="4636146" cy="1200329"/>
          </a:xfrm>
          <a:prstGeom prst="rect">
            <a:avLst/>
          </a:prstGeom>
          <a:noFill/>
        </p:spPr>
        <p:txBody>
          <a:bodyPr wrap="square" rtlCol="0">
            <a:spAutoFit/>
          </a:bodyPr>
          <a:lstStyle/>
          <a:p>
            <a:r>
              <a:rPr lang="en-US" altLang="ja-JP" sz="2400" b="1" baseline="30000" dirty="0" smtClean="0">
                <a:latin typeface="Arial Unicode MS" panose="020B0604020202020204" pitchFamily="50" charset="-128"/>
                <a:ea typeface="Arial Unicode MS" panose="020B0604020202020204" pitchFamily="50" charset="-128"/>
                <a:cs typeface="Arial Unicode MS" panose="020B0604020202020204" pitchFamily="50" charset="-128"/>
              </a:rPr>
              <a:t>31</a:t>
            </a:r>
            <a:r>
              <a:rPr lang="en-US" altLang="ja-JP" sz="2400" b="1" dirty="0" smtClean="0">
                <a:latin typeface="Arial Unicode MS" panose="020B0604020202020204" pitchFamily="50" charset="-128"/>
                <a:ea typeface="Arial Unicode MS" panose="020B0604020202020204" pitchFamily="50" charset="-128"/>
                <a:cs typeface="Arial Unicode MS" panose="020B0604020202020204" pitchFamily="50" charset="-128"/>
              </a:rPr>
              <a:t>Na+ ion beam intensity</a:t>
            </a:r>
            <a:r>
              <a:rPr lang="en-US" altLang="ja-JP" sz="2400" dirty="0" smtClean="0">
                <a:latin typeface="Arial Unicode MS" panose="020B0604020202020204" pitchFamily="50" charset="-128"/>
                <a:ea typeface="Arial Unicode MS" panose="020B0604020202020204" pitchFamily="50" charset="-128"/>
                <a:cs typeface="Arial Unicode MS" panose="020B0604020202020204" pitchFamily="50" charset="-128"/>
              </a:rPr>
              <a:t>:</a:t>
            </a:r>
          </a:p>
          <a:p>
            <a:r>
              <a:rPr lang="en-US" altLang="ja-JP" sz="2400" dirty="0">
                <a:latin typeface="Arial Unicode MS" panose="020B0604020202020204" pitchFamily="50" charset="-128"/>
                <a:ea typeface="Arial Unicode MS" panose="020B0604020202020204" pitchFamily="50" charset="-128"/>
                <a:cs typeface="Arial Unicode MS" panose="020B0604020202020204" pitchFamily="50" charset="-128"/>
              </a:rPr>
              <a:t> </a:t>
            </a:r>
            <a:r>
              <a:rPr lang="en-US" altLang="ja-JP" sz="2400" dirty="0" smtClean="0">
                <a:latin typeface="Arial Unicode MS" panose="020B0604020202020204" pitchFamily="50" charset="-128"/>
                <a:ea typeface="Arial Unicode MS" panose="020B0604020202020204" pitchFamily="50" charset="-128"/>
                <a:cs typeface="Arial Unicode MS" panose="020B0604020202020204" pitchFamily="50" charset="-128"/>
              </a:rPr>
              <a:t>  ~ </a:t>
            </a:r>
            <a:r>
              <a:rPr lang="en-US" altLang="ja-JP" sz="2400" dirty="0">
                <a:latin typeface="Arial Unicode MS" panose="020B0604020202020204" pitchFamily="50" charset="-128"/>
                <a:ea typeface="Arial Unicode MS" panose="020B0604020202020204" pitchFamily="50" charset="-128"/>
                <a:cs typeface="Arial Unicode MS" panose="020B0604020202020204" pitchFamily="50" charset="-128"/>
              </a:rPr>
              <a:t>8</a:t>
            </a:r>
            <a:r>
              <a:rPr lang="en-US" altLang="ja-JP" sz="2400" dirty="0" smtClean="0">
                <a:latin typeface="Arial Unicode MS" panose="020B0604020202020204" pitchFamily="50" charset="-128"/>
                <a:ea typeface="Arial Unicode MS" panose="020B0604020202020204" pitchFamily="50" charset="-128"/>
                <a:cs typeface="Arial Unicode MS" panose="020B0604020202020204" pitchFamily="50" charset="-128"/>
              </a:rPr>
              <a:t>00 </a:t>
            </a:r>
            <a:r>
              <a:rPr lang="en-US" altLang="ja-JP" sz="2400" dirty="0" err="1" smtClean="0">
                <a:latin typeface="Arial Unicode MS" panose="020B0604020202020204" pitchFamily="50" charset="-128"/>
                <a:ea typeface="Arial Unicode MS" panose="020B0604020202020204" pitchFamily="50" charset="-128"/>
                <a:cs typeface="Arial Unicode MS" panose="020B0604020202020204" pitchFamily="50" charset="-128"/>
              </a:rPr>
              <a:t>pps</a:t>
            </a:r>
            <a:r>
              <a:rPr lang="en-US" altLang="ja-JP" sz="2400" dirty="0" smtClean="0">
                <a:latin typeface="Arial Unicode MS" panose="020B0604020202020204" pitchFamily="50" charset="-128"/>
                <a:ea typeface="Arial Unicode MS" panose="020B0604020202020204" pitchFamily="50" charset="-128"/>
                <a:cs typeface="Arial Unicode MS" panose="020B0604020202020204" pitchFamily="50" charset="-128"/>
              </a:rPr>
              <a:t> (extracted), </a:t>
            </a:r>
            <a:r>
              <a:rPr lang="en-US" altLang="ja-JP" sz="2000" dirty="0" smtClean="0">
                <a:latin typeface="Arial Unicode MS" panose="020B0604020202020204" pitchFamily="50" charset="-128"/>
                <a:ea typeface="Arial Unicode MS" panose="020B0604020202020204" pitchFamily="50" charset="-128"/>
                <a:cs typeface="Arial Unicode MS" panose="020B0604020202020204" pitchFamily="50" charset="-128"/>
              </a:rPr>
              <a:t>28keV</a:t>
            </a:r>
          </a:p>
          <a:p>
            <a:r>
              <a:rPr lang="en-US" altLang="ja-JP" sz="2400" dirty="0">
                <a:latin typeface="Arial Unicode MS" panose="020B0604020202020204" pitchFamily="50" charset="-128"/>
                <a:ea typeface="Arial Unicode MS" panose="020B0604020202020204" pitchFamily="50" charset="-128"/>
                <a:cs typeface="Arial Unicode MS" panose="020B0604020202020204" pitchFamily="50" charset="-128"/>
              </a:rPr>
              <a:t> </a:t>
            </a:r>
            <a:r>
              <a:rPr lang="en-US" altLang="ja-JP" sz="2400" dirty="0" smtClean="0">
                <a:latin typeface="Arial Unicode MS" panose="020B0604020202020204" pitchFamily="50" charset="-128"/>
                <a:ea typeface="Arial Unicode MS" panose="020B0604020202020204" pitchFamily="50" charset="-128"/>
                <a:cs typeface="Arial Unicode MS" panose="020B0604020202020204" pitchFamily="50" charset="-128"/>
              </a:rPr>
              <a:t>  ~ 200 </a:t>
            </a:r>
            <a:r>
              <a:rPr lang="en-US" altLang="ja-JP" sz="2400" dirty="0" err="1" smtClean="0">
                <a:latin typeface="Arial Unicode MS" panose="020B0604020202020204" pitchFamily="50" charset="-128"/>
                <a:ea typeface="Arial Unicode MS" panose="020B0604020202020204" pitchFamily="50" charset="-128"/>
                <a:cs typeface="Arial Unicode MS" panose="020B0604020202020204" pitchFamily="50" charset="-128"/>
              </a:rPr>
              <a:t>pps</a:t>
            </a:r>
            <a:r>
              <a:rPr lang="en-US" altLang="ja-JP" sz="2400" dirty="0" smtClean="0">
                <a:latin typeface="Arial Unicode MS" panose="020B0604020202020204" pitchFamily="50" charset="-128"/>
                <a:ea typeface="Arial Unicode MS" panose="020B0604020202020204" pitchFamily="50" charset="-128"/>
                <a:cs typeface="Arial Unicode MS" panose="020B0604020202020204" pitchFamily="50" charset="-128"/>
              </a:rPr>
              <a:t> (after polarizer)</a:t>
            </a:r>
          </a:p>
        </p:txBody>
      </p:sp>
      <p:sp>
        <p:nvSpPr>
          <p:cNvPr id="13" name="円/楕円 4"/>
          <p:cNvSpPr/>
          <p:nvPr/>
        </p:nvSpPr>
        <p:spPr>
          <a:xfrm>
            <a:off x="5724784" y="4919860"/>
            <a:ext cx="601689" cy="313513"/>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14"/>
          <p:cNvSpPr/>
          <p:nvPr/>
        </p:nvSpPr>
        <p:spPr>
          <a:xfrm>
            <a:off x="6135368" y="4362251"/>
            <a:ext cx="601689" cy="313513"/>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円/楕円 15"/>
          <p:cNvSpPr/>
          <p:nvPr/>
        </p:nvSpPr>
        <p:spPr>
          <a:xfrm>
            <a:off x="5421854" y="5611051"/>
            <a:ext cx="302930" cy="28939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0811719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コンテンツ プレースホルダー 13"/>
          <p:cNvPicPr>
            <a:picLocks noGrp="1" noChangeAspect="1"/>
          </p:cNvPicPr>
          <p:nvPr>
            <p:ph sz="half" idx="1"/>
          </p:nvPr>
        </p:nvPicPr>
        <p:blipFill>
          <a:blip r:embed="rId2"/>
          <a:stretch>
            <a:fillRect/>
          </a:stretch>
        </p:blipFill>
        <p:spPr>
          <a:xfrm>
            <a:off x="0" y="1338450"/>
            <a:ext cx="8220500" cy="4909040"/>
          </a:xfrm>
          <a:prstGeom prst="rect">
            <a:avLst/>
          </a:prstGeom>
        </p:spPr>
      </p:pic>
      <p:pic>
        <p:nvPicPr>
          <p:cNvPr id="5" name="コンテンツ プレースホルダー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295450" y="2553858"/>
            <a:ext cx="2624308" cy="1583769"/>
          </a:xfrm>
          <a:prstGeom prst="rect">
            <a:avLst/>
          </a:prstGeom>
        </p:spPr>
      </p:pic>
      <p:sp>
        <p:nvSpPr>
          <p:cNvPr id="7" name="右矢印 6"/>
          <p:cNvSpPr/>
          <p:nvPr/>
        </p:nvSpPr>
        <p:spPr>
          <a:xfrm>
            <a:off x="3142473" y="4758305"/>
            <a:ext cx="523782" cy="101619"/>
          </a:xfrm>
          <a:prstGeom prst="rightArrow">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2752702" y="4418726"/>
            <a:ext cx="1454244" cy="369332"/>
          </a:xfrm>
          <a:prstGeom prst="rect">
            <a:avLst/>
          </a:prstGeom>
          <a:noFill/>
        </p:spPr>
        <p:txBody>
          <a:bodyPr wrap="none" rtlCol="0">
            <a:spAutoFit/>
          </a:bodyPr>
          <a:lstStyle/>
          <a:p>
            <a:r>
              <a:rPr kumimoji="1" lang="en-US" altLang="ja-JP" i="1" dirty="0" smtClean="0"/>
              <a:t>B</a:t>
            </a:r>
            <a:r>
              <a:rPr kumimoji="1" lang="en-US" altLang="ja-JP" baseline="-25000" dirty="0" smtClean="0"/>
              <a:t>0</a:t>
            </a:r>
            <a:r>
              <a:rPr kumimoji="1" lang="en-US" altLang="ja-JP" dirty="0" smtClean="0"/>
              <a:t> = 10 Gauss</a:t>
            </a:r>
            <a:endParaRPr kumimoji="1" lang="ja-JP" altLang="en-US" baseline="-25000" dirty="0"/>
          </a:p>
        </p:txBody>
      </p:sp>
      <p:sp>
        <p:nvSpPr>
          <p:cNvPr id="9" name="テキスト ボックス 8"/>
          <p:cNvSpPr txBox="1"/>
          <p:nvPr/>
        </p:nvSpPr>
        <p:spPr>
          <a:xfrm>
            <a:off x="7352704" y="1163502"/>
            <a:ext cx="1482541" cy="830997"/>
          </a:xfrm>
          <a:prstGeom prst="rect">
            <a:avLst/>
          </a:prstGeom>
          <a:noFill/>
          <a:ln>
            <a:solidFill>
              <a:srgbClr val="FF0000"/>
            </a:solidFill>
          </a:ln>
        </p:spPr>
        <p:txBody>
          <a:bodyPr wrap="square" rtlCol="0">
            <a:spAutoFit/>
          </a:bodyPr>
          <a:lstStyle/>
          <a:p>
            <a:r>
              <a:rPr kumimoji="1" lang="en-US" altLang="ja-JP" sz="1600" dirty="0" smtClean="0">
                <a:latin typeface="Arial Unicode MS" panose="020B0604020202020204" pitchFamily="50" charset="-128"/>
                <a:ea typeface="Arial Unicode MS" panose="020B0604020202020204" pitchFamily="50" charset="-128"/>
                <a:cs typeface="Arial Unicode MS" panose="020B0604020202020204" pitchFamily="50" charset="-128"/>
              </a:rPr>
              <a:t>The polarized beam stops in Pt</a:t>
            </a:r>
            <a:r>
              <a:rPr lang="ja-JP" altLang="en-US" sz="1600" dirty="0" smtClean="0">
                <a:latin typeface="Arial Unicode MS" panose="020B0604020202020204" pitchFamily="50" charset="-128"/>
                <a:ea typeface="Arial Unicode MS" panose="020B0604020202020204" pitchFamily="50" charset="-128"/>
                <a:cs typeface="Arial Unicode MS" panose="020B0604020202020204" pitchFamily="50" charset="-128"/>
              </a:rPr>
              <a:t> </a:t>
            </a:r>
            <a:r>
              <a:rPr lang="en-US" altLang="ja-JP" sz="1600" dirty="0" smtClean="0">
                <a:latin typeface="Arial Unicode MS" panose="020B0604020202020204" pitchFamily="50" charset="-128"/>
                <a:ea typeface="Arial Unicode MS" panose="020B0604020202020204" pitchFamily="50" charset="-128"/>
                <a:cs typeface="Arial Unicode MS" panose="020B0604020202020204" pitchFamily="50" charset="-128"/>
              </a:rPr>
              <a:t>foil.</a:t>
            </a:r>
          </a:p>
        </p:txBody>
      </p:sp>
      <p:sp>
        <p:nvSpPr>
          <p:cNvPr id="10" name="正方形/長方形 9"/>
          <p:cNvSpPr/>
          <p:nvPr/>
        </p:nvSpPr>
        <p:spPr>
          <a:xfrm>
            <a:off x="6462721" y="4211737"/>
            <a:ext cx="1305018" cy="10076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右矢印 10"/>
          <p:cNvSpPr/>
          <p:nvPr/>
        </p:nvSpPr>
        <p:spPr>
          <a:xfrm>
            <a:off x="6299226" y="2339717"/>
            <a:ext cx="372862" cy="115410"/>
          </a:xfrm>
          <a:prstGeom prst="rightArrow">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6861029" y="2238157"/>
            <a:ext cx="987771" cy="369332"/>
          </a:xfrm>
          <a:prstGeom prst="rect">
            <a:avLst/>
          </a:prstGeom>
          <a:noFill/>
        </p:spPr>
        <p:txBody>
          <a:bodyPr wrap="none" rtlCol="0">
            <a:spAutoFit/>
          </a:bodyPr>
          <a:lstStyle/>
          <a:p>
            <a:r>
              <a:rPr kumimoji="1" lang="en-US" altLang="ja-JP" i="1" dirty="0" smtClean="0"/>
              <a:t>B</a:t>
            </a:r>
            <a:r>
              <a:rPr kumimoji="1" lang="en-US" altLang="ja-JP" dirty="0" smtClean="0"/>
              <a:t> = 0.5 T</a:t>
            </a:r>
            <a:endParaRPr kumimoji="1" lang="ja-JP" altLang="en-US" baseline="-25000" dirty="0"/>
          </a:p>
        </p:txBody>
      </p:sp>
      <p:sp>
        <p:nvSpPr>
          <p:cNvPr id="13" name="テキスト ボックス 12"/>
          <p:cNvSpPr txBox="1"/>
          <p:nvPr/>
        </p:nvSpPr>
        <p:spPr>
          <a:xfrm>
            <a:off x="6672088" y="3111180"/>
            <a:ext cx="1297150" cy="707886"/>
          </a:xfrm>
          <a:prstGeom prst="rect">
            <a:avLst/>
          </a:prstGeom>
          <a:solidFill>
            <a:schemeClr val="bg1"/>
          </a:solidFill>
          <a:ln>
            <a:noFill/>
          </a:ln>
        </p:spPr>
        <p:txBody>
          <a:bodyPr wrap="none" rtlCol="0">
            <a:spAutoFit/>
          </a:bodyPr>
          <a:lstStyle/>
          <a:p>
            <a:r>
              <a:rPr kumimoji="1" lang="en-US" altLang="ja-JP" sz="2000" dirty="0" smtClean="0">
                <a:latin typeface="Arial Unicode MS" panose="020B0604020202020204" pitchFamily="50" charset="-128"/>
                <a:ea typeface="Arial Unicode MS" panose="020B0604020202020204" pitchFamily="50" charset="-128"/>
                <a:cs typeface="Arial Unicode MS" panose="020B0604020202020204" pitchFamily="50" charset="-128"/>
              </a:rPr>
              <a:t>Osaka</a:t>
            </a:r>
          </a:p>
          <a:p>
            <a:r>
              <a:rPr lang="en-US" altLang="ja-JP" sz="2000" dirty="0" smtClean="0">
                <a:latin typeface="Arial Unicode MS" panose="020B0604020202020204" pitchFamily="50" charset="-128"/>
                <a:ea typeface="Arial Unicode MS" panose="020B0604020202020204" pitchFamily="50" charset="-128"/>
                <a:cs typeface="Arial Unicode MS" panose="020B0604020202020204" pitchFamily="50" charset="-128"/>
              </a:rPr>
              <a:t>beam line</a:t>
            </a:r>
            <a:endParaRPr kumimoji="1"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pic>
        <p:nvPicPr>
          <p:cNvPr id="14" name="Picture 6" descr="00928002"/>
          <p:cNvPicPr>
            <a:picLocks noChangeAspect="1" noChangeArrowheads="1"/>
          </p:cNvPicPr>
          <p:nvPr/>
        </p:nvPicPr>
        <p:blipFill>
          <a:blip r:embed="rId4" cstate="print"/>
          <a:srcRect/>
          <a:stretch>
            <a:fillRect/>
          </a:stretch>
        </p:blipFill>
        <p:spPr bwMode="auto">
          <a:xfrm>
            <a:off x="6928493" y="4021056"/>
            <a:ext cx="2118906" cy="1587680"/>
          </a:xfrm>
          <a:prstGeom prst="rect">
            <a:avLst/>
          </a:prstGeom>
          <a:noFill/>
          <a:ln w="9525">
            <a:noFill/>
            <a:miter lim="800000"/>
            <a:headEnd/>
            <a:tailEnd/>
          </a:ln>
        </p:spPr>
      </p:pic>
      <p:sp>
        <p:nvSpPr>
          <p:cNvPr id="16" name="右矢印 15"/>
          <p:cNvSpPr/>
          <p:nvPr/>
        </p:nvSpPr>
        <p:spPr>
          <a:xfrm>
            <a:off x="6228737" y="2714929"/>
            <a:ext cx="400550" cy="1147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右矢印 16"/>
          <p:cNvSpPr/>
          <p:nvPr/>
        </p:nvSpPr>
        <p:spPr>
          <a:xfrm>
            <a:off x="6227934" y="3347171"/>
            <a:ext cx="400550" cy="1147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右矢印 17"/>
          <p:cNvSpPr/>
          <p:nvPr/>
        </p:nvSpPr>
        <p:spPr>
          <a:xfrm>
            <a:off x="5606581" y="4296183"/>
            <a:ext cx="400550" cy="1147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0" name="直線矢印コネクタ 19"/>
          <p:cNvCxnSpPr/>
          <p:nvPr/>
        </p:nvCxnSpPr>
        <p:spPr>
          <a:xfrm flipH="1">
            <a:off x="1098308" y="5123639"/>
            <a:ext cx="5129626" cy="0"/>
          </a:xfrm>
          <a:prstGeom prst="straightConnector1">
            <a:avLst/>
          </a:prstGeom>
          <a:ln w="25400">
            <a:solidFill>
              <a:srgbClr val="F6BB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p:nvPr/>
        </p:nvCxnSpPr>
        <p:spPr>
          <a:xfrm flipH="1" flipV="1">
            <a:off x="6240812" y="5123639"/>
            <a:ext cx="0" cy="322861"/>
          </a:xfrm>
          <a:prstGeom prst="line">
            <a:avLst/>
          </a:prstGeom>
          <a:ln w="25400">
            <a:solidFill>
              <a:srgbClr val="F6BB00"/>
            </a:solidFill>
          </a:ln>
        </p:spPr>
        <p:style>
          <a:lnRef idx="1">
            <a:schemeClr val="accent1"/>
          </a:lnRef>
          <a:fillRef idx="0">
            <a:schemeClr val="accent1"/>
          </a:fillRef>
          <a:effectRef idx="0">
            <a:schemeClr val="accent1"/>
          </a:effectRef>
          <a:fontRef idx="minor">
            <a:schemeClr val="tx1"/>
          </a:fontRef>
        </p:style>
      </p:cxnSp>
      <p:sp>
        <p:nvSpPr>
          <p:cNvPr id="22" name="テキスト ボックス 21"/>
          <p:cNvSpPr txBox="1"/>
          <p:nvPr/>
        </p:nvSpPr>
        <p:spPr>
          <a:xfrm>
            <a:off x="5921446" y="5608498"/>
            <a:ext cx="736099" cy="523220"/>
          </a:xfrm>
          <a:prstGeom prst="rect">
            <a:avLst/>
          </a:prstGeom>
          <a:noFill/>
        </p:spPr>
        <p:txBody>
          <a:bodyPr wrap="none" rtlCol="0">
            <a:spAutoFit/>
          </a:bodyPr>
          <a:lstStyle/>
          <a:p>
            <a:r>
              <a:rPr kumimoji="1" lang="en-US" altLang="ja-JP" sz="1400" dirty="0" smtClean="0"/>
              <a:t>590 nm</a:t>
            </a:r>
          </a:p>
          <a:p>
            <a:r>
              <a:rPr lang="en-US" altLang="ja-JP" sz="1400" dirty="0" smtClean="0"/>
              <a:t>70 </a:t>
            </a:r>
            <a:r>
              <a:rPr lang="en-US" altLang="ja-JP" sz="1400" dirty="0" err="1" smtClean="0"/>
              <a:t>mW</a:t>
            </a:r>
            <a:endParaRPr kumimoji="1" lang="ja-JP" altLang="en-US" sz="1400" dirty="0"/>
          </a:p>
        </p:txBody>
      </p:sp>
      <p:sp>
        <p:nvSpPr>
          <p:cNvPr id="30" name="正方形/長方形 29"/>
          <p:cNvSpPr/>
          <p:nvPr/>
        </p:nvSpPr>
        <p:spPr>
          <a:xfrm>
            <a:off x="89380" y="1700924"/>
            <a:ext cx="639026" cy="10326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6" name="直線矢印コネクタ 35"/>
          <p:cNvCxnSpPr/>
          <p:nvPr/>
        </p:nvCxnSpPr>
        <p:spPr>
          <a:xfrm flipH="1">
            <a:off x="6414599" y="2031285"/>
            <a:ext cx="1234105" cy="68364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7" name="正方形/長方形 36"/>
          <p:cNvSpPr/>
          <p:nvPr/>
        </p:nvSpPr>
        <p:spPr>
          <a:xfrm>
            <a:off x="2300652" y="5648549"/>
            <a:ext cx="1018734" cy="559511"/>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p:cNvSpPr/>
          <p:nvPr/>
        </p:nvSpPr>
        <p:spPr>
          <a:xfrm>
            <a:off x="3786415" y="5642088"/>
            <a:ext cx="1018734" cy="559511"/>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ボックス 41"/>
          <p:cNvSpPr txBox="1"/>
          <p:nvPr/>
        </p:nvSpPr>
        <p:spPr>
          <a:xfrm>
            <a:off x="685516" y="2011305"/>
            <a:ext cx="3616658" cy="338554"/>
          </a:xfrm>
          <a:prstGeom prst="rect">
            <a:avLst/>
          </a:prstGeom>
          <a:noFill/>
        </p:spPr>
        <p:txBody>
          <a:bodyPr wrap="square" rtlCol="0">
            <a:spAutoFit/>
          </a:bodyPr>
          <a:lstStyle/>
          <a:p>
            <a:r>
              <a:rPr lang="en-US" altLang="ja-JP" sz="16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o</a:t>
            </a:r>
            <a:r>
              <a:rPr kumimoji="1" lang="en-US" altLang="ja-JP" sz="1600" dirty="0" smtClean="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ptical pumping with two laser beams </a:t>
            </a:r>
            <a:endParaRPr kumimoji="1" lang="ja-JP" altLang="en-US" sz="16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43" name="テキスト ボックス 42"/>
          <p:cNvSpPr txBox="1"/>
          <p:nvPr/>
        </p:nvSpPr>
        <p:spPr>
          <a:xfrm>
            <a:off x="1076448" y="2690552"/>
            <a:ext cx="550151" cy="338554"/>
          </a:xfrm>
          <a:prstGeom prst="rect">
            <a:avLst/>
          </a:prstGeom>
          <a:solidFill>
            <a:schemeClr val="bg1"/>
          </a:solidFill>
        </p:spPr>
        <p:txBody>
          <a:bodyPr wrap="none" rtlCol="0">
            <a:spAutoFit/>
          </a:bodyPr>
          <a:lstStyle/>
          <a:p>
            <a:r>
              <a:rPr kumimoji="1" lang="en-US" altLang="ja-JP" sz="1600" baseline="30000" dirty="0" smtClean="0"/>
              <a:t>3</a:t>
            </a:r>
            <a:r>
              <a:rPr kumimoji="1" lang="en-US" altLang="ja-JP" sz="1600" dirty="0" smtClean="0"/>
              <a:t>P</a:t>
            </a:r>
            <a:r>
              <a:rPr kumimoji="1" lang="en-US" altLang="ja-JP" sz="1600" baseline="-25000" dirty="0" smtClean="0"/>
              <a:t>1/2</a:t>
            </a:r>
            <a:endParaRPr kumimoji="1" lang="ja-JP" altLang="en-US" sz="1600" baseline="-25000" dirty="0"/>
          </a:p>
        </p:txBody>
      </p:sp>
      <p:sp>
        <p:nvSpPr>
          <p:cNvPr id="44" name="テキスト ボックス 43"/>
          <p:cNvSpPr txBox="1"/>
          <p:nvPr/>
        </p:nvSpPr>
        <p:spPr>
          <a:xfrm>
            <a:off x="1082058" y="3498235"/>
            <a:ext cx="538930" cy="338554"/>
          </a:xfrm>
          <a:prstGeom prst="rect">
            <a:avLst/>
          </a:prstGeom>
          <a:solidFill>
            <a:schemeClr val="bg1"/>
          </a:solidFill>
        </p:spPr>
        <p:txBody>
          <a:bodyPr wrap="none" rtlCol="0">
            <a:spAutoFit/>
          </a:bodyPr>
          <a:lstStyle/>
          <a:p>
            <a:r>
              <a:rPr kumimoji="1" lang="en-US" altLang="ja-JP" sz="1600" baseline="30000" dirty="0" smtClean="0"/>
              <a:t>3</a:t>
            </a:r>
            <a:r>
              <a:rPr lang="en-US" altLang="ja-JP" sz="1600" dirty="0"/>
              <a:t>S</a:t>
            </a:r>
            <a:r>
              <a:rPr kumimoji="1" lang="en-US" altLang="ja-JP" sz="1600" baseline="-25000" dirty="0" smtClean="0"/>
              <a:t>1/2</a:t>
            </a:r>
            <a:endParaRPr kumimoji="1" lang="ja-JP" altLang="en-US" sz="1600" baseline="-25000" dirty="0"/>
          </a:p>
        </p:txBody>
      </p:sp>
      <p:sp>
        <p:nvSpPr>
          <p:cNvPr id="45" name="正方形/長方形 44"/>
          <p:cNvSpPr/>
          <p:nvPr/>
        </p:nvSpPr>
        <p:spPr>
          <a:xfrm>
            <a:off x="614745" y="1923163"/>
            <a:ext cx="3662792" cy="229776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右矢印 45"/>
          <p:cNvSpPr/>
          <p:nvPr/>
        </p:nvSpPr>
        <p:spPr>
          <a:xfrm>
            <a:off x="4079067" y="5066252"/>
            <a:ext cx="400550" cy="1147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テキスト ボックス 48"/>
          <p:cNvSpPr txBox="1"/>
          <p:nvPr/>
        </p:nvSpPr>
        <p:spPr>
          <a:xfrm>
            <a:off x="7418976" y="5761784"/>
            <a:ext cx="1415114" cy="892552"/>
          </a:xfrm>
          <a:prstGeom prst="rect">
            <a:avLst/>
          </a:prstGeom>
          <a:noFill/>
        </p:spPr>
        <p:txBody>
          <a:bodyPr wrap="square" rtlCol="0">
            <a:spAutoFit/>
          </a:bodyPr>
          <a:lstStyle/>
          <a:p>
            <a:r>
              <a:rPr lang="en-US" altLang="ja-JP" sz="1600" b="1" dirty="0">
                <a:solidFill>
                  <a:srgbClr val="C00000"/>
                </a:solidFill>
                <a:latin typeface="Arial Unicode MS" panose="020B0604020202020204" pitchFamily="50" charset="-128"/>
                <a:ea typeface="Arial Unicode MS" panose="020B0604020202020204" pitchFamily="50" charset="-128"/>
                <a:cs typeface="Arial Unicode MS" panose="020B0604020202020204" pitchFamily="50" charset="-128"/>
              </a:rPr>
              <a:t>a</a:t>
            </a:r>
            <a:r>
              <a:rPr lang="en-US" altLang="ja-JP" sz="1600" b="1" dirty="0" smtClean="0">
                <a:solidFill>
                  <a:srgbClr val="C00000"/>
                </a:solidFill>
                <a:latin typeface="Arial Unicode MS" panose="020B0604020202020204" pitchFamily="50" charset="-128"/>
                <a:ea typeface="Arial Unicode MS" panose="020B0604020202020204" pitchFamily="50" charset="-128"/>
                <a:cs typeface="Arial Unicode MS" panose="020B0604020202020204" pitchFamily="50" charset="-128"/>
              </a:rPr>
              <a:t>chieved </a:t>
            </a:r>
          </a:p>
          <a:p>
            <a:r>
              <a:rPr lang="en-US" altLang="ja-JP" sz="1600" b="1" dirty="0" smtClean="0">
                <a:solidFill>
                  <a:srgbClr val="C00000"/>
                </a:solidFill>
                <a:latin typeface="Arial Unicode MS" panose="020B0604020202020204" pitchFamily="50" charset="-128"/>
                <a:ea typeface="Arial Unicode MS" panose="020B0604020202020204" pitchFamily="50" charset="-128"/>
                <a:cs typeface="Arial Unicode MS" panose="020B0604020202020204" pitchFamily="50" charset="-128"/>
              </a:rPr>
              <a:t>effective pol.  </a:t>
            </a:r>
          </a:p>
          <a:p>
            <a:r>
              <a:rPr lang="en-US" altLang="ja-JP" sz="2000" b="1" i="1" dirty="0" smtClean="0">
                <a:solidFill>
                  <a:srgbClr val="C00000"/>
                </a:solidFill>
              </a:rPr>
              <a:t>P</a:t>
            </a:r>
            <a:r>
              <a:rPr lang="en-US" altLang="ja-JP" sz="2000" b="1" dirty="0" smtClean="0">
                <a:solidFill>
                  <a:srgbClr val="C00000"/>
                </a:solidFill>
              </a:rPr>
              <a:t> ~ 32%</a:t>
            </a:r>
            <a:endParaRPr lang="ja-JP" altLang="en-US" sz="2000" b="1" dirty="0">
              <a:solidFill>
                <a:srgbClr val="C00000"/>
              </a:solidFill>
            </a:endParaRPr>
          </a:p>
        </p:txBody>
      </p:sp>
      <p:sp>
        <p:nvSpPr>
          <p:cNvPr id="50" name="テキスト ボックス 49"/>
          <p:cNvSpPr txBox="1"/>
          <p:nvPr/>
        </p:nvSpPr>
        <p:spPr>
          <a:xfrm>
            <a:off x="3190090" y="5139730"/>
            <a:ext cx="562053" cy="307777"/>
          </a:xfrm>
          <a:prstGeom prst="rect">
            <a:avLst/>
          </a:prstGeom>
          <a:noFill/>
        </p:spPr>
        <p:txBody>
          <a:bodyPr wrap="square" rtlCol="0">
            <a:spAutoFit/>
          </a:bodyPr>
          <a:lstStyle/>
          <a:p>
            <a:r>
              <a:rPr kumimoji="1" lang="en-US" altLang="ja-JP" sz="1400" b="1" dirty="0" smtClean="0">
                <a:solidFill>
                  <a:srgbClr val="0000FF"/>
                </a:solidFill>
              </a:rPr>
              <a:t>Na</a:t>
            </a:r>
            <a:r>
              <a:rPr kumimoji="1" lang="en-US" altLang="ja-JP" sz="1400" b="1" baseline="30000" dirty="0" smtClean="0">
                <a:solidFill>
                  <a:srgbClr val="0000FF"/>
                </a:solidFill>
              </a:rPr>
              <a:t>0</a:t>
            </a:r>
            <a:endParaRPr kumimoji="1" lang="ja-JP" altLang="en-US" sz="1400" b="1" baseline="30000" dirty="0">
              <a:solidFill>
                <a:srgbClr val="0000FF"/>
              </a:solidFill>
            </a:endParaRPr>
          </a:p>
        </p:txBody>
      </p:sp>
      <p:grpSp>
        <p:nvGrpSpPr>
          <p:cNvPr id="51" name="グループ化 50"/>
          <p:cNvGrpSpPr/>
          <p:nvPr/>
        </p:nvGrpSpPr>
        <p:grpSpPr>
          <a:xfrm>
            <a:off x="4152589" y="5166256"/>
            <a:ext cx="512028" cy="307777"/>
            <a:chOff x="4976143" y="4813343"/>
            <a:chExt cx="512028" cy="307777"/>
          </a:xfrm>
        </p:grpSpPr>
        <p:sp>
          <p:nvSpPr>
            <p:cNvPr id="52" name="テキスト ボックス 51"/>
            <p:cNvSpPr txBox="1"/>
            <p:nvPr/>
          </p:nvSpPr>
          <p:spPr>
            <a:xfrm>
              <a:off x="4976143" y="4813343"/>
              <a:ext cx="512028" cy="307777"/>
            </a:xfrm>
            <a:prstGeom prst="rect">
              <a:avLst/>
            </a:prstGeom>
            <a:noFill/>
          </p:spPr>
          <p:txBody>
            <a:bodyPr wrap="square" rtlCol="0">
              <a:spAutoFit/>
            </a:bodyPr>
            <a:lstStyle/>
            <a:p>
              <a:r>
                <a:rPr kumimoji="1" lang="en-US" altLang="ja-JP" sz="1400" b="1" dirty="0" smtClean="0">
                  <a:solidFill>
                    <a:srgbClr val="0000FF"/>
                  </a:solidFill>
                </a:rPr>
                <a:t>Na</a:t>
              </a:r>
              <a:r>
                <a:rPr kumimoji="1" lang="en-US" altLang="ja-JP" sz="1400" b="1" baseline="30000" dirty="0" smtClean="0">
                  <a:solidFill>
                    <a:srgbClr val="0000FF"/>
                  </a:solidFill>
                </a:rPr>
                <a:t>+</a:t>
              </a:r>
              <a:endParaRPr kumimoji="1" lang="ja-JP" altLang="en-US" sz="1400" b="1" baseline="30000" dirty="0">
                <a:solidFill>
                  <a:srgbClr val="0000FF"/>
                </a:solidFill>
              </a:endParaRPr>
            </a:p>
          </p:txBody>
        </p:sp>
        <p:cxnSp>
          <p:nvCxnSpPr>
            <p:cNvPr id="53" name="直線矢印コネクタ 52"/>
            <p:cNvCxnSpPr/>
            <p:nvPr/>
          </p:nvCxnSpPr>
          <p:spPr>
            <a:xfrm>
              <a:off x="5049832" y="4858519"/>
              <a:ext cx="288000" cy="0"/>
            </a:xfrm>
            <a:prstGeom prst="straightConnector1">
              <a:avLst/>
            </a:prstGeom>
            <a:ln w="22225">
              <a:solidFill>
                <a:srgbClr val="0000FF"/>
              </a:solidFill>
              <a:tailEnd type="triangle"/>
            </a:ln>
          </p:spPr>
          <p:style>
            <a:lnRef idx="1">
              <a:schemeClr val="accent1"/>
            </a:lnRef>
            <a:fillRef idx="0">
              <a:schemeClr val="accent1"/>
            </a:fillRef>
            <a:effectRef idx="0">
              <a:schemeClr val="accent1"/>
            </a:effectRef>
            <a:fontRef idx="minor">
              <a:schemeClr val="tx1"/>
            </a:fontRef>
          </p:style>
        </p:cxnSp>
      </p:grpSp>
      <p:sp>
        <p:nvSpPr>
          <p:cNvPr id="54" name="テキスト ボックス 53"/>
          <p:cNvSpPr txBox="1"/>
          <p:nvPr/>
        </p:nvSpPr>
        <p:spPr>
          <a:xfrm>
            <a:off x="2365448" y="5141491"/>
            <a:ext cx="562053" cy="307777"/>
          </a:xfrm>
          <a:prstGeom prst="rect">
            <a:avLst/>
          </a:prstGeom>
          <a:noFill/>
        </p:spPr>
        <p:txBody>
          <a:bodyPr wrap="square" rtlCol="0">
            <a:spAutoFit/>
          </a:bodyPr>
          <a:lstStyle/>
          <a:p>
            <a:r>
              <a:rPr kumimoji="1" lang="en-US" altLang="ja-JP" sz="1400" b="1" dirty="0" smtClean="0">
                <a:solidFill>
                  <a:srgbClr val="0000FF"/>
                </a:solidFill>
              </a:rPr>
              <a:t>Na</a:t>
            </a:r>
            <a:r>
              <a:rPr kumimoji="1" lang="en-US" altLang="ja-JP" sz="1400" b="1" baseline="30000" dirty="0" smtClean="0">
                <a:solidFill>
                  <a:srgbClr val="0000FF"/>
                </a:solidFill>
              </a:rPr>
              <a:t>+</a:t>
            </a:r>
            <a:endParaRPr kumimoji="1" lang="ja-JP" altLang="en-US" sz="1400" b="1" baseline="30000" dirty="0">
              <a:solidFill>
                <a:srgbClr val="0000FF"/>
              </a:solidFill>
            </a:endParaRPr>
          </a:p>
        </p:txBody>
      </p:sp>
      <p:sp>
        <p:nvSpPr>
          <p:cNvPr id="2" name="タイトル 1"/>
          <p:cNvSpPr>
            <a:spLocks noGrp="1"/>
          </p:cNvSpPr>
          <p:nvPr>
            <p:ph type="title"/>
          </p:nvPr>
        </p:nvSpPr>
        <p:spPr/>
        <p:txBody>
          <a:bodyPr>
            <a:normAutofit/>
          </a:bodyPr>
          <a:lstStyle/>
          <a:p>
            <a:r>
              <a:rPr lang="en-US" altLang="ja-JP" u="sng" dirty="0">
                <a:ea typeface="Arial Unicode MS" panose="020B0604020202020204" pitchFamily="50" charset="-128"/>
                <a:cs typeface="Arial Unicode MS" panose="020B0604020202020204" pitchFamily="50" charset="-128"/>
              </a:rPr>
              <a:t>Polarizer at </a:t>
            </a:r>
            <a:r>
              <a:rPr lang="en-US" altLang="ja-JP" u="sng" dirty="0" smtClean="0">
                <a:ea typeface="Arial Unicode MS" panose="020B0604020202020204" pitchFamily="50" charset="-128"/>
                <a:cs typeface="Arial Unicode MS" panose="020B0604020202020204" pitchFamily="50" charset="-128"/>
              </a:rPr>
              <a:t>ISAC </a:t>
            </a:r>
            <a:r>
              <a:rPr lang="en-US" altLang="ja-JP" u="sng" dirty="0">
                <a:ea typeface="Arial Unicode MS" panose="020B0604020202020204" pitchFamily="50" charset="-128"/>
                <a:cs typeface="Arial Unicode MS" panose="020B0604020202020204" pitchFamily="50" charset="-128"/>
              </a:rPr>
              <a:t>TRIUMF </a:t>
            </a:r>
            <a:endParaRPr kumimoji="1" lang="ja-JP" altLang="en-US" u="sng" dirty="0"/>
          </a:p>
        </p:txBody>
      </p:sp>
      <p:sp>
        <p:nvSpPr>
          <p:cNvPr id="3" name="正方形/長方形 2"/>
          <p:cNvSpPr/>
          <p:nvPr/>
        </p:nvSpPr>
        <p:spPr>
          <a:xfrm>
            <a:off x="346004" y="1637687"/>
            <a:ext cx="4026941" cy="26584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角丸四角形 33"/>
          <p:cNvSpPr/>
          <p:nvPr/>
        </p:nvSpPr>
        <p:spPr>
          <a:xfrm>
            <a:off x="400678" y="2032231"/>
            <a:ext cx="4383631" cy="1786835"/>
          </a:xfrm>
          <a:prstGeom prst="roundRect">
            <a:avLst/>
          </a:prstGeom>
          <a:solidFill>
            <a:schemeClr val="accent1">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ボックス 34"/>
          <p:cNvSpPr txBox="1"/>
          <p:nvPr/>
        </p:nvSpPr>
        <p:spPr>
          <a:xfrm>
            <a:off x="457083" y="2123244"/>
            <a:ext cx="4651362" cy="1569660"/>
          </a:xfrm>
          <a:prstGeom prst="rect">
            <a:avLst/>
          </a:prstGeom>
          <a:noFill/>
        </p:spPr>
        <p:txBody>
          <a:bodyPr wrap="square" rtlCol="0">
            <a:spAutoFit/>
          </a:bodyPr>
          <a:lstStyle/>
          <a:p>
            <a:r>
              <a:rPr lang="en-US" altLang="ja-JP" sz="2400" b="1" dirty="0" smtClean="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spin polarization</a:t>
            </a:r>
            <a:r>
              <a:rPr lang="en-US" altLang="ja-JP" sz="2400" dirty="0" smtClean="0">
                <a:latin typeface="Arial Unicode MS" panose="020B0604020202020204" pitchFamily="50" charset="-128"/>
                <a:ea typeface="Arial Unicode MS" panose="020B0604020202020204" pitchFamily="50" charset="-128"/>
                <a:cs typeface="Arial Unicode MS" panose="020B0604020202020204" pitchFamily="50" charset="-128"/>
              </a:rPr>
              <a:t>:</a:t>
            </a:r>
          </a:p>
          <a:p>
            <a:r>
              <a:rPr lang="en-US" altLang="ja-JP" sz="2400" dirty="0" smtClean="0">
                <a:latin typeface="Arial Unicode MS" panose="020B0604020202020204" pitchFamily="50" charset="-128"/>
                <a:ea typeface="Arial Unicode MS" panose="020B0604020202020204" pitchFamily="50" charset="-128"/>
                <a:cs typeface="Arial Unicode MS" panose="020B0604020202020204" pitchFamily="50" charset="-128"/>
              </a:rPr>
              <a:t>collinear laser optical pumping </a:t>
            </a:r>
          </a:p>
          <a:p>
            <a:r>
              <a:rPr lang="en-US" altLang="ja-JP" sz="2400" dirty="0" smtClean="0">
                <a:latin typeface="Arial Unicode MS" panose="020B0604020202020204" pitchFamily="50" charset="-128"/>
                <a:ea typeface="Arial Unicode MS" panose="020B0604020202020204" pitchFamily="50" charset="-128"/>
                <a:cs typeface="Arial Unicode MS" panose="020B0604020202020204" pitchFamily="50" charset="-128"/>
              </a:rPr>
              <a:t> </a:t>
            </a:r>
            <a:r>
              <a:rPr lang="en-US" altLang="ja-JP" sz="2400" dirty="0" smtClean="0">
                <a:latin typeface="Arial Unicode MS" panose="020B0604020202020204" pitchFamily="50" charset="-128"/>
                <a:ea typeface="Arial Unicode MS" panose="020B0604020202020204" pitchFamily="50" charset="-128"/>
                <a:cs typeface="Arial Unicode MS" panose="020B0604020202020204" pitchFamily="50" charset="-128"/>
              </a:rPr>
              <a:t> </a:t>
            </a:r>
          </a:p>
          <a:p>
            <a:r>
              <a:rPr lang="en-US" altLang="ja-JP" sz="2400" dirty="0" smtClean="0">
                <a:latin typeface="Arial Unicode MS" panose="020B0604020202020204" pitchFamily="50" charset="-128"/>
                <a:ea typeface="Arial Unicode MS" panose="020B0604020202020204" pitchFamily="50" charset="-128"/>
                <a:cs typeface="Arial Unicode MS" panose="020B0604020202020204" pitchFamily="50" charset="-128"/>
              </a:rPr>
              <a:t>P </a:t>
            </a:r>
            <a:r>
              <a:rPr lang="en-US" altLang="ja-JP" sz="2400" dirty="0" smtClean="0">
                <a:latin typeface="Arial Unicode MS" panose="020B0604020202020204" pitchFamily="50" charset="-128"/>
                <a:ea typeface="Arial Unicode MS" panose="020B0604020202020204" pitchFamily="50" charset="-128"/>
                <a:cs typeface="Arial Unicode MS" panose="020B0604020202020204" pitchFamily="50" charset="-128"/>
              </a:rPr>
              <a:t>~30%</a:t>
            </a:r>
          </a:p>
        </p:txBody>
      </p:sp>
    </p:spTree>
    <p:extLst>
      <p:ext uri="{BB962C8B-B14F-4D97-AF65-F5344CB8AC3E}">
        <p14:creationId xmlns:p14="http://schemas.microsoft.com/office/powerpoint/2010/main" val="14620868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u="sng" dirty="0">
                <a:ea typeface="Arial Unicode MS" panose="020B0604020202020204" pitchFamily="50" charset="-128"/>
                <a:cs typeface="Arial Unicode MS" panose="020B0604020202020204" pitchFamily="50" charset="-128"/>
              </a:rPr>
              <a:t>Detector </a:t>
            </a:r>
            <a:r>
              <a:rPr lang="en-US" altLang="ja-JP" u="sng" dirty="0" smtClean="0">
                <a:ea typeface="Arial Unicode MS" panose="020B0604020202020204" pitchFamily="50" charset="-128"/>
                <a:cs typeface="Arial Unicode MS" panose="020B0604020202020204" pitchFamily="50" charset="-128"/>
              </a:rPr>
              <a:t>Setup</a:t>
            </a:r>
            <a:endParaRPr kumimoji="1" lang="ja-JP" altLang="en-US" u="sng" dirty="0"/>
          </a:p>
        </p:txBody>
      </p:sp>
      <p:sp>
        <p:nvSpPr>
          <p:cNvPr id="4" name="正方形/長方形 3"/>
          <p:cNvSpPr/>
          <p:nvPr/>
        </p:nvSpPr>
        <p:spPr>
          <a:xfrm>
            <a:off x="201131" y="1279585"/>
            <a:ext cx="5530628" cy="5524628"/>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 name="図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0383" y="1325558"/>
            <a:ext cx="5069798" cy="4073408"/>
          </a:xfrm>
          <a:prstGeom prst="rect">
            <a:avLst/>
          </a:prstGeom>
        </p:spPr>
      </p:pic>
      <p:sp>
        <p:nvSpPr>
          <p:cNvPr id="6" name="AutoShape 13"/>
          <p:cNvSpPr>
            <a:spLocks noChangeAspect="1" noChangeArrowheads="1"/>
          </p:cNvSpPr>
          <p:nvPr/>
        </p:nvSpPr>
        <p:spPr bwMode="auto">
          <a:xfrm rot="16200000">
            <a:off x="3080188" y="5642424"/>
            <a:ext cx="481379" cy="784123"/>
          </a:xfrm>
          <a:prstGeom prst="can">
            <a:avLst>
              <a:gd name="adj" fmla="val 34080"/>
            </a:avLst>
          </a:prstGeom>
          <a:solidFill>
            <a:srgbClr val="FFFF00"/>
          </a:solidFill>
          <a:ln w="9525">
            <a:solidFill>
              <a:schemeClr val="tx1"/>
            </a:solidFill>
            <a:round/>
            <a:headEnd/>
            <a:tailEnd/>
          </a:ln>
        </p:spPr>
        <p:txBody>
          <a:bodyPr wrap="none" anchor="ctr"/>
          <a:lstStyle/>
          <a:p>
            <a:endParaRPr lang="ja-JP" altLang="en-US" sz="1800">
              <a:solidFill>
                <a:srgbClr val="000000"/>
              </a:solidFill>
              <a:latin typeface="Calibri" pitchFamily="34" charset="0"/>
            </a:endParaRPr>
          </a:p>
        </p:txBody>
      </p:sp>
      <p:sp>
        <p:nvSpPr>
          <p:cNvPr id="7" name="AutoShape 13"/>
          <p:cNvSpPr>
            <a:spLocks noChangeAspect="1" noChangeArrowheads="1"/>
          </p:cNvSpPr>
          <p:nvPr/>
        </p:nvSpPr>
        <p:spPr bwMode="auto">
          <a:xfrm rot="16200000">
            <a:off x="2423701" y="5932793"/>
            <a:ext cx="489727" cy="195039"/>
          </a:xfrm>
          <a:prstGeom prst="can">
            <a:avLst>
              <a:gd name="adj" fmla="val 49106"/>
            </a:avLst>
          </a:prstGeom>
          <a:solidFill>
            <a:srgbClr val="0033CC"/>
          </a:solidFill>
          <a:ln w="9525">
            <a:solidFill>
              <a:schemeClr val="tx1"/>
            </a:solidFill>
            <a:round/>
            <a:headEnd/>
            <a:tailEnd/>
          </a:ln>
        </p:spPr>
        <p:txBody>
          <a:bodyPr wrap="none" anchor="ctr"/>
          <a:lstStyle/>
          <a:p>
            <a:endParaRPr lang="ja-JP" altLang="en-US" sz="1800">
              <a:solidFill>
                <a:srgbClr val="000000"/>
              </a:solidFill>
              <a:latin typeface="Calibri" pitchFamily="34" charset="0"/>
            </a:endParaRPr>
          </a:p>
        </p:txBody>
      </p:sp>
      <p:sp>
        <p:nvSpPr>
          <p:cNvPr id="8" name="AutoShape 13"/>
          <p:cNvSpPr>
            <a:spLocks noChangeAspect="1" noChangeArrowheads="1"/>
          </p:cNvSpPr>
          <p:nvPr/>
        </p:nvSpPr>
        <p:spPr bwMode="auto">
          <a:xfrm rot="16200000">
            <a:off x="2615023" y="5932793"/>
            <a:ext cx="489727" cy="195039"/>
          </a:xfrm>
          <a:prstGeom prst="can">
            <a:avLst>
              <a:gd name="adj" fmla="val 49106"/>
            </a:avLst>
          </a:prstGeom>
          <a:solidFill>
            <a:srgbClr val="0033CC"/>
          </a:solidFill>
          <a:ln w="9525">
            <a:solidFill>
              <a:schemeClr val="tx1"/>
            </a:solidFill>
            <a:round/>
            <a:headEnd/>
            <a:tailEnd/>
          </a:ln>
        </p:spPr>
        <p:txBody>
          <a:bodyPr wrap="none" anchor="ctr"/>
          <a:lstStyle/>
          <a:p>
            <a:endParaRPr lang="ja-JP" altLang="en-US" sz="1800">
              <a:solidFill>
                <a:srgbClr val="000000"/>
              </a:solidFill>
              <a:latin typeface="Calibri" pitchFamily="34" charset="0"/>
            </a:endParaRPr>
          </a:p>
        </p:txBody>
      </p:sp>
      <p:cxnSp>
        <p:nvCxnSpPr>
          <p:cNvPr id="9" name="直線矢印コネクタ 8"/>
          <p:cNvCxnSpPr/>
          <p:nvPr/>
        </p:nvCxnSpPr>
        <p:spPr bwMode="auto">
          <a:xfrm>
            <a:off x="1807876" y="6033458"/>
            <a:ext cx="790624" cy="1587"/>
          </a:xfrm>
          <a:prstGeom prst="straightConnector1">
            <a:avLst/>
          </a:prstGeom>
          <a:ln>
            <a:miter lim="800000"/>
            <a:headEnd type="none"/>
            <a:tailEnd type="stealth" w="lg" len="lg"/>
          </a:ln>
        </p:spPr>
        <p:style>
          <a:lnRef idx="1">
            <a:schemeClr val="dk1"/>
          </a:lnRef>
          <a:fillRef idx="0">
            <a:schemeClr val="dk1"/>
          </a:fillRef>
          <a:effectRef idx="0">
            <a:schemeClr val="dk1"/>
          </a:effectRef>
          <a:fontRef idx="minor">
            <a:schemeClr val="tx1"/>
          </a:fontRef>
        </p:style>
      </p:cxnSp>
      <p:sp>
        <p:nvSpPr>
          <p:cNvPr id="10" name="テキスト ボックス 57"/>
          <p:cNvSpPr txBox="1">
            <a:spLocks noChangeArrowheads="1"/>
          </p:cNvSpPr>
          <p:nvPr/>
        </p:nvSpPr>
        <p:spPr bwMode="auto">
          <a:xfrm>
            <a:off x="1488927" y="5716962"/>
            <a:ext cx="1114494" cy="307975"/>
          </a:xfrm>
          <a:prstGeom prst="rect">
            <a:avLst/>
          </a:prstGeom>
          <a:noFill/>
          <a:ln w="9525">
            <a:noFill/>
            <a:miter lim="800000"/>
            <a:headEnd/>
            <a:tailEnd/>
          </a:ln>
        </p:spPr>
        <p:txBody>
          <a:bodyPr wrap="none">
            <a:spAutoFit/>
          </a:bodyPr>
          <a:lstStyle/>
          <a:p>
            <a:r>
              <a:rPr lang="en-US" altLang="ja-JP" sz="1400" dirty="0">
                <a:solidFill>
                  <a:srgbClr val="000000"/>
                </a:solidFill>
                <a:latin typeface="Symbol" pitchFamily="18" charset="2"/>
              </a:rPr>
              <a:t>b</a:t>
            </a:r>
            <a:r>
              <a:rPr lang="en-US" altLang="ja-JP" sz="1400" dirty="0">
                <a:solidFill>
                  <a:srgbClr val="000000"/>
                </a:solidFill>
                <a:latin typeface="Calibri" pitchFamily="34" charset="0"/>
              </a:rPr>
              <a:t>- and </a:t>
            </a:r>
            <a:r>
              <a:rPr lang="en-US" altLang="ja-JP" sz="1400" dirty="0">
                <a:solidFill>
                  <a:srgbClr val="000000"/>
                </a:solidFill>
                <a:latin typeface="Symbol" pitchFamily="18" charset="2"/>
              </a:rPr>
              <a:t>g</a:t>
            </a:r>
            <a:r>
              <a:rPr lang="en-US" altLang="ja-JP" sz="1400" dirty="0">
                <a:solidFill>
                  <a:srgbClr val="000000"/>
                </a:solidFill>
                <a:latin typeface="Calibri" pitchFamily="34" charset="0"/>
              </a:rPr>
              <a:t>-rays</a:t>
            </a:r>
            <a:endParaRPr lang="ja-JP" altLang="en-US" sz="1400" dirty="0">
              <a:solidFill>
                <a:srgbClr val="000000"/>
              </a:solidFill>
              <a:latin typeface="Calibri" pitchFamily="34" charset="0"/>
            </a:endParaRPr>
          </a:p>
        </p:txBody>
      </p:sp>
      <p:sp>
        <p:nvSpPr>
          <p:cNvPr id="11" name="テキスト ボックス 58"/>
          <p:cNvSpPr txBox="1">
            <a:spLocks noChangeArrowheads="1"/>
          </p:cNvSpPr>
          <p:nvPr/>
        </p:nvSpPr>
        <p:spPr bwMode="auto">
          <a:xfrm>
            <a:off x="3161423" y="5863531"/>
            <a:ext cx="388961" cy="307975"/>
          </a:xfrm>
          <a:prstGeom prst="rect">
            <a:avLst/>
          </a:prstGeom>
          <a:noFill/>
          <a:ln w="9525">
            <a:noFill/>
            <a:miter lim="800000"/>
            <a:headEnd/>
            <a:tailEnd/>
          </a:ln>
        </p:spPr>
        <p:txBody>
          <a:bodyPr wrap="none">
            <a:spAutoFit/>
          </a:bodyPr>
          <a:lstStyle/>
          <a:p>
            <a:r>
              <a:rPr lang="en-US" altLang="ja-JP" sz="1400" dirty="0">
                <a:solidFill>
                  <a:srgbClr val="000000"/>
                </a:solidFill>
                <a:latin typeface="Calibri" pitchFamily="34" charset="0"/>
              </a:rPr>
              <a:t>Ge</a:t>
            </a:r>
            <a:endParaRPr lang="ja-JP" altLang="en-US" sz="1400" dirty="0">
              <a:solidFill>
                <a:srgbClr val="000000"/>
              </a:solidFill>
              <a:latin typeface="Calibri" pitchFamily="34" charset="0"/>
            </a:endParaRPr>
          </a:p>
        </p:txBody>
      </p:sp>
      <p:sp>
        <p:nvSpPr>
          <p:cNvPr id="12" name="テキスト ボックス 60"/>
          <p:cNvSpPr txBox="1">
            <a:spLocks noChangeArrowheads="1"/>
          </p:cNvSpPr>
          <p:nvPr/>
        </p:nvSpPr>
        <p:spPr bwMode="auto">
          <a:xfrm>
            <a:off x="1959840" y="6448372"/>
            <a:ext cx="1939313" cy="276999"/>
          </a:xfrm>
          <a:prstGeom prst="rect">
            <a:avLst/>
          </a:prstGeom>
          <a:noFill/>
          <a:ln w="9525">
            <a:noFill/>
            <a:miter lim="800000"/>
            <a:headEnd/>
            <a:tailEnd/>
          </a:ln>
        </p:spPr>
        <p:txBody>
          <a:bodyPr wrap="none">
            <a:spAutoFit/>
          </a:bodyPr>
          <a:lstStyle/>
          <a:p>
            <a:r>
              <a:rPr lang="en-US" altLang="ja-JP" sz="1200" dirty="0">
                <a:solidFill>
                  <a:srgbClr val="000000"/>
                </a:solidFill>
                <a:latin typeface="Calibri" pitchFamily="34" charset="0"/>
              </a:rPr>
              <a:t>plastic scintillators (1.5 mm)</a:t>
            </a:r>
            <a:endParaRPr lang="ja-JP" altLang="en-US" sz="1200" dirty="0">
              <a:solidFill>
                <a:srgbClr val="000000"/>
              </a:solidFill>
              <a:latin typeface="Calibri" pitchFamily="34" charset="0"/>
            </a:endParaRPr>
          </a:p>
        </p:txBody>
      </p:sp>
      <p:cxnSp>
        <p:nvCxnSpPr>
          <p:cNvPr id="13" name="直線矢印コネクタ 12"/>
          <p:cNvCxnSpPr/>
          <p:nvPr/>
        </p:nvCxnSpPr>
        <p:spPr bwMode="auto">
          <a:xfrm flipH="1" flipV="1">
            <a:off x="2685534" y="6262642"/>
            <a:ext cx="86235" cy="233747"/>
          </a:xfrm>
          <a:prstGeom prst="straightConnector1">
            <a:avLst/>
          </a:prstGeom>
          <a:ln>
            <a:tailEnd type="stealth" w="lg" len="med"/>
          </a:ln>
        </p:spPr>
        <p:style>
          <a:lnRef idx="1">
            <a:schemeClr val="dk1"/>
          </a:lnRef>
          <a:fillRef idx="0">
            <a:schemeClr val="dk1"/>
          </a:fillRef>
          <a:effectRef idx="0">
            <a:schemeClr val="dk1"/>
          </a:effectRef>
          <a:fontRef idx="minor">
            <a:schemeClr val="tx1"/>
          </a:fontRef>
        </p:style>
      </p:cxnSp>
      <p:cxnSp>
        <p:nvCxnSpPr>
          <p:cNvPr id="14" name="直線矢印コネクタ 13"/>
          <p:cNvCxnSpPr/>
          <p:nvPr/>
        </p:nvCxnSpPr>
        <p:spPr bwMode="auto">
          <a:xfrm flipV="1">
            <a:off x="2783667" y="6268027"/>
            <a:ext cx="84425" cy="228362"/>
          </a:xfrm>
          <a:prstGeom prst="straightConnector1">
            <a:avLst/>
          </a:prstGeom>
          <a:ln>
            <a:tailEnd type="stealth" w="lg" len="med"/>
          </a:ln>
        </p:spPr>
        <p:style>
          <a:lnRef idx="1">
            <a:schemeClr val="dk1"/>
          </a:lnRef>
          <a:fillRef idx="0">
            <a:schemeClr val="dk1"/>
          </a:fillRef>
          <a:effectRef idx="0">
            <a:schemeClr val="dk1"/>
          </a:effectRef>
          <a:fontRef idx="minor">
            <a:schemeClr val="tx1"/>
          </a:fontRef>
        </p:style>
      </p:cxnSp>
      <p:sp>
        <p:nvSpPr>
          <p:cNvPr id="15" name="テキスト ボックス 69"/>
          <p:cNvSpPr txBox="1">
            <a:spLocks noChangeArrowheads="1"/>
          </p:cNvSpPr>
          <p:nvPr/>
        </p:nvSpPr>
        <p:spPr bwMode="auto">
          <a:xfrm>
            <a:off x="878732" y="5404035"/>
            <a:ext cx="4388684" cy="338554"/>
          </a:xfrm>
          <a:prstGeom prst="rect">
            <a:avLst/>
          </a:prstGeom>
          <a:noFill/>
          <a:ln w="9525">
            <a:noFill/>
            <a:miter lim="800000"/>
            <a:headEnd/>
            <a:tailEnd/>
          </a:ln>
        </p:spPr>
        <p:txBody>
          <a:bodyPr wrap="square">
            <a:spAutoFit/>
          </a:bodyPr>
          <a:lstStyle/>
          <a:p>
            <a:r>
              <a:rPr lang="en-US" altLang="ja-JP" sz="1600" dirty="0" smtClean="0">
                <a:solidFill>
                  <a:srgbClr val="000000"/>
                </a:solidFill>
                <a:latin typeface="Symbol" pitchFamily="18" charset="2"/>
              </a:rPr>
              <a:t>b, g</a:t>
            </a:r>
            <a:r>
              <a:rPr lang="en-US" altLang="ja-JP" sz="1600" dirty="0" smtClean="0">
                <a:solidFill>
                  <a:srgbClr val="000000"/>
                </a:solidFill>
                <a:latin typeface="Calibri" pitchFamily="34" charset="0"/>
              </a:rPr>
              <a:t> identification and </a:t>
            </a:r>
            <a:r>
              <a:rPr lang="en-US" altLang="ja-JP" sz="1600" dirty="0" smtClean="0">
                <a:solidFill>
                  <a:srgbClr val="000000"/>
                </a:solidFill>
                <a:latin typeface="Symbol" pitchFamily="18" charset="2"/>
              </a:rPr>
              <a:t>b</a:t>
            </a:r>
            <a:r>
              <a:rPr lang="en-US" altLang="ja-JP" sz="1600" dirty="0" smtClean="0">
                <a:solidFill>
                  <a:srgbClr val="000000"/>
                </a:solidFill>
                <a:latin typeface="Calibri" pitchFamily="34" charset="0"/>
              </a:rPr>
              <a:t>-ray energy measurement</a:t>
            </a:r>
            <a:endParaRPr lang="en-US" altLang="ja-JP" sz="1600" dirty="0">
              <a:solidFill>
                <a:srgbClr val="000000"/>
              </a:solidFill>
              <a:latin typeface="Calibri" pitchFamily="34" charset="0"/>
            </a:endParaRPr>
          </a:p>
        </p:txBody>
      </p:sp>
      <p:sp>
        <p:nvSpPr>
          <p:cNvPr id="16" name="テキスト ボックス 68"/>
          <p:cNvSpPr txBox="1">
            <a:spLocks noChangeArrowheads="1"/>
          </p:cNvSpPr>
          <p:nvPr/>
        </p:nvSpPr>
        <p:spPr bwMode="auto">
          <a:xfrm>
            <a:off x="5986914" y="2211431"/>
            <a:ext cx="3100341" cy="738664"/>
          </a:xfrm>
          <a:prstGeom prst="rect">
            <a:avLst/>
          </a:prstGeom>
          <a:noFill/>
          <a:ln w="9525">
            <a:noFill/>
            <a:miter lim="800000"/>
            <a:headEnd/>
            <a:tailEnd/>
          </a:ln>
        </p:spPr>
        <p:txBody>
          <a:bodyPr wrap="square">
            <a:spAutoFit/>
          </a:bodyPr>
          <a:lstStyle/>
          <a:p>
            <a:r>
              <a:rPr lang="en-US" altLang="ja-JP" sz="1400" dirty="0" smtClean="0">
                <a:solidFill>
                  <a:srgbClr val="000000"/>
                </a:solidFill>
                <a:latin typeface="Symbol" panose="05050102010706020507" pitchFamily="18" charset="2"/>
              </a:rPr>
              <a:t>b</a:t>
            </a:r>
            <a:r>
              <a:rPr lang="en-US" altLang="ja-JP" sz="1400" dirty="0" smtClean="0">
                <a:solidFill>
                  <a:srgbClr val="000000"/>
                </a:solidFill>
                <a:latin typeface="Calibri" pitchFamily="34" charset="0"/>
              </a:rPr>
              <a:t>-detection efficiency: 15%</a:t>
            </a:r>
          </a:p>
          <a:p>
            <a:r>
              <a:rPr lang="en-US" altLang="ja-JP" sz="1400" dirty="0" smtClean="0">
                <a:solidFill>
                  <a:srgbClr val="000000"/>
                </a:solidFill>
                <a:latin typeface="Symbol" panose="05050102010706020507" pitchFamily="18" charset="2"/>
              </a:rPr>
              <a:t>g</a:t>
            </a:r>
            <a:r>
              <a:rPr lang="en-US" altLang="ja-JP" sz="1400" dirty="0" smtClean="0">
                <a:solidFill>
                  <a:srgbClr val="000000"/>
                </a:solidFill>
                <a:latin typeface="Calibri" pitchFamily="34" charset="0"/>
              </a:rPr>
              <a:t>-detection efficiency: </a:t>
            </a:r>
            <a:r>
              <a:rPr lang="en-US" altLang="ja-JP" sz="1400" dirty="0">
                <a:solidFill>
                  <a:srgbClr val="000000"/>
                </a:solidFill>
                <a:latin typeface="Calibri" pitchFamily="34" charset="0"/>
              </a:rPr>
              <a:t>2.9% @</a:t>
            </a:r>
            <a:r>
              <a:rPr lang="en-US" altLang="ja-JP" sz="1400" dirty="0" smtClean="0">
                <a:solidFill>
                  <a:srgbClr val="000000"/>
                </a:solidFill>
                <a:latin typeface="Calibri" pitchFamily="34" charset="0"/>
              </a:rPr>
              <a:t>1333keV</a:t>
            </a:r>
          </a:p>
          <a:p>
            <a:r>
              <a:rPr lang="en-US" altLang="ja-JP" sz="1400" dirty="0" smtClean="0">
                <a:solidFill>
                  <a:srgbClr val="000000"/>
                </a:solidFill>
                <a:latin typeface="Calibri" pitchFamily="34" charset="0"/>
              </a:rPr>
              <a:t>n-detection efficiency: 0.2%@2MeV</a:t>
            </a:r>
            <a:endParaRPr lang="en-US" altLang="ja-JP" sz="1400" dirty="0">
              <a:solidFill>
                <a:srgbClr val="000000"/>
              </a:solidFill>
              <a:latin typeface="Calibri" pitchFamily="34" charset="0"/>
            </a:endParaRPr>
          </a:p>
        </p:txBody>
      </p:sp>
      <p:sp>
        <p:nvSpPr>
          <p:cNvPr id="17" name="Text Box 43"/>
          <p:cNvSpPr txBox="1">
            <a:spLocks noChangeArrowheads="1"/>
          </p:cNvSpPr>
          <p:nvPr/>
        </p:nvSpPr>
        <p:spPr bwMode="auto">
          <a:xfrm>
            <a:off x="320976" y="3724326"/>
            <a:ext cx="1199624" cy="338554"/>
          </a:xfrm>
          <a:prstGeom prst="rect">
            <a:avLst/>
          </a:prstGeom>
          <a:solidFill>
            <a:schemeClr val="bg1"/>
          </a:solidFill>
          <a:ln w="9525">
            <a:solidFill>
              <a:srgbClr val="FF0000"/>
            </a:solidFill>
            <a:miter lim="800000"/>
            <a:headEnd/>
            <a:tailEnd/>
          </a:ln>
        </p:spPr>
        <p:txBody>
          <a:bodyPr wrap="none">
            <a:spAutoFit/>
          </a:bodyPr>
          <a:lstStyle/>
          <a:p>
            <a:r>
              <a:rPr lang="en-US" altLang="ja-JP" sz="1600" b="1">
                <a:solidFill>
                  <a:srgbClr val="CC3300"/>
                </a:solidFill>
                <a:latin typeface="Calibri" pitchFamily="34" charset="0"/>
              </a:rPr>
              <a:t>polarization</a:t>
            </a:r>
            <a:endParaRPr lang="ja-JP" altLang="en-US" sz="1600" b="1">
              <a:solidFill>
                <a:srgbClr val="CC3300"/>
              </a:solidFill>
              <a:latin typeface="Calibri" pitchFamily="34" charset="0"/>
            </a:endParaRPr>
          </a:p>
        </p:txBody>
      </p:sp>
      <p:sp>
        <p:nvSpPr>
          <p:cNvPr id="18" name="平行四辺形 17"/>
          <p:cNvSpPr/>
          <p:nvPr/>
        </p:nvSpPr>
        <p:spPr bwMode="auto">
          <a:xfrm>
            <a:off x="2285684" y="3614226"/>
            <a:ext cx="143608" cy="142875"/>
          </a:xfrm>
          <a:prstGeom prst="parallelogram">
            <a:avLst/>
          </a:prstGeom>
          <a:solidFill>
            <a:srgbClr val="FFC000"/>
          </a:solidFill>
          <a:ln w="9525"/>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ja-JP" altLang="en-US" sz="1800">
              <a:solidFill>
                <a:prstClr val="black"/>
              </a:solidFill>
            </a:endParaRPr>
          </a:p>
        </p:txBody>
      </p:sp>
      <p:sp>
        <p:nvSpPr>
          <p:cNvPr id="19" name="テキスト ボックス 51"/>
          <p:cNvSpPr txBox="1">
            <a:spLocks noChangeArrowheads="1"/>
          </p:cNvSpPr>
          <p:nvPr/>
        </p:nvSpPr>
        <p:spPr bwMode="auto">
          <a:xfrm>
            <a:off x="6133127" y="1554327"/>
            <a:ext cx="2699288" cy="553998"/>
          </a:xfrm>
          <a:prstGeom prst="rect">
            <a:avLst/>
          </a:prstGeom>
          <a:solidFill>
            <a:srgbClr val="FFC000"/>
          </a:solidFill>
          <a:ln w="12700">
            <a:solidFill>
              <a:schemeClr val="tx1"/>
            </a:solidFill>
            <a:miter lim="800000"/>
            <a:headEnd/>
            <a:tailEnd/>
          </a:ln>
        </p:spPr>
        <p:txBody>
          <a:bodyPr wrap="square">
            <a:spAutoFit/>
          </a:bodyPr>
          <a:lstStyle/>
          <a:p>
            <a:pPr>
              <a:lnSpc>
                <a:spcPts val="1800"/>
              </a:lnSpc>
            </a:pPr>
            <a:r>
              <a:rPr lang="en-US" altLang="ja-JP" dirty="0">
                <a:solidFill>
                  <a:srgbClr val="000000"/>
                </a:solidFill>
                <a:latin typeface="Calibri" pitchFamily="34" charset="0"/>
              </a:rPr>
              <a:t>8</a:t>
            </a:r>
            <a:r>
              <a:rPr lang="en-US" altLang="ja-JP" sz="1800" dirty="0" smtClean="0">
                <a:solidFill>
                  <a:srgbClr val="000000"/>
                </a:solidFill>
                <a:latin typeface="Calibri" pitchFamily="34" charset="0"/>
              </a:rPr>
              <a:t> x (</a:t>
            </a:r>
            <a:r>
              <a:rPr lang="en-US" altLang="ja-JP" sz="1800" dirty="0" err="1" smtClean="0">
                <a:solidFill>
                  <a:srgbClr val="000000"/>
                </a:solidFill>
                <a:latin typeface="Calibri" pitchFamily="34" charset="0"/>
              </a:rPr>
              <a:t>HPGe</a:t>
            </a:r>
            <a:r>
              <a:rPr lang="en-US" altLang="ja-JP" sz="1800" dirty="0" smtClean="0">
                <a:solidFill>
                  <a:srgbClr val="000000"/>
                </a:solidFill>
                <a:latin typeface="Calibri" pitchFamily="34" charset="0"/>
              </a:rPr>
              <a:t> +2 plastic)  </a:t>
            </a:r>
            <a:endParaRPr lang="en-US" altLang="ja-JP" dirty="0">
              <a:solidFill>
                <a:srgbClr val="000000"/>
              </a:solidFill>
              <a:latin typeface="Calibri" pitchFamily="34" charset="0"/>
            </a:endParaRPr>
          </a:p>
          <a:p>
            <a:pPr>
              <a:lnSpc>
                <a:spcPts val="1800"/>
              </a:lnSpc>
            </a:pPr>
            <a:r>
              <a:rPr lang="en-US" altLang="ja-JP" sz="1800" dirty="0" smtClean="0">
                <a:solidFill>
                  <a:srgbClr val="000000"/>
                </a:solidFill>
                <a:latin typeface="Calibri" pitchFamily="34" charset="0"/>
              </a:rPr>
              <a:t>3 neutron TOF counters</a:t>
            </a:r>
            <a:endParaRPr lang="ja-JP" altLang="en-US" sz="1800" dirty="0">
              <a:solidFill>
                <a:srgbClr val="000000"/>
              </a:solidFill>
              <a:latin typeface="Calibri" pitchFamily="34" charset="0"/>
            </a:endParaRPr>
          </a:p>
        </p:txBody>
      </p:sp>
      <p:sp>
        <p:nvSpPr>
          <p:cNvPr id="20" name="テキスト ボックス 59"/>
          <p:cNvSpPr txBox="1">
            <a:spLocks noChangeArrowheads="1"/>
          </p:cNvSpPr>
          <p:nvPr/>
        </p:nvSpPr>
        <p:spPr bwMode="auto">
          <a:xfrm>
            <a:off x="349816" y="1133504"/>
            <a:ext cx="3080753" cy="646331"/>
          </a:xfrm>
          <a:prstGeom prst="rect">
            <a:avLst/>
          </a:prstGeom>
          <a:solidFill>
            <a:schemeClr val="bg1"/>
          </a:solidFill>
          <a:ln w="12700">
            <a:solidFill>
              <a:schemeClr val="tx1"/>
            </a:solidFill>
            <a:miter lim="800000"/>
            <a:headEnd/>
            <a:tailEnd/>
          </a:ln>
        </p:spPr>
        <p:txBody>
          <a:bodyPr wrap="square">
            <a:spAutoFit/>
          </a:bodyPr>
          <a:lstStyle/>
          <a:p>
            <a:r>
              <a:rPr lang="en-US" altLang="ja-JP" b="1" dirty="0">
                <a:latin typeface="Symbol" pitchFamily="18" charset="2"/>
              </a:rPr>
              <a:t>b</a:t>
            </a:r>
            <a:r>
              <a:rPr lang="en-US" altLang="ja-JP" b="1" dirty="0"/>
              <a:t>-asymmetry: </a:t>
            </a:r>
            <a:r>
              <a:rPr lang="en-US" altLang="ja-JP" b="1" dirty="0" smtClean="0">
                <a:latin typeface="Symbol" pitchFamily="18" charset="2"/>
              </a:rPr>
              <a:t>b-g</a:t>
            </a:r>
            <a:r>
              <a:rPr lang="en-US" altLang="ja-JP" b="1" dirty="0">
                <a:latin typeface="Symbol" pitchFamily="18" charset="2"/>
              </a:rPr>
              <a:t>, b-g-g, </a:t>
            </a:r>
            <a:r>
              <a:rPr lang="en-US" altLang="ja-JP" b="1" dirty="0" smtClean="0">
                <a:latin typeface="Symbol" pitchFamily="18" charset="2"/>
              </a:rPr>
              <a:t>b-</a:t>
            </a:r>
            <a:r>
              <a:rPr lang="en-US" altLang="ja-JP" b="1" dirty="0" smtClean="0">
                <a:latin typeface="Arial Unicode MS" panose="020B0604020202020204" pitchFamily="50" charset="-128"/>
                <a:ea typeface="Arial Unicode MS" panose="020B0604020202020204" pitchFamily="50" charset="-128"/>
                <a:cs typeface="Arial Unicode MS" panose="020B0604020202020204" pitchFamily="50" charset="-128"/>
              </a:rPr>
              <a:t>n</a:t>
            </a:r>
          </a:p>
          <a:p>
            <a:r>
              <a:rPr lang="en-US" altLang="ja-JP" b="1" dirty="0">
                <a:latin typeface="Arial Unicode MS" panose="020B0604020202020204" pitchFamily="50" charset="-128"/>
                <a:ea typeface="Arial Unicode MS" panose="020B0604020202020204" pitchFamily="50" charset="-128"/>
                <a:cs typeface="Arial Unicode MS" panose="020B0604020202020204" pitchFamily="50" charset="-128"/>
              </a:rPr>
              <a:t>c</a:t>
            </a:r>
            <a:r>
              <a:rPr lang="en-US" altLang="ja-JP" b="1" dirty="0" smtClean="0">
                <a:latin typeface="Arial Unicode MS" panose="020B0604020202020204" pitchFamily="50" charset="-128"/>
                <a:ea typeface="Arial Unicode MS" panose="020B0604020202020204" pitchFamily="50" charset="-128"/>
                <a:cs typeface="Arial Unicode MS" panose="020B0604020202020204" pitchFamily="50" charset="-128"/>
              </a:rPr>
              <a:t>oincidence: </a:t>
            </a:r>
            <a:r>
              <a:rPr lang="en-US" altLang="ja-JP" b="1" dirty="0" smtClean="0">
                <a:latin typeface="Symbol" pitchFamily="18" charset="2"/>
              </a:rPr>
              <a:t>g-g,</a:t>
            </a:r>
            <a:r>
              <a:rPr lang="en-US" altLang="ja-JP" b="1" dirty="0">
                <a:latin typeface="Symbol" pitchFamily="18" charset="2"/>
              </a:rPr>
              <a:t> </a:t>
            </a:r>
            <a:r>
              <a:rPr lang="en-US" altLang="ja-JP" b="1" dirty="0" smtClean="0">
                <a:latin typeface="Arial Unicode MS" panose="020B0604020202020204" pitchFamily="50" charset="-128"/>
                <a:ea typeface="Arial Unicode MS" panose="020B0604020202020204" pitchFamily="50" charset="-128"/>
                <a:cs typeface="Arial Unicode MS" panose="020B0604020202020204" pitchFamily="50" charset="-128"/>
              </a:rPr>
              <a:t>n</a:t>
            </a:r>
            <a:r>
              <a:rPr lang="en-US" altLang="ja-JP" b="1" dirty="0" smtClean="0">
                <a:latin typeface="Symbol" pitchFamily="18" charset="2"/>
              </a:rPr>
              <a:t>-g</a:t>
            </a:r>
            <a:endParaRPr lang="ja-JP" altLang="en-US"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1" name="AutoShape 42"/>
          <p:cNvSpPr>
            <a:spLocks noChangeArrowheads="1"/>
          </p:cNvSpPr>
          <p:nvPr/>
        </p:nvSpPr>
        <p:spPr bwMode="auto">
          <a:xfrm rot="17580000">
            <a:off x="1250451" y="4012860"/>
            <a:ext cx="169862" cy="347296"/>
          </a:xfrm>
          <a:prstGeom prst="downArrow">
            <a:avLst>
              <a:gd name="adj1" fmla="val 27981"/>
              <a:gd name="adj2" fmla="val 52031"/>
            </a:avLst>
          </a:prstGeom>
          <a:solidFill>
            <a:srgbClr val="FF0000"/>
          </a:solidFill>
          <a:ln w="9525">
            <a:solidFill>
              <a:schemeClr val="tx1"/>
            </a:solidFill>
            <a:miter lim="800000"/>
            <a:headEnd/>
            <a:tailEnd/>
          </a:ln>
        </p:spPr>
        <p:txBody>
          <a:bodyPr vert="eaVert" wrap="none" anchor="ctr"/>
          <a:lstStyle/>
          <a:p>
            <a:endParaRPr lang="ja-JP" altLang="en-US" sz="1800">
              <a:solidFill>
                <a:srgbClr val="000000"/>
              </a:solidFill>
              <a:latin typeface="Calibri" pitchFamily="34" charset="0"/>
            </a:endParaRPr>
          </a:p>
        </p:txBody>
      </p:sp>
      <p:sp>
        <p:nvSpPr>
          <p:cNvPr id="22" name="テキスト ボックス 54"/>
          <p:cNvSpPr txBox="1">
            <a:spLocks noChangeArrowheads="1"/>
          </p:cNvSpPr>
          <p:nvPr/>
        </p:nvSpPr>
        <p:spPr bwMode="auto">
          <a:xfrm>
            <a:off x="2543919" y="3357432"/>
            <a:ext cx="973343" cy="307777"/>
          </a:xfrm>
          <a:prstGeom prst="rect">
            <a:avLst/>
          </a:prstGeom>
          <a:noFill/>
          <a:ln w="9525">
            <a:noFill/>
            <a:miter lim="800000"/>
            <a:headEnd/>
            <a:tailEnd/>
          </a:ln>
        </p:spPr>
        <p:txBody>
          <a:bodyPr wrap="none">
            <a:spAutoFit/>
          </a:bodyPr>
          <a:lstStyle/>
          <a:p>
            <a:r>
              <a:rPr lang="en-US" altLang="ja-JP" sz="1400" b="1" i="1" dirty="0" smtClean="0">
                <a:solidFill>
                  <a:srgbClr val="0000FF"/>
                </a:solidFill>
                <a:latin typeface="Calibri" pitchFamily="34" charset="0"/>
              </a:rPr>
              <a:t>B</a:t>
            </a:r>
            <a:r>
              <a:rPr lang="ja-JP" altLang="en-US" sz="1400" b="1" dirty="0" smtClean="0">
                <a:solidFill>
                  <a:srgbClr val="0000FF"/>
                </a:solidFill>
                <a:latin typeface="Calibri" pitchFamily="34" charset="0"/>
              </a:rPr>
              <a:t>～</a:t>
            </a:r>
            <a:r>
              <a:rPr lang="en-US" altLang="ja-JP" sz="1400" b="1" dirty="0" smtClean="0">
                <a:solidFill>
                  <a:srgbClr val="0000FF"/>
                </a:solidFill>
                <a:latin typeface="Calibri" pitchFamily="34" charset="0"/>
              </a:rPr>
              <a:t>530mT</a:t>
            </a:r>
            <a:endParaRPr lang="ja-JP" altLang="en-US" sz="1400" b="1" dirty="0">
              <a:solidFill>
                <a:srgbClr val="0000FF"/>
              </a:solidFill>
              <a:latin typeface="Calibri" pitchFamily="34" charset="0"/>
            </a:endParaRPr>
          </a:p>
        </p:txBody>
      </p:sp>
      <p:sp>
        <p:nvSpPr>
          <p:cNvPr id="23" name="Text Box 35"/>
          <p:cNvSpPr txBox="1">
            <a:spLocks noChangeArrowheads="1"/>
          </p:cNvSpPr>
          <p:nvPr/>
        </p:nvSpPr>
        <p:spPr bwMode="auto">
          <a:xfrm>
            <a:off x="3104291" y="2969518"/>
            <a:ext cx="1492781" cy="307777"/>
          </a:xfrm>
          <a:prstGeom prst="rect">
            <a:avLst/>
          </a:prstGeom>
          <a:solidFill>
            <a:schemeClr val="bg1"/>
          </a:solidFill>
          <a:ln w="9525">
            <a:solidFill>
              <a:schemeClr val="accent4">
                <a:lumMod val="50000"/>
              </a:schemeClr>
            </a:solidFill>
            <a:miter lim="800000"/>
            <a:headEnd/>
            <a:tailEnd/>
          </a:ln>
        </p:spPr>
        <p:txBody>
          <a:bodyPr wrap="none">
            <a:spAutoFit/>
          </a:bodyPr>
          <a:lstStyle/>
          <a:p>
            <a:r>
              <a:rPr lang="en-US" altLang="ja-JP" sz="1400" b="1" dirty="0" smtClean="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R :</a:t>
            </a:r>
            <a:r>
              <a:rPr lang="en-US" altLang="ja-JP" sz="1400" b="1" dirty="0" smtClean="0">
                <a:solidFill>
                  <a:srgbClr val="FF0000"/>
                </a:solidFill>
                <a:latin typeface="Symbol" pitchFamily="18" charset="2"/>
              </a:rPr>
              <a:t> b-</a:t>
            </a:r>
            <a:r>
              <a:rPr lang="en-US" altLang="ja-JP" sz="1400" b="1" dirty="0" smtClean="0">
                <a:solidFill>
                  <a:srgbClr val="FF0000"/>
                </a:solidFill>
                <a:latin typeface="Calibri" pitchFamily="34" charset="0"/>
              </a:rPr>
              <a:t>asymmetry</a:t>
            </a:r>
            <a:endParaRPr lang="en-US" altLang="ja-JP" sz="1400" b="1" dirty="0">
              <a:solidFill>
                <a:srgbClr val="FF0000"/>
              </a:solidFill>
              <a:latin typeface="Calibri" pitchFamily="34" charset="0"/>
            </a:endParaRPr>
          </a:p>
        </p:txBody>
      </p:sp>
      <p:sp>
        <p:nvSpPr>
          <p:cNvPr id="24" name="Text Box 55"/>
          <p:cNvSpPr txBox="1">
            <a:spLocks noChangeArrowheads="1"/>
          </p:cNvSpPr>
          <p:nvPr/>
        </p:nvSpPr>
        <p:spPr bwMode="auto">
          <a:xfrm>
            <a:off x="456544" y="4628639"/>
            <a:ext cx="684675" cy="307777"/>
          </a:xfrm>
          <a:prstGeom prst="rect">
            <a:avLst/>
          </a:prstGeom>
          <a:noFill/>
          <a:ln w="9525">
            <a:noFill/>
            <a:miter lim="800000"/>
            <a:headEnd/>
            <a:tailEnd/>
          </a:ln>
        </p:spPr>
        <p:txBody>
          <a:bodyPr wrap="none">
            <a:spAutoFit/>
          </a:bodyPr>
          <a:lstStyle/>
          <a:p>
            <a:pPr algn="r"/>
            <a:r>
              <a:rPr lang="en-US" altLang="ja-JP" sz="1400" b="1" dirty="0" smtClean="0">
                <a:solidFill>
                  <a:srgbClr val="FF0000"/>
                </a:solidFill>
              </a:rPr>
              <a:t>28 </a:t>
            </a:r>
            <a:r>
              <a:rPr lang="en-US" altLang="ja-JP" sz="1400" b="1" dirty="0" err="1">
                <a:solidFill>
                  <a:srgbClr val="FF0000"/>
                </a:solidFill>
              </a:rPr>
              <a:t>keV</a:t>
            </a:r>
            <a:endParaRPr lang="en-US" altLang="ja-JP" sz="1400" b="1" dirty="0">
              <a:solidFill>
                <a:srgbClr val="FF0000"/>
              </a:solidFill>
            </a:endParaRPr>
          </a:p>
        </p:txBody>
      </p:sp>
      <p:cxnSp>
        <p:nvCxnSpPr>
          <p:cNvPr id="25" name="直線矢印コネクタ 24"/>
          <p:cNvCxnSpPr/>
          <p:nvPr/>
        </p:nvCxnSpPr>
        <p:spPr>
          <a:xfrm>
            <a:off x="1848785" y="2304567"/>
            <a:ext cx="477929" cy="1336997"/>
          </a:xfrm>
          <a:prstGeom prst="straightConnector1">
            <a:avLst/>
          </a:prstGeom>
          <a:ln w="2222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 name="直線矢印コネクタ 25"/>
          <p:cNvCxnSpPr/>
          <p:nvPr/>
        </p:nvCxnSpPr>
        <p:spPr>
          <a:xfrm flipV="1">
            <a:off x="743907" y="3683006"/>
            <a:ext cx="1604596" cy="693737"/>
          </a:xfrm>
          <a:prstGeom prst="straightConnector1">
            <a:avLst/>
          </a:prstGeom>
          <a:ln w="19050">
            <a:solidFill>
              <a:srgbClr val="0000FF"/>
            </a:solidFill>
            <a:tailEnd type="stealth" w="lg" len="lg"/>
          </a:ln>
        </p:spPr>
        <p:style>
          <a:lnRef idx="1">
            <a:schemeClr val="accent1"/>
          </a:lnRef>
          <a:fillRef idx="0">
            <a:schemeClr val="accent1"/>
          </a:fillRef>
          <a:effectRef idx="0">
            <a:schemeClr val="accent1"/>
          </a:effectRef>
          <a:fontRef idx="minor">
            <a:schemeClr val="tx1"/>
          </a:fontRef>
        </p:style>
      </p:cxnSp>
      <p:sp>
        <p:nvSpPr>
          <p:cNvPr id="27" name="Text Box 43"/>
          <p:cNvSpPr txBox="1">
            <a:spLocks noChangeArrowheads="1"/>
          </p:cNvSpPr>
          <p:nvPr/>
        </p:nvSpPr>
        <p:spPr bwMode="auto">
          <a:xfrm>
            <a:off x="926829" y="1979282"/>
            <a:ext cx="1387431" cy="338554"/>
          </a:xfrm>
          <a:prstGeom prst="rect">
            <a:avLst/>
          </a:prstGeom>
          <a:solidFill>
            <a:schemeClr val="bg1"/>
          </a:solidFill>
          <a:ln w="9525">
            <a:solidFill>
              <a:srgbClr val="FF0000"/>
            </a:solidFill>
            <a:miter lim="800000"/>
            <a:headEnd/>
            <a:tailEnd/>
          </a:ln>
        </p:spPr>
        <p:txBody>
          <a:bodyPr wrap="none">
            <a:spAutoFit/>
          </a:bodyPr>
          <a:lstStyle/>
          <a:p>
            <a:r>
              <a:rPr lang="en-US" altLang="ja-JP" sz="1600" b="1">
                <a:solidFill>
                  <a:srgbClr val="CC3300"/>
                </a:solidFill>
                <a:latin typeface="Calibri" pitchFamily="34" charset="0"/>
              </a:rPr>
              <a:t>Pt foil stopper</a:t>
            </a:r>
            <a:endParaRPr lang="ja-JP" altLang="en-US" sz="1600" b="1">
              <a:solidFill>
                <a:srgbClr val="CC3300"/>
              </a:solidFill>
              <a:latin typeface="Calibri" pitchFamily="34" charset="0"/>
            </a:endParaRPr>
          </a:p>
        </p:txBody>
      </p:sp>
      <p:sp>
        <p:nvSpPr>
          <p:cNvPr id="28" name="AutoShape 42"/>
          <p:cNvSpPr>
            <a:spLocks noChangeArrowheads="1"/>
          </p:cNvSpPr>
          <p:nvPr/>
        </p:nvSpPr>
        <p:spPr bwMode="auto">
          <a:xfrm rot="17317402">
            <a:off x="2549095" y="3455465"/>
            <a:ext cx="169862" cy="347296"/>
          </a:xfrm>
          <a:prstGeom prst="downArrow">
            <a:avLst>
              <a:gd name="adj1" fmla="val 27981"/>
              <a:gd name="adj2" fmla="val 52031"/>
            </a:avLst>
          </a:prstGeom>
          <a:solidFill>
            <a:srgbClr val="0000FF"/>
          </a:solidFill>
          <a:ln w="9525">
            <a:solidFill>
              <a:schemeClr val="bg1"/>
            </a:solidFill>
            <a:miter lim="800000"/>
            <a:headEnd/>
            <a:tailEnd/>
          </a:ln>
        </p:spPr>
        <p:txBody>
          <a:bodyPr vert="eaVert" wrap="none" anchor="ctr"/>
          <a:lstStyle/>
          <a:p>
            <a:endParaRPr lang="ja-JP" altLang="en-US" sz="1800">
              <a:solidFill>
                <a:srgbClr val="000000"/>
              </a:solidFill>
              <a:latin typeface="Calibri" pitchFamily="34" charset="0"/>
            </a:endParaRPr>
          </a:p>
        </p:txBody>
      </p:sp>
      <p:sp>
        <p:nvSpPr>
          <p:cNvPr id="29" name="テキスト ボックス 71"/>
          <p:cNvSpPr txBox="1">
            <a:spLocks noChangeArrowheads="1"/>
          </p:cNvSpPr>
          <p:nvPr/>
        </p:nvSpPr>
        <p:spPr bwMode="auto">
          <a:xfrm>
            <a:off x="201130" y="4333745"/>
            <a:ext cx="1200970" cy="369332"/>
          </a:xfrm>
          <a:prstGeom prst="rect">
            <a:avLst/>
          </a:prstGeom>
          <a:noFill/>
          <a:ln w="9525">
            <a:noFill/>
            <a:miter lim="800000"/>
            <a:headEnd/>
            <a:tailEnd/>
          </a:ln>
        </p:spPr>
        <p:txBody>
          <a:bodyPr wrap="none">
            <a:spAutoFit/>
          </a:bodyPr>
          <a:lstStyle/>
          <a:p>
            <a:r>
              <a:rPr lang="en-US" altLang="ja-JP" b="1" baseline="30000" dirty="0" smtClean="0">
                <a:solidFill>
                  <a:srgbClr val="E31701"/>
                </a:solidFill>
              </a:rPr>
              <a:t>31</a:t>
            </a:r>
            <a:r>
              <a:rPr lang="en-US" altLang="ja-JP" b="1" dirty="0" smtClean="0">
                <a:solidFill>
                  <a:srgbClr val="E31701"/>
                </a:solidFill>
              </a:rPr>
              <a:t>Na </a:t>
            </a:r>
            <a:r>
              <a:rPr lang="en-US" altLang="ja-JP" b="1" dirty="0">
                <a:solidFill>
                  <a:srgbClr val="E31701"/>
                </a:solidFill>
              </a:rPr>
              <a:t>beam</a:t>
            </a:r>
            <a:endParaRPr lang="ja-JP" altLang="en-US" b="1" dirty="0">
              <a:solidFill>
                <a:srgbClr val="E31701"/>
              </a:solidFill>
            </a:endParaRPr>
          </a:p>
        </p:txBody>
      </p:sp>
      <p:cxnSp>
        <p:nvCxnSpPr>
          <p:cNvPr id="30" name="直線矢印コネクタ 29"/>
          <p:cNvCxnSpPr/>
          <p:nvPr/>
        </p:nvCxnSpPr>
        <p:spPr>
          <a:xfrm flipV="1">
            <a:off x="763153" y="4257001"/>
            <a:ext cx="235926" cy="111125"/>
          </a:xfrm>
          <a:prstGeom prst="straightConnector1">
            <a:avLst/>
          </a:prstGeom>
          <a:ln w="19050">
            <a:solidFill>
              <a:srgbClr val="0000FF"/>
            </a:solidFill>
            <a:tailEnd type="stealth" w="lg" len="lg"/>
          </a:ln>
        </p:spPr>
        <p:style>
          <a:lnRef idx="1">
            <a:schemeClr val="accent1"/>
          </a:lnRef>
          <a:fillRef idx="0">
            <a:schemeClr val="accent1"/>
          </a:fillRef>
          <a:effectRef idx="0">
            <a:schemeClr val="accent1"/>
          </a:effectRef>
          <a:fontRef idx="minor">
            <a:schemeClr val="tx1"/>
          </a:fontRef>
        </p:style>
      </p:cxnSp>
      <p:sp>
        <p:nvSpPr>
          <p:cNvPr id="31" name="テキスト ボックス 33"/>
          <p:cNvSpPr txBox="1">
            <a:spLocks noChangeArrowheads="1"/>
          </p:cNvSpPr>
          <p:nvPr/>
        </p:nvSpPr>
        <p:spPr bwMode="auto">
          <a:xfrm>
            <a:off x="459699" y="4916452"/>
            <a:ext cx="756938" cy="307777"/>
          </a:xfrm>
          <a:prstGeom prst="rect">
            <a:avLst/>
          </a:prstGeom>
          <a:noFill/>
          <a:ln w="9525">
            <a:noFill/>
            <a:miter lim="800000"/>
            <a:headEnd/>
            <a:tailEnd/>
          </a:ln>
        </p:spPr>
        <p:txBody>
          <a:bodyPr wrap="none">
            <a:spAutoFit/>
          </a:bodyPr>
          <a:lstStyle/>
          <a:p>
            <a:r>
              <a:rPr lang="en-US" altLang="ja-JP" sz="1400" i="1" dirty="0" smtClean="0">
                <a:solidFill>
                  <a:srgbClr val="C00000"/>
                </a:solidFill>
                <a:latin typeface="Times New Roman" panose="02020603050405020304" pitchFamily="18" charset="0"/>
                <a:ea typeface="Arial Unicode MS" panose="020B0604020202020204" pitchFamily="50" charset="-128"/>
                <a:cs typeface="Times New Roman" panose="02020603050405020304" pitchFamily="18" charset="0"/>
              </a:rPr>
              <a:t>P</a:t>
            </a:r>
            <a:r>
              <a:rPr lang="en-US" altLang="ja-JP" sz="1400" dirty="0" smtClean="0">
                <a:solidFill>
                  <a:srgbClr val="C00000"/>
                </a:solidFill>
                <a:latin typeface="Arial Unicode MS" panose="020B0604020202020204" pitchFamily="50" charset="-128"/>
                <a:ea typeface="Arial Unicode MS" panose="020B0604020202020204" pitchFamily="50" charset="-128"/>
                <a:cs typeface="Arial Unicode MS" panose="020B0604020202020204" pitchFamily="50" charset="-128"/>
              </a:rPr>
              <a:t>~32%</a:t>
            </a:r>
            <a:endParaRPr lang="ja-JP" altLang="en-US" sz="1400" dirty="0">
              <a:solidFill>
                <a:srgbClr val="C0000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2" name="Text Box 35"/>
          <p:cNvSpPr txBox="1">
            <a:spLocks noChangeArrowheads="1"/>
          </p:cNvSpPr>
          <p:nvPr/>
        </p:nvSpPr>
        <p:spPr bwMode="auto">
          <a:xfrm>
            <a:off x="321929" y="2420047"/>
            <a:ext cx="1462323" cy="307777"/>
          </a:xfrm>
          <a:prstGeom prst="rect">
            <a:avLst/>
          </a:prstGeom>
          <a:solidFill>
            <a:schemeClr val="bg1"/>
          </a:solidFill>
          <a:ln w="9525">
            <a:solidFill>
              <a:schemeClr val="accent4">
                <a:lumMod val="50000"/>
              </a:schemeClr>
            </a:solidFill>
            <a:miter lim="800000"/>
            <a:headEnd/>
            <a:tailEnd/>
          </a:ln>
        </p:spPr>
        <p:txBody>
          <a:bodyPr wrap="none">
            <a:spAutoFit/>
          </a:bodyPr>
          <a:lstStyle/>
          <a:p>
            <a:r>
              <a:rPr lang="en-US" altLang="ja-JP" sz="1400" b="1" dirty="0" smtClean="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L :</a:t>
            </a:r>
            <a:r>
              <a:rPr lang="en-US" altLang="ja-JP" sz="1400" b="1" dirty="0" smtClean="0">
                <a:solidFill>
                  <a:srgbClr val="FF0000"/>
                </a:solidFill>
                <a:latin typeface="Symbol" pitchFamily="18" charset="2"/>
              </a:rPr>
              <a:t> b-</a:t>
            </a:r>
            <a:r>
              <a:rPr lang="en-US" altLang="ja-JP" sz="1400" b="1" dirty="0" smtClean="0">
                <a:solidFill>
                  <a:srgbClr val="FF0000"/>
                </a:solidFill>
                <a:latin typeface="Calibri" pitchFamily="34" charset="0"/>
              </a:rPr>
              <a:t>asymmetry</a:t>
            </a:r>
            <a:endParaRPr lang="en-US" altLang="ja-JP" sz="1400" b="1" dirty="0">
              <a:solidFill>
                <a:srgbClr val="FF0000"/>
              </a:solidFill>
              <a:latin typeface="Calibri" pitchFamily="34" charset="0"/>
            </a:endParaRPr>
          </a:p>
        </p:txBody>
      </p:sp>
      <p:pic>
        <p:nvPicPr>
          <p:cNvPr id="33" name="コンテンツ プレースホルダー 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831925" y="3482449"/>
            <a:ext cx="3237224" cy="2773424"/>
          </a:xfrm>
          <a:prstGeom prst="rect">
            <a:avLst/>
          </a:prstGeom>
        </p:spPr>
      </p:pic>
      <p:sp>
        <p:nvSpPr>
          <p:cNvPr id="34" name="右矢印 33"/>
          <p:cNvSpPr/>
          <p:nvPr/>
        </p:nvSpPr>
        <p:spPr>
          <a:xfrm>
            <a:off x="6018774" y="4662448"/>
            <a:ext cx="438417" cy="197353"/>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ボックス 34"/>
          <p:cNvSpPr txBox="1"/>
          <p:nvPr/>
        </p:nvSpPr>
        <p:spPr>
          <a:xfrm>
            <a:off x="5831925" y="4834713"/>
            <a:ext cx="962123" cy="307777"/>
          </a:xfrm>
          <a:prstGeom prst="rect">
            <a:avLst/>
          </a:prstGeom>
          <a:solidFill>
            <a:schemeClr val="bg1"/>
          </a:solidFill>
          <a:ln>
            <a:solidFill>
              <a:schemeClr val="accent1">
                <a:shade val="50000"/>
              </a:schemeClr>
            </a:solidFill>
          </a:ln>
        </p:spPr>
        <p:txBody>
          <a:bodyPr wrap="none" rtlCol="0">
            <a:spAutoFit/>
          </a:bodyPr>
          <a:lstStyle/>
          <a:p>
            <a:r>
              <a:rPr lang="en-US" altLang="ja-JP" sz="1400" baseline="30000" dirty="0" smtClean="0"/>
              <a:t>31</a:t>
            </a:r>
            <a:r>
              <a:rPr lang="en-US" altLang="ja-JP" sz="1400" dirty="0" smtClean="0"/>
              <a:t>Na beam</a:t>
            </a:r>
            <a:endParaRPr kumimoji="1" lang="ja-JP" altLang="en-US" sz="1400" dirty="0"/>
          </a:p>
        </p:txBody>
      </p:sp>
      <p:cxnSp>
        <p:nvCxnSpPr>
          <p:cNvPr id="36" name="直線矢印コネクタ 35"/>
          <p:cNvCxnSpPr>
            <a:stCxn id="32" idx="2"/>
          </p:cNvCxnSpPr>
          <p:nvPr/>
        </p:nvCxnSpPr>
        <p:spPr>
          <a:xfrm>
            <a:off x="1053091" y="2727824"/>
            <a:ext cx="388327" cy="745745"/>
          </a:xfrm>
          <a:prstGeom prst="straightConnector1">
            <a:avLst/>
          </a:prstGeom>
          <a:ln w="22225">
            <a:solidFill>
              <a:srgbClr val="F6BB00"/>
            </a:solidFill>
            <a:tailEnd type="arrow"/>
          </a:ln>
        </p:spPr>
        <p:style>
          <a:lnRef idx="1">
            <a:schemeClr val="accent1"/>
          </a:lnRef>
          <a:fillRef idx="0">
            <a:schemeClr val="accent1"/>
          </a:fillRef>
          <a:effectRef idx="0">
            <a:schemeClr val="accent1"/>
          </a:effectRef>
          <a:fontRef idx="minor">
            <a:schemeClr val="tx1"/>
          </a:fontRef>
        </p:style>
      </p:cxnSp>
      <p:cxnSp>
        <p:nvCxnSpPr>
          <p:cNvPr id="37" name="直線矢印コネクタ 36"/>
          <p:cNvCxnSpPr/>
          <p:nvPr/>
        </p:nvCxnSpPr>
        <p:spPr>
          <a:xfrm flipH="1">
            <a:off x="3021332" y="3266223"/>
            <a:ext cx="571339" cy="578843"/>
          </a:xfrm>
          <a:prstGeom prst="straightConnector1">
            <a:avLst/>
          </a:prstGeom>
          <a:ln w="22225">
            <a:solidFill>
              <a:srgbClr val="D09E00"/>
            </a:solidFill>
            <a:tailEnd type="arrow"/>
          </a:ln>
        </p:spPr>
        <p:style>
          <a:lnRef idx="1">
            <a:schemeClr val="accent1"/>
          </a:lnRef>
          <a:fillRef idx="0">
            <a:schemeClr val="accent1"/>
          </a:fillRef>
          <a:effectRef idx="0">
            <a:schemeClr val="accent1"/>
          </a:effectRef>
          <a:fontRef idx="minor">
            <a:schemeClr val="tx1"/>
          </a:fontRef>
        </p:style>
      </p:cxnSp>
      <p:sp>
        <p:nvSpPr>
          <p:cNvPr id="38" name="角丸四角形 37"/>
          <p:cNvSpPr/>
          <p:nvPr/>
        </p:nvSpPr>
        <p:spPr>
          <a:xfrm>
            <a:off x="790383" y="5432849"/>
            <a:ext cx="4412050" cy="1267723"/>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Text Box 43"/>
          <p:cNvSpPr txBox="1">
            <a:spLocks noChangeArrowheads="1"/>
          </p:cNvSpPr>
          <p:nvPr/>
        </p:nvSpPr>
        <p:spPr bwMode="auto">
          <a:xfrm>
            <a:off x="4421579" y="4354028"/>
            <a:ext cx="1251753" cy="584775"/>
          </a:xfrm>
          <a:prstGeom prst="rect">
            <a:avLst/>
          </a:prstGeom>
          <a:solidFill>
            <a:schemeClr val="bg1"/>
          </a:solidFill>
          <a:ln w="9525">
            <a:solidFill>
              <a:schemeClr val="tx1"/>
            </a:solidFill>
            <a:miter lim="800000"/>
            <a:headEnd/>
            <a:tailEnd/>
          </a:ln>
        </p:spPr>
        <p:txBody>
          <a:bodyPr wrap="square">
            <a:spAutoFit/>
          </a:bodyPr>
          <a:lstStyle/>
          <a:p>
            <a:r>
              <a:rPr lang="en-US" altLang="ja-JP" sz="1600" b="1" dirty="0" smtClean="0">
                <a:latin typeface="Calibri" pitchFamily="34" charset="0"/>
              </a:rPr>
              <a:t>neutron TOF counter</a:t>
            </a:r>
            <a:endParaRPr lang="ja-JP" altLang="en-US" sz="1600" b="1" dirty="0">
              <a:latin typeface="Calibri" pitchFamily="34" charset="0"/>
            </a:endParaRPr>
          </a:p>
        </p:txBody>
      </p:sp>
      <p:cxnSp>
        <p:nvCxnSpPr>
          <p:cNvPr id="40" name="直線矢印コネクタ 39"/>
          <p:cNvCxnSpPr>
            <a:stCxn id="39" idx="0"/>
          </p:cNvCxnSpPr>
          <p:nvPr/>
        </p:nvCxnSpPr>
        <p:spPr>
          <a:xfrm flipH="1" flipV="1">
            <a:off x="4502134" y="3727060"/>
            <a:ext cx="545322" cy="626968"/>
          </a:xfrm>
          <a:prstGeom prst="straightConnector1">
            <a:avLst/>
          </a:prstGeom>
          <a:ln w="22225">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42" name="角丸四角形 41"/>
          <p:cNvSpPr/>
          <p:nvPr/>
        </p:nvSpPr>
        <p:spPr>
          <a:xfrm>
            <a:off x="5924763" y="1354063"/>
            <a:ext cx="3065327" cy="1702251"/>
          </a:xfrm>
          <a:prstGeom prst="round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8069017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ctrTitle"/>
          </p:nvPr>
        </p:nvSpPr>
        <p:spPr>
          <a:xfrm>
            <a:off x="1166671" y="2397362"/>
            <a:ext cx="6486875" cy="653106"/>
          </a:xfrm>
        </p:spPr>
        <p:txBody>
          <a:bodyPr/>
          <a:lstStyle/>
          <a:p>
            <a:pPr algn="ctr"/>
            <a:r>
              <a:rPr kumimoji="1" lang="en-US" altLang="ja-JP" sz="4000" dirty="0" smtClean="0"/>
              <a:t>Experimental Results</a:t>
            </a:r>
            <a:endParaRPr kumimoji="1" lang="ja-JP" altLang="en-US" sz="4000" dirty="0"/>
          </a:p>
        </p:txBody>
      </p:sp>
      <p:sp>
        <p:nvSpPr>
          <p:cNvPr id="6" name="タイトル 3"/>
          <p:cNvSpPr txBox="1">
            <a:spLocks/>
          </p:cNvSpPr>
          <p:nvPr/>
        </p:nvSpPr>
        <p:spPr>
          <a:xfrm>
            <a:off x="1863609" y="3213151"/>
            <a:ext cx="5547891" cy="1045083"/>
          </a:xfrm>
          <a:prstGeom prst="rect">
            <a:avLst/>
          </a:prstGeom>
          <a:noFill/>
          <a:ln w="9525">
            <a:noFill/>
            <a:miter lim="800000"/>
            <a:headEnd/>
            <a:tailEnd/>
          </a:ln>
          <a:effectLst>
            <a:outerShdw dist="53882" dir="2700000" algn="ctr" rotWithShape="0">
              <a:srgbClr val="FFFFFF"/>
            </a:outerShdw>
          </a:effectLst>
        </p:spPr>
        <p:txBody>
          <a:bodyPr vert="horz" wrap="square" lIns="104293" tIns="0" rIns="104293" bIns="0" numCol="1" rtlCol="0" anchor="ctr" anchorCtr="0" compatLnSpc="1">
            <a:prstTxWarp prst="textNoShape">
              <a:avLst/>
            </a:prstTxWarp>
            <a:noAutofit/>
          </a:bodyPr>
          <a:lstStyle>
            <a:lvl1pPr algn="l" defTabSz="622021" rtl="0" eaLnBrk="1" fontAlgn="base" latinLnBrk="0" hangingPunct="1">
              <a:spcBef>
                <a:spcPct val="0"/>
              </a:spcBef>
              <a:spcAft>
                <a:spcPct val="0"/>
              </a:spcAft>
              <a:buNone/>
              <a:defRPr kumimoji="1" lang="ja-JP" altLang="en-US" sz="3200" b="0" kern="1200">
                <a:solidFill>
                  <a:srgbClr val="000000"/>
                </a:solidFill>
                <a:latin typeface="+mj-lt"/>
                <a:ea typeface="ＭＳ Ｐゴシック" pitchFamily="50" charset="-128"/>
                <a:cs typeface="+mj-cs"/>
              </a:defRPr>
            </a:lvl1pPr>
          </a:lstStyle>
          <a:p>
            <a:r>
              <a:rPr lang="en-US" sz="2800" dirty="0" smtClean="0">
                <a:latin typeface="Symbol" panose="05050102010706020507" pitchFamily="18" charset="2"/>
              </a:rPr>
              <a:t>b-g</a:t>
            </a:r>
            <a:r>
              <a:rPr lang="en-US" dirty="0" smtClean="0"/>
              <a:t> measurement: </a:t>
            </a:r>
            <a:r>
              <a:rPr lang="en-US" baseline="30000" dirty="0" smtClean="0"/>
              <a:t>31</a:t>
            </a:r>
            <a:r>
              <a:rPr lang="en-US" dirty="0" smtClean="0"/>
              <a:t>Na</a:t>
            </a:r>
            <a:r>
              <a:rPr lang="ja-JP" altLang="en-US" dirty="0" smtClean="0"/>
              <a:t>→ </a:t>
            </a:r>
            <a:r>
              <a:rPr lang="en-US" altLang="ja-JP" baseline="30000" dirty="0" smtClean="0"/>
              <a:t>31</a:t>
            </a:r>
            <a:r>
              <a:rPr lang="en-US" altLang="ja-JP" dirty="0" smtClean="0"/>
              <a:t>Mg</a:t>
            </a:r>
            <a:endParaRPr lang="en-US" dirty="0"/>
          </a:p>
        </p:txBody>
      </p:sp>
    </p:spTree>
    <p:extLst>
      <p:ext uri="{BB962C8B-B14F-4D97-AF65-F5344CB8AC3E}">
        <p14:creationId xmlns:p14="http://schemas.microsoft.com/office/powerpoint/2010/main" val="488920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ctrTitle"/>
          </p:nvPr>
        </p:nvSpPr>
        <p:spPr>
          <a:xfrm>
            <a:off x="1310106" y="1882588"/>
            <a:ext cx="6486875" cy="3050468"/>
          </a:xfrm>
        </p:spPr>
        <p:txBody>
          <a:bodyPr/>
          <a:lstStyle/>
          <a:p>
            <a:pPr algn="ctr"/>
            <a:r>
              <a:rPr kumimoji="1" lang="en-US" altLang="ja-JP" sz="4000" dirty="0" smtClean="0"/>
              <a:t>Physics motivation</a:t>
            </a:r>
            <a:endParaRPr kumimoji="1" lang="ja-JP" altLang="en-US" sz="4000" dirty="0"/>
          </a:p>
        </p:txBody>
      </p:sp>
    </p:spTree>
    <p:extLst>
      <p:ext uri="{BB962C8B-B14F-4D97-AF65-F5344CB8AC3E}">
        <p14:creationId xmlns:p14="http://schemas.microsoft.com/office/powerpoint/2010/main" val="214273493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u="sng" dirty="0">
                <a:ea typeface="Arial Unicode MS" panose="020B0604020202020204" pitchFamily="50" charset="-128"/>
                <a:cs typeface="Arial Unicode MS" panose="020B0604020202020204" pitchFamily="50" charset="-128"/>
              </a:rPr>
              <a:t>Determination of polarization </a:t>
            </a:r>
            <a:r>
              <a:rPr lang="en-US" altLang="ja-JP" i="1" u="sng" dirty="0" smtClean="0">
                <a:ea typeface="Arial Unicode MS" panose="020B0604020202020204" pitchFamily="50" charset="-128"/>
                <a:cs typeface="Times New Roman" panose="02020603050405020304" pitchFamily="18" charset="0"/>
              </a:rPr>
              <a:t>P</a:t>
            </a:r>
            <a:endParaRPr kumimoji="1" lang="ja-JP" altLang="en-US" u="sng" dirty="0"/>
          </a:p>
        </p:txBody>
      </p:sp>
      <p:sp>
        <p:nvSpPr>
          <p:cNvPr id="4" name="正方形/長方形 3"/>
          <p:cNvSpPr/>
          <p:nvPr/>
        </p:nvSpPr>
        <p:spPr>
          <a:xfrm>
            <a:off x="4670336" y="1216759"/>
            <a:ext cx="4392000" cy="2111778"/>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 name="コンテンツ プレースホルダー 4"/>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62910" y="870774"/>
            <a:ext cx="4620844" cy="2633383"/>
          </a:xfrm>
        </p:spPr>
      </p:pic>
      <p:pic>
        <p:nvPicPr>
          <p:cNvPr id="6" name="コンテンツ プレースホルダー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bwMode="auto">
          <a:xfrm>
            <a:off x="6004248" y="1596996"/>
            <a:ext cx="1363662" cy="828675"/>
          </a:xfrm>
          <a:prstGeom prst="rect">
            <a:avLst/>
          </a:prstGeom>
          <a:solidFill>
            <a:schemeClr val="bg1"/>
          </a:solidFill>
          <a:ln w="9525">
            <a:noFill/>
            <a:miter lim="800000"/>
            <a:headEnd/>
            <a:tailEnd/>
          </a:ln>
        </p:spPr>
      </p:pic>
      <p:pic>
        <p:nvPicPr>
          <p:cNvPr id="7" name="コンテンツ プレースホルダー 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bwMode="auto">
          <a:xfrm>
            <a:off x="4681543" y="1575057"/>
            <a:ext cx="1308254" cy="795048"/>
          </a:xfrm>
          <a:prstGeom prst="rect">
            <a:avLst/>
          </a:prstGeom>
          <a:solidFill>
            <a:schemeClr val="bg1"/>
          </a:solidFill>
          <a:ln w="9525">
            <a:noFill/>
            <a:miter lim="800000"/>
            <a:headEnd/>
            <a:tailEnd/>
          </a:ln>
        </p:spPr>
      </p:pic>
      <p:pic>
        <p:nvPicPr>
          <p:cNvPr id="8" name="コンテンツ プレースホルダー 3"/>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bwMode="auto">
          <a:xfrm>
            <a:off x="6040764" y="2416937"/>
            <a:ext cx="1362940" cy="828701"/>
          </a:xfrm>
          <a:prstGeom prst="rect">
            <a:avLst/>
          </a:prstGeom>
          <a:solidFill>
            <a:schemeClr val="bg1"/>
          </a:solidFill>
          <a:ln w="9525">
            <a:noFill/>
            <a:miter lim="800000"/>
            <a:headEnd/>
            <a:tailEnd/>
          </a:ln>
        </p:spPr>
      </p:pic>
      <p:pic>
        <p:nvPicPr>
          <p:cNvPr id="9" name="コンテンツ プレースホルダー 3"/>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bwMode="auto">
          <a:xfrm>
            <a:off x="4695328" y="2359714"/>
            <a:ext cx="1362940" cy="828701"/>
          </a:xfrm>
          <a:prstGeom prst="rect">
            <a:avLst/>
          </a:prstGeom>
          <a:solidFill>
            <a:schemeClr val="bg1"/>
          </a:solidFill>
          <a:ln w="9525">
            <a:noFill/>
            <a:miter lim="800000"/>
            <a:headEnd/>
            <a:tailEnd/>
          </a:ln>
        </p:spPr>
      </p:pic>
      <p:sp>
        <p:nvSpPr>
          <p:cNvPr id="10" name="テキスト ボックス 9"/>
          <p:cNvSpPr txBox="1"/>
          <p:nvPr/>
        </p:nvSpPr>
        <p:spPr>
          <a:xfrm>
            <a:off x="4911131" y="1197709"/>
            <a:ext cx="4032968" cy="369332"/>
          </a:xfrm>
          <a:prstGeom prst="rect">
            <a:avLst/>
          </a:prstGeom>
          <a:noFill/>
        </p:spPr>
        <p:txBody>
          <a:bodyPr wrap="square" rtlCol="0">
            <a:spAutoFit/>
          </a:bodyPr>
          <a:lstStyle/>
          <a:p>
            <a:r>
              <a:rPr kumimoji="1" lang="en-US" altLang="ja-JP" dirty="0" smtClean="0"/>
              <a:t>673keV </a:t>
            </a:r>
            <a:r>
              <a:rPr kumimoji="1" lang="en-US" altLang="ja-JP" dirty="0" smtClean="0">
                <a:latin typeface="Symbol" panose="05050102010706020507" pitchFamily="18" charset="2"/>
              </a:rPr>
              <a:t>g</a:t>
            </a:r>
            <a:r>
              <a:rPr kumimoji="1" lang="en-US" altLang="ja-JP" dirty="0" smtClean="0"/>
              <a:t>-ray </a:t>
            </a:r>
            <a:r>
              <a:rPr lang="en-US" altLang="ja-JP" dirty="0" smtClean="0"/>
              <a:t>peak </a:t>
            </a:r>
            <a:r>
              <a:rPr kumimoji="1" lang="en-US" altLang="ja-JP" dirty="0" smtClean="0"/>
              <a:t>coincident with </a:t>
            </a:r>
            <a:r>
              <a:rPr kumimoji="1" lang="en-US" altLang="ja-JP" dirty="0" smtClean="0">
                <a:latin typeface="Symbol" panose="05050102010706020507" pitchFamily="18" charset="2"/>
              </a:rPr>
              <a:t>b</a:t>
            </a:r>
            <a:r>
              <a:rPr kumimoji="1" lang="en-US" altLang="ja-JP" dirty="0" smtClean="0"/>
              <a:t>-rays </a:t>
            </a:r>
            <a:endParaRPr kumimoji="1" lang="ja-JP" altLang="en-US" dirty="0"/>
          </a:p>
        </p:txBody>
      </p:sp>
      <p:sp>
        <p:nvSpPr>
          <p:cNvPr id="11" name="テキスト ボックス 10"/>
          <p:cNvSpPr txBox="1"/>
          <p:nvPr/>
        </p:nvSpPr>
        <p:spPr>
          <a:xfrm>
            <a:off x="7423839" y="1804808"/>
            <a:ext cx="1577860" cy="338554"/>
          </a:xfrm>
          <a:prstGeom prst="rect">
            <a:avLst/>
          </a:prstGeom>
          <a:noFill/>
        </p:spPr>
        <p:txBody>
          <a:bodyPr wrap="square" rtlCol="0">
            <a:spAutoFit/>
          </a:bodyPr>
          <a:lstStyle/>
          <a:p>
            <a:r>
              <a:rPr lang="en-US" altLang="ja-JP" sz="1600" i="1" dirty="0" smtClean="0">
                <a:solidFill>
                  <a:srgbClr val="C00000"/>
                </a:solidFill>
              </a:rPr>
              <a:t>A</a:t>
            </a:r>
            <a:r>
              <a:rPr lang="en-US" altLang="ja-JP" sz="1600" baseline="-25000" dirty="0" smtClean="0">
                <a:solidFill>
                  <a:srgbClr val="C00000"/>
                </a:solidFill>
              </a:rPr>
              <a:t>0.673</a:t>
            </a:r>
            <a:r>
              <a:rPr lang="en-US" altLang="ja-JP" sz="1600" i="1" dirty="0" smtClean="0">
                <a:solidFill>
                  <a:srgbClr val="C00000"/>
                </a:solidFill>
              </a:rPr>
              <a:t>P</a:t>
            </a:r>
            <a:r>
              <a:rPr lang="en-US" altLang="ja-JP" sz="1600" dirty="0" smtClean="0">
                <a:solidFill>
                  <a:srgbClr val="C00000"/>
                </a:solidFill>
              </a:rPr>
              <a:t> = -0.11(1)</a:t>
            </a:r>
            <a:endParaRPr kumimoji="1" lang="ja-JP" altLang="en-US" sz="1600" dirty="0">
              <a:solidFill>
                <a:srgbClr val="C00000"/>
              </a:solidFill>
            </a:endParaRPr>
          </a:p>
        </p:txBody>
      </p:sp>
      <p:sp>
        <p:nvSpPr>
          <p:cNvPr id="12" name="テキスト ボックス 11"/>
          <p:cNvSpPr txBox="1"/>
          <p:nvPr/>
        </p:nvSpPr>
        <p:spPr>
          <a:xfrm>
            <a:off x="7427137" y="2682357"/>
            <a:ext cx="1571264" cy="338554"/>
          </a:xfrm>
          <a:prstGeom prst="rect">
            <a:avLst/>
          </a:prstGeom>
          <a:noFill/>
        </p:spPr>
        <p:txBody>
          <a:bodyPr wrap="none" rtlCol="0">
            <a:spAutoFit/>
          </a:bodyPr>
          <a:lstStyle/>
          <a:p>
            <a:r>
              <a:rPr lang="en-US" altLang="ja-JP" sz="1600" i="1" dirty="0" smtClean="0">
                <a:solidFill>
                  <a:srgbClr val="C00000"/>
                </a:solidFill>
              </a:rPr>
              <a:t>A</a:t>
            </a:r>
            <a:r>
              <a:rPr lang="en-US" altLang="ja-JP" sz="1600" baseline="-25000" dirty="0" smtClean="0">
                <a:solidFill>
                  <a:srgbClr val="C00000"/>
                </a:solidFill>
              </a:rPr>
              <a:t>2.244</a:t>
            </a:r>
            <a:r>
              <a:rPr lang="en-US" altLang="ja-JP" sz="1600" i="1" dirty="0" smtClean="0">
                <a:solidFill>
                  <a:srgbClr val="C00000"/>
                </a:solidFill>
              </a:rPr>
              <a:t>P</a:t>
            </a:r>
            <a:r>
              <a:rPr lang="en-US" altLang="ja-JP" sz="1600" dirty="0" smtClean="0">
                <a:solidFill>
                  <a:srgbClr val="C00000"/>
                </a:solidFill>
              </a:rPr>
              <a:t> = -0.33(1)</a:t>
            </a:r>
            <a:endParaRPr kumimoji="1" lang="ja-JP" altLang="en-US" sz="1600" dirty="0">
              <a:solidFill>
                <a:srgbClr val="C00000"/>
              </a:solidFill>
            </a:endParaRPr>
          </a:p>
        </p:txBody>
      </p:sp>
      <p:sp>
        <p:nvSpPr>
          <p:cNvPr id="13" name="テキスト ボックス 12"/>
          <p:cNvSpPr txBox="1"/>
          <p:nvPr/>
        </p:nvSpPr>
        <p:spPr>
          <a:xfrm>
            <a:off x="2717600" y="2782092"/>
            <a:ext cx="397866" cy="276999"/>
          </a:xfrm>
          <a:prstGeom prst="rect">
            <a:avLst/>
          </a:prstGeom>
          <a:noFill/>
        </p:spPr>
        <p:txBody>
          <a:bodyPr wrap="none" rtlCol="0">
            <a:spAutoFit/>
          </a:bodyPr>
          <a:lstStyle/>
          <a:p>
            <a:r>
              <a:rPr kumimoji="1" lang="en-US" altLang="ja-JP" sz="1200" dirty="0" smtClean="0">
                <a:latin typeface="Arial Unicode MS" panose="020B0604020202020204" pitchFamily="50" charset="-128"/>
                <a:ea typeface="Arial Unicode MS" panose="020B0604020202020204" pitchFamily="50" charset="-128"/>
                <a:cs typeface="Arial Unicode MS" panose="020B0604020202020204" pitchFamily="50" charset="-128"/>
              </a:rPr>
              <a:t>0.0</a:t>
            </a:r>
            <a:endParaRPr kumimoji="1" lang="ja-JP" altLang="en-US" sz="12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4" name="正方形/長方形 13"/>
          <p:cNvSpPr/>
          <p:nvPr/>
        </p:nvSpPr>
        <p:spPr>
          <a:xfrm>
            <a:off x="7437617" y="1794944"/>
            <a:ext cx="1521004" cy="36503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p:cNvSpPr/>
          <p:nvPr/>
        </p:nvSpPr>
        <p:spPr>
          <a:xfrm>
            <a:off x="7449255" y="2448691"/>
            <a:ext cx="1521004" cy="56215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7440220" y="2465124"/>
            <a:ext cx="1540806" cy="276999"/>
          </a:xfrm>
          <a:prstGeom prst="rect">
            <a:avLst/>
          </a:prstGeom>
          <a:noFill/>
        </p:spPr>
        <p:txBody>
          <a:bodyPr wrap="none" rtlCol="0">
            <a:spAutoFit/>
          </a:bodyPr>
          <a:lstStyle/>
          <a:p>
            <a:r>
              <a:rPr kumimoji="1" lang="en-US" altLang="ja-JP" sz="1200" b="1" dirty="0" smtClean="0">
                <a:latin typeface="Arial Unicode MS" panose="020B0604020202020204" pitchFamily="50" charset="-128"/>
                <a:ea typeface="Arial Unicode MS" panose="020B0604020202020204" pitchFamily="50" charset="-128"/>
                <a:cs typeface="Arial Unicode MS" panose="020B0604020202020204" pitchFamily="50" charset="-128"/>
              </a:rPr>
              <a:t>in the same manner</a:t>
            </a:r>
            <a:endParaRPr kumimoji="1" lang="ja-JP" altLang="en-US" sz="12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nvGrpSpPr>
          <p:cNvPr id="3" name="グループ化 2"/>
          <p:cNvGrpSpPr/>
          <p:nvPr/>
        </p:nvGrpSpPr>
        <p:grpSpPr>
          <a:xfrm>
            <a:off x="116229" y="3431488"/>
            <a:ext cx="4722444" cy="3298057"/>
            <a:chOff x="116229" y="3431488"/>
            <a:chExt cx="4722444" cy="3298057"/>
          </a:xfrm>
        </p:grpSpPr>
        <p:sp>
          <p:nvSpPr>
            <p:cNvPr id="18" name="角丸四角形 17"/>
            <p:cNvSpPr/>
            <p:nvPr/>
          </p:nvSpPr>
          <p:spPr>
            <a:xfrm>
              <a:off x="116229" y="3431488"/>
              <a:ext cx="4722444" cy="3298057"/>
            </a:xfrm>
            <a:prstGeom prst="round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p:cNvSpPr txBox="1"/>
            <p:nvPr/>
          </p:nvSpPr>
          <p:spPr>
            <a:xfrm>
              <a:off x="425362" y="3816571"/>
              <a:ext cx="3560533" cy="338554"/>
            </a:xfrm>
            <a:prstGeom prst="rect">
              <a:avLst/>
            </a:prstGeom>
            <a:noFill/>
          </p:spPr>
          <p:txBody>
            <a:bodyPr wrap="square" rtlCol="0">
              <a:spAutoFit/>
            </a:bodyPr>
            <a:lstStyle/>
            <a:p>
              <a:r>
                <a:rPr lang="en-US" altLang="ja-JP" sz="1600" b="1" dirty="0" smtClean="0">
                  <a:solidFill>
                    <a:srgbClr val="0000FF"/>
                  </a:solidFill>
                </a:rPr>
                <a:t>(</a:t>
              </a:r>
              <a:r>
                <a:rPr lang="en-US" altLang="ja-JP" sz="1600" b="1" i="1" dirty="0" smtClean="0">
                  <a:solidFill>
                    <a:srgbClr val="0000FF"/>
                  </a:solidFill>
                </a:rPr>
                <a:t>A</a:t>
              </a:r>
              <a:r>
                <a:rPr lang="en-US" altLang="ja-JP" sz="1600" b="1" baseline="-25000" dirty="0" smtClean="0">
                  <a:solidFill>
                    <a:srgbClr val="0000FF"/>
                  </a:solidFill>
                </a:rPr>
                <a:t>2.244</a:t>
              </a:r>
              <a:r>
                <a:rPr lang="en-US" altLang="ja-JP" sz="1600" b="1" i="1" dirty="0" smtClean="0">
                  <a:solidFill>
                    <a:srgbClr val="0000FF"/>
                  </a:solidFill>
                </a:rPr>
                <a:t>P</a:t>
              </a:r>
              <a:r>
                <a:rPr lang="en-US" altLang="ja-JP" sz="1600" b="1" dirty="0" smtClean="0">
                  <a:solidFill>
                    <a:srgbClr val="0000FF"/>
                  </a:solidFill>
                </a:rPr>
                <a:t>)/ (</a:t>
              </a:r>
              <a:r>
                <a:rPr lang="en-US" altLang="ja-JP" sz="1600" b="1" i="1" dirty="0" smtClean="0">
                  <a:solidFill>
                    <a:srgbClr val="0000FF"/>
                  </a:solidFill>
                </a:rPr>
                <a:t>A</a:t>
              </a:r>
              <a:r>
                <a:rPr lang="en-US" altLang="ja-JP" sz="1600" b="1" baseline="-25000" dirty="0" smtClean="0">
                  <a:solidFill>
                    <a:srgbClr val="0000FF"/>
                  </a:solidFill>
                </a:rPr>
                <a:t>0.673</a:t>
              </a:r>
              <a:r>
                <a:rPr lang="en-US" altLang="ja-JP" sz="1600" b="1" i="1" dirty="0" smtClean="0">
                  <a:solidFill>
                    <a:srgbClr val="0000FF"/>
                  </a:solidFill>
                </a:rPr>
                <a:t>P</a:t>
              </a:r>
              <a:r>
                <a:rPr lang="en-US" altLang="ja-JP" sz="1600" b="1" dirty="0" smtClean="0">
                  <a:solidFill>
                    <a:srgbClr val="0000FF"/>
                  </a:solidFill>
                </a:rPr>
                <a:t>)</a:t>
              </a:r>
              <a:r>
                <a:rPr lang="en-US" altLang="ja-JP" sz="1600" b="1" i="1" dirty="0" smtClean="0">
                  <a:solidFill>
                    <a:srgbClr val="0000FF"/>
                  </a:solidFill>
                </a:rPr>
                <a:t> =</a:t>
              </a:r>
              <a:r>
                <a:rPr lang="en-US" altLang="ja-JP" sz="1600" b="1" dirty="0" smtClean="0">
                  <a:solidFill>
                    <a:srgbClr val="0000FF"/>
                  </a:solidFill>
                </a:rPr>
                <a:t> </a:t>
              </a:r>
              <a:r>
                <a:rPr lang="en-US" altLang="ja-JP" sz="1600" b="1" i="1" dirty="0" smtClean="0">
                  <a:solidFill>
                    <a:srgbClr val="0000FF"/>
                  </a:solidFill>
                </a:rPr>
                <a:t>A</a:t>
              </a:r>
              <a:r>
                <a:rPr lang="en-US" altLang="ja-JP" sz="1600" b="1" baseline="-25000" dirty="0" smtClean="0">
                  <a:solidFill>
                    <a:srgbClr val="0000FF"/>
                  </a:solidFill>
                </a:rPr>
                <a:t>2.244</a:t>
              </a:r>
              <a:r>
                <a:rPr lang="en-US" altLang="ja-JP" sz="1600" b="1" dirty="0" smtClean="0">
                  <a:solidFill>
                    <a:srgbClr val="0000FF"/>
                  </a:solidFill>
                </a:rPr>
                <a:t>/ </a:t>
              </a:r>
              <a:r>
                <a:rPr lang="en-US" altLang="ja-JP" sz="1600" b="1" i="1" dirty="0" smtClean="0">
                  <a:solidFill>
                    <a:srgbClr val="0000FF"/>
                  </a:solidFill>
                </a:rPr>
                <a:t>A</a:t>
              </a:r>
              <a:r>
                <a:rPr lang="en-US" altLang="ja-JP" sz="1600" b="1" baseline="-25000" dirty="0" smtClean="0">
                  <a:solidFill>
                    <a:srgbClr val="0000FF"/>
                  </a:solidFill>
                </a:rPr>
                <a:t>0.673 </a:t>
              </a:r>
              <a:r>
                <a:rPr lang="en-US" altLang="ja-JP" sz="1600" b="1" i="1" dirty="0" smtClean="0">
                  <a:solidFill>
                    <a:srgbClr val="0000FF"/>
                  </a:solidFill>
                </a:rPr>
                <a:t>= </a:t>
              </a:r>
              <a:r>
                <a:rPr lang="en-US" altLang="ja-JP" sz="1600" b="1" dirty="0" smtClean="0">
                  <a:solidFill>
                    <a:srgbClr val="0000FF"/>
                  </a:solidFill>
                </a:rPr>
                <a:t>3.0(3)</a:t>
              </a:r>
              <a:endParaRPr lang="ja-JP" altLang="en-US" sz="1600" b="1" dirty="0">
                <a:solidFill>
                  <a:srgbClr val="0000FF"/>
                </a:solidFill>
              </a:endParaRPr>
            </a:p>
          </p:txBody>
        </p:sp>
        <p:pic>
          <p:nvPicPr>
            <p:cNvPr id="20" name="図 19"/>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78041" y="4359971"/>
              <a:ext cx="4329179" cy="2178944"/>
            </a:xfrm>
            <a:prstGeom prst="rect">
              <a:avLst/>
            </a:prstGeom>
          </p:spPr>
        </p:pic>
        <p:sp>
          <p:nvSpPr>
            <p:cNvPr id="21" name="テキスト ボックス 20"/>
            <p:cNvSpPr txBox="1"/>
            <p:nvPr/>
          </p:nvSpPr>
          <p:spPr>
            <a:xfrm rot="16200000">
              <a:off x="-327121" y="5069802"/>
              <a:ext cx="1418978" cy="400110"/>
            </a:xfrm>
            <a:prstGeom prst="rect">
              <a:avLst/>
            </a:prstGeom>
            <a:solidFill>
              <a:schemeClr val="bg1">
                <a:lumMod val="95000"/>
              </a:schemeClr>
            </a:solidFill>
          </p:spPr>
          <p:txBody>
            <a:bodyPr wrap="none" rtlCol="0">
              <a:spAutoFit/>
            </a:bodyPr>
            <a:lstStyle/>
            <a:p>
              <a:r>
                <a:rPr lang="en-US" altLang="ja-JP" sz="2000" dirty="0" smtClean="0"/>
                <a:t>A</a:t>
              </a:r>
              <a:r>
                <a:rPr lang="en-US" altLang="ja-JP" sz="2000" baseline="-25000" dirty="0" smtClean="0"/>
                <a:t>2.244</a:t>
              </a:r>
              <a:r>
                <a:rPr lang="en-US" altLang="ja-JP" sz="2000" dirty="0" smtClean="0"/>
                <a:t>/ A</a:t>
              </a:r>
              <a:r>
                <a:rPr lang="en-US" altLang="ja-JP" sz="2000" baseline="-25000" dirty="0" smtClean="0"/>
                <a:t>0.673</a:t>
              </a:r>
              <a:endParaRPr lang="ja-JP" altLang="en-US" sz="2000" dirty="0"/>
            </a:p>
          </p:txBody>
        </p:sp>
        <p:sp>
          <p:nvSpPr>
            <p:cNvPr id="22" name="円/楕円 44"/>
            <p:cNvSpPr/>
            <p:nvPr/>
          </p:nvSpPr>
          <p:spPr>
            <a:xfrm>
              <a:off x="3945912" y="4803059"/>
              <a:ext cx="712929" cy="28292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23" name="テキスト ボックス 22"/>
            <p:cNvSpPr txBox="1"/>
            <p:nvPr/>
          </p:nvSpPr>
          <p:spPr>
            <a:xfrm>
              <a:off x="582423" y="3433811"/>
              <a:ext cx="3967753" cy="369332"/>
            </a:xfrm>
            <a:prstGeom prst="rect">
              <a:avLst/>
            </a:prstGeom>
            <a:noFill/>
          </p:spPr>
          <p:txBody>
            <a:bodyPr wrap="none" rtlCol="0">
              <a:spAutoFit/>
            </a:bodyPr>
            <a:lstStyle/>
            <a:p>
              <a:r>
                <a:rPr lang="en-US" altLang="ja-JP" dirty="0" smtClean="0">
                  <a:latin typeface="Arial Unicode MS" panose="020B0604020202020204" pitchFamily="50" charset="-128"/>
                  <a:ea typeface="Arial Unicode MS" panose="020B0604020202020204" pitchFamily="50" charset="-128"/>
                  <a:cs typeface="Arial Unicode MS" panose="020B0604020202020204" pitchFamily="50" charset="-128"/>
                </a:rPr>
                <a:t>ratio </a:t>
              </a:r>
              <a:r>
                <a:rPr kumimoji="1" lang="en-US" altLang="ja-JP" dirty="0" smtClean="0">
                  <a:latin typeface="Arial Unicode MS" panose="020B0604020202020204" pitchFamily="50" charset="-128"/>
                  <a:ea typeface="Arial Unicode MS" panose="020B0604020202020204" pitchFamily="50" charset="-128"/>
                  <a:cs typeface="Arial Unicode MS" panose="020B0604020202020204" pitchFamily="50" charset="-128"/>
                </a:rPr>
                <a:t>of two </a:t>
              </a:r>
              <a:r>
                <a:rPr kumimoji="1" lang="en-US" altLang="ja-JP" i="1" dirty="0" smtClean="0">
                  <a:latin typeface="Times New Roman" panose="02020603050405020304" pitchFamily="18" charset="0"/>
                  <a:ea typeface="Arial Unicode MS" panose="020B0604020202020204" pitchFamily="50" charset="-128"/>
                  <a:cs typeface="Times New Roman" panose="02020603050405020304" pitchFamily="18" charset="0"/>
                </a:rPr>
                <a:t>AP</a:t>
              </a:r>
              <a:r>
                <a:rPr kumimoji="1" lang="en-US" altLang="ja-JP" dirty="0" smtClean="0">
                  <a:latin typeface="Arial Unicode MS" panose="020B0604020202020204" pitchFamily="50" charset="-128"/>
                  <a:ea typeface="Arial Unicode MS" panose="020B0604020202020204" pitchFamily="50" charset="-128"/>
                  <a:cs typeface="Arial Unicode MS" panose="020B0604020202020204" pitchFamily="50" charset="-128"/>
                </a:rPr>
                <a:t> values to cancel out </a:t>
              </a:r>
              <a:r>
                <a:rPr kumimoji="1" lang="en-US" altLang="ja-JP" i="1" dirty="0" smtClean="0">
                  <a:latin typeface="Times New Roman" panose="02020603050405020304" pitchFamily="18" charset="0"/>
                  <a:ea typeface="Arial Unicode MS" panose="020B0604020202020204" pitchFamily="50" charset="-128"/>
                  <a:cs typeface="Times New Roman" panose="02020603050405020304" pitchFamily="18" charset="0"/>
                </a:rPr>
                <a:t>P</a:t>
              </a:r>
              <a:endParaRPr kumimoji="1" lang="ja-JP" altLang="en-US" i="1" dirty="0">
                <a:latin typeface="Times New Roman" panose="02020603050405020304" pitchFamily="18" charset="0"/>
                <a:ea typeface="Arial Unicode MS" panose="020B0604020202020204" pitchFamily="50" charset="-128"/>
                <a:cs typeface="Times New Roman" panose="02020603050405020304" pitchFamily="18" charset="0"/>
              </a:endParaRPr>
            </a:p>
          </p:txBody>
        </p:sp>
        <p:sp>
          <p:nvSpPr>
            <p:cNvPr id="24" name="テキスト ボックス 23"/>
            <p:cNvSpPr txBox="1"/>
            <p:nvPr/>
          </p:nvSpPr>
          <p:spPr>
            <a:xfrm rot="21311279">
              <a:off x="1605060" y="5012071"/>
              <a:ext cx="1694951" cy="369332"/>
            </a:xfrm>
            <a:prstGeom prst="rect">
              <a:avLst/>
            </a:prstGeom>
            <a:noFill/>
          </p:spPr>
          <p:txBody>
            <a:bodyPr wrap="none" rtlCol="0">
              <a:spAutoFit/>
            </a:bodyPr>
            <a:lstStyle/>
            <a:p>
              <a:r>
                <a:rPr kumimoji="1" lang="en-US" altLang="ja-JP" b="1" dirty="0" smtClean="0">
                  <a:solidFill>
                    <a:srgbClr val="C00000"/>
                  </a:solidFill>
                </a:rPr>
                <a:t>9 possible cases</a:t>
              </a:r>
              <a:endParaRPr kumimoji="1" lang="ja-JP" altLang="en-US" b="1" dirty="0">
                <a:solidFill>
                  <a:srgbClr val="C00000"/>
                </a:solidFill>
              </a:endParaRPr>
            </a:p>
          </p:txBody>
        </p:sp>
      </p:grpSp>
      <p:grpSp>
        <p:nvGrpSpPr>
          <p:cNvPr id="25" name="グループ化 24"/>
          <p:cNvGrpSpPr/>
          <p:nvPr/>
        </p:nvGrpSpPr>
        <p:grpSpPr>
          <a:xfrm>
            <a:off x="3267339" y="1295790"/>
            <a:ext cx="1368456" cy="1691932"/>
            <a:chOff x="3267339" y="1215105"/>
            <a:chExt cx="1368456" cy="1691932"/>
          </a:xfrm>
        </p:grpSpPr>
        <p:cxnSp>
          <p:nvCxnSpPr>
            <p:cNvPr id="26" name="直線コネクタ 25"/>
            <p:cNvCxnSpPr/>
            <p:nvPr/>
          </p:nvCxnSpPr>
          <p:spPr>
            <a:xfrm>
              <a:off x="3324816" y="1713366"/>
              <a:ext cx="1310979" cy="10659"/>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7" name="直線コネクタ 26"/>
            <p:cNvCxnSpPr/>
            <p:nvPr/>
          </p:nvCxnSpPr>
          <p:spPr>
            <a:xfrm flipV="1">
              <a:off x="3369682" y="2433424"/>
              <a:ext cx="547589"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テキスト ボックス 27"/>
            <p:cNvSpPr txBox="1"/>
            <p:nvPr/>
          </p:nvSpPr>
          <p:spPr>
            <a:xfrm>
              <a:off x="3267339" y="1215105"/>
              <a:ext cx="768159" cy="461665"/>
            </a:xfrm>
            <a:prstGeom prst="rect">
              <a:avLst/>
            </a:prstGeom>
            <a:noFill/>
          </p:spPr>
          <p:txBody>
            <a:bodyPr wrap="none" rtlCol="0">
              <a:spAutoFit/>
            </a:bodyPr>
            <a:lstStyle/>
            <a:p>
              <a:r>
                <a:rPr lang="en-US" altLang="ja-JP" sz="2400" dirty="0" smtClean="0">
                  <a:solidFill>
                    <a:srgbClr val="FF0000"/>
                  </a:solidFill>
                </a:rPr>
                <a:t>1/2</a:t>
              </a:r>
              <a:r>
                <a:rPr kumimoji="1" lang="en-US" altLang="ja-JP" sz="2400" dirty="0" smtClean="0">
                  <a:solidFill>
                    <a:srgbClr val="FF0000"/>
                  </a:solidFill>
                </a:rPr>
                <a:t>+</a:t>
              </a:r>
              <a:endParaRPr kumimoji="1" lang="ja-JP" altLang="en-US" sz="2400" dirty="0">
                <a:solidFill>
                  <a:srgbClr val="FF0000"/>
                </a:solidFill>
              </a:endParaRPr>
            </a:p>
          </p:txBody>
        </p:sp>
        <p:sp>
          <p:nvSpPr>
            <p:cNvPr id="29" name="テキスト ボックス 28"/>
            <p:cNvSpPr txBox="1"/>
            <p:nvPr/>
          </p:nvSpPr>
          <p:spPr>
            <a:xfrm>
              <a:off x="3284926" y="2445372"/>
              <a:ext cx="768159" cy="461665"/>
            </a:xfrm>
            <a:prstGeom prst="rect">
              <a:avLst/>
            </a:prstGeom>
            <a:noFill/>
          </p:spPr>
          <p:txBody>
            <a:bodyPr wrap="none" rtlCol="0">
              <a:spAutoFit/>
            </a:bodyPr>
            <a:lstStyle/>
            <a:p>
              <a:r>
                <a:rPr lang="en-US" altLang="ja-JP" sz="2400" dirty="0">
                  <a:solidFill>
                    <a:srgbClr val="FF0000"/>
                  </a:solidFill>
                </a:rPr>
                <a:t>3</a:t>
              </a:r>
              <a:r>
                <a:rPr lang="en-US" altLang="ja-JP" sz="2400" dirty="0" smtClean="0">
                  <a:solidFill>
                    <a:srgbClr val="FF0000"/>
                  </a:solidFill>
                </a:rPr>
                <a:t>/2</a:t>
              </a:r>
              <a:r>
                <a:rPr kumimoji="1" lang="en-US" altLang="ja-JP" sz="2400" dirty="0" smtClean="0">
                  <a:solidFill>
                    <a:srgbClr val="FF0000"/>
                  </a:solidFill>
                </a:rPr>
                <a:t>+</a:t>
              </a:r>
              <a:endParaRPr kumimoji="1" lang="ja-JP" altLang="en-US" sz="2400" dirty="0">
                <a:solidFill>
                  <a:srgbClr val="FF0000"/>
                </a:solidFill>
              </a:endParaRPr>
            </a:p>
          </p:txBody>
        </p:sp>
      </p:grpSp>
      <p:grpSp>
        <p:nvGrpSpPr>
          <p:cNvPr id="30" name="グループ化 29"/>
          <p:cNvGrpSpPr/>
          <p:nvPr/>
        </p:nvGrpSpPr>
        <p:grpSpPr>
          <a:xfrm>
            <a:off x="5041769" y="3614443"/>
            <a:ext cx="3982031" cy="1018019"/>
            <a:chOff x="5016369" y="3563643"/>
            <a:chExt cx="3982031" cy="1018019"/>
          </a:xfrm>
        </p:grpSpPr>
        <p:sp>
          <p:nvSpPr>
            <p:cNvPr id="31" name="角丸四角形 30"/>
            <p:cNvSpPr/>
            <p:nvPr/>
          </p:nvSpPr>
          <p:spPr>
            <a:xfrm>
              <a:off x="5016369" y="3563643"/>
              <a:ext cx="3982031" cy="1018019"/>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ボックス 31"/>
            <p:cNvSpPr txBox="1"/>
            <p:nvPr/>
          </p:nvSpPr>
          <p:spPr>
            <a:xfrm>
              <a:off x="5430396" y="3694677"/>
              <a:ext cx="1596912" cy="400110"/>
            </a:xfrm>
            <a:prstGeom prst="rect">
              <a:avLst/>
            </a:prstGeom>
            <a:noFill/>
          </p:spPr>
          <p:txBody>
            <a:bodyPr wrap="none" rtlCol="0">
              <a:spAutoFit/>
            </a:bodyPr>
            <a:lstStyle/>
            <a:p>
              <a:r>
                <a:rPr lang="en-US" altLang="ja-JP" sz="2000" b="1" i="1" dirty="0" smtClean="0">
                  <a:solidFill>
                    <a:srgbClr val="C00000"/>
                  </a:solidFill>
                </a:rPr>
                <a:t>I</a:t>
              </a:r>
              <a:r>
                <a:rPr lang="en-US" altLang="ja-JP" sz="2000" b="1" baseline="30000" dirty="0" smtClean="0">
                  <a:solidFill>
                    <a:srgbClr val="C00000"/>
                  </a:solidFill>
                  <a:latin typeface="Symbol" panose="05050102010706020507" pitchFamily="18" charset="2"/>
                </a:rPr>
                <a:t>p</a:t>
              </a:r>
              <a:r>
                <a:rPr lang="en-US" altLang="ja-JP" sz="2000" b="1" baseline="-25000" dirty="0" smtClean="0">
                  <a:solidFill>
                    <a:srgbClr val="C00000"/>
                  </a:solidFill>
                </a:rPr>
                <a:t>0.673</a:t>
              </a:r>
              <a:r>
                <a:rPr lang="en-US" altLang="ja-JP" sz="2000" b="1" dirty="0" smtClean="0">
                  <a:solidFill>
                    <a:srgbClr val="C00000"/>
                  </a:solidFill>
                </a:rPr>
                <a:t> </a:t>
              </a:r>
              <a:r>
                <a:rPr lang="en-US" altLang="ja-JP" sz="2000" b="1" dirty="0">
                  <a:solidFill>
                    <a:srgbClr val="C00000"/>
                  </a:solidFill>
                </a:rPr>
                <a:t>=   3</a:t>
              </a:r>
              <a:r>
                <a:rPr lang="en-US" altLang="ja-JP" sz="2000" b="1" dirty="0" smtClean="0">
                  <a:solidFill>
                    <a:srgbClr val="C00000"/>
                  </a:solidFill>
                </a:rPr>
                <a:t>/2+</a:t>
              </a:r>
              <a:endParaRPr lang="ja-JP" altLang="en-US" sz="2000" b="1" dirty="0">
                <a:solidFill>
                  <a:srgbClr val="C00000"/>
                </a:solidFill>
              </a:endParaRPr>
            </a:p>
          </p:txBody>
        </p:sp>
        <p:sp>
          <p:nvSpPr>
            <p:cNvPr id="33" name="テキスト ボックス 32"/>
            <p:cNvSpPr txBox="1"/>
            <p:nvPr/>
          </p:nvSpPr>
          <p:spPr>
            <a:xfrm>
              <a:off x="5430396" y="4081436"/>
              <a:ext cx="1577676" cy="400110"/>
            </a:xfrm>
            <a:prstGeom prst="rect">
              <a:avLst/>
            </a:prstGeom>
            <a:noFill/>
          </p:spPr>
          <p:txBody>
            <a:bodyPr wrap="none" rtlCol="0">
              <a:spAutoFit/>
            </a:bodyPr>
            <a:lstStyle/>
            <a:p>
              <a:r>
                <a:rPr lang="en-US" altLang="ja-JP" sz="2000" b="1" i="1" dirty="0" smtClean="0">
                  <a:solidFill>
                    <a:srgbClr val="C00000"/>
                  </a:solidFill>
                </a:rPr>
                <a:t>I</a:t>
              </a:r>
              <a:r>
                <a:rPr lang="en-US" altLang="ja-JP" sz="2000" b="1" baseline="30000" dirty="0" smtClean="0">
                  <a:solidFill>
                    <a:srgbClr val="C00000"/>
                  </a:solidFill>
                  <a:latin typeface="Symbol" panose="05050102010706020507" pitchFamily="18" charset="2"/>
                </a:rPr>
                <a:t>p</a:t>
              </a:r>
              <a:r>
                <a:rPr lang="en-US" altLang="ja-JP" sz="2000" b="1" baseline="-25000" dirty="0" smtClean="0">
                  <a:solidFill>
                    <a:srgbClr val="C00000"/>
                  </a:solidFill>
                </a:rPr>
                <a:t>2.244 </a:t>
              </a:r>
              <a:r>
                <a:rPr lang="en-US" altLang="ja-JP" sz="2000" b="1" dirty="0">
                  <a:solidFill>
                    <a:srgbClr val="C00000"/>
                  </a:solidFill>
                </a:rPr>
                <a:t>=   1</a:t>
              </a:r>
              <a:r>
                <a:rPr lang="en-US" altLang="ja-JP" sz="2000" b="1" dirty="0" smtClean="0">
                  <a:solidFill>
                    <a:srgbClr val="C00000"/>
                  </a:solidFill>
                </a:rPr>
                <a:t>/2+</a:t>
              </a:r>
              <a:endParaRPr lang="ja-JP" altLang="en-US" sz="2000" b="1" dirty="0">
                <a:solidFill>
                  <a:srgbClr val="C00000"/>
                </a:solidFill>
              </a:endParaRPr>
            </a:p>
          </p:txBody>
        </p:sp>
        <p:sp>
          <p:nvSpPr>
            <p:cNvPr id="34" name="テキスト ボックス 33"/>
            <p:cNvSpPr txBox="1"/>
            <p:nvPr/>
          </p:nvSpPr>
          <p:spPr>
            <a:xfrm>
              <a:off x="7218731" y="3716671"/>
              <a:ext cx="1253869" cy="369332"/>
            </a:xfrm>
            <a:prstGeom prst="rect">
              <a:avLst/>
            </a:prstGeom>
            <a:noFill/>
          </p:spPr>
          <p:txBody>
            <a:bodyPr wrap="none" rtlCol="0">
              <a:spAutoFit/>
            </a:bodyPr>
            <a:lstStyle/>
            <a:p>
              <a:r>
                <a:rPr lang="en-US" altLang="ja-JP" i="1" dirty="0" smtClean="0"/>
                <a:t>A</a:t>
              </a:r>
              <a:r>
                <a:rPr lang="en-US" altLang="ja-JP" baseline="-25000" dirty="0" smtClean="0"/>
                <a:t>0.673</a:t>
              </a:r>
              <a:r>
                <a:rPr lang="en-US" altLang="ja-JP" dirty="0" smtClean="0"/>
                <a:t> = -0.4</a:t>
              </a:r>
              <a:endParaRPr kumimoji="1" lang="ja-JP" altLang="en-US" dirty="0"/>
            </a:p>
          </p:txBody>
        </p:sp>
        <p:sp>
          <p:nvSpPr>
            <p:cNvPr id="35" name="テキスト ボックス 34"/>
            <p:cNvSpPr txBox="1"/>
            <p:nvPr/>
          </p:nvSpPr>
          <p:spPr>
            <a:xfrm>
              <a:off x="7242300" y="4124995"/>
              <a:ext cx="1253869" cy="369332"/>
            </a:xfrm>
            <a:prstGeom prst="rect">
              <a:avLst/>
            </a:prstGeom>
            <a:noFill/>
          </p:spPr>
          <p:txBody>
            <a:bodyPr wrap="none" rtlCol="0">
              <a:spAutoFit/>
            </a:bodyPr>
            <a:lstStyle/>
            <a:p>
              <a:r>
                <a:rPr lang="en-US" altLang="ja-JP" i="1" dirty="0" smtClean="0"/>
                <a:t>A</a:t>
              </a:r>
              <a:r>
                <a:rPr lang="en-US" altLang="ja-JP" baseline="-25000" dirty="0" smtClean="0"/>
                <a:t>2.244</a:t>
              </a:r>
              <a:r>
                <a:rPr lang="en-US" altLang="ja-JP" dirty="0" smtClean="0"/>
                <a:t> = -1.0</a:t>
              </a:r>
              <a:endParaRPr kumimoji="1" lang="ja-JP" altLang="en-US" dirty="0"/>
            </a:p>
          </p:txBody>
        </p:sp>
        <p:sp>
          <p:nvSpPr>
            <p:cNvPr id="37" name="右矢印 36"/>
            <p:cNvSpPr/>
            <p:nvPr/>
          </p:nvSpPr>
          <p:spPr>
            <a:xfrm>
              <a:off x="7030038" y="3845080"/>
              <a:ext cx="205016" cy="157105"/>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kumimoji="1" lang="ja-JP" altLang="en-US"/>
            </a:p>
          </p:txBody>
        </p:sp>
        <p:sp>
          <p:nvSpPr>
            <p:cNvPr id="38" name="右矢印 37"/>
            <p:cNvSpPr/>
            <p:nvPr/>
          </p:nvSpPr>
          <p:spPr>
            <a:xfrm>
              <a:off x="7049088" y="4226080"/>
              <a:ext cx="205016" cy="157105"/>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kumimoji="1" lang="ja-JP" altLang="en-US"/>
            </a:p>
          </p:txBody>
        </p:sp>
      </p:grpSp>
      <p:grpSp>
        <p:nvGrpSpPr>
          <p:cNvPr id="39" name="グループ化 38"/>
          <p:cNvGrpSpPr/>
          <p:nvPr/>
        </p:nvGrpSpPr>
        <p:grpSpPr>
          <a:xfrm>
            <a:off x="5240617" y="5080516"/>
            <a:ext cx="3535808" cy="1368382"/>
            <a:chOff x="5205011" y="5012071"/>
            <a:chExt cx="3535808" cy="1270210"/>
          </a:xfrm>
        </p:grpSpPr>
        <p:sp>
          <p:nvSpPr>
            <p:cNvPr id="40" name="テキスト ボックス 39"/>
            <p:cNvSpPr txBox="1"/>
            <p:nvPr/>
          </p:nvSpPr>
          <p:spPr>
            <a:xfrm>
              <a:off x="6225709" y="5768162"/>
              <a:ext cx="1523174" cy="461665"/>
            </a:xfrm>
            <a:prstGeom prst="rect">
              <a:avLst/>
            </a:prstGeom>
            <a:noFill/>
          </p:spPr>
          <p:txBody>
            <a:bodyPr wrap="none" rtlCol="0">
              <a:spAutoFit/>
            </a:bodyPr>
            <a:lstStyle/>
            <a:p>
              <a:r>
                <a:rPr lang="en-US" altLang="ja-JP" sz="2400" b="1" i="1" dirty="0" smtClean="0">
                  <a:solidFill>
                    <a:srgbClr val="C00000"/>
                  </a:solidFill>
                </a:rPr>
                <a:t>P</a:t>
              </a:r>
              <a:r>
                <a:rPr lang="en-US" altLang="ja-JP" sz="2400" b="1" dirty="0" smtClean="0">
                  <a:solidFill>
                    <a:srgbClr val="C00000"/>
                  </a:solidFill>
                </a:rPr>
                <a:t> = 32(1)%</a:t>
              </a:r>
              <a:endParaRPr lang="ja-JP" altLang="en-US" sz="2400" b="1" dirty="0">
                <a:solidFill>
                  <a:srgbClr val="C00000"/>
                </a:solidFill>
              </a:endParaRPr>
            </a:p>
          </p:txBody>
        </p:sp>
        <p:sp>
          <p:nvSpPr>
            <p:cNvPr id="41" name="テキスト ボックス 40"/>
            <p:cNvSpPr txBox="1"/>
            <p:nvPr/>
          </p:nvSpPr>
          <p:spPr>
            <a:xfrm>
              <a:off x="5431395" y="5012071"/>
              <a:ext cx="1571264" cy="338554"/>
            </a:xfrm>
            <a:prstGeom prst="rect">
              <a:avLst/>
            </a:prstGeom>
            <a:noFill/>
          </p:spPr>
          <p:txBody>
            <a:bodyPr wrap="none" rtlCol="0">
              <a:spAutoFit/>
            </a:bodyPr>
            <a:lstStyle/>
            <a:p>
              <a:r>
                <a:rPr lang="en-US" altLang="ja-JP" sz="1600" i="1" dirty="0" smtClean="0"/>
                <a:t>A</a:t>
              </a:r>
              <a:r>
                <a:rPr lang="en-US" altLang="ja-JP" sz="1600" baseline="-25000" dirty="0" smtClean="0"/>
                <a:t>0.673</a:t>
              </a:r>
              <a:r>
                <a:rPr lang="en-US" altLang="ja-JP" sz="1600" i="1" dirty="0" smtClean="0"/>
                <a:t>P</a:t>
              </a:r>
              <a:r>
                <a:rPr lang="en-US" altLang="ja-JP" sz="1600" dirty="0" smtClean="0"/>
                <a:t> = -0.11(1)</a:t>
              </a:r>
              <a:endParaRPr kumimoji="1" lang="ja-JP" altLang="en-US" sz="1600" dirty="0"/>
            </a:p>
          </p:txBody>
        </p:sp>
        <p:sp>
          <p:nvSpPr>
            <p:cNvPr id="42" name="テキスト ボックス 41"/>
            <p:cNvSpPr txBox="1"/>
            <p:nvPr/>
          </p:nvSpPr>
          <p:spPr>
            <a:xfrm>
              <a:off x="5431395" y="5321614"/>
              <a:ext cx="1571264" cy="338554"/>
            </a:xfrm>
            <a:prstGeom prst="rect">
              <a:avLst/>
            </a:prstGeom>
            <a:noFill/>
          </p:spPr>
          <p:txBody>
            <a:bodyPr wrap="none" rtlCol="0">
              <a:spAutoFit/>
            </a:bodyPr>
            <a:lstStyle/>
            <a:p>
              <a:r>
                <a:rPr lang="en-US" altLang="ja-JP" sz="1600" i="1" dirty="0" smtClean="0"/>
                <a:t>A</a:t>
              </a:r>
              <a:r>
                <a:rPr lang="en-US" altLang="ja-JP" sz="1600" baseline="-25000" dirty="0" smtClean="0"/>
                <a:t>2.244</a:t>
              </a:r>
              <a:r>
                <a:rPr lang="en-US" altLang="ja-JP" sz="1600" i="1" dirty="0" smtClean="0"/>
                <a:t>P</a:t>
              </a:r>
              <a:r>
                <a:rPr lang="en-US" altLang="ja-JP" sz="1600" dirty="0" smtClean="0"/>
                <a:t> = -0.33(1)</a:t>
              </a:r>
              <a:endParaRPr kumimoji="1" lang="ja-JP" altLang="en-US" sz="1600" dirty="0"/>
            </a:p>
          </p:txBody>
        </p:sp>
        <p:sp>
          <p:nvSpPr>
            <p:cNvPr id="43" name="テキスト ボックス 42"/>
            <p:cNvSpPr txBox="1"/>
            <p:nvPr/>
          </p:nvSpPr>
          <p:spPr>
            <a:xfrm>
              <a:off x="7338784" y="5018551"/>
              <a:ext cx="1117614" cy="338554"/>
            </a:xfrm>
            <a:prstGeom prst="rect">
              <a:avLst/>
            </a:prstGeom>
            <a:noFill/>
          </p:spPr>
          <p:txBody>
            <a:bodyPr wrap="none" rtlCol="0">
              <a:spAutoFit/>
            </a:bodyPr>
            <a:lstStyle/>
            <a:p>
              <a:r>
                <a:rPr lang="en-US" altLang="ja-JP" sz="1600" i="1" dirty="0"/>
                <a:t>P</a:t>
              </a:r>
              <a:r>
                <a:rPr kumimoji="1" lang="en-US" altLang="ja-JP" sz="1600" dirty="0" smtClean="0"/>
                <a:t> = 28(3) %</a:t>
              </a:r>
              <a:endParaRPr kumimoji="1" lang="ja-JP" altLang="en-US" sz="1600" dirty="0"/>
            </a:p>
          </p:txBody>
        </p:sp>
        <p:sp>
          <p:nvSpPr>
            <p:cNvPr id="44" name="テキスト ボックス 43"/>
            <p:cNvSpPr txBox="1"/>
            <p:nvPr/>
          </p:nvSpPr>
          <p:spPr>
            <a:xfrm>
              <a:off x="7338784" y="5349616"/>
              <a:ext cx="1117614" cy="338554"/>
            </a:xfrm>
            <a:prstGeom prst="rect">
              <a:avLst/>
            </a:prstGeom>
            <a:noFill/>
          </p:spPr>
          <p:txBody>
            <a:bodyPr wrap="none" rtlCol="0">
              <a:spAutoFit/>
            </a:bodyPr>
            <a:lstStyle/>
            <a:p>
              <a:r>
                <a:rPr lang="en-US" altLang="ja-JP" sz="1600" i="1" dirty="0"/>
                <a:t>P</a:t>
              </a:r>
              <a:r>
                <a:rPr kumimoji="1" lang="en-US" altLang="ja-JP" sz="1600" dirty="0" smtClean="0"/>
                <a:t> = 33(1) %</a:t>
              </a:r>
              <a:endParaRPr kumimoji="1" lang="ja-JP" altLang="en-US" sz="1600" dirty="0"/>
            </a:p>
          </p:txBody>
        </p:sp>
        <p:sp>
          <p:nvSpPr>
            <p:cNvPr id="45" name="正方形/長方形 44"/>
            <p:cNvSpPr/>
            <p:nvPr/>
          </p:nvSpPr>
          <p:spPr>
            <a:xfrm>
              <a:off x="5205011" y="5056541"/>
              <a:ext cx="3535808" cy="122574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右矢印 45"/>
            <p:cNvSpPr/>
            <p:nvPr/>
          </p:nvSpPr>
          <p:spPr>
            <a:xfrm>
              <a:off x="7026139" y="5102795"/>
              <a:ext cx="205016" cy="157105"/>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sp>
          <p:nvSpPr>
            <p:cNvPr id="47" name="右矢印 46"/>
            <p:cNvSpPr/>
            <p:nvPr/>
          </p:nvSpPr>
          <p:spPr>
            <a:xfrm>
              <a:off x="7031111" y="5452594"/>
              <a:ext cx="205016" cy="157105"/>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grpSp>
      <p:cxnSp>
        <p:nvCxnSpPr>
          <p:cNvPr id="48" name="直線矢印コネクタ 47"/>
          <p:cNvCxnSpPr/>
          <p:nvPr/>
        </p:nvCxnSpPr>
        <p:spPr>
          <a:xfrm>
            <a:off x="1925361" y="1794051"/>
            <a:ext cx="0" cy="1139304"/>
          </a:xfrm>
          <a:prstGeom prst="straightConnector1">
            <a:avLst/>
          </a:prstGeom>
          <a:ln w="31750">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49" name="直線矢印コネクタ 48"/>
          <p:cNvCxnSpPr/>
          <p:nvPr/>
        </p:nvCxnSpPr>
        <p:spPr>
          <a:xfrm flipH="1">
            <a:off x="2309581" y="2508511"/>
            <a:ext cx="0" cy="432000"/>
          </a:xfrm>
          <a:prstGeom prst="straightConnector1">
            <a:avLst/>
          </a:prstGeom>
          <a:ln w="31750">
            <a:solidFill>
              <a:srgbClr val="0000FF"/>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18149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barn(inVertical)">
                                      <p:cBhvr>
                                        <p:cTn id="12" dur="500"/>
                                        <p:tgtEl>
                                          <p:spTgt spid="30"/>
                                        </p:tgtEl>
                                      </p:cBhvr>
                                    </p:animEffect>
                                  </p:childTnLst>
                                </p:cTn>
                              </p:par>
                              <p:par>
                                <p:cTn id="13" presetID="16" presetClass="entr" presetSubtype="21" fill="hold" nodeType="with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barn(inVertical)">
                                      <p:cBhvr>
                                        <p:cTn id="15" dur="500"/>
                                        <p:tgtEl>
                                          <p:spTgt spid="25"/>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nodeType="clickEffect">
                                  <p:stCondLst>
                                    <p:cond delay="0"/>
                                  </p:stCondLst>
                                  <p:childTnLst>
                                    <p:set>
                                      <p:cBhvr>
                                        <p:cTn id="19" dur="1" fill="hold">
                                          <p:stCondLst>
                                            <p:cond delay="0"/>
                                          </p:stCondLst>
                                        </p:cTn>
                                        <p:tgtEl>
                                          <p:spTgt spid="39"/>
                                        </p:tgtEl>
                                        <p:attrNameLst>
                                          <p:attrName>style.visibility</p:attrName>
                                        </p:attrNameLst>
                                      </p:cBhvr>
                                      <p:to>
                                        <p:strVal val="visible"/>
                                      </p:to>
                                    </p:set>
                                    <p:animEffect transition="in" filter="barn(inVertical)">
                                      <p:cBhvr>
                                        <p:cTn id="20"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u="sng" dirty="0" smtClean="0">
                <a:ea typeface="Arial Unicode MS" panose="020B0604020202020204" pitchFamily="50" charset="-128"/>
                <a:cs typeface="Arial Unicode MS" panose="020B0604020202020204" pitchFamily="50" charset="-128"/>
              </a:rPr>
              <a:t>Spin-parity </a:t>
            </a:r>
            <a:r>
              <a:rPr lang="en-US" altLang="ja-JP" u="sng" dirty="0">
                <a:ea typeface="Arial Unicode MS" panose="020B0604020202020204" pitchFamily="50" charset="-128"/>
                <a:cs typeface="Arial Unicode MS" panose="020B0604020202020204" pitchFamily="50" charset="-128"/>
              </a:rPr>
              <a:t>assignments of </a:t>
            </a:r>
            <a:r>
              <a:rPr lang="en-US" altLang="ja-JP" u="sng" baseline="30000" dirty="0">
                <a:ea typeface="Arial Unicode MS" panose="020B0604020202020204" pitchFamily="50" charset="-128"/>
                <a:cs typeface="Arial Unicode MS" panose="020B0604020202020204" pitchFamily="50" charset="-128"/>
              </a:rPr>
              <a:t>31</a:t>
            </a:r>
            <a:r>
              <a:rPr lang="en-US" altLang="ja-JP" u="sng" dirty="0">
                <a:ea typeface="Arial Unicode MS" panose="020B0604020202020204" pitchFamily="50" charset="-128"/>
                <a:cs typeface="Arial Unicode MS" panose="020B0604020202020204" pitchFamily="50" charset="-128"/>
              </a:rPr>
              <a:t>Mg </a:t>
            </a:r>
            <a:r>
              <a:rPr lang="en-US" altLang="ja-JP" u="sng" dirty="0" smtClean="0">
                <a:ea typeface="Arial Unicode MS" panose="020B0604020202020204" pitchFamily="50" charset="-128"/>
                <a:cs typeface="Arial Unicode MS" panose="020B0604020202020204" pitchFamily="50" charset="-128"/>
              </a:rPr>
              <a:t>levels</a:t>
            </a:r>
            <a:endParaRPr kumimoji="1" lang="ja-JP" altLang="en-US" u="sng" dirty="0"/>
          </a:p>
        </p:txBody>
      </p:sp>
      <p:sp>
        <p:nvSpPr>
          <p:cNvPr id="4" name="正方形/長方形 3"/>
          <p:cNvSpPr/>
          <p:nvPr/>
        </p:nvSpPr>
        <p:spPr>
          <a:xfrm>
            <a:off x="527450" y="1927165"/>
            <a:ext cx="8098757" cy="418719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148221" y="6161368"/>
            <a:ext cx="3985386" cy="461665"/>
          </a:xfrm>
          <a:prstGeom prst="rect">
            <a:avLst/>
          </a:prstGeom>
          <a:noFill/>
        </p:spPr>
        <p:txBody>
          <a:bodyPr wrap="none" rtlCol="0">
            <a:spAutoFit/>
          </a:bodyPr>
          <a:lstStyle/>
          <a:p>
            <a:r>
              <a:rPr kumimoji="1" lang="en-US" altLang="ja-JP" sz="2400" dirty="0" smtClean="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5 levels are firmly assigned!</a:t>
            </a:r>
            <a:endParaRPr kumimoji="1" lang="ja-JP" altLang="en-US" sz="24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6" name="テキスト ボックス 5"/>
          <p:cNvSpPr txBox="1"/>
          <p:nvPr/>
        </p:nvSpPr>
        <p:spPr>
          <a:xfrm>
            <a:off x="5762133" y="1389671"/>
            <a:ext cx="1661032" cy="461665"/>
          </a:xfrm>
          <a:prstGeom prst="rect">
            <a:avLst/>
          </a:prstGeom>
          <a:noFill/>
        </p:spPr>
        <p:txBody>
          <a:bodyPr wrap="none" rtlCol="0">
            <a:spAutoFit/>
          </a:bodyPr>
          <a:lstStyle/>
          <a:p>
            <a:r>
              <a:rPr lang="en-US" altLang="ja-JP" sz="2400" i="1" dirty="0" smtClean="0"/>
              <a:t>P</a:t>
            </a:r>
            <a:r>
              <a:rPr lang="en-US" altLang="ja-JP" sz="2400" dirty="0" smtClean="0"/>
              <a:t> </a:t>
            </a:r>
            <a:r>
              <a:rPr lang="ja-JP" altLang="en-US" sz="2400" dirty="0" smtClean="0"/>
              <a:t>＝ </a:t>
            </a:r>
            <a:r>
              <a:rPr lang="en-US" altLang="ja-JP" sz="2400" dirty="0" smtClean="0"/>
              <a:t>32(1)%</a:t>
            </a:r>
            <a:endParaRPr lang="ja-JP" altLang="en-US" sz="2400" dirty="0"/>
          </a:p>
        </p:txBody>
      </p:sp>
      <p:pic>
        <p:nvPicPr>
          <p:cNvPr id="7" name="図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2554" y="1952237"/>
            <a:ext cx="7774034" cy="4010349"/>
          </a:xfrm>
          <a:prstGeom prst="rect">
            <a:avLst/>
          </a:prstGeom>
        </p:spPr>
      </p:pic>
      <p:sp>
        <p:nvSpPr>
          <p:cNvPr id="8" name="円/楕円 7"/>
          <p:cNvSpPr/>
          <p:nvPr/>
        </p:nvSpPr>
        <p:spPr>
          <a:xfrm>
            <a:off x="2167128" y="3593591"/>
            <a:ext cx="1837944" cy="1406165"/>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noFill/>
            </a:endParaRPr>
          </a:p>
        </p:txBody>
      </p:sp>
      <p:sp>
        <p:nvSpPr>
          <p:cNvPr id="9" name="円/楕円 24"/>
          <p:cNvSpPr/>
          <p:nvPr/>
        </p:nvSpPr>
        <p:spPr>
          <a:xfrm>
            <a:off x="3941065" y="2062149"/>
            <a:ext cx="2415667" cy="1964810"/>
          </a:xfrm>
          <a:prstGeom prst="ellipse">
            <a:avLst/>
          </a:pr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0000FF"/>
              </a:solidFill>
            </a:endParaRPr>
          </a:p>
        </p:txBody>
      </p:sp>
      <p:sp>
        <p:nvSpPr>
          <p:cNvPr id="10" name="テキスト ボックス 9"/>
          <p:cNvSpPr txBox="1"/>
          <p:nvPr/>
        </p:nvSpPr>
        <p:spPr>
          <a:xfrm>
            <a:off x="2619522" y="3070372"/>
            <a:ext cx="869149" cy="523220"/>
          </a:xfrm>
          <a:prstGeom prst="rect">
            <a:avLst/>
          </a:prstGeom>
          <a:noFill/>
        </p:spPr>
        <p:txBody>
          <a:bodyPr wrap="none" rtlCol="0">
            <a:spAutoFit/>
          </a:bodyPr>
          <a:lstStyle/>
          <a:p>
            <a:r>
              <a:rPr kumimoji="1" lang="en-US" altLang="ja-JP" sz="2800" dirty="0" smtClean="0">
                <a:solidFill>
                  <a:srgbClr val="FF0000"/>
                </a:solidFill>
              </a:rPr>
              <a:t>3/2+</a:t>
            </a:r>
            <a:endParaRPr kumimoji="1" lang="ja-JP" altLang="en-US" sz="2800" dirty="0">
              <a:solidFill>
                <a:srgbClr val="FF0000"/>
              </a:solidFill>
            </a:endParaRPr>
          </a:p>
        </p:txBody>
      </p:sp>
      <p:sp>
        <p:nvSpPr>
          <p:cNvPr id="11" name="テキスト ボックス 10"/>
          <p:cNvSpPr txBox="1"/>
          <p:nvPr/>
        </p:nvSpPr>
        <p:spPr>
          <a:xfrm>
            <a:off x="3259602" y="1999244"/>
            <a:ext cx="869149" cy="523220"/>
          </a:xfrm>
          <a:prstGeom prst="rect">
            <a:avLst/>
          </a:prstGeom>
          <a:noFill/>
          <a:ln>
            <a:noFill/>
          </a:ln>
        </p:spPr>
        <p:txBody>
          <a:bodyPr wrap="none" rtlCol="0">
            <a:spAutoFit/>
          </a:bodyPr>
          <a:lstStyle/>
          <a:p>
            <a:r>
              <a:rPr lang="en-US" altLang="ja-JP" sz="2800" dirty="0">
                <a:solidFill>
                  <a:srgbClr val="0000FF"/>
                </a:solidFill>
              </a:rPr>
              <a:t>5</a:t>
            </a:r>
            <a:r>
              <a:rPr kumimoji="1" lang="en-US" altLang="ja-JP" sz="2800" dirty="0" smtClean="0">
                <a:solidFill>
                  <a:srgbClr val="0000FF"/>
                </a:solidFill>
              </a:rPr>
              <a:t>/2+</a:t>
            </a:r>
            <a:endParaRPr kumimoji="1" lang="ja-JP" altLang="en-US" sz="2800" dirty="0">
              <a:solidFill>
                <a:srgbClr val="0000FF"/>
              </a:solidFill>
            </a:endParaRPr>
          </a:p>
        </p:txBody>
      </p:sp>
      <p:sp>
        <p:nvSpPr>
          <p:cNvPr id="12" name="円/楕円 27"/>
          <p:cNvSpPr/>
          <p:nvPr/>
        </p:nvSpPr>
        <p:spPr>
          <a:xfrm>
            <a:off x="5788151" y="4716058"/>
            <a:ext cx="1161289" cy="1023729"/>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noFill/>
            </a:endParaRPr>
          </a:p>
        </p:txBody>
      </p:sp>
      <p:sp>
        <p:nvSpPr>
          <p:cNvPr id="13" name="テキスト ボックス 12"/>
          <p:cNvSpPr txBox="1"/>
          <p:nvPr/>
        </p:nvSpPr>
        <p:spPr>
          <a:xfrm>
            <a:off x="4919002" y="4999757"/>
            <a:ext cx="869149" cy="523220"/>
          </a:xfrm>
          <a:prstGeom prst="rect">
            <a:avLst/>
          </a:prstGeom>
          <a:noFill/>
        </p:spPr>
        <p:txBody>
          <a:bodyPr wrap="none" rtlCol="0">
            <a:spAutoFit/>
          </a:bodyPr>
          <a:lstStyle/>
          <a:p>
            <a:r>
              <a:rPr lang="en-US" altLang="ja-JP" sz="2800" dirty="0">
                <a:solidFill>
                  <a:srgbClr val="00B050"/>
                </a:solidFill>
              </a:rPr>
              <a:t>1</a:t>
            </a:r>
            <a:r>
              <a:rPr kumimoji="1" lang="en-US" altLang="ja-JP" sz="2800" dirty="0" smtClean="0">
                <a:solidFill>
                  <a:srgbClr val="00B050"/>
                </a:solidFill>
              </a:rPr>
              <a:t>/2+</a:t>
            </a:r>
            <a:endParaRPr kumimoji="1" lang="ja-JP" altLang="en-US" sz="2800" dirty="0">
              <a:solidFill>
                <a:srgbClr val="00B050"/>
              </a:solidFill>
            </a:endParaRPr>
          </a:p>
        </p:txBody>
      </p:sp>
      <p:sp>
        <p:nvSpPr>
          <p:cNvPr id="14" name="テキスト ボックス 13"/>
          <p:cNvSpPr txBox="1"/>
          <p:nvPr/>
        </p:nvSpPr>
        <p:spPr>
          <a:xfrm>
            <a:off x="8062825" y="1376817"/>
            <a:ext cx="362600" cy="461665"/>
          </a:xfrm>
          <a:prstGeom prst="rect">
            <a:avLst/>
          </a:prstGeom>
          <a:noFill/>
        </p:spPr>
        <p:txBody>
          <a:bodyPr wrap="none" rtlCol="0">
            <a:spAutoFit/>
          </a:bodyPr>
          <a:lstStyle/>
          <a:p>
            <a:r>
              <a:rPr lang="en-US" altLang="ja-JP" sz="2400" i="1" dirty="0" smtClean="0">
                <a:solidFill>
                  <a:srgbClr val="FF0000"/>
                </a:solidFill>
              </a:rPr>
              <a:t>A</a:t>
            </a:r>
            <a:endParaRPr lang="ja-JP" altLang="en-US" sz="2400" dirty="0">
              <a:solidFill>
                <a:srgbClr val="FF0000"/>
              </a:solidFill>
            </a:endParaRPr>
          </a:p>
        </p:txBody>
      </p:sp>
      <p:sp>
        <p:nvSpPr>
          <p:cNvPr id="15" name="右矢印 14"/>
          <p:cNvSpPr/>
          <p:nvPr/>
        </p:nvSpPr>
        <p:spPr>
          <a:xfrm>
            <a:off x="7534436" y="1469208"/>
            <a:ext cx="340000" cy="306662"/>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kumimoji="1" lang="ja-JP" altLang="en-US"/>
          </a:p>
        </p:txBody>
      </p:sp>
      <p:sp>
        <p:nvSpPr>
          <p:cNvPr id="17" name="テキスト ボックス 16"/>
          <p:cNvSpPr txBox="1"/>
          <p:nvPr/>
        </p:nvSpPr>
        <p:spPr>
          <a:xfrm>
            <a:off x="4274010" y="6141105"/>
            <a:ext cx="3970115" cy="584775"/>
          </a:xfrm>
          <a:prstGeom prst="rect">
            <a:avLst/>
          </a:prstGeom>
          <a:noFill/>
          <a:ln w="12700">
            <a:solidFill>
              <a:srgbClr val="FF0000"/>
            </a:solidFill>
          </a:ln>
        </p:spPr>
        <p:txBody>
          <a:bodyPr wrap="square" rtlCol="0">
            <a:spAutoFit/>
          </a:bodyPr>
          <a:lstStyle/>
          <a:p>
            <a:r>
              <a:rPr kumimoji="1" lang="en-US" altLang="ja-JP" sz="1600" b="1" dirty="0" smtClean="0">
                <a:latin typeface="Arial Unicode MS" panose="020B0604020202020204" pitchFamily="50" charset="-128"/>
                <a:ea typeface="Arial Unicode MS" panose="020B0604020202020204" pitchFamily="50" charset="-128"/>
                <a:cs typeface="Arial Unicode MS" panose="020B0604020202020204" pitchFamily="50" charset="-128"/>
              </a:rPr>
              <a:t>The 50 </a:t>
            </a:r>
            <a:r>
              <a:rPr kumimoji="1" lang="en-US" altLang="ja-JP" sz="1600" b="1" dirty="0" err="1" smtClean="0">
                <a:latin typeface="Arial Unicode MS" panose="020B0604020202020204" pitchFamily="50" charset="-128"/>
                <a:ea typeface="Arial Unicode MS" panose="020B0604020202020204" pitchFamily="50" charset="-128"/>
                <a:cs typeface="Arial Unicode MS" panose="020B0604020202020204" pitchFamily="50" charset="-128"/>
              </a:rPr>
              <a:t>keV</a:t>
            </a:r>
            <a:r>
              <a:rPr kumimoji="1" lang="en-US" altLang="ja-JP" sz="1600" b="1" dirty="0" smtClean="0">
                <a:latin typeface="Arial Unicode MS" panose="020B0604020202020204" pitchFamily="50" charset="-128"/>
                <a:ea typeface="Arial Unicode MS" panose="020B0604020202020204" pitchFamily="50" charset="-128"/>
                <a:cs typeface="Arial Unicode MS" panose="020B0604020202020204" pitchFamily="50" charset="-128"/>
              </a:rPr>
              <a:t> level was assigned as 3/2+ for the first time.</a:t>
            </a:r>
            <a:endParaRPr kumimoji="1" lang="ja-JP" altLang="en-US" sz="16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8" name="テキスト ボックス 17"/>
          <p:cNvSpPr txBox="1"/>
          <p:nvPr/>
        </p:nvSpPr>
        <p:spPr>
          <a:xfrm>
            <a:off x="4608513" y="3501186"/>
            <a:ext cx="630301" cy="461665"/>
          </a:xfrm>
          <a:prstGeom prst="rect">
            <a:avLst/>
          </a:prstGeom>
          <a:noFill/>
        </p:spPr>
        <p:txBody>
          <a:bodyPr wrap="none" rtlCol="0">
            <a:spAutoFit/>
          </a:bodyPr>
          <a:lstStyle/>
          <a:p>
            <a:r>
              <a:rPr kumimoji="1" lang="en-US" altLang="ja-JP" sz="2400" b="1" dirty="0" smtClean="0"/>
              <a:t>Ex=</a:t>
            </a:r>
            <a:endParaRPr kumimoji="1" lang="ja-JP" altLang="en-US" sz="2400" b="1" dirty="0"/>
          </a:p>
        </p:txBody>
      </p:sp>
      <p:sp>
        <p:nvSpPr>
          <p:cNvPr id="19" name="テキスト ボックス 18"/>
          <p:cNvSpPr txBox="1"/>
          <p:nvPr/>
        </p:nvSpPr>
        <p:spPr>
          <a:xfrm>
            <a:off x="632023" y="1376816"/>
            <a:ext cx="5255157" cy="461665"/>
          </a:xfrm>
          <a:prstGeom prst="rect">
            <a:avLst/>
          </a:prstGeom>
          <a:noFill/>
        </p:spPr>
        <p:txBody>
          <a:bodyPr wrap="none" rtlCol="0">
            <a:spAutoFit/>
          </a:bodyPr>
          <a:lstStyle/>
          <a:p>
            <a:r>
              <a:rPr lang="en-US" altLang="ja-JP" sz="2400" dirty="0"/>
              <a:t>e</a:t>
            </a:r>
            <a:r>
              <a:rPr lang="en-US" altLang="ja-JP" sz="2400" dirty="0" smtClean="0"/>
              <a:t>xperimental </a:t>
            </a:r>
            <a:r>
              <a:rPr lang="en-US" altLang="ja-JP" sz="2400" i="1" dirty="0" smtClean="0"/>
              <a:t>AP</a:t>
            </a:r>
            <a:r>
              <a:rPr lang="en-US" altLang="ja-JP" sz="2400" dirty="0" smtClean="0"/>
              <a:t> values and polarization </a:t>
            </a:r>
            <a:endParaRPr lang="ja-JP" altLang="en-US" sz="2400" dirty="0"/>
          </a:p>
        </p:txBody>
      </p:sp>
    </p:spTree>
    <p:extLst>
      <p:ext uri="{BB962C8B-B14F-4D97-AF65-F5344CB8AC3E}">
        <p14:creationId xmlns:p14="http://schemas.microsoft.com/office/powerpoint/2010/main" val="207959758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u="sng" dirty="0">
                <a:ea typeface="Arial Unicode MS" panose="020B0604020202020204" pitchFamily="50" charset="-128"/>
                <a:cs typeface="Arial Unicode MS" panose="020B0604020202020204" pitchFamily="50" charset="-128"/>
              </a:rPr>
              <a:t>Decay scheme of </a:t>
            </a:r>
            <a:r>
              <a:rPr lang="en-US" altLang="ja-JP" u="sng" baseline="30000" dirty="0">
                <a:ea typeface="Arial Unicode MS" panose="020B0604020202020204" pitchFamily="50" charset="-128"/>
                <a:cs typeface="Arial Unicode MS" panose="020B0604020202020204" pitchFamily="50" charset="-128"/>
              </a:rPr>
              <a:t>31</a:t>
            </a:r>
            <a:r>
              <a:rPr lang="en-US" altLang="ja-JP" u="sng" dirty="0">
                <a:ea typeface="Arial Unicode MS" panose="020B0604020202020204" pitchFamily="50" charset="-128"/>
                <a:cs typeface="Arial Unicode MS" panose="020B0604020202020204" pitchFamily="50" charset="-128"/>
              </a:rPr>
              <a:t>Na</a:t>
            </a:r>
            <a:r>
              <a:rPr lang="ja-JP" altLang="en-US" u="sng" dirty="0">
                <a:ea typeface="Arial Unicode MS" panose="020B0604020202020204" pitchFamily="50" charset="-128"/>
                <a:cs typeface="Arial Unicode MS" panose="020B0604020202020204" pitchFamily="50" charset="-128"/>
              </a:rPr>
              <a:t>  </a:t>
            </a:r>
            <a:r>
              <a:rPr lang="ja-JP" altLang="en-US" u="sng" dirty="0" smtClean="0">
                <a:ea typeface="Arial Unicode MS" panose="020B0604020202020204" pitchFamily="50" charset="-128"/>
                <a:cs typeface="Arial Unicode MS" panose="020B0604020202020204" pitchFamily="50" charset="-128"/>
              </a:rPr>
              <a:t>→ </a:t>
            </a:r>
            <a:r>
              <a:rPr lang="en-US" altLang="ja-JP" u="sng" baseline="30000" dirty="0" smtClean="0">
                <a:ea typeface="Arial Unicode MS" panose="020B0604020202020204" pitchFamily="50" charset="-128"/>
                <a:cs typeface="Arial Unicode MS" panose="020B0604020202020204" pitchFamily="50" charset="-128"/>
              </a:rPr>
              <a:t>31</a:t>
            </a:r>
            <a:r>
              <a:rPr lang="en-US" altLang="ja-JP" u="sng" dirty="0" smtClean="0">
                <a:ea typeface="Arial Unicode MS" panose="020B0604020202020204" pitchFamily="50" charset="-128"/>
                <a:cs typeface="Arial Unicode MS" panose="020B0604020202020204" pitchFamily="50" charset="-128"/>
              </a:rPr>
              <a:t>Mg</a:t>
            </a:r>
            <a:endParaRPr kumimoji="1" lang="ja-JP" altLang="en-US" u="sng" dirty="0"/>
          </a:p>
        </p:txBody>
      </p:sp>
      <p:sp>
        <p:nvSpPr>
          <p:cNvPr id="4" name="テキスト ボックス 3"/>
          <p:cNvSpPr txBox="1"/>
          <p:nvPr/>
        </p:nvSpPr>
        <p:spPr>
          <a:xfrm>
            <a:off x="5147561" y="2605811"/>
            <a:ext cx="1245854" cy="338554"/>
          </a:xfrm>
          <a:prstGeom prst="rect">
            <a:avLst/>
          </a:prstGeom>
          <a:noFill/>
        </p:spPr>
        <p:txBody>
          <a:bodyPr wrap="none" rtlCol="0">
            <a:spAutoFit/>
          </a:bodyPr>
          <a:lstStyle/>
          <a:p>
            <a:r>
              <a:rPr lang="en-US" altLang="ja-JP" sz="1600" i="1" dirty="0" smtClean="0"/>
              <a:t>S</a:t>
            </a:r>
            <a:r>
              <a:rPr lang="en-US" altLang="ja-JP" sz="1600" baseline="-25000" dirty="0" smtClean="0"/>
              <a:t>n</a:t>
            </a:r>
            <a:r>
              <a:rPr lang="en-US" altLang="ja-JP" sz="1600" dirty="0" smtClean="0"/>
              <a:t> = 2.3 MeV</a:t>
            </a:r>
            <a:endParaRPr kumimoji="1" lang="ja-JP" altLang="en-US" sz="1600" baseline="-25000" dirty="0"/>
          </a:p>
        </p:txBody>
      </p:sp>
      <p:pic>
        <p:nvPicPr>
          <p:cNvPr id="5" name="図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0905" y="1454839"/>
            <a:ext cx="7150284" cy="5147214"/>
          </a:xfrm>
          <a:prstGeom prst="rect">
            <a:avLst/>
          </a:prstGeom>
        </p:spPr>
      </p:pic>
      <p:cxnSp>
        <p:nvCxnSpPr>
          <p:cNvPr id="6" name="直線コネクタ 5"/>
          <p:cNvCxnSpPr/>
          <p:nvPr/>
        </p:nvCxnSpPr>
        <p:spPr>
          <a:xfrm>
            <a:off x="4191688" y="2926591"/>
            <a:ext cx="2314445"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円/楕円 8"/>
          <p:cNvSpPr/>
          <p:nvPr/>
        </p:nvSpPr>
        <p:spPr>
          <a:xfrm>
            <a:off x="1790158" y="2991140"/>
            <a:ext cx="488272" cy="23081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円/楕円 9"/>
          <p:cNvSpPr/>
          <p:nvPr/>
        </p:nvSpPr>
        <p:spPr>
          <a:xfrm>
            <a:off x="1790158" y="3289756"/>
            <a:ext cx="488272" cy="23081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円/楕円 10"/>
          <p:cNvSpPr/>
          <p:nvPr/>
        </p:nvSpPr>
        <p:spPr>
          <a:xfrm>
            <a:off x="1790158" y="4700922"/>
            <a:ext cx="488272" cy="23081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11"/>
          <p:cNvSpPr/>
          <p:nvPr/>
        </p:nvSpPr>
        <p:spPr>
          <a:xfrm>
            <a:off x="1790158" y="5129015"/>
            <a:ext cx="488272" cy="23081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12"/>
          <p:cNvSpPr/>
          <p:nvPr/>
        </p:nvSpPr>
        <p:spPr>
          <a:xfrm>
            <a:off x="1799036" y="5947498"/>
            <a:ext cx="488272" cy="207585"/>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6839545" y="1256546"/>
            <a:ext cx="2223535" cy="2308324"/>
          </a:xfrm>
          <a:prstGeom prst="rect">
            <a:avLst/>
          </a:prstGeom>
          <a:solidFill>
            <a:schemeClr val="accent4">
              <a:lumMod val="20000"/>
              <a:lumOff val="80000"/>
            </a:schemeClr>
          </a:solidFill>
        </p:spPr>
        <p:txBody>
          <a:bodyPr wrap="square" rtlCol="0">
            <a:spAutoFit/>
          </a:bodyPr>
          <a:lstStyle/>
          <a:p>
            <a:r>
              <a:rPr lang="en-US" altLang="ja-JP" sz="1600" dirty="0" smtClean="0">
                <a:latin typeface="Arial Unicode MS" panose="020B0604020202020204" pitchFamily="50" charset="-128"/>
                <a:ea typeface="Arial Unicode MS" panose="020B0604020202020204" pitchFamily="50" charset="-128"/>
                <a:cs typeface="Arial Unicode MS" panose="020B0604020202020204" pitchFamily="50" charset="-128"/>
              </a:rPr>
              <a:t>    All spins of the</a:t>
            </a:r>
          </a:p>
          <a:p>
            <a:r>
              <a:rPr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 </a:t>
            </a:r>
            <a:r>
              <a:rPr lang="en-US" altLang="ja-JP" sz="1600" dirty="0" smtClean="0">
                <a:latin typeface="Arial Unicode MS" panose="020B0604020202020204" pitchFamily="50" charset="-128"/>
                <a:ea typeface="Arial Unicode MS" panose="020B0604020202020204" pitchFamily="50" charset="-128"/>
                <a:cs typeface="Arial Unicode MS" panose="020B0604020202020204" pitchFamily="50" charset="-128"/>
              </a:rPr>
              <a:t>   </a:t>
            </a:r>
            <a:r>
              <a:rPr lang="en-US" altLang="ja-JP" sz="1600" dirty="0" smtClean="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positive-parity </a:t>
            </a:r>
          </a:p>
          <a:p>
            <a:r>
              <a:rPr lang="en-US" altLang="ja-JP" sz="16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 </a:t>
            </a:r>
            <a:r>
              <a:rPr lang="en-US" altLang="ja-JP" sz="1600" dirty="0" smtClean="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   levels </a:t>
            </a:r>
            <a:r>
              <a:rPr lang="en-US" altLang="ja-JP" sz="1600" dirty="0" smtClean="0">
                <a:latin typeface="Arial Unicode MS" panose="020B0604020202020204" pitchFamily="50" charset="-128"/>
                <a:ea typeface="Arial Unicode MS" panose="020B0604020202020204" pitchFamily="50" charset="-128"/>
                <a:cs typeface="Arial Unicode MS" panose="020B0604020202020204" pitchFamily="50" charset="-128"/>
              </a:rPr>
              <a:t>are assigned.</a:t>
            </a:r>
          </a:p>
          <a:p>
            <a:endParaRPr lang="en-US" altLang="ja-JP" sz="1600" dirty="0" smtClean="0">
              <a:latin typeface="Arial Unicode MS" panose="020B0604020202020204" pitchFamily="50" charset="-128"/>
              <a:ea typeface="Arial Unicode MS" panose="020B0604020202020204" pitchFamily="50" charset="-128"/>
              <a:cs typeface="Arial Unicode MS" panose="020B0604020202020204" pitchFamily="50" charset="-128"/>
            </a:endParaRPr>
          </a:p>
          <a:p>
            <a:r>
              <a:rPr lang="en-US" altLang="ja-JP" sz="1600" dirty="0" smtClean="0">
                <a:latin typeface="Arial Unicode MS" panose="020B0604020202020204" pitchFamily="50" charset="-128"/>
                <a:ea typeface="Arial Unicode MS" panose="020B0604020202020204" pitchFamily="50" charset="-128"/>
                <a:cs typeface="Arial Unicode MS" panose="020B0604020202020204" pitchFamily="50" charset="-128"/>
              </a:rPr>
              <a:t>    From the detailed </a:t>
            </a:r>
          </a:p>
          <a:p>
            <a:r>
              <a:rPr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 </a:t>
            </a:r>
            <a:r>
              <a:rPr lang="en-US" altLang="ja-JP" sz="1600" dirty="0" smtClean="0">
                <a:latin typeface="Arial Unicode MS" panose="020B0604020202020204" pitchFamily="50" charset="-128"/>
                <a:ea typeface="Arial Unicode MS" panose="020B0604020202020204" pitchFamily="50" charset="-128"/>
                <a:cs typeface="Arial Unicode MS" panose="020B0604020202020204" pitchFamily="50" charset="-128"/>
              </a:rPr>
              <a:t>   </a:t>
            </a:r>
            <a:r>
              <a:rPr lang="en-US" altLang="ja-JP" sz="1600" dirty="0" smtClean="0">
                <a:latin typeface="Symbol" panose="05050102010706020507" pitchFamily="18" charset="2"/>
                <a:ea typeface="Arial Unicode MS" panose="020B0604020202020204" pitchFamily="50" charset="-128"/>
                <a:cs typeface="Arial Unicode MS" panose="020B0604020202020204" pitchFamily="50" charset="-128"/>
              </a:rPr>
              <a:t>b</a:t>
            </a:r>
            <a:r>
              <a:rPr lang="en-US" altLang="ja-JP" sz="1600" dirty="0" smtClean="0">
                <a:latin typeface="Arial Unicode MS" panose="020B0604020202020204" pitchFamily="50" charset="-128"/>
                <a:ea typeface="Arial Unicode MS" panose="020B0604020202020204" pitchFamily="50" charset="-128"/>
                <a:cs typeface="Arial Unicode MS" panose="020B0604020202020204" pitchFamily="50" charset="-128"/>
              </a:rPr>
              <a:t> and </a:t>
            </a:r>
            <a:r>
              <a:rPr lang="en-US" altLang="ja-JP" sz="1600" dirty="0" smtClean="0">
                <a:latin typeface="Symbol" panose="05050102010706020507" pitchFamily="18" charset="2"/>
                <a:ea typeface="Arial Unicode MS" panose="020B0604020202020204" pitchFamily="50" charset="-128"/>
                <a:cs typeface="Arial Unicode MS" panose="020B0604020202020204" pitchFamily="50" charset="-128"/>
              </a:rPr>
              <a:t>g</a:t>
            </a:r>
            <a:r>
              <a:rPr lang="en-US" altLang="ja-JP" sz="1600" dirty="0" smtClean="0">
                <a:latin typeface="Arial Unicode MS" panose="020B0604020202020204" pitchFamily="50" charset="-128"/>
                <a:ea typeface="Arial Unicode MS" panose="020B0604020202020204" pitchFamily="50" charset="-128"/>
                <a:cs typeface="Arial Unicode MS" panose="020B0604020202020204" pitchFamily="50" charset="-128"/>
              </a:rPr>
              <a:t> transition </a:t>
            </a:r>
          </a:p>
          <a:p>
            <a:r>
              <a:rPr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 </a:t>
            </a:r>
            <a:r>
              <a:rPr lang="en-US" altLang="ja-JP" sz="1600" dirty="0" smtClean="0">
                <a:latin typeface="Arial Unicode MS" panose="020B0604020202020204" pitchFamily="50" charset="-128"/>
                <a:ea typeface="Arial Unicode MS" panose="020B0604020202020204" pitchFamily="50" charset="-128"/>
                <a:cs typeface="Arial Unicode MS" panose="020B0604020202020204" pitchFamily="50" charset="-128"/>
              </a:rPr>
              <a:t>   probabilities, spins </a:t>
            </a:r>
          </a:p>
          <a:p>
            <a:r>
              <a:rPr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rPr>
              <a:t> </a:t>
            </a:r>
            <a:r>
              <a:rPr lang="en-US" altLang="ja-JP" sz="1600" dirty="0" smtClean="0">
                <a:latin typeface="Arial Unicode MS" panose="020B0604020202020204" pitchFamily="50" charset="-128"/>
                <a:ea typeface="Arial Unicode MS" panose="020B0604020202020204" pitchFamily="50" charset="-128"/>
                <a:cs typeface="Arial Unicode MS" panose="020B0604020202020204" pitchFamily="50" charset="-128"/>
              </a:rPr>
              <a:t>   of </a:t>
            </a:r>
            <a:r>
              <a:rPr lang="en-US" altLang="ja-JP" sz="1600" dirty="0" smtClean="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negative parity-</a:t>
            </a:r>
          </a:p>
          <a:p>
            <a:r>
              <a:rPr lang="en-US" altLang="ja-JP" sz="16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 </a:t>
            </a:r>
            <a:r>
              <a:rPr lang="en-US" altLang="ja-JP" sz="1600" dirty="0" smtClean="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   levels</a:t>
            </a:r>
            <a:r>
              <a:rPr lang="en-US" altLang="ja-JP" sz="1600" dirty="0" smtClean="0">
                <a:latin typeface="Arial Unicode MS" panose="020B0604020202020204" pitchFamily="50" charset="-128"/>
                <a:ea typeface="Arial Unicode MS" panose="020B0604020202020204" pitchFamily="50" charset="-128"/>
                <a:cs typeface="Arial Unicode MS" panose="020B0604020202020204" pitchFamily="50" charset="-128"/>
              </a:rPr>
              <a:t> are proposed.</a:t>
            </a:r>
          </a:p>
        </p:txBody>
      </p:sp>
      <p:sp>
        <p:nvSpPr>
          <p:cNvPr id="13" name="正方形/長方形 12"/>
          <p:cNvSpPr/>
          <p:nvPr/>
        </p:nvSpPr>
        <p:spPr>
          <a:xfrm>
            <a:off x="5181080" y="1687838"/>
            <a:ext cx="948990" cy="5984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a:off x="3303114" y="1298022"/>
            <a:ext cx="2898633" cy="646331"/>
          </a:xfrm>
          <a:prstGeom prst="rect">
            <a:avLst/>
          </a:prstGeom>
          <a:noFill/>
          <a:ln>
            <a:solidFill>
              <a:srgbClr val="FF0000"/>
            </a:solidFill>
          </a:ln>
        </p:spPr>
        <p:txBody>
          <a:bodyPr wrap="square" rtlCol="0">
            <a:spAutoFit/>
          </a:bodyPr>
          <a:lstStyle/>
          <a:p>
            <a:r>
              <a:rPr lang="en-US" altLang="ja-JP" dirty="0" smtClean="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newly found or assigned</a:t>
            </a:r>
          </a:p>
          <a:p>
            <a:r>
              <a:rPr lang="en-US" altLang="ja-JP" dirty="0" smtClean="0">
                <a:solidFill>
                  <a:srgbClr val="0070C0"/>
                </a:solidFill>
                <a:latin typeface="Arial Unicode MS" panose="020B0604020202020204" pitchFamily="50" charset="-128"/>
                <a:ea typeface="Arial Unicode MS" panose="020B0604020202020204" pitchFamily="50" charset="-128"/>
                <a:cs typeface="Arial Unicode MS" panose="020B0604020202020204" pitchFamily="50" charset="-128"/>
              </a:rPr>
              <a:t>newly observed in </a:t>
            </a:r>
            <a:r>
              <a:rPr lang="en-US" altLang="ja-JP" dirty="0" smtClean="0">
                <a:solidFill>
                  <a:srgbClr val="0070C0"/>
                </a:solidFill>
                <a:latin typeface="Symbol" panose="05050102010706020507" pitchFamily="18" charset="2"/>
                <a:ea typeface="Arial Unicode MS" panose="020B0604020202020204" pitchFamily="50" charset="-128"/>
                <a:cs typeface="Arial Unicode MS" panose="020B0604020202020204" pitchFamily="50" charset="-128"/>
              </a:rPr>
              <a:t>b</a:t>
            </a:r>
            <a:r>
              <a:rPr lang="en-US" altLang="ja-JP" dirty="0" smtClean="0">
                <a:solidFill>
                  <a:srgbClr val="0070C0"/>
                </a:solidFill>
                <a:latin typeface="Arial Unicode MS" panose="020B0604020202020204" pitchFamily="50" charset="-128"/>
                <a:ea typeface="Arial Unicode MS" panose="020B0604020202020204" pitchFamily="50" charset="-128"/>
                <a:cs typeface="Arial Unicode MS" panose="020B0604020202020204" pitchFamily="50" charset="-128"/>
              </a:rPr>
              <a:t>-decay</a:t>
            </a:r>
          </a:p>
        </p:txBody>
      </p:sp>
      <p:sp>
        <p:nvSpPr>
          <p:cNvPr id="15" name="円/楕円 6"/>
          <p:cNvSpPr>
            <a:spLocks noChangeAspect="1"/>
          </p:cNvSpPr>
          <p:nvPr/>
        </p:nvSpPr>
        <p:spPr>
          <a:xfrm>
            <a:off x="6919314" y="1365827"/>
            <a:ext cx="144000" cy="144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円/楕円 20"/>
          <p:cNvSpPr>
            <a:spLocks noChangeAspect="1"/>
          </p:cNvSpPr>
          <p:nvPr/>
        </p:nvSpPr>
        <p:spPr>
          <a:xfrm>
            <a:off x="6926373" y="2343824"/>
            <a:ext cx="144000" cy="144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31577218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185413" y="2501154"/>
            <a:ext cx="7083414" cy="1569660"/>
          </a:xfrm>
          <a:prstGeom prst="rect">
            <a:avLst/>
          </a:prstGeom>
          <a:noFill/>
        </p:spPr>
        <p:txBody>
          <a:bodyPr wrap="none" rtlCol="0">
            <a:spAutoFit/>
          </a:bodyPr>
          <a:lstStyle/>
          <a:p>
            <a:pPr algn="ctr"/>
            <a:r>
              <a:rPr lang="en-US" altLang="ja-JP" sz="3200" dirty="0">
                <a:latin typeface="+mj-lt"/>
              </a:rPr>
              <a:t>Comparison with predictions </a:t>
            </a:r>
          </a:p>
          <a:p>
            <a:pPr algn="ctr"/>
            <a:r>
              <a:rPr lang="en-US" altLang="ja-JP" sz="3200" dirty="0">
                <a:latin typeface="+mj-lt"/>
              </a:rPr>
              <a:t>by </a:t>
            </a:r>
            <a:r>
              <a:rPr lang="en-US" altLang="ja-JP" sz="3200" dirty="0" err="1">
                <a:latin typeface="+mj-lt"/>
                <a:ea typeface="Arial Unicode MS" panose="020B0604020202020204" pitchFamily="50" charset="-128"/>
                <a:cs typeface="Arial Unicode MS" panose="020B0604020202020204" pitchFamily="50" charset="-128"/>
              </a:rPr>
              <a:t>Antisymmetrized</a:t>
            </a:r>
            <a:r>
              <a:rPr lang="en-US" altLang="ja-JP" sz="3200" dirty="0">
                <a:latin typeface="+mj-lt"/>
                <a:ea typeface="Arial Unicode MS" panose="020B0604020202020204" pitchFamily="50" charset="-128"/>
                <a:cs typeface="Arial Unicode MS" panose="020B0604020202020204" pitchFamily="50" charset="-128"/>
              </a:rPr>
              <a:t> Molecular Dynamics </a:t>
            </a:r>
            <a:endParaRPr lang="en-US" altLang="ja-JP" sz="3200" dirty="0" smtClean="0">
              <a:latin typeface="+mj-lt"/>
              <a:ea typeface="Arial Unicode MS" panose="020B0604020202020204" pitchFamily="50" charset="-128"/>
              <a:cs typeface="Arial Unicode MS" panose="020B0604020202020204" pitchFamily="50" charset="-128"/>
            </a:endParaRPr>
          </a:p>
          <a:p>
            <a:pPr algn="ctr"/>
            <a:r>
              <a:rPr lang="en-US" altLang="ja-JP" sz="3200" dirty="0" smtClean="0">
                <a:latin typeface="+mj-lt"/>
                <a:ea typeface="Arial Unicode MS" panose="020B0604020202020204" pitchFamily="50" charset="-128"/>
                <a:cs typeface="Arial Unicode MS" panose="020B0604020202020204" pitchFamily="50" charset="-128"/>
              </a:rPr>
              <a:t>(</a:t>
            </a:r>
            <a:r>
              <a:rPr lang="en-US" altLang="ja-JP" sz="3200" dirty="0">
                <a:latin typeface="+mj-lt"/>
                <a:ea typeface="Arial Unicode MS" panose="020B0604020202020204" pitchFamily="50" charset="-128"/>
                <a:cs typeface="Arial Unicode MS" panose="020B0604020202020204" pitchFamily="50" charset="-128"/>
              </a:rPr>
              <a:t>AMD+GCM)</a:t>
            </a:r>
            <a:r>
              <a:rPr lang="ja-JP" altLang="en-US" sz="3200" dirty="0">
                <a:latin typeface="+mj-lt"/>
                <a:ea typeface="Arial Unicode MS" panose="020B0604020202020204" pitchFamily="50" charset="-128"/>
                <a:cs typeface="Arial Unicode MS" panose="020B0604020202020204" pitchFamily="50" charset="-128"/>
              </a:rPr>
              <a:t> </a:t>
            </a:r>
            <a:r>
              <a:rPr lang="en-US" altLang="ja-JP" sz="3200" dirty="0" smtClean="0">
                <a:latin typeface="+mj-lt"/>
              </a:rPr>
              <a:t>theory</a:t>
            </a:r>
            <a:endParaRPr lang="en-US" altLang="ja-JP" sz="3200" dirty="0">
              <a:latin typeface="+mj-lt"/>
            </a:endParaRPr>
          </a:p>
        </p:txBody>
      </p:sp>
    </p:spTree>
    <p:extLst>
      <p:ext uri="{BB962C8B-B14F-4D97-AF65-F5344CB8AC3E}">
        <p14:creationId xmlns:p14="http://schemas.microsoft.com/office/powerpoint/2010/main" val="51252329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u="sng" dirty="0">
                <a:ea typeface="Arial Unicode MS" panose="020B0604020202020204" pitchFamily="50" charset="-128"/>
                <a:cs typeface="Arial Unicode MS" panose="020B0604020202020204" pitchFamily="50" charset="-128"/>
              </a:rPr>
              <a:t>Comparison of energy levels </a:t>
            </a:r>
            <a:endParaRPr kumimoji="1" lang="ja-JP" altLang="en-US" u="sng" dirty="0"/>
          </a:p>
        </p:txBody>
      </p:sp>
      <p:pic>
        <p:nvPicPr>
          <p:cNvPr id="4" name="図 22"/>
          <p:cNvPicPr>
            <a:picLocks noGrp="1" noChangeAspect="1"/>
          </p:cNvPicPr>
          <p:nvPr>
            <p:ph idx="1"/>
          </p:nvPr>
        </p:nvPicPr>
        <p:blipFill>
          <a:blip r:embed="rId2">
            <a:extLst>
              <a:ext uri="{28A0092B-C50C-407E-A947-70E740481C1C}">
                <a14:useLocalDpi xmlns:a14="http://schemas.microsoft.com/office/drawing/2010/main" val="0"/>
              </a:ext>
            </a:extLst>
          </a:blip>
          <a:srcRect r="4324"/>
          <a:stretch>
            <a:fillRect/>
          </a:stretch>
        </p:blipFill>
        <p:spPr bwMode="auto">
          <a:xfrm>
            <a:off x="1167259" y="1270841"/>
            <a:ext cx="6990623" cy="5410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2049764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u="sng" dirty="0" smtClean="0"/>
              <a:t>Summary</a:t>
            </a:r>
            <a:endParaRPr kumimoji="1" lang="ja-JP" altLang="en-US" u="sng" dirty="0"/>
          </a:p>
        </p:txBody>
      </p:sp>
      <p:pic>
        <p:nvPicPr>
          <p:cNvPr id="4" name="図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39454" y="2964617"/>
            <a:ext cx="6200870" cy="3654486"/>
          </a:xfrm>
          <a:prstGeom prst="rect">
            <a:avLst/>
          </a:prstGeom>
        </p:spPr>
      </p:pic>
      <p:sp>
        <p:nvSpPr>
          <p:cNvPr id="5" name="テキスト ボックス 4"/>
          <p:cNvSpPr txBox="1"/>
          <p:nvPr/>
        </p:nvSpPr>
        <p:spPr>
          <a:xfrm>
            <a:off x="4772192" y="2878023"/>
            <a:ext cx="1364476" cy="369332"/>
          </a:xfrm>
          <a:prstGeom prst="rect">
            <a:avLst/>
          </a:prstGeom>
          <a:solidFill>
            <a:schemeClr val="bg1">
              <a:lumMod val="95000"/>
            </a:schemeClr>
          </a:solidFill>
        </p:spPr>
        <p:txBody>
          <a:bodyPr wrap="none" rtlCol="0">
            <a:spAutoFit/>
          </a:bodyPr>
          <a:lstStyle/>
          <a:p>
            <a:r>
              <a:rPr lang="en-US" altLang="ja-JP"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c</a:t>
            </a:r>
            <a:r>
              <a:rPr kumimoji="1" lang="en-US" altLang="ja-JP" dirty="0" smtClean="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ollective</a:t>
            </a:r>
            <a:r>
              <a:rPr kumimoji="1" lang="ja-JP" altLang="en-US" dirty="0" smtClean="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a:t>
            </a:r>
            <a:endParaRPr kumimoji="1" lang="en-US" altLang="ja-JP" sz="1200" dirty="0" smtClean="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6" name="正方形/長方形 5"/>
          <p:cNvSpPr/>
          <p:nvPr/>
        </p:nvSpPr>
        <p:spPr>
          <a:xfrm>
            <a:off x="4796659" y="5294688"/>
            <a:ext cx="917099" cy="208772"/>
          </a:xfrm>
          <a:prstGeom prst="rect">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p:nvSpPr>
        <p:spPr>
          <a:xfrm>
            <a:off x="4785488" y="6005888"/>
            <a:ext cx="3059526" cy="241056"/>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p:nvSpPr>
        <p:spPr>
          <a:xfrm>
            <a:off x="4799555" y="5550033"/>
            <a:ext cx="3045459" cy="218804"/>
          </a:xfrm>
          <a:prstGeom prst="rect">
            <a:avLst/>
          </a:prstGeom>
          <a:noFill/>
          <a:ln w="285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4847556" y="3755414"/>
            <a:ext cx="441146" cy="400110"/>
          </a:xfrm>
          <a:prstGeom prst="rect">
            <a:avLst/>
          </a:prstGeom>
          <a:noFill/>
        </p:spPr>
        <p:txBody>
          <a:bodyPr wrap="none" rtlCol="0">
            <a:spAutoFit/>
          </a:bodyPr>
          <a:lstStyle/>
          <a:p>
            <a:r>
              <a:rPr kumimoji="1" lang="ja-JP" altLang="en-US" sz="2000" dirty="0" smtClean="0"/>
              <a:t>？</a:t>
            </a:r>
            <a:endParaRPr kumimoji="1" lang="ja-JP" altLang="en-US" sz="2000" dirty="0"/>
          </a:p>
        </p:txBody>
      </p:sp>
      <p:sp>
        <p:nvSpPr>
          <p:cNvPr id="10" name="正方形/長方形 9"/>
          <p:cNvSpPr/>
          <p:nvPr/>
        </p:nvSpPr>
        <p:spPr>
          <a:xfrm>
            <a:off x="4790443" y="5047792"/>
            <a:ext cx="2843556" cy="204547"/>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1" name="直線コネクタ 10"/>
          <p:cNvCxnSpPr/>
          <p:nvPr/>
        </p:nvCxnSpPr>
        <p:spPr>
          <a:xfrm flipV="1">
            <a:off x="4378616" y="4040053"/>
            <a:ext cx="522545" cy="91698"/>
          </a:xfrm>
          <a:prstGeom prst="line">
            <a:avLst/>
          </a:prstGeom>
          <a:ln w="12700">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12" name="正方形/長方形 11"/>
          <p:cNvSpPr/>
          <p:nvPr/>
        </p:nvSpPr>
        <p:spPr>
          <a:xfrm>
            <a:off x="2160419" y="2922268"/>
            <a:ext cx="465481" cy="325087"/>
          </a:xfrm>
          <a:prstGeom prst="rect">
            <a:avLst/>
          </a:pr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p:cNvSpPr txBox="1"/>
          <p:nvPr/>
        </p:nvSpPr>
        <p:spPr>
          <a:xfrm>
            <a:off x="592264" y="1349294"/>
            <a:ext cx="8617794" cy="861774"/>
          </a:xfrm>
          <a:prstGeom prst="rect">
            <a:avLst/>
          </a:prstGeom>
          <a:noFill/>
        </p:spPr>
        <p:txBody>
          <a:bodyPr wrap="square" rtlCol="0">
            <a:spAutoFit/>
          </a:bodyPr>
          <a:lstStyle/>
          <a:p>
            <a:r>
              <a:rPr kumimoji="1" lang="en-US" altLang="ja-JP" sz="2000" dirty="0" smtClean="0">
                <a:latin typeface="Arial Unicode MS" panose="020B0604020202020204" pitchFamily="50" charset="-128"/>
                <a:ea typeface="Arial Unicode MS" panose="020B0604020202020204" pitchFamily="50" charset="-128"/>
                <a:cs typeface="Arial Unicode MS" panose="020B0604020202020204" pitchFamily="50" charset="-128"/>
              </a:rPr>
              <a:t>We confirmed three types of rotational bands and spherical states.</a:t>
            </a:r>
          </a:p>
          <a:p>
            <a:endParaRPr kumimoji="1" lang="en-US" altLang="ja-JP" sz="1000" dirty="0" smtClean="0">
              <a:latin typeface="Arial Unicode MS" panose="020B0604020202020204" pitchFamily="50" charset="-128"/>
              <a:ea typeface="Arial Unicode MS" panose="020B0604020202020204" pitchFamily="50" charset="-128"/>
              <a:cs typeface="Arial Unicode MS" panose="020B0604020202020204" pitchFamily="50" charset="-128"/>
            </a:endParaRPr>
          </a:p>
          <a:p>
            <a:r>
              <a:rPr lang="en-US" altLang="ja-JP" sz="2000" dirty="0" smtClean="0">
                <a:latin typeface="Arial Unicode MS" panose="020B0604020202020204" pitchFamily="50" charset="-128"/>
                <a:ea typeface="Arial Unicode MS" panose="020B0604020202020204" pitchFamily="50" charset="-128"/>
                <a:cs typeface="Arial Unicode MS" panose="020B0604020202020204" pitchFamily="50" charset="-128"/>
              </a:rPr>
              <a:t>This is the experimental evidence of the coexistence of various structures.</a:t>
            </a:r>
            <a:endParaRPr kumimoji="1" lang="en-US" altLang="ja-JP" sz="2000" dirty="0" smtClean="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4" name="正方形/長方形 13"/>
          <p:cNvSpPr/>
          <p:nvPr/>
        </p:nvSpPr>
        <p:spPr>
          <a:xfrm>
            <a:off x="4775553" y="4483213"/>
            <a:ext cx="3059526" cy="241056"/>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p:cNvSpPr/>
          <p:nvPr/>
        </p:nvSpPr>
        <p:spPr>
          <a:xfrm>
            <a:off x="4775553" y="4195311"/>
            <a:ext cx="3045459" cy="218804"/>
          </a:xfrm>
          <a:prstGeom prst="rect">
            <a:avLst/>
          </a:prstGeom>
          <a:noFill/>
          <a:ln w="285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p:cNvSpPr/>
          <p:nvPr/>
        </p:nvSpPr>
        <p:spPr>
          <a:xfrm>
            <a:off x="4864651" y="3308799"/>
            <a:ext cx="917099" cy="208772"/>
          </a:xfrm>
          <a:prstGeom prst="rect">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円/楕円 23"/>
          <p:cNvSpPr>
            <a:spLocks noChangeAspect="1"/>
          </p:cNvSpPr>
          <p:nvPr/>
        </p:nvSpPr>
        <p:spPr>
          <a:xfrm>
            <a:off x="395285" y="1464681"/>
            <a:ext cx="144000" cy="144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円/楕円 24"/>
          <p:cNvSpPr>
            <a:spLocks noChangeAspect="1"/>
          </p:cNvSpPr>
          <p:nvPr/>
        </p:nvSpPr>
        <p:spPr>
          <a:xfrm>
            <a:off x="399402" y="1913642"/>
            <a:ext cx="144000" cy="144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角丸四角形 18"/>
          <p:cNvSpPr/>
          <p:nvPr/>
        </p:nvSpPr>
        <p:spPr>
          <a:xfrm>
            <a:off x="1149178" y="2706130"/>
            <a:ext cx="6919784" cy="4015348"/>
          </a:xfrm>
          <a:prstGeom prst="roundRect">
            <a:avLst/>
          </a:prstGeom>
          <a:no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ボックス 19"/>
          <p:cNvSpPr txBox="1"/>
          <p:nvPr/>
        </p:nvSpPr>
        <p:spPr>
          <a:xfrm>
            <a:off x="6446123" y="2374559"/>
            <a:ext cx="2588401" cy="830997"/>
          </a:xfrm>
          <a:prstGeom prst="rect">
            <a:avLst/>
          </a:prstGeom>
          <a:solidFill>
            <a:schemeClr val="accent6">
              <a:lumMod val="40000"/>
              <a:lumOff val="60000"/>
            </a:schemeClr>
          </a:solidFill>
          <a:ln>
            <a:solidFill>
              <a:schemeClr val="tx1"/>
            </a:solidFill>
          </a:ln>
        </p:spPr>
        <p:txBody>
          <a:bodyPr wrap="none" rtlCol="0">
            <a:spAutoFit/>
          </a:bodyPr>
          <a:lstStyle/>
          <a:p>
            <a:r>
              <a:rPr kumimoji="1" lang="en-US" altLang="ja-JP" sz="2400" dirty="0" smtClean="0">
                <a:solidFill>
                  <a:srgbClr val="FF0000"/>
                </a:solidFill>
              </a:rPr>
              <a:t>Coexistence</a:t>
            </a:r>
            <a:r>
              <a:rPr lang="en-US" altLang="ja-JP" sz="2400" dirty="0">
                <a:solidFill>
                  <a:srgbClr val="FF0000"/>
                </a:solidFill>
              </a:rPr>
              <a:t> </a:t>
            </a:r>
            <a:r>
              <a:rPr lang="en-US" altLang="ja-JP" sz="2400" dirty="0" smtClean="0">
                <a:solidFill>
                  <a:srgbClr val="FF0000"/>
                </a:solidFill>
              </a:rPr>
              <a:t>of </a:t>
            </a:r>
          </a:p>
          <a:p>
            <a:r>
              <a:rPr lang="en-US" altLang="ja-JP" sz="2400" dirty="0" smtClean="0">
                <a:solidFill>
                  <a:srgbClr val="FF0000"/>
                </a:solidFill>
              </a:rPr>
              <a:t>various structures !</a:t>
            </a:r>
            <a:endParaRPr kumimoji="1" lang="ja-JP" altLang="en-US" sz="2400" dirty="0">
              <a:solidFill>
                <a:srgbClr val="FF0000"/>
              </a:solidFill>
            </a:endParaRPr>
          </a:p>
        </p:txBody>
      </p:sp>
    </p:spTree>
    <p:extLst>
      <p:ext uri="{BB962C8B-B14F-4D97-AF65-F5344CB8AC3E}">
        <p14:creationId xmlns:p14="http://schemas.microsoft.com/office/powerpoint/2010/main" val="254315883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ctrTitle"/>
          </p:nvPr>
        </p:nvSpPr>
        <p:spPr>
          <a:xfrm>
            <a:off x="2111292" y="5991554"/>
            <a:ext cx="4776928" cy="653106"/>
          </a:xfrm>
        </p:spPr>
        <p:txBody>
          <a:bodyPr>
            <a:normAutofit/>
          </a:bodyPr>
          <a:lstStyle/>
          <a:p>
            <a:r>
              <a:rPr lang="en-US" altLang="ja-JP" sz="2800" dirty="0" smtClean="0">
                <a:latin typeface="Arial Unicode MS" panose="020B0604020202020204" pitchFamily="50" charset="-128"/>
                <a:ea typeface="Arial Unicode MS" panose="020B0604020202020204" pitchFamily="50" charset="-128"/>
                <a:cs typeface="Arial Unicode MS" panose="020B0604020202020204" pitchFamily="50" charset="-128"/>
              </a:rPr>
              <a:t>Thank you for your attention.</a:t>
            </a:r>
            <a:endParaRPr kumimoji="1" lang="ja-JP" altLang="en-US" sz="28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pic>
        <p:nvPicPr>
          <p:cNvPr id="5" name="コンテンツ プレースホルダー 3"/>
          <p:cNvPicPr>
            <a:picLocks noGrp="1" noChangeAspect="1"/>
          </p:cNvPicPr>
          <p:nvPr>
            <p:ph idx="4294967295"/>
          </p:nvPr>
        </p:nvPicPr>
        <p:blipFill>
          <a:blip r:embed="rId2" cstate="screen">
            <a:extLst>
              <a:ext uri="{28A0092B-C50C-407E-A947-70E740481C1C}">
                <a14:useLocalDpi xmlns:a14="http://schemas.microsoft.com/office/drawing/2010/main"/>
              </a:ext>
            </a:extLst>
          </a:blip>
          <a:stretch>
            <a:fillRect/>
          </a:stretch>
        </p:blipFill>
        <p:spPr>
          <a:xfrm>
            <a:off x="2419337" y="2719015"/>
            <a:ext cx="4160838" cy="3127375"/>
          </a:xfrm>
          <a:prstGeom prst="rect">
            <a:avLst/>
          </a:prstGeom>
        </p:spPr>
      </p:pic>
      <p:sp>
        <p:nvSpPr>
          <p:cNvPr id="6" name="テキスト ボックス 5"/>
          <p:cNvSpPr txBox="1"/>
          <p:nvPr/>
        </p:nvSpPr>
        <p:spPr>
          <a:xfrm>
            <a:off x="854742" y="368312"/>
            <a:ext cx="7507542" cy="2308324"/>
          </a:xfrm>
          <a:prstGeom prst="rect">
            <a:avLst/>
          </a:prstGeom>
          <a:noFill/>
        </p:spPr>
        <p:txBody>
          <a:bodyPr wrap="square" rtlCol="0">
            <a:spAutoFit/>
          </a:bodyPr>
          <a:lstStyle/>
          <a:p>
            <a:r>
              <a:rPr lang="en-US" altLang="ja-JP" sz="2400" dirty="0">
                <a:latin typeface="Arial Unicode MS" panose="020B0604020202020204" pitchFamily="50" charset="-128"/>
                <a:ea typeface="Arial Unicode MS" panose="020B0604020202020204" pitchFamily="50" charset="-128"/>
                <a:cs typeface="Arial Unicode MS" panose="020B0604020202020204" pitchFamily="50" charset="-128"/>
              </a:rPr>
              <a:t>Collaborators </a:t>
            </a:r>
            <a:r>
              <a:rPr lang="en-US" altLang="ja-JP" sz="2400" dirty="0" smtClean="0">
                <a:latin typeface="Arial Unicode MS" panose="020B0604020202020204" pitchFamily="50" charset="-128"/>
                <a:ea typeface="Arial Unicode MS" panose="020B0604020202020204" pitchFamily="50" charset="-128"/>
                <a:cs typeface="Arial Unicode MS" panose="020B0604020202020204" pitchFamily="50" charset="-128"/>
              </a:rPr>
              <a:t>of TRIUMF experiment S1391 </a:t>
            </a:r>
            <a:r>
              <a:rPr lang="en-US" altLang="ja-JP" dirty="0" smtClean="0">
                <a:latin typeface="Arial Unicode MS" panose="020B0604020202020204" pitchFamily="50" charset="-128"/>
                <a:ea typeface="Arial Unicode MS" panose="020B0604020202020204" pitchFamily="50" charset="-128"/>
                <a:cs typeface="Arial Unicode MS" panose="020B0604020202020204" pitchFamily="50" charset="-128"/>
              </a:rPr>
              <a:t>(Aug. 2014)</a:t>
            </a:r>
          </a:p>
          <a:p>
            <a:r>
              <a:rPr lang="ja-JP" altLang="en-US" sz="2400" dirty="0" smtClean="0">
                <a:latin typeface="Arial Unicode MS" panose="020B0604020202020204" pitchFamily="50" charset="-128"/>
                <a:ea typeface="Arial Unicode MS" panose="020B0604020202020204" pitchFamily="50" charset="-128"/>
                <a:cs typeface="Arial Unicode MS" panose="020B0604020202020204" pitchFamily="50" charset="-128"/>
              </a:rPr>
              <a:t>　　</a:t>
            </a:r>
            <a:endParaRPr kumimoji="1" lang="en-US" altLang="ja-JP" sz="1600" dirty="0">
              <a:latin typeface="Arial Unicode MS" panose="020B0604020202020204" pitchFamily="50" charset="-128"/>
              <a:ea typeface="Arial Unicode MS" panose="020B0604020202020204" pitchFamily="50" charset="-128"/>
              <a:cs typeface="Arial Unicode MS" panose="020B0604020202020204" pitchFamily="50" charset="-128"/>
            </a:endParaRPr>
          </a:p>
          <a:p>
            <a:r>
              <a:rPr lang="en-US" altLang="ja-JP" sz="1600" b="1" dirty="0" smtClean="0">
                <a:latin typeface="Arial Unicode MS" panose="020B0604020202020204" pitchFamily="50" charset="-128"/>
                <a:ea typeface="Arial Unicode MS" panose="020B0604020202020204" pitchFamily="50" charset="-128"/>
                <a:cs typeface="Arial Unicode MS" panose="020B0604020202020204" pitchFamily="50" charset="-128"/>
              </a:rPr>
              <a:t>Osaka University, Japan</a:t>
            </a:r>
            <a:endParaRPr lang="en-US" altLang="ja-JP" sz="1600" b="1" dirty="0">
              <a:latin typeface="Arial Unicode MS" panose="020B0604020202020204" pitchFamily="50" charset="-128"/>
              <a:ea typeface="Arial Unicode MS" panose="020B0604020202020204" pitchFamily="50" charset="-128"/>
              <a:cs typeface="Arial Unicode MS" panose="020B0604020202020204" pitchFamily="50" charset="-128"/>
            </a:endParaRPr>
          </a:p>
          <a:p>
            <a:r>
              <a:rPr lang="en-US" altLang="ja-JP" sz="1600" b="1" dirty="0">
                <a:latin typeface="Arial Unicode MS" panose="020B0604020202020204" pitchFamily="50" charset="-128"/>
                <a:ea typeface="Arial Unicode MS" panose="020B0604020202020204" pitchFamily="50" charset="-128"/>
                <a:cs typeface="Arial Unicode MS" panose="020B0604020202020204" pitchFamily="50" charset="-128"/>
              </a:rPr>
              <a:t> </a:t>
            </a:r>
            <a:r>
              <a:rPr lang="en-US" altLang="ja-JP" sz="1600" b="1" dirty="0" smtClean="0">
                <a:latin typeface="Arial Unicode MS" panose="020B0604020202020204" pitchFamily="50" charset="-128"/>
                <a:ea typeface="Arial Unicode MS" panose="020B0604020202020204" pitchFamily="50" charset="-128"/>
                <a:cs typeface="Arial Unicode MS" panose="020B0604020202020204" pitchFamily="50" charset="-128"/>
              </a:rPr>
              <a:t>    H. </a:t>
            </a:r>
            <a:r>
              <a:rPr lang="en-US" altLang="ja-JP" sz="1600" b="1" dirty="0" err="1" smtClean="0">
                <a:latin typeface="Arial Unicode MS" panose="020B0604020202020204" pitchFamily="50" charset="-128"/>
                <a:ea typeface="Arial Unicode MS" panose="020B0604020202020204" pitchFamily="50" charset="-128"/>
                <a:cs typeface="Arial Unicode MS" panose="020B0604020202020204" pitchFamily="50" charset="-128"/>
              </a:rPr>
              <a:t>Nishibata</a:t>
            </a:r>
            <a:r>
              <a:rPr lang="en-US" altLang="ja-JP" sz="1600" b="1" dirty="0" smtClean="0">
                <a:latin typeface="Arial Unicode MS" panose="020B0604020202020204" pitchFamily="50" charset="-128"/>
                <a:ea typeface="Arial Unicode MS" panose="020B0604020202020204" pitchFamily="50" charset="-128"/>
                <a:cs typeface="Arial Unicode MS" panose="020B0604020202020204" pitchFamily="50" charset="-128"/>
              </a:rPr>
              <a:t>, T. Shimoda, A. </a:t>
            </a:r>
            <a:r>
              <a:rPr lang="en-US" altLang="ja-JP" sz="1600" b="1" dirty="0" err="1" smtClean="0">
                <a:latin typeface="Arial Unicode MS" panose="020B0604020202020204" pitchFamily="50" charset="-128"/>
                <a:ea typeface="Arial Unicode MS" panose="020B0604020202020204" pitchFamily="50" charset="-128"/>
                <a:cs typeface="Arial Unicode MS" panose="020B0604020202020204" pitchFamily="50" charset="-128"/>
              </a:rPr>
              <a:t>Odahara</a:t>
            </a:r>
            <a:r>
              <a:rPr lang="en-US" altLang="ja-JP" sz="1600" b="1" dirty="0" smtClean="0">
                <a:latin typeface="Arial Unicode MS" panose="020B0604020202020204" pitchFamily="50" charset="-128"/>
                <a:ea typeface="Arial Unicode MS" panose="020B0604020202020204" pitchFamily="50" charset="-128"/>
                <a:cs typeface="Arial Unicode MS" panose="020B0604020202020204" pitchFamily="50" charset="-128"/>
              </a:rPr>
              <a:t>, S. Morimoto, S. </a:t>
            </a:r>
            <a:r>
              <a:rPr lang="en-US" altLang="ja-JP" sz="1600" b="1" dirty="0" err="1" smtClean="0">
                <a:latin typeface="Arial Unicode MS" panose="020B0604020202020204" pitchFamily="50" charset="-128"/>
                <a:ea typeface="Arial Unicode MS" panose="020B0604020202020204" pitchFamily="50" charset="-128"/>
                <a:cs typeface="Arial Unicode MS" panose="020B0604020202020204" pitchFamily="50" charset="-128"/>
              </a:rPr>
              <a:t>Kanaya</a:t>
            </a:r>
            <a:r>
              <a:rPr lang="en-US" altLang="ja-JP" sz="1600" b="1" dirty="0" smtClean="0">
                <a:latin typeface="Arial Unicode MS" panose="020B0604020202020204" pitchFamily="50" charset="-128"/>
                <a:ea typeface="Arial Unicode MS" panose="020B0604020202020204" pitchFamily="50" charset="-128"/>
                <a:cs typeface="Arial Unicode MS" panose="020B0604020202020204" pitchFamily="50" charset="-128"/>
              </a:rPr>
              <a:t>, Y. Yagi,</a:t>
            </a:r>
          </a:p>
          <a:p>
            <a:r>
              <a:rPr lang="en-US" altLang="ja-JP" sz="1600" b="1" dirty="0">
                <a:latin typeface="Arial Unicode MS" panose="020B0604020202020204" pitchFamily="50" charset="-128"/>
                <a:ea typeface="Arial Unicode MS" panose="020B0604020202020204" pitchFamily="50" charset="-128"/>
                <a:cs typeface="Arial Unicode MS" panose="020B0604020202020204" pitchFamily="50" charset="-128"/>
              </a:rPr>
              <a:t> </a:t>
            </a:r>
            <a:r>
              <a:rPr lang="en-US" altLang="ja-JP" sz="1600" b="1" dirty="0" smtClean="0">
                <a:latin typeface="Arial Unicode MS" panose="020B0604020202020204" pitchFamily="50" charset="-128"/>
                <a:ea typeface="Arial Unicode MS" panose="020B0604020202020204" pitchFamily="50" charset="-128"/>
                <a:cs typeface="Arial Unicode MS" panose="020B0604020202020204" pitchFamily="50" charset="-128"/>
              </a:rPr>
              <a:t>    H. </a:t>
            </a:r>
            <a:r>
              <a:rPr lang="en-US" altLang="ja-JP" sz="1600" b="1" dirty="0" err="1" smtClean="0">
                <a:latin typeface="Arial Unicode MS" panose="020B0604020202020204" pitchFamily="50" charset="-128"/>
                <a:ea typeface="Arial Unicode MS" panose="020B0604020202020204" pitchFamily="50" charset="-128"/>
                <a:cs typeface="Arial Unicode MS" panose="020B0604020202020204" pitchFamily="50" charset="-128"/>
              </a:rPr>
              <a:t>Kanaoka</a:t>
            </a:r>
            <a:endParaRPr lang="en-US" altLang="ja-JP" sz="1600" b="1" dirty="0" smtClean="0">
              <a:latin typeface="Arial Unicode MS" panose="020B0604020202020204" pitchFamily="50" charset="-128"/>
              <a:ea typeface="Arial Unicode MS" panose="020B0604020202020204" pitchFamily="50" charset="-128"/>
              <a:cs typeface="Arial Unicode MS" panose="020B0604020202020204" pitchFamily="50" charset="-128"/>
            </a:endParaRPr>
          </a:p>
          <a:p>
            <a:endParaRPr lang="en-US" altLang="ja-JP" sz="1600" b="1" dirty="0">
              <a:latin typeface="Arial Unicode MS" panose="020B0604020202020204" pitchFamily="50" charset="-128"/>
              <a:ea typeface="Arial Unicode MS" panose="020B0604020202020204" pitchFamily="50" charset="-128"/>
              <a:cs typeface="Arial Unicode MS" panose="020B0604020202020204" pitchFamily="50" charset="-128"/>
            </a:endParaRPr>
          </a:p>
          <a:p>
            <a:r>
              <a:rPr lang="en-US" altLang="ja-JP" sz="1600" b="1" dirty="0" smtClean="0">
                <a:latin typeface="Arial Unicode MS" panose="020B0604020202020204" pitchFamily="50" charset="-128"/>
                <a:ea typeface="Arial Unicode MS" panose="020B0604020202020204" pitchFamily="50" charset="-128"/>
                <a:cs typeface="Arial Unicode MS" panose="020B0604020202020204" pitchFamily="50" charset="-128"/>
              </a:rPr>
              <a:t>TRIUMF</a:t>
            </a:r>
            <a:r>
              <a:rPr lang="en-US" altLang="ja-JP" sz="1600" b="1" dirty="0">
                <a:latin typeface="Arial Unicode MS" panose="020B0604020202020204" pitchFamily="50" charset="-128"/>
                <a:ea typeface="Arial Unicode MS" panose="020B0604020202020204" pitchFamily="50" charset="-128"/>
                <a:cs typeface="Arial Unicode MS" panose="020B0604020202020204" pitchFamily="50" charset="-128"/>
              </a:rPr>
              <a:t>, Canada</a:t>
            </a:r>
            <a:endParaRPr lang="ja-JP" altLang="ja-JP" sz="1600" dirty="0">
              <a:latin typeface="Arial Unicode MS" panose="020B0604020202020204" pitchFamily="50" charset="-128"/>
              <a:ea typeface="Arial Unicode MS" panose="020B0604020202020204" pitchFamily="50" charset="-128"/>
              <a:cs typeface="Arial Unicode MS" panose="020B0604020202020204" pitchFamily="50" charset="-128"/>
            </a:endParaRPr>
          </a:p>
          <a:p>
            <a:r>
              <a:rPr lang="en-US" altLang="ja-JP" sz="1600" b="1" dirty="0" smtClean="0">
                <a:latin typeface="Arial Unicode MS" panose="020B0604020202020204" pitchFamily="50" charset="-128"/>
                <a:ea typeface="Arial Unicode MS" panose="020B0604020202020204" pitchFamily="50" charset="-128"/>
                <a:cs typeface="Arial Unicode MS" panose="020B0604020202020204" pitchFamily="50" charset="-128"/>
              </a:rPr>
              <a:t>     M</a:t>
            </a:r>
            <a:r>
              <a:rPr lang="en-US" altLang="ja-JP" sz="1600" b="1" dirty="0">
                <a:latin typeface="Arial Unicode MS" panose="020B0604020202020204" pitchFamily="50" charset="-128"/>
                <a:ea typeface="Arial Unicode MS" panose="020B0604020202020204" pitchFamily="50" charset="-128"/>
                <a:cs typeface="Arial Unicode MS" panose="020B0604020202020204" pitchFamily="50" charset="-128"/>
              </a:rPr>
              <a:t>. Pearson, C. D. P. </a:t>
            </a:r>
            <a:r>
              <a:rPr lang="en-US" altLang="ja-JP" sz="1600" b="1" dirty="0" smtClean="0">
                <a:latin typeface="Arial Unicode MS" panose="020B0604020202020204" pitchFamily="50" charset="-128"/>
                <a:ea typeface="Arial Unicode MS" panose="020B0604020202020204" pitchFamily="50" charset="-128"/>
                <a:cs typeface="Arial Unicode MS" panose="020B0604020202020204" pitchFamily="50" charset="-128"/>
              </a:rPr>
              <a:t>Levy</a:t>
            </a:r>
            <a:endParaRPr lang="ja-JP" altLang="ja-JP" sz="16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Tree>
    <p:extLst>
      <p:ext uri="{BB962C8B-B14F-4D97-AF65-F5344CB8AC3E}">
        <p14:creationId xmlns:p14="http://schemas.microsoft.com/office/powerpoint/2010/main" val="368256207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462507" y="2845598"/>
            <a:ext cx="4445234" cy="653106"/>
          </a:xfrm>
        </p:spPr>
        <p:txBody>
          <a:bodyPr/>
          <a:lstStyle/>
          <a:p>
            <a:r>
              <a:rPr kumimoji="1" lang="en-US" altLang="ja-JP" dirty="0" smtClean="0"/>
              <a:t>End of presentation</a:t>
            </a:r>
            <a:endParaRPr kumimoji="1" lang="ja-JP" altLang="en-US" dirty="0"/>
          </a:p>
        </p:txBody>
      </p:sp>
    </p:spTree>
    <p:extLst>
      <p:ext uri="{BB962C8B-B14F-4D97-AF65-F5344CB8AC3E}">
        <p14:creationId xmlns:p14="http://schemas.microsoft.com/office/powerpoint/2010/main" val="363506614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正方形/長方形 32"/>
          <p:cNvSpPr/>
          <p:nvPr/>
        </p:nvSpPr>
        <p:spPr>
          <a:xfrm>
            <a:off x="392186" y="215857"/>
            <a:ext cx="3318379" cy="712120"/>
          </a:xfrm>
          <a:prstGeom prst="rect">
            <a:avLst/>
          </a:prstGeom>
          <a:solidFill>
            <a:schemeClr val="accent6">
              <a:lumMod val="40000"/>
              <a:lumOff val="60000"/>
              <a:alpha val="5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5" name="グループ化 24"/>
          <p:cNvGrpSpPr/>
          <p:nvPr/>
        </p:nvGrpSpPr>
        <p:grpSpPr>
          <a:xfrm>
            <a:off x="369720" y="5117321"/>
            <a:ext cx="6394500" cy="1569185"/>
            <a:chOff x="369720" y="5117321"/>
            <a:chExt cx="6394500" cy="1569185"/>
          </a:xfrm>
        </p:grpSpPr>
        <p:sp>
          <p:nvSpPr>
            <p:cNvPr id="253999" name="Rectangle 47"/>
            <p:cNvSpPr>
              <a:spLocks noChangeArrowheads="1"/>
            </p:cNvSpPr>
            <p:nvPr/>
          </p:nvSpPr>
          <p:spPr bwMode="auto">
            <a:xfrm>
              <a:off x="369720" y="5117321"/>
              <a:ext cx="6394500" cy="1497746"/>
            </a:xfrm>
            <a:prstGeom prst="rect">
              <a:avLst/>
            </a:prstGeom>
            <a:solidFill>
              <a:srgbClr val="E1FFEA"/>
            </a:solidFill>
            <a:ln w="9525">
              <a:solidFill>
                <a:schemeClr val="tx1"/>
              </a:solidFill>
              <a:miter lim="800000"/>
              <a:headEnd/>
              <a:tailEnd/>
            </a:ln>
            <a:effectLst>
              <a:outerShdw dist="35921" dir="2700000" algn="ctr" rotWithShape="0">
                <a:schemeClr val="bg2"/>
              </a:outerShdw>
            </a:effectLst>
          </p:spPr>
          <p:txBody>
            <a:bodyPr wrap="none" anchor="ctr"/>
            <a:lstStyle/>
            <a:p>
              <a:pPr fontAlgn="base">
                <a:spcBef>
                  <a:spcPct val="0"/>
                </a:spcBef>
                <a:spcAft>
                  <a:spcPct val="0"/>
                </a:spcAft>
              </a:pPr>
              <a:endParaRPr lang="ja-JP" altLang="en-US" sz="2400" smtClean="0">
                <a:solidFill>
                  <a:srgbClr val="000000"/>
                </a:solidFill>
              </a:endParaRPr>
            </a:p>
          </p:txBody>
        </p:sp>
        <p:grpSp>
          <p:nvGrpSpPr>
            <p:cNvPr id="24" name="グループ化 23"/>
            <p:cNvGrpSpPr/>
            <p:nvPr/>
          </p:nvGrpSpPr>
          <p:grpSpPr>
            <a:xfrm>
              <a:off x="4414944" y="5117321"/>
              <a:ext cx="2087562" cy="1569185"/>
              <a:chOff x="5153493" y="5281443"/>
              <a:chExt cx="2087562" cy="1569185"/>
            </a:xfrm>
          </p:grpSpPr>
          <p:sp>
            <p:nvSpPr>
              <p:cNvPr id="253983" name="Line 31"/>
              <p:cNvSpPr>
                <a:spLocks noChangeShapeType="1"/>
              </p:cNvSpPr>
              <p:nvPr/>
            </p:nvSpPr>
            <p:spPr bwMode="auto">
              <a:xfrm>
                <a:off x="5153493" y="6409303"/>
                <a:ext cx="2087562" cy="0"/>
              </a:xfrm>
              <a:prstGeom prst="line">
                <a:avLst/>
              </a:prstGeom>
              <a:noFill/>
              <a:ln w="9525">
                <a:solidFill>
                  <a:schemeClr val="tx1"/>
                </a:solidFill>
                <a:round/>
                <a:headEnd/>
                <a:tailEnd type="stealth" w="med" len="med"/>
              </a:ln>
              <a:effectLst/>
            </p:spPr>
            <p:txBody>
              <a:bodyPr/>
              <a:lstStyle/>
              <a:p>
                <a:pPr fontAlgn="base">
                  <a:spcBef>
                    <a:spcPct val="0"/>
                  </a:spcBef>
                  <a:spcAft>
                    <a:spcPct val="0"/>
                  </a:spcAft>
                </a:pPr>
                <a:endParaRPr lang="ja-JP" altLang="en-US" sz="2400" smtClean="0">
                  <a:solidFill>
                    <a:srgbClr val="000000"/>
                  </a:solidFill>
                </a:endParaRPr>
              </a:p>
            </p:txBody>
          </p:sp>
          <p:sp>
            <p:nvSpPr>
              <p:cNvPr id="253984" name="Line 32"/>
              <p:cNvSpPr>
                <a:spLocks noChangeShapeType="1"/>
              </p:cNvSpPr>
              <p:nvPr/>
            </p:nvSpPr>
            <p:spPr bwMode="auto">
              <a:xfrm>
                <a:off x="5682130" y="5830964"/>
                <a:ext cx="0" cy="576000"/>
              </a:xfrm>
              <a:prstGeom prst="line">
                <a:avLst/>
              </a:prstGeom>
              <a:noFill/>
              <a:ln w="25400">
                <a:solidFill>
                  <a:srgbClr val="FF0000"/>
                </a:solidFill>
                <a:round/>
                <a:headEnd/>
                <a:tailEnd/>
              </a:ln>
              <a:effectLst/>
            </p:spPr>
            <p:txBody>
              <a:bodyPr/>
              <a:lstStyle/>
              <a:p>
                <a:pPr fontAlgn="base">
                  <a:spcBef>
                    <a:spcPct val="0"/>
                  </a:spcBef>
                  <a:spcAft>
                    <a:spcPct val="0"/>
                  </a:spcAft>
                </a:pPr>
                <a:endParaRPr lang="ja-JP" altLang="en-US" sz="2400" smtClean="0">
                  <a:solidFill>
                    <a:srgbClr val="000000"/>
                  </a:solidFill>
                </a:endParaRPr>
              </a:p>
            </p:txBody>
          </p:sp>
          <p:sp>
            <p:nvSpPr>
              <p:cNvPr id="253985" name="Line 33"/>
              <p:cNvSpPr>
                <a:spLocks noChangeShapeType="1"/>
              </p:cNvSpPr>
              <p:nvPr/>
            </p:nvSpPr>
            <p:spPr bwMode="auto">
              <a:xfrm>
                <a:off x="6571130" y="5830964"/>
                <a:ext cx="0" cy="576000"/>
              </a:xfrm>
              <a:prstGeom prst="line">
                <a:avLst/>
              </a:prstGeom>
              <a:noFill/>
              <a:ln w="25400">
                <a:solidFill>
                  <a:srgbClr val="0000FF"/>
                </a:solidFill>
                <a:round/>
                <a:headEnd/>
                <a:tailEnd/>
              </a:ln>
              <a:effectLst/>
            </p:spPr>
            <p:txBody>
              <a:bodyPr/>
              <a:lstStyle/>
              <a:p>
                <a:pPr fontAlgn="base">
                  <a:spcBef>
                    <a:spcPct val="0"/>
                  </a:spcBef>
                  <a:spcAft>
                    <a:spcPct val="0"/>
                  </a:spcAft>
                </a:pPr>
                <a:endParaRPr lang="ja-JP" altLang="en-US" sz="2400" smtClean="0">
                  <a:solidFill>
                    <a:srgbClr val="000000"/>
                  </a:solidFill>
                </a:endParaRPr>
              </a:p>
            </p:txBody>
          </p:sp>
          <p:sp>
            <p:nvSpPr>
              <p:cNvPr id="253987" name="Line 35"/>
              <p:cNvSpPr>
                <a:spLocks noChangeShapeType="1"/>
              </p:cNvSpPr>
              <p:nvPr/>
            </p:nvSpPr>
            <p:spPr bwMode="auto">
              <a:xfrm>
                <a:off x="5682130" y="5643393"/>
                <a:ext cx="0" cy="252412"/>
              </a:xfrm>
              <a:prstGeom prst="line">
                <a:avLst/>
              </a:prstGeom>
              <a:noFill/>
              <a:ln w="12700">
                <a:solidFill>
                  <a:schemeClr val="tx1"/>
                </a:solidFill>
                <a:round/>
                <a:headEnd/>
                <a:tailEnd/>
              </a:ln>
              <a:effectLst/>
            </p:spPr>
            <p:txBody>
              <a:bodyPr/>
              <a:lstStyle/>
              <a:p>
                <a:pPr fontAlgn="base">
                  <a:spcBef>
                    <a:spcPct val="0"/>
                  </a:spcBef>
                  <a:spcAft>
                    <a:spcPct val="0"/>
                  </a:spcAft>
                </a:pPr>
                <a:endParaRPr lang="ja-JP" altLang="en-US" sz="2400" smtClean="0">
                  <a:solidFill>
                    <a:srgbClr val="000000"/>
                  </a:solidFill>
                </a:endParaRPr>
              </a:p>
            </p:txBody>
          </p:sp>
          <p:sp>
            <p:nvSpPr>
              <p:cNvPr id="253988" name="Line 36"/>
              <p:cNvSpPr>
                <a:spLocks noChangeShapeType="1"/>
              </p:cNvSpPr>
              <p:nvPr/>
            </p:nvSpPr>
            <p:spPr bwMode="auto">
              <a:xfrm>
                <a:off x="6581266" y="5637043"/>
                <a:ext cx="0" cy="252412"/>
              </a:xfrm>
              <a:prstGeom prst="line">
                <a:avLst/>
              </a:prstGeom>
              <a:noFill/>
              <a:ln w="12700">
                <a:solidFill>
                  <a:schemeClr val="tx1"/>
                </a:solidFill>
                <a:round/>
                <a:headEnd/>
                <a:tailEnd/>
              </a:ln>
              <a:effectLst/>
            </p:spPr>
            <p:txBody>
              <a:bodyPr/>
              <a:lstStyle/>
              <a:p>
                <a:pPr fontAlgn="base">
                  <a:spcBef>
                    <a:spcPct val="0"/>
                  </a:spcBef>
                  <a:spcAft>
                    <a:spcPct val="0"/>
                  </a:spcAft>
                </a:pPr>
                <a:endParaRPr lang="ja-JP" altLang="en-US" sz="2400" smtClean="0">
                  <a:solidFill>
                    <a:srgbClr val="000000"/>
                  </a:solidFill>
                </a:endParaRPr>
              </a:p>
            </p:txBody>
          </p:sp>
          <p:sp>
            <p:nvSpPr>
              <p:cNvPr id="253990" name="Line 38"/>
              <p:cNvSpPr>
                <a:spLocks noChangeShapeType="1"/>
              </p:cNvSpPr>
              <p:nvPr/>
            </p:nvSpPr>
            <p:spPr bwMode="auto">
              <a:xfrm>
                <a:off x="5645006" y="5762455"/>
                <a:ext cx="972000" cy="0"/>
              </a:xfrm>
              <a:prstGeom prst="line">
                <a:avLst/>
              </a:prstGeom>
              <a:noFill/>
              <a:ln w="9525">
                <a:solidFill>
                  <a:schemeClr val="tx1"/>
                </a:solidFill>
                <a:round/>
                <a:headEnd type="arrow" w="med" len="med"/>
                <a:tailEnd type="arrow" w="med" len="med"/>
              </a:ln>
              <a:effectLst/>
            </p:spPr>
            <p:txBody>
              <a:bodyPr/>
              <a:lstStyle/>
              <a:p>
                <a:pPr fontAlgn="base">
                  <a:spcBef>
                    <a:spcPct val="0"/>
                  </a:spcBef>
                  <a:spcAft>
                    <a:spcPct val="0"/>
                  </a:spcAft>
                </a:pPr>
                <a:endParaRPr lang="ja-JP" altLang="en-US" sz="2400" smtClean="0">
                  <a:solidFill>
                    <a:srgbClr val="000000"/>
                  </a:solidFill>
                </a:endParaRPr>
              </a:p>
            </p:txBody>
          </p:sp>
          <p:sp>
            <p:nvSpPr>
              <p:cNvPr id="253991" name="Text Box 39"/>
              <p:cNvSpPr txBox="1">
                <a:spLocks noChangeArrowheads="1"/>
              </p:cNvSpPr>
              <p:nvPr/>
            </p:nvSpPr>
            <p:spPr bwMode="auto">
              <a:xfrm>
                <a:off x="5554032" y="5281443"/>
                <a:ext cx="1119217" cy="338554"/>
              </a:xfrm>
              <a:prstGeom prst="rect">
                <a:avLst/>
              </a:prstGeom>
              <a:noFill/>
              <a:ln w="9525">
                <a:noFill/>
                <a:miter lim="800000"/>
                <a:headEnd/>
                <a:tailEnd/>
              </a:ln>
              <a:effectLst/>
            </p:spPr>
            <p:txBody>
              <a:bodyPr wrap="none">
                <a:spAutoFit/>
              </a:bodyPr>
              <a:lstStyle/>
              <a:p>
                <a:pPr fontAlgn="base">
                  <a:spcBef>
                    <a:spcPct val="0"/>
                  </a:spcBef>
                  <a:spcAft>
                    <a:spcPct val="0"/>
                  </a:spcAft>
                </a:pPr>
                <a:r>
                  <a:rPr lang="en-US" altLang="ja-JP" sz="1600" dirty="0" smtClean="0">
                    <a:solidFill>
                      <a:srgbClr val="000000"/>
                    </a:solidFill>
                    <a:latin typeface="Arial" pitchFamily="34" charset="0"/>
                  </a:rPr>
                  <a:t>1368 MHz</a:t>
                </a:r>
              </a:p>
            </p:txBody>
          </p:sp>
          <p:sp>
            <p:nvSpPr>
              <p:cNvPr id="253992" name="Text Box 40"/>
              <p:cNvSpPr txBox="1">
                <a:spLocks noChangeArrowheads="1"/>
              </p:cNvSpPr>
              <p:nvPr/>
            </p:nvSpPr>
            <p:spPr bwMode="auto">
              <a:xfrm>
                <a:off x="6809255" y="6266428"/>
                <a:ext cx="398462" cy="584200"/>
              </a:xfrm>
              <a:prstGeom prst="rect">
                <a:avLst/>
              </a:prstGeom>
              <a:noFill/>
              <a:ln w="9525">
                <a:noFill/>
                <a:miter lim="800000"/>
                <a:headEnd/>
                <a:tailEnd/>
              </a:ln>
              <a:effectLst/>
            </p:spPr>
            <p:txBody>
              <a:bodyPr wrap="none">
                <a:spAutoFit/>
              </a:bodyPr>
              <a:lstStyle/>
              <a:p>
                <a:pPr fontAlgn="base">
                  <a:spcBef>
                    <a:spcPct val="0"/>
                  </a:spcBef>
                  <a:spcAft>
                    <a:spcPct val="0"/>
                  </a:spcAft>
                </a:pPr>
                <a:r>
                  <a:rPr lang="en-US" altLang="ja-JP" sz="3200" smtClean="0">
                    <a:solidFill>
                      <a:srgbClr val="000000"/>
                    </a:solidFill>
                    <a:latin typeface="Symbol" pitchFamily="18" charset="2"/>
                  </a:rPr>
                  <a:t>n</a:t>
                </a:r>
              </a:p>
            </p:txBody>
          </p:sp>
          <p:sp>
            <p:nvSpPr>
              <p:cNvPr id="253993" name="Text Box 41"/>
              <p:cNvSpPr txBox="1">
                <a:spLocks noChangeArrowheads="1"/>
              </p:cNvSpPr>
              <p:nvPr/>
            </p:nvSpPr>
            <p:spPr bwMode="auto">
              <a:xfrm>
                <a:off x="5656730" y="6409303"/>
                <a:ext cx="1211262" cy="369887"/>
              </a:xfrm>
              <a:prstGeom prst="rect">
                <a:avLst/>
              </a:prstGeom>
              <a:noFill/>
              <a:ln w="9525">
                <a:noFill/>
                <a:miter lim="800000"/>
                <a:headEnd/>
                <a:tailEnd/>
              </a:ln>
              <a:effectLst/>
            </p:spPr>
            <p:txBody>
              <a:bodyPr wrap="none">
                <a:spAutoFit/>
              </a:bodyPr>
              <a:lstStyle/>
              <a:p>
                <a:pPr fontAlgn="base">
                  <a:spcBef>
                    <a:spcPct val="0"/>
                  </a:spcBef>
                  <a:spcAft>
                    <a:spcPct val="0"/>
                  </a:spcAft>
                </a:pPr>
                <a:r>
                  <a:rPr lang="en-US" altLang="ja-JP" dirty="0" smtClean="0">
                    <a:solidFill>
                      <a:srgbClr val="000000"/>
                    </a:solidFill>
                    <a:latin typeface="Arial" pitchFamily="34" charset="0"/>
                  </a:rPr>
                  <a:t>laser freq.</a:t>
                </a:r>
              </a:p>
            </p:txBody>
          </p:sp>
        </p:grpSp>
        <p:sp>
          <p:nvSpPr>
            <p:cNvPr id="253998" name="Text Box 46"/>
            <p:cNvSpPr txBox="1">
              <a:spLocks noChangeArrowheads="1"/>
            </p:cNvSpPr>
            <p:nvPr/>
          </p:nvSpPr>
          <p:spPr bwMode="auto">
            <a:xfrm>
              <a:off x="601484" y="5388246"/>
              <a:ext cx="4419037" cy="830997"/>
            </a:xfrm>
            <a:prstGeom prst="rect">
              <a:avLst/>
            </a:prstGeom>
            <a:noFill/>
            <a:ln w="9525">
              <a:noFill/>
              <a:miter lim="800000"/>
              <a:headEnd/>
              <a:tailEnd/>
            </a:ln>
            <a:effectLst/>
          </p:spPr>
          <p:txBody>
            <a:bodyPr wrap="square">
              <a:spAutoFit/>
            </a:bodyPr>
            <a:lstStyle/>
            <a:p>
              <a:pPr fontAlgn="base">
                <a:spcBef>
                  <a:spcPct val="0"/>
                </a:spcBef>
                <a:spcAft>
                  <a:spcPct val="0"/>
                </a:spcAft>
              </a:pPr>
              <a:r>
                <a:rPr lang="en-US" altLang="ja-JP" sz="2400" dirty="0">
                  <a:solidFill>
                    <a:srgbClr val="000000"/>
                  </a:solidFill>
                  <a:latin typeface="Arial" pitchFamily="34" charset="0"/>
                </a:rPr>
                <a:t>T</a:t>
              </a:r>
              <a:r>
                <a:rPr lang="en-US" altLang="ja-JP" sz="2400" dirty="0" smtClean="0">
                  <a:solidFill>
                    <a:srgbClr val="000000"/>
                  </a:solidFill>
                  <a:latin typeface="Arial" pitchFamily="34" charset="0"/>
                </a:rPr>
                <a:t>o achieve high polarization we need </a:t>
              </a:r>
              <a:r>
                <a:rPr lang="en-US" altLang="ja-JP" sz="2400" dirty="0" smtClean="0">
                  <a:solidFill>
                    <a:srgbClr val="0000FF"/>
                  </a:solidFill>
                  <a:latin typeface="Arial" pitchFamily="34" charset="0"/>
                </a:rPr>
                <a:t>two laser beams</a:t>
              </a:r>
              <a:r>
                <a:rPr lang="en-US" altLang="ja-JP" sz="2400" dirty="0" smtClean="0">
                  <a:solidFill>
                    <a:srgbClr val="000000"/>
                  </a:solidFill>
                  <a:latin typeface="Arial" pitchFamily="34" charset="0"/>
                </a:rPr>
                <a:t>.</a:t>
              </a:r>
            </a:p>
          </p:txBody>
        </p:sp>
      </p:grpSp>
      <p:sp>
        <p:nvSpPr>
          <p:cNvPr id="5" name="テキスト ボックス 4"/>
          <p:cNvSpPr txBox="1"/>
          <p:nvPr/>
        </p:nvSpPr>
        <p:spPr>
          <a:xfrm>
            <a:off x="639770" y="293980"/>
            <a:ext cx="2823209" cy="523220"/>
          </a:xfrm>
          <a:prstGeom prst="rect">
            <a:avLst/>
          </a:prstGeom>
          <a:noFill/>
        </p:spPr>
        <p:txBody>
          <a:bodyPr wrap="none" rtlCol="0">
            <a:spAutoFit/>
          </a:bodyPr>
          <a:lstStyle/>
          <a:p>
            <a:r>
              <a:rPr kumimoji="1" lang="en-US" altLang="ja-JP" sz="2800" dirty="0" smtClean="0">
                <a:latin typeface="Arial Unicode MS" panose="020B0604020202020204" pitchFamily="50" charset="-128"/>
                <a:ea typeface="Arial Unicode MS" panose="020B0604020202020204" pitchFamily="50" charset="-128"/>
                <a:cs typeface="Arial Unicode MS" panose="020B0604020202020204" pitchFamily="50" charset="-128"/>
              </a:rPr>
              <a:t>Optical Pumping</a:t>
            </a:r>
            <a:endParaRPr kumimoji="1" lang="ja-JP" altLang="en-US" sz="28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nvGrpSpPr>
          <p:cNvPr id="22" name="グループ化 21"/>
          <p:cNvGrpSpPr/>
          <p:nvPr/>
        </p:nvGrpSpPr>
        <p:grpSpPr>
          <a:xfrm>
            <a:off x="323681" y="1145826"/>
            <a:ext cx="3100746" cy="3048992"/>
            <a:chOff x="323681" y="1145826"/>
            <a:chExt cx="3100746" cy="3048992"/>
          </a:xfrm>
        </p:grpSpPr>
        <p:sp>
          <p:nvSpPr>
            <p:cNvPr id="253959" name="AutoShape 7"/>
            <p:cNvSpPr>
              <a:spLocks noChangeArrowheads="1"/>
            </p:cNvSpPr>
            <p:nvPr/>
          </p:nvSpPr>
          <p:spPr bwMode="auto">
            <a:xfrm>
              <a:off x="323681" y="1641363"/>
              <a:ext cx="2982651" cy="2188660"/>
            </a:xfrm>
            <a:prstGeom prst="roundRect">
              <a:avLst>
                <a:gd name="adj" fmla="val 16667"/>
              </a:avLst>
            </a:prstGeom>
            <a:solidFill>
              <a:srgbClr val="FFFF99"/>
            </a:solidFill>
            <a:ln w="6350">
              <a:solidFill>
                <a:schemeClr val="tx1"/>
              </a:solidFill>
              <a:round/>
              <a:headEnd/>
              <a:tailEnd/>
            </a:ln>
            <a:effectLst/>
          </p:spPr>
          <p:txBody>
            <a:bodyPr wrap="none" anchor="ctr"/>
            <a:lstStyle/>
            <a:p>
              <a:pPr fontAlgn="base">
                <a:spcBef>
                  <a:spcPct val="0"/>
                </a:spcBef>
                <a:spcAft>
                  <a:spcPct val="0"/>
                </a:spcAft>
              </a:pPr>
              <a:endParaRPr lang="ja-JP" altLang="en-US" sz="2400" smtClean="0">
                <a:solidFill>
                  <a:srgbClr val="000000"/>
                </a:solidFill>
              </a:endParaRPr>
            </a:p>
          </p:txBody>
        </p:sp>
        <p:pic>
          <p:nvPicPr>
            <p:cNvPr id="253960" name="Picture 8" descr="pumping-scheme"/>
            <p:cNvPicPr>
              <a:picLocks noChangeAspect="1" noChangeArrowheads="1"/>
            </p:cNvPicPr>
            <p:nvPr/>
          </p:nvPicPr>
          <p:blipFill>
            <a:blip r:embed="rId3" cstate="print"/>
            <a:srcRect/>
            <a:stretch>
              <a:fillRect/>
            </a:stretch>
          </p:blipFill>
          <p:spPr bwMode="auto">
            <a:xfrm>
              <a:off x="1196917" y="1779902"/>
              <a:ext cx="1976002" cy="1913385"/>
            </a:xfrm>
            <a:prstGeom prst="rect">
              <a:avLst/>
            </a:prstGeom>
            <a:noFill/>
          </p:spPr>
        </p:pic>
        <p:sp>
          <p:nvSpPr>
            <p:cNvPr id="253982" name="WordArt 30"/>
            <p:cNvSpPr>
              <a:spLocks noChangeArrowheads="1" noChangeShapeType="1" noTextEdit="1"/>
            </p:cNvSpPr>
            <p:nvPr/>
          </p:nvSpPr>
          <p:spPr bwMode="auto">
            <a:xfrm rot="556753">
              <a:off x="959219" y="1145826"/>
              <a:ext cx="1924050" cy="566210"/>
            </a:xfrm>
            <a:prstGeom prst="rect">
              <a:avLst/>
            </a:prstGeom>
          </p:spPr>
          <p:txBody>
            <a:bodyPr wrap="none" fromWordArt="1">
              <a:prstTxWarp prst="textSlantUp">
                <a:avLst>
                  <a:gd name="adj" fmla="val 55556"/>
                </a:avLst>
              </a:prstTxWarp>
            </a:bodyPr>
            <a:lstStyle/>
            <a:p>
              <a:pPr algn="ctr" fontAlgn="base">
                <a:spcBef>
                  <a:spcPct val="0"/>
                </a:spcBef>
                <a:spcAft>
                  <a:spcPct val="0"/>
                </a:spcAft>
              </a:pPr>
              <a:r>
                <a:rPr lang="en-US" altLang="ja-JP" sz="2000" kern="10" dirty="0" smtClean="0">
                  <a:ln w="9525">
                    <a:solidFill>
                      <a:srgbClr val="0000FF"/>
                    </a:solidFill>
                    <a:round/>
                    <a:headEnd/>
                    <a:tailEnd/>
                  </a:ln>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without</a:t>
              </a:r>
              <a:r>
                <a:rPr lang="en-US" altLang="ja-JP" sz="2000" kern="10" dirty="0" smtClean="0">
                  <a:ln w="9525">
                    <a:solidFill>
                      <a:srgbClr val="0000FF"/>
                    </a:solidFill>
                    <a:round/>
                    <a:headEnd/>
                    <a:tailEnd/>
                  </a:ln>
                  <a:solidFill>
                    <a:srgbClr val="0000FF"/>
                  </a:solidFill>
                  <a:latin typeface="Arial Unicode MS" panose="020B0604020202020204" pitchFamily="50" charset="-128"/>
                  <a:ea typeface="Arial Unicode MS" panose="020B0604020202020204" pitchFamily="50" charset="-128"/>
                  <a:cs typeface="Arial Unicode MS" panose="020B0604020202020204" pitchFamily="50" charset="-128"/>
                </a:rPr>
                <a:t> hyperfine int.</a:t>
              </a:r>
              <a:endParaRPr lang="ja-JP" altLang="en-US" sz="2000" kern="10" dirty="0" smtClean="0">
                <a:ln w="9525">
                  <a:solidFill>
                    <a:srgbClr val="0000FF"/>
                  </a:solidFill>
                  <a:round/>
                  <a:headEnd/>
                  <a:tailEnd/>
                </a:ln>
                <a:solidFill>
                  <a:srgbClr val="0000FF"/>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7" name="テキスト ボックス 6"/>
            <p:cNvSpPr txBox="1"/>
            <p:nvPr/>
          </p:nvSpPr>
          <p:spPr>
            <a:xfrm>
              <a:off x="1167399" y="2504761"/>
              <a:ext cx="538930" cy="461665"/>
            </a:xfrm>
            <a:prstGeom prst="rect">
              <a:avLst/>
            </a:prstGeom>
            <a:noFill/>
          </p:spPr>
          <p:txBody>
            <a:bodyPr wrap="none" rtlCol="0">
              <a:spAutoFit/>
            </a:bodyPr>
            <a:lstStyle/>
            <a:p>
              <a:r>
                <a:rPr kumimoji="1" lang="en-US" altLang="ja-JP" sz="2400" dirty="0" smtClean="0">
                  <a:latin typeface="Symbol" panose="05050102010706020507" pitchFamily="18" charset="2"/>
                </a:rPr>
                <a:t>s+</a:t>
              </a:r>
              <a:endParaRPr kumimoji="1" lang="ja-JP" altLang="en-US" sz="2400" dirty="0">
                <a:latin typeface="Symbol" panose="05050102010706020507" pitchFamily="18" charset="2"/>
              </a:endParaRPr>
            </a:p>
          </p:txBody>
        </p:sp>
        <p:sp>
          <p:nvSpPr>
            <p:cNvPr id="9" name="テキスト ボックス 8"/>
            <p:cNvSpPr txBox="1"/>
            <p:nvPr/>
          </p:nvSpPr>
          <p:spPr>
            <a:xfrm>
              <a:off x="349834" y="2228557"/>
              <a:ext cx="1726755" cy="523220"/>
            </a:xfrm>
            <a:prstGeom prst="rect">
              <a:avLst/>
            </a:prstGeom>
            <a:noFill/>
          </p:spPr>
          <p:txBody>
            <a:bodyPr wrap="none" rtlCol="0">
              <a:spAutoFit/>
            </a:bodyPr>
            <a:lstStyle/>
            <a:p>
              <a:r>
                <a:rPr lang="en-US" altLang="ja-JP" sz="1400" b="1"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c</a:t>
              </a:r>
              <a:r>
                <a:rPr kumimoji="1" lang="en-US" altLang="ja-JP" sz="1400" b="1" dirty="0" smtClean="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ircularly-polarized </a:t>
              </a:r>
            </a:p>
            <a:p>
              <a:r>
                <a:rPr kumimoji="1" lang="en-US" altLang="ja-JP" sz="1400" b="1" dirty="0" smtClean="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laser light</a:t>
              </a:r>
              <a:endParaRPr kumimoji="1" lang="ja-JP" altLang="en-US" sz="1400" b="1"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40" name="テキスト ボックス 39"/>
            <p:cNvSpPr txBox="1"/>
            <p:nvPr/>
          </p:nvSpPr>
          <p:spPr>
            <a:xfrm>
              <a:off x="1524548" y="3856264"/>
              <a:ext cx="1899879" cy="338554"/>
            </a:xfrm>
            <a:prstGeom prst="rect">
              <a:avLst/>
            </a:prstGeom>
            <a:noFill/>
          </p:spPr>
          <p:txBody>
            <a:bodyPr wrap="none" rtlCol="0">
              <a:spAutoFit/>
            </a:bodyPr>
            <a:lstStyle/>
            <a:p>
              <a:r>
                <a:rPr lang="en-US" altLang="ja-JP" sz="1600" b="1"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a</a:t>
              </a:r>
              <a:r>
                <a:rPr lang="en-US" altLang="ja-JP" sz="1600" b="1" dirty="0" smtClean="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tomic polarization</a:t>
              </a:r>
              <a:endParaRPr kumimoji="1" lang="ja-JP" altLang="en-US" sz="1600" b="1"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cxnSp>
          <p:nvCxnSpPr>
            <p:cNvPr id="18" name="直線コネクタ 17"/>
            <p:cNvCxnSpPr/>
            <p:nvPr/>
          </p:nvCxnSpPr>
          <p:spPr>
            <a:xfrm>
              <a:off x="2184918" y="3227524"/>
              <a:ext cx="6120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19" name="グループ化 18"/>
          <p:cNvGrpSpPr/>
          <p:nvPr/>
        </p:nvGrpSpPr>
        <p:grpSpPr>
          <a:xfrm>
            <a:off x="3784108" y="832251"/>
            <a:ext cx="5214856" cy="4158460"/>
            <a:chOff x="3784108" y="902589"/>
            <a:chExt cx="5214856" cy="4158460"/>
          </a:xfrm>
        </p:grpSpPr>
        <p:sp>
          <p:nvSpPr>
            <p:cNvPr id="31" name="正方形/長方形 30"/>
            <p:cNvSpPr/>
            <p:nvPr/>
          </p:nvSpPr>
          <p:spPr>
            <a:xfrm>
              <a:off x="3784108" y="1419313"/>
              <a:ext cx="5214856" cy="364173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6" name="コンテンツ プレースホルダー 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842783" y="1436576"/>
              <a:ext cx="5084887" cy="3068728"/>
            </a:xfrm>
            <a:prstGeom prst="rect">
              <a:avLst/>
            </a:prstGeom>
          </p:spPr>
        </p:pic>
        <p:sp>
          <p:nvSpPr>
            <p:cNvPr id="28" name="テキスト ボックス 27"/>
            <p:cNvSpPr txBox="1"/>
            <p:nvPr/>
          </p:nvSpPr>
          <p:spPr>
            <a:xfrm>
              <a:off x="3916680" y="1848807"/>
              <a:ext cx="643125" cy="400110"/>
            </a:xfrm>
            <a:prstGeom prst="rect">
              <a:avLst/>
            </a:prstGeom>
            <a:solidFill>
              <a:schemeClr val="bg1"/>
            </a:solidFill>
          </p:spPr>
          <p:txBody>
            <a:bodyPr wrap="none" rtlCol="0">
              <a:spAutoFit/>
            </a:bodyPr>
            <a:lstStyle/>
            <a:p>
              <a:r>
                <a:rPr kumimoji="1" lang="en-US" altLang="ja-JP" sz="2000" baseline="30000" dirty="0" smtClean="0"/>
                <a:t>3</a:t>
              </a:r>
              <a:r>
                <a:rPr kumimoji="1" lang="en-US" altLang="ja-JP" sz="2000" dirty="0" smtClean="0"/>
                <a:t>P</a:t>
              </a:r>
              <a:r>
                <a:rPr kumimoji="1" lang="en-US" altLang="ja-JP" sz="2000" baseline="-25000" dirty="0" smtClean="0"/>
                <a:t>1/2</a:t>
              </a:r>
              <a:endParaRPr kumimoji="1" lang="ja-JP" altLang="en-US" sz="2000" baseline="-25000" dirty="0"/>
            </a:p>
          </p:txBody>
        </p:sp>
        <p:sp>
          <p:nvSpPr>
            <p:cNvPr id="29" name="テキスト ボックス 28"/>
            <p:cNvSpPr txBox="1"/>
            <p:nvPr/>
          </p:nvSpPr>
          <p:spPr>
            <a:xfrm>
              <a:off x="4020002" y="3429000"/>
              <a:ext cx="628698" cy="400110"/>
            </a:xfrm>
            <a:prstGeom prst="rect">
              <a:avLst/>
            </a:prstGeom>
            <a:solidFill>
              <a:schemeClr val="bg1"/>
            </a:solidFill>
          </p:spPr>
          <p:txBody>
            <a:bodyPr wrap="none" rtlCol="0">
              <a:spAutoFit/>
            </a:bodyPr>
            <a:lstStyle/>
            <a:p>
              <a:r>
                <a:rPr kumimoji="1" lang="en-US" altLang="ja-JP" sz="2000" baseline="30000" dirty="0" smtClean="0"/>
                <a:t>3</a:t>
              </a:r>
              <a:r>
                <a:rPr lang="en-US" altLang="ja-JP" sz="2000" dirty="0"/>
                <a:t>S</a:t>
              </a:r>
              <a:r>
                <a:rPr kumimoji="1" lang="en-US" altLang="ja-JP" sz="2000" baseline="-25000" dirty="0" smtClean="0"/>
                <a:t>1/2</a:t>
              </a:r>
              <a:endParaRPr kumimoji="1" lang="ja-JP" altLang="en-US" sz="2000" baseline="-25000" dirty="0"/>
            </a:p>
          </p:txBody>
        </p:sp>
        <p:sp>
          <p:nvSpPr>
            <p:cNvPr id="32" name="WordArt 30"/>
            <p:cNvSpPr>
              <a:spLocks noChangeArrowheads="1" noChangeShapeType="1" noTextEdit="1"/>
            </p:cNvSpPr>
            <p:nvPr/>
          </p:nvSpPr>
          <p:spPr bwMode="auto">
            <a:xfrm rot="582308">
              <a:off x="5846465" y="902589"/>
              <a:ext cx="1554483" cy="545948"/>
            </a:xfrm>
            <a:prstGeom prst="rect">
              <a:avLst/>
            </a:prstGeom>
          </p:spPr>
          <p:txBody>
            <a:bodyPr wrap="none" fromWordArt="1">
              <a:prstTxWarp prst="textSlantUp">
                <a:avLst>
                  <a:gd name="adj" fmla="val 55556"/>
                </a:avLst>
              </a:prstTxWarp>
            </a:bodyPr>
            <a:lstStyle/>
            <a:p>
              <a:pPr algn="ctr" fontAlgn="base">
                <a:spcBef>
                  <a:spcPct val="0"/>
                </a:spcBef>
                <a:spcAft>
                  <a:spcPct val="0"/>
                </a:spcAft>
              </a:pPr>
              <a:r>
                <a:rPr lang="en-US" altLang="ja-JP" sz="2000" kern="10" dirty="0" smtClean="0">
                  <a:ln w="9525">
                    <a:solidFill>
                      <a:srgbClr val="0000FF"/>
                    </a:solidFill>
                    <a:round/>
                    <a:headEnd/>
                    <a:tailEnd/>
                  </a:ln>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with</a:t>
              </a:r>
              <a:r>
                <a:rPr lang="en-US" altLang="ja-JP" sz="2000" kern="10" dirty="0" smtClean="0">
                  <a:ln w="9525">
                    <a:solidFill>
                      <a:srgbClr val="0000FF"/>
                    </a:solidFill>
                    <a:round/>
                    <a:headEnd/>
                    <a:tailEnd/>
                  </a:ln>
                  <a:solidFill>
                    <a:srgbClr val="0000FF"/>
                  </a:solidFill>
                  <a:latin typeface="Arial Unicode MS" panose="020B0604020202020204" pitchFamily="50" charset="-128"/>
                  <a:ea typeface="Arial Unicode MS" panose="020B0604020202020204" pitchFamily="50" charset="-128"/>
                  <a:cs typeface="Arial Unicode MS" panose="020B0604020202020204" pitchFamily="50" charset="-128"/>
                </a:rPr>
                <a:t> hyperfine int.</a:t>
              </a:r>
              <a:endParaRPr lang="ja-JP" altLang="en-US" sz="2000" kern="10" dirty="0" smtClean="0">
                <a:ln w="9525">
                  <a:solidFill>
                    <a:srgbClr val="0000FF"/>
                  </a:solidFill>
                  <a:round/>
                  <a:headEnd/>
                  <a:tailEnd/>
                </a:ln>
                <a:solidFill>
                  <a:srgbClr val="0000FF"/>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2" name="正方形/長方形 11"/>
            <p:cNvSpPr/>
            <p:nvPr/>
          </p:nvSpPr>
          <p:spPr>
            <a:xfrm>
              <a:off x="4104011" y="4207858"/>
              <a:ext cx="1261008" cy="38841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6" name="グループ化 15"/>
            <p:cNvGrpSpPr/>
            <p:nvPr/>
          </p:nvGrpSpPr>
          <p:grpSpPr>
            <a:xfrm>
              <a:off x="8261704" y="4260686"/>
              <a:ext cx="648772" cy="675415"/>
              <a:chOff x="5514592" y="4936645"/>
              <a:chExt cx="648772" cy="675415"/>
            </a:xfrm>
          </p:grpSpPr>
          <p:sp>
            <p:nvSpPr>
              <p:cNvPr id="13" name="円/楕円 12"/>
              <p:cNvSpPr>
                <a:spLocks/>
              </p:cNvSpPr>
              <p:nvPr/>
            </p:nvSpPr>
            <p:spPr>
              <a:xfrm>
                <a:off x="5559228" y="5288060"/>
                <a:ext cx="324000" cy="324000"/>
              </a:xfrm>
              <a:prstGeom prst="ellipse">
                <a:avLst/>
              </a:prstGeom>
              <a:solidFill>
                <a:srgbClr val="FFC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円/楕円 42"/>
              <p:cNvSpPr>
                <a:spLocks noChangeAspect="1"/>
              </p:cNvSpPr>
              <p:nvPr/>
            </p:nvSpPr>
            <p:spPr>
              <a:xfrm>
                <a:off x="5922020" y="5394745"/>
                <a:ext cx="108000" cy="108000"/>
              </a:xfrm>
              <a:prstGeom prst="ellipse">
                <a:avLst/>
              </a:prstGeom>
              <a:solidFill>
                <a:srgbClr val="FF00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上矢印 13"/>
              <p:cNvSpPr/>
              <p:nvPr/>
            </p:nvSpPr>
            <p:spPr>
              <a:xfrm>
                <a:off x="5684724" y="5167954"/>
                <a:ext cx="73008" cy="207906"/>
              </a:xfrm>
              <a:prstGeom prst="up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上矢印 44"/>
              <p:cNvSpPr/>
              <p:nvPr/>
            </p:nvSpPr>
            <p:spPr>
              <a:xfrm>
                <a:off x="5949911" y="5282174"/>
                <a:ext cx="45719" cy="94506"/>
              </a:xfrm>
              <a:prstGeom prst="up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p:cNvSpPr txBox="1"/>
              <p:nvPr/>
            </p:nvSpPr>
            <p:spPr>
              <a:xfrm>
                <a:off x="5514592" y="4936645"/>
                <a:ext cx="380232" cy="261610"/>
              </a:xfrm>
              <a:prstGeom prst="rect">
                <a:avLst/>
              </a:prstGeom>
              <a:noFill/>
            </p:spPr>
            <p:txBody>
              <a:bodyPr wrap="none" rtlCol="0">
                <a:spAutoFit/>
              </a:bodyPr>
              <a:lstStyle/>
              <a:p>
                <a:r>
                  <a:rPr kumimoji="1" lang="en-US" altLang="ja-JP" sz="1100" dirty="0" smtClean="0">
                    <a:latin typeface="Arial Unicode MS" panose="020B0604020202020204" pitchFamily="50" charset="-128"/>
                    <a:ea typeface="Arial Unicode MS" panose="020B0604020202020204" pitchFamily="50" charset="-128"/>
                    <a:cs typeface="Arial Unicode MS" panose="020B0604020202020204" pitchFamily="50" charset="-128"/>
                  </a:rPr>
                  <a:t>3/2</a:t>
                </a:r>
                <a:endParaRPr kumimoji="1" lang="ja-JP" altLang="en-US" sz="11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47" name="テキスト ボックス 46"/>
              <p:cNvSpPr txBox="1"/>
              <p:nvPr/>
            </p:nvSpPr>
            <p:spPr>
              <a:xfrm>
                <a:off x="5783132" y="5050263"/>
                <a:ext cx="380232" cy="261610"/>
              </a:xfrm>
              <a:prstGeom prst="rect">
                <a:avLst/>
              </a:prstGeom>
              <a:noFill/>
            </p:spPr>
            <p:txBody>
              <a:bodyPr wrap="none" rtlCol="0">
                <a:spAutoFit/>
              </a:bodyPr>
              <a:lstStyle/>
              <a:p>
                <a:r>
                  <a:rPr lang="en-US" altLang="ja-JP" sz="1100" dirty="0">
                    <a:latin typeface="Arial Unicode MS" panose="020B0604020202020204" pitchFamily="50" charset="-128"/>
                    <a:ea typeface="Arial Unicode MS" panose="020B0604020202020204" pitchFamily="50" charset="-128"/>
                    <a:cs typeface="Arial Unicode MS" panose="020B0604020202020204" pitchFamily="50" charset="-128"/>
                  </a:rPr>
                  <a:t>1</a:t>
                </a:r>
                <a:r>
                  <a:rPr kumimoji="1" lang="en-US" altLang="ja-JP" sz="1100" dirty="0" smtClean="0">
                    <a:latin typeface="Arial Unicode MS" panose="020B0604020202020204" pitchFamily="50" charset="-128"/>
                    <a:ea typeface="Arial Unicode MS" panose="020B0604020202020204" pitchFamily="50" charset="-128"/>
                    <a:cs typeface="Arial Unicode MS" panose="020B0604020202020204" pitchFamily="50" charset="-128"/>
                  </a:rPr>
                  <a:t>/2</a:t>
                </a:r>
                <a:endParaRPr kumimoji="1" lang="ja-JP" altLang="en-US" sz="11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sp>
          <p:nvSpPr>
            <p:cNvPr id="49" name="正方形/長方形 48"/>
            <p:cNvSpPr/>
            <p:nvPr/>
          </p:nvSpPr>
          <p:spPr>
            <a:xfrm>
              <a:off x="8333753" y="3402942"/>
              <a:ext cx="530532" cy="19566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テキスト ボックス 49"/>
            <p:cNvSpPr txBox="1"/>
            <p:nvPr/>
          </p:nvSpPr>
          <p:spPr>
            <a:xfrm>
              <a:off x="6557267" y="4471824"/>
              <a:ext cx="1736373" cy="523220"/>
            </a:xfrm>
            <a:prstGeom prst="rect">
              <a:avLst/>
            </a:prstGeom>
            <a:noFill/>
          </p:spPr>
          <p:txBody>
            <a:bodyPr wrap="none" rtlCol="0">
              <a:spAutoFit/>
            </a:bodyPr>
            <a:lstStyle/>
            <a:p>
              <a:r>
                <a:rPr lang="en-US" altLang="ja-JP" sz="1400" b="1"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a</a:t>
              </a:r>
              <a:r>
                <a:rPr lang="en-US" altLang="ja-JP" sz="1400" b="1" dirty="0" smtClean="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tomic and </a:t>
              </a:r>
            </a:p>
            <a:p>
              <a:r>
                <a:rPr lang="en-US" altLang="ja-JP" sz="1400" b="1" dirty="0" smtClean="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nuclear polarization</a:t>
              </a:r>
              <a:endParaRPr kumimoji="1" lang="ja-JP" altLang="en-US" sz="1400" b="1"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cxnSp>
          <p:nvCxnSpPr>
            <p:cNvPr id="53" name="直線コネクタ 52"/>
            <p:cNvCxnSpPr/>
            <p:nvPr/>
          </p:nvCxnSpPr>
          <p:spPr>
            <a:xfrm>
              <a:off x="8331734" y="3330737"/>
              <a:ext cx="4680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21" name="スライド番号プレースホルダー 20"/>
          <p:cNvSpPr>
            <a:spLocks noGrp="1"/>
          </p:cNvSpPr>
          <p:nvPr>
            <p:ph type="sldNum" sz="quarter" idx="12"/>
          </p:nvPr>
        </p:nvSpPr>
        <p:spPr/>
        <p:txBody>
          <a:bodyPr/>
          <a:lstStyle/>
          <a:p>
            <a:fld id="{5C7EEE2D-5C00-4DF6-A47D-E3018D58D5A7}" type="slidenum">
              <a:rPr kumimoji="1" lang="ja-JP" altLang="en-US" sz="1400" smtClean="0"/>
              <a:t>28</a:t>
            </a:fld>
            <a:endParaRPr kumimoji="1" lang="ja-JP" altLang="en-US" dirty="0"/>
          </a:p>
        </p:txBody>
      </p:sp>
      <p:sp>
        <p:nvSpPr>
          <p:cNvPr id="2" name="テキスト ボックス 1"/>
          <p:cNvSpPr txBox="1"/>
          <p:nvPr/>
        </p:nvSpPr>
        <p:spPr>
          <a:xfrm>
            <a:off x="3897603" y="293980"/>
            <a:ext cx="1835759" cy="523220"/>
          </a:xfrm>
          <a:prstGeom prst="rect">
            <a:avLst/>
          </a:prstGeom>
          <a:noFill/>
        </p:spPr>
        <p:txBody>
          <a:bodyPr wrap="none" rtlCol="0">
            <a:spAutoFit/>
          </a:bodyPr>
          <a:lstStyle/>
          <a:p>
            <a:r>
              <a:rPr lang="en-US" altLang="ja-JP" sz="2800" b="1" dirty="0">
                <a:solidFill>
                  <a:srgbClr val="FF0000"/>
                </a:solidFill>
              </a:rPr>
              <a:t>a</a:t>
            </a:r>
            <a:r>
              <a:rPr kumimoji="1" lang="en-US" altLang="ja-JP" sz="2800" b="1" dirty="0" smtClean="0">
                <a:solidFill>
                  <a:srgbClr val="FF0000"/>
                </a:solidFill>
              </a:rPr>
              <a:t>lkali atom</a:t>
            </a:r>
            <a:endParaRPr kumimoji="1" lang="ja-JP" altLang="en-US" sz="2800" b="1" dirty="0">
              <a:solidFill>
                <a:srgbClr val="FF0000"/>
              </a:solidFill>
            </a:endParaRPr>
          </a:p>
        </p:txBody>
      </p:sp>
    </p:spTree>
    <p:extLst>
      <p:ext uri="{BB962C8B-B14F-4D97-AF65-F5344CB8AC3E}">
        <p14:creationId xmlns:p14="http://schemas.microsoft.com/office/powerpoint/2010/main" val="3934397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inVertical)">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barn(inVertical)">
                                      <p:cBhvr>
                                        <p:cTn id="1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4294967295"/>
          </p:nvPr>
        </p:nvSpPr>
        <p:spPr/>
        <p:txBody>
          <a:bodyPr/>
          <a:lstStyle/>
          <a:p>
            <a:fld id="{5C7EEE2D-5C00-4DF6-A47D-E3018D58D5A7}" type="slidenum">
              <a:rPr kumimoji="1" lang="ja-JP" altLang="en-US" smtClean="0"/>
              <a:t>29</a:t>
            </a:fld>
            <a:endParaRPr kumimoji="1" lang="ja-JP" altLang="en-US"/>
          </a:p>
        </p:txBody>
      </p:sp>
      <p:sp>
        <p:nvSpPr>
          <p:cNvPr id="5" name="角丸四角形 4"/>
          <p:cNvSpPr/>
          <p:nvPr/>
        </p:nvSpPr>
        <p:spPr>
          <a:xfrm>
            <a:off x="940483" y="1527977"/>
            <a:ext cx="7270811" cy="4828376"/>
          </a:xfrm>
          <a:prstGeom prst="round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7" name="グラフ 6"/>
          <p:cNvGraphicFramePr>
            <a:graphicFrameLocks/>
          </p:cNvGraphicFramePr>
          <p:nvPr>
            <p:extLst/>
          </p:nvPr>
        </p:nvGraphicFramePr>
        <p:xfrm>
          <a:off x="2099640" y="3053696"/>
          <a:ext cx="5143738" cy="2452833"/>
        </p:xfrm>
        <a:graphic>
          <a:graphicData uri="http://schemas.openxmlformats.org/drawingml/2006/chart">
            <c:chart xmlns:c="http://schemas.openxmlformats.org/drawingml/2006/chart" xmlns:r="http://schemas.openxmlformats.org/officeDocument/2006/relationships" r:id="rId3"/>
          </a:graphicData>
        </a:graphic>
      </p:graphicFrame>
      <p:sp>
        <p:nvSpPr>
          <p:cNvPr id="8" name="正方形/長方形 7"/>
          <p:cNvSpPr/>
          <p:nvPr/>
        </p:nvSpPr>
        <p:spPr>
          <a:xfrm>
            <a:off x="2456256" y="3190856"/>
            <a:ext cx="4626864" cy="2157984"/>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1943268" y="3382880"/>
            <a:ext cx="476412" cy="369332"/>
          </a:xfrm>
          <a:prstGeom prst="rect">
            <a:avLst/>
          </a:prstGeom>
          <a:solidFill>
            <a:schemeClr val="bg1"/>
          </a:solidFill>
        </p:spPr>
        <p:txBody>
          <a:bodyPr wrap="none" rtlCol="0">
            <a:spAutoFit/>
          </a:bodyPr>
          <a:lstStyle/>
          <a:p>
            <a:r>
              <a:rPr kumimoji="1" lang="en-US" altLang="ja-JP" dirty="0" smtClean="0"/>
              <a:t>0.6</a:t>
            </a:r>
            <a:endParaRPr kumimoji="1" lang="ja-JP" altLang="en-US" dirty="0"/>
          </a:p>
        </p:txBody>
      </p:sp>
      <p:sp>
        <p:nvSpPr>
          <p:cNvPr id="10" name="テキスト ボックス 9"/>
          <p:cNvSpPr txBox="1"/>
          <p:nvPr/>
        </p:nvSpPr>
        <p:spPr>
          <a:xfrm>
            <a:off x="1872735" y="4220556"/>
            <a:ext cx="546945" cy="369332"/>
          </a:xfrm>
          <a:prstGeom prst="rect">
            <a:avLst/>
          </a:prstGeom>
          <a:solidFill>
            <a:schemeClr val="bg1"/>
          </a:solidFill>
        </p:spPr>
        <p:txBody>
          <a:bodyPr wrap="none" rtlCol="0">
            <a:spAutoFit/>
          </a:bodyPr>
          <a:lstStyle/>
          <a:p>
            <a:r>
              <a:rPr kumimoji="1" lang="en-US" altLang="ja-JP" dirty="0" smtClean="0"/>
              <a:t>-0.4</a:t>
            </a:r>
            <a:endParaRPr kumimoji="1" lang="ja-JP" altLang="en-US" dirty="0"/>
          </a:p>
        </p:txBody>
      </p:sp>
      <p:sp>
        <p:nvSpPr>
          <p:cNvPr id="11" name="テキスト ボックス 10"/>
          <p:cNvSpPr txBox="1"/>
          <p:nvPr/>
        </p:nvSpPr>
        <p:spPr>
          <a:xfrm>
            <a:off x="1872735" y="4757266"/>
            <a:ext cx="553357" cy="369332"/>
          </a:xfrm>
          <a:prstGeom prst="rect">
            <a:avLst/>
          </a:prstGeom>
          <a:solidFill>
            <a:schemeClr val="bg1"/>
          </a:solidFill>
        </p:spPr>
        <p:txBody>
          <a:bodyPr wrap="none" rtlCol="0">
            <a:spAutoFit/>
          </a:bodyPr>
          <a:lstStyle/>
          <a:p>
            <a:r>
              <a:rPr kumimoji="1" lang="en-US" altLang="ja-JP" dirty="0" smtClean="0">
                <a:latin typeface="Cambria Math" panose="02040503050406030204" pitchFamily="18" charset="0"/>
                <a:ea typeface="Cambria Math" panose="02040503050406030204" pitchFamily="18" charset="0"/>
              </a:rPr>
              <a:t>-</a:t>
            </a:r>
            <a:r>
              <a:rPr kumimoji="1" lang="en-US" altLang="ja-JP" dirty="0" smtClean="0"/>
              <a:t>1.0</a:t>
            </a:r>
            <a:endParaRPr kumimoji="1" lang="ja-JP" altLang="en-US" dirty="0"/>
          </a:p>
        </p:txBody>
      </p:sp>
      <p:sp>
        <p:nvSpPr>
          <p:cNvPr id="12" name="テキスト ボックス 11"/>
          <p:cNvSpPr txBox="1"/>
          <p:nvPr/>
        </p:nvSpPr>
        <p:spPr>
          <a:xfrm>
            <a:off x="7153653" y="3382880"/>
            <a:ext cx="623889" cy="369332"/>
          </a:xfrm>
          <a:prstGeom prst="rect">
            <a:avLst/>
          </a:prstGeom>
          <a:solidFill>
            <a:schemeClr val="bg1"/>
          </a:solidFill>
        </p:spPr>
        <p:txBody>
          <a:bodyPr wrap="none" rtlCol="0">
            <a:spAutoFit/>
          </a:bodyPr>
          <a:lstStyle/>
          <a:p>
            <a:r>
              <a:rPr lang="en-US" altLang="ja-JP" dirty="0" smtClean="0"/>
              <a:t>5/2+</a:t>
            </a:r>
            <a:endParaRPr kumimoji="1" lang="ja-JP" altLang="en-US" dirty="0"/>
          </a:p>
        </p:txBody>
      </p:sp>
      <p:sp>
        <p:nvSpPr>
          <p:cNvPr id="13" name="テキスト ボックス 12"/>
          <p:cNvSpPr txBox="1"/>
          <p:nvPr/>
        </p:nvSpPr>
        <p:spPr>
          <a:xfrm>
            <a:off x="7153653" y="4220556"/>
            <a:ext cx="623889" cy="369332"/>
          </a:xfrm>
          <a:prstGeom prst="rect">
            <a:avLst/>
          </a:prstGeom>
          <a:solidFill>
            <a:schemeClr val="bg1"/>
          </a:solidFill>
        </p:spPr>
        <p:txBody>
          <a:bodyPr wrap="none" rtlCol="0">
            <a:spAutoFit/>
          </a:bodyPr>
          <a:lstStyle/>
          <a:p>
            <a:r>
              <a:rPr lang="en-US" altLang="ja-JP" dirty="0" smtClean="0"/>
              <a:t>3/2+</a:t>
            </a:r>
            <a:endParaRPr kumimoji="1" lang="ja-JP" altLang="en-US" dirty="0"/>
          </a:p>
        </p:txBody>
      </p:sp>
      <p:sp>
        <p:nvSpPr>
          <p:cNvPr id="14" name="テキスト ボックス 13"/>
          <p:cNvSpPr txBox="1"/>
          <p:nvPr/>
        </p:nvSpPr>
        <p:spPr>
          <a:xfrm>
            <a:off x="7153653" y="4757266"/>
            <a:ext cx="623889" cy="369332"/>
          </a:xfrm>
          <a:prstGeom prst="rect">
            <a:avLst/>
          </a:prstGeom>
          <a:solidFill>
            <a:schemeClr val="bg1"/>
          </a:solidFill>
        </p:spPr>
        <p:txBody>
          <a:bodyPr wrap="none" rtlCol="0">
            <a:spAutoFit/>
          </a:bodyPr>
          <a:lstStyle/>
          <a:p>
            <a:r>
              <a:rPr lang="en-US" altLang="ja-JP" dirty="0" smtClean="0"/>
              <a:t>1/2+</a:t>
            </a:r>
            <a:endParaRPr kumimoji="1" lang="ja-JP" altLang="en-US" dirty="0"/>
          </a:p>
        </p:txBody>
      </p:sp>
      <p:sp>
        <p:nvSpPr>
          <p:cNvPr id="16" name="テキスト ボックス 15"/>
          <p:cNvSpPr txBox="1"/>
          <p:nvPr/>
        </p:nvSpPr>
        <p:spPr>
          <a:xfrm>
            <a:off x="5079654" y="3644438"/>
            <a:ext cx="1148071" cy="707886"/>
          </a:xfrm>
          <a:prstGeom prst="rect">
            <a:avLst/>
          </a:prstGeom>
          <a:solidFill>
            <a:schemeClr val="bg1"/>
          </a:solidFill>
          <a:ln>
            <a:solidFill>
              <a:schemeClr val="tx1"/>
            </a:solidFill>
          </a:ln>
        </p:spPr>
        <p:txBody>
          <a:bodyPr wrap="none" rtlCol="0">
            <a:spAutoFit/>
          </a:bodyPr>
          <a:lstStyle/>
          <a:p>
            <a:r>
              <a:rPr lang="en-US" altLang="ja-JP" sz="2000" dirty="0" smtClean="0"/>
              <a:t>50 </a:t>
            </a:r>
            <a:r>
              <a:rPr lang="en-US" altLang="ja-JP" sz="2000" dirty="0" err="1" smtClean="0"/>
              <a:t>pps</a:t>
            </a:r>
            <a:endParaRPr lang="en-US" altLang="ja-JP" sz="2000" dirty="0" smtClean="0"/>
          </a:p>
          <a:p>
            <a:r>
              <a:rPr kumimoji="1" lang="en-US" altLang="ja-JP" sz="2000" i="1" dirty="0" smtClean="0">
                <a:latin typeface="Times New Roman" panose="02020603050405020304" pitchFamily="18" charset="0"/>
                <a:cs typeface="Times New Roman" panose="02020603050405020304" pitchFamily="18" charset="0"/>
              </a:rPr>
              <a:t>P</a:t>
            </a:r>
            <a:r>
              <a:rPr kumimoji="1" lang="en-US" altLang="ja-JP" sz="2000" dirty="0" smtClean="0">
                <a:latin typeface="Times New Roman" panose="02020603050405020304" pitchFamily="18" charset="0"/>
                <a:cs typeface="Times New Roman" panose="02020603050405020304" pitchFamily="18" charset="0"/>
              </a:rPr>
              <a:t> = 30 %</a:t>
            </a:r>
            <a:endParaRPr kumimoji="1" lang="ja-JP" altLang="en-US" sz="2000" dirty="0">
              <a:latin typeface="Times New Roman" panose="02020603050405020304" pitchFamily="18" charset="0"/>
              <a:cs typeface="Times New Roman" panose="02020603050405020304" pitchFamily="18" charset="0"/>
            </a:endParaRPr>
          </a:p>
        </p:txBody>
      </p:sp>
      <p:sp>
        <p:nvSpPr>
          <p:cNvPr id="17" name="テキスト ボックス 16"/>
          <p:cNvSpPr txBox="1"/>
          <p:nvPr/>
        </p:nvSpPr>
        <p:spPr>
          <a:xfrm rot="16200000">
            <a:off x="1362981" y="3923360"/>
            <a:ext cx="434734" cy="584775"/>
          </a:xfrm>
          <a:prstGeom prst="rect">
            <a:avLst/>
          </a:prstGeom>
          <a:noFill/>
        </p:spPr>
        <p:txBody>
          <a:bodyPr wrap="none" rtlCol="0">
            <a:spAutoFit/>
          </a:bodyPr>
          <a:lstStyle/>
          <a:p>
            <a:r>
              <a:rPr lang="en-US" altLang="ja-JP" sz="3200" i="1" dirty="0" smtClean="0">
                <a:latin typeface="Times New Roman" panose="02020603050405020304" pitchFamily="18" charset="0"/>
                <a:cs typeface="Times New Roman" panose="02020603050405020304" pitchFamily="18" charset="0"/>
              </a:rPr>
              <a:t>A</a:t>
            </a:r>
            <a:endParaRPr kumimoji="1" lang="ja-JP" altLang="en-US" sz="3200" i="1" dirty="0">
              <a:latin typeface="Times New Roman" panose="02020603050405020304" pitchFamily="18" charset="0"/>
              <a:cs typeface="Times New Roman" panose="02020603050405020304" pitchFamily="18" charset="0"/>
            </a:endParaRPr>
          </a:p>
        </p:txBody>
      </p:sp>
      <p:sp>
        <p:nvSpPr>
          <p:cNvPr id="19" name="正方形/長方形 18"/>
          <p:cNvSpPr/>
          <p:nvPr/>
        </p:nvSpPr>
        <p:spPr>
          <a:xfrm>
            <a:off x="1657772" y="201419"/>
            <a:ext cx="5828455" cy="819523"/>
          </a:xfrm>
          <a:prstGeom prst="rect">
            <a:avLst/>
          </a:prstGeom>
          <a:solidFill>
            <a:schemeClr val="accent6">
              <a:lumMod val="40000"/>
              <a:lumOff val="60000"/>
              <a:alpha val="5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タイトル 1"/>
          <p:cNvSpPr txBox="1">
            <a:spLocks/>
          </p:cNvSpPr>
          <p:nvPr/>
        </p:nvSpPr>
        <p:spPr>
          <a:xfrm>
            <a:off x="1779152" y="329858"/>
            <a:ext cx="5599070" cy="57590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3200" kern="1200">
                <a:solidFill>
                  <a:schemeClr val="tx1"/>
                </a:solidFill>
                <a:latin typeface="+mj-lt"/>
                <a:ea typeface="+mj-ea"/>
                <a:cs typeface="+mj-cs"/>
              </a:defRPr>
            </a:lvl1pPr>
          </a:lstStyle>
          <a:p>
            <a:r>
              <a:rPr lang="en-US" altLang="ja-JP" sz="2400" dirty="0" smtClean="0">
                <a:latin typeface="Arial Unicode MS" panose="020B0604020202020204" pitchFamily="50" charset="-128"/>
                <a:ea typeface="Arial Unicode MS" panose="020B0604020202020204" pitchFamily="50" charset="-128"/>
                <a:cs typeface="Arial Unicode MS" panose="020B0604020202020204" pitchFamily="50" charset="-128"/>
              </a:rPr>
              <a:t>How to assign spin-parity of </a:t>
            </a:r>
            <a:r>
              <a:rPr lang="en-US" altLang="ja-JP" sz="2400" baseline="30000" dirty="0" smtClean="0">
                <a:latin typeface="Arial Unicode MS" panose="020B0604020202020204" pitchFamily="50" charset="-128"/>
                <a:ea typeface="Arial Unicode MS" panose="020B0604020202020204" pitchFamily="50" charset="-128"/>
                <a:cs typeface="Arial Unicode MS" panose="020B0604020202020204" pitchFamily="50" charset="-128"/>
              </a:rPr>
              <a:t>31</a:t>
            </a:r>
            <a:r>
              <a:rPr lang="en-US" altLang="ja-JP" sz="2400" dirty="0" smtClean="0">
                <a:latin typeface="Arial Unicode MS" panose="020B0604020202020204" pitchFamily="50" charset="-128"/>
                <a:ea typeface="Arial Unicode MS" panose="020B0604020202020204" pitchFamily="50" charset="-128"/>
                <a:cs typeface="Arial Unicode MS" panose="020B0604020202020204" pitchFamily="50" charset="-128"/>
              </a:rPr>
              <a:t>Mg states</a:t>
            </a:r>
            <a:endParaRPr lang="ja-JP" altLang="en-US" sz="24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1" name="テキスト ボックス 20"/>
          <p:cNvSpPr txBox="1"/>
          <p:nvPr/>
        </p:nvSpPr>
        <p:spPr>
          <a:xfrm>
            <a:off x="2369532" y="1868338"/>
            <a:ext cx="4404933" cy="830997"/>
          </a:xfrm>
          <a:prstGeom prst="rect">
            <a:avLst/>
          </a:prstGeom>
          <a:noFill/>
        </p:spPr>
        <p:txBody>
          <a:bodyPr wrap="square" rtlCol="0">
            <a:spAutoFit/>
          </a:bodyPr>
          <a:lstStyle/>
          <a:p>
            <a:r>
              <a:rPr kumimoji="1" lang="en-US" altLang="ja-JP" sz="2400" dirty="0" smtClean="0">
                <a:latin typeface="Arial Unicode MS" panose="020B0604020202020204" pitchFamily="50" charset="-128"/>
                <a:ea typeface="Arial Unicode MS" panose="020B0604020202020204" pitchFamily="50" charset="-128"/>
                <a:cs typeface="Arial Unicode MS" panose="020B0604020202020204" pitchFamily="50" charset="-128"/>
              </a:rPr>
              <a:t>High polarization is essential for radioactive nuclear beams.</a:t>
            </a:r>
            <a:endParaRPr kumimoji="1" lang="ja-JP" altLang="en-US" sz="24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cxnSp>
        <p:nvCxnSpPr>
          <p:cNvPr id="28" name="直線コネクタ 27"/>
          <p:cNvCxnSpPr/>
          <p:nvPr/>
        </p:nvCxnSpPr>
        <p:spPr>
          <a:xfrm flipH="1">
            <a:off x="3860804" y="4313639"/>
            <a:ext cx="0" cy="882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円/楕円 28"/>
          <p:cNvSpPr>
            <a:spLocks noChangeAspect="1"/>
          </p:cNvSpPr>
          <p:nvPr/>
        </p:nvSpPr>
        <p:spPr>
          <a:xfrm>
            <a:off x="3788804" y="4696380"/>
            <a:ext cx="144000" cy="144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2" name="直線コネクタ 31"/>
          <p:cNvCxnSpPr/>
          <p:nvPr/>
        </p:nvCxnSpPr>
        <p:spPr>
          <a:xfrm>
            <a:off x="2433996" y="4406981"/>
            <a:ext cx="4626864" cy="0"/>
          </a:xfrm>
          <a:prstGeom prst="line">
            <a:avLst/>
          </a:prstGeom>
          <a:ln w="25400">
            <a:solidFill>
              <a:srgbClr val="FFC000"/>
            </a:solidFill>
          </a:ln>
        </p:spPr>
        <p:style>
          <a:lnRef idx="1">
            <a:schemeClr val="accent1"/>
          </a:lnRef>
          <a:fillRef idx="0">
            <a:schemeClr val="accent1"/>
          </a:fillRef>
          <a:effectRef idx="0">
            <a:schemeClr val="accent1"/>
          </a:effectRef>
          <a:fontRef idx="minor">
            <a:schemeClr val="tx1"/>
          </a:fontRef>
        </p:style>
      </p:cxnSp>
      <p:sp>
        <p:nvSpPr>
          <p:cNvPr id="34" name="円/楕円 33"/>
          <p:cNvSpPr>
            <a:spLocks noChangeAspect="1"/>
          </p:cNvSpPr>
          <p:nvPr/>
        </p:nvSpPr>
        <p:spPr>
          <a:xfrm>
            <a:off x="5399494" y="4760924"/>
            <a:ext cx="154674" cy="154674"/>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3" name="直線コネクタ 32"/>
          <p:cNvCxnSpPr/>
          <p:nvPr/>
        </p:nvCxnSpPr>
        <p:spPr>
          <a:xfrm>
            <a:off x="2433996" y="3538301"/>
            <a:ext cx="4626864" cy="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sp>
        <p:nvSpPr>
          <p:cNvPr id="15" name="テキスト ボックス 14"/>
          <p:cNvSpPr txBox="1"/>
          <p:nvPr/>
        </p:nvSpPr>
        <p:spPr>
          <a:xfrm>
            <a:off x="3267783" y="3290495"/>
            <a:ext cx="1510350" cy="707886"/>
          </a:xfrm>
          <a:prstGeom prst="rect">
            <a:avLst/>
          </a:prstGeom>
          <a:solidFill>
            <a:schemeClr val="bg1"/>
          </a:solidFill>
          <a:ln>
            <a:solidFill>
              <a:schemeClr val="tx1"/>
            </a:solidFill>
          </a:ln>
        </p:spPr>
        <p:txBody>
          <a:bodyPr wrap="none" rtlCol="0">
            <a:spAutoFit/>
          </a:bodyPr>
          <a:lstStyle/>
          <a:p>
            <a:r>
              <a:rPr lang="ja-JP" altLang="en-US" sz="2000" dirty="0" smtClean="0"/>
              <a:t> </a:t>
            </a:r>
            <a:r>
              <a:rPr lang="en-US" altLang="ja-JP" sz="2000" dirty="0" smtClean="0">
                <a:latin typeface="Arial Unicode MS" panose="020B0604020202020204" pitchFamily="50" charset="-128"/>
                <a:ea typeface="Arial Unicode MS" panose="020B0604020202020204" pitchFamily="50" charset="-128"/>
                <a:cs typeface="Arial Unicode MS" panose="020B0604020202020204" pitchFamily="50" charset="-128"/>
              </a:rPr>
              <a:t>10,000 </a:t>
            </a:r>
            <a:r>
              <a:rPr lang="en-US" altLang="ja-JP" sz="2000" dirty="0" err="1" smtClean="0">
                <a:latin typeface="Arial Unicode MS" panose="020B0604020202020204" pitchFamily="50" charset="-128"/>
                <a:ea typeface="Arial Unicode MS" panose="020B0604020202020204" pitchFamily="50" charset="-128"/>
                <a:cs typeface="Arial Unicode MS" panose="020B0604020202020204" pitchFamily="50" charset="-128"/>
              </a:rPr>
              <a:t>pps</a:t>
            </a:r>
            <a:endParaRPr lang="en-US" altLang="ja-JP" sz="2000" dirty="0" smtClean="0">
              <a:latin typeface="Arial Unicode MS" panose="020B0604020202020204" pitchFamily="50" charset="-128"/>
              <a:ea typeface="Arial Unicode MS" panose="020B0604020202020204" pitchFamily="50" charset="-128"/>
              <a:cs typeface="Arial Unicode MS" panose="020B0604020202020204" pitchFamily="50" charset="-128"/>
            </a:endParaRPr>
          </a:p>
          <a:p>
            <a:r>
              <a:rPr kumimoji="1" lang="en-US" altLang="ja-JP" sz="2000" i="1" dirty="0" smtClean="0">
                <a:latin typeface="Times New Roman" panose="02020603050405020304" pitchFamily="18" charset="0"/>
                <a:cs typeface="Times New Roman" panose="02020603050405020304" pitchFamily="18" charset="0"/>
              </a:rPr>
              <a:t>P</a:t>
            </a:r>
            <a:r>
              <a:rPr kumimoji="1" lang="en-US" altLang="ja-JP" sz="2000" dirty="0" smtClean="0">
                <a:latin typeface="Times New Roman" panose="02020603050405020304" pitchFamily="18" charset="0"/>
                <a:cs typeface="Times New Roman" panose="02020603050405020304" pitchFamily="18" charset="0"/>
              </a:rPr>
              <a:t> = 1 %</a:t>
            </a:r>
            <a:endParaRPr kumimoji="1" lang="ja-JP" altLang="en-US" sz="2000" dirty="0">
              <a:latin typeface="Times New Roman" panose="02020603050405020304" pitchFamily="18" charset="0"/>
              <a:cs typeface="Times New Roman" panose="02020603050405020304" pitchFamily="18" charset="0"/>
            </a:endParaRPr>
          </a:p>
        </p:txBody>
      </p:sp>
      <p:cxnSp>
        <p:nvCxnSpPr>
          <p:cNvPr id="31" name="直線コネクタ 30"/>
          <p:cNvCxnSpPr/>
          <p:nvPr/>
        </p:nvCxnSpPr>
        <p:spPr>
          <a:xfrm>
            <a:off x="2456256" y="4930492"/>
            <a:ext cx="4626864" cy="0"/>
          </a:xfrm>
          <a:prstGeom prst="line">
            <a:avLst/>
          </a:prstGeom>
          <a:ln w="25400">
            <a:solidFill>
              <a:srgbClr val="80C535"/>
            </a:solidFill>
          </a:ln>
        </p:spPr>
        <p:style>
          <a:lnRef idx="1">
            <a:schemeClr val="accent1"/>
          </a:lnRef>
          <a:fillRef idx="0">
            <a:schemeClr val="accent1"/>
          </a:fillRef>
          <a:effectRef idx="0">
            <a:schemeClr val="accent1"/>
          </a:effectRef>
          <a:fontRef idx="minor">
            <a:schemeClr val="tx1"/>
          </a:fontRef>
        </p:style>
      </p:cxnSp>
      <p:cxnSp>
        <p:nvCxnSpPr>
          <p:cNvPr id="36" name="直線コネクタ 35"/>
          <p:cNvCxnSpPr/>
          <p:nvPr/>
        </p:nvCxnSpPr>
        <p:spPr>
          <a:xfrm>
            <a:off x="5482467" y="4535136"/>
            <a:ext cx="0" cy="44426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円/楕円 21"/>
          <p:cNvSpPr>
            <a:spLocks noChangeAspect="1"/>
          </p:cNvSpPr>
          <p:nvPr/>
        </p:nvSpPr>
        <p:spPr>
          <a:xfrm>
            <a:off x="5405834" y="4692046"/>
            <a:ext cx="144000" cy="144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ボックス 36"/>
          <p:cNvSpPr txBox="1"/>
          <p:nvPr/>
        </p:nvSpPr>
        <p:spPr>
          <a:xfrm>
            <a:off x="1110398" y="5543486"/>
            <a:ext cx="7035900" cy="369332"/>
          </a:xfrm>
          <a:prstGeom prst="rect">
            <a:avLst/>
          </a:prstGeom>
          <a:noFill/>
        </p:spPr>
        <p:txBody>
          <a:bodyPr wrap="none" rtlCol="0">
            <a:spAutoFit/>
          </a:bodyPr>
          <a:lstStyle/>
          <a:p>
            <a:r>
              <a:rPr lang="en-US" altLang="ja-JP" dirty="0" smtClean="0">
                <a:latin typeface="Symbol" panose="05050102010706020507" pitchFamily="18" charset="2"/>
                <a:ea typeface="Arial Unicode MS" panose="020B0604020202020204" pitchFamily="50" charset="-128"/>
                <a:cs typeface="Arial Unicode MS" panose="020B0604020202020204" pitchFamily="50" charset="-128"/>
              </a:rPr>
              <a:t>b</a:t>
            </a:r>
            <a:r>
              <a:rPr lang="en-US" altLang="ja-JP" dirty="0" smtClean="0">
                <a:latin typeface="Arial Unicode MS" panose="020B0604020202020204" pitchFamily="50" charset="-128"/>
                <a:ea typeface="Arial Unicode MS" panose="020B0604020202020204" pitchFamily="50" charset="-128"/>
                <a:cs typeface="Arial Unicode MS" panose="020B0604020202020204" pitchFamily="50" charset="-128"/>
              </a:rPr>
              <a:t>-branch: 1%,   </a:t>
            </a:r>
            <a:r>
              <a:rPr lang="en-US" altLang="ja-JP" dirty="0" smtClean="0">
                <a:latin typeface="Symbol" panose="05050102010706020507" pitchFamily="18" charset="2"/>
                <a:ea typeface="Arial Unicode MS" panose="020B0604020202020204" pitchFamily="50" charset="-128"/>
                <a:cs typeface="Arial Unicode MS" panose="020B0604020202020204" pitchFamily="50" charset="-128"/>
              </a:rPr>
              <a:t>g</a:t>
            </a:r>
            <a:r>
              <a:rPr lang="en-US" altLang="ja-JP" dirty="0" smtClean="0">
                <a:latin typeface="Arial Unicode MS" panose="020B0604020202020204" pitchFamily="50" charset="-128"/>
                <a:ea typeface="Arial Unicode MS" panose="020B0604020202020204" pitchFamily="50" charset="-128"/>
                <a:cs typeface="Arial Unicode MS" panose="020B0604020202020204" pitchFamily="50" charset="-128"/>
              </a:rPr>
              <a:t>-detection efficiency 1%, 24 </a:t>
            </a:r>
            <a:r>
              <a:rPr lang="en-US" altLang="ja-JP" dirty="0" err="1" smtClean="0">
                <a:latin typeface="Arial Unicode MS" panose="020B0604020202020204" pitchFamily="50" charset="-128"/>
                <a:ea typeface="Arial Unicode MS" panose="020B0604020202020204" pitchFamily="50" charset="-128"/>
                <a:cs typeface="Arial Unicode MS" panose="020B0604020202020204" pitchFamily="50" charset="-128"/>
              </a:rPr>
              <a:t>hrs</a:t>
            </a:r>
            <a:r>
              <a:rPr lang="en-US" altLang="ja-JP" dirty="0" smtClean="0">
                <a:latin typeface="Arial Unicode MS" panose="020B0604020202020204" pitchFamily="50" charset="-128"/>
                <a:ea typeface="Arial Unicode MS" panose="020B0604020202020204" pitchFamily="50" charset="-128"/>
                <a:cs typeface="Arial Unicode MS" panose="020B0604020202020204" pitchFamily="50" charset="-128"/>
              </a:rPr>
              <a:t> accumulation time</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Tree>
    <p:extLst>
      <p:ext uri="{BB962C8B-B14F-4D97-AF65-F5344CB8AC3E}">
        <p14:creationId xmlns:p14="http://schemas.microsoft.com/office/powerpoint/2010/main" val="18163733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u="sng" dirty="0">
                <a:solidFill>
                  <a:srgbClr val="FF0000"/>
                </a:solidFill>
              </a:rPr>
              <a:t>Deformed ground states </a:t>
            </a:r>
            <a:r>
              <a:rPr lang="en-US" altLang="ja-JP" u="sng" dirty="0" smtClean="0"/>
              <a:t>of </a:t>
            </a:r>
            <a:r>
              <a:rPr lang="en-US" altLang="ja-JP" u="sng" dirty="0"/>
              <a:t>neutron rich nuclei with </a:t>
            </a:r>
            <a:r>
              <a:rPr lang="en-US" altLang="ja-JP" i="1" u="sng" dirty="0" smtClean="0"/>
              <a:t>N</a:t>
            </a:r>
            <a:r>
              <a:rPr lang="en-US" altLang="ja-JP" u="sng" dirty="0" smtClean="0"/>
              <a:t>~20</a:t>
            </a:r>
            <a:endParaRPr kumimoji="1" lang="ja-JP" altLang="en-US" u="sng" dirty="0"/>
          </a:p>
        </p:txBody>
      </p:sp>
      <p:sp>
        <p:nvSpPr>
          <p:cNvPr id="4" name="正方形/長方形 3"/>
          <p:cNvSpPr/>
          <p:nvPr/>
        </p:nvSpPr>
        <p:spPr>
          <a:xfrm>
            <a:off x="3560" y="1202449"/>
            <a:ext cx="9158370" cy="4279413"/>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3200" dirty="0">
              <a:solidFill>
                <a:srgbClr val="FF0000"/>
              </a:solidFill>
            </a:endParaRPr>
          </a:p>
        </p:txBody>
      </p:sp>
      <p:pic>
        <p:nvPicPr>
          <p:cNvPr id="5" name="コンテンツ プレースホルダー 6"/>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347708" y="1210066"/>
            <a:ext cx="7104086" cy="3127342"/>
          </a:xfrm>
          <a:prstGeom prst="rect">
            <a:avLst/>
          </a:prstGeom>
        </p:spPr>
      </p:pic>
      <p:sp>
        <p:nvSpPr>
          <p:cNvPr id="6" name="スライド番号プレースホルダー 2"/>
          <p:cNvSpPr>
            <a:spLocks noGrp="1"/>
          </p:cNvSpPr>
          <p:nvPr>
            <p:ph type="sldNum" sz="quarter" idx="4294967295"/>
          </p:nvPr>
        </p:nvSpPr>
        <p:spPr>
          <a:xfrm>
            <a:off x="7027959" y="6414154"/>
            <a:ext cx="2057400" cy="365125"/>
          </a:xfrm>
          <a:prstGeom prst="rect">
            <a:avLst/>
          </a:prstGeom>
        </p:spPr>
        <p:txBody>
          <a:bodyPr/>
          <a:lstStyle/>
          <a:p>
            <a:fld id="{5C7EEE2D-5C00-4DF6-A47D-E3018D58D5A7}" type="slidenum">
              <a:rPr kumimoji="1" lang="ja-JP" altLang="en-US" sz="1400" smtClean="0"/>
              <a:t>3</a:t>
            </a:fld>
            <a:endParaRPr kumimoji="1" lang="ja-JP" altLang="en-US" sz="1400" dirty="0"/>
          </a:p>
        </p:txBody>
      </p:sp>
      <p:sp>
        <p:nvSpPr>
          <p:cNvPr id="7" name="角丸四角形 6"/>
          <p:cNvSpPr/>
          <p:nvPr/>
        </p:nvSpPr>
        <p:spPr>
          <a:xfrm>
            <a:off x="1073375" y="2849706"/>
            <a:ext cx="2068497" cy="461638"/>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178375" y="4345025"/>
            <a:ext cx="2317602" cy="646331"/>
          </a:xfrm>
          <a:prstGeom prst="rect">
            <a:avLst/>
          </a:prstGeom>
          <a:solidFill>
            <a:schemeClr val="bg1"/>
          </a:solidFill>
          <a:ln w="19050">
            <a:solidFill>
              <a:srgbClr val="0070C0"/>
            </a:solidFill>
          </a:ln>
        </p:spPr>
        <p:txBody>
          <a:bodyPr wrap="square" rtlCol="0">
            <a:spAutoFit/>
          </a:bodyPr>
          <a:lstStyle/>
          <a:p>
            <a:r>
              <a:rPr lang="en-US" altLang="ja-JP" sz="1400" dirty="0">
                <a:latin typeface="Arial Unicode MS" panose="020B0604020202020204" pitchFamily="50" charset="-128"/>
                <a:ea typeface="Arial Unicode MS" panose="020B0604020202020204" pitchFamily="50" charset="-128"/>
                <a:cs typeface="Arial Unicode MS" panose="020B0604020202020204" pitchFamily="50" charset="-128"/>
              </a:rPr>
              <a:t>m</a:t>
            </a:r>
            <a:r>
              <a:rPr kumimoji="1" lang="en-US" altLang="ja-JP" sz="1400" dirty="0" smtClean="0">
                <a:latin typeface="Arial Unicode MS" panose="020B0604020202020204" pitchFamily="50" charset="-128"/>
                <a:ea typeface="Arial Unicode MS" panose="020B0604020202020204" pitchFamily="50" charset="-128"/>
                <a:cs typeface="Arial Unicode MS" panose="020B0604020202020204" pitchFamily="50" charset="-128"/>
              </a:rPr>
              <a:t>agnetic moment and </a:t>
            </a:r>
            <a:r>
              <a:rPr lang="en-US" altLang="ja-JP" sz="1400" dirty="0">
                <a:latin typeface="Arial Unicode MS" panose="020B0604020202020204" pitchFamily="50" charset="-128"/>
                <a:ea typeface="Arial Unicode MS" panose="020B0604020202020204" pitchFamily="50" charset="-128"/>
                <a:cs typeface="Arial Unicode MS" panose="020B0604020202020204" pitchFamily="50" charset="-128"/>
              </a:rPr>
              <a:t>s</a:t>
            </a:r>
            <a:r>
              <a:rPr lang="en-US" altLang="ja-JP" sz="1400" dirty="0" smtClean="0">
                <a:latin typeface="Arial Unicode MS" panose="020B0604020202020204" pitchFamily="50" charset="-128"/>
                <a:ea typeface="Arial Unicode MS" panose="020B0604020202020204" pitchFamily="50" charset="-128"/>
                <a:cs typeface="Arial Unicode MS" panose="020B0604020202020204" pitchFamily="50" charset="-128"/>
              </a:rPr>
              <a:t>pin</a:t>
            </a:r>
          </a:p>
          <a:p>
            <a:r>
              <a:rPr lang="en-US" altLang="ja-JP" sz="1050" dirty="0" smtClean="0">
                <a:latin typeface="Arial Unicode MS" panose="020B0604020202020204" pitchFamily="50" charset="-128"/>
                <a:ea typeface="Arial Unicode MS" panose="020B0604020202020204" pitchFamily="50" charset="-128"/>
                <a:cs typeface="Arial Unicode MS" panose="020B0604020202020204" pitchFamily="50" charset="-128"/>
              </a:rPr>
              <a:t>G</a:t>
            </a:r>
            <a:r>
              <a:rPr lang="en-US" altLang="ja-JP" sz="1050" dirty="0">
                <a:latin typeface="Arial Unicode MS" panose="020B0604020202020204" pitchFamily="50" charset="-128"/>
                <a:ea typeface="Arial Unicode MS" panose="020B0604020202020204" pitchFamily="50" charset="-128"/>
                <a:cs typeface="Arial Unicode MS" panose="020B0604020202020204" pitchFamily="50" charset="-128"/>
              </a:rPr>
              <a:t>. Huber et al. </a:t>
            </a:r>
          </a:p>
          <a:p>
            <a:r>
              <a:rPr lang="en-US" altLang="ja-JP" sz="1050" dirty="0">
                <a:latin typeface="Arial Unicode MS" panose="020B0604020202020204" pitchFamily="50" charset="-128"/>
                <a:ea typeface="Arial Unicode MS" panose="020B0604020202020204" pitchFamily="50" charset="-128"/>
                <a:cs typeface="Arial Unicode MS" panose="020B0604020202020204" pitchFamily="50" charset="-128"/>
              </a:rPr>
              <a:t>Phys. Rev. C </a:t>
            </a:r>
            <a:r>
              <a:rPr lang="en-US" altLang="ja-JP" sz="1050" dirty="0" smtClean="0">
                <a:latin typeface="Arial Unicode MS" panose="020B0604020202020204" pitchFamily="50" charset="-128"/>
                <a:ea typeface="Arial Unicode MS" panose="020B0604020202020204" pitchFamily="50" charset="-128"/>
                <a:cs typeface="Arial Unicode MS" panose="020B0604020202020204" pitchFamily="50" charset="-128"/>
              </a:rPr>
              <a:t>18</a:t>
            </a:r>
            <a:r>
              <a:rPr lang="en-US" altLang="ja-JP" sz="1050" dirty="0">
                <a:latin typeface="Arial Unicode MS" panose="020B0604020202020204" pitchFamily="50" charset="-128"/>
                <a:ea typeface="Arial Unicode MS" panose="020B0604020202020204" pitchFamily="50" charset="-128"/>
                <a:cs typeface="Arial Unicode MS" panose="020B0604020202020204" pitchFamily="50" charset="-128"/>
              </a:rPr>
              <a:t> </a:t>
            </a:r>
            <a:r>
              <a:rPr lang="en-US" altLang="ja-JP" sz="1050" dirty="0" smtClean="0">
                <a:latin typeface="Arial Unicode MS" panose="020B0604020202020204" pitchFamily="50" charset="-128"/>
                <a:ea typeface="Arial Unicode MS" panose="020B0604020202020204" pitchFamily="50" charset="-128"/>
                <a:cs typeface="Arial Unicode MS" panose="020B0604020202020204" pitchFamily="50" charset="-128"/>
              </a:rPr>
              <a:t>(1978) 2342</a:t>
            </a:r>
          </a:p>
        </p:txBody>
      </p:sp>
      <p:cxnSp>
        <p:nvCxnSpPr>
          <p:cNvPr id="9" name="直線コネクタ 8"/>
          <p:cNvCxnSpPr/>
          <p:nvPr/>
        </p:nvCxnSpPr>
        <p:spPr>
          <a:xfrm flipH="1">
            <a:off x="813351" y="3352022"/>
            <a:ext cx="438985" cy="1002836"/>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0" name="円/楕円 16"/>
          <p:cNvSpPr/>
          <p:nvPr/>
        </p:nvSpPr>
        <p:spPr>
          <a:xfrm>
            <a:off x="2652122" y="2361433"/>
            <a:ext cx="502327" cy="488273"/>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17"/>
          <p:cNvSpPr/>
          <p:nvPr/>
        </p:nvSpPr>
        <p:spPr>
          <a:xfrm>
            <a:off x="3715023" y="2361433"/>
            <a:ext cx="502327" cy="488273"/>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2" name="直線コネクタ 11"/>
          <p:cNvCxnSpPr>
            <a:stCxn id="11" idx="7"/>
          </p:cNvCxnSpPr>
          <p:nvPr/>
        </p:nvCxnSpPr>
        <p:spPr>
          <a:xfrm flipV="1">
            <a:off x="4143786" y="1748118"/>
            <a:ext cx="2012864" cy="68482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テキスト ボックス 12"/>
          <p:cNvSpPr txBox="1"/>
          <p:nvPr/>
        </p:nvSpPr>
        <p:spPr>
          <a:xfrm>
            <a:off x="6163856" y="1513084"/>
            <a:ext cx="1980041" cy="984885"/>
          </a:xfrm>
          <a:prstGeom prst="rect">
            <a:avLst/>
          </a:prstGeom>
          <a:solidFill>
            <a:schemeClr val="bg1"/>
          </a:solidFill>
          <a:ln>
            <a:solidFill>
              <a:schemeClr val="tx1"/>
            </a:solidFill>
          </a:ln>
        </p:spPr>
        <p:txBody>
          <a:bodyPr wrap="square" rtlCol="0">
            <a:spAutoFit/>
          </a:bodyPr>
          <a:lstStyle/>
          <a:p>
            <a:r>
              <a:rPr kumimoji="1" lang="en-US" altLang="ja-JP" sz="1400" i="1" dirty="0" smtClean="0">
                <a:latin typeface="Arial Unicode MS" panose="020B0604020202020204" pitchFamily="50" charset="-128"/>
                <a:ea typeface="Arial Unicode MS" panose="020B0604020202020204" pitchFamily="50" charset="-128"/>
                <a:cs typeface="Arial Unicode MS" panose="020B0604020202020204" pitchFamily="50" charset="-128"/>
              </a:rPr>
              <a:t>B</a:t>
            </a:r>
            <a:r>
              <a:rPr lang="ja-JP" altLang="en-US" sz="1000" i="1" dirty="0">
                <a:latin typeface="Arial Unicode MS" panose="020B0604020202020204" pitchFamily="50" charset="-128"/>
                <a:ea typeface="Arial Unicode MS" panose="020B0604020202020204" pitchFamily="50" charset="-128"/>
                <a:cs typeface="Arial Unicode MS" panose="020B0604020202020204" pitchFamily="50" charset="-128"/>
              </a:rPr>
              <a:t> </a:t>
            </a:r>
            <a:r>
              <a:rPr kumimoji="1" lang="en-US" altLang="ja-JP" sz="1400" dirty="0" smtClean="0">
                <a:latin typeface="Arial Unicode MS" panose="020B0604020202020204" pitchFamily="50" charset="-128"/>
                <a:ea typeface="Arial Unicode MS" panose="020B0604020202020204" pitchFamily="50" charset="-128"/>
                <a:cs typeface="Arial Unicode MS" panose="020B0604020202020204" pitchFamily="50" charset="-128"/>
              </a:rPr>
              <a:t>(E2)</a:t>
            </a:r>
          </a:p>
          <a:p>
            <a:r>
              <a:rPr lang="nb-NO" altLang="ja-JP" sz="1050" dirty="0">
                <a:latin typeface="Arial Unicode MS" panose="020B0604020202020204" pitchFamily="50" charset="-128"/>
                <a:ea typeface="Arial Unicode MS" panose="020B0604020202020204" pitchFamily="50" charset="-128"/>
                <a:cs typeface="Arial Unicode MS" panose="020B0604020202020204" pitchFamily="50" charset="-128"/>
              </a:rPr>
              <a:t>T. Motobayashi et al., </a:t>
            </a:r>
          </a:p>
          <a:p>
            <a:r>
              <a:rPr lang="nb-NO" altLang="ja-JP" sz="1050" dirty="0">
                <a:latin typeface="Arial Unicode MS" panose="020B0604020202020204" pitchFamily="50" charset="-128"/>
                <a:ea typeface="Arial Unicode MS" panose="020B0604020202020204" pitchFamily="50" charset="-128"/>
                <a:cs typeface="Arial Unicode MS" panose="020B0604020202020204" pitchFamily="50" charset="-128"/>
              </a:rPr>
              <a:t>Phys. Rev. Lett. </a:t>
            </a:r>
            <a:r>
              <a:rPr lang="nb-NO" altLang="ja-JP" sz="1050" dirty="0" smtClean="0">
                <a:latin typeface="Arial Unicode MS" panose="020B0604020202020204" pitchFamily="50" charset="-128"/>
                <a:ea typeface="Arial Unicode MS" panose="020B0604020202020204" pitchFamily="50" charset="-128"/>
                <a:cs typeface="Arial Unicode MS" panose="020B0604020202020204" pitchFamily="50" charset="-128"/>
              </a:rPr>
              <a:t>346 (1994) 9</a:t>
            </a:r>
            <a:endParaRPr lang="en-US" altLang="ja-JP" sz="1050" dirty="0">
              <a:latin typeface="Arial Unicode MS" panose="020B0604020202020204" pitchFamily="50" charset="-128"/>
              <a:ea typeface="Arial Unicode MS" panose="020B0604020202020204" pitchFamily="50" charset="-128"/>
              <a:cs typeface="Arial Unicode MS" panose="020B0604020202020204" pitchFamily="50" charset="-128"/>
            </a:endParaRPr>
          </a:p>
          <a:p>
            <a:r>
              <a:rPr lang="en-US" altLang="ja-JP" sz="1050" dirty="0">
                <a:latin typeface="Arial Unicode MS" panose="020B0604020202020204" pitchFamily="50" charset="-128"/>
                <a:ea typeface="Arial Unicode MS" panose="020B0604020202020204" pitchFamily="50" charset="-128"/>
                <a:cs typeface="Arial Unicode MS" panose="020B0604020202020204" pitchFamily="50" charset="-128"/>
              </a:rPr>
              <a:t>H. Iwasaki et al</a:t>
            </a:r>
            <a:r>
              <a:rPr lang="en-US" altLang="ja-JP" sz="1050" dirty="0" smtClean="0">
                <a:latin typeface="Arial Unicode MS" panose="020B0604020202020204" pitchFamily="50" charset="-128"/>
                <a:ea typeface="Arial Unicode MS" panose="020B0604020202020204" pitchFamily="50" charset="-128"/>
                <a:cs typeface="Arial Unicode MS" panose="020B0604020202020204" pitchFamily="50" charset="-128"/>
              </a:rPr>
              <a:t>.,</a:t>
            </a:r>
            <a:endParaRPr lang="en-US" altLang="ja-JP" sz="1050" dirty="0">
              <a:latin typeface="Arial Unicode MS" panose="020B0604020202020204" pitchFamily="50" charset="-128"/>
              <a:ea typeface="Arial Unicode MS" panose="020B0604020202020204" pitchFamily="50" charset="-128"/>
              <a:cs typeface="Arial Unicode MS" panose="020B0604020202020204" pitchFamily="50" charset="-128"/>
            </a:endParaRPr>
          </a:p>
          <a:p>
            <a:r>
              <a:rPr lang="en-US" altLang="ja-JP" sz="1050" dirty="0">
                <a:latin typeface="Arial Unicode MS" panose="020B0604020202020204" pitchFamily="50" charset="-128"/>
                <a:ea typeface="Arial Unicode MS" panose="020B0604020202020204" pitchFamily="50" charset="-128"/>
                <a:cs typeface="Arial Unicode MS" panose="020B0604020202020204" pitchFamily="50" charset="-128"/>
              </a:rPr>
              <a:t>Phys. </a:t>
            </a:r>
            <a:r>
              <a:rPr lang="en-US" altLang="ja-JP" sz="1050" dirty="0" err="1">
                <a:latin typeface="Arial Unicode MS" panose="020B0604020202020204" pitchFamily="50" charset="-128"/>
                <a:ea typeface="Arial Unicode MS" panose="020B0604020202020204" pitchFamily="50" charset="-128"/>
                <a:cs typeface="Arial Unicode MS" panose="020B0604020202020204" pitchFamily="50" charset="-128"/>
              </a:rPr>
              <a:t>Lett</a:t>
            </a:r>
            <a:r>
              <a:rPr lang="en-US" altLang="ja-JP" sz="1050" dirty="0">
                <a:latin typeface="Arial Unicode MS" panose="020B0604020202020204" pitchFamily="50" charset="-128"/>
                <a:ea typeface="Arial Unicode MS" panose="020B0604020202020204" pitchFamily="50" charset="-128"/>
                <a:cs typeface="Arial Unicode MS" panose="020B0604020202020204" pitchFamily="50" charset="-128"/>
              </a:rPr>
              <a:t>. B </a:t>
            </a:r>
            <a:r>
              <a:rPr lang="en-US" altLang="ja-JP" sz="1050" dirty="0" smtClean="0">
                <a:latin typeface="Arial Unicode MS" panose="020B0604020202020204" pitchFamily="50" charset="-128"/>
                <a:ea typeface="Arial Unicode MS" panose="020B0604020202020204" pitchFamily="50" charset="-128"/>
                <a:cs typeface="Arial Unicode MS" panose="020B0604020202020204" pitchFamily="50" charset="-128"/>
              </a:rPr>
              <a:t>522 (2001) 227</a:t>
            </a:r>
            <a:endParaRPr lang="en-US" altLang="ja-JP" sz="105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cxnSp>
        <p:nvCxnSpPr>
          <p:cNvPr id="14" name="直線コネクタ 13"/>
          <p:cNvCxnSpPr>
            <a:stCxn id="10" idx="7"/>
          </p:cNvCxnSpPr>
          <p:nvPr/>
        </p:nvCxnSpPr>
        <p:spPr>
          <a:xfrm flipV="1">
            <a:off x="3080885" y="1748118"/>
            <a:ext cx="3075765" cy="68482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テキスト ボックス 14"/>
          <p:cNvSpPr txBox="1"/>
          <p:nvPr/>
        </p:nvSpPr>
        <p:spPr>
          <a:xfrm>
            <a:off x="496826" y="5792497"/>
            <a:ext cx="6268723" cy="707886"/>
          </a:xfrm>
          <a:prstGeom prst="rect">
            <a:avLst/>
          </a:prstGeom>
          <a:noFill/>
        </p:spPr>
        <p:txBody>
          <a:bodyPr wrap="square" rtlCol="0">
            <a:spAutoFit/>
          </a:bodyPr>
          <a:lstStyle/>
          <a:p>
            <a:r>
              <a:rPr lang="en-US" altLang="ja-JP" sz="2000" dirty="0" smtClean="0">
                <a:latin typeface="+mj-lt"/>
                <a:ea typeface="Arial Unicode MS" panose="020B0604020202020204" pitchFamily="50" charset="-128"/>
                <a:cs typeface="Arial Unicode MS" panose="020B0604020202020204" pitchFamily="50" charset="-128"/>
              </a:rPr>
              <a:t>Many experimental and theoretical investigations have been performed since 1970’s.</a:t>
            </a:r>
          </a:p>
        </p:txBody>
      </p:sp>
      <p:sp>
        <p:nvSpPr>
          <p:cNvPr id="16" name="角丸四角形 15"/>
          <p:cNvSpPr/>
          <p:nvPr/>
        </p:nvSpPr>
        <p:spPr>
          <a:xfrm>
            <a:off x="2120772" y="2388068"/>
            <a:ext cx="499671" cy="461638"/>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角丸四角形 16"/>
          <p:cNvSpPr/>
          <p:nvPr/>
        </p:nvSpPr>
        <p:spPr>
          <a:xfrm>
            <a:off x="3188549" y="2388068"/>
            <a:ext cx="499671" cy="461638"/>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8" name="直線コネクタ 17"/>
          <p:cNvCxnSpPr/>
          <p:nvPr/>
        </p:nvCxnSpPr>
        <p:spPr>
          <a:xfrm>
            <a:off x="2527097" y="2760899"/>
            <a:ext cx="1553616" cy="229101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a:off x="3470879" y="2744514"/>
            <a:ext cx="2197300" cy="1586443"/>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0" name="テキスト ボックス 19"/>
          <p:cNvSpPr txBox="1"/>
          <p:nvPr/>
        </p:nvSpPr>
        <p:spPr>
          <a:xfrm>
            <a:off x="3557285" y="5051911"/>
            <a:ext cx="2334894" cy="646331"/>
          </a:xfrm>
          <a:prstGeom prst="rect">
            <a:avLst/>
          </a:prstGeom>
          <a:solidFill>
            <a:schemeClr val="bg1"/>
          </a:solidFill>
          <a:ln w="19050">
            <a:solidFill>
              <a:srgbClr val="0070C0"/>
            </a:solidFill>
          </a:ln>
        </p:spPr>
        <p:txBody>
          <a:bodyPr wrap="square" rtlCol="0">
            <a:spAutoFit/>
          </a:bodyPr>
          <a:lstStyle/>
          <a:p>
            <a:r>
              <a:rPr lang="en-US" altLang="ja-JP" sz="1400" dirty="0">
                <a:latin typeface="Arial Unicode MS" panose="020B0604020202020204" pitchFamily="50" charset="-128"/>
                <a:ea typeface="Arial Unicode MS" panose="020B0604020202020204" pitchFamily="50" charset="-128"/>
                <a:cs typeface="Arial Unicode MS" panose="020B0604020202020204" pitchFamily="50" charset="-128"/>
              </a:rPr>
              <a:t>m</a:t>
            </a:r>
            <a:r>
              <a:rPr kumimoji="1" lang="en-US" altLang="ja-JP" sz="1400" dirty="0" smtClean="0">
                <a:latin typeface="Arial Unicode MS" panose="020B0604020202020204" pitchFamily="50" charset="-128"/>
                <a:ea typeface="Arial Unicode MS" panose="020B0604020202020204" pitchFamily="50" charset="-128"/>
                <a:cs typeface="Arial Unicode MS" panose="020B0604020202020204" pitchFamily="50" charset="-128"/>
              </a:rPr>
              <a:t>agnetic moment </a:t>
            </a:r>
            <a:r>
              <a:rPr lang="en-US" altLang="ja-JP" sz="1400" dirty="0" smtClean="0">
                <a:latin typeface="Arial Unicode MS" panose="020B0604020202020204" pitchFamily="50" charset="-128"/>
                <a:ea typeface="Arial Unicode MS" panose="020B0604020202020204" pitchFamily="50" charset="-128"/>
                <a:cs typeface="Arial Unicode MS" panose="020B0604020202020204" pitchFamily="50" charset="-128"/>
              </a:rPr>
              <a:t>and </a:t>
            </a:r>
            <a:r>
              <a:rPr lang="en-US" altLang="ja-JP" sz="1400" dirty="0">
                <a:latin typeface="Arial Unicode MS" panose="020B0604020202020204" pitchFamily="50" charset="-128"/>
                <a:ea typeface="Arial Unicode MS" panose="020B0604020202020204" pitchFamily="50" charset="-128"/>
                <a:cs typeface="Arial Unicode MS" panose="020B0604020202020204" pitchFamily="50" charset="-128"/>
              </a:rPr>
              <a:t>s</a:t>
            </a:r>
            <a:r>
              <a:rPr lang="en-US" altLang="ja-JP" sz="1400" dirty="0" smtClean="0">
                <a:latin typeface="Arial Unicode MS" panose="020B0604020202020204" pitchFamily="50" charset="-128"/>
                <a:ea typeface="Arial Unicode MS" panose="020B0604020202020204" pitchFamily="50" charset="-128"/>
                <a:cs typeface="Arial Unicode MS" panose="020B0604020202020204" pitchFamily="50" charset="-128"/>
              </a:rPr>
              <a:t>pin </a:t>
            </a:r>
          </a:p>
          <a:p>
            <a:r>
              <a:rPr lang="en-US" altLang="ja-JP" sz="1050" dirty="0" smtClean="0">
                <a:latin typeface="Arial Unicode MS" panose="020B0604020202020204" pitchFamily="50" charset="-128"/>
                <a:ea typeface="Arial Unicode MS" panose="020B0604020202020204" pitchFamily="50" charset="-128"/>
                <a:cs typeface="Arial Unicode MS" panose="020B0604020202020204" pitchFamily="50" charset="-128"/>
              </a:rPr>
              <a:t>G</a:t>
            </a:r>
            <a:r>
              <a:rPr lang="en-US" altLang="ja-JP" sz="1050" dirty="0">
                <a:latin typeface="Arial Unicode MS" panose="020B0604020202020204" pitchFamily="50" charset="-128"/>
                <a:ea typeface="Arial Unicode MS" panose="020B0604020202020204" pitchFamily="50" charset="-128"/>
                <a:cs typeface="Arial Unicode MS" panose="020B0604020202020204" pitchFamily="50" charset="-128"/>
              </a:rPr>
              <a:t>. </a:t>
            </a:r>
            <a:r>
              <a:rPr lang="en-US" altLang="ja-JP" sz="1050" dirty="0" err="1" smtClean="0">
                <a:latin typeface="Arial Unicode MS" panose="020B0604020202020204" pitchFamily="50" charset="-128"/>
                <a:ea typeface="Arial Unicode MS" panose="020B0604020202020204" pitchFamily="50" charset="-128"/>
                <a:cs typeface="Arial Unicode MS" panose="020B0604020202020204" pitchFamily="50" charset="-128"/>
              </a:rPr>
              <a:t>Neyens</a:t>
            </a:r>
            <a:r>
              <a:rPr lang="en-US" altLang="ja-JP" sz="1050" dirty="0" smtClean="0">
                <a:latin typeface="Arial Unicode MS" panose="020B0604020202020204" pitchFamily="50" charset="-128"/>
                <a:ea typeface="Arial Unicode MS" panose="020B0604020202020204" pitchFamily="50" charset="-128"/>
                <a:cs typeface="Arial Unicode MS" panose="020B0604020202020204" pitchFamily="50" charset="-128"/>
              </a:rPr>
              <a:t> et al.,</a:t>
            </a:r>
            <a:endParaRPr lang="en-US" altLang="ja-JP" sz="1050" dirty="0">
              <a:latin typeface="Arial Unicode MS" panose="020B0604020202020204" pitchFamily="50" charset="-128"/>
              <a:ea typeface="Arial Unicode MS" panose="020B0604020202020204" pitchFamily="50" charset="-128"/>
              <a:cs typeface="Arial Unicode MS" panose="020B0604020202020204" pitchFamily="50" charset="-128"/>
            </a:endParaRPr>
          </a:p>
          <a:p>
            <a:r>
              <a:rPr lang="en-US" altLang="ja-JP" sz="1050" dirty="0">
                <a:latin typeface="Arial Unicode MS" panose="020B0604020202020204" pitchFamily="50" charset="-128"/>
                <a:ea typeface="Arial Unicode MS" panose="020B0604020202020204" pitchFamily="50" charset="-128"/>
                <a:cs typeface="Arial Unicode MS" panose="020B0604020202020204" pitchFamily="50" charset="-128"/>
              </a:rPr>
              <a:t>Phys. Rev. </a:t>
            </a:r>
            <a:r>
              <a:rPr lang="en-US" altLang="ja-JP" sz="1050" dirty="0" smtClean="0">
                <a:latin typeface="Arial Unicode MS" panose="020B0604020202020204" pitchFamily="50" charset="-128"/>
                <a:ea typeface="Arial Unicode MS" panose="020B0604020202020204" pitchFamily="50" charset="-128"/>
                <a:cs typeface="Arial Unicode MS" panose="020B0604020202020204" pitchFamily="50" charset="-128"/>
              </a:rPr>
              <a:t>Lett. 94</a:t>
            </a:r>
            <a:r>
              <a:rPr lang="en-US" altLang="ja-JP" sz="1050" dirty="0">
                <a:latin typeface="Arial Unicode MS" panose="020B0604020202020204" pitchFamily="50" charset="-128"/>
                <a:ea typeface="Arial Unicode MS" panose="020B0604020202020204" pitchFamily="50" charset="-128"/>
                <a:cs typeface="Arial Unicode MS" panose="020B0604020202020204" pitchFamily="50" charset="-128"/>
              </a:rPr>
              <a:t> </a:t>
            </a:r>
            <a:r>
              <a:rPr lang="en-US" altLang="ja-JP" sz="1050" dirty="0" smtClean="0">
                <a:latin typeface="Arial Unicode MS" panose="020B0604020202020204" pitchFamily="50" charset="-128"/>
                <a:ea typeface="Arial Unicode MS" panose="020B0604020202020204" pitchFamily="50" charset="-128"/>
                <a:cs typeface="Arial Unicode MS" panose="020B0604020202020204" pitchFamily="50" charset="-128"/>
              </a:rPr>
              <a:t>(2005) 022501</a:t>
            </a:r>
          </a:p>
        </p:txBody>
      </p:sp>
      <p:sp>
        <p:nvSpPr>
          <p:cNvPr id="21" name="テキスト ボックス 20"/>
          <p:cNvSpPr txBox="1"/>
          <p:nvPr/>
        </p:nvSpPr>
        <p:spPr>
          <a:xfrm>
            <a:off x="4354777" y="4274412"/>
            <a:ext cx="2349389" cy="646331"/>
          </a:xfrm>
          <a:prstGeom prst="rect">
            <a:avLst/>
          </a:prstGeom>
          <a:solidFill>
            <a:schemeClr val="bg1"/>
          </a:solidFill>
          <a:ln w="19050">
            <a:solidFill>
              <a:srgbClr val="0070C0"/>
            </a:solidFill>
          </a:ln>
        </p:spPr>
        <p:txBody>
          <a:bodyPr wrap="square" rtlCol="0">
            <a:spAutoFit/>
          </a:bodyPr>
          <a:lstStyle/>
          <a:p>
            <a:r>
              <a:rPr lang="en-US" altLang="ja-JP" sz="1400" dirty="0">
                <a:latin typeface="Arial Unicode MS" panose="020B0604020202020204" pitchFamily="50" charset="-128"/>
                <a:ea typeface="Arial Unicode MS" panose="020B0604020202020204" pitchFamily="50" charset="-128"/>
                <a:cs typeface="Arial Unicode MS" panose="020B0604020202020204" pitchFamily="50" charset="-128"/>
              </a:rPr>
              <a:t>m</a:t>
            </a:r>
            <a:r>
              <a:rPr kumimoji="1" lang="en-US" altLang="ja-JP" sz="1400" dirty="0" smtClean="0">
                <a:latin typeface="Arial Unicode MS" panose="020B0604020202020204" pitchFamily="50" charset="-128"/>
                <a:ea typeface="Arial Unicode MS" panose="020B0604020202020204" pitchFamily="50" charset="-128"/>
                <a:cs typeface="Arial Unicode MS" panose="020B0604020202020204" pitchFamily="50" charset="-128"/>
              </a:rPr>
              <a:t>agnetic moment </a:t>
            </a:r>
            <a:r>
              <a:rPr lang="en-US" altLang="ja-JP" sz="1400" dirty="0" smtClean="0">
                <a:latin typeface="Arial Unicode MS" panose="020B0604020202020204" pitchFamily="50" charset="-128"/>
                <a:ea typeface="Arial Unicode MS" panose="020B0604020202020204" pitchFamily="50" charset="-128"/>
                <a:cs typeface="Arial Unicode MS" panose="020B0604020202020204" pitchFamily="50" charset="-128"/>
              </a:rPr>
              <a:t>and spin </a:t>
            </a:r>
          </a:p>
          <a:p>
            <a:r>
              <a:rPr lang="en-US" altLang="ja-JP" sz="1050" dirty="0">
                <a:latin typeface="Arial Unicode MS" panose="020B0604020202020204" pitchFamily="50" charset="-128"/>
                <a:ea typeface="Arial Unicode MS" panose="020B0604020202020204" pitchFamily="50" charset="-128"/>
                <a:cs typeface="Arial Unicode MS" panose="020B0604020202020204" pitchFamily="50" charset="-128"/>
              </a:rPr>
              <a:t>D</a:t>
            </a:r>
            <a:r>
              <a:rPr lang="en-US" altLang="ja-JP" sz="1050" dirty="0" smtClean="0">
                <a:latin typeface="Arial Unicode MS" panose="020B0604020202020204" pitchFamily="50" charset="-128"/>
                <a:ea typeface="Arial Unicode MS" panose="020B0604020202020204" pitchFamily="50" charset="-128"/>
                <a:cs typeface="Arial Unicode MS" panose="020B0604020202020204" pitchFamily="50" charset="-128"/>
              </a:rPr>
              <a:t>. Yordanov </a:t>
            </a:r>
            <a:r>
              <a:rPr lang="en-US" altLang="ja-JP" sz="1050" dirty="0">
                <a:latin typeface="Arial Unicode MS" panose="020B0604020202020204" pitchFamily="50" charset="-128"/>
                <a:ea typeface="Arial Unicode MS" panose="020B0604020202020204" pitchFamily="50" charset="-128"/>
                <a:cs typeface="Arial Unicode MS" panose="020B0604020202020204" pitchFamily="50" charset="-128"/>
              </a:rPr>
              <a:t>et al. </a:t>
            </a:r>
          </a:p>
          <a:p>
            <a:r>
              <a:rPr lang="en-US" altLang="ja-JP" sz="1050" dirty="0">
                <a:latin typeface="Arial Unicode MS" panose="020B0604020202020204" pitchFamily="50" charset="-128"/>
                <a:ea typeface="Arial Unicode MS" panose="020B0604020202020204" pitchFamily="50" charset="-128"/>
                <a:cs typeface="Arial Unicode MS" panose="020B0604020202020204" pitchFamily="50" charset="-128"/>
              </a:rPr>
              <a:t>Phys. Rev. </a:t>
            </a:r>
            <a:r>
              <a:rPr lang="en-US" altLang="ja-JP" sz="1050" dirty="0" smtClean="0">
                <a:latin typeface="Arial Unicode MS" panose="020B0604020202020204" pitchFamily="50" charset="-128"/>
                <a:ea typeface="Arial Unicode MS" panose="020B0604020202020204" pitchFamily="50" charset="-128"/>
                <a:cs typeface="Arial Unicode MS" panose="020B0604020202020204" pitchFamily="50" charset="-128"/>
              </a:rPr>
              <a:t>Lett. 99 (2007) 212501</a:t>
            </a:r>
          </a:p>
        </p:txBody>
      </p:sp>
      <p:grpSp>
        <p:nvGrpSpPr>
          <p:cNvPr id="22" name="グループ化 21"/>
          <p:cNvGrpSpPr/>
          <p:nvPr/>
        </p:nvGrpSpPr>
        <p:grpSpPr>
          <a:xfrm>
            <a:off x="6765549" y="4227675"/>
            <a:ext cx="2027939" cy="2420024"/>
            <a:chOff x="6794511" y="4286290"/>
            <a:chExt cx="2027939" cy="2420024"/>
          </a:xfrm>
        </p:grpSpPr>
        <p:sp>
          <p:nvSpPr>
            <p:cNvPr id="23" name="正方形/長方形 22"/>
            <p:cNvSpPr/>
            <p:nvPr/>
          </p:nvSpPr>
          <p:spPr>
            <a:xfrm>
              <a:off x="6794511" y="4286290"/>
              <a:ext cx="2027939" cy="2420024"/>
            </a:xfrm>
            <a:prstGeom prst="rect">
              <a:avLst/>
            </a:prstGeom>
            <a:solidFill>
              <a:schemeClr val="accent2">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p>
          </p:txBody>
        </p:sp>
        <p:sp>
          <p:nvSpPr>
            <p:cNvPr id="24" name="正方形/長方形 23"/>
            <p:cNvSpPr>
              <a:spLocks/>
            </p:cNvSpPr>
            <p:nvPr/>
          </p:nvSpPr>
          <p:spPr>
            <a:xfrm>
              <a:off x="7821424" y="5108218"/>
              <a:ext cx="818122" cy="942605"/>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p:cNvSpPr/>
            <p:nvPr/>
          </p:nvSpPr>
          <p:spPr>
            <a:xfrm>
              <a:off x="7821423" y="4454074"/>
              <a:ext cx="817675" cy="458117"/>
            </a:xfrm>
            <a:prstGeom prst="rect">
              <a:avLst/>
            </a:prstGeom>
            <a:solidFill>
              <a:schemeClr val="accent2">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26" name="円/楕円 30"/>
            <p:cNvSpPr>
              <a:spLocks noChangeAspect="1"/>
            </p:cNvSpPr>
            <p:nvPr/>
          </p:nvSpPr>
          <p:spPr>
            <a:xfrm>
              <a:off x="7862714" y="5668816"/>
              <a:ext cx="100800" cy="1009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円/楕円 31"/>
            <p:cNvSpPr>
              <a:spLocks noChangeAspect="1"/>
            </p:cNvSpPr>
            <p:nvPr/>
          </p:nvSpPr>
          <p:spPr>
            <a:xfrm>
              <a:off x="7984821" y="5663679"/>
              <a:ext cx="100800" cy="1009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円/楕円 32"/>
            <p:cNvSpPr>
              <a:spLocks noChangeAspect="1"/>
            </p:cNvSpPr>
            <p:nvPr/>
          </p:nvSpPr>
          <p:spPr>
            <a:xfrm>
              <a:off x="8107987" y="5666317"/>
              <a:ext cx="100800" cy="1009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円/楕円 34"/>
            <p:cNvSpPr>
              <a:spLocks noChangeAspect="1"/>
            </p:cNvSpPr>
            <p:nvPr/>
          </p:nvSpPr>
          <p:spPr>
            <a:xfrm>
              <a:off x="8222705" y="5669697"/>
              <a:ext cx="100800" cy="1009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円/楕円 36"/>
            <p:cNvSpPr>
              <a:spLocks noChangeAspect="1"/>
            </p:cNvSpPr>
            <p:nvPr/>
          </p:nvSpPr>
          <p:spPr>
            <a:xfrm>
              <a:off x="8340097" y="5669551"/>
              <a:ext cx="100800" cy="1009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円/楕円 37"/>
            <p:cNvSpPr>
              <a:spLocks noChangeAspect="1"/>
            </p:cNvSpPr>
            <p:nvPr/>
          </p:nvSpPr>
          <p:spPr>
            <a:xfrm>
              <a:off x="8463803" y="5663680"/>
              <a:ext cx="100800" cy="1009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円/楕円 38"/>
            <p:cNvSpPr>
              <a:spLocks noChangeAspect="1"/>
            </p:cNvSpPr>
            <p:nvPr/>
          </p:nvSpPr>
          <p:spPr>
            <a:xfrm>
              <a:off x="8341747" y="5384318"/>
              <a:ext cx="100800" cy="1009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円/楕円 39"/>
            <p:cNvSpPr>
              <a:spLocks noChangeAspect="1"/>
            </p:cNvSpPr>
            <p:nvPr/>
          </p:nvSpPr>
          <p:spPr>
            <a:xfrm>
              <a:off x="8217956" y="5380888"/>
              <a:ext cx="100800" cy="1009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円/楕円 40"/>
            <p:cNvSpPr>
              <a:spLocks noChangeAspect="1"/>
            </p:cNvSpPr>
            <p:nvPr/>
          </p:nvSpPr>
          <p:spPr>
            <a:xfrm>
              <a:off x="8074142" y="5191836"/>
              <a:ext cx="100800" cy="1009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円/楕円 41"/>
            <p:cNvSpPr>
              <a:spLocks noChangeAspect="1"/>
            </p:cNvSpPr>
            <p:nvPr/>
          </p:nvSpPr>
          <p:spPr>
            <a:xfrm>
              <a:off x="8217956" y="5191839"/>
              <a:ext cx="100800" cy="10097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円/楕円 42"/>
            <p:cNvSpPr>
              <a:spLocks noChangeAspect="1"/>
            </p:cNvSpPr>
            <p:nvPr/>
          </p:nvSpPr>
          <p:spPr>
            <a:xfrm>
              <a:off x="8340651" y="5191836"/>
              <a:ext cx="100800" cy="10097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円/楕円 44"/>
            <p:cNvSpPr>
              <a:spLocks noChangeAspect="1"/>
            </p:cNvSpPr>
            <p:nvPr/>
          </p:nvSpPr>
          <p:spPr>
            <a:xfrm>
              <a:off x="8211605" y="4693978"/>
              <a:ext cx="100800" cy="100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円/楕円 45"/>
            <p:cNvSpPr>
              <a:spLocks noChangeAspect="1"/>
            </p:cNvSpPr>
            <p:nvPr/>
          </p:nvSpPr>
          <p:spPr>
            <a:xfrm>
              <a:off x="8342572" y="4689649"/>
              <a:ext cx="100800" cy="1009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9" name="直線矢印コネクタ 38"/>
            <p:cNvCxnSpPr>
              <a:cxnSpLocks/>
            </p:cNvCxnSpPr>
            <p:nvPr/>
          </p:nvCxnSpPr>
          <p:spPr>
            <a:xfrm flipH="1" flipV="1">
              <a:off x="8391492" y="4790624"/>
              <a:ext cx="0" cy="39600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0" name="テキスト ボックス 39"/>
            <p:cNvSpPr txBox="1"/>
            <p:nvPr/>
          </p:nvSpPr>
          <p:spPr>
            <a:xfrm>
              <a:off x="7330677" y="6159648"/>
              <a:ext cx="1476686" cy="523220"/>
            </a:xfrm>
            <a:prstGeom prst="rect">
              <a:avLst/>
            </a:prstGeom>
            <a:noFill/>
          </p:spPr>
          <p:txBody>
            <a:bodyPr wrap="none" rtlCol="0">
              <a:spAutoFit/>
            </a:bodyPr>
            <a:lstStyle/>
            <a:p>
              <a:pPr algn="ctr"/>
              <a:r>
                <a:rPr lang="en-US" altLang="ja-JP" sz="1400" dirty="0" smtClean="0">
                  <a:latin typeface="Arial Unicode MS" panose="020B0604020202020204" pitchFamily="50" charset="-128"/>
                  <a:ea typeface="Arial Unicode MS" panose="020B0604020202020204" pitchFamily="50" charset="-128"/>
                  <a:cs typeface="Arial Unicode MS" panose="020B0604020202020204" pitchFamily="50" charset="-128"/>
                </a:rPr>
                <a:t>2-particle-2-hole</a:t>
              </a:r>
            </a:p>
            <a:p>
              <a:pPr algn="ctr"/>
              <a:r>
                <a:rPr kumimoji="1" lang="en-US" altLang="ja-JP" sz="1400" dirty="0" smtClean="0">
                  <a:latin typeface="Arial Unicode MS" panose="020B0604020202020204" pitchFamily="50" charset="-128"/>
                  <a:ea typeface="Arial Unicode MS" panose="020B0604020202020204" pitchFamily="50" charset="-128"/>
                  <a:cs typeface="Arial Unicode MS" panose="020B0604020202020204" pitchFamily="50" charset="-128"/>
                </a:rPr>
                <a:t>(2p2h)</a:t>
              </a:r>
              <a:endParaRPr kumimoji="1" lang="ja-JP" altLang="en-US" sz="14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41" name="テキスト ボックス 40"/>
            <p:cNvSpPr txBox="1"/>
            <p:nvPr/>
          </p:nvSpPr>
          <p:spPr>
            <a:xfrm>
              <a:off x="6925953" y="4524367"/>
              <a:ext cx="845103" cy="338554"/>
            </a:xfrm>
            <a:prstGeom prst="rect">
              <a:avLst/>
            </a:prstGeom>
            <a:noFill/>
          </p:spPr>
          <p:txBody>
            <a:bodyPr wrap="none" rtlCol="0">
              <a:spAutoFit/>
            </a:bodyPr>
            <a:lstStyle/>
            <a:p>
              <a:r>
                <a:rPr lang="en-US" altLang="ja-JP" sz="1600" i="1" dirty="0" smtClean="0">
                  <a:latin typeface="Arial Unicode MS" panose="020B0604020202020204" pitchFamily="50" charset="-128"/>
                  <a:ea typeface="Arial Unicode MS" panose="020B0604020202020204" pitchFamily="50" charset="-128"/>
                  <a:cs typeface="Arial Unicode MS" panose="020B0604020202020204" pitchFamily="50" charset="-128"/>
                </a:rPr>
                <a:t>pf</a:t>
              </a:r>
              <a:r>
                <a:rPr kumimoji="1" lang="en-US" altLang="ja-JP" sz="1600" dirty="0" smtClean="0">
                  <a:latin typeface="Arial Unicode MS" panose="020B0604020202020204" pitchFamily="50" charset="-128"/>
                  <a:ea typeface="Arial Unicode MS" panose="020B0604020202020204" pitchFamily="50" charset="-128"/>
                  <a:cs typeface="Arial Unicode MS" panose="020B0604020202020204" pitchFamily="50" charset="-128"/>
                </a:rPr>
                <a:t>-shell</a:t>
              </a:r>
              <a:endParaRPr kumimoji="1" lang="ja-JP" altLang="en-US" sz="16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42" name="テキスト ボックス 41"/>
            <p:cNvSpPr txBox="1"/>
            <p:nvPr/>
          </p:nvSpPr>
          <p:spPr>
            <a:xfrm>
              <a:off x="6875711" y="5317745"/>
              <a:ext cx="889987" cy="338554"/>
            </a:xfrm>
            <a:prstGeom prst="rect">
              <a:avLst/>
            </a:prstGeom>
            <a:noFill/>
          </p:spPr>
          <p:txBody>
            <a:bodyPr wrap="none" rtlCol="0">
              <a:spAutoFit/>
            </a:bodyPr>
            <a:lstStyle/>
            <a:p>
              <a:r>
                <a:rPr lang="en-US" altLang="ja-JP" sz="1600" i="1" dirty="0" err="1" smtClean="0">
                  <a:latin typeface="Arial Unicode MS" panose="020B0604020202020204" pitchFamily="50" charset="-128"/>
                  <a:ea typeface="Arial Unicode MS" panose="020B0604020202020204" pitchFamily="50" charset="-128"/>
                  <a:cs typeface="Arial Unicode MS" panose="020B0604020202020204" pitchFamily="50" charset="-128"/>
                </a:rPr>
                <a:t>sd</a:t>
              </a:r>
              <a:r>
                <a:rPr kumimoji="1" lang="en-US" altLang="ja-JP" sz="1600" dirty="0" smtClean="0">
                  <a:latin typeface="Arial Unicode MS" panose="020B0604020202020204" pitchFamily="50" charset="-128"/>
                  <a:ea typeface="Arial Unicode MS" panose="020B0604020202020204" pitchFamily="50" charset="-128"/>
                  <a:cs typeface="Arial Unicode MS" panose="020B0604020202020204" pitchFamily="50" charset="-128"/>
                </a:rPr>
                <a:t>-shell</a:t>
              </a:r>
              <a:endParaRPr kumimoji="1" lang="ja-JP" altLang="en-US" sz="16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cxnSp>
          <p:nvCxnSpPr>
            <p:cNvPr id="43" name="直線矢印コネクタ 42"/>
            <p:cNvCxnSpPr>
              <a:cxnSpLocks/>
            </p:cNvCxnSpPr>
            <p:nvPr/>
          </p:nvCxnSpPr>
          <p:spPr>
            <a:xfrm flipH="1" flipV="1">
              <a:off x="8269390" y="4790624"/>
              <a:ext cx="0" cy="39600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cxnSp>
        <p:nvCxnSpPr>
          <p:cNvPr id="44" name="直線矢印コネクタ 43"/>
          <p:cNvCxnSpPr/>
          <p:nvPr/>
        </p:nvCxnSpPr>
        <p:spPr>
          <a:xfrm>
            <a:off x="655604" y="2772931"/>
            <a:ext cx="1840373" cy="0"/>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5" name="直線矢印コネクタ 44"/>
          <p:cNvCxnSpPr/>
          <p:nvPr/>
        </p:nvCxnSpPr>
        <p:spPr>
          <a:xfrm>
            <a:off x="2495977" y="2772931"/>
            <a:ext cx="1512000" cy="0"/>
          </a:xfrm>
          <a:prstGeom prst="straightConnector1">
            <a:avLst/>
          </a:prstGeom>
          <a:ln w="47625">
            <a:solidFill>
              <a:srgbClr val="FF0000"/>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46" name="テキスト ボックス 45"/>
          <p:cNvSpPr txBox="1"/>
          <p:nvPr/>
        </p:nvSpPr>
        <p:spPr>
          <a:xfrm>
            <a:off x="445823" y="1286453"/>
            <a:ext cx="587020" cy="461665"/>
          </a:xfrm>
          <a:prstGeom prst="rect">
            <a:avLst/>
          </a:prstGeom>
          <a:noFill/>
        </p:spPr>
        <p:txBody>
          <a:bodyPr wrap="none" rtlCol="0">
            <a:spAutoFit/>
          </a:bodyPr>
          <a:lstStyle/>
          <a:p>
            <a:r>
              <a:rPr kumimoji="1" lang="en-US" altLang="ja-JP" sz="2400" b="1" i="1" dirty="0" smtClean="0">
                <a:solidFill>
                  <a:srgbClr val="FF0000"/>
                </a:solidFill>
                <a:latin typeface="Times New Roman" panose="02020603050405020304" pitchFamily="18" charset="0"/>
                <a:cs typeface="Times New Roman" panose="02020603050405020304" pitchFamily="18" charset="0"/>
              </a:rPr>
              <a:t>N</a:t>
            </a:r>
            <a:r>
              <a:rPr kumimoji="1" lang="en-US" altLang="ja-JP" sz="2400" b="1" dirty="0" smtClean="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a:t>
            </a:r>
            <a:endParaRPr kumimoji="1" lang="ja-JP" altLang="en-US" sz="2400" b="1"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47" name="テキスト ボックス 46"/>
          <p:cNvSpPr txBox="1"/>
          <p:nvPr/>
        </p:nvSpPr>
        <p:spPr>
          <a:xfrm>
            <a:off x="2508571" y="4582523"/>
            <a:ext cx="939681" cy="646331"/>
          </a:xfrm>
          <a:prstGeom prst="rect">
            <a:avLst/>
          </a:prstGeom>
          <a:noFill/>
        </p:spPr>
        <p:txBody>
          <a:bodyPr wrap="none" rtlCol="0">
            <a:spAutoFit/>
          </a:bodyPr>
          <a:lstStyle/>
          <a:p>
            <a:r>
              <a:rPr kumimoji="1" lang="en-US" altLang="ja-JP" b="1" dirty="0" smtClean="0">
                <a:solidFill>
                  <a:srgbClr val="FF0000"/>
                </a:solidFill>
              </a:rPr>
              <a:t>magic </a:t>
            </a:r>
          </a:p>
          <a:p>
            <a:r>
              <a:rPr kumimoji="1" lang="en-US" altLang="ja-JP" b="1" dirty="0" smtClean="0">
                <a:solidFill>
                  <a:srgbClr val="FF0000"/>
                </a:solidFill>
              </a:rPr>
              <a:t>number</a:t>
            </a:r>
            <a:endParaRPr kumimoji="1" lang="ja-JP" altLang="en-US" b="1" dirty="0">
              <a:solidFill>
                <a:srgbClr val="FF0000"/>
              </a:solidFill>
            </a:endParaRPr>
          </a:p>
        </p:txBody>
      </p:sp>
      <p:sp>
        <p:nvSpPr>
          <p:cNvPr id="48" name="上矢印 47"/>
          <p:cNvSpPr/>
          <p:nvPr/>
        </p:nvSpPr>
        <p:spPr>
          <a:xfrm>
            <a:off x="2750526" y="4315630"/>
            <a:ext cx="294977" cy="316799"/>
          </a:xfrm>
          <a:prstGeom prst="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テキスト ボックス 48"/>
          <p:cNvSpPr txBox="1"/>
          <p:nvPr/>
        </p:nvSpPr>
        <p:spPr>
          <a:xfrm>
            <a:off x="484209" y="3851039"/>
            <a:ext cx="327334" cy="400110"/>
          </a:xfrm>
          <a:prstGeom prst="rect">
            <a:avLst/>
          </a:prstGeom>
          <a:solidFill>
            <a:schemeClr val="bg1"/>
          </a:solidFill>
        </p:spPr>
        <p:txBody>
          <a:bodyPr wrap="none" rtlCol="0">
            <a:spAutoFit/>
          </a:bodyPr>
          <a:lstStyle/>
          <a:p>
            <a:r>
              <a:rPr kumimoji="1" lang="en-US" altLang="ja-JP" sz="2000" dirty="0" smtClean="0">
                <a:latin typeface="Times New Roman" panose="02020603050405020304" pitchFamily="18" charset="0"/>
                <a:cs typeface="Times New Roman" panose="02020603050405020304" pitchFamily="18" charset="0"/>
              </a:rPr>
              <a:t>F</a:t>
            </a:r>
            <a:endParaRPr kumimoji="1" lang="ja-JP" altLang="en-US" sz="2000" dirty="0">
              <a:latin typeface="Times New Roman" panose="02020603050405020304" pitchFamily="18" charset="0"/>
              <a:cs typeface="Times New Roman" panose="02020603050405020304" pitchFamily="18" charset="0"/>
            </a:endParaRPr>
          </a:p>
        </p:txBody>
      </p:sp>
      <p:sp>
        <p:nvSpPr>
          <p:cNvPr id="50" name="テキスト ボックス 49"/>
          <p:cNvSpPr txBox="1"/>
          <p:nvPr/>
        </p:nvSpPr>
        <p:spPr>
          <a:xfrm>
            <a:off x="5859851" y="2554192"/>
            <a:ext cx="2445926" cy="461665"/>
          </a:xfrm>
          <a:prstGeom prst="rect">
            <a:avLst/>
          </a:prstGeom>
          <a:noFill/>
          <a:ln>
            <a:solidFill>
              <a:srgbClr val="FF0000"/>
            </a:solidFill>
          </a:ln>
        </p:spPr>
        <p:txBody>
          <a:bodyPr wrap="none" rtlCol="0">
            <a:spAutoFit/>
          </a:bodyPr>
          <a:lstStyle/>
          <a:p>
            <a:r>
              <a:rPr kumimoji="1" lang="en-US" altLang="ja-JP" sz="2400" dirty="0" smtClean="0">
                <a:solidFill>
                  <a:srgbClr val="FF0000"/>
                </a:solidFill>
              </a:rPr>
              <a:t>island of inversion</a:t>
            </a:r>
            <a:endParaRPr kumimoji="1" lang="ja-JP" altLang="en-US" sz="2400" dirty="0">
              <a:solidFill>
                <a:srgbClr val="FF0000"/>
              </a:solidFill>
            </a:endParaRPr>
          </a:p>
        </p:txBody>
      </p:sp>
      <p:cxnSp>
        <p:nvCxnSpPr>
          <p:cNvPr id="51" name="直線コネクタ 50"/>
          <p:cNvCxnSpPr>
            <a:endCxn id="50" idx="1"/>
          </p:cNvCxnSpPr>
          <p:nvPr/>
        </p:nvCxnSpPr>
        <p:spPr>
          <a:xfrm flipV="1">
            <a:off x="4244153" y="2785025"/>
            <a:ext cx="1615698" cy="148522"/>
          </a:xfrm>
          <a:prstGeom prst="line">
            <a:avLst/>
          </a:prstGeom>
          <a:ln w="47625">
            <a:solidFill>
              <a:srgbClr val="FF0000"/>
            </a:solidFill>
          </a:ln>
        </p:spPr>
        <p:style>
          <a:lnRef idx="1">
            <a:schemeClr val="accent1"/>
          </a:lnRef>
          <a:fillRef idx="0">
            <a:schemeClr val="accent1"/>
          </a:fillRef>
          <a:effectRef idx="0">
            <a:schemeClr val="accent1"/>
          </a:effectRef>
          <a:fontRef idx="minor">
            <a:schemeClr val="tx1"/>
          </a:fontRef>
        </p:style>
      </p:cxnSp>
      <p:sp>
        <p:nvSpPr>
          <p:cNvPr id="52" name="テキスト ボックス 51"/>
          <p:cNvSpPr txBox="1"/>
          <p:nvPr/>
        </p:nvSpPr>
        <p:spPr>
          <a:xfrm>
            <a:off x="294200" y="2722747"/>
            <a:ext cx="980184" cy="338554"/>
          </a:xfrm>
          <a:prstGeom prst="rect">
            <a:avLst/>
          </a:prstGeom>
          <a:noFill/>
        </p:spPr>
        <p:txBody>
          <a:bodyPr wrap="square" rtlCol="0">
            <a:spAutoFit/>
          </a:bodyPr>
          <a:lstStyle/>
          <a:p>
            <a:r>
              <a:rPr kumimoji="1" lang="en-US" altLang="ja-JP" sz="1600" b="1" dirty="0" smtClean="0">
                <a:solidFill>
                  <a:srgbClr val="FF0000"/>
                </a:solidFill>
              </a:rPr>
              <a:t>OSAKA</a:t>
            </a:r>
            <a:endParaRPr kumimoji="1" lang="ja-JP" altLang="en-US" sz="1600" b="1" dirty="0">
              <a:solidFill>
                <a:srgbClr val="FF0000"/>
              </a:solidFill>
            </a:endParaRPr>
          </a:p>
        </p:txBody>
      </p:sp>
      <p:sp>
        <p:nvSpPr>
          <p:cNvPr id="3" name="テキスト ボックス 2"/>
          <p:cNvSpPr txBox="1"/>
          <p:nvPr/>
        </p:nvSpPr>
        <p:spPr>
          <a:xfrm>
            <a:off x="6962276" y="4808602"/>
            <a:ext cx="825739" cy="307777"/>
          </a:xfrm>
          <a:prstGeom prst="rect">
            <a:avLst/>
          </a:prstGeom>
          <a:noFill/>
        </p:spPr>
        <p:txBody>
          <a:bodyPr wrap="none" rtlCol="0">
            <a:spAutoFit/>
          </a:bodyPr>
          <a:lstStyle/>
          <a:p>
            <a:r>
              <a:rPr kumimoji="1" lang="en-US" altLang="ja-JP" sz="1400" dirty="0" smtClean="0"/>
              <a:t>shell gap</a:t>
            </a:r>
            <a:endParaRPr kumimoji="1" lang="ja-JP" altLang="en-US" sz="1400" dirty="0"/>
          </a:p>
        </p:txBody>
      </p:sp>
      <p:sp>
        <p:nvSpPr>
          <p:cNvPr id="53" name="楕円 52"/>
          <p:cNvSpPr/>
          <p:nvPr/>
        </p:nvSpPr>
        <p:spPr>
          <a:xfrm>
            <a:off x="6912327" y="4873598"/>
            <a:ext cx="929596" cy="185962"/>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10449212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i="1" u="sng" dirty="0"/>
              <a:t>K</a:t>
            </a:r>
            <a:r>
              <a:rPr lang="en-US" altLang="ja-JP" u="sng" dirty="0"/>
              <a:t>=1/2 rotational bands in </a:t>
            </a:r>
            <a:r>
              <a:rPr lang="en-US" altLang="ja-JP" u="sng" baseline="30000" dirty="0" smtClean="0"/>
              <a:t>31</a:t>
            </a:r>
            <a:r>
              <a:rPr lang="en-US" altLang="ja-JP" u="sng" dirty="0" smtClean="0"/>
              <a:t>Mg</a:t>
            </a:r>
            <a:endParaRPr kumimoji="1" lang="ja-JP" altLang="en-US" dirty="0"/>
          </a:p>
        </p:txBody>
      </p:sp>
      <p:pic>
        <p:nvPicPr>
          <p:cNvPr id="4" name="図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81145" y="836163"/>
            <a:ext cx="3556504" cy="3217428"/>
          </a:xfrm>
          <a:prstGeom prst="rect">
            <a:avLst/>
          </a:prstGeom>
        </p:spPr>
      </p:pic>
      <p:sp>
        <p:nvSpPr>
          <p:cNvPr id="5" name="正方形/長方形 4"/>
          <p:cNvSpPr/>
          <p:nvPr/>
        </p:nvSpPr>
        <p:spPr>
          <a:xfrm>
            <a:off x="734490" y="1217086"/>
            <a:ext cx="1603015" cy="207819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2505719" y="952431"/>
            <a:ext cx="1831930" cy="1888182"/>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 name="グループ化 6"/>
          <p:cNvGrpSpPr/>
          <p:nvPr/>
        </p:nvGrpSpPr>
        <p:grpSpPr>
          <a:xfrm>
            <a:off x="1054935" y="3823646"/>
            <a:ext cx="4059061" cy="836884"/>
            <a:chOff x="1054935" y="3823646"/>
            <a:chExt cx="4059061" cy="836884"/>
          </a:xfrm>
        </p:grpSpPr>
        <p:sp>
          <p:nvSpPr>
            <p:cNvPr id="8" name="テキスト ボックス 7"/>
            <p:cNvSpPr txBox="1"/>
            <p:nvPr/>
          </p:nvSpPr>
          <p:spPr>
            <a:xfrm>
              <a:off x="1054935" y="3823646"/>
              <a:ext cx="962123" cy="400110"/>
            </a:xfrm>
            <a:prstGeom prst="rect">
              <a:avLst/>
            </a:prstGeom>
            <a:noFill/>
            <a:ln>
              <a:solidFill>
                <a:srgbClr val="FF0000"/>
              </a:solidFill>
            </a:ln>
          </p:spPr>
          <p:txBody>
            <a:bodyPr wrap="none" rtlCol="0">
              <a:spAutoFit/>
            </a:bodyPr>
            <a:lstStyle/>
            <a:p>
              <a:r>
                <a:rPr lang="en-US" altLang="ja-JP" sz="2000" i="1" dirty="0" smtClean="0"/>
                <a:t>a</a:t>
              </a:r>
              <a:r>
                <a:rPr lang="en-US" altLang="ja-JP" sz="2000" dirty="0" smtClean="0"/>
                <a:t> = -0.8</a:t>
              </a:r>
              <a:endParaRPr kumimoji="1" lang="ja-JP" altLang="en-US" sz="2000" dirty="0"/>
            </a:p>
          </p:txBody>
        </p:sp>
        <p:sp>
          <p:nvSpPr>
            <p:cNvPr id="9" name="テキスト ボックス 8"/>
            <p:cNvSpPr txBox="1"/>
            <p:nvPr/>
          </p:nvSpPr>
          <p:spPr>
            <a:xfrm>
              <a:off x="3087451" y="3823646"/>
              <a:ext cx="962123" cy="400110"/>
            </a:xfrm>
            <a:prstGeom prst="rect">
              <a:avLst/>
            </a:prstGeom>
            <a:noFill/>
            <a:ln>
              <a:solidFill>
                <a:srgbClr val="0070C0"/>
              </a:solidFill>
            </a:ln>
          </p:spPr>
          <p:txBody>
            <a:bodyPr wrap="none" rtlCol="0">
              <a:spAutoFit/>
            </a:bodyPr>
            <a:lstStyle/>
            <a:p>
              <a:r>
                <a:rPr lang="en-US" altLang="ja-JP" sz="2000" i="1" dirty="0" smtClean="0"/>
                <a:t>a</a:t>
              </a:r>
              <a:r>
                <a:rPr lang="en-US" altLang="ja-JP" sz="2000" dirty="0" smtClean="0"/>
                <a:t> = -4.4</a:t>
              </a:r>
              <a:endParaRPr kumimoji="1" lang="ja-JP" altLang="en-US" sz="2000" dirty="0"/>
            </a:p>
          </p:txBody>
        </p:sp>
        <p:sp>
          <p:nvSpPr>
            <p:cNvPr id="10" name="テキスト ボックス 9"/>
            <p:cNvSpPr txBox="1"/>
            <p:nvPr/>
          </p:nvSpPr>
          <p:spPr>
            <a:xfrm>
              <a:off x="1083789" y="4232693"/>
              <a:ext cx="933269" cy="400110"/>
            </a:xfrm>
            <a:prstGeom prst="rect">
              <a:avLst/>
            </a:prstGeom>
            <a:noFill/>
          </p:spPr>
          <p:txBody>
            <a:bodyPr wrap="none" rtlCol="0">
              <a:spAutoFit/>
            </a:bodyPr>
            <a:lstStyle/>
            <a:p>
              <a:r>
                <a:rPr lang="en-US" altLang="ja-JP" sz="2000" dirty="0" smtClean="0">
                  <a:solidFill>
                    <a:srgbClr val="FF0000"/>
                  </a:solidFill>
                </a:rPr>
                <a:t>K=1/2+</a:t>
              </a:r>
              <a:endParaRPr kumimoji="1" lang="ja-JP" altLang="en-US" sz="2000" dirty="0">
                <a:solidFill>
                  <a:srgbClr val="FF0000"/>
                </a:solidFill>
              </a:endParaRPr>
            </a:p>
          </p:txBody>
        </p:sp>
        <p:sp>
          <p:nvSpPr>
            <p:cNvPr id="11" name="テキスト ボックス 10"/>
            <p:cNvSpPr txBox="1"/>
            <p:nvPr/>
          </p:nvSpPr>
          <p:spPr>
            <a:xfrm>
              <a:off x="3116305" y="4260420"/>
              <a:ext cx="883575" cy="400110"/>
            </a:xfrm>
            <a:prstGeom prst="rect">
              <a:avLst/>
            </a:prstGeom>
            <a:noFill/>
          </p:spPr>
          <p:txBody>
            <a:bodyPr wrap="none" rtlCol="0">
              <a:spAutoFit/>
            </a:bodyPr>
            <a:lstStyle/>
            <a:p>
              <a:r>
                <a:rPr lang="en-US" altLang="ja-JP" sz="2000" dirty="0" smtClean="0">
                  <a:solidFill>
                    <a:srgbClr val="0070C0"/>
                  </a:solidFill>
                </a:rPr>
                <a:t>K=1/2-</a:t>
              </a:r>
              <a:endParaRPr kumimoji="1" lang="ja-JP" altLang="en-US" sz="2000" dirty="0">
                <a:solidFill>
                  <a:srgbClr val="0070C0"/>
                </a:solidFill>
              </a:endParaRPr>
            </a:p>
          </p:txBody>
        </p:sp>
        <p:sp>
          <p:nvSpPr>
            <p:cNvPr id="12" name="左右矢印 11"/>
            <p:cNvSpPr/>
            <p:nvPr/>
          </p:nvSpPr>
          <p:spPr>
            <a:xfrm>
              <a:off x="4227588" y="4107814"/>
              <a:ext cx="886408" cy="396942"/>
            </a:xfrm>
            <a:prstGeom prst="leftRightArrow">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3" name="グループ化 12"/>
          <p:cNvGrpSpPr/>
          <p:nvPr/>
        </p:nvGrpSpPr>
        <p:grpSpPr>
          <a:xfrm>
            <a:off x="293882" y="5036624"/>
            <a:ext cx="4820114" cy="1464776"/>
            <a:chOff x="293882" y="5036624"/>
            <a:chExt cx="4820114" cy="1200329"/>
          </a:xfrm>
        </p:grpSpPr>
        <p:sp>
          <p:nvSpPr>
            <p:cNvPr id="14" name="テキスト ボックス 13"/>
            <p:cNvSpPr txBox="1"/>
            <p:nvPr/>
          </p:nvSpPr>
          <p:spPr>
            <a:xfrm>
              <a:off x="293882" y="5036624"/>
              <a:ext cx="4820114" cy="1200329"/>
            </a:xfrm>
            <a:prstGeom prst="rect">
              <a:avLst/>
            </a:prstGeom>
            <a:solidFill>
              <a:srgbClr val="FFEBFF"/>
            </a:solidFill>
            <a:ln w="12700">
              <a:solidFill>
                <a:schemeClr val="tx1"/>
              </a:solidFill>
            </a:ln>
          </p:spPr>
          <p:txBody>
            <a:bodyPr wrap="square" rtlCol="0">
              <a:spAutoFit/>
            </a:bodyPr>
            <a:lstStyle/>
            <a:p>
              <a:pPr lvl="0"/>
              <a:r>
                <a:rPr lang="en-US" altLang="ja-JP" sz="2400" baseline="30000" dirty="0">
                  <a:solidFill>
                    <a:prstClr val="black"/>
                  </a:solidFill>
                </a:rPr>
                <a:t>31</a:t>
              </a:r>
              <a:r>
                <a:rPr lang="en-US" altLang="ja-JP" sz="2400" dirty="0">
                  <a:solidFill>
                    <a:prstClr val="black"/>
                  </a:solidFill>
                </a:rPr>
                <a:t>Mg </a:t>
              </a:r>
              <a:r>
                <a:rPr lang="en-US" altLang="ja-JP" sz="2400" dirty="0" smtClean="0">
                  <a:solidFill>
                    <a:prstClr val="black"/>
                  </a:solidFill>
                </a:rPr>
                <a:t>  </a:t>
              </a:r>
              <a:r>
                <a:rPr lang="en-US" altLang="ja-JP" sz="2400" i="1" dirty="0" smtClean="0">
                  <a:solidFill>
                    <a:prstClr val="black"/>
                  </a:solidFill>
                </a:rPr>
                <a:t>K</a:t>
              </a:r>
              <a:r>
                <a:rPr lang="en-US" altLang="ja-JP" sz="2400" dirty="0" smtClean="0">
                  <a:solidFill>
                    <a:prstClr val="black"/>
                  </a:solidFill>
                </a:rPr>
                <a:t>=1/2 rotational bands </a:t>
              </a:r>
            </a:p>
            <a:p>
              <a:pPr lvl="0"/>
              <a:r>
                <a:rPr lang="en-US" altLang="ja-JP" sz="2400" dirty="0">
                  <a:solidFill>
                    <a:prstClr val="black"/>
                  </a:solidFill>
                </a:rPr>
                <a:t> </a:t>
              </a:r>
              <a:r>
                <a:rPr lang="en-US" altLang="ja-JP" sz="2400" dirty="0" smtClean="0">
                  <a:solidFill>
                    <a:prstClr val="black"/>
                  </a:solidFill>
                </a:rPr>
                <a:t>      Positive    </a:t>
              </a:r>
              <a:r>
                <a:rPr lang="en-US" altLang="ja-JP" sz="2400" dirty="0">
                  <a:solidFill>
                    <a:prstClr val="black"/>
                  </a:solidFill>
                </a:rPr>
                <a:t>1/2+[200]</a:t>
              </a:r>
            </a:p>
            <a:p>
              <a:pPr lvl="0"/>
              <a:r>
                <a:rPr lang="en-US" altLang="ja-JP" sz="2400" dirty="0" smtClean="0">
                  <a:solidFill>
                    <a:prstClr val="black"/>
                  </a:solidFill>
                </a:rPr>
                <a:t>       Negative  </a:t>
              </a:r>
              <a:r>
                <a:rPr lang="en-US" altLang="ja-JP" sz="2400" dirty="0">
                  <a:solidFill>
                    <a:prstClr val="black"/>
                  </a:solidFill>
                </a:rPr>
                <a:t>1/2- [330</a:t>
              </a:r>
              <a:r>
                <a:rPr lang="en-US" altLang="ja-JP" sz="2400" dirty="0" smtClean="0">
                  <a:solidFill>
                    <a:prstClr val="black"/>
                  </a:solidFill>
                </a:rPr>
                <a:t>]</a:t>
              </a:r>
              <a:endParaRPr lang="en-US" altLang="ja-JP" sz="2000" dirty="0" smtClean="0"/>
            </a:p>
          </p:txBody>
        </p:sp>
        <p:sp>
          <p:nvSpPr>
            <p:cNvPr id="15" name="テキスト ボックス 14"/>
            <p:cNvSpPr txBox="1"/>
            <p:nvPr/>
          </p:nvSpPr>
          <p:spPr>
            <a:xfrm>
              <a:off x="3521305" y="5759359"/>
              <a:ext cx="1412566" cy="338554"/>
            </a:xfrm>
            <a:prstGeom prst="rect">
              <a:avLst/>
            </a:prstGeom>
            <a:solidFill>
              <a:srgbClr val="FFEBFF"/>
            </a:solidFill>
            <a:ln>
              <a:solidFill>
                <a:srgbClr val="FF0000"/>
              </a:solidFill>
            </a:ln>
          </p:spPr>
          <p:txBody>
            <a:bodyPr wrap="none" rtlCol="0">
              <a:spAutoFit/>
            </a:bodyPr>
            <a:lstStyle/>
            <a:p>
              <a:r>
                <a:rPr kumimoji="1" lang="en-US" altLang="ja-JP" sz="1600" dirty="0" smtClean="0"/>
                <a:t>+0.3 &lt; </a:t>
              </a:r>
              <a:r>
                <a:rPr kumimoji="1" lang="en-US" altLang="ja-JP" sz="1600" dirty="0" smtClean="0">
                  <a:latin typeface="Symbol" panose="05050102010706020507" pitchFamily="18" charset="2"/>
                </a:rPr>
                <a:t>b</a:t>
              </a:r>
              <a:r>
                <a:rPr kumimoji="1" lang="en-US" altLang="ja-JP" sz="1600" dirty="0" smtClean="0"/>
                <a:t> &lt; +0.4</a:t>
              </a:r>
              <a:endParaRPr kumimoji="1" lang="ja-JP" altLang="en-US" sz="1600" dirty="0"/>
            </a:p>
          </p:txBody>
        </p:sp>
        <p:sp>
          <p:nvSpPr>
            <p:cNvPr id="16" name="テキスト ボックス 15"/>
            <p:cNvSpPr txBox="1"/>
            <p:nvPr/>
          </p:nvSpPr>
          <p:spPr>
            <a:xfrm>
              <a:off x="3541885" y="5380997"/>
              <a:ext cx="1412566" cy="338554"/>
            </a:xfrm>
            <a:prstGeom prst="rect">
              <a:avLst/>
            </a:prstGeom>
            <a:solidFill>
              <a:srgbClr val="FFEBFF"/>
            </a:solidFill>
            <a:ln>
              <a:solidFill>
                <a:srgbClr val="FF0000"/>
              </a:solidFill>
            </a:ln>
          </p:spPr>
          <p:txBody>
            <a:bodyPr wrap="none" rtlCol="0">
              <a:spAutoFit/>
            </a:bodyPr>
            <a:lstStyle/>
            <a:p>
              <a:r>
                <a:rPr kumimoji="1" lang="en-US" altLang="ja-JP" sz="1600" dirty="0" smtClean="0"/>
                <a:t>+0.4 &lt; </a:t>
              </a:r>
              <a:r>
                <a:rPr kumimoji="1" lang="en-US" altLang="ja-JP" sz="1600" dirty="0" smtClean="0">
                  <a:latin typeface="Symbol" panose="05050102010706020507" pitchFamily="18" charset="2"/>
                </a:rPr>
                <a:t>b</a:t>
              </a:r>
              <a:r>
                <a:rPr kumimoji="1" lang="en-US" altLang="ja-JP" sz="1600" dirty="0" smtClean="0"/>
                <a:t> &lt; +0.6</a:t>
              </a:r>
              <a:endParaRPr kumimoji="1" lang="ja-JP" altLang="en-US" sz="1600" dirty="0"/>
            </a:p>
          </p:txBody>
        </p:sp>
      </p:grpSp>
      <p:grpSp>
        <p:nvGrpSpPr>
          <p:cNvPr id="17" name="グループ化 16"/>
          <p:cNvGrpSpPr/>
          <p:nvPr/>
        </p:nvGrpSpPr>
        <p:grpSpPr>
          <a:xfrm>
            <a:off x="5053424" y="40482"/>
            <a:ext cx="3787640" cy="6460918"/>
            <a:chOff x="5053424" y="40482"/>
            <a:chExt cx="3787640" cy="6460918"/>
          </a:xfrm>
        </p:grpSpPr>
        <p:grpSp>
          <p:nvGrpSpPr>
            <p:cNvPr id="18" name="グループ化 17"/>
            <p:cNvGrpSpPr/>
            <p:nvPr/>
          </p:nvGrpSpPr>
          <p:grpSpPr>
            <a:xfrm>
              <a:off x="5053424" y="40482"/>
              <a:ext cx="3787640" cy="6460918"/>
              <a:chOff x="5053424" y="40482"/>
              <a:chExt cx="3787640" cy="6460918"/>
            </a:xfrm>
          </p:grpSpPr>
          <p:sp>
            <p:nvSpPr>
              <p:cNvPr id="20" name="テキスト ボックス 19"/>
              <p:cNvSpPr txBox="1"/>
              <p:nvPr/>
            </p:nvSpPr>
            <p:spPr>
              <a:xfrm>
                <a:off x="6433298" y="3517901"/>
                <a:ext cx="697627" cy="400110"/>
              </a:xfrm>
              <a:prstGeom prst="rect">
                <a:avLst/>
              </a:prstGeom>
              <a:noFill/>
            </p:spPr>
            <p:txBody>
              <a:bodyPr wrap="none" rtlCol="0">
                <a:spAutoFit/>
              </a:bodyPr>
              <a:lstStyle/>
              <a:p>
                <a:r>
                  <a:rPr kumimoji="1" lang="en-US" altLang="ja-JP" sz="2000" b="1" baseline="30000" dirty="0" smtClean="0"/>
                  <a:t>25</a:t>
                </a:r>
                <a:r>
                  <a:rPr kumimoji="1" lang="en-US" altLang="ja-JP" sz="2000" b="1" dirty="0" smtClean="0"/>
                  <a:t>Mg</a:t>
                </a:r>
                <a:endParaRPr kumimoji="1" lang="ja-JP" altLang="en-US" sz="2000" b="1" dirty="0"/>
              </a:p>
            </p:txBody>
          </p:sp>
          <p:pic>
            <p:nvPicPr>
              <p:cNvPr id="21" name="図 2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738328" y="40482"/>
                <a:ext cx="1900028" cy="3546719"/>
              </a:xfrm>
              <a:prstGeom prst="rect">
                <a:avLst/>
              </a:prstGeom>
            </p:spPr>
          </p:pic>
          <p:sp>
            <p:nvSpPr>
              <p:cNvPr id="22" name="正方形/長方形 21"/>
              <p:cNvSpPr/>
              <p:nvPr/>
            </p:nvSpPr>
            <p:spPr>
              <a:xfrm>
                <a:off x="5745489" y="3034657"/>
                <a:ext cx="1045028" cy="48116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00B050"/>
                  </a:solidFill>
                </a:endParaRPr>
              </a:p>
            </p:txBody>
          </p:sp>
          <p:sp>
            <p:nvSpPr>
              <p:cNvPr id="23" name="正方形/長方形 22"/>
              <p:cNvSpPr/>
              <p:nvPr/>
            </p:nvSpPr>
            <p:spPr>
              <a:xfrm>
                <a:off x="6739420" y="2266518"/>
                <a:ext cx="940015" cy="431086"/>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00B050"/>
                  </a:solidFill>
                </a:endParaRPr>
              </a:p>
            </p:txBody>
          </p:sp>
          <p:sp>
            <p:nvSpPr>
              <p:cNvPr id="24" name="正方形/長方形 23"/>
              <p:cNvSpPr/>
              <p:nvPr/>
            </p:nvSpPr>
            <p:spPr>
              <a:xfrm>
                <a:off x="5745489" y="522515"/>
                <a:ext cx="953891" cy="252171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00B050"/>
                  </a:solidFill>
                </a:endParaRPr>
              </a:p>
            </p:txBody>
          </p:sp>
          <p:sp>
            <p:nvSpPr>
              <p:cNvPr id="25" name="正方形/長方形 24"/>
              <p:cNvSpPr/>
              <p:nvPr/>
            </p:nvSpPr>
            <p:spPr>
              <a:xfrm>
                <a:off x="6750202" y="1181401"/>
                <a:ext cx="929233" cy="1067489"/>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00B050"/>
                  </a:solidFill>
                </a:endParaRPr>
              </a:p>
            </p:txBody>
          </p:sp>
          <p:sp>
            <p:nvSpPr>
              <p:cNvPr id="26" name="テキスト ボックス 25"/>
              <p:cNvSpPr txBox="1"/>
              <p:nvPr/>
            </p:nvSpPr>
            <p:spPr>
              <a:xfrm>
                <a:off x="7104665" y="3776113"/>
                <a:ext cx="962123" cy="400110"/>
              </a:xfrm>
              <a:prstGeom prst="rect">
                <a:avLst/>
              </a:prstGeom>
              <a:noFill/>
              <a:ln>
                <a:solidFill>
                  <a:srgbClr val="0070C0"/>
                </a:solidFill>
              </a:ln>
            </p:spPr>
            <p:txBody>
              <a:bodyPr wrap="none" rtlCol="0">
                <a:spAutoFit/>
              </a:bodyPr>
              <a:lstStyle/>
              <a:p>
                <a:r>
                  <a:rPr lang="en-US" altLang="ja-JP" sz="2000" i="1" dirty="0" smtClean="0"/>
                  <a:t>a</a:t>
                </a:r>
                <a:r>
                  <a:rPr lang="en-US" altLang="ja-JP" sz="2000" dirty="0" smtClean="0"/>
                  <a:t> = -3.5</a:t>
                </a:r>
                <a:endParaRPr kumimoji="1" lang="ja-JP" altLang="en-US" sz="2000" dirty="0"/>
              </a:p>
            </p:txBody>
          </p:sp>
          <p:sp>
            <p:nvSpPr>
              <p:cNvPr id="27" name="テキスト ボックス 26"/>
              <p:cNvSpPr txBox="1"/>
              <p:nvPr/>
            </p:nvSpPr>
            <p:spPr>
              <a:xfrm>
                <a:off x="5444915" y="3794171"/>
                <a:ext cx="962123" cy="400110"/>
              </a:xfrm>
              <a:prstGeom prst="rect">
                <a:avLst/>
              </a:prstGeom>
              <a:noFill/>
              <a:ln>
                <a:solidFill>
                  <a:srgbClr val="FF0000"/>
                </a:solidFill>
              </a:ln>
            </p:spPr>
            <p:txBody>
              <a:bodyPr wrap="none" rtlCol="0">
                <a:spAutoFit/>
              </a:bodyPr>
              <a:lstStyle/>
              <a:p>
                <a:r>
                  <a:rPr lang="en-US" altLang="ja-JP" sz="2000" i="1" dirty="0" smtClean="0"/>
                  <a:t>a</a:t>
                </a:r>
                <a:r>
                  <a:rPr lang="en-US" altLang="ja-JP" sz="2000" dirty="0" smtClean="0"/>
                  <a:t> = -0.8</a:t>
                </a:r>
                <a:endParaRPr kumimoji="1" lang="ja-JP" altLang="en-US" sz="2000" dirty="0"/>
              </a:p>
            </p:txBody>
          </p:sp>
          <p:sp>
            <p:nvSpPr>
              <p:cNvPr id="28" name="テキスト ボックス 27"/>
              <p:cNvSpPr txBox="1"/>
              <p:nvPr/>
            </p:nvSpPr>
            <p:spPr>
              <a:xfrm>
                <a:off x="5473769" y="4218920"/>
                <a:ext cx="933269" cy="400110"/>
              </a:xfrm>
              <a:prstGeom prst="rect">
                <a:avLst/>
              </a:prstGeom>
              <a:noFill/>
            </p:spPr>
            <p:txBody>
              <a:bodyPr wrap="none" rtlCol="0">
                <a:spAutoFit/>
              </a:bodyPr>
              <a:lstStyle/>
              <a:p>
                <a:r>
                  <a:rPr lang="en-US" altLang="ja-JP" sz="2000" dirty="0" smtClean="0">
                    <a:solidFill>
                      <a:srgbClr val="FF0000"/>
                    </a:solidFill>
                  </a:rPr>
                  <a:t>K=1/2+</a:t>
                </a:r>
                <a:endParaRPr kumimoji="1" lang="ja-JP" altLang="en-US" sz="2000" dirty="0">
                  <a:solidFill>
                    <a:srgbClr val="FF0000"/>
                  </a:solidFill>
                </a:endParaRPr>
              </a:p>
            </p:txBody>
          </p:sp>
          <p:sp>
            <p:nvSpPr>
              <p:cNvPr id="29" name="テキスト ボックス 28"/>
              <p:cNvSpPr txBox="1"/>
              <p:nvPr/>
            </p:nvSpPr>
            <p:spPr>
              <a:xfrm>
                <a:off x="7143938" y="4173055"/>
                <a:ext cx="883575" cy="400110"/>
              </a:xfrm>
              <a:prstGeom prst="rect">
                <a:avLst/>
              </a:prstGeom>
              <a:noFill/>
            </p:spPr>
            <p:txBody>
              <a:bodyPr wrap="none" rtlCol="0">
                <a:spAutoFit/>
              </a:bodyPr>
              <a:lstStyle/>
              <a:p>
                <a:r>
                  <a:rPr lang="en-US" altLang="ja-JP" sz="2000" dirty="0" smtClean="0">
                    <a:solidFill>
                      <a:srgbClr val="0070C0"/>
                    </a:solidFill>
                  </a:rPr>
                  <a:t>K=1/2-</a:t>
                </a:r>
                <a:endParaRPr kumimoji="1" lang="ja-JP" altLang="en-US" sz="2000" dirty="0">
                  <a:solidFill>
                    <a:srgbClr val="0070C0"/>
                  </a:solidFill>
                </a:endParaRPr>
              </a:p>
            </p:txBody>
          </p:sp>
          <p:sp>
            <p:nvSpPr>
              <p:cNvPr id="30" name="正方形/長方形 29"/>
              <p:cNvSpPr/>
              <p:nvPr/>
            </p:nvSpPr>
            <p:spPr>
              <a:xfrm>
                <a:off x="5265136" y="419375"/>
                <a:ext cx="2948568" cy="4193109"/>
              </a:xfrm>
              <a:prstGeom prst="rect">
                <a:avLst/>
              </a:prstGeom>
              <a:no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00B050"/>
                  </a:solidFill>
                </a:endParaRPr>
              </a:p>
            </p:txBody>
          </p:sp>
          <p:sp>
            <p:nvSpPr>
              <p:cNvPr id="31" name="テキスト ボックス 30"/>
              <p:cNvSpPr txBox="1"/>
              <p:nvPr/>
            </p:nvSpPr>
            <p:spPr>
              <a:xfrm>
                <a:off x="5053424" y="98290"/>
                <a:ext cx="3787640" cy="338554"/>
              </a:xfrm>
              <a:prstGeom prst="rect">
                <a:avLst/>
              </a:prstGeom>
              <a:noFill/>
            </p:spPr>
            <p:txBody>
              <a:bodyPr wrap="none" rtlCol="0">
                <a:spAutoFit/>
              </a:bodyPr>
              <a:lstStyle/>
              <a:p>
                <a:r>
                  <a:rPr lang="en-US" altLang="ja-JP" sz="1600" dirty="0" err="1" smtClean="0"/>
                  <a:t>L</a:t>
                </a:r>
                <a:r>
                  <a:rPr kumimoji="1" lang="en-US" altLang="ja-JP" sz="1600" dirty="0" err="1" smtClean="0"/>
                  <a:t>itherland</a:t>
                </a:r>
                <a:r>
                  <a:rPr kumimoji="1" lang="en-US" altLang="ja-JP" sz="1600" dirty="0" smtClean="0"/>
                  <a:t> et al., Can J. Phys. 36 (1958) 378 </a:t>
                </a:r>
                <a:endParaRPr kumimoji="1" lang="ja-JP" altLang="en-US" sz="1600" dirty="0"/>
              </a:p>
            </p:txBody>
          </p:sp>
          <p:pic>
            <p:nvPicPr>
              <p:cNvPr id="32" name="図 3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927163" y="5007348"/>
                <a:ext cx="1646078" cy="1494052"/>
              </a:xfrm>
              <a:prstGeom prst="rect">
                <a:avLst/>
              </a:prstGeom>
            </p:spPr>
          </p:pic>
          <p:sp>
            <p:nvSpPr>
              <p:cNvPr id="33" name="テキスト ボックス 32"/>
              <p:cNvSpPr txBox="1"/>
              <p:nvPr/>
            </p:nvSpPr>
            <p:spPr>
              <a:xfrm>
                <a:off x="5573438" y="4559610"/>
                <a:ext cx="2747612" cy="400110"/>
              </a:xfrm>
              <a:prstGeom prst="rect">
                <a:avLst/>
              </a:prstGeom>
              <a:noFill/>
            </p:spPr>
            <p:txBody>
              <a:bodyPr wrap="none" rtlCol="0">
                <a:spAutoFit/>
              </a:bodyPr>
              <a:lstStyle/>
              <a:p>
                <a:r>
                  <a:rPr lang="en-US" altLang="ja-JP" sz="2000" i="1" dirty="0" smtClean="0"/>
                  <a:t>a</a:t>
                </a:r>
                <a:r>
                  <a:rPr lang="en-US" altLang="ja-JP" sz="2000" dirty="0" smtClean="0"/>
                  <a:t>: decoupling parameter</a:t>
                </a:r>
                <a:endParaRPr kumimoji="1" lang="ja-JP" altLang="en-US" sz="2000" dirty="0"/>
              </a:p>
            </p:txBody>
          </p:sp>
        </p:grpSp>
        <p:sp>
          <p:nvSpPr>
            <p:cNvPr id="19" name="テキスト ボックス 18"/>
            <p:cNvSpPr txBox="1"/>
            <p:nvPr/>
          </p:nvSpPr>
          <p:spPr>
            <a:xfrm>
              <a:off x="7104665" y="5312519"/>
              <a:ext cx="1002197" cy="461665"/>
            </a:xfrm>
            <a:prstGeom prst="rect">
              <a:avLst/>
            </a:prstGeom>
            <a:noFill/>
          </p:spPr>
          <p:txBody>
            <a:bodyPr wrap="none" rtlCol="0">
              <a:spAutoFit/>
            </a:bodyPr>
            <a:lstStyle/>
            <a:p>
              <a:r>
                <a:rPr kumimoji="1" lang="en-US" altLang="ja-JP" sz="2400" i="1" dirty="0" smtClean="0"/>
                <a:t>A</a:t>
              </a:r>
              <a:r>
                <a:rPr kumimoji="1" lang="en-US" altLang="ja-JP" sz="2400" dirty="0" smtClean="0"/>
                <a:t>=odd</a:t>
              </a:r>
              <a:endParaRPr kumimoji="1" lang="ja-JP" altLang="en-US" sz="2400" dirty="0"/>
            </a:p>
          </p:txBody>
        </p:sp>
      </p:grpSp>
    </p:spTree>
    <p:extLst>
      <p:ext uri="{BB962C8B-B14F-4D97-AF65-F5344CB8AC3E}">
        <p14:creationId xmlns:p14="http://schemas.microsoft.com/office/powerpoint/2010/main" val="413732456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arn(inVertical)">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arn(inVertic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barn(inVertical)">
                                      <p:cBhvr>
                                        <p:cTn id="1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図 1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88881" y="740438"/>
            <a:ext cx="3301468" cy="2986707"/>
          </a:xfrm>
          <a:prstGeom prst="rect">
            <a:avLst/>
          </a:prstGeom>
        </p:spPr>
      </p:pic>
      <p:sp>
        <p:nvSpPr>
          <p:cNvPr id="17" name="正方形/長方形 16"/>
          <p:cNvSpPr/>
          <p:nvPr/>
        </p:nvSpPr>
        <p:spPr>
          <a:xfrm>
            <a:off x="590700" y="1024869"/>
            <a:ext cx="1604830" cy="203053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t>z</a:t>
            </a:r>
            <a:endParaRPr kumimoji="1" lang="ja-JP" altLang="en-US" dirty="0"/>
          </a:p>
        </p:txBody>
      </p:sp>
      <p:sp>
        <p:nvSpPr>
          <p:cNvPr id="22" name="正方形/長方形 21"/>
          <p:cNvSpPr/>
          <p:nvPr/>
        </p:nvSpPr>
        <p:spPr>
          <a:xfrm>
            <a:off x="2268517" y="841066"/>
            <a:ext cx="1758141" cy="1764582"/>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タイトル 1"/>
          <p:cNvSpPr txBox="1">
            <a:spLocks/>
          </p:cNvSpPr>
          <p:nvPr/>
        </p:nvSpPr>
        <p:spPr>
          <a:xfrm>
            <a:off x="433812" y="219518"/>
            <a:ext cx="4598058" cy="575907"/>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kumimoji="1" sz="3200" kern="1200">
                <a:solidFill>
                  <a:schemeClr val="tx1"/>
                </a:solidFill>
                <a:latin typeface="+mj-lt"/>
                <a:ea typeface="+mj-ea"/>
                <a:cs typeface="+mj-cs"/>
              </a:defRPr>
            </a:lvl1pPr>
          </a:lstStyle>
          <a:p>
            <a:r>
              <a:rPr lang="en-US" altLang="ja-JP" sz="2800" i="1" u="sng" dirty="0" smtClean="0">
                <a:latin typeface="+mn-lt"/>
              </a:rPr>
              <a:t>K</a:t>
            </a:r>
            <a:r>
              <a:rPr lang="en-US" altLang="ja-JP" sz="2800" u="sng" dirty="0" smtClean="0">
                <a:latin typeface="+mn-lt"/>
              </a:rPr>
              <a:t>=1/2 rotational bands in </a:t>
            </a:r>
            <a:r>
              <a:rPr lang="en-US" altLang="ja-JP" sz="2800" u="sng" baseline="30000" dirty="0" smtClean="0">
                <a:latin typeface="+mn-lt"/>
              </a:rPr>
              <a:t>31</a:t>
            </a:r>
            <a:r>
              <a:rPr lang="en-US" altLang="ja-JP" sz="2800" u="sng" dirty="0" smtClean="0">
                <a:latin typeface="+mn-lt"/>
              </a:rPr>
              <a:t>Mg</a:t>
            </a:r>
          </a:p>
        </p:txBody>
      </p:sp>
      <p:grpSp>
        <p:nvGrpSpPr>
          <p:cNvPr id="4" name="グループ化 3"/>
          <p:cNvGrpSpPr/>
          <p:nvPr/>
        </p:nvGrpSpPr>
        <p:grpSpPr>
          <a:xfrm>
            <a:off x="898813" y="3698200"/>
            <a:ext cx="3648433" cy="486966"/>
            <a:chOff x="898813" y="3698200"/>
            <a:chExt cx="3648433" cy="486966"/>
          </a:xfrm>
        </p:grpSpPr>
        <p:sp>
          <p:nvSpPr>
            <p:cNvPr id="41" name="テキスト ボックス 40"/>
            <p:cNvSpPr txBox="1"/>
            <p:nvPr/>
          </p:nvSpPr>
          <p:spPr>
            <a:xfrm>
              <a:off x="898813" y="3707530"/>
              <a:ext cx="962123" cy="400110"/>
            </a:xfrm>
            <a:prstGeom prst="rect">
              <a:avLst/>
            </a:prstGeom>
            <a:noFill/>
            <a:ln>
              <a:solidFill>
                <a:srgbClr val="FF0000"/>
              </a:solidFill>
            </a:ln>
          </p:spPr>
          <p:txBody>
            <a:bodyPr wrap="none" rtlCol="0">
              <a:spAutoFit/>
            </a:bodyPr>
            <a:lstStyle/>
            <a:p>
              <a:r>
                <a:rPr lang="en-US" altLang="ja-JP" sz="2000" i="1" dirty="0" smtClean="0"/>
                <a:t>a</a:t>
              </a:r>
              <a:r>
                <a:rPr lang="en-US" altLang="ja-JP" sz="2000" dirty="0" smtClean="0"/>
                <a:t> = -0.8</a:t>
              </a:r>
              <a:endParaRPr kumimoji="1" lang="ja-JP" altLang="en-US" sz="2000" dirty="0"/>
            </a:p>
          </p:txBody>
        </p:sp>
        <p:sp>
          <p:nvSpPr>
            <p:cNvPr id="42" name="テキスト ボックス 41"/>
            <p:cNvSpPr txBox="1"/>
            <p:nvPr/>
          </p:nvSpPr>
          <p:spPr>
            <a:xfrm>
              <a:off x="2779197" y="3698200"/>
              <a:ext cx="962123" cy="400110"/>
            </a:xfrm>
            <a:prstGeom prst="rect">
              <a:avLst/>
            </a:prstGeom>
            <a:noFill/>
            <a:ln>
              <a:solidFill>
                <a:srgbClr val="0070C0"/>
              </a:solidFill>
            </a:ln>
          </p:spPr>
          <p:txBody>
            <a:bodyPr wrap="none" rtlCol="0">
              <a:spAutoFit/>
            </a:bodyPr>
            <a:lstStyle/>
            <a:p>
              <a:r>
                <a:rPr lang="en-US" altLang="ja-JP" sz="2000" i="1" dirty="0" smtClean="0"/>
                <a:t>a</a:t>
              </a:r>
              <a:r>
                <a:rPr lang="en-US" altLang="ja-JP" sz="2000" dirty="0" smtClean="0"/>
                <a:t> = -4.4</a:t>
              </a:r>
              <a:endParaRPr kumimoji="1" lang="ja-JP" altLang="en-US" sz="2000" dirty="0"/>
            </a:p>
          </p:txBody>
        </p:sp>
        <p:sp>
          <p:nvSpPr>
            <p:cNvPr id="46" name="左矢印 45"/>
            <p:cNvSpPr/>
            <p:nvPr/>
          </p:nvSpPr>
          <p:spPr>
            <a:xfrm rot="1537374">
              <a:off x="3799932" y="3884477"/>
              <a:ext cx="747314" cy="300689"/>
            </a:xfrm>
            <a:prstGeom prst="leftArrow">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 name="グループ化 4"/>
          <p:cNvGrpSpPr/>
          <p:nvPr/>
        </p:nvGrpSpPr>
        <p:grpSpPr>
          <a:xfrm>
            <a:off x="638018" y="4238984"/>
            <a:ext cx="3362139" cy="2132159"/>
            <a:chOff x="638018" y="4238984"/>
            <a:chExt cx="3362139" cy="2132159"/>
          </a:xfrm>
        </p:grpSpPr>
        <p:sp>
          <p:nvSpPr>
            <p:cNvPr id="47" name="テキスト ボックス 46"/>
            <p:cNvSpPr txBox="1"/>
            <p:nvPr/>
          </p:nvSpPr>
          <p:spPr>
            <a:xfrm>
              <a:off x="638018" y="4238984"/>
              <a:ext cx="3119765" cy="861774"/>
            </a:xfrm>
            <a:prstGeom prst="rect">
              <a:avLst/>
            </a:prstGeom>
            <a:solidFill>
              <a:srgbClr val="FFEBFF"/>
            </a:solidFill>
          </p:spPr>
          <p:txBody>
            <a:bodyPr wrap="none" rtlCol="0">
              <a:spAutoFit/>
            </a:bodyPr>
            <a:lstStyle/>
            <a:p>
              <a:pPr>
                <a:lnSpc>
                  <a:spcPts val="2000"/>
                </a:lnSpc>
              </a:pPr>
              <a:r>
                <a:rPr kumimoji="1" lang="en-US" altLang="ja-JP" dirty="0" smtClean="0"/>
                <a:t>Decoupling parameter </a:t>
              </a:r>
              <a:r>
                <a:rPr lang="en-US" altLang="ja-JP" i="1" dirty="0"/>
                <a:t>a</a:t>
              </a:r>
              <a:endParaRPr kumimoji="1" lang="en-US" altLang="ja-JP" dirty="0" smtClean="0"/>
            </a:p>
            <a:p>
              <a:pPr>
                <a:lnSpc>
                  <a:spcPts val="2000"/>
                </a:lnSpc>
              </a:pPr>
              <a:r>
                <a:rPr lang="en-US" altLang="ja-JP" dirty="0" smtClean="0"/>
                <a:t>depends on </a:t>
              </a:r>
              <a:r>
                <a:rPr kumimoji="1" lang="en-US" altLang="ja-JP" dirty="0" smtClean="0"/>
                <a:t>the orbit occupied </a:t>
              </a:r>
            </a:p>
            <a:p>
              <a:pPr>
                <a:lnSpc>
                  <a:spcPts val="2000"/>
                </a:lnSpc>
              </a:pPr>
              <a:r>
                <a:rPr kumimoji="1" lang="en-US" altLang="ja-JP" dirty="0" smtClean="0"/>
                <a:t>by the unpaired nucleon.</a:t>
              </a:r>
              <a:endParaRPr kumimoji="1" lang="ja-JP" altLang="en-US" dirty="0"/>
            </a:p>
          </p:txBody>
        </p:sp>
        <p:sp>
          <p:nvSpPr>
            <p:cNvPr id="50" name="下矢印 49"/>
            <p:cNvSpPr/>
            <p:nvPr/>
          </p:nvSpPr>
          <p:spPr>
            <a:xfrm>
              <a:off x="1856185" y="5149668"/>
              <a:ext cx="325858" cy="314431"/>
            </a:xfrm>
            <a:prstGeom prst="downArrow">
              <a:avLst/>
            </a:prstGeom>
            <a:solidFill>
              <a:srgbClr val="E7F6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テキスト ボックス 50"/>
            <p:cNvSpPr txBox="1"/>
            <p:nvPr/>
          </p:nvSpPr>
          <p:spPr>
            <a:xfrm>
              <a:off x="638018" y="5509369"/>
              <a:ext cx="3362139" cy="861774"/>
            </a:xfrm>
            <a:prstGeom prst="rect">
              <a:avLst/>
            </a:prstGeom>
            <a:solidFill>
              <a:srgbClr val="E7F6FF"/>
            </a:solidFill>
          </p:spPr>
          <p:txBody>
            <a:bodyPr wrap="none" rtlCol="0">
              <a:spAutoFit/>
            </a:bodyPr>
            <a:lstStyle/>
            <a:p>
              <a:pPr>
                <a:lnSpc>
                  <a:spcPts val="2000"/>
                </a:lnSpc>
              </a:pPr>
              <a:r>
                <a:rPr kumimoji="1" lang="en-US" altLang="ja-JP" dirty="0" smtClean="0">
                  <a:solidFill>
                    <a:srgbClr val="FF0000"/>
                  </a:solidFill>
                </a:rPr>
                <a:t>Configuration</a:t>
              </a:r>
              <a:r>
                <a:rPr kumimoji="1" lang="en-US" altLang="ja-JP" dirty="0" smtClean="0"/>
                <a:t> could be estimated </a:t>
              </a:r>
            </a:p>
            <a:p>
              <a:pPr>
                <a:lnSpc>
                  <a:spcPts val="2000"/>
                </a:lnSpc>
              </a:pPr>
              <a:r>
                <a:rPr kumimoji="1" lang="en-US" altLang="ja-JP" dirty="0" smtClean="0"/>
                <a:t>from the </a:t>
              </a:r>
              <a:r>
                <a:rPr kumimoji="1" lang="en-US" altLang="ja-JP" i="1" dirty="0" smtClean="0"/>
                <a:t>K</a:t>
              </a:r>
              <a:r>
                <a:rPr kumimoji="1" lang="en-US" altLang="ja-JP" dirty="0" smtClean="0"/>
                <a:t>=1/2 rotational band </a:t>
              </a:r>
            </a:p>
            <a:p>
              <a:pPr>
                <a:lnSpc>
                  <a:spcPts val="2000"/>
                </a:lnSpc>
              </a:pPr>
              <a:r>
                <a:rPr kumimoji="1" lang="en-US" altLang="ja-JP" dirty="0" smtClean="0"/>
                <a:t>observed in </a:t>
              </a:r>
              <a:r>
                <a:rPr kumimoji="1" lang="en-US" altLang="ja-JP" baseline="30000" dirty="0" smtClean="0"/>
                <a:t>25</a:t>
              </a:r>
              <a:r>
                <a:rPr kumimoji="1" lang="en-US" altLang="ja-JP" dirty="0" smtClean="0"/>
                <a:t>Mg.</a:t>
              </a:r>
              <a:endParaRPr kumimoji="1" lang="ja-JP" altLang="en-US" dirty="0"/>
            </a:p>
          </p:txBody>
        </p:sp>
      </p:grpSp>
      <p:grpSp>
        <p:nvGrpSpPr>
          <p:cNvPr id="3" name="グループ化 2"/>
          <p:cNvGrpSpPr/>
          <p:nvPr/>
        </p:nvGrpSpPr>
        <p:grpSpPr>
          <a:xfrm>
            <a:off x="3998122" y="733721"/>
            <a:ext cx="5054737" cy="5857378"/>
            <a:chOff x="3998122" y="733721"/>
            <a:chExt cx="5054737" cy="5857378"/>
          </a:xfrm>
        </p:grpSpPr>
        <p:sp>
          <p:nvSpPr>
            <p:cNvPr id="45" name="正方形/長方形 44"/>
            <p:cNvSpPr/>
            <p:nvPr/>
          </p:nvSpPr>
          <p:spPr>
            <a:xfrm>
              <a:off x="4279382" y="733721"/>
              <a:ext cx="4524781" cy="3951295"/>
            </a:xfrm>
            <a:prstGeom prst="rect">
              <a:avLst/>
            </a:prstGeom>
            <a:solidFill>
              <a:schemeClr val="bg1"/>
            </a:solidFill>
            <a:ln>
              <a:solidFill>
                <a:srgbClr val="CC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8" name="グループ化 37"/>
            <p:cNvGrpSpPr/>
            <p:nvPr/>
          </p:nvGrpSpPr>
          <p:grpSpPr>
            <a:xfrm>
              <a:off x="4418263" y="3134779"/>
              <a:ext cx="4247018" cy="916267"/>
              <a:chOff x="4683563" y="3784646"/>
              <a:chExt cx="4247018" cy="916267"/>
            </a:xfrm>
          </p:grpSpPr>
          <p:pic>
            <p:nvPicPr>
              <p:cNvPr id="16" name="図 15"/>
              <p:cNvPicPr>
                <a:picLocks noChangeAspect="1"/>
              </p:cNvPicPr>
              <p:nvPr/>
            </p:nvPicPr>
            <p:blipFill>
              <a:blip r:embed="rId4"/>
              <a:stretch>
                <a:fillRect/>
              </a:stretch>
            </p:blipFill>
            <p:spPr>
              <a:xfrm>
                <a:off x="4683563" y="3784646"/>
                <a:ext cx="4247018" cy="916267"/>
              </a:xfrm>
              <a:prstGeom prst="rect">
                <a:avLst/>
              </a:prstGeom>
            </p:spPr>
          </p:pic>
          <p:sp>
            <p:nvSpPr>
              <p:cNvPr id="34" name="正方形/長方形 33"/>
              <p:cNvSpPr/>
              <p:nvPr/>
            </p:nvSpPr>
            <p:spPr>
              <a:xfrm>
                <a:off x="4711960" y="4111574"/>
                <a:ext cx="550506" cy="305191"/>
              </a:xfrm>
              <a:prstGeom prst="rect">
                <a:avLst/>
              </a:prstGeom>
              <a:solidFill>
                <a:srgbClr val="FFC000">
                  <a:alpha val="36863"/>
                </a:srgb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p:nvSpPr>
            <p:spPr>
              <a:xfrm>
                <a:off x="6919044" y="4142674"/>
                <a:ext cx="161206" cy="305191"/>
              </a:xfrm>
              <a:prstGeom prst="rect">
                <a:avLst/>
              </a:prstGeom>
              <a:solidFill>
                <a:srgbClr val="FFC000">
                  <a:alpha val="36863"/>
                </a:srgb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9" name="グループ化 38"/>
            <p:cNvGrpSpPr/>
            <p:nvPr/>
          </p:nvGrpSpPr>
          <p:grpSpPr>
            <a:xfrm>
              <a:off x="4659071" y="733721"/>
              <a:ext cx="3870404" cy="2771492"/>
              <a:chOff x="4939691" y="197574"/>
              <a:chExt cx="3901629" cy="3091002"/>
            </a:xfrm>
          </p:grpSpPr>
          <p:pic>
            <p:nvPicPr>
              <p:cNvPr id="12" name="図 11"/>
              <p:cNvPicPr>
                <a:picLocks noChangeAspect="1"/>
              </p:cNvPicPr>
              <p:nvPr/>
            </p:nvPicPr>
            <p:blipFill rotWithShape="1">
              <a:blip r:embed="rId5" cstate="screen">
                <a:extLst>
                  <a:ext uri="{28A0092B-C50C-407E-A947-70E740481C1C}">
                    <a14:useLocalDpi xmlns:a14="http://schemas.microsoft.com/office/drawing/2010/main"/>
                  </a:ext>
                </a:extLst>
              </a:blip>
              <a:srcRect r="-1888"/>
              <a:stretch/>
            </p:blipFill>
            <p:spPr>
              <a:xfrm>
                <a:off x="4966153" y="197574"/>
                <a:ext cx="3875167" cy="3091002"/>
              </a:xfrm>
              <a:prstGeom prst="rect">
                <a:avLst/>
              </a:prstGeom>
            </p:spPr>
          </p:pic>
          <p:cxnSp>
            <p:nvCxnSpPr>
              <p:cNvPr id="7" name="直線コネクタ 6"/>
              <p:cNvCxnSpPr/>
              <p:nvPr/>
            </p:nvCxnSpPr>
            <p:spPr>
              <a:xfrm>
                <a:off x="6885993" y="783771"/>
                <a:ext cx="0" cy="1959429"/>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18" name="正方形/長方形 17"/>
              <p:cNvSpPr/>
              <p:nvPr/>
            </p:nvSpPr>
            <p:spPr>
              <a:xfrm>
                <a:off x="6536217" y="478580"/>
                <a:ext cx="695007" cy="30519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0" name="直線コネクタ 19"/>
              <p:cNvCxnSpPr/>
              <p:nvPr/>
            </p:nvCxnSpPr>
            <p:spPr>
              <a:xfrm>
                <a:off x="5789770" y="793102"/>
                <a:ext cx="0" cy="1959429"/>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sp>
            <p:nvSpPr>
              <p:cNvPr id="21" name="正方形/長方形 20"/>
              <p:cNvSpPr/>
              <p:nvPr/>
            </p:nvSpPr>
            <p:spPr>
              <a:xfrm>
                <a:off x="5579953" y="487911"/>
                <a:ext cx="695007" cy="305191"/>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p:cNvSpPr txBox="1"/>
              <p:nvPr/>
            </p:nvSpPr>
            <p:spPr>
              <a:xfrm>
                <a:off x="6919044" y="2226167"/>
                <a:ext cx="471604" cy="338554"/>
              </a:xfrm>
              <a:prstGeom prst="rect">
                <a:avLst/>
              </a:prstGeom>
              <a:noFill/>
            </p:spPr>
            <p:txBody>
              <a:bodyPr wrap="none" rtlCol="0">
                <a:spAutoFit/>
              </a:bodyPr>
              <a:lstStyle/>
              <a:p>
                <a:r>
                  <a:rPr kumimoji="1" lang="en-US" altLang="ja-JP" sz="1600" dirty="0" smtClean="0">
                    <a:solidFill>
                      <a:srgbClr val="FF0000"/>
                    </a:solidFill>
                  </a:rPr>
                  <a:t>1/2</a:t>
                </a:r>
                <a:endParaRPr kumimoji="1" lang="ja-JP" altLang="en-US" sz="1600" dirty="0">
                  <a:solidFill>
                    <a:srgbClr val="FF0000"/>
                  </a:solidFill>
                </a:endParaRPr>
              </a:p>
            </p:txBody>
          </p:sp>
          <p:sp>
            <p:nvSpPr>
              <p:cNvPr id="24" name="テキスト ボックス 23"/>
              <p:cNvSpPr txBox="1"/>
              <p:nvPr/>
            </p:nvSpPr>
            <p:spPr>
              <a:xfrm>
                <a:off x="6903491" y="2024000"/>
                <a:ext cx="471604" cy="338554"/>
              </a:xfrm>
              <a:prstGeom prst="rect">
                <a:avLst/>
              </a:prstGeom>
              <a:noFill/>
            </p:spPr>
            <p:txBody>
              <a:bodyPr wrap="none" rtlCol="0">
                <a:spAutoFit/>
              </a:bodyPr>
              <a:lstStyle/>
              <a:p>
                <a:r>
                  <a:rPr kumimoji="1" lang="en-US" altLang="ja-JP" sz="1600" smtClean="0">
                    <a:solidFill>
                      <a:srgbClr val="FF0000"/>
                    </a:solidFill>
                  </a:rPr>
                  <a:t>3/2</a:t>
                </a:r>
                <a:endParaRPr kumimoji="1" lang="ja-JP" altLang="en-US" sz="1600" dirty="0">
                  <a:solidFill>
                    <a:srgbClr val="FF0000"/>
                  </a:solidFill>
                </a:endParaRPr>
              </a:p>
            </p:txBody>
          </p:sp>
          <p:sp>
            <p:nvSpPr>
              <p:cNvPr id="25" name="テキスト ボックス 24"/>
              <p:cNvSpPr txBox="1"/>
              <p:nvPr/>
            </p:nvSpPr>
            <p:spPr>
              <a:xfrm>
                <a:off x="6957830" y="1821833"/>
                <a:ext cx="471604" cy="338554"/>
              </a:xfrm>
              <a:prstGeom prst="rect">
                <a:avLst/>
              </a:prstGeom>
              <a:noFill/>
            </p:spPr>
            <p:txBody>
              <a:bodyPr wrap="none" rtlCol="0">
                <a:spAutoFit/>
              </a:bodyPr>
              <a:lstStyle/>
              <a:p>
                <a:r>
                  <a:rPr kumimoji="1" lang="en-US" altLang="ja-JP" sz="1600" dirty="0" smtClean="0">
                    <a:solidFill>
                      <a:srgbClr val="FF0000"/>
                    </a:solidFill>
                  </a:rPr>
                  <a:t>5/2</a:t>
                </a:r>
                <a:endParaRPr kumimoji="1" lang="ja-JP" altLang="en-US" sz="1600" dirty="0">
                  <a:solidFill>
                    <a:srgbClr val="FF0000"/>
                  </a:solidFill>
                </a:endParaRPr>
              </a:p>
            </p:txBody>
          </p:sp>
          <p:sp>
            <p:nvSpPr>
              <p:cNvPr id="26" name="テキスト ボックス 25"/>
              <p:cNvSpPr txBox="1"/>
              <p:nvPr/>
            </p:nvSpPr>
            <p:spPr>
              <a:xfrm>
                <a:off x="6807072" y="1675657"/>
                <a:ext cx="471604" cy="338554"/>
              </a:xfrm>
              <a:prstGeom prst="rect">
                <a:avLst/>
              </a:prstGeom>
              <a:noFill/>
            </p:spPr>
            <p:txBody>
              <a:bodyPr wrap="none" rtlCol="0">
                <a:spAutoFit/>
              </a:bodyPr>
              <a:lstStyle/>
              <a:p>
                <a:r>
                  <a:rPr kumimoji="1" lang="en-US" altLang="ja-JP" sz="1600" dirty="0" smtClean="0">
                    <a:solidFill>
                      <a:srgbClr val="FF0000"/>
                    </a:solidFill>
                  </a:rPr>
                  <a:t>7/2</a:t>
                </a:r>
                <a:endParaRPr kumimoji="1" lang="ja-JP" altLang="en-US" sz="1600" dirty="0">
                  <a:solidFill>
                    <a:srgbClr val="FF0000"/>
                  </a:solidFill>
                </a:endParaRPr>
              </a:p>
            </p:txBody>
          </p:sp>
          <p:sp>
            <p:nvSpPr>
              <p:cNvPr id="27" name="テキスト ボックス 26"/>
              <p:cNvSpPr txBox="1"/>
              <p:nvPr/>
            </p:nvSpPr>
            <p:spPr>
              <a:xfrm>
                <a:off x="5740272" y="2418999"/>
                <a:ext cx="471604" cy="338554"/>
              </a:xfrm>
              <a:prstGeom prst="rect">
                <a:avLst/>
              </a:prstGeom>
              <a:noFill/>
            </p:spPr>
            <p:txBody>
              <a:bodyPr wrap="none" rtlCol="0">
                <a:spAutoFit/>
              </a:bodyPr>
              <a:lstStyle/>
              <a:p>
                <a:r>
                  <a:rPr kumimoji="1" lang="en-US" altLang="ja-JP" sz="1600" smtClean="0">
                    <a:solidFill>
                      <a:srgbClr val="0070C0"/>
                    </a:solidFill>
                  </a:rPr>
                  <a:t>3/2</a:t>
                </a:r>
                <a:endParaRPr kumimoji="1" lang="ja-JP" altLang="en-US" sz="1600" dirty="0">
                  <a:solidFill>
                    <a:srgbClr val="0070C0"/>
                  </a:solidFill>
                </a:endParaRPr>
              </a:p>
            </p:txBody>
          </p:sp>
          <p:sp>
            <p:nvSpPr>
              <p:cNvPr id="28" name="テキスト ボックス 27"/>
              <p:cNvSpPr txBox="1"/>
              <p:nvPr/>
            </p:nvSpPr>
            <p:spPr>
              <a:xfrm>
                <a:off x="5755820" y="2201285"/>
                <a:ext cx="471604" cy="338554"/>
              </a:xfrm>
              <a:prstGeom prst="rect">
                <a:avLst/>
              </a:prstGeom>
              <a:noFill/>
            </p:spPr>
            <p:txBody>
              <a:bodyPr wrap="none" rtlCol="0">
                <a:spAutoFit/>
              </a:bodyPr>
              <a:lstStyle/>
              <a:p>
                <a:r>
                  <a:rPr kumimoji="1" lang="en-US" altLang="ja-JP" sz="1600" dirty="0" smtClean="0">
                    <a:solidFill>
                      <a:srgbClr val="0070C0"/>
                    </a:solidFill>
                  </a:rPr>
                  <a:t>7/2</a:t>
                </a:r>
                <a:endParaRPr kumimoji="1" lang="ja-JP" altLang="en-US" sz="1600" dirty="0">
                  <a:solidFill>
                    <a:srgbClr val="0070C0"/>
                  </a:solidFill>
                </a:endParaRPr>
              </a:p>
            </p:txBody>
          </p:sp>
          <p:sp>
            <p:nvSpPr>
              <p:cNvPr id="29" name="テキスト ボックス 28"/>
              <p:cNvSpPr txBox="1"/>
              <p:nvPr/>
            </p:nvSpPr>
            <p:spPr>
              <a:xfrm>
                <a:off x="5802479" y="2005343"/>
                <a:ext cx="471604" cy="338554"/>
              </a:xfrm>
              <a:prstGeom prst="rect">
                <a:avLst/>
              </a:prstGeom>
              <a:noFill/>
            </p:spPr>
            <p:txBody>
              <a:bodyPr wrap="none" rtlCol="0">
                <a:spAutoFit/>
              </a:bodyPr>
              <a:lstStyle/>
              <a:p>
                <a:r>
                  <a:rPr kumimoji="1" lang="en-US" altLang="ja-JP" sz="1600" dirty="0" smtClean="0">
                    <a:solidFill>
                      <a:srgbClr val="0070C0"/>
                    </a:solidFill>
                  </a:rPr>
                  <a:t>1/2</a:t>
                </a:r>
                <a:endParaRPr kumimoji="1" lang="ja-JP" altLang="en-US" sz="1600" dirty="0">
                  <a:solidFill>
                    <a:srgbClr val="0070C0"/>
                  </a:solidFill>
                </a:endParaRPr>
              </a:p>
            </p:txBody>
          </p:sp>
          <p:sp>
            <p:nvSpPr>
              <p:cNvPr id="30" name="テキスト ボックス 29"/>
              <p:cNvSpPr txBox="1"/>
              <p:nvPr/>
            </p:nvSpPr>
            <p:spPr>
              <a:xfrm>
                <a:off x="5709173" y="1818733"/>
                <a:ext cx="575799" cy="338554"/>
              </a:xfrm>
              <a:prstGeom prst="rect">
                <a:avLst/>
              </a:prstGeom>
              <a:noFill/>
            </p:spPr>
            <p:txBody>
              <a:bodyPr wrap="none" rtlCol="0">
                <a:spAutoFit/>
              </a:bodyPr>
              <a:lstStyle/>
              <a:p>
                <a:r>
                  <a:rPr kumimoji="1" lang="en-US" altLang="ja-JP" sz="1600" smtClean="0">
                    <a:solidFill>
                      <a:srgbClr val="0070C0"/>
                    </a:solidFill>
                  </a:rPr>
                  <a:t>11/2</a:t>
                </a:r>
                <a:endParaRPr kumimoji="1" lang="ja-JP" altLang="en-US" sz="1600" dirty="0">
                  <a:solidFill>
                    <a:srgbClr val="0070C0"/>
                  </a:solidFill>
                </a:endParaRPr>
              </a:p>
            </p:txBody>
          </p:sp>
          <p:sp>
            <p:nvSpPr>
              <p:cNvPr id="36" name="正方形/長方形 35"/>
              <p:cNvSpPr/>
              <p:nvPr/>
            </p:nvSpPr>
            <p:spPr>
              <a:xfrm>
                <a:off x="7817893" y="2923971"/>
                <a:ext cx="161206" cy="305191"/>
              </a:xfrm>
              <a:prstGeom prst="rect">
                <a:avLst/>
              </a:prstGeom>
              <a:solidFill>
                <a:srgbClr val="FFC000">
                  <a:alpha val="36863"/>
                </a:srgb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正方形/長方形 36"/>
              <p:cNvSpPr/>
              <p:nvPr/>
            </p:nvSpPr>
            <p:spPr>
              <a:xfrm>
                <a:off x="4939691" y="1591233"/>
                <a:ext cx="274281" cy="610325"/>
              </a:xfrm>
              <a:prstGeom prst="rect">
                <a:avLst/>
              </a:prstGeom>
              <a:solidFill>
                <a:srgbClr val="FFC000">
                  <a:alpha val="36863"/>
                </a:srgb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0" name="テキスト ボックス 39"/>
            <p:cNvSpPr txBox="1"/>
            <p:nvPr/>
          </p:nvSpPr>
          <p:spPr>
            <a:xfrm>
              <a:off x="6108400" y="3690747"/>
              <a:ext cx="2747612" cy="400110"/>
            </a:xfrm>
            <a:prstGeom prst="rect">
              <a:avLst/>
            </a:prstGeom>
            <a:noFill/>
          </p:spPr>
          <p:txBody>
            <a:bodyPr wrap="none" rtlCol="0">
              <a:spAutoFit/>
            </a:bodyPr>
            <a:lstStyle/>
            <a:p>
              <a:r>
                <a:rPr lang="en-US" altLang="ja-JP" sz="2000" i="1" dirty="0" smtClean="0"/>
                <a:t>a</a:t>
              </a:r>
              <a:r>
                <a:rPr lang="en-US" altLang="ja-JP" sz="2000" dirty="0" smtClean="0"/>
                <a:t>: decoupling parameter</a:t>
              </a:r>
              <a:endParaRPr kumimoji="1" lang="ja-JP" altLang="en-US" sz="2000" dirty="0"/>
            </a:p>
          </p:txBody>
        </p:sp>
        <p:sp>
          <p:nvSpPr>
            <p:cNvPr id="44" name="テキスト ボックス 43"/>
            <p:cNvSpPr txBox="1"/>
            <p:nvPr/>
          </p:nvSpPr>
          <p:spPr>
            <a:xfrm>
              <a:off x="4530793" y="3999802"/>
              <a:ext cx="4113498" cy="605294"/>
            </a:xfrm>
            <a:prstGeom prst="rect">
              <a:avLst/>
            </a:prstGeom>
            <a:noFill/>
            <a:ln>
              <a:solidFill>
                <a:srgbClr val="FFC000"/>
              </a:solidFill>
            </a:ln>
          </p:spPr>
          <p:txBody>
            <a:bodyPr wrap="none" rtlCol="0">
              <a:spAutoFit/>
            </a:bodyPr>
            <a:lstStyle/>
            <a:p>
              <a:pPr>
                <a:lnSpc>
                  <a:spcPts val="2000"/>
                </a:lnSpc>
              </a:pPr>
              <a:r>
                <a:rPr kumimoji="1" lang="en-US" altLang="ja-JP" sz="2000" dirty="0" smtClean="0"/>
                <a:t>from the ordering of spins </a:t>
              </a:r>
            </a:p>
            <a:p>
              <a:pPr>
                <a:lnSpc>
                  <a:spcPts val="2000"/>
                </a:lnSpc>
              </a:pPr>
              <a:r>
                <a:rPr kumimoji="1" lang="en-US" altLang="ja-JP" sz="2000" dirty="0" smtClean="0"/>
                <a:t>and energy difference between states</a:t>
              </a:r>
              <a:endParaRPr kumimoji="1" lang="ja-JP" altLang="en-US" sz="2000" dirty="0"/>
            </a:p>
          </p:txBody>
        </p:sp>
        <p:pic>
          <p:nvPicPr>
            <p:cNvPr id="43" name="図 4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998122" y="4990821"/>
              <a:ext cx="1690900" cy="1534734"/>
            </a:xfrm>
            <a:prstGeom prst="rect">
              <a:avLst/>
            </a:prstGeom>
          </p:spPr>
        </p:pic>
        <p:sp>
          <p:nvSpPr>
            <p:cNvPr id="48" name="テキスト ボックス 47"/>
            <p:cNvSpPr txBox="1"/>
            <p:nvPr/>
          </p:nvSpPr>
          <p:spPr>
            <a:xfrm>
              <a:off x="5702583" y="5021439"/>
              <a:ext cx="3350276" cy="1569660"/>
            </a:xfrm>
            <a:prstGeom prst="rect">
              <a:avLst/>
            </a:prstGeom>
            <a:noFill/>
          </p:spPr>
          <p:txBody>
            <a:bodyPr wrap="none" rtlCol="0">
              <a:spAutoFit/>
            </a:bodyPr>
            <a:lstStyle/>
            <a:p>
              <a:r>
                <a:rPr lang="en-US" altLang="ja-JP" sz="1600" i="1" dirty="0" smtClean="0"/>
                <a:t>z</a:t>
              </a:r>
              <a:r>
                <a:rPr kumimoji="1" lang="ja-JP" altLang="en-US" sz="1600" i="1" dirty="0" smtClean="0"/>
                <a:t> </a:t>
              </a:r>
              <a:r>
                <a:rPr kumimoji="1" lang="en-US" altLang="ja-JP" sz="1600" i="1" dirty="0" smtClean="0"/>
                <a:t>: </a:t>
              </a:r>
              <a:r>
                <a:rPr kumimoji="1" lang="en-US" altLang="ja-JP" sz="1600" dirty="0" smtClean="0"/>
                <a:t>symmetry axis</a:t>
              </a:r>
            </a:p>
            <a:p>
              <a:r>
                <a:rPr lang="en-US" altLang="ja-JP" sz="1600" b="1" i="1" dirty="0" smtClean="0"/>
                <a:t>j</a:t>
              </a:r>
              <a:r>
                <a:rPr lang="en-US" altLang="ja-JP" sz="1600" dirty="0" smtClean="0"/>
                <a:t> </a:t>
              </a:r>
              <a:r>
                <a:rPr lang="ja-JP" altLang="en-US" sz="1600" dirty="0"/>
                <a:t> </a:t>
              </a:r>
              <a:r>
                <a:rPr lang="en-US" altLang="ja-JP" sz="1600" dirty="0"/>
                <a:t>: </a:t>
              </a:r>
              <a:r>
                <a:rPr lang="en-US" altLang="ja-JP" sz="1600" dirty="0" smtClean="0"/>
                <a:t>particle angular momentum </a:t>
              </a:r>
            </a:p>
            <a:p>
              <a:r>
                <a:rPr lang="en-US" altLang="ja-JP" sz="1600" b="1" i="1" dirty="0" smtClean="0"/>
                <a:t>R</a:t>
              </a:r>
              <a:r>
                <a:rPr lang="ja-JP" altLang="en-US" sz="1600" dirty="0" smtClean="0"/>
                <a:t> </a:t>
              </a:r>
              <a:r>
                <a:rPr lang="en-US" altLang="ja-JP" sz="1600" dirty="0" smtClean="0"/>
                <a:t>: rotational angular momentum</a:t>
              </a:r>
            </a:p>
            <a:p>
              <a:r>
                <a:rPr kumimoji="1" lang="en-US" altLang="ja-JP" sz="1600" b="1" i="1" dirty="0" smtClean="0"/>
                <a:t>K</a:t>
              </a:r>
              <a:r>
                <a:rPr kumimoji="1" lang="en-US" altLang="ja-JP" sz="1600" dirty="0" smtClean="0"/>
                <a:t>  : </a:t>
              </a:r>
              <a:r>
                <a:rPr lang="en-US" altLang="ja-JP" sz="1600" dirty="0" smtClean="0"/>
                <a:t>projection of the total angular </a:t>
              </a:r>
            </a:p>
            <a:p>
              <a:r>
                <a:rPr lang="en-US" altLang="ja-JP" sz="1600" dirty="0"/>
                <a:t> </a:t>
              </a:r>
              <a:r>
                <a:rPr lang="en-US" altLang="ja-JP" sz="1600" dirty="0" smtClean="0"/>
                <a:t>     momentum on the symmetry axis</a:t>
              </a:r>
            </a:p>
            <a:p>
              <a:r>
                <a:rPr lang="en-US" altLang="ja-JP" sz="1600" b="1" i="1" dirty="0" smtClean="0"/>
                <a:t>I</a:t>
              </a:r>
              <a:r>
                <a:rPr lang="ja-JP" altLang="en-US" sz="1600" dirty="0" smtClean="0"/>
                <a:t> </a:t>
              </a:r>
              <a:r>
                <a:rPr lang="en-US" altLang="ja-JP" sz="1600" dirty="0" smtClean="0"/>
                <a:t>: total angular momentum</a:t>
              </a:r>
            </a:p>
          </p:txBody>
        </p:sp>
        <p:sp>
          <p:nvSpPr>
            <p:cNvPr id="2" name="テキスト ボックス 1"/>
            <p:cNvSpPr txBox="1"/>
            <p:nvPr/>
          </p:nvSpPr>
          <p:spPr>
            <a:xfrm>
              <a:off x="5244843" y="4774954"/>
              <a:ext cx="3300262" cy="369332"/>
            </a:xfrm>
            <a:prstGeom prst="rect">
              <a:avLst/>
            </a:prstGeom>
            <a:noFill/>
          </p:spPr>
          <p:txBody>
            <a:bodyPr wrap="none" rtlCol="0">
              <a:spAutoFit/>
            </a:bodyPr>
            <a:lstStyle/>
            <a:p>
              <a:r>
                <a:rPr kumimoji="1" lang="en-US" altLang="ja-JP" u="sng" dirty="0" smtClean="0"/>
                <a:t>rotational motion in odd-A nuclei</a:t>
              </a:r>
              <a:endParaRPr kumimoji="1" lang="ja-JP" altLang="en-US" u="sng" dirty="0"/>
            </a:p>
          </p:txBody>
        </p:sp>
      </p:grpSp>
      <p:sp>
        <p:nvSpPr>
          <p:cNvPr id="9" name="スライド番号プレースホルダー 8"/>
          <p:cNvSpPr>
            <a:spLocks noGrp="1"/>
          </p:cNvSpPr>
          <p:nvPr>
            <p:ph type="sldNum" sz="quarter" idx="4294967295"/>
          </p:nvPr>
        </p:nvSpPr>
        <p:spPr/>
        <p:txBody>
          <a:bodyPr/>
          <a:lstStyle/>
          <a:p>
            <a:fld id="{5C7EEE2D-5C00-4DF6-A47D-E3018D58D5A7}" type="slidenum">
              <a:rPr kumimoji="1" lang="ja-JP" altLang="en-US" smtClean="0"/>
              <a:t>31</a:t>
            </a:fld>
            <a:endParaRPr kumimoji="1" lang="ja-JP" altLang="en-US"/>
          </a:p>
        </p:txBody>
      </p:sp>
    </p:spTree>
    <p:extLst>
      <p:ext uri="{BB962C8B-B14F-4D97-AF65-F5344CB8AC3E}">
        <p14:creationId xmlns:p14="http://schemas.microsoft.com/office/powerpoint/2010/main" val="3142016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テキスト ボックス 9"/>
          <p:cNvSpPr txBox="1"/>
          <p:nvPr/>
        </p:nvSpPr>
        <p:spPr>
          <a:xfrm>
            <a:off x="6433298" y="3517901"/>
            <a:ext cx="697627" cy="400110"/>
          </a:xfrm>
          <a:prstGeom prst="rect">
            <a:avLst/>
          </a:prstGeom>
          <a:noFill/>
        </p:spPr>
        <p:txBody>
          <a:bodyPr wrap="none" rtlCol="0">
            <a:spAutoFit/>
          </a:bodyPr>
          <a:lstStyle/>
          <a:p>
            <a:r>
              <a:rPr kumimoji="1" lang="en-US" altLang="ja-JP" sz="2000" b="1" baseline="30000" dirty="0" smtClean="0"/>
              <a:t>25</a:t>
            </a:r>
            <a:r>
              <a:rPr kumimoji="1" lang="en-US" altLang="ja-JP" sz="2000" b="1" dirty="0" smtClean="0"/>
              <a:t>Mg</a:t>
            </a:r>
            <a:endParaRPr kumimoji="1" lang="ja-JP" altLang="en-US" sz="2000" b="1" dirty="0"/>
          </a:p>
        </p:txBody>
      </p:sp>
      <p:pic>
        <p:nvPicPr>
          <p:cNvPr id="15" name="図 1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738328" y="40482"/>
            <a:ext cx="1900028" cy="3546719"/>
          </a:xfrm>
          <a:prstGeom prst="rect">
            <a:avLst/>
          </a:prstGeom>
        </p:spPr>
      </p:pic>
      <p:sp>
        <p:nvSpPr>
          <p:cNvPr id="12" name="タイトル 1"/>
          <p:cNvSpPr txBox="1">
            <a:spLocks/>
          </p:cNvSpPr>
          <p:nvPr/>
        </p:nvSpPr>
        <p:spPr>
          <a:xfrm>
            <a:off x="620423" y="419375"/>
            <a:ext cx="4598058" cy="575907"/>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kumimoji="1" sz="3200" kern="1200">
                <a:solidFill>
                  <a:schemeClr val="tx1"/>
                </a:solidFill>
                <a:latin typeface="+mj-lt"/>
                <a:ea typeface="+mj-ea"/>
                <a:cs typeface="+mj-cs"/>
              </a:defRPr>
            </a:lvl1pPr>
          </a:lstStyle>
          <a:p>
            <a:r>
              <a:rPr lang="en-US" altLang="ja-JP" sz="2800" i="1" u="sng" dirty="0" smtClean="0">
                <a:latin typeface="+mn-lt"/>
              </a:rPr>
              <a:t>K</a:t>
            </a:r>
            <a:r>
              <a:rPr lang="en-US" altLang="ja-JP" sz="2800" u="sng" dirty="0" smtClean="0">
                <a:latin typeface="+mn-lt"/>
              </a:rPr>
              <a:t>=1/2 rotational bands in </a:t>
            </a:r>
            <a:r>
              <a:rPr lang="en-US" altLang="ja-JP" sz="2800" u="sng" baseline="30000" dirty="0" smtClean="0">
                <a:latin typeface="+mn-lt"/>
              </a:rPr>
              <a:t>31</a:t>
            </a:r>
            <a:r>
              <a:rPr lang="en-US" altLang="ja-JP" sz="2800" u="sng" dirty="0" smtClean="0">
                <a:latin typeface="+mn-lt"/>
              </a:rPr>
              <a:t>Mg</a:t>
            </a:r>
          </a:p>
        </p:txBody>
      </p:sp>
      <p:pic>
        <p:nvPicPr>
          <p:cNvPr id="13" name="図 1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81145" y="836163"/>
            <a:ext cx="3556504" cy="3217428"/>
          </a:xfrm>
          <a:prstGeom prst="rect">
            <a:avLst/>
          </a:prstGeom>
        </p:spPr>
      </p:pic>
      <p:sp>
        <p:nvSpPr>
          <p:cNvPr id="16" name="正方形/長方形 15"/>
          <p:cNvSpPr/>
          <p:nvPr/>
        </p:nvSpPr>
        <p:spPr>
          <a:xfrm>
            <a:off x="734490" y="1217086"/>
            <a:ext cx="1603015" cy="207819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p:nvSpPr>
        <p:spPr>
          <a:xfrm>
            <a:off x="2505719" y="952431"/>
            <a:ext cx="1831930" cy="1888182"/>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17"/>
          <p:cNvSpPr txBox="1"/>
          <p:nvPr/>
        </p:nvSpPr>
        <p:spPr>
          <a:xfrm>
            <a:off x="1054935" y="3823646"/>
            <a:ext cx="962123" cy="400110"/>
          </a:xfrm>
          <a:prstGeom prst="rect">
            <a:avLst/>
          </a:prstGeom>
          <a:noFill/>
          <a:ln>
            <a:solidFill>
              <a:srgbClr val="FF0000"/>
            </a:solidFill>
          </a:ln>
        </p:spPr>
        <p:txBody>
          <a:bodyPr wrap="none" rtlCol="0">
            <a:spAutoFit/>
          </a:bodyPr>
          <a:lstStyle/>
          <a:p>
            <a:r>
              <a:rPr lang="en-US" altLang="ja-JP" sz="2000" i="1" dirty="0" smtClean="0"/>
              <a:t>a</a:t>
            </a:r>
            <a:r>
              <a:rPr lang="en-US" altLang="ja-JP" sz="2000" dirty="0" smtClean="0"/>
              <a:t> = -0.8</a:t>
            </a:r>
            <a:endParaRPr kumimoji="1" lang="ja-JP" altLang="en-US" sz="2000" dirty="0"/>
          </a:p>
        </p:txBody>
      </p:sp>
      <p:sp>
        <p:nvSpPr>
          <p:cNvPr id="19" name="テキスト ボックス 18"/>
          <p:cNvSpPr txBox="1"/>
          <p:nvPr/>
        </p:nvSpPr>
        <p:spPr>
          <a:xfrm>
            <a:off x="3087451" y="3823646"/>
            <a:ext cx="962123" cy="400110"/>
          </a:xfrm>
          <a:prstGeom prst="rect">
            <a:avLst/>
          </a:prstGeom>
          <a:noFill/>
          <a:ln>
            <a:solidFill>
              <a:srgbClr val="0070C0"/>
            </a:solidFill>
          </a:ln>
        </p:spPr>
        <p:txBody>
          <a:bodyPr wrap="none" rtlCol="0">
            <a:spAutoFit/>
          </a:bodyPr>
          <a:lstStyle/>
          <a:p>
            <a:r>
              <a:rPr lang="en-US" altLang="ja-JP" sz="2000" i="1" dirty="0" smtClean="0"/>
              <a:t>a</a:t>
            </a:r>
            <a:r>
              <a:rPr lang="en-US" altLang="ja-JP" sz="2000" dirty="0" smtClean="0"/>
              <a:t> = -4.4</a:t>
            </a:r>
            <a:endParaRPr kumimoji="1" lang="ja-JP" altLang="en-US" sz="2000" dirty="0"/>
          </a:p>
        </p:txBody>
      </p:sp>
      <p:sp>
        <p:nvSpPr>
          <p:cNvPr id="20" name="正方形/長方形 19"/>
          <p:cNvSpPr/>
          <p:nvPr/>
        </p:nvSpPr>
        <p:spPr>
          <a:xfrm>
            <a:off x="5745489" y="3034657"/>
            <a:ext cx="1045028" cy="48116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00B050"/>
              </a:solidFill>
            </a:endParaRPr>
          </a:p>
        </p:txBody>
      </p:sp>
      <p:sp>
        <p:nvSpPr>
          <p:cNvPr id="21" name="正方形/長方形 20"/>
          <p:cNvSpPr/>
          <p:nvPr/>
        </p:nvSpPr>
        <p:spPr>
          <a:xfrm>
            <a:off x="6739420" y="2266518"/>
            <a:ext cx="940015" cy="431086"/>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00B050"/>
              </a:solidFill>
            </a:endParaRPr>
          </a:p>
        </p:txBody>
      </p:sp>
      <p:sp>
        <p:nvSpPr>
          <p:cNvPr id="22" name="正方形/長方形 21"/>
          <p:cNvSpPr/>
          <p:nvPr/>
        </p:nvSpPr>
        <p:spPr>
          <a:xfrm>
            <a:off x="5745489" y="522515"/>
            <a:ext cx="953891" cy="252171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00B050"/>
              </a:solidFill>
            </a:endParaRPr>
          </a:p>
        </p:txBody>
      </p:sp>
      <p:sp>
        <p:nvSpPr>
          <p:cNvPr id="23" name="正方形/長方形 22"/>
          <p:cNvSpPr/>
          <p:nvPr/>
        </p:nvSpPr>
        <p:spPr>
          <a:xfrm>
            <a:off x="6750202" y="1181401"/>
            <a:ext cx="929233" cy="1067489"/>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00B050"/>
              </a:solidFill>
            </a:endParaRPr>
          </a:p>
        </p:txBody>
      </p:sp>
      <p:sp>
        <p:nvSpPr>
          <p:cNvPr id="24" name="テキスト ボックス 23"/>
          <p:cNvSpPr txBox="1"/>
          <p:nvPr/>
        </p:nvSpPr>
        <p:spPr>
          <a:xfrm>
            <a:off x="1083789" y="4232693"/>
            <a:ext cx="933269" cy="400110"/>
          </a:xfrm>
          <a:prstGeom prst="rect">
            <a:avLst/>
          </a:prstGeom>
          <a:noFill/>
        </p:spPr>
        <p:txBody>
          <a:bodyPr wrap="none" rtlCol="0">
            <a:spAutoFit/>
          </a:bodyPr>
          <a:lstStyle/>
          <a:p>
            <a:r>
              <a:rPr lang="en-US" altLang="ja-JP" sz="2000" dirty="0" smtClean="0">
                <a:solidFill>
                  <a:srgbClr val="FF0000"/>
                </a:solidFill>
              </a:rPr>
              <a:t>K=1/2+</a:t>
            </a:r>
            <a:endParaRPr kumimoji="1" lang="ja-JP" altLang="en-US" sz="2000" dirty="0">
              <a:solidFill>
                <a:srgbClr val="FF0000"/>
              </a:solidFill>
            </a:endParaRPr>
          </a:p>
        </p:txBody>
      </p:sp>
      <p:sp>
        <p:nvSpPr>
          <p:cNvPr id="26" name="テキスト ボックス 25"/>
          <p:cNvSpPr txBox="1"/>
          <p:nvPr/>
        </p:nvSpPr>
        <p:spPr>
          <a:xfrm>
            <a:off x="7104665" y="3776113"/>
            <a:ext cx="962123" cy="400110"/>
          </a:xfrm>
          <a:prstGeom prst="rect">
            <a:avLst/>
          </a:prstGeom>
          <a:noFill/>
          <a:ln>
            <a:solidFill>
              <a:srgbClr val="0070C0"/>
            </a:solidFill>
          </a:ln>
        </p:spPr>
        <p:txBody>
          <a:bodyPr wrap="none" rtlCol="0">
            <a:spAutoFit/>
          </a:bodyPr>
          <a:lstStyle/>
          <a:p>
            <a:r>
              <a:rPr lang="en-US" altLang="ja-JP" sz="2000" i="1" dirty="0" smtClean="0"/>
              <a:t>a</a:t>
            </a:r>
            <a:r>
              <a:rPr lang="en-US" altLang="ja-JP" sz="2000" dirty="0" smtClean="0"/>
              <a:t> = -3.5</a:t>
            </a:r>
            <a:endParaRPr kumimoji="1" lang="ja-JP" altLang="en-US" sz="2000" dirty="0"/>
          </a:p>
        </p:txBody>
      </p:sp>
      <p:sp>
        <p:nvSpPr>
          <p:cNvPr id="27" name="テキスト ボックス 26"/>
          <p:cNvSpPr txBox="1"/>
          <p:nvPr/>
        </p:nvSpPr>
        <p:spPr>
          <a:xfrm>
            <a:off x="5444915" y="3794171"/>
            <a:ext cx="962123" cy="400110"/>
          </a:xfrm>
          <a:prstGeom prst="rect">
            <a:avLst/>
          </a:prstGeom>
          <a:noFill/>
          <a:ln>
            <a:solidFill>
              <a:srgbClr val="FF0000"/>
            </a:solidFill>
          </a:ln>
        </p:spPr>
        <p:txBody>
          <a:bodyPr wrap="none" rtlCol="0">
            <a:spAutoFit/>
          </a:bodyPr>
          <a:lstStyle/>
          <a:p>
            <a:r>
              <a:rPr lang="en-US" altLang="ja-JP" sz="2000" i="1" dirty="0" smtClean="0"/>
              <a:t>a</a:t>
            </a:r>
            <a:r>
              <a:rPr lang="en-US" altLang="ja-JP" sz="2000" dirty="0" smtClean="0"/>
              <a:t> = -0.8</a:t>
            </a:r>
            <a:endParaRPr kumimoji="1" lang="ja-JP" altLang="en-US" sz="2000" dirty="0"/>
          </a:p>
        </p:txBody>
      </p:sp>
      <p:sp>
        <p:nvSpPr>
          <p:cNvPr id="28" name="テキスト ボックス 27"/>
          <p:cNvSpPr txBox="1"/>
          <p:nvPr/>
        </p:nvSpPr>
        <p:spPr>
          <a:xfrm>
            <a:off x="5473769" y="4218920"/>
            <a:ext cx="933269" cy="400110"/>
          </a:xfrm>
          <a:prstGeom prst="rect">
            <a:avLst/>
          </a:prstGeom>
          <a:noFill/>
        </p:spPr>
        <p:txBody>
          <a:bodyPr wrap="none" rtlCol="0">
            <a:spAutoFit/>
          </a:bodyPr>
          <a:lstStyle/>
          <a:p>
            <a:r>
              <a:rPr lang="en-US" altLang="ja-JP" sz="2000" dirty="0" smtClean="0">
                <a:solidFill>
                  <a:srgbClr val="FF0000"/>
                </a:solidFill>
              </a:rPr>
              <a:t>K=1/2+</a:t>
            </a:r>
            <a:endParaRPr kumimoji="1" lang="ja-JP" altLang="en-US" sz="2000" dirty="0">
              <a:solidFill>
                <a:srgbClr val="FF0000"/>
              </a:solidFill>
            </a:endParaRPr>
          </a:p>
        </p:txBody>
      </p:sp>
      <p:sp>
        <p:nvSpPr>
          <p:cNvPr id="29" name="テキスト ボックス 28"/>
          <p:cNvSpPr txBox="1"/>
          <p:nvPr/>
        </p:nvSpPr>
        <p:spPr>
          <a:xfrm>
            <a:off x="3116305" y="4260420"/>
            <a:ext cx="883575" cy="400110"/>
          </a:xfrm>
          <a:prstGeom prst="rect">
            <a:avLst/>
          </a:prstGeom>
          <a:noFill/>
        </p:spPr>
        <p:txBody>
          <a:bodyPr wrap="none" rtlCol="0">
            <a:spAutoFit/>
          </a:bodyPr>
          <a:lstStyle/>
          <a:p>
            <a:r>
              <a:rPr lang="en-US" altLang="ja-JP" sz="2000" dirty="0" smtClean="0">
                <a:solidFill>
                  <a:srgbClr val="0070C0"/>
                </a:solidFill>
              </a:rPr>
              <a:t>K=1/2-</a:t>
            </a:r>
            <a:endParaRPr kumimoji="1" lang="ja-JP" altLang="en-US" sz="2000" dirty="0">
              <a:solidFill>
                <a:srgbClr val="0070C0"/>
              </a:solidFill>
            </a:endParaRPr>
          </a:p>
        </p:txBody>
      </p:sp>
      <p:sp>
        <p:nvSpPr>
          <p:cNvPr id="30" name="テキスト ボックス 29"/>
          <p:cNvSpPr txBox="1"/>
          <p:nvPr/>
        </p:nvSpPr>
        <p:spPr>
          <a:xfrm>
            <a:off x="7143938" y="4173055"/>
            <a:ext cx="883575" cy="400110"/>
          </a:xfrm>
          <a:prstGeom prst="rect">
            <a:avLst/>
          </a:prstGeom>
          <a:noFill/>
        </p:spPr>
        <p:txBody>
          <a:bodyPr wrap="none" rtlCol="0">
            <a:spAutoFit/>
          </a:bodyPr>
          <a:lstStyle/>
          <a:p>
            <a:r>
              <a:rPr lang="en-US" altLang="ja-JP" sz="2000" dirty="0" smtClean="0">
                <a:solidFill>
                  <a:srgbClr val="0070C0"/>
                </a:solidFill>
              </a:rPr>
              <a:t>K=1/2-</a:t>
            </a:r>
            <a:endParaRPr kumimoji="1" lang="ja-JP" altLang="en-US" sz="2000" dirty="0">
              <a:solidFill>
                <a:srgbClr val="0070C0"/>
              </a:solidFill>
            </a:endParaRPr>
          </a:p>
        </p:txBody>
      </p:sp>
      <p:sp>
        <p:nvSpPr>
          <p:cNvPr id="3" name="左右矢印 2"/>
          <p:cNvSpPr/>
          <p:nvPr/>
        </p:nvSpPr>
        <p:spPr>
          <a:xfrm>
            <a:off x="4337649" y="4137385"/>
            <a:ext cx="886408" cy="396942"/>
          </a:xfrm>
          <a:prstGeom prst="leftRightArrow">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 name="グループ化 4"/>
          <p:cNvGrpSpPr/>
          <p:nvPr/>
        </p:nvGrpSpPr>
        <p:grpSpPr>
          <a:xfrm>
            <a:off x="545896" y="4697925"/>
            <a:ext cx="4982859" cy="1836842"/>
            <a:chOff x="545896" y="4697925"/>
            <a:chExt cx="4982859" cy="1836842"/>
          </a:xfrm>
        </p:grpSpPr>
        <p:sp>
          <p:nvSpPr>
            <p:cNvPr id="31" name="テキスト ボックス 30"/>
            <p:cNvSpPr txBox="1"/>
            <p:nvPr/>
          </p:nvSpPr>
          <p:spPr>
            <a:xfrm>
              <a:off x="545896" y="5519104"/>
              <a:ext cx="3214341" cy="1015663"/>
            </a:xfrm>
            <a:prstGeom prst="rect">
              <a:avLst/>
            </a:prstGeom>
            <a:solidFill>
              <a:srgbClr val="FFEBFF"/>
            </a:solidFill>
            <a:ln w="12700">
              <a:solidFill>
                <a:schemeClr val="tx1"/>
              </a:solidFill>
            </a:ln>
          </p:spPr>
          <p:txBody>
            <a:bodyPr wrap="none" rtlCol="0">
              <a:spAutoFit/>
            </a:bodyPr>
            <a:lstStyle/>
            <a:p>
              <a:pPr lvl="0"/>
              <a:r>
                <a:rPr lang="en-US" altLang="ja-JP" sz="2000" baseline="30000" dirty="0">
                  <a:solidFill>
                    <a:prstClr val="black"/>
                  </a:solidFill>
                </a:rPr>
                <a:t>31</a:t>
              </a:r>
              <a:r>
                <a:rPr lang="en-US" altLang="ja-JP" sz="2000" dirty="0">
                  <a:solidFill>
                    <a:prstClr val="black"/>
                  </a:solidFill>
                </a:rPr>
                <a:t>Mg </a:t>
              </a:r>
              <a:r>
                <a:rPr lang="en-US" altLang="ja-JP" sz="2000" dirty="0" smtClean="0">
                  <a:solidFill>
                    <a:prstClr val="black"/>
                  </a:solidFill>
                </a:rPr>
                <a:t>  </a:t>
              </a:r>
              <a:r>
                <a:rPr lang="en-US" altLang="ja-JP" sz="2000" i="1" dirty="0" smtClean="0">
                  <a:solidFill>
                    <a:prstClr val="black"/>
                  </a:solidFill>
                </a:rPr>
                <a:t>K</a:t>
              </a:r>
              <a:r>
                <a:rPr lang="en-US" altLang="ja-JP" sz="2000" dirty="0" smtClean="0">
                  <a:solidFill>
                    <a:prstClr val="black"/>
                  </a:solidFill>
                </a:rPr>
                <a:t>=1/2 rotational band </a:t>
              </a:r>
            </a:p>
            <a:p>
              <a:pPr lvl="0"/>
              <a:r>
                <a:rPr lang="en-US" altLang="ja-JP" sz="2000" dirty="0">
                  <a:solidFill>
                    <a:prstClr val="black"/>
                  </a:solidFill>
                </a:rPr>
                <a:t> </a:t>
              </a:r>
              <a:r>
                <a:rPr lang="en-US" altLang="ja-JP" sz="2000" dirty="0" smtClean="0">
                  <a:solidFill>
                    <a:prstClr val="black"/>
                  </a:solidFill>
                </a:rPr>
                <a:t>      Positive    </a:t>
              </a:r>
              <a:r>
                <a:rPr lang="en-US" altLang="ja-JP" sz="2000" dirty="0">
                  <a:solidFill>
                    <a:prstClr val="black"/>
                  </a:solidFill>
                </a:rPr>
                <a:t>1/2+[200]</a:t>
              </a:r>
            </a:p>
            <a:p>
              <a:pPr lvl="0"/>
              <a:r>
                <a:rPr lang="en-US" altLang="ja-JP" sz="2000" dirty="0" smtClean="0">
                  <a:solidFill>
                    <a:prstClr val="black"/>
                  </a:solidFill>
                </a:rPr>
                <a:t>       Negative  </a:t>
              </a:r>
              <a:r>
                <a:rPr lang="en-US" altLang="ja-JP" sz="2000" dirty="0">
                  <a:solidFill>
                    <a:prstClr val="black"/>
                  </a:solidFill>
                </a:rPr>
                <a:t>1/2- [330</a:t>
              </a:r>
              <a:r>
                <a:rPr lang="en-US" altLang="ja-JP" sz="2000" dirty="0" smtClean="0">
                  <a:solidFill>
                    <a:prstClr val="black"/>
                  </a:solidFill>
                </a:rPr>
                <a:t>]</a:t>
              </a:r>
              <a:endParaRPr lang="en-US" altLang="ja-JP" dirty="0" smtClean="0"/>
            </a:p>
          </p:txBody>
        </p:sp>
        <p:sp>
          <p:nvSpPr>
            <p:cNvPr id="32" name="テキスト ボックス 31"/>
            <p:cNvSpPr txBox="1"/>
            <p:nvPr/>
          </p:nvSpPr>
          <p:spPr>
            <a:xfrm>
              <a:off x="1405767" y="4697925"/>
              <a:ext cx="4101316" cy="707886"/>
            </a:xfrm>
            <a:prstGeom prst="rect">
              <a:avLst/>
            </a:prstGeom>
            <a:noFill/>
          </p:spPr>
          <p:txBody>
            <a:bodyPr wrap="none" rtlCol="0">
              <a:spAutoFit/>
            </a:bodyPr>
            <a:lstStyle/>
            <a:p>
              <a:r>
                <a:rPr kumimoji="1" lang="en-US" altLang="ja-JP" sz="2000" i="1" dirty="0" smtClean="0"/>
                <a:t>Values of decoupling parameter a </a:t>
              </a:r>
            </a:p>
            <a:p>
              <a:r>
                <a:rPr kumimoji="1" lang="en-US" altLang="ja-JP" sz="2000" i="1" dirty="0" smtClean="0"/>
                <a:t>Is in good agreement with each other.</a:t>
              </a:r>
              <a:endParaRPr lang="en-US" altLang="ja-JP" sz="2000" dirty="0" smtClean="0"/>
            </a:p>
          </p:txBody>
        </p:sp>
        <p:sp>
          <p:nvSpPr>
            <p:cNvPr id="33" name="左矢印 32"/>
            <p:cNvSpPr/>
            <p:nvPr/>
          </p:nvSpPr>
          <p:spPr>
            <a:xfrm rot="19460729">
              <a:off x="3548501" y="4980832"/>
              <a:ext cx="1980254" cy="568167"/>
            </a:xfrm>
            <a:prstGeom prst="leftArrow">
              <a:avLst/>
            </a:prstGeom>
            <a:solidFill>
              <a:srgbClr val="FFC000">
                <a:alpha val="45098"/>
              </a:srgbClr>
            </a:solidFill>
            <a:ln>
              <a:solidFill>
                <a:srgbClr val="FFC000">
                  <a:alpha val="45098"/>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4" name="正方形/長方形 33"/>
          <p:cNvSpPr/>
          <p:nvPr/>
        </p:nvSpPr>
        <p:spPr>
          <a:xfrm>
            <a:off x="5265136" y="419375"/>
            <a:ext cx="2948568" cy="4193109"/>
          </a:xfrm>
          <a:prstGeom prst="rect">
            <a:avLst/>
          </a:prstGeom>
          <a:no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00B050"/>
              </a:solidFill>
            </a:endParaRPr>
          </a:p>
        </p:txBody>
      </p:sp>
      <p:sp>
        <p:nvSpPr>
          <p:cNvPr id="25" name="テキスト ボックス 24"/>
          <p:cNvSpPr txBox="1"/>
          <p:nvPr/>
        </p:nvSpPr>
        <p:spPr>
          <a:xfrm>
            <a:off x="4337649" y="5640102"/>
            <a:ext cx="1313180" cy="461665"/>
          </a:xfrm>
          <a:prstGeom prst="rect">
            <a:avLst/>
          </a:prstGeom>
          <a:noFill/>
        </p:spPr>
        <p:txBody>
          <a:bodyPr wrap="none" rtlCol="0">
            <a:spAutoFit/>
          </a:bodyPr>
          <a:lstStyle/>
          <a:p>
            <a:r>
              <a:rPr kumimoji="1" lang="en-US" altLang="ja-JP" sz="2400" i="1" dirty="0" err="1" smtClean="0"/>
              <a:t>K</a:t>
            </a:r>
            <a:r>
              <a:rPr kumimoji="1" lang="en-US" altLang="ja-JP" sz="2400" i="1" baseline="30000" dirty="0" err="1" smtClean="0">
                <a:latin typeface="Symbol" panose="05050102010706020507" pitchFamily="18" charset="2"/>
              </a:rPr>
              <a:t>p</a:t>
            </a:r>
            <a:r>
              <a:rPr kumimoji="1" lang="en-US" altLang="ja-JP" sz="2400" dirty="0" smtClean="0">
                <a:latin typeface="Symbol" panose="05050102010706020507" pitchFamily="18" charset="2"/>
              </a:rPr>
              <a:t>[</a:t>
            </a:r>
            <a:r>
              <a:rPr kumimoji="1" lang="en-US" altLang="ja-JP" sz="2400" i="1" dirty="0" err="1" smtClean="0"/>
              <a:t>Nn</a:t>
            </a:r>
            <a:r>
              <a:rPr kumimoji="1" lang="en-US" altLang="ja-JP" sz="2400" i="1" baseline="-25000" dirty="0" err="1" smtClean="0"/>
              <a:t>z</a:t>
            </a:r>
            <a:r>
              <a:rPr lang="en-US" altLang="ja-JP" sz="2400" i="1" dirty="0" err="1" smtClean="0">
                <a:latin typeface="Symbol" panose="05050102010706020507" pitchFamily="18" charset="2"/>
              </a:rPr>
              <a:t>L</a:t>
            </a:r>
            <a:r>
              <a:rPr kumimoji="1" lang="en-US" altLang="ja-JP" sz="2400" dirty="0" smtClean="0">
                <a:latin typeface="Symbol" panose="05050102010706020507" pitchFamily="18" charset="2"/>
              </a:rPr>
              <a:t>]</a:t>
            </a:r>
            <a:endParaRPr kumimoji="1" lang="ja-JP" altLang="en-US" sz="2400" dirty="0">
              <a:latin typeface="Symbol" panose="05050102010706020507" pitchFamily="18" charset="2"/>
            </a:endParaRPr>
          </a:p>
        </p:txBody>
      </p:sp>
      <p:sp>
        <p:nvSpPr>
          <p:cNvPr id="35" name="正方形/長方形 34"/>
          <p:cNvSpPr/>
          <p:nvPr/>
        </p:nvSpPr>
        <p:spPr>
          <a:xfrm>
            <a:off x="5511087" y="4864172"/>
            <a:ext cx="3396680" cy="1815882"/>
          </a:xfrm>
          <a:prstGeom prst="rect">
            <a:avLst/>
          </a:prstGeom>
        </p:spPr>
        <p:txBody>
          <a:bodyPr wrap="square">
            <a:spAutoFit/>
          </a:bodyPr>
          <a:lstStyle/>
          <a:p>
            <a:r>
              <a:rPr lang="en-US" altLang="ja-JP" sz="1600" i="1" dirty="0" smtClean="0"/>
              <a:t>K</a:t>
            </a:r>
            <a:r>
              <a:rPr lang="en-US" altLang="ja-JP" sz="1600" i="1" baseline="30000" dirty="0" smtClean="0">
                <a:latin typeface="Symbol" panose="05050102010706020507" pitchFamily="18" charset="2"/>
              </a:rPr>
              <a:t>p</a:t>
            </a:r>
            <a:r>
              <a:rPr lang="en-US" altLang="ja-JP" sz="1600" dirty="0" smtClean="0"/>
              <a:t>:</a:t>
            </a:r>
            <a:r>
              <a:rPr lang="ja-JP" altLang="en-US" sz="1600" dirty="0"/>
              <a:t> </a:t>
            </a:r>
            <a:r>
              <a:rPr lang="en-US" altLang="ja-JP" sz="1600" dirty="0"/>
              <a:t>projection of the total angular </a:t>
            </a:r>
          </a:p>
          <a:p>
            <a:r>
              <a:rPr lang="en-US" altLang="ja-JP" sz="1600" dirty="0"/>
              <a:t>      momentum on the symmetry axis</a:t>
            </a:r>
          </a:p>
          <a:p>
            <a:r>
              <a:rPr lang="en-US" altLang="ja-JP" sz="1600" i="1" dirty="0" smtClean="0"/>
              <a:t>N</a:t>
            </a:r>
            <a:r>
              <a:rPr lang="en-US" altLang="ja-JP" sz="1600" dirty="0" smtClean="0"/>
              <a:t>: principal quantum number</a:t>
            </a:r>
          </a:p>
          <a:p>
            <a:r>
              <a:rPr lang="en-US" altLang="ja-JP" sz="1600" i="1" dirty="0" err="1"/>
              <a:t>n</a:t>
            </a:r>
            <a:r>
              <a:rPr lang="en-US" altLang="ja-JP" sz="1600" baseline="-25000" dirty="0" err="1" smtClean="0"/>
              <a:t>z</a:t>
            </a:r>
            <a:r>
              <a:rPr lang="en-US" altLang="ja-JP" sz="1600" dirty="0" smtClean="0"/>
              <a:t>: number of nodes in the wave </a:t>
            </a:r>
          </a:p>
          <a:p>
            <a:r>
              <a:rPr lang="en-US" altLang="ja-JP" sz="1600" dirty="0"/>
              <a:t> </a:t>
            </a:r>
            <a:r>
              <a:rPr lang="en-US" altLang="ja-JP" sz="1600" dirty="0" smtClean="0"/>
              <a:t>     function in the z direction</a:t>
            </a:r>
            <a:endParaRPr lang="en-US" altLang="ja-JP" sz="1600" dirty="0"/>
          </a:p>
          <a:p>
            <a:pPr lvl="0"/>
            <a:r>
              <a:rPr lang="en-US" altLang="ja-JP" sz="1600" i="1" dirty="0" smtClean="0">
                <a:latin typeface="Symbol" panose="05050102010706020507" pitchFamily="18" charset="2"/>
              </a:rPr>
              <a:t>L</a:t>
            </a:r>
            <a:r>
              <a:rPr lang="en-US" altLang="ja-JP" sz="1600" dirty="0" smtClean="0">
                <a:latin typeface="Symbol" panose="05050102010706020507" pitchFamily="18" charset="2"/>
              </a:rPr>
              <a:t>: </a:t>
            </a:r>
            <a:r>
              <a:rPr lang="en-US" altLang="ja-JP" sz="1600" dirty="0">
                <a:solidFill>
                  <a:prstClr val="black"/>
                </a:solidFill>
              </a:rPr>
              <a:t>projection of the </a:t>
            </a:r>
            <a:r>
              <a:rPr lang="en-US" altLang="ja-JP" sz="1600" dirty="0" smtClean="0">
                <a:solidFill>
                  <a:prstClr val="black"/>
                </a:solidFill>
              </a:rPr>
              <a:t>orbi</a:t>
            </a:r>
            <a:r>
              <a:rPr lang="en-US" altLang="ja-JP" sz="1600" dirty="0">
                <a:solidFill>
                  <a:prstClr val="black"/>
                </a:solidFill>
              </a:rPr>
              <a:t>t</a:t>
            </a:r>
            <a:r>
              <a:rPr lang="en-US" altLang="ja-JP" sz="1600" dirty="0" smtClean="0">
                <a:solidFill>
                  <a:prstClr val="black"/>
                </a:solidFill>
              </a:rPr>
              <a:t>al </a:t>
            </a:r>
            <a:r>
              <a:rPr lang="en-US" altLang="ja-JP" sz="1600" dirty="0">
                <a:solidFill>
                  <a:prstClr val="black"/>
                </a:solidFill>
              </a:rPr>
              <a:t>angular </a:t>
            </a:r>
          </a:p>
          <a:p>
            <a:pPr lvl="0"/>
            <a:r>
              <a:rPr lang="en-US" altLang="ja-JP" sz="1600" dirty="0">
                <a:solidFill>
                  <a:prstClr val="black"/>
                </a:solidFill>
              </a:rPr>
              <a:t>      momentum on the symmetry </a:t>
            </a:r>
            <a:r>
              <a:rPr lang="en-US" altLang="ja-JP" sz="1600" dirty="0" smtClean="0">
                <a:solidFill>
                  <a:prstClr val="black"/>
                </a:solidFill>
              </a:rPr>
              <a:t>axis</a:t>
            </a:r>
            <a:endParaRPr lang="ja-JP" altLang="en-US" sz="1600" baseline="-25000" dirty="0"/>
          </a:p>
        </p:txBody>
      </p:sp>
      <p:sp>
        <p:nvSpPr>
          <p:cNvPr id="4" name="テキスト ボックス 3"/>
          <p:cNvSpPr txBox="1"/>
          <p:nvPr/>
        </p:nvSpPr>
        <p:spPr>
          <a:xfrm>
            <a:off x="5078137" y="160075"/>
            <a:ext cx="3344634" cy="307777"/>
          </a:xfrm>
          <a:prstGeom prst="rect">
            <a:avLst/>
          </a:prstGeom>
          <a:noFill/>
        </p:spPr>
        <p:txBody>
          <a:bodyPr wrap="none" rtlCol="0">
            <a:spAutoFit/>
          </a:bodyPr>
          <a:lstStyle/>
          <a:p>
            <a:r>
              <a:rPr lang="en-US" altLang="ja-JP" sz="1400" dirty="0" err="1" smtClean="0"/>
              <a:t>L</a:t>
            </a:r>
            <a:r>
              <a:rPr kumimoji="1" lang="en-US" altLang="ja-JP" sz="1400" dirty="0" err="1" smtClean="0"/>
              <a:t>itherland</a:t>
            </a:r>
            <a:r>
              <a:rPr kumimoji="1" lang="en-US" altLang="ja-JP" sz="1400" dirty="0" smtClean="0"/>
              <a:t> et al., Can J. Phys. 36 (1958) 378 </a:t>
            </a:r>
            <a:endParaRPr kumimoji="1" lang="ja-JP" altLang="en-US" sz="1400" dirty="0"/>
          </a:p>
        </p:txBody>
      </p:sp>
      <p:sp>
        <p:nvSpPr>
          <p:cNvPr id="6" name="スライド番号プレースホルダー 5"/>
          <p:cNvSpPr>
            <a:spLocks noGrp="1"/>
          </p:cNvSpPr>
          <p:nvPr>
            <p:ph type="sldNum" sz="quarter" idx="4294967295"/>
          </p:nvPr>
        </p:nvSpPr>
        <p:spPr/>
        <p:txBody>
          <a:bodyPr/>
          <a:lstStyle/>
          <a:p>
            <a:fld id="{5C7EEE2D-5C00-4DF6-A47D-E3018D58D5A7}" type="slidenum">
              <a:rPr kumimoji="1" lang="ja-JP" altLang="en-US" smtClean="0"/>
              <a:t>32</a:t>
            </a:fld>
            <a:endParaRPr kumimoji="1" lang="ja-JP" altLang="en-US"/>
          </a:p>
        </p:txBody>
      </p:sp>
    </p:spTree>
    <p:extLst>
      <p:ext uri="{BB962C8B-B14F-4D97-AF65-F5344CB8AC3E}">
        <p14:creationId xmlns:p14="http://schemas.microsoft.com/office/powerpoint/2010/main" val="612296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正方形/長方形 10"/>
          <p:cNvSpPr/>
          <p:nvPr/>
        </p:nvSpPr>
        <p:spPr>
          <a:xfrm>
            <a:off x="687823" y="1325441"/>
            <a:ext cx="7742519" cy="5396037"/>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p>
        </p:txBody>
      </p:sp>
      <p:sp>
        <p:nvSpPr>
          <p:cNvPr id="10" name="正方形/長方形 9"/>
          <p:cNvSpPr/>
          <p:nvPr/>
        </p:nvSpPr>
        <p:spPr>
          <a:xfrm>
            <a:off x="1792805" y="218930"/>
            <a:ext cx="5828455" cy="819523"/>
          </a:xfrm>
          <a:prstGeom prst="rect">
            <a:avLst/>
          </a:prstGeom>
          <a:solidFill>
            <a:schemeClr val="accent6">
              <a:lumMod val="40000"/>
              <a:lumOff val="60000"/>
              <a:alpha val="5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7" name="図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2805" y="2334961"/>
            <a:ext cx="5584542" cy="4326007"/>
          </a:xfrm>
          <a:prstGeom prst="rect">
            <a:avLst/>
          </a:prstGeom>
        </p:spPr>
      </p:pic>
      <p:sp>
        <p:nvSpPr>
          <p:cNvPr id="8" name="テキスト ボックス 7"/>
          <p:cNvSpPr txBox="1"/>
          <p:nvPr/>
        </p:nvSpPr>
        <p:spPr>
          <a:xfrm>
            <a:off x="2143117" y="336305"/>
            <a:ext cx="4907113" cy="584775"/>
          </a:xfrm>
          <a:prstGeom prst="rect">
            <a:avLst/>
          </a:prstGeom>
          <a:noFill/>
        </p:spPr>
        <p:txBody>
          <a:bodyPr wrap="none" rtlCol="0">
            <a:spAutoFit/>
          </a:bodyPr>
          <a:lstStyle/>
          <a:p>
            <a:r>
              <a:rPr kumimoji="1" lang="en-US" altLang="ja-JP" sz="3200" dirty="0" smtClean="0">
                <a:latin typeface="Arial Unicode MS" panose="020B0604020202020204" pitchFamily="50" charset="-128"/>
                <a:ea typeface="Arial Unicode MS" panose="020B0604020202020204" pitchFamily="50" charset="-128"/>
                <a:cs typeface="Arial Unicode MS" panose="020B0604020202020204" pitchFamily="50" charset="-128"/>
              </a:rPr>
              <a:t>Nilsson diagrams for </a:t>
            </a:r>
            <a:r>
              <a:rPr kumimoji="1" lang="en-US" altLang="ja-JP" sz="3200" baseline="30000" dirty="0" smtClean="0">
                <a:latin typeface="Arial Unicode MS" panose="020B0604020202020204" pitchFamily="50" charset="-128"/>
                <a:ea typeface="Arial Unicode MS" panose="020B0604020202020204" pitchFamily="50" charset="-128"/>
                <a:cs typeface="Arial Unicode MS" panose="020B0604020202020204" pitchFamily="50" charset="-128"/>
              </a:rPr>
              <a:t>31</a:t>
            </a:r>
            <a:r>
              <a:rPr kumimoji="1" lang="en-US" altLang="ja-JP" sz="3200" dirty="0" smtClean="0">
                <a:latin typeface="Arial Unicode MS" panose="020B0604020202020204" pitchFamily="50" charset="-128"/>
                <a:ea typeface="Arial Unicode MS" panose="020B0604020202020204" pitchFamily="50" charset="-128"/>
                <a:cs typeface="Arial Unicode MS" panose="020B0604020202020204" pitchFamily="50" charset="-128"/>
              </a:rPr>
              <a:t>Mg</a:t>
            </a:r>
            <a:endParaRPr kumimoji="1" lang="ja-JP" altLang="en-US" sz="32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9" name="テキスト ボックス 8"/>
          <p:cNvSpPr txBox="1"/>
          <p:nvPr/>
        </p:nvSpPr>
        <p:spPr>
          <a:xfrm>
            <a:off x="4335951" y="1371151"/>
            <a:ext cx="4094391" cy="307777"/>
          </a:xfrm>
          <a:prstGeom prst="rect">
            <a:avLst/>
          </a:prstGeom>
          <a:noFill/>
        </p:spPr>
        <p:txBody>
          <a:bodyPr wrap="none" rtlCol="0">
            <a:spAutoFit/>
          </a:bodyPr>
          <a:lstStyle/>
          <a:p>
            <a:r>
              <a:rPr kumimoji="1" lang="en-US" altLang="ja-JP" sz="1400" dirty="0" err="1" smtClean="0">
                <a:latin typeface="Arial Unicode MS" panose="020B0604020202020204" pitchFamily="50" charset="-128"/>
                <a:ea typeface="Arial Unicode MS" panose="020B0604020202020204" pitchFamily="50" charset="-128"/>
                <a:cs typeface="Arial Unicode MS" panose="020B0604020202020204" pitchFamily="50" charset="-128"/>
              </a:rPr>
              <a:t>Ikuko</a:t>
            </a:r>
            <a:r>
              <a:rPr kumimoji="1" lang="en-US" altLang="ja-JP" sz="1400" dirty="0" smtClean="0">
                <a:latin typeface="Arial Unicode MS" panose="020B0604020202020204" pitchFamily="50" charset="-128"/>
                <a:ea typeface="Arial Unicode MS" panose="020B0604020202020204" pitchFamily="50" charset="-128"/>
                <a:cs typeface="Arial Unicode MS" panose="020B0604020202020204" pitchFamily="50" charset="-128"/>
              </a:rPr>
              <a:t> </a:t>
            </a:r>
            <a:r>
              <a:rPr kumimoji="1" lang="en-US" altLang="ja-JP" sz="1400" dirty="0" err="1" smtClean="0">
                <a:latin typeface="Arial Unicode MS" panose="020B0604020202020204" pitchFamily="50" charset="-128"/>
                <a:ea typeface="Arial Unicode MS" panose="020B0604020202020204" pitchFamily="50" charset="-128"/>
                <a:cs typeface="Arial Unicode MS" panose="020B0604020202020204" pitchFamily="50" charset="-128"/>
              </a:rPr>
              <a:t>Hamamoto</a:t>
            </a:r>
            <a:r>
              <a:rPr kumimoji="1" lang="en-US" altLang="ja-JP" sz="1400" dirty="0" smtClean="0">
                <a:latin typeface="Arial Unicode MS" panose="020B0604020202020204" pitchFamily="50" charset="-128"/>
                <a:ea typeface="Arial Unicode MS" panose="020B0604020202020204" pitchFamily="50" charset="-128"/>
                <a:cs typeface="Arial Unicode MS" panose="020B0604020202020204" pitchFamily="50" charset="-128"/>
              </a:rPr>
              <a:t>, Phys. Rev. C</a:t>
            </a:r>
            <a:r>
              <a:rPr kumimoji="1" lang="en-US" altLang="ja-JP" sz="1400" b="1" dirty="0" smtClean="0">
                <a:latin typeface="Arial Unicode MS" panose="020B0604020202020204" pitchFamily="50" charset="-128"/>
                <a:ea typeface="Arial Unicode MS" panose="020B0604020202020204" pitchFamily="50" charset="-128"/>
                <a:cs typeface="Arial Unicode MS" panose="020B0604020202020204" pitchFamily="50" charset="-128"/>
              </a:rPr>
              <a:t>76</a:t>
            </a:r>
            <a:r>
              <a:rPr kumimoji="1" lang="en-US" altLang="ja-JP" sz="1400" dirty="0" smtClean="0">
                <a:latin typeface="Arial Unicode MS" panose="020B0604020202020204" pitchFamily="50" charset="-128"/>
                <a:ea typeface="Arial Unicode MS" panose="020B0604020202020204" pitchFamily="50" charset="-128"/>
                <a:cs typeface="Arial Unicode MS" panose="020B0604020202020204" pitchFamily="50" charset="-128"/>
              </a:rPr>
              <a:t> (2007) 054319</a:t>
            </a:r>
            <a:endParaRPr kumimoji="1" lang="ja-JP" altLang="en-US" sz="14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2" name="テキスト ボックス 11"/>
          <p:cNvSpPr txBox="1"/>
          <p:nvPr/>
        </p:nvSpPr>
        <p:spPr>
          <a:xfrm>
            <a:off x="3847161" y="5282913"/>
            <a:ext cx="551754" cy="307777"/>
          </a:xfrm>
          <a:prstGeom prst="rect">
            <a:avLst/>
          </a:prstGeom>
          <a:solidFill>
            <a:schemeClr val="bg1"/>
          </a:solidFill>
          <a:ln w="12700">
            <a:solidFill>
              <a:schemeClr val="tx1"/>
            </a:solidFill>
          </a:ln>
        </p:spPr>
        <p:txBody>
          <a:bodyPr wrap="none" rtlCol="0">
            <a:spAutoFit/>
          </a:bodyPr>
          <a:lstStyle/>
          <a:p>
            <a:r>
              <a:rPr kumimoji="1" lang="en-US" altLang="ja-JP" sz="1400" dirty="0" smtClean="0">
                <a:latin typeface="Arial Unicode MS" panose="020B0604020202020204" pitchFamily="50" charset="-128"/>
                <a:ea typeface="Arial Unicode MS" panose="020B0604020202020204" pitchFamily="50" charset="-128"/>
                <a:cs typeface="Arial Unicode MS" panose="020B0604020202020204" pitchFamily="50" charset="-128"/>
              </a:rPr>
              <a:t>1</a:t>
            </a:r>
            <a:r>
              <a:rPr kumimoji="1" lang="en-US" altLang="ja-JP" sz="1400" i="1" dirty="0" smtClean="0">
                <a:latin typeface="Arial Unicode MS" panose="020B0604020202020204" pitchFamily="50" charset="-128"/>
                <a:ea typeface="Arial Unicode MS" panose="020B0604020202020204" pitchFamily="50" charset="-128"/>
                <a:cs typeface="Arial Unicode MS" panose="020B0604020202020204" pitchFamily="50" charset="-128"/>
              </a:rPr>
              <a:t>d</a:t>
            </a:r>
            <a:r>
              <a:rPr kumimoji="1" lang="en-US" altLang="ja-JP" sz="1400" baseline="-25000" dirty="0" smtClean="0">
                <a:latin typeface="Arial Unicode MS" panose="020B0604020202020204" pitchFamily="50" charset="-128"/>
                <a:ea typeface="Arial Unicode MS" panose="020B0604020202020204" pitchFamily="50" charset="-128"/>
                <a:cs typeface="Arial Unicode MS" panose="020B0604020202020204" pitchFamily="50" charset="-128"/>
              </a:rPr>
              <a:t>5/2</a:t>
            </a:r>
            <a:endParaRPr kumimoji="1" lang="ja-JP" altLang="en-US" sz="1400" baseline="-25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3" name="テキスト ボックス 12"/>
          <p:cNvSpPr txBox="1"/>
          <p:nvPr/>
        </p:nvSpPr>
        <p:spPr>
          <a:xfrm>
            <a:off x="3851970" y="4748783"/>
            <a:ext cx="542136" cy="307777"/>
          </a:xfrm>
          <a:prstGeom prst="rect">
            <a:avLst/>
          </a:prstGeom>
          <a:solidFill>
            <a:schemeClr val="bg1"/>
          </a:solidFill>
          <a:ln w="12700">
            <a:solidFill>
              <a:schemeClr val="tx1"/>
            </a:solidFill>
          </a:ln>
        </p:spPr>
        <p:txBody>
          <a:bodyPr wrap="none" rtlCol="0">
            <a:spAutoFit/>
          </a:bodyPr>
          <a:lstStyle/>
          <a:p>
            <a:r>
              <a:rPr lang="en-US" altLang="ja-JP" sz="1400" dirty="0" smtClean="0">
                <a:latin typeface="Arial Unicode MS" panose="020B0604020202020204" pitchFamily="50" charset="-128"/>
                <a:ea typeface="Arial Unicode MS" panose="020B0604020202020204" pitchFamily="50" charset="-128"/>
                <a:cs typeface="Arial Unicode MS" panose="020B0604020202020204" pitchFamily="50" charset="-128"/>
              </a:rPr>
              <a:t>2</a:t>
            </a:r>
            <a:r>
              <a:rPr kumimoji="1" lang="en-US" altLang="ja-JP" sz="1400" i="1" dirty="0" smtClean="0">
                <a:latin typeface="Arial Unicode MS" panose="020B0604020202020204" pitchFamily="50" charset="-128"/>
                <a:ea typeface="Arial Unicode MS" panose="020B0604020202020204" pitchFamily="50" charset="-128"/>
                <a:cs typeface="Arial Unicode MS" panose="020B0604020202020204" pitchFamily="50" charset="-128"/>
              </a:rPr>
              <a:t>s</a:t>
            </a:r>
            <a:r>
              <a:rPr lang="en-US" altLang="ja-JP" sz="1400" baseline="-25000" dirty="0">
                <a:latin typeface="Arial Unicode MS" panose="020B0604020202020204" pitchFamily="50" charset="-128"/>
                <a:ea typeface="Arial Unicode MS" panose="020B0604020202020204" pitchFamily="50" charset="-128"/>
                <a:cs typeface="Arial Unicode MS" panose="020B0604020202020204" pitchFamily="50" charset="-128"/>
              </a:rPr>
              <a:t>1</a:t>
            </a:r>
            <a:r>
              <a:rPr kumimoji="1" lang="en-US" altLang="ja-JP" sz="1400" baseline="-25000" dirty="0" smtClean="0">
                <a:latin typeface="Arial Unicode MS" panose="020B0604020202020204" pitchFamily="50" charset="-128"/>
                <a:ea typeface="Arial Unicode MS" panose="020B0604020202020204" pitchFamily="50" charset="-128"/>
                <a:cs typeface="Arial Unicode MS" panose="020B0604020202020204" pitchFamily="50" charset="-128"/>
              </a:rPr>
              <a:t>/2</a:t>
            </a:r>
            <a:endParaRPr kumimoji="1" lang="ja-JP" altLang="en-US" sz="1400" baseline="-25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4" name="テキスト ボックス 13"/>
          <p:cNvSpPr txBox="1"/>
          <p:nvPr/>
        </p:nvSpPr>
        <p:spPr>
          <a:xfrm>
            <a:off x="3847161" y="4222444"/>
            <a:ext cx="551754" cy="307777"/>
          </a:xfrm>
          <a:prstGeom prst="rect">
            <a:avLst/>
          </a:prstGeom>
          <a:solidFill>
            <a:schemeClr val="bg1"/>
          </a:solidFill>
          <a:ln w="12700">
            <a:solidFill>
              <a:schemeClr val="tx1"/>
            </a:solidFill>
          </a:ln>
        </p:spPr>
        <p:txBody>
          <a:bodyPr wrap="none" rtlCol="0">
            <a:spAutoFit/>
          </a:bodyPr>
          <a:lstStyle/>
          <a:p>
            <a:r>
              <a:rPr kumimoji="1" lang="en-US" altLang="ja-JP" sz="1400" dirty="0" smtClean="0">
                <a:latin typeface="Arial Unicode MS" panose="020B0604020202020204" pitchFamily="50" charset="-128"/>
                <a:ea typeface="Arial Unicode MS" panose="020B0604020202020204" pitchFamily="50" charset="-128"/>
                <a:cs typeface="Arial Unicode MS" panose="020B0604020202020204" pitchFamily="50" charset="-128"/>
              </a:rPr>
              <a:t>1</a:t>
            </a:r>
            <a:r>
              <a:rPr kumimoji="1" lang="en-US" altLang="ja-JP" sz="1400" i="1" dirty="0" smtClean="0">
                <a:latin typeface="Arial Unicode MS" panose="020B0604020202020204" pitchFamily="50" charset="-128"/>
                <a:ea typeface="Arial Unicode MS" panose="020B0604020202020204" pitchFamily="50" charset="-128"/>
                <a:cs typeface="Arial Unicode MS" panose="020B0604020202020204" pitchFamily="50" charset="-128"/>
              </a:rPr>
              <a:t>d</a:t>
            </a:r>
            <a:r>
              <a:rPr lang="en-US" altLang="ja-JP" sz="1400" baseline="-25000" dirty="0">
                <a:latin typeface="Arial Unicode MS" panose="020B0604020202020204" pitchFamily="50" charset="-128"/>
                <a:ea typeface="Arial Unicode MS" panose="020B0604020202020204" pitchFamily="50" charset="-128"/>
                <a:cs typeface="Arial Unicode MS" panose="020B0604020202020204" pitchFamily="50" charset="-128"/>
              </a:rPr>
              <a:t>3</a:t>
            </a:r>
            <a:r>
              <a:rPr kumimoji="1" lang="en-US" altLang="ja-JP" sz="1400" baseline="-25000" dirty="0" smtClean="0">
                <a:latin typeface="Arial Unicode MS" panose="020B0604020202020204" pitchFamily="50" charset="-128"/>
                <a:ea typeface="Arial Unicode MS" panose="020B0604020202020204" pitchFamily="50" charset="-128"/>
                <a:cs typeface="Arial Unicode MS" panose="020B0604020202020204" pitchFamily="50" charset="-128"/>
              </a:rPr>
              <a:t>/2</a:t>
            </a:r>
            <a:endParaRPr kumimoji="1" lang="ja-JP" altLang="en-US" sz="1400" baseline="-25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5" name="テキスト ボックス 14"/>
          <p:cNvSpPr txBox="1"/>
          <p:nvPr/>
        </p:nvSpPr>
        <p:spPr>
          <a:xfrm>
            <a:off x="3900137" y="3384433"/>
            <a:ext cx="502061" cy="307777"/>
          </a:xfrm>
          <a:prstGeom prst="rect">
            <a:avLst/>
          </a:prstGeom>
          <a:solidFill>
            <a:schemeClr val="bg1"/>
          </a:solidFill>
          <a:ln w="12700">
            <a:solidFill>
              <a:schemeClr val="tx1"/>
            </a:solidFill>
          </a:ln>
        </p:spPr>
        <p:txBody>
          <a:bodyPr wrap="none" rtlCol="0">
            <a:spAutoFit/>
          </a:bodyPr>
          <a:lstStyle/>
          <a:p>
            <a:r>
              <a:rPr kumimoji="1" lang="en-US" altLang="ja-JP" sz="1400" dirty="0" smtClean="0">
                <a:latin typeface="Arial Unicode MS" panose="020B0604020202020204" pitchFamily="50" charset="-128"/>
                <a:ea typeface="Arial Unicode MS" panose="020B0604020202020204" pitchFamily="50" charset="-128"/>
                <a:cs typeface="Arial Unicode MS" panose="020B0604020202020204" pitchFamily="50" charset="-128"/>
              </a:rPr>
              <a:t>1</a:t>
            </a:r>
            <a:r>
              <a:rPr lang="en-US" altLang="ja-JP" sz="1400" i="1" dirty="0" smtClean="0">
                <a:latin typeface="Arial Unicode MS" panose="020B0604020202020204" pitchFamily="50" charset="-128"/>
                <a:ea typeface="Arial Unicode MS" panose="020B0604020202020204" pitchFamily="50" charset="-128"/>
                <a:cs typeface="Arial Unicode MS" panose="020B0604020202020204" pitchFamily="50" charset="-128"/>
              </a:rPr>
              <a:t>f</a:t>
            </a:r>
            <a:r>
              <a:rPr lang="en-US" altLang="ja-JP" sz="1400" baseline="-25000" dirty="0">
                <a:latin typeface="Arial Unicode MS" panose="020B0604020202020204" pitchFamily="50" charset="-128"/>
                <a:ea typeface="Arial Unicode MS" panose="020B0604020202020204" pitchFamily="50" charset="-128"/>
                <a:cs typeface="Arial Unicode MS" panose="020B0604020202020204" pitchFamily="50" charset="-128"/>
              </a:rPr>
              <a:t>7</a:t>
            </a:r>
            <a:r>
              <a:rPr kumimoji="1" lang="en-US" altLang="ja-JP" sz="1400" baseline="-25000" dirty="0" smtClean="0">
                <a:latin typeface="Arial Unicode MS" panose="020B0604020202020204" pitchFamily="50" charset="-128"/>
                <a:ea typeface="Arial Unicode MS" panose="020B0604020202020204" pitchFamily="50" charset="-128"/>
                <a:cs typeface="Arial Unicode MS" panose="020B0604020202020204" pitchFamily="50" charset="-128"/>
              </a:rPr>
              <a:t>/2</a:t>
            </a:r>
            <a:endParaRPr kumimoji="1" lang="ja-JP" altLang="en-US" sz="1400" baseline="-25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6" name="テキスト ボックス 15"/>
          <p:cNvSpPr txBox="1"/>
          <p:nvPr/>
        </p:nvSpPr>
        <p:spPr>
          <a:xfrm>
            <a:off x="2601501" y="1769899"/>
            <a:ext cx="4078361" cy="400110"/>
          </a:xfrm>
          <a:prstGeom prst="rect">
            <a:avLst/>
          </a:prstGeom>
          <a:noFill/>
        </p:spPr>
        <p:txBody>
          <a:bodyPr wrap="none" rtlCol="0">
            <a:spAutoFit/>
          </a:bodyPr>
          <a:lstStyle/>
          <a:p>
            <a:r>
              <a:rPr lang="en-US" altLang="ja-JP" sz="2000" dirty="0" smtClean="0">
                <a:latin typeface="Arial Unicode MS" panose="020B0604020202020204" pitchFamily="50" charset="-128"/>
                <a:ea typeface="Arial Unicode MS" panose="020B0604020202020204" pitchFamily="50" charset="-128"/>
                <a:cs typeface="Arial Unicode MS" panose="020B0604020202020204" pitchFamily="50" charset="-128"/>
              </a:rPr>
              <a:t>neutron one-particle levels in </a:t>
            </a:r>
            <a:r>
              <a:rPr lang="en-US" altLang="ja-JP" sz="2000" baseline="30000" dirty="0" smtClean="0">
                <a:latin typeface="Arial Unicode MS" panose="020B0604020202020204" pitchFamily="50" charset="-128"/>
                <a:ea typeface="Arial Unicode MS" panose="020B0604020202020204" pitchFamily="50" charset="-128"/>
                <a:cs typeface="Arial Unicode MS" panose="020B0604020202020204" pitchFamily="50" charset="-128"/>
              </a:rPr>
              <a:t>31</a:t>
            </a:r>
            <a:r>
              <a:rPr lang="en-US" altLang="ja-JP" sz="2000" dirty="0" smtClean="0">
                <a:latin typeface="Arial Unicode MS" panose="020B0604020202020204" pitchFamily="50" charset="-128"/>
                <a:ea typeface="Arial Unicode MS" panose="020B0604020202020204" pitchFamily="50" charset="-128"/>
                <a:cs typeface="Arial Unicode MS" panose="020B0604020202020204" pitchFamily="50" charset="-128"/>
              </a:rPr>
              <a:t>Mg</a:t>
            </a:r>
            <a:endParaRPr kumimoji="1"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7" name="テキスト ボックス 16"/>
          <p:cNvSpPr txBox="1"/>
          <p:nvPr/>
        </p:nvSpPr>
        <p:spPr>
          <a:xfrm>
            <a:off x="3806499" y="3924614"/>
            <a:ext cx="628698" cy="338554"/>
          </a:xfrm>
          <a:prstGeom prst="rect">
            <a:avLst/>
          </a:prstGeom>
          <a:noFill/>
        </p:spPr>
        <p:txBody>
          <a:bodyPr wrap="none" rtlCol="0">
            <a:spAutoFit/>
          </a:bodyPr>
          <a:lstStyle/>
          <a:p>
            <a:r>
              <a:rPr kumimoji="1" lang="en-US" altLang="ja-JP" sz="1600" i="1" dirty="0" smtClean="0">
                <a:solidFill>
                  <a:srgbClr val="FF0000"/>
                </a:solidFill>
              </a:rPr>
              <a:t>N</a:t>
            </a:r>
            <a:r>
              <a:rPr kumimoji="1" lang="en-US" altLang="ja-JP" sz="1600" dirty="0" smtClean="0">
                <a:solidFill>
                  <a:srgbClr val="FF0000"/>
                </a:solidFill>
              </a:rPr>
              <a:t>=19</a:t>
            </a:r>
            <a:endParaRPr kumimoji="1" lang="ja-JP" altLang="en-US" sz="1600" dirty="0">
              <a:solidFill>
                <a:srgbClr val="FF0000"/>
              </a:solidFill>
            </a:endParaRPr>
          </a:p>
        </p:txBody>
      </p:sp>
      <p:sp>
        <p:nvSpPr>
          <p:cNvPr id="2" name="スライド番号プレースホルダー 1"/>
          <p:cNvSpPr>
            <a:spLocks noGrp="1"/>
          </p:cNvSpPr>
          <p:nvPr>
            <p:ph type="sldNum" sz="quarter" idx="4294967295"/>
          </p:nvPr>
        </p:nvSpPr>
        <p:spPr/>
        <p:txBody>
          <a:bodyPr/>
          <a:lstStyle/>
          <a:p>
            <a:fld id="{5C7EEE2D-5C00-4DF6-A47D-E3018D58D5A7}" type="slidenum">
              <a:rPr kumimoji="1" lang="ja-JP" altLang="en-US" smtClean="0"/>
              <a:t>33</a:t>
            </a:fld>
            <a:endParaRPr kumimoji="1" lang="ja-JP" altLang="en-US" dirty="0"/>
          </a:p>
        </p:txBody>
      </p:sp>
      <p:sp>
        <p:nvSpPr>
          <p:cNvPr id="6" name="フリーフォーム 5"/>
          <p:cNvSpPr/>
          <p:nvPr/>
        </p:nvSpPr>
        <p:spPr>
          <a:xfrm>
            <a:off x="5808453" y="4134928"/>
            <a:ext cx="517585" cy="270295"/>
          </a:xfrm>
          <a:custGeom>
            <a:avLst/>
            <a:gdLst>
              <a:gd name="connsiteX0" fmla="*/ 0 w 517585"/>
              <a:gd name="connsiteY0" fmla="*/ 0 h 270295"/>
              <a:gd name="connsiteX1" fmla="*/ 517585 w 517585"/>
              <a:gd name="connsiteY1" fmla="*/ 270295 h 270295"/>
            </a:gdLst>
            <a:ahLst/>
            <a:cxnLst>
              <a:cxn ang="0">
                <a:pos x="connsiteX0" y="connsiteY0"/>
              </a:cxn>
              <a:cxn ang="0">
                <a:pos x="connsiteX1" y="connsiteY1"/>
              </a:cxn>
            </a:cxnLst>
            <a:rect l="l" t="t" r="r" b="b"/>
            <a:pathLst>
              <a:path w="517585" h="270295">
                <a:moveTo>
                  <a:pt x="0" y="0"/>
                </a:moveTo>
                <a:lnTo>
                  <a:pt x="517585" y="270295"/>
                </a:lnTo>
              </a:path>
            </a:pathLst>
          </a:custGeom>
          <a:noFill/>
          <a:ln w="1905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フリーフォーム 17"/>
          <p:cNvSpPr/>
          <p:nvPr/>
        </p:nvSpPr>
        <p:spPr>
          <a:xfrm>
            <a:off x="6308785" y="4324709"/>
            <a:ext cx="701615" cy="74763"/>
          </a:xfrm>
          <a:custGeom>
            <a:avLst/>
            <a:gdLst>
              <a:gd name="connsiteX0" fmla="*/ 0 w 701615"/>
              <a:gd name="connsiteY0" fmla="*/ 74763 h 74763"/>
              <a:gd name="connsiteX1" fmla="*/ 701615 w 701615"/>
              <a:gd name="connsiteY1" fmla="*/ 0 h 74763"/>
            </a:gdLst>
            <a:ahLst/>
            <a:cxnLst>
              <a:cxn ang="0">
                <a:pos x="connsiteX0" y="connsiteY0"/>
              </a:cxn>
              <a:cxn ang="0">
                <a:pos x="connsiteX1" y="connsiteY1"/>
              </a:cxn>
            </a:cxnLst>
            <a:rect l="l" t="t" r="r" b="b"/>
            <a:pathLst>
              <a:path w="701615" h="74763">
                <a:moveTo>
                  <a:pt x="0" y="74763"/>
                </a:moveTo>
                <a:lnTo>
                  <a:pt x="701615" y="0"/>
                </a:lnTo>
              </a:path>
            </a:pathLst>
          </a:cu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ボックス 19"/>
          <p:cNvSpPr txBox="1"/>
          <p:nvPr/>
        </p:nvSpPr>
        <p:spPr>
          <a:xfrm>
            <a:off x="6025516" y="4451501"/>
            <a:ext cx="715260" cy="261610"/>
          </a:xfrm>
          <a:prstGeom prst="rect">
            <a:avLst/>
          </a:prstGeom>
          <a:noFill/>
        </p:spPr>
        <p:txBody>
          <a:bodyPr wrap="none" rtlCol="0">
            <a:spAutoFit/>
          </a:bodyPr>
          <a:lstStyle/>
          <a:p>
            <a:r>
              <a:rPr lang="en-US" altLang="ja-JP" sz="1100" b="1" i="1" dirty="0" smtClean="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K </a:t>
            </a:r>
            <a:r>
              <a:rPr lang="en-US" altLang="ja-JP" sz="1100" b="1" dirty="0" smtClean="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 1/2+</a:t>
            </a:r>
            <a:endParaRPr kumimoji="1" lang="ja-JP" altLang="en-US" sz="1100" b="1"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4" name="テキスト ボックス 23"/>
          <p:cNvSpPr txBox="1"/>
          <p:nvPr/>
        </p:nvSpPr>
        <p:spPr>
          <a:xfrm>
            <a:off x="5064255" y="4907969"/>
            <a:ext cx="2000163" cy="369332"/>
          </a:xfrm>
          <a:prstGeom prst="rect">
            <a:avLst/>
          </a:prstGeom>
          <a:solidFill>
            <a:schemeClr val="bg1"/>
          </a:solidFill>
          <a:ln>
            <a:solidFill>
              <a:schemeClr val="tx1"/>
            </a:solidFill>
          </a:ln>
        </p:spPr>
        <p:txBody>
          <a:bodyPr wrap="none" rtlCol="0">
            <a:spAutoFit/>
          </a:bodyPr>
          <a:lstStyle/>
          <a:p>
            <a:r>
              <a:rPr kumimoji="1" lang="en-US" altLang="ja-JP" b="1" dirty="0" smtClean="0">
                <a:solidFill>
                  <a:srgbClr val="FF0000"/>
                </a:solidFill>
              </a:rPr>
              <a:t>last neutron’s orbit</a:t>
            </a:r>
            <a:endParaRPr kumimoji="1" lang="ja-JP" altLang="en-US" b="1" dirty="0">
              <a:solidFill>
                <a:srgbClr val="FF0000"/>
              </a:solidFill>
            </a:endParaRPr>
          </a:p>
        </p:txBody>
      </p:sp>
      <p:sp>
        <p:nvSpPr>
          <p:cNvPr id="3" name="テキスト ボックス 2"/>
          <p:cNvSpPr txBox="1"/>
          <p:nvPr/>
        </p:nvSpPr>
        <p:spPr>
          <a:xfrm>
            <a:off x="7420200" y="4641061"/>
            <a:ext cx="1365839" cy="830997"/>
          </a:xfrm>
          <a:prstGeom prst="rect">
            <a:avLst/>
          </a:prstGeom>
          <a:solidFill>
            <a:srgbClr val="FFFF00"/>
          </a:solidFill>
          <a:ln>
            <a:solidFill>
              <a:schemeClr val="tx1"/>
            </a:solidFill>
          </a:ln>
        </p:spPr>
        <p:txBody>
          <a:bodyPr wrap="square" rtlCol="0">
            <a:spAutoFit/>
          </a:bodyPr>
          <a:lstStyle/>
          <a:p>
            <a:r>
              <a:rPr kumimoji="1" lang="en-US" altLang="ja-JP" sz="1600" dirty="0" smtClean="0"/>
              <a:t>1/2+ ground state </a:t>
            </a:r>
            <a:r>
              <a:rPr lang="en-US" altLang="ja-JP" sz="1600" dirty="0" smtClean="0"/>
              <a:t>is largely deformed.</a:t>
            </a:r>
            <a:r>
              <a:rPr kumimoji="1" lang="en-US" altLang="ja-JP" sz="1600" dirty="0" smtClean="0"/>
              <a:t> </a:t>
            </a:r>
            <a:endParaRPr kumimoji="1" lang="ja-JP" altLang="en-US" sz="1600" dirty="0"/>
          </a:p>
        </p:txBody>
      </p:sp>
      <p:cxnSp>
        <p:nvCxnSpPr>
          <p:cNvPr id="25" name="直線矢印コネクタ 24"/>
          <p:cNvCxnSpPr/>
          <p:nvPr/>
        </p:nvCxnSpPr>
        <p:spPr>
          <a:xfrm flipH="1" flipV="1">
            <a:off x="6683418" y="4456196"/>
            <a:ext cx="693929" cy="361968"/>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 name="円/楕円 3"/>
          <p:cNvSpPr>
            <a:spLocks noChangeAspect="1"/>
          </p:cNvSpPr>
          <p:nvPr/>
        </p:nvSpPr>
        <p:spPr>
          <a:xfrm>
            <a:off x="6513025" y="4322559"/>
            <a:ext cx="108000" cy="10800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円/楕円 25"/>
          <p:cNvSpPr>
            <a:spLocks noChangeAspect="1"/>
          </p:cNvSpPr>
          <p:nvPr/>
        </p:nvSpPr>
        <p:spPr>
          <a:xfrm>
            <a:off x="5990543" y="4200070"/>
            <a:ext cx="108000" cy="108000"/>
          </a:xfrm>
          <a:prstGeom prst="ellipse">
            <a:avLst/>
          </a:prstGeom>
          <a:solidFill>
            <a:srgbClr val="0000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5329822" y="4189775"/>
            <a:ext cx="679994" cy="261610"/>
          </a:xfrm>
          <a:prstGeom prst="rect">
            <a:avLst/>
          </a:prstGeom>
          <a:noFill/>
        </p:spPr>
        <p:txBody>
          <a:bodyPr wrap="none" rtlCol="0">
            <a:spAutoFit/>
          </a:bodyPr>
          <a:lstStyle/>
          <a:p>
            <a:r>
              <a:rPr lang="en-US" altLang="ja-JP" sz="1100" b="1" i="1" dirty="0" smtClean="0">
                <a:solidFill>
                  <a:srgbClr val="0000FF"/>
                </a:solidFill>
                <a:latin typeface="Arial Unicode MS" panose="020B0604020202020204" pitchFamily="50" charset="-128"/>
                <a:ea typeface="Arial Unicode MS" panose="020B0604020202020204" pitchFamily="50" charset="-128"/>
                <a:cs typeface="Arial Unicode MS" panose="020B0604020202020204" pitchFamily="50" charset="-128"/>
              </a:rPr>
              <a:t>K </a:t>
            </a:r>
            <a:r>
              <a:rPr lang="en-US" altLang="ja-JP" sz="1100" b="1" dirty="0" smtClean="0">
                <a:solidFill>
                  <a:srgbClr val="0000FF"/>
                </a:solidFill>
                <a:latin typeface="Arial Unicode MS" panose="020B0604020202020204" pitchFamily="50" charset="-128"/>
                <a:ea typeface="Arial Unicode MS" panose="020B0604020202020204" pitchFamily="50" charset="-128"/>
                <a:cs typeface="Arial Unicode MS" panose="020B0604020202020204" pitchFamily="50" charset="-128"/>
              </a:rPr>
              <a:t>= 1/2-</a:t>
            </a:r>
            <a:endParaRPr kumimoji="1" lang="ja-JP" altLang="en-US" sz="1100" b="1" dirty="0">
              <a:solidFill>
                <a:srgbClr val="0000FF"/>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cxnSp>
        <p:nvCxnSpPr>
          <p:cNvPr id="31" name="直線コネクタ 30"/>
          <p:cNvCxnSpPr/>
          <p:nvPr/>
        </p:nvCxnSpPr>
        <p:spPr>
          <a:xfrm flipV="1">
            <a:off x="4475859" y="4144119"/>
            <a:ext cx="1332594" cy="264543"/>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a:off x="7016001" y="4320832"/>
            <a:ext cx="198639" cy="8783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sp>
        <p:nvSpPr>
          <p:cNvPr id="35" name="右矢印 34"/>
          <p:cNvSpPr/>
          <p:nvPr/>
        </p:nvSpPr>
        <p:spPr>
          <a:xfrm>
            <a:off x="6773474" y="6398410"/>
            <a:ext cx="236926" cy="19316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ボックス 35"/>
          <p:cNvSpPr txBox="1"/>
          <p:nvPr/>
        </p:nvSpPr>
        <p:spPr>
          <a:xfrm>
            <a:off x="7015558" y="6262341"/>
            <a:ext cx="856004" cy="369332"/>
          </a:xfrm>
          <a:prstGeom prst="rect">
            <a:avLst/>
          </a:prstGeom>
          <a:noFill/>
        </p:spPr>
        <p:txBody>
          <a:bodyPr wrap="none" rtlCol="0">
            <a:spAutoFit/>
          </a:bodyPr>
          <a:lstStyle/>
          <a:p>
            <a:r>
              <a:rPr kumimoji="1" lang="en-US" altLang="ja-JP" dirty="0" err="1" smtClean="0">
                <a:solidFill>
                  <a:srgbClr val="0000FF"/>
                </a:solidFill>
              </a:rPr>
              <a:t>prolate</a:t>
            </a:r>
            <a:endParaRPr kumimoji="1" lang="ja-JP" altLang="en-US" dirty="0">
              <a:solidFill>
                <a:srgbClr val="0000FF"/>
              </a:solidFill>
            </a:endParaRPr>
          </a:p>
        </p:txBody>
      </p:sp>
      <p:cxnSp>
        <p:nvCxnSpPr>
          <p:cNvPr id="38" name="直線コネクタ 37"/>
          <p:cNvCxnSpPr>
            <a:stCxn id="18" idx="0"/>
          </p:cNvCxnSpPr>
          <p:nvPr/>
        </p:nvCxnSpPr>
        <p:spPr>
          <a:xfrm>
            <a:off x="6308785" y="4399472"/>
            <a:ext cx="0" cy="1517234"/>
          </a:xfrm>
          <a:prstGeom prst="line">
            <a:avLst/>
          </a:prstGeom>
          <a:ln w="9525">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9" name="直線コネクタ 38"/>
          <p:cNvCxnSpPr/>
          <p:nvPr/>
        </p:nvCxnSpPr>
        <p:spPr>
          <a:xfrm flipH="1">
            <a:off x="7010400" y="4320580"/>
            <a:ext cx="0" cy="1584000"/>
          </a:xfrm>
          <a:prstGeom prst="line">
            <a:avLst/>
          </a:prstGeom>
          <a:ln w="9525">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p:nvPr/>
        </p:nvCxnSpPr>
        <p:spPr>
          <a:xfrm>
            <a:off x="5821106" y="4159216"/>
            <a:ext cx="0" cy="1728000"/>
          </a:xfrm>
          <a:prstGeom prst="line">
            <a:avLst/>
          </a:prstGeom>
          <a:ln w="9525">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30" name="テキスト ボックス 29"/>
          <p:cNvSpPr txBox="1"/>
          <p:nvPr/>
        </p:nvSpPr>
        <p:spPr>
          <a:xfrm>
            <a:off x="7220584" y="4291935"/>
            <a:ext cx="679994" cy="261610"/>
          </a:xfrm>
          <a:prstGeom prst="rect">
            <a:avLst/>
          </a:prstGeom>
          <a:noFill/>
        </p:spPr>
        <p:txBody>
          <a:bodyPr wrap="none" rtlCol="0">
            <a:spAutoFit/>
          </a:bodyPr>
          <a:lstStyle/>
          <a:p>
            <a:r>
              <a:rPr lang="en-US" altLang="ja-JP" sz="1100" b="1" i="1" dirty="0" smtClean="0">
                <a:solidFill>
                  <a:srgbClr val="009644"/>
                </a:solidFill>
                <a:latin typeface="Arial Unicode MS" panose="020B0604020202020204" pitchFamily="50" charset="-128"/>
                <a:ea typeface="Arial Unicode MS" panose="020B0604020202020204" pitchFamily="50" charset="-128"/>
                <a:cs typeface="Arial Unicode MS" panose="020B0604020202020204" pitchFamily="50" charset="-128"/>
              </a:rPr>
              <a:t>K </a:t>
            </a:r>
            <a:r>
              <a:rPr lang="en-US" altLang="ja-JP" sz="1100" b="1" dirty="0" smtClean="0">
                <a:solidFill>
                  <a:srgbClr val="009644"/>
                </a:solidFill>
                <a:latin typeface="Arial Unicode MS" panose="020B0604020202020204" pitchFamily="50" charset="-128"/>
                <a:ea typeface="Arial Unicode MS" panose="020B0604020202020204" pitchFamily="50" charset="-128"/>
                <a:cs typeface="Arial Unicode MS" panose="020B0604020202020204" pitchFamily="50" charset="-128"/>
              </a:rPr>
              <a:t>=3 /2-</a:t>
            </a:r>
            <a:endParaRPr kumimoji="1" lang="ja-JP" altLang="en-US" sz="1100" b="1" dirty="0">
              <a:solidFill>
                <a:srgbClr val="009644"/>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spTree>
    <p:extLst>
      <p:ext uri="{BB962C8B-B14F-4D97-AF65-F5344CB8AC3E}">
        <p14:creationId xmlns:p14="http://schemas.microsoft.com/office/powerpoint/2010/main" val="409149946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3"/>
          <a:stretch>
            <a:fillRect/>
          </a:stretch>
        </p:blipFill>
        <p:spPr>
          <a:xfrm>
            <a:off x="5582082" y="1269184"/>
            <a:ext cx="3383487" cy="2521655"/>
          </a:xfrm>
          <a:prstGeom prst="rect">
            <a:avLst/>
          </a:prstGeom>
        </p:spPr>
      </p:pic>
      <p:sp>
        <p:nvSpPr>
          <p:cNvPr id="5" name="正方形/長方形 4"/>
          <p:cNvSpPr/>
          <p:nvPr/>
        </p:nvSpPr>
        <p:spPr>
          <a:xfrm>
            <a:off x="6067009" y="1435522"/>
            <a:ext cx="2898560" cy="600164"/>
          </a:xfrm>
          <a:prstGeom prst="rect">
            <a:avLst/>
          </a:prstGeom>
        </p:spPr>
        <p:txBody>
          <a:bodyPr wrap="square">
            <a:spAutoFit/>
          </a:bodyPr>
          <a:lstStyle/>
          <a:p>
            <a:r>
              <a:rPr lang="en-US" altLang="ja-JP" sz="1100" dirty="0" smtClean="0"/>
              <a:t>P. Baumann et al., </a:t>
            </a:r>
          </a:p>
          <a:p>
            <a:r>
              <a:rPr lang="en-US" altLang="ja-JP" sz="1100" dirty="0" smtClean="0"/>
              <a:t>AIP </a:t>
            </a:r>
            <a:r>
              <a:rPr lang="en-US" altLang="ja-JP" sz="1100" dirty="0"/>
              <a:t>Conf. Proc.:5th Int. Conf. on </a:t>
            </a:r>
            <a:r>
              <a:rPr lang="en-US" altLang="ja-JP" sz="1100" dirty="0" smtClean="0"/>
              <a:t>Nuclei</a:t>
            </a:r>
          </a:p>
          <a:p>
            <a:r>
              <a:rPr lang="en-US" altLang="ja-JP" sz="1100" dirty="0" smtClean="0"/>
              <a:t> </a:t>
            </a:r>
            <a:r>
              <a:rPr lang="en-US" altLang="ja-JP" sz="1100" dirty="0"/>
              <a:t>Far from Stability, </a:t>
            </a:r>
            <a:r>
              <a:rPr lang="en-US" altLang="ja-JP" sz="1100" dirty="0" err="1"/>
              <a:t>Rosseau</a:t>
            </a:r>
            <a:r>
              <a:rPr lang="en-US" altLang="ja-JP" sz="1100" dirty="0"/>
              <a:t> </a:t>
            </a:r>
            <a:r>
              <a:rPr lang="en-US" altLang="ja-JP" sz="1100" dirty="0" err="1" smtClean="0"/>
              <a:t>Lake,Canada</a:t>
            </a:r>
            <a:r>
              <a:rPr lang="en-US" altLang="ja-JP" sz="1100" dirty="0" smtClean="0"/>
              <a:t> </a:t>
            </a:r>
            <a:r>
              <a:rPr lang="en-US" altLang="ja-JP" sz="1100" dirty="0"/>
              <a:t>(1987)</a:t>
            </a:r>
            <a:endParaRPr lang="ja-JP" altLang="en-US" sz="1100" dirty="0"/>
          </a:p>
        </p:txBody>
      </p:sp>
      <p:pic>
        <p:nvPicPr>
          <p:cNvPr id="11" name="図 10"/>
          <p:cNvPicPr>
            <a:picLocks noChangeAspect="1"/>
          </p:cNvPicPr>
          <p:nvPr/>
        </p:nvPicPr>
        <p:blipFill>
          <a:blip r:embed="rId4"/>
          <a:stretch>
            <a:fillRect/>
          </a:stretch>
        </p:blipFill>
        <p:spPr>
          <a:xfrm>
            <a:off x="425544" y="2994848"/>
            <a:ext cx="4958772" cy="3508784"/>
          </a:xfrm>
          <a:prstGeom prst="rect">
            <a:avLst/>
          </a:prstGeom>
        </p:spPr>
      </p:pic>
      <p:sp>
        <p:nvSpPr>
          <p:cNvPr id="13" name="テキスト ボックス 12"/>
          <p:cNvSpPr txBox="1"/>
          <p:nvPr/>
        </p:nvSpPr>
        <p:spPr>
          <a:xfrm>
            <a:off x="2257138" y="6404844"/>
            <a:ext cx="953979" cy="369332"/>
          </a:xfrm>
          <a:prstGeom prst="rect">
            <a:avLst/>
          </a:prstGeom>
          <a:noFill/>
        </p:spPr>
        <p:txBody>
          <a:bodyPr wrap="none" rtlCol="0">
            <a:spAutoFit/>
          </a:bodyPr>
          <a:lstStyle/>
          <a:p>
            <a:r>
              <a:rPr kumimoji="1" lang="en-US" altLang="ja-JP" dirty="0" smtClean="0"/>
              <a:t>TOF (ns)</a:t>
            </a:r>
            <a:endParaRPr kumimoji="1" lang="ja-JP" altLang="en-US" dirty="0"/>
          </a:p>
        </p:txBody>
      </p:sp>
      <p:sp>
        <p:nvSpPr>
          <p:cNvPr id="17" name="テキスト ボックス 16"/>
          <p:cNvSpPr txBox="1"/>
          <p:nvPr/>
        </p:nvSpPr>
        <p:spPr>
          <a:xfrm rot="16200000">
            <a:off x="-98766" y="4272163"/>
            <a:ext cx="910057" cy="400110"/>
          </a:xfrm>
          <a:prstGeom prst="rect">
            <a:avLst/>
          </a:prstGeom>
          <a:noFill/>
        </p:spPr>
        <p:txBody>
          <a:bodyPr wrap="none" rtlCol="0">
            <a:spAutoFit/>
          </a:bodyPr>
          <a:lstStyle/>
          <a:p>
            <a:r>
              <a:rPr lang="en-US" altLang="ja-JP" sz="2000" dirty="0" smtClean="0"/>
              <a:t>Counts</a:t>
            </a:r>
            <a:endParaRPr kumimoji="1" lang="ja-JP" altLang="en-US" sz="2000" dirty="0"/>
          </a:p>
        </p:txBody>
      </p:sp>
      <p:pic>
        <p:nvPicPr>
          <p:cNvPr id="14" name="図 13"/>
          <p:cNvPicPr>
            <a:picLocks noChangeAspect="1"/>
          </p:cNvPicPr>
          <p:nvPr/>
        </p:nvPicPr>
        <p:blipFill>
          <a:blip r:embed="rId5"/>
          <a:stretch>
            <a:fillRect/>
          </a:stretch>
        </p:blipFill>
        <p:spPr>
          <a:xfrm>
            <a:off x="5502043" y="4063107"/>
            <a:ext cx="3414979" cy="2353989"/>
          </a:xfrm>
          <a:prstGeom prst="rect">
            <a:avLst/>
          </a:prstGeom>
        </p:spPr>
      </p:pic>
      <p:sp>
        <p:nvSpPr>
          <p:cNvPr id="15" name="テキスト ボックス 14"/>
          <p:cNvSpPr txBox="1"/>
          <p:nvPr/>
        </p:nvSpPr>
        <p:spPr>
          <a:xfrm>
            <a:off x="6897256" y="6488668"/>
            <a:ext cx="953979" cy="369332"/>
          </a:xfrm>
          <a:prstGeom prst="rect">
            <a:avLst/>
          </a:prstGeom>
          <a:noFill/>
        </p:spPr>
        <p:txBody>
          <a:bodyPr wrap="none" rtlCol="0">
            <a:spAutoFit/>
          </a:bodyPr>
          <a:lstStyle/>
          <a:p>
            <a:r>
              <a:rPr kumimoji="1" lang="en-US" altLang="ja-JP" dirty="0" smtClean="0"/>
              <a:t>TOF (ns)</a:t>
            </a:r>
            <a:endParaRPr kumimoji="1" lang="ja-JP" altLang="en-US" dirty="0"/>
          </a:p>
        </p:txBody>
      </p:sp>
      <p:sp>
        <p:nvSpPr>
          <p:cNvPr id="16" name="テキスト ボックス 15"/>
          <p:cNvSpPr txBox="1"/>
          <p:nvPr/>
        </p:nvSpPr>
        <p:spPr>
          <a:xfrm rot="16200000">
            <a:off x="5316326" y="5004214"/>
            <a:ext cx="333746" cy="400110"/>
          </a:xfrm>
          <a:prstGeom prst="rect">
            <a:avLst/>
          </a:prstGeom>
          <a:solidFill>
            <a:schemeClr val="bg1"/>
          </a:solidFill>
        </p:spPr>
        <p:txBody>
          <a:bodyPr wrap="none" rtlCol="0">
            <a:spAutoFit/>
          </a:bodyPr>
          <a:lstStyle/>
          <a:p>
            <a:r>
              <a:rPr lang="en-US" altLang="ja-JP" sz="2000" i="1" dirty="0" smtClean="0"/>
              <a:t>A</a:t>
            </a:r>
            <a:endParaRPr kumimoji="1" lang="ja-JP" altLang="en-US" sz="2000" i="1" dirty="0"/>
          </a:p>
        </p:txBody>
      </p:sp>
      <p:pic>
        <p:nvPicPr>
          <p:cNvPr id="19" name="図 1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277019" y="1145222"/>
            <a:ext cx="3190576" cy="1780929"/>
          </a:xfrm>
          <a:prstGeom prst="rect">
            <a:avLst/>
          </a:prstGeom>
        </p:spPr>
      </p:pic>
      <p:sp>
        <p:nvSpPr>
          <p:cNvPr id="20" name="テキスト ボックス 19"/>
          <p:cNvSpPr txBox="1"/>
          <p:nvPr/>
        </p:nvSpPr>
        <p:spPr>
          <a:xfrm>
            <a:off x="1372314" y="1231500"/>
            <a:ext cx="646331" cy="400110"/>
          </a:xfrm>
          <a:prstGeom prst="rect">
            <a:avLst/>
          </a:prstGeom>
          <a:solidFill>
            <a:schemeClr val="bg1"/>
          </a:solidFill>
        </p:spPr>
        <p:txBody>
          <a:bodyPr wrap="none" rtlCol="0">
            <a:spAutoFit/>
          </a:bodyPr>
          <a:lstStyle/>
          <a:p>
            <a:r>
              <a:rPr kumimoji="1" lang="en-US" altLang="ja-JP" sz="2000" baseline="30000" dirty="0" smtClean="0"/>
              <a:t>31</a:t>
            </a:r>
            <a:r>
              <a:rPr kumimoji="1" lang="en-US" altLang="ja-JP" sz="2000" dirty="0" smtClean="0"/>
              <a:t>Na</a:t>
            </a:r>
            <a:endParaRPr kumimoji="1" lang="ja-JP" altLang="en-US" sz="2000" dirty="0"/>
          </a:p>
        </p:txBody>
      </p:sp>
      <p:sp>
        <p:nvSpPr>
          <p:cNvPr id="21" name="テキスト ボックス 20"/>
          <p:cNvSpPr txBox="1"/>
          <p:nvPr/>
        </p:nvSpPr>
        <p:spPr>
          <a:xfrm>
            <a:off x="2548340" y="2591168"/>
            <a:ext cx="647934" cy="369332"/>
          </a:xfrm>
          <a:prstGeom prst="rect">
            <a:avLst/>
          </a:prstGeom>
          <a:solidFill>
            <a:schemeClr val="bg1"/>
          </a:solidFill>
        </p:spPr>
        <p:txBody>
          <a:bodyPr wrap="none" rtlCol="0">
            <a:spAutoFit/>
          </a:bodyPr>
          <a:lstStyle/>
          <a:p>
            <a:r>
              <a:rPr kumimoji="1" lang="en-US" altLang="ja-JP" baseline="30000" dirty="0" smtClean="0"/>
              <a:t>31</a:t>
            </a:r>
            <a:r>
              <a:rPr lang="en-US" altLang="ja-JP" dirty="0" smtClean="0"/>
              <a:t>Mg</a:t>
            </a:r>
            <a:endParaRPr kumimoji="1" lang="ja-JP" altLang="en-US" dirty="0"/>
          </a:p>
        </p:txBody>
      </p:sp>
      <p:sp>
        <p:nvSpPr>
          <p:cNvPr id="22" name="テキスト ボックス 21"/>
          <p:cNvSpPr txBox="1"/>
          <p:nvPr/>
        </p:nvSpPr>
        <p:spPr>
          <a:xfrm>
            <a:off x="3967210" y="3157572"/>
            <a:ext cx="1104020" cy="400110"/>
          </a:xfrm>
          <a:prstGeom prst="rect">
            <a:avLst/>
          </a:prstGeom>
          <a:noFill/>
        </p:spPr>
        <p:txBody>
          <a:bodyPr wrap="none" rtlCol="0">
            <a:spAutoFit/>
          </a:bodyPr>
          <a:lstStyle/>
          <a:p>
            <a:r>
              <a:rPr kumimoji="1" lang="en-US" altLang="ja-JP" sz="2000" dirty="0" smtClean="0"/>
              <a:t>18 peaks</a:t>
            </a:r>
          </a:p>
        </p:txBody>
      </p:sp>
      <p:sp>
        <p:nvSpPr>
          <p:cNvPr id="23" name="テキスト ボックス 22"/>
          <p:cNvSpPr txBox="1"/>
          <p:nvPr/>
        </p:nvSpPr>
        <p:spPr>
          <a:xfrm>
            <a:off x="3578823" y="1841629"/>
            <a:ext cx="647934" cy="369332"/>
          </a:xfrm>
          <a:prstGeom prst="rect">
            <a:avLst/>
          </a:prstGeom>
          <a:solidFill>
            <a:schemeClr val="bg1"/>
          </a:solidFill>
        </p:spPr>
        <p:txBody>
          <a:bodyPr wrap="none" rtlCol="0">
            <a:spAutoFit/>
          </a:bodyPr>
          <a:lstStyle/>
          <a:p>
            <a:r>
              <a:rPr kumimoji="1" lang="en-US" altLang="ja-JP" baseline="30000" dirty="0" smtClean="0"/>
              <a:t>30</a:t>
            </a:r>
            <a:r>
              <a:rPr lang="en-US" altLang="ja-JP" dirty="0" smtClean="0"/>
              <a:t>Mg</a:t>
            </a:r>
            <a:endParaRPr kumimoji="1" lang="ja-JP" altLang="en-US" dirty="0"/>
          </a:p>
        </p:txBody>
      </p:sp>
      <p:sp>
        <p:nvSpPr>
          <p:cNvPr id="24" name="正方形/長方形 23"/>
          <p:cNvSpPr/>
          <p:nvPr/>
        </p:nvSpPr>
        <p:spPr>
          <a:xfrm>
            <a:off x="2023274" y="223110"/>
            <a:ext cx="5103631" cy="792460"/>
          </a:xfrm>
          <a:prstGeom prst="rect">
            <a:avLst/>
          </a:prstGeom>
          <a:solidFill>
            <a:schemeClr val="accent6">
              <a:lumMod val="40000"/>
              <a:lumOff val="60000"/>
              <a:alpha val="5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タイトル 1"/>
          <p:cNvSpPr txBox="1">
            <a:spLocks/>
          </p:cNvSpPr>
          <p:nvPr/>
        </p:nvSpPr>
        <p:spPr>
          <a:xfrm>
            <a:off x="2497209" y="226469"/>
            <a:ext cx="4145919" cy="84223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3200" kern="1200">
                <a:solidFill>
                  <a:schemeClr val="tx1"/>
                </a:solidFill>
                <a:latin typeface="+mj-lt"/>
                <a:ea typeface="+mj-ea"/>
                <a:cs typeface="+mj-cs"/>
              </a:defRPr>
            </a:lvl1pPr>
          </a:lstStyle>
          <a:p>
            <a:r>
              <a:rPr lang="en-US" altLang="ja-JP" sz="3600" dirty="0" smtClean="0">
                <a:latin typeface="Symbol" panose="05050102010706020507" pitchFamily="18" charset="2"/>
                <a:ea typeface="Arial Unicode MS" panose="020B0604020202020204" pitchFamily="50" charset="-128"/>
                <a:cs typeface="Arial Unicode MS" panose="020B0604020202020204" pitchFamily="50" charset="-128"/>
              </a:rPr>
              <a:t>b</a:t>
            </a:r>
            <a:r>
              <a:rPr lang="en-US" altLang="ja-JP" sz="3600" dirty="0" smtClean="0">
                <a:latin typeface="Arial Unicode MS" panose="020B0604020202020204" pitchFamily="50" charset="-128"/>
                <a:ea typeface="Arial Unicode MS" panose="020B0604020202020204" pitchFamily="50" charset="-128"/>
                <a:cs typeface="Arial Unicode MS" panose="020B0604020202020204" pitchFamily="50" charset="-128"/>
              </a:rPr>
              <a:t>-delayed neutrons</a:t>
            </a:r>
          </a:p>
        </p:txBody>
      </p:sp>
      <p:sp>
        <p:nvSpPr>
          <p:cNvPr id="2" name="スライド番号プレースホルダー 1"/>
          <p:cNvSpPr>
            <a:spLocks noGrp="1"/>
          </p:cNvSpPr>
          <p:nvPr>
            <p:ph type="sldNum" sz="quarter" idx="4"/>
          </p:nvPr>
        </p:nvSpPr>
        <p:spPr/>
        <p:txBody>
          <a:bodyPr/>
          <a:lstStyle/>
          <a:p>
            <a:fld id="{D6237979-710D-497B-B212-EB1ACF0BF20D}" type="slidenum">
              <a:rPr kumimoji="1" lang="ja-JP" altLang="en-US" smtClean="0"/>
              <a:t>34</a:t>
            </a:fld>
            <a:endParaRPr kumimoji="1" lang="ja-JP" altLang="en-US"/>
          </a:p>
        </p:txBody>
      </p:sp>
    </p:spTree>
    <p:extLst>
      <p:ext uri="{BB962C8B-B14F-4D97-AF65-F5344CB8AC3E}">
        <p14:creationId xmlns:p14="http://schemas.microsoft.com/office/powerpoint/2010/main" val="111497862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p:cNvPicPr>
            <a:picLocks noChangeAspect="1"/>
          </p:cNvPicPr>
          <p:nvPr/>
        </p:nvPicPr>
        <p:blipFill rotWithShape="1">
          <a:blip r:embed="rId3"/>
          <a:srcRect t="17396"/>
          <a:stretch/>
        </p:blipFill>
        <p:spPr>
          <a:xfrm>
            <a:off x="682971" y="1113229"/>
            <a:ext cx="6939340" cy="3781887"/>
          </a:xfrm>
          <a:prstGeom prst="rect">
            <a:avLst/>
          </a:prstGeom>
        </p:spPr>
      </p:pic>
      <p:sp>
        <p:nvSpPr>
          <p:cNvPr id="9" name="テキスト ボックス 8"/>
          <p:cNvSpPr txBox="1"/>
          <p:nvPr/>
        </p:nvSpPr>
        <p:spPr>
          <a:xfrm>
            <a:off x="6294267" y="4962604"/>
            <a:ext cx="800219" cy="461665"/>
          </a:xfrm>
          <a:prstGeom prst="rect">
            <a:avLst/>
          </a:prstGeom>
          <a:noFill/>
        </p:spPr>
        <p:txBody>
          <a:bodyPr wrap="none" rtlCol="0">
            <a:spAutoFit/>
          </a:bodyPr>
          <a:lstStyle/>
          <a:p>
            <a:r>
              <a:rPr kumimoji="1" lang="en-US" altLang="ja-JP" sz="2400" baseline="30000" dirty="0" smtClean="0"/>
              <a:t>30</a:t>
            </a:r>
            <a:r>
              <a:rPr kumimoji="1" lang="en-US" altLang="ja-JP" sz="2400" dirty="0" smtClean="0"/>
              <a:t>Mg</a:t>
            </a:r>
            <a:endParaRPr kumimoji="1" lang="ja-JP" altLang="en-US" sz="2400" dirty="0"/>
          </a:p>
        </p:txBody>
      </p:sp>
      <p:sp>
        <p:nvSpPr>
          <p:cNvPr id="16" name="テキスト ボックス 15"/>
          <p:cNvSpPr txBox="1"/>
          <p:nvPr/>
        </p:nvSpPr>
        <p:spPr>
          <a:xfrm>
            <a:off x="2078852" y="6082684"/>
            <a:ext cx="800219" cy="461665"/>
          </a:xfrm>
          <a:prstGeom prst="rect">
            <a:avLst/>
          </a:prstGeom>
          <a:noFill/>
        </p:spPr>
        <p:txBody>
          <a:bodyPr wrap="none" rtlCol="0">
            <a:spAutoFit/>
          </a:bodyPr>
          <a:lstStyle/>
          <a:p>
            <a:r>
              <a:rPr kumimoji="1" lang="en-US" altLang="ja-JP" sz="2400" baseline="30000" dirty="0" smtClean="0"/>
              <a:t>31</a:t>
            </a:r>
            <a:r>
              <a:rPr kumimoji="1" lang="en-US" altLang="ja-JP" sz="2400" dirty="0" smtClean="0"/>
              <a:t>Mg</a:t>
            </a:r>
            <a:endParaRPr kumimoji="1" lang="ja-JP" altLang="en-US" sz="2400" dirty="0"/>
          </a:p>
        </p:txBody>
      </p:sp>
      <p:cxnSp>
        <p:nvCxnSpPr>
          <p:cNvPr id="12" name="直線コネクタ 11"/>
          <p:cNvCxnSpPr/>
          <p:nvPr/>
        </p:nvCxnSpPr>
        <p:spPr>
          <a:xfrm>
            <a:off x="1615736" y="5992427"/>
            <a:ext cx="185543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テキスト ボックス 17"/>
          <p:cNvSpPr txBox="1"/>
          <p:nvPr/>
        </p:nvSpPr>
        <p:spPr>
          <a:xfrm>
            <a:off x="1116881" y="5807761"/>
            <a:ext cx="498855" cy="369332"/>
          </a:xfrm>
          <a:prstGeom prst="rect">
            <a:avLst/>
          </a:prstGeom>
          <a:noFill/>
        </p:spPr>
        <p:txBody>
          <a:bodyPr wrap="none" rtlCol="0">
            <a:spAutoFit/>
          </a:bodyPr>
          <a:lstStyle/>
          <a:p>
            <a:r>
              <a:rPr kumimoji="1" lang="en-US" altLang="ja-JP" dirty="0" err="1" smtClean="0"/>
              <a:t>g.s</a:t>
            </a:r>
            <a:r>
              <a:rPr kumimoji="1" lang="en-US" altLang="ja-JP" dirty="0" smtClean="0"/>
              <a:t>.</a:t>
            </a:r>
            <a:endParaRPr kumimoji="1" lang="ja-JP" altLang="en-US" dirty="0"/>
          </a:p>
        </p:txBody>
      </p:sp>
      <p:sp>
        <p:nvSpPr>
          <p:cNvPr id="10" name="正方形/長方形 9"/>
          <p:cNvSpPr/>
          <p:nvPr/>
        </p:nvSpPr>
        <p:spPr>
          <a:xfrm>
            <a:off x="2434958" y="225866"/>
            <a:ext cx="4274083" cy="792460"/>
          </a:xfrm>
          <a:prstGeom prst="rect">
            <a:avLst/>
          </a:prstGeom>
          <a:solidFill>
            <a:schemeClr val="accent6">
              <a:lumMod val="40000"/>
              <a:lumOff val="60000"/>
              <a:alpha val="5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タイトル 1"/>
          <p:cNvSpPr txBox="1">
            <a:spLocks/>
          </p:cNvSpPr>
          <p:nvPr/>
        </p:nvSpPr>
        <p:spPr>
          <a:xfrm>
            <a:off x="2841237" y="225866"/>
            <a:ext cx="3469025" cy="84223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3200" kern="1200">
                <a:solidFill>
                  <a:schemeClr val="tx1"/>
                </a:solidFill>
                <a:latin typeface="+mj-lt"/>
                <a:ea typeface="+mj-ea"/>
                <a:cs typeface="+mj-cs"/>
              </a:defRPr>
            </a:lvl1pPr>
          </a:lstStyle>
          <a:p>
            <a:r>
              <a:rPr lang="en-US" altLang="ja-JP" sz="3600" dirty="0" smtClean="0">
                <a:latin typeface="Arial Unicode MS" panose="020B0604020202020204" pitchFamily="50" charset="-128"/>
                <a:ea typeface="Arial Unicode MS" panose="020B0604020202020204" pitchFamily="50" charset="-128"/>
                <a:cs typeface="Arial Unicode MS" panose="020B0604020202020204" pitchFamily="50" charset="-128"/>
              </a:rPr>
              <a:t>levels above S</a:t>
            </a:r>
            <a:r>
              <a:rPr lang="en-US" altLang="ja-JP" sz="3600" baseline="-25000" dirty="0" smtClean="0">
                <a:latin typeface="Arial Unicode MS" panose="020B0604020202020204" pitchFamily="50" charset="-128"/>
                <a:ea typeface="Arial Unicode MS" panose="020B0604020202020204" pitchFamily="50" charset="-128"/>
                <a:cs typeface="Arial Unicode MS" panose="020B0604020202020204" pitchFamily="50" charset="-128"/>
              </a:rPr>
              <a:t>n</a:t>
            </a:r>
          </a:p>
        </p:txBody>
      </p:sp>
      <p:sp>
        <p:nvSpPr>
          <p:cNvPr id="2" name="テキスト ボックス 1"/>
          <p:cNvSpPr txBox="1"/>
          <p:nvPr/>
        </p:nvSpPr>
        <p:spPr>
          <a:xfrm rot="21446572">
            <a:off x="1615736" y="5193436"/>
            <a:ext cx="2124812" cy="369332"/>
          </a:xfrm>
          <a:prstGeom prst="rect">
            <a:avLst/>
          </a:prstGeom>
          <a:noFill/>
        </p:spPr>
        <p:txBody>
          <a:bodyPr wrap="none" rtlCol="0">
            <a:spAutoFit/>
          </a:bodyPr>
          <a:lstStyle/>
          <a:p>
            <a:r>
              <a:rPr kumimoji="1" lang="en-US" altLang="ja-JP" dirty="0" smtClean="0">
                <a:solidFill>
                  <a:srgbClr val="0000FF"/>
                </a:solidFill>
              </a:rPr>
              <a:t>tentatively proposed</a:t>
            </a:r>
            <a:endParaRPr kumimoji="1" lang="ja-JP" altLang="en-US" dirty="0">
              <a:solidFill>
                <a:srgbClr val="0000FF"/>
              </a:solidFill>
            </a:endParaRPr>
          </a:p>
        </p:txBody>
      </p:sp>
      <p:sp>
        <p:nvSpPr>
          <p:cNvPr id="3" name="テキスト ボックス 2"/>
          <p:cNvSpPr txBox="1"/>
          <p:nvPr/>
        </p:nvSpPr>
        <p:spPr>
          <a:xfrm>
            <a:off x="5803271" y="5807761"/>
            <a:ext cx="2019271" cy="369332"/>
          </a:xfrm>
          <a:prstGeom prst="rect">
            <a:avLst/>
          </a:prstGeom>
          <a:noFill/>
        </p:spPr>
        <p:txBody>
          <a:bodyPr wrap="none" rtlCol="0">
            <a:spAutoFit/>
          </a:bodyPr>
          <a:lstStyle/>
          <a:p>
            <a:r>
              <a:rPr kumimoji="1" lang="en-US" altLang="ja-JP" dirty="0" smtClean="0"/>
              <a:t>Analysis in progress</a:t>
            </a:r>
            <a:endParaRPr kumimoji="1" lang="ja-JP" altLang="en-US" dirty="0"/>
          </a:p>
        </p:txBody>
      </p:sp>
      <p:sp>
        <p:nvSpPr>
          <p:cNvPr id="4" name="スライド番号プレースホルダー 3"/>
          <p:cNvSpPr>
            <a:spLocks noGrp="1"/>
          </p:cNvSpPr>
          <p:nvPr>
            <p:ph type="sldNum" sz="quarter" idx="4"/>
          </p:nvPr>
        </p:nvSpPr>
        <p:spPr/>
        <p:txBody>
          <a:bodyPr/>
          <a:lstStyle/>
          <a:p>
            <a:fld id="{D6237979-710D-497B-B212-EB1ACF0BF20D}" type="slidenum">
              <a:rPr kumimoji="1" lang="ja-JP" altLang="en-US" smtClean="0"/>
              <a:t>35</a:t>
            </a:fld>
            <a:endParaRPr kumimoji="1" lang="ja-JP" altLang="en-US"/>
          </a:p>
        </p:txBody>
      </p:sp>
    </p:spTree>
    <p:extLst>
      <p:ext uri="{BB962C8B-B14F-4D97-AF65-F5344CB8AC3E}">
        <p14:creationId xmlns:p14="http://schemas.microsoft.com/office/powerpoint/2010/main" val="279428482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円/楕円 50"/>
          <p:cNvSpPr/>
          <p:nvPr/>
        </p:nvSpPr>
        <p:spPr>
          <a:xfrm>
            <a:off x="8329398" y="4268386"/>
            <a:ext cx="568725" cy="563406"/>
          </a:xfrm>
          <a:prstGeom prst="ellipse">
            <a:avLst/>
          </a:prstGeom>
          <a:solidFill>
            <a:srgbClr val="E7F6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正方形/長方形 69"/>
          <p:cNvSpPr/>
          <p:nvPr/>
        </p:nvSpPr>
        <p:spPr>
          <a:xfrm>
            <a:off x="191980" y="3237343"/>
            <a:ext cx="881039" cy="356622"/>
          </a:xfrm>
          <a:prstGeom prst="rect">
            <a:avLst/>
          </a:prstGeom>
          <a:solidFill>
            <a:srgbClr val="FFE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円/楕円 41"/>
          <p:cNvSpPr/>
          <p:nvPr/>
        </p:nvSpPr>
        <p:spPr>
          <a:xfrm>
            <a:off x="2118049" y="1461311"/>
            <a:ext cx="1156996" cy="332826"/>
          </a:xfrm>
          <a:prstGeom prst="ellipse">
            <a:avLst/>
          </a:prstGeom>
          <a:solidFill>
            <a:srgbClr val="E7F6FF"/>
          </a:solid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1" name="コンテンツ プレースホルダー 20"/>
          <p:cNvPicPr>
            <a:picLocks noGrp="1" noChangeAspect="1"/>
          </p:cNvPicPr>
          <p:nvPr>
            <p:ph idx="1"/>
          </p:nvPr>
        </p:nvPicPr>
        <p:blipFill rotWithShape="1">
          <a:blip r:embed="rId3" cstate="screen">
            <a:extLst>
              <a:ext uri="{28A0092B-C50C-407E-A947-70E740481C1C}">
                <a14:useLocalDpi xmlns:a14="http://schemas.microsoft.com/office/drawing/2010/main"/>
              </a:ext>
            </a:extLst>
          </a:blip>
          <a:srcRect r="12872"/>
          <a:stretch/>
        </p:blipFill>
        <p:spPr>
          <a:xfrm>
            <a:off x="3183016" y="2048223"/>
            <a:ext cx="5895064" cy="3892411"/>
          </a:xfrm>
        </p:spPr>
      </p:pic>
      <p:sp>
        <p:nvSpPr>
          <p:cNvPr id="29" name="テキスト ボックス 28"/>
          <p:cNvSpPr txBox="1"/>
          <p:nvPr/>
        </p:nvSpPr>
        <p:spPr>
          <a:xfrm>
            <a:off x="6775571" y="5968719"/>
            <a:ext cx="1121910" cy="400110"/>
          </a:xfrm>
          <a:prstGeom prst="rect">
            <a:avLst/>
          </a:prstGeom>
          <a:noFill/>
        </p:spPr>
        <p:txBody>
          <a:bodyPr wrap="none" rtlCol="0">
            <a:spAutoFit/>
          </a:bodyPr>
          <a:lstStyle/>
          <a:p>
            <a:r>
              <a:rPr lang="en-US" altLang="ja-JP" sz="2000" dirty="0" smtClean="0">
                <a:solidFill>
                  <a:srgbClr val="0070C0"/>
                </a:solidFill>
              </a:rPr>
              <a:t>spherical</a:t>
            </a:r>
            <a:endParaRPr kumimoji="1" lang="ja-JP" altLang="en-US" sz="2000" dirty="0">
              <a:solidFill>
                <a:srgbClr val="0070C0"/>
              </a:solidFill>
            </a:endParaRPr>
          </a:p>
        </p:txBody>
      </p:sp>
      <p:sp>
        <p:nvSpPr>
          <p:cNvPr id="15" name="正方形/長方形 14"/>
          <p:cNvSpPr/>
          <p:nvPr/>
        </p:nvSpPr>
        <p:spPr>
          <a:xfrm>
            <a:off x="6695503" y="5390310"/>
            <a:ext cx="1465945" cy="601868"/>
          </a:xfrm>
          <a:prstGeom prst="rect">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タイトル 1"/>
          <p:cNvSpPr txBox="1">
            <a:spLocks/>
          </p:cNvSpPr>
          <p:nvPr/>
        </p:nvSpPr>
        <p:spPr>
          <a:xfrm>
            <a:off x="72986" y="-16672"/>
            <a:ext cx="8962690" cy="842235"/>
          </a:xfrm>
          <a:prstGeom prst="rect">
            <a:avLst/>
          </a:prstGeom>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kumimoji="1" sz="3200" kern="1200">
                <a:solidFill>
                  <a:schemeClr val="tx1"/>
                </a:solidFill>
                <a:latin typeface="+mj-lt"/>
                <a:ea typeface="+mj-ea"/>
                <a:cs typeface="+mj-cs"/>
              </a:defRPr>
            </a:lvl1pPr>
          </a:lstStyle>
          <a:p>
            <a:r>
              <a:rPr lang="en-US" altLang="ja-JP" sz="2800" u="sng" dirty="0" smtClean="0">
                <a:latin typeface="+mn-lt"/>
              </a:rPr>
              <a:t>Comparison of </a:t>
            </a:r>
            <a:r>
              <a:rPr lang="en-US" altLang="ja-JP" sz="2800" u="sng" dirty="0" err="1" smtClean="0">
                <a:solidFill>
                  <a:srgbClr val="FF0000"/>
                </a:solidFill>
                <a:latin typeface="+mn-lt"/>
              </a:rPr>
              <a:t>log</a:t>
            </a:r>
            <a:r>
              <a:rPr lang="en-US" altLang="ja-JP" sz="2800" i="1" u="sng" dirty="0" err="1" smtClean="0">
                <a:solidFill>
                  <a:srgbClr val="FF0000"/>
                </a:solidFill>
                <a:latin typeface="+mn-lt"/>
              </a:rPr>
              <a:t>ft</a:t>
            </a:r>
            <a:r>
              <a:rPr lang="en-US" altLang="ja-JP" sz="2800" u="sng" dirty="0" smtClean="0">
                <a:solidFill>
                  <a:srgbClr val="FF0000"/>
                </a:solidFill>
                <a:latin typeface="+mn-lt"/>
              </a:rPr>
              <a:t> values </a:t>
            </a:r>
          </a:p>
          <a:p>
            <a:r>
              <a:rPr lang="en-US" altLang="ja-JP" sz="2800" u="sng" dirty="0">
                <a:latin typeface="+mn-lt"/>
              </a:rPr>
              <a:t> </a:t>
            </a:r>
            <a:r>
              <a:rPr lang="en-US" altLang="ja-JP" sz="2800" u="sng" dirty="0" smtClean="0">
                <a:latin typeface="+mn-lt"/>
              </a:rPr>
              <a:t>     between </a:t>
            </a:r>
            <a:r>
              <a:rPr lang="en-US" altLang="ja-JP" sz="2800" u="sng" dirty="0" smtClean="0">
                <a:solidFill>
                  <a:srgbClr val="008000"/>
                </a:solidFill>
                <a:latin typeface="+mn-lt"/>
              </a:rPr>
              <a:t>experimental results </a:t>
            </a:r>
            <a:r>
              <a:rPr lang="en-US" altLang="ja-JP" sz="2800" u="sng" dirty="0" smtClean="0">
                <a:latin typeface="+mn-lt"/>
              </a:rPr>
              <a:t>and </a:t>
            </a:r>
            <a:r>
              <a:rPr lang="en-US" altLang="ja-JP" sz="2800" u="sng" dirty="0" smtClean="0">
                <a:solidFill>
                  <a:srgbClr val="CC00CC"/>
                </a:solidFill>
                <a:latin typeface="+mn-lt"/>
              </a:rPr>
              <a:t>AMD+GCM calculation</a:t>
            </a:r>
          </a:p>
        </p:txBody>
      </p:sp>
      <p:pic>
        <p:nvPicPr>
          <p:cNvPr id="34" name="コンテンツ プレースホルダー 3"/>
          <p:cNvPicPr>
            <a:picLocks noChangeAspect="1"/>
          </p:cNvPicPr>
          <p:nvPr/>
        </p:nvPicPr>
        <p:blipFill rotWithShape="1">
          <a:blip r:embed="rId4" cstate="screen">
            <a:extLst>
              <a:ext uri="{28A0092B-C50C-407E-A947-70E740481C1C}">
                <a14:useLocalDpi xmlns:a14="http://schemas.microsoft.com/office/drawing/2010/main"/>
              </a:ext>
            </a:extLst>
          </a:blip>
          <a:srcRect r="55996"/>
          <a:stretch/>
        </p:blipFill>
        <p:spPr>
          <a:xfrm>
            <a:off x="149763" y="1558212"/>
            <a:ext cx="2991036" cy="5135037"/>
          </a:xfrm>
          <a:prstGeom prst="rect">
            <a:avLst/>
          </a:prstGeom>
        </p:spPr>
      </p:pic>
      <p:sp>
        <p:nvSpPr>
          <p:cNvPr id="35" name="テキスト ボックス 34"/>
          <p:cNvSpPr txBox="1"/>
          <p:nvPr/>
        </p:nvSpPr>
        <p:spPr>
          <a:xfrm>
            <a:off x="4296508" y="6019142"/>
            <a:ext cx="1792478" cy="605294"/>
          </a:xfrm>
          <a:prstGeom prst="rect">
            <a:avLst/>
          </a:prstGeom>
          <a:noFill/>
          <a:ln w="28575">
            <a:noFill/>
          </a:ln>
        </p:spPr>
        <p:txBody>
          <a:bodyPr wrap="none" rtlCol="0">
            <a:spAutoFit/>
          </a:bodyPr>
          <a:lstStyle/>
          <a:p>
            <a:pPr>
              <a:lnSpc>
                <a:spcPts val="2000"/>
              </a:lnSpc>
            </a:pPr>
            <a:r>
              <a:rPr kumimoji="1" lang="en-US" altLang="ja-JP" sz="2000" i="1" dirty="0" smtClean="0">
                <a:solidFill>
                  <a:srgbClr val="FF0000"/>
                </a:solidFill>
              </a:rPr>
              <a:t>K</a:t>
            </a:r>
            <a:r>
              <a:rPr kumimoji="1" lang="en-US" altLang="ja-JP" sz="2000" dirty="0" smtClean="0">
                <a:solidFill>
                  <a:srgbClr val="FF0000"/>
                </a:solidFill>
              </a:rPr>
              <a:t>=1/2 </a:t>
            </a:r>
          </a:p>
          <a:p>
            <a:pPr>
              <a:lnSpc>
                <a:spcPts val="2000"/>
              </a:lnSpc>
            </a:pPr>
            <a:r>
              <a:rPr kumimoji="1" lang="en-US" altLang="ja-JP" sz="2000" dirty="0" smtClean="0">
                <a:solidFill>
                  <a:srgbClr val="FF0000"/>
                </a:solidFill>
              </a:rPr>
              <a:t>rotational band</a:t>
            </a:r>
            <a:endParaRPr kumimoji="1" lang="ja-JP" altLang="en-US" sz="2000" dirty="0">
              <a:solidFill>
                <a:srgbClr val="FF0000"/>
              </a:solidFill>
            </a:endParaRPr>
          </a:p>
        </p:txBody>
      </p:sp>
      <p:sp>
        <p:nvSpPr>
          <p:cNvPr id="36" name="正方形/長方形 35"/>
          <p:cNvSpPr/>
          <p:nvPr/>
        </p:nvSpPr>
        <p:spPr>
          <a:xfrm>
            <a:off x="4261252" y="5399730"/>
            <a:ext cx="2192207" cy="56898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円/楕円 36"/>
          <p:cNvSpPr/>
          <p:nvPr/>
        </p:nvSpPr>
        <p:spPr>
          <a:xfrm>
            <a:off x="5810133" y="2253192"/>
            <a:ext cx="557706" cy="218148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テキスト ボックス 37"/>
          <p:cNvSpPr txBox="1"/>
          <p:nvPr/>
        </p:nvSpPr>
        <p:spPr>
          <a:xfrm>
            <a:off x="107546" y="5758099"/>
            <a:ext cx="1265090" cy="861774"/>
          </a:xfrm>
          <a:prstGeom prst="rect">
            <a:avLst/>
          </a:prstGeom>
          <a:noFill/>
          <a:ln w="28575">
            <a:solidFill>
              <a:srgbClr val="FF0000"/>
            </a:solidFill>
          </a:ln>
        </p:spPr>
        <p:txBody>
          <a:bodyPr wrap="none" rtlCol="0">
            <a:spAutoFit/>
          </a:bodyPr>
          <a:lstStyle/>
          <a:p>
            <a:pPr>
              <a:lnSpc>
                <a:spcPts val="2000"/>
              </a:lnSpc>
            </a:pPr>
            <a:r>
              <a:rPr kumimoji="1" lang="en-US" altLang="ja-JP" sz="2000" i="1" dirty="0" smtClean="0">
                <a:solidFill>
                  <a:srgbClr val="FF0000"/>
                </a:solidFill>
              </a:rPr>
              <a:t>K</a:t>
            </a:r>
            <a:r>
              <a:rPr kumimoji="1" lang="en-US" altLang="ja-JP" sz="2000" dirty="0" smtClean="0">
                <a:solidFill>
                  <a:srgbClr val="FF0000"/>
                </a:solidFill>
              </a:rPr>
              <a:t>=1/2 </a:t>
            </a:r>
          </a:p>
          <a:p>
            <a:pPr>
              <a:lnSpc>
                <a:spcPts val="2000"/>
              </a:lnSpc>
            </a:pPr>
            <a:r>
              <a:rPr kumimoji="1" lang="en-US" altLang="ja-JP" sz="2000" dirty="0" smtClean="0">
                <a:solidFill>
                  <a:srgbClr val="FF0000"/>
                </a:solidFill>
              </a:rPr>
              <a:t>rotational </a:t>
            </a:r>
          </a:p>
          <a:p>
            <a:pPr>
              <a:lnSpc>
                <a:spcPts val="2000"/>
              </a:lnSpc>
            </a:pPr>
            <a:r>
              <a:rPr kumimoji="1" lang="en-US" altLang="ja-JP" sz="2000" dirty="0" smtClean="0">
                <a:solidFill>
                  <a:srgbClr val="FF0000"/>
                </a:solidFill>
              </a:rPr>
              <a:t>band</a:t>
            </a:r>
            <a:endParaRPr kumimoji="1" lang="ja-JP" altLang="en-US" sz="2000" dirty="0">
              <a:solidFill>
                <a:srgbClr val="FF0000"/>
              </a:solidFill>
            </a:endParaRPr>
          </a:p>
        </p:txBody>
      </p:sp>
      <p:sp>
        <p:nvSpPr>
          <p:cNvPr id="39" name="正方形/長方形 38"/>
          <p:cNvSpPr/>
          <p:nvPr/>
        </p:nvSpPr>
        <p:spPr>
          <a:xfrm>
            <a:off x="191980" y="2939143"/>
            <a:ext cx="881039" cy="1944797"/>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p:cNvSpPr/>
          <p:nvPr/>
        </p:nvSpPr>
        <p:spPr>
          <a:xfrm>
            <a:off x="2216404" y="3596384"/>
            <a:ext cx="966612" cy="319596"/>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正方形/長方形 40"/>
          <p:cNvSpPr/>
          <p:nvPr/>
        </p:nvSpPr>
        <p:spPr>
          <a:xfrm>
            <a:off x="2216404" y="1845681"/>
            <a:ext cx="966612" cy="319596"/>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テキスト ボックス 42"/>
          <p:cNvSpPr txBox="1"/>
          <p:nvPr/>
        </p:nvSpPr>
        <p:spPr>
          <a:xfrm>
            <a:off x="1634507" y="882698"/>
            <a:ext cx="333017" cy="369332"/>
          </a:xfrm>
          <a:prstGeom prst="rect">
            <a:avLst/>
          </a:prstGeom>
          <a:noFill/>
          <a:ln w="28575">
            <a:solidFill>
              <a:schemeClr val="tx1"/>
            </a:solidFill>
          </a:ln>
        </p:spPr>
        <p:txBody>
          <a:bodyPr wrap="square" rtlCol="0">
            <a:spAutoFit/>
          </a:bodyPr>
          <a:lstStyle/>
          <a:p>
            <a:r>
              <a:rPr kumimoji="1" lang="en-US" altLang="ja-JP" dirty="0" smtClean="0"/>
              <a:t>?</a:t>
            </a:r>
          </a:p>
        </p:txBody>
      </p:sp>
      <p:sp>
        <p:nvSpPr>
          <p:cNvPr id="44" name="テキスト ボックス 43"/>
          <p:cNvSpPr txBox="1"/>
          <p:nvPr/>
        </p:nvSpPr>
        <p:spPr>
          <a:xfrm>
            <a:off x="633096" y="1627724"/>
            <a:ext cx="1121910" cy="400110"/>
          </a:xfrm>
          <a:prstGeom prst="rect">
            <a:avLst/>
          </a:prstGeom>
          <a:noFill/>
          <a:ln w="28575">
            <a:solidFill>
              <a:schemeClr val="accent1"/>
            </a:solidFill>
          </a:ln>
        </p:spPr>
        <p:txBody>
          <a:bodyPr wrap="none" rtlCol="0">
            <a:spAutoFit/>
          </a:bodyPr>
          <a:lstStyle/>
          <a:p>
            <a:r>
              <a:rPr lang="en-US" altLang="ja-JP" sz="2000" dirty="0" smtClean="0">
                <a:solidFill>
                  <a:srgbClr val="0070C0"/>
                </a:solidFill>
              </a:rPr>
              <a:t>spherical</a:t>
            </a:r>
            <a:endParaRPr kumimoji="1" lang="ja-JP" altLang="en-US" sz="2000" dirty="0">
              <a:solidFill>
                <a:srgbClr val="0070C0"/>
              </a:solidFill>
            </a:endParaRPr>
          </a:p>
        </p:txBody>
      </p:sp>
      <p:cxnSp>
        <p:nvCxnSpPr>
          <p:cNvPr id="45" name="直線矢印コネクタ 44"/>
          <p:cNvCxnSpPr/>
          <p:nvPr/>
        </p:nvCxnSpPr>
        <p:spPr>
          <a:xfrm>
            <a:off x="1964914" y="1087556"/>
            <a:ext cx="573013" cy="35248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6" name="直線矢印コネクタ 45"/>
          <p:cNvCxnSpPr>
            <a:endCxn id="41" idx="1"/>
          </p:cNvCxnSpPr>
          <p:nvPr/>
        </p:nvCxnSpPr>
        <p:spPr>
          <a:xfrm>
            <a:off x="1742647" y="1822190"/>
            <a:ext cx="473757" cy="183289"/>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47" name="直線矢印コネクタ 46"/>
          <p:cNvCxnSpPr>
            <a:endCxn id="40" idx="1"/>
          </p:cNvCxnSpPr>
          <p:nvPr/>
        </p:nvCxnSpPr>
        <p:spPr>
          <a:xfrm>
            <a:off x="1755006" y="1794137"/>
            <a:ext cx="461398" cy="1962045"/>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48" name="直線矢印コネクタ 47"/>
          <p:cNvCxnSpPr/>
          <p:nvPr/>
        </p:nvCxnSpPr>
        <p:spPr>
          <a:xfrm flipV="1">
            <a:off x="530360" y="4873202"/>
            <a:ext cx="1" cy="87415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2" name="テキスト ボックス 51"/>
          <p:cNvSpPr txBox="1"/>
          <p:nvPr/>
        </p:nvSpPr>
        <p:spPr>
          <a:xfrm>
            <a:off x="3205886" y="5372811"/>
            <a:ext cx="1034257" cy="646331"/>
          </a:xfrm>
          <a:prstGeom prst="rect">
            <a:avLst/>
          </a:prstGeom>
          <a:noFill/>
        </p:spPr>
        <p:txBody>
          <a:bodyPr wrap="none" rtlCol="0">
            <a:spAutoFit/>
          </a:bodyPr>
          <a:lstStyle/>
          <a:p>
            <a:pPr algn="ctr"/>
            <a:r>
              <a:rPr kumimoji="1" lang="en-US" altLang="ja-JP" i="1" dirty="0" smtClean="0"/>
              <a:t>E</a:t>
            </a:r>
            <a:r>
              <a:rPr kumimoji="1" lang="en-US" altLang="ja-JP" dirty="0" smtClean="0"/>
              <a:t>x [MeV]</a:t>
            </a:r>
          </a:p>
          <a:p>
            <a:pPr algn="ctr"/>
            <a:r>
              <a:rPr lang="en-US" altLang="ja-JP" dirty="0" err="1" smtClean="0"/>
              <a:t>I</a:t>
            </a:r>
            <a:r>
              <a:rPr lang="en-US" altLang="ja-JP" baseline="30000" dirty="0" err="1" smtClean="0">
                <a:latin typeface="Symbol" panose="05050102010706020507" pitchFamily="18" charset="2"/>
              </a:rPr>
              <a:t>p</a:t>
            </a:r>
            <a:endParaRPr kumimoji="1" lang="ja-JP" altLang="en-US" baseline="30000" dirty="0">
              <a:latin typeface="Symbol" panose="05050102010706020507" pitchFamily="18" charset="2"/>
            </a:endParaRPr>
          </a:p>
        </p:txBody>
      </p:sp>
      <p:grpSp>
        <p:nvGrpSpPr>
          <p:cNvPr id="53" name="グループ化 52"/>
          <p:cNvGrpSpPr/>
          <p:nvPr/>
        </p:nvGrpSpPr>
        <p:grpSpPr>
          <a:xfrm>
            <a:off x="7315375" y="749777"/>
            <a:ext cx="1546224" cy="1272182"/>
            <a:chOff x="6783174" y="557279"/>
            <a:chExt cx="1863676" cy="1597601"/>
          </a:xfrm>
        </p:grpSpPr>
        <p:cxnSp>
          <p:nvCxnSpPr>
            <p:cNvPr id="54" name="直線コネクタ 53"/>
            <p:cNvCxnSpPr/>
            <p:nvPr/>
          </p:nvCxnSpPr>
          <p:spPr>
            <a:xfrm>
              <a:off x="6783174" y="601859"/>
              <a:ext cx="77235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直線コネクタ 54"/>
            <p:cNvCxnSpPr/>
            <p:nvPr/>
          </p:nvCxnSpPr>
          <p:spPr>
            <a:xfrm>
              <a:off x="7874493" y="1109365"/>
              <a:ext cx="77235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直線コネクタ 55"/>
            <p:cNvCxnSpPr/>
            <p:nvPr/>
          </p:nvCxnSpPr>
          <p:spPr>
            <a:xfrm>
              <a:off x="7874493" y="1437839"/>
              <a:ext cx="77235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直線矢印コネクタ 56"/>
            <p:cNvCxnSpPr/>
            <p:nvPr/>
          </p:nvCxnSpPr>
          <p:spPr>
            <a:xfrm>
              <a:off x="7555531" y="601859"/>
              <a:ext cx="318962" cy="50750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8" name="直線矢印コネクタ 57"/>
            <p:cNvCxnSpPr/>
            <p:nvPr/>
          </p:nvCxnSpPr>
          <p:spPr>
            <a:xfrm>
              <a:off x="7555531" y="623068"/>
              <a:ext cx="318962" cy="80376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直線コネクタ 58"/>
            <p:cNvCxnSpPr/>
            <p:nvPr/>
          </p:nvCxnSpPr>
          <p:spPr>
            <a:xfrm>
              <a:off x="7874492" y="1706236"/>
              <a:ext cx="77235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0" name="テキスト ボックス 59"/>
            <p:cNvSpPr txBox="1"/>
            <p:nvPr/>
          </p:nvSpPr>
          <p:spPr>
            <a:xfrm>
              <a:off x="6868628" y="663634"/>
              <a:ext cx="601447" cy="369332"/>
            </a:xfrm>
            <a:prstGeom prst="rect">
              <a:avLst/>
            </a:prstGeom>
            <a:noFill/>
          </p:spPr>
          <p:txBody>
            <a:bodyPr wrap="none" rtlCol="0">
              <a:spAutoFit/>
            </a:bodyPr>
            <a:lstStyle/>
            <a:p>
              <a:r>
                <a:rPr kumimoji="1" lang="en-US" altLang="ja-JP" baseline="30000" dirty="0" smtClean="0"/>
                <a:t>31</a:t>
              </a:r>
              <a:r>
                <a:rPr kumimoji="1" lang="en-US" altLang="ja-JP" dirty="0" smtClean="0"/>
                <a:t>Na</a:t>
              </a:r>
              <a:endParaRPr kumimoji="1" lang="ja-JP" altLang="en-US" dirty="0"/>
            </a:p>
          </p:txBody>
        </p:sp>
        <p:sp>
          <p:nvSpPr>
            <p:cNvPr id="61" name="テキスト ボックス 60"/>
            <p:cNvSpPr txBox="1"/>
            <p:nvPr/>
          </p:nvSpPr>
          <p:spPr>
            <a:xfrm>
              <a:off x="7959946" y="1785548"/>
              <a:ext cx="647934" cy="369332"/>
            </a:xfrm>
            <a:prstGeom prst="rect">
              <a:avLst/>
            </a:prstGeom>
            <a:noFill/>
          </p:spPr>
          <p:txBody>
            <a:bodyPr wrap="none" rtlCol="0">
              <a:spAutoFit/>
            </a:bodyPr>
            <a:lstStyle/>
            <a:p>
              <a:r>
                <a:rPr kumimoji="1" lang="en-US" altLang="ja-JP" baseline="30000" dirty="0" smtClean="0"/>
                <a:t>31</a:t>
              </a:r>
              <a:r>
                <a:rPr lang="en-US" altLang="ja-JP" dirty="0" smtClean="0"/>
                <a:t>Mg</a:t>
              </a:r>
              <a:endParaRPr kumimoji="1" lang="ja-JP" altLang="en-US" dirty="0"/>
            </a:p>
          </p:txBody>
        </p:sp>
        <p:cxnSp>
          <p:nvCxnSpPr>
            <p:cNvPr id="62" name="直線矢印コネクタ 61"/>
            <p:cNvCxnSpPr/>
            <p:nvPr/>
          </p:nvCxnSpPr>
          <p:spPr>
            <a:xfrm>
              <a:off x="7555530" y="623068"/>
              <a:ext cx="300723" cy="108945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3" name="テキスト ボックス 62"/>
            <p:cNvSpPr txBox="1"/>
            <p:nvPr/>
          </p:nvSpPr>
          <p:spPr>
            <a:xfrm>
              <a:off x="7642303" y="557279"/>
              <a:ext cx="327334" cy="369332"/>
            </a:xfrm>
            <a:prstGeom prst="rect">
              <a:avLst/>
            </a:prstGeom>
            <a:noFill/>
          </p:spPr>
          <p:txBody>
            <a:bodyPr wrap="none" rtlCol="0">
              <a:spAutoFit/>
            </a:bodyPr>
            <a:lstStyle/>
            <a:p>
              <a:r>
                <a:rPr kumimoji="1" lang="en-US" altLang="ja-JP" dirty="0" err="1" smtClean="0"/>
                <a:t>I</a:t>
              </a:r>
              <a:r>
                <a:rPr kumimoji="1" lang="en-US" altLang="ja-JP" baseline="-25000" dirty="0" err="1" smtClean="0">
                  <a:latin typeface="Symbol" panose="05050102010706020507" pitchFamily="18" charset="2"/>
                </a:rPr>
                <a:t>b</a:t>
              </a:r>
              <a:endParaRPr kumimoji="1" lang="ja-JP" altLang="en-US" baseline="-25000" dirty="0">
                <a:latin typeface="Symbol" panose="05050102010706020507" pitchFamily="18" charset="2"/>
              </a:endParaRPr>
            </a:p>
          </p:txBody>
        </p:sp>
        <p:sp>
          <p:nvSpPr>
            <p:cNvPr id="64" name="テキスト ボックス 63"/>
            <p:cNvSpPr txBox="1"/>
            <p:nvPr/>
          </p:nvSpPr>
          <p:spPr>
            <a:xfrm>
              <a:off x="7121904" y="1074111"/>
              <a:ext cx="615874" cy="369332"/>
            </a:xfrm>
            <a:prstGeom prst="rect">
              <a:avLst/>
            </a:prstGeom>
            <a:noFill/>
          </p:spPr>
          <p:txBody>
            <a:bodyPr wrap="none" rtlCol="0">
              <a:spAutoFit/>
            </a:bodyPr>
            <a:lstStyle/>
            <a:p>
              <a:r>
                <a:rPr kumimoji="1" lang="en-US" altLang="ja-JP" dirty="0" err="1" smtClean="0"/>
                <a:t>log</a:t>
              </a:r>
              <a:r>
                <a:rPr kumimoji="1" lang="en-US" altLang="ja-JP" i="1" dirty="0" err="1" smtClean="0"/>
                <a:t>ft</a:t>
              </a:r>
              <a:endParaRPr kumimoji="1" lang="ja-JP" altLang="en-US" i="1" dirty="0"/>
            </a:p>
          </p:txBody>
        </p:sp>
      </p:grpSp>
      <p:sp>
        <p:nvSpPr>
          <p:cNvPr id="65" name="テキスト ボックス 64"/>
          <p:cNvSpPr txBox="1"/>
          <p:nvPr/>
        </p:nvSpPr>
        <p:spPr>
          <a:xfrm>
            <a:off x="4329121" y="1095106"/>
            <a:ext cx="2033057" cy="861774"/>
          </a:xfrm>
          <a:prstGeom prst="rect">
            <a:avLst/>
          </a:prstGeom>
          <a:solidFill>
            <a:srgbClr val="FFEBFF"/>
          </a:solidFill>
          <a:ln w="28575">
            <a:solidFill>
              <a:srgbClr val="FF0000"/>
            </a:solidFill>
          </a:ln>
        </p:spPr>
        <p:txBody>
          <a:bodyPr wrap="none" rtlCol="0">
            <a:spAutoFit/>
          </a:bodyPr>
          <a:lstStyle/>
          <a:p>
            <a:pPr>
              <a:lnSpc>
                <a:spcPts val="2000"/>
              </a:lnSpc>
            </a:pPr>
            <a:r>
              <a:rPr kumimoji="1" lang="en-US" altLang="ja-JP" sz="2000" dirty="0" smtClean="0"/>
              <a:t>change of </a:t>
            </a:r>
          </a:p>
          <a:p>
            <a:pPr>
              <a:lnSpc>
                <a:spcPts val="2000"/>
              </a:lnSpc>
            </a:pPr>
            <a:r>
              <a:rPr kumimoji="1" lang="en-US" altLang="ja-JP" sz="2000" dirty="0" smtClean="0"/>
              <a:t>nuclear structure </a:t>
            </a:r>
          </a:p>
          <a:p>
            <a:pPr>
              <a:lnSpc>
                <a:spcPts val="2000"/>
              </a:lnSpc>
            </a:pPr>
            <a:r>
              <a:rPr lang="en-US" altLang="ja-JP" sz="2000" dirty="0" smtClean="0"/>
              <a:t>of core?</a:t>
            </a:r>
            <a:endParaRPr kumimoji="1" lang="ja-JP" altLang="en-US" sz="2000" dirty="0"/>
          </a:p>
        </p:txBody>
      </p:sp>
      <p:cxnSp>
        <p:nvCxnSpPr>
          <p:cNvPr id="66" name="直線矢印コネクタ 65"/>
          <p:cNvCxnSpPr/>
          <p:nvPr/>
        </p:nvCxnSpPr>
        <p:spPr>
          <a:xfrm>
            <a:off x="5357355" y="1969715"/>
            <a:ext cx="540857" cy="661613"/>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8" name="正方形/長方形 67"/>
          <p:cNvSpPr/>
          <p:nvPr/>
        </p:nvSpPr>
        <p:spPr>
          <a:xfrm>
            <a:off x="8329398" y="5393943"/>
            <a:ext cx="624376" cy="601868"/>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テキスト ボックス 68"/>
          <p:cNvSpPr txBox="1"/>
          <p:nvPr/>
        </p:nvSpPr>
        <p:spPr>
          <a:xfrm>
            <a:off x="8445500" y="5978318"/>
            <a:ext cx="327334" cy="461665"/>
          </a:xfrm>
          <a:prstGeom prst="rect">
            <a:avLst/>
          </a:prstGeom>
          <a:noFill/>
        </p:spPr>
        <p:txBody>
          <a:bodyPr wrap="none" rtlCol="0">
            <a:spAutoFit/>
          </a:bodyPr>
          <a:lstStyle/>
          <a:p>
            <a:r>
              <a:rPr lang="en-US" altLang="ja-JP" sz="2400" dirty="0" smtClean="0"/>
              <a:t>?</a:t>
            </a:r>
            <a:endParaRPr kumimoji="1" lang="ja-JP" altLang="en-US" sz="2400" dirty="0"/>
          </a:p>
        </p:txBody>
      </p:sp>
      <p:sp>
        <p:nvSpPr>
          <p:cNvPr id="71" name="テキスト ボックス 70"/>
          <p:cNvSpPr txBox="1"/>
          <p:nvPr/>
        </p:nvSpPr>
        <p:spPr>
          <a:xfrm>
            <a:off x="7257008" y="2224501"/>
            <a:ext cx="1662956" cy="605294"/>
          </a:xfrm>
          <a:prstGeom prst="rect">
            <a:avLst/>
          </a:prstGeom>
          <a:solidFill>
            <a:srgbClr val="E7F6FF"/>
          </a:solidFill>
          <a:ln w="28575">
            <a:solidFill>
              <a:schemeClr val="tx1"/>
            </a:solidFill>
          </a:ln>
        </p:spPr>
        <p:txBody>
          <a:bodyPr wrap="none" rtlCol="0">
            <a:spAutoFit/>
          </a:bodyPr>
          <a:lstStyle/>
          <a:p>
            <a:pPr>
              <a:lnSpc>
                <a:spcPts val="2000"/>
              </a:lnSpc>
            </a:pPr>
            <a:r>
              <a:rPr kumimoji="1" lang="en-US" altLang="ja-JP" sz="2000" dirty="0" smtClean="0"/>
              <a:t>no prediction</a:t>
            </a:r>
          </a:p>
          <a:p>
            <a:pPr>
              <a:lnSpc>
                <a:spcPts val="2000"/>
              </a:lnSpc>
            </a:pPr>
            <a:r>
              <a:rPr lang="en-US" altLang="ja-JP" sz="2000" dirty="0" smtClean="0"/>
              <a:t>by AMD+GCM</a:t>
            </a:r>
            <a:endParaRPr kumimoji="1" lang="ja-JP" altLang="en-US" sz="2000" dirty="0"/>
          </a:p>
        </p:txBody>
      </p:sp>
      <p:cxnSp>
        <p:nvCxnSpPr>
          <p:cNvPr id="72" name="直線矢印コネクタ 71"/>
          <p:cNvCxnSpPr/>
          <p:nvPr/>
        </p:nvCxnSpPr>
        <p:spPr>
          <a:xfrm>
            <a:off x="8486327" y="2850062"/>
            <a:ext cx="155259" cy="141832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 name="スライド番号プレースホルダー 1"/>
          <p:cNvSpPr>
            <a:spLocks noGrp="1"/>
          </p:cNvSpPr>
          <p:nvPr>
            <p:ph type="sldNum" sz="quarter" idx="4294967295"/>
          </p:nvPr>
        </p:nvSpPr>
        <p:spPr/>
        <p:txBody>
          <a:bodyPr/>
          <a:lstStyle/>
          <a:p>
            <a:fld id="{5C7EEE2D-5C00-4DF6-A47D-E3018D58D5A7}" type="slidenum">
              <a:rPr kumimoji="1" lang="ja-JP" altLang="en-US" smtClean="0"/>
              <a:t>36</a:t>
            </a:fld>
            <a:endParaRPr kumimoji="1" lang="ja-JP" altLang="en-US"/>
          </a:p>
        </p:txBody>
      </p:sp>
    </p:spTree>
    <p:extLst>
      <p:ext uri="{BB962C8B-B14F-4D97-AF65-F5344CB8AC3E}">
        <p14:creationId xmlns:p14="http://schemas.microsoft.com/office/powerpoint/2010/main" val="77409423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4294967295"/>
          </p:nvPr>
        </p:nvSpPr>
        <p:spPr/>
        <p:txBody>
          <a:bodyPr/>
          <a:lstStyle/>
          <a:p>
            <a:fld id="{5C7EEE2D-5C00-4DF6-A47D-E3018D58D5A7}" type="slidenum">
              <a:rPr kumimoji="1" lang="ja-JP" altLang="en-US" smtClean="0"/>
              <a:t>37</a:t>
            </a:fld>
            <a:endParaRPr kumimoji="1" lang="ja-JP" altLang="en-US"/>
          </a:p>
        </p:txBody>
      </p:sp>
      <p:pic>
        <p:nvPicPr>
          <p:cNvPr id="5" name="図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4943" y="2586404"/>
            <a:ext cx="8525620" cy="3952511"/>
          </a:xfrm>
          <a:prstGeom prst="rect">
            <a:avLst/>
          </a:prstGeom>
        </p:spPr>
      </p:pic>
      <p:sp>
        <p:nvSpPr>
          <p:cNvPr id="6" name="正方形/長方形 5"/>
          <p:cNvSpPr/>
          <p:nvPr/>
        </p:nvSpPr>
        <p:spPr>
          <a:xfrm>
            <a:off x="586381" y="249135"/>
            <a:ext cx="7988908" cy="792460"/>
          </a:xfrm>
          <a:prstGeom prst="rect">
            <a:avLst/>
          </a:prstGeom>
          <a:solidFill>
            <a:schemeClr val="accent6">
              <a:lumMod val="40000"/>
              <a:lumOff val="60000"/>
              <a:alpha val="5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タイトル 1"/>
          <p:cNvSpPr txBox="1">
            <a:spLocks/>
          </p:cNvSpPr>
          <p:nvPr/>
        </p:nvSpPr>
        <p:spPr>
          <a:xfrm>
            <a:off x="999356" y="274909"/>
            <a:ext cx="7152184" cy="84223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3200" kern="1200">
                <a:solidFill>
                  <a:schemeClr val="tx1"/>
                </a:solidFill>
                <a:latin typeface="+mj-lt"/>
                <a:ea typeface="+mj-ea"/>
                <a:cs typeface="+mj-cs"/>
              </a:defRPr>
            </a:lvl1pPr>
          </a:lstStyle>
          <a:p>
            <a:r>
              <a:rPr lang="en-US" altLang="ja-JP" sz="2800" dirty="0" smtClean="0">
                <a:latin typeface="Arial Unicode MS" panose="020B0604020202020204" pitchFamily="50" charset="-128"/>
                <a:ea typeface="Arial Unicode MS" panose="020B0604020202020204" pitchFamily="50" charset="-128"/>
                <a:cs typeface="Arial Unicode MS" panose="020B0604020202020204" pitchFamily="50" charset="-128"/>
              </a:rPr>
              <a:t>How is the level scheme of 31Mg  revised?</a:t>
            </a:r>
          </a:p>
        </p:txBody>
      </p:sp>
      <p:sp>
        <p:nvSpPr>
          <p:cNvPr id="8" name="テキスト ボックス 7"/>
          <p:cNvSpPr txBox="1"/>
          <p:nvPr/>
        </p:nvSpPr>
        <p:spPr>
          <a:xfrm>
            <a:off x="1304693" y="1784648"/>
            <a:ext cx="1672253" cy="369332"/>
          </a:xfrm>
          <a:prstGeom prst="rect">
            <a:avLst/>
          </a:prstGeom>
          <a:noFill/>
        </p:spPr>
        <p:txBody>
          <a:bodyPr wrap="none" rtlCol="0">
            <a:spAutoFit/>
          </a:bodyPr>
          <a:lstStyle/>
          <a:p>
            <a:r>
              <a:rPr kumimoji="1" lang="en-US" altLang="ja-JP" dirty="0" smtClean="0">
                <a:latin typeface="Arial Unicode MS" panose="020B0604020202020204" pitchFamily="50" charset="-128"/>
                <a:ea typeface="Arial Unicode MS" panose="020B0604020202020204" pitchFamily="50" charset="-128"/>
                <a:cs typeface="Arial Unicode MS" panose="020B0604020202020204" pitchFamily="50" charset="-128"/>
              </a:rPr>
              <a:t>NNDC in 2013</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9" name="テキスト ボックス 8"/>
          <p:cNvSpPr txBox="1"/>
          <p:nvPr/>
        </p:nvSpPr>
        <p:spPr>
          <a:xfrm>
            <a:off x="4972810" y="1646148"/>
            <a:ext cx="3967753" cy="646331"/>
          </a:xfrm>
          <a:prstGeom prst="rect">
            <a:avLst/>
          </a:prstGeom>
          <a:noFill/>
        </p:spPr>
        <p:txBody>
          <a:bodyPr wrap="none" rtlCol="0">
            <a:spAutoFit/>
          </a:bodyPr>
          <a:lstStyle/>
          <a:p>
            <a:r>
              <a:rPr lang="en-US" altLang="ja-JP" dirty="0" smtClean="0">
                <a:latin typeface="Arial Unicode MS" panose="020B0604020202020204" pitchFamily="50" charset="-128"/>
                <a:ea typeface="Arial Unicode MS" panose="020B0604020202020204" pitchFamily="50" charset="-128"/>
                <a:cs typeface="Arial Unicode MS" panose="020B0604020202020204" pitchFamily="50" charset="-128"/>
              </a:rPr>
              <a:t>Present</a:t>
            </a:r>
            <a:r>
              <a:rPr lang="ja-JP" altLang="en-US" dirty="0">
                <a:latin typeface="Arial Unicode MS" panose="020B0604020202020204" pitchFamily="50" charset="-128"/>
                <a:ea typeface="Arial Unicode MS" panose="020B0604020202020204" pitchFamily="50" charset="-128"/>
                <a:cs typeface="Arial Unicode MS" panose="020B0604020202020204" pitchFamily="50" charset="-128"/>
              </a:rPr>
              <a:t> </a:t>
            </a:r>
            <a:r>
              <a:rPr lang="en-US" altLang="ja-JP" dirty="0" smtClean="0">
                <a:latin typeface="Arial Unicode MS" panose="020B0604020202020204" pitchFamily="50" charset="-128"/>
                <a:ea typeface="Arial Unicode MS" panose="020B0604020202020204" pitchFamily="50" charset="-128"/>
                <a:cs typeface="Arial Unicode MS" panose="020B0604020202020204" pitchFamily="50" charset="-128"/>
              </a:rPr>
              <a:t>work</a:t>
            </a:r>
            <a:r>
              <a:rPr lang="ja-JP" altLang="en-US" dirty="0">
                <a:latin typeface="Arial Unicode MS" panose="020B0604020202020204" pitchFamily="50" charset="-128"/>
                <a:ea typeface="Arial Unicode MS" panose="020B0604020202020204" pitchFamily="50" charset="-128"/>
                <a:cs typeface="Arial Unicode MS" panose="020B0604020202020204" pitchFamily="50" charset="-128"/>
              </a:rPr>
              <a:t> </a:t>
            </a:r>
            <a:endParaRPr lang="en-US" altLang="ja-JP" dirty="0" smtClean="0">
              <a:latin typeface="Arial Unicode MS" panose="020B0604020202020204" pitchFamily="50" charset="-128"/>
              <a:ea typeface="Arial Unicode MS" panose="020B0604020202020204" pitchFamily="50" charset="-128"/>
              <a:cs typeface="Arial Unicode MS" panose="020B0604020202020204" pitchFamily="50" charset="-128"/>
            </a:endParaRPr>
          </a:p>
          <a:p>
            <a:r>
              <a:rPr lang="en-US" altLang="ja-JP" dirty="0" smtClean="0">
                <a:latin typeface="Arial Unicode MS" panose="020B0604020202020204" pitchFamily="50" charset="-128"/>
                <a:ea typeface="Arial Unicode MS" panose="020B0604020202020204" pitchFamily="50" charset="-128"/>
                <a:cs typeface="Arial Unicode MS" panose="020B0604020202020204" pitchFamily="50" charset="-128"/>
              </a:rPr>
              <a:t>(TRIUMF experiment S1391 </a:t>
            </a:r>
            <a:r>
              <a:rPr kumimoji="1" lang="en-US" altLang="ja-JP" dirty="0" smtClean="0">
                <a:latin typeface="Arial Unicode MS" panose="020B0604020202020204" pitchFamily="50" charset="-128"/>
                <a:ea typeface="Arial Unicode MS" panose="020B0604020202020204" pitchFamily="50" charset="-128"/>
                <a:cs typeface="Arial Unicode MS" panose="020B0604020202020204" pitchFamily="50" charset="-128"/>
              </a:rPr>
              <a:t>in 2014)</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Tree>
    <p:extLst>
      <p:ext uri="{BB962C8B-B14F-4D97-AF65-F5344CB8AC3E}">
        <p14:creationId xmlns:p14="http://schemas.microsoft.com/office/powerpoint/2010/main" val="217253049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94236" y="1450276"/>
            <a:ext cx="6617814" cy="1738344"/>
          </a:xfrm>
          <a:prstGeom prst="rect">
            <a:avLst/>
          </a:prstGeom>
        </p:spPr>
      </p:pic>
      <p:pic>
        <p:nvPicPr>
          <p:cNvPr id="3" name="図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15771" y="4404049"/>
            <a:ext cx="6781272" cy="1950098"/>
          </a:xfrm>
          <a:prstGeom prst="rect">
            <a:avLst/>
          </a:prstGeom>
        </p:spPr>
      </p:pic>
      <p:sp>
        <p:nvSpPr>
          <p:cNvPr id="20" name="タイトル 1"/>
          <p:cNvSpPr txBox="1">
            <a:spLocks/>
          </p:cNvSpPr>
          <p:nvPr/>
        </p:nvSpPr>
        <p:spPr>
          <a:xfrm>
            <a:off x="130630" y="397060"/>
            <a:ext cx="8920064" cy="1053216"/>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800" u="sng" dirty="0" smtClean="0">
                <a:latin typeface="+mn-lt"/>
              </a:rPr>
              <a:t>spin-parity assignment of the levels at 1.436 and 0.942 MeV</a:t>
            </a:r>
          </a:p>
        </p:txBody>
      </p:sp>
      <p:grpSp>
        <p:nvGrpSpPr>
          <p:cNvPr id="21" name="グループ化 20"/>
          <p:cNvGrpSpPr/>
          <p:nvPr/>
        </p:nvGrpSpPr>
        <p:grpSpPr>
          <a:xfrm>
            <a:off x="327714" y="1244733"/>
            <a:ext cx="1877492" cy="2198661"/>
            <a:chOff x="425637" y="2327093"/>
            <a:chExt cx="2901417" cy="3322948"/>
          </a:xfrm>
        </p:grpSpPr>
        <p:cxnSp>
          <p:nvCxnSpPr>
            <p:cNvPr id="22" name="直線コネクタ 21"/>
            <p:cNvCxnSpPr/>
            <p:nvPr/>
          </p:nvCxnSpPr>
          <p:spPr>
            <a:xfrm>
              <a:off x="1211284" y="2813904"/>
              <a:ext cx="116492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p:nvCxnSpPr>
          <p:spPr>
            <a:xfrm>
              <a:off x="1306287" y="5423125"/>
              <a:ext cx="77288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p:nvCxnSpPr>
          <p:spPr>
            <a:xfrm>
              <a:off x="1603320" y="3870611"/>
              <a:ext cx="772884"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直線矢印コネクタ 24"/>
            <p:cNvCxnSpPr/>
            <p:nvPr/>
          </p:nvCxnSpPr>
          <p:spPr>
            <a:xfrm>
              <a:off x="1469567" y="2823248"/>
              <a:ext cx="0" cy="2599877"/>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6" name="直線矢印コネクタ 25"/>
            <p:cNvCxnSpPr/>
            <p:nvPr/>
          </p:nvCxnSpPr>
          <p:spPr>
            <a:xfrm>
              <a:off x="1987576" y="2823248"/>
              <a:ext cx="0" cy="1071853"/>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7" name="テキスト ボックス 26"/>
            <p:cNvSpPr txBox="1"/>
            <p:nvPr/>
          </p:nvSpPr>
          <p:spPr>
            <a:xfrm>
              <a:off x="1924832" y="3286391"/>
              <a:ext cx="1135070" cy="558190"/>
            </a:xfrm>
            <a:prstGeom prst="rect">
              <a:avLst/>
            </a:prstGeom>
            <a:noFill/>
          </p:spPr>
          <p:txBody>
            <a:bodyPr wrap="none" rtlCol="0">
              <a:spAutoFit/>
            </a:bodyPr>
            <a:lstStyle/>
            <a:p>
              <a:r>
                <a:rPr kumimoji="1" lang="en-US" altLang="ja-JP" dirty="0" smtClean="0"/>
                <a:t>[0.03]</a:t>
              </a:r>
            </a:p>
          </p:txBody>
        </p:sp>
        <p:sp>
          <p:nvSpPr>
            <p:cNvPr id="28" name="テキスト ボックス 27"/>
            <p:cNvSpPr txBox="1"/>
            <p:nvPr/>
          </p:nvSpPr>
          <p:spPr>
            <a:xfrm>
              <a:off x="666368" y="2327093"/>
              <a:ext cx="964138" cy="558190"/>
            </a:xfrm>
            <a:prstGeom prst="rect">
              <a:avLst/>
            </a:prstGeom>
            <a:noFill/>
          </p:spPr>
          <p:txBody>
            <a:bodyPr wrap="none" rtlCol="0">
              <a:spAutoFit/>
            </a:bodyPr>
            <a:lstStyle/>
            <a:p>
              <a:pPr algn="ctr"/>
              <a:r>
                <a:rPr kumimoji="1" lang="en-US" altLang="ja-JP" dirty="0" smtClean="0"/>
                <a:t>1/2+</a:t>
              </a:r>
              <a:endParaRPr kumimoji="1" lang="ja-JP" altLang="en-US" dirty="0"/>
            </a:p>
          </p:txBody>
        </p:sp>
        <p:sp>
          <p:nvSpPr>
            <p:cNvPr id="30" name="テキスト ボックス 29"/>
            <p:cNvSpPr txBox="1"/>
            <p:nvPr/>
          </p:nvSpPr>
          <p:spPr>
            <a:xfrm>
              <a:off x="1758812" y="5147574"/>
              <a:ext cx="950793" cy="502467"/>
            </a:xfrm>
            <a:prstGeom prst="rect">
              <a:avLst/>
            </a:prstGeom>
            <a:noFill/>
          </p:spPr>
          <p:txBody>
            <a:bodyPr wrap="square" rtlCol="0">
              <a:spAutoFit/>
            </a:bodyPr>
            <a:lstStyle/>
            <a:p>
              <a:pPr algn="ctr"/>
              <a:r>
                <a:rPr kumimoji="1" lang="en-US" altLang="ja-JP" dirty="0" smtClean="0"/>
                <a:t>0</a:t>
              </a:r>
              <a:endParaRPr kumimoji="1" lang="ja-JP" altLang="en-US" dirty="0"/>
            </a:p>
          </p:txBody>
        </p:sp>
        <p:sp>
          <p:nvSpPr>
            <p:cNvPr id="31" name="テキスト ボックス 30"/>
            <p:cNvSpPr txBox="1"/>
            <p:nvPr/>
          </p:nvSpPr>
          <p:spPr>
            <a:xfrm>
              <a:off x="2237572" y="3648069"/>
              <a:ext cx="1089482" cy="558190"/>
            </a:xfrm>
            <a:prstGeom prst="rect">
              <a:avLst/>
            </a:prstGeom>
            <a:noFill/>
          </p:spPr>
          <p:txBody>
            <a:bodyPr wrap="square" rtlCol="0">
              <a:spAutoFit/>
            </a:bodyPr>
            <a:lstStyle/>
            <a:p>
              <a:pPr algn="ctr"/>
              <a:r>
                <a:rPr kumimoji="1" lang="en-US" altLang="ja-JP" dirty="0" smtClean="0"/>
                <a:t>1.436</a:t>
              </a:r>
              <a:endParaRPr kumimoji="1" lang="ja-JP" altLang="en-US" dirty="0"/>
            </a:p>
          </p:txBody>
        </p:sp>
        <p:sp>
          <p:nvSpPr>
            <p:cNvPr id="32" name="テキスト ボックス 31"/>
            <p:cNvSpPr txBox="1"/>
            <p:nvPr/>
          </p:nvSpPr>
          <p:spPr>
            <a:xfrm>
              <a:off x="2099620" y="2328089"/>
              <a:ext cx="1116490" cy="558190"/>
            </a:xfrm>
            <a:prstGeom prst="rect">
              <a:avLst/>
            </a:prstGeom>
            <a:noFill/>
          </p:spPr>
          <p:txBody>
            <a:bodyPr wrap="square" rtlCol="0">
              <a:spAutoFit/>
            </a:bodyPr>
            <a:lstStyle/>
            <a:p>
              <a:pPr algn="ctr"/>
              <a:r>
                <a:rPr kumimoji="1" lang="en-US" altLang="ja-JP" dirty="0" smtClean="0"/>
                <a:t>2.244</a:t>
              </a:r>
              <a:endParaRPr kumimoji="1" lang="ja-JP" altLang="en-US" dirty="0"/>
            </a:p>
          </p:txBody>
        </p:sp>
        <p:sp>
          <p:nvSpPr>
            <p:cNvPr id="34" name="正方形/長方形 33"/>
            <p:cNvSpPr/>
            <p:nvPr/>
          </p:nvSpPr>
          <p:spPr>
            <a:xfrm>
              <a:off x="723673" y="3639264"/>
              <a:ext cx="639620" cy="511674"/>
            </a:xfrm>
            <a:prstGeom prst="rect">
              <a:avLst/>
            </a:prstGeom>
          </p:spPr>
          <p:txBody>
            <a:bodyPr wrap="none">
              <a:spAutoFit/>
            </a:bodyPr>
            <a:lstStyle/>
            <a:p>
              <a:pPr algn="ctr"/>
              <a:r>
                <a:rPr lang="en-US" altLang="ja-JP" sz="1600" dirty="0" smtClean="0"/>
                <a:t>[1]</a:t>
              </a:r>
              <a:endParaRPr lang="en-US" altLang="ja-JP" sz="1600" dirty="0"/>
            </a:p>
          </p:txBody>
        </p:sp>
        <p:sp>
          <p:nvSpPr>
            <p:cNvPr id="35" name="テキスト ボックス 34"/>
            <p:cNvSpPr txBox="1"/>
            <p:nvPr/>
          </p:nvSpPr>
          <p:spPr>
            <a:xfrm>
              <a:off x="425637" y="5125778"/>
              <a:ext cx="827512" cy="502467"/>
            </a:xfrm>
            <a:prstGeom prst="rect">
              <a:avLst/>
            </a:prstGeom>
            <a:noFill/>
          </p:spPr>
          <p:txBody>
            <a:bodyPr wrap="none" rtlCol="0">
              <a:spAutoFit/>
            </a:bodyPr>
            <a:lstStyle/>
            <a:p>
              <a:pPr algn="ctr"/>
              <a:r>
                <a:rPr kumimoji="1" lang="en-US" altLang="ja-JP" dirty="0" smtClean="0"/>
                <a:t>1/2+</a:t>
              </a:r>
              <a:endParaRPr kumimoji="1" lang="ja-JP" altLang="en-US" dirty="0"/>
            </a:p>
          </p:txBody>
        </p:sp>
        <p:sp>
          <p:nvSpPr>
            <p:cNvPr id="36" name="テキスト ボックス 35"/>
            <p:cNvSpPr txBox="1"/>
            <p:nvPr/>
          </p:nvSpPr>
          <p:spPr>
            <a:xfrm>
              <a:off x="460837" y="3169857"/>
              <a:ext cx="1008730" cy="558190"/>
            </a:xfrm>
            <a:prstGeom prst="rect">
              <a:avLst/>
            </a:prstGeom>
            <a:noFill/>
          </p:spPr>
          <p:txBody>
            <a:bodyPr wrap="none" rtlCol="0">
              <a:spAutoFit/>
            </a:bodyPr>
            <a:lstStyle/>
            <a:p>
              <a:r>
                <a:rPr kumimoji="1" lang="en-US" altLang="ja-JP" dirty="0" smtClean="0"/>
                <a:t>2244</a:t>
              </a:r>
            </a:p>
          </p:txBody>
        </p:sp>
      </p:grpSp>
      <p:sp>
        <p:nvSpPr>
          <p:cNvPr id="37" name="テキスト ボックス 36"/>
          <p:cNvSpPr txBox="1"/>
          <p:nvPr/>
        </p:nvSpPr>
        <p:spPr>
          <a:xfrm>
            <a:off x="1292734" y="1630014"/>
            <a:ext cx="535724" cy="369332"/>
          </a:xfrm>
          <a:prstGeom prst="rect">
            <a:avLst/>
          </a:prstGeom>
          <a:noFill/>
        </p:spPr>
        <p:txBody>
          <a:bodyPr wrap="none" rtlCol="0">
            <a:spAutoFit/>
          </a:bodyPr>
          <a:lstStyle/>
          <a:p>
            <a:r>
              <a:rPr kumimoji="1" lang="en-US" altLang="ja-JP" dirty="0" smtClean="0"/>
              <a:t>808</a:t>
            </a:r>
          </a:p>
        </p:txBody>
      </p:sp>
      <p:sp>
        <p:nvSpPr>
          <p:cNvPr id="39" name="テキスト ボックス 38"/>
          <p:cNvSpPr txBox="1"/>
          <p:nvPr/>
        </p:nvSpPr>
        <p:spPr>
          <a:xfrm>
            <a:off x="3528928" y="3098975"/>
            <a:ext cx="5491440" cy="646331"/>
          </a:xfrm>
          <a:prstGeom prst="rect">
            <a:avLst/>
          </a:prstGeom>
          <a:noFill/>
        </p:spPr>
        <p:txBody>
          <a:bodyPr wrap="none" rtlCol="0">
            <a:spAutoFit/>
          </a:bodyPr>
          <a:lstStyle/>
          <a:p>
            <a:r>
              <a:rPr kumimoji="1" lang="en-US" altLang="ja-JP" dirty="0" smtClean="0"/>
              <a:t>hindrance factor of E1 : ~10</a:t>
            </a:r>
            <a:r>
              <a:rPr kumimoji="1" lang="en-US" altLang="ja-JP" baseline="30000" dirty="0" smtClean="0"/>
              <a:t>-2</a:t>
            </a:r>
            <a:r>
              <a:rPr kumimoji="1" lang="en-US" altLang="ja-JP" dirty="0" smtClean="0"/>
              <a:t>  from 2.244 </a:t>
            </a:r>
            <a:r>
              <a:rPr lang="en-US" altLang="ja-JP" dirty="0" smtClean="0">
                <a:sym typeface="Wingdings" panose="05000000000000000000" pitchFamily="2" charset="2"/>
              </a:rPr>
              <a:t>---&gt;</a:t>
            </a:r>
            <a:r>
              <a:rPr kumimoji="1" lang="en-US" altLang="ja-JP" dirty="0" smtClean="0">
                <a:sym typeface="Wingdings" panose="05000000000000000000" pitchFamily="2" charset="2"/>
              </a:rPr>
              <a:t> 0.221 MeV</a:t>
            </a:r>
          </a:p>
          <a:p>
            <a:r>
              <a:rPr lang="en-US" altLang="ja-JP" dirty="0">
                <a:sym typeface="Wingdings" panose="05000000000000000000" pitchFamily="2" charset="2"/>
              </a:rPr>
              <a:t> </a:t>
            </a:r>
            <a:r>
              <a:rPr lang="en-US" altLang="ja-JP" dirty="0" smtClean="0">
                <a:sym typeface="Wingdings" panose="05000000000000000000" pitchFamily="2" charset="2"/>
              </a:rPr>
              <a:t>                                                              (1/2+)      (3/2-)</a:t>
            </a:r>
            <a:endParaRPr kumimoji="1" lang="ja-JP" altLang="en-US" dirty="0"/>
          </a:p>
        </p:txBody>
      </p:sp>
      <p:cxnSp>
        <p:nvCxnSpPr>
          <p:cNvPr id="42" name="直線コネクタ 41"/>
          <p:cNvCxnSpPr/>
          <p:nvPr/>
        </p:nvCxnSpPr>
        <p:spPr>
          <a:xfrm>
            <a:off x="6382139" y="2286724"/>
            <a:ext cx="2295330"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3" name="直線コネクタ 42"/>
          <p:cNvCxnSpPr/>
          <p:nvPr/>
        </p:nvCxnSpPr>
        <p:spPr>
          <a:xfrm>
            <a:off x="6382139" y="2956397"/>
            <a:ext cx="229533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45" name="テキスト ボックス 44"/>
          <p:cNvSpPr txBox="1"/>
          <p:nvPr/>
        </p:nvSpPr>
        <p:spPr>
          <a:xfrm>
            <a:off x="2348822" y="1132390"/>
            <a:ext cx="2229521" cy="400110"/>
          </a:xfrm>
          <a:prstGeom prst="rect">
            <a:avLst/>
          </a:prstGeom>
          <a:noFill/>
        </p:spPr>
        <p:txBody>
          <a:bodyPr wrap="none" rtlCol="0">
            <a:spAutoFit/>
          </a:bodyPr>
          <a:lstStyle/>
          <a:p>
            <a:r>
              <a:rPr kumimoji="1" lang="en-US" altLang="ja-JP" sz="2000" dirty="0" smtClean="0"/>
              <a:t>(1) 1.436-MeV level</a:t>
            </a:r>
            <a:endParaRPr kumimoji="1" lang="ja-JP" altLang="en-US" sz="2000" dirty="0"/>
          </a:p>
        </p:txBody>
      </p:sp>
      <p:grpSp>
        <p:nvGrpSpPr>
          <p:cNvPr id="46" name="グループ化 45"/>
          <p:cNvGrpSpPr/>
          <p:nvPr/>
        </p:nvGrpSpPr>
        <p:grpSpPr>
          <a:xfrm>
            <a:off x="231893" y="4097732"/>
            <a:ext cx="1983878" cy="1613692"/>
            <a:chOff x="478774" y="2283433"/>
            <a:chExt cx="3065824" cy="2438855"/>
          </a:xfrm>
        </p:grpSpPr>
        <p:cxnSp>
          <p:nvCxnSpPr>
            <p:cNvPr id="47" name="直線コネクタ 46"/>
            <p:cNvCxnSpPr/>
            <p:nvPr/>
          </p:nvCxnSpPr>
          <p:spPr>
            <a:xfrm>
              <a:off x="1211284" y="2813904"/>
              <a:ext cx="13789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8" name="直線コネクタ 47"/>
            <p:cNvCxnSpPr/>
            <p:nvPr/>
          </p:nvCxnSpPr>
          <p:spPr>
            <a:xfrm>
              <a:off x="1306287" y="4471054"/>
              <a:ext cx="58765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直線コネクタ 48"/>
            <p:cNvCxnSpPr/>
            <p:nvPr/>
          </p:nvCxnSpPr>
          <p:spPr>
            <a:xfrm flipV="1">
              <a:off x="1798621" y="4209059"/>
              <a:ext cx="831701" cy="1076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直線矢印コネクタ 49"/>
            <p:cNvCxnSpPr/>
            <p:nvPr/>
          </p:nvCxnSpPr>
          <p:spPr>
            <a:xfrm>
              <a:off x="1469567" y="2823248"/>
              <a:ext cx="0" cy="1636848"/>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直線矢印コネクタ 50"/>
            <p:cNvCxnSpPr/>
            <p:nvPr/>
          </p:nvCxnSpPr>
          <p:spPr>
            <a:xfrm>
              <a:off x="2160613" y="2823248"/>
              <a:ext cx="0" cy="138581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2" name="テキスト ボックス 51"/>
            <p:cNvSpPr txBox="1"/>
            <p:nvPr/>
          </p:nvSpPr>
          <p:spPr>
            <a:xfrm>
              <a:off x="2165529" y="3394571"/>
              <a:ext cx="684212" cy="558190"/>
            </a:xfrm>
            <a:prstGeom prst="rect">
              <a:avLst/>
            </a:prstGeom>
            <a:noFill/>
          </p:spPr>
          <p:txBody>
            <a:bodyPr wrap="none" rtlCol="0">
              <a:spAutoFit/>
            </a:bodyPr>
            <a:lstStyle/>
            <a:p>
              <a:r>
                <a:rPr kumimoji="1" lang="en-US" altLang="ja-JP" dirty="0" smtClean="0"/>
                <a:t>[1]</a:t>
              </a:r>
            </a:p>
          </p:txBody>
        </p:sp>
        <p:sp>
          <p:nvSpPr>
            <p:cNvPr id="53" name="テキスト ボックス 52"/>
            <p:cNvSpPr txBox="1"/>
            <p:nvPr/>
          </p:nvSpPr>
          <p:spPr>
            <a:xfrm>
              <a:off x="685415" y="2283433"/>
              <a:ext cx="964139" cy="558190"/>
            </a:xfrm>
            <a:prstGeom prst="rect">
              <a:avLst/>
            </a:prstGeom>
            <a:noFill/>
          </p:spPr>
          <p:txBody>
            <a:bodyPr wrap="none" rtlCol="0">
              <a:spAutoFit/>
            </a:bodyPr>
            <a:lstStyle/>
            <a:p>
              <a:pPr algn="ctr"/>
              <a:r>
                <a:rPr kumimoji="1" lang="en-US" altLang="ja-JP" dirty="0" smtClean="0"/>
                <a:t>1/2+</a:t>
              </a:r>
              <a:endParaRPr kumimoji="1" lang="ja-JP" altLang="en-US" dirty="0"/>
            </a:p>
          </p:txBody>
        </p:sp>
        <p:sp>
          <p:nvSpPr>
            <p:cNvPr id="54" name="テキスト ボックス 53"/>
            <p:cNvSpPr txBox="1"/>
            <p:nvPr/>
          </p:nvSpPr>
          <p:spPr>
            <a:xfrm>
              <a:off x="1553492" y="4219821"/>
              <a:ext cx="950793" cy="502467"/>
            </a:xfrm>
            <a:prstGeom prst="rect">
              <a:avLst/>
            </a:prstGeom>
            <a:noFill/>
          </p:spPr>
          <p:txBody>
            <a:bodyPr wrap="square" rtlCol="0">
              <a:spAutoFit/>
            </a:bodyPr>
            <a:lstStyle/>
            <a:p>
              <a:pPr algn="ctr"/>
              <a:r>
                <a:rPr kumimoji="1" lang="en-US" altLang="ja-JP" dirty="0" smtClean="0"/>
                <a:t>0</a:t>
              </a:r>
              <a:endParaRPr kumimoji="1" lang="ja-JP" altLang="en-US" dirty="0"/>
            </a:p>
          </p:txBody>
        </p:sp>
        <p:sp>
          <p:nvSpPr>
            <p:cNvPr id="55" name="テキスト ボックス 54"/>
            <p:cNvSpPr txBox="1"/>
            <p:nvPr/>
          </p:nvSpPr>
          <p:spPr>
            <a:xfrm>
              <a:off x="2455116" y="3929964"/>
              <a:ext cx="1089482" cy="558190"/>
            </a:xfrm>
            <a:prstGeom prst="rect">
              <a:avLst/>
            </a:prstGeom>
            <a:noFill/>
          </p:spPr>
          <p:txBody>
            <a:bodyPr wrap="square" rtlCol="0">
              <a:spAutoFit/>
            </a:bodyPr>
            <a:lstStyle/>
            <a:p>
              <a:pPr algn="ctr"/>
              <a:r>
                <a:rPr kumimoji="1" lang="en-US" altLang="ja-JP" dirty="0" smtClean="0"/>
                <a:t>0.50</a:t>
              </a:r>
              <a:endParaRPr kumimoji="1" lang="ja-JP" altLang="en-US" dirty="0"/>
            </a:p>
          </p:txBody>
        </p:sp>
        <p:sp>
          <p:nvSpPr>
            <p:cNvPr id="56" name="テキスト ボックス 55"/>
            <p:cNvSpPr txBox="1"/>
            <p:nvPr/>
          </p:nvSpPr>
          <p:spPr>
            <a:xfrm>
              <a:off x="2017912" y="2355174"/>
              <a:ext cx="1116491" cy="558190"/>
            </a:xfrm>
            <a:prstGeom prst="rect">
              <a:avLst/>
            </a:prstGeom>
            <a:noFill/>
          </p:spPr>
          <p:txBody>
            <a:bodyPr wrap="square" rtlCol="0">
              <a:spAutoFit/>
            </a:bodyPr>
            <a:lstStyle/>
            <a:p>
              <a:pPr algn="ctr"/>
              <a:r>
                <a:rPr kumimoji="1" lang="en-US" altLang="ja-JP" dirty="0" smtClean="0"/>
                <a:t>0.942</a:t>
              </a:r>
              <a:endParaRPr kumimoji="1" lang="ja-JP" altLang="en-US" dirty="0"/>
            </a:p>
          </p:txBody>
        </p:sp>
        <p:sp>
          <p:nvSpPr>
            <p:cNvPr id="57" name="正方形/長方形 56"/>
            <p:cNvSpPr/>
            <p:nvPr/>
          </p:nvSpPr>
          <p:spPr>
            <a:xfrm>
              <a:off x="630627" y="3609562"/>
              <a:ext cx="879915" cy="511674"/>
            </a:xfrm>
            <a:prstGeom prst="rect">
              <a:avLst/>
            </a:prstGeom>
          </p:spPr>
          <p:txBody>
            <a:bodyPr wrap="none">
              <a:spAutoFit/>
            </a:bodyPr>
            <a:lstStyle/>
            <a:p>
              <a:pPr algn="ctr"/>
              <a:r>
                <a:rPr lang="en-US" altLang="ja-JP" sz="1600" dirty="0" smtClean="0"/>
                <a:t>[0.8]</a:t>
              </a:r>
              <a:endParaRPr lang="en-US" altLang="ja-JP" sz="1600" dirty="0"/>
            </a:p>
          </p:txBody>
        </p:sp>
        <p:sp>
          <p:nvSpPr>
            <p:cNvPr id="58" name="テキスト ボックス 57"/>
            <p:cNvSpPr txBox="1"/>
            <p:nvPr/>
          </p:nvSpPr>
          <p:spPr>
            <a:xfrm>
              <a:off x="478774" y="4167752"/>
              <a:ext cx="827513" cy="502467"/>
            </a:xfrm>
            <a:prstGeom prst="rect">
              <a:avLst/>
            </a:prstGeom>
            <a:noFill/>
          </p:spPr>
          <p:txBody>
            <a:bodyPr wrap="none" rtlCol="0">
              <a:spAutoFit/>
            </a:bodyPr>
            <a:lstStyle/>
            <a:p>
              <a:pPr algn="ctr"/>
              <a:r>
                <a:rPr kumimoji="1" lang="en-US" altLang="ja-JP" dirty="0" smtClean="0"/>
                <a:t>1/2+</a:t>
              </a:r>
              <a:endParaRPr kumimoji="1" lang="ja-JP" altLang="en-US" dirty="0"/>
            </a:p>
          </p:txBody>
        </p:sp>
        <p:sp>
          <p:nvSpPr>
            <p:cNvPr id="59" name="テキスト ボックス 58"/>
            <p:cNvSpPr txBox="1"/>
            <p:nvPr/>
          </p:nvSpPr>
          <p:spPr>
            <a:xfrm>
              <a:off x="676371" y="3191344"/>
              <a:ext cx="827891" cy="558190"/>
            </a:xfrm>
            <a:prstGeom prst="rect">
              <a:avLst/>
            </a:prstGeom>
            <a:noFill/>
          </p:spPr>
          <p:txBody>
            <a:bodyPr wrap="none" rtlCol="0">
              <a:spAutoFit/>
            </a:bodyPr>
            <a:lstStyle/>
            <a:p>
              <a:r>
                <a:rPr kumimoji="1" lang="en-US" altLang="ja-JP" dirty="0" smtClean="0"/>
                <a:t>942</a:t>
              </a:r>
            </a:p>
          </p:txBody>
        </p:sp>
      </p:grpSp>
      <p:sp>
        <p:nvSpPr>
          <p:cNvPr id="65" name="テキスト ボックス 64"/>
          <p:cNvSpPr txBox="1"/>
          <p:nvPr/>
        </p:nvSpPr>
        <p:spPr>
          <a:xfrm>
            <a:off x="1288250" y="4573058"/>
            <a:ext cx="535724" cy="369332"/>
          </a:xfrm>
          <a:prstGeom prst="rect">
            <a:avLst/>
          </a:prstGeom>
          <a:noFill/>
        </p:spPr>
        <p:txBody>
          <a:bodyPr wrap="none" rtlCol="0">
            <a:spAutoFit/>
          </a:bodyPr>
          <a:lstStyle/>
          <a:p>
            <a:r>
              <a:rPr kumimoji="1" lang="en-US" altLang="ja-JP" dirty="0" smtClean="0"/>
              <a:t>892</a:t>
            </a:r>
          </a:p>
        </p:txBody>
      </p:sp>
      <p:sp>
        <p:nvSpPr>
          <p:cNvPr id="71" name="テキスト ボックス 70"/>
          <p:cNvSpPr txBox="1"/>
          <p:nvPr/>
        </p:nvSpPr>
        <p:spPr>
          <a:xfrm>
            <a:off x="2348821" y="3944878"/>
            <a:ext cx="2229521" cy="400110"/>
          </a:xfrm>
          <a:prstGeom prst="rect">
            <a:avLst/>
          </a:prstGeom>
          <a:noFill/>
        </p:spPr>
        <p:txBody>
          <a:bodyPr wrap="none" rtlCol="0">
            <a:spAutoFit/>
          </a:bodyPr>
          <a:lstStyle/>
          <a:p>
            <a:r>
              <a:rPr kumimoji="1" lang="en-US" altLang="ja-JP" sz="2000" dirty="0" smtClean="0"/>
              <a:t>(2) 0.942-MeV level</a:t>
            </a:r>
            <a:endParaRPr kumimoji="1" lang="ja-JP" altLang="en-US" sz="2000" dirty="0"/>
          </a:p>
        </p:txBody>
      </p:sp>
      <p:cxnSp>
        <p:nvCxnSpPr>
          <p:cNvPr id="73" name="直線コネクタ 72"/>
          <p:cNvCxnSpPr/>
          <p:nvPr/>
        </p:nvCxnSpPr>
        <p:spPr>
          <a:xfrm>
            <a:off x="6516720" y="6124715"/>
            <a:ext cx="229533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4" name="直線コネクタ 73"/>
          <p:cNvCxnSpPr/>
          <p:nvPr/>
        </p:nvCxnSpPr>
        <p:spPr>
          <a:xfrm>
            <a:off x="5234474" y="2960231"/>
            <a:ext cx="951722"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6" name="直線コネクタ 75"/>
          <p:cNvCxnSpPr/>
          <p:nvPr/>
        </p:nvCxnSpPr>
        <p:spPr>
          <a:xfrm>
            <a:off x="5234474" y="6124715"/>
            <a:ext cx="951722"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80" name="テキスト ボックス 79"/>
          <p:cNvSpPr txBox="1"/>
          <p:nvPr/>
        </p:nvSpPr>
        <p:spPr>
          <a:xfrm>
            <a:off x="1301941" y="5356199"/>
            <a:ext cx="623890" cy="369332"/>
          </a:xfrm>
          <a:prstGeom prst="rect">
            <a:avLst/>
          </a:prstGeom>
          <a:noFill/>
        </p:spPr>
        <p:txBody>
          <a:bodyPr wrap="none" rtlCol="0">
            <a:spAutoFit/>
          </a:bodyPr>
          <a:lstStyle/>
          <a:p>
            <a:pPr algn="ctr"/>
            <a:r>
              <a:rPr lang="en-US" altLang="ja-JP" dirty="0"/>
              <a:t>3</a:t>
            </a:r>
            <a:r>
              <a:rPr kumimoji="1" lang="en-US" altLang="ja-JP" dirty="0" smtClean="0"/>
              <a:t>/2+</a:t>
            </a:r>
            <a:endParaRPr kumimoji="1" lang="ja-JP" altLang="en-US" dirty="0"/>
          </a:p>
        </p:txBody>
      </p:sp>
      <p:cxnSp>
        <p:nvCxnSpPr>
          <p:cNvPr id="81" name="直線コネクタ 80"/>
          <p:cNvCxnSpPr/>
          <p:nvPr/>
        </p:nvCxnSpPr>
        <p:spPr>
          <a:xfrm>
            <a:off x="6516720" y="5676972"/>
            <a:ext cx="2295330"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3" name="直線コネクタ 82"/>
          <p:cNvCxnSpPr/>
          <p:nvPr/>
        </p:nvCxnSpPr>
        <p:spPr>
          <a:xfrm>
            <a:off x="5022980" y="5676972"/>
            <a:ext cx="951722"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360388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29847" y="2413402"/>
            <a:ext cx="6720266" cy="1644377"/>
          </a:xfrm>
          <a:prstGeom prst="rect">
            <a:avLst/>
          </a:prstGeom>
        </p:spPr>
      </p:pic>
      <p:grpSp>
        <p:nvGrpSpPr>
          <p:cNvPr id="3" name="グループ化 2"/>
          <p:cNvGrpSpPr/>
          <p:nvPr/>
        </p:nvGrpSpPr>
        <p:grpSpPr>
          <a:xfrm>
            <a:off x="130630" y="2176888"/>
            <a:ext cx="1827106" cy="2198661"/>
            <a:chOff x="425637" y="2327093"/>
            <a:chExt cx="2823551" cy="3322948"/>
          </a:xfrm>
        </p:grpSpPr>
        <p:cxnSp>
          <p:nvCxnSpPr>
            <p:cNvPr id="4" name="直線コネクタ 3"/>
            <p:cNvCxnSpPr/>
            <p:nvPr/>
          </p:nvCxnSpPr>
          <p:spPr>
            <a:xfrm>
              <a:off x="1211284" y="2813904"/>
              <a:ext cx="116492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直線コネクタ 4"/>
            <p:cNvCxnSpPr/>
            <p:nvPr/>
          </p:nvCxnSpPr>
          <p:spPr>
            <a:xfrm>
              <a:off x="1306287" y="5423125"/>
              <a:ext cx="77288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直線コネクタ 5"/>
            <p:cNvCxnSpPr/>
            <p:nvPr/>
          </p:nvCxnSpPr>
          <p:spPr>
            <a:xfrm>
              <a:off x="1603321" y="4232873"/>
              <a:ext cx="772884"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直線矢印コネクタ 6"/>
            <p:cNvCxnSpPr/>
            <p:nvPr/>
          </p:nvCxnSpPr>
          <p:spPr>
            <a:xfrm>
              <a:off x="1469567" y="2823248"/>
              <a:ext cx="0" cy="2599877"/>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 name="直線矢印コネクタ 7"/>
            <p:cNvCxnSpPr/>
            <p:nvPr/>
          </p:nvCxnSpPr>
          <p:spPr>
            <a:xfrm>
              <a:off x="1989762" y="2837662"/>
              <a:ext cx="0" cy="139521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テキスト ボックス 8"/>
            <p:cNvSpPr txBox="1"/>
            <p:nvPr/>
          </p:nvSpPr>
          <p:spPr>
            <a:xfrm>
              <a:off x="1859896" y="3217333"/>
              <a:ext cx="1135067" cy="558190"/>
            </a:xfrm>
            <a:prstGeom prst="rect">
              <a:avLst/>
            </a:prstGeom>
            <a:noFill/>
          </p:spPr>
          <p:txBody>
            <a:bodyPr wrap="none" rtlCol="0">
              <a:spAutoFit/>
            </a:bodyPr>
            <a:lstStyle/>
            <a:p>
              <a:r>
                <a:rPr kumimoji="1" lang="en-US" altLang="ja-JP" dirty="0" smtClean="0"/>
                <a:t>[0.13]</a:t>
              </a:r>
            </a:p>
          </p:txBody>
        </p:sp>
        <p:sp>
          <p:nvSpPr>
            <p:cNvPr id="10" name="テキスト ボックス 9"/>
            <p:cNvSpPr txBox="1"/>
            <p:nvPr/>
          </p:nvSpPr>
          <p:spPr>
            <a:xfrm>
              <a:off x="666368" y="2327093"/>
              <a:ext cx="964138" cy="558190"/>
            </a:xfrm>
            <a:prstGeom prst="rect">
              <a:avLst/>
            </a:prstGeom>
            <a:noFill/>
          </p:spPr>
          <p:txBody>
            <a:bodyPr wrap="none" rtlCol="0">
              <a:spAutoFit/>
            </a:bodyPr>
            <a:lstStyle/>
            <a:p>
              <a:pPr algn="ctr"/>
              <a:r>
                <a:rPr kumimoji="1" lang="en-US" altLang="ja-JP" dirty="0" smtClean="0"/>
                <a:t>1/2+</a:t>
              </a:r>
              <a:endParaRPr kumimoji="1" lang="ja-JP" altLang="en-US" dirty="0"/>
            </a:p>
          </p:txBody>
        </p:sp>
        <p:sp>
          <p:nvSpPr>
            <p:cNvPr id="11" name="テキスト ボックス 10"/>
            <p:cNvSpPr txBox="1"/>
            <p:nvPr/>
          </p:nvSpPr>
          <p:spPr>
            <a:xfrm>
              <a:off x="1758812" y="5147574"/>
              <a:ext cx="950793" cy="502467"/>
            </a:xfrm>
            <a:prstGeom prst="rect">
              <a:avLst/>
            </a:prstGeom>
            <a:noFill/>
          </p:spPr>
          <p:txBody>
            <a:bodyPr wrap="square" rtlCol="0">
              <a:spAutoFit/>
            </a:bodyPr>
            <a:lstStyle/>
            <a:p>
              <a:pPr algn="ctr"/>
              <a:r>
                <a:rPr kumimoji="1" lang="en-US" altLang="ja-JP" dirty="0" smtClean="0"/>
                <a:t>0</a:t>
              </a:r>
              <a:endParaRPr kumimoji="1" lang="ja-JP" altLang="en-US" dirty="0"/>
            </a:p>
          </p:txBody>
        </p:sp>
        <p:sp>
          <p:nvSpPr>
            <p:cNvPr id="12" name="テキスト ボックス 11"/>
            <p:cNvSpPr txBox="1"/>
            <p:nvPr/>
          </p:nvSpPr>
          <p:spPr>
            <a:xfrm>
              <a:off x="2159706" y="3732463"/>
              <a:ext cx="1089482" cy="558190"/>
            </a:xfrm>
            <a:prstGeom prst="rect">
              <a:avLst/>
            </a:prstGeom>
            <a:noFill/>
          </p:spPr>
          <p:txBody>
            <a:bodyPr wrap="square" rtlCol="0">
              <a:spAutoFit/>
            </a:bodyPr>
            <a:lstStyle/>
            <a:p>
              <a:pPr algn="ctr"/>
              <a:r>
                <a:rPr kumimoji="1" lang="en-US" altLang="ja-JP" dirty="0" smtClean="0"/>
                <a:t>1.029</a:t>
              </a:r>
              <a:endParaRPr kumimoji="1" lang="ja-JP" altLang="en-US" dirty="0"/>
            </a:p>
          </p:txBody>
        </p:sp>
        <p:sp>
          <p:nvSpPr>
            <p:cNvPr id="13" name="テキスト ボックス 12"/>
            <p:cNvSpPr txBox="1"/>
            <p:nvPr/>
          </p:nvSpPr>
          <p:spPr>
            <a:xfrm>
              <a:off x="2099620" y="2328089"/>
              <a:ext cx="1116490" cy="558190"/>
            </a:xfrm>
            <a:prstGeom prst="rect">
              <a:avLst/>
            </a:prstGeom>
            <a:noFill/>
          </p:spPr>
          <p:txBody>
            <a:bodyPr wrap="square" rtlCol="0">
              <a:spAutoFit/>
            </a:bodyPr>
            <a:lstStyle/>
            <a:p>
              <a:pPr algn="ctr"/>
              <a:r>
                <a:rPr kumimoji="1" lang="en-US" altLang="ja-JP" dirty="0" smtClean="0"/>
                <a:t>2.244</a:t>
              </a:r>
              <a:endParaRPr kumimoji="1" lang="ja-JP" altLang="en-US" dirty="0"/>
            </a:p>
          </p:txBody>
        </p:sp>
        <p:sp>
          <p:nvSpPr>
            <p:cNvPr id="14" name="正方形/長方形 13"/>
            <p:cNvSpPr/>
            <p:nvPr/>
          </p:nvSpPr>
          <p:spPr>
            <a:xfrm>
              <a:off x="627553" y="3559940"/>
              <a:ext cx="639620" cy="511674"/>
            </a:xfrm>
            <a:prstGeom prst="rect">
              <a:avLst/>
            </a:prstGeom>
          </p:spPr>
          <p:txBody>
            <a:bodyPr wrap="none">
              <a:spAutoFit/>
            </a:bodyPr>
            <a:lstStyle/>
            <a:p>
              <a:pPr algn="ctr"/>
              <a:r>
                <a:rPr lang="en-US" altLang="ja-JP" sz="1600" dirty="0" smtClean="0"/>
                <a:t>[1]</a:t>
              </a:r>
              <a:endParaRPr lang="en-US" altLang="ja-JP" sz="1600" dirty="0"/>
            </a:p>
          </p:txBody>
        </p:sp>
        <p:sp>
          <p:nvSpPr>
            <p:cNvPr id="15" name="テキスト ボックス 14"/>
            <p:cNvSpPr txBox="1"/>
            <p:nvPr/>
          </p:nvSpPr>
          <p:spPr>
            <a:xfrm>
              <a:off x="425637" y="5125778"/>
              <a:ext cx="827512" cy="502467"/>
            </a:xfrm>
            <a:prstGeom prst="rect">
              <a:avLst/>
            </a:prstGeom>
            <a:noFill/>
          </p:spPr>
          <p:txBody>
            <a:bodyPr wrap="none" rtlCol="0">
              <a:spAutoFit/>
            </a:bodyPr>
            <a:lstStyle/>
            <a:p>
              <a:pPr algn="ctr"/>
              <a:r>
                <a:rPr kumimoji="1" lang="en-US" altLang="ja-JP" dirty="0" smtClean="0"/>
                <a:t>1/2+</a:t>
              </a:r>
              <a:endParaRPr kumimoji="1" lang="ja-JP" altLang="en-US" dirty="0"/>
            </a:p>
          </p:txBody>
        </p:sp>
        <p:sp>
          <p:nvSpPr>
            <p:cNvPr id="16" name="テキスト ボックス 15"/>
            <p:cNvSpPr txBox="1"/>
            <p:nvPr/>
          </p:nvSpPr>
          <p:spPr>
            <a:xfrm>
              <a:off x="460837" y="3169857"/>
              <a:ext cx="1008730" cy="558190"/>
            </a:xfrm>
            <a:prstGeom prst="rect">
              <a:avLst/>
            </a:prstGeom>
            <a:noFill/>
          </p:spPr>
          <p:txBody>
            <a:bodyPr wrap="none" rtlCol="0">
              <a:spAutoFit/>
            </a:bodyPr>
            <a:lstStyle/>
            <a:p>
              <a:r>
                <a:rPr kumimoji="1" lang="en-US" altLang="ja-JP" dirty="0" smtClean="0"/>
                <a:t>2244</a:t>
              </a:r>
            </a:p>
          </p:txBody>
        </p:sp>
      </p:grpSp>
      <p:sp>
        <p:nvSpPr>
          <p:cNvPr id="18" name="テキスト ボックス 17"/>
          <p:cNvSpPr txBox="1"/>
          <p:nvPr/>
        </p:nvSpPr>
        <p:spPr>
          <a:xfrm>
            <a:off x="1070561" y="2549845"/>
            <a:ext cx="652743" cy="369332"/>
          </a:xfrm>
          <a:prstGeom prst="rect">
            <a:avLst/>
          </a:prstGeom>
          <a:noFill/>
        </p:spPr>
        <p:txBody>
          <a:bodyPr wrap="none" rtlCol="0">
            <a:spAutoFit/>
          </a:bodyPr>
          <a:lstStyle/>
          <a:p>
            <a:r>
              <a:rPr lang="en-US" altLang="ja-JP" dirty="0" smtClean="0"/>
              <a:t>1215</a:t>
            </a:r>
            <a:endParaRPr kumimoji="1" lang="en-US" altLang="ja-JP" dirty="0" smtClean="0"/>
          </a:p>
        </p:txBody>
      </p:sp>
      <p:cxnSp>
        <p:nvCxnSpPr>
          <p:cNvPr id="19" name="直線コネクタ 18"/>
          <p:cNvCxnSpPr/>
          <p:nvPr/>
        </p:nvCxnSpPr>
        <p:spPr>
          <a:xfrm>
            <a:off x="6452801" y="3931931"/>
            <a:ext cx="229533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直線コネクタ 19"/>
          <p:cNvCxnSpPr/>
          <p:nvPr/>
        </p:nvCxnSpPr>
        <p:spPr>
          <a:xfrm>
            <a:off x="5170555" y="3931931"/>
            <a:ext cx="951722"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a:off x="6344853" y="3254390"/>
            <a:ext cx="2295330"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23" name="テキスト ボックス 22"/>
          <p:cNvSpPr txBox="1"/>
          <p:nvPr/>
        </p:nvSpPr>
        <p:spPr>
          <a:xfrm>
            <a:off x="3047757" y="4136307"/>
            <a:ext cx="5491440" cy="646331"/>
          </a:xfrm>
          <a:prstGeom prst="rect">
            <a:avLst/>
          </a:prstGeom>
          <a:noFill/>
        </p:spPr>
        <p:txBody>
          <a:bodyPr wrap="none" rtlCol="0">
            <a:spAutoFit/>
          </a:bodyPr>
          <a:lstStyle/>
          <a:p>
            <a:r>
              <a:rPr kumimoji="1" lang="en-US" altLang="ja-JP" dirty="0" smtClean="0"/>
              <a:t>hindrance factor of E1 : ~10</a:t>
            </a:r>
            <a:r>
              <a:rPr kumimoji="1" lang="en-US" altLang="ja-JP" baseline="30000" dirty="0" smtClean="0"/>
              <a:t>-2</a:t>
            </a:r>
            <a:r>
              <a:rPr kumimoji="1" lang="en-US" altLang="ja-JP" dirty="0" smtClean="0"/>
              <a:t>  from 2.244 </a:t>
            </a:r>
            <a:r>
              <a:rPr lang="en-US" altLang="ja-JP" dirty="0" smtClean="0">
                <a:sym typeface="Wingdings" panose="05000000000000000000" pitchFamily="2" charset="2"/>
              </a:rPr>
              <a:t>---&gt;</a:t>
            </a:r>
            <a:r>
              <a:rPr kumimoji="1" lang="en-US" altLang="ja-JP" dirty="0" smtClean="0">
                <a:sym typeface="Wingdings" panose="05000000000000000000" pitchFamily="2" charset="2"/>
              </a:rPr>
              <a:t> 0.221 MeV</a:t>
            </a:r>
          </a:p>
          <a:p>
            <a:r>
              <a:rPr lang="en-US" altLang="ja-JP" dirty="0">
                <a:sym typeface="Wingdings" panose="05000000000000000000" pitchFamily="2" charset="2"/>
              </a:rPr>
              <a:t> </a:t>
            </a:r>
            <a:r>
              <a:rPr lang="en-US" altLang="ja-JP" dirty="0" smtClean="0">
                <a:sym typeface="Wingdings" panose="05000000000000000000" pitchFamily="2" charset="2"/>
              </a:rPr>
              <a:t>                                                              (1/2+)      (3/2-)</a:t>
            </a:r>
            <a:endParaRPr kumimoji="1" lang="ja-JP" altLang="en-US" dirty="0"/>
          </a:p>
        </p:txBody>
      </p:sp>
      <p:sp>
        <p:nvSpPr>
          <p:cNvPr id="24" name="タイトル 1"/>
          <p:cNvSpPr txBox="1">
            <a:spLocks/>
          </p:cNvSpPr>
          <p:nvPr/>
        </p:nvSpPr>
        <p:spPr>
          <a:xfrm>
            <a:off x="130630" y="397060"/>
            <a:ext cx="8920064" cy="1053216"/>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800" u="sng" dirty="0" smtClean="0">
                <a:latin typeface="+mn-lt"/>
              </a:rPr>
              <a:t>spin-parity assignment of the level at 1.029 MeV</a:t>
            </a:r>
          </a:p>
        </p:txBody>
      </p:sp>
    </p:spTree>
    <p:extLst>
      <p:ext uri="{BB962C8B-B14F-4D97-AF65-F5344CB8AC3E}">
        <p14:creationId xmlns:p14="http://schemas.microsoft.com/office/powerpoint/2010/main" val="25399860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u="sng" dirty="0"/>
              <a:t>Large-scale Shell Model calculations </a:t>
            </a:r>
            <a:endParaRPr kumimoji="1" lang="ja-JP" altLang="en-US" u="sng" dirty="0"/>
          </a:p>
        </p:txBody>
      </p:sp>
      <p:pic>
        <p:nvPicPr>
          <p:cNvPr id="5" name="図 4"/>
          <p:cNvPicPr>
            <a:picLocks noChangeAspect="1"/>
          </p:cNvPicPr>
          <p:nvPr/>
        </p:nvPicPr>
        <p:blipFill>
          <a:blip r:embed="rId2"/>
          <a:stretch>
            <a:fillRect/>
          </a:stretch>
        </p:blipFill>
        <p:spPr>
          <a:xfrm>
            <a:off x="0" y="2171733"/>
            <a:ext cx="4829595" cy="4555402"/>
          </a:xfrm>
          <a:prstGeom prst="rect">
            <a:avLst/>
          </a:prstGeom>
        </p:spPr>
      </p:pic>
      <p:sp>
        <p:nvSpPr>
          <p:cNvPr id="6" name="テキスト ボックス 5"/>
          <p:cNvSpPr txBox="1"/>
          <p:nvPr/>
        </p:nvSpPr>
        <p:spPr>
          <a:xfrm>
            <a:off x="5240123" y="988827"/>
            <a:ext cx="3788794" cy="338554"/>
          </a:xfrm>
          <a:prstGeom prst="rect">
            <a:avLst/>
          </a:prstGeom>
          <a:noFill/>
        </p:spPr>
        <p:txBody>
          <a:bodyPr wrap="none" rtlCol="0">
            <a:spAutoFit/>
          </a:bodyPr>
          <a:lstStyle/>
          <a:p>
            <a:r>
              <a:rPr lang="fr-FR" altLang="ja-JP" sz="1600" dirty="0"/>
              <a:t>Caurier et al., Phys.Rev. C </a:t>
            </a:r>
            <a:r>
              <a:rPr lang="fr-FR" altLang="ja-JP" sz="1600" dirty="0" smtClean="0"/>
              <a:t>90 (</a:t>
            </a:r>
            <a:r>
              <a:rPr lang="fr-FR" altLang="ja-JP" sz="1600" dirty="0"/>
              <a:t>2014</a:t>
            </a:r>
            <a:r>
              <a:rPr lang="fr-FR" altLang="ja-JP" sz="1600" dirty="0" smtClean="0"/>
              <a:t>) 014302</a:t>
            </a:r>
            <a:endParaRPr kumimoji="1" lang="ja-JP" altLang="en-US" sz="1600" dirty="0"/>
          </a:p>
        </p:txBody>
      </p:sp>
      <p:sp>
        <p:nvSpPr>
          <p:cNvPr id="7" name="テキスト ボックス 6"/>
          <p:cNvSpPr txBox="1"/>
          <p:nvPr/>
        </p:nvSpPr>
        <p:spPr>
          <a:xfrm>
            <a:off x="642509" y="1147508"/>
            <a:ext cx="3332964" cy="707886"/>
          </a:xfrm>
          <a:prstGeom prst="rect">
            <a:avLst/>
          </a:prstGeom>
          <a:noFill/>
        </p:spPr>
        <p:txBody>
          <a:bodyPr wrap="none" rtlCol="0">
            <a:spAutoFit/>
          </a:bodyPr>
          <a:lstStyle/>
          <a:p>
            <a:r>
              <a:rPr lang="fr-FR" altLang="ja-JP" sz="2000" dirty="0" smtClean="0">
                <a:latin typeface="Arial Unicode MS" panose="020B0604020202020204" pitchFamily="50" charset="-128"/>
                <a:ea typeface="Arial Unicode MS" panose="020B0604020202020204" pitchFamily="50" charset="-128"/>
                <a:cs typeface="Arial Unicode MS" panose="020B0604020202020204" pitchFamily="50" charset="-128"/>
              </a:rPr>
              <a:t>SDPF-U-MIX interaction </a:t>
            </a:r>
          </a:p>
          <a:p>
            <a:r>
              <a:rPr lang="fr-FR" altLang="ja-JP" sz="2000" dirty="0" smtClean="0">
                <a:latin typeface="Arial Unicode MS" panose="020B0604020202020204" pitchFamily="50" charset="-128"/>
                <a:ea typeface="Arial Unicode MS" panose="020B0604020202020204" pitchFamily="50" charset="-128"/>
                <a:cs typeface="Arial Unicode MS" panose="020B0604020202020204" pitchFamily="50" charset="-128"/>
              </a:rPr>
              <a:t>model space  </a:t>
            </a:r>
            <a:r>
              <a:rPr lang="fr-FR" altLang="ja-JP" sz="2000" b="1" dirty="0" smtClean="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n: sd-pf</a:t>
            </a:r>
            <a:r>
              <a:rPr lang="fr-FR" altLang="ja-JP" sz="2000" dirty="0" smtClean="0">
                <a:latin typeface="Arial Unicode MS" panose="020B0604020202020204" pitchFamily="50" charset="-128"/>
                <a:ea typeface="Arial Unicode MS" panose="020B0604020202020204" pitchFamily="50" charset="-128"/>
                <a:cs typeface="Arial Unicode MS" panose="020B0604020202020204" pitchFamily="50" charset="-128"/>
              </a:rPr>
              <a:t>, p: sd</a:t>
            </a:r>
            <a:endParaRPr kumimoji="1"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8" name="テキスト ボックス 7"/>
          <p:cNvSpPr txBox="1"/>
          <p:nvPr/>
        </p:nvSpPr>
        <p:spPr>
          <a:xfrm>
            <a:off x="5009325" y="2077119"/>
            <a:ext cx="4213902" cy="1323439"/>
          </a:xfrm>
          <a:prstGeom prst="rect">
            <a:avLst/>
          </a:prstGeom>
          <a:noFill/>
        </p:spPr>
        <p:txBody>
          <a:bodyPr wrap="square" rtlCol="0">
            <a:spAutoFit/>
          </a:bodyPr>
          <a:lstStyle/>
          <a:p>
            <a:r>
              <a:rPr lang="en-US" altLang="ja-JP" sz="2000" dirty="0">
                <a:solidFill>
                  <a:srgbClr val="0000FF"/>
                </a:solidFill>
                <a:latin typeface="+mj-lt"/>
              </a:rPr>
              <a:t>N</a:t>
            </a:r>
            <a:r>
              <a:rPr kumimoji="1" lang="en-US" altLang="ja-JP" sz="2000" dirty="0" smtClean="0">
                <a:solidFill>
                  <a:srgbClr val="0000FF"/>
                </a:solidFill>
                <a:latin typeface="+mj-lt"/>
              </a:rPr>
              <a:t>uclear correlations </a:t>
            </a:r>
            <a:r>
              <a:rPr lang="en-US" altLang="ja-JP" sz="2000" dirty="0" smtClean="0">
                <a:solidFill>
                  <a:srgbClr val="FF0000"/>
                </a:solidFill>
                <a:latin typeface="+mj-lt"/>
              </a:rPr>
              <a:t>pull down</a:t>
            </a:r>
            <a:r>
              <a:rPr kumimoji="1" lang="en-US" altLang="ja-JP" sz="2000" dirty="0" smtClean="0">
                <a:latin typeface="+mj-lt"/>
              </a:rPr>
              <a:t> the (2p-2h)  level energies, and </a:t>
            </a:r>
            <a:r>
              <a:rPr kumimoji="1" lang="en-US" altLang="ja-JP" sz="2000" dirty="0" smtClean="0">
                <a:solidFill>
                  <a:srgbClr val="0000FF"/>
                </a:solidFill>
                <a:latin typeface="+mj-lt"/>
              </a:rPr>
              <a:t>in some cases </a:t>
            </a:r>
            <a:r>
              <a:rPr lang="en-US" altLang="ja-JP" sz="2000" dirty="0" smtClean="0">
                <a:solidFill>
                  <a:srgbClr val="0000FF"/>
                </a:solidFill>
                <a:latin typeface="+mj-lt"/>
              </a:rPr>
              <a:t>they become</a:t>
            </a:r>
            <a:r>
              <a:rPr lang="en-US" altLang="ja-JP" sz="2000" dirty="0" smtClean="0">
                <a:latin typeface="+mj-lt"/>
              </a:rPr>
              <a:t> </a:t>
            </a:r>
            <a:r>
              <a:rPr kumimoji="1" lang="en-US" altLang="ja-JP" sz="2000" b="1" dirty="0" smtClean="0">
                <a:solidFill>
                  <a:srgbClr val="FF0000"/>
                </a:solidFill>
                <a:latin typeface="+mj-lt"/>
              </a:rPr>
              <a:t>lower</a:t>
            </a:r>
            <a:r>
              <a:rPr kumimoji="1" lang="en-US" altLang="ja-JP" sz="2000" dirty="0" smtClean="0">
                <a:latin typeface="+mj-lt"/>
              </a:rPr>
              <a:t> </a:t>
            </a:r>
            <a:r>
              <a:rPr kumimoji="1" lang="en-US" altLang="ja-JP" sz="2000" dirty="0" smtClean="0">
                <a:solidFill>
                  <a:srgbClr val="0000FF"/>
                </a:solidFill>
                <a:latin typeface="+mj-lt"/>
              </a:rPr>
              <a:t>than the normal (0p-0h) level energies</a:t>
            </a:r>
            <a:r>
              <a:rPr kumimoji="1" lang="en-US" altLang="ja-JP" sz="2000" dirty="0" smtClean="0">
                <a:latin typeface="+mj-lt"/>
              </a:rPr>
              <a:t>. </a:t>
            </a:r>
            <a:endParaRPr kumimoji="1" lang="ja-JP" altLang="en-US" sz="2000" dirty="0">
              <a:latin typeface="+mj-lt"/>
            </a:endParaRPr>
          </a:p>
        </p:txBody>
      </p:sp>
      <p:sp>
        <p:nvSpPr>
          <p:cNvPr id="9" name="テキスト ボックス 8"/>
          <p:cNvSpPr txBox="1"/>
          <p:nvPr/>
        </p:nvSpPr>
        <p:spPr>
          <a:xfrm>
            <a:off x="4149406" y="1456248"/>
            <a:ext cx="2752164" cy="369332"/>
          </a:xfrm>
          <a:prstGeom prst="rect">
            <a:avLst/>
          </a:prstGeom>
          <a:noFill/>
        </p:spPr>
        <p:txBody>
          <a:bodyPr wrap="none" rtlCol="0">
            <a:spAutoFit/>
          </a:bodyPr>
          <a:lstStyle/>
          <a:p>
            <a:r>
              <a:rPr kumimoji="1" lang="en-US" altLang="ja-JP" dirty="0" smtClean="0"/>
              <a:t>across the N=20 “shell gap”</a:t>
            </a:r>
            <a:endParaRPr kumimoji="1" lang="ja-JP" altLang="en-US" dirty="0"/>
          </a:p>
        </p:txBody>
      </p:sp>
      <p:sp>
        <p:nvSpPr>
          <p:cNvPr id="10" name="テキスト ボックス 9"/>
          <p:cNvSpPr txBox="1"/>
          <p:nvPr/>
        </p:nvSpPr>
        <p:spPr>
          <a:xfrm>
            <a:off x="5020235" y="3595374"/>
            <a:ext cx="4072149" cy="2723823"/>
          </a:xfrm>
          <a:prstGeom prst="rect">
            <a:avLst/>
          </a:prstGeom>
          <a:noFill/>
        </p:spPr>
        <p:txBody>
          <a:bodyPr wrap="square" rtlCol="0">
            <a:spAutoFit/>
          </a:bodyPr>
          <a:lstStyle/>
          <a:p>
            <a:r>
              <a:rPr lang="en-US" altLang="ja-JP" sz="2000" dirty="0">
                <a:latin typeface="+mj-lt"/>
              </a:rPr>
              <a:t>The existence of </a:t>
            </a:r>
            <a:r>
              <a:rPr lang="en-US" altLang="ja-JP" sz="2000" dirty="0">
                <a:solidFill>
                  <a:srgbClr val="0000FF"/>
                </a:solidFill>
                <a:latin typeface="+mj-lt"/>
              </a:rPr>
              <a:t>islands of inversion </a:t>
            </a:r>
            <a:r>
              <a:rPr lang="en-US" altLang="ja-JP" sz="2000" dirty="0">
                <a:latin typeface="+mj-lt"/>
              </a:rPr>
              <a:t>or </a:t>
            </a:r>
            <a:r>
              <a:rPr lang="en-US" altLang="ja-JP" sz="2000" dirty="0">
                <a:solidFill>
                  <a:srgbClr val="0000FF"/>
                </a:solidFill>
                <a:latin typeface="+mj-lt"/>
              </a:rPr>
              <a:t>deformation</a:t>
            </a:r>
            <a:r>
              <a:rPr lang="en-US" altLang="ja-JP" sz="2000" dirty="0">
                <a:latin typeface="+mj-lt"/>
              </a:rPr>
              <a:t> are explained as the result of the </a:t>
            </a:r>
            <a:r>
              <a:rPr lang="en-US" altLang="ja-JP" sz="2000" b="1" dirty="0">
                <a:solidFill>
                  <a:srgbClr val="FF0000"/>
                </a:solidFill>
                <a:latin typeface="+mj-lt"/>
              </a:rPr>
              <a:t>competition</a:t>
            </a:r>
            <a:r>
              <a:rPr lang="en-US" altLang="ja-JP" sz="2000" dirty="0">
                <a:latin typeface="+mj-lt"/>
              </a:rPr>
              <a:t> between </a:t>
            </a:r>
            <a:endParaRPr lang="en-US" altLang="ja-JP" sz="2000" dirty="0" smtClean="0">
              <a:latin typeface="+mj-lt"/>
            </a:endParaRPr>
          </a:p>
          <a:p>
            <a:endParaRPr lang="en-US" altLang="ja-JP" sz="2000" dirty="0" smtClean="0">
              <a:latin typeface="+mj-lt"/>
            </a:endParaRPr>
          </a:p>
          <a:p>
            <a:r>
              <a:rPr lang="en-US" altLang="ja-JP" sz="2000" dirty="0" smtClean="0">
                <a:latin typeface="+mj-lt"/>
              </a:rPr>
              <a:t>(1) the </a:t>
            </a:r>
            <a:r>
              <a:rPr lang="en-US" altLang="ja-JP" sz="2000" dirty="0">
                <a:solidFill>
                  <a:srgbClr val="0000FF"/>
                </a:solidFill>
                <a:latin typeface="+mj-lt"/>
              </a:rPr>
              <a:t>spherical mean </a:t>
            </a:r>
            <a:r>
              <a:rPr lang="en-US" altLang="ja-JP" sz="2000" dirty="0" smtClean="0">
                <a:solidFill>
                  <a:srgbClr val="0000FF"/>
                </a:solidFill>
                <a:latin typeface="+mj-lt"/>
              </a:rPr>
              <a:t>field</a:t>
            </a:r>
            <a:endParaRPr lang="en-US" altLang="ja-JP" sz="100" dirty="0" smtClean="0">
              <a:latin typeface="+mj-lt"/>
            </a:endParaRPr>
          </a:p>
          <a:p>
            <a:endParaRPr lang="en-US" altLang="ja-JP" sz="500" dirty="0" smtClean="0">
              <a:latin typeface="+mj-lt"/>
            </a:endParaRPr>
          </a:p>
          <a:p>
            <a:r>
              <a:rPr lang="en-US" altLang="ja-JP" sz="2000" dirty="0" smtClean="0">
                <a:latin typeface="+mj-lt"/>
              </a:rPr>
              <a:t>and </a:t>
            </a:r>
            <a:endParaRPr lang="en-US" altLang="ja-JP" sz="1100" dirty="0" smtClean="0">
              <a:latin typeface="+mj-lt"/>
            </a:endParaRPr>
          </a:p>
          <a:p>
            <a:endParaRPr lang="en-US" altLang="ja-JP" sz="600" dirty="0" smtClean="0">
              <a:latin typeface="+mj-lt"/>
            </a:endParaRPr>
          </a:p>
          <a:p>
            <a:r>
              <a:rPr lang="en-US" altLang="ja-JP" sz="2000" dirty="0" smtClean="0">
                <a:latin typeface="+mj-lt"/>
              </a:rPr>
              <a:t>(2) </a:t>
            </a:r>
            <a:r>
              <a:rPr lang="en-US" altLang="ja-JP" sz="2000" dirty="0" smtClean="0">
                <a:solidFill>
                  <a:srgbClr val="0000FF"/>
                </a:solidFill>
                <a:latin typeface="+mj-lt"/>
              </a:rPr>
              <a:t>nuclear </a:t>
            </a:r>
            <a:r>
              <a:rPr lang="en-US" altLang="ja-JP" sz="2000" dirty="0">
                <a:solidFill>
                  <a:srgbClr val="0000FF"/>
                </a:solidFill>
                <a:latin typeface="+mj-lt"/>
              </a:rPr>
              <a:t>correlations</a:t>
            </a:r>
            <a:r>
              <a:rPr lang="en-US" altLang="ja-JP" sz="2000" dirty="0">
                <a:latin typeface="+mj-lt"/>
              </a:rPr>
              <a:t> which </a:t>
            </a:r>
            <a:r>
              <a:rPr lang="en-US" altLang="ja-JP" sz="2000" dirty="0" smtClean="0">
                <a:latin typeface="+mj-lt"/>
              </a:rPr>
              <a:t>favor     </a:t>
            </a:r>
          </a:p>
          <a:p>
            <a:r>
              <a:rPr lang="en-US" altLang="ja-JP" sz="2000" dirty="0">
                <a:latin typeface="+mj-lt"/>
              </a:rPr>
              <a:t> </a:t>
            </a:r>
            <a:r>
              <a:rPr lang="en-US" altLang="ja-JP" sz="2000" dirty="0" smtClean="0">
                <a:latin typeface="+mj-lt"/>
              </a:rPr>
              <a:t>     </a:t>
            </a:r>
            <a:r>
              <a:rPr lang="en-US" altLang="ja-JP" sz="2000" dirty="0" smtClean="0">
                <a:latin typeface="+mj-lt"/>
              </a:rPr>
              <a:t>the deformed</a:t>
            </a:r>
            <a:r>
              <a:rPr lang="ja-JP" altLang="en-US" sz="2000" dirty="0" smtClean="0">
                <a:latin typeface="+mj-lt"/>
              </a:rPr>
              <a:t> </a:t>
            </a:r>
            <a:r>
              <a:rPr lang="en-US" altLang="ja-JP" sz="2000" dirty="0" smtClean="0">
                <a:latin typeface="+mj-lt"/>
              </a:rPr>
              <a:t>configurations.</a:t>
            </a:r>
            <a:endParaRPr kumimoji="1" lang="ja-JP" altLang="en-US" sz="2000" dirty="0">
              <a:latin typeface="+mj-lt"/>
            </a:endParaRPr>
          </a:p>
        </p:txBody>
      </p:sp>
      <p:cxnSp>
        <p:nvCxnSpPr>
          <p:cNvPr id="11" name="直線コネクタ 10"/>
          <p:cNvCxnSpPr/>
          <p:nvPr/>
        </p:nvCxnSpPr>
        <p:spPr>
          <a:xfrm flipV="1">
            <a:off x="2481947" y="2631508"/>
            <a:ext cx="10440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2" name="テキスト ボックス 11"/>
          <p:cNvSpPr txBox="1"/>
          <p:nvPr/>
        </p:nvSpPr>
        <p:spPr>
          <a:xfrm>
            <a:off x="2710217" y="3371009"/>
            <a:ext cx="889987" cy="461665"/>
          </a:xfrm>
          <a:prstGeom prst="rect">
            <a:avLst/>
          </a:prstGeom>
          <a:noFill/>
        </p:spPr>
        <p:txBody>
          <a:bodyPr wrap="none" rtlCol="0">
            <a:spAutoFit/>
          </a:bodyPr>
          <a:lstStyle/>
          <a:p>
            <a:r>
              <a:rPr kumimoji="1" lang="en-US" altLang="ja-JP" sz="2400" b="1" i="1" dirty="0" smtClean="0">
                <a:solidFill>
                  <a:srgbClr val="FF0000"/>
                </a:solidFill>
                <a:latin typeface="Times New Roman" panose="02020603050405020304" pitchFamily="18" charset="0"/>
                <a:cs typeface="Times New Roman" panose="02020603050405020304" pitchFamily="18" charset="0"/>
              </a:rPr>
              <a:t>N</a:t>
            </a:r>
            <a:r>
              <a:rPr kumimoji="1" lang="en-US" altLang="ja-JP" sz="2400" b="1" dirty="0" smtClean="0">
                <a:solidFill>
                  <a:srgbClr val="FF0000"/>
                </a:solidFill>
                <a:latin typeface="Times New Roman" panose="02020603050405020304" pitchFamily="18" charset="0"/>
                <a:ea typeface="Arial Unicode MS" panose="020B0604020202020204" pitchFamily="50" charset="-128"/>
                <a:cs typeface="Times New Roman" panose="02020603050405020304" pitchFamily="18" charset="0"/>
              </a:rPr>
              <a:t>=20</a:t>
            </a:r>
            <a:endParaRPr kumimoji="1" lang="ja-JP" altLang="en-US" sz="2400" b="1" dirty="0">
              <a:solidFill>
                <a:srgbClr val="FF0000"/>
              </a:solidFill>
              <a:latin typeface="Times New Roman" panose="02020603050405020304" pitchFamily="18" charset="0"/>
              <a:ea typeface="Arial Unicode MS" panose="020B0604020202020204" pitchFamily="50" charset="-128"/>
              <a:cs typeface="Times New Roman" panose="02020603050405020304" pitchFamily="18" charset="0"/>
            </a:endParaRPr>
          </a:p>
        </p:txBody>
      </p:sp>
      <p:sp>
        <p:nvSpPr>
          <p:cNvPr id="13" name="正方形/長方形 12"/>
          <p:cNvSpPr/>
          <p:nvPr/>
        </p:nvSpPr>
        <p:spPr>
          <a:xfrm>
            <a:off x="4797071" y="2052795"/>
            <a:ext cx="4254706" cy="4594329"/>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13"/>
          <p:cNvSpPr>
            <a:spLocks noChangeAspect="1"/>
          </p:cNvSpPr>
          <p:nvPr/>
        </p:nvSpPr>
        <p:spPr>
          <a:xfrm>
            <a:off x="4866391" y="2190244"/>
            <a:ext cx="180000" cy="180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円/楕円 14"/>
          <p:cNvSpPr>
            <a:spLocks noChangeAspect="1"/>
          </p:cNvSpPr>
          <p:nvPr/>
        </p:nvSpPr>
        <p:spPr>
          <a:xfrm>
            <a:off x="4870201" y="3714244"/>
            <a:ext cx="180000" cy="180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145788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グループ化 1"/>
          <p:cNvGrpSpPr/>
          <p:nvPr/>
        </p:nvGrpSpPr>
        <p:grpSpPr>
          <a:xfrm>
            <a:off x="3362412" y="2689586"/>
            <a:ext cx="2974138" cy="2780875"/>
            <a:chOff x="287338" y="2820554"/>
            <a:chExt cx="2974138" cy="2780875"/>
          </a:xfrm>
        </p:grpSpPr>
        <p:cxnSp>
          <p:nvCxnSpPr>
            <p:cNvPr id="3" name="直線コネクタ 2"/>
            <p:cNvCxnSpPr/>
            <p:nvPr/>
          </p:nvCxnSpPr>
          <p:spPr>
            <a:xfrm>
              <a:off x="1306288" y="3501101"/>
              <a:ext cx="1640773" cy="93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 name="直線コネクタ 3"/>
            <p:cNvCxnSpPr/>
            <p:nvPr/>
          </p:nvCxnSpPr>
          <p:spPr>
            <a:xfrm>
              <a:off x="1306287" y="4865915"/>
              <a:ext cx="77288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直線コネクタ 4"/>
            <p:cNvCxnSpPr/>
            <p:nvPr/>
          </p:nvCxnSpPr>
          <p:spPr>
            <a:xfrm>
              <a:off x="2079172" y="4702630"/>
              <a:ext cx="77288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直線矢印コネクタ 5"/>
            <p:cNvCxnSpPr/>
            <p:nvPr/>
          </p:nvCxnSpPr>
          <p:spPr>
            <a:xfrm>
              <a:off x="1469567" y="3505773"/>
              <a:ext cx="0" cy="1360142"/>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直線矢印コネクタ 6"/>
            <p:cNvCxnSpPr/>
            <p:nvPr/>
          </p:nvCxnSpPr>
          <p:spPr>
            <a:xfrm>
              <a:off x="2405744" y="3505773"/>
              <a:ext cx="0" cy="1196857"/>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 name="テキスト ボックス 7"/>
            <p:cNvSpPr txBox="1"/>
            <p:nvPr/>
          </p:nvSpPr>
          <p:spPr>
            <a:xfrm>
              <a:off x="2456753" y="3502301"/>
              <a:ext cx="728084" cy="1200329"/>
            </a:xfrm>
            <a:prstGeom prst="rect">
              <a:avLst/>
            </a:prstGeom>
            <a:noFill/>
          </p:spPr>
          <p:txBody>
            <a:bodyPr wrap="none" rtlCol="0">
              <a:spAutoFit/>
            </a:bodyPr>
            <a:lstStyle/>
            <a:p>
              <a:r>
                <a:rPr kumimoji="1" lang="en-US" altLang="ja-JP" sz="2400" dirty="0" smtClean="0"/>
                <a:t>36.7</a:t>
              </a:r>
            </a:p>
            <a:p>
              <a:r>
                <a:rPr lang="en-US" altLang="ja-JP" sz="2400" dirty="0" smtClean="0"/>
                <a:t>M1</a:t>
              </a:r>
            </a:p>
            <a:p>
              <a:r>
                <a:rPr kumimoji="1" lang="en-US" altLang="ja-JP" sz="2400" dirty="0" smtClean="0"/>
                <a:t>1.5</a:t>
              </a:r>
            </a:p>
          </p:txBody>
        </p:sp>
        <p:sp>
          <p:nvSpPr>
            <p:cNvPr id="9" name="テキスト ボックス 8"/>
            <p:cNvSpPr txBox="1"/>
            <p:nvPr/>
          </p:nvSpPr>
          <p:spPr>
            <a:xfrm>
              <a:off x="1390538" y="2820554"/>
              <a:ext cx="1495923" cy="461665"/>
            </a:xfrm>
            <a:prstGeom prst="rect">
              <a:avLst/>
            </a:prstGeom>
            <a:noFill/>
          </p:spPr>
          <p:txBody>
            <a:bodyPr wrap="none" rtlCol="0">
              <a:spAutoFit/>
            </a:bodyPr>
            <a:lstStyle/>
            <a:p>
              <a:pPr algn="ctr"/>
              <a:r>
                <a:rPr kumimoji="1" lang="en-US" altLang="ja-JP" sz="2400" dirty="0" smtClean="0"/>
                <a:t>(1/2-,3/2-)</a:t>
              </a:r>
              <a:endParaRPr kumimoji="1" lang="ja-JP" altLang="en-US" sz="2400" dirty="0"/>
            </a:p>
          </p:txBody>
        </p:sp>
        <p:sp>
          <p:nvSpPr>
            <p:cNvPr id="10" name="テキスト ボックス 9"/>
            <p:cNvSpPr txBox="1"/>
            <p:nvPr/>
          </p:nvSpPr>
          <p:spPr>
            <a:xfrm>
              <a:off x="1291120" y="4844309"/>
              <a:ext cx="768160" cy="461665"/>
            </a:xfrm>
            <a:prstGeom prst="rect">
              <a:avLst/>
            </a:prstGeom>
            <a:noFill/>
          </p:spPr>
          <p:txBody>
            <a:bodyPr wrap="none" rtlCol="0">
              <a:spAutoFit/>
            </a:bodyPr>
            <a:lstStyle/>
            <a:p>
              <a:pPr algn="ctr"/>
              <a:r>
                <a:rPr kumimoji="1" lang="en-US" altLang="ja-JP" sz="2400" dirty="0" smtClean="0"/>
                <a:t>3/2+</a:t>
              </a:r>
              <a:endParaRPr kumimoji="1" lang="ja-JP" altLang="en-US" sz="2400" dirty="0"/>
            </a:p>
          </p:txBody>
        </p:sp>
        <p:sp>
          <p:nvSpPr>
            <p:cNvPr id="11" name="テキスト ボックス 10"/>
            <p:cNvSpPr txBox="1"/>
            <p:nvPr/>
          </p:nvSpPr>
          <p:spPr>
            <a:xfrm>
              <a:off x="1211284" y="5139764"/>
              <a:ext cx="950793" cy="461665"/>
            </a:xfrm>
            <a:prstGeom prst="rect">
              <a:avLst/>
            </a:prstGeom>
            <a:noFill/>
          </p:spPr>
          <p:txBody>
            <a:bodyPr wrap="square" rtlCol="0">
              <a:spAutoFit/>
            </a:bodyPr>
            <a:lstStyle/>
            <a:p>
              <a:pPr algn="ctr"/>
              <a:r>
                <a:rPr kumimoji="1" lang="en-US" altLang="ja-JP" sz="2400" dirty="0" smtClean="0"/>
                <a:t>0.050</a:t>
              </a:r>
              <a:endParaRPr kumimoji="1" lang="ja-JP" altLang="en-US" sz="2400" dirty="0"/>
            </a:p>
          </p:txBody>
        </p:sp>
        <p:sp>
          <p:nvSpPr>
            <p:cNvPr id="12" name="テキスト ボックス 11"/>
            <p:cNvSpPr txBox="1"/>
            <p:nvPr/>
          </p:nvSpPr>
          <p:spPr>
            <a:xfrm>
              <a:off x="2310683" y="3097097"/>
              <a:ext cx="950793" cy="461665"/>
            </a:xfrm>
            <a:prstGeom prst="rect">
              <a:avLst/>
            </a:prstGeom>
            <a:noFill/>
          </p:spPr>
          <p:txBody>
            <a:bodyPr wrap="square" rtlCol="0">
              <a:spAutoFit/>
            </a:bodyPr>
            <a:lstStyle/>
            <a:p>
              <a:pPr algn="ctr"/>
              <a:r>
                <a:rPr kumimoji="1" lang="en-US" altLang="ja-JP" sz="2400" dirty="0" smtClean="0"/>
                <a:t>1.029</a:t>
              </a:r>
            </a:p>
          </p:txBody>
        </p:sp>
        <p:sp>
          <p:nvSpPr>
            <p:cNvPr id="13" name="テキスト ボックス 12"/>
            <p:cNvSpPr txBox="1"/>
            <p:nvPr/>
          </p:nvSpPr>
          <p:spPr>
            <a:xfrm>
              <a:off x="296595" y="3097097"/>
              <a:ext cx="1210588" cy="400110"/>
            </a:xfrm>
            <a:prstGeom prst="rect">
              <a:avLst/>
            </a:prstGeom>
            <a:noFill/>
          </p:spPr>
          <p:txBody>
            <a:bodyPr wrap="none" rtlCol="0">
              <a:spAutoFit/>
            </a:bodyPr>
            <a:lstStyle/>
            <a:p>
              <a:r>
                <a:rPr kumimoji="1" lang="ja-JP" altLang="en-US" sz="2000" dirty="0" smtClean="0"/>
                <a:t>相対強度</a:t>
              </a:r>
              <a:endParaRPr kumimoji="1" lang="ja-JP" altLang="en-US" sz="2000" dirty="0"/>
            </a:p>
          </p:txBody>
        </p:sp>
        <p:sp>
          <p:nvSpPr>
            <p:cNvPr id="14" name="正方形/長方形 13"/>
            <p:cNvSpPr/>
            <p:nvPr/>
          </p:nvSpPr>
          <p:spPr>
            <a:xfrm>
              <a:off x="287338" y="3679914"/>
              <a:ext cx="1162369" cy="400110"/>
            </a:xfrm>
            <a:prstGeom prst="rect">
              <a:avLst/>
            </a:prstGeom>
          </p:spPr>
          <p:txBody>
            <a:bodyPr wrap="none">
              <a:spAutoFit/>
            </a:bodyPr>
            <a:lstStyle/>
            <a:p>
              <a:pPr algn="ctr"/>
              <a:r>
                <a:rPr lang="ja-JP" altLang="en-US" sz="2000" dirty="0" smtClean="0"/>
                <a:t>相対</a:t>
              </a:r>
              <a:r>
                <a:rPr lang="en-US" altLang="ja-JP" sz="2000" dirty="0" err="1" smtClean="0"/>
                <a:t>W.u</a:t>
              </a:r>
              <a:r>
                <a:rPr lang="en-US" altLang="ja-JP" sz="2000" dirty="0" smtClean="0"/>
                <a:t>.</a:t>
              </a:r>
              <a:endParaRPr lang="en-US" altLang="ja-JP" sz="2000" dirty="0"/>
            </a:p>
          </p:txBody>
        </p:sp>
        <p:sp>
          <p:nvSpPr>
            <p:cNvPr id="15" name="テキスト ボックス 14"/>
            <p:cNvSpPr txBox="1"/>
            <p:nvPr/>
          </p:nvSpPr>
          <p:spPr>
            <a:xfrm>
              <a:off x="1428908" y="3563974"/>
              <a:ext cx="495649" cy="1200329"/>
            </a:xfrm>
            <a:prstGeom prst="rect">
              <a:avLst/>
            </a:prstGeom>
            <a:noFill/>
          </p:spPr>
          <p:txBody>
            <a:bodyPr wrap="none" rtlCol="0">
              <a:spAutoFit/>
            </a:bodyPr>
            <a:lstStyle/>
            <a:p>
              <a:r>
                <a:rPr kumimoji="1" lang="en-US" altLang="ja-JP" sz="2400" dirty="0" smtClean="0"/>
                <a:t>1</a:t>
              </a:r>
            </a:p>
            <a:p>
              <a:r>
                <a:rPr lang="en-US" altLang="ja-JP" sz="2400" dirty="0" smtClean="0"/>
                <a:t>E1</a:t>
              </a:r>
            </a:p>
            <a:p>
              <a:r>
                <a:rPr kumimoji="1" lang="en-US" altLang="ja-JP" sz="2400" dirty="0" smtClean="0"/>
                <a:t>1</a:t>
              </a:r>
            </a:p>
          </p:txBody>
        </p:sp>
        <p:sp>
          <p:nvSpPr>
            <p:cNvPr id="16" name="テキスト ボックス 15"/>
            <p:cNvSpPr txBox="1"/>
            <p:nvPr/>
          </p:nvSpPr>
          <p:spPr>
            <a:xfrm>
              <a:off x="1998173" y="4646169"/>
              <a:ext cx="894797" cy="461665"/>
            </a:xfrm>
            <a:prstGeom prst="rect">
              <a:avLst/>
            </a:prstGeom>
            <a:noFill/>
          </p:spPr>
          <p:txBody>
            <a:bodyPr wrap="none" rtlCol="0">
              <a:spAutoFit/>
            </a:bodyPr>
            <a:lstStyle/>
            <a:p>
              <a:pPr algn="ctr"/>
              <a:r>
                <a:rPr kumimoji="1" lang="en-US" altLang="ja-JP" sz="2400" dirty="0" smtClean="0"/>
                <a:t>(3/2-)</a:t>
              </a:r>
              <a:endParaRPr kumimoji="1" lang="ja-JP" altLang="en-US" sz="2400" dirty="0"/>
            </a:p>
          </p:txBody>
        </p:sp>
        <p:sp>
          <p:nvSpPr>
            <p:cNvPr id="17" name="テキスト ボックス 16"/>
            <p:cNvSpPr txBox="1"/>
            <p:nvPr/>
          </p:nvSpPr>
          <p:spPr>
            <a:xfrm>
              <a:off x="2045531" y="4930538"/>
              <a:ext cx="950793" cy="461665"/>
            </a:xfrm>
            <a:prstGeom prst="rect">
              <a:avLst/>
            </a:prstGeom>
            <a:noFill/>
          </p:spPr>
          <p:txBody>
            <a:bodyPr wrap="square" rtlCol="0">
              <a:spAutoFit/>
            </a:bodyPr>
            <a:lstStyle/>
            <a:p>
              <a:pPr algn="ctr"/>
              <a:r>
                <a:rPr kumimoji="1" lang="en-US" altLang="ja-JP" sz="2400" dirty="0" smtClean="0"/>
                <a:t>0.221</a:t>
              </a:r>
              <a:endParaRPr kumimoji="1" lang="ja-JP" altLang="en-US" sz="2400" dirty="0"/>
            </a:p>
          </p:txBody>
        </p:sp>
      </p:grpSp>
      <p:grpSp>
        <p:nvGrpSpPr>
          <p:cNvPr id="34" name="グループ化 33"/>
          <p:cNvGrpSpPr/>
          <p:nvPr/>
        </p:nvGrpSpPr>
        <p:grpSpPr>
          <a:xfrm>
            <a:off x="287338" y="2217342"/>
            <a:ext cx="3207897" cy="3393266"/>
            <a:chOff x="287338" y="2217342"/>
            <a:chExt cx="3207897" cy="3393266"/>
          </a:xfrm>
        </p:grpSpPr>
        <p:cxnSp>
          <p:nvCxnSpPr>
            <p:cNvPr id="35" name="直線コネクタ 34"/>
            <p:cNvCxnSpPr/>
            <p:nvPr/>
          </p:nvCxnSpPr>
          <p:spPr>
            <a:xfrm>
              <a:off x="1211284" y="2813904"/>
              <a:ext cx="1640773" cy="93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直線コネクタ 35"/>
            <p:cNvCxnSpPr/>
            <p:nvPr/>
          </p:nvCxnSpPr>
          <p:spPr>
            <a:xfrm>
              <a:off x="1306287" y="4865915"/>
              <a:ext cx="77288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p:nvPr/>
          </p:nvCxnSpPr>
          <p:spPr>
            <a:xfrm>
              <a:off x="2079172" y="4702630"/>
              <a:ext cx="77288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直線矢印コネクタ 37"/>
            <p:cNvCxnSpPr/>
            <p:nvPr/>
          </p:nvCxnSpPr>
          <p:spPr>
            <a:xfrm>
              <a:off x="1469567" y="2823248"/>
              <a:ext cx="0" cy="2042667"/>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9" name="直線矢印コネクタ 38"/>
            <p:cNvCxnSpPr/>
            <p:nvPr/>
          </p:nvCxnSpPr>
          <p:spPr>
            <a:xfrm>
              <a:off x="2405744" y="2823248"/>
              <a:ext cx="0" cy="1879382"/>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0" name="テキスト ボックス 39"/>
            <p:cNvSpPr txBox="1"/>
            <p:nvPr/>
          </p:nvSpPr>
          <p:spPr>
            <a:xfrm>
              <a:off x="2416093" y="3055552"/>
              <a:ext cx="1079142" cy="1200329"/>
            </a:xfrm>
            <a:prstGeom prst="rect">
              <a:avLst/>
            </a:prstGeom>
            <a:noFill/>
          </p:spPr>
          <p:txBody>
            <a:bodyPr wrap="none" rtlCol="0">
              <a:spAutoFit/>
            </a:bodyPr>
            <a:lstStyle/>
            <a:p>
              <a:r>
                <a:rPr kumimoji="1" lang="en-US" altLang="ja-JP" sz="2400" dirty="0" smtClean="0"/>
                <a:t>2.8</a:t>
              </a:r>
            </a:p>
            <a:p>
              <a:r>
                <a:rPr lang="en-US" altLang="ja-JP" sz="2400" dirty="0" smtClean="0"/>
                <a:t>M1/E1</a:t>
              </a:r>
            </a:p>
            <a:p>
              <a:r>
                <a:rPr kumimoji="1" lang="en-US" altLang="ja-JP" sz="2400" dirty="0" smtClean="0"/>
                <a:t>1.1/1.1</a:t>
              </a:r>
            </a:p>
          </p:txBody>
        </p:sp>
        <p:sp>
          <p:nvSpPr>
            <p:cNvPr id="41" name="テキスト ボックス 40"/>
            <p:cNvSpPr txBox="1"/>
            <p:nvPr/>
          </p:nvSpPr>
          <p:spPr>
            <a:xfrm>
              <a:off x="932443" y="2254129"/>
              <a:ext cx="1495923" cy="461665"/>
            </a:xfrm>
            <a:prstGeom prst="rect">
              <a:avLst/>
            </a:prstGeom>
            <a:noFill/>
          </p:spPr>
          <p:txBody>
            <a:bodyPr wrap="none" rtlCol="0">
              <a:spAutoFit/>
            </a:bodyPr>
            <a:lstStyle/>
            <a:p>
              <a:pPr algn="ctr"/>
              <a:r>
                <a:rPr kumimoji="1" lang="en-US" altLang="ja-JP" sz="2400" dirty="0" smtClean="0"/>
                <a:t>(1/2-,3/2-)</a:t>
              </a:r>
              <a:endParaRPr kumimoji="1" lang="ja-JP" altLang="en-US" sz="2400" dirty="0"/>
            </a:p>
          </p:txBody>
        </p:sp>
        <p:sp>
          <p:nvSpPr>
            <p:cNvPr id="42" name="テキスト ボックス 41"/>
            <p:cNvSpPr txBox="1"/>
            <p:nvPr/>
          </p:nvSpPr>
          <p:spPr>
            <a:xfrm>
              <a:off x="2115463" y="4665143"/>
              <a:ext cx="768160" cy="461665"/>
            </a:xfrm>
            <a:prstGeom prst="rect">
              <a:avLst/>
            </a:prstGeom>
            <a:noFill/>
          </p:spPr>
          <p:txBody>
            <a:bodyPr wrap="none" rtlCol="0">
              <a:spAutoFit/>
            </a:bodyPr>
            <a:lstStyle/>
            <a:p>
              <a:pPr algn="ctr"/>
              <a:r>
                <a:rPr kumimoji="1" lang="en-US" altLang="ja-JP" sz="2400" dirty="0" smtClean="0"/>
                <a:t>3/2+</a:t>
              </a:r>
              <a:endParaRPr kumimoji="1" lang="ja-JP" altLang="en-US" sz="2400" dirty="0"/>
            </a:p>
          </p:txBody>
        </p:sp>
        <p:sp>
          <p:nvSpPr>
            <p:cNvPr id="43" name="テキスト ボックス 42"/>
            <p:cNvSpPr txBox="1"/>
            <p:nvPr/>
          </p:nvSpPr>
          <p:spPr>
            <a:xfrm>
              <a:off x="1324502" y="5148943"/>
              <a:ext cx="950793" cy="461665"/>
            </a:xfrm>
            <a:prstGeom prst="rect">
              <a:avLst/>
            </a:prstGeom>
            <a:noFill/>
          </p:spPr>
          <p:txBody>
            <a:bodyPr wrap="square" rtlCol="0">
              <a:spAutoFit/>
            </a:bodyPr>
            <a:lstStyle/>
            <a:p>
              <a:pPr algn="ctr"/>
              <a:r>
                <a:rPr kumimoji="1" lang="en-US" altLang="ja-JP" sz="2400" dirty="0" smtClean="0"/>
                <a:t>0</a:t>
              </a:r>
              <a:endParaRPr kumimoji="1" lang="ja-JP" altLang="en-US" sz="2400" dirty="0"/>
            </a:p>
          </p:txBody>
        </p:sp>
        <p:sp>
          <p:nvSpPr>
            <p:cNvPr id="44" name="テキスト ボックス 43"/>
            <p:cNvSpPr txBox="1"/>
            <p:nvPr/>
          </p:nvSpPr>
          <p:spPr>
            <a:xfrm>
              <a:off x="2035627" y="4960598"/>
              <a:ext cx="950793" cy="461665"/>
            </a:xfrm>
            <a:prstGeom prst="rect">
              <a:avLst/>
            </a:prstGeom>
            <a:noFill/>
          </p:spPr>
          <p:txBody>
            <a:bodyPr wrap="square" rtlCol="0">
              <a:spAutoFit/>
            </a:bodyPr>
            <a:lstStyle/>
            <a:p>
              <a:pPr algn="ctr"/>
              <a:r>
                <a:rPr kumimoji="1" lang="en-US" altLang="ja-JP" sz="2400" dirty="0" smtClean="0"/>
                <a:t>0.050</a:t>
              </a:r>
              <a:endParaRPr kumimoji="1" lang="ja-JP" altLang="en-US" sz="2400" dirty="0"/>
            </a:p>
          </p:txBody>
        </p:sp>
        <p:sp>
          <p:nvSpPr>
            <p:cNvPr id="45" name="テキスト ボックス 44"/>
            <p:cNvSpPr txBox="1"/>
            <p:nvPr/>
          </p:nvSpPr>
          <p:spPr>
            <a:xfrm>
              <a:off x="2275295" y="2217342"/>
              <a:ext cx="950793" cy="461665"/>
            </a:xfrm>
            <a:prstGeom prst="rect">
              <a:avLst/>
            </a:prstGeom>
            <a:noFill/>
          </p:spPr>
          <p:txBody>
            <a:bodyPr wrap="square" rtlCol="0">
              <a:spAutoFit/>
            </a:bodyPr>
            <a:lstStyle/>
            <a:p>
              <a:pPr algn="ctr"/>
              <a:r>
                <a:rPr kumimoji="1" lang="en-US" altLang="ja-JP" sz="2400" dirty="0" smtClean="0"/>
                <a:t>1.436</a:t>
              </a:r>
              <a:endParaRPr kumimoji="1" lang="ja-JP" altLang="en-US" sz="2400" dirty="0"/>
            </a:p>
          </p:txBody>
        </p:sp>
        <p:sp>
          <p:nvSpPr>
            <p:cNvPr id="46" name="テキスト ボックス 45"/>
            <p:cNvSpPr txBox="1"/>
            <p:nvPr/>
          </p:nvSpPr>
          <p:spPr>
            <a:xfrm>
              <a:off x="296595" y="3097097"/>
              <a:ext cx="1210588" cy="400110"/>
            </a:xfrm>
            <a:prstGeom prst="rect">
              <a:avLst/>
            </a:prstGeom>
            <a:noFill/>
          </p:spPr>
          <p:txBody>
            <a:bodyPr wrap="none" rtlCol="0">
              <a:spAutoFit/>
            </a:bodyPr>
            <a:lstStyle/>
            <a:p>
              <a:r>
                <a:rPr kumimoji="1" lang="ja-JP" altLang="en-US" sz="2000" dirty="0" smtClean="0"/>
                <a:t>相対強度</a:t>
              </a:r>
              <a:endParaRPr kumimoji="1" lang="ja-JP" altLang="en-US" sz="2000" dirty="0"/>
            </a:p>
          </p:txBody>
        </p:sp>
        <p:sp>
          <p:nvSpPr>
            <p:cNvPr id="47" name="正方形/長方形 46"/>
            <p:cNvSpPr/>
            <p:nvPr/>
          </p:nvSpPr>
          <p:spPr>
            <a:xfrm>
              <a:off x="287338" y="3679914"/>
              <a:ext cx="1162369" cy="400110"/>
            </a:xfrm>
            <a:prstGeom prst="rect">
              <a:avLst/>
            </a:prstGeom>
          </p:spPr>
          <p:txBody>
            <a:bodyPr wrap="none">
              <a:spAutoFit/>
            </a:bodyPr>
            <a:lstStyle/>
            <a:p>
              <a:pPr algn="ctr"/>
              <a:r>
                <a:rPr lang="ja-JP" altLang="en-US" sz="2000" dirty="0" smtClean="0"/>
                <a:t>相対</a:t>
              </a:r>
              <a:r>
                <a:rPr lang="en-US" altLang="ja-JP" sz="2000" dirty="0" err="1" smtClean="0"/>
                <a:t>W.u</a:t>
              </a:r>
              <a:r>
                <a:rPr lang="en-US" altLang="ja-JP" sz="2000" dirty="0" smtClean="0"/>
                <a:t>.</a:t>
              </a:r>
              <a:endParaRPr lang="en-US" altLang="ja-JP" sz="2000" dirty="0"/>
            </a:p>
          </p:txBody>
        </p:sp>
        <p:sp>
          <p:nvSpPr>
            <p:cNvPr id="48" name="テキスト ボックス 47"/>
            <p:cNvSpPr txBox="1"/>
            <p:nvPr/>
          </p:nvSpPr>
          <p:spPr>
            <a:xfrm>
              <a:off x="1335311" y="4832864"/>
              <a:ext cx="768160" cy="461665"/>
            </a:xfrm>
            <a:prstGeom prst="rect">
              <a:avLst/>
            </a:prstGeom>
            <a:noFill/>
          </p:spPr>
          <p:txBody>
            <a:bodyPr wrap="none" rtlCol="0">
              <a:spAutoFit/>
            </a:bodyPr>
            <a:lstStyle/>
            <a:p>
              <a:pPr algn="ctr"/>
              <a:r>
                <a:rPr kumimoji="1" lang="en-US" altLang="ja-JP" sz="2400" dirty="0" smtClean="0"/>
                <a:t>1/2+</a:t>
              </a:r>
              <a:endParaRPr kumimoji="1" lang="ja-JP" altLang="en-US" sz="2400" dirty="0"/>
            </a:p>
          </p:txBody>
        </p:sp>
        <p:sp>
          <p:nvSpPr>
            <p:cNvPr id="49" name="テキスト ボックス 48"/>
            <p:cNvSpPr txBox="1"/>
            <p:nvPr/>
          </p:nvSpPr>
          <p:spPr>
            <a:xfrm>
              <a:off x="1471698" y="3044485"/>
              <a:ext cx="1027845" cy="1200329"/>
            </a:xfrm>
            <a:prstGeom prst="rect">
              <a:avLst/>
            </a:prstGeom>
            <a:noFill/>
          </p:spPr>
          <p:txBody>
            <a:bodyPr wrap="none" rtlCol="0">
              <a:spAutoFit/>
            </a:bodyPr>
            <a:lstStyle/>
            <a:p>
              <a:r>
                <a:rPr kumimoji="1" lang="en-US" altLang="ja-JP" sz="2400" dirty="0" smtClean="0"/>
                <a:t>1</a:t>
              </a:r>
            </a:p>
            <a:p>
              <a:r>
                <a:rPr lang="en-US" altLang="ja-JP" sz="2400" dirty="0" smtClean="0"/>
                <a:t>M1/E1</a:t>
              </a:r>
            </a:p>
            <a:p>
              <a:r>
                <a:rPr kumimoji="1" lang="en-US" altLang="ja-JP" sz="2400" dirty="0" smtClean="0"/>
                <a:t>1/1</a:t>
              </a:r>
            </a:p>
          </p:txBody>
        </p:sp>
      </p:grpSp>
      <p:grpSp>
        <p:nvGrpSpPr>
          <p:cNvPr id="62" name="グループ化 61"/>
          <p:cNvGrpSpPr/>
          <p:nvPr/>
        </p:nvGrpSpPr>
        <p:grpSpPr>
          <a:xfrm>
            <a:off x="6616925" y="3107605"/>
            <a:ext cx="2548398" cy="2513511"/>
            <a:chOff x="3666897" y="3097097"/>
            <a:chExt cx="2548398" cy="2513511"/>
          </a:xfrm>
        </p:grpSpPr>
        <p:cxnSp>
          <p:nvCxnSpPr>
            <p:cNvPr id="63" name="直線コネクタ 62"/>
            <p:cNvCxnSpPr/>
            <p:nvPr/>
          </p:nvCxnSpPr>
          <p:spPr>
            <a:xfrm>
              <a:off x="3666897" y="3523524"/>
              <a:ext cx="1640773" cy="93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直線コネクタ 63"/>
            <p:cNvCxnSpPr/>
            <p:nvPr/>
          </p:nvCxnSpPr>
          <p:spPr>
            <a:xfrm>
              <a:off x="3703957" y="4865915"/>
              <a:ext cx="77288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線コネクタ 64"/>
            <p:cNvCxnSpPr/>
            <p:nvPr/>
          </p:nvCxnSpPr>
          <p:spPr>
            <a:xfrm>
              <a:off x="4476842" y="4702630"/>
              <a:ext cx="77288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直線矢印コネクタ 65"/>
            <p:cNvCxnSpPr/>
            <p:nvPr/>
          </p:nvCxnSpPr>
          <p:spPr>
            <a:xfrm>
              <a:off x="3812807" y="3532868"/>
              <a:ext cx="0" cy="1333047"/>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7" name="直線矢印コネクタ 66"/>
            <p:cNvCxnSpPr/>
            <p:nvPr/>
          </p:nvCxnSpPr>
          <p:spPr>
            <a:xfrm>
              <a:off x="4803414" y="3532868"/>
              <a:ext cx="0" cy="1169762"/>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8" name="テキスト ボックス 67"/>
            <p:cNvSpPr txBox="1"/>
            <p:nvPr/>
          </p:nvSpPr>
          <p:spPr>
            <a:xfrm>
              <a:off x="3814344" y="3513110"/>
              <a:ext cx="1027845" cy="1200329"/>
            </a:xfrm>
            <a:prstGeom prst="rect">
              <a:avLst/>
            </a:prstGeom>
            <a:noFill/>
          </p:spPr>
          <p:txBody>
            <a:bodyPr wrap="none" rtlCol="0">
              <a:spAutoFit/>
            </a:bodyPr>
            <a:lstStyle/>
            <a:p>
              <a:r>
                <a:rPr kumimoji="1" lang="en-US" altLang="ja-JP" sz="2400" dirty="0" smtClean="0"/>
                <a:t>1</a:t>
              </a:r>
            </a:p>
            <a:p>
              <a:r>
                <a:rPr lang="en-US" altLang="ja-JP" sz="2400" dirty="0" smtClean="0"/>
                <a:t>M1/E1</a:t>
              </a:r>
            </a:p>
            <a:p>
              <a:r>
                <a:rPr kumimoji="1" lang="en-US" altLang="ja-JP" sz="2400" dirty="0" smtClean="0"/>
                <a:t>1/1</a:t>
              </a:r>
            </a:p>
          </p:txBody>
        </p:sp>
        <p:sp>
          <p:nvSpPr>
            <p:cNvPr id="69" name="テキスト ボックス 68"/>
            <p:cNvSpPr txBox="1"/>
            <p:nvPr/>
          </p:nvSpPr>
          <p:spPr>
            <a:xfrm>
              <a:off x="4825170" y="3542534"/>
              <a:ext cx="1390125" cy="1200329"/>
            </a:xfrm>
            <a:prstGeom prst="rect">
              <a:avLst/>
            </a:prstGeom>
            <a:noFill/>
          </p:spPr>
          <p:txBody>
            <a:bodyPr wrap="none" rtlCol="0">
              <a:spAutoFit/>
            </a:bodyPr>
            <a:lstStyle/>
            <a:p>
              <a:r>
                <a:rPr kumimoji="1" lang="en-US" altLang="ja-JP" sz="2400" dirty="0" smtClean="0"/>
                <a:t>1.2</a:t>
              </a:r>
            </a:p>
            <a:p>
              <a:r>
                <a:rPr kumimoji="1" lang="en-US" altLang="ja-JP" sz="2400" dirty="0" smtClean="0"/>
                <a:t>M1/E1</a:t>
              </a:r>
            </a:p>
            <a:p>
              <a:r>
                <a:rPr kumimoji="1" lang="en-US" altLang="ja-JP" sz="2400" dirty="0" smtClean="0"/>
                <a:t>0.89/0.85</a:t>
              </a:r>
            </a:p>
          </p:txBody>
        </p:sp>
        <p:sp>
          <p:nvSpPr>
            <p:cNvPr id="70" name="テキスト ボックス 69"/>
            <p:cNvSpPr txBox="1"/>
            <p:nvPr/>
          </p:nvSpPr>
          <p:spPr>
            <a:xfrm>
              <a:off x="4513133" y="4665143"/>
              <a:ext cx="768160" cy="461665"/>
            </a:xfrm>
            <a:prstGeom prst="rect">
              <a:avLst/>
            </a:prstGeom>
            <a:noFill/>
          </p:spPr>
          <p:txBody>
            <a:bodyPr wrap="none" rtlCol="0">
              <a:spAutoFit/>
            </a:bodyPr>
            <a:lstStyle/>
            <a:p>
              <a:pPr algn="ctr"/>
              <a:r>
                <a:rPr kumimoji="1" lang="en-US" altLang="ja-JP" sz="2400" dirty="0" smtClean="0"/>
                <a:t>3/2+</a:t>
              </a:r>
              <a:endParaRPr kumimoji="1" lang="ja-JP" altLang="en-US" sz="2400" dirty="0"/>
            </a:p>
          </p:txBody>
        </p:sp>
        <p:sp>
          <p:nvSpPr>
            <p:cNvPr id="71" name="テキスト ボックス 70"/>
            <p:cNvSpPr txBox="1"/>
            <p:nvPr/>
          </p:nvSpPr>
          <p:spPr>
            <a:xfrm>
              <a:off x="3722172" y="5148943"/>
              <a:ext cx="950793" cy="461665"/>
            </a:xfrm>
            <a:prstGeom prst="rect">
              <a:avLst/>
            </a:prstGeom>
            <a:noFill/>
          </p:spPr>
          <p:txBody>
            <a:bodyPr wrap="square" rtlCol="0">
              <a:spAutoFit/>
            </a:bodyPr>
            <a:lstStyle/>
            <a:p>
              <a:pPr algn="ctr"/>
              <a:r>
                <a:rPr kumimoji="1" lang="en-US" altLang="ja-JP" sz="2400" dirty="0" smtClean="0"/>
                <a:t>0</a:t>
              </a:r>
              <a:endParaRPr kumimoji="1" lang="ja-JP" altLang="en-US" sz="2400" dirty="0"/>
            </a:p>
          </p:txBody>
        </p:sp>
        <p:sp>
          <p:nvSpPr>
            <p:cNvPr id="72" name="テキスト ボックス 71"/>
            <p:cNvSpPr txBox="1"/>
            <p:nvPr/>
          </p:nvSpPr>
          <p:spPr>
            <a:xfrm>
              <a:off x="4433297" y="4960598"/>
              <a:ext cx="950793" cy="461665"/>
            </a:xfrm>
            <a:prstGeom prst="rect">
              <a:avLst/>
            </a:prstGeom>
            <a:noFill/>
          </p:spPr>
          <p:txBody>
            <a:bodyPr wrap="square" rtlCol="0">
              <a:spAutoFit/>
            </a:bodyPr>
            <a:lstStyle/>
            <a:p>
              <a:pPr algn="ctr"/>
              <a:r>
                <a:rPr kumimoji="1" lang="en-US" altLang="ja-JP" sz="2400" dirty="0" smtClean="0"/>
                <a:t>0.050</a:t>
              </a:r>
              <a:endParaRPr kumimoji="1" lang="ja-JP" altLang="en-US" sz="2400" dirty="0"/>
            </a:p>
          </p:txBody>
        </p:sp>
        <p:sp>
          <p:nvSpPr>
            <p:cNvPr id="73" name="テキスト ボックス 72"/>
            <p:cNvSpPr txBox="1"/>
            <p:nvPr/>
          </p:nvSpPr>
          <p:spPr>
            <a:xfrm>
              <a:off x="4672965" y="3097097"/>
              <a:ext cx="950793" cy="461665"/>
            </a:xfrm>
            <a:prstGeom prst="rect">
              <a:avLst/>
            </a:prstGeom>
            <a:noFill/>
          </p:spPr>
          <p:txBody>
            <a:bodyPr wrap="square" rtlCol="0">
              <a:spAutoFit/>
            </a:bodyPr>
            <a:lstStyle/>
            <a:p>
              <a:pPr algn="ctr"/>
              <a:r>
                <a:rPr kumimoji="1" lang="en-US" altLang="ja-JP" sz="2400" dirty="0" smtClean="0"/>
                <a:t>0.942</a:t>
              </a:r>
              <a:endParaRPr kumimoji="1" lang="ja-JP" altLang="en-US" sz="2400" dirty="0"/>
            </a:p>
          </p:txBody>
        </p:sp>
        <p:sp>
          <p:nvSpPr>
            <p:cNvPr id="74" name="テキスト ボックス 73"/>
            <p:cNvSpPr txBox="1"/>
            <p:nvPr/>
          </p:nvSpPr>
          <p:spPr>
            <a:xfrm>
              <a:off x="3732981" y="4832864"/>
              <a:ext cx="768160" cy="461665"/>
            </a:xfrm>
            <a:prstGeom prst="rect">
              <a:avLst/>
            </a:prstGeom>
            <a:noFill/>
          </p:spPr>
          <p:txBody>
            <a:bodyPr wrap="none" rtlCol="0">
              <a:spAutoFit/>
            </a:bodyPr>
            <a:lstStyle/>
            <a:p>
              <a:pPr algn="ctr"/>
              <a:r>
                <a:rPr kumimoji="1" lang="en-US" altLang="ja-JP" sz="2400" dirty="0" smtClean="0"/>
                <a:t>1/2+</a:t>
              </a:r>
              <a:endParaRPr kumimoji="1" lang="ja-JP" altLang="en-US" sz="2400" dirty="0"/>
            </a:p>
          </p:txBody>
        </p:sp>
      </p:grpSp>
    </p:spTree>
    <p:extLst>
      <p:ext uri="{BB962C8B-B14F-4D97-AF65-F5344CB8AC3E}">
        <p14:creationId xmlns:p14="http://schemas.microsoft.com/office/powerpoint/2010/main" val="140602880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333487" y="1032296"/>
            <a:ext cx="8573844" cy="368636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 name="図 4"/>
          <p:cNvPicPr>
            <a:picLocks noChangeAspect="1"/>
          </p:cNvPicPr>
          <p:nvPr/>
        </p:nvPicPr>
        <p:blipFill>
          <a:blip r:embed="rId3"/>
          <a:stretch>
            <a:fillRect/>
          </a:stretch>
        </p:blipFill>
        <p:spPr>
          <a:xfrm>
            <a:off x="1224324" y="4892751"/>
            <a:ext cx="7291930" cy="806425"/>
          </a:xfrm>
          <a:prstGeom prst="rect">
            <a:avLst/>
          </a:prstGeom>
        </p:spPr>
      </p:pic>
      <p:sp>
        <p:nvSpPr>
          <p:cNvPr id="6" name="テキスト ボックス 5"/>
          <p:cNvSpPr txBox="1"/>
          <p:nvPr/>
        </p:nvSpPr>
        <p:spPr>
          <a:xfrm>
            <a:off x="1440170" y="509076"/>
            <a:ext cx="7165744" cy="523220"/>
          </a:xfrm>
          <a:prstGeom prst="rect">
            <a:avLst/>
          </a:prstGeom>
          <a:noFill/>
        </p:spPr>
        <p:txBody>
          <a:bodyPr wrap="none" rtlCol="0">
            <a:spAutoFit/>
          </a:bodyPr>
          <a:lstStyle/>
          <a:p>
            <a:r>
              <a:rPr kumimoji="1" lang="en-US" altLang="ja-JP" sz="2800" dirty="0" smtClean="0">
                <a:latin typeface="Arial Unicode MS" panose="020B0604020202020204" pitchFamily="50" charset="-128"/>
                <a:ea typeface="Arial Unicode MS" panose="020B0604020202020204" pitchFamily="50" charset="-128"/>
                <a:cs typeface="Arial Unicode MS" panose="020B0604020202020204" pitchFamily="50" charset="-128"/>
              </a:rPr>
              <a:t>No such high-energy </a:t>
            </a:r>
            <a:r>
              <a:rPr kumimoji="1" lang="en-US" altLang="ja-JP" sz="2800" dirty="0" smtClean="0">
                <a:latin typeface="Symbol" panose="05050102010706020507" pitchFamily="18" charset="2"/>
                <a:ea typeface="Arial Unicode MS" panose="020B0604020202020204" pitchFamily="50" charset="-128"/>
                <a:cs typeface="Arial Unicode MS" panose="020B0604020202020204" pitchFamily="50" charset="-128"/>
              </a:rPr>
              <a:t>g</a:t>
            </a:r>
            <a:r>
              <a:rPr kumimoji="1" lang="en-US" altLang="ja-JP" sz="2800" dirty="0" smtClean="0">
                <a:latin typeface="Arial Unicode MS" panose="020B0604020202020204" pitchFamily="50" charset="-128"/>
                <a:ea typeface="Arial Unicode MS" panose="020B0604020202020204" pitchFamily="50" charset="-128"/>
                <a:cs typeface="Arial Unicode MS" panose="020B0604020202020204" pitchFamily="50" charset="-128"/>
              </a:rPr>
              <a:t>-rays were observed.</a:t>
            </a:r>
            <a:endParaRPr kumimoji="1" lang="ja-JP" altLang="en-US" sz="28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pic>
        <p:nvPicPr>
          <p:cNvPr id="7" name="図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9762" y="1206390"/>
            <a:ext cx="8146152" cy="3512267"/>
          </a:xfrm>
          <a:prstGeom prst="rect">
            <a:avLst/>
          </a:prstGeom>
        </p:spPr>
      </p:pic>
      <p:sp>
        <p:nvSpPr>
          <p:cNvPr id="2" name="テキスト ボックス 1"/>
          <p:cNvSpPr txBox="1"/>
          <p:nvPr/>
        </p:nvSpPr>
        <p:spPr>
          <a:xfrm>
            <a:off x="2490537" y="6100011"/>
            <a:ext cx="5673348" cy="369332"/>
          </a:xfrm>
          <a:prstGeom prst="rect">
            <a:avLst/>
          </a:prstGeom>
          <a:noFill/>
        </p:spPr>
        <p:txBody>
          <a:bodyPr wrap="none" rtlCol="0">
            <a:spAutoFit/>
          </a:bodyPr>
          <a:lstStyle/>
          <a:p>
            <a:r>
              <a:rPr lang="en-US" altLang="ja-JP" dirty="0" smtClean="0">
                <a:latin typeface="Arial Unicode MS" panose="020B0604020202020204" pitchFamily="50" charset="-128"/>
                <a:ea typeface="Arial Unicode MS" panose="020B0604020202020204" pitchFamily="50" charset="-128"/>
                <a:cs typeface="Arial Unicode MS" panose="020B0604020202020204" pitchFamily="50" charset="-128"/>
              </a:rPr>
              <a:t>D</a:t>
            </a:r>
            <a:r>
              <a:rPr kumimoji="1" lang="en-US" altLang="ja-JP" dirty="0" smtClean="0">
                <a:latin typeface="Arial Unicode MS" panose="020B0604020202020204" pitchFamily="50" charset="-128"/>
                <a:ea typeface="Arial Unicode MS" panose="020B0604020202020204" pitchFamily="50" charset="-128"/>
                <a:cs typeface="Arial Unicode MS" panose="020B0604020202020204" pitchFamily="50" charset="-128"/>
              </a:rPr>
              <a:t>etection efficiency with </a:t>
            </a:r>
            <a:r>
              <a:rPr kumimoji="1" lang="en-US" altLang="ja-JP" dirty="0" smtClean="0">
                <a:latin typeface="Symbol" panose="05050102010706020507" pitchFamily="18" charset="2"/>
                <a:ea typeface="Arial Unicode MS" panose="020B0604020202020204" pitchFamily="50" charset="-128"/>
                <a:cs typeface="Arial Unicode MS" panose="020B0604020202020204" pitchFamily="50" charset="-128"/>
              </a:rPr>
              <a:t>b</a:t>
            </a:r>
            <a:r>
              <a:rPr kumimoji="1" lang="en-US" altLang="ja-JP" dirty="0" smtClean="0">
                <a:latin typeface="Arial Unicode MS" panose="020B0604020202020204" pitchFamily="50" charset="-128"/>
                <a:ea typeface="Arial Unicode MS" panose="020B0604020202020204" pitchFamily="50" charset="-128"/>
                <a:cs typeface="Arial Unicode MS" panose="020B0604020202020204" pitchFamily="50" charset="-128"/>
              </a:rPr>
              <a:t>-gate is taken into account. </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4" name="スライド番号プレースホルダー 3"/>
          <p:cNvSpPr>
            <a:spLocks noGrp="1"/>
          </p:cNvSpPr>
          <p:nvPr>
            <p:ph type="sldNum" sz="quarter" idx="4294967295"/>
          </p:nvPr>
        </p:nvSpPr>
        <p:spPr/>
        <p:txBody>
          <a:bodyPr/>
          <a:lstStyle/>
          <a:p>
            <a:fld id="{5C7EEE2D-5C00-4DF6-A47D-E3018D58D5A7}" type="slidenum">
              <a:rPr kumimoji="1" lang="ja-JP" altLang="en-US" smtClean="0"/>
              <a:t>41</a:t>
            </a:fld>
            <a:endParaRPr kumimoji="1" lang="ja-JP" altLang="en-US"/>
          </a:p>
        </p:txBody>
      </p:sp>
    </p:spTree>
    <p:extLst>
      <p:ext uri="{BB962C8B-B14F-4D97-AF65-F5344CB8AC3E}">
        <p14:creationId xmlns:p14="http://schemas.microsoft.com/office/powerpoint/2010/main" val="201568243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テキスト ボックス 4"/>
          <p:cNvSpPr txBox="1">
            <a:spLocks noChangeArrowheads="1"/>
          </p:cNvSpPr>
          <p:nvPr/>
        </p:nvSpPr>
        <p:spPr bwMode="auto">
          <a:xfrm>
            <a:off x="1460500" y="357188"/>
            <a:ext cx="5969000"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3200"/>
              <a:t>In the case of cascade feeding  </a:t>
            </a:r>
            <a:endParaRPr lang="ja-JP" altLang="en-US" sz="3200"/>
          </a:p>
        </p:txBody>
      </p:sp>
      <p:sp>
        <p:nvSpPr>
          <p:cNvPr id="76803" name="テキスト ボックス 5"/>
          <p:cNvSpPr txBox="1">
            <a:spLocks noChangeArrowheads="1"/>
          </p:cNvSpPr>
          <p:nvPr/>
        </p:nvSpPr>
        <p:spPr bwMode="auto">
          <a:xfrm>
            <a:off x="508000" y="1285875"/>
            <a:ext cx="7993063"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Deduced A from </a:t>
            </a:r>
            <a:r>
              <a:rPr lang="en-US" altLang="ja-JP">
                <a:latin typeface="Symbol" panose="05050102010706020507" pitchFamily="18" charset="2"/>
              </a:rPr>
              <a:t>b</a:t>
            </a:r>
            <a:r>
              <a:rPr lang="en-US" altLang="ja-JP"/>
              <a:t>-</a:t>
            </a:r>
            <a:r>
              <a:rPr lang="en-US" altLang="ja-JP">
                <a:latin typeface="Symbol" panose="05050102010706020507" pitchFamily="18" charset="2"/>
              </a:rPr>
              <a:t>g</a:t>
            </a:r>
            <a:r>
              <a:rPr lang="en-US" altLang="ja-JP"/>
              <a:t> coincidence is affected by the feeding from upper levels.</a:t>
            </a:r>
            <a:endParaRPr lang="ja-JP" altLang="en-US"/>
          </a:p>
        </p:txBody>
      </p:sp>
      <p:grpSp>
        <p:nvGrpSpPr>
          <p:cNvPr id="2" name="グループ化 26"/>
          <p:cNvGrpSpPr>
            <a:grpSpLocks/>
          </p:cNvGrpSpPr>
          <p:nvPr/>
        </p:nvGrpSpPr>
        <p:grpSpPr bwMode="auto">
          <a:xfrm>
            <a:off x="4827588" y="2058988"/>
            <a:ext cx="3959225" cy="1941512"/>
            <a:chOff x="4477838" y="2000250"/>
            <a:chExt cx="3959725" cy="1941513"/>
          </a:xfrm>
        </p:grpSpPr>
        <p:pic>
          <p:nvPicPr>
            <p:cNvPr id="7681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94238" y="2511425"/>
              <a:ext cx="3743325" cy="923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6817" name="テキスト ボックス 6"/>
            <p:cNvSpPr txBox="1">
              <a:spLocks noChangeArrowheads="1"/>
            </p:cNvSpPr>
            <p:nvPr/>
          </p:nvSpPr>
          <p:spPr bwMode="auto">
            <a:xfrm>
              <a:off x="5286375" y="3571875"/>
              <a:ext cx="850900"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known</a:t>
              </a:r>
              <a:endParaRPr lang="ja-JP" altLang="en-US"/>
            </a:p>
          </p:txBody>
        </p:sp>
        <p:sp>
          <p:nvSpPr>
            <p:cNvPr id="76818" name="テキスト ボックス 7"/>
            <p:cNvSpPr txBox="1">
              <a:spLocks noChangeArrowheads="1"/>
            </p:cNvSpPr>
            <p:nvPr/>
          </p:nvSpPr>
          <p:spPr bwMode="auto">
            <a:xfrm>
              <a:off x="6678613" y="3571875"/>
              <a:ext cx="1108075"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solidFill>
                    <a:srgbClr val="FF0000"/>
                  </a:solidFill>
                </a:rPr>
                <a:t>unknown</a:t>
              </a:r>
              <a:endParaRPr lang="ja-JP" altLang="en-US">
                <a:solidFill>
                  <a:srgbClr val="FF0000"/>
                </a:solidFill>
              </a:endParaRPr>
            </a:p>
          </p:txBody>
        </p:sp>
        <p:sp>
          <p:nvSpPr>
            <p:cNvPr id="76819" name="テキスト ボックス 8"/>
            <p:cNvSpPr txBox="1">
              <a:spLocks noChangeArrowheads="1"/>
            </p:cNvSpPr>
            <p:nvPr/>
          </p:nvSpPr>
          <p:spPr bwMode="auto">
            <a:xfrm>
              <a:off x="4477838" y="2000250"/>
              <a:ext cx="3466012"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solidFill>
                    <a:srgbClr val="FF0000"/>
                  </a:solidFill>
                </a:rPr>
                <a:t>measured</a:t>
              </a:r>
              <a:r>
                <a:rPr lang="en-US" altLang="ja-JP"/>
                <a:t> from </a:t>
              </a:r>
              <a:r>
                <a:rPr lang="en-US" altLang="ja-JP">
                  <a:latin typeface="Symbol" panose="05050102010706020507" pitchFamily="18" charset="2"/>
                </a:rPr>
                <a:t>b</a:t>
              </a:r>
              <a:r>
                <a:rPr lang="en-US" altLang="ja-JP"/>
                <a:t>-</a:t>
              </a:r>
              <a:r>
                <a:rPr lang="en-US" altLang="ja-JP">
                  <a:latin typeface="Symbol" panose="05050102010706020507" pitchFamily="18" charset="2"/>
                </a:rPr>
                <a:t>g</a:t>
              </a:r>
              <a:r>
                <a:rPr lang="en-US" altLang="ja-JP" baseline="-25000"/>
                <a:t>1</a:t>
              </a:r>
              <a:r>
                <a:rPr lang="en-US" altLang="ja-JP"/>
                <a:t> coincidence</a:t>
              </a:r>
              <a:endParaRPr lang="ja-JP" altLang="en-US"/>
            </a:p>
          </p:txBody>
        </p:sp>
        <p:cxnSp>
          <p:nvCxnSpPr>
            <p:cNvPr id="11" name="直線矢印コネクタ 10"/>
            <p:cNvCxnSpPr/>
            <p:nvPr/>
          </p:nvCxnSpPr>
          <p:spPr>
            <a:xfrm rot="5400000">
              <a:off x="4906535" y="2500303"/>
              <a:ext cx="285750" cy="142893"/>
            </a:xfrm>
            <a:prstGeom prst="straightConnector1">
              <a:avLst/>
            </a:prstGeom>
            <a:ln w="19050">
              <a:solidFill>
                <a:srgbClr val="3711AF"/>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a:stCxn id="76817" idx="0"/>
            </p:cNvCxnSpPr>
            <p:nvPr/>
          </p:nvCxnSpPr>
          <p:spPr>
            <a:xfrm rot="16200000" flipV="1">
              <a:off x="5498751" y="3359146"/>
              <a:ext cx="357188" cy="68271"/>
            </a:xfrm>
            <a:prstGeom prst="straightConnector1">
              <a:avLst/>
            </a:prstGeom>
            <a:ln w="19050">
              <a:solidFill>
                <a:srgbClr val="3711AF"/>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9" name="直線矢印コネクタ 18"/>
            <p:cNvCxnSpPr/>
            <p:nvPr/>
          </p:nvCxnSpPr>
          <p:spPr>
            <a:xfrm rot="16200000" flipV="1">
              <a:off x="7002304" y="3359145"/>
              <a:ext cx="357188" cy="68272"/>
            </a:xfrm>
            <a:prstGeom prst="straightConnector1">
              <a:avLst/>
            </a:prstGeom>
            <a:ln w="19050">
              <a:solidFill>
                <a:srgbClr val="3711AF"/>
              </a:solidFill>
              <a:tailEnd type="stealth" w="lg" len="lg"/>
            </a:ln>
          </p:spPr>
          <p:style>
            <a:lnRef idx="1">
              <a:schemeClr val="accent1"/>
            </a:lnRef>
            <a:fillRef idx="0">
              <a:schemeClr val="accent1"/>
            </a:fillRef>
            <a:effectRef idx="0">
              <a:schemeClr val="accent1"/>
            </a:effectRef>
            <a:fontRef idx="minor">
              <a:schemeClr val="tx1"/>
            </a:fontRef>
          </p:style>
        </p:cxnSp>
      </p:grpSp>
      <p:grpSp>
        <p:nvGrpSpPr>
          <p:cNvPr id="3" name="グループ化 20"/>
          <p:cNvGrpSpPr>
            <a:grpSpLocks/>
          </p:cNvGrpSpPr>
          <p:nvPr/>
        </p:nvGrpSpPr>
        <p:grpSpPr bwMode="auto">
          <a:xfrm>
            <a:off x="4643438" y="4214813"/>
            <a:ext cx="3914775" cy="1785937"/>
            <a:chOff x="4643438" y="4214818"/>
            <a:chExt cx="3914775" cy="1785944"/>
          </a:xfrm>
        </p:grpSpPr>
        <p:pic>
          <p:nvPicPr>
            <p:cNvPr id="7681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3438" y="5143512"/>
              <a:ext cx="3914775" cy="857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 name="下矢印 19"/>
            <p:cNvSpPr>
              <a:spLocks noChangeAspect="1"/>
            </p:cNvSpPr>
            <p:nvPr/>
          </p:nvSpPr>
          <p:spPr>
            <a:xfrm>
              <a:off x="6357938" y="4214818"/>
              <a:ext cx="339725" cy="68421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pic>
        <p:nvPicPr>
          <p:cNvPr id="76806" name="Picture 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0063" y="2786063"/>
            <a:ext cx="3635375" cy="26400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7" name="正方形/長方形 16"/>
          <p:cNvSpPr/>
          <p:nvPr/>
        </p:nvSpPr>
        <p:spPr>
          <a:xfrm>
            <a:off x="285750" y="2143125"/>
            <a:ext cx="4000500" cy="350043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cxnSp>
        <p:nvCxnSpPr>
          <p:cNvPr id="22" name="直線矢印コネクタ 21"/>
          <p:cNvCxnSpPr/>
          <p:nvPr/>
        </p:nvCxnSpPr>
        <p:spPr>
          <a:xfrm rot="5400000">
            <a:off x="2571750" y="3224213"/>
            <a:ext cx="500063" cy="1587"/>
          </a:xfrm>
          <a:prstGeom prst="straightConnector1">
            <a:avLst/>
          </a:prstGeom>
          <a:ln w="1905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grpSp>
        <p:nvGrpSpPr>
          <p:cNvPr id="76809" name="グループ化 25"/>
          <p:cNvGrpSpPr>
            <a:grpSpLocks/>
          </p:cNvGrpSpPr>
          <p:nvPr/>
        </p:nvGrpSpPr>
        <p:grpSpPr bwMode="auto">
          <a:xfrm>
            <a:off x="2674938" y="3022600"/>
            <a:ext cx="296862" cy="295275"/>
            <a:chOff x="2674276" y="2593742"/>
            <a:chExt cx="297327" cy="295339"/>
          </a:xfrm>
        </p:grpSpPr>
        <p:cxnSp>
          <p:nvCxnSpPr>
            <p:cNvPr id="24" name="直線コネクタ 23"/>
            <p:cNvCxnSpPr/>
            <p:nvPr/>
          </p:nvCxnSpPr>
          <p:spPr>
            <a:xfrm rot="16200000" flipH="1">
              <a:off x="2685598" y="2593549"/>
              <a:ext cx="285812" cy="28619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直線コネクタ 24"/>
            <p:cNvCxnSpPr/>
            <p:nvPr/>
          </p:nvCxnSpPr>
          <p:spPr>
            <a:xfrm rot="10800000" flipH="1">
              <a:off x="2674276" y="2603269"/>
              <a:ext cx="286198" cy="28581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76810" name="Picture 1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36638" y="3786188"/>
            <a:ext cx="430212" cy="385762"/>
          </a:xfrm>
          <a:prstGeom prst="rect">
            <a:avLst/>
          </a:prstGeom>
          <a:noFill/>
          <a:ln w="9525">
            <a:solidFill>
              <a:srgbClr val="FF0000"/>
            </a:solidFill>
            <a:miter lim="800000"/>
            <a:headEnd/>
            <a:tailEnd/>
          </a:ln>
          <a:extLst>
            <a:ext uri="{909E8E84-426E-40dd-AFC4-6F175D3DCCD1}">
              <a14:hiddenFill xmlns:a14="http://schemas.microsoft.com/office/drawing/2010/main" xmlns="">
                <a:solidFill>
                  <a:srgbClr val="FFFFFF"/>
                </a:solidFill>
              </a14:hiddenFill>
            </a:ext>
          </a:extLst>
        </p:spPr>
      </p:pic>
      <p:pic>
        <p:nvPicPr>
          <p:cNvPr id="76811" name="Picture 2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09750" y="2500313"/>
            <a:ext cx="476250" cy="401637"/>
          </a:xfrm>
          <a:prstGeom prst="rect">
            <a:avLst/>
          </a:prstGeom>
          <a:noFill/>
          <a:ln w="9525">
            <a:solidFill>
              <a:srgbClr val="FF0000"/>
            </a:solidFill>
            <a:miter lim="800000"/>
            <a:headEnd/>
            <a:tailEnd/>
          </a:ln>
          <a:extLst>
            <a:ext uri="{909E8E84-426E-40dd-AFC4-6F175D3DCCD1}">
              <a14:hiddenFill xmlns:a14="http://schemas.microsoft.com/office/drawing/2010/main" xmlns="">
                <a:solidFill>
                  <a:srgbClr val="FFFFFF"/>
                </a:solidFill>
              </a14:hiddenFill>
            </a:ext>
          </a:extLst>
        </p:spPr>
      </p:pic>
      <p:sp>
        <p:nvSpPr>
          <p:cNvPr id="4" name="スライド番号プレースホルダー 3"/>
          <p:cNvSpPr>
            <a:spLocks noGrp="1"/>
          </p:cNvSpPr>
          <p:nvPr>
            <p:ph type="sldNum" sz="quarter" idx="12"/>
          </p:nvPr>
        </p:nvSpPr>
        <p:spPr/>
        <p:txBody>
          <a:bodyPr/>
          <a:lstStyle/>
          <a:p>
            <a:fld id="{5C7EEE2D-5C00-4DF6-A47D-E3018D58D5A7}" type="slidenum">
              <a:rPr kumimoji="1" lang="ja-JP" altLang="en-US" smtClean="0"/>
              <a:t>42</a:t>
            </a:fld>
            <a:endParaRPr kumimoji="1" lang="ja-JP" altLang="en-US"/>
          </a:p>
        </p:txBody>
      </p:sp>
    </p:spTree>
    <p:extLst>
      <p:ext uri="{BB962C8B-B14F-4D97-AF65-F5344CB8AC3E}">
        <p14:creationId xmlns:p14="http://schemas.microsoft.com/office/powerpoint/2010/main" val="256683466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ext Box 4"/>
          <p:cNvSpPr txBox="1">
            <a:spLocks noChangeArrowheads="1"/>
          </p:cNvSpPr>
          <p:nvPr/>
        </p:nvSpPr>
        <p:spPr bwMode="auto">
          <a:xfrm>
            <a:off x="208138" y="1991137"/>
            <a:ext cx="5614988" cy="35394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endParaRPr lang="en-US" altLang="ja-JP" sz="2800" dirty="0"/>
          </a:p>
          <a:p>
            <a:pPr algn="l" eaLnBrk="1" hangingPunct="1"/>
            <a:r>
              <a:rPr lang="en-US" altLang="ja-JP" sz="2800" baseline="30000" dirty="0"/>
              <a:t>8</a:t>
            </a:r>
            <a:r>
              <a:rPr lang="en-US" altLang="ja-JP" sz="2800" dirty="0"/>
              <a:t>Li: 80%, </a:t>
            </a:r>
            <a:r>
              <a:rPr lang="en-US" altLang="ja-JP" sz="2800" baseline="30000" dirty="0"/>
              <a:t>9</a:t>
            </a:r>
            <a:r>
              <a:rPr lang="en-US" altLang="ja-JP" sz="2800" dirty="0"/>
              <a:t>Li: 56%, </a:t>
            </a:r>
            <a:r>
              <a:rPr lang="en-US" altLang="ja-JP" sz="2800" baseline="30000" dirty="0"/>
              <a:t>11</a:t>
            </a:r>
            <a:r>
              <a:rPr lang="en-US" altLang="ja-JP" sz="2800" dirty="0"/>
              <a:t>LI: 55%, </a:t>
            </a:r>
          </a:p>
          <a:p>
            <a:pPr algn="l" eaLnBrk="1" hangingPunct="1"/>
            <a:r>
              <a:rPr lang="en-US" altLang="ja-JP" sz="2800" dirty="0"/>
              <a:t> </a:t>
            </a:r>
          </a:p>
          <a:p>
            <a:pPr algn="l" eaLnBrk="1" hangingPunct="1"/>
            <a:r>
              <a:rPr lang="en-US" altLang="ja-JP" sz="2800" baseline="30000" dirty="0"/>
              <a:t>20</a:t>
            </a:r>
            <a:r>
              <a:rPr lang="en-US" altLang="ja-JP" sz="2800" dirty="0"/>
              <a:t>Na: 57%, </a:t>
            </a:r>
            <a:r>
              <a:rPr lang="en-US" altLang="ja-JP" sz="2800" baseline="30000" dirty="0"/>
              <a:t>21</a:t>
            </a:r>
            <a:r>
              <a:rPr lang="en-US" altLang="ja-JP" sz="2800" dirty="0"/>
              <a:t>Na: 56%, </a:t>
            </a:r>
            <a:r>
              <a:rPr lang="en-US" altLang="ja-JP" sz="2800" baseline="30000" dirty="0"/>
              <a:t>26</a:t>
            </a:r>
            <a:r>
              <a:rPr lang="en-US" altLang="ja-JP" sz="2800" dirty="0"/>
              <a:t>Na: 55%,</a:t>
            </a:r>
          </a:p>
          <a:p>
            <a:pPr algn="l" eaLnBrk="1" hangingPunct="1"/>
            <a:r>
              <a:rPr lang="en-US" altLang="ja-JP" sz="2800" dirty="0"/>
              <a:t> </a:t>
            </a:r>
            <a:r>
              <a:rPr lang="en-US" altLang="ja-JP" sz="2800" baseline="30000" dirty="0"/>
              <a:t>27</a:t>
            </a:r>
            <a:r>
              <a:rPr lang="en-US" altLang="ja-JP" sz="2800" dirty="0"/>
              <a:t>Na: 51%, </a:t>
            </a:r>
            <a:r>
              <a:rPr lang="en-US" altLang="ja-JP" sz="2800" baseline="30000" dirty="0"/>
              <a:t>28</a:t>
            </a:r>
            <a:r>
              <a:rPr lang="en-US" altLang="ja-JP" sz="2800" dirty="0"/>
              <a:t>Na: 45%,</a:t>
            </a:r>
          </a:p>
          <a:p>
            <a:pPr algn="l" eaLnBrk="1" hangingPunct="1"/>
            <a:endParaRPr lang="en-US" altLang="ja-JP" sz="2800" dirty="0"/>
          </a:p>
          <a:p>
            <a:pPr algn="l" eaLnBrk="1" hangingPunct="1"/>
            <a:r>
              <a:rPr lang="en-US" altLang="ja-JP" sz="2800" dirty="0"/>
              <a:t> </a:t>
            </a:r>
            <a:r>
              <a:rPr lang="en-US" altLang="ja-JP" sz="2800" baseline="30000" dirty="0"/>
              <a:t>28</a:t>
            </a:r>
            <a:r>
              <a:rPr lang="en-US" altLang="ja-JP" sz="2800" dirty="0"/>
              <a:t>Na: 28%,  </a:t>
            </a:r>
            <a:r>
              <a:rPr lang="en-US" altLang="ja-JP" sz="2800" baseline="30000" dirty="0"/>
              <a:t>29</a:t>
            </a:r>
            <a:r>
              <a:rPr lang="en-US" altLang="ja-JP" sz="2800" dirty="0"/>
              <a:t>Na: 36</a:t>
            </a:r>
            <a:r>
              <a:rPr lang="en-US" altLang="ja-JP" sz="2800" dirty="0" smtClean="0"/>
              <a:t>%, </a:t>
            </a:r>
          </a:p>
          <a:p>
            <a:pPr algn="l" eaLnBrk="1" hangingPunct="1"/>
            <a:r>
              <a:rPr lang="en-US" altLang="ja-JP" sz="2800" baseline="30000" dirty="0"/>
              <a:t> </a:t>
            </a:r>
            <a:r>
              <a:rPr lang="en-US" altLang="ja-JP" sz="2800" baseline="30000" dirty="0" smtClean="0"/>
              <a:t> 30</a:t>
            </a:r>
            <a:r>
              <a:rPr lang="en-US" altLang="ja-JP" sz="2800" dirty="0" smtClean="0"/>
              <a:t>Na</a:t>
            </a:r>
            <a:r>
              <a:rPr lang="en-US" altLang="ja-JP" sz="2800" dirty="0"/>
              <a:t>: </a:t>
            </a:r>
            <a:r>
              <a:rPr lang="en-US" altLang="ja-JP" sz="2800" dirty="0" smtClean="0"/>
              <a:t>31%,  </a:t>
            </a:r>
            <a:r>
              <a:rPr lang="en-US" altLang="ja-JP" sz="2800" baseline="30000" dirty="0" smtClean="0"/>
              <a:t>31</a:t>
            </a:r>
            <a:r>
              <a:rPr lang="en-US" altLang="ja-JP" sz="2800" dirty="0" smtClean="0"/>
              <a:t>Na</a:t>
            </a:r>
            <a:r>
              <a:rPr lang="en-US" altLang="ja-JP" sz="2800" dirty="0"/>
              <a:t>: </a:t>
            </a:r>
            <a:r>
              <a:rPr lang="en-US" altLang="ja-JP" sz="2800" dirty="0" smtClean="0"/>
              <a:t>32%</a:t>
            </a:r>
            <a:endParaRPr lang="en-US" altLang="ja-JP" sz="2800" dirty="0"/>
          </a:p>
        </p:txBody>
      </p:sp>
      <p:sp>
        <p:nvSpPr>
          <p:cNvPr id="407557" name="Rectangle 5"/>
          <p:cNvSpPr>
            <a:spLocks noChangeArrowheads="1"/>
          </p:cNvSpPr>
          <p:nvPr/>
        </p:nvSpPr>
        <p:spPr bwMode="auto">
          <a:xfrm>
            <a:off x="2559050" y="357188"/>
            <a:ext cx="4029075" cy="703262"/>
          </a:xfrm>
          <a:prstGeom prst="rect">
            <a:avLst/>
          </a:prstGeom>
          <a:solidFill>
            <a:srgbClr val="E1FFEA"/>
          </a:solidFill>
          <a:ln w="9525">
            <a:solidFill>
              <a:schemeClr val="tx1"/>
            </a:solidFill>
            <a:miter lim="800000"/>
            <a:headEnd/>
            <a:tailEnd/>
          </a:ln>
          <a:effectLst>
            <a:outerShdw dist="35921" dir="2700000" algn="ctr" rotWithShape="0">
              <a:schemeClr val="bg2"/>
            </a:outerShdw>
          </a:effectLst>
        </p:spPr>
        <p:txBody>
          <a:bodyPr wrap="none" anchor="ctr"/>
          <a:lstStyle/>
          <a:p>
            <a:pPr algn="ctr">
              <a:defRPr/>
            </a:pPr>
            <a:r>
              <a:rPr lang="en-US" altLang="ja-JP" sz="2800">
                <a:latin typeface="Arial" charset="0"/>
              </a:rPr>
              <a:t>Achieved polarization  </a:t>
            </a:r>
          </a:p>
        </p:txBody>
      </p:sp>
      <p:sp>
        <p:nvSpPr>
          <p:cNvPr id="82949" name="テキスト ボックス 4"/>
          <p:cNvSpPr txBox="1">
            <a:spLocks noChangeArrowheads="1"/>
          </p:cNvSpPr>
          <p:nvPr/>
        </p:nvSpPr>
        <p:spPr bwMode="auto">
          <a:xfrm>
            <a:off x="857250" y="1500188"/>
            <a:ext cx="2290763"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Phil Levy @TRIUMF</a:t>
            </a:r>
            <a:endParaRPr lang="ja-JP" altLang="en-US"/>
          </a:p>
        </p:txBody>
      </p:sp>
      <p:sp>
        <p:nvSpPr>
          <p:cNvPr id="82950" name="テキスト ボックス 5"/>
          <p:cNvSpPr txBox="1">
            <a:spLocks noChangeArrowheads="1"/>
          </p:cNvSpPr>
          <p:nvPr/>
        </p:nvSpPr>
        <p:spPr bwMode="auto">
          <a:xfrm>
            <a:off x="6002630" y="3419151"/>
            <a:ext cx="3108608" cy="9233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r>
              <a:rPr lang="en-US" altLang="ja-JP" dirty="0"/>
              <a:t>Corrected for spin-relaxation</a:t>
            </a:r>
          </a:p>
          <a:p>
            <a:pPr algn="l" eaLnBrk="1" hangingPunct="1"/>
            <a:r>
              <a:rPr lang="en-US" altLang="ja-JP" dirty="0"/>
              <a:t>K. </a:t>
            </a:r>
            <a:r>
              <a:rPr lang="en-US" altLang="ja-JP" dirty="0" err="1"/>
              <a:t>Minamisonno</a:t>
            </a:r>
            <a:r>
              <a:rPr lang="en-US" altLang="ja-JP" dirty="0"/>
              <a:t> et al.,</a:t>
            </a:r>
          </a:p>
          <a:p>
            <a:pPr algn="l" eaLnBrk="1" hangingPunct="1"/>
            <a:r>
              <a:rPr lang="en-US" altLang="ja-JP" dirty="0" err="1"/>
              <a:t>Nucl</a:t>
            </a:r>
            <a:r>
              <a:rPr lang="en-US" altLang="ja-JP" dirty="0"/>
              <a:t>. Phys. A746(2004)673c</a:t>
            </a:r>
            <a:endParaRPr lang="ja-JP" altLang="en-US" dirty="0"/>
          </a:p>
        </p:txBody>
      </p:sp>
      <p:sp>
        <p:nvSpPr>
          <p:cNvPr id="82951" name="テキスト ボックス 6"/>
          <p:cNvSpPr txBox="1">
            <a:spLocks noChangeArrowheads="1"/>
          </p:cNvSpPr>
          <p:nvPr/>
        </p:nvSpPr>
        <p:spPr bwMode="auto">
          <a:xfrm>
            <a:off x="5823126" y="4626837"/>
            <a:ext cx="3467616"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r>
              <a:rPr lang="en-US" altLang="ja-JP" dirty="0"/>
              <a:t>Uncorrected for </a:t>
            </a:r>
            <a:r>
              <a:rPr lang="en-US" altLang="ja-JP" dirty="0" smtClean="0"/>
              <a:t>spin-relaxation, </a:t>
            </a:r>
          </a:p>
          <a:p>
            <a:pPr algn="l" eaLnBrk="1" hangingPunct="1"/>
            <a:r>
              <a:rPr lang="en-US" altLang="ja-JP" dirty="0" smtClean="0"/>
              <a:t>attenuation due to solid angle</a:t>
            </a:r>
            <a:endParaRPr lang="en-US" altLang="ja-JP" dirty="0"/>
          </a:p>
        </p:txBody>
      </p:sp>
      <p:sp>
        <p:nvSpPr>
          <p:cNvPr id="2" name="スライド番号プレースホルダー 1"/>
          <p:cNvSpPr>
            <a:spLocks noGrp="1"/>
          </p:cNvSpPr>
          <p:nvPr>
            <p:ph type="sldNum" sz="quarter" idx="12"/>
          </p:nvPr>
        </p:nvSpPr>
        <p:spPr/>
        <p:txBody>
          <a:bodyPr/>
          <a:lstStyle/>
          <a:p>
            <a:fld id="{5C7EEE2D-5C00-4DF6-A47D-E3018D58D5A7}" type="slidenum">
              <a:rPr kumimoji="1" lang="ja-JP" altLang="en-US" smtClean="0"/>
              <a:t>43</a:t>
            </a:fld>
            <a:endParaRPr kumimoji="1" lang="ja-JP" altLang="en-US"/>
          </a:p>
        </p:txBody>
      </p:sp>
    </p:spTree>
    <p:extLst>
      <p:ext uri="{BB962C8B-B14F-4D97-AF65-F5344CB8AC3E}">
        <p14:creationId xmlns:p14="http://schemas.microsoft.com/office/powerpoint/2010/main" val="481129228"/>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Spin Relaxation</a:t>
            </a:r>
            <a:endParaRPr kumimoji="1" lang="ja-JP" altLang="en-US" dirty="0"/>
          </a:p>
        </p:txBody>
      </p:sp>
      <p:pic>
        <p:nvPicPr>
          <p:cNvPr id="4" name="コンテンツ プレースホルダー 3"/>
          <p:cNvPicPr>
            <a:picLocks noGrp="1" noChangeAspect="1"/>
          </p:cNvPicPr>
          <p:nvPr>
            <p:ph idx="1"/>
          </p:nvPr>
        </p:nvPicPr>
        <p:blipFill rotWithShape="1">
          <a:blip r:embed="rId3" cstate="email">
            <a:extLst>
              <a:ext uri="{28A0092B-C50C-407E-A947-70E740481C1C}">
                <a14:useLocalDpi xmlns:a14="http://schemas.microsoft.com/office/drawing/2010/main"/>
              </a:ext>
            </a:extLst>
          </a:blip>
          <a:srcRect/>
          <a:stretch/>
        </p:blipFill>
        <p:spPr>
          <a:xfrm>
            <a:off x="4758684" y="1410842"/>
            <a:ext cx="3941709" cy="5314194"/>
          </a:xfrm>
          <a:prstGeom prst="rect">
            <a:avLst/>
          </a:prstGeom>
        </p:spPr>
      </p:pic>
      <p:sp>
        <p:nvSpPr>
          <p:cNvPr id="6" name="テキスト ボックス 5"/>
          <p:cNvSpPr txBox="1"/>
          <p:nvPr/>
        </p:nvSpPr>
        <p:spPr>
          <a:xfrm>
            <a:off x="5761608" y="6445188"/>
            <a:ext cx="184731" cy="369332"/>
          </a:xfrm>
          <a:prstGeom prst="rect">
            <a:avLst/>
          </a:prstGeom>
          <a:noFill/>
        </p:spPr>
        <p:txBody>
          <a:bodyPr wrap="none" rtlCol="0">
            <a:spAutoFit/>
          </a:bodyPr>
          <a:lstStyle/>
          <a:p>
            <a:endParaRPr kumimoji="1" lang="ja-JP" altLang="en-US" dirty="0"/>
          </a:p>
        </p:txBody>
      </p:sp>
      <p:sp>
        <p:nvSpPr>
          <p:cNvPr id="5" name="テキスト ボックス 4"/>
          <p:cNvSpPr txBox="1"/>
          <p:nvPr/>
        </p:nvSpPr>
        <p:spPr>
          <a:xfrm>
            <a:off x="1512798" y="2510847"/>
            <a:ext cx="2106667" cy="830997"/>
          </a:xfrm>
          <a:prstGeom prst="rect">
            <a:avLst/>
          </a:prstGeom>
          <a:noFill/>
        </p:spPr>
        <p:txBody>
          <a:bodyPr wrap="none" rtlCol="0">
            <a:spAutoFit/>
          </a:bodyPr>
          <a:lstStyle/>
          <a:p>
            <a:r>
              <a:rPr kumimoji="1" lang="en-US" altLang="ja-JP" sz="2400" baseline="30000" smtClean="0"/>
              <a:t>20</a:t>
            </a:r>
            <a:r>
              <a:rPr kumimoji="1" lang="en-US" altLang="ja-JP" sz="2400" smtClean="0"/>
              <a:t>Na  22.0(19) s</a:t>
            </a:r>
          </a:p>
          <a:p>
            <a:r>
              <a:rPr lang="en-US" altLang="ja-JP" sz="2400" baseline="30000" smtClean="0"/>
              <a:t>26</a:t>
            </a:r>
            <a:r>
              <a:rPr lang="en-US" altLang="ja-JP" sz="2400" smtClean="0"/>
              <a:t>Na  0.78(8) s</a:t>
            </a:r>
            <a:endParaRPr kumimoji="1" lang="ja-JP" altLang="en-US" sz="2400" dirty="0"/>
          </a:p>
        </p:txBody>
      </p:sp>
      <p:sp>
        <p:nvSpPr>
          <p:cNvPr id="7" name="正方形/長方形 6"/>
          <p:cNvSpPr/>
          <p:nvPr/>
        </p:nvSpPr>
        <p:spPr>
          <a:xfrm>
            <a:off x="296148" y="5983523"/>
            <a:ext cx="3804503" cy="646331"/>
          </a:xfrm>
          <a:prstGeom prst="rect">
            <a:avLst/>
          </a:prstGeom>
        </p:spPr>
        <p:txBody>
          <a:bodyPr wrap="none">
            <a:spAutoFit/>
          </a:bodyPr>
          <a:lstStyle/>
          <a:p>
            <a:r>
              <a:rPr lang="en-US" altLang="ja-JP" dirty="0" smtClean="0"/>
              <a:t>K. </a:t>
            </a:r>
            <a:r>
              <a:rPr lang="en-US" altLang="ja-JP" dirty="0" err="1" smtClean="0"/>
              <a:t>Minamizono</a:t>
            </a:r>
            <a:r>
              <a:rPr lang="en-US" altLang="ja-JP" dirty="0" smtClean="0"/>
              <a:t> et al. </a:t>
            </a:r>
          </a:p>
          <a:p>
            <a:r>
              <a:rPr lang="ja-JP" altLang="en-US" dirty="0" smtClean="0"/>
              <a:t>Hyperﬁne </a:t>
            </a:r>
            <a:r>
              <a:rPr lang="ja-JP" altLang="en-US" dirty="0"/>
              <a:t>Interactions </a:t>
            </a:r>
            <a:r>
              <a:rPr lang="en-US" altLang="ja-JP" dirty="0" smtClean="0"/>
              <a:t>159, 261 </a:t>
            </a:r>
            <a:r>
              <a:rPr lang="ja-JP" altLang="en-US" dirty="0" smtClean="0"/>
              <a:t>(</a:t>
            </a:r>
            <a:r>
              <a:rPr lang="ja-JP" altLang="en-US" dirty="0"/>
              <a:t>2004</a:t>
            </a:r>
            <a:r>
              <a:rPr lang="ja-JP" altLang="en-US" dirty="0" smtClean="0"/>
              <a:t>)</a:t>
            </a:r>
            <a:endParaRPr lang="ja-JP" altLang="en-US" dirty="0"/>
          </a:p>
        </p:txBody>
      </p:sp>
      <p:sp>
        <p:nvSpPr>
          <p:cNvPr id="8" name="テキスト ボックス 7"/>
          <p:cNvSpPr txBox="1"/>
          <p:nvPr/>
        </p:nvSpPr>
        <p:spPr>
          <a:xfrm>
            <a:off x="772357" y="1929415"/>
            <a:ext cx="2275495" cy="523220"/>
          </a:xfrm>
          <a:prstGeom prst="rect">
            <a:avLst/>
          </a:prstGeom>
          <a:noFill/>
        </p:spPr>
        <p:txBody>
          <a:bodyPr wrap="none" rtlCol="0">
            <a:spAutoFit/>
          </a:bodyPr>
          <a:lstStyle/>
          <a:p>
            <a:r>
              <a:rPr lang="en-US" altLang="ja-JP" sz="2800" dirty="0" smtClean="0"/>
              <a:t>Pt     B</a:t>
            </a:r>
            <a:r>
              <a:rPr lang="en-US" altLang="ja-JP" sz="2800" baseline="-25000" dirty="0" smtClean="0"/>
              <a:t>0</a:t>
            </a:r>
            <a:r>
              <a:rPr lang="en-US" altLang="ja-JP" sz="2800" dirty="0" smtClean="0"/>
              <a:t> = 0.5 T</a:t>
            </a:r>
            <a:endParaRPr kumimoji="1" lang="ja-JP" altLang="en-US" sz="2800" dirty="0"/>
          </a:p>
        </p:txBody>
      </p:sp>
      <p:sp>
        <p:nvSpPr>
          <p:cNvPr id="10" name="テキスト ボックス 9"/>
          <p:cNvSpPr txBox="1"/>
          <p:nvPr/>
        </p:nvSpPr>
        <p:spPr>
          <a:xfrm>
            <a:off x="772357" y="3581405"/>
            <a:ext cx="3089307" cy="830997"/>
          </a:xfrm>
          <a:prstGeom prst="rect">
            <a:avLst/>
          </a:prstGeom>
          <a:noFill/>
        </p:spPr>
        <p:txBody>
          <a:bodyPr wrap="none" rtlCol="0">
            <a:spAutoFit/>
          </a:bodyPr>
          <a:lstStyle/>
          <a:p>
            <a:r>
              <a:rPr kumimoji="1" lang="en-US" altLang="ja-JP" sz="2400" dirty="0" err="1" smtClean="0"/>
              <a:t>Korringa’s</a:t>
            </a:r>
            <a:r>
              <a:rPr kumimoji="1" lang="en-US" altLang="ja-JP" sz="2400" dirty="0" smtClean="0"/>
              <a:t> relation</a:t>
            </a:r>
            <a:r>
              <a:rPr lang="en-US" altLang="ja-JP" sz="2400" dirty="0"/>
              <a:t/>
            </a:r>
            <a:br>
              <a:rPr lang="en-US" altLang="ja-JP" sz="2400" dirty="0"/>
            </a:br>
            <a:r>
              <a:rPr lang="en-US" altLang="ja-JP" sz="2400" dirty="0" smtClean="0"/>
              <a:t>	T</a:t>
            </a:r>
            <a:r>
              <a:rPr lang="en-US" altLang="ja-JP" sz="2400" baseline="-25000" dirty="0" smtClean="0"/>
              <a:t>1</a:t>
            </a:r>
            <a:r>
              <a:rPr lang="en-US" altLang="ja-JP" sz="2400" dirty="0" smtClean="0"/>
              <a:t>×T </a:t>
            </a:r>
            <a:r>
              <a:rPr lang="ja-JP" altLang="en-US" sz="2400" dirty="0" smtClean="0"/>
              <a:t>∝ </a:t>
            </a:r>
            <a:r>
              <a:rPr lang="en-US" altLang="ja-JP" sz="2400" dirty="0"/>
              <a:t>(</a:t>
            </a:r>
            <a:r>
              <a:rPr lang="en-US" altLang="ja-JP" sz="2400" i="1" dirty="0" err="1" smtClean="0"/>
              <a:t>Ih</a:t>
            </a:r>
            <a:r>
              <a:rPr lang="en-US" altLang="ja-JP" sz="2400" dirty="0" smtClean="0"/>
              <a:t>/</a:t>
            </a:r>
            <a:r>
              <a:rPr lang="en-US" altLang="ja-JP" sz="2400" dirty="0" smtClean="0">
                <a:latin typeface="Symbol" panose="05050102010706020507" pitchFamily="18" charset="2"/>
                <a:ea typeface="Adobe Fan Heiti Std B" panose="020B0700000000000000" pitchFamily="34" charset="-128"/>
              </a:rPr>
              <a:t>m</a:t>
            </a:r>
            <a:r>
              <a:rPr lang="en-US" altLang="ja-JP" sz="2400" dirty="0" smtClean="0"/>
              <a:t>)</a:t>
            </a:r>
            <a:r>
              <a:rPr lang="en-US" altLang="ja-JP" sz="2400" baseline="30000" dirty="0" smtClean="0"/>
              <a:t>2</a:t>
            </a:r>
            <a:endParaRPr kumimoji="1" lang="ja-JP" altLang="en-US" sz="2400" baseline="30000" dirty="0"/>
          </a:p>
        </p:txBody>
      </p:sp>
      <p:sp>
        <p:nvSpPr>
          <p:cNvPr id="12" name="テキスト ボックス 11"/>
          <p:cNvSpPr txBox="1"/>
          <p:nvPr/>
        </p:nvSpPr>
        <p:spPr>
          <a:xfrm>
            <a:off x="1664474" y="4657263"/>
            <a:ext cx="1778051" cy="830997"/>
          </a:xfrm>
          <a:prstGeom prst="rect">
            <a:avLst/>
          </a:prstGeom>
          <a:noFill/>
        </p:spPr>
        <p:txBody>
          <a:bodyPr wrap="none" rtlCol="0">
            <a:spAutoFit/>
          </a:bodyPr>
          <a:lstStyle/>
          <a:p>
            <a:r>
              <a:rPr lang="en-US" altLang="ja-JP" sz="2400" baseline="30000" dirty="0"/>
              <a:t>3</a:t>
            </a:r>
            <a:r>
              <a:rPr kumimoji="1" lang="en-US" altLang="ja-JP" sz="2400" baseline="30000" dirty="0" smtClean="0"/>
              <a:t>0</a:t>
            </a:r>
            <a:r>
              <a:rPr kumimoji="1" lang="en-US" altLang="ja-JP" sz="2400" dirty="0" smtClean="0"/>
              <a:t>Na 600 </a:t>
            </a:r>
            <a:r>
              <a:rPr kumimoji="1" lang="en-US" altLang="ja-JP" sz="2400" dirty="0" err="1" smtClean="0"/>
              <a:t>ms</a:t>
            </a:r>
            <a:endParaRPr kumimoji="1" lang="en-US" altLang="ja-JP" sz="2400" dirty="0" smtClean="0"/>
          </a:p>
          <a:p>
            <a:r>
              <a:rPr lang="en-US" altLang="ja-JP" sz="2400" baseline="30000" dirty="0" smtClean="0"/>
              <a:t>31</a:t>
            </a:r>
            <a:r>
              <a:rPr lang="en-US" altLang="ja-JP" sz="2400" dirty="0" smtClean="0"/>
              <a:t>Na  400 </a:t>
            </a:r>
            <a:r>
              <a:rPr lang="en-US" altLang="ja-JP" sz="2400" dirty="0" err="1" smtClean="0"/>
              <a:t>ms</a:t>
            </a:r>
            <a:endParaRPr kumimoji="1" lang="ja-JP" altLang="en-US" sz="2400" dirty="0"/>
          </a:p>
        </p:txBody>
      </p:sp>
      <p:sp>
        <p:nvSpPr>
          <p:cNvPr id="13" name="テキスト ボックス 12"/>
          <p:cNvSpPr txBox="1"/>
          <p:nvPr/>
        </p:nvSpPr>
        <p:spPr>
          <a:xfrm>
            <a:off x="3966686" y="4718818"/>
            <a:ext cx="745717" cy="707886"/>
          </a:xfrm>
          <a:prstGeom prst="rect">
            <a:avLst/>
          </a:prstGeom>
          <a:noFill/>
        </p:spPr>
        <p:txBody>
          <a:bodyPr wrap="none" rtlCol="0">
            <a:spAutoFit/>
          </a:bodyPr>
          <a:lstStyle/>
          <a:p>
            <a:r>
              <a:rPr kumimoji="1" lang="en-US" altLang="ja-JP" dirty="0" smtClean="0"/>
              <a:t>48 </a:t>
            </a:r>
            <a:r>
              <a:rPr kumimoji="1" lang="en-US" altLang="ja-JP" dirty="0" err="1" smtClean="0"/>
              <a:t>ms</a:t>
            </a:r>
            <a:endParaRPr kumimoji="1" lang="en-US" altLang="ja-JP" dirty="0" smtClean="0"/>
          </a:p>
          <a:p>
            <a:endParaRPr kumimoji="1" lang="en-US" altLang="ja-JP" sz="400" dirty="0" smtClean="0"/>
          </a:p>
          <a:p>
            <a:r>
              <a:rPr kumimoji="1" lang="en-US" altLang="ja-JP" dirty="0" smtClean="0"/>
              <a:t>17 </a:t>
            </a:r>
            <a:r>
              <a:rPr kumimoji="1" lang="en-US" altLang="ja-JP" dirty="0" err="1" smtClean="0"/>
              <a:t>ms</a:t>
            </a:r>
            <a:endParaRPr kumimoji="1" lang="en-US" altLang="ja-JP" dirty="0" smtClean="0"/>
          </a:p>
        </p:txBody>
      </p:sp>
    </p:spTree>
    <p:extLst>
      <p:ext uri="{BB962C8B-B14F-4D97-AF65-F5344CB8AC3E}">
        <p14:creationId xmlns:p14="http://schemas.microsoft.com/office/powerpoint/2010/main" val="251453123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ext Box 2"/>
          <p:cNvSpPr txBox="1">
            <a:spLocks noChangeArrowheads="1"/>
          </p:cNvSpPr>
          <p:nvPr/>
        </p:nvSpPr>
        <p:spPr bwMode="auto">
          <a:xfrm>
            <a:off x="250825" y="2632084"/>
            <a:ext cx="1008063" cy="588962"/>
          </a:xfrm>
          <a:prstGeom prst="rect">
            <a:avLst/>
          </a:prstGeom>
          <a:noFill/>
          <a:ln w="9525">
            <a:solidFill>
              <a:srgbClr val="FF0000"/>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ja-JP" sz="3200" baseline="30000">
                <a:solidFill>
                  <a:srgbClr val="000000"/>
                </a:solidFill>
              </a:rPr>
              <a:t>31</a:t>
            </a:r>
            <a:r>
              <a:rPr lang="en-US" altLang="ja-JP" sz="3200">
                <a:solidFill>
                  <a:srgbClr val="000000"/>
                </a:solidFill>
              </a:rPr>
              <a:t>Na</a:t>
            </a:r>
          </a:p>
        </p:txBody>
      </p:sp>
      <p:sp>
        <p:nvSpPr>
          <p:cNvPr id="63491" name="Rectangle 3"/>
          <p:cNvSpPr>
            <a:spLocks noGrp="1" noChangeArrowheads="1"/>
          </p:cNvSpPr>
          <p:nvPr>
            <p:ph type="title" idx="4294967295"/>
          </p:nvPr>
        </p:nvSpPr>
        <p:spPr>
          <a:xfrm>
            <a:off x="3090044" y="188914"/>
            <a:ext cx="2520950" cy="720725"/>
          </a:xfrm>
        </p:spPr>
        <p:txBody>
          <a:bodyPr/>
          <a:lstStyle/>
          <a:p>
            <a:r>
              <a:rPr lang="en-US" altLang="ja-JP" sz="2800" baseline="30000" dirty="0"/>
              <a:t>31</a:t>
            </a:r>
            <a:r>
              <a:rPr lang="en-US" altLang="ja-JP" sz="2800" dirty="0"/>
              <a:t>Na </a:t>
            </a:r>
            <a:r>
              <a:rPr lang="en-US" altLang="ja-JP" sz="2800" dirty="0">
                <a:latin typeface="Symbol" pitchFamily="18" charset="2"/>
              </a:rPr>
              <a:t>b</a:t>
            </a:r>
            <a:r>
              <a:rPr lang="en-US" altLang="ja-JP" sz="2800" dirty="0"/>
              <a:t>-decay</a:t>
            </a:r>
          </a:p>
        </p:txBody>
      </p:sp>
      <p:sp>
        <p:nvSpPr>
          <p:cNvPr id="63492" name="Text Box 4"/>
          <p:cNvSpPr txBox="1">
            <a:spLocks noChangeArrowheads="1"/>
          </p:cNvSpPr>
          <p:nvPr/>
        </p:nvSpPr>
        <p:spPr bwMode="auto">
          <a:xfrm>
            <a:off x="2411413" y="2632084"/>
            <a:ext cx="1052512" cy="588962"/>
          </a:xfrm>
          <a:prstGeom prst="rect">
            <a:avLst/>
          </a:prstGeom>
          <a:noFill/>
          <a:ln w="9525">
            <a:solidFill>
              <a:srgbClr val="0000FF"/>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ja-JP" sz="3200" baseline="30000">
                <a:solidFill>
                  <a:srgbClr val="000000"/>
                </a:solidFill>
              </a:rPr>
              <a:t>31</a:t>
            </a:r>
            <a:r>
              <a:rPr lang="en-US" altLang="ja-JP" sz="3200">
                <a:solidFill>
                  <a:srgbClr val="000000"/>
                </a:solidFill>
              </a:rPr>
              <a:t>Mg</a:t>
            </a:r>
          </a:p>
        </p:txBody>
      </p:sp>
      <p:sp>
        <p:nvSpPr>
          <p:cNvPr id="63493" name="Text Box 5"/>
          <p:cNvSpPr txBox="1">
            <a:spLocks noChangeArrowheads="1"/>
          </p:cNvSpPr>
          <p:nvPr/>
        </p:nvSpPr>
        <p:spPr bwMode="auto">
          <a:xfrm>
            <a:off x="4572000" y="2632084"/>
            <a:ext cx="850900" cy="588962"/>
          </a:xfrm>
          <a:prstGeom prst="rect">
            <a:avLst/>
          </a:prstGeom>
          <a:noFill/>
          <a:ln w="9525">
            <a:solidFill>
              <a:srgbClr val="0000FF"/>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ja-JP" sz="3200" baseline="30000">
                <a:solidFill>
                  <a:srgbClr val="000000"/>
                </a:solidFill>
              </a:rPr>
              <a:t>31</a:t>
            </a:r>
            <a:r>
              <a:rPr lang="en-US" altLang="ja-JP" sz="3200">
                <a:solidFill>
                  <a:srgbClr val="000000"/>
                </a:solidFill>
              </a:rPr>
              <a:t>Al</a:t>
            </a:r>
          </a:p>
        </p:txBody>
      </p:sp>
      <p:sp>
        <p:nvSpPr>
          <p:cNvPr id="63494" name="Text Box 6"/>
          <p:cNvSpPr txBox="1">
            <a:spLocks noChangeArrowheads="1"/>
          </p:cNvSpPr>
          <p:nvPr/>
        </p:nvSpPr>
        <p:spPr bwMode="auto">
          <a:xfrm>
            <a:off x="6300788" y="2632084"/>
            <a:ext cx="850900" cy="588962"/>
          </a:xfrm>
          <a:prstGeom prst="rect">
            <a:avLst/>
          </a:prstGeom>
          <a:noFill/>
          <a:ln w="9525">
            <a:solidFill>
              <a:srgbClr val="0000FF"/>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ja-JP" sz="3200" baseline="30000">
                <a:solidFill>
                  <a:srgbClr val="000000"/>
                </a:solidFill>
              </a:rPr>
              <a:t>31</a:t>
            </a:r>
            <a:r>
              <a:rPr lang="en-US" altLang="ja-JP" sz="3200">
                <a:solidFill>
                  <a:srgbClr val="000000"/>
                </a:solidFill>
              </a:rPr>
              <a:t>Si</a:t>
            </a:r>
          </a:p>
        </p:txBody>
      </p:sp>
      <p:sp>
        <p:nvSpPr>
          <p:cNvPr id="63495" name="Text Box 7"/>
          <p:cNvSpPr txBox="1">
            <a:spLocks noChangeArrowheads="1"/>
          </p:cNvSpPr>
          <p:nvPr/>
        </p:nvSpPr>
        <p:spPr bwMode="auto">
          <a:xfrm>
            <a:off x="2411413" y="4071946"/>
            <a:ext cx="1052512" cy="588963"/>
          </a:xfrm>
          <a:prstGeom prst="rect">
            <a:avLst/>
          </a:prstGeom>
          <a:noFill/>
          <a:ln w="9525">
            <a:solidFill>
              <a:srgbClr val="0000FF"/>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ja-JP" sz="3200" baseline="30000">
                <a:solidFill>
                  <a:srgbClr val="000000"/>
                </a:solidFill>
              </a:rPr>
              <a:t>30</a:t>
            </a:r>
            <a:r>
              <a:rPr lang="en-US" altLang="ja-JP" sz="3200">
                <a:solidFill>
                  <a:srgbClr val="000000"/>
                </a:solidFill>
              </a:rPr>
              <a:t>Mg</a:t>
            </a:r>
          </a:p>
        </p:txBody>
      </p:sp>
      <p:sp>
        <p:nvSpPr>
          <p:cNvPr id="63496" name="Text Box 8"/>
          <p:cNvSpPr txBox="1">
            <a:spLocks noChangeArrowheads="1"/>
          </p:cNvSpPr>
          <p:nvPr/>
        </p:nvSpPr>
        <p:spPr bwMode="auto">
          <a:xfrm>
            <a:off x="2411413" y="5511809"/>
            <a:ext cx="1052512" cy="588962"/>
          </a:xfrm>
          <a:prstGeom prst="rect">
            <a:avLst/>
          </a:prstGeom>
          <a:noFill/>
          <a:ln w="9525">
            <a:solidFill>
              <a:srgbClr val="0000FF"/>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ja-JP" sz="3200" baseline="30000">
                <a:solidFill>
                  <a:srgbClr val="000000"/>
                </a:solidFill>
              </a:rPr>
              <a:t>29</a:t>
            </a:r>
            <a:r>
              <a:rPr lang="en-US" altLang="ja-JP" sz="3200">
                <a:solidFill>
                  <a:srgbClr val="000000"/>
                </a:solidFill>
              </a:rPr>
              <a:t>Mg</a:t>
            </a:r>
          </a:p>
        </p:txBody>
      </p:sp>
      <p:sp>
        <p:nvSpPr>
          <p:cNvPr id="63497" name="Text Box 9"/>
          <p:cNvSpPr txBox="1">
            <a:spLocks noChangeArrowheads="1"/>
          </p:cNvSpPr>
          <p:nvPr/>
        </p:nvSpPr>
        <p:spPr bwMode="auto">
          <a:xfrm>
            <a:off x="4572000" y="4071946"/>
            <a:ext cx="850900" cy="588963"/>
          </a:xfrm>
          <a:prstGeom prst="rect">
            <a:avLst/>
          </a:prstGeom>
          <a:noFill/>
          <a:ln w="9525">
            <a:solidFill>
              <a:srgbClr val="0000FF"/>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ja-JP" sz="3200" baseline="30000" dirty="0">
                <a:solidFill>
                  <a:srgbClr val="000000"/>
                </a:solidFill>
              </a:rPr>
              <a:t>30</a:t>
            </a:r>
            <a:r>
              <a:rPr lang="en-US" altLang="ja-JP" sz="3200" dirty="0">
                <a:solidFill>
                  <a:srgbClr val="000000"/>
                </a:solidFill>
              </a:rPr>
              <a:t>Al</a:t>
            </a:r>
          </a:p>
        </p:txBody>
      </p:sp>
      <p:sp>
        <p:nvSpPr>
          <p:cNvPr id="63498" name="Text Box 10"/>
          <p:cNvSpPr txBox="1">
            <a:spLocks noChangeArrowheads="1"/>
          </p:cNvSpPr>
          <p:nvPr/>
        </p:nvSpPr>
        <p:spPr bwMode="auto">
          <a:xfrm>
            <a:off x="4572000" y="5511809"/>
            <a:ext cx="850900" cy="588962"/>
          </a:xfrm>
          <a:prstGeom prst="rect">
            <a:avLst/>
          </a:prstGeom>
          <a:noFill/>
          <a:ln w="9525">
            <a:solidFill>
              <a:srgbClr val="0000FF"/>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ja-JP" sz="3200" baseline="30000">
                <a:solidFill>
                  <a:srgbClr val="000000"/>
                </a:solidFill>
              </a:rPr>
              <a:t>29</a:t>
            </a:r>
            <a:r>
              <a:rPr lang="en-US" altLang="ja-JP" sz="3200">
                <a:solidFill>
                  <a:srgbClr val="000000"/>
                </a:solidFill>
              </a:rPr>
              <a:t>Al</a:t>
            </a:r>
          </a:p>
        </p:txBody>
      </p:sp>
      <p:sp>
        <p:nvSpPr>
          <p:cNvPr id="63499" name="Text Box 11"/>
          <p:cNvSpPr txBox="1">
            <a:spLocks noChangeArrowheads="1"/>
          </p:cNvSpPr>
          <p:nvPr/>
        </p:nvSpPr>
        <p:spPr bwMode="auto">
          <a:xfrm>
            <a:off x="6300788" y="4071946"/>
            <a:ext cx="850900" cy="588963"/>
          </a:xfrm>
          <a:prstGeom prst="rect">
            <a:avLst/>
          </a:prstGeom>
          <a:noFill/>
          <a:ln w="9525">
            <a:solidFill>
              <a:srgbClr val="0000FF"/>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ja-JP" sz="3200" baseline="30000">
                <a:solidFill>
                  <a:srgbClr val="000000"/>
                </a:solidFill>
              </a:rPr>
              <a:t>30</a:t>
            </a:r>
            <a:r>
              <a:rPr lang="en-US" altLang="ja-JP" sz="3200">
                <a:solidFill>
                  <a:srgbClr val="000000"/>
                </a:solidFill>
              </a:rPr>
              <a:t>Si</a:t>
            </a:r>
          </a:p>
        </p:txBody>
      </p:sp>
      <p:sp>
        <p:nvSpPr>
          <p:cNvPr id="63500" name="Text Box 12"/>
          <p:cNvSpPr txBox="1">
            <a:spLocks noChangeArrowheads="1"/>
          </p:cNvSpPr>
          <p:nvPr/>
        </p:nvSpPr>
        <p:spPr bwMode="auto">
          <a:xfrm>
            <a:off x="6300788" y="5511809"/>
            <a:ext cx="850900" cy="588962"/>
          </a:xfrm>
          <a:prstGeom prst="rect">
            <a:avLst/>
          </a:prstGeom>
          <a:noFill/>
          <a:ln w="9525">
            <a:solidFill>
              <a:srgbClr val="0000FF"/>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ja-JP" sz="3200" baseline="30000">
                <a:solidFill>
                  <a:srgbClr val="000000"/>
                </a:solidFill>
              </a:rPr>
              <a:t>29</a:t>
            </a:r>
            <a:r>
              <a:rPr lang="en-US" altLang="ja-JP" sz="3200">
                <a:solidFill>
                  <a:srgbClr val="000000"/>
                </a:solidFill>
              </a:rPr>
              <a:t>Si</a:t>
            </a:r>
          </a:p>
        </p:txBody>
      </p:sp>
      <p:sp>
        <p:nvSpPr>
          <p:cNvPr id="63501" name="Text Box 13"/>
          <p:cNvSpPr txBox="1">
            <a:spLocks noChangeArrowheads="1"/>
          </p:cNvSpPr>
          <p:nvPr/>
        </p:nvSpPr>
        <p:spPr bwMode="auto">
          <a:xfrm>
            <a:off x="156214" y="1600495"/>
            <a:ext cx="1167307" cy="10156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ctr"/>
            <a:r>
              <a:rPr lang="en-US" altLang="ja-JP" sz="2000" dirty="0" smtClean="0">
                <a:solidFill>
                  <a:srgbClr val="000000"/>
                </a:solidFill>
              </a:rPr>
              <a:t>17.0ms</a:t>
            </a:r>
          </a:p>
          <a:p>
            <a:pPr algn="ctr"/>
            <a:r>
              <a:rPr lang="en-US" altLang="ja-JP" sz="2000" dirty="0" smtClean="0">
                <a:solidFill>
                  <a:srgbClr val="000000"/>
                </a:solidFill>
              </a:rPr>
              <a:t>or</a:t>
            </a:r>
          </a:p>
          <a:p>
            <a:pPr algn="ctr"/>
            <a:r>
              <a:rPr lang="en-US" altLang="ja-JP" sz="2000" dirty="0" smtClean="0">
                <a:solidFill>
                  <a:srgbClr val="FF0000"/>
                </a:solidFill>
              </a:rPr>
              <a:t>17.35ms</a:t>
            </a:r>
            <a:endParaRPr lang="en-US" altLang="ja-JP" sz="2000" dirty="0">
              <a:solidFill>
                <a:srgbClr val="FF0000"/>
              </a:solidFill>
            </a:endParaRPr>
          </a:p>
        </p:txBody>
      </p:sp>
      <p:sp>
        <p:nvSpPr>
          <p:cNvPr id="63502" name="Text Box 14"/>
          <p:cNvSpPr txBox="1">
            <a:spLocks noChangeArrowheads="1"/>
          </p:cNvSpPr>
          <p:nvPr/>
        </p:nvSpPr>
        <p:spPr bwMode="auto">
          <a:xfrm>
            <a:off x="2482850" y="2200284"/>
            <a:ext cx="954107"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ja-JP" sz="2000" dirty="0" smtClean="0">
                <a:solidFill>
                  <a:srgbClr val="FF0000"/>
                </a:solidFill>
              </a:rPr>
              <a:t>236ms</a:t>
            </a:r>
            <a:endParaRPr lang="en-US" altLang="ja-JP" sz="2000" dirty="0">
              <a:solidFill>
                <a:srgbClr val="FF0000"/>
              </a:solidFill>
            </a:endParaRPr>
          </a:p>
        </p:txBody>
      </p:sp>
      <p:sp>
        <p:nvSpPr>
          <p:cNvPr id="63503" name="Text Box 15"/>
          <p:cNvSpPr txBox="1">
            <a:spLocks noChangeArrowheads="1"/>
          </p:cNvSpPr>
          <p:nvPr/>
        </p:nvSpPr>
        <p:spPr bwMode="auto">
          <a:xfrm>
            <a:off x="4498975" y="2200284"/>
            <a:ext cx="946150"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ja-JP" sz="2000">
                <a:solidFill>
                  <a:srgbClr val="000000"/>
                </a:solidFill>
              </a:rPr>
              <a:t>644ms</a:t>
            </a:r>
          </a:p>
        </p:txBody>
      </p:sp>
      <p:sp>
        <p:nvSpPr>
          <p:cNvPr id="63504" name="Text Box 16"/>
          <p:cNvSpPr txBox="1">
            <a:spLocks noChangeArrowheads="1"/>
          </p:cNvSpPr>
          <p:nvPr/>
        </p:nvSpPr>
        <p:spPr bwMode="auto">
          <a:xfrm>
            <a:off x="6157913" y="2271721"/>
            <a:ext cx="1181734"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ja-JP" sz="2000" dirty="0" smtClean="0">
                <a:solidFill>
                  <a:srgbClr val="000000"/>
                </a:solidFill>
              </a:rPr>
              <a:t>157.36m</a:t>
            </a:r>
            <a:endParaRPr lang="en-US" altLang="ja-JP" sz="2000" dirty="0">
              <a:solidFill>
                <a:srgbClr val="000000"/>
              </a:solidFill>
            </a:endParaRPr>
          </a:p>
        </p:txBody>
      </p:sp>
      <p:sp>
        <p:nvSpPr>
          <p:cNvPr id="63505" name="Line 17"/>
          <p:cNvSpPr>
            <a:spLocks noChangeShapeType="1"/>
          </p:cNvSpPr>
          <p:nvPr/>
        </p:nvSpPr>
        <p:spPr bwMode="auto">
          <a:xfrm>
            <a:off x="1258888" y="2992446"/>
            <a:ext cx="1152525"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ja-JP" altLang="en-US">
              <a:solidFill>
                <a:srgbClr val="000000"/>
              </a:solidFill>
            </a:endParaRPr>
          </a:p>
        </p:txBody>
      </p:sp>
      <p:sp>
        <p:nvSpPr>
          <p:cNvPr id="63506" name="Text Box 18"/>
          <p:cNvSpPr txBox="1">
            <a:spLocks noChangeArrowheads="1"/>
          </p:cNvSpPr>
          <p:nvPr/>
        </p:nvSpPr>
        <p:spPr bwMode="auto">
          <a:xfrm>
            <a:off x="1527175" y="2551121"/>
            <a:ext cx="463550"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ja-JP" sz="2000">
                <a:solidFill>
                  <a:srgbClr val="000000"/>
                </a:solidFill>
                <a:latin typeface="Symbol" pitchFamily="18" charset="2"/>
              </a:rPr>
              <a:t>b-</a:t>
            </a:r>
          </a:p>
        </p:txBody>
      </p:sp>
      <p:sp>
        <p:nvSpPr>
          <p:cNvPr id="63507" name="Text Box 19"/>
          <p:cNvSpPr txBox="1">
            <a:spLocks noChangeArrowheads="1"/>
          </p:cNvSpPr>
          <p:nvPr/>
        </p:nvSpPr>
        <p:spPr bwMode="auto">
          <a:xfrm>
            <a:off x="1258888" y="2992446"/>
            <a:ext cx="1192955"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ja-JP" sz="2000" dirty="0">
                <a:solidFill>
                  <a:srgbClr val="0000FF"/>
                </a:solidFill>
              </a:rPr>
              <a:t>[ </a:t>
            </a:r>
            <a:r>
              <a:rPr lang="en-US" altLang="ja-JP" sz="2000" dirty="0" smtClean="0">
                <a:solidFill>
                  <a:srgbClr val="0000FF"/>
                </a:solidFill>
              </a:rPr>
              <a:t>61.8% </a:t>
            </a:r>
            <a:r>
              <a:rPr lang="en-US" altLang="ja-JP" sz="2000" dirty="0">
                <a:solidFill>
                  <a:srgbClr val="0000FF"/>
                </a:solidFill>
              </a:rPr>
              <a:t>]</a:t>
            </a:r>
          </a:p>
        </p:txBody>
      </p:sp>
      <p:sp>
        <p:nvSpPr>
          <p:cNvPr id="63508" name="Line 20"/>
          <p:cNvSpPr>
            <a:spLocks noChangeShapeType="1"/>
          </p:cNvSpPr>
          <p:nvPr/>
        </p:nvSpPr>
        <p:spPr bwMode="auto">
          <a:xfrm>
            <a:off x="1187450" y="3208346"/>
            <a:ext cx="1223963" cy="1223963"/>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ja-JP" altLang="en-US">
              <a:solidFill>
                <a:srgbClr val="000000"/>
              </a:solidFill>
            </a:endParaRPr>
          </a:p>
        </p:txBody>
      </p:sp>
      <p:sp>
        <p:nvSpPr>
          <p:cNvPr id="63509" name="Text Box 21"/>
          <p:cNvSpPr txBox="1">
            <a:spLocks noChangeArrowheads="1"/>
          </p:cNvSpPr>
          <p:nvPr/>
        </p:nvSpPr>
        <p:spPr bwMode="auto">
          <a:xfrm>
            <a:off x="1258888" y="3711584"/>
            <a:ext cx="555625"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ja-JP" sz="2000">
                <a:solidFill>
                  <a:srgbClr val="000000"/>
                </a:solidFill>
                <a:latin typeface="Symbol" pitchFamily="18" charset="2"/>
              </a:rPr>
              <a:t>b</a:t>
            </a:r>
            <a:r>
              <a:rPr lang="en-US" altLang="ja-JP" sz="2000" baseline="30000">
                <a:solidFill>
                  <a:srgbClr val="000000"/>
                </a:solidFill>
                <a:latin typeface="Symbol" pitchFamily="18" charset="2"/>
              </a:rPr>
              <a:t>-</a:t>
            </a:r>
            <a:r>
              <a:rPr lang="en-US" altLang="ja-JP" sz="2000">
                <a:solidFill>
                  <a:srgbClr val="000000"/>
                </a:solidFill>
              </a:rPr>
              <a:t>n</a:t>
            </a:r>
          </a:p>
        </p:txBody>
      </p:sp>
      <p:sp>
        <p:nvSpPr>
          <p:cNvPr id="63510" name="Text Box 22"/>
          <p:cNvSpPr txBox="1">
            <a:spLocks noChangeArrowheads="1"/>
          </p:cNvSpPr>
          <p:nvPr/>
        </p:nvSpPr>
        <p:spPr bwMode="auto">
          <a:xfrm>
            <a:off x="1258888" y="4071946"/>
            <a:ext cx="1192955"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ja-JP" sz="2000" dirty="0">
                <a:solidFill>
                  <a:srgbClr val="0000FF"/>
                </a:solidFill>
              </a:rPr>
              <a:t>[ </a:t>
            </a:r>
            <a:r>
              <a:rPr lang="en-US" altLang="ja-JP" sz="2000" dirty="0" smtClean="0">
                <a:solidFill>
                  <a:srgbClr val="0000FF"/>
                </a:solidFill>
              </a:rPr>
              <a:t>37.3% </a:t>
            </a:r>
            <a:r>
              <a:rPr lang="en-US" altLang="ja-JP" sz="2000" dirty="0">
                <a:solidFill>
                  <a:srgbClr val="0000FF"/>
                </a:solidFill>
              </a:rPr>
              <a:t>]</a:t>
            </a:r>
          </a:p>
        </p:txBody>
      </p:sp>
      <p:sp>
        <p:nvSpPr>
          <p:cNvPr id="63511" name="Line 23"/>
          <p:cNvSpPr>
            <a:spLocks noChangeShapeType="1"/>
          </p:cNvSpPr>
          <p:nvPr/>
        </p:nvSpPr>
        <p:spPr bwMode="auto">
          <a:xfrm>
            <a:off x="395288" y="3208346"/>
            <a:ext cx="2016125" cy="2735263"/>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ja-JP" altLang="en-US">
              <a:solidFill>
                <a:srgbClr val="000000"/>
              </a:solidFill>
            </a:endParaRPr>
          </a:p>
        </p:txBody>
      </p:sp>
      <p:sp>
        <p:nvSpPr>
          <p:cNvPr id="63512" name="Text Box 24"/>
          <p:cNvSpPr txBox="1">
            <a:spLocks noChangeArrowheads="1"/>
          </p:cNvSpPr>
          <p:nvPr/>
        </p:nvSpPr>
        <p:spPr bwMode="auto">
          <a:xfrm>
            <a:off x="755650" y="4503746"/>
            <a:ext cx="682625"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ja-JP" sz="2000">
                <a:solidFill>
                  <a:srgbClr val="000000"/>
                </a:solidFill>
                <a:latin typeface="Symbol" pitchFamily="18" charset="2"/>
              </a:rPr>
              <a:t>b</a:t>
            </a:r>
            <a:r>
              <a:rPr lang="en-US" altLang="ja-JP" sz="2000" baseline="30000">
                <a:solidFill>
                  <a:srgbClr val="000000"/>
                </a:solidFill>
                <a:latin typeface="Symbol" pitchFamily="18" charset="2"/>
              </a:rPr>
              <a:t>-</a:t>
            </a:r>
            <a:r>
              <a:rPr lang="en-US" altLang="ja-JP" sz="2000">
                <a:solidFill>
                  <a:srgbClr val="000000"/>
                </a:solidFill>
                <a:latin typeface="Symbol" pitchFamily="18" charset="2"/>
              </a:rPr>
              <a:t>2</a:t>
            </a:r>
            <a:r>
              <a:rPr lang="en-US" altLang="ja-JP" sz="2000">
                <a:solidFill>
                  <a:srgbClr val="000000"/>
                </a:solidFill>
              </a:rPr>
              <a:t>n</a:t>
            </a:r>
          </a:p>
        </p:txBody>
      </p:sp>
      <p:sp>
        <p:nvSpPr>
          <p:cNvPr id="63513" name="Text Box 25"/>
          <p:cNvSpPr txBox="1">
            <a:spLocks noChangeArrowheads="1"/>
          </p:cNvSpPr>
          <p:nvPr/>
        </p:nvSpPr>
        <p:spPr bwMode="auto">
          <a:xfrm>
            <a:off x="466725" y="4864109"/>
            <a:ext cx="1192955"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ja-JP" sz="2000" dirty="0">
                <a:solidFill>
                  <a:srgbClr val="0000FF"/>
                </a:solidFill>
              </a:rPr>
              <a:t>[ </a:t>
            </a:r>
            <a:r>
              <a:rPr lang="en-US" altLang="ja-JP" sz="2000" dirty="0" smtClean="0">
                <a:solidFill>
                  <a:srgbClr val="0000FF"/>
                </a:solidFill>
              </a:rPr>
              <a:t>0.87% </a:t>
            </a:r>
            <a:r>
              <a:rPr lang="en-US" altLang="ja-JP" sz="2000" dirty="0">
                <a:solidFill>
                  <a:srgbClr val="0000FF"/>
                </a:solidFill>
              </a:rPr>
              <a:t>]</a:t>
            </a:r>
          </a:p>
        </p:txBody>
      </p:sp>
      <p:sp>
        <p:nvSpPr>
          <p:cNvPr id="63514" name="Line 26"/>
          <p:cNvSpPr>
            <a:spLocks noChangeShapeType="1"/>
          </p:cNvSpPr>
          <p:nvPr/>
        </p:nvSpPr>
        <p:spPr bwMode="auto">
          <a:xfrm>
            <a:off x="3419475" y="2992446"/>
            <a:ext cx="1152525"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ja-JP" altLang="en-US">
              <a:solidFill>
                <a:srgbClr val="000000"/>
              </a:solidFill>
            </a:endParaRPr>
          </a:p>
        </p:txBody>
      </p:sp>
      <p:sp>
        <p:nvSpPr>
          <p:cNvPr id="63515" name="Line 27"/>
          <p:cNvSpPr>
            <a:spLocks noChangeShapeType="1"/>
          </p:cNvSpPr>
          <p:nvPr/>
        </p:nvSpPr>
        <p:spPr bwMode="auto">
          <a:xfrm>
            <a:off x="3419475" y="4432309"/>
            <a:ext cx="1152525"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ja-JP" altLang="en-US">
              <a:solidFill>
                <a:srgbClr val="000000"/>
              </a:solidFill>
            </a:endParaRPr>
          </a:p>
        </p:txBody>
      </p:sp>
      <p:sp>
        <p:nvSpPr>
          <p:cNvPr id="63516" name="Line 28"/>
          <p:cNvSpPr>
            <a:spLocks noChangeShapeType="1"/>
          </p:cNvSpPr>
          <p:nvPr/>
        </p:nvSpPr>
        <p:spPr bwMode="auto">
          <a:xfrm>
            <a:off x="3419475" y="5872171"/>
            <a:ext cx="1152525"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ja-JP" altLang="en-US">
              <a:solidFill>
                <a:srgbClr val="000000"/>
              </a:solidFill>
            </a:endParaRPr>
          </a:p>
        </p:txBody>
      </p:sp>
      <p:sp>
        <p:nvSpPr>
          <p:cNvPr id="63517" name="Line 29"/>
          <p:cNvSpPr>
            <a:spLocks noChangeShapeType="1"/>
          </p:cNvSpPr>
          <p:nvPr/>
        </p:nvSpPr>
        <p:spPr bwMode="auto">
          <a:xfrm>
            <a:off x="5435600" y="2992446"/>
            <a:ext cx="863600"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ja-JP" altLang="en-US">
              <a:solidFill>
                <a:srgbClr val="000000"/>
              </a:solidFill>
            </a:endParaRPr>
          </a:p>
        </p:txBody>
      </p:sp>
      <p:sp>
        <p:nvSpPr>
          <p:cNvPr id="63518" name="Line 30"/>
          <p:cNvSpPr>
            <a:spLocks noChangeShapeType="1"/>
          </p:cNvSpPr>
          <p:nvPr/>
        </p:nvSpPr>
        <p:spPr bwMode="auto">
          <a:xfrm>
            <a:off x="5435600" y="4432309"/>
            <a:ext cx="863600"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ja-JP" altLang="en-US">
              <a:solidFill>
                <a:srgbClr val="000000"/>
              </a:solidFill>
            </a:endParaRPr>
          </a:p>
        </p:txBody>
      </p:sp>
      <p:sp>
        <p:nvSpPr>
          <p:cNvPr id="63519" name="Line 31"/>
          <p:cNvSpPr>
            <a:spLocks noChangeShapeType="1"/>
          </p:cNvSpPr>
          <p:nvPr/>
        </p:nvSpPr>
        <p:spPr bwMode="auto">
          <a:xfrm>
            <a:off x="5435600" y="5800734"/>
            <a:ext cx="863600"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ja-JP" altLang="en-US">
              <a:solidFill>
                <a:srgbClr val="000000"/>
              </a:solidFill>
            </a:endParaRPr>
          </a:p>
        </p:txBody>
      </p:sp>
      <p:sp>
        <p:nvSpPr>
          <p:cNvPr id="63520" name="Text Box 32"/>
          <p:cNvSpPr txBox="1">
            <a:spLocks noChangeArrowheads="1"/>
          </p:cNvSpPr>
          <p:nvPr/>
        </p:nvSpPr>
        <p:spPr bwMode="auto">
          <a:xfrm>
            <a:off x="2555875" y="5151446"/>
            <a:ext cx="804863"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ja-JP" sz="2000">
                <a:solidFill>
                  <a:srgbClr val="000000"/>
                </a:solidFill>
              </a:rPr>
              <a:t>1.30s</a:t>
            </a:r>
          </a:p>
        </p:txBody>
      </p:sp>
      <p:sp>
        <p:nvSpPr>
          <p:cNvPr id="63521" name="Text Box 33"/>
          <p:cNvSpPr txBox="1">
            <a:spLocks noChangeArrowheads="1"/>
          </p:cNvSpPr>
          <p:nvPr/>
        </p:nvSpPr>
        <p:spPr bwMode="auto">
          <a:xfrm>
            <a:off x="4572000" y="5151446"/>
            <a:ext cx="889000"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ja-JP" sz="2000">
                <a:solidFill>
                  <a:srgbClr val="000000"/>
                </a:solidFill>
              </a:rPr>
              <a:t>6.56m</a:t>
            </a:r>
          </a:p>
        </p:txBody>
      </p:sp>
      <p:sp>
        <p:nvSpPr>
          <p:cNvPr id="63522" name="Text Box 34"/>
          <p:cNvSpPr txBox="1">
            <a:spLocks noChangeArrowheads="1"/>
          </p:cNvSpPr>
          <p:nvPr/>
        </p:nvSpPr>
        <p:spPr bwMode="auto">
          <a:xfrm>
            <a:off x="6300788" y="5080009"/>
            <a:ext cx="862012"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ja-JP" sz="2000">
                <a:solidFill>
                  <a:srgbClr val="000000"/>
                </a:solidFill>
              </a:rPr>
              <a:t>stable</a:t>
            </a:r>
          </a:p>
        </p:txBody>
      </p:sp>
      <p:sp>
        <p:nvSpPr>
          <p:cNvPr id="63523" name="Text Box 35"/>
          <p:cNvSpPr txBox="1">
            <a:spLocks noChangeArrowheads="1"/>
          </p:cNvSpPr>
          <p:nvPr/>
        </p:nvSpPr>
        <p:spPr bwMode="auto">
          <a:xfrm>
            <a:off x="2482850" y="3711584"/>
            <a:ext cx="946150"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ja-JP" sz="2000">
                <a:solidFill>
                  <a:srgbClr val="000000"/>
                </a:solidFill>
              </a:rPr>
              <a:t>335ms</a:t>
            </a:r>
          </a:p>
        </p:txBody>
      </p:sp>
      <p:sp>
        <p:nvSpPr>
          <p:cNvPr id="63524" name="Text Box 36"/>
          <p:cNvSpPr txBox="1">
            <a:spLocks noChangeArrowheads="1"/>
          </p:cNvSpPr>
          <p:nvPr/>
        </p:nvSpPr>
        <p:spPr bwMode="auto">
          <a:xfrm>
            <a:off x="4643438" y="3711584"/>
            <a:ext cx="811441"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ja-JP" sz="2000" dirty="0" smtClean="0">
                <a:solidFill>
                  <a:srgbClr val="000000"/>
                </a:solidFill>
              </a:rPr>
              <a:t>3.62s</a:t>
            </a:r>
            <a:endParaRPr lang="en-US" altLang="ja-JP" sz="2000" dirty="0">
              <a:solidFill>
                <a:srgbClr val="000000"/>
              </a:solidFill>
            </a:endParaRPr>
          </a:p>
        </p:txBody>
      </p:sp>
      <p:sp>
        <p:nvSpPr>
          <p:cNvPr id="63525" name="Text Box 37"/>
          <p:cNvSpPr txBox="1">
            <a:spLocks noChangeArrowheads="1"/>
          </p:cNvSpPr>
          <p:nvPr/>
        </p:nvSpPr>
        <p:spPr bwMode="auto">
          <a:xfrm>
            <a:off x="6300788" y="3711584"/>
            <a:ext cx="862012"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ja-JP" sz="2000">
                <a:solidFill>
                  <a:srgbClr val="000000"/>
                </a:solidFill>
              </a:rPr>
              <a:t>stable</a:t>
            </a:r>
          </a:p>
        </p:txBody>
      </p:sp>
      <p:sp>
        <p:nvSpPr>
          <p:cNvPr id="63526" name="Line 38"/>
          <p:cNvSpPr>
            <a:spLocks noChangeShapeType="1"/>
          </p:cNvSpPr>
          <p:nvPr/>
        </p:nvSpPr>
        <p:spPr bwMode="auto">
          <a:xfrm>
            <a:off x="3346450" y="3208346"/>
            <a:ext cx="1225550" cy="1008063"/>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ja-JP" altLang="en-US">
              <a:solidFill>
                <a:srgbClr val="000000"/>
              </a:solidFill>
            </a:endParaRPr>
          </a:p>
        </p:txBody>
      </p:sp>
      <p:sp>
        <p:nvSpPr>
          <p:cNvPr id="63527" name="Text Box 39"/>
          <p:cNvSpPr txBox="1">
            <a:spLocks noChangeArrowheads="1"/>
          </p:cNvSpPr>
          <p:nvPr/>
        </p:nvSpPr>
        <p:spPr bwMode="auto">
          <a:xfrm>
            <a:off x="3779838" y="2559059"/>
            <a:ext cx="463550"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ja-JP" sz="2000">
                <a:solidFill>
                  <a:srgbClr val="000000"/>
                </a:solidFill>
                <a:latin typeface="Symbol" pitchFamily="18" charset="2"/>
              </a:rPr>
              <a:t>b-</a:t>
            </a:r>
          </a:p>
        </p:txBody>
      </p:sp>
      <p:sp>
        <p:nvSpPr>
          <p:cNvPr id="63528" name="Text Box 40"/>
          <p:cNvSpPr txBox="1">
            <a:spLocks noChangeArrowheads="1"/>
          </p:cNvSpPr>
          <p:nvPr/>
        </p:nvSpPr>
        <p:spPr bwMode="auto">
          <a:xfrm>
            <a:off x="5651500" y="2559059"/>
            <a:ext cx="463550"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ja-JP" sz="2000">
                <a:solidFill>
                  <a:srgbClr val="000000"/>
                </a:solidFill>
                <a:latin typeface="Symbol" pitchFamily="18" charset="2"/>
              </a:rPr>
              <a:t>b-</a:t>
            </a:r>
          </a:p>
        </p:txBody>
      </p:sp>
      <p:sp>
        <p:nvSpPr>
          <p:cNvPr id="63529" name="Text Box 41"/>
          <p:cNvSpPr txBox="1">
            <a:spLocks noChangeArrowheads="1"/>
          </p:cNvSpPr>
          <p:nvPr/>
        </p:nvSpPr>
        <p:spPr bwMode="auto">
          <a:xfrm>
            <a:off x="3708400" y="4000509"/>
            <a:ext cx="463550"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ja-JP" sz="2000">
                <a:solidFill>
                  <a:srgbClr val="000000"/>
                </a:solidFill>
                <a:latin typeface="Symbol" pitchFamily="18" charset="2"/>
              </a:rPr>
              <a:t>b-</a:t>
            </a:r>
          </a:p>
        </p:txBody>
      </p:sp>
      <p:sp>
        <p:nvSpPr>
          <p:cNvPr id="63530" name="Text Box 42"/>
          <p:cNvSpPr txBox="1">
            <a:spLocks noChangeArrowheads="1"/>
          </p:cNvSpPr>
          <p:nvPr/>
        </p:nvSpPr>
        <p:spPr bwMode="auto">
          <a:xfrm>
            <a:off x="5651500" y="3927484"/>
            <a:ext cx="463550"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ja-JP" sz="2000">
                <a:solidFill>
                  <a:srgbClr val="000000"/>
                </a:solidFill>
                <a:latin typeface="Symbol" pitchFamily="18" charset="2"/>
              </a:rPr>
              <a:t>b-</a:t>
            </a:r>
          </a:p>
        </p:txBody>
      </p:sp>
      <p:sp>
        <p:nvSpPr>
          <p:cNvPr id="63531" name="Text Box 43"/>
          <p:cNvSpPr txBox="1">
            <a:spLocks noChangeArrowheads="1"/>
          </p:cNvSpPr>
          <p:nvPr/>
        </p:nvSpPr>
        <p:spPr bwMode="auto">
          <a:xfrm>
            <a:off x="3779838" y="5367346"/>
            <a:ext cx="463550"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ja-JP" sz="2000">
                <a:solidFill>
                  <a:srgbClr val="000000"/>
                </a:solidFill>
                <a:latin typeface="Symbol" pitchFamily="18" charset="2"/>
              </a:rPr>
              <a:t>b-</a:t>
            </a:r>
          </a:p>
        </p:txBody>
      </p:sp>
      <p:sp>
        <p:nvSpPr>
          <p:cNvPr id="63532" name="Text Box 44"/>
          <p:cNvSpPr txBox="1">
            <a:spLocks noChangeArrowheads="1"/>
          </p:cNvSpPr>
          <p:nvPr/>
        </p:nvSpPr>
        <p:spPr bwMode="auto">
          <a:xfrm>
            <a:off x="5651500" y="5367346"/>
            <a:ext cx="463550"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ja-JP" sz="2000">
                <a:solidFill>
                  <a:srgbClr val="000000"/>
                </a:solidFill>
                <a:latin typeface="Symbol" pitchFamily="18" charset="2"/>
              </a:rPr>
              <a:t>b-</a:t>
            </a:r>
          </a:p>
        </p:txBody>
      </p:sp>
      <p:sp>
        <p:nvSpPr>
          <p:cNvPr id="63533" name="Text Box 45"/>
          <p:cNvSpPr txBox="1">
            <a:spLocks noChangeArrowheads="1"/>
          </p:cNvSpPr>
          <p:nvPr/>
        </p:nvSpPr>
        <p:spPr bwMode="auto">
          <a:xfrm>
            <a:off x="3506788" y="1687857"/>
            <a:ext cx="1051891" cy="10156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ctr"/>
            <a:r>
              <a:rPr lang="en-US" altLang="ja-JP" sz="2000" dirty="0">
                <a:solidFill>
                  <a:srgbClr val="0000FF"/>
                </a:solidFill>
              </a:rPr>
              <a:t>[ 98.3</a:t>
            </a:r>
            <a:r>
              <a:rPr lang="en-US" altLang="ja-JP" sz="2000" dirty="0" smtClean="0">
                <a:solidFill>
                  <a:srgbClr val="0000FF"/>
                </a:solidFill>
              </a:rPr>
              <a:t>%</a:t>
            </a:r>
          </a:p>
          <a:p>
            <a:pPr algn="ctr"/>
            <a:r>
              <a:rPr lang="en-US" altLang="ja-JP" sz="2000" dirty="0" smtClean="0">
                <a:solidFill>
                  <a:srgbClr val="0000FF"/>
                </a:solidFill>
              </a:rPr>
              <a:t>or</a:t>
            </a:r>
          </a:p>
          <a:p>
            <a:pPr algn="ctr"/>
            <a:r>
              <a:rPr lang="en-US" altLang="ja-JP" sz="2000" dirty="0" smtClean="0">
                <a:solidFill>
                  <a:srgbClr val="FF0000"/>
                </a:solidFill>
              </a:rPr>
              <a:t>93.8%</a:t>
            </a:r>
            <a:r>
              <a:rPr lang="en-US" altLang="ja-JP" sz="2000" dirty="0" smtClean="0">
                <a:solidFill>
                  <a:srgbClr val="0000FF"/>
                </a:solidFill>
              </a:rPr>
              <a:t> </a:t>
            </a:r>
            <a:r>
              <a:rPr lang="en-US" altLang="ja-JP" sz="2000" dirty="0">
                <a:solidFill>
                  <a:srgbClr val="0000FF"/>
                </a:solidFill>
              </a:rPr>
              <a:t>]</a:t>
            </a:r>
          </a:p>
        </p:txBody>
      </p:sp>
      <p:sp>
        <p:nvSpPr>
          <p:cNvPr id="63534" name="Text Box 46"/>
          <p:cNvSpPr txBox="1">
            <a:spLocks noChangeArrowheads="1"/>
          </p:cNvSpPr>
          <p:nvPr/>
        </p:nvSpPr>
        <p:spPr bwMode="auto">
          <a:xfrm>
            <a:off x="3419475" y="3567121"/>
            <a:ext cx="555625"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ja-JP" sz="2000">
                <a:solidFill>
                  <a:srgbClr val="000000"/>
                </a:solidFill>
                <a:latin typeface="Symbol" pitchFamily="18" charset="2"/>
              </a:rPr>
              <a:t>b</a:t>
            </a:r>
            <a:r>
              <a:rPr lang="en-US" altLang="ja-JP" sz="2000" baseline="30000">
                <a:solidFill>
                  <a:srgbClr val="000000"/>
                </a:solidFill>
                <a:latin typeface="Symbol" pitchFamily="18" charset="2"/>
              </a:rPr>
              <a:t>-</a:t>
            </a:r>
            <a:r>
              <a:rPr lang="en-US" altLang="ja-JP" sz="2000">
                <a:solidFill>
                  <a:srgbClr val="000000"/>
                </a:solidFill>
              </a:rPr>
              <a:t>n</a:t>
            </a:r>
          </a:p>
        </p:txBody>
      </p:sp>
      <p:sp>
        <p:nvSpPr>
          <p:cNvPr id="63535" name="Text Box 47"/>
          <p:cNvSpPr txBox="1">
            <a:spLocks noChangeArrowheads="1"/>
          </p:cNvSpPr>
          <p:nvPr/>
        </p:nvSpPr>
        <p:spPr bwMode="auto">
          <a:xfrm>
            <a:off x="3688568" y="3092671"/>
            <a:ext cx="1418978" cy="70788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ja-JP" sz="2000" dirty="0">
                <a:solidFill>
                  <a:srgbClr val="0000FF"/>
                </a:solidFill>
              </a:rPr>
              <a:t>[ 1.7% </a:t>
            </a:r>
            <a:endParaRPr lang="en-US" altLang="ja-JP" sz="2000" dirty="0" smtClean="0">
              <a:solidFill>
                <a:srgbClr val="0000FF"/>
              </a:solidFill>
            </a:endParaRPr>
          </a:p>
          <a:p>
            <a:r>
              <a:rPr lang="en-US" altLang="ja-JP" sz="2000" dirty="0" smtClean="0">
                <a:solidFill>
                  <a:srgbClr val="0000FF"/>
                </a:solidFill>
              </a:rPr>
              <a:t>    or </a:t>
            </a:r>
            <a:r>
              <a:rPr lang="en-US" altLang="ja-JP" sz="2000" dirty="0" smtClean="0">
                <a:solidFill>
                  <a:srgbClr val="FF0000"/>
                </a:solidFill>
              </a:rPr>
              <a:t>6.2%</a:t>
            </a:r>
            <a:r>
              <a:rPr lang="en-US" altLang="ja-JP" sz="2000" dirty="0" smtClean="0">
                <a:solidFill>
                  <a:srgbClr val="0000FF"/>
                </a:solidFill>
              </a:rPr>
              <a:t>]</a:t>
            </a:r>
            <a:endParaRPr lang="en-US" altLang="ja-JP" sz="2000" dirty="0">
              <a:solidFill>
                <a:srgbClr val="0000FF"/>
              </a:solidFill>
            </a:endParaRPr>
          </a:p>
        </p:txBody>
      </p:sp>
      <p:sp>
        <p:nvSpPr>
          <p:cNvPr id="63536" name="Text Box 48"/>
          <p:cNvSpPr txBox="1">
            <a:spLocks noChangeArrowheads="1"/>
          </p:cNvSpPr>
          <p:nvPr/>
        </p:nvSpPr>
        <p:spPr bwMode="auto">
          <a:xfrm>
            <a:off x="7307263" y="2487621"/>
            <a:ext cx="463550"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ja-JP" sz="2000">
                <a:solidFill>
                  <a:srgbClr val="000000"/>
                </a:solidFill>
                <a:latin typeface="Symbol" pitchFamily="18" charset="2"/>
              </a:rPr>
              <a:t>b-</a:t>
            </a:r>
          </a:p>
        </p:txBody>
      </p:sp>
      <p:sp>
        <p:nvSpPr>
          <p:cNvPr id="63537" name="Line 49"/>
          <p:cNvSpPr>
            <a:spLocks noChangeShapeType="1"/>
          </p:cNvSpPr>
          <p:nvPr/>
        </p:nvSpPr>
        <p:spPr bwMode="auto">
          <a:xfrm>
            <a:off x="7162800" y="2992446"/>
            <a:ext cx="863600"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ja-JP" altLang="en-US">
              <a:solidFill>
                <a:srgbClr val="000000"/>
              </a:solidFill>
            </a:endParaRPr>
          </a:p>
        </p:txBody>
      </p:sp>
      <p:sp>
        <p:nvSpPr>
          <p:cNvPr id="63538" name="Text Box 50"/>
          <p:cNvSpPr txBox="1">
            <a:spLocks noChangeArrowheads="1"/>
          </p:cNvSpPr>
          <p:nvPr/>
        </p:nvSpPr>
        <p:spPr bwMode="auto">
          <a:xfrm>
            <a:off x="8027988" y="2632084"/>
            <a:ext cx="760412" cy="588962"/>
          </a:xfrm>
          <a:prstGeom prst="rect">
            <a:avLst/>
          </a:prstGeom>
          <a:noFill/>
          <a:ln w="9525">
            <a:solidFill>
              <a:srgbClr val="0000FF"/>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ja-JP" sz="3200" baseline="30000">
                <a:solidFill>
                  <a:srgbClr val="000000"/>
                </a:solidFill>
              </a:rPr>
              <a:t>31</a:t>
            </a:r>
            <a:r>
              <a:rPr lang="en-US" altLang="ja-JP" sz="3200">
                <a:solidFill>
                  <a:srgbClr val="000000"/>
                </a:solidFill>
              </a:rPr>
              <a:t>P</a:t>
            </a:r>
          </a:p>
        </p:txBody>
      </p:sp>
      <p:sp>
        <p:nvSpPr>
          <p:cNvPr id="63539" name="Text Box 51"/>
          <p:cNvSpPr txBox="1">
            <a:spLocks noChangeArrowheads="1"/>
          </p:cNvSpPr>
          <p:nvPr/>
        </p:nvSpPr>
        <p:spPr bwMode="auto">
          <a:xfrm>
            <a:off x="8027988" y="2271721"/>
            <a:ext cx="862012"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ja-JP" sz="2000">
                <a:solidFill>
                  <a:srgbClr val="000000"/>
                </a:solidFill>
              </a:rPr>
              <a:t>stable</a:t>
            </a:r>
          </a:p>
        </p:txBody>
      </p:sp>
      <p:sp>
        <p:nvSpPr>
          <p:cNvPr id="52" name="Text Box 19"/>
          <p:cNvSpPr txBox="1">
            <a:spLocks noChangeArrowheads="1"/>
          </p:cNvSpPr>
          <p:nvPr/>
        </p:nvSpPr>
        <p:spPr bwMode="auto">
          <a:xfrm>
            <a:off x="5861753" y="3287223"/>
            <a:ext cx="1199367"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ja-JP" sz="2000" dirty="0">
                <a:solidFill>
                  <a:srgbClr val="0000FF"/>
                </a:solidFill>
              </a:rPr>
              <a:t>[ </a:t>
            </a:r>
            <a:r>
              <a:rPr lang="en-US" altLang="ja-JP" sz="2000" dirty="0" smtClean="0">
                <a:solidFill>
                  <a:srgbClr val="FF0000"/>
                </a:solidFill>
              </a:rPr>
              <a:t>&lt;1.6%</a:t>
            </a:r>
            <a:r>
              <a:rPr lang="en-US" altLang="ja-JP" sz="2000" dirty="0" smtClean="0">
                <a:solidFill>
                  <a:srgbClr val="0000FF"/>
                </a:solidFill>
              </a:rPr>
              <a:t> </a:t>
            </a:r>
            <a:r>
              <a:rPr lang="en-US" altLang="ja-JP" sz="2000" dirty="0">
                <a:solidFill>
                  <a:srgbClr val="0000FF"/>
                </a:solidFill>
              </a:rPr>
              <a:t>]</a:t>
            </a:r>
          </a:p>
        </p:txBody>
      </p:sp>
      <p:sp>
        <p:nvSpPr>
          <p:cNvPr id="53" name="Line 38"/>
          <p:cNvSpPr>
            <a:spLocks noChangeShapeType="1"/>
          </p:cNvSpPr>
          <p:nvPr/>
        </p:nvSpPr>
        <p:spPr bwMode="auto">
          <a:xfrm>
            <a:off x="5419446" y="3207552"/>
            <a:ext cx="997820" cy="820746"/>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ja-JP" altLang="en-US">
              <a:solidFill>
                <a:srgbClr val="000000"/>
              </a:solidFill>
            </a:endParaRPr>
          </a:p>
        </p:txBody>
      </p:sp>
      <p:sp>
        <p:nvSpPr>
          <p:cNvPr id="54" name="Text Box 46"/>
          <p:cNvSpPr txBox="1">
            <a:spLocks noChangeArrowheads="1"/>
          </p:cNvSpPr>
          <p:nvPr/>
        </p:nvSpPr>
        <p:spPr bwMode="auto">
          <a:xfrm>
            <a:off x="5492471" y="3566326"/>
            <a:ext cx="665442"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r>
              <a:rPr lang="en-US" altLang="ja-JP" sz="2000" dirty="0">
                <a:solidFill>
                  <a:srgbClr val="000000"/>
                </a:solidFill>
                <a:latin typeface="Symbol" pitchFamily="18" charset="2"/>
              </a:rPr>
              <a:t>b</a:t>
            </a:r>
            <a:r>
              <a:rPr lang="en-US" altLang="ja-JP" sz="2000" baseline="30000" dirty="0">
                <a:solidFill>
                  <a:srgbClr val="000000"/>
                </a:solidFill>
                <a:latin typeface="Symbol" pitchFamily="18" charset="2"/>
              </a:rPr>
              <a:t>-</a:t>
            </a:r>
            <a:r>
              <a:rPr lang="en-US" altLang="ja-JP" sz="2000" dirty="0">
                <a:solidFill>
                  <a:srgbClr val="000000"/>
                </a:solidFill>
              </a:rPr>
              <a:t>n</a:t>
            </a:r>
          </a:p>
        </p:txBody>
      </p:sp>
      <p:sp>
        <p:nvSpPr>
          <p:cNvPr id="55" name="Text Box 19"/>
          <p:cNvSpPr txBox="1">
            <a:spLocks noChangeArrowheads="1"/>
          </p:cNvSpPr>
          <p:nvPr/>
        </p:nvSpPr>
        <p:spPr bwMode="auto">
          <a:xfrm>
            <a:off x="5318672" y="1824778"/>
            <a:ext cx="1342034"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ja-JP" sz="2000" dirty="0">
                <a:solidFill>
                  <a:srgbClr val="0000FF"/>
                </a:solidFill>
              </a:rPr>
              <a:t>[ </a:t>
            </a:r>
            <a:r>
              <a:rPr lang="en-US" altLang="ja-JP" sz="2000" dirty="0" smtClean="0">
                <a:solidFill>
                  <a:srgbClr val="FF0000"/>
                </a:solidFill>
              </a:rPr>
              <a:t>&gt;98.4%</a:t>
            </a:r>
            <a:r>
              <a:rPr lang="en-US" altLang="ja-JP" sz="2000" dirty="0" smtClean="0">
                <a:solidFill>
                  <a:srgbClr val="0000FF"/>
                </a:solidFill>
              </a:rPr>
              <a:t> </a:t>
            </a:r>
            <a:r>
              <a:rPr lang="en-US" altLang="ja-JP" sz="2000" dirty="0">
                <a:solidFill>
                  <a:srgbClr val="0000FF"/>
                </a:solidFill>
              </a:rPr>
              <a:t>]</a:t>
            </a:r>
          </a:p>
        </p:txBody>
      </p:sp>
    </p:spTree>
    <p:extLst>
      <p:ext uri="{BB962C8B-B14F-4D97-AF65-F5344CB8AC3E}">
        <p14:creationId xmlns:p14="http://schemas.microsoft.com/office/powerpoint/2010/main" val="16821010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365127"/>
            <a:ext cx="7886700" cy="857132"/>
          </a:xfrm>
        </p:spPr>
        <p:txBody>
          <a:bodyPr>
            <a:normAutofit/>
          </a:bodyPr>
          <a:lstStyle/>
          <a:p>
            <a:r>
              <a:rPr kumimoji="1" lang="en-US" altLang="ja-JP" sz="4000" dirty="0" smtClean="0"/>
              <a:t>TRIUMF</a:t>
            </a:r>
            <a:r>
              <a:rPr kumimoji="1" lang="ja-JP" altLang="en-US" sz="4000" dirty="0" smtClean="0"/>
              <a:t>　</a:t>
            </a:r>
            <a:r>
              <a:rPr kumimoji="1" lang="en-US" altLang="ja-JP" sz="4000" dirty="0" smtClean="0"/>
              <a:t>Mass separator</a:t>
            </a:r>
            <a:endParaRPr kumimoji="1" lang="ja-JP" altLang="en-US" sz="4000" dirty="0"/>
          </a:p>
        </p:txBody>
      </p:sp>
      <p:sp>
        <p:nvSpPr>
          <p:cNvPr id="3" name="テキスト ボックス 2"/>
          <p:cNvSpPr txBox="1"/>
          <p:nvPr/>
        </p:nvSpPr>
        <p:spPr>
          <a:xfrm>
            <a:off x="2944250" y="2469921"/>
            <a:ext cx="2900153" cy="523220"/>
          </a:xfrm>
          <a:prstGeom prst="rect">
            <a:avLst/>
          </a:prstGeom>
          <a:noFill/>
        </p:spPr>
        <p:txBody>
          <a:bodyPr wrap="none" rtlCol="0">
            <a:spAutoFit/>
          </a:bodyPr>
          <a:lstStyle/>
          <a:p>
            <a:r>
              <a:rPr lang="en-US" altLang="ja-JP" sz="2800" dirty="0" smtClean="0"/>
              <a:t>ΔM/M </a:t>
            </a:r>
            <a:r>
              <a:rPr lang="ja-JP" altLang="en-US" sz="2800" dirty="0" smtClean="0"/>
              <a:t>～ </a:t>
            </a:r>
            <a:r>
              <a:rPr lang="en-US" altLang="ja-JP" sz="2800" dirty="0" smtClean="0"/>
              <a:t>1/10000</a:t>
            </a:r>
            <a:endParaRPr kumimoji="1" lang="ja-JP" altLang="en-US" sz="2800" dirty="0"/>
          </a:p>
        </p:txBody>
      </p:sp>
      <p:sp>
        <p:nvSpPr>
          <p:cNvPr id="41" name="テキスト ボックス 40"/>
          <p:cNvSpPr txBox="1"/>
          <p:nvPr/>
        </p:nvSpPr>
        <p:spPr>
          <a:xfrm>
            <a:off x="1380301" y="1761568"/>
            <a:ext cx="3669787" cy="523220"/>
          </a:xfrm>
          <a:prstGeom prst="rect">
            <a:avLst/>
          </a:prstGeom>
          <a:noFill/>
        </p:spPr>
        <p:txBody>
          <a:bodyPr wrap="none" rtlCol="0">
            <a:spAutoFit/>
          </a:bodyPr>
          <a:lstStyle/>
          <a:p>
            <a:r>
              <a:rPr kumimoji="1" lang="en-US" altLang="ja-JP" sz="2800" dirty="0" smtClean="0"/>
              <a:t>TRIUMF Mass separator</a:t>
            </a:r>
            <a:endParaRPr kumimoji="1" lang="ja-JP" altLang="en-US" sz="2800" dirty="0"/>
          </a:p>
        </p:txBody>
      </p:sp>
      <p:sp>
        <p:nvSpPr>
          <p:cNvPr id="67" name="テキスト ボックス 66"/>
          <p:cNvSpPr txBox="1"/>
          <p:nvPr/>
        </p:nvSpPr>
        <p:spPr>
          <a:xfrm>
            <a:off x="1729062" y="3898433"/>
            <a:ext cx="1662635" cy="523220"/>
          </a:xfrm>
          <a:prstGeom prst="rect">
            <a:avLst/>
          </a:prstGeom>
          <a:noFill/>
        </p:spPr>
        <p:txBody>
          <a:bodyPr wrap="none" rtlCol="0">
            <a:spAutoFit/>
          </a:bodyPr>
          <a:lstStyle/>
          <a:p>
            <a:r>
              <a:rPr kumimoji="1" lang="en-US" altLang="ja-JP" sz="2800" baseline="30000" dirty="0" smtClean="0"/>
              <a:t>31</a:t>
            </a:r>
            <a:r>
              <a:rPr kumimoji="1" lang="en-US" altLang="ja-JP" sz="2800" dirty="0" smtClean="0"/>
              <a:t>Na</a:t>
            </a:r>
            <a:r>
              <a:rPr lang="en-US" altLang="ja-JP" sz="2800" dirty="0"/>
              <a:t>-</a:t>
            </a:r>
            <a:r>
              <a:rPr kumimoji="1" lang="en-US" altLang="ja-JP" sz="2800" baseline="30000" dirty="0" smtClean="0"/>
              <a:t>31</a:t>
            </a:r>
            <a:r>
              <a:rPr kumimoji="1" lang="en-US" altLang="ja-JP" sz="2800" dirty="0" smtClean="0"/>
              <a:t>Mg</a:t>
            </a:r>
            <a:endParaRPr kumimoji="1" lang="ja-JP" altLang="en-US" sz="2800" dirty="0"/>
          </a:p>
        </p:txBody>
      </p:sp>
      <p:sp>
        <p:nvSpPr>
          <p:cNvPr id="68" name="テキスト ボックス 67"/>
          <p:cNvSpPr txBox="1"/>
          <p:nvPr/>
        </p:nvSpPr>
        <p:spPr>
          <a:xfrm>
            <a:off x="3938547" y="3899295"/>
            <a:ext cx="2717411" cy="523220"/>
          </a:xfrm>
          <a:prstGeom prst="rect">
            <a:avLst/>
          </a:prstGeom>
          <a:noFill/>
        </p:spPr>
        <p:txBody>
          <a:bodyPr wrap="none" rtlCol="0">
            <a:spAutoFit/>
          </a:bodyPr>
          <a:lstStyle/>
          <a:p>
            <a:r>
              <a:rPr lang="en-US" altLang="ja-JP" sz="2800" dirty="0" smtClean="0"/>
              <a:t>ΔM/M </a:t>
            </a:r>
            <a:r>
              <a:rPr lang="ja-JP" altLang="en-US" sz="2800" dirty="0" smtClean="0"/>
              <a:t>～ </a:t>
            </a:r>
            <a:r>
              <a:rPr lang="en-US" altLang="ja-JP" sz="2800" dirty="0" smtClean="0"/>
              <a:t>1/1825</a:t>
            </a:r>
            <a:endParaRPr kumimoji="1" lang="ja-JP" altLang="en-US" sz="2800" dirty="0"/>
          </a:p>
        </p:txBody>
      </p:sp>
      <p:sp>
        <p:nvSpPr>
          <p:cNvPr id="70" name="テキスト ボックス 69"/>
          <p:cNvSpPr txBox="1"/>
          <p:nvPr/>
        </p:nvSpPr>
        <p:spPr>
          <a:xfrm>
            <a:off x="1822037" y="4869258"/>
            <a:ext cx="1476686" cy="523220"/>
          </a:xfrm>
          <a:prstGeom prst="rect">
            <a:avLst/>
          </a:prstGeom>
          <a:noFill/>
        </p:spPr>
        <p:txBody>
          <a:bodyPr wrap="none" rtlCol="0">
            <a:spAutoFit/>
          </a:bodyPr>
          <a:lstStyle/>
          <a:p>
            <a:r>
              <a:rPr kumimoji="1" lang="en-US" altLang="ja-JP" sz="2800" baseline="30000" dirty="0" smtClean="0"/>
              <a:t>31</a:t>
            </a:r>
            <a:r>
              <a:rPr kumimoji="1" lang="en-US" altLang="ja-JP" sz="2800" dirty="0" smtClean="0"/>
              <a:t>Na</a:t>
            </a:r>
            <a:r>
              <a:rPr lang="en-US" altLang="ja-JP" sz="2800" dirty="0"/>
              <a:t>-</a:t>
            </a:r>
            <a:r>
              <a:rPr kumimoji="1" lang="en-US" altLang="ja-JP" sz="2800" baseline="30000" dirty="0" smtClean="0"/>
              <a:t>31</a:t>
            </a:r>
            <a:r>
              <a:rPr lang="en-US" altLang="ja-JP" sz="2800" dirty="0" smtClean="0"/>
              <a:t>Al</a:t>
            </a:r>
            <a:endParaRPr kumimoji="1" lang="ja-JP" altLang="en-US" sz="2800" dirty="0"/>
          </a:p>
        </p:txBody>
      </p:sp>
      <p:sp>
        <p:nvSpPr>
          <p:cNvPr id="71" name="テキスト ボックス 70"/>
          <p:cNvSpPr txBox="1"/>
          <p:nvPr/>
        </p:nvSpPr>
        <p:spPr>
          <a:xfrm>
            <a:off x="3938547" y="4869258"/>
            <a:ext cx="2717411" cy="523220"/>
          </a:xfrm>
          <a:prstGeom prst="rect">
            <a:avLst/>
          </a:prstGeom>
          <a:noFill/>
        </p:spPr>
        <p:txBody>
          <a:bodyPr wrap="none" rtlCol="0">
            <a:spAutoFit/>
          </a:bodyPr>
          <a:lstStyle/>
          <a:p>
            <a:r>
              <a:rPr lang="en-US" altLang="ja-JP" sz="2800" dirty="0" smtClean="0"/>
              <a:t>ΔM/M </a:t>
            </a:r>
            <a:r>
              <a:rPr lang="ja-JP" altLang="en-US" sz="2800" dirty="0" smtClean="0"/>
              <a:t>～ </a:t>
            </a:r>
            <a:r>
              <a:rPr lang="en-US" altLang="ja-JP" sz="2800" dirty="0" smtClean="0"/>
              <a:t>1/1050</a:t>
            </a:r>
            <a:endParaRPr kumimoji="1" lang="ja-JP" altLang="en-US" sz="2800" dirty="0"/>
          </a:p>
        </p:txBody>
      </p:sp>
    </p:spTree>
    <p:extLst>
      <p:ext uri="{BB962C8B-B14F-4D97-AF65-F5344CB8AC3E}">
        <p14:creationId xmlns:p14="http://schemas.microsoft.com/office/powerpoint/2010/main" val="412590555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6356" name="Picture 4" descr="beamの広がり"/>
          <p:cNvPicPr>
            <a:picLocks noChangeAspect="1" noChangeArrowheads="1"/>
          </p:cNvPicPr>
          <p:nvPr/>
        </p:nvPicPr>
        <p:blipFill>
          <a:blip r:embed="rId3" cstate="print"/>
          <a:srcRect/>
          <a:stretch>
            <a:fillRect/>
          </a:stretch>
        </p:blipFill>
        <p:spPr bwMode="auto">
          <a:xfrm>
            <a:off x="323853" y="836613"/>
            <a:ext cx="6438900" cy="4991100"/>
          </a:xfrm>
          <a:prstGeom prst="rect">
            <a:avLst/>
          </a:prstGeom>
          <a:noFill/>
        </p:spPr>
      </p:pic>
      <p:sp>
        <p:nvSpPr>
          <p:cNvPr id="356357" name="Text Box 5"/>
          <p:cNvSpPr txBox="1">
            <a:spLocks noChangeArrowheads="1"/>
          </p:cNvSpPr>
          <p:nvPr/>
        </p:nvSpPr>
        <p:spPr bwMode="auto">
          <a:xfrm>
            <a:off x="6659566" y="2276476"/>
            <a:ext cx="2250937" cy="707886"/>
          </a:xfrm>
          <a:prstGeom prst="rect">
            <a:avLst/>
          </a:prstGeom>
          <a:noFill/>
          <a:ln w="9525">
            <a:noFill/>
            <a:miter lim="800000"/>
            <a:headEnd/>
            <a:tailEnd/>
          </a:ln>
          <a:effectLst/>
        </p:spPr>
        <p:txBody>
          <a:bodyPr wrap="none">
            <a:spAutoFit/>
          </a:bodyPr>
          <a:lstStyle/>
          <a:p>
            <a:pPr fontAlgn="base">
              <a:spcBef>
                <a:spcPct val="0"/>
              </a:spcBef>
              <a:spcAft>
                <a:spcPct val="0"/>
              </a:spcAft>
            </a:pPr>
            <a:r>
              <a:rPr lang="en-US" altLang="ja-JP" sz="2000" smtClean="0">
                <a:solidFill>
                  <a:srgbClr val="FF3300"/>
                </a:solidFill>
                <a:latin typeface="Arial" pitchFamily="34" charset="0"/>
              </a:rPr>
              <a:t>&gt;&gt; laser line width</a:t>
            </a:r>
          </a:p>
          <a:p>
            <a:pPr fontAlgn="base">
              <a:spcBef>
                <a:spcPct val="0"/>
              </a:spcBef>
              <a:spcAft>
                <a:spcPct val="0"/>
              </a:spcAft>
            </a:pPr>
            <a:r>
              <a:rPr lang="en-US" altLang="ja-JP" sz="2000" smtClean="0">
                <a:solidFill>
                  <a:srgbClr val="FF3300"/>
                </a:solidFill>
                <a:latin typeface="Arial" pitchFamily="34" charset="0"/>
              </a:rPr>
              <a:t>      </a:t>
            </a:r>
            <a:r>
              <a:rPr lang="ja-JP" altLang="en-US" sz="2000" smtClean="0">
                <a:solidFill>
                  <a:srgbClr val="FF3300"/>
                </a:solidFill>
                <a:latin typeface="Arial" pitchFamily="34" charset="0"/>
              </a:rPr>
              <a:t>～ </a:t>
            </a:r>
            <a:r>
              <a:rPr lang="en-US" altLang="ja-JP" sz="2000" smtClean="0">
                <a:solidFill>
                  <a:srgbClr val="FF3300"/>
                </a:solidFill>
                <a:latin typeface="Arial" pitchFamily="34" charset="0"/>
              </a:rPr>
              <a:t>1 MHz</a:t>
            </a:r>
          </a:p>
        </p:txBody>
      </p:sp>
      <p:sp>
        <p:nvSpPr>
          <p:cNvPr id="356358" name="Text Box 6"/>
          <p:cNvSpPr txBox="1">
            <a:spLocks noChangeArrowheads="1"/>
          </p:cNvSpPr>
          <p:nvPr/>
        </p:nvSpPr>
        <p:spPr bwMode="auto">
          <a:xfrm>
            <a:off x="755653" y="258765"/>
            <a:ext cx="7430239" cy="461665"/>
          </a:xfrm>
          <a:prstGeom prst="rect">
            <a:avLst/>
          </a:prstGeom>
          <a:noFill/>
          <a:ln w="9525">
            <a:noFill/>
            <a:miter lim="800000"/>
            <a:headEnd/>
            <a:tailEnd/>
          </a:ln>
          <a:effectLst/>
        </p:spPr>
        <p:txBody>
          <a:bodyPr wrap="none">
            <a:spAutoFit/>
          </a:bodyPr>
          <a:lstStyle/>
          <a:p>
            <a:pPr fontAlgn="base">
              <a:spcBef>
                <a:spcPct val="0"/>
              </a:spcBef>
              <a:spcAft>
                <a:spcPct val="0"/>
              </a:spcAft>
            </a:pPr>
            <a:r>
              <a:rPr lang="en-US" altLang="ja-JP" sz="2400" smtClean="0">
                <a:solidFill>
                  <a:srgbClr val="FF3300"/>
                </a:solidFill>
                <a:latin typeface="Arial" pitchFamily="34" charset="0"/>
              </a:rPr>
              <a:t>energy (Doppler) broadening of the neutralized beam</a:t>
            </a:r>
          </a:p>
        </p:txBody>
      </p:sp>
      <p:sp>
        <p:nvSpPr>
          <p:cNvPr id="356359" name="Text Box 7"/>
          <p:cNvSpPr txBox="1">
            <a:spLocks noChangeArrowheads="1"/>
          </p:cNvSpPr>
          <p:nvPr/>
        </p:nvSpPr>
        <p:spPr bwMode="auto">
          <a:xfrm>
            <a:off x="395290" y="6165855"/>
            <a:ext cx="6490879" cy="461665"/>
          </a:xfrm>
          <a:prstGeom prst="rect">
            <a:avLst/>
          </a:prstGeom>
          <a:noFill/>
          <a:ln w="9525">
            <a:noFill/>
            <a:miter lim="800000"/>
            <a:headEnd/>
            <a:tailEnd/>
          </a:ln>
          <a:effectLst/>
        </p:spPr>
        <p:txBody>
          <a:bodyPr wrap="none">
            <a:spAutoFit/>
          </a:bodyPr>
          <a:lstStyle/>
          <a:p>
            <a:pPr fontAlgn="base">
              <a:spcBef>
                <a:spcPct val="0"/>
              </a:spcBef>
              <a:spcAft>
                <a:spcPct val="0"/>
              </a:spcAft>
            </a:pPr>
            <a:r>
              <a:rPr lang="en-US" altLang="ja-JP" sz="2400" smtClean="0">
                <a:solidFill>
                  <a:srgbClr val="000000"/>
                </a:solidFill>
              </a:rPr>
              <a:t>multiple collisions with Na atoms in the neutralizer</a:t>
            </a:r>
          </a:p>
        </p:txBody>
      </p:sp>
      <p:sp>
        <p:nvSpPr>
          <p:cNvPr id="356360" name="Text Box 8"/>
          <p:cNvSpPr txBox="1">
            <a:spLocks noChangeArrowheads="1"/>
          </p:cNvSpPr>
          <p:nvPr/>
        </p:nvSpPr>
        <p:spPr bwMode="auto">
          <a:xfrm>
            <a:off x="2617788" y="2809875"/>
            <a:ext cx="777777" cy="338554"/>
          </a:xfrm>
          <a:prstGeom prst="rect">
            <a:avLst/>
          </a:prstGeom>
          <a:noFill/>
          <a:ln w="9525">
            <a:noFill/>
            <a:miter lim="800000"/>
            <a:headEnd/>
            <a:tailEnd/>
          </a:ln>
          <a:effectLst/>
        </p:spPr>
        <p:txBody>
          <a:bodyPr wrap="none">
            <a:spAutoFit/>
          </a:bodyPr>
          <a:lstStyle/>
          <a:p>
            <a:pPr fontAlgn="base">
              <a:spcBef>
                <a:spcPct val="0"/>
              </a:spcBef>
              <a:spcAft>
                <a:spcPct val="0"/>
              </a:spcAft>
            </a:pPr>
            <a:r>
              <a:rPr lang="en-US" altLang="ja-JP" sz="1600" smtClean="0">
                <a:solidFill>
                  <a:srgbClr val="FF3300"/>
                </a:solidFill>
                <a:latin typeface="Arial" pitchFamily="34" charset="0"/>
              </a:rPr>
              <a:t>6.3 eV</a:t>
            </a:r>
          </a:p>
        </p:txBody>
      </p:sp>
      <p:sp>
        <p:nvSpPr>
          <p:cNvPr id="2" name="スライド番号プレースホルダー 1"/>
          <p:cNvSpPr>
            <a:spLocks noGrp="1"/>
          </p:cNvSpPr>
          <p:nvPr>
            <p:ph type="sldNum" sz="quarter" idx="12"/>
          </p:nvPr>
        </p:nvSpPr>
        <p:spPr/>
        <p:txBody>
          <a:bodyPr/>
          <a:lstStyle/>
          <a:p>
            <a:fld id="{5C7EEE2D-5C00-4DF6-A47D-E3018D58D5A7}" type="slidenum">
              <a:rPr kumimoji="1" lang="ja-JP" altLang="en-US" smtClean="0"/>
              <a:t>47</a:t>
            </a:fld>
            <a:endParaRPr kumimoji="1" lang="ja-JP" altLang="en-US"/>
          </a:p>
        </p:txBody>
      </p:sp>
    </p:spTree>
    <p:extLst>
      <p:ext uri="{BB962C8B-B14F-4D97-AF65-F5344CB8AC3E}">
        <p14:creationId xmlns:p14="http://schemas.microsoft.com/office/powerpoint/2010/main" val="34437307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365126"/>
            <a:ext cx="7886700" cy="895503"/>
          </a:xfrm>
        </p:spPr>
        <p:txBody>
          <a:bodyPr>
            <a:normAutofit/>
          </a:bodyPr>
          <a:lstStyle/>
          <a:p>
            <a:r>
              <a:rPr kumimoji="1" lang="en-US" altLang="ja-JP" dirty="0" smtClean="0"/>
              <a:t>Beam tuning </a:t>
            </a:r>
            <a:endParaRPr kumimoji="1" lang="ja-JP" altLang="en-US" dirty="0"/>
          </a:p>
        </p:txBody>
      </p:sp>
      <p:pic>
        <p:nvPicPr>
          <p:cNvPr id="4" name="コンテンツ プレースホルダー 3"/>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3579367" y="896526"/>
            <a:ext cx="4935983" cy="5881575"/>
          </a:xfrm>
          <a:prstGeom prst="rect">
            <a:avLst/>
          </a:prstGeom>
        </p:spPr>
      </p:pic>
      <p:sp>
        <p:nvSpPr>
          <p:cNvPr id="7" name="テキスト ボックス 6"/>
          <p:cNvSpPr txBox="1"/>
          <p:nvPr/>
        </p:nvSpPr>
        <p:spPr>
          <a:xfrm>
            <a:off x="736847" y="2849732"/>
            <a:ext cx="2651688" cy="1815882"/>
          </a:xfrm>
          <a:prstGeom prst="rect">
            <a:avLst/>
          </a:prstGeom>
          <a:noFill/>
        </p:spPr>
        <p:txBody>
          <a:bodyPr wrap="none" rtlCol="0">
            <a:spAutoFit/>
          </a:bodyPr>
          <a:lstStyle/>
          <a:p>
            <a:r>
              <a:rPr kumimoji="1" lang="ja-JP" altLang="en-US" sz="2800" dirty="0" smtClean="0"/>
              <a:t>共鳴点のサーチ</a:t>
            </a:r>
            <a:endParaRPr kumimoji="1" lang="en-US" altLang="ja-JP" sz="2800" dirty="0" smtClean="0"/>
          </a:p>
          <a:p>
            <a:endParaRPr lang="en-US" altLang="ja-JP" sz="2800" dirty="0"/>
          </a:p>
          <a:p>
            <a:r>
              <a:rPr kumimoji="1" lang="en-US" altLang="ja-JP" sz="2800" dirty="0" smtClean="0"/>
              <a:t>Na cell</a:t>
            </a:r>
            <a:r>
              <a:rPr kumimoji="1" lang="ja-JP" altLang="en-US" sz="2800" dirty="0" smtClean="0"/>
              <a:t>の</a:t>
            </a:r>
            <a:r>
              <a:rPr kumimoji="1" lang="en-US" altLang="ja-JP" sz="2800" dirty="0" smtClean="0"/>
              <a:t>voltage</a:t>
            </a:r>
          </a:p>
          <a:p>
            <a:r>
              <a:rPr kumimoji="1" lang="ja-JP" altLang="en-US" sz="2800" dirty="0" smtClean="0"/>
              <a:t>をかえる</a:t>
            </a:r>
            <a:endParaRPr kumimoji="1" lang="ja-JP" altLang="en-US" sz="2800" dirty="0"/>
          </a:p>
        </p:txBody>
      </p:sp>
    </p:spTree>
    <p:extLst>
      <p:ext uri="{BB962C8B-B14F-4D97-AF65-F5344CB8AC3E}">
        <p14:creationId xmlns:p14="http://schemas.microsoft.com/office/powerpoint/2010/main" val="360746657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Text Box 16"/>
          <p:cNvSpPr txBox="1">
            <a:spLocks noChangeArrowheads="1"/>
          </p:cNvSpPr>
          <p:nvPr/>
        </p:nvSpPr>
        <p:spPr bwMode="auto">
          <a:xfrm>
            <a:off x="4932363" y="6021388"/>
            <a:ext cx="369887" cy="519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r>
              <a:rPr lang="en-US" altLang="ja-JP" sz="2800">
                <a:solidFill>
                  <a:srgbClr val="000000"/>
                </a:solidFill>
                <a:latin typeface="Symbol" panose="05050102010706020507" pitchFamily="18" charset="2"/>
              </a:rPr>
              <a:t>n</a:t>
            </a:r>
          </a:p>
        </p:txBody>
      </p:sp>
      <p:pic>
        <p:nvPicPr>
          <p:cNvPr id="132099" name="Picture 17" descr="bias-tuni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65638" y="549275"/>
            <a:ext cx="4570412" cy="3313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2100" name="Picture 18" descr="EOM1の効果２"/>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19275" y="5299075"/>
            <a:ext cx="3184525" cy="13700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61496" name="Rectangle 24"/>
          <p:cNvSpPr>
            <a:spLocks noChangeArrowheads="1"/>
          </p:cNvSpPr>
          <p:nvPr/>
        </p:nvSpPr>
        <p:spPr bwMode="auto">
          <a:xfrm>
            <a:off x="250825" y="333375"/>
            <a:ext cx="3241675" cy="696913"/>
          </a:xfrm>
          <a:prstGeom prst="rect">
            <a:avLst/>
          </a:prstGeom>
          <a:solidFill>
            <a:srgbClr val="E1FFEA"/>
          </a:solidFill>
          <a:ln w="9525">
            <a:solidFill>
              <a:schemeClr val="tx1"/>
            </a:solidFill>
            <a:miter lim="800000"/>
            <a:headEnd/>
            <a:tailEnd/>
          </a:ln>
          <a:effectLst>
            <a:outerShdw dist="35921" dir="2700000" algn="ctr" rotWithShape="0">
              <a:schemeClr val="bg2"/>
            </a:outerShdw>
          </a:effectLst>
        </p:spPr>
        <p:txBody>
          <a:bodyPr wrap="none" anchor="ctr"/>
          <a:lstStyle/>
          <a:p>
            <a:pPr algn="l">
              <a:defRPr/>
            </a:pPr>
            <a:endParaRPr lang="ja-JP" altLang="en-US" sz="2400">
              <a:solidFill>
                <a:srgbClr val="000000"/>
              </a:solidFill>
              <a:latin typeface="Times New Roman" pitchFamily="18" charset="0"/>
            </a:endParaRPr>
          </a:p>
        </p:txBody>
      </p:sp>
      <p:sp>
        <p:nvSpPr>
          <p:cNvPr id="132102" name="Text Box 21"/>
          <p:cNvSpPr txBox="1">
            <a:spLocks noChangeArrowheads="1"/>
          </p:cNvSpPr>
          <p:nvPr/>
        </p:nvSpPr>
        <p:spPr bwMode="auto">
          <a:xfrm>
            <a:off x="446088" y="450850"/>
            <a:ext cx="2830512"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r>
              <a:rPr lang="en-US" altLang="ja-JP" sz="2400">
                <a:solidFill>
                  <a:srgbClr val="000000"/>
                </a:solidFill>
              </a:rPr>
              <a:t>Doppler-shift tuning</a:t>
            </a:r>
          </a:p>
        </p:txBody>
      </p:sp>
      <p:sp>
        <p:nvSpPr>
          <p:cNvPr id="132103" name="Text Box 22"/>
          <p:cNvSpPr txBox="1">
            <a:spLocks noChangeArrowheads="1"/>
          </p:cNvSpPr>
          <p:nvPr/>
        </p:nvSpPr>
        <p:spPr bwMode="auto">
          <a:xfrm>
            <a:off x="107950" y="1628775"/>
            <a:ext cx="3895725" cy="976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r>
              <a:rPr lang="en-US" altLang="ja-JP" sz="2000">
                <a:solidFill>
                  <a:srgbClr val="FF3300"/>
                </a:solidFill>
              </a:rPr>
              <a:t>deceleration bias (Na vapor cell) </a:t>
            </a:r>
          </a:p>
          <a:p>
            <a:pPr algn="l" eaLnBrk="1" hangingPunct="1"/>
            <a:r>
              <a:rPr lang="en-US" altLang="ja-JP" sz="2000">
                <a:solidFill>
                  <a:srgbClr val="FF3300"/>
                </a:solidFill>
              </a:rPr>
              <a:t>tuning</a:t>
            </a:r>
            <a:r>
              <a:rPr lang="en-US" altLang="ja-JP">
                <a:solidFill>
                  <a:srgbClr val="000000"/>
                </a:solidFill>
              </a:rPr>
              <a:t>  to adjust  ion beam velocity </a:t>
            </a:r>
          </a:p>
          <a:p>
            <a:pPr algn="l" eaLnBrk="1" hangingPunct="1"/>
            <a:r>
              <a:rPr lang="en-US" altLang="ja-JP">
                <a:solidFill>
                  <a:srgbClr val="000000"/>
                </a:solidFill>
              </a:rPr>
              <a:t>so as to meet the Doppler shift</a:t>
            </a:r>
          </a:p>
        </p:txBody>
      </p:sp>
      <p:grpSp>
        <p:nvGrpSpPr>
          <p:cNvPr id="2" name="Group 23"/>
          <p:cNvGrpSpPr>
            <a:grpSpLocks/>
          </p:cNvGrpSpPr>
          <p:nvPr/>
        </p:nvGrpSpPr>
        <p:grpSpPr bwMode="auto">
          <a:xfrm>
            <a:off x="395288" y="3716338"/>
            <a:ext cx="5327650" cy="1584325"/>
            <a:chOff x="386" y="2296"/>
            <a:chExt cx="3356" cy="998"/>
          </a:xfrm>
        </p:grpSpPr>
        <p:sp>
          <p:nvSpPr>
            <p:cNvPr id="132108" name="Line 4"/>
            <p:cNvSpPr>
              <a:spLocks noChangeShapeType="1"/>
            </p:cNvSpPr>
            <p:nvPr/>
          </p:nvSpPr>
          <p:spPr bwMode="auto">
            <a:xfrm>
              <a:off x="386" y="3157"/>
              <a:ext cx="1814" cy="0"/>
            </a:xfrm>
            <a:prstGeom prst="line">
              <a:avLst/>
            </a:prstGeom>
            <a:noFill/>
            <a:ln w="25400">
              <a:solidFill>
                <a:srgbClr val="008000"/>
              </a:solidFill>
              <a:round/>
              <a:headEnd/>
              <a:tailEnd type="stealth" w="lg" len="lg"/>
            </a:ln>
            <a:extLst>
              <a:ext uri="{909E8E84-426E-40dd-AFC4-6F175D3DCCD1}">
                <a14:hiddenFill xmlns:a14="http://schemas.microsoft.com/office/drawing/2010/main" xmlns="">
                  <a:noFill/>
                </a14:hiddenFill>
              </a:ext>
            </a:extLst>
          </p:spPr>
          <p:txBody>
            <a:bodyPr/>
            <a:lstStyle/>
            <a:p>
              <a:endParaRPr lang="ja-JP" altLang="en-US"/>
            </a:p>
          </p:txBody>
        </p:sp>
        <p:sp>
          <p:nvSpPr>
            <p:cNvPr id="132109" name="Line 5"/>
            <p:cNvSpPr>
              <a:spLocks noChangeShapeType="1"/>
            </p:cNvSpPr>
            <p:nvPr/>
          </p:nvSpPr>
          <p:spPr bwMode="auto">
            <a:xfrm>
              <a:off x="900" y="2704"/>
              <a:ext cx="0" cy="453"/>
            </a:xfrm>
            <a:prstGeom prst="line">
              <a:avLst/>
            </a:prstGeom>
            <a:noFill/>
            <a:ln w="31750">
              <a:solidFill>
                <a:schemeClr val="tx1"/>
              </a:solidFill>
              <a:round/>
              <a:headEnd/>
              <a:tailEnd/>
            </a:ln>
            <a:extLst>
              <a:ext uri="{909E8E84-426E-40dd-AFC4-6F175D3DCCD1}">
                <a14:hiddenFill xmlns:a14="http://schemas.microsoft.com/office/drawing/2010/main" xmlns="">
                  <a:noFill/>
                </a14:hiddenFill>
              </a:ext>
            </a:extLst>
          </p:spPr>
          <p:txBody>
            <a:bodyPr/>
            <a:lstStyle/>
            <a:p>
              <a:endParaRPr lang="ja-JP" altLang="en-US"/>
            </a:p>
          </p:txBody>
        </p:sp>
        <p:sp>
          <p:nvSpPr>
            <p:cNvPr id="132110" name="Line 6"/>
            <p:cNvSpPr>
              <a:spLocks noChangeShapeType="1"/>
            </p:cNvSpPr>
            <p:nvPr/>
          </p:nvSpPr>
          <p:spPr bwMode="auto">
            <a:xfrm>
              <a:off x="1474" y="2704"/>
              <a:ext cx="0" cy="453"/>
            </a:xfrm>
            <a:prstGeom prst="line">
              <a:avLst/>
            </a:prstGeom>
            <a:noFill/>
            <a:ln w="31750">
              <a:solidFill>
                <a:schemeClr val="tx1"/>
              </a:solidFill>
              <a:round/>
              <a:headEnd/>
              <a:tailEnd/>
            </a:ln>
            <a:extLst>
              <a:ext uri="{909E8E84-426E-40dd-AFC4-6F175D3DCCD1}">
                <a14:hiddenFill xmlns:a14="http://schemas.microsoft.com/office/drawing/2010/main" xmlns="">
                  <a:noFill/>
                </a14:hiddenFill>
              </a:ext>
            </a:extLst>
          </p:spPr>
          <p:txBody>
            <a:bodyPr/>
            <a:lstStyle/>
            <a:p>
              <a:endParaRPr lang="ja-JP" altLang="en-US"/>
            </a:p>
          </p:txBody>
        </p:sp>
        <p:sp>
          <p:nvSpPr>
            <p:cNvPr id="132111" name="Text Box 11"/>
            <p:cNvSpPr txBox="1">
              <a:spLocks noChangeArrowheads="1"/>
            </p:cNvSpPr>
            <p:nvPr/>
          </p:nvSpPr>
          <p:spPr bwMode="auto">
            <a:xfrm>
              <a:off x="793" y="2296"/>
              <a:ext cx="976" cy="2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r>
                <a:rPr lang="en-US" altLang="ja-JP">
                  <a:solidFill>
                    <a:srgbClr val="000000"/>
                  </a:solidFill>
                  <a:latin typeface="Times New Roman" panose="02020603050405020304" pitchFamily="18" charset="0"/>
                </a:rPr>
                <a:t>absorption line</a:t>
              </a:r>
            </a:p>
          </p:txBody>
        </p:sp>
        <p:sp>
          <p:nvSpPr>
            <p:cNvPr id="132112" name="AutoShape 13"/>
            <p:cNvSpPr>
              <a:spLocks noChangeAspect="1" noChangeArrowheads="1"/>
            </p:cNvSpPr>
            <p:nvPr/>
          </p:nvSpPr>
          <p:spPr bwMode="auto">
            <a:xfrm>
              <a:off x="2109" y="2886"/>
              <a:ext cx="227" cy="114"/>
            </a:xfrm>
            <a:prstGeom prst="rightArrow">
              <a:avLst>
                <a:gd name="adj1" fmla="val 50000"/>
                <a:gd name="adj2" fmla="val 49781"/>
              </a:avLst>
            </a:prstGeom>
            <a:solidFill>
              <a:srgbClr val="FF0000"/>
            </a:solidFill>
            <a:ln w="9525">
              <a:solidFill>
                <a:srgbClr val="FF0000"/>
              </a:solidFill>
              <a:miter lim="800000"/>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endParaRPr lang="ja-JP" altLang="en-US" sz="2400">
                <a:solidFill>
                  <a:srgbClr val="000000"/>
                </a:solidFill>
                <a:latin typeface="Times New Roman" panose="02020603050405020304" pitchFamily="18" charset="0"/>
              </a:endParaRPr>
            </a:p>
          </p:txBody>
        </p:sp>
        <p:sp>
          <p:nvSpPr>
            <p:cNvPr id="132113" name="Text Box 14"/>
            <p:cNvSpPr txBox="1">
              <a:spLocks noChangeArrowheads="1"/>
            </p:cNvSpPr>
            <p:nvPr/>
          </p:nvSpPr>
          <p:spPr bwMode="auto">
            <a:xfrm>
              <a:off x="1927" y="2568"/>
              <a:ext cx="1815" cy="2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r>
                <a:rPr lang="en-US" altLang="ja-JP">
                  <a:solidFill>
                    <a:srgbClr val="000000"/>
                  </a:solidFill>
                  <a:latin typeface="Times New Roman" panose="02020603050405020304" pitchFamily="18" charset="0"/>
                </a:rPr>
                <a:t>scanning velocity </a:t>
              </a:r>
            </a:p>
          </p:txBody>
        </p:sp>
        <p:sp>
          <p:nvSpPr>
            <p:cNvPr id="132114" name="Text Box 15"/>
            <p:cNvSpPr txBox="1">
              <a:spLocks noChangeArrowheads="1"/>
            </p:cNvSpPr>
            <p:nvPr/>
          </p:nvSpPr>
          <p:spPr bwMode="auto">
            <a:xfrm>
              <a:off x="2239" y="2967"/>
              <a:ext cx="233" cy="32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r>
                <a:rPr lang="en-US" altLang="ja-JP" sz="2800">
                  <a:solidFill>
                    <a:srgbClr val="000000"/>
                  </a:solidFill>
                  <a:latin typeface="Symbol" panose="05050102010706020507" pitchFamily="18" charset="2"/>
                </a:rPr>
                <a:t>n</a:t>
              </a:r>
            </a:p>
          </p:txBody>
        </p:sp>
      </p:grpSp>
      <p:sp>
        <p:nvSpPr>
          <p:cNvPr id="132105" name="WordArt 26"/>
          <p:cNvSpPr>
            <a:spLocks noChangeArrowheads="1" noChangeShapeType="1" noTextEdit="1"/>
          </p:cNvSpPr>
          <p:nvPr/>
        </p:nvSpPr>
        <p:spPr bwMode="auto">
          <a:xfrm rot="510094">
            <a:off x="6100763" y="115888"/>
            <a:ext cx="2143125" cy="577850"/>
          </a:xfrm>
          <a:prstGeom prst="rect">
            <a:avLst/>
          </a:prstGeom>
        </p:spPr>
        <p:txBody>
          <a:bodyPr wrap="none" fromWordArt="1">
            <a:prstTxWarp prst="textSlantUp">
              <a:avLst>
                <a:gd name="adj" fmla="val 55556"/>
              </a:avLst>
            </a:prstTxWarp>
          </a:bodyPr>
          <a:lstStyle/>
          <a:p>
            <a:pPr algn="ctr"/>
            <a:r>
              <a:rPr lang="en-US" altLang="ja-JP" sz="2000" kern="10">
                <a:ln w="9525">
                  <a:solidFill>
                    <a:srgbClr val="000000"/>
                  </a:solidFill>
                  <a:round/>
                  <a:headEnd/>
                  <a:tailEnd/>
                </a:ln>
                <a:solidFill>
                  <a:srgbClr val="000000"/>
                </a:solidFill>
                <a:latin typeface="Arial Unicode MS" panose="020B0604020202020204" pitchFamily="50" charset="-128"/>
                <a:ea typeface="Arial Unicode MS" panose="020B0604020202020204" pitchFamily="50" charset="-128"/>
                <a:cs typeface="Arial Unicode MS" panose="020B0604020202020204" pitchFamily="50" charset="-128"/>
              </a:rPr>
              <a:t>beta-decay asymmetry</a:t>
            </a:r>
            <a:endParaRPr lang="ja-JP" altLang="en-US" sz="2000" kern="10">
              <a:ln w="9525">
                <a:solidFill>
                  <a:srgbClr val="000000"/>
                </a:solidFill>
                <a:round/>
                <a:headEnd/>
                <a:tailEnd/>
              </a:ln>
              <a:solidFill>
                <a:srgbClr val="00000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32106" name="WordArt 28"/>
          <p:cNvSpPr>
            <a:spLocks noChangeArrowheads="1" noChangeShapeType="1" noTextEdit="1"/>
          </p:cNvSpPr>
          <p:nvPr/>
        </p:nvSpPr>
        <p:spPr bwMode="auto">
          <a:xfrm rot="1342780">
            <a:off x="4859338" y="5516563"/>
            <a:ext cx="504825" cy="577850"/>
          </a:xfrm>
          <a:prstGeom prst="rect">
            <a:avLst/>
          </a:prstGeom>
        </p:spPr>
        <p:txBody>
          <a:bodyPr wrap="none" fromWordArt="1">
            <a:prstTxWarp prst="textSlantUp">
              <a:avLst>
                <a:gd name="adj" fmla="val 55556"/>
              </a:avLst>
            </a:prstTxWarp>
          </a:bodyPr>
          <a:lstStyle/>
          <a:p>
            <a:pPr algn="ctr"/>
            <a:r>
              <a:rPr lang="en-US" altLang="ja-JP" sz="2000" kern="10">
                <a:ln w="9525">
                  <a:solidFill>
                    <a:srgbClr val="000000"/>
                  </a:solidFill>
                  <a:round/>
                  <a:headEnd/>
                  <a:tailEnd/>
                </a:ln>
                <a:solidFill>
                  <a:srgbClr val="0000FF"/>
                </a:solidFill>
                <a:latin typeface="ＭＳ Ｐゴシック" panose="020B0600070205080204" pitchFamily="50" charset="-128"/>
              </a:rPr>
              <a:t>fixed</a:t>
            </a:r>
            <a:endParaRPr lang="ja-JP" altLang="en-US" sz="2000" kern="10">
              <a:ln w="9525">
                <a:solidFill>
                  <a:srgbClr val="000000"/>
                </a:solidFill>
                <a:round/>
                <a:headEnd/>
                <a:tailEnd/>
              </a:ln>
              <a:solidFill>
                <a:srgbClr val="0000FF"/>
              </a:solidFill>
              <a:latin typeface="ＭＳ Ｐゴシック" panose="020B0600070205080204" pitchFamily="50" charset="-128"/>
            </a:endParaRPr>
          </a:p>
        </p:txBody>
      </p:sp>
      <p:sp>
        <p:nvSpPr>
          <p:cNvPr id="132107" name="Text Box 29"/>
          <p:cNvSpPr txBox="1">
            <a:spLocks noChangeArrowheads="1"/>
          </p:cNvSpPr>
          <p:nvPr/>
        </p:nvSpPr>
        <p:spPr bwMode="auto">
          <a:xfrm>
            <a:off x="5949950" y="836613"/>
            <a:ext cx="566738"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l" eaLnBrk="1" hangingPunct="1"/>
            <a:r>
              <a:rPr lang="en-US" altLang="ja-JP" sz="2000" baseline="30000">
                <a:solidFill>
                  <a:srgbClr val="000000"/>
                </a:solidFill>
              </a:rPr>
              <a:t>11</a:t>
            </a:r>
            <a:r>
              <a:rPr lang="en-US" altLang="ja-JP" sz="2000">
                <a:solidFill>
                  <a:srgbClr val="000000"/>
                </a:solidFill>
              </a:rPr>
              <a:t>Li</a:t>
            </a:r>
          </a:p>
        </p:txBody>
      </p:sp>
    </p:spTree>
    <p:extLst>
      <p:ext uri="{BB962C8B-B14F-4D97-AF65-F5344CB8AC3E}">
        <p14:creationId xmlns:p14="http://schemas.microsoft.com/office/powerpoint/2010/main" val="147082938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3" presetClass="path" presetSubtype="0" accel="50000" decel="50000" fill="hold" nodeType="clickEffect">
                                  <p:stCondLst>
                                    <p:cond delay="0"/>
                                  </p:stCondLst>
                                  <p:childTnLst>
                                    <p:animMotion origin="layout" path="M 1.38889E-6 2.59259E-6 L 0.03941 2.59259E-6 " pathEditMode="relative" rAng="0" ptsTypes="AA">
                                      <p:cBhvr>
                                        <p:cTn id="6" dur="3000" fill="hold"/>
                                        <p:tgtEl>
                                          <p:spTgt spid="2"/>
                                        </p:tgtEl>
                                        <p:attrNameLst>
                                          <p:attrName>ppt_x</p:attrName>
                                          <p:attrName>ppt_y</p:attrName>
                                        </p:attrNameLst>
                                      </p:cBhvr>
                                      <p:rCtr x="1962" y="0"/>
                                    </p:animMotion>
                                  </p:childTnLst>
                                </p:cTn>
                              </p:par>
                            </p:childTnLst>
                          </p:cTn>
                        </p:par>
                      </p:childTnLst>
                    </p:cTn>
                  </p:par>
                  <p:par>
                    <p:cTn id="7" fill="hold" nodeType="clickPar">
                      <p:stCondLst>
                        <p:cond delay="indefinite"/>
                      </p:stCondLst>
                      <p:childTnLst>
                        <p:par>
                          <p:cTn id="8" fill="hold" nodeType="withGroup">
                            <p:stCondLst>
                              <p:cond delay="0"/>
                            </p:stCondLst>
                            <p:childTnLst>
                              <p:par>
                                <p:cTn id="9" presetID="63" presetClass="path" presetSubtype="0" accel="50000" decel="50000" fill="hold" nodeType="clickEffect">
                                  <p:stCondLst>
                                    <p:cond delay="0"/>
                                  </p:stCondLst>
                                  <p:childTnLst>
                                    <p:animMotion origin="layout" path="M 0.03941 2.59259E-6 L 0.14184 2.59259E-6 " pathEditMode="relative" rAng="0" ptsTypes="AA">
                                      <p:cBhvr>
                                        <p:cTn id="10" dur="3000" fill="hold"/>
                                        <p:tgtEl>
                                          <p:spTgt spid="2"/>
                                        </p:tgtEl>
                                        <p:attrNameLst>
                                          <p:attrName>ppt_x</p:attrName>
                                          <p:attrName>ppt_y</p:attrName>
                                        </p:attrNameLst>
                                      </p:cBhvr>
                                      <p:rCtr x="5122" y="0"/>
                                    </p:animMotion>
                                  </p:childTnLst>
                                </p:cTn>
                              </p:par>
                            </p:childTnLst>
                          </p:cTn>
                        </p:par>
                      </p:childTnLst>
                    </p:cTn>
                  </p:par>
                  <p:par>
                    <p:cTn id="11" fill="hold" nodeType="clickPar">
                      <p:stCondLst>
                        <p:cond delay="indefinite"/>
                      </p:stCondLst>
                      <p:childTnLst>
                        <p:par>
                          <p:cTn id="12" fill="hold" nodeType="withGroup">
                            <p:stCondLst>
                              <p:cond delay="0"/>
                            </p:stCondLst>
                            <p:childTnLst>
                              <p:par>
                                <p:cTn id="13" presetID="63" presetClass="path" presetSubtype="0" accel="50000" decel="50000" fill="hold" nodeType="clickEffect">
                                  <p:stCondLst>
                                    <p:cond delay="0"/>
                                  </p:stCondLst>
                                  <p:childTnLst>
                                    <p:animMotion origin="layout" path="M 0.14184 2.59259E-6 L 0.23628 2.59259E-6 " pathEditMode="relative" rAng="0" ptsTypes="AA">
                                      <p:cBhvr>
                                        <p:cTn id="14" dur="3000" fill="hold"/>
                                        <p:tgtEl>
                                          <p:spTgt spid="2"/>
                                        </p:tgtEl>
                                        <p:attrNameLst>
                                          <p:attrName>ppt_x</p:attrName>
                                          <p:attrName>ppt_y</p:attrName>
                                        </p:attrNameLst>
                                      </p:cBhvr>
                                      <p:rCtr x="4722"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角丸四角形 3"/>
          <p:cNvSpPr/>
          <p:nvPr/>
        </p:nvSpPr>
        <p:spPr>
          <a:xfrm>
            <a:off x="1413065" y="1354649"/>
            <a:ext cx="6115705" cy="1448770"/>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p>
        </p:txBody>
      </p:sp>
      <p:sp>
        <p:nvSpPr>
          <p:cNvPr id="5" name="テキスト ボックス 4"/>
          <p:cNvSpPr txBox="1"/>
          <p:nvPr/>
        </p:nvSpPr>
        <p:spPr>
          <a:xfrm>
            <a:off x="1562517" y="1462718"/>
            <a:ext cx="6409825" cy="1292662"/>
          </a:xfrm>
          <a:prstGeom prst="rect">
            <a:avLst/>
          </a:prstGeom>
          <a:noFill/>
        </p:spPr>
        <p:txBody>
          <a:bodyPr wrap="square" rtlCol="0">
            <a:spAutoFit/>
          </a:bodyPr>
          <a:lstStyle/>
          <a:p>
            <a:r>
              <a:rPr lang="en-US" altLang="ja-JP" sz="2600" dirty="0" smtClean="0">
                <a:latin typeface="+mj-lt"/>
                <a:ea typeface="Arial Unicode MS" panose="020B0604020202020204" pitchFamily="50" charset="-128"/>
                <a:cs typeface="Arial Unicode MS" panose="020B0604020202020204" pitchFamily="50" charset="-128"/>
              </a:rPr>
              <a:t>competition between sp</a:t>
            </a:r>
            <a:r>
              <a:rPr kumimoji="1" lang="en-US" altLang="ja-JP" sz="2600" dirty="0" smtClean="0">
                <a:latin typeface="+mj-lt"/>
                <a:ea typeface="Arial Unicode MS" panose="020B0604020202020204" pitchFamily="50" charset="-128"/>
                <a:cs typeface="Arial Unicode MS" panose="020B0604020202020204" pitchFamily="50" charset="-128"/>
              </a:rPr>
              <a:t>herical mean field and nuclear correlation which drives deformation</a:t>
            </a:r>
          </a:p>
        </p:txBody>
      </p:sp>
      <p:sp>
        <p:nvSpPr>
          <p:cNvPr id="6" name="テキスト ボックス 5"/>
          <p:cNvSpPr txBox="1"/>
          <p:nvPr/>
        </p:nvSpPr>
        <p:spPr>
          <a:xfrm>
            <a:off x="1579231" y="4690610"/>
            <a:ext cx="6451700" cy="954107"/>
          </a:xfrm>
          <a:prstGeom prst="rect">
            <a:avLst/>
          </a:prstGeom>
          <a:noFill/>
        </p:spPr>
        <p:txBody>
          <a:bodyPr wrap="square" rtlCol="0">
            <a:spAutoFit/>
          </a:bodyPr>
          <a:lstStyle/>
          <a:p>
            <a:r>
              <a:rPr lang="en-US" altLang="ja-JP" sz="2800" dirty="0" smtClean="0"/>
              <a:t>comparison of the </a:t>
            </a:r>
            <a:r>
              <a:rPr lang="en-US" altLang="ja-JP" sz="2800" dirty="0"/>
              <a:t>experimental </a:t>
            </a:r>
            <a:r>
              <a:rPr lang="en-US" altLang="ja-JP" sz="2800" dirty="0" smtClean="0"/>
              <a:t>and theoretical levels </a:t>
            </a:r>
            <a:r>
              <a:rPr lang="en-US" altLang="ja-JP" sz="2800" dirty="0" smtClean="0">
                <a:solidFill>
                  <a:srgbClr val="0000FF"/>
                </a:solidFill>
              </a:rPr>
              <a:t>on </a:t>
            </a:r>
            <a:r>
              <a:rPr lang="en-US" altLang="ja-JP" sz="2800" dirty="0">
                <a:solidFill>
                  <a:srgbClr val="0000FF"/>
                </a:solidFill>
              </a:rPr>
              <a:t>the level-by-level </a:t>
            </a:r>
            <a:r>
              <a:rPr lang="en-US" altLang="ja-JP" sz="2800" dirty="0" smtClean="0">
                <a:solidFill>
                  <a:srgbClr val="0000FF"/>
                </a:solidFill>
              </a:rPr>
              <a:t>basis</a:t>
            </a:r>
            <a:endParaRPr lang="ja-JP" altLang="ja-JP" sz="2800" dirty="0"/>
          </a:p>
        </p:txBody>
      </p:sp>
      <p:sp>
        <p:nvSpPr>
          <p:cNvPr id="7" name="テキスト ボックス 6"/>
          <p:cNvSpPr txBox="1"/>
          <p:nvPr/>
        </p:nvSpPr>
        <p:spPr>
          <a:xfrm>
            <a:off x="1405683" y="3590039"/>
            <a:ext cx="6723491" cy="830997"/>
          </a:xfrm>
          <a:prstGeom prst="rect">
            <a:avLst/>
          </a:prstGeom>
          <a:noFill/>
        </p:spPr>
        <p:txBody>
          <a:bodyPr wrap="square" rtlCol="0">
            <a:spAutoFit/>
          </a:bodyPr>
          <a:lstStyle/>
          <a:p>
            <a:r>
              <a:rPr lang="en-US" altLang="ja-JP" sz="2400" dirty="0" smtClean="0">
                <a:latin typeface="Arial Unicode MS" panose="020B0604020202020204" pitchFamily="50" charset="-128"/>
                <a:ea typeface="Arial Unicode MS" panose="020B0604020202020204" pitchFamily="50" charset="-128"/>
                <a:cs typeface="Arial Unicode MS" panose="020B0604020202020204" pitchFamily="50" charset="-128"/>
              </a:rPr>
              <a:t>investigation of </a:t>
            </a:r>
            <a:r>
              <a:rPr lang="en-US" altLang="ja-JP" sz="2400" dirty="0" smtClean="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s</a:t>
            </a:r>
            <a:r>
              <a:rPr kumimoji="1" lang="en-US" altLang="ja-JP" sz="2400" dirty="0" smtClean="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hape coexistence </a:t>
            </a:r>
            <a:r>
              <a:rPr lang="en-US" altLang="ja-JP" sz="2400" dirty="0" smtClean="0">
                <a:latin typeface="Arial Unicode MS" panose="020B0604020202020204" pitchFamily="50" charset="-128"/>
                <a:ea typeface="Arial Unicode MS" panose="020B0604020202020204" pitchFamily="50" charset="-128"/>
                <a:cs typeface="Arial Unicode MS" panose="020B0604020202020204" pitchFamily="50" charset="-128"/>
              </a:rPr>
              <a:t>in the low </a:t>
            </a:r>
            <a:r>
              <a:rPr lang="en-US" altLang="ja-JP" sz="2400" dirty="0">
                <a:latin typeface="Arial Unicode MS" panose="020B0604020202020204" pitchFamily="50" charset="-128"/>
                <a:ea typeface="Arial Unicode MS" panose="020B0604020202020204" pitchFamily="50" charset="-128"/>
                <a:cs typeface="Arial Unicode MS" panose="020B0604020202020204" pitchFamily="50" charset="-128"/>
              </a:rPr>
              <a:t>excitation energy </a:t>
            </a:r>
            <a:r>
              <a:rPr lang="en-US" altLang="ja-JP" sz="2400" dirty="0" smtClean="0">
                <a:latin typeface="Arial Unicode MS" panose="020B0604020202020204" pitchFamily="50" charset="-128"/>
                <a:ea typeface="Arial Unicode MS" panose="020B0604020202020204" pitchFamily="50" charset="-128"/>
                <a:cs typeface="Arial Unicode MS" panose="020B0604020202020204" pitchFamily="50" charset="-128"/>
              </a:rPr>
              <a:t>region</a:t>
            </a:r>
            <a:endParaRPr lang="ja-JP" altLang="en-US" sz="2400"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8" name="下矢印 7"/>
          <p:cNvSpPr/>
          <p:nvPr/>
        </p:nvSpPr>
        <p:spPr>
          <a:xfrm>
            <a:off x="4267198" y="2992262"/>
            <a:ext cx="537883" cy="44575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4267198" y="6016959"/>
            <a:ext cx="4005135" cy="523220"/>
          </a:xfrm>
          <a:prstGeom prst="rect">
            <a:avLst/>
          </a:prstGeom>
          <a:noFill/>
        </p:spPr>
        <p:txBody>
          <a:bodyPr wrap="none" rtlCol="0">
            <a:spAutoFit/>
          </a:bodyPr>
          <a:lstStyle/>
          <a:p>
            <a:r>
              <a:rPr lang="en-US" altLang="ja-JP" sz="2800" dirty="0" smtClean="0"/>
              <a:t>Today’s talk :  </a:t>
            </a:r>
            <a:r>
              <a:rPr lang="en-US" altLang="ja-JP" sz="2800" baseline="30000" dirty="0" smtClean="0"/>
              <a:t>31</a:t>
            </a:r>
            <a:r>
              <a:rPr lang="en-US" altLang="ja-JP" sz="2800" dirty="0" smtClean="0"/>
              <a:t>Mg (N=19)</a:t>
            </a:r>
            <a:endParaRPr kumimoji="1" lang="ja-JP" altLang="en-US" sz="2800" dirty="0"/>
          </a:p>
        </p:txBody>
      </p:sp>
      <p:sp>
        <p:nvSpPr>
          <p:cNvPr id="10" name="正方形/長方形 9"/>
          <p:cNvSpPr/>
          <p:nvPr/>
        </p:nvSpPr>
        <p:spPr>
          <a:xfrm>
            <a:off x="3908611" y="5914291"/>
            <a:ext cx="4561221" cy="72855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右矢印 10"/>
          <p:cNvSpPr/>
          <p:nvPr/>
        </p:nvSpPr>
        <p:spPr>
          <a:xfrm>
            <a:off x="687977" y="4831976"/>
            <a:ext cx="520735" cy="502373"/>
          </a:xfrm>
          <a:prstGeom prst="right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a:p>
        </p:txBody>
      </p:sp>
      <p:sp>
        <p:nvSpPr>
          <p:cNvPr id="12" name="タイトル 1"/>
          <p:cNvSpPr>
            <a:spLocks noGrp="1"/>
          </p:cNvSpPr>
          <p:nvPr>
            <p:ph type="title"/>
          </p:nvPr>
        </p:nvSpPr>
        <p:spPr>
          <a:xfrm>
            <a:off x="754378" y="267497"/>
            <a:ext cx="7635245" cy="679698"/>
          </a:xfrm>
        </p:spPr>
        <p:txBody>
          <a:bodyPr>
            <a:normAutofit/>
          </a:bodyPr>
          <a:lstStyle/>
          <a:p>
            <a:r>
              <a:rPr lang="en-US" altLang="ja-JP" u="sng" dirty="0" smtClean="0"/>
              <a:t>Shape coexistence</a:t>
            </a:r>
            <a:endParaRPr kumimoji="1" lang="ja-JP" altLang="en-US" u="sng" dirty="0"/>
          </a:p>
        </p:txBody>
      </p:sp>
    </p:spTree>
    <p:extLst>
      <p:ext uri="{BB962C8B-B14F-4D97-AF65-F5344CB8AC3E}">
        <p14:creationId xmlns:p14="http://schemas.microsoft.com/office/powerpoint/2010/main" val="316173522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4146" name="Picture 4" descr="EOMの原理１"/>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3350" y="26988"/>
            <a:ext cx="6448425" cy="44815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4147" name="Picture 5" descr="EOM-mode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16238" y="4868863"/>
            <a:ext cx="1641475" cy="16811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4148" name="Picture 6" descr="EOM-mode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03800" y="4868863"/>
            <a:ext cx="2295525" cy="1654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77755683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9026"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23850" y="1785938"/>
            <a:ext cx="3960813" cy="3597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69027" name="Rectangle 5"/>
          <p:cNvSpPr>
            <a:spLocks noChangeArrowheads="1"/>
          </p:cNvSpPr>
          <p:nvPr/>
        </p:nvSpPr>
        <p:spPr bwMode="auto">
          <a:xfrm>
            <a:off x="525463" y="5572125"/>
            <a:ext cx="4122737"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r"/>
            <a:r>
              <a:rPr lang="nb-NO" altLang="ja-JP" sz="1400">
                <a:latin typeface="NFモトヤアポロ1" pitchFamily="50" charset="-128"/>
                <a:ea typeface="NFモトヤアポロ1" pitchFamily="50" charset="-128"/>
              </a:rPr>
              <a:t>G. Neyens et al., Phys. Rev. Lett. 94, 022501(2005)</a:t>
            </a:r>
            <a:endParaRPr lang="en-US" altLang="ja-JP" sz="1400">
              <a:latin typeface="NFモトヤアポロ1" pitchFamily="50" charset="-128"/>
              <a:ea typeface="NFモトヤアポロ1" pitchFamily="50" charset="-128"/>
            </a:endParaRPr>
          </a:p>
        </p:txBody>
      </p:sp>
      <p:sp>
        <p:nvSpPr>
          <p:cNvPr id="769028" name="Text Box 6"/>
          <p:cNvSpPr txBox="1">
            <a:spLocks noChangeArrowheads="1"/>
          </p:cNvSpPr>
          <p:nvPr/>
        </p:nvSpPr>
        <p:spPr bwMode="auto">
          <a:xfrm>
            <a:off x="938213" y="404813"/>
            <a:ext cx="5646737"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r"/>
            <a:r>
              <a:rPr lang="en-US" altLang="ja-JP" sz="2400" b="1">
                <a:latin typeface="NFモトヤアポロ1" pitchFamily="50" charset="-128"/>
                <a:ea typeface="NFモトヤアポロ1" pitchFamily="50" charset="-128"/>
              </a:rPr>
              <a:t>Comparison with shell model calculation</a:t>
            </a:r>
          </a:p>
        </p:txBody>
      </p:sp>
      <p:pic>
        <p:nvPicPr>
          <p:cNvPr id="769029" name="Picture 7"/>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303713" y="1419225"/>
            <a:ext cx="4589462" cy="3954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69030" name="Oval 8"/>
          <p:cNvSpPr>
            <a:spLocks noChangeArrowheads="1"/>
          </p:cNvSpPr>
          <p:nvPr/>
        </p:nvSpPr>
        <p:spPr bwMode="auto">
          <a:xfrm>
            <a:off x="7885113" y="4149725"/>
            <a:ext cx="863600" cy="503238"/>
          </a:xfrm>
          <a:prstGeom prst="ellipse">
            <a:avLst/>
          </a:prstGeom>
          <a:noFill/>
          <a:ln w="25400">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r"/>
            <a:endParaRPr lang="ja-JP" altLang="ja-JP"/>
          </a:p>
        </p:txBody>
      </p:sp>
      <p:sp>
        <p:nvSpPr>
          <p:cNvPr id="769031" name="Oval 9"/>
          <p:cNvSpPr>
            <a:spLocks noChangeArrowheads="1"/>
          </p:cNvSpPr>
          <p:nvPr/>
        </p:nvSpPr>
        <p:spPr bwMode="auto">
          <a:xfrm>
            <a:off x="5795963" y="3789363"/>
            <a:ext cx="1008062" cy="936625"/>
          </a:xfrm>
          <a:prstGeom prst="ellipse">
            <a:avLst/>
          </a:prstGeom>
          <a:noFill/>
          <a:ln w="25400">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r"/>
            <a:endParaRPr lang="ja-JP" altLang="ja-JP"/>
          </a:p>
        </p:txBody>
      </p:sp>
      <p:sp>
        <p:nvSpPr>
          <p:cNvPr id="769032" name="Rectangle 10"/>
          <p:cNvSpPr>
            <a:spLocks noChangeArrowheads="1"/>
          </p:cNvSpPr>
          <p:nvPr/>
        </p:nvSpPr>
        <p:spPr bwMode="auto">
          <a:xfrm>
            <a:off x="5006975" y="5589588"/>
            <a:ext cx="3671888"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r"/>
            <a:r>
              <a:rPr lang="pt-BR" altLang="ja-JP" sz="1400">
                <a:latin typeface="NFモトヤアポロ1" pitchFamily="50" charset="-128"/>
                <a:ea typeface="NFモトヤアポロ1" pitchFamily="50" charset="-128"/>
              </a:rPr>
              <a:t>M. Kimura, Phys. Rev. C75, 041302(R) (2007)</a:t>
            </a:r>
            <a:endParaRPr lang="en-US" altLang="ja-JP" sz="1400">
              <a:latin typeface="NFモトヤアポロ1" pitchFamily="50" charset="-128"/>
              <a:ea typeface="NFモトヤアポロ1" pitchFamily="50" charset="-128"/>
            </a:endParaRPr>
          </a:p>
        </p:txBody>
      </p:sp>
    </p:spTree>
    <p:extLst>
      <p:ext uri="{BB962C8B-B14F-4D97-AF65-F5344CB8AC3E}">
        <p14:creationId xmlns:p14="http://schemas.microsoft.com/office/powerpoint/2010/main" val="3093333133"/>
      </p:ext>
    </p:extLst>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コンテンツ プレースホルダー 16"/>
          <p:cNvPicPr>
            <a:picLocks noGrp="1" noChangeAspect="1"/>
          </p:cNvPicPr>
          <p:nvPr>
            <p:ph idx="1"/>
          </p:nvPr>
        </p:nvPicPr>
        <p:blipFill>
          <a:blip r:embed="rId3"/>
          <a:stretch>
            <a:fillRect/>
          </a:stretch>
        </p:blipFill>
        <p:spPr>
          <a:xfrm>
            <a:off x="369850" y="1077299"/>
            <a:ext cx="6331588" cy="4723958"/>
          </a:xfrm>
          <a:prstGeom prst="rect">
            <a:avLst/>
          </a:prstGeom>
        </p:spPr>
      </p:pic>
      <p:sp>
        <p:nvSpPr>
          <p:cNvPr id="2" name="タイトル 1"/>
          <p:cNvSpPr>
            <a:spLocks noGrp="1"/>
          </p:cNvSpPr>
          <p:nvPr>
            <p:ph type="title"/>
          </p:nvPr>
        </p:nvSpPr>
        <p:spPr>
          <a:xfrm>
            <a:off x="450479" y="201117"/>
            <a:ext cx="6196022" cy="1053216"/>
          </a:xfrm>
        </p:spPr>
        <p:txBody>
          <a:bodyPr>
            <a:normAutofit/>
          </a:bodyPr>
          <a:lstStyle/>
          <a:p>
            <a:r>
              <a:rPr lang="en-US" altLang="ja-JP" sz="2800" u="sng" dirty="0" smtClean="0">
                <a:latin typeface="+mn-lt"/>
              </a:rPr>
              <a:t>spin-parity of the ground state in </a:t>
            </a:r>
            <a:r>
              <a:rPr lang="en-US" altLang="ja-JP" sz="2800" u="sng" baseline="30000" dirty="0" smtClean="0">
                <a:latin typeface="+mn-lt"/>
              </a:rPr>
              <a:t>31</a:t>
            </a:r>
            <a:r>
              <a:rPr lang="en-US" altLang="ja-JP" sz="2800" u="sng" dirty="0" smtClean="0">
                <a:latin typeface="+mn-lt"/>
              </a:rPr>
              <a:t>Mg : </a:t>
            </a:r>
            <a:br>
              <a:rPr lang="en-US" altLang="ja-JP" sz="2800" u="sng" dirty="0" smtClean="0">
                <a:latin typeface="+mn-lt"/>
              </a:rPr>
            </a:br>
            <a:r>
              <a:rPr lang="en-US" altLang="ja-JP" sz="2800" u="sng" dirty="0">
                <a:latin typeface="+mn-lt"/>
              </a:rPr>
              <a:t> </a:t>
            </a:r>
            <a:r>
              <a:rPr lang="en-US" altLang="ja-JP" sz="2800" u="sng" dirty="0" smtClean="0">
                <a:latin typeface="+mn-lt"/>
              </a:rPr>
              <a:t>        understanding from the shell model </a:t>
            </a:r>
            <a:endParaRPr kumimoji="1" lang="ja-JP" altLang="en-US" sz="2800" u="sng" dirty="0">
              <a:latin typeface="+mn-lt"/>
            </a:endParaRPr>
          </a:p>
        </p:txBody>
      </p:sp>
      <p:sp>
        <p:nvSpPr>
          <p:cNvPr id="9" name="円/楕円 8"/>
          <p:cNvSpPr/>
          <p:nvPr/>
        </p:nvSpPr>
        <p:spPr>
          <a:xfrm>
            <a:off x="4842354" y="1232417"/>
            <a:ext cx="533400" cy="24933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円/楕円 17"/>
          <p:cNvSpPr/>
          <p:nvPr/>
        </p:nvSpPr>
        <p:spPr>
          <a:xfrm>
            <a:off x="3924610" y="2629417"/>
            <a:ext cx="533400" cy="24933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円/楕円 18"/>
          <p:cNvSpPr/>
          <p:nvPr/>
        </p:nvSpPr>
        <p:spPr>
          <a:xfrm>
            <a:off x="2926833" y="3755485"/>
            <a:ext cx="533400" cy="24933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円/楕円 20"/>
          <p:cNvSpPr/>
          <p:nvPr/>
        </p:nvSpPr>
        <p:spPr>
          <a:xfrm>
            <a:off x="1435876" y="5314996"/>
            <a:ext cx="533400" cy="24933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1035449" y="6056717"/>
            <a:ext cx="4913076" cy="369332"/>
          </a:xfrm>
          <a:prstGeom prst="rect">
            <a:avLst/>
          </a:prstGeom>
          <a:noFill/>
        </p:spPr>
        <p:txBody>
          <a:bodyPr wrap="none" rtlCol="0">
            <a:spAutoFit/>
          </a:bodyPr>
          <a:lstStyle/>
          <a:p>
            <a:r>
              <a:rPr kumimoji="1" lang="en-US" altLang="ja-JP" dirty="0" smtClean="0"/>
              <a:t>G. </a:t>
            </a:r>
            <a:r>
              <a:rPr kumimoji="1" lang="en-US" altLang="ja-JP" dirty="0" err="1" smtClean="0"/>
              <a:t>Neyens</a:t>
            </a:r>
            <a:r>
              <a:rPr kumimoji="1" lang="en-US" altLang="ja-JP" dirty="0" smtClean="0"/>
              <a:t> et al., Phys.</a:t>
            </a:r>
            <a:r>
              <a:rPr kumimoji="1" lang="ja-JP" altLang="en-US" dirty="0" smtClean="0"/>
              <a:t> </a:t>
            </a:r>
            <a:r>
              <a:rPr kumimoji="1" lang="en-US" altLang="ja-JP" dirty="0" smtClean="0"/>
              <a:t>Rev.</a:t>
            </a:r>
            <a:r>
              <a:rPr kumimoji="1" lang="ja-JP" altLang="en-US" dirty="0" smtClean="0"/>
              <a:t> </a:t>
            </a:r>
            <a:r>
              <a:rPr kumimoji="1" lang="en-US" altLang="ja-JP" dirty="0" err="1" smtClean="0"/>
              <a:t>Lett</a:t>
            </a:r>
            <a:r>
              <a:rPr lang="en-US" altLang="ja-JP" dirty="0" smtClean="0"/>
              <a:t>. 94, 022501 (2005)</a:t>
            </a:r>
            <a:endParaRPr kumimoji="1" lang="ja-JP" altLang="en-US" dirty="0"/>
          </a:p>
        </p:txBody>
      </p:sp>
      <p:sp>
        <p:nvSpPr>
          <p:cNvPr id="5" name="テキスト ボックス 4"/>
          <p:cNvSpPr txBox="1"/>
          <p:nvPr/>
        </p:nvSpPr>
        <p:spPr>
          <a:xfrm>
            <a:off x="1933398" y="5660032"/>
            <a:ext cx="904415" cy="523220"/>
          </a:xfrm>
          <a:prstGeom prst="rect">
            <a:avLst/>
          </a:prstGeom>
          <a:noFill/>
        </p:spPr>
        <p:txBody>
          <a:bodyPr wrap="none" rtlCol="0">
            <a:spAutoFit/>
          </a:bodyPr>
          <a:lstStyle/>
          <a:p>
            <a:r>
              <a:rPr kumimoji="1" lang="en-US" altLang="ja-JP" sz="2800" baseline="30000" dirty="0" smtClean="0"/>
              <a:t>31</a:t>
            </a:r>
            <a:r>
              <a:rPr kumimoji="1" lang="en-US" altLang="ja-JP" sz="2800" dirty="0" smtClean="0"/>
              <a:t>Mg</a:t>
            </a:r>
            <a:endParaRPr kumimoji="1" lang="ja-JP" altLang="en-US" sz="2800" dirty="0"/>
          </a:p>
        </p:txBody>
      </p:sp>
      <p:cxnSp>
        <p:nvCxnSpPr>
          <p:cNvPr id="30" name="直線矢印コネクタ 29"/>
          <p:cNvCxnSpPr/>
          <p:nvPr/>
        </p:nvCxnSpPr>
        <p:spPr>
          <a:xfrm flipH="1">
            <a:off x="4154648" y="2503334"/>
            <a:ext cx="1060154" cy="1714451"/>
          </a:xfrm>
          <a:prstGeom prst="straightConnector1">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 name="テキスト ボックス 30"/>
          <p:cNvSpPr txBox="1"/>
          <p:nvPr/>
        </p:nvSpPr>
        <p:spPr>
          <a:xfrm>
            <a:off x="4497575" y="3569720"/>
            <a:ext cx="1590435" cy="923330"/>
          </a:xfrm>
          <a:prstGeom prst="rect">
            <a:avLst/>
          </a:prstGeom>
          <a:noFill/>
        </p:spPr>
        <p:txBody>
          <a:bodyPr wrap="none" rtlCol="0">
            <a:spAutoFit/>
          </a:bodyPr>
          <a:lstStyle/>
          <a:p>
            <a:r>
              <a:rPr kumimoji="1" lang="en-US" altLang="ja-JP" dirty="0" smtClean="0"/>
              <a:t>lowering of </a:t>
            </a:r>
          </a:p>
          <a:p>
            <a:r>
              <a:rPr lang="en-US" altLang="ja-JP" dirty="0" smtClean="0"/>
              <a:t>Ex for the 1/2</a:t>
            </a:r>
            <a:r>
              <a:rPr lang="en-US" altLang="ja-JP" baseline="30000" dirty="0" smtClean="0"/>
              <a:t>+</a:t>
            </a:r>
            <a:r>
              <a:rPr lang="en-US" altLang="ja-JP" dirty="0" smtClean="0"/>
              <a:t> </a:t>
            </a:r>
          </a:p>
          <a:p>
            <a:r>
              <a:rPr lang="en-US" altLang="ja-JP" dirty="0" smtClean="0"/>
              <a:t>level</a:t>
            </a:r>
            <a:endParaRPr kumimoji="1" lang="ja-JP" altLang="en-US" dirty="0"/>
          </a:p>
        </p:txBody>
      </p:sp>
      <p:sp>
        <p:nvSpPr>
          <p:cNvPr id="32" name="テキスト ボックス 31"/>
          <p:cNvSpPr txBox="1"/>
          <p:nvPr/>
        </p:nvSpPr>
        <p:spPr>
          <a:xfrm>
            <a:off x="6452265" y="1755067"/>
            <a:ext cx="2114169" cy="400110"/>
          </a:xfrm>
          <a:prstGeom prst="rect">
            <a:avLst/>
          </a:prstGeom>
          <a:noFill/>
        </p:spPr>
        <p:txBody>
          <a:bodyPr wrap="none" rtlCol="0">
            <a:spAutoFit/>
          </a:bodyPr>
          <a:lstStyle/>
          <a:p>
            <a:r>
              <a:rPr kumimoji="1" lang="en-US" altLang="ja-JP" sz="2000" dirty="0" smtClean="0"/>
              <a:t>Magnetic moment</a:t>
            </a:r>
            <a:endParaRPr kumimoji="1" lang="ja-JP" altLang="en-US" sz="2000" dirty="0"/>
          </a:p>
        </p:txBody>
      </p:sp>
      <p:sp>
        <p:nvSpPr>
          <p:cNvPr id="33" name="テキスト ボックス 32"/>
          <p:cNvSpPr txBox="1"/>
          <p:nvPr/>
        </p:nvSpPr>
        <p:spPr>
          <a:xfrm>
            <a:off x="6357443" y="2201747"/>
            <a:ext cx="2566728" cy="461665"/>
          </a:xfrm>
          <a:prstGeom prst="rect">
            <a:avLst/>
          </a:prstGeom>
          <a:noFill/>
        </p:spPr>
        <p:txBody>
          <a:bodyPr wrap="none" rtlCol="0">
            <a:spAutoFit/>
          </a:bodyPr>
          <a:lstStyle/>
          <a:p>
            <a:r>
              <a:rPr kumimoji="1" lang="en-US" altLang="ja-JP" sz="2400" i="1" dirty="0" smtClean="0">
                <a:latin typeface="Symbol" panose="05050102010706020507" pitchFamily="18" charset="2"/>
              </a:rPr>
              <a:t>m</a:t>
            </a:r>
            <a:r>
              <a:rPr kumimoji="1" lang="en-US" altLang="ja-JP" sz="2400" dirty="0" smtClean="0"/>
              <a:t>= -0.88355(15) </a:t>
            </a:r>
            <a:r>
              <a:rPr kumimoji="1" lang="en-US" altLang="ja-JP" sz="2400" i="1" dirty="0" err="1" smtClean="0">
                <a:latin typeface="Symbol" panose="05050102010706020507" pitchFamily="18" charset="2"/>
              </a:rPr>
              <a:t>m</a:t>
            </a:r>
            <a:r>
              <a:rPr kumimoji="1" lang="en-US" altLang="ja-JP" sz="2400" baseline="-25000" dirty="0" err="1" smtClean="0"/>
              <a:t>N</a:t>
            </a:r>
            <a:endParaRPr kumimoji="1" lang="ja-JP" altLang="en-US" sz="2400" baseline="-25000" dirty="0"/>
          </a:p>
        </p:txBody>
      </p:sp>
      <p:sp>
        <p:nvSpPr>
          <p:cNvPr id="4" name="テキスト ボックス 3"/>
          <p:cNvSpPr txBox="1"/>
          <p:nvPr/>
        </p:nvSpPr>
        <p:spPr>
          <a:xfrm>
            <a:off x="4910662" y="5719307"/>
            <a:ext cx="981359" cy="400110"/>
          </a:xfrm>
          <a:prstGeom prst="rect">
            <a:avLst/>
          </a:prstGeom>
          <a:noFill/>
        </p:spPr>
        <p:txBody>
          <a:bodyPr wrap="none" rtlCol="0">
            <a:spAutoFit/>
          </a:bodyPr>
          <a:lstStyle/>
          <a:p>
            <a:r>
              <a:rPr lang="en-US" altLang="ja-JP" sz="2000" i="1" dirty="0" err="1"/>
              <a:t>s</a:t>
            </a:r>
            <a:r>
              <a:rPr kumimoji="1" lang="en-US" altLang="ja-JP" sz="2000" i="1" dirty="0" err="1" smtClean="0"/>
              <a:t>d</a:t>
            </a:r>
            <a:r>
              <a:rPr kumimoji="1" lang="en-US" altLang="ja-JP" sz="2000" dirty="0" smtClean="0"/>
              <a:t>-shell</a:t>
            </a:r>
            <a:endParaRPr kumimoji="1" lang="ja-JP" altLang="en-US" sz="2000" dirty="0"/>
          </a:p>
        </p:txBody>
      </p:sp>
      <p:sp>
        <p:nvSpPr>
          <p:cNvPr id="34" name="テキスト ボックス 33"/>
          <p:cNvSpPr txBox="1"/>
          <p:nvPr/>
        </p:nvSpPr>
        <p:spPr>
          <a:xfrm>
            <a:off x="3326596" y="5706811"/>
            <a:ext cx="1192442" cy="400110"/>
          </a:xfrm>
          <a:prstGeom prst="rect">
            <a:avLst/>
          </a:prstGeom>
          <a:noFill/>
        </p:spPr>
        <p:txBody>
          <a:bodyPr wrap="none" rtlCol="0">
            <a:spAutoFit/>
          </a:bodyPr>
          <a:lstStyle/>
          <a:p>
            <a:r>
              <a:rPr lang="en-US" altLang="ja-JP" sz="2000" i="1" dirty="0" err="1" smtClean="0"/>
              <a:t>s</a:t>
            </a:r>
            <a:r>
              <a:rPr kumimoji="1" lang="en-US" altLang="ja-JP" sz="2000" i="1" dirty="0" err="1" smtClean="0"/>
              <a:t>dpf</a:t>
            </a:r>
            <a:r>
              <a:rPr kumimoji="1" lang="en-US" altLang="ja-JP" sz="2000" dirty="0" smtClean="0"/>
              <a:t>-shell</a:t>
            </a:r>
            <a:endParaRPr kumimoji="1" lang="ja-JP" altLang="en-US" sz="2000" dirty="0"/>
          </a:p>
        </p:txBody>
      </p:sp>
      <p:cxnSp>
        <p:nvCxnSpPr>
          <p:cNvPr id="10" name="直線コネクタ 9"/>
          <p:cNvCxnSpPr/>
          <p:nvPr/>
        </p:nvCxnSpPr>
        <p:spPr>
          <a:xfrm>
            <a:off x="6402333" y="2629528"/>
            <a:ext cx="2425668"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5" name="直線コネクタ 34"/>
          <p:cNvCxnSpPr/>
          <p:nvPr/>
        </p:nvCxnSpPr>
        <p:spPr>
          <a:xfrm flipV="1">
            <a:off x="4458010" y="2852113"/>
            <a:ext cx="452652" cy="159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8" name="直線矢印コネクタ 37"/>
          <p:cNvCxnSpPr/>
          <p:nvPr/>
        </p:nvCxnSpPr>
        <p:spPr>
          <a:xfrm flipV="1">
            <a:off x="5058298" y="2663412"/>
            <a:ext cx="1299145" cy="215335"/>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7" name="正方形/長方形 36"/>
          <p:cNvSpPr/>
          <p:nvPr/>
        </p:nvSpPr>
        <p:spPr>
          <a:xfrm>
            <a:off x="1713390" y="2852113"/>
            <a:ext cx="1296140" cy="285469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テキスト ボックス 40"/>
          <p:cNvSpPr txBox="1"/>
          <p:nvPr/>
        </p:nvSpPr>
        <p:spPr>
          <a:xfrm>
            <a:off x="3007819" y="2155177"/>
            <a:ext cx="873957" cy="425758"/>
          </a:xfrm>
          <a:prstGeom prst="rect">
            <a:avLst/>
          </a:prstGeom>
          <a:noFill/>
          <a:ln>
            <a:noFill/>
          </a:ln>
        </p:spPr>
        <p:txBody>
          <a:bodyPr wrap="none" rtlCol="0">
            <a:spAutoFit/>
          </a:bodyPr>
          <a:lstStyle/>
          <a:p>
            <a:pPr algn="ctr">
              <a:lnSpc>
                <a:spcPts val="1300"/>
              </a:lnSpc>
            </a:pPr>
            <a:r>
              <a:rPr kumimoji="1" lang="en-US" altLang="ja-JP" sz="1400" dirty="0" smtClean="0">
                <a:solidFill>
                  <a:srgbClr val="969696"/>
                </a:solidFill>
              </a:rPr>
              <a:t>[MCSM]</a:t>
            </a:r>
          </a:p>
          <a:p>
            <a:pPr algn="ctr">
              <a:lnSpc>
                <a:spcPts val="1300"/>
              </a:lnSpc>
            </a:pPr>
            <a:r>
              <a:rPr lang="en-US" altLang="ja-JP" sz="1400" dirty="0" smtClean="0">
                <a:solidFill>
                  <a:srgbClr val="969696"/>
                </a:solidFill>
              </a:rPr>
              <a:t>sd-p</a:t>
            </a:r>
            <a:r>
              <a:rPr lang="en-US" altLang="ja-JP" sz="1400" baseline="-25000" dirty="0" smtClean="0">
                <a:solidFill>
                  <a:srgbClr val="969696"/>
                </a:solidFill>
              </a:rPr>
              <a:t>3.2</a:t>
            </a:r>
            <a:r>
              <a:rPr lang="en-US" altLang="ja-JP" sz="1400" dirty="0" smtClean="0">
                <a:solidFill>
                  <a:srgbClr val="969696"/>
                </a:solidFill>
              </a:rPr>
              <a:t>f</a:t>
            </a:r>
            <a:r>
              <a:rPr lang="en-US" altLang="ja-JP" sz="1400" baseline="-25000" dirty="0" smtClean="0">
                <a:solidFill>
                  <a:srgbClr val="969696"/>
                </a:solidFill>
              </a:rPr>
              <a:t>7/2</a:t>
            </a:r>
            <a:endParaRPr kumimoji="1" lang="ja-JP" altLang="en-US" sz="1400" baseline="-25000" dirty="0">
              <a:solidFill>
                <a:srgbClr val="969696"/>
              </a:solidFill>
            </a:endParaRPr>
          </a:p>
        </p:txBody>
      </p:sp>
      <p:sp>
        <p:nvSpPr>
          <p:cNvPr id="42" name="テキスト ボックス 41"/>
          <p:cNvSpPr txBox="1"/>
          <p:nvPr/>
        </p:nvSpPr>
        <p:spPr>
          <a:xfrm>
            <a:off x="3974273" y="2106505"/>
            <a:ext cx="963469" cy="431465"/>
          </a:xfrm>
          <a:prstGeom prst="rect">
            <a:avLst/>
          </a:prstGeom>
          <a:noFill/>
          <a:ln>
            <a:noFill/>
          </a:ln>
        </p:spPr>
        <p:txBody>
          <a:bodyPr wrap="none" rtlCol="0">
            <a:spAutoFit/>
          </a:bodyPr>
          <a:lstStyle/>
          <a:p>
            <a:pPr algn="ctr">
              <a:lnSpc>
                <a:spcPts val="1300"/>
              </a:lnSpc>
            </a:pPr>
            <a:r>
              <a:rPr kumimoji="1" lang="en-US" altLang="ja-JP" sz="1400" dirty="0" smtClean="0">
                <a:solidFill>
                  <a:srgbClr val="969696"/>
                </a:solidFill>
              </a:rPr>
              <a:t>[ANTOINE]</a:t>
            </a:r>
          </a:p>
          <a:p>
            <a:pPr algn="ctr">
              <a:lnSpc>
                <a:spcPts val="1300"/>
              </a:lnSpc>
            </a:pPr>
            <a:r>
              <a:rPr lang="en-US" altLang="ja-JP" sz="1400" dirty="0" smtClean="0">
                <a:solidFill>
                  <a:srgbClr val="969696"/>
                </a:solidFill>
              </a:rPr>
              <a:t>full </a:t>
            </a:r>
            <a:r>
              <a:rPr lang="en-US" altLang="ja-JP" sz="1400" dirty="0" err="1" smtClean="0">
                <a:solidFill>
                  <a:srgbClr val="969696"/>
                </a:solidFill>
              </a:rPr>
              <a:t>sd</a:t>
            </a:r>
            <a:r>
              <a:rPr lang="en-US" altLang="ja-JP" sz="1400" dirty="0" smtClean="0">
                <a:solidFill>
                  <a:srgbClr val="969696"/>
                </a:solidFill>
              </a:rPr>
              <a:t>-pf</a:t>
            </a:r>
            <a:endParaRPr kumimoji="1" lang="ja-JP" altLang="en-US" sz="1400" dirty="0">
              <a:solidFill>
                <a:srgbClr val="969696"/>
              </a:solidFill>
            </a:endParaRPr>
          </a:p>
        </p:txBody>
      </p:sp>
      <p:sp>
        <p:nvSpPr>
          <p:cNvPr id="43" name="テキスト ボックス 42"/>
          <p:cNvSpPr txBox="1"/>
          <p:nvPr/>
        </p:nvSpPr>
        <p:spPr>
          <a:xfrm>
            <a:off x="5683032" y="1486514"/>
            <a:ext cx="1437381" cy="307777"/>
          </a:xfrm>
          <a:prstGeom prst="rect">
            <a:avLst/>
          </a:prstGeom>
          <a:noFill/>
          <a:ln>
            <a:noFill/>
          </a:ln>
        </p:spPr>
        <p:txBody>
          <a:bodyPr wrap="none" rtlCol="0">
            <a:spAutoFit/>
          </a:bodyPr>
          <a:lstStyle/>
          <a:p>
            <a:r>
              <a:rPr kumimoji="1" lang="en-US" altLang="ja-JP" sz="1400" dirty="0" smtClean="0">
                <a:solidFill>
                  <a:srgbClr val="969696"/>
                </a:solidFill>
              </a:rPr>
              <a:t>[USD</a:t>
            </a:r>
            <a:r>
              <a:rPr lang="en-US" altLang="ja-JP" sz="1400" dirty="0" smtClean="0">
                <a:solidFill>
                  <a:srgbClr val="969696"/>
                </a:solidFill>
              </a:rPr>
              <a:t> interaction</a:t>
            </a:r>
            <a:r>
              <a:rPr kumimoji="1" lang="en-US" altLang="ja-JP" sz="1400" dirty="0" smtClean="0">
                <a:solidFill>
                  <a:srgbClr val="969696"/>
                </a:solidFill>
              </a:rPr>
              <a:t>]</a:t>
            </a:r>
            <a:endParaRPr kumimoji="1" lang="ja-JP" altLang="en-US" sz="1400" dirty="0">
              <a:solidFill>
                <a:srgbClr val="969696"/>
              </a:solidFill>
            </a:endParaRPr>
          </a:p>
        </p:txBody>
      </p:sp>
      <p:grpSp>
        <p:nvGrpSpPr>
          <p:cNvPr id="44" name="グループ化 43"/>
          <p:cNvGrpSpPr/>
          <p:nvPr/>
        </p:nvGrpSpPr>
        <p:grpSpPr>
          <a:xfrm>
            <a:off x="6850074" y="3810729"/>
            <a:ext cx="2027939" cy="2420024"/>
            <a:chOff x="6794511" y="4286290"/>
            <a:chExt cx="2027939" cy="2420024"/>
          </a:xfrm>
        </p:grpSpPr>
        <p:sp>
          <p:nvSpPr>
            <p:cNvPr id="45" name="正方形/長方形 44"/>
            <p:cNvSpPr/>
            <p:nvPr/>
          </p:nvSpPr>
          <p:spPr>
            <a:xfrm>
              <a:off x="6794511" y="4286290"/>
              <a:ext cx="2027939" cy="2420024"/>
            </a:xfrm>
            <a:prstGeom prst="rect">
              <a:avLst/>
            </a:prstGeom>
            <a:solidFill>
              <a:schemeClr val="accent2">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p>
          </p:txBody>
        </p:sp>
        <p:sp>
          <p:nvSpPr>
            <p:cNvPr id="46" name="正方形/長方形 45"/>
            <p:cNvSpPr>
              <a:spLocks/>
            </p:cNvSpPr>
            <p:nvPr/>
          </p:nvSpPr>
          <p:spPr>
            <a:xfrm>
              <a:off x="7821424" y="5108218"/>
              <a:ext cx="818122" cy="942605"/>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正方形/長方形 46"/>
            <p:cNvSpPr/>
            <p:nvPr/>
          </p:nvSpPr>
          <p:spPr>
            <a:xfrm>
              <a:off x="7821423" y="4454074"/>
              <a:ext cx="817675" cy="458117"/>
            </a:xfrm>
            <a:prstGeom prst="rect">
              <a:avLst/>
            </a:prstGeom>
            <a:solidFill>
              <a:schemeClr val="accent2">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48" name="円/楕円 47"/>
            <p:cNvSpPr>
              <a:spLocks noChangeAspect="1"/>
            </p:cNvSpPr>
            <p:nvPr/>
          </p:nvSpPr>
          <p:spPr>
            <a:xfrm>
              <a:off x="7862714" y="5668816"/>
              <a:ext cx="100800" cy="1009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円/楕円 48"/>
            <p:cNvSpPr>
              <a:spLocks noChangeAspect="1"/>
            </p:cNvSpPr>
            <p:nvPr/>
          </p:nvSpPr>
          <p:spPr>
            <a:xfrm>
              <a:off x="7984821" y="5663679"/>
              <a:ext cx="100800" cy="1009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円/楕円 49"/>
            <p:cNvSpPr>
              <a:spLocks noChangeAspect="1"/>
            </p:cNvSpPr>
            <p:nvPr/>
          </p:nvSpPr>
          <p:spPr>
            <a:xfrm>
              <a:off x="8107987" y="5666317"/>
              <a:ext cx="100800" cy="1009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円/楕円 50"/>
            <p:cNvSpPr>
              <a:spLocks noChangeAspect="1"/>
            </p:cNvSpPr>
            <p:nvPr/>
          </p:nvSpPr>
          <p:spPr>
            <a:xfrm>
              <a:off x="8222705" y="5669697"/>
              <a:ext cx="100800" cy="1009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円/楕円 51"/>
            <p:cNvSpPr>
              <a:spLocks noChangeAspect="1"/>
            </p:cNvSpPr>
            <p:nvPr/>
          </p:nvSpPr>
          <p:spPr>
            <a:xfrm>
              <a:off x="8340097" y="5669551"/>
              <a:ext cx="100800" cy="1009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円/楕円 52"/>
            <p:cNvSpPr>
              <a:spLocks noChangeAspect="1"/>
            </p:cNvSpPr>
            <p:nvPr/>
          </p:nvSpPr>
          <p:spPr>
            <a:xfrm>
              <a:off x="8463803" y="5663680"/>
              <a:ext cx="100800" cy="1009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円/楕円 53"/>
            <p:cNvSpPr>
              <a:spLocks noChangeAspect="1"/>
            </p:cNvSpPr>
            <p:nvPr/>
          </p:nvSpPr>
          <p:spPr>
            <a:xfrm>
              <a:off x="8341747" y="5384318"/>
              <a:ext cx="100800" cy="1009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円/楕円 54"/>
            <p:cNvSpPr>
              <a:spLocks noChangeAspect="1"/>
            </p:cNvSpPr>
            <p:nvPr/>
          </p:nvSpPr>
          <p:spPr>
            <a:xfrm>
              <a:off x="8217956" y="5380888"/>
              <a:ext cx="100800" cy="1009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円/楕円 55"/>
            <p:cNvSpPr>
              <a:spLocks noChangeAspect="1"/>
            </p:cNvSpPr>
            <p:nvPr/>
          </p:nvSpPr>
          <p:spPr>
            <a:xfrm>
              <a:off x="8074142" y="5191836"/>
              <a:ext cx="100800" cy="1009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円/楕円 56"/>
            <p:cNvSpPr>
              <a:spLocks noChangeAspect="1"/>
            </p:cNvSpPr>
            <p:nvPr/>
          </p:nvSpPr>
          <p:spPr>
            <a:xfrm>
              <a:off x="8217956" y="5191839"/>
              <a:ext cx="100800" cy="10097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円/楕円 57"/>
            <p:cNvSpPr>
              <a:spLocks noChangeAspect="1"/>
            </p:cNvSpPr>
            <p:nvPr/>
          </p:nvSpPr>
          <p:spPr>
            <a:xfrm>
              <a:off x="8340651" y="5191836"/>
              <a:ext cx="100800" cy="10097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円/楕円 58"/>
            <p:cNvSpPr>
              <a:spLocks noChangeAspect="1"/>
            </p:cNvSpPr>
            <p:nvPr/>
          </p:nvSpPr>
          <p:spPr>
            <a:xfrm>
              <a:off x="8211605" y="4693978"/>
              <a:ext cx="100800" cy="100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円/楕円 59"/>
            <p:cNvSpPr>
              <a:spLocks noChangeAspect="1"/>
            </p:cNvSpPr>
            <p:nvPr/>
          </p:nvSpPr>
          <p:spPr>
            <a:xfrm>
              <a:off x="8342572" y="4689649"/>
              <a:ext cx="100800" cy="1009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1" name="直線矢印コネクタ 60"/>
            <p:cNvCxnSpPr>
              <a:cxnSpLocks/>
            </p:cNvCxnSpPr>
            <p:nvPr/>
          </p:nvCxnSpPr>
          <p:spPr>
            <a:xfrm flipH="1" flipV="1">
              <a:off x="8391492" y="4790624"/>
              <a:ext cx="0" cy="39600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2" name="テキスト ボックス 61"/>
            <p:cNvSpPr txBox="1"/>
            <p:nvPr/>
          </p:nvSpPr>
          <p:spPr>
            <a:xfrm>
              <a:off x="7330677" y="6159648"/>
              <a:ext cx="1476686" cy="523220"/>
            </a:xfrm>
            <a:prstGeom prst="rect">
              <a:avLst/>
            </a:prstGeom>
            <a:noFill/>
          </p:spPr>
          <p:txBody>
            <a:bodyPr wrap="none" rtlCol="0">
              <a:spAutoFit/>
            </a:bodyPr>
            <a:lstStyle/>
            <a:p>
              <a:pPr algn="ctr"/>
              <a:r>
                <a:rPr lang="en-US" altLang="ja-JP" sz="1400" dirty="0" smtClean="0">
                  <a:latin typeface="Arial Unicode MS" panose="020B0604020202020204" pitchFamily="50" charset="-128"/>
                  <a:ea typeface="Arial Unicode MS" panose="020B0604020202020204" pitchFamily="50" charset="-128"/>
                  <a:cs typeface="Arial Unicode MS" panose="020B0604020202020204" pitchFamily="50" charset="-128"/>
                </a:rPr>
                <a:t>2-particle-2-hole</a:t>
              </a:r>
            </a:p>
            <a:p>
              <a:pPr algn="ctr"/>
              <a:r>
                <a:rPr kumimoji="1" lang="en-US" altLang="ja-JP" sz="1400" dirty="0" smtClean="0">
                  <a:latin typeface="Arial Unicode MS" panose="020B0604020202020204" pitchFamily="50" charset="-128"/>
                  <a:ea typeface="Arial Unicode MS" panose="020B0604020202020204" pitchFamily="50" charset="-128"/>
                  <a:cs typeface="Arial Unicode MS" panose="020B0604020202020204" pitchFamily="50" charset="-128"/>
                </a:rPr>
                <a:t>(2p2h)</a:t>
              </a:r>
              <a:endParaRPr kumimoji="1" lang="ja-JP" altLang="en-US" sz="14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63" name="テキスト ボックス 62"/>
            <p:cNvSpPr txBox="1"/>
            <p:nvPr/>
          </p:nvSpPr>
          <p:spPr>
            <a:xfrm>
              <a:off x="6925953" y="4524367"/>
              <a:ext cx="845103" cy="338554"/>
            </a:xfrm>
            <a:prstGeom prst="rect">
              <a:avLst/>
            </a:prstGeom>
            <a:noFill/>
          </p:spPr>
          <p:txBody>
            <a:bodyPr wrap="none" rtlCol="0">
              <a:spAutoFit/>
            </a:bodyPr>
            <a:lstStyle/>
            <a:p>
              <a:r>
                <a:rPr lang="en-US" altLang="ja-JP" sz="1600" i="1" dirty="0" smtClean="0">
                  <a:latin typeface="Arial Unicode MS" panose="020B0604020202020204" pitchFamily="50" charset="-128"/>
                  <a:ea typeface="Arial Unicode MS" panose="020B0604020202020204" pitchFamily="50" charset="-128"/>
                  <a:cs typeface="Arial Unicode MS" panose="020B0604020202020204" pitchFamily="50" charset="-128"/>
                </a:rPr>
                <a:t>pf</a:t>
              </a:r>
              <a:r>
                <a:rPr kumimoji="1" lang="en-US" altLang="ja-JP" sz="1600" dirty="0" smtClean="0">
                  <a:latin typeface="Arial Unicode MS" panose="020B0604020202020204" pitchFamily="50" charset="-128"/>
                  <a:ea typeface="Arial Unicode MS" panose="020B0604020202020204" pitchFamily="50" charset="-128"/>
                  <a:cs typeface="Arial Unicode MS" panose="020B0604020202020204" pitchFamily="50" charset="-128"/>
                </a:rPr>
                <a:t>-shell</a:t>
              </a:r>
              <a:endParaRPr kumimoji="1" lang="ja-JP" altLang="en-US" sz="16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64" name="テキスト ボックス 63"/>
            <p:cNvSpPr txBox="1"/>
            <p:nvPr/>
          </p:nvSpPr>
          <p:spPr>
            <a:xfrm>
              <a:off x="6875711" y="5317745"/>
              <a:ext cx="889987" cy="338554"/>
            </a:xfrm>
            <a:prstGeom prst="rect">
              <a:avLst/>
            </a:prstGeom>
            <a:noFill/>
          </p:spPr>
          <p:txBody>
            <a:bodyPr wrap="none" rtlCol="0">
              <a:spAutoFit/>
            </a:bodyPr>
            <a:lstStyle/>
            <a:p>
              <a:r>
                <a:rPr lang="en-US" altLang="ja-JP" sz="1600" i="1" dirty="0" err="1" smtClean="0">
                  <a:latin typeface="Arial Unicode MS" panose="020B0604020202020204" pitchFamily="50" charset="-128"/>
                  <a:ea typeface="Arial Unicode MS" panose="020B0604020202020204" pitchFamily="50" charset="-128"/>
                  <a:cs typeface="Arial Unicode MS" panose="020B0604020202020204" pitchFamily="50" charset="-128"/>
                </a:rPr>
                <a:t>sd</a:t>
              </a:r>
              <a:r>
                <a:rPr kumimoji="1" lang="en-US" altLang="ja-JP" sz="1600" dirty="0" smtClean="0">
                  <a:latin typeface="Arial Unicode MS" panose="020B0604020202020204" pitchFamily="50" charset="-128"/>
                  <a:ea typeface="Arial Unicode MS" panose="020B0604020202020204" pitchFamily="50" charset="-128"/>
                  <a:cs typeface="Arial Unicode MS" panose="020B0604020202020204" pitchFamily="50" charset="-128"/>
                </a:rPr>
                <a:t>-shell</a:t>
              </a:r>
              <a:endParaRPr kumimoji="1" lang="ja-JP" altLang="en-US" sz="16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cxnSp>
          <p:nvCxnSpPr>
            <p:cNvPr id="65" name="直線矢印コネクタ 64"/>
            <p:cNvCxnSpPr>
              <a:cxnSpLocks/>
            </p:cNvCxnSpPr>
            <p:nvPr/>
          </p:nvCxnSpPr>
          <p:spPr>
            <a:xfrm flipH="1" flipV="1">
              <a:off x="8269390" y="4790624"/>
              <a:ext cx="0" cy="39600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6" name="スライド番号プレースホルダー 5"/>
          <p:cNvSpPr>
            <a:spLocks noGrp="1"/>
          </p:cNvSpPr>
          <p:nvPr>
            <p:ph type="sldNum" sz="quarter" idx="4294967295"/>
          </p:nvPr>
        </p:nvSpPr>
        <p:spPr/>
        <p:txBody>
          <a:bodyPr/>
          <a:lstStyle/>
          <a:p>
            <a:fld id="{5C7EEE2D-5C00-4DF6-A47D-E3018D58D5A7}" type="slidenum">
              <a:rPr kumimoji="1" lang="ja-JP" altLang="en-US" smtClean="0"/>
              <a:t>52</a:t>
            </a:fld>
            <a:endParaRPr kumimoji="1" lang="ja-JP" altLang="en-US"/>
          </a:p>
        </p:txBody>
      </p:sp>
    </p:spTree>
    <p:extLst>
      <p:ext uri="{BB962C8B-B14F-4D97-AF65-F5344CB8AC3E}">
        <p14:creationId xmlns:p14="http://schemas.microsoft.com/office/powerpoint/2010/main" val="103764665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1908"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68313" y="1125538"/>
            <a:ext cx="4818062" cy="52371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891909" name="Text Box 5"/>
          <p:cNvSpPr txBox="1">
            <a:spLocks noChangeArrowheads="1"/>
          </p:cNvSpPr>
          <p:nvPr/>
        </p:nvSpPr>
        <p:spPr bwMode="auto">
          <a:xfrm>
            <a:off x="1476375" y="379413"/>
            <a:ext cx="4306888"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ja-JP" sz="2400" b="1">
                <a:latin typeface="NFモトヤアポロ1" pitchFamily="50" charset="-128"/>
                <a:ea typeface="NFモトヤアポロ1" pitchFamily="50" charset="-128"/>
              </a:rPr>
              <a:t>Negative-parity states in </a:t>
            </a:r>
            <a:r>
              <a:rPr lang="en-US" altLang="ja-JP" sz="2400" b="1" baseline="30000">
                <a:latin typeface="NFモトヤアポロ1" pitchFamily="50" charset="-128"/>
                <a:ea typeface="NFモトヤアポロ1" pitchFamily="50" charset="-128"/>
              </a:rPr>
              <a:t>31</a:t>
            </a:r>
            <a:r>
              <a:rPr lang="en-US" altLang="ja-JP" sz="2400" b="1">
                <a:latin typeface="NFモトヤアポロ1" pitchFamily="50" charset="-128"/>
                <a:ea typeface="NFモトヤアポロ1" pitchFamily="50" charset="-128"/>
              </a:rPr>
              <a:t>Mg</a:t>
            </a:r>
          </a:p>
        </p:txBody>
      </p:sp>
      <p:sp>
        <p:nvSpPr>
          <p:cNvPr id="891910" name="Text Box 6"/>
          <p:cNvSpPr txBox="1">
            <a:spLocks noChangeArrowheads="1"/>
          </p:cNvSpPr>
          <p:nvPr/>
        </p:nvSpPr>
        <p:spPr bwMode="auto">
          <a:xfrm>
            <a:off x="4572000" y="981075"/>
            <a:ext cx="4110038"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ja-JP">
                <a:latin typeface="NFモトヤアポロ1" pitchFamily="50" charset="-128"/>
                <a:ea typeface="NFモトヤアポロ1" pitchFamily="50" charset="-128"/>
              </a:rPr>
              <a:t>Lifetime measurement in </a:t>
            </a:r>
            <a:r>
              <a:rPr lang="en-US" altLang="ja-JP" baseline="30000">
                <a:latin typeface="NFモトヤアポロ1" pitchFamily="50" charset="-128"/>
                <a:ea typeface="NFモトヤアポロ1" pitchFamily="50" charset="-128"/>
              </a:rPr>
              <a:t>31</a:t>
            </a:r>
            <a:r>
              <a:rPr lang="en-US" altLang="ja-JP">
                <a:latin typeface="NFモトヤアポロ1" pitchFamily="50" charset="-128"/>
                <a:ea typeface="NFモトヤアポロ1" pitchFamily="50" charset="-128"/>
              </a:rPr>
              <a:t>Na </a:t>
            </a:r>
            <a:r>
              <a:rPr lang="en-US" altLang="ja-JP">
                <a:latin typeface="Symbol" panose="05050102010706020507" pitchFamily="18" charset="2"/>
                <a:ea typeface="NFモトヤアポロ1" pitchFamily="50" charset="-128"/>
              </a:rPr>
              <a:t>b</a:t>
            </a:r>
            <a:r>
              <a:rPr lang="en-US" altLang="ja-JP">
                <a:latin typeface="NFモトヤアポロ1" pitchFamily="50" charset="-128"/>
                <a:ea typeface="NFモトヤアポロ1" pitchFamily="50" charset="-128"/>
              </a:rPr>
              <a:t> decay</a:t>
            </a:r>
          </a:p>
        </p:txBody>
      </p:sp>
      <p:sp>
        <p:nvSpPr>
          <p:cNvPr id="891912" name="AutoShape 8"/>
          <p:cNvSpPr>
            <a:spLocks noChangeArrowheads="1"/>
          </p:cNvSpPr>
          <p:nvPr/>
        </p:nvSpPr>
        <p:spPr bwMode="auto">
          <a:xfrm>
            <a:off x="1331913" y="3284538"/>
            <a:ext cx="2808287" cy="1008062"/>
          </a:xfrm>
          <a:prstGeom prst="roundRect">
            <a:avLst>
              <a:gd name="adj" fmla="val 16667"/>
            </a:avLst>
          </a:prstGeom>
          <a:noFill/>
          <a:ln w="9525">
            <a:solidFill>
              <a:srgbClr val="FF0000"/>
            </a:solidFill>
            <a:round/>
            <a:headEnd/>
            <a:tailEnd/>
          </a:ln>
          <a:effectLst/>
          <a:extLst>
            <a:ext uri="{909E8E84-426E-40dd-AFC4-6F175D3DCCD1}">
              <a14:hiddenFill xmlns:a14="http://schemas.microsoft.com/office/drawing/2010/main" xmlns="">
                <a:solidFill>
                  <a:schemeClr val="accent1">
                    <a:alpha val="89999"/>
                  </a:schemeClr>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ja-JP" altLang="en-US"/>
          </a:p>
        </p:txBody>
      </p:sp>
      <p:sp>
        <p:nvSpPr>
          <p:cNvPr id="891913" name="Rectangle 9"/>
          <p:cNvSpPr>
            <a:spLocks noChangeArrowheads="1"/>
          </p:cNvSpPr>
          <p:nvPr/>
        </p:nvSpPr>
        <p:spPr bwMode="auto">
          <a:xfrm>
            <a:off x="2843213" y="6315075"/>
            <a:ext cx="4608512" cy="336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ja-JP" sz="1600">
                <a:latin typeface="NFモトヤアポロ1" pitchFamily="50" charset="-128"/>
                <a:ea typeface="NFモトヤアポロ1" pitchFamily="50" charset="-128"/>
              </a:rPr>
              <a:t>H. Mach et al., Eur. Phys. J. A 25 s01, 105 (2005).</a:t>
            </a:r>
          </a:p>
        </p:txBody>
      </p:sp>
      <p:pic>
        <p:nvPicPr>
          <p:cNvPr id="891914" name="Picture 10"/>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219700" y="1700213"/>
            <a:ext cx="2995613" cy="18335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891915" name="Picture 11"/>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148263" y="3775075"/>
            <a:ext cx="3168650" cy="18145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891916" name="Picture 12"/>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7451725" y="5805488"/>
            <a:ext cx="1338263" cy="2476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2106839057"/>
      </p:ext>
    </p:extLst>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正方形/長方形 25"/>
          <p:cNvSpPr/>
          <p:nvPr/>
        </p:nvSpPr>
        <p:spPr>
          <a:xfrm>
            <a:off x="4308104" y="2396147"/>
            <a:ext cx="4458856" cy="287636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a:p>
        </p:txBody>
      </p:sp>
      <p:sp>
        <p:nvSpPr>
          <p:cNvPr id="11" name="テキスト ボックス 10"/>
          <p:cNvSpPr txBox="1"/>
          <p:nvPr/>
        </p:nvSpPr>
        <p:spPr>
          <a:xfrm>
            <a:off x="1757112" y="1799336"/>
            <a:ext cx="922047" cy="523220"/>
          </a:xfrm>
          <a:prstGeom prst="rect">
            <a:avLst/>
          </a:prstGeom>
          <a:noFill/>
        </p:spPr>
        <p:txBody>
          <a:bodyPr wrap="none" rtlCol="0">
            <a:spAutoFit/>
          </a:bodyPr>
          <a:lstStyle/>
          <a:p>
            <a:r>
              <a:rPr kumimoji="1" lang="en-US" altLang="ja-JP" sz="2800" dirty="0" smtClean="0"/>
              <a:t>AMD</a:t>
            </a:r>
          </a:p>
        </p:txBody>
      </p:sp>
      <p:sp>
        <p:nvSpPr>
          <p:cNvPr id="9" name="正方形/長方形 8"/>
          <p:cNvSpPr/>
          <p:nvPr/>
        </p:nvSpPr>
        <p:spPr>
          <a:xfrm>
            <a:off x="2898820" y="1833630"/>
            <a:ext cx="4523172" cy="400110"/>
          </a:xfrm>
          <a:prstGeom prst="rect">
            <a:avLst/>
          </a:prstGeom>
        </p:spPr>
        <p:txBody>
          <a:bodyPr wrap="square">
            <a:spAutoFit/>
          </a:bodyPr>
          <a:lstStyle/>
          <a:p>
            <a:r>
              <a:rPr lang="en-US" altLang="ja-JP" sz="2000" dirty="0" err="1" smtClean="0"/>
              <a:t>Antisymmetrized</a:t>
            </a:r>
            <a:r>
              <a:rPr lang="en-US" altLang="ja-JP" sz="2000" dirty="0" smtClean="0"/>
              <a:t> Molecular Dynamics</a:t>
            </a:r>
            <a:endParaRPr lang="ja-JP" altLang="en-US" sz="2000" dirty="0"/>
          </a:p>
        </p:txBody>
      </p:sp>
      <p:sp>
        <p:nvSpPr>
          <p:cNvPr id="18" name="テキスト ボックス 17"/>
          <p:cNvSpPr txBox="1"/>
          <p:nvPr/>
        </p:nvSpPr>
        <p:spPr>
          <a:xfrm>
            <a:off x="2300457" y="6106368"/>
            <a:ext cx="3200235" cy="461665"/>
          </a:xfrm>
          <a:prstGeom prst="rect">
            <a:avLst/>
          </a:prstGeom>
          <a:noFill/>
        </p:spPr>
        <p:txBody>
          <a:bodyPr wrap="none" rtlCol="0">
            <a:spAutoFit/>
          </a:bodyPr>
          <a:lstStyle/>
          <a:p>
            <a:r>
              <a:rPr lang="en-US" altLang="ja-JP" sz="2400" dirty="0"/>
              <a:t>t</a:t>
            </a:r>
            <a:r>
              <a:rPr lang="en-US" altLang="ja-JP" sz="2400" dirty="0" smtClean="0"/>
              <a:t>reats  </a:t>
            </a:r>
            <a:r>
              <a:rPr lang="en-US" altLang="ja-JP" sz="2400" dirty="0"/>
              <a:t>c</a:t>
            </a:r>
            <a:r>
              <a:rPr lang="en-US" altLang="ja-JP" sz="2400" dirty="0" smtClean="0"/>
              <a:t>ollective motion</a:t>
            </a:r>
          </a:p>
        </p:txBody>
      </p:sp>
      <p:pic>
        <p:nvPicPr>
          <p:cNvPr id="19" name="図 18"/>
          <p:cNvPicPr>
            <a:picLocks noChangeAspect="1"/>
          </p:cNvPicPr>
          <p:nvPr/>
        </p:nvPicPr>
        <p:blipFill rotWithShape="1">
          <a:blip r:embed="rId3"/>
          <a:srcRect l="12324" t="12942" r="10901" b="17857"/>
          <a:stretch/>
        </p:blipFill>
        <p:spPr>
          <a:xfrm>
            <a:off x="1952691" y="3506014"/>
            <a:ext cx="946129" cy="1055147"/>
          </a:xfrm>
          <a:prstGeom prst="rect">
            <a:avLst/>
          </a:prstGeom>
        </p:spPr>
      </p:pic>
      <p:sp>
        <p:nvSpPr>
          <p:cNvPr id="21" name="テキスト ボックス 20"/>
          <p:cNvSpPr txBox="1"/>
          <p:nvPr/>
        </p:nvSpPr>
        <p:spPr>
          <a:xfrm>
            <a:off x="1138068" y="4610081"/>
            <a:ext cx="2722284" cy="584775"/>
          </a:xfrm>
          <a:prstGeom prst="rect">
            <a:avLst/>
          </a:prstGeom>
          <a:noFill/>
        </p:spPr>
        <p:txBody>
          <a:bodyPr wrap="none" rtlCol="0">
            <a:spAutoFit/>
          </a:bodyPr>
          <a:lstStyle/>
          <a:p>
            <a:r>
              <a:rPr kumimoji="1" lang="en-US" altLang="ja-JP" sz="1600" dirty="0" smtClean="0"/>
              <a:t>Y. </a:t>
            </a:r>
            <a:r>
              <a:rPr kumimoji="1" lang="en-US" altLang="ja-JP" sz="1600" dirty="0" err="1" smtClean="0"/>
              <a:t>Kanada-En’yo</a:t>
            </a:r>
            <a:r>
              <a:rPr kumimoji="1" lang="en-US" altLang="ja-JP" sz="1600" dirty="0" smtClean="0"/>
              <a:t> et al.,</a:t>
            </a:r>
          </a:p>
          <a:p>
            <a:r>
              <a:rPr lang="en-US" altLang="ja-JP" sz="1600" dirty="0" smtClean="0"/>
              <a:t>Phys. Rev. C 68, 014319 (2003)</a:t>
            </a:r>
            <a:endParaRPr kumimoji="1" lang="ja-JP" altLang="en-US" sz="1600" dirty="0"/>
          </a:p>
        </p:txBody>
      </p:sp>
      <p:sp>
        <p:nvSpPr>
          <p:cNvPr id="22" name="テキスト ボックス 21"/>
          <p:cNvSpPr txBox="1"/>
          <p:nvPr/>
        </p:nvSpPr>
        <p:spPr>
          <a:xfrm>
            <a:off x="749940" y="2265989"/>
            <a:ext cx="3101034" cy="1200329"/>
          </a:xfrm>
          <a:prstGeom prst="rect">
            <a:avLst/>
          </a:prstGeom>
          <a:noFill/>
        </p:spPr>
        <p:txBody>
          <a:bodyPr wrap="square" rtlCol="0">
            <a:spAutoFit/>
          </a:bodyPr>
          <a:lstStyle/>
          <a:p>
            <a:r>
              <a:rPr kumimoji="1" lang="en-US" altLang="ja-JP" sz="2400" dirty="0" smtClean="0"/>
              <a:t>Reasonably describes cluster states such as </a:t>
            </a:r>
            <a:r>
              <a:rPr kumimoji="1" lang="en-US" altLang="ja-JP" sz="2400" baseline="30000" dirty="0" smtClean="0"/>
              <a:t>12</a:t>
            </a:r>
            <a:r>
              <a:rPr kumimoji="1" lang="en-US" altLang="ja-JP" sz="2400" dirty="0" smtClean="0"/>
              <a:t>Be</a:t>
            </a:r>
            <a:endParaRPr kumimoji="1" lang="ja-JP" altLang="en-US" sz="2400" dirty="0"/>
          </a:p>
        </p:txBody>
      </p:sp>
      <p:pic>
        <p:nvPicPr>
          <p:cNvPr id="24" name="Picture 3" descr="AMDWF"/>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496" t="30224" r="5904" b="32009"/>
          <a:stretch/>
        </p:blipFill>
        <p:spPr bwMode="auto">
          <a:xfrm>
            <a:off x="4542124" y="2460777"/>
            <a:ext cx="4026899" cy="2325724"/>
          </a:xfrm>
          <a:prstGeom prst="rect">
            <a:avLst/>
          </a:prstGeom>
          <a:noFill/>
          <a:ln w="12700">
            <a:noFill/>
          </a:ln>
          <a:extLst>
            <a:ext uri="{909E8E84-426E-40dd-AFC4-6F175D3DCCD1}">
              <a14:hiddenFill xmlns:a14="http://schemas.microsoft.com/office/drawing/2010/main" xmlns="">
                <a:solidFill>
                  <a:srgbClr val="FFFFFF"/>
                </a:solidFill>
              </a14:hiddenFill>
            </a:ext>
          </a:extLst>
        </p:spPr>
      </p:pic>
      <p:pic>
        <p:nvPicPr>
          <p:cNvPr id="25" name="Picture 4" descr="AMDVariation"/>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3653" t="29513" r="5882" b="56732"/>
          <a:stretch/>
        </p:blipFill>
        <p:spPr bwMode="auto">
          <a:xfrm>
            <a:off x="4416754" y="4784266"/>
            <a:ext cx="3435658" cy="372862"/>
          </a:xfrm>
          <a:prstGeom prst="rect">
            <a:avLst/>
          </a:prstGeom>
          <a:noFill/>
          <a:extLst>
            <a:ext uri="{909E8E84-426E-40dd-AFC4-6F175D3DCCD1}">
              <a14:hiddenFill xmlns:a14="http://schemas.microsoft.com/office/drawing/2010/main" xmlns="">
                <a:solidFill>
                  <a:srgbClr val="FFFFFF"/>
                </a:solidFill>
              </a14:hiddenFill>
            </a:ext>
          </a:extLst>
        </p:spPr>
      </p:pic>
      <p:sp>
        <p:nvSpPr>
          <p:cNvPr id="14" name="テキスト ボックス 13"/>
          <p:cNvSpPr txBox="1"/>
          <p:nvPr/>
        </p:nvSpPr>
        <p:spPr>
          <a:xfrm>
            <a:off x="1796965" y="5473641"/>
            <a:ext cx="909223" cy="523220"/>
          </a:xfrm>
          <a:prstGeom prst="rect">
            <a:avLst/>
          </a:prstGeom>
          <a:noFill/>
        </p:spPr>
        <p:txBody>
          <a:bodyPr wrap="none" rtlCol="0">
            <a:spAutoFit/>
          </a:bodyPr>
          <a:lstStyle/>
          <a:p>
            <a:r>
              <a:rPr kumimoji="1" lang="en-US" altLang="ja-JP" sz="2800" dirty="0" smtClean="0"/>
              <a:t>GCM</a:t>
            </a:r>
          </a:p>
        </p:txBody>
      </p:sp>
      <p:sp>
        <p:nvSpPr>
          <p:cNvPr id="15" name="正方形/長方形 14"/>
          <p:cNvSpPr/>
          <p:nvPr/>
        </p:nvSpPr>
        <p:spPr>
          <a:xfrm>
            <a:off x="2921096" y="5535196"/>
            <a:ext cx="4523172" cy="400110"/>
          </a:xfrm>
          <a:prstGeom prst="rect">
            <a:avLst/>
          </a:prstGeom>
        </p:spPr>
        <p:txBody>
          <a:bodyPr wrap="square">
            <a:spAutoFit/>
          </a:bodyPr>
          <a:lstStyle/>
          <a:p>
            <a:r>
              <a:rPr lang="en-US" altLang="ja-JP" sz="2000" dirty="0" smtClean="0"/>
              <a:t>Generator Coordinate Method</a:t>
            </a:r>
            <a:endParaRPr lang="ja-JP" altLang="en-US" sz="2000" dirty="0"/>
          </a:p>
        </p:txBody>
      </p:sp>
      <p:sp>
        <p:nvSpPr>
          <p:cNvPr id="17" name="正方形/長方形 16"/>
          <p:cNvSpPr/>
          <p:nvPr/>
        </p:nvSpPr>
        <p:spPr>
          <a:xfrm>
            <a:off x="832207" y="151983"/>
            <a:ext cx="7459038" cy="1490668"/>
          </a:xfrm>
          <a:prstGeom prst="rect">
            <a:avLst/>
          </a:prstGeom>
          <a:solidFill>
            <a:schemeClr val="bg1">
              <a:alpha val="5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p:cNvSpPr txBox="1"/>
          <p:nvPr/>
        </p:nvSpPr>
        <p:spPr>
          <a:xfrm>
            <a:off x="975360" y="252463"/>
            <a:ext cx="7187739" cy="1384995"/>
          </a:xfrm>
          <a:prstGeom prst="rect">
            <a:avLst/>
          </a:prstGeom>
          <a:noFill/>
        </p:spPr>
        <p:txBody>
          <a:bodyPr wrap="square" rtlCol="0">
            <a:spAutoFit/>
          </a:bodyPr>
          <a:lstStyle/>
          <a:p>
            <a:pPr algn="ctr"/>
            <a:r>
              <a:rPr kumimoji="1" lang="en-US" altLang="ja-JP" sz="2800" dirty="0" smtClean="0">
                <a:latin typeface="Arial Unicode MS" panose="020B0604020202020204" pitchFamily="50" charset="-128"/>
                <a:ea typeface="Arial Unicode MS" panose="020B0604020202020204" pitchFamily="50" charset="-128"/>
                <a:cs typeface="Arial Unicode MS" panose="020B0604020202020204" pitchFamily="50" charset="-128"/>
              </a:rPr>
              <a:t>anti-symmetrized molecular dynamics </a:t>
            </a:r>
          </a:p>
          <a:p>
            <a:pPr algn="ctr"/>
            <a:r>
              <a:rPr kumimoji="1" lang="en-US" altLang="ja-JP" sz="2800" dirty="0" smtClean="0">
                <a:latin typeface="Arial Unicode MS" panose="020B0604020202020204" pitchFamily="50" charset="-128"/>
                <a:ea typeface="Arial Unicode MS" panose="020B0604020202020204" pitchFamily="50" charset="-128"/>
                <a:cs typeface="Arial Unicode MS" panose="020B0604020202020204" pitchFamily="50" charset="-128"/>
              </a:rPr>
              <a:t>plus generator coordinate method (AMD+GCM) </a:t>
            </a:r>
          </a:p>
        </p:txBody>
      </p:sp>
      <p:sp>
        <p:nvSpPr>
          <p:cNvPr id="2" name="スライド番号プレースホルダー 1"/>
          <p:cNvSpPr>
            <a:spLocks noGrp="1"/>
          </p:cNvSpPr>
          <p:nvPr>
            <p:ph type="sldNum" sz="quarter" idx="4294967295"/>
          </p:nvPr>
        </p:nvSpPr>
        <p:spPr/>
        <p:txBody>
          <a:bodyPr/>
          <a:lstStyle/>
          <a:p>
            <a:fld id="{5C7EEE2D-5C00-4DF6-A47D-E3018D58D5A7}" type="slidenum">
              <a:rPr kumimoji="1" lang="ja-JP" altLang="en-US" smtClean="0"/>
              <a:t>54</a:t>
            </a:fld>
            <a:endParaRPr kumimoji="1" lang="ja-JP" altLang="en-US"/>
          </a:p>
        </p:txBody>
      </p:sp>
    </p:spTree>
    <p:extLst>
      <p:ext uri="{BB962C8B-B14F-4D97-AF65-F5344CB8AC3E}">
        <p14:creationId xmlns:p14="http://schemas.microsoft.com/office/powerpoint/2010/main" val="100109336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AMDW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3513" y="549275"/>
            <a:ext cx="4479925" cy="6275388"/>
          </a:xfrm>
          <a:prstGeom prst="rect">
            <a:avLst/>
          </a:prstGeom>
          <a:noFill/>
          <a:extLst>
            <a:ext uri="{909E8E84-426E-40dd-AFC4-6F175D3DCCD1}">
              <a14:hiddenFill xmlns:a14="http://schemas.microsoft.com/office/drawing/2010/main" xmlns="">
                <a:solidFill>
                  <a:srgbClr val="FFFFFF"/>
                </a:solidFill>
              </a14:hiddenFill>
            </a:ext>
          </a:extLst>
        </p:spPr>
      </p:pic>
      <p:pic>
        <p:nvPicPr>
          <p:cNvPr id="3" name="Picture 4" descr="AMDVariati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438150"/>
            <a:ext cx="4392613" cy="3135313"/>
          </a:xfrm>
          <a:prstGeom prst="rect">
            <a:avLst/>
          </a:prstGeom>
          <a:noFill/>
          <a:extLst>
            <a:ext uri="{909E8E84-426E-40dd-AFC4-6F175D3DCCD1}">
              <a14:hiddenFill xmlns:a14="http://schemas.microsoft.com/office/drawing/2010/main" xmlns="">
                <a:solidFill>
                  <a:srgbClr val="FFFFFF"/>
                </a:solidFill>
              </a14:hiddenFill>
            </a:ext>
          </a:extLst>
        </p:spPr>
      </p:pic>
      <p:pic>
        <p:nvPicPr>
          <p:cNvPr id="4" name="Picture 5" descr="GCM"/>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572000" y="3429000"/>
            <a:ext cx="4392613" cy="3557588"/>
          </a:xfrm>
          <a:prstGeom prst="rect">
            <a:avLst/>
          </a:prstGeom>
          <a:noFill/>
          <a:extLst>
            <a:ext uri="{909E8E84-426E-40dd-AFC4-6F175D3DCCD1}">
              <a14:hiddenFill xmlns:a14="http://schemas.microsoft.com/office/drawing/2010/main" xmlns="">
                <a:solidFill>
                  <a:srgbClr val="FFFFFF"/>
                </a:solidFill>
              </a14:hiddenFill>
            </a:ext>
          </a:extLst>
        </p:spPr>
      </p:pic>
      <p:sp>
        <p:nvSpPr>
          <p:cNvPr id="5" name="Rectangle 2"/>
          <p:cNvSpPr txBox="1">
            <a:spLocks noChangeArrowheads="1"/>
          </p:cNvSpPr>
          <p:nvPr/>
        </p:nvSpPr>
        <p:spPr>
          <a:xfrm>
            <a:off x="0" y="0"/>
            <a:ext cx="9144000" cy="762000"/>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800" dirty="0" smtClean="0">
                <a:latin typeface="+mn-lt"/>
              </a:rPr>
              <a:t>Theoretical Framework of AMD+GCM</a:t>
            </a:r>
            <a:endParaRPr lang="en-US" altLang="ja-JP" sz="2800" dirty="0">
              <a:latin typeface="+mn-lt"/>
            </a:endParaRPr>
          </a:p>
        </p:txBody>
      </p:sp>
    </p:spTree>
    <p:extLst>
      <p:ext uri="{BB962C8B-B14F-4D97-AF65-F5344CB8AC3E}">
        <p14:creationId xmlns:p14="http://schemas.microsoft.com/office/powerpoint/2010/main" val="199271432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正方形/長方形 27"/>
          <p:cNvSpPr/>
          <p:nvPr/>
        </p:nvSpPr>
        <p:spPr>
          <a:xfrm>
            <a:off x="-24778" y="644769"/>
            <a:ext cx="9168778" cy="6191794"/>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p>
        </p:txBody>
      </p:sp>
      <p:pic>
        <p:nvPicPr>
          <p:cNvPr id="3" name="図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4985" y="2192227"/>
            <a:ext cx="6901018" cy="4546591"/>
          </a:xfrm>
          <a:prstGeom prst="rect">
            <a:avLst/>
          </a:prstGeom>
        </p:spPr>
      </p:pic>
      <p:sp>
        <p:nvSpPr>
          <p:cNvPr id="6" name="テキスト ボックス 5"/>
          <p:cNvSpPr txBox="1"/>
          <p:nvPr/>
        </p:nvSpPr>
        <p:spPr>
          <a:xfrm>
            <a:off x="2162588" y="2580107"/>
            <a:ext cx="840295" cy="461665"/>
          </a:xfrm>
          <a:prstGeom prst="rect">
            <a:avLst/>
          </a:prstGeom>
          <a:noFill/>
        </p:spPr>
        <p:txBody>
          <a:bodyPr wrap="none" rtlCol="0">
            <a:spAutoFit/>
          </a:bodyPr>
          <a:lstStyle/>
          <a:p>
            <a:r>
              <a:rPr lang="en-US" altLang="ja-JP" sz="2400" baseline="30000" dirty="0" smtClean="0">
                <a:latin typeface="Arial Unicode MS" panose="020B0604020202020204" pitchFamily="50" charset="-128"/>
                <a:ea typeface="Arial Unicode MS" panose="020B0604020202020204" pitchFamily="50" charset="-128"/>
                <a:cs typeface="Arial Unicode MS" panose="020B0604020202020204" pitchFamily="50" charset="-128"/>
              </a:rPr>
              <a:t>26</a:t>
            </a:r>
            <a:r>
              <a:rPr lang="en-US" altLang="ja-JP" sz="2400" dirty="0" smtClean="0">
                <a:latin typeface="Arial Unicode MS" panose="020B0604020202020204" pitchFamily="50" charset="-128"/>
                <a:ea typeface="Arial Unicode MS" panose="020B0604020202020204" pitchFamily="50" charset="-128"/>
                <a:cs typeface="Arial Unicode MS" panose="020B0604020202020204" pitchFamily="50" charset="-128"/>
              </a:rPr>
              <a:t>Mg</a:t>
            </a:r>
            <a:endParaRPr kumimoji="1" lang="ja-JP" altLang="en-US" sz="24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7" name="テキスト ボックス 6"/>
          <p:cNvSpPr txBox="1"/>
          <p:nvPr/>
        </p:nvSpPr>
        <p:spPr>
          <a:xfrm>
            <a:off x="4600627" y="3574571"/>
            <a:ext cx="840295" cy="461665"/>
          </a:xfrm>
          <a:prstGeom prst="rect">
            <a:avLst/>
          </a:prstGeom>
          <a:noFill/>
        </p:spPr>
        <p:txBody>
          <a:bodyPr wrap="none" rtlCol="0">
            <a:spAutoFit/>
          </a:bodyPr>
          <a:lstStyle/>
          <a:p>
            <a:r>
              <a:rPr lang="en-US" altLang="ja-JP" sz="2400" baseline="30000" dirty="0" smtClean="0">
                <a:latin typeface="Arial Unicode MS" panose="020B0604020202020204" pitchFamily="50" charset="-128"/>
                <a:ea typeface="Arial Unicode MS" panose="020B0604020202020204" pitchFamily="50" charset="-128"/>
                <a:cs typeface="Arial Unicode MS" panose="020B0604020202020204" pitchFamily="50" charset="-128"/>
              </a:rPr>
              <a:t>30</a:t>
            </a:r>
            <a:r>
              <a:rPr lang="en-US" altLang="ja-JP" sz="2400" dirty="0" smtClean="0">
                <a:latin typeface="Arial Unicode MS" panose="020B0604020202020204" pitchFamily="50" charset="-128"/>
                <a:ea typeface="Arial Unicode MS" panose="020B0604020202020204" pitchFamily="50" charset="-128"/>
                <a:cs typeface="Arial Unicode MS" panose="020B0604020202020204" pitchFamily="50" charset="-128"/>
              </a:rPr>
              <a:t>Mg</a:t>
            </a:r>
            <a:endParaRPr kumimoji="1" lang="ja-JP" altLang="en-US" sz="24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8" name="テキスト ボックス 7"/>
          <p:cNvSpPr txBox="1"/>
          <p:nvPr/>
        </p:nvSpPr>
        <p:spPr>
          <a:xfrm>
            <a:off x="5643091" y="4047959"/>
            <a:ext cx="840295" cy="461665"/>
          </a:xfrm>
          <a:prstGeom prst="rect">
            <a:avLst/>
          </a:prstGeom>
          <a:noFill/>
        </p:spPr>
        <p:txBody>
          <a:bodyPr wrap="none" rtlCol="0">
            <a:spAutoFit/>
          </a:bodyPr>
          <a:lstStyle/>
          <a:p>
            <a:r>
              <a:rPr lang="en-US" altLang="ja-JP" sz="2400" baseline="30000" dirty="0" smtClean="0">
                <a:latin typeface="Arial Unicode MS" panose="020B0604020202020204" pitchFamily="50" charset="-128"/>
                <a:ea typeface="Arial Unicode MS" panose="020B0604020202020204" pitchFamily="50" charset="-128"/>
                <a:cs typeface="Arial Unicode MS" panose="020B0604020202020204" pitchFamily="50" charset="-128"/>
              </a:rPr>
              <a:t>32</a:t>
            </a:r>
            <a:r>
              <a:rPr lang="en-US" altLang="ja-JP" sz="2400" dirty="0" smtClean="0">
                <a:latin typeface="Arial Unicode MS" panose="020B0604020202020204" pitchFamily="50" charset="-128"/>
                <a:ea typeface="Arial Unicode MS" panose="020B0604020202020204" pitchFamily="50" charset="-128"/>
                <a:cs typeface="Arial Unicode MS" panose="020B0604020202020204" pitchFamily="50" charset="-128"/>
              </a:rPr>
              <a:t>Mg</a:t>
            </a:r>
            <a:endParaRPr kumimoji="1" lang="ja-JP" altLang="en-US" sz="24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9" name="テキスト ボックス 8"/>
          <p:cNvSpPr txBox="1"/>
          <p:nvPr/>
        </p:nvSpPr>
        <p:spPr>
          <a:xfrm>
            <a:off x="3282656" y="2575592"/>
            <a:ext cx="840295" cy="461665"/>
          </a:xfrm>
          <a:prstGeom prst="rect">
            <a:avLst/>
          </a:prstGeom>
          <a:noFill/>
        </p:spPr>
        <p:txBody>
          <a:bodyPr wrap="none" rtlCol="0">
            <a:spAutoFit/>
          </a:bodyPr>
          <a:lstStyle/>
          <a:p>
            <a:r>
              <a:rPr lang="en-US" altLang="ja-JP" sz="2400" baseline="30000" dirty="0" smtClean="0">
                <a:latin typeface="Arial Unicode MS" panose="020B0604020202020204" pitchFamily="50" charset="-128"/>
                <a:ea typeface="Arial Unicode MS" panose="020B0604020202020204" pitchFamily="50" charset="-128"/>
                <a:cs typeface="Arial Unicode MS" panose="020B0604020202020204" pitchFamily="50" charset="-128"/>
              </a:rPr>
              <a:t>28</a:t>
            </a:r>
            <a:r>
              <a:rPr lang="en-US" altLang="ja-JP" sz="2400" dirty="0" smtClean="0">
                <a:latin typeface="Arial Unicode MS" panose="020B0604020202020204" pitchFamily="50" charset="-128"/>
                <a:ea typeface="Arial Unicode MS" panose="020B0604020202020204" pitchFamily="50" charset="-128"/>
                <a:cs typeface="Arial Unicode MS" panose="020B0604020202020204" pitchFamily="50" charset="-128"/>
              </a:rPr>
              <a:t>Mg</a:t>
            </a:r>
            <a:endParaRPr kumimoji="1" lang="ja-JP" altLang="en-US" sz="24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0" name="角丸四角形 9"/>
          <p:cNvSpPr/>
          <p:nvPr/>
        </p:nvSpPr>
        <p:spPr>
          <a:xfrm>
            <a:off x="1881842" y="2175956"/>
            <a:ext cx="2432482" cy="3416971"/>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2466773" y="1956790"/>
            <a:ext cx="1305807" cy="461665"/>
          </a:xfrm>
          <a:prstGeom prst="rect">
            <a:avLst/>
          </a:prstGeom>
          <a:solidFill>
            <a:schemeClr val="bg1"/>
          </a:solidFill>
          <a:ln>
            <a:solidFill>
              <a:schemeClr val="tx1"/>
            </a:solidFill>
          </a:ln>
        </p:spPr>
        <p:txBody>
          <a:bodyPr wrap="none" rtlCol="0">
            <a:spAutoFit/>
          </a:bodyPr>
          <a:lstStyle/>
          <a:p>
            <a:r>
              <a:rPr lang="en-US" altLang="ja-JP" sz="2400" dirty="0" smtClean="0"/>
              <a:t>spherical</a:t>
            </a:r>
            <a:endParaRPr kumimoji="1" lang="ja-JP" altLang="en-US" sz="2400" dirty="0"/>
          </a:p>
        </p:txBody>
      </p:sp>
      <p:cxnSp>
        <p:nvCxnSpPr>
          <p:cNvPr id="15" name="直線矢印コネクタ 14"/>
          <p:cNvCxnSpPr/>
          <p:nvPr/>
        </p:nvCxnSpPr>
        <p:spPr>
          <a:xfrm flipH="1">
            <a:off x="6417130" y="5263013"/>
            <a:ext cx="481555" cy="94165"/>
          </a:xfrm>
          <a:prstGeom prst="straightConnector1">
            <a:avLst/>
          </a:prstGeom>
          <a:ln w="34925">
            <a:tailEnd type="triangle"/>
          </a:ln>
        </p:spPr>
        <p:style>
          <a:lnRef idx="1">
            <a:schemeClr val="accent1"/>
          </a:lnRef>
          <a:fillRef idx="0">
            <a:schemeClr val="accent1"/>
          </a:fillRef>
          <a:effectRef idx="0">
            <a:schemeClr val="accent1"/>
          </a:effectRef>
          <a:fontRef idx="minor">
            <a:schemeClr val="tx1"/>
          </a:fontRef>
        </p:style>
      </p:cxnSp>
      <p:sp>
        <p:nvSpPr>
          <p:cNvPr id="18" name="右矢印 17"/>
          <p:cNvSpPr/>
          <p:nvPr/>
        </p:nvSpPr>
        <p:spPr>
          <a:xfrm rot="2951733">
            <a:off x="4072632" y="3811044"/>
            <a:ext cx="614201" cy="254109"/>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1" name="直線矢印コネクタ 20"/>
          <p:cNvCxnSpPr/>
          <p:nvPr/>
        </p:nvCxnSpPr>
        <p:spPr>
          <a:xfrm flipH="1">
            <a:off x="6420233" y="3736794"/>
            <a:ext cx="513621" cy="823636"/>
          </a:xfrm>
          <a:prstGeom prst="straightConnector1">
            <a:avLst/>
          </a:prstGeom>
          <a:ln w="34925">
            <a:tailEnd type="triangle"/>
          </a:ln>
        </p:spPr>
        <p:style>
          <a:lnRef idx="1">
            <a:schemeClr val="accent1"/>
          </a:lnRef>
          <a:fillRef idx="0">
            <a:schemeClr val="accent1"/>
          </a:fillRef>
          <a:effectRef idx="0">
            <a:schemeClr val="accent1"/>
          </a:effectRef>
          <a:fontRef idx="minor">
            <a:schemeClr val="tx1"/>
          </a:fontRef>
        </p:style>
      </p:cxnSp>
      <p:sp>
        <p:nvSpPr>
          <p:cNvPr id="22" name="Rectangle 24"/>
          <p:cNvSpPr>
            <a:spLocks noChangeArrowheads="1"/>
          </p:cNvSpPr>
          <p:nvPr/>
        </p:nvSpPr>
        <p:spPr bwMode="auto">
          <a:xfrm>
            <a:off x="5827711" y="2885769"/>
            <a:ext cx="3058851" cy="800219"/>
          </a:xfrm>
          <a:prstGeom prst="rect">
            <a:avLst/>
          </a:prstGeom>
          <a:noFill/>
          <a:ln w="12700">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ja-JP" i="1" dirty="0" smtClean="0">
                <a:latin typeface="Arial Unicode MS" panose="020B0604020202020204" pitchFamily="50" charset="-128"/>
                <a:ea typeface="Arial Unicode MS" panose="020B0604020202020204" pitchFamily="50" charset="-128"/>
                <a:cs typeface="Arial Unicode MS" panose="020B0604020202020204" pitchFamily="50" charset="-128"/>
              </a:rPr>
              <a:t>t </a:t>
            </a:r>
            <a:r>
              <a:rPr lang="en-US" altLang="ja-JP" dirty="0" smtClean="0">
                <a:latin typeface="Arial Unicode MS" panose="020B0604020202020204" pitchFamily="50" charset="-128"/>
                <a:ea typeface="Arial Unicode MS" panose="020B0604020202020204" pitchFamily="50" charset="-128"/>
                <a:cs typeface="Arial Unicode MS" panose="020B0604020202020204" pitchFamily="50" charset="-128"/>
              </a:rPr>
              <a:t>(</a:t>
            </a:r>
            <a:r>
              <a:rPr lang="en-US" altLang="ja-JP" baseline="30000" dirty="0" smtClean="0">
                <a:latin typeface="Arial Unicode MS" panose="020B0604020202020204" pitchFamily="50" charset="-128"/>
                <a:ea typeface="Arial Unicode MS" panose="020B0604020202020204" pitchFamily="50" charset="-128"/>
                <a:cs typeface="Arial Unicode MS" panose="020B0604020202020204" pitchFamily="50" charset="-128"/>
              </a:rPr>
              <a:t>30</a:t>
            </a:r>
            <a:r>
              <a:rPr lang="en-US" altLang="ja-JP" dirty="0" smtClean="0">
                <a:latin typeface="Arial Unicode MS" panose="020B0604020202020204" pitchFamily="50" charset="-128"/>
                <a:ea typeface="Arial Unicode MS" panose="020B0604020202020204" pitchFamily="50" charset="-128"/>
                <a:cs typeface="Arial Unicode MS" panose="020B0604020202020204" pitchFamily="50" charset="-128"/>
              </a:rPr>
              <a:t>Mg,</a:t>
            </a:r>
            <a:r>
              <a:rPr lang="en-US" altLang="ja-JP" baseline="30000" dirty="0" smtClean="0">
                <a:latin typeface="Arial Unicode MS" panose="020B0604020202020204" pitchFamily="50" charset="-128"/>
                <a:ea typeface="Arial Unicode MS" panose="020B0604020202020204" pitchFamily="50" charset="-128"/>
                <a:cs typeface="Arial Unicode MS" panose="020B0604020202020204" pitchFamily="50" charset="-128"/>
              </a:rPr>
              <a:t>32</a:t>
            </a:r>
            <a:r>
              <a:rPr lang="en-US" altLang="ja-JP" dirty="0" smtClean="0">
                <a:latin typeface="Arial Unicode MS" panose="020B0604020202020204" pitchFamily="50" charset="-128"/>
                <a:ea typeface="Arial Unicode MS" panose="020B0604020202020204" pitchFamily="50" charset="-128"/>
                <a:cs typeface="Arial Unicode MS" panose="020B0604020202020204" pitchFamily="50" charset="-128"/>
              </a:rPr>
              <a:t>Mg)</a:t>
            </a:r>
            <a:r>
              <a:rPr lang="en-US" altLang="ja-JP" i="1" dirty="0" smtClean="0">
                <a:latin typeface="Arial Unicode MS" panose="020B0604020202020204" pitchFamily="50" charset="-128"/>
                <a:ea typeface="Arial Unicode MS" panose="020B0604020202020204" pitchFamily="50" charset="-128"/>
                <a:cs typeface="Arial Unicode MS" panose="020B0604020202020204" pitchFamily="50" charset="-128"/>
              </a:rPr>
              <a:t>p</a:t>
            </a:r>
            <a:endParaRPr lang="en-US" altLang="ja-JP" i="1" dirty="0">
              <a:latin typeface="Arial Unicode MS" panose="020B0604020202020204" pitchFamily="50" charset="-128"/>
              <a:ea typeface="Arial Unicode MS" panose="020B0604020202020204" pitchFamily="50" charset="-128"/>
              <a:cs typeface="Arial Unicode MS" panose="020B0604020202020204" pitchFamily="50" charset="-128"/>
            </a:endParaRPr>
          </a:p>
          <a:p>
            <a:r>
              <a:rPr lang="nb-NO" altLang="ja-JP" sz="1400" dirty="0" smtClean="0">
                <a:latin typeface="Arial Unicode MS" panose="020B0604020202020204" pitchFamily="50" charset="-128"/>
                <a:ea typeface="Arial Unicode MS" panose="020B0604020202020204" pitchFamily="50" charset="-128"/>
                <a:cs typeface="Arial Unicode MS" panose="020B0604020202020204" pitchFamily="50" charset="-128"/>
              </a:rPr>
              <a:t>K</a:t>
            </a:r>
            <a:r>
              <a:rPr lang="nb-NO" altLang="ja-JP" sz="1400" dirty="0">
                <a:latin typeface="Arial Unicode MS" panose="020B0604020202020204" pitchFamily="50" charset="-128"/>
                <a:ea typeface="Arial Unicode MS" panose="020B0604020202020204" pitchFamily="50" charset="-128"/>
                <a:cs typeface="Arial Unicode MS" panose="020B0604020202020204" pitchFamily="50" charset="-128"/>
              </a:rPr>
              <a:t>. Wimmer et al., </a:t>
            </a:r>
          </a:p>
          <a:p>
            <a:r>
              <a:rPr lang="nb-NO" altLang="ja-JP" sz="1400" dirty="0">
                <a:latin typeface="Arial Unicode MS" panose="020B0604020202020204" pitchFamily="50" charset="-128"/>
                <a:ea typeface="Arial Unicode MS" panose="020B0604020202020204" pitchFamily="50" charset="-128"/>
                <a:cs typeface="Arial Unicode MS" panose="020B0604020202020204" pitchFamily="50" charset="-128"/>
              </a:rPr>
              <a:t>Phys. Rev. Lett. 105, 252501 (2010)</a:t>
            </a:r>
            <a:endParaRPr lang="en-US" altLang="ja-JP" sz="14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9" name="テキスト ボックス 18"/>
          <p:cNvSpPr txBox="1"/>
          <p:nvPr/>
        </p:nvSpPr>
        <p:spPr>
          <a:xfrm rot="16200000">
            <a:off x="-1204191" y="3817127"/>
            <a:ext cx="3504486" cy="461665"/>
          </a:xfrm>
          <a:prstGeom prst="rect">
            <a:avLst/>
          </a:prstGeom>
          <a:solidFill>
            <a:schemeClr val="bg1"/>
          </a:solidFill>
        </p:spPr>
        <p:txBody>
          <a:bodyPr wrap="none" rtlCol="0">
            <a:spAutoFit/>
          </a:bodyPr>
          <a:lstStyle/>
          <a:p>
            <a:r>
              <a:rPr lang="en-US" altLang="ja-JP" sz="2400" dirty="0" smtClean="0">
                <a:latin typeface="Arial Unicode MS" panose="020B0604020202020204" pitchFamily="50" charset="-128"/>
                <a:ea typeface="Arial Unicode MS" panose="020B0604020202020204" pitchFamily="50" charset="-128"/>
                <a:cs typeface="Arial Unicode MS" panose="020B0604020202020204" pitchFamily="50" charset="-128"/>
              </a:rPr>
              <a:t>Excitation Energy (MeV)</a:t>
            </a:r>
            <a:endParaRPr kumimoji="1" lang="ja-JP" altLang="en-US" sz="24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0" name="テキスト ボックス 19"/>
          <p:cNvSpPr txBox="1"/>
          <p:nvPr/>
        </p:nvSpPr>
        <p:spPr>
          <a:xfrm>
            <a:off x="6413305" y="4799205"/>
            <a:ext cx="312906" cy="369332"/>
          </a:xfrm>
          <a:prstGeom prst="rect">
            <a:avLst/>
          </a:prstGeom>
          <a:noFill/>
        </p:spPr>
        <p:txBody>
          <a:bodyPr wrap="none" rtlCol="0">
            <a:spAutoFit/>
          </a:bodyPr>
          <a:lstStyle/>
          <a:p>
            <a:r>
              <a:rPr kumimoji="1" lang="en-US" altLang="ja-JP" dirty="0" smtClean="0">
                <a:latin typeface="Arial Unicode MS" panose="020B0604020202020204" pitchFamily="50" charset="-128"/>
                <a:ea typeface="Arial Unicode MS" panose="020B0604020202020204" pitchFamily="50" charset="-128"/>
                <a:cs typeface="Arial Unicode MS" panose="020B0604020202020204" pitchFamily="50" charset="-128"/>
              </a:rPr>
              <a:t>?</a:t>
            </a:r>
          </a:p>
        </p:txBody>
      </p:sp>
      <p:cxnSp>
        <p:nvCxnSpPr>
          <p:cNvPr id="23" name="直線矢印コネクタ 22"/>
          <p:cNvCxnSpPr/>
          <p:nvPr/>
        </p:nvCxnSpPr>
        <p:spPr>
          <a:xfrm>
            <a:off x="5318785" y="4535272"/>
            <a:ext cx="433721" cy="758325"/>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直線矢印コネクタ 24"/>
          <p:cNvCxnSpPr/>
          <p:nvPr/>
        </p:nvCxnSpPr>
        <p:spPr>
          <a:xfrm flipV="1">
            <a:off x="5318785" y="4831932"/>
            <a:ext cx="433721" cy="498176"/>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 name="正方形/長方形 25"/>
          <p:cNvSpPr/>
          <p:nvPr/>
        </p:nvSpPr>
        <p:spPr>
          <a:xfrm>
            <a:off x="1207477" y="220450"/>
            <a:ext cx="6693862" cy="708131"/>
          </a:xfrm>
          <a:prstGeom prst="rect">
            <a:avLst/>
          </a:prstGeom>
          <a:solidFill>
            <a:schemeClr val="accent6">
              <a:lumMod val="40000"/>
              <a:lumOff val="60000"/>
              <a:alpha val="38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タイトル 1"/>
          <p:cNvSpPr txBox="1">
            <a:spLocks/>
          </p:cNvSpPr>
          <p:nvPr/>
        </p:nvSpPr>
        <p:spPr>
          <a:xfrm>
            <a:off x="1481092" y="297239"/>
            <a:ext cx="6203427" cy="57590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3200" kern="1200">
                <a:solidFill>
                  <a:schemeClr val="tx1"/>
                </a:solidFill>
                <a:latin typeface="+mj-lt"/>
                <a:ea typeface="+mj-ea"/>
                <a:cs typeface="+mj-cs"/>
              </a:defRPr>
            </a:lvl1pPr>
          </a:lstStyle>
          <a:p>
            <a:r>
              <a:rPr lang="en-US" altLang="ja-JP" sz="2800" dirty="0" smtClean="0">
                <a:solidFill>
                  <a:srgbClr val="FF0000"/>
                </a:solidFill>
                <a:latin typeface="+mn-lt"/>
              </a:rPr>
              <a:t>Excited States </a:t>
            </a:r>
            <a:r>
              <a:rPr lang="en-US" altLang="ja-JP" sz="2800" dirty="0" smtClean="0">
                <a:latin typeface="+mn-lt"/>
              </a:rPr>
              <a:t>in even-mass Mg isotopes</a:t>
            </a:r>
            <a:endParaRPr lang="ja-JP" altLang="en-US" sz="2800" dirty="0">
              <a:latin typeface="+mn-lt"/>
            </a:endParaRPr>
          </a:p>
        </p:txBody>
      </p:sp>
      <p:sp>
        <p:nvSpPr>
          <p:cNvPr id="11" name="テキスト ボックス 10"/>
          <p:cNvSpPr txBox="1"/>
          <p:nvPr/>
        </p:nvSpPr>
        <p:spPr>
          <a:xfrm>
            <a:off x="241038" y="1172053"/>
            <a:ext cx="6485173" cy="523220"/>
          </a:xfrm>
          <a:prstGeom prst="rect">
            <a:avLst/>
          </a:prstGeom>
          <a:noFill/>
        </p:spPr>
        <p:txBody>
          <a:bodyPr wrap="none" rtlCol="0">
            <a:spAutoFit/>
          </a:bodyPr>
          <a:lstStyle/>
          <a:p>
            <a:r>
              <a:rPr lang="en-US" altLang="ja-JP" sz="2800" dirty="0" smtClean="0"/>
              <a:t>Examples: 0+ states with different shapes </a:t>
            </a:r>
            <a:r>
              <a:rPr kumimoji="1" lang="en-US" altLang="ja-JP" sz="2800" dirty="0" smtClean="0"/>
              <a:t> </a:t>
            </a:r>
            <a:endParaRPr kumimoji="1" lang="ja-JP" altLang="en-US" sz="2800" dirty="0"/>
          </a:p>
        </p:txBody>
      </p:sp>
      <p:sp>
        <p:nvSpPr>
          <p:cNvPr id="30" name="テキスト ボックス 29"/>
          <p:cNvSpPr txBox="1"/>
          <p:nvPr/>
        </p:nvSpPr>
        <p:spPr>
          <a:xfrm>
            <a:off x="6888903" y="4569026"/>
            <a:ext cx="2193720" cy="923330"/>
          </a:xfrm>
          <a:prstGeom prst="rect">
            <a:avLst/>
          </a:prstGeom>
          <a:solidFill>
            <a:schemeClr val="bg1"/>
          </a:solidFill>
          <a:ln>
            <a:solidFill>
              <a:schemeClr val="tx1"/>
            </a:solidFill>
          </a:ln>
        </p:spPr>
        <p:txBody>
          <a:bodyPr wrap="square" rtlCol="0">
            <a:spAutoFit/>
          </a:bodyPr>
          <a:lstStyle/>
          <a:p>
            <a:r>
              <a:rPr kumimoji="1" lang="en-US" altLang="ja-JP" i="1" dirty="0" smtClean="0">
                <a:latin typeface="Arial Unicode MS" panose="020B0604020202020204" pitchFamily="50" charset="-128"/>
                <a:ea typeface="Arial Unicode MS" panose="020B0604020202020204" pitchFamily="50" charset="-128"/>
                <a:cs typeface="Arial Unicode MS" panose="020B0604020202020204" pitchFamily="50" charset="-128"/>
              </a:rPr>
              <a:t>B</a:t>
            </a:r>
            <a:r>
              <a:rPr lang="ja-JP" altLang="en-US" sz="1100" i="1" dirty="0">
                <a:latin typeface="Arial Unicode MS" panose="020B0604020202020204" pitchFamily="50" charset="-128"/>
                <a:ea typeface="Arial Unicode MS" panose="020B0604020202020204" pitchFamily="50" charset="-128"/>
                <a:cs typeface="Arial Unicode MS" panose="020B0604020202020204" pitchFamily="50" charset="-128"/>
              </a:rPr>
              <a:t> </a:t>
            </a:r>
            <a:r>
              <a:rPr kumimoji="1" lang="en-US" altLang="ja-JP" dirty="0" smtClean="0">
                <a:latin typeface="Arial Unicode MS" panose="020B0604020202020204" pitchFamily="50" charset="-128"/>
                <a:ea typeface="Arial Unicode MS" panose="020B0604020202020204" pitchFamily="50" charset="-128"/>
                <a:cs typeface="Arial Unicode MS" panose="020B0604020202020204" pitchFamily="50" charset="-128"/>
              </a:rPr>
              <a:t>(E2)</a:t>
            </a:r>
          </a:p>
          <a:p>
            <a:r>
              <a:rPr lang="nb-NO" altLang="ja-JP" sz="1200" dirty="0">
                <a:latin typeface="Arial Unicode MS" panose="020B0604020202020204" pitchFamily="50" charset="-128"/>
                <a:ea typeface="Arial Unicode MS" panose="020B0604020202020204" pitchFamily="50" charset="-128"/>
                <a:cs typeface="Arial Unicode MS" panose="020B0604020202020204" pitchFamily="50" charset="-128"/>
              </a:rPr>
              <a:t>T. Motobayashi et al., </a:t>
            </a:r>
          </a:p>
          <a:p>
            <a:r>
              <a:rPr lang="nb-NO" altLang="ja-JP" sz="1200" dirty="0">
                <a:latin typeface="Arial Unicode MS" panose="020B0604020202020204" pitchFamily="50" charset="-128"/>
                <a:ea typeface="Arial Unicode MS" panose="020B0604020202020204" pitchFamily="50" charset="-128"/>
                <a:cs typeface="Arial Unicode MS" panose="020B0604020202020204" pitchFamily="50" charset="-128"/>
              </a:rPr>
              <a:t>Phys. Rev. Lett. </a:t>
            </a:r>
            <a:r>
              <a:rPr lang="nb-NO" altLang="ja-JP" sz="1200" dirty="0" smtClean="0">
                <a:latin typeface="Arial Unicode MS" panose="020B0604020202020204" pitchFamily="50" charset="-128"/>
                <a:ea typeface="Arial Unicode MS" panose="020B0604020202020204" pitchFamily="50" charset="-128"/>
                <a:cs typeface="Arial Unicode MS" panose="020B0604020202020204" pitchFamily="50" charset="-128"/>
              </a:rPr>
              <a:t>346 (1994) 9,</a:t>
            </a:r>
            <a:endParaRPr lang="en-US" altLang="ja-JP" sz="1200" dirty="0">
              <a:latin typeface="Arial Unicode MS" panose="020B0604020202020204" pitchFamily="50" charset="-128"/>
              <a:ea typeface="Arial Unicode MS" panose="020B0604020202020204" pitchFamily="50" charset="-128"/>
              <a:cs typeface="Arial Unicode MS" panose="020B0604020202020204" pitchFamily="50" charset="-128"/>
            </a:endParaRPr>
          </a:p>
          <a:p>
            <a:r>
              <a:rPr lang="en-US" altLang="ja-JP" sz="1200" dirty="0">
                <a:latin typeface="Arial Unicode MS" panose="020B0604020202020204" pitchFamily="50" charset="-128"/>
                <a:ea typeface="Arial Unicode MS" panose="020B0604020202020204" pitchFamily="50" charset="-128"/>
                <a:cs typeface="Arial Unicode MS" panose="020B0604020202020204" pitchFamily="50" charset="-128"/>
              </a:rPr>
              <a:t>a</a:t>
            </a:r>
            <a:r>
              <a:rPr lang="en-US" altLang="ja-JP" sz="1200" dirty="0" smtClean="0">
                <a:latin typeface="Arial Unicode MS" panose="020B0604020202020204" pitchFamily="50" charset="-128"/>
                <a:ea typeface="Arial Unicode MS" panose="020B0604020202020204" pitchFamily="50" charset="-128"/>
                <a:cs typeface="Arial Unicode MS" panose="020B0604020202020204" pitchFamily="50" charset="-128"/>
              </a:rPr>
              <a:t>nd many others</a:t>
            </a:r>
            <a:endParaRPr lang="en-US" altLang="ja-JP" sz="12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2" name="スライド番号プレースホルダー 1"/>
          <p:cNvSpPr>
            <a:spLocks noGrp="1"/>
          </p:cNvSpPr>
          <p:nvPr>
            <p:ph type="sldNum" sz="quarter" idx="4294967295"/>
          </p:nvPr>
        </p:nvSpPr>
        <p:spPr/>
        <p:txBody>
          <a:bodyPr/>
          <a:lstStyle/>
          <a:p>
            <a:fld id="{5C7EEE2D-5C00-4DF6-A47D-E3018D58D5A7}" type="slidenum">
              <a:rPr kumimoji="1" lang="ja-JP" altLang="en-US" smtClean="0"/>
              <a:t>56</a:t>
            </a:fld>
            <a:endParaRPr kumimoji="1" lang="ja-JP" altLang="en-US"/>
          </a:p>
        </p:txBody>
      </p:sp>
    </p:spTree>
    <p:extLst>
      <p:ext uri="{BB962C8B-B14F-4D97-AF65-F5344CB8AC3E}">
        <p14:creationId xmlns:p14="http://schemas.microsoft.com/office/powerpoint/2010/main" val="372646100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4"/>
          <p:cNvPicPr>
            <a:picLocks noChangeAspect="1" noChangeArrowheads="1"/>
          </p:cNvPicPr>
          <p:nvPr/>
        </p:nvPicPr>
        <p:blipFill>
          <a:blip r:embed="rId3" cstate="print"/>
          <a:srcRect/>
          <a:stretch>
            <a:fillRect/>
          </a:stretch>
        </p:blipFill>
        <p:spPr bwMode="auto">
          <a:xfrm>
            <a:off x="323851" y="1628776"/>
            <a:ext cx="3893526" cy="3802063"/>
          </a:xfrm>
          <a:prstGeom prst="rect">
            <a:avLst/>
          </a:prstGeom>
          <a:noFill/>
          <a:ln w="9525">
            <a:noFill/>
            <a:miter lim="800000"/>
            <a:headEnd/>
            <a:tailEnd/>
          </a:ln>
        </p:spPr>
      </p:pic>
      <p:pic>
        <p:nvPicPr>
          <p:cNvPr id="50179" name="Picture 5"/>
          <p:cNvPicPr>
            <a:picLocks noChangeAspect="1" noChangeArrowheads="1"/>
          </p:cNvPicPr>
          <p:nvPr/>
        </p:nvPicPr>
        <p:blipFill>
          <a:blip r:embed="rId4" cstate="print"/>
          <a:srcRect/>
          <a:stretch>
            <a:fillRect/>
          </a:stretch>
        </p:blipFill>
        <p:spPr bwMode="auto">
          <a:xfrm>
            <a:off x="4717079" y="1689100"/>
            <a:ext cx="4104542" cy="3810000"/>
          </a:xfrm>
          <a:prstGeom prst="rect">
            <a:avLst/>
          </a:prstGeom>
          <a:noFill/>
          <a:ln w="9525">
            <a:noFill/>
            <a:miter lim="800000"/>
            <a:headEnd/>
            <a:tailEnd/>
          </a:ln>
        </p:spPr>
      </p:pic>
      <p:sp>
        <p:nvSpPr>
          <p:cNvPr id="50180" name="テキスト ボックス 5"/>
          <p:cNvSpPr txBox="1">
            <a:spLocks noChangeArrowheads="1"/>
          </p:cNvSpPr>
          <p:nvPr/>
        </p:nvSpPr>
        <p:spPr bwMode="auto">
          <a:xfrm>
            <a:off x="3542167" y="252416"/>
            <a:ext cx="5489003" cy="461665"/>
          </a:xfrm>
          <a:prstGeom prst="rect">
            <a:avLst/>
          </a:prstGeom>
          <a:noFill/>
          <a:ln w="9525">
            <a:noFill/>
            <a:miter lim="800000"/>
            <a:headEnd/>
            <a:tailEnd/>
          </a:ln>
        </p:spPr>
        <p:txBody>
          <a:bodyPr wrap="none">
            <a:spAutoFit/>
          </a:bodyPr>
          <a:lstStyle/>
          <a:p>
            <a:pPr algn="r"/>
            <a:r>
              <a:rPr lang="en-US" altLang="ja-JP" sz="2400">
                <a:solidFill>
                  <a:srgbClr val="000000"/>
                </a:solidFill>
                <a:latin typeface="Byington" pitchFamily="2" charset="0"/>
              </a:rPr>
              <a:t>Revised Decay Scheme of </a:t>
            </a:r>
            <a:r>
              <a:rPr lang="en-US" altLang="ja-JP" sz="2400" baseline="30000">
                <a:solidFill>
                  <a:srgbClr val="000000"/>
                </a:solidFill>
                <a:latin typeface="Byington" pitchFamily="2" charset="0"/>
              </a:rPr>
              <a:t>28,29</a:t>
            </a:r>
            <a:r>
              <a:rPr lang="en-US" altLang="ja-JP" sz="2400">
                <a:solidFill>
                  <a:srgbClr val="000000"/>
                </a:solidFill>
                <a:latin typeface="Byington" pitchFamily="2" charset="0"/>
              </a:rPr>
              <a:t>Na and New Levels in </a:t>
            </a:r>
            <a:r>
              <a:rPr lang="en-US" altLang="ja-JP" sz="2400" baseline="30000">
                <a:solidFill>
                  <a:srgbClr val="000000"/>
                </a:solidFill>
                <a:latin typeface="Byington" pitchFamily="2" charset="0"/>
              </a:rPr>
              <a:t>28,29</a:t>
            </a:r>
            <a:r>
              <a:rPr lang="en-US" altLang="ja-JP" sz="2400">
                <a:solidFill>
                  <a:srgbClr val="000000"/>
                </a:solidFill>
                <a:latin typeface="Byington" pitchFamily="2" charset="0"/>
              </a:rPr>
              <a:t>Mg</a:t>
            </a:r>
          </a:p>
        </p:txBody>
      </p:sp>
      <p:sp>
        <p:nvSpPr>
          <p:cNvPr id="50181" name="Text Box 7"/>
          <p:cNvSpPr txBox="1">
            <a:spLocks noChangeArrowheads="1"/>
          </p:cNvSpPr>
          <p:nvPr/>
        </p:nvSpPr>
        <p:spPr bwMode="auto">
          <a:xfrm>
            <a:off x="594951" y="5770573"/>
            <a:ext cx="2005677" cy="646331"/>
          </a:xfrm>
          <a:prstGeom prst="rect">
            <a:avLst/>
          </a:prstGeom>
          <a:noFill/>
          <a:ln w="9525">
            <a:noFill/>
            <a:miter lim="800000"/>
            <a:headEnd/>
            <a:tailEnd/>
          </a:ln>
        </p:spPr>
        <p:txBody>
          <a:bodyPr wrap="none">
            <a:spAutoFit/>
          </a:bodyPr>
          <a:lstStyle/>
          <a:p>
            <a:r>
              <a:rPr lang="en-US" altLang="ja-JP" sz="1800">
                <a:solidFill>
                  <a:srgbClr val="000000"/>
                </a:solidFill>
                <a:latin typeface="Byington" pitchFamily="2" charset="0"/>
              </a:rPr>
              <a:t>13 </a:t>
            </a:r>
            <a:r>
              <a:rPr lang="en-US" altLang="ja-JP" sz="1800">
                <a:solidFill>
                  <a:srgbClr val="000000"/>
                </a:solidFill>
                <a:latin typeface="Symbol" pitchFamily="18" charset="2"/>
              </a:rPr>
              <a:t>g</a:t>
            </a:r>
            <a:r>
              <a:rPr lang="en-US" altLang="ja-JP" sz="1800">
                <a:solidFill>
                  <a:srgbClr val="000000"/>
                </a:solidFill>
                <a:latin typeface="Byington" pitchFamily="2" charset="0"/>
              </a:rPr>
              <a:t> rays &amp; 9 energy levels</a:t>
            </a:r>
          </a:p>
          <a:p>
            <a:r>
              <a:rPr lang="en-US" altLang="ja-JP" sz="1800">
                <a:solidFill>
                  <a:srgbClr val="000000"/>
                </a:solidFill>
                <a:latin typeface="Byington" pitchFamily="2" charset="0"/>
              </a:rPr>
              <a:t>Spins &amp; parities of 4 levels</a:t>
            </a:r>
          </a:p>
        </p:txBody>
      </p:sp>
      <p:sp>
        <p:nvSpPr>
          <p:cNvPr id="50182" name="AutoShape 8"/>
          <p:cNvSpPr>
            <a:spLocks noChangeArrowheads="1"/>
          </p:cNvSpPr>
          <p:nvPr/>
        </p:nvSpPr>
        <p:spPr bwMode="auto">
          <a:xfrm>
            <a:off x="395654" y="5661025"/>
            <a:ext cx="3672254" cy="863600"/>
          </a:xfrm>
          <a:prstGeom prst="roundRect">
            <a:avLst>
              <a:gd name="adj" fmla="val 16667"/>
            </a:avLst>
          </a:prstGeom>
          <a:noFill/>
          <a:ln w="9525">
            <a:solidFill>
              <a:schemeClr val="tx1"/>
            </a:solidFill>
            <a:round/>
            <a:headEnd/>
            <a:tailEnd/>
          </a:ln>
        </p:spPr>
        <p:txBody>
          <a:bodyPr wrap="none" anchor="ctr"/>
          <a:lstStyle/>
          <a:p>
            <a:endParaRPr lang="ja-JP" altLang="en-US" sz="1800">
              <a:solidFill>
                <a:srgbClr val="000000"/>
              </a:solidFill>
            </a:endParaRPr>
          </a:p>
        </p:txBody>
      </p:sp>
      <p:sp>
        <p:nvSpPr>
          <p:cNvPr id="50183" name="Text Box 9"/>
          <p:cNvSpPr txBox="1">
            <a:spLocks noChangeArrowheads="1"/>
          </p:cNvSpPr>
          <p:nvPr/>
        </p:nvSpPr>
        <p:spPr bwMode="auto">
          <a:xfrm>
            <a:off x="5131783" y="5770573"/>
            <a:ext cx="1959191" cy="646331"/>
          </a:xfrm>
          <a:prstGeom prst="rect">
            <a:avLst/>
          </a:prstGeom>
          <a:noFill/>
          <a:ln w="9525">
            <a:noFill/>
            <a:miter lim="800000"/>
            <a:headEnd/>
            <a:tailEnd/>
          </a:ln>
        </p:spPr>
        <p:txBody>
          <a:bodyPr wrap="none">
            <a:spAutoFit/>
          </a:bodyPr>
          <a:lstStyle/>
          <a:p>
            <a:r>
              <a:rPr lang="en-US" altLang="ja-JP" sz="1800">
                <a:solidFill>
                  <a:srgbClr val="000000"/>
                </a:solidFill>
                <a:latin typeface="Byington" pitchFamily="2" charset="0"/>
              </a:rPr>
              <a:t>3 </a:t>
            </a:r>
            <a:r>
              <a:rPr lang="en-US" altLang="ja-JP" sz="1800">
                <a:solidFill>
                  <a:srgbClr val="000000"/>
                </a:solidFill>
                <a:latin typeface="Symbol" pitchFamily="18" charset="2"/>
              </a:rPr>
              <a:t>g</a:t>
            </a:r>
            <a:r>
              <a:rPr lang="en-US" altLang="ja-JP" sz="1800">
                <a:solidFill>
                  <a:srgbClr val="000000"/>
                </a:solidFill>
                <a:latin typeface="Byington" pitchFamily="2" charset="0"/>
              </a:rPr>
              <a:t> rays &amp; 1 energy levels</a:t>
            </a:r>
          </a:p>
          <a:p>
            <a:r>
              <a:rPr lang="en-US" altLang="ja-JP" sz="1800">
                <a:solidFill>
                  <a:srgbClr val="000000"/>
                </a:solidFill>
                <a:latin typeface="Byington" pitchFamily="2" charset="0"/>
              </a:rPr>
              <a:t>Spins &amp; parities of 7 levels</a:t>
            </a:r>
          </a:p>
        </p:txBody>
      </p:sp>
      <p:sp>
        <p:nvSpPr>
          <p:cNvPr id="50184" name="AutoShape 10"/>
          <p:cNvSpPr>
            <a:spLocks noChangeArrowheads="1"/>
          </p:cNvSpPr>
          <p:nvPr/>
        </p:nvSpPr>
        <p:spPr bwMode="auto">
          <a:xfrm>
            <a:off x="4932485" y="5661025"/>
            <a:ext cx="3672254" cy="863600"/>
          </a:xfrm>
          <a:prstGeom prst="roundRect">
            <a:avLst>
              <a:gd name="adj" fmla="val 16667"/>
            </a:avLst>
          </a:prstGeom>
          <a:noFill/>
          <a:ln w="9525">
            <a:solidFill>
              <a:schemeClr val="tx1"/>
            </a:solidFill>
            <a:round/>
            <a:headEnd/>
            <a:tailEnd/>
          </a:ln>
        </p:spPr>
        <p:txBody>
          <a:bodyPr wrap="none" anchor="ctr"/>
          <a:lstStyle/>
          <a:p>
            <a:endParaRPr lang="ja-JP" altLang="en-US" sz="1800">
              <a:solidFill>
                <a:srgbClr val="000000"/>
              </a:solidFill>
            </a:endParaRPr>
          </a:p>
        </p:txBody>
      </p:sp>
      <p:sp>
        <p:nvSpPr>
          <p:cNvPr id="2" name="スライド番号プレースホルダー 1"/>
          <p:cNvSpPr>
            <a:spLocks noGrp="1"/>
          </p:cNvSpPr>
          <p:nvPr>
            <p:ph type="sldNum" sz="quarter" idx="12"/>
          </p:nvPr>
        </p:nvSpPr>
        <p:spPr/>
        <p:txBody>
          <a:bodyPr/>
          <a:lstStyle/>
          <a:p>
            <a:fld id="{5C7EEE2D-5C00-4DF6-A47D-E3018D58D5A7}" type="slidenum">
              <a:rPr kumimoji="1" lang="ja-JP" altLang="en-US" smtClean="0"/>
              <a:t>57</a:t>
            </a:fld>
            <a:endParaRPr kumimoji="1" lang="ja-JP" altLang="en-US"/>
          </a:p>
        </p:txBody>
      </p:sp>
    </p:spTree>
    <p:extLst>
      <p:ext uri="{BB962C8B-B14F-4D97-AF65-F5344CB8AC3E}">
        <p14:creationId xmlns:p14="http://schemas.microsoft.com/office/powerpoint/2010/main" val="3297959290"/>
      </p:ext>
    </p:extLst>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Text Box 2"/>
          <p:cNvSpPr txBox="1">
            <a:spLocks noChangeArrowheads="1"/>
          </p:cNvSpPr>
          <p:nvPr/>
        </p:nvSpPr>
        <p:spPr bwMode="auto">
          <a:xfrm>
            <a:off x="1009650" y="387350"/>
            <a:ext cx="7253288" cy="519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2800">
                <a:ea typeface="HGP明朝E" panose="02020900000000000000" pitchFamily="18" charset="-128"/>
              </a:rPr>
              <a:t>Enlargement of the magnetic field by magnet</a:t>
            </a:r>
          </a:p>
        </p:txBody>
      </p:sp>
      <p:pic>
        <p:nvPicPr>
          <p:cNvPr id="1454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5438" y="3789363"/>
            <a:ext cx="3846512" cy="23225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45412" name="Text Box 4"/>
          <p:cNvSpPr txBox="1">
            <a:spLocks noChangeArrowheads="1"/>
          </p:cNvSpPr>
          <p:nvPr/>
        </p:nvSpPr>
        <p:spPr bwMode="auto">
          <a:xfrm>
            <a:off x="1246188" y="6302375"/>
            <a:ext cx="220345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a:latin typeface="Times New Roman" panose="02020603050405020304" pitchFamily="18" charset="0"/>
                <a:ea typeface="HGP明朝E" panose="02020900000000000000" pitchFamily="18" charset="-128"/>
              </a:rPr>
              <a:t>ＴＯＳＣＡ </a:t>
            </a:r>
            <a:r>
              <a:rPr lang="en-US" altLang="ja-JP">
                <a:latin typeface="Times New Roman" panose="02020603050405020304" pitchFamily="18" charset="0"/>
                <a:ea typeface="HGP明朝E" panose="02020900000000000000" pitchFamily="18" charset="-128"/>
              </a:rPr>
              <a:t>simulation</a:t>
            </a:r>
          </a:p>
        </p:txBody>
      </p:sp>
      <p:pic>
        <p:nvPicPr>
          <p:cNvPr id="14541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8313" y="1524000"/>
            <a:ext cx="3455987" cy="2187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45414" name="Line 6"/>
          <p:cNvSpPr>
            <a:spLocks noChangeShapeType="1"/>
          </p:cNvSpPr>
          <p:nvPr/>
        </p:nvSpPr>
        <p:spPr bwMode="auto">
          <a:xfrm>
            <a:off x="828675" y="2420938"/>
            <a:ext cx="792163" cy="4318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ja-JP" altLang="en-US"/>
          </a:p>
        </p:txBody>
      </p:sp>
      <p:sp>
        <p:nvSpPr>
          <p:cNvPr id="145415" name="Text Box 7"/>
          <p:cNvSpPr txBox="1">
            <a:spLocks noChangeArrowheads="1"/>
          </p:cNvSpPr>
          <p:nvPr/>
        </p:nvSpPr>
        <p:spPr bwMode="auto">
          <a:xfrm>
            <a:off x="107950" y="2100263"/>
            <a:ext cx="1055688" cy="581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600">
                <a:latin typeface="Times New Roman" panose="02020603050405020304" pitchFamily="18" charset="0"/>
                <a:ea typeface="HGP明朝E" panose="02020900000000000000" pitchFamily="18" charset="-128"/>
              </a:rPr>
              <a:t>Permanent</a:t>
            </a:r>
          </a:p>
          <a:p>
            <a:pPr eaLnBrk="1" hangingPunct="1"/>
            <a:r>
              <a:rPr lang="en-US" altLang="ja-JP" sz="1600">
                <a:latin typeface="Times New Roman" panose="02020603050405020304" pitchFamily="18" charset="0"/>
                <a:ea typeface="HGP明朝E" panose="02020900000000000000" pitchFamily="18" charset="-128"/>
              </a:rPr>
              <a:t>magnet</a:t>
            </a:r>
          </a:p>
        </p:txBody>
      </p:sp>
      <p:sp>
        <p:nvSpPr>
          <p:cNvPr id="145416" name="Text Box 8"/>
          <p:cNvSpPr txBox="1">
            <a:spLocks noChangeArrowheads="1"/>
          </p:cNvSpPr>
          <p:nvPr/>
        </p:nvSpPr>
        <p:spPr bwMode="auto">
          <a:xfrm>
            <a:off x="3636963" y="1355725"/>
            <a:ext cx="141605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ea typeface="HGP明朝E" panose="02020900000000000000" pitchFamily="18" charset="-128"/>
              </a:rPr>
              <a:t>Return yoke</a:t>
            </a:r>
          </a:p>
        </p:txBody>
      </p:sp>
      <p:sp>
        <p:nvSpPr>
          <p:cNvPr id="145417" name="Line 9"/>
          <p:cNvSpPr>
            <a:spLocks noChangeShapeType="1"/>
          </p:cNvSpPr>
          <p:nvPr/>
        </p:nvSpPr>
        <p:spPr bwMode="auto">
          <a:xfrm flipV="1">
            <a:off x="3708400" y="1700213"/>
            <a:ext cx="649288" cy="649287"/>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ja-JP" altLang="en-US"/>
          </a:p>
        </p:txBody>
      </p:sp>
      <p:sp>
        <p:nvSpPr>
          <p:cNvPr id="145418" name="Text Box 10"/>
          <p:cNvSpPr txBox="1">
            <a:spLocks noChangeArrowheads="1"/>
          </p:cNvSpPr>
          <p:nvPr/>
        </p:nvSpPr>
        <p:spPr bwMode="auto">
          <a:xfrm>
            <a:off x="1908175" y="6092825"/>
            <a:ext cx="1079500" cy="244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en-US" sz="1000"/>
              <a:t>測定位置 </a:t>
            </a:r>
            <a:r>
              <a:rPr lang="en-US" altLang="ja-JP" sz="1000"/>
              <a:t>[ mm ]</a:t>
            </a:r>
          </a:p>
        </p:txBody>
      </p:sp>
      <p:pic>
        <p:nvPicPr>
          <p:cNvPr id="145419" name="Picture 11" descr="IMG_018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35600" y="1341438"/>
            <a:ext cx="2808288" cy="2103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45420" name="Text Box 14"/>
          <p:cNvSpPr txBox="1">
            <a:spLocks noChangeArrowheads="1"/>
          </p:cNvSpPr>
          <p:nvPr/>
        </p:nvSpPr>
        <p:spPr bwMode="auto">
          <a:xfrm>
            <a:off x="6632575" y="6303963"/>
            <a:ext cx="609600" cy="366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latin typeface="Times New Roman" panose="02020603050405020304" pitchFamily="18" charset="0"/>
                <a:ea typeface="HGP明朝E" panose="02020900000000000000" pitchFamily="18" charset="-128"/>
              </a:rPr>
              <a:t>Exp.</a:t>
            </a:r>
          </a:p>
        </p:txBody>
      </p:sp>
      <p:pic>
        <p:nvPicPr>
          <p:cNvPr id="145421" name="Picture 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00563" y="3730625"/>
            <a:ext cx="4392612" cy="2578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45422" name="Text Box 16"/>
          <p:cNvSpPr txBox="1">
            <a:spLocks noChangeArrowheads="1"/>
          </p:cNvSpPr>
          <p:nvPr/>
        </p:nvSpPr>
        <p:spPr bwMode="auto">
          <a:xfrm>
            <a:off x="2771775" y="3860800"/>
            <a:ext cx="1298575" cy="376238"/>
          </a:xfrm>
          <a:prstGeom prst="rect">
            <a:avLst/>
          </a:prstGeom>
          <a:solidFill>
            <a:schemeClr val="bg1"/>
          </a:solidFill>
          <a:ln w="9525">
            <a:solidFill>
              <a:schemeClr val="tx1"/>
            </a:solidFill>
            <a:miter lim="800000"/>
            <a:headEnd/>
            <a:tailEnd/>
          </a:ln>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816 Gauss</a:t>
            </a:r>
          </a:p>
        </p:txBody>
      </p:sp>
      <p:sp>
        <p:nvSpPr>
          <p:cNvPr id="145423" name="Text Box 17"/>
          <p:cNvSpPr txBox="1">
            <a:spLocks noChangeArrowheads="1"/>
          </p:cNvSpPr>
          <p:nvPr/>
        </p:nvSpPr>
        <p:spPr bwMode="auto">
          <a:xfrm>
            <a:off x="7380288" y="3860800"/>
            <a:ext cx="1298575" cy="376238"/>
          </a:xfrm>
          <a:prstGeom prst="rect">
            <a:avLst/>
          </a:prstGeom>
          <a:solidFill>
            <a:schemeClr val="bg1"/>
          </a:solidFill>
          <a:ln w="9525">
            <a:solidFill>
              <a:schemeClr val="tx1"/>
            </a:solidFill>
            <a:miter lim="800000"/>
            <a:headEnd/>
            <a:tailEnd/>
          </a:ln>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828 Gauss</a:t>
            </a:r>
          </a:p>
        </p:txBody>
      </p:sp>
      <p:sp>
        <p:nvSpPr>
          <p:cNvPr id="145424" name="Text Box 18"/>
          <p:cNvSpPr txBox="1">
            <a:spLocks noChangeArrowheads="1"/>
          </p:cNvSpPr>
          <p:nvPr/>
        </p:nvSpPr>
        <p:spPr bwMode="auto">
          <a:xfrm>
            <a:off x="2771775" y="3213100"/>
            <a:ext cx="927100" cy="366713"/>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B (z=0)</a:t>
            </a:r>
          </a:p>
        </p:txBody>
      </p:sp>
      <p:sp>
        <p:nvSpPr>
          <p:cNvPr id="145425" name="Text Box 19"/>
          <p:cNvSpPr txBox="1">
            <a:spLocks noChangeArrowheads="1"/>
          </p:cNvSpPr>
          <p:nvPr/>
        </p:nvSpPr>
        <p:spPr bwMode="auto">
          <a:xfrm>
            <a:off x="34925" y="1836738"/>
            <a:ext cx="13462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400">
                <a:latin typeface="Times New Roman" panose="02020603050405020304" pitchFamily="18" charset="0"/>
                <a:ea typeface="HGP明朝E" panose="02020900000000000000" pitchFamily="18" charset="-128"/>
              </a:rPr>
              <a:t>(B</a:t>
            </a:r>
            <a:r>
              <a:rPr lang="ja-JP" altLang="en-US" sz="1400">
                <a:latin typeface="Times New Roman" panose="02020603050405020304" pitchFamily="18" charset="0"/>
                <a:ea typeface="HGP明朝E" panose="02020900000000000000" pitchFamily="18" charset="-128"/>
              </a:rPr>
              <a:t>～</a:t>
            </a:r>
            <a:r>
              <a:rPr lang="en-US" altLang="ja-JP" sz="1400">
                <a:latin typeface="Times New Roman" panose="02020603050405020304" pitchFamily="18" charset="0"/>
                <a:ea typeface="HGP明朝E" panose="02020900000000000000" pitchFamily="18" charset="-128"/>
              </a:rPr>
              <a:t>200 Gauss)</a:t>
            </a:r>
          </a:p>
        </p:txBody>
      </p:sp>
    </p:spTree>
    <p:extLst>
      <p:ext uri="{BB962C8B-B14F-4D97-AF65-F5344CB8AC3E}">
        <p14:creationId xmlns:p14="http://schemas.microsoft.com/office/powerpoint/2010/main" val="4016858652"/>
      </p:ext>
    </p:extLst>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64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8663" y="1665288"/>
            <a:ext cx="7202487" cy="4410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46435" name="Rectangle 3"/>
          <p:cNvSpPr>
            <a:spLocks noChangeArrowheads="1"/>
          </p:cNvSpPr>
          <p:nvPr/>
        </p:nvSpPr>
        <p:spPr bwMode="auto">
          <a:xfrm>
            <a:off x="587375" y="1449388"/>
            <a:ext cx="1870075" cy="973137"/>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46436" name="Oval 4"/>
          <p:cNvSpPr>
            <a:spLocks noChangeArrowheads="1"/>
          </p:cNvSpPr>
          <p:nvPr/>
        </p:nvSpPr>
        <p:spPr bwMode="auto">
          <a:xfrm rot="-318821">
            <a:off x="946150" y="4184650"/>
            <a:ext cx="503238" cy="1268413"/>
          </a:xfrm>
          <a:prstGeom prst="ellipse">
            <a:avLst/>
          </a:prstGeom>
          <a:noFill/>
          <a:ln w="952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46437" name="Line 5"/>
          <p:cNvSpPr>
            <a:spLocks noChangeShapeType="1"/>
          </p:cNvSpPr>
          <p:nvPr/>
        </p:nvSpPr>
        <p:spPr bwMode="auto">
          <a:xfrm>
            <a:off x="2168525" y="3178175"/>
            <a:ext cx="504825" cy="792163"/>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ja-JP" altLang="en-US"/>
          </a:p>
        </p:txBody>
      </p:sp>
      <p:sp>
        <p:nvSpPr>
          <p:cNvPr id="146438" name="Line 6"/>
          <p:cNvSpPr>
            <a:spLocks noChangeShapeType="1"/>
          </p:cNvSpPr>
          <p:nvPr/>
        </p:nvSpPr>
        <p:spPr bwMode="auto">
          <a:xfrm>
            <a:off x="2384425" y="3178175"/>
            <a:ext cx="504825" cy="792163"/>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ja-JP" altLang="en-US"/>
          </a:p>
        </p:txBody>
      </p:sp>
      <p:sp>
        <p:nvSpPr>
          <p:cNvPr id="146439" name="Text Box 7"/>
          <p:cNvSpPr txBox="1">
            <a:spLocks noChangeArrowheads="1"/>
          </p:cNvSpPr>
          <p:nvPr/>
        </p:nvSpPr>
        <p:spPr bwMode="auto">
          <a:xfrm>
            <a:off x="1160463" y="2817813"/>
            <a:ext cx="1803400" cy="366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latin typeface="Times New Roman" panose="02020603050405020304" pitchFamily="18" charset="0"/>
              </a:rPr>
              <a:t>Plastic Scintilator</a:t>
            </a:r>
          </a:p>
        </p:txBody>
      </p:sp>
      <p:sp>
        <p:nvSpPr>
          <p:cNvPr id="146440" name="Line 8"/>
          <p:cNvSpPr>
            <a:spLocks noChangeShapeType="1"/>
          </p:cNvSpPr>
          <p:nvPr/>
        </p:nvSpPr>
        <p:spPr bwMode="auto">
          <a:xfrm flipH="1">
            <a:off x="5481638" y="2673350"/>
            <a:ext cx="287337" cy="935038"/>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ja-JP" altLang="en-US"/>
          </a:p>
        </p:txBody>
      </p:sp>
      <p:sp>
        <p:nvSpPr>
          <p:cNvPr id="146441" name="Line 9"/>
          <p:cNvSpPr>
            <a:spLocks noChangeShapeType="1"/>
          </p:cNvSpPr>
          <p:nvPr/>
        </p:nvSpPr>
        <p:spPr bwMode="auto">
          <a:xfrm flipH="1">
            <a:off x="5697538" y="2673350"/>
            <a:ext cx="287337" cy="935038"/>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ja-JP" altLang="en-US"/>
          </a:p>
        </p:txBody>
      </p:sp>
      <p:sp>
        <p:nvSpPr>
          <p:cNvPr id="146442" name="AutoShape 10"/>
          <p:cNvSpPr>
            <a:spLocks noChangeArrowheads="1"/>
          </p:cNvSpPr>
          <p:nvPr/>
        </p:nvSpPr>
        <p:spPr bwMode="auto">
          <a:xfrm rot="16200000" flipH="1">
            <a:off x="4119562" y="4362451"/>
            <a:ext cx="511175" cy="158750"/>
          </a:xfrm>
          <a:prstGeom prst="parallelogram">
            <a:avLst>
              <a:gd name="adj" fmla="val 80500"/>
            </a:avLst>
          </a:prstGeom>
          <a:solidFill>
            <a:srgbClr val="777777"/>
          </a:solidFill>
          <a:ln w="9525">
            <a:solidFill>
              <a:schemeClr val="tx1"/>
            </a:solidFill>
            <a:miter lim="800000"/>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p>
        </p:txBody>
      </p:sp>
      <p:sp>
        <p:nvSpPr>
          <p:cNvPr id="146443" name="Line 11"/>
          <p:cNvSpPr>
            <a:spLocks noChangeShapeType="1"/>
          </p:cNvSpPr>
          <p:nvPr/>
        </p:nvSpPr>
        <p:spPr bwMode="auto">
          <a:xfrm flipV="1">
            <a:off x="3898900" y="4689475"/>
            <a:ext cx="430213" cy="10160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ja-JP" altLang="en-US"/>
          </a:p>
        </p:txBody>
      </p:sp>
      <p:sp>
        <p:nvSpPr>
          <p:cNvPr id="146444" name="Text Box 12"/>
          <p:cNvSpPr txBox="1">
            <a:spLocks noChangeArrowheads="1"/>
          </p:cNvSpPr>
          <p:nvPr/>
        </p:nvSpPr>
        <p:spPr bwMode="auto">
          <a:xfrm>
            <a:off x="3251200" y="5743575"/>
            <a:ext cx="110490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latin typeface="Times New Roman" panose="02020603050405020304" pitchFamily="18" charset="0"/>
              </a:rPr>
              <a:t>Pt stopper</a:t>
            </a:r>
          </a:p>
        </p:txBody>
      </p:sp>
      <p:sp>
        <p:nvSpPr>
          <p:cNvPr id="146445" name="Line 14"/>
          <p:cNvSpPr>
            <a:spLocks noChangeShapeType="1"/>
          </p:cNvSpPr>
          <p:nvPr/>
        </p:nvSpPr>
        <p:spPr bwMode="auto">
          <a:xfrm>
            <a:off x="4689475" y="4545013"/>
            <a:ext cx="2232025" cy="504825"/>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ja-JP" altLang="en-US"/>
          </a:p>
        </p:txBody>
      </p:sp>
      <p:sp>
        <p:nvSpPr>
          <p:cNvPr id="146446" name="Text Box 15"/>
          <p:cNvSpPr txBox="1">
            <a:spLocks noChangeArrowheads="1"/>
          </p:cNvSpPr>
          <p:nvPr/>
        </p:nvSpPr>
        <p:spPr bwMode="auto">
          <a:xfrm>
            <a:off x="6921500" y="4919663"/>
            <a:ext cx="2127250" cy="366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Permanent magnet</a:t>
            </a:r>
          </a:p>
        </p:txBody>
      </p:sp>
      <p:sp>
        <p:nvSpPr>
          <p:cNvPr id="146447" name="Text Box 16"/>
          <p:cNvSpPr txBox="1">
            <a:spLocks noChangeArrowheads="1"/>
          </p:cNvSpPr>
          <p:nvPr/>
        </p:nvSpPr>
        <p:spPr bwMode="auto">
          <a:xfrm>
            <a:off x="5049838" y="2312988"/>
            <a:ext cx="1803400" cy="366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latin typeface="Times New Roman" panose="02020603050405020304" pitchFamily="18" charset="0"/>
              </a:rPr>
              <a:t>Plastic Scintilator</a:t>
            </a:r>
          </a:p>
        </p:txBody>
      </p:sp>
      <p:sp>
        <p:nvSpPr>
          <p:cNvPr id="146448" name="Line 17"/>
          <p:cNvSpPr>
            <a:spLocks noChangeShapeType="1"/>
          </p:cNvSpPr>
          <p:nvPr/>
        </p:nvSpPr>
        <p:spPr bwMode="auto">
          <a:xfrm flipV="1">
            <a:off x="4572000" y="1844675"/>
            <a:ext cx="647700" cy="1008063"/>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ja-JP" altLang="en-US"/>
          </a:p>
        </p:txBody>
      </p:sp>
      <p:sp>
        <p:nvSpPr>
          <p:cNvPr id="146449" name="Text Box 18"/>
          <p:cNvSpPr txBox="1">
            <a:spLocks noChangeArrowheads="1"/>
          </p:cNvSpPr>
          <p:nvPr/>
        </p:nvSpPr>
        <p:spPr bwMode="auto">
          <a:xfrm>
            <a:off x="4895850" y="1498600"/>
            <a:ext cx="141605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t>Return yoke</a:t>
            </a:r>
          </a:p>
        </p:txBody>
      </p:sp>
      <p:sp>
        <p:nvSpPr>
          <p:cNvPr id="146450" name="Text Box 19"/>
          <p:cNvSpPr txBox="1">
            <a:spLocks noChangeArrowheads="1"/>
          </p:cNvSpPr>
          <p:nvPr/>
        </p:nvSpPr>
        <p:spPr bwMode="auto">
          <a:xfrm>
            <a:off x="1075690" y="389126"/>
            <a:ext cx="6992620"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algn="r"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3200" dirty="0">
                <a:ea typeface="HGP明朝E" panose="02020900000000000000" pitchFamily="18" charset="-128"/>
              </a:rPr>
              <a:t>s</a:t>
            </a:r>
            <a:r>
              <a:rPr lang="en-US" altLang="ja-JP" sz="3200" dirty="0" smtClean="0">
                <a:ea typeface="HGP明朝E" panose="02020900000000000000" pitchFamily="18" charset="-128"/>
              </a:rPr>
              <a:t>tatic magnet to preserve polarization</a:t>
            </a:r>
            <a:endParaRPr lang="en-US" altLang="ja-JP" sz="3200" dirty="0">
              <a:ea typeface="HGP明朝E" panose="02020900000000000000" pitchFamily="18" charset="-128"/>
            </a:endParaRPr>
          </a:p>
        </p:txBody>
      </p:sp>
    </p:spTree>
    <p:extLst>
      <p:ext uri="{BB962C8B-B14F-4D97-AF65-F5344CB8AC3E}">
        <p14:creationId xmlns:p14="http://schemas.microsoft.com/office/powerpoint/2010/main" val="3651423163"/>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u="sng" dirty="0" smtClean="0">
                <a:effectLst/>
                <a:ea typeface="Arial Unicode MS" panose="020B0604020202020204" pitchFamily="50" charset="-128"/>
                <a:cs typeface="Arial Unicode MS" panose="020B0604020202020204" pitchFamily="50" charset="-128"/>
              </a:rPr>
              <a:t>Various </a:t>
            </a:r>
            <a:r>
              <a:rPr lang="en-US" altLang="ja-JP" u="sng" dirty="0">
                <a:effectLst/>
                <a:ea typeface="Arial Unicode MS" panose="020B0604020202020204" pitchFamily="50" charset="-128"/>
                <a:cs typeface="Arial Unicode MS" panose="020B0604020202020204" pitchFamily="50" charset="-128"/>
              </a:rPr>
              <a:t>structures in </a:t>
            </a:r>
            <a:r>
              <a:rPr lang="en-US" altLang="ja-JP" u="sng" baseline="30000" dirty="0">
                <a:effectLst/>
                <a:ea typeface="Arial Unicode MS" panose="020B0604020202020204" pitchFamily="50" charset="-128"/>
                <a:cs typeface="Arial Unicode MS" panose="020B0604020202020204" pitchFamily="50" charset="-128"/>
              </a:rPr>
              <a:t>31</a:t>
            </a:r>
            <a:r>
              <a:rPr lang="en-US" altLang="ja-JP" u="sng" dirty="0">
                <a:effectLst/>
                <a:ea typeface="Arial Unicode MS" panose="020B0604020202020204" pitchFamily="50" charset="-128"/>
                <a:cs typeface="Arial Unicode MS" panose="020B0604020202020204" pitchFamily="50" charset="-128"/>
              </a:rPr>
              <a:t>Mg </a:t>
            </a:r>
            <a:endParaRPr kumimoji="1" lang="ja-JP" altLang="en-US" u="sng" dirty="0">
              <a:effectLst/>
            </a:endParaRPr>
          </a:p>
        </p:txBody>
      </p:sp>
      <p:sp>
        <p:nvSpPr>
          <p:cNvPr id="4" name="正方形/長方形 3"/>
          <p:cNvSpPr/>
          <p:nvPr/>
        </p:nvSpPr>
        <p:spPr>
          <a:xfrm>
            <a:off x="819186" y="3945460"/>
            <a:ext cx="3286487" cy="889715"/>
          </a:xfrm>
          <a:prstGeom prst="rect">
            <a:avLst/>
          </a:prstGeom>
          <a:solidFill>
            <a:schemeClr val="bg1">
              <a:alpha val="5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a:off x="5148469" y="1941010"/>
            <a:ext cx="3806687" cy="4683912"/>
          </a:xfrm>
          <a:prstGeom prst="rect">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6" name="コンテンツ プレースホルダー 3"/>
          <p:cNvPicPr>
            <a:picLocks noGrp="1" noChangeAspect="1"/>
          </p:cNvPicPr>
          <p:nvPr>
            <p:ph idx="1"/>
          </p:nvPr>
        </p:nvPicPr>
        <p:blipFill rotWithShape="1">
          <a:blip r:embed="rId2" cstate="screen">
            <a:extLst>
              <a:ext uri="{28A0092B-C50C-407E-A947-70E740481C1C}">
                <a14:useLocalDpi xmlns:a14="http://schemas.microsoft.com/office/drawing/2010/main"/>
              </a:ext>
            </a:extLst>
          </a:blip>
          <a:stretch/>
        </p:blipFill>
        <p:spPr>
          <a:xfrm>
            <a:off x="5463167" y="2094665"/>
            <a:ext cx="3028915" cy="4351338"/>
          </a:xfrm>
          <a:noFill/>
        </p:spPr>
      </p:pic>
      <p:sp>
        <p:nvSpPr>
          <p:cNvPr id="8" name="テキスト ボックス 7"/>
          <p:cNvSpPr txBox="1"/>
          <p:nvPr/>
        </p:nvSpPr>
        <p:spPr>
          <a:xfrm>
            <a:off x="303458" y="2014859"/>
            <a:ext cx="4807201" cy="1477328"/>
          </a:xfrm>
          <a:prstGeom prst="rect">
            <a:avLst/>
          </a:prstGeom>
          <a:noFill/>
        </p:spPr>
        <p:txBody>
          <a:bodyPr wrap="square" rtlCol="0">
            <a:spAutoFit/>
          </a:bodyPr>
          <a:lstStyle/>
          <a:p>
            <a:pPr>
              <a:lnSpc>
                <a:spcPts val="2700"/>
              </a:lnSpc>
            </a:pPr>
            <a:r>
              <a:rPr lang="en-US" altLang="ja-JP" sz="2000" dirty="0" smtClean="0">
                <a:latin typeface="Arial Unicode MS" panose="020B0604020202020204" pitchFamily="50" charset="-128"/>
                <a:ea typeface="Arial Unicode MS" panose="020B0604020202020204" pitchFamily="50" charset="-128"/>
                <a:cs typeface="Arial Unicode MS" panose="020B0604020202020204" pitchFamily="50" charset="-128"/>
              </a:rPr>
              <a:t>With </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a</a:t>
            </a:r>
            <a:r>
              <a:rPr lang="en-US" altLang="ja-JP" sz="2000" dirty="0" smtClean="0">
                <a:latin typeface="Arial Unicode MS" panose="020B0604020202020204" pitchFamily="50" charset="-128"/>
                <a:ea typeface="Arial Unicode MS" panose="020B0604020202020204" pitchFamily="50" charset="-128"/>
                <a:cs typeface="Arial Unicode MS" panose="020B0604020202020204" pitchFamily="50" charset="-128"/>
              </a:rPr>
              <a:t>ssuming </a:t>
            </a:r>
            <a:r>
              <a:rPr lang="en-US" altLang="ja-JP" sz="2000" dirty="0" smtClean="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neither</a:t>
            </a:r>
            <a:r>
              <a:rPr lang="en-US" altLang="ja-JP" sz="2000" dirty="0" smtClean="0">
                <a:latin typeface="Arial Unicode MS" panose="020B0604020202020204" pitchFamily="50" charset="-128"/>
                <a:ea typeface="Arial Unicode MS" panose="020B0604020202020204" pitchFamily="50" charset="-128"/>
                <a:cs typeface="Arial Unicode MS" panose="020B0604020202020204" pitchFamily="50" charset="-128"/>
              </a:rPr>
              <a:t> </a:t>
            </a:r>
            <a:r>
              <a:rPr lang="en-US" altLang="ja-JP" sz="2000" dirty="0" smtClean="0">
                <a:solidFill>
                  <a:srgbClr val="0000FF"/>
                </a:solidFill>
                <a:latin typeface="Arial Unicode MS" panose="020B0604020202020204" pitchFamily="50" charset="-128"/>
                <a:ea typeface="Arial Unicode MS" panose="020B0604020202020204" pitchFamily="50" charset="-128"/>
                <a:cs typeface="Arial Unicode MS" panose="020B0604020202020204" pitchFamily="50" charset="-128"/>
              </a:rPr>
              <a:t>deformation</a:t>
            </a:r>
            <a:r>
              <a:rPr lang="en-US" altLang="ja-JP" sz="2000" dirty="0" smtClean="0">
                <a:latin typeface="Arial Unicode MS" panose="020B0604020202020204" pitchFamily="50" charset="-128"/>
                <a:ea typeface="Arial Unicode MS" panose="020B0604020202020204" pitchFamily="50" charset="-128"/>
                <a:cs typeface="Arial Unicode MS" panose="020B0604020202020204" pitchFamily="50" charset="-128"/>
              </a:rPr>
              <a:t> nor </a:t>
            </a:r>
            <a:r>
              <a:rPr lang="en-US" altLang="ja-JP" sz="2000" dirty="0" smtClean="0">
                <a:solidFill>
                  <a:srgbClr val="0000FF"/>
                </a:solidFill>
                <a:latin typeface="Arial Unicode MS" panose="020B0604020202020204" pitchFamily="50" charset="-128"/>
                <a:ea typeface="Arial Unicode MS" panose="020B0604020202020204" pitchFamily="50" charset="-128"/>
                <a:cs typeface="Arial Unicode MS" panose="020B0604020202020204" pitchFamily="50" charset="-128"/>
              </a:rPr>
              <a:t>mean field</a:t>
            </a:r>
            <a:r>
              <a:rPr lang="en-US" altLang="ja-JP" sz="2000" dirty="0" smtClean="0">
                <a:latin typeface="Arial Unicode MS" panose="020B0604020202020204" pitchFamily="50" charset="-128"/>
                <a:ea typeface="Arial Unicode MS" panose="020B0604020202020204" pitchFamily="50" charset="-128"/>
                <a:cs typeface="Arial Unicode MS" panose="020B0604020202020204" pitchFamily="50" charset="-128"/>
              </a:rPr>
              <a:t>, this theory predicts both </a:t>
            </a:r>
            <a:r>
              <a:rPr lang="en-US" altLang="ja-JP" sz="2000" dirty="0" smtClean="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collective structures </a:t>
            </a:r>
            <a:r>
              <a:rPr lang="en-US" altLang="ja-JP" sz="2000" dirty="0" smtClean="0">
                <a:latin typeface="Arial Unicode MS" panose="020B0604020202020204" pitchFamily="50" charset="-128"/>
                <a:ea typeface="Arial Unicode MS" panose="020B0604020202020204" pitchFamily="50" charset="-128"/>
                <a:cs typeface="Arial Unicode MS" panose="020B0604020202020204" pitchFamily="50" charset="-128"/>
              </a:rPr>
              <a:t>and </a:t>
            </a:r>
            <a:r>
              <a:rPr lang="en-US" altLang="ja-JP" sz="2000" dirty="0" smtClean="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single-particle structures</a:t>
            </a: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 </a:t>
            </a:r>
            <a:r>
              <a:rPr lang="en-US" altLang="ja-JP" sz="2000" dirty="0" smtClean="0">
                <a:latin typeface="Arial Unicode MS" panose="020B0604020202020204" pitchFamily="50" charset="-128"/>
                <a:ea typeface="Arial Unicode MS" panose="020B0604020202020204" pitchFamily="50" charset="-128"/>
                <a:cs typeface="Arial Unicode MS" panose="020B0604020202020204" pitchFamily="50" charset="-128"/>
              </a:rPr>
              <a:t>in low excitation energy region.</a:t>
            </a:r>
          </a:p>
        </p:txBody>
      </p:sp>
      <p:sp>
        <p:nvSpPr>
          <p:cNvPr id="9" name="テキスト ボックス 8"/>
          <p:cNvSpPr txBox="1"/>
          <p:nvPr/>
        </p:nvSpPr>
        <p:spPr>
          <a:xfrm>
            <a:off x="969511" y="4061323"/>
            <a:ext cx="3475096" cy="707886"/>
          </a:xfrm>
          <a:prstGeom prst="rect">
            <a:avLst/>
          </a:prstGeom>
          <a:noFill/>
        </p:spPr>
        <p:txBody>
          <a:bodyPr wrap="square" rtlCol="0">
            <a:spAutoFit/>
          </a:bodyPr>
          <a:lstStyle/>
          <a:p>
            <a:r>
              <a:rPr kumimoji="1" lang="en-US" altLang="ja-JP" sz="2000" b="1" dirty="0" smtClean="0">
                <a:latin typeface="Arial Unicode MS" panose="020B0604020202020204" pitchFamily="50" charset="-128"/>
                <a:ea typeface="Arial Unicode MS" panose="020B0604020202020204" pitchFamily="50" charset="-128"/>
                <a:cs typeface="Arial Unicode MS" panose="020B0604020202020204" pitchFamily="50" charset="-128"/>
              </a:rPr>
              <a:t>The </a:t>
            </a:r>
            <a:r>
              <a:rPr kumimoji="1" lang="en-US" altLang="ja-JP" sz="2000" b="1" dirty="0" smtClean="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1/2+ ground state </a:t>
            </a:r>
            <a:r>
              <a:rPr kumimoji="1" lang="en-US" altLang="ja-JP" sz="2000" b="1" dirty="0" smtClean="0">
                <a:latin typeface="Arial Unicode MS" panose="020B0604020202020204" pitchFamily="50" charset="-128"/>
                <a:ea typeface="Arial Unicode MS" panose="020B0604020202020204" pitchFamily="50" charset="-128"/>
                <a:cs typeface="Arial Unicode MS" panose="020B0604020202020204" pitchFamily="50" charset="-128"/>
              </a:rPr>
              <a:t>is successfully predicted. </a:t>
            </a:r>
            <a:endParaRPr kumimoji="1" lang="ja-JP" altLang="en-US" sz="2000" b="1"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0" name="テキスト ボックス 9"/>
          <p:cNvSpPr txBox="1"/>
          <p:nvPr/>
        </p:nvSpPr>
        <p:spPr>
          <a:xfrm>
            <a:off x="7911302" y="4068681"/>
            <a:ext cx="829516" cy="738664"/>
          </a:xfrm>
          <a:prstGeom prst="rect">
            <a:avLst/>
          </a:prstGeom>
          <a:noFill/>
        </p:spPr>
        <p:txBody>
          <a:bodyPr wrap="square" rtlCol="0">
            <a:spAutoFit/>
          </a:bodyPr>
          <a:lstStyle/>
          <a:p>
            <a:r>
              <a:rPr lang="en-US" altLang="ja-JP" sz="1400" b="1" dirty="0" smtClean="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single-particle nature</a:t>
            </a:r>
            <a:endParaRPr kumimoji="1" lang="ja-JP" altLang="en-US" sz="1400" b="1"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1" name="テキスト ボックス 10"/>
          <p:cNvSpPr txBox="1"/>
          <p:nvPr/>
        </p:nvSpPr>
        <p:spPr>
          <a:xfrm>
            <a:off x="6251390" y="4595454"/>
            <a:ext cx="1589218" cy="307777"/>
          </a:xfrm>
          <a:prstGeom prst="rect">
            <a:avLst/>
          </a:prstGeom>
          <a:noFill/>
        </p:spPr>
        <p:txBody>
          <a:bodyPr wrap="square" rtlCol="0">
            <a:spAutoFit/>
          </a:bodyPr>
          <a:lstStyle/>
          <a:p>
            <a:r>
              <a:rPr lang="en-US" altLang="ja-JP" sz="1400" b="1" dirty="0" smtClean="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rotational bands</a:t>
            </a:r>
            <a:r>
              <a:rPr kumimoji="1" lang="en-US" altLang="ja-JP" sz="1400" b="1" dirty="0" smtClean="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 </a:t>
            </a:r>
            <a:endParaRPr kumimoji="1" lang="ja-JP" altLang="en-US" sz="1400" b="1" dirty="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2" name="テキスト ボックス 11"/>
          <p:cNvSpPr txBox="1"/>
          <p:nvPr/>
        </p:nvSpPr>
        <p:spPr>
          <a:xfrm>
            <a:off x="391139" y="5263389"/>
            <a:ext cx="4410182" cy="523220"/>
          </a:xfrm>
          <a:prstGeom prst="rect">
            <a:avLst/>
          </a:prstGeom>
          <a:noFill/>
        </p:spPr>
        <p:txBody>
          <a:bodyPr wrap="none" rtlCol="0">
            <a:spAutoFit/>
          </a:bodyPr>
          <a:lstStyle/>
          <a:p>
            <a:r>
              <a:rPr lang="en-US" altLang="ja-JP" sz="2800" dirty="0">
                <a:latin typeface="Arial Unicode MS" panose="020B0604020202020204" pitchFamily="50" charset="-128"/>
                <a:ea typeface="Arial Unicode MS" panose="020B0604020202020204" pitchFamily="50" charset="-128"/>
                <a:cs typeface="Arial Unicode MS" panose="020B0604020202020204" pitchFamily="50" charset="-128"/>
              </a:rPr>
              <a:t>s</a:t>
            </a:r>
            <a:r>
              <a:rPr kumimoji="1" lang="en-US" altLang="ja-JP" sz="2800" dirty="0" smtClean="0">
                <a:latin typeface="Arial Unicode MS" panose="020B0604020202020204" pitchFamily="50" charset="-128"/>
                <a:ea typeface="Arial Unicode MS" panose="020B0604020202020204" pitchFamily="50" charset="-128"/>
                <a:cs typeface="Arial Unicode MS" panose="020B0604020202020204" pitchFamily="50" charset="-128"/>
              </a:rPr>
              <a:t>hape coexistence in </a:t>
            </a:r>
            <a:r>
              <a:rPr kumimoji="1" lang="en-US" altLang="ja-JP" sz="2800" baseline="30000" dirty="0" smtClean="0">
                <a:latin typeface="Arial Unicode MS" panose="020B0604020202020204" pitchFamily="50" charset="-128"/>
                <a:ea typeface="Arial Unicode MS" panose="020B0604020202020204" pitchFamily="50" charset="-128"/>
                <a:cs typeface="Arial Unicode MS" panose="020B0604020202020204" pitchFamily="50" charset="-128"/>
              </a:rPr>
              <a:t>31</a:t>
            </a:r>
            <a:r>
              <a:rPr kumimoji="1" lang="en-US" altLang="ja-JP" sz="2800" dirty="0" smtClean="0">
                <a:latin typeface="Arial Unicode MS" panose="020B0604020202020204" pitchFamily="50" charset="-128"/>
                <a:ea typeface="Arial Unicode MS" panose="020B0604020202020204" pitchFamily="50" charset="-128"/>
                <a:cs typeface="Arial Unicode MS" panose="020B0604020202020204" pitchFamily="50" charset="-128"/>
              </a:rPr>
              <a:t>Mg</a:t>
            </a:r>
            <a:endParaRPr kumimoji="1" lang="ja-JP" altLang="en-US" sz="28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3" name="テキスト ボックス 12"/>
          <p:cNvSpPr txBox="1"/>
          <p:nvPr/>
        </p:nvSpPr>
        <p:spPr>
          <a:xfrm>
            <a:off x="2194464" y="6203165"/>
            <a:ext cx="3310723" cy="523220"/>
          </a:xfrm>
          <a:prstGeom prst="rect">
            <a:avLst/>
          </a:prstGeom>
          <a:noFill/>
        </p:spPr>
        <p:txBody>
          <a:bodyPr wrap="square" rtlCol="0">
            <a:spAutoFit/>
          </a:bodyPr>
          <a:lstStyle/>
          <a:p>
            <a:r>
              <a:rPr lang="pt-BR" altLang="ja-JP" sz="1400" dirty="0">
                <a:latin typeface="Arial Unicode MS" panose="020B0604020202020204" pitchFamily="50" charset="-128"/>
                <a:ea typeface="Arial Unicode MS" panose="020B0604020202020204" pitchFamily="50" charset="-128"/>
                <a:cs typeface="Arial Unicode MS" panose="020B0604020202020204" pitchFamily="50" charset="-128"/>
              </a:rPr>
              <a:t>M</a:t>
            </a:r>
            <a:r>
              <a:rPr lang="pt-BR" altLang="ja-JP" sz="1400" dirty="0" smtClean="0">
                <a:latin typeface="Arial Unicode MS" panose="020B0604020202020204" pitchFamily="50" charset="-128"/>
                <a:ea typeface="Arial Unicode MS" panose="020B0604020202020204" pitchFamily="50" charset="-128"/>
                <a:cs typeface="Arial Unicode MS" panose="020B0604020202020204" pitchFamily="50" charset="-128"/>
              </a:rPr>
              <a:t>. Kimura</a:t>
            </a:r>
            <a:r>
              <a:rPr lang="pt-BR" altLang="ja-JP" sz="1400" dirty="0">
                <a:latin typeface="Arial Unicode MS" panose="020B0604020202020204" pitchFamily="50" charset="-128"/>
                <a:ea typeface="Arial Unicode MS" panose="020B0604020202020204" pitchFamily="50" charset="-128"/>
                <a:cs typeface="Arial Unicode MS" panose="020B0604020202020204" pitchFamily="50" charset="-128"/>
              </a:rPr>
              <a:t>, </a:t>
            </a:r>
            <a:endParaRPr lang="pt-BR" altLang="ja-JP" sz="1400" dirty="0" smtClean="0">
              <a:latin typeface="Arial Unicode MS" panose="020B0604020202020204" pitchFamily="50" charset="-128"/>
              <a:ea typeface="Arial Unicode MS" panose="020B0604020202020204" pitchFamily="50" charset="-128"/>
              <a:cs typeface="Arial Unicode MS" panose="020B0604020202020204" pitchFamily="50" charset="-128"/>
            </a:endParaRPr>
          </a:p>
          <a:p>
            <a:r>
              <a:rPr lang="pt-BR" altLang="ja-JP" sz="1400" dirty="0" smtClean="0">
                <a:latin typeface="Arial Unicode MS" panose="020B0604020202020204" pitchFamily="50" charset="-128"/>
                <a:ea typeface="Arial Unicode MS" panose="020B0604020202020204" pitchFamily="50" charset="-128"/>
                <a:cs typeface="Arial Unicode MS" panose="020B0604020202020204" pitchFamily="50" charset="-128"/>
              </a:rPr>
              <a:t>Phys</a:t>
            </a:r>
            <a:r>
              <a:rPr lang="pt-BR" altLang="ja-JP" sz="1400" dirty="0">
                <a:latin typeface="Arial Unicode MS" panose="020B0604020202020204" pitchFamily="50" charset="-128"/>
                <a:ea typeface="Arial Unicode MS" panose="020B0604020202020204" pitchFamily="50" charset="-128"/>
                <a:cs typeface="Arial Unicode MS" panose="020B0604020202020204" pitchFamily="50" charset="-128"/>
              </a:rPr>
              <a:t>. Rev. C 75(2007)041303(R)</a:t>
            </a:r>
            <a:endParaRPr kumimoji="1" lang="ja-JP" altLang="en-US" sz="14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14" name="右大かっこ 13"/>
          <p:cNvSpPr/>
          <p:nvPr/>
        </p:nvSpPr>
        <p:spPr>
          <a:xfrm rot="5400000">
            <a:off x="6538121" y="3633857"/>
            <a:ext cx="188887" cy="2274774"/>
          </a:xfrm>
          <a:prstGeom prst="rightBracket">
            <a:avLst/>
          </a:prstGeom>
          <a:ln w="25400">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6" name="正方形/長方形 15"/>
          <p:cNvSpPr/>
          <p:nvPr/>
        </p:nvSpPr>
        <p:spPr>
          <a:xfrm>
            <a:off x="1214529" y="969563"/>
            <a:ext cx="6460155" cy="707886"/>
          </a:xfrm>
          <a:prstGeom prst="rect">
            <a:avLst/>
          </a:prstGeom>
          <a:ln>
            <a:solidFill>
              <a:schemeClr val="tx1"/>
            </a:solidFill>
          </a:ln>
        </p:spPr>
        <p:txBody>
          <a:bodyPr wrap="square">
            <a:spAutoFit/>
          </a:bodyPr>
          <a:lstStyle/>
          <a:p>
            <a:pPr algn="ct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predicted by anti-symmetrized molecular dynamics </a:t>
            </a:r>
          </a:p>
          <a:p>
            <a:pPr algn="ctr"/>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plus generator coordinate method (AMD+GCM) </a:t>
            </a:r>
          </a:p>
        </p:txBody>
      </p:sp>
    </p:spTree>
    <p:extLst>
      <p:ext uri="{BB962C8B-B14F-4D97-AF65-F5344CB8AC3E}">
        <p14:creationId xmlns:p14="http://schemas.microsoft.com/office/powerpoint/2010/main" val="29637773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u="sng" dirty="0"/>
              <a:t>Discovery history of </a:t>
            </a:r>
            <a:r>
              <a:rPr lang="en-US" altLang="ja-JP" u="sng" baseline="30000" dirty="0"/>
              <a:t>31</a:t>
            </a:r>
            <a:r>
              <a:rPr lang="en-US" altLang="ja-JP" u="sng" dirty="0"/>
              <a:t>Mg levels</a:t>
            </a:r>
            <a:endParaRPr kumimoji="1" lang="ja-JP" altLang="en-US" dirty="0"/>
          </a:p>
        </p:txBody>
      </p:sp>
      <p:sp>
        <p:nvSpPr>
          <p:cNvPr id="4" name="正方形/長方形 3"/>
          <p:cNvSpPr/>
          <p:nvPr/>
        </p:nvSpPr>
        <p:spPr>
          <a:xfrm>
            <a:off x="372978" y="926184"/>
            <a:ext cx="3233555" cy="5838484"/>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 name="コンテンツ プレースホルダー 5"/>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r="66563"/>
          <a:stretch/>
        </p:blipFill>
        <p:spPr>
          <a:xfrm>
            <a:off x="700149" y="1267885"/>
            <a:ext cx="2571969" cy="5142060"/>
          </a:xfrm>
        </p:spPr>
      </p:pic>
      <p:sp>
        <p:nvSpPr>
          <p:cNvPr id="7" name="テキスト ボックス 6"/>
          <p:cNvSpPr txBox="1"/>
          <p:nvPr/>
        </p:nvSpPr>
        <p:spPr>
          <a:xfrm>
            <a:off x="1481328" y="6387890"/>
            <a:ext cx="793807" cy="369332"/>
          </a:xfrm>
          <a:prstGeom prst="rect">
            <a:avLst/>
          </a:prstGeom>
          <a:noFill/>
        </p:spPr>
        <p:txBody>
          <a:bodyPr wrap="none" rtlCol="0">
            <a:spAutoFit/>
          </a:bodyPr>
          <a:lstStyle/>
          <a:p>
            <a:r>
              <a:rPr kumimoji="1" lang="en-US" altLang="ja-JP" b="1" dirty="0" smtClean="0">
                <a:solidFill>
                  <a:srgbClr val="FF0000"/>
                </a:solidFill>
              </a:rPr>
              <a:t>(1984)</a:t>
            </a:r>
            <a:endParaRPr kumimoji="1" lang="ja-JP" altLang="en-US" b="1" dirty="0">
              <a:solidFill>
                <a:srgbClr val="FF0000"/>
              </a:solidFill>
            </a:endParaRPr>
          </a:p>
        </p:txBody>
      </p:sp>
      <p:sp>
        <p:nvSpPr>
          <p:cNvPr id="8" name="テキスト ボックス 7"/>
          <p:cNvSpPr txBox="1"/>
          <p:nvPr/>
        </p:nvSpPr>
        <p:spPr>
          <a:xfrm>
            <a:off x="2356104" y="6387890"/>
            <a:ext cx="793807" cy="369332"/>
          </a:xfrm>
          <a:prstGeom prst="rect">
            <a:avLst/>
          </a:prstGeom>
          <a:noFill/>
        </p:spPr>
        <p:txBody>
          <a:bodyPr wrap="none" rtlCol="0">
            <a:spAutoFit/>
          </a:bodyPr>
          <a:lstStyle/>
          <a:p>
            <a:r>
              <a:rPr kumimoji="1" lang="en-US" altLang="ja-JP" dirty="0" smtClean="0"/>
              <a:t>(1993)</a:t>
            </a:r>
            <a:endParaRPr kumimoji="1" lang="ja-JP" altLang="en-US" dirty="0"/>
          </a:p>
        </p:txBody>
      </p:sp>
      <p:sp>
        <p:nvSpPr>
          <p:cNvPr id="15" name="テキスト ボックス 14"/>
          <p:cNvSpPr txBox="1"/>
          <p:nvPr/>
        </p:nvSpPr>
        <p:spPr>
          <a:xfrm>
            <a:off x="610863" y="6395336"/>
            <a:ext cx="733278" cy="369332"/>
          </a:xfrm>
          <a:prstGeom prst="rect">
            <a:avLst/>
          </a:prstGeom>
          <a:noFill/>
        </p:spPr>
        <p:txBody>
          <a:bodyPr wrap="none" rtlCol="0">
            <a:spAutoFit/>
          </a:bodyPr>
          <a:lstStyle/>
          <a:p>
            <a:r>
              <a:rPr lang="en-US" altLang="ja-JP" dirty="0" smtClean="0"/>
              <a:t>(year)</a:t>
            </a:r>
            <a:endParaRPr kumimoji="1" lang="ja-JP" altLang="en-US" dirty="0"/>
          </a:p>
        </p:txBody>
      </p:sp>
      <p:sp>
        <p:nvSpPr>
          <p:cNvPr id="16" name="テキスト ボックス 15"/>
          <p:cNvSpPr txBox="1"/>
          <p:nvPr/>
        </p:nvSpPr>
        <p:spPr>
          <a:xfrm>
            <a:off x="1549168" y="5980838"/>
            <a:ext cx="508473" cy="307777"/>
          </a:xfrm>
          <a:prstGeom prst="rect">
            <a:avLst/>
          </a:prstGeom>
          <a:noFill/>
        </p:spPr>
        <p:txBody>
          <a:bodyPr wrap="none" rtlCol="0">
            <a:spAutoFit/>
          </a:bodyPr>
          <a:lstStyle/>
          <a:p>
            <a:r>
              <a:rPr kumimoji="1" lang="en-US" altLang="ja-JP" sz="1400" baseline="30000" dirty="0" smtClean="0"/>
              <a:t>31</a:t>
            </a:r>
            <a:r>
              <a:rPr kumimoji="1" lang="en-US" altLang="ja-JP" sz="1400" dirty="0" smtClean="0"/>
              <a:t>Na</a:t>
            </a:r>
            <a:endParaRPr kumimoji="1" lang="ja-JP" altLang="en-US" sz="1400" dirty="0"/>
          </a:p>
        </p:txBody>
      </p:sp>
      <p:sp>
        <p:nvSpPr>
          <p:cNvPr id="17" name="テキスト ボックス 16"/>
          <p:cNvSpPr txBox="1"/>
          <p:nvPr/>
        </p:nvSpPr>
        <p:spPr>
          <a:xfrm>
            <a:off x="2434871" y="5982500"/>
            <a:ext cx="508473" cy="307777"/>
          </a:xfrm>
          <a:prstGeom prst="rect">
            <a:avLst/>
          </a:prstGeom>
          <a:noFill/>
        </p:spPr>
        <p:txBody>
          <a:bodyPr wrap="none" rtlCol="0">
            <a:spAutoFit/>
          </a:bodyPr>
          <a:lstStyle/>
          <a:p>
            <a:r>
              <a:rPr kumimoji="1" lang="en-US" altLang="ja-JP" sz="1400" baseline="30000" dirty="0" smtClean="0"/>
              <a:t>31</a:t>
            </a:r>
            <a:r>
              <a:rPr kumimoji="1" lang="en-US" altLang="ja-JP" sz="1400" dirty="0" smtClean="0"/>
              <a:t>Na</a:t>
            </a:r>
            <a:endParaRPr kumimoji="1" lang="ja-JP" altLang="en-US" sz="1600" dirty="0"/>
          </a:p>
        </p:txBody>
      </p:sp>
      <p:sp>
        <p:nvSpPr>
          <p:cNvPr id="24" name="テキスト ボックス 23"/>
          <p:cNvSpPr txBox="1"/>
          <p:nvPr/>
        </p:nvSpPr>
        <p:spPr>
          <a:xfrm>
            <a:off x="3760237" y="4622661"/>
            <a:ext cx="3530454" cy="461665"/>
          </a:xfrm>
          <a:prstGeom prst="rect">
            <a:avLst/>
          </a:prstGeom>
          <a:noFill/>
        </p:spPr>
        <p:txBody>
          <a:bodyPr wrap="none" rtlCol="0">
            <a:spAutoFit/>
          </a:bodyPr>
          <a:lstStyle/>
          <a:p>
            <a:r>
              <a:rPr kumimoji="1" lang="en-US" altLang="ja-JP" sz="2400" dirty="0" smtClean="0">
                <a:solidFill>
                  <a:srgbClr val="0000FF"/>
                </a:solidFill>
              </a:rPr>
              <a:t>no spin-parity assignments</a:t>
            </a:r>
            <a:endParaRPr kumimoji="1" lang="ja-JP" altLang="en-US" sz="2400" dirty="0">
              <a:solidFill>
                <a:srgbClr val="0000FF"/>
              </a:solidFill>
            </a:endParaRPr>
          </a:p>
        </p:txBody>
      </p:sp>
      <p:sp>
        <p:nvSpPr>
          <p:cNvPr id="25" name="テキスト ボックス 24"/>
          <p:cNvSpPr txBox="1"/>
          <p:nvPr/>
        </p:nvSpPr>
        <p:spPr>
          <a:xfrm>
            <a:off x="3880412" y="5479857"/>
            <a:ext cx="4281365" cy="307777"/>
          </a:xfrm>
          <a:prstGeom prst="rect">
            <a:avLst/>
          </a:prstGeom>
          <a:noFill/>
        </p:spPr>
        <p:txBody>
          <a:bodyPr wrap="none" rtlCol="0">
            <a:spAutoFit/>
          </a:bodyPr>
          <a:lstStyle/>
          <a:p>
            <a:r>
              <a:rPr kumimoji="1" lang="en-US" altLang="ja-JP" sz="1400" dirty="0" smtClean="0"/>
              <a:t>D. </a:t>
            </a:r>
            <a:r>
              <a:rPr kumimoji="1" lang="en-US" altLang="ja-JP" sz="1400" dirty="0" err="1" smtClean="0"/>
              <a:t>Guillemaud</a:t>
            </a:r>
            <a:r>
              <a:rPr kumimoji="1" lang="en-US" altLang="ja-JP" sz="1400" dirty="0" smtClean="0"/>
              <a:t>-Mueller et al., </a:t>
            </a:r>
            <a:r>
              <a:rPr kumimoji="1" lang="en-US" altLang="ja-JP" sz="1400" dirty="0" err="1" smtClean="0"/>
              <a:t>Nucl</a:t>
            </a:r>
            <a:r>
              <a:rPr kumimoji="1" lang="en-US" altLang="ja-JP" sz="1400" dirty="0" smtClean="0"/>
              <a:t>. Phys. A426 (1984) 37</a:t>
            </a:r>
            <a:endParaRPr kumimoji="1" lang="ja-JP" altLang="en-US" sz="1400" dirty="0"/>
          </a:p>
        </p:txBody>
      </p:sp>
      <p:sp>
        <p:nvSpPr>
          <p:cNvPr id="26" name="テキスト ボックス 25"/>
          <p:cNvSpPr txBox="1"/>
          <p:nvPr/>
        </p:nvSpPr>
        <p:spPr>
          <a:xfrm>
            <a:off x="3864904" y="5802304"/>
            <a:ext cx="3226461" cy="307777"/>
          </a:xfrm>
          <a:prstGeom prst="rect">
            <a:avLst/>
          </a:prstGeom>
          <a:noFill/>
        </p:spPr>
        <p:txBody>
          <a:bodyPr wrap="none" rtlCol="0">
            <a:spAutoFit/>
          </a:bodyPr>
          <a:lstStyle/>
          <a:p>
            <a:r>
              <a:rPr lang="en-US" altLang="ja-JP" sz="1400" dirty="0" smtClean="0"/>
              <a:t>G. Klotz e</a:t>
            </a:r>
            <a:r>
              <a:rPr kumimoji="1" lang="en-US" altLang="ja-JP" sz="1400" dirty="0" smtClean="0"/>
              <a:t>t al., Phys. Rev. C 47 (1993) 2502</a:t>
            </a:r>
            <a:endParaRPr kumimoji="1" lang="ja-JP" altLang="en-US" sz="1400" dirty="0"/>
          </a:p>
        </p:txBody>
      </p:sp>
      <p:grpSp>
        <p:nvGrpSpPr>
          <p:cNvPr id="27" name="グループ化 26"/>
          <p:cNvGrpSpPr/>
          <p:nvPr/>
        </p:nvGrpSpPr>
        <p:grpSpPr>
          <a:xfrm>
            <a:off x="4782655" y="1235010"/>
            <a:ext cx="3505057" cy="2825008"/>
            <a:chOff x="5408455" y="813416"/>
            <a:chExt cx="3505057" cy="2825008"/>
          </a:xfrm>
        </p:grpSpPr>
        <p:grpSp>
          <p:nvGrpSpPr>
            <p:cNvPr id="28" name="グループ化 27"/>
            <p:cNvGrpSpPr/>
            <p:nvPr/>
          </p:nvGrpSpPr>
          <p:grpSpPr>
            <a:xfrm>
              <a:off x="5408455" y="822072"/>
              <a:ext cx="3505057" cy="2816352"/>
              <a:chOff x="5408455" y="822072"/>
              <a:chExt cx="3505057" cy="2816352"/>
            </a:xfrm>
          </p:grpSpPr>
          <p:sp>
            <p:nvSpPr>
              <p:cNvPr id="30" name="正方形/長方形 29"/>
              <p:cNvSpPr/>
              <p:nvPr/>
            </p:nvSpPr>
            <p:spPr>
              <a:xfrm>
                <a:off x="5408455" y="822072"/>
                <a:ext cx="3505057" cy="2816352"/>
              </a:xfrm>
              <a:prstGeom prst="rect">
                <a:avLst/>
              </a:prstGeom>
              <a:solidFill>
                <a:schemeClr val="bg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31" name="直線コネクタ 30"/>
              <p:cNvCxnSpPr/>
              <p:nvPr/>
            </p:nvCxnSpPr>
            <p:spPr>
              <a:xfrm>
                <a:off x="5762188" y="1300215"/>
                <a:ext cx="76474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直線矢印コネクタ 31"/>
              <p:cNvCxnSpPr/>
              <p:nvPr/>
            </p:nvCxnSpPr>
            <p:spPr>
              <a:xfrm>
                <a:off x="6545809" y="1302244"/>
                <a:ext cx="735524" cy="77667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直線矢印コネクタ 32"/>
              <p:cNvCxnSpPr/>
              <p:nvPr/>
            </p:nvCxnSpPr>
            <p:spPr>
              <a:xfrm>
                <a:off x="6528875" y="1293777"/>
                <a:ext cx="752458" cy="117002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4" name="テキスト ボックス 33"/>
              <p:cNvSpPr txBox="1"/>
              <p:nvPr/>
            </p:nvSpPr>
            <p:spPr>
              <a:xfrm>
                <a:off x="5774905" y="1385353"/>
                <a:ext cx="739305" cy="461665"/>
              </a:xfrm>
              <a:prstGeom prst="rect">
                <a:avLst/>
              </a:prstGeom>
              <a:noFill/>
            </p:spPr>
            <p:txBody>
              <a:bodyPr wrap="none" rtlCol="0">
                <a:spAutoFit/>
              </a:bodyPr>
              <a:lstStyle/>
              <a:p>
                <a:r>
                  <a:rPr kumimoji="1" lang="en-US" altLang="ja-JP" sz="2400" baseline="30000" dirty="0" smtClean="0"/>
                  <a:t>31</a:t>
                </a:r>
                <a:r>
                  <a:rPr kumimoji="1" lang="en-US" altLang="ja-JP" sz="2400" dirty="0" smtClean="0"/>
                  <a:t>Na</a:t>
                </a:r>
                <a:endParaRPr kumimoji="1" lang="ja-JP" altLang="en-US" sz="2800" dirty="0"/>
              </a:p>
            </p:txBody>
          </p:sp>
          <p:cxnSp>
            <p:nvCxnSpPr>
              <p:cNvPr id="35" name="直線コネクタ 34"/>
              <p:cNvCxnSpPr/>
              <p:nvPr/>
            </p:nvCxnSpPr>
            <p:spPr>
              <a:xfrm>
                <a:off x="7405983" y="2078919"/>
                <a:ext cx="76474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直線コネクタ 35"/>
              <p:cNvCxnSpPr/>
              <p:nvPr/>
            </p:nvCxnSpPr>
            <p:spPr>
              <a:xfrm>
                <a:off x="7405983" y="2558920"/>
                <a:ext cx="76474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p:nvPr/>
            </p:nvCxnSpPr>
            <p:spPr>
              <a:xfrm>
                <a:off x="7405983" y="2952231"/>
                <a:ext cx="76474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テキスト ボックス 37"/>
              <p:cNvSpPr txBox="1"/>
              <p:nvPr/>
            </p:nvSpPr>
            <p:spPr>
              <a:xfrm>
                <a:off x="7426066" y="3123288"/>
                <a:ext cx="800219" cy="461665"/>
              </a:xfrm>
              <a:prstGeom prst="rect">
                <a:avLst/>
              </a:prstGeom>
              <a:noFill/>
            </p:spPr>
            <p:txBody>
              <a:bodyPr wrap="none" rtlCol="0">
                <a:spAutoFit/>
              </a:bodyPr>
              <a:lstStyle/>
              <a:p>
                <a:r>
                  <a:rPr kumimoji="1" lang="en-US" altLang="ja-JP" sz="2400" baseline="30000" dirty="0" smtClean="0"/>
                  <a:t>31</a:t>
                </a:r>
                <a:r>
                  <a:rPr lang="en-US" altLang="ja-JP" sz="2400" dirty="0" smtClean="0"/>
                  <a:t>M</a:t>
                </a:r>
                <a:r>
                  <a:rPr lang="en-US" altLang="ja-JP" sz="2400" dirty="0"/>
                  <a:t>g</a:t>
                </a:r>
                <a:endParaRPr kumimoji="1" lang="ja-JP" altLang="en-US" sz="2800" dirty="0"/>
              </a:p>
            </p:txBody>
          </p:sp>
          <p:sp>
            <p:nvSpPr>
              <p:cNvPr id="39" name="テキスト ボックス 38"/>
              <p:cNvSpPr txBox="1"/>
              <p:nvPr/>
            </p:nvSpPr>
            <p:spPr>
              <a:xfrm>
                <a:off x="6780061" y="1260721"/>
                <a:ext cx="311304" cy="369332"/>
              </a:xfrm>
              <a:prstGeom prst="rect">
                <a:avLst/>
              </a:prstGeom>
              <a:noFill/>
            </p:spPr>
            <p:txBody>
              <a:bodyPr wrap="none" rtlCol="0">
                <a:spAutoFit/>
              </a:bodyPr>
              <a:lstStyle/>
              <a:p>
                <a:r>
                  <a:rPr kumimoji="1" lang="en-US" altLang="ja-JP" dirty="0" smtClean="0">
                    <a:latin typeface="Symbol" panose="05050102010706020507" pitchFamily="18" charset="2"/>
                  </a:rPr>
                  <a:t>b</a:t>
                </a:r>
                <a:endParaRPr kumimoji="1" lang="ja-JP" altLang="en-US" dirty="0">
                  <a:latin typeface="Symbol" panose="05050102010706020507" pitchFamily="18" charset="2"/>
                </a:endParaRPr>
              </a:p>
            </p:txBody>
          </p:sp>
          <p:cxnSp>
            <p:nvCxnSpPr>
              <p:cNvPr id="40" name="直線矢印コネクタ 39"/>
              <p:cNvCxnSpPr/>
              <p:nvPr/>
            </p:nvCxnSpPr>
            <p:spPr>
              <a:xfrm>
                <a:off x="7658351" y="2078919"/>
                <a:ext cx="0" cy="85402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1" name="直線矢印コネクタ 40"/>
              <p:cNvCxnSpPr/>
              <p:nvPr/>
            </p:nvCxnSpPr>
            <p:spPr>
              <a:xfrm>
                <a:off x="7918704" y="2558920"/>
                <a:ext cx="1775" cy="37402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2" name="テキスト ボックス 41"/>
              <p:cNvSpPr txBox="1"/>
              <p:nvPr/>
            </p:nvSpPr>
            <p:spPr>
              <a:xfrm>
                <a:off x="7408351" y="2179945"/>
                <a:ext cx="279244" cy="369332"/>
              </a:xfrm>
              <a:prstGeom prst="rect">
                <a:avLst/>
              </a:prstGeom>
              <a:noFill/>
            </p:spPr>
            <p:txBody>
              <a:bodyPr wrap="none" rtlCol="0">
                <a:spAutoFit/>
              </a:bodyPr>
              <a:lstStyle/>
              <a:p>
                <a:r>
                  <a:rPr lang="en-US" altLang="ja-JP" dirty="0">
                    <a:latin typeface="Symbol" panose="05050102010706020507" pitchFamily="18" charset="2"/>
                  </a:rPr>
                  <a:t>g</a:t>
                </a:r>
                <a:endParaRPr kumimoji="1" lang="ja-JP" altLang="en-US" dirty="0">
                  <a:latin typeface="Symbol" panose="05050102010706020507" pitchFamily="18" charset="2"/>
                </a:endParaRPr>
              </a:p>
            </p:txBody>
          </p:sp>
        </p:grpSp>
        <p:sp>
          <p:nvSpPr>
            <p:cNvPr id="29" name="テキスト ボックス 28"/>
            <p:cNvSpPr txBox="1"/>
            <p:nvPr/>
          </p:nvSpPr>
          <p:spPr>
            <a:xfrm>
              <a:off x="5597957" y="813416"/>
              <a:ext cx="2794159" cy="369332"/>
            </a:xfrm>
            <a:prstGeom prst="rect">
              <a:avLst/>
            </a:prstGeom>
            <a:noFill/>
          </p:spPr>
          <p:txBody>
            <a:bodyPr wrap="square" rtlCol="0">
              <a:spAutoFit/>
            </a:bodyPr>
            <a:lstStyle/>
            <a:p>
              <a:r>
                <a:rPr kumimoji="1" lang="en-US" altLang="ja-JP" dirty="0" smtClean="0">
                  <a:solidFill>
                    <a:srgbClr val="FF0000"/>
                  </a:solidFill>
                  <a:latin typeface="Symbol" panose="05050102010706020507" pitchFamily="18" charset="2"/>
                </a:rPr>
                <a:t>b</a:t>
              </a:r>
              <a:r>
                <a:rPr kumimoji="1" lang="en-US" altLang="ja-JP" dirty="0" smtClean="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-delayed </a:t>
              </a:r>
              <a:r>
                <a:rPr lang="en-US" altLang="ja-JP" dirty="0" smtClean="0">
                  <a:solidFill>
                    <a:srgbClr val="FF0000"/>
                  </a:solidFill>
                  <a:latin typeface="Symbol" panose="05050102010706020507" pitchFamily="18" charset="2"/>
                </a:rPr>
                <a:t>g</a:t>
              </a:r>
              <a:r>
                <a:rPr lang="ja-JP" altLang="en-US" dirty="0" smtClean="0">
                  <a:solidFill>
                    <a:srgbClr val="FF0000"/>
                  </a:solidFill>
                  <a:latin typeface="Symbol" panose="05050102010706020507" pitchFamily="18" charset="2"/>
                </a:rPr>
                <a:t> </a:t>
              </a:r>
              <a:r>
                <a:rPr kumimoji="1" lang="en-US" altLang="ja-JP" dirty="0" smtClean="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spectroscopy</a:t>
              </a:r>
              <a:endParaRPr kumimoji="1" lang="ja-JP" altLang="en-US" dirty="0">
                <a:solidFill>
                  <a:srgbClr val="FF0000"/>
                </a:solidFill>
                <a:latin typeface="Symbol" panose="05050102010706020507" pitchFamily="18" charset="2"/>
              </a:endParaRPr>
            </a:p>
          </p:txBody>
        </p:sp>
      </p:grpSp>
    </p:spTree>
    <p:extLst>
      <p:ext uri="{BB962C8B-B14F-4D97-AF65-F5344CB8AC3E}">
        <p14:creationId xmlns:p14="http://schemas.microsoft.com/office/powerpoint/2010/main" val="31491816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u="sng" dirty="0"/>
              <a:t>Discovery history of </a:t>
            </a:r>
            <a:r>
              <a:rPr lang="en-US" altLang="ja-JP" u="sng" baseline="30000" dirty="0"/>
              <a:t>31</a:t>
            </a:r>
            <a:r>
              <a:rPr lang="en-US" altLang="ja-JP" u="sng" dirty="0"/>
              <a:t>Mg levels</a:t>
            </a:r>
            <a:endParaRPr kumimoji="1" lang="ja-JP" altLang="en-US" dirty="0"/>
          </a:p>
        </p:txBody>
      </p:sp>
      <p:sp>
        <p:nvSpPr>
          <p:cNvPr id="4" name="正方形/長方形 3"/>
          <p:cNvSpPr/>
          <p:nvPr/>
        </p:nvSpPr>
        <p:spPr>
          <a:xfrm>
            <a:off x="372978" y="926184"/>
            <a:ext cx="5654783" cy="5838484"/>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 name="コンテンツ プレースホルダー 5"/>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r="31715"/>
          <a:stretch/>
        </p:blipFill>
        <p:spPr>
          <a:xfrm>
            <a:off x="700150" y="1253783"/>
            <a:ext cx="5252416" cy="5142060"/>
          </a:xfrm>
        </p:spPr>
      </p:pic>
      <p:sp>
        <p:nvSpPr>
          <p:cNvPr id="7" name="テキスト ボックス 6"/>
          <p:cNvSpPr txBox="1"/>
          <p:nvPr/>
        </p:nvSpPr>
        <p:spPr>
          <a:xfrm>
            <a:off x="1481328" y="6387890"/>
            <a:ext cx="793807" cy="369332"/>
          </a:xfrm>
          <a:prstGeom prst="rect">
            <a:avLst/>
          </a:prstGeom>
          <a:noFill/>
        </p:spPr>
        <p:txBody>
          <a:bodyPr wrap="none" rtlCol="0">
            <a:spAutoFit/>
          </a:bodyPr>
          <a:lstStyle/>
          <a:p>
            <a:r>
              <a:rPr kumimoji="1" lang="en-US" altLang="ja-JP" dirty="0" smtClean="0"/>
              <a:t>(1984)</a:t>
            </a:r>
            <a:endParaRPr kumimoji="1" lang="ja-JP" altLang="en-US" dirty="0"/>
          </a:p>
        </p:txBody>
      </p:sp>
      <p:sp>
        <p:nvSpPr>
          <p:cNvPr id="8" name="テキスト ボックス 7"/>
          <p:cNvSpPr txBox="1"/>
          <p:nvPr/>
        </p:nvSpPr>
        <p:spPr>
          <a:xfrm>
            <a:off x="2356104" y="6387890"/>
            <a:ext cx="793807" cy="369332"/>
          </a:xfrm>
          <a:prstGeom prst="rect">
            <a:avLst/>
          </a:prstGeom>
          <a:noFill/>
        </p:spPr>
        <p:txBody>
          <a:bodyPr wrap="none" rtlCol="0">
            <a:spAutoFit/>
          </a:bodyPr>
          <a:lstStyle/>
          <a:p>
            <a:r>
              <a:rPr kumimoji="1" lang="en-US" altLang="ja-JP" dirty="0" smtClean="0"/>
              <a:t>(1993)</a:t>
            </a:r>
            <a:endParaRPr kumimoji="1" lang="ja-JP" altLang="en-US" dirty="0"/>
          </a:p>
        </p:txBody>
      </p:sp>
      <p:sp>
        <p:nvSpPr>
          <p:cNvPr id="9" name="テキスト ボックス 8"/>
          <p:cNvSpPr txBox="1"/>
          <p:nvPr/>
        </p:nvSpPr>
        <p:spPr>
          <a:xfrm>
            <a:off x="3271831" y="6387890"/>
            <a:ext cx="793807" cy="369332"/>
          </a:xfrm>
          <a:prstGeom prst="rect">
            <a:avLst/>
          </a:prstGeom>
          <a:noFill/>
        </p:spPr>
        <p:txBody>
          <a:bodyPr wrap="none" rtlCol="0">
            <a:spAutoFit/>
          </a:bodyPr>
          <a:lstStyle/>
          <a:p>
            <a:r>
              <a:rPr kumimoji="1" lang="en-US" altLang="ja-JP" dirty="0" smtClean="0"/>
              <a:t>(1993)</a:t>
            </a:r>
            <a:endParaRPr kumimoji="1" lang="ja-JP" altLang="en-US" dirty="0"/>
          </a:p>
        </p:txBody>
      </p:sp>
      <p:sp>
        <p:nvSpPr>
          <p:cNvPr id="10" name="テキスト ボックス 9"/>
          <p:cNvSpPr txBox="1"/>
          <p:nvPr/>
        </p:nvSpPr>
        <p:spPr>
          <a:xfrm>
            <a:off x="4187558" y="6380726"/>
            <a:ext cx="793807" cy="369332"/>
          </a:xfrm>
          <a:prstGeom prst="rect">
            <a:avLst/>
          </a:prstGeom>
          <a:noFill/>
        </p:spPr>
        <p:txBody>
          <a:bodyPr wrap="none" rtlCol="0">
            <a:spAutoFit/>
          </a:bodyPr>
          <a:lstStyle/>
          <a:p>
            <a:r>
              <a:rPr kumimoji="1" lang="en-US" altLang="ja-JP" dirty="0" smtClean="0"/>
              <a:t>(2005)</a:t>
            </a:r>
            <a:endParaRPr kumimoji="1" lang="ja-JP" altLang="en-US" dirty="0"/>
          </a:p>
        </p:txBody>
      </p:sp>
      <p:sp>
        <p:nvSpPr>
          <p:cNvPr id="11" name="テキスト ボックス 10"/>
          <p:cNvSpPr txBox="1"/>
          <p:nvPr/>
        </p:nvSpPr>
        <p:spPr>
          <a:xfrm>
            <a:off x="5112770" y="6380726"/>
            <a:ext cx="793807" cy="369332"/>
          </a:xfrm>
          <a:prstGeom prst="rect">
            <a:avLst/>
          </a:prstGeom>
          <a:noFill/>
        </p:spPr>
        <p:txBody>
          <a:bodyPr wrap="none" rtlCol="0">
            <a:spAutoFit/>
          </a:bodyPr>
          <a:lstStyle/>
          <a:p>
            <a:r>
              <a:rPr kumimoji="1" lang="en-US" altLang="ja-JP" dirty="0" smtClean="0"/>
              <a:t>(2007)</a:t>
            </a:r>
            <a:endParaRPr kumimoji="1" lang="ja-JP" altLang="en-US" dirty="0"/>
          </a:p>
        </p:txBody>
      </p:sp>
      <p:sp>
        <p:nvSpPr>
          <p:cNvPr id="15" name="テキスト ボックス 14"/>
          <p:cNvSpPr txBox="1"/>
          <p:nvPr/>
        </p:nvSpPr>
        <p:spPr>
          <a:xfrm>
            <a:off x="610863" y="6395336"/>
            <a:ext cx="733278" cy="369332"/>
          </a:xfrm>
          <a:prstGeom prst="rect">
            <a:avLst/>
          </a:prstGeom>
          <a:noFill/>
        </p:spPr>
        <p:txBody>
          <a:bodyPr wrap="none" rtlCol="0">
            <a:spAutoFit/>
          </a:bodyPr>
          <a:lstStyle/>
          <a:p>
            <a:r>
              <a:rPr lang="en-US" altLang="ja-JP" dirty="0" smtClean="0"/>
              <a:t>(year)</a:t>
            </a:r>
            <a:endParaRPr kumimoji="1" lang="ja-JP" altLang="en-US" dirty="0"/>
          </a:p>
        </p:txBody>
      </p:sp>
      <p:sp>
        <p:nvSpPr>
          <p:cNvPr id="16" name="テキスト ボックス 15"/>
          <p:cNvSpPr txBox="1"/>
          <p:nvPr/>
        </p:nvSpPr>
        <p:spPr>
          <a:xfrm>
            <a:off x="1549168" y="5980838"/>
            <a:ext cx="508473" cy="307777"/>
          </a:xfrm>
          <a:prstGeom prst="rect">
            <a:avLst/>
          </a:prstGeom>
          <a:noFill/>
        </p:spPr>
        <p:txBody>
          <a:bodyPr wrap="none" rtlCol="0">
            <a:spAutoFit/>
          </a:bodyPr>
          <a:lstStyle/>
          <a:p>
            <a:r>
              <a:rPr kumimoji="1" lang="en-US" altLang="ja-JP" sz="1400" baseline="30000" dirty="0" smtClean="0"/>
              <a:t>31</a:t>
            </a:r>
            <a:r>
              <a:rPr kumimoji="1" lang="en-US" altLang="ja-JP" sz="1400" dirty="0" smtClean="0"/>
              <a:t>Na</a:t>
            </a:r>
            <a:endParaRPr kumimoji="1" lang="ja-JP" altLang="en-US" sz="1400" dirty="0"/>
          </a:p>
        </p:txBody>
      </p:sp>
      <p:sp>
        <p:nvSpPr>
          <p:cNvPr id="17" name="テキスト ボックス 16"/>
          <p:cNvSpPr txBox="1"/>
          <p:nvPr/>
        </p:nvSpPr>
        <p:spPr>
          <a:xfrm>
            <a:off x="2434871" y="5982500"/>
            <a:ext cx="508473" cy="307777"/>
          </a:xfrm>
          <a:prstGeom prst="rect">
            <a:avLst/>
          </a:prstGeom>
          <a:noFill/>
        </p:spPr>
        <p:txBody>
          <a:bodyPr wrap="none" rtlCol="0">
            <a:spAutoFit/>
          </a:bodyPr>
          <a:lstStyle/>
          <a:p>
            <a:r>
              <a:rPr kumimoji="1" lang="en-US" altLang="ja-JP" sz="1400" baseline="30000" dirty="0" smtClean="0"/>
              <a:t>31</a:t>
            </a:r>
            <a:r>
              <a:rPr kumimoji="1" lang="en-US" altLang="ja-JP" sz="1400" dirty="0" smtClean="0"/>
              <a:t>Na</a:t>
            </a:r>
            <a:endParaRPr kumimoji="1" lang="ja-JP" altLang="en-US" sz="1600" dirty="0"/>
          </a:p>
        </p:txBody>
      </p:sp>
      <p:sp>
        <p:nvSpPr>
          <p:cNvPr id="18" name="テキスト ボックス 17"/>
          <p:cNvSpPr txBox="1"/>
          <p:nvPr/>
        </p:nvSpPr>
        <p:spPr>
          <a:xfrm>
            <a:off x="3371939" y="5987719"/>
            <a:ext cx="508473" cy="307777"/>
          </a:xfrm>
          <a:prstGeom prst="rect">
            <a:avLst/>
          </a:prstGeom>
          <a:noFill/>
        </p:spPr>
        <p:txBody>
          <a:bodyPr wrap="none" rtlCol="0">
            <a:spAutoFit/>
          </a:bodyPr>
          <a:lstStyle/>
          <a:p>
            <a:r>
              <a:rPr kumimoji="1" lang="en-US" altLang="ja-JP" sz="1400" baseline="30000" dirty="0" smtClean="0"/>
              <a:t>32</a:t>
            </a:r>
            <a:r>
              <a:rPr kumimoji="1" lang="en-US" altLang="ja-JP" sz="1400" dirty="0" smtClean="0"/>
              <a:t>Na</a:t>
            </a:r>
            <a:endParaRPr kumimoji="1" lang="ja-JP" altLang="en-US" sz="1400" dirty="0"/>
          </a:p>
        </p:txBody>
      </p:sp>
      <p:sp>
        <p:nvSpPr>
          <p:cNvPr id="19" name="テキスト ボックス 18"/>
          <p:cNvSpPr txBox="1"/>
          <p:nvPr/>
        </p:nvSpPr>
        <p:spPr>
          <a:xfrm>
            <a:off x="4274182" y="5980555"/>
            <a:ext cx="508473" cy="307777"/>
          </a:xfrm>
          <a:prstGeom prst="rect">
            <a:avLst/>
          </a:prstGeom>
          <a:noFill/>
        </p:spPr>
        <p:txBody>
          <a:bodyPr wrap="none" rtlCol="0">
            <a:spAutoFit/>
          </a:bodyPr>
          <a:lstStyle/>
          <a:p>
            <a:r>
              <a:rPr kumimoji="1" lang="en-US" altLang="ja-JP" sz="1400" baseline="30000" dirty="0" smtClean="0"/>
              <a:t>32</a:t>
            </a:r>
            <a:r>
              <a:rPr kumimoji="1" lang="en-US" altLang="ja-JP" sz="1400" dirty="0" smtClean="0"/>
              <a:t>Na</a:t>
            </a:r>
            <a:endParaRPr kumimoji="1" lang="ja-JP" altLang="en-US" sz="1400" dirty="0"/>
          </a:p>
        </p:txBody>
      </p:sp>
      <p:sp>
        <p:nvSpPr>
          <p:cNvPr id="20" name="テキスト ボックス 19"/>
          <p:cNvSpPr txBox="1"/>
          <p:nvPr/>
        </p:nvSpPr>
        <p:spPr>
          <a:xfrm>
            <a:off x="5126946" y="5980555"/>
            <a:ext cx="508473" cy="307777"/>
          </a:xfrm>
          <a:prstGeom prst="rect">
            <a:avLst/>
          </a:prstGeom>
          <a:noFill/>
        </p:spPr>
        <p:txBody>
          <a:bodyPr wrap="none" rtlCol="0">
            <a:spAutoFit/>
          </a:bodyPr>
          <a:lstStyle/>
          <a:p>
            <a:r>
              <a:rPr kumimoji="1" lang="en-US" altLang="ja-JP" sz="1400" baseline="30000" dirty="0" smtClean="0"/>
              <a:t>32</a:t>
            </a:r>
            <a:r>
              <a:rPr kumimoji="1" lang="en-US" altLang="ja-JP" sz="1400" dirty="0" smtClean="0"/>
              <a:t>Na</a:t>
            </a:r>
            <a:endParaRPr kumimoji="1" lang="ja-JP" altLang="en-US" sz="1400" dirty="0"/>
          </a:p>
        </p:txBody>
      </p:sp>
      <p:sp>
        <p:nvSpPr>
          <p:cNvPr id="24" name="正方形/長方形 23"/>
          <p:cNvSpPr/>
          <p:nvPr/>
        </p:nvSpPr>
        <p:spPr>
          <a:xfrm>
            <a:off x="3290399" y="3340523"/>
            <a:ext cx="2616177" cy="3051089"/>
          </a:xfrm>
          <a:prstGeom prst="rect">
            <a:avLst/>
          </a:prstGeom>
          <a:noFill/>
          <a:ln w="2222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5" name="グループ化 24"/>
          <p:cNvGrpSpPr/>
          <p:nvPr/>
        </p:nvGrpSpPr>
        <p:grpSpPr>
          <a:xfrm>
            <a:off x="5428631" y="732252"/>
            <a:ext cx="3505057" cy="2816352"/>
            <a:chOff x="5428631" y="732252"/>
            <a:chExt cx="3505057" cy="2816352"/>
          </a:xfrm>
        </p:grpSpPr>
        <p:grpSp>
          <p:nvGrpSpPr>
            <p:cNvPr id="26" name="グループ化 25"/>
            <p:cNvGrpSpPr/>
            <p:nvPr/>
          </p:nvGrpSpPr>
          <p:grpSpPr>
            <a:xfrm>
              <a:off x="5428631" y="732252"/>
              <a:ext cx="3505057" cy="2816352"/>
              <a:chOff x="5428631" y="732252"/>
              <a:chExt cx="3505057" cy="2816352"/>
            </a:xfrm>
          </p:grpSpPr>
          <p:sp>
            <p:nvSpPr>
              <p:cNvPr id="34" name="正方形/長方形 33"/>
              <p:cNvSpPr/>
              <p:nvPr/>
            </p:nvSpPr>
            <p:spPr>
              <a:xfrm>
                <a:off x="5428631" y="732252"/>
                <a:ext cx="3505057" cy="2816352"/>
              </a:xfrm>
              <a:prstGeom prst="rect">
                <a:avLst/>
              </a:prstGeom>
              <a:solidFill>
                <a:schemeClr val="bg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35" name="直線コネクタ 34"/>
              <p:cNvCxnSpPr/>
              <p:nvPr/>
            </p:nvCxnSpPr>
            <p:spPr>
              <a:xfrm>
                <a:off x="5608628" y="1210395"/>
                <a:ext cx="76474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直線矢印コネクタ 35"/>
              <p:cNvCxnSpPr/>
              <p:nvPr/>
            </p:nvCxnSpPr>
            <p:spPr>
              <a:xfrm>
                <a:off x="6373368" y="1210395"/>
                <a:ext cx="346684" cy="54680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7" name="テキスト ボックス 36"/>
              <p:cNvSpPr txBox="1"/>
              <p:nvPr/>
            </p:nvSpPr>
            <p:spPr>
              <a:xfrm>
                <a:off x="5621345" y="1295533"/>
                <a:ext cx="739305" cy="461665"/>
              </a:xfrm>
              <a:prstGeom prst="rect">
                <a:avLst/>
              </a:prstGeom>
              <a:noFill/>
            </p:spPr>
            <p:txBody>
              <a:bodyPr wrap="none" rtlCol="0">
                <a:spAutoFit/>
              </a:bodyPr>
              <a:lstStyle/>
              <a:p>
                <a:r>
                  <a:rPr kumimoji="1" lang="en-US" altLang="ja-JP" sz="2400" baseline="30000" dirty="0" smtClean="0"/>
                  <a:t>32</a:t>
                </a:r>
                <a:r>
                  <a:rPr kumimoji="1" lang="en-US" altLang="ja-JP" sz="2400" dirty="0" smtClean="0"/>
                  <a:t>Na</a:t>
                </a:r>
                <a:endParaRPr kumimoji="1" lang="ja-JP" altLang="en-US" sz="2800" dirty="0"/>
              </a:p>
            </p:txBody>
          </p:sp>
          <p:cxnSp>
            <p:nvCxnSpPr>
              <p:cNvPr id="38" name="直線コネクタ 37"/>
              <p:cNvCxnSpPr/>
              <p:nvPr/>
            </p:nvCxnSpPr>
            <p:spPr>
              <a:xfrm>
                <a:off x="6749119" y="1780337"/>
                <a:ext cx="76474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直線コネクタ 38"/>
              <p:cNvCxnSpPr/>
              <p:nvPr/>
            </p:nvCxnSpPr>
            <p:spPr>
              <a:xfrm>
                <a:off x="6775887" y="2445055"/>
                <a:ext cx="76474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直線コネクタ 39"/>
              <p:cNvCxnSpPr/>
              <p:nvPr/>
            </p:nvCxnSpPr>
            <p:spPr>
              <a:xfrm>
                <a:off x="6749119" y="2734395"/>
                <a:ext cx="76474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テキスト ボックス 40"/>
              <p:cNvSpPr txBox="1"/>
              <p:nvPr/>
            </p:nvSpPr>
            <p:spPr>
              <a:xfrm>
                <a:off x="6720052" y="2812345"/>
                <a:ext cx="800219" cy="461665"/>
              </a:xfrm>
              <a:prstGeom prst="rect">
                <a:avLst/>
              </a:prstGeom>
              <a:noFill/>
            </p:spPr>
            <p:txBody>
              <a:bodyPr wrap="none" rtlCol="0">
                <a:spAutoFit/>
              </a:bodyPr>
              <a:lstStyle/>
              <a:p>
                <a:r>
                  <a:rPr kumimoji="1" lang="en-US" altLang="ja-JP" sz="2400" baseline="30000" dirty="0" smtClean="0"/>
                  <a:t>32</a:t>
                </a:r>
                <a:r>
                  <a:rPr lang="en-US" altLang="ja-JP" sz="2400" dirty="0" smtClean="0"/>
                  <a:t>Mg</a:t>
                </a:r>
                <a:endParaRPr kumimoji="1" lang="ja-JP" altLang="en-US" sz="2800" dirty="0"/>
              </a:p>
            </p:txBody>
          </p:sp>
          <p:cxnSp>
            <p:nvCxnSpPr>
              <p:cNvPr id="42" name="直線矢印コネクタ 41"/>
              <p:cNvCxnSpPr/>
              <p:nvPr/>
            </p:nvCxnSpPr>
            <p:spPr>
              <a:xfrm>
                <a:off x="7540627" y="1768540"/>
                <a:ext cx="368933" cy="18827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3" name="テキスト ボックス 42"/>
              <p:cNvSpPr txBox="1"/>
              <p:nvPr/>
            </p:nvSpPr>
            <p:spPr>
              <a:xfrm>
                <a:off x="6523882" y="1114072"/>
                <a:ext cx="311304" cy="369332"/>
              </a:xfrm>
              <a:prstGeom prst="rect">
                <a:avLst/>
              </a:prstGeom>
              <a:noFill/>
            </p:spPr>
            <p:txBody>
              <a:bodyPr wrap="none" rtlCol="0">
                <a:spAutoFit/>
              </a:bodyPr>
              <a:lstStyle/>
              <a:p>
                <a:r>
                  <a:rPr kumimoji="1" lang="en-US" altLang="ja-JP" dirty="0" smtClean="0">
                    <a:latin typeface="Symbol" panose="05050102010706020507" pitchFamily="18" charset="2"/>
                  </a:rPr>
                  <a:t>b</a:t>
                </a:r>
                <a:endParaRPr kumimoji="1" lang="ja-JP" altLang="en-US" dirty="0">
                  <a:latin typeface="Symbol" panose="05050102010706020507" pitchFamily="18" charset="2"/>
                </a:endParaRPr>
              </a:p>
            </p:txBody>
          </p:sp>
          <p:sp>
            <p:nvSpPr>
              <p:cNvPr id="44" name="テキスト ボックス 43"/>
              <p:cNvSpPr txBox="1"/>
              <p:nvPr/>
            </p:nvSpPr>
            <p:spPr>
              <a:xfrm>
                <a:off x="7606119" y="1518679"/>
                <a:ext cx="311304" cy="369332"/>
              </a:xfrm>
              <a:prstGeom prst="rect">
                <a:avLst/>
              </a:prstGeom>
              <a:noFill/>
            </p:spPr>
            <p:txBody>
              <a:bodyPr wrap="none" rtlCol="0">
                <a:spAutoFit/>
              </a:bodyPr>
              <a:lstStyle/>
              <a:p>
                <a:r>
                  <a:rPr kumimoji="1" lang="en-US" altLang="ja-JP" dirty="0" smtClean="0"/>
                  <a:t>n</a:t>
                </a:r>
                <a:endParaRPr kumimoji="1" lang="ja-JP" altLang="en-US" dirty="0"/>
              </a:p>
            </p:txBody>
          </p:sp>
          <p:sp>
            <p:nvSpPr>
              <p:cNvPr id="45" name="テキスト ボックス 44"/>
              <p:cNvSpPr txBox="1"/>
              <p:nvPr/>
            </p:nvSpPr>
            <p:spPr>
              <a:xfrm>
                <a:off x="7853163" y="2538854"/>
                <a:ext cx="800219" cy="461665"/>
              </a:xfrm>
              <a:prstGeom prst="rect">
                <a:avLst/>
              </a:prstGeom>
              <a:noFill/>
            </p:spPr>
            <p:txBody>
              <a:bodyPr wrap="none" rtlCol="0">
                <a:spAutoFit/>
              </a:bodyPr>
              <a:lstStyle/>
              <a:p>
                <a:r>
                  <a:rPr kumimoji="1" lang="en-US" altLang="ja-JP" sz="2400" baseline="30000" dirty="0" smtClean="0"/>
                  <a:t>31</a:t>
                </a:r>
                <a:r>
                  <a:rPr lang="en-US" altLang="ja-JP" sz="2400" dirty="0" smtClean="0"/>
                  <a:t>Mg</a:t>
                </a:r>
                <a:endParaRPr kumimoji="1" lang="ja-JP" altLang="en-US" sz="2800" dirty="0"/>
              </a:p>
            </p:txBody>
          </p:sp>
        </p:grpSp>
        <p:sp>
          <p:nvSpPr>
            <p:cNvPr id="27" name="テキスト ボックス 26"/>
            <p:cNvSpPr txBox="1"/>
            <p:nvPr/>
          </p:nvSpPr>
          <p:spPr>
            <a:xfrm>
              <a:off x="5597957" y="813416"/>
              <a:ext cx="3076343" cy="369332"/>
            </a:xfrm>
            <a:prstGeom prst="rect">
              <a:avLst/>
            </a:prstGeom>
            <a:noFill/>
          </p:spPr>
          <p:txBody>
            <a:bodyPr wrap="square" rtlCol="0">
              <a:spAutoFit/>
            </a:bodyPr>
            <a:lstStyle/>
            <a:p>
              <a:r>
                <a:rPr kumimoji="1" lang="en-US" altLang="ja-JP" dirty="0" smtClean="0">
                  <a:solidFill>
                    <a:srgbClr val="FF0000"/>
                  </a:solidFill>
                  <a:latin typeface="Symbol" panose="05050102010706020507" pitchFamily="18" charset="2"/>
                </a:rPr>
                <a:t>b</a:t>
              </a:r>
              <a:r>
                <a:rPr kumimoji="1" lang="en-US" altLang="ja-JP" dirty="0" smtClean="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-delayed n-</a:t>
              </a:r>
              <a:r>
                <a:rPr lang="en-US" altLang="ja-JP" dirty="0" smtClean="0">
                  <a:solidFill>
                    <a:srgbClr val="FF0000"/>
                  </a:solidFill>
                  <a:latin typeface="Symbol" panose="05050102010706020507" pitchFamily="18" charset="2"/>
                </a:rPr>
                <a:t>g</a:t>
              </a:r>
              <a:r>
                <a:rPr lang="ja-JP" altLang="en-US" dirty="0" smtClean="0">
                  <a:solidFill>
                    <a:srgbClr val="FF0000"/>
                  </a:solidFill>
                  <a:latin typeface="Symbol" panose="05050102010706020507" pitchFamily="18" charset="2"/>
                </a:rPr>
                <a:t> </a:t>
              </a:r>
              <a:r>
                <a:rPr kumimoji="1" lang="en-US" altLang="ja-JP" dirty="0" smtClean="0">
                  <a:solidFill>
                    <a:srgbClr val="FF0000"/>
                  </a:solidFill>
                  <a:latin typeface="Arial Unicode MS" panose="020B0604020202020204" pitchFamily="50" charset="-128"/>
                  <a:ea typeface="Arial Unicode MS" panose="020B0604020202020204" pitchFamily="50" charset="-128"/>
                  <a:cs typeface="Arial Unicode MS" panose="020B0604020202020204" pitchFamily="50" charset="-128"/>
                </a:rPr>
                <a:t>spectroscopy</a:t>
              </a:r>
              <a:endParaRPr kumimoji="1" lang="ja-JP" altLang="en-US" dirty="0">
                <a:solidFill>
                  <a:srgbClr val="FF0000"/>
                </a:solidFill>
                <a:latin typeface="Symbol" panose="05050102010706020507" pitchFamily="18" charset="2"/>
              </a:endParaRPr>
            </a:p>
          </p:txBody>
        </p:sp>
        <p:cxnSp>
          <p:nvCxnSpPr>
            <p:cNvPr id="28" name="直線コネクタ 27"/>
            <p:cNvCxnSpPr/>
            <p:nvPr/>
          </p:nvCxnSpPr>
          <p:spPr>
            <a:xfrm>
              <a:off x="7913980" y="1951917"/>
              <a:ext cx="76474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直線コネクタ 28"/>
            <p:cNvCxnSpPr/>
            <p:nvPr/>
          </p:nvCxnSpPr>
          <p:spPr>
            <a:xfrm>
              <a:off x="7913980" y="2177916"/>
              <a:ext cx="76474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p:nvCxnSpPr>
          <p:spPr>
            <a:xfrm>
              <a:off x="7913980" y="2461161"/>
              <a:ext cx="76474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直線矢印コネクタ 30"/>
            <p:cNvCxnSpPr/>
            <p:nvPr/>
          </p:nvCxnSpPr>
          <p:spPr>
            <a:xfrm>
              <a:off x="8166348" y="1951917"/>
              <a:ext cx="0" cy="50924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p:cNvCxnSpPr/>
            <p:nvPr/>
          </p:nvCxnSpPr>
          <p:spPr>
            <a:xfrm>
              <a:off x="8426701" y="2194850"/>
              <a:ext cx="0" cy="26631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3" name="テキスト ボックス 32"/>
            <p:cNvSpPr txBox="1"/>
            <p:nvPr/>
          </p:nvSpPr>
          <p:spPr>
            <a:xfrm>
              <a:off x="7916348" y="2052943"/>
              <a:ext cx="279244" cy="369332"/>
            </a:xfrm>
            <a:prstGeom prst="rect">
              <a:avLst/>
            </a:prstGeom>
            <a:noFill/>
          </p:spPr>
          <p:txBody>
            <a:bodyPr wrap="none" rtlCol="0">
              <a:spAutoFit/>
            </a:bodyPr>
            <a:lstStyle/>
            <a:p>
              <a:r>
                <a:rPr lang="en-US" altLang="ja-JP" dirty="0">
                  <a:latin typeface="Symbol" panose="05050102010706020507" pitchFamily="18" charset="2"/>
                </a:rPr>
                <a:t>g</a:t>
              </a:r>
              <a:endParaRPr kumimoji="1" lang="ja-JP" altLang="en-US" dirty="0">
                <a:latin typeface="Symbol" panose="05050102010706020507" pitchFamily="18" charset="2"/>
              </a:endParaRPr>
            </a:p>
          </p:txBody>
        </p:sp>
      </p:grpSp>
      <p:sp>
        <p:nvSpPr>
          <p:cNvPr id="46" name="円/楕円 27"/>
          <p:cNvSpPr/>
          <p:nvPr/>
        </p:nvSpPr>
        <p:spPr>
          <a:xfrm>
            <a:off x="4140711" y="5698066"/>
            <a:ext cx="410786" cy="272719"/>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テキスト ボックス 46"/>
          <p:cNvSpPr txBox="1"/>
          <p:nvPr/>
        </p:nvSpPr>
        <p:spPr>
          <a:xfrm>
            <a:off x="6129699" y="4160915"/>
            <a:ext cx="2937869" cy="1477328"/>
          </a:xfrm>
          <a:prstGeom prst="rect">
            <a:avLst/>
          </a:prstGeom>
          <a:noFill/>
          <a:ln w="12700">
            <a:solidFill>
              <a:schemeClr val="tx1"/>
            </a:solidFill>
          </a:ln>
        </p:spPr>
        <p:txBody>
          <a:bodyPr wrap="square" rtlCol="0">
            <a:spAutoFit/>
          </a:bodyPr>
          <a:lstStyle/>
          <a:p>
            <a:r>
              <a:rPr kumimoji="1" lang="en-US" altLang="ja-JP" b="1" dirty="0" smtClean="0">
                <a:solidFill>
                  <a:srgbClr val="FF0000"/>
                </a:solidFill>
              </a:rPr>
              <a:t>Unexpected spin-parity 1/2+ </a:t>
            </a:r>
            <a:r>
              <a:rPr kumimoji="1" lang="en-US" altLang="ja-JP" dirty="0" smtClean="0"/>
              <a:t>was determined in </a:t>
            </a:r>
            <a:r>
              <a:rPr kumimoji="1" lang="en-US" altLang="ja-JP" dirty="0" smtClean="0">
                <a:solidFill>
                  <a:srgbClr val="FF0000"/>
                </a:solidFill>
              </a:rPr>
              <a:t>2005</a:t>
            </a:r>
            <a:r>
              <a:rPr kumimoji="1" lang="en-US" altLang="ja-JP" dirty="0" smtClean="0"/>
              <a:t> by combined measurements of  </a:t>
            </a:r>
            <a:r>
              <a:rPr kumimoji="1" lang="en-US" altLang="ja-JP" dirty="0" smtClean="0">
                <a:solidFill>
                  <a:srgbClr val="FF0000"/>
                </a:solidFill>
              </a:rPr>
              <a:t>hyperfine-structure and </a:t>
            </a:r>
            <a:r>
              <a:rPr kumimoji="1" lang="en-US" altLang="ja-JP" dirty="0" smtClean="0">
                <a:solidFill>
                  <a:srgbClr val="FF0000"/>
                </a:solidFill>
                <a:latin typeface="Symbol" panose="05050102010706020507" pitchFamily="18" charset="2"/>
              </a:rPr>
              <a:t>b</a:t>
            </a:r>
            <a:r>
              <a:rPr kumimoji="1" lang="en-US" altLang="ja-JP" dirty="0" smtClean="0">
                <a:solidFill>
                  <a:srgbClr val="FF0000"/>
                </a:solidFill>
              </a:rPr>
              <a:t> –NMR.</a:t>
            </a:r>
            <a:endParaRPr kumimoji="1" lang="ja-JP" altLang="en-US" dirty="0">
              <a:solidFill>
                <a:srgbClr val="FF0000"/>
              </a:solidFill>
            </a:endParaRPr>
          </a:p>
        </p:txBody>
      </p:sp>
      <p:cxnSp>
        <p:nvCxnSpPr>
          <p:cNvPr id="48" name="直線矢印コネクタ 47"/>
          <p:cNvCxnSpPr/>
          <p:nvPr/>
        </p:nvCxnSpPr>
        <p:spPr>
          <a:xfrm>
            <a:off x="4122142" y="4627012"/>
            <a:ext cx="0" cy="1092206"/>
          </a:xfrm>
          <a:prstGeom prst="straightConnector1">
            <a:avLst/>
          </a:prstGeom>
          <a:ln w="1905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49" name="直線コネクタ 48"/>
          <p:cNvCxnSpPr/>
          <p:nvPr/>
        </p:nvCxnSpPr>
        <p:spPr>
          <a:xfrm>
            <a:off x="4123301" y="4627012"/>
            <a:ext cx="1999582"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50" name="テキスト ボックス 49"/>
          <p:cNvSpPr txBox="1"/>
          <p:nvPr/>
        </p:nvSpPr>
        <p:spPr>
          <a:xfrm>
            <a:off x="6142895" y="5795951"/>
            <a:ext cx="2982804" cy="584775"/>
          </a:xfrm>
          <a:prstGeom prst="rect">
            <a:avLst/>
          </a:prstGeom>
          <a:noFill/>
        </p:spPr>
        <p:txBody>
          <a:bodyPr wrap="none" rtlCol="0">
            <a:spAutoFit/>
          </a:bodyPr>
          <a:lstStyle/>
          <a:p>
            <a:r>
              <a:rPr kumimoji="1" lang="en-US" altLang="ja-JP" sz="1600" dirty="0" smtClean="0"/>
              <a:t>G. </a:t>
            </a:r>
            <a:r>
              <a:rPr kumimoji="1" lang="en-US" altLang="ja-JP" sz="1600" dirty="0" err="1" smtClean="0"/>
              <a:t>Neyens</a:t>
            </a:r>
            <a:r>
              <a:rPr kumimoji="1" lang="en-US" altLang="ja-JP" sz="1600" dirty="0" smtClean="0"/>
              <a:t> et al,</a:t>
            </a:r>
          </a:p>
          <a:p>
            <a:r>
              <a:rPr kumimoji="1" lang="en-US" altLang="ja-JP" sz="1600" dirty="0" smtClean="0"/>
              <a:t> Phys. Rev. Lett. 94 (2005) 022501</a:t>
            </a:r>
            <a:endParaRPr kumimoji="1" lang="ja-JP" altLang="en-US" sz="1600" dirty="0"/>
          </a:p>
        </p:txBody>
      </p:sp>
      <p:sp>
        <p:nvSpPr>
          <p:cNvPr id="51" name="円/楕円 3"/>
          <p:cNvSpPr/>
          <p:nvPr/>
        </p:nvSpPr>
        <p:spPr>
          <a:xfrm>
            <a:off x="5640721" y="1309850"/>
            <a:ext cx="768027" cy="447348"/>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テキスト ボックス 51"/>
          <p:cNvSpPr txBox="1"/>
          <p:nvPr/>
        </p:nvSpPr>
        <p:spPr>
          <a:xfrm>
            <a:off x="2850597" y="2389501"/>
            <a:ext cx="3226461" cy="307777"/>
          </a:xfrm>
          <a:prstGeom prst="rect">
            <a:avLst/>
          </a:prstGeom>
          <a:solidFill>
            <a:schemeClr val="bg1"/>
          </a:solidFill>
        </p:spPr>
        <p:txBody>
          <a:bodyPr wrap="none" rtlCol="0">
            <a:spAutoFit/>
          </a:bodyPr>
          <a:lstStyle/>
          <a:p>
            <a:r>
              <a:rPr lang="en-US" altLang="ja-JP" sz="1400" dirty="0" smtClean="0"/>
              <a:t>G. Klotz e</a:t>
            </a:r>
            <a:r>
              <a:rPr kumimoji="1" lang="en-US" altLang="ja-JP" sz="1400" dirty="0" smtClean="0"/>
              <a:t>t al., Phys. Rev. C 47 (1993) 2502</a:t>
            </a:r>
            <a:endParaRPr kumimoji="1" lang="ja-JP" altLang="en-US" sz="1400" dirty="0"/>
          </a:p>
        </p:txBody>
      </p:sp>
      <p:sp>
        <p:nvSpPr>
          <p:cNvPr id="53" name="テキスト ボックス 52"/>
          <p:cNvSpPr txBox="1"/>
          <p:nvPr/>
        </p:nvSpPr>
        <p:spPr>
          <a:xfrm>
            <a:off x="2850597" y="2630716"/>
            <a:ext cx="3308919" cy="307777"/>
          </a:xfrm>
          <a:prstGeom prst="rect">
            <a:avLst/>
          </a:prstGeom>
          <a:solidFill>
            <a:schemeClr val="bg1"/>
          </a:solidFill>
        </p:spPr>
        <p:txBody>
          <a:bodyPr wrap="none" rtlCol="0">
            <a:spAutoFit/>
          </a:bodyPr>
          <a:lstStyle/>
          <a:p>
            <a:r>
              <a:rPr lang="fr-FR" altLang="ja-JP" sz="1400" dirty="0"/>
              <a:t>H. Mach et al., Eur. Phys. J. A 25 (2005) 105</a:t>
            </a:r>
            <a:endParaRPr kumimoji="1" lang="ja-JP" altLang="en-US" sz="1400" dirty="0"/>
          </a:p>
        </p:txBody>
      </p:sp>
      <p:sp>
        <p:nvSpPr>
          <p:cNvPr id="54" name="テキスト ボックス 53"/>
          <p:cNvSpPr txBox="1"/>
          <p:nvPr/>
        </p:nvSpPr>
        <p:spPr>
          <a:xfrm>
            <a:off x="2850597" y="2852360"/>
            <a:ext cx="3670941" cy="307777"/>
          </a:xfrm>
          <a:prstGeom prst="rect">
            <a:avLst/>
          </a:prstGeom>
          <a:solidFill>
            <a:schemeClr val="bg1"/>
          </a:solidFill>
        </p:spPr>
        <p:txBody>
          <a:bodyPr wrap="none" rtlCol="0">
            <a:spAutoFit/>
          </a:bodyPr>
          <a:lstStyle/>
          <a:p>
            <a:r>
              <a:rPr lang="fr-FR" altLang="ja-JP" sz="1400" dirty="0"/>
              <a:t>C. Mattoon et al., Phys. Rev. C 75 </a:t>
            </a:r>
            <a:r>
              <a:rPr lang="fr-FR" altLang="ja-JP" sz="1400" dirty="0" smtClean="0"/>
              <a:t>(</a:t>
            </a:r>
            <a:r>
              <a:rPr lang="fr-FR" altLang="ja-JP" sz="1400" dirty="0"/>
              <a:t>2007) 017302</a:t>
            </a:r>
            <a:endParaRPr kumimoji="1" lang="ja-JP" altLang="en-US" sz="1400" dirty="0"/>
          </a:p>
        </p:txBody>
      </p:sp>
    </p:spTree>
    <p:extLst>
      <p:ext uri="{BB962C8B-B14F-4D97-AF65-F5344CB8AC3E}">
        <p14:creationId xmlns:p14="http://schemas.microsoft.com/office/powerpoint/2010/main" val="21610821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u="sng" dirty="0"/>
              <a:t>Discovery history of </a:t>
            </a:r>
            <a:r>
              <a:rPr lang="en-US" altLang="ja-JP" u="sng" baseline="30000" dirty="0"/>
              <a:t>31</a:t>
            </a:r>
            <a:r>
              <a:rPr lang="en-US" altLang="ja-JP" u="sng" dirty="0"/>
              <a:t>Mg levels</a:t>
            </a:r>
            <a:endParaRPr kumimoji="1" lang="ja-JP" altLang="en-US" dirty="0"/>
          </a:p>
        </p:txBody>
      </p:sp>
      <p:sp>
        <p:nvSpPr>
          <p:cNvPr id="4" name="正方形/長方形 3"/>
          <p:cNvSpPr/>
          <p:nvPr/>
        </p:nvSpPr>
        <p:spPr>
          <a:xfrm>
            <a:off x="372979" y="926184"/>
            <a:ext cx="8422106" cy="5838484"/>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 name="コンテンツ プレースホルダー 5"/>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700149" y="1267885"/>
            <a:ext cx="7691967" cy="5142060"/>
          </a:xfrm>
        </p:spPr>
      </p:pic>
      <p:sp>
        <p:nvSpPr>
          <p:cNvPr id="6" name="スライド番号プレースホルダー 4"/>
          <p:cNvSpPr>
            <a:spLocks noGrp="1"/>
          </p:cNvSpPr>
          <p:nvPr>
            <p:ph type="sldNum" sz="quarter" idx="4294967295"/>
          </p:nvPr>
        </p:nvSpPr>
        <p:spPr>
          <a:xfrm>
            <a:off x="6683418" y="6356353"/>
            <a:ext cx="2057400" cy="365125"/>
          </a:xfrm>
          <a:prstGeom prst="rect">
            <a:avLst/>
          </a:prstGeom>
        </p:spPr>
        <p:txBody>
          <a:bodyPr/>
          <a:lstStyle/>
          <a:p>
            <a:fld id="{5C7EEE2D-5C00-4DF6-A47D-E3018D58D5A7}" type="slidenum">
              <a:rPr kumimoji="1" lang="ja-JP" altLang="en-US" sz="1400" smtClean="0"/>
              <a:t>9</a:t>
            </a:fld>
            <a:endParaRPr kumimoji="1" lang="ja-JP" altLang="en-US" sz="1400" dirty="0"/>
          </a:p>
        </p:txBody>
      </p:sp>
      <p:sp>
        <p:nvSpPr>
          <p:cNvPr id="7" name="テキスト ボックス 6"/>
          <p:cNvSpPr txBox="1"/>
          <p:nvPr/>
        </p:nvSpPr>
        <p:spPr>
          <a:xfrm>
            <a:off x="1481328" y="6387890"/>
            <a:ext cx="793807" cy="369332"/>
          </a:xfrm>
          <a:prstGeom prst="rect">
            <a:avLst/>
          </a:prstGeom>
          <a:noFill/>
        </p:spPr>
        <p:txBody>
          <a:bodyPr wrap="none" rtlCol="0">
            <a:spAutoFit/>
          </a:bodyPr>
          <a:lstStyle/>
          <a:p>
            <a:r>
              <a:rPr kumimoji="1" lang="en-US" altLang="ja-JP" dirty="0" smtClean="0"/>
              <a:t>(1984)</a:t>
            </a:r>
            <a:endParaRPr kumimoji="1" lang="ja-JP" altLang="en-US" dirty="0"/>
          </a:p>
        </p:txBody>
      </p:sp>
      <p:sp>
        <p:nvSpPr>
          <p:cNvPr id="8" name="テキスト ボックス 7"/>
          <p:cNvSpPr txBox="1"/>
          <p:nvPr/>
        </p:nvSpPr>
        <p:spPr>
          <a:xfrm>
            <a:off x="2356104" y="6387890"/>
            <a:ext cx="793807" cy="369332"/>
          </a:xfrm>
          <a:prstGeom prst="rect">
            <a:avLst/>
          </a:prstGeom>
          <a:noFill/>
        </p:spPr>
        <p:txBody>
          <a:bodyPr wrap="none" rtlCol="0">
            <a:spAutoFit/>
          </a:bodyPr>
          <a:lstStyle/>
          <a:p>
            <a:r>
              <a:rPr kumimoji="1" lang="en-US" altLang="ja-JP" dirty="0" smtClean="0"/>
              <a:t>(1993)</a:t>
            </a:r>
            <a:endParaRPr kumimoji="1" lang="ja-JP" altLang="en-US" dirty="0"/>
          </a:p>
        </p:txBody>
      </p:sp>
      <p:sp>
        <p:nvSpPr>
          <p:cNvPr id="9" name="テキスト ボックス 8"/>
          <p:cNvSpPr txBox="1"/>
          <p:nvPr/>
        </p:nvSpPr>
        <p:spPr>
          <a:xfrm>
            <a:off x="3271831" y="6387890"/>
            <a:ext cx="793807" cy="369332"/>
          </a:xfrm>
          <a:prstGeom prst="rect">
            <a:avLst/>
          </a:prstGeom>
          <a:noFill/>
        </p:spPr>
        <p:txBody>
          <a:bodyPr wrap="none" rtlCol="0">
            <a:spAutoFit/>
          </a:bodyPr>
          <a:lstStyle/>
          <a:p>
            <a:r>
              <a:rPr kumimoji="1" lang="en-US" altLang="ja-JP" dirty="0" smtClean="0"/>
              <a:t>(1993)</a:t>
            </a:r>
            <a:endParaRPr kumimoji="1" lang="ja-JP" altLang="en-US" dirty="0"/>
          </a:p>
        </p:txBody>
      </p:sp>
      <p:sp>
        <p:nvSpPr>
          <p:cNvPr id="10" name="テキスト ボックス 9"/>
          <p:cNvSpPr txBox="1"/>
          <p:nvPr/>
        </p:nvSpPr>
        <p:spPr>
          <a:xfrm>
            <a:off x="4187558" y="6380726"/>
            <a:ext cx="793807" cy="369332"/>
          </a:xfrm>
          <a:prstGeom prst="rect">
            <a:avLst/>
          </a:prstGeom>
          <a:noFill/>
        </p:spPr>
        <p:txBody>
          <a:bodyPr wrap="none" rtlCol="0">
            <a:spAutoFit/>
          </a:bodyPr>
          <a:lstStyle/>
          <a:p>
            <a:r>
              <a:rPr kumimoji="1" lang="en-US" altLang="ja-JP" dirty="0" smtClean="0"/>
              <a:t>(2005)</a:t>
            </a:r>
            <a:endParaRPr kumimoji="1" lang="ja-JP" altLang="en-US" dirty="0"/>
          </a:p>
        </p:txBody>
      </p:sp>
      <p:sp>
        <p:nvSpPr>
          <p:cNvPr id="11" name="テキスト ボックス 10"/>
          <p:cNvSpPr txBox="1"/>
          <p:nvPr/>
        </p:nvSpPr>
        <p:spPr>
          <a:xfrm>
            <a:off x="5112770" y="6380726"/>
            <a:ext cx="793807" cy="369332"/>
          </a:xfrm>
          <a:prstGeom prst="rect">
            <a:avLst/>
          </a:prstGeom>
          <a:noFill/>
        </p:spPr>
        <p:txBody>
          <a:bodyPr wrap="none" rtlCol="0">
            <a:spAutoFit/>
          </a:bodyPr>
          <a:lstStyle/>
          <a:p>
            <a:r>
              <a:rPr kumimoji="1" lang="en-US" altLang="ja-JP" dirty="0" smtClean="0"/>
              <a:t>(2007)</a:t>
            </a:r>
            <a:endParaRPr kumimoji="1" lang="ja-JP" altLang="en-US" dirty="0"/>
          </a:p>
        </p:txBody>
      </p:sp>
      <p:sp>
        <p:nvSpPr>
          <p:cNvPr id="12" name="テキスト ボックス 11"/>
          <p:cNvSpPr txBox="1"/>
          <p:nvPr/>
        </p:nvSpPr>
        <p:spPr>
          <a:xfrm>
            <a:off x="6019012" y="6387890"/>
            <a:ext cx="793807" cy="369332"/>
          </a:xfrm>
          <a:prstGeom prst="rect">
            <a:avLst/>
          </a:prstGeom>
          <a:noFill/>
        </p:spPr>
        <p:txBody>
          <a:bodyPr wrap="none" rtlCol="0">
            <a:spAutoFit/>
          </a:bodyPr>
          <a:lstStyle/>
          <a:p>
            <a:r>
              <a:rPr kumimoji="1" lang="en-US" altLang="ja-JP" dirty="0" smtClean="0"/>
              <a:t>(2008)</a:t>
            </a:r>
            <a:endParaRPr kumimoji="1" lang="ja-JP" altLang="en-US" dirty="0"/>
          </a:p>
        </p:txBody>
      </p:sp>
      <p:sp>
        <p:nvSpPr>
          <p:cNvPr id="13" name="テキスト ボックス 12"/>
          <p:cNvSpPr txBox="1"/>
          <p:nvPr/>
        </p:nvSpPr>
        <p:spPr>
          <a:xfrm>
            <a:off x="6893788" y="6387890"/>
            <a:ext cx="793807" cy="369332"/>
          </a:xfrm>
          <a:prstGeom prst="rect">
            <a:avLst/>
          </a:prstGeom>
          <a:noFill/>
        </p:spPr>
        <p:txBody>
          <a:bodyPr wrap="none" rtlCol="0">
            <a:spAutoFit/>
          </a:bodyPr>
          <a:lstStyle/>
          <a:p>
            <a:r>
              <a:rPr kumimoji="1" lang="en-US" altLang="ja-JP" dirty="0" smtClean="0"/>
              <a:t>(2009)</a:t>
            </a:r>
            <a:endParaRPr kumimoji="1" lang="ja-JP" altLang="en-US" dirty="0"/>
          </a:p>
        </p:txBody>
      </p:sp>
      <p:sp>
        <p:nvSpPr>
          <p:cNvPr id="14" name="テキスト ボックス 13"/>
          <p:cNvSpPr txBox="1"/>
          <p:nvPr/>
        </p:nvSpPr>
        <p:spPr>
          <a:xfrm>
            <a:off x="7687595" y="6380726"/>
            <a:ext cx="793807" cy="369332"/>
          </a:xfrm>
          <a:prstGeom prst="rect">
            <a:avLst/>
          </a:prstGeom>
          <a:noFill/>
        </p:spPr>
        <p:txBody>
          <a:bodyPr wrap="none" rtlCol="0">
            <a:spAutoFit/>
          </a:bodyPr>
          <a:lstStyle/>
          <a:p>
            <a:r>
              <a:rPr kumimoji="1" lang="en-US" altLang="ja-JP" dirty="0" smtClean="0"/>
              <a:t>(2011)</a:t>
            </a:r>
            <a:endParaRPr kumimoji="1" lang="ja-JP" altLang="en-US" dirty="0"/>
          </a:p>
        </p:txBody>
      </p:sp>
      <p:sp>
        <p:nvSpPr>
          <p:cNvPr id="15" name="テキスト ボックス 14"/>
          <p:cNvSpPr txBox="1"/>
          <p:nvPr/>
        </p:nvSpPr>
        <p:spPr>
          <a:xfrm>
            <a:off x="610863" y="6395336"/>
            <a:ext cx="733278" cy="369332"/>
          </a:xfrm>
          <a:prstGeom prst="rect">
            <a:avLst/>
          </a:prstGeom>
          <a:noFill/>
        </p:spPr>
        <p:txBody>
          <a:bodyPr wrap="none" rtlCol="0">
            <a:spAutoFit/>
          </a:bodyPr>
          <a:lstStyle/>
          <a:p>
            <a:r>
              <a:rPr lang="en-US" altLang="ja-JP" dirty="0" smtClean="0"/>
              <a:t>(year)</a:t>
            </a:r>
            <a:endParaRPr kumimoji="1" lang="ja-JP" altLang="en-US" dirty="0"/>
          </a:p>
        </p:txBody>
      </p:sp>
      <p:sp>
        <p:nvSpPr>
          <p:cNvPr id="16" name="テキスト ボックス 15"/>
          <p:cNvSpPr txBox="1"/>
          <p:nvPr/>
        </p:nvSpPr>
        <p:spPr>
          <a:xfrm>
            <a:off x="1549168" y="5980838"/>
            <a:ext cx="508473" cy="307777"/>
          </a:xfrm>
          <a:prstGeom prst="rect">
            <a:avLst/>
          </a:prstGeom>
          <a:noFill/>
        </p:spPr>
        <p:txBody>
          <a:bodyPr wrap="none" rtlCol="0">
            <a:spAutoFit/>
          </a:bodyPr>
          <a:lstStyle/>
          <a:p>
            <a:r>
              <a:rPr kumimoji="1" lang="en-US" altLang="ja-JP" sz="1400" baseline="30000" dirty="0" smtClean="0"/>
              <a:t>31</a:t>
            </a:r>
            <a:r>
              <a:rPr kumimoji="1" lang="en-US" altLang="ja-JP" sz="1400" dirty="0" smtClean="0"/>
              <a:t>Na</a:t>
            </a:r>
            <a:endParaRPr kumimoji="1" lang="ja-JP" altLang="en-US" sz="1400" dirty="0"/>
          </a:p>
        </p:txBody>
      </p:sp>
      <p:sp>
        <p:nvSpPr>
          <p:cNvPr id="17" name="テキスト ボックス 16"/>
          <p:cNvSpPr txBox="1"/>
          <p:nvPr/>
        </p:nvSpPr>
        <p:spPr>
          <a:xfrm>
            <a:off x="2434871" y="5982500"/>
            <a:ext cx="508473" cy="307777"/>
          </a:xfrm>
          <a:prstGeom prst="rect">
            <a:avLst/>
          </a:prstGeom>
          <a:noFill/>
        </p:spPr>
        <p:txBody>
          <a:bodyPr wrap="none" rtlCol="0">
            <a:spAutoFit/>
          </a:bodyPr>
          <a:lstStyle/>
          <a:p>
            <a:r>
              <a:rPr kumimoji="1" lang="en-US" altLang="ja-JP" sz="1400" baseline="30000" dirty="0" smtClean="0"/>
              <a:t>31</a:t>
            </a:r>
            <a:r>
              <a:rPr kumimoji="1" lang="en-US" altLang="ja-JP" sz="1400" dirty="0" smtClean="0"/>
              <a:t>Na</a:t>
            </a:r>
            <a:endParaRPr kumimoji="1" lang="ja-JP" altLang="en-US" sz="1600" dirty="0"/>
          </a:p>
        </p:txBody>
      </p:sp>
      <p:sp>
        <p:nvSpPr>
          <p:cNvPr id="18" name="テキスト ボックス 17"/>
          <p:cNvSpPr txBox="1"/>
          <p:nvPr/>
        </p:nvSpPr>
        <p:spPr>
          <a:xfrm>
            <a:off x="3371939" y="5987719"/>
            <a:ext cx="508473" cy="307777"/>
          </a:xfrm>
          <a:prstGeom prst="rect">
            <a:avLst/>
          </a:prstGeom>
          <a:noFill/>
        </p:spPr>
        <p:txBody>
          <a:bodyPr wrap="none" rtlCol="0">
            <a:spAutoFit/>
          </a:bodyPr>
          <a:lstStyle/>
          <a:p>
            <a:r>
              <a:rPr kumimoji="1" lang="en-US" altLang="ja-JP" sz="1400" baseline="30000" dirty="0" smtClean="0"/>
              <a:t>32</a:t>
            </a:r>
            <a:r>
              <a:rPr kumimoji="1" lang="en-US" altLang="ja-JP" sz="1400" dirty="0" smtClean="0"/>
              <a:t>Na</a:t>
            </a:r>
            <a:endParaRPr kumimoji="1" lang="ja-JP" altLang="en-US" sz="1400" dirty="0"/>
          </a:p>
        </p:txBody>
      </p:sp>
      <p:sp>
        <p:nvSpPr>
          <p:cNvPr id="19" name="テキスト ボックス 18"/>
          <p:cNvSpPr txBox="1"/>
          <p:nvPr/>
        </p:nvSpPr>
        <p:spPr>
          <a:xfrm>
            <a:off x="4274182" y="5980555"/>
            <a:ext cx="508473" cy="307777"/>
          </a:xfrm>
          <a:prstGeom prst="rect">
            <a:avLst/>
          </a:prstGeom>
          <a:noFill/>
        </p:spPr>
        <p:txBody>
          <a:bodyPr wrap="none" rtlCol="0">
            <a:spAutoFit/>
          </a:bodyPr>
          <a:lstStyle/>
          <a:p>
            <a:r>
              <a:rPr kumimoji="1" lang="en-US" altLang="ja-JP" sz="1400" baseline="30000" dirty="0" smtClean="0"/>
              <a:t>32</a:t>
            </a:r>
            <a:r>
              <a:rPr kumimoji="1" lang="en-US" altLang="ja-JP" sz="1400" dirty="0" smtClean="0"/>
              <a:t>Na</a:t>
            </a:r>
            <a:endParaRPr kumimoji="1" lang="ja-JP" altLang="en-US" sz="1400" dirty="0"/>
          </a:p>
        </p:txBody>
      </p:sp>
      <p:sp>
        <p:nvSpPr>
          <p:cNvPr id="20" name="テキスト ボックス 19"/>
          <p:cNvSpPr txBox="1"/>
          <p:nvPr/>
        </p:nvSpPr>
        <p:spPr>
          <a:xfrm>
            <a:off x="5126946" y="5980555"/>
            <a:ext cx="508473" cy="307777"/>
          </a:xfrm>
          <a:prstGeom prst="rect">
            <a:avLst/>
          </a:prstGeom>
          <a:noFill/>
        </p:spPr>
        <p:txBody>
          <a:bodyPr wrap="none" rtlCol="0">
            <a:spAutoFit/>
          </a:bodyPr>
          <a:lstStyle/>
          <a:p>
            <a:r>
              <a:rPr kumimoji="1" lang="en-US" altLang="ja-JP" sz="1400" baseline="30000" dirty="0" smtClean="0"/>
              <a:t>32</a:t>
            </a:r>
            <a:r>
              <a:rPr kumimoji="1" lang="en-US" altLang="ja-JP" sz="1400" dirty="0" smtClean="0"/>
              <a:t>Na</a:t>
            </a:r>
            <a:endParaRPr kumimoji="1" lang="ja-JP" altLang="en-US" sz="1400" dirty="0"/>
          </a:p>
        </p:txBody>
      </p:sp>
      <p:grpSp>
        <p:nvGrpSpPr>
          <p:cNvPr id="21" name="グループ化 20"/>
          <p:cNvGrpSpPr/>
          <p:nvPr/>
        </p:nvGrpSpPr>
        <p:grpSpPr>
          <a:xfrm>
            <a:off x="4563369" y="760776"/>
            <a:ext cx="4445168" cy="1144223"/>
            <a:chOff x="3691304" y="896244"/>
            <a:chExt cx="4445168" cy="1144223"/>
          </a:xfrm>
        </p:grpSpPr>
        <p:sp>
          <p:nvSpPr>
            <p:cNvPr id="22" name="正方形/長方形 21"/>
            <p:cNvSpPr/>
            <p:nvPr/>
          </p:nvSpPr>
          <p:spPr>
            <a:xfrm>
              <a:off x="3691304" y="896244"/>
              <a:ext cx="4318163" cy="1144223"/>
            </a:xfrm>
            <a:prstGeom prst="rect">
              <a:avLst/>
            </a:prstGeom>
            <a:solidFill>
              <a:schemeClr val="bg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3" name="テキスト ボックス 22"/>
            <p:cNvSpPr txBox="1"/>
            <p:nvPr/>
          </p:nvSpPr>
          <p:spPr>
            <a:xfrm>
              <a:off x="3959079" y="1605125"/>
              <a:ext cx="2836867" cy="369332"/>
            </a:xfrm>
            <a:prstGeom prst="rect">
              <a:avLst/>
            </a:prstGeom>
            <a:noFill/>
          </p:spPr>
          <p:txBody>
            <a:bodyPr wrap="none" rtlCol="0">
              <a:spAutoFit/>
            </a:bodyPr>
            <a:lstStyle/>
            <a:p>
              <a:r>
                <a:rPr kumimoji="1" lang="en-US" altLang="ja-JP" dirty="0" smtClean="0"/>
                <a:t>Coulomb</a:t>
              </a:r>
              <a:r>
                <a:rPr kumimoji="1" lang="ja-JP" altLang="en-US" dirty="0" smtClean="0"/>
                <a:t> </a:t>
              </a:r>
              <a:r>
                <a:rPr kumimoji="1" lang="en-US" altLang="ja-JP" dirty="0" smtClean="0"/>
                <a:t>excitation of </a:t>
              </a:r>
              <a:r>
                <a:rPr kumimoji="1" lang="en-US" altLang="ja-JP" baseline="30000" dirty="0" smtClean="0"/>
                <a:t>31</a:t>
              </a:r>
              <a:r>
                <a:rPr kumimoji="1" lang="en-US" altLang="ja-JP" dirty="0" smtClean="0"/>
                <a:t>Mg</a:t>
              </a:r>
              <a:endParaRPr kumimoji="1" lang="ja-JP" altLang="en-US" dirty="0"/>
            </a:p>
          </p:txBody>
        </p:sp>
        <p:sp>
          <p:nvSpPr>
            <p:cNvPr id="24" name="テキスト ボックス 23"/>
            <p:cNvSpPr txBox="1"/>
            <p:nvPr/>
          </p:nvSpPr>
          <p:spPr>
            <a:xfrm>
              <a:off x="3990540" y="951972"/>
              <a:ext cx="4145932" cy="369332"/>
            </a:xfrm>
            <a:prstGeom prst="rect">
              <a:avLst/>
            </a:prstGeom>
            <a:noFill/>
          </p:spPr>
          <p:txBody>
            <a:bodyPr wrap="square" rtlCol="0">
              <a:spAutoFit/>
            </a:bodyPr>
            <a:lstStyle/>
            <a:p>
              <a:r>
                <a:rPr lang="en-US" altLang="ja-JP" dirty="0" smtClean="0"/>
                <a:t>one-neutron-removal reaction</a:t>
              </a:r>
              <a:r>
                <a:rPr lang="ja-JP" altLang="en-US" dirty="0" smtClean="0"/>
                <a:t> </a:t>
              </a:r>
              <a:r>
                <a:rPr lang="en-US" altLang="ja-JP" dirty="0" smtClean="0"/>
                <a:t>from </a:t>
              </a:r>
              <a:r>
                <a:rPr lang="en-US" altLang="ja-JP" baseline="30000" dirty="0" smtClean="0"/>
                <a:t>32</a:t>
              </a:r>
              <a:r>
                <a:rPr lang="en-US" altLang="ja-JP" dirty="0" smtClean="0"/>
                <a:t>Al</a:t>
              </a:r>
              <a:endParaRPr kumimoji="1" lang="ja-JP" altLang="en-US" dirty="0"/>
            </a:p>
          </p:txBody>
        </p:sp>
        <p:sp>
          <p:nvSpPr>
            <p:cNvPr id="25" name="テキスト ボックス 24"/>
            <p:cNvSpPr txBox="1"/>
            <p:nvPr/>
          </p:nvSpPr>
          <p:spPr>
            <a:xfrm>
              <a:off x="3961703" y="1285403"/>
              <a:ext cx="3976599" cy="369332"/>
            </a:xfrm>
            <a:prstGeom prst="rect">
              <a:avLst/>
            </a:prstGeom>
            <a:noFill/>
          </p:spPr>
          <p:txBody>
            <a:bodyPr wrap="square" rtlCol="0">
              <a:spAutoFit/>
            </a:bodyPr>
            <a:lstStyle/>
            <a:p>
              <a:r>
                <a:rPr lang="en-US" altLang="ja-JP" dirty="0" smtClean="0"/>
                <a:t>one-proton-removal reaction from </a:t>
              </a:r>
              <a:r>
                <a:rPr lang="en-US" altLang="ja-JP" baseline="30000" dirty="0" smtClean="0"/>
                <a:t>32</a:t>
              </a:r>
              <a:r>
                <a:rPr lang="en-US" altLang="ja-JP" dirty="0" smtClean="0"/>
                <a:t>Mg</a:t>
              </a:r>
              <a:endParaRPr kumimoji="1" lang="ja-JP" altLang="en-US" dirty="0"/>
            </a:p>
          </p:txBody>
        </p:sp>
      </p:grpSp>
      <p:sp>
        <p:nvSpPr>
          <p:cNvPr id="26" name="正方形/長方形 25"/>
          <p:cNvSpPr/>
          <p:nvPr/>
        </p:nvSpPr>
        <p:spPr>
          <a:xfrm>
            <a:off x="6019012" y="1987048"/>
            <a:ext cx="2567204" cy="4408288"/>
          </a:xfrm>
          <a:prstGeom prst="rect">
            <a:avLst/>
          </a:prstGeom>
          <a:noFill/>
          <a:ln w="254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円/楕円 74"/>
          <p:cNvSpPr/>
          <p:nvPr/>
        </p:nvSpPr>
        <p:spPr>
          <a:xfrm>
            <a:off x="6774980" y="2404526"/>
            <a:ext cx="447088" cy="27271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円/楕円 76"/>
          <p:cNvSpPr/>
          <p:nvPr/>
        </p:nvSpPr>
        <p:spPr>
          <a:xfrm>
            <a:off x="6800100" y="4517086"/>
            <a:ext cx="447088" cy="27271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円/楕円 77"/>
          <p:cNvSpPr/>
          <p:nvPr/>
        </p:nvSpPr>
        <p:spPr>
          <a:xfrm>
            <a:off x="7631033" y="4054832"/>
            <a:ext cx="447088" cy="27271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円/楕円 78"/>
          <p:cNvSpPr/>
          <p:nvPr/>
        </p:nvSpPr>
        <p:spPr>
          <a:xfrm>
            <a:off x="7595195" y="4517086"/>
            <a:ext cx="447088" cy="27271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円/楕円 7"/>
          <p:cNvSpPr>
            <a:spLocks noChangeAspect="1"/>
          </p:cNvSpPr>
          <p:nvPr/>
        </p:nvSpPr>
        <p:spPr>
          <a:xfrm>
            <a:off x="4763155" y="956736"/>
            <a:ext cx="108000" cy="108000"/>
          </a:xfrm>
          <a:prstGeom prst="ellips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円/楕円 79"/>
          <p:cNvSpPr>
            <a:spLocks noChangeAspect="1"/>
          </p:cNvSpPr>
          <p:nvPr/>
        </p:nvSpPr>
        <p:spPr>
          <a:xfrm>
            <a:off x="4754686" y="1286937"/>
            <a:ext cx="108000" cy="108000"/>
          </a:xfrm>
          <a:prstGeom prst="ellips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円/楕円 80"/>
          <p:cNvSpPr>
            <a:spLocks noChangeAspect="1"/>
          </p:cNvSpPr>
          <p:nvPr/>
        </p:nvSpPr>
        <p:spPr>
          <a:xfrm>
            <a:off x="4757208" y="1591739"/>
            <a:ext cx="108000" cy="108000"/>
          </a:xfrm>
          <a:prstGeom prst="ellips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テキスト ボックス 33"/>
          <p:cNvSpPr txBox="1"/>
          <p:nvPr/>
        </p:nvSpPr>
        <p:spPr>
          <a:xfrm>
            <a:off x="3173963" y="2443350"/>
            <a:ext cx="3360472" cy="307777"/>
          </a:xfrm>
          <a:prstGeom prst="rect">
            <a:avLst/>
          </a:prstGeom>
          <a:solidFill>
            <a:schemeClr val="bg1"/>
          </a:solidFill>
        </p:spPr>
        <p:txBody>
          <a:bodyPr wrap="none" rtlCol="0">
            <a:spAutoFit/>
          </a:bodyPr>
          <a:lstStyle/>
          <a:p>
            <a:r>
              <a:rPr lang="fr-FR" altLang="ja-JP" sz="1400" dirty="0"/>
              <a:t>J. Terry et al., Phys. Rev. C 77 (2008) 014316</a:t>
            </a:r>
            <a:endParaRPr kumimoji="1" lang="ja-JP" altLang="en-US" sz="1400" dirty="0"/>
          </a:p>
        </p:txBody>
      </p:sp>
      <p:sp>
        <p:nvSpPr>
          <p:cNvPr id="35" name="テキスト ボックス 34"/>
          <p:cNvSpPr txBox="1"/>
          <p:nvPr/>
        </p:nvSpPr>
        <p:spPr>
          <a:xfrm>
            <a:off x="3158346" y="2684530"/>
            <a:ext cx="3472297" cy="307777"/>
          </a:xfrm>
          <a:prstGeom prst="rect">
            <a:avLst/>
          </a:prstGeom>
          <a:solidFill>
            <a:schemeClr val="bg1"/>
          </a:solidFill>
        </p:spPr>
        <p:txBody>
          <a:bodyPr wrap="none" rtlCol="0">
            <a:spAutoFit/>
          </a:bodyPr>
          <a:lstStyle/>
          <a:p>
            <a:r>
              <a:rPr lang="fr-FR" altLang="ja-JP" sz="1400" dirty="0"/>
              <a:t>D. Miller et al., Phys. Rev. C 79 (2009) 054306</a:t>
            </a:r>
          </a:p>
        </p:txBody>
      </p:sp>
      <p:sp>
        <p:nvSpPr>
          <p:cNvPr id="36" name="テキスト ボックス 35"/>
          <p:cNvSpPr txBox="1"/>
          <p:nvPr/>
        </p:nvSpPr>
        <p:spPr>
          <a:xfrm>
            <a:off x="3166377" y="2946858"/>
            <a:ext cx="3262560" cy="307777"/>
          </a:xfrm>
          <a:prstGeom prst="rect">
            <a:avLst/>
          </a:prstGeom>
          <a:solidFill>
            <a:schemeClr val="bg1"/>
          </a:solidFill>
        </p:spPr>
        <p:txBody>
          <a:bodyPr wrap="none" rtlCol="0">
            <a:spAutoFit/>
          </a:bodyPr>
          <a:lstStyle/>
          <a:p>
            <a:r>
              <a:rPr lang="nb-NO" altLang="ja-JP" sz="1400" dirty="0"/>
              <a:t>Seidlitz et al., Phys. Lett. B </a:t>
            </a:r>
            <a:r>
              <a:rPr lang="nb-NO" altLang="ja-JP" sz="1400" dirty="0" smtClean="0"/>
              <a:t>700</a:t>
            </a:r>
            <a:r>
              <a:rPr lang="fr-FR" altLang="ja-JP" sz="1400" dirty="0"/>
              <a:t> </a:t>
            </a:r>
            <a:r>
              <a:rPr lang="nb-NO" altLang="ja-JP" sz="1400" dirty="0" smtClean="0"/>
              <a:t>(2011)</a:t>
            </a:r>
            <a:r>
              <a:rPr lang="fr-FR" altLang="ja-JP" sz="1400" dirty="0"/>
              <a:t> </a:t>
            </a:r>
            <a:r>
              <a:rPr lang="nb-NO" altLang="ja-JP" sz="1400" dirty="0" smtClean="0"/>
              <a:t>181</a:t>
            </a:r>
            <a:endParaRPr lang="fr-FR" altLang="ja-JP" sz="1400" dirty="0"/>
          </a:p>
        </p:txBody>
      </p:sp>
    </p:spTree>
    <p:extLst>
      <p:ext uri="{BB962C8B-B14F-4D97-AF65-F5344CB8AC3E}">
        <p14:creationId xmlns:p14="http://schemas.microsoft.com/office/powerpoint/2010/main" val="161472173"/>
      </p:ext>
    </p:extLst>
  </p:cSld>
  <p:clrMapOvr>
    <a:masterClrMapping/>
  </p:clrMapOvr>
  <p:timing>
    <p:tnLst>
      <p:par>
        <p:cTn id="1" dur="indefinite" restart="never" nodeType="tmRoot"/>
      </p:par>
    </p:tnLst>
  </p:timing>
</p:sld>
</file>

<file path=ppt/theme/theme1.xml><?xml version="1.0" encoding="utf-8"?>
<a:theme xmlns:a="http://schemas.openxmlformats.org/drawingml/2006/main" name="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user.potx" id="{D9189CF9-3040-4D0E-A3CF-8E458501680C}" vid="{8E5E0F76-5F10-448B-B5B8-61602E41026E}"/>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user</Template>
  <TotalTime>8882</TotalTime>
  <Words>3758</Words>
  <Application>Microsoft Office PowerPoint</Application>
  <PresentationFormat>画面に合わせる (4:3)</PresentationFormat>
  <Paragraphs>803</Paragraphs>
  <Slides>59</Slides>
  <Notes>31</Notes>
  <HiddenSlides>0</HiddenSlides>
  <MMClips>0</MMClips>
  <ScaleCrop>false</ScaleCrop>
  <HeadingPairs>
    <vt:vector size="8" baseType="variant">
      <vt:variant>
        <vt:lpstr>使用されているフォント</vt:lpstr>
      </vt:variant>
      <vt:variant>
        <vt:i4>13</vt:i4>
      </vt:variant>
      <vt:variant>
        <vt:lpstr>テーマ</vt:lpstr>
      </vt:variant>
      <vt:variant>
        <vt:i4>1</vt:i4>
      </vt:variant>
      <vt:variant>
        <vt:lpstr>埋め込まれた OLE サーバー</vt:lpstr>
      </vt:variant>
      <vt:variant>
        <vt:i4>1</vt:i4>
      </vt:variant>
      <vt:variant>
        <vt:lpstr>スライド タイトル</vt:lpstr>
      </vt:variant>
      <vt:variant>
        <vt:i4>59</vt:i4>
      </vt:variant>
    </vt:vector>
  </HeadingPairs>
  <TitlesOfParts>
    <vt:vector size="74" baseType="lpstr">
      <vt:lpstr>Adobe Fan Heiti Std B</vt:lpstr>
      <vt:lpstr>Arial Unicode MS</vt:lpstr>
      <vt:lpstr>Byington</vt:lpstr>
      <vt:lpstr>HGP明朝E</vt:lpstr>
      <vt:lpstr>ＭＳ Ｐゴシック</vt:lpstr>
      <vt:lpstr>ＭＳ Ｐ明朝</vt:lpstr>
      <vt:lpstr>NFモトヤアポロ1</vt:lpstr>
      <vt:lpstr>Arial</vt:lpstr>
      <vt:lpstr>Calibri</vt:lpstr>
      <vt:lpstr>Cambria Math</vt:lpstr>
      <vt:lpstr>Symbol</vt:lpstr>
      <vt:lpstr>Times New Roman</vt:lpstr>
      <vt:lpstr>Wingdings</vt:lpstr>
      <vt:lpstr>デザインの設定</vt:lpstr>
      <vt:lpstr>数式</vt:lpstr>
      <vt:lpstr>Various structures of the neutron-rich nucleus 31Mg investigated by b-g spectroscopy of spin-polarized 31Na</vt:lpstr>
      <vt:lpstr>Physics motivation</vt:lpstr>
      <vt:lpstr>Deformed ground states of neutron rich nuclei with N~20</vt:lpstr>
      <vt:lpstr>Large-scale Shell Model calculations </vt:lpstr>
      <vt:lpstr>Shape coexistence</vt:lpstr>
      <vt:lpstr>Various structures in 31Mg </vt:lpstr>
      <vt:lpstr>Discovery history of 31Mg levels</vt:lpstr>
      <vt:lpstr>Discovery history of 31Mg levels</vt:lpstr>
      <vt:lpstr>Discovery history of 31Mg levels</vt:lpstr>
      <vt:lpstr>Adopted levels in 31Mg by NNDC  (updated in 2013)</vt:lpstr>
      <vt:lpstr>PowerPoint プレゼンテーション</vt:lpstr>
      <vt:lpstr>Principle of the measurement     and    Experiment</vt:lpstr>
      <vt:lpstr>How to assign spin-parity of 31Mg states</vt:lpstr>
      <vt:lpstr>Asymmetry parameter A</vt:lpstr>
      <vt:lpstr>How to measure asymmetry parameter A</vt:lpstr>
      <vt:lpstr>Polarized 31Na beam at TRIUMF in Canada</vt:lpstr>
      <vt:lpstr>Polarizer at ISAC TRIUMF </vt:lpstr>
      <vt:lpstr>Detector Setup</vt:lpstr>
      <vt:lpstr>Experimental Results</vt:lpstr>
      <vt:lpstr>Determination of polarization P</vt:lpstr>
      <vt:lpstr>Spin-parity assignments of 31Mg levels</vt:lpstr>
      <vt:lpstr>Decay scheme of 31Na  → 31Mg</vt:lpstr>
      <vt:lpstr>PowerPoint プレゼンテーション</vt:lpstr>
      <vt:lpstr>Comparison of energy levels </vt:lpstr>
      <vt:lpstr>Summary</vt:lpstr>
      <vt:lpstr>Thank you for your attention.</vt:lpstr>
      <vt:lpstr>End of presentation</vt:lpstr>
      <vt:lpstr>PowerPoint プレゼンテーション</vt:lpstr>
      <vt:lpstr>PowerPoint プレゼンテーション</vt:lpstr>
      <vt:lpstr>K=1/2 rotational bands in 31Mg</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Spin Relaxation</vt:lpstr>
      <vt:lpstr>31Na b-decay</vt:lpstr>
      <vt:lpstr>TRIUMF　Mass separator</vt:lpstr>
      <vt:lpstr>PowerPoint プレゼンテーション</vt:lpstr>
      <vt:lpstr>Beam tuning </vt:lpstr>
      <vt:lpstr>PowerPoint プレゼンテーション</vt:lpstr>
      <vt:lpstr>PowerPoint プレゼンテーション</vt:lpstr>
      <vt:lpstr>PowerPoint プレゼンテーション</vt:lpstr>
      <vt:lpstr>spin-parity of the ground state in 31Mg :           understanding from the shell model </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HIROKI NISHIBATA</dc:creator>
  <cp:lastModifiedBy>nishibata</cp:lastModifiedBy>
  <cp:revision>304</cp:revision>
  <dcterms:created xsi:type="dcterms:W3CDTF">2015-06-17T02:18:24Z</dcterms:created>
  <dcterms:modified xsi:type="dcterms:W3CDTF">2016-09-27T07:34:58Z</dcterms:modified>
</cp:coreProperties>
</file>