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377" r:id="rId4"/>
    <p:sldId id="378" r:id="rId5"/>
    <p:sldId id="302" r:id="rId6"/>
    <p:sldId id="260" r:id="rId7"/>
    <p:sldId id="379" r:id="rId8"/>
    <p:sldId id="380" r:id="rId9"/>
  </p:sldIdLst>
  <p:sldSz cx="9144000" cy="6858000" type="screen4x3"/>
  <p:notesSz cx="6858000" cy="9144000"/>
  <p:custShowLst>
    <p:custShow name="Scheduler" id="0">
      <p:sldLst/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C706"/>
    <a:srgbClr val="0096FF"/>
    <a:srgbClr val="B516B7"/>
    <a:srgbClr val="39FF16"/>
    <a:srgbClr val="3176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63"/>
    <p:restoredTop sz="86464"/>
  </p:normalViewPr>
  <p:slideViewPr>
    <p:cSldViewPr snapToGrid="0" snapToObjects="1">
      <p:cViewPr varScale="1">
        <p:scale>
          <a:sx n="104" d="100"/>
          <a:sy n="104" d="100"/>
        </p:scale>
        <p:origin x="23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855CC-D74B-774F-A559-DACFE015AB3D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35654-E582-064D-8A2C-D57C35A60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21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C4D6A-D916-514E-BBB0-35C299AACCED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4C593-DA59-E64B-B3B9-4FBC198F5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866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4"/>
            <a:ext cx="8001000" cy="1564184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740" y="758008"/>
            <a:ext cx="670660" cy="6600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211" y="758008"/>
            <a:ext cx="1522320" cy="3830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6921" y="642762"/>
            <a:ext cx="850187" cy="8501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17831" y="642762"/>
            <a:ext cx="632636" cy="6326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938970" y="647676"/>
            <a:ext cx="789319" cy="641980"/>
          </a:xfrm>
          <a:prstGeom prst="rect">
            <a:avLst/>
          </a:prstGeom>
        </p:spPr>
      </p:pic>
      <p:pic>
        <p:nvPicPr>
          <p:cNvPr id="12" name="Picture 11" descr="intel-parallel-computing-centers-allinea-software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848" y="642762"/>
            <a:ext cx="853755" cy="6426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050357" y="642762"/>
            <a:ext cx="1042796" cy="6468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5728289" y="642762"/>
            <a:ext cx="632636" cy="63263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4" r="20900"/>
          <a:stretch/>
        </p:blipFill>
        <p:spPr>
          <a:xfrm>
            <a:off x="57811" y="3061792"/>
            <a:ext cx="883227" cy="15369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09" y="168748"/>
            <a:ext cx="89154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chemeClr val="bg1"/>
                </a:solidFill>
                <a:latin typeface="Arial" charset="0"/>
                <a:ea typeface="+mj-ea"/>
                <a:cs typeface="Clear San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15288" y="1467642"/>
            <a:ext cx="3700112" cy="4786854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latin typeface="Arial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5911" y="1465118"/>
            <a:ext cx="4639377" cy="4807666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>
            <a:normAutofit/>
          </a:bodyPr>
          <a:lstStyle>
            <a:lvl1pPr>
              <a:defRPr sz="24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A822907-8A9D-4F6B-98F6-913902AD56B5}" type="slidenum">
              <a:rPr lang="en-US" baseline="0" smtClean="0">
                <a:latin typeface="Arial" charset="0"/>
              </a:rPr>
              <a:pPr/>
              <a:t>‹#›</a:t>
            </a:fld>
            <a:endParaRPr lang="en-US" baseline="0">
              <a:latin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73" y="103112"/>
            <a:ext cx="8913813" cy="914400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1298864"/>
            <a:ext cx="8397641" cy="4967466"/>
          </a:xfrm>
        </p:spPr>
        <p:txBody>
          <a:bodyPr>
            <a:normAutofit/>
          </a:bodyPr>
          <a:lstStyle>
            <a:lvl1pPr marL="342900" indent="-342900">
              <a:buSzPct val="80000"/>
              <a:buFont typeface="LucidaGrande" charset="0"/>
              <a:buChar char="▶"/>
              <a:defRPr sz="2400" baseline="0">
                <a:latin typeface="Arial" charset="0"/>
              </a:defRPr>
            </a:lvl1pPr>
            <a:lvl2pPr marL="685800" indent="-336550">
              <a:spcBef>
                <a:spcPts val="400"/>
              </a:spcBef>
              <a:buSzPct val="80000"/>
              <a:buFont typeface="LucidaGrande" charset="0"/>
              <a:buChar char="●"/>
              <a:defRPr sz="2000" baseline="0">
                <a:latin typeface="Arial" charset="0"/>
              </a:defRPr>
            </a:lvl2pPr>
            <a:lvl3pPr marL="1035050" indent="-349250">
              <a:spcBef>
                <a:spcPts val="300"/>
              </a:spcBef>
              <a:buSzPct val="80000"/>
              <a:buFont typeface="ZapfDingbatsITC" charset="0"/>
              <a:buChar char="✦"/>
              <a:defRPr sz="2000" baseline="0">
                <a:latin typeface="Arial" charset="0"/>
              </a:defRPr>
            </a:lvl3pPr>
            <a:lvl4pPr marL="1371600" indent="-336550">
              <a:spcBef>
                <a:spcPts val="200"/>
              </a:spcBef>
              <a:buSzPct val="80000"/>
              <a:buFont typeface="ZapfDingbatsITC" charset="0"/>
              <a:buChar char="❖"/>
              <a:defRPr sz="2000" baseline="0">
                <a:latin typeface="Arial" charset="0"/>
              </a:defRPr>
            </a:lvl4pPr>
            <a:lvl5pPr marL="1720850" indent="-349250">
              <a:spcBef>
                <a:spcPts val="100"/>
              </a:spcBef>
              <a:buFont typeface="MS-Mincho" charset="-128"/>
              <a:buChar char="▻"/>
              <a:defRPr sz="2000" baseline="0">
                <a:latin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charset="0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rgbClr val="3176CB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chemeClr val="bg1"/>
                </a:solidFill>
                <a:latin typeface="arial" charset="0"/>
                <a:ea typeface="+mj-ea"/>
                <a:cs typeface="Clear San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Clear San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18" y="113503"/>
            <a:ext cx="8913813" cy="914400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55" y="1340428"/>
            <a:ext cx="4215865" cy="4925902"/>
          </a:xfrm>
        </p:spPr>
        <p:txBody>
          <a:bodyPr>
            <a:normAutofit/>
          </a:bodyPr>
          <a:lstStyle>
            <a:lvl1pPr>
              <a:defRPr sz="20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7503" y="1340428"/>
            <a:ext cx="4226310" cy="4925901"/>
          </a:xfrm>
        </p:spPr>
        <p:txBody>
          <a:bodyPr>
            <a:normAutofit/>
          </a:bodyPr>
          <a:lstStyle>
            <a:lvl1pPr>
              <a:defRPr sz="20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01" y="207170"/>
            <a:ext cx="8913813" cy="914400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308" y="2026678"/>
            <a:ext cx="4022605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 baseline="0">
                <a:latin typeface="Arial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309" y="3065929"/>
            <a:ext cx="4022605" cy="3211046"/>
          </a:xfrm>
        </p:spPr>
        <p:txBody>
          <a:bodyPr>
            <a:normAutofit/>
          </a:bodyPr>
          <a:lstStyle>
            <a:lvl1pPr>
              <a:defRPr sz="20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6748" y="2017713"/>
            <a:ext cx="4026946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 baseline="0">
                <a:latin typeface="Arial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748" y="3065929"/>
            <a:ext cx="4026946" cy="3211046"/>
          </a:xfrm>
        </p:spPr>
        <p:txBody>
          <a:bodyPr>
            <a:normAutofit/>
          </a:bodyPr>
          <a:lstStyle>
            <a:lvl1pPr>
              <a:defRPr sz="20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09" y="207021"/>
            <a:ext cx="8913813" cy="914400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19" y="189530"/>
            <a:ext cx="89154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chemeClr val="bg1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7503" y="1944886"/>
            <a:ext cx="4026191" cy="4332089"/>
          </a:xfrm>
        </p:spPr>
        <p:txBody>
          <a:bodyPr>
            <a:normAutofit/>
          </a:bodyPr>
          <a:lstStyle>
            <a:lvl1pPr>
              <a:defRPr sz="2000" baseline="0">
                <a:latin typeface="Arial" charset="0"/>
              </a:defRPr>
            </a:lvl1pPr>
            <a:lvl2pPr>
              <a:defRPr sz="2000" baseline="0">
                <a:latin typeface="Arial" charset="0"/>
              </a:defRPr>
            </a:lvl2pPr>
            <a:lvl3pPr>
              <a:defRPr sz="2000" baseline="0">
                <a:latin typeface="Arial" charset="0"/>
              </a:defRPr>
            </a:lvl3pPr>
            <a:lvl4pPr>
              <a:defRPr sz="2000" baseline="0">
                <a:latin typeface="Arial" charset="0"/>
              </a:defRPr>
            </a:lvl4pPr>
            <a:lvl5pPr>
              <a:defRPr sz="2000" baseline="0">
                <a:latin typeface="Arial" charset="0"/>
              </a:defRPr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2569" y="1298864"/>
            <a:ext cx="3566160" cy="4964776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Arial" charset="0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tiff"/><Relationship Id="rId18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baseline="0">
              <a:latin typeface="arial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681" y="200096"/>
            <a:ext cx="8913813" cy="914400"/>
          </a:xfrm>
          <a:prstGeom prst="rect">
            <a:avLst/>
          </a:prstGeo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259" y="1350818"/>
            <a:ext cx="8397641" cy="4915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80000"/>
              <a:buFont typeface="LucidaGrande" charset="0"/>
              <a:buChar char="▶"/>
            </a:pPr>
            <a:r>
              <a:rPr lang="en-US" dirty="0" smtClean="0"/>
              <a:t>Click to edit Master text styles</a:t>
            </a:r>
          </a:p>
          <a:p>
            <a:pPr marL="685800" lvl="1" indent="-336550" algn="l" defTabSz="914400" rtl="0" eaLnBrk="1" latinLnBrk="0" hangingPunct="1">
              <a:spcBef>
                <a:spcPts val="400"/>
              </a:spcBef>
              <a:buClr>
                <a:schemeClr val="accent1">
                  <a:lumMod val="50000"/>
                </a:schemeClr>
              </a:buClr>
              <a:buSzPct val="80000"/>
              <a:buFont typeface="LucidaGrande" charset="0"/>
              <a:buChar char="●"/>
            </a:pPr>
            <a:r>
              <a:rPr lang="en-US" dirty="0" smtClean="0"/>
              <a:t>Second level</a:t>
            </a:r>
          </a:p>
          <a:p>
            <a:pPr marL="1035050" lvl="2" indent="-34925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80000"/>
              <a:buFont typeface="ZapfDingbatsITC" charset="0"/>
              <a:buChar char="✦"/>
            </a:pPr>
            <a:r>
              <a:rPr lang="en-US" dirty="0" smtClean="0"/>
              <a:t>Third level</a:t>
            </a:r>
          </a:p>
          <a:p>
            <a:pPr marL="1371600" lvl="3" indent="-336550" algn="l" defTabSz="914400" rtl="0" eaLnBrk="1" latinLnBrk="0" hangingPunct="1">
              <a:spcBef>
                <a:spcPts val="200"/>
              </a:spcBef>
              <a:buClr>
                <a:schemeClr val="accent1">
                  <a:lumMod val="50000"/>
                </a:schemeClr>
              </a:buClr>
              <a:buSzPct val="80000"/>
              <a:buFont typeface="ZapfDingbatsITC" charset="0"/>
              <a:buChar char="❖"/>
            </a:pPr>
            <a:r>
              <a:rPr lang="en-US" dirty="0" smtClean="0"/>
              <a:t>Fourth level</a:t>
            </a:r>
          </a:p>
          <a:p>
            <a:pPr marL="1720850" lvl="4" indent="-349250" algn="l" defTabSz="914400" rtl="0" eaLnBrk="1" latinLnBrk="0" hangingPunct="1">
              <a:spcBef>
                <a:spcPts val="100"/>
              </a:spcBef>
              <a:buClr>
                <a:schemeClr val="accent1"/>
              </a:buClr>
              <a:buFont typeface="MS-Mincho" charset="-128"/>
              <a:buChar char="▻"/>
            </a:pPr>
            <a:r>
              <a:rPr lang="en-US" dirty="0" smtClean="0"/>
              <a:t>Fifth level</a:t>
            </a:r>
            <a:endParaRPr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baseline="0">
              <a:latin typeface="arial" charset="0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1088" y="6492875"/>
            <a:ext cx="1298863" cy="365125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arial" charset="0"/>
              </a:defRPr>
            </a:lvl1pPr>
          </a:lstStyle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46894" y="6492874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arial" charset="0"/>
              </a:defRPr>
            </a:lvl1pPr>
          </a:lstStyle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0" y="6392653"/>
            <a:ext cx="661088" cy="45373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30" y="6266330"/>
            <a:ext cx="591670" cy="5916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 baseline="0">
          <a:solidFill>
            <a:schemeClr val="bg1"/>
          </a:solidFill>
          <a:latin typeface="arial" charset="0"/>
          <a:ea typeface="+mj-ea"/>
          <a:cs typeface="Clear San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lang="en-US" sz="2400" kern="1200" baseline="0" dirty="0" smtClean="0">
          <a:solidFill>
            <a:schemeClr val="tx1">
              <a:lumMod val="65000"/>
              <a:lumOff val="35000"/>
            </a:schemeClr>
          </a:solidFill>
          <a:latin typeface="Arial" charset="0"/>
          <a:ea typeface="+mn-ea"/>
          <a:cs typeface="Clear San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2000" kern="1200" baseline="0" dirty="0" smtClean="0">
          <a:solidFill>
            <a:schemeClr val="tx1">
              <a:lumMod val="65000"/>
              <a:lumOff val="35000"/>
            </a:schemeClr>
          </a:solidFill>
          <a:latin typeface="Arial" charset="0"/>
          <a:ea typeface="+mn-ea"/>
          <a:cs typeface="Clear Sans"/>
        </a:defRPr>
      </a:lvl2pPr>
      <a:lvl3pPr marL="1377950" indent="-34290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lang="en-US" sz="2000" kern="1200" baseline="0" dirty="0" smtClean="0">
          <a:solidFill>
            <a:schemeClr val="tx1">
              <a:lumMod val="65000"/>
              <a:lumOff val="35000"/>
            </a:schemeClr>
          </a:solidFill>
          <a:latin typeface="Arial" charset="0"/>
          <a:ea typeface="+mn-ea"/>
          <a:cs typeface="Clear Sans"/>
        </a:defRPr>
      </a:lvl3pPr>
      <a:lvl4pPr marL="1035050" indent="-3492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2000" kern="1200" baseline="0" dirty="0" smtClean="0">
          <a:solidFill>
            <a:schemeClr val="tx1">
              <a:lumMod val="65000"/>
              <a:lumOff val="35000"/>
            </a:schemeClr>
          </a:solidFill>
          <a:latin typeface="Arial" charset="0"/>
          <a:ea typeface="+mn-ea"/>
          <a:cs typeface="Clear San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lang="en-US" sz="2000" kern="1200" baseline="0" dirty="0">
          <a:solidFill>
            <a:schemeClr val="tx1">
              <a:lumMod val="65000"/>
              <a:lumOff val="35000"/>
            </a:schemeClr>
          </a:solidFill>
          <a:latin typeface="Arial" charset="0"/>
          <a:ea typeface="+mn-ea"/>
          <a:cs typeface="Clear San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s.google.com/document/d/104EPbRpOC6cqCtDF4tzHLE0KSrvlL2Ic_xexiDfYtO0/edit#heading=h.2yjcsh11ae9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57087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570876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3034555"/>
            <a:ext cx="8001000" cy="2446498"/>
          </a:xfrm>
        </p:spPr>
        <p:txBody>
          <a:bodyPr>
            <a:noAutofit/>
          </a:bodyPr>
          <a:lstStyle/>
          <a:p>
            <a:endParaRPr lang="en-US" sz="1200" dirty="0" smtClean="0"/>
          </a:p>
          <a:p>
            <a:r>
              <a:rPr lang="en-US" dirty="0" smtClean="0"/>
              <a:t>Federico Carminati (CERN) for the GeantV development team</a:t>
            </a:r>
          </a:p>
          <a:p>
            <a:r>
              <a:rPr lang="en-US" sz="1200" dirty="0" err="1"/>
              <a:t>G.Amadio</a:t>
            </a:r>
            <a:r>
              <a:rPr lang="en-US" sz="1200" dirty="0"/>
              <a:t> (UNESP), </a:t>
            </a:r>
            <a:r>
              <a:rPr lang="en-US" sz="1200" dirty="0" err="1" smtClean="0"/>
              <a:t>Ananya</a:t>
            </a:r>
            <a:r>
              <a:rPr lang="en-US" sz="1200" dirty="0" smtClean="0"/>
              <a:t> </a:t>
            </a:r>
            <a:r>
              <a:rPr lang="en-US" sz="1200" dirty="0"/>
              <a:t>(CERN), </a:t>
            </a:r>
            <a:r>
              <a:rPr lang="en-US" sz="1200" dirty="0" err="1"/>
              <a:t>J.Apostolakis</a:t>
            </a:r>
            <a:r>
              <a:rPr lang="en-US" sz="1200" dirty="0"/>
              <a:t> (CERN) , </a:t>
            </a:r>
            <a:r>
              <a:rPr lang="en-US" sz="1200" dirty="0" err="1"/>
              <a:t>A.Arora</a:t>
            </a:r>
            <a:r>
              <a:rPr lang="en-US" sz="1200" dirty="0"/>
              <a:t> (CERN)</a:t>
            </a:r>
            <a:r>
              <a:rPr lang="en-US" sz="1200" dirty="0" smtClean="0"/>
              <a:t>, </a:t>
            </a:r>
            <a:r>
              <a:rPr lang="en-US" sz="1200" dirty="0" err="1" smtClean="0"/>
              <a:t>M.Bandieramonte</a:t>
            </a:r>
            <a:r>
              <a:rPr lang="en-US" sz="1200" dirty="0" smtClean="0"/>
              <a:t> </a:t>
            </a:r>
            <a:r>
              <a:rPr lang="en-US" sz="1200" dirty="0"/>
              <a:t>(CERN), </a:t>
            </a:r>
            <a:r>
              <a:rPr lang="en-US" sz="1200" dirty="0" err="1"/>
              <a:t>A.Bhattacharyya</a:t>
            </a:r>
            <a:r>
              <a:rPr lang="en-US" sz="1200" dirty="0"/>
              <a:t> (BARC) , </a:t>
            </a:r>
            <a:r>
              <a:rPr lang="en-US" sz="1200" dirty="0" err="1" smtClean="0"/>
              <a:t>S.Behera</a:t>
            </a:r>
            <a:r>
              <a:rPr lang="en-US" sz="1200" dirty="0" smtClean="0"/>
              <a:t>(BARC), </a:t>
            </a:r>
            <a:r>
              <a:rPr lang="en-US" sz="1200" dirty="0" err="1"/>
              <a:t>C.Bianchini</a:t>
            </a:r>
            <a:r>
              <a:rPr lang="en-US" sz="1200" dirty="0" smtClean="0"/>
              <a:t> </a:t>
            </a:r>
            <a:r>
              <a:rPr lang="en-US" sz="1200" dirty="0"/>
              <a:t>(UNESP), </a:t>
            </a:r>
            <a:r>
              <a:rPr lang="en-US" sz="1200" dirty="0" err="1" smtClean="0"/>
              <a:t>R.Brun</a:t>
            </a:r>
            <a:r>
              <a:rPr lang="en-US" sz="1200" dirty="0"/>
              <a:t> </a:t>
            </a:r>
            <a:r>
              <a:rPr lang="en-US" sz="1200" dirty="0" smtClean="0"/>
              <a:t>(</a:t>
            </a:r>
            <a:r>
              <a:rPr lang="en-US" sz="1200" dirty="0"/>
              <a:t>CERN), </a:t>
            </a:r>
            <a:r>
              <a:rPr lang="en-US" sz="1200" dirty="0" err="1" smtClean="0"/>
              <a:t>Ph.Canal</a:t>
            </a:r>
            <a:r>
              <a:rPr lang="en-US" sz="1200" dirty="0" smtClean="0"/>
              <a:t> </a:t>
            </a:r>
            <a:r>
              <a:rPr lang="en-US" sz="1200" dirty="0"/>
              <a:t>(FNAL), </a:t>
            </a:r>
            <a:r>
              <a:rPr lang="en-US" sz="1200" dirty="0" err="1"/>
              <a:t>F.Carminati</a:t>
            </a:r>
            <a:r>
              <a:rPr lang="en-US" sz="1200" dirty="0"/>
              <a:t> (CERN), </a:t>
            </a:r>
            <a:r>
              <a:rPr lang="en-US" sz="1200" dirty="0" err="1" smtClean="0"/>
              <a:t>G.Cosmo</a:t>
            </a:r>
            <a:r>
              <a:rPr lang="en-US" sz="1200" dirty="0" smtClean="0"/>
              <a:t>(CERN), </a:t>
            </a:r>
            <a:r>
              <a:rPr lang="en-US" sz="1200" dirty="0" err="1" smtClean="0"/>
              <a:t>L.Duhem</a:t>
            </a:r>
            <a:r>
              <a:rPr lang="en-US" sz="1200" dirty="0" smtClean="0"/>
              <a:t> </a:t>
            </a:r>
            <a:r>
              <a:rPr lang="en-US" sz="1200" dirty="0"/>
              <a:t>(intel), </a:t>
            </a:r>
            <a:r>
              <a:rPr lang="en-US" sz="1200" dirty="0" err="1"/>
              <a:t>D.Elvira</a:t>
            </a:r>
            <a:r>
              <a:rPr lang="en-US" sz="1200" dirty="0"/>
              <a:t> (FNAL)</a:t>
            </a:r>
            <a:r>
              <a:rPr lang="en-US" sz="1200" dirty="0" smtClean="0"/>
              <a:t>, </a:t>
            </a:r>
            <a:r>
              <a:rPr lang="en-US" sz="1200" dirty="0" err="1" smtClean="0"/>
              <a:t>A.Gheata</a:t>
            </a:r>
            <a:r>
              <a:rPr lang="en-US" sz="1200" dirty="0" smtClean="0"/>
              <a:t> </a:t>
            </a:r>
            <a:r>
              <a:rPr lang="en-US" sz="1200" dirty="0"/>
              <a:t>(CERN), </a:t>
            </a:r>
            <a:r>
              <a:rPr lang="en-US" sz="1200" dirty="0" err="1"/>
              <a:t>M.Gheata</a:t>
            </a:r>
            <a:r>
              <a:rPr lang="en-US" sz="1200" dirty="0"/>
              <a:t> (CERN), </a:t>
            </a:r>
            <a:r>
              <a:rPr lang="en-US" sz="1200" dirty="0" err="1"/>
              <a:t>I.Goulas</a:t>
            </a:r>
            <a:r>
              <a:rPr lang="en-US" sz="1200" dirty="0"/>
              <a:t> (CERN), </a:t>
            </a:r>
            <a:r>
              <a:rPr lang="en-US" sz="1200" dirty="0" err="1"/>
              <a:t>F.Hariri</a:t>
            </a:r>
            <a:r>
              <a:rPr lang="en-US" sz="1200" dirty="0"/>
              <a:t> (</a:t>
            </a:r>
            <a:r>
              <a:rPr lang="en-US" sz="1200" dirty="0" smtClean="0"/>
              <a:t>CERN), </a:t>
            </a:r>
            <a:r>
              <a:rPr lang="en-US" sz="1200" dirty="0" err="1" smtClean="0"/>
              <a:t>R.Iope</a:t>
            </a:r>
            <a:r>
              <a:rPr lang="en-US" sz="1200" dirty="0" smtClean="0"/>
              <a:t> </a:t>
            </a:r>
            <a:r>
              <a:rPr lang="en-US" sz="1200" dirty="0"/>
              <a:t>(UNESP), </a:t>
            </a:r>
            <a:r>
              <a:rPr lang="en-US" sz="1200" dirty="0" err="1" smtClean="0"/>
              <a:t>S.Y.Jun</a:t>
            </a:r>
            <a:r>
              <a:rPr lang="en-US" sz="1200" dirty="0"/>
              <a:t> </a:t>
            </a:r>
            <a:r>
              <a:rPr lang="en-US" sz="1200" dirty="0" smtClean="0"/>
              <a:t>(</a:t>
            </a:r>
            <a:r>
              <a:rPr lang="en-US" sz="1200" dirty="0"/>
              <a:t>FNAL), </a:t>
            </a:r>
            <a:r>
              <a:rPr lang="en-US" sz="1200" dirty="0" err="1" smtClean="0"/>
              <a:t>D.Kostantinov</a:t>
            </a:r>
            <a:r>
              <a:rPr lang="en-US" sz="1200" dirty="0" smtClean="0"/>
              <a:t> (CERN), </a:t>
            </a:r>
            <a:r>
              <a:rPr lang="en-US" sz="1200" dirty="0" err="1" smtClean="0"/>
              <a:t>H.Kumawat</a:t>
            </a:r>
            <a:r>
              <a:rPr lang="en-US" sz="1200" dirty="0" smtClean="0"/>
              <a:t> </a:t>
            </a:r>
            <a:r>
              <a:rPr lang="en-US" sz="1200" dirty="0"/>
              <a:t>(</a:t>
            </a:r>
            <a:r>
              <a:rPr lang="en-US" sz="1200" dirty="0" smtClean="0"/>
              <a:t>BARC), </a:t>
            </a:r>
            <a:r>
              <a:rPr lang="en-US" sz="1200" dirty="0" err="1" smtClean="0"/>
              <a:t>G.Lima</a:t>
            </a:r>
            <a:r>
              <a:rPr lang="en-US" sz="1200" dirty="0" smtClean="0"/>
              <a:t> </a:t>
            </a:r>
            <a:r>
              <a:rPr lang="en-US" sz="1200" dirty="0"/>
              <a:t>(FNAL), </a:t>
            </a:r>
            <a:r>
              <a:rPr lang="en-US" sz="1200" dirty="0" err="1"/>
              <a:t>A.Mohanty</a:t>
            </a:r>
            <a:r>
              <a:rPr lang="en-US" sz="1200" dirty="0"/>
              <a:t> (BARC), </a:t>
            </a:r>
            <a:r>
              <a:rPr lang="en-US" sz="1200" dirty="0" err="1"/>
              <a:t>T.Nikitina</a:t>
            </a:r>
            <a:r>
              <a:rPr lang="en-US" sz="1200" dirty="0"/>
              <a:t> (CERN), </a:t>
            </a:r>
            <a:r>
              <a:rPr lang="en-US" sz="1200" dirty="0" err="1"/>
              <a:t>M.Novak</a:t>
            </a:r>
            <a:r>
              <a:rPr lang="en-US" sz="1200" dirty="0"/>
              <a:t> (CERN)</a:t>
            </a:r>
            <a:r>
              <a:rPr lang="en-US" sz="1200" dirty="0" smtClean="0"/>
              <a:t>, </a:t>
            </a:r>
            <a:r>
              <a:rPr lang="en-US" sz="1200" dirty="0" err="1" smtClean="0"/>
              <a:t>W.Pokorski</a:t>
            </a:r>
            <a:r>
              <a:rPr lang="en-US" sz="1200" dirty="0" smtClean="0"/>
              <a:t> </a:t>
            </a:r>
            <a:r>
              <a:rPr lang="en-US" sz="1200" dirty="0"/>
              <a:t>(CERN), </a:t>
            </a:r>
            <a:r>
              <a:rPr lang="en-US" sz="1200" dirty="0" err="1"/>
              <a:t>A.Ribon</a:t>
            </a:r>
            <a:r>
              <a:rPr lang="en-US" sz="1200" dirty="0"/>
              <a:t> (CERN), </a:t>
            </a:r>
            <a:r>
              <a:rPr lang="en-US" sz="1200" dirty="0" err="1"/>
              <a:t>R.Sehgal</a:t>
            </a:r>
            <a:r>
              <a:rPr lang="en-US" sz="1200" dirty="0"/>
              <a:t> (BARC), </a:t>
            </a:r>
            <a:r>
              <a:rPr lang="en-US" sz="1200" dirty="0" err="1"/>
              <a:t>O.Shadura</a:t>
            </a:r>
            <a:r>
              <a:rPr lang="en-US" sz="1200" dirty="0"/>
              <a:t> (CERN)</a:t>
            </a:r>
            <a:r>
              <a:rPr lang="en-US" sz="1200" dirty="0" smtClean="0"/>
              <a:t>, </a:t>
            </a:r>
            <a:r>
              <a:rPr lang="en-US" sz="1200" dirty="0" err="1" smtClean="0"/>
              <a:t>S.Vallecorsa</a:t>
            </a:r>
            <a:r>
              <a:rPr lang="en-US" sz="1200" dirty="0" smtClean="0"/>
              <a:t> </a:t>
            </a:r>
            <a:r>
              <a:rPr lang="en-US" sz="1200" dirty="0"/>
              <a:t>(CERN), </a:t>
            </a:r>
            <a:r>
              <a:rPr lang="en-US" sz="1200" dirty="0" err="1"/>
              <a:t>S.Wenzel</a:t>
            </a:r>
            <a:r>
              <a:rPr lang="en-US" sz="1200" dirty="0"/>
              <a:t> (CERN), </a:t>
            </a:r>
            <a:r>
              <a:rPr lang="en-US" sz="1200" dirty="0" err="1" smtClean="0"/>
              <a:t>Y.Zhang</a:t>
            </a:r>
            <a:r>
              <a:rPr lang="en-US" sz="1200" dirty="0"/>
              <a:t> </a:t>
            </a:r>
            <a:r>
              <a:rPr lang="en-US" sz="1200" dirty="0" smtClean="0"/>
              <a:t>(CERN)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Intel Clear" panose="020B0604020203020204" pitchFamily="34" charset="0"/>
              </a:rPr>
              <a:t>GeantV – Introduction to the community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82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Meeting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panel is asked to evaluate progress and give recommendations on the following topics:</a:t>
            </a:r>
          </a:p>
          <a:p>
            <a:pPr lvl="1"/>
            <a:r>
              <a:rPr lang="en-US" dirty="0"/>
              <a:t>The degree to which the project has demonstrated it can meet its goals in a realistic application (realistic events in a realistic detector)</a:t>
            </a:r>
          </a:p>
          <a:p>
            <a:pPr lvl="1"/>
            <a:r>
              <a:rPr lang="en-US" dirty="0"/>
              <a:t>The ability of the new particle transport framework to fully exploit </a:t>
            </a:r>
            <a:r>
              <a:rPr lang="en-US" dirty="0" err="1"/>
              <a:t>parallelisation</a:t>
            </a:r>
            <a:r>
              <a:rPr lang="en-US" dirty="0"/>
              <a:t> in all its forms and to deliver a substantial performance gain as compared to the existing simulation engine, Geant4</a:t>
            </a:r>
          </a:p>
          <a:p>
            <a:pPr lvl="1"/>
            <a:r>
              <a:rPr lang="en-US" dirty="0"/>
              <a:t>The suitability of the new particle transport framework to perform fast and full simulation with the possibility of mixing the two modes in different regions of the geometrical setup and/or for different particle types and momenta,</a:t>
            </a:r>
          </a:p>
          <a:p>
            <a:pPr lvl="1"/>
            <a:r>
              <a:rPr lang="en-US" dirty="0"/>
              <a:t>The impact of any changes to the implementation of physics models that may be needed in order to achieve the stated improvements in software performance,</a:t>
            </a:r>
          </a:p>
          <a:p>
            <a:pPr lvl="1"/>
            <a:r>
              <a:rPr lang="en-US" dirty="0"/>
              <a:t>The credibility of the project plan (deliverables, timeline, and human resources) for delivering a new simulation toolkit on a timescale that matches the schedule of the experiments allowing for the time that will be needed for integrating user code and validating physics performance;</a:t>
            </a:r>
          </a:p>
          <a:p>
            <a:pPr lvl="1"/>
            <a:r>
              <a:rPr lang="en-US" dirty="0"/>
              <a:t>Assess the extent to which opportunities to leverage </a:t>
            </a:r>
            <a:r>
              <a:rPr lang="en-US" dirty="0" err="1"/>
              <a:t>GeantV</a:t>
            </a:r>
            <a:r>
              <a:rPr lang="en-US" dirty="0"/>
              <a:t> work in the near term are being sought and exploited, for example by integrating </a:t>
            </a:r>
            <a:r>
              <a:rPr lang="en-US" dirty="0" err="1"/>
              <a:t>GeantV</a:t>
            </a:r>
            <a:r>
              <a:rPr lang="en-US" dirty="0"/>
              <a:t>-directed geometry improvements in Geant4;</a:t>
            </a:r>
          </a:p>
          <a:p>
            <a:pPr lvl="1"/>
            <a:r>
              <a:rPr lang="en-US" dirty="0"/>
              <a:t>Assess whether the most important risks have been identified and whether adequate attention is being given to addressing them;</a:t>
            </a:r>
          </a:p>
          <a:p>
            <a:pPr lvl="1"/>
            <a:r>
              <a:rPr lang="en-US" dirty="0"/>
              <a:t>Assess the project's approach to ensuring experiment framework compatibility, ease of migration to </a:t>
            </a:r>
            <a:r>
              <a:rPr lang="en-US" dirty="0" err="1"/>
              <a:t>GeantV</a:t>
            </a:r>
            <a:r>
              <a:rPr lang="en-US" dirty="0"/>
              <a:t>, and interoperation of </a:t>
            </a:r>
            <a:r>
              <a:rPr lang="en-US" dirty="0" err="1"/>
              <a:t>GeantV</a:t>
            </a:r>
            <a:r>
              <a:rPr lang="en-US" dirty="0"/>
              <a:t> with other toolkits (particularly Geant4).</a:t>
            </a:r>
          </a:p>
          <a:p>
            <a:pPr lvl="1"/>
            <a:r>
              <a:rPr lang="en-US" dirty="0"/>
              <a:t>Any other comments or recommendations that the panel considers to be appropriate are welcome as well.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218" y="6081664"/>
            <a:ext cx="835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hlinkClick r:id="rId2"/>
              </a:rPr>
              <a:t>https://</a:t>
            </a:r>
            <a:r>
              <a:rPr lang="en-US" sz="1100" dirty="0" smtClean="0">
                <a:hlinkClick r:id="rId2"/>
              </a:rPr>
              <a:t>docs.google.com/document/d/104EPbRpOC6cqCtDF4tzHLE0KSrvlL2Ic_xexiDfYtO0/edit#heading=h.2yjcsh11ae9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909607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format of the meeting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27259" y="1740932"/>
            <a:ext cx="8397641" cy="4525398"/>
          </a:xfrm>
        </p:spPr>
        <p:txBody>
          <a:bodyPr/>
          <a:lstStyle/>
          <a:p>
            <a:r>
              <a:rPr lang="en-US" dirty="0" smtClean="0"/>
              <a:t>Tuesday, October 25</a:t>
            </a:r>
          </a:p>
          <a:p>
            <a:pPr lvl="1"/>
            <a:r>
              <a:rPr lang="en-US" dirty="0" smtClean="0"/>
              <a:t>Morning: Presentations</a:t>
            </a:r>
          </a:p>
          <a:p>
            <a:pPr lvl="1"/>
            <a:r>
              <a:rPr lang="en-US" dirty="0" smtClean="0"/>
              <a:t>Afternoon: Presentations</a:t>
            </a:r>
          </a:p>
          <a:p>
            <a:r>
              <a:rPr lang="en-US" dirty="0" smtClean="0"/>
              <a:t>Wednesday, October 26</a:t>
            </a:r>
          </a:p>
          <a:p>
            <a:pPr lvl="1"/>
            <a:r>
              <a:rPr lang="en-US" dirty="0" smtClean="0"/>
              <a:t>Morning: Presentation overflow and Q&amp;A</a:t>
            </a:r>
          </a:p>
          <a:p>
            <a:pPr lvl="1"/>
            <a:r>
              <a:rPr lang="en-US" dirty="0" smtClean="0"/>
              <a:t>Afternoon: possible spill-over &amp; Closed session</a:t>
            </a:r>
          </a:p>
          <a:p>
            <a:r>
              <a:rPr lang="en-US" dirty="0" smtClean="0"/>
              <a:t>Thursday</a:t>
            </a:r>
          </a:p>
          <a:p>
            <a:pPr lvl="1"/>
            <a:r>
              <a:rPr lang="en-US" dirty="0" smtClean="0"/>
              <a:t>Morning: Report from the panel</a:t>
            </a:r>
          </a:p>
          <a:p>
            <a:pPr lvl="1"/>
            <a:r>
              <a:rPr lang="en-US" dirty="0" smtClean="0"/>
              <a:t>Lunch together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C28BE-B2F8-B543-9B1E-901CC7767791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27259" y="1244057"/>
            <a:ext cx="5636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at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indico.cern.ch/event/570876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83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format of the meeting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27259" y="1740932"/>
            <a:ext cx="8397641" cy="4525398"/>
          </a:xfrm>
        </p:spPr>
        <p:txBody>
          <a:bodyPr/>
          <a:lstStyle/>
          <a:p>
            <a:r>
              <a:rPr lang="en-US" dirty="0" smtClean="0"/>
              <a:t>Tuesday, October 25</a:t>
            </a:r>
          </a:p>
          <a:p>
            <a:pPr lvl="1"/>
            <a:r>
              <a:rPr lang="en-US" dirty="0" smtClean="0"/>
              <a:t>Morning: Presentations</a:t>
            </a:r>
          </a:p>
          <a:p>
            <a:pPr lvl="1"/>
            <a:r>
              <a:rPr lang="en-US" dirty="0" smtClean="0"/>
              <a:t>Afternoon: Presentations</a:t>
            </a:r>
          </a:p>
          <a:p>
            <a:r>
              <a:rPr lang="en-US" dirty="0" smtClean="0"/>
              <a:t>Wednesday, October 26</a:t>
            </a:r>
          </a:p>
          <a:p>
            <a:pPr lvl="1"/>
            <a:r>
              <a:rPr lang="en-US" dirty="0" smtClean="0"/>
              <a:t>Morning: Presentations and Q&amp;A</a:t>
            </a:r>
          </a:p>
          <a:p>
            <a:pPr lvl="1"/>
            <a:r>
              <a:rPr lang="en-US" dirty="0" smtClean="0"/>
              <a:t>Afternoon: Closed session</a:t>
            </a:r>
          </a:p>
          <a:p>
            <a:r>
              <a:rPr lang="en-US" dirty="0" smtClean="0"/>
              <a:t>Thursday</a:t>
            </a:r>
          </a:p>
          <a:p>
            <a:pPr lvl="1"/>
            <a:r>
              <a:rPr lang="en-US" dirty="0" smtClean="0"/>
              <a:t>Morning: Report from the panel</a:t>
            </a:r>
          </a:p>
          <a:p>
            <a:pPr lvl="1"/>
            <a:r>
              <a:rPr lang="en-US" dirty="0" smtClean="0"/>
              <a:t>Lunch together</a:t>
            </a:r>
          </a:p>
          <a:p>
            <a:pPr lvl="1"/>
            <a:r>
              <a:rPr lang="en-US" dirty="0" smtClean="0"/>
              <a:t>Afternoon: Discussion with panel on feedback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C28BE-B2F8-B543-9B1E-901CC7767791}" type="slidenum">
              <a:rPr lang="en-US" smtClean="0"/>
              <a:t>4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27259" y="1244057"/>
            <a:ext cx="5636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at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indico.cern.ch</a:t>
            </a:r>
            <a:r>
              <a:rPr lang="en-US" smtClean="0">
                <a:hlinkClick r:id="rId2"/>
              </a:rPr>
              <a:t>/event/570876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12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smtClean="0"/>
              <a:t>What </a:t>
            </a:r>
            <a:r>
              <a:rPr lang="en-US" dirty="0" smtClean="0"/>
              <a:t>is our overall goal</a:t>
            </a:r>
            <a:r>
              <a:rPr dirty="0" smtClean="0"/>
              <a:t>?</a:t>
            </a:r>
            <a:endParaRPr dirty="0"/>
          </a:p>
        </p:txBody>
      </p:sp>
      <p:sp>
        <p:nvSpPr>
          <p:cNvPr id="267" name="Shape 267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1548" indent="-341548" defTabSz="349138">
              <a:spcBef>
                <a:spcPts val="1055"/>
              </a:spcBef>
              <a:defRPr sz="3230"/>
            </a:pPr>
            <a:r>
              <a:rPr dirty="0"/>
              <a:t>Develop an all-particle transport simulation software </a:t>
            </a:r>
            <a:r>
              <a:rPr dirty="0" smtClean="0"/>
              <a:t>with</a:t>
            </a:r>
            <a:r>
              <a:rPr lang="en-US" dirty="0" smtClean="0"/>
              <a:t>	</a:t>
            </a:r>
            <a:endParaRPr dirty="0"/>
          </a:p>
          <a:p>
            <a:pPr marL="607197" lvl="1" indent="-341548" defTabSz="349138">
              <a:spcBef>
                <a:spcPts val="2109"/>
              </a:spcBef>
              <a:defRPr sz="3230"/>
            </a:pPr>
            <a:r>
              <a:rPr lang="en-US" dirty="0" smtClean="0"/>
              <a:t>Optimized GEANT4 or </a:t>
            </a:r>
            <a:r>
              <a:rPr lang="en-US" dirty="0"/>
              <a:t>new improved (where </a:t>
            </a:r>
            <a:r>
              <a:rPr lang="en-US" dirty="0" smtClean="0"/>
              <a:t>appropriate) physics </a:t>
            </a:r>
            <a:r>
              <a:rPr lang="en-US" dirty="0"/>
              <a:t>models</a:t>
            </a:r>
            <a:endParaRPr dirty="0" smtClean="0"/>
          </a:p>
          <a:p>
            <a:pPr marL="607197" lvl="1" indent="-341548" defTabSz="349138">
              <a:spcBef>
                <a:spcPts val="2109"/>
              </a:spcBef>
              <a:defRPr sz="3230"/>
            </a:pPr>
            <a:r>
              <a:rPr dirty="0" smtClean="0"/>
              <a:t>A performance between 2 and 5 times greater than G</a:t>
            </a:r>
            <a:r>
              <a:rPr lang="en-US" dirty="0" smtClean="0"/>
              <a:t>EANT</a:t>
            </a:r>
            <a:r>
              <a:rPr dirty="0" smtClean="0"/>
              <a:t>4</a:t>
            </a:r>
          </a:p>
          <a:p>
            <a:pPr marL="607197" lvl="1" indent="-341548" defTabSz="349138">
              <a:spcBef>
                <a:spcPts val="2109"/>
              </a:spcBef>
              <a:defRPr sz="3230"/>
            </a:pPr>
            <a:r>
              <a:rPr dirty="0" smtClean="0"/>
              <a:t>Full </a:t>
            </a:r>
            <a:r>
              <a:rPr dirty="0"/>
              <a:t>simulation and various options for fast </a:t>
            </a:r>
            <a:r>
              <a:rPr dirty="0" smtClean="0"/>
              <a:t>simulation</a:t>
            </a:r>
            <a:r>
              <a:rPr lang="en-US" dirty="0" smtClean="0"/>
              <a:t> seamlessly integrated</a:t>
            </a:r>
            <a:endParaRPr dirty="0"/>
          </a:p>
          <a:p>
            <a:pPr marL="607197" lvl="1" indent="-341548" defTabSz="349138">
              <a:spcBef>
                <a:spcPts val="2109"/>
              </a:spcBef>
              <a:defRPr sz="3230"/>
            </a:pPr>
            <a:r>
              <a:rPr dirty="0"/>
              <a:t>Portable on different architectures, including accelerators (</a:t>
            </a:r>
            <a:r>
              <a:rPr dirty="0" smtClean="0"/>
              <a:t>GPUs</a:t>
            </a:r>
            <a:r>
              <a:rPr lang="en-US" dirty="0" smtClean="0"/>
              <a:t>, </a:t>
            </a:r>
            <a:r>
              <a:rPr dirty="0" smtClean="0"/>
              <a:t>Xeon Phi’s</a:t>
            </a:r>
            <a:r>
              <a:rPr lang="en-US" dirty="0" smtClean="0"/>
              <a:t> &amp; more if affinity</a:t>
            </a:r>
            <a:r>
              <a:rPr dirty="0" smtClean="0"/>
              <a:t>)</a:t>
            </a:r>
            <a:endParaRPr dirty="0"/>
          </a:p>
          <a:p>
            <a:pPr marL="341548" indent="-341548" defTabSz="349138">
              <a:spcBef>
                <a:spcPts val="1055"/>
              </a:spcBef>
              <a:defRPr sz="3230"/>
            </a:pPr>
            <a:r>
              <a:rPr dirty="0"/>
              <a:t>Understand the limiting factors for a one-order-of-magnitude (10x) improvement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268" name="Shape 26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9728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00">
        <p15:prstTrans prst="peelOff" invX="1"/>
      </p:transition>
    </mc:Choice>
    <mc:Choice xmlns="" xmlns:p14="http://schemas.microsoft.com/office/powerpoint/2010/main" Requires="p14">
      <p:transition spd="slow" advClick="1" p14:dur="1200">
        <p:wipe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will show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Short history and rationale for the project</a:t>
            </a:r>
          </a:p>
          <a:p>
            <a:r>
              <a:rPr lang="en-US" dirty="0" smtClean="0"/>
              <a:t>Current status &amp; results of the various activities </a:t>
            </a:r>
          </a:p>
          <a:p>
            <a:r>
              <a:rPr lang="en-US" dirty="0" smtClean="0"/>
              <a:t>Future perspectives &amp; open questions</a:t>
            </a:r>
            <a:endParaRPr lang="en-US" dirty="0"/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IMPORTANT REMARK</a:t>
            </a:r>
          </a:p>
          <a:p>
            <a:r>
              <a:rPr lang="en-US" dirty="0" smtClean="0"/>
              <a:t>No decision is cast in stone</a:t>
            </a:r>
          </a:p>
          <a:p>
            <a:pPr lvl="1"/>
            <a:r>
              <a:rPr lang="en-US" dirty="0" smtClean="0"/>
              <a:t>This is just the best we could do </a:t>
            </a:r>
          </a:p>
          <a:p>
            <a:r>
              <a:rPr lang="en-US" dirty="0" smtClean="0"/>
              <a:t>If you do not agree with us and have good ideas, they are </a:t>
            </a:r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WELCOME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863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would like to hear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Compliments of course </a:t>
            </a:r>
            <a:r>
              <a:rPr lang="en-US" dirty="0" smtClean="0">
                <a:sym typeface="Wingdings"/>
              </a:rPr>
              <a:t> </a:t>
            </a:r>
            <a:endParaRPr lang="en-US" dirty="0" smtClean="0"/>
          </a:p>
          <a:p>
            <a:r>
              <a:rPr lang="en-US" dirty="0"/>
              <a:t>Your suggestions on how best to </a:t>
            </a:r>
            <a:r>
              <a:rPr lang="en-US" dirty="0" smtClean="0"/>
              <a:t>proceed and what we are missing</a:t>
            </a:r>
            <a:endParaRPr lang="en-US" dirty="0"/>
          </a:p>
          <a:p>
            <a:r>
              <a:rPr lang="en-US" dirty="0" smtClean="0"/>
              <a:t>How HSF could help us to engage the community at large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3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51" y="2471351"/>
            <a:ext cx="7868510" cy="160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864713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38066</TotalTime>
  <Words>641</Words>
  <Application>Microsoft Macintosh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1</vt:i4>
      </vt:variant>
    </vt:vector>
  </HeadingPairs>
  <TitlesOfParts>
    <vt:vector size="21" baseType="lpstr">
      <vt:lpstr>arial</vt:lpstr>
      <vt:lpstr>arial</vt:lpstr>
      <vt:lpstr>Calibri</vt:lpstr>
      <vt:lpstr>Century Gothic</vt:lpstr>
      <vt:lpstr>Clear Sans</vt:lpstr>
      <vt:lpstr>Intel Clear</vt:lpstr>
      <vt:lpstr>LucidaGrande</vt:lpstr>
      <vt:lpstr>MS-Mincho</vt:lpstr>
      <vt:lpstr>Wingdings</vt:lpstr>
      <vt:lpstr>Wingdings 2</vt:lpstr>
      <vt:lpstr>ZapfDingbatsITC</vt:lpstr>
      <vt:lpstr>Perception</vt:lpstr>
      <vt:lpstr>GeantV – Introduction to the community meeting</vt:lpstr>
      <vt:lpstr>Community Meeting Charge</vt:lpstr>
      <vt:lpstr>Proposed format of the meeting</vt:lpstr>
      <vt:lpstr>Proposed format of the meeting</vt:lpstr>
      <vt:lpstr>What is our overall goal?</vt:lpstr>
      <vt:lpstr>What we will show you</vt:lpstr>
      <vt:lpstr>What we would like to hear</vt:lpstr>
      <vt:lpstr>PowerPoint Presentation</vt:lpstr>
      <vt:lpstr>Scheduler</vt:lpstr>
    </vt:vector>
  </TitlesOfParts>
  <Company>CERN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Gheata Andrei</dc:creator>
  <cp:lastModifiedBy>Federico Carminati</cp:lastModifiedBy>
  <cp:revision>404</cp:revision>
  <cp:lastPrinted>2016-03-28T19:54:45Z</cp:lastPrinted>
  <dcterms:created xsi:type="dcterms:W3CDTF">2015-10-21T20:00:52Z</dcterms:created>
  <dcterms:modified xsi:type="dcterms:W3CDTF">2016-10-24T16:27:40Z</dcterms:modified>
</cp:coreProperties>
</file>