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8" r:id="rId3"/>
    <p:sldId id="259" r:id="rId4"/>
    <p:sldId id="274" r:id="rId5"/>
    <p:sldId id="266" r:id="rId6"/>
    <p:sldId id="324" r:id="rId7"/>
    <p:sldId id="261" r:id="rId8"/>
    <p:sldId id="263" r:id="rId9"/>
    <p:sldId id="269" r:id="rId10"/>
    <p:sldId id="270" r:id="rId11"/>
    <p:sldId id="273" r:id="rId12"/>
    <p:sldId id="275" r:id="rId13"/>
    <p:sldId id="271" r:id="rId14"/>
    <p:sldId id="272" r:id="rId15"/>
    <p:sldId id="309" r:id="rId16"/>
    <p:sldId id="310" r:id="rId17"/>
    <p:sldId id="283" r:id="rId18"/>
    <p:sldId id="267" r:id="rId19"/>
    <p:sldId id="302" r:id="rId20"/>
    <p:sldId id="268" r:id="rId21"/>
    <p:sldId id="306" r:id="rId22"/>
    <p:sldId id="303" r:id="rId23"/>
    <p:sldId id="300" r:id="rId24"/>
    <p:sldId id="281" r:id="rId25"/>
    <p:sldId id="279" r:id="rId26"/>
    <p:sldId id="285" r:id="rId27"/>
    <p:sldId id="284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08" r:id="rId42"/>
  </p:sldIdLst>
  <p:sldSz cx="9144000" cy="6858000" type="screen4x3"/>
  <p:notesSz cx="6858000" cy="9144000"/>
  <p:custShowLst>
    <p:custShow name="Scheduler" id="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CB3"/>
    <a:srgbClr val="60C706"/>
    <a:srgbClr val="0096FF"/>
    <a:srgbClr val="B516B7"/>
    <a:srgbClr val="39FF16"/>
    <a:srgbClr val="3176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86"/>
    <p:restoredTop sz="86458"/>
  </p:normalViewPr>
  <p:slideViewPr>
    <p:cSldViewPr snapToGrid="0" snapToObjects="1">
      <p:cViewPr>
        <p:scale>
          <a:sx n="100" d="100"/>
          <a:sy n="100" d="100"/>
        </p:scale>
        <p:origin x="68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\\localhost\Users\agheata\Desktop\testbasketiz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AOS </a:t>
            </a:r>
            <a:r>
              <a:rPr lang="en-US" sz="900" dirty="0" err="1"/>
              <a:t>basketizer</a:t>
            </a:r>
            <a:r>
              <a:rPr lang="en-US" sz="900" dirty="0"/>
              <a:t>, data chopping workload</a:t>
            </a:r>
          </a:p>
          <a:p>
            <a:pPr>
              <a:defRPr sz="900"/>
            </a:pPr>
            <a:r>
              <a:rPr lang="en-US" sz="900" dirty="0" smtClean="0"/>
              <a:t>load=35 x time per track</a:t>
            </a:r>
            <a:endParaRPr lang="en-US" sz="900" dirty="0"/>
          </a:p>
        </c:rich>
      </c:tx>
      <c:layout>
        <c:manualLayout>
          <c:xMode val="edge"/>
          <c:yMode val="edge"/>
          <c:x val="0.170885039370079"/>
          <c:y val="0.01934961672142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7923172195163"/>
          <c:y val="0.0507042253521127"/>
          <c:w val="0.802828100032728"/>
          <c:h val="0.891981368526117"/>
        </c:manualLayout>
      </c:layout>
      <c:scatterChart>
        <c:scatterStyle val="lineMarker"/>
        <c:varyColors val="0"/>
        <c:ser>
          <c:idx val="0"/>
          <c:order val="0"/>
          <c:tx>
            <c:v>load=35</c:v>
          </c:tx>
          <c:spPr>
            <a:ln w="9525" cap="flat" cmpd="sng" algn="ctr">
              <a:solidFill>
                <a:schemeClr val="accent1">
                  <a:alpha val="70000"/>
                </a:schemeClr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tint val="50000"/>
                      <a:satMod val="300000"/>
                    </a:schemeClr>
                  </a:gs>
                  <a:gs pos="35000">
                    <a:schemeClr val="accent1">
                      <a:tint val="37000"/>
                      <a:satMod val="300000"/>
                    </a:schemeClr>
                  </a:gs>
                  <a:gs pos="100000">
                    <a:schemeClr val="accent1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'testBasket '!$A$23:$A$31</c:f>
              <c:numCache>
                <c:formatCode>General</c:formatCode>
                <c:ptCount val="9"/>
                <c:pt idx="0">
                  <c:v>1.0</c:v>
                </c:pt>
                <c:pt idx="1">
                  <c:v>2.0</c:v>
                </c:pt>
                <c:pt idx="2">
                  <c:v>4.0</c:v>
                </c:pt>
                <c:pt idx="3">
                  <c:v>8.0</c:v>
                </c:pt>
                <c:pt idx="4">
                  <c:v>16.0</c:v>
                </c:pt>
                <c:pt idx="5">
                  <c:v>32.0</c:v>
                </c:pt>
                <c:pt idx="6">
                  <c:v>64.0</c:v>
                </c:pt>
                <c:pt idx="7">
                  <c:v>128.0</c:v>
                </c:pt>
                <c:pt idx="8">
                  <c:v>256.0</c:v>
                </c:pt>
              </c:numCache>
            </c:numRef>
          </c:xVal>
          <c:yVal>
            <c:numRef>
              <c:f>'testBasket '!$B$23:$B$31</c:f>
              <c:numCache>
                <c:formatCode>General</c:formatCode>
                <c:ptCount val="9"/>
                <c:pt idx="0">
                  <c:v>1.0</c:v>
                </c:pt>
                <c:pt idx="1">
                  <c:v>1.999867549668874</c:v>
                </c:pt>
                <c:pt idx="2">
                  <c:v>3.994444444444444</c:v>
                </c:pt>
                <c:pt idx="3">
                  <c:v>7.921825813221407</c:v>
                </c:pt>
                <c:pt idx="4">
                  <c:v>15.66286307053942</c:v>
                </c:pt>
                <c:pt idx="5">
                  <c:v>30.198</c:v>
                </c:pt>
                <c:pt idx="6">
                  <c:v>48.86407766990283</c:v>
                </c:pt>
                <c:pt idx="7">
                  <c:v>71.22169811320754</c:v>
                </c:pt>
                <c:pt idx="8">
                  <c:v>90.9578313253012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97643664"/>
        <c:axId val="-1327609344"/>
      </c:scatterChart>
      <c:valAx>
        <c:axId val="-1197643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b" anchorCtr="0"/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#threads</a:t>
                </a:r>
              </a:p>
            </c:rich>
          </c:tx>
          <c:layout>
            <c:manualLayout>
              <c:xMode val="edge"/>
              <c:yMode val="edge"/>
              <c:x val="0.840229525201565"/>
              <c:y val="0.8644701721606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b" anchorCtr="0"/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27609344"/>
        <c:crosses val="autoZero"/>
        <c:crossBetween val="midCat"/>
      </c:valAx>
      <c:valAx>
        <c:axId val="-1327609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Speed-up</a:t>
                </a:r>
              </a:p>
            </c:rich>
          </c:tx>
          <c:layout>
            <c:manualLayout>
              <c:xMode val="edge"/>
              <c:yMode val="edge"/>
              <c:x val="0.129275389512481"/>
              <c:y val="0.03737066133409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97643664"/>
        <c:crosses val="autoZero"/>
        <c:crossBetween val="midCat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>
                <a:alpha val="0"/>
              </a:schemeClr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/>
    <cs:effectRef idx="1"/>
    <cs:fontRef idx="minor">
      <a:schemeClr val="dk1"/>
    </cs:fontRef>
    <cs:spPr>
      <a:ln w="9525" cap="flat" cmpd="sng" algn="ctr">
        <a:solidFill>
          <a:schemeClr val="phClr">
            <a:alpha val="70000"/>
          </a:schemeClr>
        </a:solidFill>
        <a:prstDash val="sysDot"/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rnd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0" baseline="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>
              <a:alpha val="0"/>
            </a:schemeClr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5000"/>
            <a:lumOff val="75000"/>
          </a:schemeClr>
        </a:solidFill>
        <a:round/>
      </a:ln>
    </cs:spPr>
    <cs:defRPr sz="900" kern="1200" spc="0" baseline="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855CC-D74B-774F-A559-DACFE015AB3D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35654-E582-064D-8A2C-D57C35A60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21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C4D6A-D916-514E-BBB0-35C299AACCED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4C593-DA59-E64B-B3B9-4FBC198F5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866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86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450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68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3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components of the system</a:t>
            </a:r>
            <a:r>
              <a:rPr lang="en-US" baseline="0" dirty="0" smtClean="0"/>
              <a:t> in the form of an overview. </a:t>
            </a:r>
            <a:r>
              <a:rPr lang="en-US" baseline="0" dirty="0" smtClean="0"/>
              <a:t>Several bits and pieces of the initial prototype that grew-up in different phases of the project and now are making up a more coherent framework.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7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have mainly focused in the R&amp;D phase on demonstrating performance,</a:t>
            </a:r>
            <a:r>
              <a:rPr lang="en-US" baseline="0" dirty="0" smtClean="0"/>
              <a:t> so the interfaces in </a:t>
            </a:r>
            <a:r>
              <a:rPr lang="en-US" baseline="0" dirty="0" err="1" smtClean="0"/>
              <a:t>GeantV</a:t>
            </a:r>
            <a:r>
              <a:rPr lang="en-US" baseline="0" dirty="0" smtClean="0"/>
              <a:t> are in the “infancy” stage, providing only the minimum required by the prototype.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0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core of </a:t>
            </a:r>
            <a:r>
              <a:rPr lang="en-US" dirty="0" err="1" smtClean="0"/>
              <a:t>GeantV</a:t>
            </a:r>
            <a:r>
              <a:rPr lang="en-US" dirty="0" smtClean="0"/>
              <a:t> is the track propagator. This is composed by a workload manager, taking as input a basket of tracks in the same logical</a:t>
            </a:r>
            <a:r>
              <a:rPr lang="en-US" baseline="0" dirty="0" smtClean="0"/>
              <a:t> volume and calling the geometry and physics methods required to perform a “multi-particle” step, plus a scheduler, doing the filtering and </a:t>
            </a:r>
            <a:r>
              <a:rPr lang="en-US" baseline="0" dirty="0" err="1" smtClean="0"/>
              <a:t>basketizing</a:t>
            </a:r>
            <a:r>
              <a:rPr lang="en-US" baseline="0" dirty="0" smtClean="0"/>
              <a:t> of tracks coming from transport into vectors of tracks grouped by geometry or physics locality criteria. The work is balanced by a concurrent queue shared by many </a:t>
            </a:r>
            <a:r>
              <a:rPr lang="en-US" baseline="0" dirty="0" smtClean="0"/>
              <a:t>workers.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82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baseline="0" dirty="0" smtClean="0"/>
              <a:t> fast sim approach can be looked as specialized filters inserted in the </a:t>
            </a:r>
            <a:r>
              <a:rPr lang="en-US" baseline="0" dirty="0" err="1" smtClean="0"/>
              <a:t>MCtruth</a:t>
            </a:r>
            <a:r>
              <a:rPr lang="en-US" baseline="0" dirty="0" smtClean="0"/>
              <a:t> tracks data stream, using parameterized geometry and/or tracking and/or detector response to generate shortcuts to other data streams (e.g. reconstruction). Having access to both </a:t>
            </a:r>
            <a:r>
              <a:rPr lang="en-US" baseline="0" dirty="0" err="1" smtClean="0"/>
              <a:t>MCtruth</a:t>
            </a:r>
            <a:r>
              <a:rPr lang="en-US" baseline="0" dirty="0" smtClean="0"/>
              <a:t> and response functions from the user application (</a:t>
            </a:r>
            <a:r>
              <a:rPr lang="en-US" baseline="0" dirty="0" err="1" smtClean="0"/>
              <a:t>reco</a:t>
            </a:r>
            <a:r>
              <a:rPr lang="en-US" baseline="0" dirty="0" smtClean="0"/>
              <a:t>/analysis) the framework may also be used to construct parameterizations for some common use cases.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52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the primitives</a:t>
            </a:r>
            <a:r>
              <a:rPr lang="en-US" baseline="0" dirty="0" smtClean="0"/>
              <a:t> </a:t>
            </a:r>
            <a:r>
              <a:rPr lang="en-US" dirty="0" smtClean="0"/>
              <a:t>implementation, we have tried using existing libraries such as Boost and TBB. Chosen own implementation for most structure, due to their</a:t>
            </a:r>
            <a:r>
              <a:rPr lang="en-US" baseline="0" dirty="0" smtClean="0"/>
              <a:t> specialization (hard to find an efficient concurrent ‘</a:t>
            </a:r>
            <a:r>
              <a:rPr lang="en-US" baseline="0" dirty="0" err="1" smtClean="0"/>
              <a:t>basketizer</a:t>
            </a:r>
            <a:r>
              <a:rPr lang="en-US" baseline="0" dirty="0" smtClean="0"/>
              <a:t>’ around). We used C++11 features for dealing with lock-free </a:t>
            </a:r>
            <a:r>
              <a:rPr lang="en-US" baseline="0" dirty="0" err="1" smtClean="0"/>
              <a:t>progrmming</a:t>
            </a:r>
            <a:r>
              <a:rPr lang="en-US" baseline="0" dirty="0" smtClean="0"/>
              <a:t>, rather than existing libraries.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37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SOA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basketizer</a:t>
            </a:r>
            <a:r>
              <a:rPr lang="en-US" baseline="0" dirty="0" smtClean="0"/>
              <a:t> getting a max speed-up of ~20. AOS-&gt;SOA </a:t>
            </a:r>
            <a:r>
              <a:rPr lang="en-US" baseline="0" dirty="0" err="1" smtClean="0"/>
              <a:t>coversion</a:t>
            </a:r>
            <a:r>
              <a:rPr lang="en-US" baseline="0" dirty="0" smtClean="0"/>
              <a:t> done only when needing to dispatch data to geometry/physics, and ONLY for the required fields. We consider using HW to help this operation in future.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0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mentioned, the current version of interfaces</a:t>
            </a:r>
            <a:r>
              <a:rPr lang="en-US" baseline="0" dirty="0" smtClean="0"/>
              <a:t> is in embryonic form, to be extended. </a:t>
            </a:r>
            <a:r>
              <a:rPr lang="en-US" dirty="0" err="1" smtClean="0"/>
              <a:t>StepManager</a:t>
            </a:r>
            <a:r>
              <a:rPr lang="en-US" dirty="0" smtClean="0"/>
              <a:t>() is equivalent to </a:t>
            </a:r>
            <a:r>
              <a:rPr lang="en-US" dirty="0" err="1" smtClean="0"/>
              <a:t>SteppingAction</a:t>
            </a:r>
            <a:r>
              <a:rPr lang="en-US" dirty="0" smtClean="0"/>
              <a:t>()</a:t>
            </a:r>
            <a:r>
              <a:rPr lang="en-US" baseline="0" dirty="0" smtClean="0"/>
              <a:t> in Geant4 language. TBB task mode interacting with user application was recently introduced, will be presented in detail in the concurrency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1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TaskData</a:t>
            </a:r>
            <a:r>
              <a:rPr lang="en-US" dirty="0" smtClean="0"/>
              <a:t> is a fundamental concurrency concept minimizing the state to be handled concurrently,</a:t>
            </a:r>
            <a:r>
              <a:rPr lang="en-US" baseline="0" dirty="0" smtClean="0"/>
              <a:t> by just percolating it via interfaces. Task data is unique per thread in the static thread approach of </a:t>
            </a:r>
            <a:r>
              <a:rPr lang="en-US" baseline="0" dirty="0" err="1" smtClean="0"/>
              <a:t>GeantV</a:t>
            </a:r>
            <a:r>
              <a:rPr lang="en-US" baseline="0" dirty="0" smtClean="0"/>
              <a:t>, or percolated hierarchically in its task-based 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01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tif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4"/>
            <a:ext cx="8001000" cy="1194546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740" y="758008"/>
            <a:ext cx="670660" cy="660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211" y="758008"/>
            <a:ext cx="1522320" cy="3830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6921" y="642762"/>
            <a:ext cx="850187" cy="8501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17831" y="642762"/>
            <a:ext cx="632636" cy="632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938970" y="647676"/>
            <a:ext cx="789319" cy="641980"/>
          </a:xfrm>
          <a:prstGeom prst="rect">
            <a:avLst/>
          </a:prstGeom>
        </p:spPr>
      </p:pic>
      <p:pic>
        <p:nvPicPr>
          <p:cNvPr id="12" name="Picture 11" descr="intel-parallel-computing-centers-allinea-software.png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848" y="642762"/>
            <a:ext cx="853755" cy="6426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050357" y="642762"/>
            <a:ext cx="1042796" cy="646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728289" y="642762"/>
            <a:ext cx="632636" cy="6326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7036" y="3129512"/>
            <a:ext cx="703126" cy="12138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Clear Sans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15288" y="2048256"/>
            <a:ext cx="3700112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911" y="2048256"/>
            <a:ext cx="4639377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r>
              <a:rPr lang="en-US" smtClean="0"/>
              <a:t>geant-dev@cern.ch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Intel Clear Headline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5613" y="1604434"/>
            <a:ext cx="8228012" cy="4567767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71C5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24pt Intel Clear body text</a:t>
            </a:r>
          </a:p>
          <a:p>
            <a:pPr lvl="1"/>
            <a:r>
              <a:rPr lang="en-US" dirty="0" smtClean="0"/>
              <a:t>20pt Intel Clear bullet one</a:t>
            </a:r>
          </a:p>
          <a:p>
            <a:pPr lvl="2"/>
            <a:r>
              <a:rPr lang="en-US" dirty="0" smtClean="0"/>
              <a:t>18pt Intel Clear sub-bullet</a:t>
            </a:r>
          </a:p>
          <a:p>
            <a:pPr lvl="3"/>
            <a:r>
              <a:rPr lang="en-US" dirty="0" smtClean="0"/>
              <a:t>16pt Intel Clear fourth level</a:t>
            </a:r>
          </a:p>
          <a:p>
            <a:pPr lvl="4"/>
            <a:r>
              <a:rPr lang="en-US" dirty="0" smtClean="0"/>
              <a:t>14pt Intel Clear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05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rgbClr val="3176CB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Clear Sans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55" y="1867300"/>
            <a:ext cx="4215865" cy="4581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7503" y="1867301"/>
            <a:ext cx="4226310" cy="458162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308" y="2026678"/>
            <a:ext cx="4022605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309" y="3065929"/>
            <a:ext cx="4022605" cy="321104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6748" y="2017713"/>
            <a:ext cx="4026946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748" y="3065929"/>
            <a:ext cx="4026946" cy="321104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503" y="2590800"/>
            <a:ext cx="4026191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2569" y="2039112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99303"/>
            <a:ext cx="8913813" cy="914400"/>
          </a:xfrm>
          <a:prstGeom prst="rect">
            <a:avLst/>
          </a:prstGeo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259" y="2046112"/>
            <a:ext cx="8397641" cy="4220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defRPr>
            </a:lvl1pPr>
          </a:lstStyle>
          <a:p>
            <a:r>
              <a:rPr lang="en-US" dirty="0" smtClean="0"/>
              <a:t>October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defRPr>
            </a:lvl1pPr>
          </a:lstStyle>
          <a:p>
            <a:r>
              <a:rPr lang="en-US" dirty="0" err="1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80" r:id="rId16"/>
  </p:sldLayoutIdLst>
  <p:hf hdr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Clear Sans"/>
          <a:ea typeface="+mj-ea"/>
          <a:cs typeface="Clear San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tiff"/><Relationship Id="rId3" Type="http://schemas.openxmlformats.org/officeDocument/2006/relationships/image" Target="../media/image12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tiff"/><Relationship Id="rId3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7" Type="http://schemas.openxmlformats.org/officeDocument/2006/relationships/image" Target="../media/image20.emf"/><Relationship Id="rId8" Type="http://schemas.openxmlformats.org/officeDocument/2006/relationships/image" Target="../media/image21.emf"/><Relationship Id="rId9" Type="http://schemas.openxmlformats.org/officeDocument/2006/relationships/image" Target="../media/image22.png"/><Relationship Id="rId10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tiff"/><Relationship Id="rId3" Type="http://schemas.openxmlformats.org/officeDocument/2006/relationships/image" Target="../media/image29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3034555"/>
            <a:ext cx="8001000" cy="1446005"/>
          </a:xfrm>
        </p:spPr>
        <p:txBody>
          <a:bodyPr>
            <a:noAutofit/>
          </a:bodyPr>
          <a:lstStyle/>
          <a:p>
            <a:endParaRPr lang="en-US" sz="1200" dirty="0" smtClean="0"/>
          </a:p>
          <a:p>
            <a:r>
              <a:rPr lang="en-US" dirty="0" smtClean="0"/>
              <a:t>Andrei </a:t>
            </a:r>
            <a:r>
              <a:rPr lang="en-US" dirty="0" err="1" smtClean="0"/>
              <a:t>Gheata</a:t>
            </a:r>
            <a:r>
              <a:rPr lang="en-US" dirty="0" smtClean="0"/>
              <a:t> and Alberto </a:t>
            </a:r>
            <a:r>
              <a:rPr lang="en-US" dirty="0" err="1" smtClean="0"/>
              <a:t>Ribon</a:t>
            </a:r>
            <a:r>
              <a:rPr lang="en-US" dirty="0" smtClean="0"/>
              <a:t> (CERN) for the GeantV development team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lear Sans" charset="0"/>
                <a:ea typeface="Clear Sans" charset="0"/>
                <a:cs typeface="Clear Sans" charset="0"/>
              </a:rPr>
              <a:t>GeantV – Structure and interfaces</a:t>
            </a:r>
            <a:endParaRPr lang="en-US" dirty="0">
              <a:latin typeface="Clear Sans" charset="0"/>
              <a:ea typeface="Clear Sans" charset="0"/>
              <a:cs typeface="Clear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82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GeantPropagator</a:t>
            </a:r>
            <a:r>
              <a:rPr lang="en-US" dirty="0" smtClean="0"/>
              <a:t> – class controlling the </a:t>
            </a:r>
            <a:r>
              <a:rPr lang="en-US" dirty="0" err="1" smtClean="0"/>
              <a:t>GeantV</a:t>
            </a:r>
            <a:r>
              <a:rPr lang="en-US" dirty="0" smtClean="0"/>
              <a:t> transport core</a:t>
            </a:r>
          </a:p>
          <a:p>
            <a:pPr lvl="1"/>
            <a:r>
              <a:rPr lang="en-US" dirty="0" smtClean="0"/>
              <a:t>Work queue + </a:t>
            </a:r>
            <a:r>
              <a:rPr lang="en-US" dirty="0" err="1" smtClean="0"/>
              <a:t>WorkloadManager</a:t>
            </a:r>
            <a:r>
              <a:rPr lang="en-US" dirty="0" smtClean="0"/>
              <a:t> + Scheduler</a:t>
            </a:r>
          </a:p>
          <a:p>
            <a:pPr lvl="1"/>
            <a:r>
              <a:rPr lang="en-US" dirty="0" smtClean="0"/>
              <a:t>Steering a fixed number of co-operating working threads</a:t>
            </a:r>
          </a:p>
          <a:p>
            <a:pPr lvl="1"/>
            <a:r>
              <a:rPr lang="en-US" dirty="0" smtClean="0"/>
              <a:t>Re-designed to handle a part of the machine’s hardware</a:t>
            </a:r>
          </a:p>
          <a:p>
            <a:pPr lvl="2"/>
            <a:r>
              <a:rPr lang="en-US" dirty="0" smtClean="0"/>
              <a:t>A cluster of threads on the same processor</a:t>
            </a:r>
          </a:p>
          <a:p>
            <a:pPr lvl="2"/>
            <a:r>
              <a:rPr lang="en-US" dirty="0" smtClean="0"/>
              <a:t>NUMA-aware, using knowledge of the HW threads pinning/ memory partitioning – under development</a:t>
            </a:r>
          </a:p>
          <a:p>
            <a:r>
              <a:rPr lang="en-US" dirty="0" err="1" smtClean="0"/>
              <a:t>GeantV</a:t>
            </a:r>
            <a:r>
              <a:rPr lang="en-US" dirty="0" smtClean="0"/>
              <a:t> can fill a machine with one or more propagators</a:t>
            </a:r>
          </a:p>
          <a:p>
            <a:pPr lvl="1"/>
            <a:r>
              <a:rPr lang="en-US" dirty="0" smtClean="0"/>
              <a:t>The objective is to increase data/processing locality and cut down contention</a:t>
            </a:r>
          </a:p>
          <a:p>
            <a:r>
              <a:rPr lang="en-US" dirty="0" smtClean="0"/>
              <a:t>Propagators handle their own basket queues and generally work standalone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hen propagators are detected to become idle, their work queue is fed by the run manager from the “wealthy” ones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9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1602314" y="2584450"/>
            <a:ext cx="984251" cy="29315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050" dirty="0"/>
          </a:p>
        </p:txBody>
      </p:sp>
      <p:sp>
        <p:nvSpPr>
          <p:cNvPr id="57" name="Rectangle 56"/>
          <p:cNvSpPr/>
          <p:nvPr/>
        </p:nvSpPr>
        <p:spPr>
          <a:xfrm>
            <a:off x="1449914" y="2432050"/>
            <a:ext cx="984251" cy="29315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050" dirty="0"/>
          </a:p>
        </p:txBody>
      </p:sp>
      <p:sp>
        <p:nvSpPr>
          <p:cNvPr id="55" name="Rectangle 54"/>
          <p:cNvSpPr/>
          <p:nvPr/>
        </p:nvSpPr>
        <p:spPr>
          <a:xfrm>
            <a:off x="1297514" y="2279650"/>
            <a:ext cx="984251" cy="29315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0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structures: AOS versus SOA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5114" y="2127250"/>
            <a:ext cx="984251" cy="2931579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50" dirty="0" err="1"/>
              <a:t>fEvent</a:t>
            </a:r>
            <a:endParaRPr lang="en-US" sz="1050" dirty="0"/>
          </a:p>
          <a:p>
            <a:r>
              <a:rPr lang="en-US" sz="1050" dirty="0" err="1" smtClean="0"/>
              <a:t>fNode</a:t>
            </a:r>
            <a:endParaRPr lang="en-US" sz="1050" dirty="0"/>
          </a:p>
          <a:p>
            <a:r>
              <a:rPr lang="en-US" sz="1050" dirty="0" err="1"/>
              <a:t>fParticle</a:t>
            </a:r>
            <a:endParaRPr lang="en-US" sz="1050" dirty="0"/>
          </a:p>
          <a:p>
            <a:r>
              <a:rPr lang="en-US" sz="1050" dirty="0" err="1"/>
              <a:t>fPDG</a:t>
            </a:r>
            <a:endParaRPr lang="en-US" sz="1050" dirty="0"/>
          </a:p>
          <a:p>
            <a:r>
              <a:rPr lang="en-US" sz="1050" dirty="0"/>
              <a:t>…</a:t>
            </a:r>
          </a:p>
          <a:p>
            <a:r>
              <a:rPr lang="en-US" sz="1050" dirty="0" err="1"/>
              <a:t>fXpos</a:t>
            </a:r>
            <a:endParaRPr lang="en-US" sz="1050" dirty="0"/>
          </a:p>
          <a:p>
            <a:r>
              <a:rPr lang="en-US" sz="1050" dirty="0" err="1"/>
              <a:t>fYpos</a:t>
            </a:r>
            <a:endParaRPr lang="en-US" sz="1050" dirty="0"/>
          </a:p>
          <a:p>
            <a:r>
              <a:rPr lang="en-US" sz="1050" dirty="0" err="1"/>
              <a:t>fZpos</a:t>
            </a:r>
            <a:endParaRPr lang="en-US" sz="1050" dirty="0"/>
          </a:p>
          <a:p>
            <a:r>
              <a:rPr lang="en-US" sz="1050" dirty="0" err="1"/>
              <a:t>fXdir</a:t>
            </a:r>
            <a:endParaRPr lang="en-US" sz="1050" dirty="0"/>
          </a:p>
          <a:p>
            <a:r>
              <a:rPr lang="en-US" sz="1050" dirty="0" err="1"/>
              <a:t>fYdir</a:t>
            </a:r>
            <a:endParaRPr lang="en-US" sz="1050" dirty="0"/>
          </a:p>
          <a:p>
            <a:r>
              <a:rPr lang="en-US" sz="1050" dirty="0" err="1"/>
              <a:t>fZdir</a:t>
            </a:r>
            <a:endParaRPr lang="en-US" sz="1050" dirty="0"/>
          </a:p>
          <a:p>
            <a:r>
              <a:rPr lang="en-US" sz="1050" dirty="0"/>
              <a:t>…</a:t>
            </a:r>
          </a:p>
          <a:p>
            <a:r>
              <a:rPr lang="en-US" sz="1050" dirty="0" err="1"/>
              <a:t>Edep</a:t>
            </a:r>
            <a:endParaRPr lang="en-US" sz="1050" dirty="0"/>
          </a:p>
          <a:p>
            <a:r>
              <a:rPr lang="en-US" sz="1050" dirty="0" err="1"/>
              <a:t>Pstep</a:t>
            </a:r>
            <a:endParaRPr lang="en-US" sz="1050" dirty="0"/>
          </a:p>
          <a:p>
            <a:r>
              <a:rPr lang="en-US" sz="1050" dirty="0" err="1"/>
              <a:t>Snext</a:t>
            </a:r>
            <a:endParaRPr lang="en-US" sz="1050" dirty="0"/>
          </a:p>
          <a:p>
            <a:r>
              <a:rPr lang="en-US" sz="1050" dirty="0"/>
              <a:t>Safety</a:t>
            </a:r>
          </a:p>
          <a:p>
            <a:r>
              <a:rPr lang="en-US" sz="1050" dirty="0"/>
              <a:t>*</a:t>
            </a:r>
            <a:r>
              <a:rPr lang="en-US" sz="1050" dirty="0" err="1"/>
              <a:t>fPath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fNextpath</a:t>
            </a:r>
            <a:endParaRPr lang="en-US" sz="1050" dirty="0"/>
          </a:p>
          <a:p>
            <a:pPr algn="ctr"/>
            <a:endParaRPr lang="en-US" sz="1050" dirty="0"/>
          </a:p>
        </p:txBody>
      </p:sp>
      <p:sp>
        <p:nvSpPr>
          <p:cNvPr id="13" name="Rectangle 12"/>
          <p:cNvSpPr/>
          <p:nvPr/>
        </p:nvSpPr>
        <p:spPr>
          <a:xfrm>
            <a:off x="2836330" y="2127250"/>
            <a:ext cx="984251" cy="2931579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50" dirty="0"/>
              <a:t>*</a:t>
            </a:r>
            <a:r>
              <a:rPr lang="en-US" sz="1050" dirty="0" err="1"/>
              <a:t>fEventV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 smtClean="0"/>
              <a:t>fNodeV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fParticleV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fPDGV</a:t>
            </a:r>
            <a:endParaRPr lang="en-US" sz="1050" dirty="0"/>
          </a:p>
          <a:p>
            <a:r>
              <a:rPr lang="en-US" sz="1050" dirty="0"/>
              <a:t>…</a:t>
            </a:r>
          </a:p>
          <a:p>
            <a:r>
              <a:rPr lang="en-US" sz="1050" dirty="0"/>
              <a:t>*</a:t>
            </a:r>
            <a:r>
              <a:rPr lang="en-US" sz="1050" dirty="0" err="1"/>
              <a:t>fXposV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fYposV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fZposV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fXdirV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fYdirV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fZdirV</a:t>
            </a:r>
            <a:endParaRPr lang="en-US" sz="1050" dirty="0"/>
          </a:p>
          <a:p>
            <a:r>
              <a:rPr lang="en-US" sz="1050" dirty="0"/>
              <a:t>…</a:t>
            </a:r>
          </a:p>
          <a:p>
            <a:r>
              <a:rPr lang="en-US" sz="1050" dirty="0"/>
              <a:t>*</a:t>
            </a:r>
            <a:r>
              <a:rPr lang="en-US" sz="1050" dirty="0" err="1"/>
              <a:t>fEdepV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fPstepV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fSnextV</a:t>
            </a:r>
            <a:endParaRPr lang="en-US" sz="1050" dirty="0"/>
          </a:p>
          <a:p>
            <a:r>
              <a:rPr lang="en-US" sz="1050" dirty="0"/>
              <a:t>*</a:t>
            </a:r>
            <a:r>
              <a:rPr lang="en-US" sz="1050" dirty="0" err="1"/>
              <a:t>fSafetyV</a:t>
            </a:r>
            <a:endParaRPr lang="en-US" sz="1050" dirty="0"/>
          </a:p>
          <a:p>
            <a:r>
              <a:rPr lang="en-US" sz="1050" dirty="0"/>
              <a:t>**</a:t>
            </a:r>
            <a:r>
              <a:rPr lang="en-US" sz="1050" dirty="0" err="1"/>
              <a:t>fPathV</a:t>
            </a:r>
            <a:endParaRPr lang="en-US" sz="1050" dirty="0"/>
          </a:p>
          <a:p>
            <a:r>
              <a:rPr lang="en-US" sz="1050" dirty="0"/>
              <a:t>**</a:t>
            </a:r>
            <a:r>
              <a:rPr lang="en-US" sz="1050" dirty="0" err="1" smtClean="0"/>
              <a:t>fNextpath</a:t>
            </a:r>
            <a:endParaRPr lang="en-US" sz="1050" dirty="0"/>
          </a:p>
          <a:p>
            <a:pPr algn="ctr"/>
            <a:endParaRPr lang="en-US" sz="1050" dirty="0"/>
          </a:p>
        </p:txBody>
      </p:sp>
      <p:sp>
        <p:nvSpPr>
          <p:cNvPr id="16" name="Rectangle 15"/>
          <p:cNvSpPr/>
          <p:nvPr/>
        </p:nvSpPr>
        <p:spPr>
          <a:xfrm>
            <a:off x="4267199" y="2127250"/>
            <a:ext cx="2440517" cy="2655359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050" dirty="0"/>
          </a:p>
        </p:txBody>
      </p:sp>
      <p:cxnSp>
        <p:nvCxnSpPr>
          <p:cNvPr id="18" name="Straight Connector 17"/>
          <p:cNvCxnSpPr>
            <a:stCxn id="16" idx="0"/>
            <a:endCxn id="16" idx="2"/>
          </p:cNvCxnSpPr>
          <p:nvPr/>
        </p:nvCxnSpPr>
        <p:spPr>
          <a:xfrm>
            <a:off x="5487457" y="2127250"/>
            <a:ext cx="0" cy="2655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871507" y="2127250"/>
            <a:ext cx="0" cy="2655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88590" y="2125134"/>
            <a:ext cx="0" cy="2655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73058" y="2125134"/>
            <a:ext cx="0" cy="2655359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176307" y="2125134"/>
            <a:ext cx="0" cy="2655359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790141" y="2125134"/>
            <a:ext cx="0" cy="2655359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03973" y="2127250"/>
            <a:ext cx="0" cy="2655359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08448" y="1870341"/>
            <a:ext cx="4646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12758" y="1870341"/>
            <a:ext cx="4635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28706" y="1870341"/>
            <a:ext cx="46143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80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929840" y="1870341"/>
            <a:ext cx="4741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50021" y="1850251"/>
            <a:ext cx="4646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00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271963" y="2129105"/>
            <a:ext cx="1216023" cy="259892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/>
              <a:t>fEventV</a:t>
            </a:r>
            <a:endParaRPr lang="en-US" sz="1050" dirty="0"/>
          </a:p>
        </p:txBody>
      </p:sp>
      <p:sp>
        <p:nvSpPr>
          <p:cNvPr id="37" name="Rectangle 36"/>
          <p:cNvSpPr/>
          <p:nvPr/>
        </p:nvSpPr>
        <p:spPr>
          <a:xfrm>
            <a:off x="5491694" y="2135158"/>
            <a:ext cx="1212624" cy="257265"/>
          </a:xfrm>
          <a:prstGeom prst="rect">
            <a:avLst/>
          </a:prstGeom>
          <a:solidFill>
            <a:srgbClr val="FF0000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 smtClean="0"/>
              <a:t>fNodeV</a:t>
            </a:r>
            <a:endParaRPr lang="en-US" sz="1050" dirty="0"/>
          </a:p>
        </p:txBody>
      </p:sp>
      <p:sp>
        <p:nvSpPr>
          <p:cNvPr id="38" name="Rectangle 37"/>
          <p:cNvSpPr/>
          <p:nvPr/>
        </p:nvSpPr>
        <p:spPr>
          <a:xfrm>
            <a:off x="4277034" y="2396527"/>
            <a:ext cx="1209879" cy="262756"/>
          </a:xfrm>
          <a:prstGeom prst="rect">
            <a:avLst/>
          </a:prstGeom>
          <a:solidFill>
            <a:schemeClr val="tx2">
              <a:lumMod val="60000"/>
              <a:lumOff val="40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 smtClean="0"/>
              <a:t>fParticleV</a:t>
            </a:r>
            <a:endParaRPr lang="en-US" sz="1050" dirty="0"/>
          </a:p>
        </p:txBody>
      </p:sp>
      <p:sp>
        <p:nvSpPr>
          <p:cNvPr id="41" name="Rectangle 40"/>
          <p:cNvSpPr/>
          <p:nvPr/>
        </p:nvSpPr>
        <p:spPr>
          <a:xfrm>
            <a:off x="5483221" y="2402969"/>
            <a:ext cx="1225973" cy="256314"/>
          </a:xfrm>
          <a:prstGeom prst="rect">
            <a:avLst/>
          </a:prstGeom>
          <a:solidFill>
            <a:schemeClr val="accent2">
              <a:alpha val="46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/>
              <a:t>…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272176" y="2665431"/>
            <a:ext cx="1213584" cy="245590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/>
              <a:t>fXPosV</a:t>
            </a:r>
            <a:endParaRPr lang="en-US" sz="1050" dirty="0"/>
          </a:p>
        </p:txBody>
      </p:sp>
      <p:sp>
        <p:nvSpPr>
          <p:cNvPr id="43" name="Rectangle 42"/>
          <p:cNvSpPr/>
          <p:nvPr/>
        </p:nvSpPr>
        <p:spPr>
          <a:xfrm>
            <a:off x="5496425" y="2670212"/>
            <a:ext cx="1205997" cy="238288"/>
          </a:xfrm>
          <a:prstGeom prst="rect">
            <a:avLst/>
          </a:prstGeom>
          <a:solidFill>
            <a:srgbClr val="0000FF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/>
              <a:t>fYPosV</a:t>
            </a:r>
            <a:endParaRPr lang="en-US" sz="1050" dirty="0"/>
          </a:p>
        </p:txBody>
      </p:sp>
      <p:sp>
        <p:nvSpPr>
          <p:cNvPr id="45" name="Rectangle 44"/>
          <p:cNvSpPr/>
          <p:nvPr/>
        </p:nvSpPr>
        <p:spPr>
          <a:xfrm>
            <a:off x="4275690" y="2917893"/>
            <a:ext cx="1206474" cy="261891"/>
          </a:xfrm>
          <a:prstGeom prst="rect">
            <a:avLst/>
          </a:prstGeom>
          <a:solidFill>
            <a:schemeClr val="accent4"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/>
              <a:t>fZPosV</a:t>
            </a:r>
            <a:endParaRPr lang="en-US" sz="1050" dirty="0"/>
          </a:p>
        </p:txBody>
      </p:sp>
      <p:sp>
        <p:nvSpPr>
          <p:cNvPr id="46" name="Rectangle 45"/>
          <p:cNvSpPr/>
          <p:nvPr/>
        </p:nvSpPr>
        <p:spPr>
          <a:xfrm>
            <a:off x="4271454" y="3187153"/>
            <a:ext cx="1203304" cy="265660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/>
              <a:t>fSnextV</a:t>
            </a:r>
            <a:endParaRPr lang="en-US" sz="1050" dirty="0"/>
          </a:p>
        </p:txBody>
      </p:sp>
      <p:sp>
        <p:nvSpPr>
          <p:cNvPr id="47" name="Rectangle 46"/>
          <p:cNvSpPr/>
          <p:nvPr/>
        </p:nvSpPr>
        <p:spPr>
          <a:xfrm>
            <a:off x="5493808" y="3185000"/>
            <a:ext cx="1198034" cy="265660"/>
          </a:xfrm>
          <a:prstGeom prst="rect">
            <a:avLst/>
          </a:prstGeom>
          <a:solidFill>
            <a:schemeClr val="accent3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/>
              <a:t>fSafetyV</a:t>
            </a:r>
            <a:endParaRPr lang="en-US" sz="1050" dirty="0"/>
          </a:p>
        </p:txBody>
      </p:sp>
      <p:sp>
        <p:nvSpPr>
          <p:cNvPr id="49" name="Rectangle 48"/>
          <p:cNvSpPr/>
          <p:nvPr/>
        </p:nvSpPr>
        <p:spPr>
          <a:xfrm>
            <a:off x="5483221" y="2919075"/>
            <a:ext cx="1212848" cy="253282"/>
          </a:xfrm>
          <a:prstGeom prst="rect">
            <a:avLst/>
          </a:prstGeom>
          <a:solidFill>
            <a:schemeClr val="accent6">
              <a:lumMod val="50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/>
              <a:t>…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275690" y="3457439"/>
            <a:ext cx="1206474" cy="265660"/>
          </a:xfrm>
          <a:prstGeom prst="rect">
            <a:avLst/>
          </a:prstGeom>
          <a:solidFill>
            <a:srgbClr val="0000FF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/>
              <a:t>fPathV</a:t>
            </a:r>
            <a:endParaRPr lang="en-US" sz="1050" dirty="0"/>
          </a:p>
        </p:txBody>
      </p:sp>
      <p:sp>
        <p:nvSpPr>
          <p:cNvPr id="51" name="Rectangle 50"/>
          <p:cNvSpPr/>
          <p:nvPr/>
        </p:nvSpPr>
        <p:spPr>
          <a:xfrm>
            <a:off x="5491690" y="3457439"/>
            <a:ext cx="1200152" cy="265660"/>
          </a:xfrm>
          <a:prstGeom prst="rect">
            <a:avLst/>
          </a:prstGeom>
          <a:solidFill>
            <a:srgbClr val="FF0000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/>
              <a:t>fNextpathV</a:t>
            </a:r>
            <a:endParaRPr lang="en-US" sz="1050" dirty="0"/>
          </a:p>
        </p:txBody>
      </p:sp>
      <p:sp>
        <p:nvSpPr>
          <p:cNvPr id="54" name="Rectangle 53"/>
          <p:cNvSpPr/>
          <p:nvPr/>
        </p:nvSpPr>
        <p:spPr>
          <a:xfrm>
            <a:off x="3949699" y="2125134"/>
            <a:ext cx="2758016" cy="216854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US" sz="1350" dirty="0">
                <a:solidFill>
                  <a:srgbClr val="FF0000"/>
                </a:solidFill>
              </a:rPr>
              <a:t>vector  1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949699" y="4282014"/>
            <a:ext cx="2758016" cy="7768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US" sz="1350" dirty="0">
                <a:solidFill>
                  <a:srgbClr val="FF0000"/>
                </a:solidFill>
              </a:rPr>
              <a:t>vector 2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145114" y="1781979"/>
            <a:ext cx="12854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 err="1"/>
              <a:t>GeantTrack</a:t>
            </a:r>
            <a:endParaRPr lang="en-US" sz="1350" dirty="0"/>
          </a:p>
        </p:txBody>
      </p:sp>
      <p:sp>
        <p:nvSpPr>
          <p:cNvPr id="75" name="TextBox 74"/>
          <p:cNvSpPr txBox="1"/>
          <p:nvPr/>
        </p:nvSpPr>
        <p:spPr>
          <a:xfrm>
            <a:off x="2538939" y="1795251"/>
            <a:ext cx="1410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 err="1"/>
              <a:t>GeantTrack_v</a:t>
            </a:r>
            <a:endParaRPr lang="en-US" sz="1350" dirty="0"/>
          </a:p>
        </p:txBody>
      </p:sp>
      <p:sp>
        <p:nvSpPr>
          <p:cNvPr id="76" name="TextBox 75"/>
          <p:cNvSpPr txBox="1"/>
          <p:nvPr/>
        </p:nvSpPr>
        <p:spPr>
          <a:xfrm rot="5400000">
            <a:off x="1884889" y="3070469"/>
            <a:ext cx="16150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SOA of </a:t>
            </a:r>
            <a:r>
              <a:rPr lang="en-US" sz="1350" dirty="0" err="1">
                <a:solidFill>
                  <a:srgbClr val="FF0000"/>
                </a:solidFill>
              </a:rPr>
              <a:t>fNtracks</a:t>
            </a:r>
            <a:endParaRPr lang="en-US" sz="1350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415366" y="1678438"/>
            <a:ext cx="259926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3366FF"/>
                </a:solidFill>
              </a:rPr>
              <a:t>Contiguous, aligned buffer</a:t>
            </a:r>
          </a:p>
        </p:txBody>
      </p:sp>
      <p:sp>
        <p:nvSpPr>
          <p:cNvPr id="78" name="TextBox 77"/>
          <p:cNvSpPr txBox="1"/>
          <p:nvPr/>
        </p:nvSpPr>
        <p:spPr>
          <a:xfrm rot="5400000">
            <a:off x="-757028" y="3585258"/>
            <a:ext cx="3327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192 bytes + 2*</a:t>
            </a:r>
            <a:r>
              <a:rPr lang="en-US" sz="1350" dirty="0" err="1"/>
              <a:t>sizeof</a:t>
            </a:r>
            <a:r>
              <a:rPr lang="en-US" sz="1350" dirty="0"/>
              <a:t>(</a:t>
            </a:r>
            <a:r>
              <a:rPr lang="en-US" sz="1350" dirty="0" err="1"/>
              <a:t>VolumePath_t</a:t>
            </a:r>
            <a:r>
              <a:rPr lang="en-US" sz="1350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31669" y="4857426"/>
            <a:ext cx="1374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32 tracks ~ 7kBytes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4611" y="5724185"/>
            <a:ext cx="6380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/>
              <a:buChar char="•"/>
            </a:pPr>
            <a:r>
              <a:rPr lang="en-US" sz="1350" dirty="0">
                <a:solidFill>
                  <a:srgbClr val="008000"/>
                </a:solidFill>
              </a:rPr>
              <a:t>Ready to use, SIMD-</a:t>
            </a:r>
            <a:r>
              <a:rPr lang="en-US" sz="1350" dirty="0" err="1">
                <a:solidFill>
                  <a:srgbClr val="008000"/>
                </a:solidFill>
              </a:rPr>
              <a:t>ized</a:t>
            </a:r>
            <a:r>
              <a:rPr lang="en-US" sz="1350" dirty="0">
                <a:solidFill>
                  <a:srgbClr val="008000"/>
                </a:solidFill>
              </a:rPr>
              <a:t>, </a:t>
            </a:r>
            <a:r>
              <a:rPr lang="en-US" sz="1350" dirty="0" err="1">
                <a:solidFill>
                  <a:srgbClr val="008000"/>
                </a:solidFill>
              </a:rPr>
              <a:t>serializable</a:t>
            </a:r>
            <a:endParaRPr lang="en-US" sz="1350" dirty="0">
              <a:solidFill>
                <a:srgbClr val="008000"/>
              </a:solidFill>
            </a:endParaRPr>
          </a:p>
          <a:p>
            <a:pPr marL="214313" indent="-214313">
              <a:buFont typeface="Arial"/>
              <a:buChar char="•"/>
            </a:pPr>
            <a:r>
              <a:rPr lang="en-US" sz="1350" dirty="0">
                <a:solidFill>
                  <a:srgbClr val="FF0000"/>
                </a:solidFill>
              </a:rPr>
              <a:t>Overheads for </a:t>
            </a:r>
            <a:r>
              <a:rPr lang="en-US" sz="1350" dirty="0" err="1">
                <a:solidFill>
                  <a:srgbClr val="FF0000"/>
                </a:solidFill>
              </a:rPr>
              <a:t>basketizing</a:t>
            </a:r>
            <a:r>
              <a:rPr lang="en-US" sz="1350" dirty="0">
                <a:solidFill>
                  <a:srgbClr val="FF0000"/>
                </a:solidFill>
              </a:rPr>
              <a:t>, data copy, reshuffle operations, larger memory </a:t>
            </a:r>
            <a:r>
              <a:rPr lang="en-US" sz="1350" dirty="0" smtClean="0">
                <a:solidFill>
                  <a:srgbClr val="FF0000"/>
                </a:solidFill>
              </a:rPr>
              <a:t>footprint</a:t>
            </a:r>
          </a:p>
          <a:p>
            <a:pPr marL="671513" lvl="1" indent="-214313">
              <a:buFont typeface="Arial"/>
              <a:buChar char="•"/>
            </a:pPr>
            <a:r>
              <a:rPr lang="en-US" sz="1350" dirty="0" smtClean="0"/>
              <a:t>Morphing AOS-&gt;SOA needed during transport</a:t>
            </a:r>
            <a:endParaRPr lang="en-US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58399" y="5172114"/>
            <a:ext cx="1696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</a:rPr>
              <a:t>AOS</a:t>
            </a:r>
          </a:p>
          <a:p>
            <a:r>
              <a:rPr lang="en-US" sz="1100" dirty="0" smtClean="0"/>
              <a:t>(xyz)(xyz)(xyz)(xyz)</a:t>
            </a:r>
            <a:r>
              <a:rPr lang="is-IS" sz="1100" dirty="0" smtClean="0"/>
              <a:t>…</a:t>
            </a:r>
            <a:endParaRPr lang="en-US" sz="1100" dirty="0"/>
          </a:p>
        </p:txBody>
      </p:sp>
      <p:sp>
        <p:nvSpPr>
          <p:cNvPr id="53" name="TextBox 52"/>
          <p:cNvSpPr txBox="1"/>
          <p:nvPr/>
        </p:nvSpPr>
        <p:spPr>
          <a:xfrm>
            <a:off x="2715683" y="5173219"/>
            <a:ext cx="24606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SOA (needed for vectorization)</a:t>
            </a:r>
          </a:p>
          <a:p>
            <a:r>
              <a:rPr lang="en-US" sz="1100" dirty="0"/>
              <a:t>(xxx</a:t>
            </a:r>
            <a:r>
              <a:rPr lang="is-IS" sz="1100" dirty="0"/>
              <a:t>…</a:t>
            </a:r>
            <a:r>
              <a:rPr lang="en-US" sz="1100" dirty="0"/>
              <a:t>)(</a:t>
            </a:r>
            <a:r>
              <a:rPr lang="en-US" sz="1100" dirty="0" err="1"/>
              <a:t>yyy</a:t>
            </a:r>
            <a:r>
              <a:rPr lang="is-IS" sz="1100" dirty="0"/>
              <a:t>…</a:t>
            </a:r>
            <a:r>
              <a:rPr lang="en-US" sz="1100" dirty="0"/>
              <a:t>)(</a:t>
            </a:r>
            <a:r>
              <a:rPr lang="en-US" sz="1100" dirty="0" err="1"/>
              <a:t>zzz</a:t>
            </a:r>
            <a:r>
              <a:rPr lang="is-IS" sz="1100" dirty="0"/>
              <a:t>…)</a:t>
            </a:r>
            <a:endParaRPr lang="en-US" sz="11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geant_dev@cern.ch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C28BE-B2F8-B543-9B1E-901CC7767791}" type="slidenum">
              <a:rPr lang="en-US" smtClean="0"/>
              <a:t>11</a:t>
            </a:fld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265377" y="4298953"/>
            <a:ext cx="1216023" cy="259892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/>
              <a:t>fEventV</a:t>
            </a:r>
            <a:endParaRPr lang="en-US" sz="1050" dirty="0"/>
          </a:p>
        </p:txBody>
      </p:sp>
      <p:sp>
        <p:nvSpPr>
          <p:cNvPr id="62" name="Rectangle 61"/>
          <p:cNvSpPr/>
          <p:nvPr/>
        </p:nvSpPr>
        <p:spPr>
          <a:xfrm>
            <a:off x="5486513" y="4301361"/>
            <a:ext cx="1212624" cy="257265"/>
          </a:xfrm>
          <a:prstGeom prst="rect">
            <a:avLst/>
          </a:prstGeom>
          <a:solidFill>
            <a:srgbClr val="FF0000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050" dirty="0" err="1" smtClean="0"/>
              <a:t>fNodeV</a:t>
            </a:r>
            <a:endParaRPr lang="en-US" sz="1050" dirty="0"/>
          </a:p>
        </p:txBody>
      </p:sp>
      <p:sp>
        <p:nvSpPr>
          <p:cNvPr id="63" name="TextBox 62"/>
          <p:cNvSpPr txBox="1"/>
          <p:nvPr/>
        </p:nvSpPr>
        <p:spPr>
          <a:xfrm>
            <a:off x="7265604" y="2277441"/>
            <a:ext cx="1696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</a:rPr>
              <a:t>AOSOA considered also (more cache friendly):</a:t>
            </a:r>
          </a:p>
          <a:p>
            <a:endParaRPr lang="en-US" sz="1100" dirty="0">
              <a:solidFill>
                <a:srgbClr val="C00000"/>
              </a:solidFill>
            </a:endParaRPr>
          </a:p>
          <a:p>
            <a:r>
              <a:rPr lang="en-US" sz="1100" dirty="0" smtClean="0">
                <a:solidFill>
                  <a:srgbClr val="C00000"/>
                </a:solidFill>
              </a:rPr>
              <a:t>{(</a:t>
            </a:r>
            <a:r>
              <a:rPr lang="en-US" sz="1100" dirty="0" err="1" smtClean="0">
                <a:solidFill>
                  <a:srgbClr val="C00000"/>
                </a:solidFill>
              </a:rPr>
              <a:t>xxxx</a:t>
            </a:r>
            <a:r>
              <a:rPr lang="en-US" sz="1100" dirty="0" smtClean="0">
                <a:solidFill>
                  <a:srgbClr val="C00000"/>
                </a:solidFill>
              </a:rPr>
              <a:t>)(</a:t>
            </a:r>
            <a:r>
              <a:rPr lang="en-US" sz="1100" dirty="0" err="1" smtClean="0">
                <a:solidFill>
                  <a:srgbClr val="C00000"/>
                </a:solidFill>
              </a:rPr>
              <a:t>yyyy</a:t>
            </a:r>
            <a:r>
              <a:rPr lang="en-US" sz="1100" dirty="0" smtClean="0">
                <a:solidFill>
                  <a:srgbClr val="C00000"/>
                </a:solidFill>
              </a:rPr>
              <a:t>)(zzzz)},</a:t>
            </a:r>
          </a:p>
          <a:p>
            <a:r>
              <a:rPr lang="en-US" sz="1100" dirty="0">
                <a:solidFill>
                  <a:srgbClr val="C00000"/>
                </a:solidFill>
              </a:rPr>
              <a:t>{(</a:t>
            </a:r>
            <a:r>
              <a:rPr lang="en-US" sz="1100" dirty="0" err="1">
                <a:solidFill>
                  <a:srgbClr val="C00000"/>
                </a:solidFill>
              </a:rPr>
              <a:t>xxxx</a:t>
            </a:r>
            <a:r>
              <a:rPr lang="en-US" sz="1100" dirty="0">
                <a:solidFill>
                  <a:srgbClr val="C00000"/>
                </a:solidFill>
              </a:rPr>
              <a:t>)(</a:t>
            </a:r>
            <a:r>
              <a:rPr lang="en-US" sz="1100" dirty="0" err="1">
                <a:solidFill>
                  <a:srgbClr val="C00000"/>
                </a:solidFill>
              </a:rPr>
              <a:t>yyyy</a:t>
            </a:r>
            <a:r>
              <a:rPr lang="en-US" sz="1100" dirty="0">
                <a:solidFill>
                  <a:srgbClr val="C00000"/>
                </a:solidFill>
              </a:rPr>
              <a:t>)(zzzz)},</a:t>
            </a:r>
          </a:p>
          <a:p>
            <a:r>
              <a:rPr lang="is-IS" sz="1100" dirty="0" smtClean="0">
                <a:solidFill>
                  <a:srgbClr val="C00000"/>
                </a:solidFill>
              </a:rPr>
              <a:t>…</a:t>
            </a:r>
            <a:endParaRPr lang="en-US" sz="1100" dirty="0" smtClean="0">
              <a:solidFill>
                <a:srgbClr val="C00000"/>
              </a:solidFill>
            </a:endParaRPr>
          </a:p>
          <a:p>
            <a:endParaRPr lang="en-US" sz="11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00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Used in </a:t>
            </a:r>
            <a:r>
              <a:rPr lang="en-US" dirty="0" err="1" smtClean="0"/>
              <a:t>GeantV</a:t>
            </a:r>
            <a:r>
              <a:rPr lang="en-US" dirty="0" smtClean="0"/>
              <a:t> for concurrent services: data gather/scatter, workload balancing, I/O, data services</a:t>
            </a:r>
          </a:p>
          <a:p>
            <a:pPr lvl="1"/>
            <a:r>
              <a:rPr lang="en-US" dirty="0" smtClean="0"/>
              <a:t>Generally lock-free, minimizing ‘Amdahl’ in low contention regime</a:t>
            </a:r>
          </a:p>
          <a:p>
            <a:r>
              <a:rPr lang="en-US" dirty="0" smtClean="0"/>
              <a:t>Concurrent queues</a:t>
            </a:r>
          </a:p>
          <a:p>
            <a:pPr lvl="1"/>
            <a:r>
              <a:rPr lang="en-US" dirty="0" smtClean="0"/>
              <a:t>Multi-producer/multi-consumer (MPMC) – basket distribution to workers</a:t>
            </a:r>
          </a:p>
          <a:p>
            <a:pPr lvl="1"/>
            <a:r>
              <a:rPr lang="en-US" dirty="0" smtClean="0"/>
              <a:t>Multi-producer/single consumer (MPSC) – concurrent I/O</a:t>
            </a:r>
          </a:p>
          <a:p>
            <a:r>
              <a:rPr lang="en-US" dirty="0" err="1" smtClean="0"/>
              <a:t>Basketizers</a:t>
            </a:r>
            <a:endParaRPr lang="en-US" dirty="0" smtClean="0"/>
          </a:p>
          <a:p>
            <a:pPr lvl="1"/>
            <a:r>
              <a:rPr lang="en-US" dirty="0" smtClean="0"/>
              <a:t>Chopping data coming from multiple producers into groups</a:t>
            </a:r>
          </a:p>
          <a:p>
            <a:r>
              <a:rPr lang="en-US" dirty="0" smtClean="0"/>
              <a:t>Data factories – pre-allocated, reusable</a:t>
            </a:r>
          </a:p>
          <a:p>
            <a:pPr lvl="1"/>
            <a:r>
              <a:rPr lang="en-US" dirty="0" smtClean="0"/>
              <a:t>Templated on user data (factories) or specialized pools (e.g. tracks)</a:t>
            </a:r>
          </a:p>
          <a:p>
            <a:pPr lvl="1"/>
            <a:r>
              <a:rPr lang="en-US" dirty="0" smtClean="0"/>
              <a:t>Allocating blocks of multiple objects with lock-free “Get/</a:t>
            </a:r>
            <a:r>
              <a:rPr lang="en-US" dirty="0" err="1" smtClean="0"/>
              <a:t>ReleaseObject</a:t>
            </a:r>
            <a:r>
              <a:rPr lang="en-US" dirty="0" smtClean="0"/>
              <a:t>”-like interface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98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Basketizers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60" y="2046112"/>
            <a:ext cx="5808498" cy="422021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Assembling </a:t>
            </a:r>
            <a:r>
              <a:rPr lang="en-US" u="sng" dirty="0" smtClean="0"/>
              <a:t>concurrently</a:t>
            </a:r>
            <a:r>
              <a:rPr lang="en-US" dirty="0" smtClean="0"/>
              <a:t> groups of tracks</a:t>
            </a:r>
          </a:p>
          <a:p>
            <a:pPr lvl="1"/>
            <a:r>
              <a:rPr lang="en-US" dirty="0" err="1" smtClean="0"/>
              <a:t>AddTrack</a:t>
            </a:r>
            <a:r>
              <a:rPr lang="en-US" dirty="0" smtClean="0"/>
              <a:t>() interface</a:t>
            </a:r>
          </a:p>
          <a:p>
            <a:pPr lvl="1"/>
            <a:r>
              <a:rPr lang="en-US" dirty="0" smtClean="0"/>
              <a:t>Filling in lock-free manner a </a:t>
            </a:r>
            <a:r>
              <a:rPr lang="en-US" dirty="0" err="1" smtClean="0"/>
              <a:t>GeantTrack_v</a:t>
            </a:r>
            <a:r>
              <a:rPr lang="en-US" dirty="0" smtClean="0"/>
              <a:t> container up to a threshold</a:t>
            </a:r>
          </a:p>
          <a:p>
            <a:pPr lvl="1"/>
            <a:r>
              <a:rPr lang="en-US" dirty="0" smtClean="0"/>
              <a:t>Deploying the container in the client propagator work queue</a:t>
            </a:r>
          </a:p>
          <a:p>
            <a:r>
              <a:rPr lang="en-US" dirty="0" smtClean="0"/>
              <a:t>Current scheme using </a:t>
            </a:r>
            <a:r>
              <a:rPr lang="en-US" dirty="0" err="1" smtClean="0"/>
              <a:t>GeantTrack_v</a:t>
            </a:r>
            <a:r>
              <a:rPr lang="en-US" dirty="0" smtClean="0"/>
              <a:t> SOA to </a:t>
            </a:r>
            <a:r>
              <a:rPr lang="en-US" dirty="0" err="1" smtClean="0"/>
              <a:t>rebasketize</a:t>
            </a:r>
            <a:endParaRPr lang="en-US" dirty="0" smtClean="0"/>
          </a:p>
          <a:p>
            <a:pPr lvl="1"/>
            <a:r>
              <a:rPr lang="en-US" dirty="0" smtClean="0"/>
              <a:t>Highly optimized, lock-free</a:t>
            </a:r>
          </a:p>
          <a:p>
            <a:pPr lvl="1"/>
            <a:r>
              <a:rPr lang="en-US" dirty="0" smtClean="0"/>
              <a:t>Involves important data copying, reducing the </a:t>
            </a:r>
            <a:r>
              <a:rPr lang="en-US" dirty="0" err="1" smtClean="0"/>
              <a:t>basketizing</a:t>
            </a:r>
            <a:r>
              <a:rPr lang="en-US" dirty="0" smtClean="0"/>
              <a:t> effective throughput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Generates sizeable Amdahl for high </a:t>
            </a:r>
            <a:r>
              <a:rPr lang="en-US" dirty="0" err="1" smtClean="0">
                <a:solidFill>
                  <a:srgbClr val="FF0000"/>
                </a:solidFill>
              </a:rPr>
              <a:t>basketizing</a:t>
            </a:r>
            <a:r>
              <a:rPr lang="en-US" dirty="0" smtClean="0">
                <a:solidFill>
                  <a:srgbClr val="FF0000"/>
                </a:solidFill>
              </a:rPr>
              <a:t> rates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29741" y="3869629"/>
            <a:ext cx="967409" cy="2650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29741" y="4285001"/>
            <a:ext cx="967409" cy="2650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29741" y="4700373"/>
            <a:ext cx="967409" cy="2650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59539" y="4700373"/>
            <a:ext cx="967409" cy="2650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81191" y="2716690"/>
            <a:ext cx="0" cy="3901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179365" y="2716690"/>
            <a:ext cx="0" cy="3901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477930" y="2716690"/>
            <a:ext cx="0" cy="39018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776104" y="2716690"/>
            <a:ext cx="0" cy="39018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72470" y="2336932"/>
            <a:ext cx="1335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AddTrack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6881191" y="3280566"/>
            <a:ext cx="967409" cy="271026"/>
            <a:chOff x="6854687" y="2856502"/>
            <a:chExt cx="967409" cy="271026"/>
          </a:xfrm>
        </p:grpSpPr>
        <p:sp>
          <p:nvSpPr>
            <p:cNvPr id="11" name="Rectangle 10"/>
            <p:cNvSpPr/>
            <p:nvPr/>
          </p:nvSpPr>
          <p:spPr>
            <a:xfrm>
              <a:off x="6854687" y="2862484"/>
              <a:ext cx="967409" cy="26504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970646" y="2856502"/>
              <a:ext cx="0" cy="2650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075725" y="2856502"/>
              <a:ext cx="0" cy="265044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88605" y="2856502"/>
              <a:ext cx="0" cy="26504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279315" y="2856502"/>
              <a:ext cx="0" cy="2650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382127" y="2856502"/>
              <a:ext cx="0" cy="26504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490518" y="2856502"/>
              <a:ext cx="0" cy="2650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593106" y="2856502"/>
              <a:ext cx="0" cy="2650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698806" y="2856502"/>
              <a:ext cx="0" cy="265044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6672470" y="3106875"/>
            <a:ext cx="1649902" cy="664372"/>
            <a:chOff x="6645966" y="2682811"/>
            <a:chExt cx="1649902" cy="664372"/>
          </a:xfrm>
        </p:grpSpPr>
        <p:sp>
          <p:nvSpPr>
            <p:cNvPr id="10" name="Rectangle 9"/>
            <p:cNvSpPr/>
            <p:nvPr/>
          </p:nvSpPr>
          <p:spPr>
            <a:xfrm>
              <a:off x="6645966" y="2682811"/>
              <a:ext cx="1384853" cy="612426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60712" y="3070184"/>
              <a:ext cx="13351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Basketizer</a:t>
              </a:r>
              <a:endParaRPr lang="en-US" sz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759538" y="3863647"/>
            <a:ext cx="967409" cy="271026"/>
            <a:chOff x="6854687" y="2856502"/>
            <a:chExt cx="967409" cy="271026"/>
          </a:xfrm>
        </p:grpSpPr>
        <p:sp>
          <p:nvSpPr>
            <p:cNvPr id="34" name="Rectangle 33"/>
            <p:cNvSpPr/>
            <p:nvPr/>
          </p:nvSpPr>
          <p:spPr>
            <a:xfrm>
              <a:off x="6854687" y="2862484"/>
              <a:ext cx="967409" cy="26504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6970646" y="2856502"/>
              <a:ext cx="0" cy="2650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075725" y="2856502"/>
              <a:ext cx="0" cy="265044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188605" y="2856502"/>
              <a:ext cx="0" cy="26504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279315" y="2856502"/>
              <a:ext cx="0" cy="2650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382127" y="2856502"/>
              <a:ext cx="0" cy="26504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7490518" y="2856502"/>
              <a:ext cx="0" cy="2650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593106" y="2856502"/>
              <a:ext cx="0" cy="2650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7698806" y="2856502"/>
              <a:ext cx="0" cy="265044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7759537" y="4279019"/>
            <a:ext cx="967409" cy="271026"/>
            <a:chOff x="6854687" y="2856502"/>
            <a:chExt cx="967409" cy="271026"/>
          </a:xfrm>
        </p:grpSpPr>
        <p:sp>
          <p:nvSpPr>
            <p:cNvPr id="44" name="Rectangle 43"/>
            <p:cNvSpPr/>
            <p:nvPr/>
          </p:nvSpPr>
          <p:spPr>
            <a:xfrm>
              <a:off x="6854687" y="2862484"/>
              <a:ext cx="967409" cy="26504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6970646" y="2856502"/>
              <a:ext cx="0" cy="2650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7075725" y="2856502"/>
              <a:ext cx="0" cy="265044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188605" y="2856502"/>
              <a:ext cx="0" cy="26504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279315" y="2856502"/>
              <a:ext cx="0" cy="2650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7382127" y="2856502"/>
              <a:ext cx="0" cy="26504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490518" y="2856502"/>
              <a:ext cx="0" cy="2650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7593106" y="2856502"/>
              <a:ext cx="0" cy="2650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7698806" y="2856502"/>
              <a:ext cx="0" cy="265044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Curved Connector 63"/>
          <p:cNvCxnSpPr>
            <a:stCxn id="14" idx="2"/>
            <a:endCxn id="9" idx="2"/>
          </p:cNvCxnSpPr>
          <p:nvPr/>
        </p:nvCxnSpPr>
        <p:spPr>
          <a:xfrm rot="5400000">
            <a:off x="7378345" y="4100518"/>
            <a:ext cx="12700" cy="1729798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931285" y="5178011"/>
            <a:ext cx="1335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Recycle</a:t>
            </a:r>
            <a:endParaRPr lang="en-US" sz="1200" dirty="0"/>
          </a:p>
        </p:txBody>
      </p:sp>
      <p:cxnSp>
        <p:nvCxnSpPr>
          <p:cNvPr id="66" name="Curved Connector 65"/>
          <p:cNvCxnSpPr>
            <a:stCxn id="7" idx="0"/>
            <a:endCxn id="10" idx="1"/>
          </p:cNvCxnSpPr>
          <p:nvPr/>
        </p:nvCxnSpPr>
        <p:spPr>
          <a:xfrm rot="5400000" flipH="1" flipV="1">
            <a:off x="6364688" y="3561847"/>
            <a:ext cx="456541" cy="159024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urved Connector 68"/>
          <p:cNvCxnSpPr>
            <a:stCxn id="10" idx="3"/>
            <a:endCxn id="34" idx="0"/>
          </p:cNvCxnSpPr>
          <p:nvPr/>
        </p:nvCxnSpPr>
        <p:spPr>
          <a:xfrm>
            <a:off x="8057323" y="3413088"/>
            <a:ext cx="185920" cy="456541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097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New: AOS </a:t>
            </a:r>
            <a:r>
              <a:rPr lang="en-US" dirty="0" err="1" smtClean="0"/>
              <a:t>basketizer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0151"/>
            <a:ext cx="4724539" cy="411601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Idea: Work with AOS for </a:t>
            </a:r>
            <a:r>
              <a:rPr lang="en-US" dirty="0" err="1" smtClean="0"/>
              <a:t>basketizing</a:t>
            </a:r>
            <a:r>
              <a:rPr lang="en-US" dirty="0" smtClean="0"/>
              <a:t>, copy to SOA only when deploying to geometry/physics</a:t>
            </a:r>
          </a:p>
          <a:p>
            <a:pPr lvl="1"/>
            <a:r>
              <a:rPr lang="en-US" dirty="0" smtClean="0"/>
              <a:t>Lightweight </a:t>
            </a:r>
            <a:r>
              <a:rPr lang="en-US" dirty="0" err="1" smtClean="0"/>
              <a:t>basketizing</a:t>
            </a:r>
            <a:r>
              <a:rPr lang="en-US" dirty="0" smtClean="0"/>
              <a:t>: regrouping pointers rather than complete tracks</a:t>
            </a:r>
          </a:p>
          <a:p>
            <a:r>
              <a:rPr lang="en-US" dirty="0" smtClean="0"/>
              <a:t>Now integrated in </a:t>
            </a:r>
            <a:r>
              <a:rPr lang="en-US" dirty="0" err="1" smtClean="0"/>
              <a:t>GeantV</a:t>
            </a:r>
            <a:endParaRPr lang="en-US" dirty="0" smtClean="0"/>
          </a:p>
          <a:p>
            <a:pPr lvl="1"/>
            <a:r>
              <a:rPr lang="en-US" dirty="0" smtClean="0"/>
              <a:t>Circular buffer, fixed size baskets</a:t>
            </a:r>
          </a:p>
          <a:p>
            <a:pPr lvl="1"/>
            <a:r>
              <a:rPr lang="en-US" dirty="0" smtClean="0"/>
              <a:t>No memory barriers</a:t>
            </a:r>
          </a:p>
          <a:p>
            <a:pPr lvl="1"/>
            <a:r>
              <a:rPr lang="en-US" dirty="0" smtClean="0"/>
              <a:t>Better scalability</a:t>
            </a:r>
          </a:p>
          <a:p>
            <a:r>
              <a:rPr lang="en-US" dirty="0" smtClean="0"/>
              <a:t>Push &amp; extract in the same method</a:t>
            </a:r>
          </a:p>
          <a:p>
            <a:pPr lvl="1"/>
            <a:r>
              <a:rPr lang="en-US" dirty="0" smtClean="0"/>
              <a:t>Fills </a:t>
            </a:r>
            <a:r>
              <a:rPr lang="en-US" dirty="0" err="1" smtClean="0"/>
              <a:t>std</a:t>
            </a:r>
            <a:r>
              <a:rPr lang="en-US" dirty="0" smtClean="0"/>
              <a:t>::vector&lt;Track*&gt;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5394320" y="1713703"/>
            <a:ext cx="3749680" cy="3123968"/>
            <a:chOff x="5461000" y="1575031"/>
            <a:chExt cx="3749680" cy="3123968"/>
          </a:xfrm>
        </p:grpSpPr>
        <p:sp>
          <p:nvSpPr>
            <p:cNvPr id="4" name="Oval 3"/>
            <p:cNvSpPr/>
            <p:nvPr/>
          </p:nvSpPr>
          <p:spPr>
            <a:xfrm>
              <a:off x="5461000" y="1989666"/>
              <a:ext cx="2709333" cy="2709333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759223" y="1931781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911623" y="1943071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Line Callout 1 8"/>
            <p:cNvSpPr/>
            <p:nvPr/>
          </p:nvSpPr>
          <p:spPr>
            <a:xfrm>
              <a:off x="6622484" y="1658075"/>
              <a:ext cx="716062" cy="231257"/>
            </a:xfrm>
            <a:prstGeom prst="borderCallout1">
              <a:avLst>
                <a:gd name="adj1" fmla="val 96528"/>
                <a:gd name="adj2" fmla="val 16157"/>
                <a:gd name="adj3" fmla="val 153980"/>
                <a:gd name="adj4" fmla="val 27972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N</a:t>
              </a:r>
              <a:r>
                <a:rPr lang="en-US" sz="1000" baseline="-25000" dirty="0" smtClean="0"/>
                <a:t>copy</a:t>
              </a:r>
              <a:r>
                <a:rPr lang="en-US" sz="1000" dirty="0" smtClean="0"/>
                <a:t>=7</a:t>
              </a:r>
              <a:endParaRPr lang="en-US" sz="1000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7064279" y="1962057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7211546" y="2000157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349448" y="2058781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479655" y="2128898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609606" y="2223572"/>
              <a:ext cx="127000" cy="1270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723778" y="2328763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7828073" y="2445886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7912736" y="2575211"/>
              <a:ext cx="127000" cy="1270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7980473" y="2709251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8073983" y="3006870"/>
              <a:ext cx="127000" cy="12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8039736" y="2854611"/>
              <a:ext cx="127000" cy="1270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ine Callout 1 20"/>
            <p:cNvSpPr/>
            <p:nvPr/>
          </p:nvSpPr>
          <p:spPr>
            <a:xfrm>
              <a:off x="7912736" y="2188077"/>
              <a:ext cx="637058" cy="218130"/>
            </a:xfrm>
            <a:prstGeom prst="borderCallout1">
              <a:avLst>
                <a:gd name="adj1" fmla="val 96528"/>
                <a:gd name="adj2" fmla="val 16157"/>
                <a:gd name="adj3" fmla="val 161229"/>
                <a:gd name="adj4" fmla="val 284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N</a:t>
              </a:r>
              <a:r>
                <a:rPr lang="en-US" sz="1000" baseline="-25000" dirty="0" smtClean="0"/>
                <a:t>copy</a:t>
              </a:r>
              <a:r>
                <a:rPr lang="en-US" sz="1000" dirty="0" smtClean="0"/>
                <a:t>=3</a:t>
              </a:r>
              <a:endParaRPr lang="en-US" sz="1000" dirty="0"/>
            </a:p>
          </p:txBody>
        </p:sp>
        <p:cxnSp>
          <p:nvCxnSpPr>
            <p:cNvPr id="23" name="Straight Connector 22"/>
            <p:cNvCxnSpPr>
              <a:stCxn id="7" idx="4"/>
            </p:cNvCxnSpPr>
            <p:nvPr/>
          </p:nvCxnSpPr>
          <p:spPr>
            <a:xfrm flipH="1">
              <a:off x="6821320" y="2058781"/>
              <a:ext cx="1403" cy="16479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6" idx="3"/>
            </p:cNvCxnSpPr>
            <p:nvPr/>
          </p:nvCxnSpPr>
          <p:spPr>
            <a:xfrm flipH="1">
              <a:off x="7723778" y="2554287"/>
              <a:ext cx="122894" cy="915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8106833" y="3160952"/>
              <a:ext cx="127000" cy="1270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8106833" y="3321307"/>
              <a:ext cx="127000" cy="1270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/>
            <p:cNvCxnSpPr>
              <a:endCxn id="28" idx="2"/>
            </p:cNvCxnSpPr>
            <p:nvPr/>
          </p:nvCxnSpPr>
          <p:spPr>
            <a:xfrm>
              <a:off x="7828073" y="3354635"/>
              <a:ext cx="278760" cy="30172"/>
            </a:xfrm>
            <a:prstGeom prst="straightConnector1">
              <a:avLst/>
            </a:prstGeom>
            <a:ln w="12700" cmpd="sng"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654548" y="3139295"/>
              <a:ext cx="1704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/>
                <a:t>i</a:t>
              </a:r>
              <a:r>
                <a:rPr lang="en-US" sz="1000" dirty="0" err="1" smtClean="0"/>
                <a:t>buf</a:t>
              </a:r>
              <a:r>
                <a:rPr lang="en-US" sz="1000" dirty="0" smtClean="0"/>
                <a:t> = icrt &amp; buffer_mask</a:t>
              </a:r>
              <a:endParaRPr lang="en-US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195952" y="2645864"/>
              <a:ext cx="17845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/>
                <a:t>ibasket</a:t>
              </a:r>
              <a:r>
                <a:rPr lang="en-US" sz="1000" dirty="0" smtClean="0"/>
                <a:t> = </a:t>
              </a:r>
              <a:r>
                <a:rPr lang="en-US" sz="1000" dirty="0" err="1" smtClean="0"/>
                <a:t>ibuf</a:t>
              </a:r>
              <a:r>
                <a:rPr lang="en-US" sz="1000" dirty="0" smtClean="0"/>
                <a:t> </a:t>
              </a:r>
              <a:r>
                <a:rPr lang="en-US" sz="1000" dirty="0"/>
                <a:t>&amp;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basket_mask</a:t>
              </a:r>
              <a:endParaRPr lang="en-US" sz="1000" dirty="0"/>
            </a:p>
          </p:txBody>
        </p:sp>
        <p:cxnSp>
          <p:nvCxnSpPr>
            <p:cNvPr id="36" name="Straight Arrow Connector 35"/>
            <p:cNvCxnSpPr>
              <a:endCxn id="14" idx="7"/>
            </p:cNvCxnSpPr>
            <p:nvPr/>
          </p:nvCxnSpPr>
          <p:spPr>
            <a:xfrm flipH="1">
              <a:off x="7718007" y="1989666"/>
              <a:ext cx="237066" cy="25250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392168" y="1575031"/>
              <a:ext cx="18185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/>
                <a:t>AddTrack</a:t>
              </a:r>
              <a:r>
                <a:rPr lang="en-US" sz="1000" dirty="0" smtClean="0"/>
                <a:t>(Track *</a:t>
              </a:r>
              <a:r>
                <a:rPr lang="en-US" sz="1000" dirty="0" err="1" smtClean="0"/>
                <a:t>tr</a:t>
              </a:r>
              <a:r>
                <a:rPr lang="en-US" sz="1000" dirty="0" smtClean="0"/>
                <a:t>, </a:t>
              </a:r>
              <a:r>
                <a:rPr lang="en-US" sz="1000" dirty="0" err="1" smtClean="0"/>
                <a:t>std</a:t>
              </a:r>
              <a:r>
                <a:rPr lang="en-US" sz="1000" dirty="0" smtClean="0"/>
                <a:t>::vector&lt;Track*&gt; &amp;extract)</a:t>
              </a:r>
              <a:endParaRPr lang="en-US" sz="1000"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 Gheata - GeantV scheduler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6134-7C99-3542-A709-CC5218A9F1A6}" type="slidenum">
              <a:rPr lang="en-US" smtClean="0"/>
              <a:t>14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5495161" y="4654161"/>
            <a:ext cx="1080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phys. </a:t>
            </a:r>
            <a:r>
              <a:rPr lang="en-US" sz="1100" dirty="0" smtClean="0"/>
              <a:t>cores</a:t>
            </a:r>
            <a:endParaRPr lang="en-US" sz="11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5059269" y="4005630"/>
            <a:ext cx="3730625" cy="2625375"/>
            <a:chOff x="5059269" y="4005630"/>
            <a:chExt cx="3730625" cy="2625375"/>
          </a:xfrm>
        </p:grpSpPr>
        <p:graphicFrame>
          <p:nvGraphicFramePr>
            <p:cNvPr id="37" name="Chart 3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30195776"/>
                </p:ext>
              </p:extLst>
            </p:nvPr>
          </p:nvGraphicFramePr>
          <p:xfrm>
            <a:off x="5059269" y="4005630"/>
            <a:ext cx="3730625" cy="26253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25" name="Straight Connector 24"/>
            <p:cNvCxnSpPr/>
            <p:nvPr/>
          </p:nvCxnSpPr>
          <p:spPr>
            <a:xfrm flipV="1">
              <a:off x="6166108" y="4426226"/>
              <a:ext cx="0" cy="1961322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5524642" y="5947807"/>
              <a:ext cx="2945914" cy="1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6236264" y="5700766"/>
            <a:ext cx="23470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max </a:t>
            </a:r>
            <a:r>
              <a:rPr lang="en-US" sz="1100" smtClean="0"/>
              <a:t>speed-up SOA </a:t>
            </a:r>
            <a:r>
              <a:rPr lang="en-US" sz="1100" dirty="0" err="1" smtClean="0"/>
              <a:t>basketizer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5181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I/O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7259" y="2046112"/>
            <a:ext cx="8462635" cy="4220218"/>
          </a:xfrm>
        </p:spPr>
        <p:txBody>
          <a:bodyPr>
            <a:normAutofit/>
          </a:bodyPr>
          <a:lstStyle/>
          <a:p>
            <a:r>
              <a:rPr lang="en-US" dirty="0" smtClean="0"/>
              <a:t>Not re-inventing the wheel: using ROOT as I/O technology</a:t>
            </a:r>
          </a:p>
          <a:p>
            <a:pPr lvl="1"/>
            <a:r>
              <a:rPr lang="en-US" dirty="0" smtClean="0"/>
              <a:t>Writing standard root tree for hits/MC truth kinematics</a:t>
            </a:r>
          </a:p>
          <a:p>
            <a:r>
              <a:rPr lang="en-US" dirty="0"/>
              <a:t>2</a:t>
            </a:r>
            <a:r>
              <a:rPr lang="en-US" dirty="0" smtClean="0"/>
              <a:t> models tested:</a:t>
            </a:r>
          </a:p>
          <a:p>
            <a:pPr lvl="1"/>
            <a:r>
              <a:rPr lang="en-US" dirty="0" smtClean="0"/>
              <a:t>Many producers of data, one thread responsible for writing to file</a:t>
            </a:r>
          </a:p>
          <a:p>
            <a:pPr lvl="2"/>
            <a:r>
              <a:rPr lang="en-US" dirty="0" smtClean="0"/>
              <a:t>Amdahl problems since writing includes serializing/zipping</a:t>
            </a:r>
          </a:p>
          <a:p>
            <a:pPr lvl="1"/>
            <a:r>
              <a:rPr lang="en-US" dirty="0" smtClean="0"/>
              <a:t>Many producer of memory resident files, one thread responsible of merging them + writing the output</a:t>
            </a:r>
          </a:p>
          <a:p>
            <a:pPr lvl="2"/>
            <a:r>
              <a:rPr lang="en-US" dirty="0" smtClean="0"/>
              <a:t>Much higher throughput achieved since serialization/zipping done per worker</a:t>
            </a:r>
          </a:p>
          <a:p>
            <a:r>
              <a:rPr lang="en-US" b="1" dirty="0"/>
              <a:t>See talk on “Output and </a:t>
            </a:r>
            <a:r>
              <a:rPr lang="en-US" b="1" dirty="0" smtClean="0"/>
              <a:t>utilities for details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13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MC </a:t>
            </a:r>
            <a:r>
              <a:rPr lang="en-US" dirty="0"/>
              <a:t>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H</a:t>
            </a:r>
            <a:r>
              <a:rPr lang="en-US" dirty="0" smtClean="0"/>
              <a:t>andling of particle history is problematic per se and multithreading adds complexity</a:t>
            </a:r>
          </a:p>
          <a:p>
            <a:pPr lvl="1"/>
            <a:r>
              <a:rPr lang="en-US" dirty="0" smtClean="0"/>
              <a:t>tracking of daughter particles can completed before mother particle ‘end of life’</a:t>
            </a:r>
          </a:p>
          <a:p>
            <a:r>
              <a:rPr lang="en-US" dirty="0" err="1" smtClean="0"/>
              <a:t>GeantV</a:t>
            </a:r>
            <a:r>
              <a:rPr lang="en-US" dirty="0" smtClean="0"/>
              <a:t> focuses on providing light and flexible interface to particle history</a:t>
            </a:r>
          </a:p>
          <a:p>
            <a:pPr lvl="1"/>
            <a:r>
              <a:rPr lang="en-US" dirty="0" smtClean="0"/>
              <a:t>Framework provides the ‘handles’ to store concurrently event trees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ser has to implement implements his concrete MC ‘selection algorithm’ and conversion to his event record</a:t>
            </a:r>
          </a:p>
          <a:p>
            <a:r>
              <a:rPr lang="en-US" dirty="0"/>
              <a:t>C</a:t>
            </a:r>
            <a:r>
              <a:rPr lang="en-US" dirty="0" smtClean="0"/>
              <a:t>oncrete example provided, see talk on </a:t>
            </a:r>
            <a:r>
              <a:rPr lang="en-US" b="1" dirty="0" smtClean="0"/>
              <a:t>“Output &amp; utilities”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1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USER APPLICATION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3384"/>
            <a:ext cx="3227294" cy="17024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600" y="3736926"/>
            <a:ext cx="1555750" cy="139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04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Mandatory user class connected to the run manager</a:t>
            </a:r>
          </a:p>
          <a:p>
            <a:pPr lvl="1"/>
            <a:r>
              <a:rPr lang="en-US" dirty="0" smtClean="0"/>
              <a:t>Used to notify the user code about run/event/stepping actions</a:t>
            </a:r>
          </a:p>
          <a:p>
            <a:r>
              <a:rPr lang="en-US" dirty="0" smtClean="0"/>
              <a:t>Interface define by base class </a:t>
            </a:r>
            <a:r>
              <a:rPr lang="en-US" i="1" dirty="0" err="1" smtClean="0">
                <a:solidFill>
                  <a:srgbClr val="0070C0"/>
                </a:solidFill>
              </a:rPr>
              <a:t>GeantVapplication</a:t>
            </a:r>
            <a:endParaRPr lang="en-US" i="1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Currently minimal functionality</a:t>
            </a:r>
          </a:p>
          <a:p>
            <a:pPr lvl="2"/>
            <a:r>
              <a:rPr lang="en-US" i="1" dirty="0" smtClean="0">
                <a:solidFill>
                  <a:srgbClr val="0070C0"/>
                </a:solidFill>
              </a:rPr>
              <a:t>Initialize(), </a:t>
            </a:r>
            <a:r>
              <a:rPr lang="en-US" i="1" dirty="0" err="1" smtClean="0">
                <a:solidFill>
                  <a:srgbClr val="0070C0"/>
                </a:solidFill>
              </a:rPr>
              <a:t>StepManager</a:t>
            </a:r>
            <a:r>
              <a:rPr lang="en-US" i="1" dirty="0" smtClean="0">
                <a:solidFill>
                  <a:srgbClr val="0070C0"/>
                </a:solidFill>
              </a:rPr>
              <a:t>(), </a:t>
            </a:r>
            <a:r>
              <a:rPr lang="en-US" i="1" dirty="0" err="1" smtClean="0">
                <a:solidFill>
                  <a:srgbClr val="0070C0"/>
                </a:solidFill>
              </a:rPr>
              <a:t>FinishRun</a:t>
            </a:r>
            <a:r>
              <a:rPr lang="en-US" i="1" dirty="0" smtClean="0">
                <a:solidFill>
                  <a:srgbClr val="0070C0"/>
                </a:solidFill>
              </a:rPr>
              <a:t>()</a:t>
            </a:r>
            <a:r>
              <a:rPr lang="en-US" dirty="0" smtClean="0"/>
              <a:t> – sufficient for performing benchmarks</a:t>
            </a:r>
          </a:p>
          <a:p>
            <a:pPr lvl="1"/>
            <a:r>
              <a:rPr lang="en-US" dirty="0" smtClean="0"/>
              <a:t>To be extended to provide a full suite of user actions similar to G4 one</a:t>
            </a:r>
          </a:p>
          <a:p>
            <a:r>
              <a:rPr lang="en-US" dirty="0" smtClean="0"/>
              <a:t>Interface extended to interact with task-based user framework</a:t>
            </a:r>
          </a:p>
          <a:p>
            <a:pPr lvl="1"/>
            <a:r>
              <a:rPr lang="en-US" dirty="0" smtClean="0"/>
              <a:t>Steering event loop from user application</a:t>
            </a:r>
          </a:p>
          <a:p>
            <a:pPr lvl="1"/>
            <a:r>
              <a:rPr lang="en-US" dirty="0" smtClean="0"/>
              <a:t>Optionally controlled via TBB tasks: </a:t>
            </a:r>
          </a:p>
          <a:p>
            <a:pPr lvl="2"/>
            <a:r>
              <a:rPr lang="en-US" i="1" dirty="0" err="1" smtClean="0">
                <a:solidFill>
                  <a:srgbClr val="0070C0"/>
                </a:solidFill>
              </a:rPr>
              <a:t>SpawnEventLoopTask</a:t>
            </a:r>
            <a:r>
              <a:rPr lang="en-US" i="1" dirty="0" smtClean="0">
                <a:solidFill>
                  <a:srgbClr val="0070C0"/>
                </a:solidFill>
              </a:rPr>
              <a:t>(), </a:t>
            </a:r>
            <a:r>
              <a:rPr lang="en-US" i="1" dirty="0" err="1" smtClean="0">
                <a:solidFill>
                  <a:srgbClr val="0070C0"/>
                </a:solidFill>
              </a:rPr>
              <a:t>SpawnUserEndRunTask</a:t>
            </a:r>
            <a:r>
              <a:rPr lang="en-US" i="1" dirty="0" smtClean="0">
                <a:solidFill>
                  <a:srgbClr val="0070C0"/>
                </a:solidFill>
              </a:rPr>
              <a:t>()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57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implementation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52600" y="2578100"/>
            <a:ext cx="2768600" cy="812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GeantVApplication</a:t>
            </a:r>
            <a:endParaRPr lang="en-US" sz="2000" dirty="0" smtClean="0"/>
          </a:p>
          <a:p>
            <a:r>
              <a:rPr lang="en-US" sz="1000" dirty="0" err="1" smtClean="0"/>
              <a:t>Init</a:t>
            </a:r>
            <a:r>
              <a:rPr lang="en-US" sz="1000" dirty="0" smtClean="0"/>
              <a:t>() = 0</a:t>
            </a:r>
          </a:p>
          <a:p>
            <a:r>
              <a:rPr lang="en-US" sz="1000" dirty="0" err="1" smtClean="0"/>
              <a:t>StepManager</a:t>
            </a:r>
            <a:r>
              <a:rPr lang="en-US" sz="1000" dirty="0" smtClean="0"/>
              <a:t>() = 0</a:t>
            </a:r>
          </a:p>
          <a:p>
            <a:r>
              <a:rPr lang="en-US" sz="1000" dirty="0" err="1" smtClean="0"/>
              <a:t>FinishRun</a:t>
            </a:r>
            <a:r>
              <a:rPr lang="en-US" sz="1000" dirty="0" smtClean="0"/>
              <a:t>() = 0</a:t>
            </a:r>
          </a:p>
        </p:txBody>
      </p:sp>
      <p:sp>
        <p:nvSpPr>
          <p:cNvPr id="7" name="Rectangle 6"/>
          <p:cNvSpPr/>
          <p:nvPr/>
        </p:nvSpPr>
        <p:spPr>
          <a:xfrm>
            <a:off x="413149" y="3809439"/>
            <a:ext cx="2616200" cy="812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002060"/>
                </a:solidFill>
              </a:rPr>
              <a:t>TBBApplication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1000" dirty="0" err="1" smtClean="0">
                <a:solidFill>
                  <a:srgbClr val="002060"/>
                </a:solidFill>
              </a:rPr>
              <a:t>SpawnProcessEventsTask</a:t>
            </a:r>
            <a:r>
              <a:rPr lang="en-US" sz="1000" dirty="0" smtClean="0">
                <a:solidFill>
                  <a:srgbClr val="002060"/>
                </a:solidFill>
              </a:rPr>
              <a:t>() </a:t>
            </a:r>
            <a:r>
              <a:rPr lang="en-US" sz="1000" dirty="0" smtClean="0">
                <a:solidFill>
                  <a:srgbClr val="C00000"/>
                </a:solidFill>
              </a:rPr>
              <a:t>provided</a:t>
            </a:r>
          </a:p>
          <a:p>
            <a:r>
              <a:rPr lang="en-US" sz="1000" dirty="0" err="1" smtClean="0">
                <a:solidFill>
                  <a:srgbClr val="002060"/>
                </a:solidFill>
              </a:rPr>
              <a:t>SpawnUserEndEventTask</a:t>
            </a:r>
            <a:r>
              <a:rPr lang="en-US" sz="1000" dirty="0" smtClean="0">
                <a:solidFill>
                  <a:srgbClr val="002060"/>
                </a:solidFill>
              </a:rPr>
              <a:t>() = 0</a:t>
            </a:r>
            <a:endParaRPr lang="en-US" sz="1000" dirty="0" smtClean="0">
              <a:solidFill>
                <a:srgbClr val="002060"/>
              </a:solidFill>
            </a:endParaRPr>
          </a:p>
          <a:p>
            <a:r>
              <a:rPr lang="en-US" sz="1000" dirty="0" err="1" smtClean="0">
                <a:solidFill>
                  <a:srgbClr val="002060"/>
                </a:solidFill>
              </a:rPr>
              <a:t>SpawnUserEndRunTask</a:t>
            </a:r>
            <a:r>
              <a:rPr lang="en-US" sz="1000" dirty="0" smtClean="0">
                <a:solidFill>
                  <a:srgbClr val="002060"/>
                </a:solidFill>
              </a:rPr>
              <a:t>() = 0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5040779"/>
            <a:ext cx="2768600" cy="812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mtClean="0">
                <a:solidFill>
                  <a:srgbClr val="002060"/>
                </a:solidFill>
              </a:rPr>
              <a:t>UserApplication</a:t>
            </a:r>
            <a:endParaRPr lang="en-US" sz="2000" dirty="0" smtClean="0">
              <a:solidFill>
                <a:srgbClr val="002060"/>
              </a:solidFill>
            </a:endParaRPr>
          </a:p>
        </p:txBody>
      </p:sp>
      <p:cxnSp>
        <p:nvCxnSpPr>
          <p:cNvPr id="10" name="Straight Arrow Connector 9"/>
          <p:cNvCxnSpPr>
            <a:stCxn id="8" idx="0"/>
            <a:endCxn id="6" idx="2"/>
          </p:cNvCxnSpPr>
          <p:nvPr/>
        </p:nvCxnSpPr>
        <p:spPr>
          <a:xfrm flipV="1">
            <a:off x="3136900" y="3390900"/>
            <a:ext cx="0" cy="1649879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0"/>
            <a:endCxn id="6" idx="2"/>
          </p:cNvCxnSpPr>
          <p:nvPr/>
        </p:nvCxnSpPr>
        <p:spPr>
          <a:xfrm flipV="1">
            <a:off x="1721249" y="3390900"/>
            <a:ext cx="1415651" cy="418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0"/>
            <a:endCxn id="7" idx="2"/>
          </p:cNvCxnSpPr>
          <p:nvPr/>
        </p:nvCxnSpPr>
        <p:spPr>
          <a:xfrm flipH="1" flipV="1">
            <a:off x="1721249" y="4622239"/>
            <a:ext cx="1415651" cy="418540"/>
          </a:xfrm>
          <a:prstGeom prst="straightConnector1">
            <a:avLst/>
          </a:prstGeom>
          <a:ln>
            <a:prstDash val="sysDot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16494" y="2578100"/>
            <a:ext cx="2768600" cy="812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GeantRunManager</a:t>
            </a:r>
            <a:endParaRPr lang="en-US" sz="2000" dirty="0" smtClean="0"/>
          </a:p>
        </p:txBody>
      </p:sp>
      <p:cxnSp>
        <p:nvCxnSpPr>
          <p:cNvPr id="18" name="Straight Arrow Connector 17"/>
          <p:cNvCxnSpPr>
            <a:stCxn id="6" idx="3"/>
          </p:cNvCxnSpPr>
          <p:nvPr/>
        </p:nvCxnSpPr>
        <p:spPr>
          <a:xfrm>
            <a:off x="4521200" y="2984500"/>
            <a:ext cx="1130300" cy="0"/>
          </a:xfrm>
          <a:prstGeom prst="straightConnector1">
            <a:avLst/>
          </a:prstGeom>
          <a:ln>
            <a:tailEnd type="diamond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977606" y="5040779"/>
            <a:ext cx="1766094" cy="812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002060"/>
                </a:solidFill>
              </a:rPr>
              <a:t>UserPrimaryGenerator</a:t>
            </a:r>
            <a:endParaRPr 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476353" y="3823889"/>
            <a:ext cx="2768600" cy="812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PrimaryGenerator</a:t>
            </a:r>
            <a:endParaRPr lang="en-US" sz="2000" dirty="0" smtClean="0"/>
          </a:p>
        </p:txBody>
      </p:sp>
      <p:cxnSp>
        <p:nvCxnSpPr>
          <p:cNvPr id="29" name="Straight Arrow Connector 28"/>
          <p:cNvCxnSpPr>
            <a:stCxn id="26" idx="0"/>
            <a:endCxn id="28" idx="2"/>
          </p:cNvCxnSpPr>
          <p:nvPr/>
        </p:nvCxnSpPr>
        <p:spPr>
          <a:xfrm flipV="1">
            <a:off x="5860653" y="4636689"/>
            <a:ext cx="0" cy="40409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8" idx="0"/>
          </p:cNvCxnSpPr>
          <p:nvPr/>
        </p:nvCxnSpPr>
        <p:spPr>
          <a:xfrm flipH="1" flipV="1">
            <a:off x="5860652" y="3479800"/>
            <a:ext cx="1" cy="344089"/>
          </a:xfrm>
          <a:prstGeom prst="straightConnector1">
            <a:avLst/>
          </a:prstGeom>
          <a:ln>
            <a:tailEnd type="diamond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05947" y="2272967"/>
            <a:ext cx="1612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fApplication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5968204" y="3516112"/>
            <a:ext cx="2516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fPrimaryGenerator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14441" y="3501662"/>
            <a:ext cx="123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FF0000"/>
                </a:solidFill>
              </a:rPr>
              <a:t>optional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479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7999" y="1959622"/>
            <a:ext cx="3086651" cy="45786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CORE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89254" y="4676167"/>
            <a:ext cx="2148840" cy="10823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GEOMETRY NAVIGATION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89254" y="3245498"/>
            <a:ext cx="2148840" cy="10823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70C0"/>
                </a:solidFill>
              </a:rPr>
              <a:t>PHYSICS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4555" y="3245498"/>
            <a:ext cx="2148840" cy="10823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70C0"/>
                </a:solidFill>
              </a:rPr>
              <a:t>USER APPLICATION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4555" y="4676166"/>
            <a:ext cx="2148840" cy="10823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EVENT GENERATOR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0" y="3624611"/>
            <a:ext cx="3086650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EVENT SERVER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7999" y="4055630"/>
            <a:ext cx="1541929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BASKETIZER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92721" y="4055630"/>
            <a:ext cx="1541929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SCHEDULER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0" y="5087813"/>
            <a:ext cx="3086650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CONCURRENCY SERVICES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48000" y="2612766"/>
            <a:ext cx="3086650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RUN MANAGER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48000" y="3064229"/>
            <a:ext cx="3086650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CONFIGURATION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7999" y="5538058"/>
            <a:ext cx="1541929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VecCore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92721" y="5539345"/>
            <a:ext cx="1541929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BACKENDS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0" y="6104882"/>
            <a:ext cx="3086650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CONCURRENT I/O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3" name="Straight Arrow Connector 22"/>
          <p:cNvCxnSpPr>
            <a:stCxn id="12" idx="1"/>
            <a:endCxn id="9" idx="3"/>
          </p:cNvCxnSpPr>
          <p:nvPr/>
        </p:nvCxnSpPr>
        <p:spPr>
          <a:xfrm flipH="1" flipV="1">
            <a:off x="2693395" y="3786693"/>
            <a:ext cx="354604" cy="48445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2" idx="1"/>
            <a:endCxn id="10" idx="3"/>
          </p:cNvCxnSpPr>
          <p:nvPr/>
        </p:nvCxnSpPr>
        <p:spPr>
          <a:xfrm flipH="1">
            <a:off x="2693395" y="4271145"/>
            <a:ext cx="354604" cy="94621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3" idx="3"/>
            <a:endCxn id="8" idx="1"/>
          </p:cNvCxnSpPr>
          <p:nvPr/>
        </p:nvCxnSpPr>
        <p:spPr>
          <a:xfrm flipV="1">
            <a:off x="6134650" y="3786693"/>
            <a:ext cx="354604" cy="48445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3" idx="3"/>
            <a:endCxn id="7" idx="1"/>
          </p:cNvCxnSpPr>
          <p:nvPr/>
        </p:nvCxnSpPr>
        <p:spPr>
          <a:xfrm>
            <a:off x="6134650" y="4271145"/>
            <a:ext cx="354604" cy="946217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048000" y="4503282"/>
            <a:ext cx="3086650" cy="431029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PROPAGATOR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application: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GeantV</a:t>
            </a:r>
            <a:r>
              <a:rPr lang="en-US" dirty="0" smtClean="0"/>
              <a:t> stepping propagates a basket of tracks</a:t>
            </a:r>
          </a:p>
          <a:p>
            <a:pPr lvl="1"/>
            <a:r>
              <a:rPr lang="en-US" dirty="0" smtClean="0"/>
              <a:t>To their individual geometry/physics limited steps</a:t>
            </a:r>
          </a:p>
          <a:p>
            <a:r>
              <a:rPr lang="en-US" dirty="0" smtClean="0"/>
              <a:t>The user application interfaces using vectors rather than scalar objects for the stepping action:</a:t>
            </a:r>
          </a:p>
          <a:p>
            <a:pPr lvl="2"/>
            <a:r>
              <a:rPr lang="en-US" i="1" dirty="0" err="1" smtClean="0">
                <a:solidFill>
                  <a:srgbClr val="0070C0"/>
                </a:solidFill>
              </a:rPr>
              <a:t>StepManager</a:t>
            </a:r>
            <a:r>
              <a:rPr lang="en-US" i="1" dirty="0" smtClean="0">
                <a:solidFill>
                  <a:srgbClr val="0070C0"/>
                </a:solidFill>
              </a:rPr>
              <a:t>(</a:t>
            </a:r>
            <a:r>
              <a:rPr lang="en-US" i="1" dirty="0" err="1" smtClean="0">
                <a:solidFill>
                  <a:srgbClr val="FF0000"/>
                </a:solidFill>
              </a:rPr>
              <a:t>std</a:t>
            </a:r>
            <a:r>
              <a:rPr lang="en-US" i="1" dirty="0" smtClean="0">
                <a:solidFill>
                  <a:srgbClr val="FF0000"/>
                </a:solidFill>
              </a:rPr>
              <a:t>::vector&lt;</a:t>
            </a:r>
            <a:r>
              <a:rPr lang="en-US" i="1" dirty="0" err="1" smtClean="0">
                <a:solidFill>
                  <a:srgbClr val="FF0000"/>
                </a:solidFill>
              </a:rPr>
              <a:t>GeantTrack</a:t>
            </a:r>
            <a:r>
              <a:rPr lang="en-US" i="1" dirty="0" smtClean="0">
                <a:solidFill>
                  <a:srgbClr val="FF0000"/>
                </a:solidFill>
              </a:rPr>
              <a:t>*&gt; </a:t>
            </a:r>
            <a:r>
              <a:rPr lang="en-US" i="1" dirty="0" smtClean="0">
                <a:solidFill>
                  <a:srgbClr val="0070C0"/>
                </a:solidFill>
              </a:rPr>
              <a:t>tracks, </a:t>
            </a:r>
            <a:r>
              <a:rPr lang="en-US" i="1" dirty="0" err="1" smtClean="0">
                <a:solidFill>
                  <a:srgbClr val="0070C0"/>
                </a:solidFill>
              </a:rPr>
              <a:t>GeantTaskData</a:t>
            </a:r>
            <a:r>
              <a:rPr lang="en-US" i="1" dirty="0" smtClean="0">
                <a:solidFill>
                  <a:srgbClr val="0070C0"/>
                </a:solidFill>
              </a:rPr>
              <a:t> *td)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task data </a:t>
            </a:r>
            <a:r>
              <a:rPr lang="en-US" dirty="0" smtClean="0"/>
              <a:t>object is percolated into user code</a:t>
            </a:r>
          </a:p>
          <a:p>
            <a:pPr lvl="1"/>
            <a:r>
              <a:rPr lang="en-US" dirty="0" smtClean="0"/>
              <a:t>Containing </a:t>
            </a:r>
            <a:r>
              <a:rPr lang="en-US" dirty="0" err="1" smtClean="0"/>
              <a:t>GeantV</a:t>
            </a:r>
            <a:r>
              <a:rPr lang="en-US" dirty="0" smtClean="0"/>
              <a:t> state interesting for the user (e.g. unique task id)</a:t>
            </a:r>
          </a:p>
          <a:p>
            <a:pPr lvl="1"/>
            <a:r>
              <a:rPr lang="en-US" dirty="0" smtClean="0"/>
              <a:t>“Whiteboard” allowing the user code to post state data, managed by </a:t>
            </a:r>
            <a:r>
              <a:rPr lang="en-US" dirty="0" err="1" smtClean="0"/>
              <a:t>GeantV</a:t>
            </a:r>
            <a:r>
              <a:rPr lang="en-US" dirty="0" smtClean="0"/>
              <a:t> in a single thread access mode</a:t>
            </a:r>
          </a:p>
          <a:p>
            <a:pPr lvl="2"/>
            <a:r>
              <a:rPr lang="en-US" dirty="0" smtClean="0"/>
              <a:t>no need to manage thread safety for user task data</a:t>
            </a:r>
            <a:endParaRPr lang="en-US" dirty="0"/>
          </a:p>
          <a:p>
            <a:pPr lvl="2"/>
            <a:r>
              <a:rPr lang="en-US" dirty="0" smtClean="0"/>
              <a:t>user code </a:t>
            </a:r>
            <a:r>
              <a:rPr lang="en-US" dirty="0" smtClean="0">
                <a:solidFill>
                  <a:srgbClr val="FF0000"/>
                </a:solidFill>
              </a:rPr>
              <a:t>MUST</a:t>
            </a:r>
            <a:r>
              <a:rPr lang="en-US" dirty="0" smtClean="0"/>
              <a:t> be thread safe and re-entrant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59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(User) Data factories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code needs to allocate/use data objects during simulation</a:t>
            </a:r>
          </a:p>
          <a:p>
            <a:pPr lvl="1"/>
            <a:r>
              <a:rPr lang="en-US" dirty="0" smtClean="0"/>
              <a:t>Issues: thread safety, re-usability, efficiency</a:t>
            </a:r>
          </a:p>
          <a:p>
            <a:pPr lvl="1"/>
            <a:r>
              <a:rPr lang="en-US" dirty="0" smtClean="0"/>
              <a:t>Hits, “</a:t>
            </a:r>
            <a:r>
              <a:rPr lang="en-US" dirty="0" err="1" smtClean="0"/>
              <a:t>summable</a:t>
            </a:r>
            <a:r>
              <a:rPr lang="en-US" dirty="0" smtClean="0"/>
              <a:t>” digits, tracks</a:t>
            </a:r>
          </a:p>
          <a:p>
            <a:r>
              <a:rPr lang="en-US" dirty="0" err="1" smtClean="0"/>
              <a:t>GeantV</a:t>
            </a:r>
            <a:r>
              <a:rPr lang="en-US" dirty="0" smtClean="0"/>
              <a:t> provides a mechanism to allocate large blocks of user data (per event) using templated factories</a:t>
            </a:r>
          </a:p>
          <a:p>
            <a:pPr marL="349250" lvl="1" indent="0">
              <a:buNone/>
            </a:pPr>
            <a:r>
              <a:rPr lang="en-US" sz="1400" i="1" dirty="0" err="1" smtClean="0"/>
              <a:t>GeantFactory</a:t>
            </a:r>
            <a:r>
              <a:rPr lang="en-US" sz="1400" i="1" dirty="0" smtClean="0"/>
              <a:t>&lt;</a:t>
            </a:r>
            <a:r>
              <a:rPr lang="en-US" sz="1400" i="1" dirty="0" err="1" smtClean="0"/>
              <a:t>MyData</a:t>
            </a:r>
            <a:r>
              <a:rPr lang="en-US" sz="1400" i="1" dirty="0" smtClean="0"/>
              <a:t>&gt; *</a:t>
            </a:r>
            <a:r>
              <a:rPr lang="en-US" sz="1400" i="1" dirty="0" err="1"/>
              <a:t>M</a:t>
            </a:r>
            <a:r>
              <a:rPr lang="en-US" sz="1400" i="1" dirty="0" err="1" smtClean="0"/>
              <a:t>yDataFactory</a:t>
            </a:r>
            <a:r>
              <a:rPr lang="en-US" sz="1400" i="1" dirty="0" smtClean="0"/>
              <a:t> = </a:t>
            </a:r>
            <a:r>
              <a:rPr lang="en-US" sz="1400" i="1" dirty="0" err="1" smtClean="0"/>
              <a:t>GeantFactoryStore</a:t>
            </a:r>
            <a:r>
              <a:rPr lang="en-US" sz="1400" i="1" dirty="0" smtClean="0"/>
              <a:t>::Instance()</a:t>
            </a:r>
          </a:p>
          <a:p>
            <a:pPr marL="349250" lvl="1" indent="0">
              <a:buNone/>
            </a:pPr>
            <a:r>
              <a:rPr lang="en-US" sz="1400" i="1" dirty="0"/>
              <a:t>	</a:t>
            </a:r>
            <a:r>
              <a:rPr lang="en-US" sz="1400" i="1" dirty="0" smtClean="0"/>
              <a:t>				-&gt;</a:t>
            </a:r>
            <a:r>
              <a:rPr lang="en-US" sz="1400" i="1" dirty="0" err="1" smtClean="0"/>
              <a:t>GetFactory</a:t>
            </a:r>
            <a:r>
              <a:rPr lang="en-US" sz="1400" i="1" dirty="0" smtClean="0"/>
              <a:t>&lt;</a:t>
            </a:r>
            <a:r>
              <a:rPr lang="en-US" sz="1400" i="1" dirty="0" err="1" smtClean="0"/>
              <a:t>MyData</a:t>
            </a:r>
            <a:r>
              <a:rPr lang="en-US" sz="1400" i="1" dirty="0" smtClean="0"/>
              <a:t>&gt;(</a:t>
            </a:r>
            <a:r>
              <a:rPr lang="en-US" sz="1400" i="1" dirty="0" err="1" smtClean="0"/>
              <a:t>nevt</a:t>
            </a:r>
            <a:r>
              <a:rPr lang="en-US" sz="1400" i="1" dirty="0" smtClean="0"/>
              <a:t>, </a:t>
            </a:r>
            <a:r>
              <a:rPr lang="en-US" sz="1400" i="1" dirty="0" err="1" smtClean="0"/>
              <a:t>nwrk</a:t>
            </a:r>
            <a:r>
              <a:rPr lang="en-US" sz="1400" i="1" dirty="0" smtClean="0"/>
              <a:t>)</a:t>
            </a:r>
          </a:p>
          <a:p>
            <a:pPr marL="349250" lvl="1" indent="0">
              <a:buNone/>
            </a:pPr>
            <a:r>
              <a:rPr lang="en-US" sz="1400" i="1" dirty="0" err="1" smtClean="0"/>
              <a:t>MyData</a:t>
            </a:r>
            <a:r>
              <a:rPr lang="en-US" sz="1400" i="1" dirty="0" smtClean="0"/>
              <a:t> *</a:t>
            </a:r>
            <a:r>
              <a:rPr lang="en-US" sz="1400" i="1" dirty="0" err="1" smtClean="0"/>
              <a:t>obj</a:t>
            </a:r>
            <a:r>
              <a:rPr lang="en-US" sz="1400" i="1" dirty="0" smtClean="0"/>
              <a:t> = </a:t>
            </a:r>
            <a:r>
              <a:rPr lang="en-US" sz="1400" i="1" dirty="0" err="1" smtClean="0"/>
              <a:t>MyDataFactory</a:t>
            </a:r>
            <a:r>
              <a:rPr lang="en-US" sz="1400" i="1" dirty="0" smtClean="0"/>
              <a:t>-&gt;</a:t>
            </a:r>
            <a:r>
              <a:rPr lang="en-US" sz="1400" i="1" dirty="0" err="1" smtClean="0"/>
              <a:t>NextFree</a:t>
            </a:r>
            <a:r>
              <a:rPr lang="en-US" sz="1400" i="1" dirty="0" smtClean="0"/>
              <a:t>(</a:t>
            </a:r>
            <a:r>
              <a:rPr lang="en-US" sz="1400" i="1" dirty="0" err="1" smtClean="0"/>
              <a:t>ievent</a:t>
            </a:r>
            <a:r>
              <a:rPr lang="en-US" sz="1400" i="1" dirty="0" smtClean="0"/>
              <a:t>, </a:t>
            </a:r>
            <a:r>
              <a:rPr lang="en-US" sz="1400" i="1" dirty="0" err="1" smtClean="0"/>
              <a:t>taskId</a:t>
            </a:r>
            <a:r>
              <a:rPr lang="en-US" sz="1400" i="1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33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generators and event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2046112"/>
            <a:ext cx="5248042" cy="422021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Events can be injected in </a:t>
            </a:r>
            <a:r>
              <a:rPr lang="en-US" dirty="0" err="1" smtClean="0"/>
              <a:t>GeantV</a:t>
            </a:r>
            <a:r>
              <a:rPr lang="en-US" dirty="0" smtClean="0"/>
              <a:t> using the </a:t>
            </a:r>
            <a:r>
              <a:rPr lang="en-US" dirty="0" err="1" smtClean="0"/>
              <a:t>PrimaryGenerator</a:t>
            </a:r>
            <a:r>
              <a:rPr lang="en-US" dirty="0" smtClean="0"/>
              <a:t> interface</a:t>
            </a:r>
          </a:p>
          <a:p>
            <a:pPr marL="349250" lvl="1" indent="0">
              <a:buNone/>
            </a:pPr>
            <a:r>
              <a:rPr lang="en-US" sz="1600" i="1" dirty="0" err="1" smtClean="0">
                <a:solidFill>
                  <a:srgbClr val="0070C0"/>
                </a:solidFill>
              </a:rPr>
              <a:t>userGenerator</a:t>
            </a:r>
            <a:r>
              <a:rPr lang="en-US" sz="1600" i="1" dirty="0" smtClean="0">
                <a:solidFill>
                  <a:srgbClr val="0070C0"/>
                </a:solidFill>
              </a:rPr>
              <a:t>-&gt;</a:t>
            </a:r>
            <a:r>
              <a:rPr lang="en-US" sz="1600" i="1" dirty="0" err="1" smtClean="0">
                <a:solidFill>
                  <a:srgbClr val="0070C0"/>
                </a:solidFill>
              </a:rPr>
              <a:t>InitPrimaryGenerator</a:t>
            </a:r>
            <a:r>
              <a:rPr lang="en-US" sz="1600" i="1" dirty="0" smtClean="0">
                <a:solidFill>
                  <a:srgbClr val="0070C0"/>
                </a:solidFill>
              </a:rPr>
              <a:t>();</a:t>
            </a:r>
          </a:p>
          <a:p>
            <a:pPr marL="349250" lvl="1" indent="0">
              <a:buNone/>
            </a:pPr>
            <a:r>
              <a:rPr lang="en-US" sz="1600" i="1" dirty="0" err="1" smtClean="0">
                <a:solidFill>
                  <a:srgbClr val="0070C0"/>
                </a:solidFill>
              </a:rPr>
              <a:t>GeantEventInfo</a:t>
            </a:r>
            <a:r>
              <a:rPr lang="en-US" sz="1600" i="1" dirty="0" smtClean="0">
                <a:solidFill>
                  <a:srgbClr val="0070C0"/>
                </a:solidFill>
              </a:rPr>
              <a:t> &amp;info = </a:t>
            </a:r>
            <a:r>
              <a:rPr lang="en-US" sz="1600" i="1" dirty="0" err="1" smtClean="0">
                <a:solidFill>
                  <a:srgbClr val="FF0000"/>
                </a:solidFill>
              </a:rPr>
              <a:t>userGenerator</a:t>
            </a:r>
            <a:r>
              <a:rPr lang="en-US" sz="1600" i="1" dirty="0" smtClean="0">
                <a:solidFill>
                  <a:srgbClr val="FF0000"/>
                </a:solidFill>
              </a:rPr>
              <a:t>-&gt;</a:t>
            </a:r>
            <a:r>
              <a:rPr lang="en-US" sz="1600" i="1" dirty="0" err="1" smtClean="0">
                <a:solidFill>
                  <a:srgbClr val="FF0000"/>
                </a:solidFill>
              </a:rPr>
              <a:t>NextEvent</a:t>
            </a:r>
            <a:r>
              <a:rPr lang="en-US" sz="1600" i="1" dirty="0" smtClean="0">
                <a:solidFill>
                  <a:srgbClr val="FF0000"/>
                </a:solidFill>
              </a:rPr>
              <a:t>();</a:t>
            </a:r>
          </a:p>
          <a:p>
            <a:pPr marL="349250" lvl="1" indent="0">
              <a:buNone/>
            </a:pPr>
            <a:r>
              <a:rPr lang="en-US" sz="1600" i="1" dirty="0">
                <a:solidFill>
                  <a:srgbClr val="0070C0"/>
                </a:solidFill>
              </a:rPr>
              <a:t>for (</a:t>
            </a:r>
            <a:r>
              <a:rPr lang="en-US" sz="1600" i="1" dirty="0" err="1">
                <a:solidFill>
                  <a:srgbClr val="0070C0"/>
                </a:solidFill>
              </a:rPr>
              <a:t>int</a:t>
            </a:r>
            <a:r>
              <a:rPr lang="en-US" sz="1600" i="1" dirty="0">
                <a:solidFill>
                  <a:srgbClr val="0070C0"/>
                </a:solidFill>
              </a:rPr>
              <a:t> </a:t>
            </a:r>
            <a:r>
              <a:rPr lang="en-US" sz="1600" i="1" dirty="0" err="1">
                <a:solidFill>
                  <a:srgbClr val="0070C0"/>
                </a:solidFill>
              </a:rPr>
              <a:t>itr</a:t>
            </a:r>
            <a:r>
              <a:rPr lang="en-US" sz="1600" i="1" dirty="0">
                <a:solidFill>
                  <a:srgbClr val="0070C0"/>
                </a:solidFill>
              </a:rPr>
              <a:t>=0; </a:t>
            </a:r>
            <a:r>
              <a:rPr lang="en-US" sz="1600" i="1" dirty="0" err="1" smtClean="0">
                <a:solidFill>
                  <a:srgbClr val="0070C0"/>
                </a:solidFill>
              </a:rPr>
              <a:t>itr</a:t>
            </a:r>
            <a:r>
              <a:rPr lang="en-US" sz="1600" i="1" dirty="0" smtClean="0">
                <a:solidFill>
                  <a:srgbClr val="0070C0"/>
                </a:solidFill>
              </a:rPr>
              <a:t>&lt;</a:t>
            </a:r>
            <a:r>
              <a:rPr lang="en-US" sz="1600" i="1" dirty="0" err="1" smtClean="0">
                <a:solidFill>
                  <a:srgbClr val="0070C0"/>
                </a:solidFill>
              </a:rPr>
              <a:t>info.ntracks</a:t>
            </a:r>
            <a:r>
              <a:rPr lang="en-US" sz="1600" i="1" dirty="0">
                <a:solidFill>
                  <a:srgbClr val="0070C0"/>
                </a:solidFill>
              </a:rPr>
              <a:t>; ++</a:t>
            </a:r>
            <a:r>
              <a:rPr lang="en-US" sz="1600" i="1" dirty="0" err="1">
                <a:solidFill>
                  <a:srgbClr val="0070C0"/>
                </a:solidFill>
              </a:rPr>
              <a:t>itr</a:t>
            </a:r>
            <a:r>
              <a:rPr lang="en-US" sz="1600" i="1" dirty="0" smtClean="0">
                <a:solidFill>
                  <a:srgbClr val="0070C0"/>
                </a:solidFill>
              </a:rPr>
              <a:t>) {</a:t>
            </a:r>
          </a:p>
          <a:p>
            <a:pPr marL="349250" lvl="1" indent="0">
              <a:buNone/>
            </a:pPr>
            <a:r>
              <a:rPr lang="en-US" sz="1600" i="1" dirty="0">
                <a:solidFill>
                  <a:srgbClr val="0070C0"/>
                </a:solidFill>
              </a:rPr>
              <a:t>  </a:t>
            </a:r>
            <a:r>
              <a:rPr lang="en-US" sz="1600" i="1" dirty="0" smtClean="0">
                <a:solidFill>
                  <a:srgbClr val="0070C0"/>
                </a:solidFill>
              </a:rPr>
              <a:t>  </a:t>
            </a:r>
            <a:r>
              <a:rPr lang="en-US" sz="1600" i="1" dirty="0" err="1" smtClean="0">
                <a:solidFill>
                  <a:srgbClr val="0070C0"/>
                </a:solidFill>
              </a:rPr>
              <a:t>GeantTrack</a:t>
            </a:r>
            <a:r>
              <a:rPr lang="en-US" sz="1600" i="1" dirty="0" smtClean="0">
                <a:solidFill>
                  <a:srgbClr val="0070C0"/>
                </a:solidFill>
              </a:rPr>
              <a:t> </a:t>
            </a:r>
            <a:r>
              <a:rPr lang="en-US" sz="1600" i="1" dirty="0">
                <a:solidFill>
                  <a:srgbClr val="0070C0"/>
                </a:solidFill>
              </a:rPr>
              <a:t>&amp;track = </a:t>
            </a:r>
            <a:r>
              <a:rPr lang="en-US" sz="1600" i="1" dirty="0" err="1">
                <a:solidFill>
                  <a:srgbClr val="0070C0"/>
                </a:solidFill>
              </a:rPr>
              <a:t>trk_mgr.GetTrack</a:t>
            </a:r>
            <a:r>
              <a:rPr lang="en-US" sz="1600" i="1" dirty="0" smtClean="0">
                <a:solidFill>
                  <a:srgbClr val="0070C0"/>
                </a:solidFill>
              </a:rPr>
              <a:t>();</a:t>
            </a:r>
          </a:p>
          <a:p>
            <a:pPr marL="349250" lvl="1" indent="0">
              <a:buNone/>
            </a:pPr>
            <a:r>
              <a:rPr lang="en-US" sz="1600" i="1" dirty="0">
                <a:solidFill>
                  <a:srgbClr val="0070C0"/>
                </a:solidFill>
              </a:rPr>
              <a:t> </a:t>
            </a:r>
            <a:r>
              <a:rPr lang="en-US" sz="1600" i="1" dirty="0" smtClean="0">
                <a:solidFill>
                  <a:srgbClr val="0070C0"/>
                </a:solidFill>
              </a:rPr>
              <a:t>   </a:t>
            </a:r>
            <a:r>
              <a:rPr lang="en-US" sz="1600" i="1" dirty="0" err="1" smtClean="0">
                <a:solidFill>
                  <a:srgbClr val="FF0000"/>
                </a:solidFill>
              </a:rPr>
              <a:t>userGenerator</a:t>
            </a:r>
            <a:r>
              <a:rPr lang="en-US" sz="1600" i="1" dirty="0" smtClean="0">
                <a:solidFill>
                  <a:srgbClr val="FF0000"/>
                </a:solidFill>
              </a:rPr>
              <a:t>-&gt;</a:t>
            </a:r>
            <a:r>
              <a:rPr lang="en-US" sz="1600" i="1" dirty="0" err="1" smtClean="0">
                <a:solidFill>
                  <a:srgbClr val="FF0000"/>
                </a:solidFill>
              </a:rPr>
              <a:t>GetTrack</a:t>
            </a:r>
            <a:r>
              <a:rPr lang="en-US" sz="1600" i="1" dirty="0" smtClean="0">
                <a:solidFill>
                  <a:srgbClr val="FF0000"/>
                </a:solidFill>
              </a:rPr>
              <a:t>(</a:t>
            </a:r>
            <a:r>
              <a:rPr lang="en-US" sz="1600" i="1" dirty="0" err="1" smtClean="0">
                <a:solidFill>
                  <a:srgbClr val="FF0000"/>
                </a:solidFill>
              </a:rPr>
              <a:t>itr</a:t>
            </a:r>
            <a:r>
              <a:rPr lang="en-US" sz="1600" i="1" dirty="0" smtClean="0">
                <a:solidFill>
                  <a:srgbClr val="FF0000"/>
                </a:solidFill>
              </a:rPr>
              <a:t>, track)</a:t>
            </a:r>
            <a:r>
              <a:rPr lang="en-US" sz="1600" i="1" dirty="0" smtClean="0">
                <a:solidFill>
                  <a:srgbClr val="0070C0"/>
                </a:solidFill>
              </a:rPr>
              <a:t>;</a:t>
            </a:r>
          </a:p>
          <a:p>
            <a:pPr marL="349250" lvl="1" indent="0">
              <a:buNone/>
            </a:pPr>
            <a:r>
              <a:rPr lang="en-US" sz="1600" i="1" dirty="0">
                <a:solidFill>
                  <a:srgbClr val="0070C0"/>
                </a:solidFill>
              </a:rPr>
              <a:t>}</a:t>
            </a:r>
            <a:endParaRPr lang="en-US" sz="1600" i="1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Simple functionality ava</a:t>
            </a:r>
            <a:r>
              <a:rPr lang="en-US" dirty="0" smtClean="0"/>
              <a:t>ilable for now:</a:t>
            </a:r>
          </a:p>
          <a:p>
            <a:pPr lvl="1"/>
            <a:r>
              <a:rPr lang="en-US" dirty="0" smtClean="0"/>
              <a:t>Eta, phi, momentum cuts</a:t>
            </a:r>
          </a:p>
          <a:p>
            <a:pPr lvl="1"/>
            <a:r>
              <a:rPr lang="en-US" dirty="0" smtClean="0"/>
              <a:t>Vertex per event</a:t>
            </a:r>
          </a:p>
          <a:p>
            <a:r>
              <a:rPr lang="en-US" dirty="0" smtClean="0"/>
              <a:t>Primary events injected into concurrent </a:t>
            </a:r>
            <a:r>
              <a:rPr lang="en-US" dirty="0" err="1" smtClean="0"/>
              <a:t>GeantV</a:t>
            </a:r>
            <a:r>
              <a:rPr lang="en-US" dirty="0" smtClean="0"/>
              <a:t> event server at beginning of run</a:t>
            </a:r>
          </a:p>
          <a:p>
            <a:pPr lvl="1"/>
            <a:r>
              <a:rPr lang="en-US" dirty="0" smtClean="0"/>
              <a:t>Or at the beginning of each event loop if steered by user code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49206" y="2361079"/>
            <a:ext cx="1766094" cy="812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002060"/>
                </a:solidFill>
              </a:rPr>
              <a:t>UserPrimaryGenerator</a:t>
            </a:r>
            <a:endParaRPr 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47953" y="3531789"/>
            <a:ext cx="2768600" cy="812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mtClean="0"/>
              <a:t>GeantEventServer</a:t>
            </a:r>
            <a:endParaRPr lang="en-US" sz="2000" dirty="0" smtClean="0"/>
          </a:p>
        </p:txBody>
      </p:sp>
      <p:cxnSp>
        <p:nvCxnSpPr>
          <p:cNvPr id="10" name="Straight Arrow Connector 9"/>
          <p:cNvCxnSpPr>
            <a:stCxn id="7" idx="2"/>
            <a:endCxn id="8" idx="0"/>
          </p:cNvCxnSpPr>
          <p:nvPr/>
        </p:nvCxnSpPr>
        <p:spPr>
          <a:xfrm>
            <a:off x="7232253" y="3173879"/>
            <a:ext cx="0" cy="3579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00913" y="3198945"/>
            <a:ext cx="1612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AddEvent</a:t>
            </a:r>
            <a:r>
              <a:rPr lang="en-US" sz="1400" dirty="0" smtClean="0"/>
              <a:t>()</a:t>
            </a:r>
            <a:endParaRPr lang="en-US" sz="14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5847953" y="4369656"/>
            <a:ext cx="2768600" cy="1027844"/>
            <a:chOff x="5847953" y="4369656"/>
            <a:chExt cx="2768600" cy="1027844"/>
          </a:xfrm>
        </p:grpSpPr>
        <p:sp>
          <p:nvSpPr>
            <p:cNvPr id="12" name="Rectangle 11"/>
            <p:cNvSpPr/>
            <p:nvPr/>
          </p:nvSpPr>
          <p:spPr>
            <a:xfrm>
              <a:off x="5847953" y="4369656"/>
              <a:ext cx="2768600" cy="2894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track buffer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60579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2103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3627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5151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6675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8199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9723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247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2771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4295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5819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7343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8867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80391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1915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8343900" y="4659121"/>
              <a:ext cx="0" cy="7383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6349206" y="5533076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concurrent clients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471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application: TBB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2046112"/>
            <a:ext cx="8397641" cy="92641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New TBB approach recently developed</a:t>
            </a:r>
          </a:p>
          <a:p>
            <a:pPr lvl="1"/>
            <a:r>
              <a:rPr lang="en-US" dirty="0" smtClean="0"/>
              <a:t>Working on interaction with user task-based framework</a:t>
            </a:r>
          </a:p>
          <a:p>
            <a:pPr lvl="1"/>
            <a:r>
              <a:rPr lang="en-US" dirty="0" smtClean="0"/>
              <a:t>Presented in detail in the parallelism talk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736" y="2972523"/>
            <a:ext cx="5038817" cy="377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0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3384"/>
            <a:ext cx="3227294" cy="17024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890" y="3651180"/>
            <a:ext cx="1695839" cy="141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3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VecGeom</a:t>
            </a:r>
            <a:r>
              <a:rPr lang="en-US" dirty="0"/>
              <a:t> – </a:t>
            </a:r>
            <a:r>
              <a:rPr lang="en-US" dirty="0" err="1"/>
              <a:t>GeantV</a:t>
            </a:r>
            <a:r>
              <a:rPr lang="en-US" dirty="0"/>
              <a:t> geometry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26469"/>
            <a:ext cx="5451553" cy="37053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Geometry algorithms are expensive in the simulation budget</a:t>
            </a:r>
          </a:p>
          <a:p>
            <a:pPr lvl="1"/>
            <a:r>
              <a:rPr lang="en-US" dirty="0" smtClean="0"/>
              <a:t>Optimizing them for the </a:t>
            </a:r>
            <a:r>
              <a:rPr lang="en-US" dirty="0" err="1" smtClean="0"/>
              <a:t>GeantV</a:t>
            </a:r>
            <a:r>
              <a:rPr lang="en-US" dirty="0" smtClean="0"/>
              <a:t> vector use case was required</a:t>
            </a:r>
          </a:p>
          <a:p>
            <a:r>
              <a:rPr lang="en-US" dirty="0" smtClean="0"/>
              <a:t>Get maximum profit from “multi-particle” requests</a:t>
            </a:r>
          </a:p>
          <a:p>
            <a:r>
              <a:rPr lang="en-US" dirty="0" smtClean="0"/>
              <a:t>Not just another geometry package</a:t>
            </a:r>
          </a:p>
          <a:p>
            <a:pPr lvl="1"/>
            <a:r>
              <a:rPr lang="en-US" dirty="0" err="1" smtClean="0"/>
              <a:t>VecGeom</a:t>
            </a:r>
            <a:r>
              <a:rPr lang="en-US" dirty="0" smtClean="0"/>
              <a:t> emerged from an existing Geant4 + ROOT geometry unification effort, taking it to the next level</a:t>
            </a:r>
          </a:p>
          <a:p>
            <a:pPr lvl="1"/>
            <a:r>
              <a:rPr lang="en-US" dirty="0" smtClean="0"/>
              <a:t>Final goal is to integrate </a:t>
            </a:r>
            <a:r>
              <a:rPr lang="en-US" dirty="0" err="1" smtClean="0"/>
              <a:t>VecGeom</a:t>
            </a:r>
            <a:r>
              <a:rPr lang="en-US" dirty="0" smtClean="0"/>
              <a:t> with Geant4 and ROOT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See geometry presentations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339469" y="3401191"/>
            <a:ext cx="2380785" cy="2584082"/>
            <a:chOff x="4436882" y="1308182"/>
            <a:chExt cx="5116810" cy="505066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5489" y="1308182"/>
              <a:ext cx="2158203" cy="16186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23" t="21888" r="35946" b="8445"/>
            <a:stretch/>
          </p:blipFill>
          <p:spPr bwMode="auto">
            <a:xfrm>
              <a:off x="5996116" y="2844528"/>
              <a:ext cx="646581" cy="1192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79" t="24381" r="29576" b="10603"/>
            <a:stretch/>
          </p:blipFill>
          <p:spPr bwMode="auto">
            <a:xfrm>
              <a:off x="4816611" y="2740709"/>
              <a:ext cx="986324" cy="13049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3639" y="2810929"/>
              <a:ext cx="1526981" cy="1147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7530" y="4055855"/>
              <a:ext cx="1715964" cy="1286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7827" y="1434316"/>
              <a:ext cx="1823729" cy="13677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6882" y="1571687"/>
              <a:ext cx="1466426" cy="1099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20" t="15430" r="23279" b="18158"/>
            <a:stretch/>
          </p:blipFill>
          <p:spPr bwMode="auto">
            <a:xfrm>
              <a:off x="6715056" y="1613472"/>
              <a:ext cx="1160342" cy="1008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60" t="19283" r="36898" b="22495"/>
            <a:stretch/>
          </p:blipFill>
          <p:spPr bwMode="auto">
            <a:xfrm>
              <a:off x="5041122" y="5255238"/>
              <a:ext cx="721986" cy="1103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91" t="11357" r="5342" b="6729"/>
            <a:stretch/>
          </p:blipFill>
          <p:spPr bwMode="auto">
            <a:xfrm>
              <a:off x="6123990" y="4227392"/>
              <a:ext cx="1204777" cy="943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53" b="13647"/>
            <a:stretch/>
          </p:blipFill>
          <p:spPr bwMode="auto">
            <a:xfrm>
              <a:off x="7395489" y="4151151"/>
              <a:ext cx="1690263" cy="1096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6"/>
            <p:cNvPicPr>
              <a:picLocks noChangeAspect="1" noChangeArrowheads="1"/>
            </p:cNvPicPr>
            <p:nvPr/>
          </p:nvPicPr>
          <p:blipFill rotWithShape="1"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B0F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18" t="38646" r="39607" b="35205"/>
            <a:stretch/>
          </p:blipFill>
          <p:spPr bwMode="auto">
            <a:xfrm>
              <a:off x="8177179" y="2984264"/>
              <a:ext cx="770376" cy="845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8"/>
            <p:cNvPicPr>
              <a:picLocks noChangeAspect="1" noChangeArrowheads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59" t="25777" r="33765" b="27112"/>
            <a:stretch/>
          </p:blipFill>
          <p:spPr bwMode="auto">
            <a:xfrm>
              <a:off x="6209583" y="5315761"/>
              <a:ext cx="1008112" cy="975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23" t="12747" r="12931" b="18239"/>
            <a:stretch/>
          </p:blipFill>
          <p:spPr bwMode="auto">
            <a:xfrm>
              <a:off x="7590027" y="5315761"/>
              <a:ext cx="1301186" cy="93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" name="Group 24"/>
          <p:cNvGrpSpPr/>
          <p:nvPr/>
        </p:nvGrpSpPr>
        <p:grpSpPr>
          <a:xfrm>
            <a:off x="5689600" y="1953788"/>
            <a:ext cx="3030703" cy="1435474"/>
            <a:chOff x="6080204" y="2207788"/>
            <a:chExt cx="2640099" cy="1168942"/>
          </a:xfrm>
        </p:grpSpPr>
        <p:sp>
          <p:nvSpPr>
            <p:cNvPr id="20" name="Pie 19"/>
            <p:cNvSpPr/>
            <p:nvPr/>
          </p:nvSpPr>
          <p:spPr>
            <a:xfrm>
              <a:off x="7046491" y="2207788"/>
              <a:ext cx="1058003" cy="1058003"/>
            </a:xfrm>
            <a:prstGeom prst="pie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6507365" y="2492239"/>
              <a:ext cx="539126" cy="244551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7461956" y="2935249"/>
              <a:ext cx="551110" cy="6682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>
              <a:off x="7237414" y="2723107"/>
              <a:ext cx="449084" cy="439339"/>
            </a:xfrm>
            <a:prstGeom prst="ellipse">
              <a:avLst/>
            </a:prstGeom>
            <a:noFill/>
            <a:ln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7461956" y="2719785"/>
              <a:ext cx="100498" cy="215464"/>
            </a:xfrm>
            <a:prstGeom prst="line">
              <a:avLst/>
            </a:prstGeom>
            <a:ln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080204" y="2663704"/>
              <a:ext cx="99800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/>
                <a:t>DistanceToIn</a:t>
              </a:r>
              <a:endParaRPr lang="en-US" sz="9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717777" y="2744437"/>
              <a:ext cx="10025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err="1"/>
                <a:t>DistanceToOut</a:t>
              </a:r>
              <a:endParaRPr lang="en-US" sz="9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101576" y="2481817"/>
              <a:ext cx="5429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/>
                <a:t>Safety</a:t>
              </a:r>
              <a:endParaRPr lang="en-US" sz="900" dirty="0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8022195" y="3002073"/>
              <a:ext cx="215413" cy="114443"/>
            </a:xfrm>
            <a:prstGeom prst="line">
              <a:avLst/>
            </a:prstGeom>
            <a:ln>
              <a:solidFill>
                <a:schemeClr val="accent2"/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850884" y="3145898"/>
              <a:ext cx="6404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/>
                <a:t>Normal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112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maintains a generic interface to geometry</a:t>
            </a:r>
          </a:p>
          <a:p>
            <a:pPr lvl="1"/>
            <a:r>
              <a:rPr lang="en-US" dirty="0" smtClean="0"/>
              <a:t>Supporting multi-particle interfaces, having both vector and scalar (loop based) implementations</a:t>
            </a:r>
          </a:p>
          <a:p>
            <a:r>
              <a:rPr lang="en-US" dirty="0" smtClean="0"/>
              <a:t>Possible to run </a:t>
            </a:r>
            <a:r>
              <a:rPr lang="en-US" dirty="0" err="1"/>
              <a:t>G</a:t>
            </a:r>
            <a:r>
              <a:rPr lang="en-US" dirty="0" err="1" smtClean="0"/>
              <a:t>eantV</a:t>
            </a:r>
            <a:r>
              <a:rPr lang="en-US" dirty="0" smtClean="0"/>
              <a:t> with </a:t>
            </a:r>
            <a:r>
              <a:rPr lang="en-US" dirty="0" err="1" smtClean="0"/>
              <a:t>VecGeom</a:t>
            </a:r>
            <a:r>
              <a:rPr lang="en-US" dirty="0" smtClean="0"/>
              <a:t>, but also with any other geometry </a:t>
            </a:r>
            <a:r>
              <a:rPr lang="en-US" dirty="0" err="1" smtClean="0"/>
              <a:t>modeller</a:t>
            </a:r>
            <a:endParaRPr lang="en-US" dirty="0" smtClean="0"/>
          </a:p>
          <a:p>
            <a:pPr lvl="1"/>
            <a:r>
              <a:rPr lang="en-US" dirty="0" err="1" smtClean="0"/>
              <a:t>TGeo</a:t>
            </a:r>
            <a:r>
              <a:rPr lang="en-US" dirty="0" smtClean="0"/>
              <a:t> interface supported, mainly to have a </a:t>
            </a:r>
            <a:r>
              <a:rPr lang="en-US" smtClean="0"/>
              <a:t>stable reference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35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3384"/>
            <a:ext cx="3227294" cy="17024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890" y="3606983"/>
            <a:ext cx="2096560" cy="157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685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Tabulated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First, very rough “physics” developed for </a:t>
            </a:r>
            <a:r>
              <a:rPr lang="en-US" b="1" dirty="0" err="1"/>
              <a:t>GeantV</a:t>
            </a:r>
            <a:r>
              <a:rPr lang="en-US" b="1" dirty="0"/>
              <a:t> </a:t>
            </a:r>
          </a:p>
          <a:p>
            <a:pPr lvl="1"/>
            <a:r>
              <a:rPr lang="en-US" dirty="0"/>
              <a:t>In order to have (in a short time, with a crude interface) something “reasonable” to play with</a:t>
            </a:r>
          </a:p>
          <a:p>
            <a:pPr lvl="2"/>
            <a:r>
              <a:rPr lang="en-US" dirty="0"/>
              <a:t>for scheduling, </a:t>
            </a:r>
            <a:r>
              <a:rPr lang="en-US" dirty="0" err="1"/>
              <a:t>basketizing</a:t>
            </a:r>
            <a:r>
              <a:rPr lang="en-US" dirty="0"/>
              <a:t>, </a:t>
            </a:r>
            <a:r>
              <a:rPr lang="en-US" dirty="0" err="1"/>
              <a:t>vectorizing</a:t>
            </a:r>
            <a:r>
              <a:rPr lang="en-US" dirty="0"/>
              <a:t>, etc.</a:t>
            </a:r>
          </a:p>
          <a:p>
            <a:pPr lvl="1"/>
            <a:r>
              <a:rPr lang="en-US" dirty="0"/>
              <a:t>Tabulated cross sections and final states, as extracted from Geant4</a:t>
            </a:r>
          </a:p>
          <a:p>
            <a:pPr lvl="2"/>
            <a:r>
              <a:rPr lang="en-US" dirty="0"/>
              <a:t>for fixed (energy) production cuts and no multiple scattering</a:t>
            </a:r>
          </a:p>
          <a:p>
            <a:pPr lvl="2"/>
            <a:r>
              <a:rPr lang="en-US" dirty="0"/>
              <a:t>for all particles and elements, for a grid of energies</a:t>
            </a:r>
          </a:p>
          <a:p>
            <a:pPr lvl="1"/>
            <a:r>
              <a:rPr lang="en-US" dirty="0"/>
              <a:t>Several, obvious limitations on the physics</a:t>
            </a:r>
          </a:p>
          <a:p>
            <a:pPr lvl="2"/>
            <a:r>
              <a:rPr lang="en-US" dirty="0"/>
              <a:t>limited final-state possibilities</a:t>
            </a:r>
          </a:p>
          <a:p>
            <a:pPr lvl="2"/>
            <a:r>
              <a:rPr lang="en-US" dirty="0"/>
              <a:t>energy-momentum </a:t>
            </a:r>
            <a:r>
              <a:rPr lang="en-US" dirty="0" smtClean="0"/>
              <a:t>conservation only statistically</a:t>
            </a:r>
            <a:endParaRPr lang="en-US" dirty="0"/>
          </a:p>
          <a:p>
            <a:pPr lvl="1"/>
            <a:r>
              <a:rPr lang="en-US" dirty="0"/>
              <a:t>Only a </a:t>
            </a:r>
            <a:r>
              <a:rPr lang="en-US" b="1" dirty="0"/>
              <a:t>temporary solution for developers</a:t>
            </a:r>
            <a:r>
              <a:rPr lang="en-US" dirty="0"/>
              <a:t>, until the real physics simulation is implemented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3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GeantV</a:t>
            </a:r>
            <a:r>
              <a:rPr lang="en-US" dirty="0"/>
              <a:t> Plan for Physics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259" y="2046111"/>
            <a:ext cx="8397641" cy="4492147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Design of the </a:t>
            </a:r>
            <a:r>
              <a:rPr lang="en-US" altLang="en-US" b="1" dirty="0">
                <a:solidFill>
                  <a:srgbClr val="595959"/>
                </a:solidFill>
                <a:latin typeface="Clear Sans" charset="0"/>
              </a:rPr>
              <a:t>Physics Interface</a:t>
            </a:r>
          </a:p>
          <a:p>
            <a:pPr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Review of the main </a:t>
            </a:r>
            <a:r>
              <a:rPr lang="en-US" altLang="en-US" b="1" dirty="0">
                <a:solidFill>
                  <a:srgbClr val="595959"/>
                </a:solidFill>
                <a:latin typeface="Clear Sans" charset="0"/>
              </a:rPr>
              <a:t>electromagnetic physics processes</a:t>
            </a:r>
          </a:p>
          <a:p>
            <a:pPr lvl="1"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ionization, bremsstrahlung, multiple scattering</a:t>
            </a:r>
          </a:p>
          <a:p>
            <a:pPr lvl="1"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photoelectric, Compton, pair production</a:t>
            </a:r>
          </a:p>
          <a:p>
            <a:pPr marL="0" indent="0">
              <a:buClr>
                <a:srgbClr val="4F81BD"/>
              </a:buClr>
              <a:buNone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=&gt; needed for simulating electromagnetic showers</a:t>
            </a:r>
          </a:p>
          <a:p>
            <a:pPr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Review of the main </a:t>
            </a:r>
            <a:r>
              <a:rPr lang="en-US" altLang="en-US" b="1" dirty="0">
                <a:solidFill>
                  <a:srgbClr val="595959"/>
                </a:solidFill>
                <a:latin typeface="Clear Sans" charset="0"/>
              </a:rPr>
              <a:t>hadronic physics models</a:t>
            </a:r>
          </a:p>
          <a:p>
            <a:pPr lvl="1"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String model (QGS), </a:t>
            </a:r>
            <a:r>
              <a:rPr lang="en-US" altLang="en-US" dirty="0" err="1">
                <a:solidFill>
                  <a:srgbClr val="595959"/>
                </a:solidFill>
                <a:latin typeface="Clear Sans" charset="0"/>
              </a:rPr>
              <a:t>intranuclear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 cascade model (BERT-like), </a:t>
            </a:r>
            <a:r>
              <a:rPr lang="en-US" altLang="en-US" dirty="0" err="1">
                <a:solidFill>
                  <a:srgbClr val="595959"/>
                </a:solidFill>
                <a:latin typeface="Clear Sans" charset="0"/>
              </a:rPr>
              <a:t>precompound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/de-excitation</a:t>
            </a:r>
          </a:p>
          <a:p>
            <a:pPr marL="0" indent="0">
              <a:buClr>
                <a:srgbClr val="4F81BD"/>
              </a:buClr>
              <a:buNone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=&gt; needed for simulating hadronic showers</a:t>
            </a:r>
          </a:p>
          <a:p>
            <a:pPr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Start with </a:t>
            </a:r>
            <a:r>
              <a:rPr lang="en-US" altLang="en-US" b="1" dirty="0">
                <a:solidFill>
                  <a:srgbClr val="595959"/>
                </a:solidFill>
                <a:latin typeface="Clear Sans" charset="0"/>
              </a:rPr>
              <a:t>high-energy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 applications, but with low-energy extensions in mind</a:t>
            </a:r>
          </a:p>
          <a:p>
            <a:pPr lvl="1"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e.g. low-energy neutrons already considered</a:t>
            </a:r>
            <a:r>
              <a:rPr lang="en-US" altLang="en-US" dirty="0" smtClean="0">
                <a:solidFill>
                  <a:srgbClr val="595959"/>
                </a:solidFill>
                <a:latin typeface="Clear Sans" charset="0"/>
              </a:rPr>
              <a:t>...</a:t>
            </a:r>
            <a:endParaRPr lang="en-US" altLang="en-US" dirty="0">
              <a:solidFill>
                <a:srgbClr val="595959"/>
              </a:solidFill>
              <a:latin typeface="Clear Sans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88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a </a:t>
            </a:r>
            <a:r>
              <a:rPr lang="en-US" dirty="0" err="1" smtClean="0"/>
              <a:t>GeantV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Create a configuration object</a:t>
            </a:r>
          </a:p>
          <a:p>
            <a:pPr lvl="1"/>
            <a:r>
              <a:rPr lang="en-US" dirty="0" smtClean="0"/>
              <a:t>Configure </a:t>
            </a:r>
            <a:r>
              <a:rPr lang="en-US" dirty="0" err="1" smtClean="0"/>
              <a:t>GeantV</a:t>
            </a:r>
            <a:r>
              <a:rPr lang="en-US" dirty="0" smtClean="0"/>
              <a:t>: #events, event buffer size, vector size, geometry, physics, ...</a:t>
            </a:r>
          </a:p>
          <a:p>
            <a:pPr lvl="1"/>
            <a:r>
              <a:rPr lang="is-IS" dirty="0" smtClean="0"/>
              <a:t>Configure concurrency: max. threads, #propagators, use threads/tasks</a:t>
            </a:r>
          </a:p>
          <a:p>
            <a:r>
              <a:rPr lang="is-IS" dirty="0" smtClean="0"/>
              <a:t>Create the user application and primary generator</a:t>
            </a:r>
          </a:p>
          <a:p>
            <a:pPr lvl="1"/>
            <a:r>
              <a:rPr lang="is-IS" dirty="0" smtClean="0"/>
              <a:t>Derived from base classes having curently a minimal interface </a:t>
            </a:r>
          </a:p>
          <a:p>
            <a:r>
              <a:rPr lang="is-IS" dirty="0" smtClean="0"/>
              <a:t>Create a run manager and initiate event loop</a:t>
            </a:r>
          </a:p>
          <a:p>
            <a:pPr lvl="1"/>
            <a:r>
              <a:rPr lang="is-IS" dirty="0" smtClean="0"/>
              <a:t>After connecting configuration, user application and generator</a:t>
            </a:r>
          </a:p>
          <a:p>
            <a:r>
              <a:rPr lang="is-IS" dirty="0" smtClean="0"/>
              <a:t>Examples provided as executables or root macros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9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Goals of the Physics </a:t>
            </a:r>
            <a:r>
              <a:rPr lang="en-US" dirty="0" smtClean="0"/>
              <a:t>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Create the basic </a:t>
            </a:r>
            <a:r>
              <a:rPr lang="en-US" b="1" dirty="0"/>
              <a:t>infrastructure</a:t>
            </a:r>
            <a:r>
              <a:rPr lang="en-US" dirty="0"/>
              <a:t> to fit the </a:t>
            </a:r>
            <a:r>
              <a:rPr lang="en-US" b="1" dirty="0"/>
              <a:t>whole physics</a:t>
            </a:r>
            <a:r>
              <a:rPr lang="en-US" dirty="0"/>
              <a:t> of </a:t>
            </a:r>
            <a:r>
              <a:rPr lang="en-US" dirty="0" err="1"/>
              <a:t>GeantV</a:t>
            </a:r>
            <a:endParaRPr lang="en-US" dirty="0"/>
          </a:p>
          <a:p>
            <a:r>
              <a:rPr lang="en-US" dirty="0"/>
              <a:t>Decay</a:t>
            </a:r>
          </a:p>
          <a:p>
            <a:r>
              <a:rPr lang="en-US" dirty="0"/>
              <a:t>Electromagnetic physics</a:t>
            </a:r>
          </a:p>
          <a:p>
            <a:r>
              <a:rPr lang="en-US" dirty="0"/>
              <a:t>Hadronic physics</a:t>
            </a:r>
          </a:p>
          <a:p>
            <a:r>
              <a:rPr lang="en-US" dirty="0" smtClean="0"/>
              <a:t>Fast simulation</a:t>
            </a:r>
            <a:endParaRPr lang="en-US" dirty="0"/>
          </a:p>
          <a:p>
            <a:r>
              <a:rPr lang="en-US" dirty="0"/>
              <a:t>Biasing</a:t>
            </a:r>
          </a:p>
          <a:p>
            <a:r>
              <a:rPr lang="en-US" dirty="0"/>
              <a:t>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800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Keep a small coupling between kernel and physics</a:t>
            </a:r>
          </a:p>
          <a:p>
            <a:pPr lvl="1"/>
            <a:r>
              <a:rPr lang="en-US" dirty="0"/>
              <a:t>Keep transportation in the kernel, outside </a:t>
            </a:r>
            <a:r>
              <a:rPr lang="en-US" dirty="0" smtClean="0"/>
              <a:t>physics</a:t>
            </a:r>
          </a:p>
          <a:p>
            <a:r>
              <a:rPr lang="en-US" b="1" dirty="0"/>
              <a:t>Leverage</a:t>
            </a:r>
            <a:r>
              <a:rPr lang="en-US" dirty="0"/>
              <a:t> as much as possible on the experience in design and development of </a:t>
            </a:r>
            <a:r>
              <a:rPr lang="en-US" b="1" dirty="0"/>
              <a:t>Geant4 physics</a:t>
            </a:r>
            <a:endParaRPr lang="en-US" dirty="0"/>
          </a:p>
          <a:p>
            <a:pPr lvl="1"/>
            <a:r>
              <a:rPr lang="en-US" dirty="0"/>
              <a:t>Trying to streamlining it, e.g. reducing the inheritance depth and the number of classes</a:t>
            </a:r>
            <a:endParaRPr lang="en-US" sz="1600" dirty="0"/>
          </a:p>
          <a:p>
            <a:pPr lvl="1"/>
            <a:r>
              <a:rPr lang="en-US" dirty="0"/>
              <a:t>Boosting its CPU performance by replacing, whenever possible, e.g. virtual function polymorphism with static template polymorphism</a:t>
            </a:r>
            <a:endParaRPr lang="en-US" sz="1600" dirty="0"/>
          </a:p>
          <a:p>
            <a:pPr lvl="1"/>
            <a:r>
              <a:rPr lang="en-US" dirty="0"/>
              <a:t>Offering thin interfaces for direct calls to cross sections and final-state </a:t>
            </a:r>
            <a:r>
              <a:rPr lang="en-US" dirty="0" smtClean="0"/>
              <a:t>models</a:t>
            </a:r>
          </a:p>
          <a:p>
            <a:pPr lvl="1"/>
            <a:r>
              <a:rPr lang="en-US" dirty="0" smtClean="0"/>
              <a:t>Two complementary strategies:</a:t>
            </a:r>
            <a:br>
              <a:rPr lang="en-US" dirty="0" smtClean="0"/>
            </a:br>
            <a:r>
              <a:rPr lang="en-US" dirty="0" smtClean="0"/>
              <a:t>1. Reviewing the physics and writing code from scratch</a:t>
            </a:r>
            <a:br>
              <a:rPr lang="en-US" dirty="0" smtClean="0"/>
            </a:br>
            <a:r>
              <a:rPr lang="en-US" dirty="0" smtClean="0"/>
              <a:t>2. Exporting code from Geant4 and adapting it into </a:t>
            </a:r>
            <a:r>
              <a:rPr lang="en-US" dirty="0" err="1" smtClean="0"/>
              <a:t>GeantV</a:t>
            </a:r>
            <a:r>
              <a:rPr lang="en-US" dirty="0" smtClean="0"/>
              <a:t>, to quickly investigate track vectorization opportunities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03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As in G4, any physics process can have 3 “components”:</a:t>
            </a:r>
          </a:p>
          <a:p>
            <a:pPr lvl="1"/>
            <a:r>
              <a:rPr lang="en-US" b="1" dirty="0"/>
              <a:t>Along-step</a:t>
            </a:r>
            <a:r>
              <a:rPr lang="en-US" dirty="0"/>
              <a:t>, i.e. </a:t>
            </a:r>
            <a:r>
              <a:rPr lang="en-US" b="1" dirty="0"/>
              <a:t>continuous</a:t>
            </a:r>
            <a:r>
              <a:rPr lang="en-US" dirty="0"/>
              <a:t> part of the in-flight process</a:t>
            </a:r>
          </a:p>
          <a:p>
            <a:pPr lvl="1"/>
            <a:r>
              <a:rPr lang="en-US" b="1" dirty="0"/>
              <a:t>Post-step</a:t>
            </a:r>
            <a:r>
              <a:rPr lang="en-US" dirty="0"/>
              <a:t>, i.e. </a:t>
            </a:r>
            <a:r>
              <a:rPr lang="en-US" b="1" dirty="0"/>
              <a:t>discrete</a:t>
            </a:r>
            <a:r>
              <a:rPr lang="en-US" dirty="0"/>
              <a:t> part of the in-flight process</a:t>
            </a:r>
          </a:p>
          <a:p>
            <a:pPr lvl="1"/>
            <a:r>
              <a:rPr lang="en-US" b="1" dirty="0"/>
              <a:t>At-rest</a:t>
            </a:r>
            <a:r>
              <a:rPr lang="en-US" dirty="0"/>
              <a:t>, i.e. interaction when the particle stops</a:t>
            </a:r>
          </a:p>
          <a:p>
            <a:r>
              <a:rPr lang="en-US" b="1" dirty="0"/>
              <a:t>Discrete and at-rest processes compete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 smtClean="0"/>
              <a:t>whereas </a:t>
            </a:r>
            <a:r>
              <a:rPr lang="en-US" b="1" dirty="0" smtClean="0"/>
              <a:t>continuous </a:t>
            </a:r>
            <a:r>
              <a:rPr lang="en-US" b="1" dirty="0"/>
              <a:t>processes collaborate</a:t>
            </a:r>
            <a:endParaRPr lang="en-US" dirty="0"/>
          </a:p>
          <a:p>
            <a:r>
              <a:rPr lang="en-US" dirty="0"/>
              <a:t>As in G4, each </a:t>
            </a:r>
            <a:r>
              <a:rPr lang="en-US" b="1" dirty="0"/>
              <a:t>continuous process</a:t>
            </a:r>
            <a:r>
              <a:rPr lang="en-US" dirty="0"/>
              <a:t> can propose a </a:t>
            </a:r>
            <a:r>
              <a:rPr lang="en-US" b="1" dirty="0"/>
              <a:t>step limitation</a:t>
            </a:r>
            <a:r>
              <a:rPr lang="en-US" dirty="0"/>
              <a:t>; but for </a:t>
            </a:r>
            <a:r>
              <a:rPr lang="en-US" b="1" dirty="0"/>
              <a:t>discrete processes</a:t>
            </a:r>
            <a:r>
              <a:rPr lang="en-US" dirty="0"/>
              <a:t>, the proposed step length takes into account the </a:t>
            </a:r>
            <a:r>
              <a:rPr lang="en-US" b="1" dirty="0"/>
              <a:t>cross sections of all discrete processes of the </a:t>
            </a:r>
            <a:r>
              <a:rPr lang="en-US" b="1" dirty="0" smtClean="0"/>
              <a:t>particle</a:t>
            </a:r>
          </a:p>
          <a:p>
            <a:pPr lvl="1"/>
            <a:r>
              <a:rPr lang="en-US" dirty="0"/>
              <a:t>Equivalent to G4, and with the same number of random calls</a:t>
            </a:r>
            <a:endParaRPr lang="en-US" sz="1600" dirty="0"/>
          </a:p>
          <a:p>
            <a:pPr lvl="1"/>
            <a:r>
              <a:rPr lang="en-US" dirty="0"/>
              <a:t>More adapted for simplicity, locality </a:t>
            </a:r>
            <a:r>
              <a:rPr lang="en-US" dirty="0" smtClean="0"/>
              <a:t>and track </a:t>
            </a:r>
            <a:r>
              <a:rPr lang="en-US" dirty="0"/>
              <a:t>vectorization</a:t>
            </a:r>
            <a:endParaRPr lang="en-US" sz="1600" dirty="0"/>
          </a:p>
          <a:p>
            <a:pPr lvl="1"/>
            <a:r>
              <a:rPr lang="en-US" dirty="0"/>
              <a:t>Individual cross sections of the discrete processes are then used to sample the process</a:t>
            </a:r>
            <a:endParaRPr lang="en-US" sz="1600" dirty="0"/>
          </a:p>
          <a:p>
            <a:pPr lvl="1"/>
            <a:r>
              <a:rPr lang="en-US" dirty="0"/>
              <a:t>Similar approach also for the lifetime of at-rest processes</a:t>
            </a:r>
            <a:endParaRPr lang="en-US" sz="1600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153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33</a:t>
            </a:fld>
            <a:endParaRPr lang="en-US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>
          <a:xfrm>
            <a:off x="0" y="798513"/>
            <a:ext cx="8913813" cy="9144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Clear Sans"/>
                <a:ea typeface="+mj-ea"/>
                <a:cs typeface="Clear Sans"/>
              </a:defRPr>
            </a:lvl1pPr>
          </a:lstStyle>
          <a:p>
            <a: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en-US" smtClean="0">
                <a:solidFill>
                  <a:srgbClr val="FFFFFF"/>
                </a:solidFill>
                <a:latin typeface="Clear Sans" charset="0"/>
              </a:rPr>
              <a:t>Outline</a:t>
            </a:r>
            <a:endParaRPr lang="en-US" altLang="en-US">
              <a:solidFill>
                <a:srgbClr val="FFFFFF"/>
              </a:solidFill>
              <a:latin typeface="Clear Sans" charset="0"/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22225" y="284163"/>
            <a:ext cx="1036638" cy="2092325"/>
          </a:xfrm>
          <a:prstGeom prst="ellipse">
            <a:avLst/>
          </a:prstGeom>
          <a:solidFill>
            <a:srgbClr val="C0C0C0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b="1">
                <a:solidFill>
                  <a:srgbClr val="808080"/>
                </a:solidFill>
                <a:ea typeface="DejaVu LGC Sans" charset="0"/>
                <a:cs typeface="DejaVu LGC Sans" charset="0"/>
              </a:rPr>
              <a:t>KERNEL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146175" y="1300163"/>
            <a:ext cx="207963" cy="207962"/>
          </a:xfrm>
          <a:prstGeom prst="leftRightArrowCallout">
            <a:avLst>
              <a:gd name="adj1" fmla="val 25000"/>
              <a:gd name="adj2" fmla="val 24537"/>
              <a:gd name="adj3" fmla="val 12500"/>
              <a:gd name="adj4" fmla="val 50000"/>
            </a:avLst>
          </a:prstGeom>
          <a:solidFill>
            <a:srgbClr val="000000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1408113" y="422275"/>
            <a:ext cx="1920875" cy="1963738"/>
          </a:xfrm>
          <a:prstGeom prst="ellipse">
            <a:avLst/>
          </a:prstGeom>
          <a:solidFill>
            <a:srgbClr val="CFE7F5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b="1" i="1">
                <a:solidFill>
                  <a:srgbClr val="808080"/>
                </a:solidFill>
                <a:ea typeface="DejaVu LGC Sans" charset="0"/>
                <a:cs typeface="DejaVu LGC Sans" charset="0"/>
              </a:rPr>
              <a:t>PhysicsInterface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175125" y="733425"/>
            <a:ext cx="2743200" cy="1579563"/>
          </a:xfrm>
          <a:prstGeom prst="rect">
            <a:avLst/>
          </a:prstGeom>
          <a:solidFill>
            <a:srgbClr val="FFFFCC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b="1">
                <a:ea typeface="DejaVu LGC Sans" charset="0"/>
                <a:cs typeface="DejaVu LGC Sans" charset="0"/>
              </a:rPr>
              <a:t>PhysicsProcessHandler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>
            <a:off x="3392488" y="1463675"/>
            <a:ext cx="747712" cy="1588"/>
          </a:xfrm>
          <a:prstGeom prst="line">
            <a:avLst/>
          </a:prstGeom>
          <a:noFill/>
          <a:ln w="3672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327400" y="1093788"/>
            <a:ext cx="814388" cy="101600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99284C"/>
                </a:solidFill>
                <a:ea typeface="DejaVu LGC Sans" charset="0"/>
                <a:cs typeface="DejaVu LGC Sans" charset="0"/>
              </a:rPr>
              <a:t>Inherits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2347913" y="2589213"/>
            <a:ext cx="1736725" cy="120650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99284C"/>
                </a:solidFill>
                <a:ea typeface="DejaVu LGC Sans" charset="0"/>
                <a:cs typeface="DejaVu LGC Sans" charset="0"/>
              </a:rPr>
              <a:t>Calls at initialization</a:t>
            </a: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>
            <a:off x="3765550" y="2346325"/>
            <a:ext cx="622300" cy="741363"/>
          </a:xfrm>
          <a:prstGeom prst="line">
            <a:avLst/>
          </a:prstGeom>
          <a:noFill/>
          <a:ln w="36720" cap="flat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5932488" y="2787650"/>
            <a:ext cx="3140075" cy="935038"/>
          </a:xfrm>
          <a:prstGeom prst="rect">
            <a:avLst/>
          </a:prstGeom>
          <a:solidFill>
            <a:srgbClr val="FFFFCC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b="1">
                <a:ea typeface="DejaVu LGC Sans" charset="0"/>
                <a:cs typeface="DejaVu LGC Sans" charset="0"/>
              </a:rPr>
              <a:t>PhysicsManagerPerParticle</a:t>
            </a:r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 flipV="1">
            <a:off x="6637338" y="5541963"/>
            <a:ext cx="414337" cy="417512"/>
          </a:xfrm>
          <a:prstGeom prst="line">
            <a:avLst/>
          </a:prstGeom>
          <a:noFill/>
          <a:ln w="3672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 flipH="1" flipV="1">
            <a:off x="8356600" y="5508625"/>
            <a:ext cx="444500" cy="417513"/>
          </a:xfrm>
          <a:prstGeom prst="line">
            <a:avLst/>
          </a:prstGeom>
          <a:noFill/>
          <a:ln w="3672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6330950" y="5969000"/>
            <a:ext cx="1036638" cy="207963"/>
          </a:xfrm>
          <a:prstGeom prst="rect">
            <a:avLst/>
          </a:prstGeom>
          <a:solidFill>
            <a:srgbClr val="FFFFCC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9112" rIns="90000" bIns="4500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600">
                <a:ea typeface="DejaVu LGC Sans" charset="0"/>
                <a:cs typeface="DejaVu LGC Sans" charset="0"/>
              </a:rPr>
              <a:t>ProcessA</a:t>
            </a: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8029575" y="5970588"/>
            <a:ext cx="1036638" cy="207962"/>
          </a:xfrm>
          <a:prstGeom prst="rect">
            <a:avLst/>
          </a:prstGeom>
          <a:solidFill>
            <a:srgbClr val="FFFFCC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9112" rIns="90000" bIns="4500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600">
                <a:ea typeface="DejaVu LGC Sans" charset="0"/>
                <a:cs typeface="DejaVu LGC Sans" charset="0"/>
              </a:rPr>
              <a:t>ProcessK</a:t>
            </a:r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>
            <a:off x="1352550" y="4443413"/>
            <a:ext cx="2487613" cy="1036637"/>
          </a:xfrm>
          <a:prstGeom prst="ellipse">
            <a:avLst/>
          </a:prstGeom>
          <a:solidFill>
            <a:srgbClr val="FF8080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b="1" i="1">
                <a:solidFill>
                  <a:srgbClr val="0000FF"/>
                </a:solidFill>
                <a:ea typeface="DejaVu LGC Sans" charset="0"/>
                <a:cs typeface="DejaVu LGC Sans" charset="0"/>
              </a:rPr>
              <a:t>PhysicsList</a:t>
            </a:r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6319838" y="4443413"/>
            <a:ext cx="2549525" cy="1095375"/>
          </a:xfrm>
          <a:prstGeom prst="ellipse">
            <a:avLst/>
          </a:prstGeom>
          <a:solidFill>
            <a:srgbClr val="FF8080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b="1" i="1">
                <a:solidFill>
                  <a:srgbClr val="0000FF"/>
                </a:solidFill>
                <a:ea typeface="DejaVu LGC Sans" charset="0"/>
                <a:cs typeface="DejaVu LGC Sans" charset="0"/>
              </a:rPr>
              <a:t>PhysicsProcess</a:t>
            </a: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750888" y="5969000"/>
            <a:ext cx="1260475" cy="247650"/>
          </a:xfrm>
          <a:prstGeom prst="rect">
            <a:avLst/>
          </a:prstGeom>
          <a:solidFill>
            <a:srgbClr val="FFFFCC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9112" rIns="90000" bIns="4500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600">
                <a:ea typeface="DejaVu LGC Sans" charset="0"/>
                <a:cs typeface="DejaVu LGC Sans" charset="0"/>
              </a:rPr>
              <a:t>PhysicsListA</a:t>
            </a: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3270250" y="5969000"/>
            <a:ext cx="1260475" cy="247650"/>
          </a:xfrm>
          <a:prstGeom prst="rect">
            <a:avLst/>
          </a:prstGeom>
          <a:solidFill>
            <a:srgbClr val="FFFFCC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9112" rIns="90000" bIns="4500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600">
                <a:ea typeface="DejaVu LGC Sans" charset="0"/>
                <a:cs typeface="DejaVu LGC Sans" charset="0"/>
              </a:rPr>
              <a:t>PhysicsListN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2139950" y="5664200"/>
            <a:ext cx="814388" cy="101600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99284C"/>
                </a:solidFill>
                <a:ea typeface="DejaVu LGC Sans" charset="0"/>
                <a:cs typeface="DejaVu LGC Sans" charset="0"/>
              </a:rPr>
              <a:t>Inherits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7359650" y="5664200"/>
            <a:ext cx="814388" cy="101600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99284C"/>
                </a:solidFill>
                <a:ea typeface="DejaVu LGC Sans" charset="0"/>
                <a:cs typeface="DejaVu LGC Sans" charset="0"/>
              </a:rPr>
              <a:t>Inherits</a:t>
            </a:r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 flipV="1">
            <a:off x="1587500" y="5478463"/>
            <a:ext cx="414338" cy="417512"/>
          </a:xfrm>
          <a:prstGeom prst="line">
            <a:avLst/>
          </a:prstGeom>
          <a:noFill/>
          <a:ln w="3672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 flipH="1" flipV="1">
            <a:off x="3181350" y="5481638"/>
            <a:ext cx="444500" cy="417512"/>
          </a:xfrm>
          <a:prstGeom prst="line">
            <a:avLst/>
          </a:prstGeom>
          <a:noFill/>
          <a:ln w="3672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604838" y="2787650"/>
            <a:ext cx="3140075" cy="935038"/>
          </a:xfrm>
          <a:prstGeom prst="rect">
            <a:avLst/>
          </a:prstGeom>
          <a:solidFill>
            <a:srgbClr val="FFFFCC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b="1">
                <a:ea typeface="DejaVu LGC Sans" charset="0"/>
                <a:cs typeface="DejaVu LGC Sans" charset="0"/>
              </a:rPr>
              <a:t>PhysicsListManager</a:t>
            </a:r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>
            <a:off x="5303838" y="2330450"/>
            <a:ext cx="614362" cy="744538"/>
          </a:xfrm>
          <a:prstGeom prst="line">
            <a:avLst/>
          </a:prstGeom>
          <a:noFill/>
          <a:ln w="36720" cap="flat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 flipH="1">
            <a:off x="3106738" y="3749675"/>
            <a:ext cx="369887" cy="693738"/>
          </a:xfrm>
          <a:prstGeom prst="line">
            <a:avLst/>
          </a:prstGeom>
          <a:noFill/>
          <a:ln w="36720" cap="flat">
            <a:solidFill>
              <a:srgbClr val="808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735013" y="4059238"/>
            <a:ext cx="2378075" cy="182562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99284C"/>
                </a:solidFill>
                <a:ea typeface="DejaVu LGC Sans" charset="0"/>
                <a:cs typeface="DejaVu LGC Sans" charset="0"/>
              </a:rPr>
              <a:t>Contains a list of physics lists</a:t>
            </a: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>
            <a:off x="6067425" y="3759200"/>
            <a:ext cx="425450" cy="828675"/>
          </a:xfrm>
          <a:prstGeom prst="line">
            <a:avLst/>
          </a:prstGeom>
          <a:noFill/>
          <a:ln w="36720" cap="flat">
            <a:solidFill>
              <a:srgbClr val="808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6354763" y="4062413"/>
            <a:ext cx="2749550" cy="179387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99284C"/>
                </a:solidFill>
                <a:ea typeface="DejaVu LGC Sans" charset="0"/>
                <a:cs typeface="DejaVu LGC Sans" charset="0"/>
              </a:rPr>
              <a:t>Contains the list of physics</a:t>
            </a:r>
            <a:br>
              <a:rPr lang="en-US" altLang="en-US" sz="1400">
                <a:solidFill>
                  <a:srgbClr val="99284C"/>
                </a:solidFill>
                <a:ea typeface="DejaVu LGC Sans" charset="0"/>
                <a:cs typeface="DejaVu LGC Sans" charset="0"/>
              </a:rPr>
            </a:br>
            <a:r>
              <a:rPr lang="en-US" altLang="en-US" sz="1400">
                <a:solidFill>
                  <a:srgbClr val="99284C"/>
                </a:solidFill>
                <a:ea typeface="DejaVu LGC Sans" charset="0"/>
                <a:cs typeface="DejaVu LGC Sans" charset="0"/>
              </a:rPr>
              <a:t>processes of one particle</a:t>
            </a:r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5661025" y="2546350"/>
            <a:ext cx="625475" cy="120650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 anchor="ctr"/>
          <a:lstStyle/>
          <a:p>
            <a:pPr algn="ctr"/>
            <a:r>
              <a:rPr lang="en-US" altLang="en-US" sz="1400">
                <a:solidFill>
                  <a:srgbClr val="99284C"/>
                </a:solidFill>
                <a:ea typeface="DejaVu LGC Sans" charset="0"/>
                <a:cs typeface="DejaVu LGC Sans" charset="0"/>
              </a:rPr>
              <a:t>Uses</a:t>
            </a: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 flipV="1">
            <a:off x="3808413" y="3367088"/>
            <a:ext cx="2051050" cy="7937"/>
          </a:xfrm>
          <a:prstGeom prst="line">
            <a:avLst/>
          </a:prstGeom>
          <a:noFill/>
          <a:ln w="36720" cap="flat">
            <a:solidFill>
              <a:srgbClr val="C0C0C0"/>
            </a:solidFill>
            <a:prstDash val="sysDashDot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 flipV="1">
            <a:off x="3979863" y="5021263"/>
            <a:ext cx="2051050" cy="7937"/>
          </a:xfrm>
          <a:prstGeom prst="line">
            <a:avLst/>
          </a:prstGeom>
          <a:noFill/>
          <a:ln w="36720" cap="flat">
            <a:solidFill>
              <a:srgbClr val="C0C0C0"/>
            </a:solidFill>
            <a:prstDash val="sysDashDot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3757613" y="3451225"/>
            <a:ext cx="2130425" cy="157163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5584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200">
                <a:solidFill>
                  <a:srgbClr val="808080"/>
                </a:solidFill>
                <a:ea typeface="DejaVu LGC Sans" charset="0"/>
                <a:cs typeface="DejaVu LGC Sans" charset="0"/>
              </a:rPr>
              <a:t>Creates objects at initialization</a:t>
            </a: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3902075" y="5145088"/>
            <a:ext cx="2130425" cy="157162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5584" rIns="90000" bIns="4500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/>
            <a:r>
              <a:rPr lang="en-US" altLang="en-US" sz="1200">
                <a:solidFill>
                  <a:srgbClr val="808080"/>
                </a:solidFill>
                <a:ea typeface="DejaVu LGC Sans" charset="0"/>
                <a:cs typeface="DejaVu LGC Sans" charset="0"/>
              </a:rPr>
              <a:t>Creates objects at initialization</a:t>
            </a:r>
          </a:p>
        </p:txBody>
      </p:sp>
      <p:sp>
        <p:nvSpPr>
          <p:cNvPr id="40" name="Line 37"/>
          <p:cNvSpPr>
            <a:spLocks noChangeShapeType="1"/>
          </p:cNvSpPr>
          <p:nvPr/>
        </p:nvSpPr>
        <p:spPr bwMode="auto">
          <a:xfrm>
            <a:off x="2308225" y="6084888"/>
            <a:ext cx="566738" cy="23812"/>
          </a:xfrm>
          <a:prstGeom prst="line">
            <a:avLst/>
          </a:prstGeom>
          <a:noFill/>
          <a:ln w="3672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38"/>
          <p:cNvSpPr>
            <a:spLocks noChangeShapeType="1"/>
          </p:cNvSpPr>
          <p:nvPr/>
        </p:nvSpPr>
        <p:spPr bwMode="auto">
          <a:xfrm>
            <a:off x="7456488" y="6048375"/>
            <a:ext cx="566737" cy="23813"/>
          </a:xfrm>
          <a:prstGeom prst="line">
            <a:avLst/>
          </a:prstGeom>
          <a:noFill/>
          <a:ln w="3672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60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PhysicsProcessHandler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Similar to the Geant4 </a:t>
            </a:r>
            <a:r>
              <a:rPr lang="en-US" altLang="en-US" i="1" dirty="0">
                <a:solidFill>
                  <a:srgbClr val="595959"/>
                </a:solidFill>
                <a:latin typeface="Clear Sans" charset="0"/>
              </a:rPr>
              <a:t>G4SteppingManager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 concept, this class handles the physics simulation in one step</a:t>
            </a:r>
          </a:p>
          <a:p>
            <a:pPr lvl="1"/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It exists only one instance (object) of this class</a:t>
            </a:r>
          </a:p>
          <a:p>
            <a:pPr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At initialization, it creates all the physics related objects (managers, handlers, physics tables)</a:t>
            </a:r>
          </a:p>
          <a:p>
            <a:pPr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At </a:t>
            </a:r>
            <a:r>
              <a:rPr lang="en-US" altLang="en-US">
                <a:solidFill>
                  <a:srgbClr val="595959"/>
                </a:solidFill>
                <a:latin typeface="Clear Sans" charset="0"/>
              </a:rPr>
              <a:t>run </a:t>
            </a:r>
            <a:r>
              <a:rPr lang="en-US" altLang="en-US" smtClean="0">
                <a:solidFill>
                  <a:srgbClr val="595959"/>
                </a:solidFill>
                <a:latin typeface="Clear Sans" charset="0"/>
              </a:rPr>
              <a:t>time, 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it decides and calls the appropriate methods to simulate the physics of any given particle happening in one </a:t>
            </a:r>
            <a:r>
              <a:rPr lang="en-US" altLang="en-US" dirty="0" smtClean="0">
                <a:solidFill>
                  <a:srgbClr val="595959"/>
                </a:solidFill>
                <a:latin typeface="Clear Sans" charset="0"/>
              </a:rPr>
              <a:t>step</a:t>
            </a:r>
            <a:endParaRPr lang="en-US" altLang="en-US" dirty="0">
              <a:solidFill>
                <a:srgbClr val="595959"/>
              </a:solidFill>
              <a:latin typeface="Clear Sans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788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PhysicsListManager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Singleton class that handles the physics-list</a:t>
            </a:r>
            <a:br>
              <a:rPr lang="en-US" altLang="en-US" dirty="0">
                <a:solidFill>
                  <a:srgbClr val="595959"/>
                </a:solidFill>
                <a:latin typeface="Clear Sans" charset="0"/>
              </a:rPr>
            </a:b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(per region)</a:t>
            </a:r>
          </a:p>
          <a:p>
            <a:pPr lvl="1"/>
            <a:r>
              <a:rPr lang="en-US" dirty="0"/>
              <a:t>In nearly all practical cases, only one physics list exists for all regions</a:t>
            </a:r>
          </a:p>
          <a:p>
            <a:pPr lvl="1"/>
            <a:r>
              <a:rPr lang="en-US" dirty="0"/>
              <a:t>But in special cases, a more sophisticated EM model is needed in one region, e.g. in Geant4:</a:t>
            </a:r>
          </a:p>
          <a:p>
            <a:pPr lvl="2"/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Use PAI in ALICE TRD</a:t>
            </a:r>
          </a:p>
          <a:p>
            <a:pPr lvl="2"/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Use EM Opt1 (_EMV) everywhere, except in the sampling calorimeter where standard EM Opt0 is used (e.g. ALICE ECAL, CMS HCAL)</a:t>
            </a:r>
          </a:p>
          <a:p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Its main work is at initialization</a:t>
            </a:r>
          </a:p>
          <a:p>
            <a:pPr lvl="1"/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Creates all the particles and the </a:t>
            </a:r>
            <a:r>
              <a:rPr lang="en-US" altLang="en-US" i="1" dirty="0" err="1">
                <a:solidFill>
                  <a:srgbClr val="595959"/>
                </a:solidFill>
                <a:latin typeface="Clear Sans" charset="0"/>
              </a:rPr>
              <a:t>PhysicsManagerPerParticle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 objects and all the </a:t>
            </a:r>
            <a:r>
              <a:rPr lang="en-US" altLang="en-US" dirty="0" smtClean="0">
                <a:solidFill>
                  <a:srgbClr val="595959"/>
                </a:solidFill>
                <a:latin typeface="Clear Sans" charset="0"/>
              </a:rPr>
              <a:t>rest</a:t>
            </a:r>
            <a:endParaRPr lang="en-US" altLang="en-US" dirty="0">
              <a:solidFill>
                <a:srgbClr val="595959"/>
              </a:solidFill>
              <a:latin typeface="Clear Sans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510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Abstract base class from which any physics list derives from</a:t>
            </a:r>
          </a:p>
          <a:p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Its main work is at initialization</a:t>
            </a:r>
          </a:p>
          <a:p>
            <a:pPr lvl="1"/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Creates all the physics processes for all particles and </a:t>
            </a:r>
            <a:r>
              <a:rPr lang="en-US" altLang="en-US" dirty="0" smtClean="0">
                <a:solidFill>
                  <a:srgbClr val="595959"/>
                </a:solidFill>
                <a:latin typeface="Clear Sans" charset="0"/>
              </a:rPr>
              <a:t>assigns 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to them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we assume that all the </a:t>
            </a:r>
            <a:r>
              <a:rPr lang="en-US" altLang="en-US" dirty="0" err="1">
                <a:solidFill>
                  <a:srgbClr val="595959"/>
                </a:solidFill>
                <a:latin typeface="Clear Sans" charset="0"/>
              </a:rPr>
              <a:t>GeantV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 particles are always present in any simulation, but by default they have no physics processes associated to them (i.e. they will be transported without interactions, like “</a:t>
            </a:r>
            <a:r>
              <a:rPr lang="en-US" altLang="en-US" dirty="0" err="1">
                <a:solidFill>
                  <a:srgbClr val="595959"/>
                </a:solidFill>
                <a:latin typeface="Clear Sans" charset="0"/>
              </a:rPr>
              <a:t>geantinos</a:t>
            </a:r>
            <a:r>
              <a:rPr lang="en-US" altLang="en-US" dirty="0" smtClean="0">
                <a:solidFill>
                  <a:srgbClr val="595959"/>
                </a:solidFill>
                <a:latin typeface="Clear Sans" charset="0"/>
              </a:rPr>
              <a:t>”)</a:t>
            </a:r>
            <a:endParaRPr lang="en-US" altLang="en-US" dirty="0">
              <a:solidFill>
                <a:srgbClr val="595959"/>
              </a:solidFill>
              <a:latin typeface="Clear Sans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508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PhysicsManagerPerParticle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Similarly to the Geant4 </a:t>
            </a:r>
            <a:r>
              <a:rPr lang="en-US" altLang="en-US" i="1" dirty="0">
                <a:solidFill>
                  <a:srgbClr val="595959"/>
                </a:solidFill>
                <a:latin typeface="Clear Sans" charset="0"/>
              </a:rPr>
              <a:t>G4ProcessManager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 concept, this class keeps the list of physics processes associated to one type of particle</a:t>
            </a:r>
          </a:p>
          <a:p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For each physics list, there is one object of this class per particle type (</a:t>
            </a:r>
            <a:r>
              <a:rPr lang="en-US" altLang="en-US" dirty="0" err="1">
                <a:solidFill>
                  <a:srgbClr val="595959"/>
                </a:solidFill>
                <a:latin typeface="Clear Sans" charset="0"/>
              </a:rPr>
              <a:t>e</a:t>
            </a:r>
            <a:r>
              <a:rPr lang="en-US" altLang="en-US" dirty="0" err="1">
                <a:solidFill>
                  <a:srgbClr val="595959"/>
                </a:solidFill>
                <a:latin typeface="DejaVu Sans" charset="0"/>
                <a:ea typeface="DejaVu Sans" charset="0"/>
                <a:cs typeface="DejaVu Sans" charset="0"/>
              </a:rPr>
              <a:t>⁻</a:t>
            </a:r>
            <a:r>
              <a:rPr lang="en-US" altLang="en-US" dirty="0" err="1">
                <a:solidFill>
                  <a:srgbClr val="595959"/>
                </a:solidFill>
                <a:latin typeface="Clear Sans" charset="0"/>
              </a:rPr>
              <a:t>,e</a:t>
            </a:r>
            <a:r>
              <a:rPr lang="en-US" altLang="en-US" dirty="0">
                <a:solidFill>
                  <a:srgbClr val="595959"/>
                </a:solidFill>
                <a:latin typeface="DejaVu Sans" charset="0"/>
                <a:ea typeface="DejaVu Sans" charset="0"/>
                <a:cs typeface="DejaVu Sans" charset="0"/>
              </a:rPr>
              <a:t>⁺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, </a:t>
            </a:r>
            <a:r>
              <a:rPr lang="en-US" altLang="en-US" dirty="0" err="1">
                <a:solidFill>
                  <a:srgbClr val="595959"/>
                </a:solidFill>
                <a:latin typeface="DejaVu Sans" charset="0"/>
                <a:ea typeface="DejaVu Sans" charset="0"/>
                <a:cs typeface="DejaVu Sans" charset="0"/>
              </a:rPr>
              <a:t>γ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  <a:ea typeface="DejaVu Sans" charset="0"/>
                <a:cs typeface="DejaVu Sans" charset="0"/>
              </a:rPr>
              <a:t>, </a:t>
            </a:r>
            <a:r>
              <a:rPr lang="en-US" altLang="en-US" dirty="0">
                <a:solidFill>
                  <a:srgbClr val="595959"/>
                </a:solidFill>
                <a:latin typeface="DejaVu Sans" charset="0"/>
                <a:ea typeface="DejaVu Sans" charset="0"/>
                <a:cs typeface="DejaVu Sans" charset="0"/>
              </a:rPr>
              <a:t>π⁻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  <a:ea typeface="DejaVu Sans" charset="0"/>
                <a:cs typeface="DejaVu Sans" charset="0"/>
              </a:rPr>
              <a:t>, </a:t>
            </a:r>
            <a:r>
              <a:rPr lang="en-US" altLang="en-US" dirty="0">
                <a:solidFill>
                  <a:srgbClr val="595959"/>
                </a:solidFill>
                <a:latin typeface="DejaVu Sans" charset="0"/>
                <a:ea typeface="DejaVu Sans" charset="0"/>
                <a:cs typeface="DejaVu Sans" charset="0"/>
              </a:rPr>
              <a:t>π⁺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  <a:ea typeface="DejaVu Sans" charset="0"/>
                <a:cs typeface="DejaVu Sans" charset="0"/>
              </a:rPr>
              <a:t>, p, n, </a:t>
            </a:r>
            <a:r>
              <a:rPr lang="en-US" altLang="en-US" i="1" dirty="0">
                <a:solidFill>
                  <a:srgbClr val="595959"/>
                </a:solidFill>
                <a:latin typeface="Clear Sans" charset="0"/>
                <a:ea typeface="DejaVu Sans" charset="0"/>
                <a:cs typeface="DejaVu Sans" charset="0"/>
              </a:rPr>
              <a:t>etc.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  <a:ea typeface="DejaVu Sans" charset="0"/>
                <a:cs typeface="DejaVu Sans" charset="0"/>
              </a:rPr>
              <a:t>)</a:t>
            </a:r>
          </a:p>
          <a:p>
            <a:r>
              <a:rPr lang="en-US" altLang="en-US" dirty="0">
                <a:solidFill>
                  <a:srgbClr val="595959"/>
                </a:solidFill>
                <a:latin typeface="Clear Sans" charset="0"/>
                <a:ea typeface="DejaVu Sans" charset="0"/>
                <a:cs typeface="DejaVu Sans" charset="0"/>
              </a:rPr>
              <a:t>Keeps the (total and per-process) lambda </a:t>
            </a:r>
            <a:r>
              <a:rPr lang="en-US" altLang="en-US" dirty="0" smtClean="0">
                <a:solidFill>
                  <a:srgbClr val="595959"/>
                </a:solidFill>
                <a:latin typeface="Clear Sans" charset="0"/>
                <a:ea typeface="DejaVu Sans" charset="0"/>
                <a:cs typeface="DejaVu Sans" charset="0"/>
              </a:rPr>
              <a:t>tables</a:t>
            </a:r>
          </a:p>
          <a:p>
            <a:pPr lvl="1"/>
            <a:r>
              <a:rPr lang="en-US" dirty="0"/>
              <a:t>Macroscopic cross sections per material or material-cut</a:t>
            </a:r>
          </a:p>
          <a:p>
            <a:pPr lvl="1"/>
            <a:r>
              <a:rPr lang="en-US" dirty="0"/>
              <a:t>Built at initialization</a:t>
            </a:r>
          </a:p>
          <a:p>
            <a:pPr lvl="1"/>
            <a:r>
              <a:rPr lang="en-US" dirty="0"/>
              <a:t>Used at run-time to sample the physics step length and the discrete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664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PhysicsProcess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Similarly to the Geant4 </a:t>
            </a:r>
            <a:r>
              <a:rPr lang="en-US" altLang="en-US" i="1" dirty="0">
                <a:solidFill>
                  <a:srgbClr val="595959"/>
                </a:solidFill>
                <a:latin typeface="Clear Sans" charset="0"/>
              </a:rPr>
              <a:t>G4VProcess</a:t>
            </a: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 concept, this is the (abstract) base class for any physics process associated to one particle type</a:t>
            </a:r>
          </a:p>
          <a:p>
            <a:pPr>
              <a:buClr>
                <a:srgbClr val="4F81BD"/>
              </a:buClr>
              <a:buFont typeface="Wingdings 2" charset="2"/>
              <a:buChar char=""/>
            </a:pPr>
            <a:r>
              <a:rPr lang="en-US" altLang="en-US" dirty="0">
                <a:solidFill>
                  <a:srgbClr val="595959"/>
                </a:solidFill>
                <a:latin typeface="Clear Sans" charset="0"/>
              </a:rPr>
              <a:t>Main methods</a:t>
            </a:r>
          </a:p>
          <a:p>
            <a:pPr lvl="1"/>
            <a:r>
              <a:rPr lang="en-US" i="1" dirty="0" err="1"/>
              <a:t>ComputeMacroscopicXSection</a:t>
            </a:r>
            <a:endParaRPr lang="en-US" i="1" dirty="0"/>
          </a:p>
          <a:p>
            <a:pPr lvl="1"/>
            <a:r>
              <a:rPr lang="en-US" i="1" dirty="0" err="1"/>
              <a:t>AlongStepLimitationLength</a:t>
            </a:r>
            <a:endParaRPr lang="en-US" i="1" dirty="0"/>
          </a:p>
          <a:p>
            <a:pPr lvl="1"/>
            <a:r>
              <a:rPr lang="en-US" i="1" dirty="0" err="1"/>
              <a:t>AlongStepDoIt</a:t>
            </a:r>
            <a:endParaRPr lang="en-US" i="1" dirty="0"/>
          </a:p>
          <a:p>
            <a:pPr lvl="1"/>
            <a:r>
              <a:rPr lang="en-US" i="1" dirty="0" err="1"/>
              <a:t>PostStepDoIt</a:t>
            </a:r>
            <a:endParaRPr lang="en-US" i="1" dirty="0"/>
          </a:p>
          <a:p>
            <a:pPr lvl="1"/>
            <a:r>
              <a:rPr lang="en-US" i="1" dirty="0" err="1" smtClean="0"/>
              <a:t>AtRestDoIt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670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 smtClean="0"/>
              <a:t>     First Physics Result with the</a:t>
            </a:r>
            <a:br>
              <a:rPr lang="en-US" dirty="0" smtClean="0"/>
            </a:br>
            <a:r>
              <a:rPr lang="en-US" dirty="0" smtClean="0"/>
              <a:t>       New Physics Framework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39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66" y="1959621"/>
            <a:ext cx="6540910" cy="45786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90868" y="3076675"/>
            <a:ext cx="17814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dedicated presentation “New electron physics modelling”</a:t>
            </a:r>
          </a:p>
          <a:p>
            <a:r>
              <a:rPr lang="en-GB" dirty="0" smtClean="0"/>
              <a:t>M. Novak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479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Increase the instruction/data locality by “holding” more tracks to be processed by the same instruction sequence</a:t>
            </a:r>
          </a:p>
          <a:p>
            <a:pPr lvl="1"/>
            <a:r>
              <a:rPr lang="en-US" dirty="0" smtClean="0"/>
              <a:t>E.g. particles in the same geometry volume will use the same geometry algorithm for exiting, electrons will undertake the same physics processes</a:t>
            </a:r>
          </a:p>
          <a:p>
            <a:pPr lvl="1"/>
            <a:r>
              <a:rPr lang="en-US" dirty="0" smtClean="0"/>
              <a:t>Will profit cache coherence and vectorization</a:t>
            </a:r>
          </a:p>
          <a:p>
            <a:r>
              <a:rPr lang="en-US" dirty="0" smtClean="0"/>
              <a:t>Increasing the effectiveness of gathering large “baskets” of similar tracks can be done at the expense of keeping many tracks in flight</a:t>
            </a:r>
          </a:p>
          <a:p>
            <a:pPr lvl="1"/>
            <a:r>
              <a:rPr lang="en-US" dirty="0" smtClean="0"/>
              <a:t>Mix tracks from different events</a:t>
            </a:r>
          </a:p>
          <a:p>
            <a:pPr lvl="1"/>
            <a:r>
              <a:rPr lang="en-US" dirty="0" smtClean="0"/>
              <a:t>Do the </a:t>
            </a:r>
            <a:r>
              <a:rPr lang="en-US" dirty="0" err="1" smtClean="0"/>
              <a:t>basketizing</a:t>
            </a:r>
            <a:r>
              <a:rPr lang="en-US" dirty="0" smtClean="0"/>
              <a:t> </a:t>
            </a:r>
            <a:r>
              <a:rPr lang="en-US" u="sng" dirty="0" smtClean="0"/>
              <a:t>concurrently</a:t>
            </a:r>
            <a:r>
              <a:rPr lang="en-US" dirty="0" smtClean="0"/>
              <a:t>, otherwise we would need &lt;</a:t>
            </a:r>
            <a:r>
              <a:rPr lang="en-US" i="1" dirty="0" err="1" smtClean="0"/>
              <a:t>ncores</a:t>
            </a:r>
            <a:r>
              <a:rPr lang="en-US" dirty="0" smtClean="0"/>
              <a:t>&gt; more events in memory to achieve the same efficiency per thread AND using all resources</a:t>
            </a:r>
          </a:p>
          <a:p>
            <a:pPr lvl="1"/>
            <a:r>
              <a:rPr lang="en-US" dirty="0" smtClean="0"/>
              <a:t>Dealing with more tracks require memory management mechanisms</a:t>
            </a:r>
          </a:p>
          <a:p>
            <a:pPr lvl="2"/>
            <a:r>
              <a:rPr lang="en-US" dirty="0" smtClean="0"/>
              <a:t>Explained in detail in the “</a:t>
            </a:r>
            <a:r>
              <a:rPr lang="en-US" i="1" dirty="0" smtClean="0"/>
              <a:t>Parallelism, transport structure and overall performance</a:t>
            </a:r>
            <a:r>
              <a:rPr lang="en-US" dirty="0" smtClean="0"/>
              <a:t>” talk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60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 Vector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parallel to the review and development from scratch of electromagnetic physics processes, on-going work on how to </a:t>
            </a:r>
            <a:r>
              <a:rPr lang="en-US" dirty="0" err="1" smtClean="0"/>
              <a:t>vectorize</a:t>
            </a:r>
            <a:r>
              <a:rPr lang="en-US" dirty="0" smtClean="0"/>
              <a:t> final-state physics models and evaluating how much we can gain from it</a:t>
            </a:r>
          </a:p>
          <a:p>
            <a:r>
              <a:rPr lang="en-US" dirty="0" smtClean="0"/>
              <a:t>Considered some electromagnetic models (e.g. Compton, photoelectric, etc.), taken from Geant4 and adapted to </a:t>
            </a:r>
            <a:r>
              <a:rPr lang="en-US" dirty="0" err="1" smtClean="0"/>
              <a:t>GeantV</a:t>
            </a:r>
            <a:r>
              <a:rPr lang="en-US" dirty="0" smtClean="0"/>
              <a:t>, and investigated the replacement of the rejection sampling with alternative sampling techniques</a:t>
            </a:r>
          </a:p>
          <a:p>
            <a:r>
              <a:rPr lang="en-US" dirty="0" smtClean="0"/>
              <a:t>See dedicated presentation “Vectorization of existing physics models”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558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GeantV</a:t>
            </a:r>
            <a:r>
              <a:rPr lang="en-US" dirty="0" smtClean="0"/>
              <a:t> started as a prototype focusing on the proof of principle</a:t>
            </a:r>
          </a:p>
          <a:p>
            <a:pPr lvl="1"/>
            <a:r>
              <a:rPr lang="en-US" dirty="0" smtClean="0"/>
              <a:t>Developing bits and pieces needed by concurrency, vectorization of geometry/physics, data structure and management, new model development</a:t>
            </a:r>
          </a:p>
          <a:p>
            <a:pPr lvl="2"/>
            <a:r>
              <a:rPr lang="en-US" dirty="0" smtClean="0"/>
              <a:t>To demonstrate modelling</a:t>
            </a:r>
            <a:r>
              <a:rPr lang="en-US" dirty="0"/>
              <a:t>, algorithmic and HPC </a:t>
            </a:r>
            <a:r>
              <a:rPr lang="en-US" dirty="0" smtClean="0"/>
              <a:t>improvements</a:t>
            </a:r>
          </a:p>
          <a:p>
            <a:pPr lvl="1"/>
            <a:r>
              <a:rPr lang="en-US" dirty="0" smtClean="0"/>
              <a:t>In most cases functionality not available in other libraries/frameworks, or needing adaptations</a:t>
            </a:r>
          </a:p>
          <a:p>
            <a:r>
              <a:rPr lang="en-US" dirty="0" smtClean="0"/>
              <a:t>Current state: consolidation of the core framework/services and interfaces</a:t>
            </a:r>
          </a:p>
          <a:p>
            <a:pPr lvl="1"/>
            <a:r>
              <a:rPr lang="en-US" dirty="0"/>
              <a:t>New </a:t>
            </a:r>
            <a:r>
              <a:rPr lang="en-US" dirty="0" smtClean="0"/>
              <a:t>physics interface </a:t>
            </a:r>
            <a:r>
              <a:rPr lang="en-US" dirty="0"/>
              <a:t>ready and successfully used for producing </a:t>
            </a:r>
            <a:r>
              <a:rPr lang="en-US" dirty="0" smtClean="0"/>
              <a:t>the first </a:t>
            </a:r>
            <a:r>
              <a:rPr lang="en-US" dirty="0"/>
              <a:t>electromagnetic physics results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High performance vector-aware geometry package interfaced in multi-particle mode with </a:t>
            </a:r>
            <a:r>
              <a:rPr lang="en-US" dirty="0" err="1" smtClean="0"/>
              <a:t>GeantV</a:t>
            </a:r>
            <a:endParaRPr lang="en-US" dirty="0" smtClean="0"/>
          </a:p>
          <a:p>
            <a:pPr lvl="1"/>
            <a:r>
              <a:rPr lang="en-US" dirty="0" smtClean="0"/>
              <a:t>Many products/services developed in this phase could be re-stated as community effort</a:t>
            </a:r>
          </a:p>
          <a:p>
            <a:pPr lvl="2"/>
            <a:r>
              <a:rPr lang="en-US" dirty="0" smtClean="0"/>
              <a:t>Integrated in existing frameworks (e.g. ROOT) or becoming stand-alone products</a:t>
            </a:r>
          </a:p>
          <a:p>
            <a:pPr lvl="1"/>
            <a:r>
              <a:rPr lang="en-US" dirty="0" smtClean="0"/>
              <a:t>The acquired knowledge can be useful to many HEP areas</a:t>
            </a:r>
          </a:p>
          <a:p>
            <a:pPr lvl="2"/>
            <a:r>
              <a:rPr lang="en-US" dirty="0" smtClean="0"/>
              <a:t>Concurrency, data management, vectorization, </a:t>
            </a:r>
            <a:r>
              <a:rPr lang="is-IS" dirty="0" smtClean="0"/>
              <a:t>…</a:t>
            </a:r>
          </a:p>
          <a:p>
            <a:r>
              <a:rPr lang="is-IS" dirty="0" smtClean="0"/>
              <a:t>Bottom-up and top-down approaches converging to a coherent framework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96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9120" y="2026920"/>
            <a:ext cx="1432560" cy="518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Basketizer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07920" y="2141220"/>
            <a:ext cx="1432560" cy="2895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514600" y="2171700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505200" y="2171700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849880" y="2171700"/>
            <a:ext cx="228600" cy="228600"/>
          </a:xfrm>
          <a:prstGeom prst="ellipse">
            <a:avLst/>
          </a:prstGeom>
          <a:solidFill>
            <a:srgbClr val="FEBCB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169920" y="2171700"/>
            <a:ext cx="228600" cy="228600"/>
          </a:xfrm>
          <a:prstGeom prst="ellipse">
            <a:avLst/>
          </a:prstGeom>
          <a:solidFill>
            <a:srgbClr val="FEBCB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endCxn id="70" idx="0"/>
          </p:cNvCxnSpPr>
          <p:nvPr/>
        </p:nvCxnSpPr>
        <p:spPr>
          <a:xfrm>
            <a:off x="1012677" y="2546647"/>
            <a:ext cx="783" cy="257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6"/>
            <a:endCxn id="24" idx="1"/>
          </p:cNvCxnSpPr>
          <p:nvPr/>
        </p:nvCxnSpPr>
        <p:spPr>
          <a:xfrm>
            <a:off x="3733800" y="2286000"/>
            <a:ext cx="1107440" cy="17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841240" y="2028663"/>
            <a:ext cx="1432560" cy="518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Flow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Controller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48960" y="3718859"/>
            <a:ext cx="1432560" cy="518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Geometry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Interfaces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102100" y="3718859"/>
            <a:ext cx="1363980" cy="518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Physics</a:t>
            </a:r>
          </a:p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(propose step)</a:t>
            </a:r>
            <a:endParaRPr lang="en-US" sz="1200" dirty="0">
              <a:solidFill>
                <a:srgbClr val="002060"/>
              </a:solidFill>
            </a:endParaRPr>
          </a:p>
        </p:txBody>
      </p:sp>
      <p:cxnSp>
        <p:nvCxnSpPr>
          <p:cNvPr id="30" name="Straight Arrow Connector 29"/>
          <p:cNvCxnSpPr>
            <a:stCxn id="48" idx="2"/>
            <a:endCxn id="28" idx="0"/>
          </p:cNvCxnSpPr>
          <p:nvPr/>
        </p:nvCxnSpPr>
        <p:spPr>
          <a:xfrm>
            <a:off x="5557520" y="3363981"/>
            <a:ext cx="807720" cy="354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8" idx="2"/>
            <a:endCxn id="29" idx="0"/>
          </p:cNvCxnSpPr>
          <p:nvPr/>
        </p:nvCxnSpPr>
        <p:spPr>
          <a:xfrm flipH="1">
            <a:off x="4784090" y="3363981"/>
            <a:ext cx="773430" cy="354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4841240" y="2845821"/>
            <a:ext cx="1432560" cy="518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Transport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anager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80280" y="4591897"/>
            <a:ext cx="1554480" cy="518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Field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Propagator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64" name="Straight Arrow Connector 63"/>
          <p:cNvCxnSpPr>
            <a:stCxn id="29" idx="2"/>
            <a:endCxn id="63" idx="0"/>
          </p:cNvCxnSpPr>
          <p:nvPr/>
        </p:nvCxnSpPr>
        <p:spPr>
          <a:xfrm>
            <a:off x="4784090" y="4237019"/>
            <a:ext cx="773430" cy="354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28" idx="2"/>
            <a:endCxn id="63" idx="0"/>
          </p:cNvCxnSpPr>
          <p:nvPr/>
        </p:nvCxnSpPr>
        <p:spPr>
          <a:xfrm flipH="1">
            <a:off x="5557520" y="4237019"/>
            <a:ext cx="807720" cy="354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79120" y="2804160"/>
            <a:ext cx="868680" cy="5598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2060"/>
                </a:solidFill>
              </a:rPr>
              <a:t>Filters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451147" y="2804161"/>
            <a:ext cx="723900" cy="2595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>
                <a:solidFill>
                  <a:srgbClr val="002060"/>
                </a:solidFill>
              </a:rPr>
              <a:t>Geom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453567" y="3063241"/>
            <a:ext cx="721479" cy="3007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(Fast)</a:t>
            </a:r>
          </a:p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Phys</a:t>
            </a:r>
            <a:endParaRPr lang="en-US" sz="1200" dirty="0">
              <a:solidFill>
                <a:srgbClr val="002060"/>
              </a:solidFill>
            </a:endParaRPr>
          </a:p>
        </p:txBody>
      </p:sp>
      <p:cxnSp>
        <p:nvCxnSpPr>
          <p:cNvPr id="77" name="Straight Arrow Connector 76"/>
          <p:cNvCxnSpPr>
            <a:stCxn id="71" idx="3"/>
            <a:endCxn id="8" idx="1"/>
          </p:cNvCxnSpPr>
          <p:nvPr/>
        </p:nvCxnSpPr>
        <p:spPr>
          <a:xfrm flipV="1">
            <a:off x="2175047" y="2286000"/>
            <a:ext cx="232873" cy="647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407920" y="3622662"/>
            <a:ext cx="1432560" cy="2895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81" name="Straight Arrow Connector 80"/>
          <p:cNvCxnSpPr>
            <a:stCxn id="73" idx="3"/>
            <a:endCxn id="80" idx="1"/>
          </p:cNvCxnSpPr>
          <p:nvPr/>
        </p:nvCxnSpPr>
        <p:spPr>
          <a:xfrm>
            <a:off x="2175046" y="3213612"/>
            <a:ext cx="232874" cy="5538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2497508" y="3658056"/>
            <a:ext cx="228600" cy="2286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3488108" y="3658056"/>
            <a:ext cx="228600" cy="2286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2832788" y="3658056"/>
            <a:ext cx="228600" cy="228600"/>
          </a:xfrm>
          <a:prstGeom prst="ellipse">
            <a:avLst/>
          </a:prstGeom>
          <a:solidFill>
            <a:srgbClr val="FEBCB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152828" y="3658056"/>
            <a:ext cx="228600" cy="228600"/>
          </a:xfrm>
          <a:prstGeom prst="ellipse">
            <a:avLst/>
          </a:prstGeom>
          <a:solidFill>
            <a:srgbClr val="FEBCB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07570" y="5344148"/>
            <a:ext cx="1904589" cy="843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Physics actions</a:t>
            </a:r>
          </a:p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(along step, post step, at rest)</a:t>
            </a:r>
            <a:endParaRPr lang="en-US" sz="1200" dirty="0">
              <a:solidFill>
                <a:srgbClr val="002060"/>
              </a:solidFill>
            </a:endParaRPr>
          </a:p>
        </p:txBody>
      </p:sp>
      <p:cxnSp>
        <p:nvCxnSpPr>
          <p:cNvPr id="90" name="Elbow Connector 89"/>
          <p:cNvCxnSpPr>
            <a:stCxn id="86" idx="4"/>
            <a:endCxn id="89" idx="1"/>
          </p:cNvCxnSpPr>
          <p:nvPr/>
        </p:nvCxnSpPr>
        <p:spPr>
          <a:xfrm rot="16200000" flipH="1">
            <a:off x="3165398" y="4323666"/>
            <a:ext cx="1879182" cy="1005162"/>
          </a:xfrm>
          <a:prstGeom prst="bentConnector2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63" idx="2"/>
            <a:endCxn id="89" idx="0"/>
          </p:cNvCxnSpPr>
          <p:nvPr/>
        </p:nvCxnSpPr>
        <p:spPr>
          <a:xfrm>
            <a:off x="5557520" y="5110057"/>
            <a:ext cx="2345" cy="2340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444500" y="1890196"/>
            <a:ext cx="1856740" cy="2449544"/>
          </a:xfrm>
          <a:prstGeom prst="rect">
            <a:avLst/>
          </a:prstGeom>
          <a:noFill/>
          <a:ln w="12700"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Scheduler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918056" y="1890197"/>
            <a:ext cx="3308244" cy="4648062"/>
          </a:xfrm>
          <a:prstGeom prst="rect">
            <a:avLst/>
          </a:prstGeom>
          <a:noFill/>
          <a:ln w="12700"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Workload manager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05" name="Straight Arrow Connector 104"/>
          <p:cNvCxnSpPr>
            <a:stCxn id="24" idx="2"/>
            <a:endCxn id="48" idx="0"/>
          </p:cNvCxnSpPr>
          <p:nvPr/>
        </p:nvCxnSpPr>
        <p:spPr>
          <a:xfrm>
            <a:off x="5557520" y="2546823"/>
            <a:ext cx="0" cy="298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460057" y="5014034"/>
            <a:ext cx="1856740" cy="1553824"/>
          </a:xfrm>
          <a:prstGeom prst="rect">
            <a:avLst/>
          </a:prstGeom>
          <a:noFill/>
          <a:ln w="12700"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User application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10" name="Elbow Connector 109"/>
          <p:cNvCxnSpPr>
            <a:endCxn id="100" idx="2"/>
          </p:cNvCxnSpPr>
          <p:nvPr/>
        </p:nvCxnSpPr>
        <p:spPr>
          <a:xfrm rot="10800000">
            <a:off x="1372870" y="4339741"/>
            <a:ext cx="2550160" cy="34765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>
            <a:off x="2316798" y="6286246"/>
            <a:ext cx="16132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611187" y="5303420"/>
            <a:ext cx="1554480" cy="5181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User</a:t>
            </a:r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actions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530078" y="2658213"/>
            <a:ext cx="1114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lear Sans" charset="0"/>
                <a:ea typeface="Clear Sans" charset="0"/>
                <a:cs typeface="Clear Sans" charset="0"/>
              </a:rPr>
              <a:t>concurrent</a:t>
            </a:r>
          </a:p>
          <a:p>
            <a:pPr algn="ctr"/>
            <a:r>
              <a:rPr lang="en-US" sz="1200" dirty="0" smtClean="0">
                <a:latin typeface="Clear Sans" charset="0"/>
                <a:ea typeface="Clear Sans" charset="0"/>
                <a:cs typeface="Clear Sans" charset="0"/>
              </a:rPr>
              <a:t>queues</a:t>
            </a:r>
            <a:endParaRPr lang="en-US" sz="1200" dirty="0">
              <a:latin typeface="Clear Sans" charset="0"/>
              <a:ea typeface="Clear Sans" charset="0"/>
              <a:cs typeface="Clear Sans" charset="0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7442730" y="4980699"/>
            <a:ext cx="1471083" cy="1553824"/>
          </a:xfrm>
          <a:prstGeom prst="rect">
            <a:avLst/>
          </a:prstGeom>
          <a:noFill/>
          <a:ln w="12700"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Concurrent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I/O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2" name="Can 131"/>
          <p:cNvSpPr/>
          <p:nvPr/>
        </p:nvSpPr>
        <p:spPr>
          <a:xfrm>
            <a:off x="7522315" y="5037696"/>
            <a:ext cx="621611" cy="68168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Hits</a:t>
            </a:r>
            <a:endParaRPr lang="en-US" sz="1200" dirty="0"/>
          </a:p>
        </p:txBody>
      </p:sp>
      <p:sp>
        <p:nvSpPr>
          <p:cNvPr id="133" name="Can 132"/>
          <p:cNvSpPr/>
          <p:nvPr/>
        </p:nvSpPr>
        <p:spPr>
          <a:xfrm>
            <a:off x="8248756" y="5037696"/>
            <a:ext cx="621611" cy="68168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MC truth</a:t>
            </a:r>
            <a:endParaRPr lang="en-US" sz="1200" dirty="0"/>
          </a:p>
        </p:txBody>
      </p:sp>
      <p:cxnSp>
        <p:nvCxnSpPr>
          <p:cNvPr id="135" name="Straight Arrow Connector 134"/>
          <p:cNvCxnSpPr>
            <a:endCxn id="131" idx="1"/>
          </p:cNvCxnSpPr>
          <p:nvPr/>
        </p:nvCxnSpPr>
        <p:spPr>
          <a:xfrm>
            <a:off x="7259851" y="5755200"/>
            <a:ext cx="182879" cy="24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349597" y="2026920"/>
            <a:ext cx="1564216" cy="518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Event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Server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50" name="Straight Arrow Connector 49"/>
          <p:cNvCxnSpPr>
            <a:stCxn id="49" idx="1"/>
            <a:endCxn id="24" idx="3"/>
          </p:cNvCxnSpPr>
          <p:nvPr/>
        </p:nvCxnSpPr>
        <p:spPr>
          <a:xfrm flipH="1">
            <a:off x="6273800" y="2286000"/>
            <a:ext cx="1075797" cy="17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6964574" y="2023222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2895600" y="5972035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2895600" y="4820859"/>
            <a:ext cx="257228" cy="177935"/>
            <a:chOff x="2895600" y="4820859"/>
            <a:chExt cx="257228" cy="17793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2895600" y="4820859"/>
              <a:ext cx="25722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895600" y="4880460"/>
              <a:ext cx="25722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895600" y="4943003"/>
              <a:ext cx="25722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895600" y="4998794"/>
              <a:ext cx="25722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6580094" y="3439727"/>
            <a:ext cx="426720" cy="218329"/>
            <a:chOff x="6580094" y="3439727"/>
            <a:chExt cx="426720" cy="21832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580094" y="3439727"/>
              <a:ext cx="0" cy="2183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6641054" y="3439727"/>
              <a:ext cx="0" cy="2183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702014" y="3439727"/>
              <a:ext cx="0" cy="21832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762974" y="3439727"/>
              <a:ext cx="0" cy="21832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6823934" y="3439727"/>
              <a:ext cx="0" cy="2183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884894" y="3439727"/>
              <a:ext cx="0" cy="2183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6945854" y="3439727"/>
              <a:ext cx="0" cy="2183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7006814" y="3439727"/>
              <a:ext cx="0" cy="2183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224244" y="3439727"/>
            <a:ext cx="426720" cy="218329"/>
            <a:chOff x="4224244" y="3439727"/>
            <a:chExt cx="426720" cy="218329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4224244" y="3439727"/>
              <a:ext cx="0" cy="2183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4285204" y="3439727"/>
              <a:ext cx="0" cy="2183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346164" y="3439727"/>
              <a:ext cx="0" cy="218329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4407124" y="3439727"/>
              <a:ext cx="0" cy="218329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468084" y="3439727"/>
              <a:ext cx="0" cy="218329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4529044" y="3439727"/>
              <a:ext cx="0" cy="218329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4590004" y="3439727"/>
              <a:ext cx="0" cy="2183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4650964" y="3439727"/>
              <a:ext cx="0" cy="2183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3910461" y="3178775"/>
            <a:ext cx="930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Physics SOA</a:t>
            </a:r>
            <a:endParaRPr lang="en-US" sz="1000"/>
          </a:p>
        </p:txBody>
      </p:sp>
      <p:sp>
        <p:nvSpPr>
          <p:cNvPr id="93" name="TextBox 92"/>
          <p:cNvSpPr txBox="1"/>
          <p:nvPr/>
        </p:nvSpPr>
        <p:spPr>
          <a:xfrm>
            <a:off x="6256655" y="3169830"/>
            <a:ext cx="11637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Geometry SOA</a:t>
            </a:r>
            <a:endParaRPr lang="en-US" sz="1000"/>
          </a:p>
        </p:txBody>
      </p:sp>
      <p:sp>
        <p:nvSpPr>
          <p:cNvPr id="94" name="TextBox 93"/>
          <p:cNvSpPr txBox="1"/>
          <p:nvPr/>
        </p:nvSpPr>
        <p:spPr>
          <a:xfrm>
            <a:off x="2308835" y="1827215"/>
            <a:ext cx="1572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lear Sans" charset="0"/>
                <a:ea typeface="Clear Sans" charset="0"/>
                <a:cs typeface="Clear Sans" charset="0"/>
              </a:rPr>
              <a:t>geometry baskets</a:t>
            </a:r>
            <a:endParaRPr lang="en-US" sz="1200" dirty="0">
              <a:latin typeface="Clear Sans" charset="0"/>
              <a:ea typeface="Clear Sans" charset="0"/>
              <a:cs typeface="Clear Sans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359700" y="3864389"/>
            <a:ext cx="1300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Clear Sans" charset="0"/>
                <a:ea typeface="Clear Sans" charset="0"/>
                <a:cs typeface="Clear Sans" charset="0"/>
              </a:rPr>
              <a:t>physics baskets</a:t>
            </a:r>
            <a:endParaRPr lang="en-US" sz="1200" dirty="0">
              <a:latin typeface="Clear Sans" charset="0"/>
              <a:ea typeface="Clear Sans" charset="0"/>
              <a:cs typeface="Clear Sans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464196" y="3318515"/>
            <a:ext cx="1275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solidFill>
                  <a:srgbClr val="FF0000"/>
                </a:solidFill>
                <a:latin typeface="Clear Sans" charset="0"/>
                <a:ea typeface="Clear Sans" charset="0"/>
                <a:cs typeface="Clear Sans" charset="0"/>
              </a:rPr>
              <a:t>in development</a:t>
            </a:r>
            <a:endParaRPr lang="en-US" sz="1200" dirty="0">
              <a:solidFill>
                <a:srgbClr val="FF0000"/>
              </a:solidFill>
              <a:latin typeface="Clear Sans" charset="0"/>
              <a:ea typeface="Clear Sans" charset="0"/>
              <a:cs typeface="Clear Sans" charset="0"/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 flipV="1">
            <a:off x="2353558" y="6377940"/>
            <a:ext cx="1555502" cy="5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7349596" y="2746252"/>
            <a:ext cx="1554480" cy="5181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2060"/>
                </a:solidFill>
              </a:rPr>
              <a:t>Primary generator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02" name="Straight Arrow Connector 101"/>
          <p:cNvCxnSpPr>
            <a:stCxn id="99" idx="0"/>
            <a:endCxn id="49" idx="2"/>
          </p:cNvCxnSpPr>
          <p:nvPr/>
        </p:nvCxnSpPr>
        <p:spPr>
          <a:xfrm flipV="1">
            <a:off x="8126836" y="2545080"/>
            <a:ext cx="4869" cy="2011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63" idx="1"/>
            <a:endCxn id="100" idx="3"/>
          </p:cNvCxnSpPr>
          <p:nvPr/>
        </p:nvCxnSpPr>
        <p:spPr>
          <a:xfrm rot="10800000">
            <a:off x="2301240" y="3114969"/>
            <a:ext cx="2479040" cy="1736009"/>
          </a:xfrm>
          <a:prstGeom prst="bentConnector3">
            <a:avLst>
              <a:gd name="adj1" fmla="val 32480"/>
            </a:avLst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4" name="Group 103"/>
          <p:cNvGrpSpPr/>
          <p:nvPr/>
        </p:nvGrpSpPr>
        <p:grpSpPr>
          <a:xfrm>
            <a:off x="4037330" y="4391816"/>
            <a:ext cx="257228" cy="177935"/>
            <a:chOff x="2895600" y="4820859"/>
            <a:chExt cx="257228" cy="177935"/>
          </a:xfrm>
        </p:grpSpPr>
        <p:cxnSp>
          <p:nvCxnSpPr>
            <p:cNvPr id="106" name="Straight Connector 105"/>
            <p:cNvCxnSpPr/>
            <p:nvPr/>
          </p:nvCxnSpPr>
          <p:spPr>
            <a:xfrm>
              <a:off x="2895600" y="4820859"/>
              <a:ext cx="2572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895600" y="4880460"/>
              <a:ext cx="2572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2895600" y="4943003"/>
              <a:ext cx="2572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2895600" y="4998794"/>
              <a:ext cx="2572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Oval 111"/>
          <p:cNvSpPr/>
          <p:nvPr/>
        </p:nvSpPr>
        <p:spPr>
          <a:xfrm>
            <a:off x="4032250" y="5466018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simulation hooks &amp; flow</a:t>
            </a:r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327259" y="2046112"/>
            <a:ext cx="8397641" cy="928313"/>
          </a:xfrm>
        </p:spPr>
        <p:txBody>
          <a:bodyPr>
            <a:normAutofit/>
          </a:bodyPr>
          <a:lstStyle/>
          <a:p>
            <a:r>
              <a:rPr lang="en-US" dirty="0" smtClean="0"/>
              <a:t>Fast simulation filters foreseen in the track data stream</a:t>
            </a:r>
          </a:p>
          <a:p>
            <a:pPr lvl="1"/>
            <a:r>
              <a:rPr lang="en-US" dirty="0" smtClean="0"/>
              <a:t>Generating shortcuts exiting to other streams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6</a:t>
            </a:fld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 rot="18760549">
            <a:off x="8069605" y="1050656"/>
            <a:ext cx="775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R&amp;D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447799" y="2974425"/>
            <a:ext cx="7466013" cy="3731175"/>
            <a:chOff x="1447799" y="2974425"/>
            <a:chExt cx="7466013" cy="3731175"/>
          </a:xfrm>
        </p:grpSpPr>
        <p:grpSp>
          <p:nvGrpSpPr>
            <p:cNvPr id="67" name="Group 66"/>
            <p:cNvGrpSpPr/>
            <p:nvPr/>
          </p:nvGrpSpPr>
          <p:grpSpPr>
            <a:xfrm>
              <a:off x="1447800" y="2974425"/>
              <a:ext cx="6684671" cy="3607112"/>
              <a:chOff x="1447800" y="2974425"/>
              <a:chExt cx="6684671" cy="3607112"/>
            </a:xfrm>
          </p:grpSpPr>
          <p:cxnSp>
            <p:nvCxnSpPr>
              <p:cNvPr id="33" name="Straight Arrow Connector 32"/>
              <p:cNvCxnSpPr>
                <a:stCxn id="18" idx="5"/>
              </p:cNvCxnSpPr>
              <p:nvPr/>
            </p:nvCxnSpPr>
            <p:spPr>
              <a:xfrm>
                <a:off x="5793532" y="5104854"/>
                <a:ext cx="2126761" cy="616192"/>
              </a:xfrm>
              <a:prstGeom prst="straightConnector1">
                <a:avLst/>
              </a:prstGeom>
              <a:ln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Group 65"/>
              <p:cNvGrpSpPr/>
              <p:nvPr/>
            </p:nvGrpSpPr>
            <p:grpSpPr>
              <a:xfrm>
                <a:off x="1447800" y="2974425"/>
                <a:ext cx="6684671" cy="3607112"/>
                <a:chOff x="2171699" y="2959100"/>
                <a:chExt cx="6684671" cy="3607112"/>
              </a:xfrm>
            </p:grpSpPr>
            <p:grpSp>
              <p:nvGrpSpPr>
                <p:cNvPr id="62" name="Group 61"/>
                <p:cNvGrpSpPr/>
                <p:nvPr/>
              </p:nvGrpSpPr>
              <p:grpSpPr>
                <a:xfrm>
                  <a:off x="2171699" y="2959100"/>
                  <a:ext cx="6684671" cy="3607112"/>
                  <a:chOff x="2171699" y="2959100"/>
                  <a:chExt cx="6684671" cy="3607112"/>
                </a:xfrm>
              </p:grpSpPr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6517431" y="5346807"/>
                    <a:ext cx="1226255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>
                        <a:solidFill>
                          <a:srgbClr val="FF0000"/>
                        </a:solidFill>
                      </a:rPr>
                      <a:t>fast </a:t>
                    </a:r>
                    <a:r>
                      <a:rPr lang="en-US" sz="1000" smtClean="0">
                        <a:solidFill>
                          <a:srgbClr val="FF0000"/>
                        </a:solidFill>
                      </a:rPr>
                      <a:t>sim shortcuts</a:t>
                    </a:r>
                    <a:endParaRPr lang="en-US" sz="1000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61" name="Group 60"/>
                  <p:cNvGrpSpPr/>
                  <p:nvPr/>
                </p:nvGrpSpPr>
                <p:grpSpPr>
                  <a:xfrm>
                    <a:off x="2171699" y="2959100"/>
                    <a:ext cx="6684671" cy="3607112"/>
                    <a:chOff x="2400299" y="2959100"/>
                    <a:chExt cx="6684671" cy="3607112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2400299" y="2959100"/>
                      <a:ext cx="6478739" cy="3607112"/>
                      <a:chOff x="586855" y="1296537"/>
                      <a:chExt cx="8292183" cy="4850575"/>
                    </a:xfrm>
                  </p:grpSpPr>
                  <p:sp>
                    <p:nvSpPr>
                      <p:cNvPr id="7" name="Right Arrow 6"/>
                      <p:cNvSpPr/>
                      <p:nvPr/>
                    </p:nvSpPr>
                    <p:spPr>
                      <a:xfrm>
                        <a:off x="832513" y="1514899"/>
                        <a:ext cx="7710986" cy="723332"/>
                      </a:xfrm>
                      <a:prstGeom prst="rightArrow">
                        <a:avLst/>
                      </a:prstGeom>
                      <a:noFill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000" dirty="0" smtClean="0">
                            <a:solidFill>
                              <a:schemeClr val="tx2"/>
                            </a:solidFill>
                          </a:rPr>
                          <a:t>Data stream&lt;Track&gt;</a:t>
                        </a:r>
                        <a:endParaRPr lang="en-US" sz="1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8" name="Rectangle 7"/>
                      <p:cNvSpPr/>
                      <p:nvPr/>
                    </p:nvSpPr>
                    <p:spPr>
                      <a:xfrm>
                        <a:off x="832513" y="2238231"/>
                        <a:ext cx="1405720" cy="38301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800" dirty="0" err="1" smtClean="0">
                            <a:solidFill>
                              <a:schemeClr val="tx2"/>
                            </a:solidFill>
                          </a:rPr>
                          <a:t>SimulationFilters</a:t>
                        </a:r>
                        <a:endParaRPr lang="en-US" sz="800" dirty="0" smtClean="0">
                          <a:solidFill>
                            <a:schemeClr val="tx2"/>
                          </a:solidFill>
                        </a:endParaRPr>
                      </a:p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&lt;Track&gt;</a:t>
                        </a:r>
                        <a:endParaRPr lang="en-US" sz="8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sp>
                    <p:nvSpPr>
                      <p:cNvPr id="9" name="Rectangle 8"/>
                      <p:cNvSpPr/>
                      <p:nvPr/>
                    </p:nvSpPr>
                    <p:spPr>
                      <a:xfrm>
                        <a:off x="4090927" y="2238231"/>
                        <a:ext cx="1244224" cy="38301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800" dirty="0" err="1" smtClean="0">
                            <a:solidFill>
                              <a:schemeClr val="tx2"/>
                            </a:solidFill>
                          </a:rPr>
                          <a:t>FastSim</a:t>
                        </a:r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 filters</a:t>
                        </a:r>
                      </a:p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&lt;Track&gt;</a:t>
                        </a:r>
                        <a:endParaRPr lang="en-US" sz="8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sp>
                    <p:nvSpPr>
                      <p:cNvPr id="10" name="Rectangle 9"/>
                      <p:cNvSpPr/>
                      <p:nvPr/>
                    </p:nvSpPr>
                    <p:spPr>
                      <a:xfrm>
                        <a:off x="586855" y="1296537"/>
                        <a:ext cx="7192370" cy="1382227"/>
                      </a:xfrm>
                      <a:prstGeom prst="rect">
                        <a:avLst/>
                      </a:prstGeom>
                      <a:noFill/>
                      <a:ln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t" anchorCtr="0"/>
                      <a:lstStyle/>
                      <a:p>
                        <a:pPr algn="r"/>
                        <a:r>
                          <a:rPr lang="en-US" sz="1000" dirty="0" err="1" smtClean="0">
                            <a:solidFill>
                              <a:schemeClr val="tx2"/>
                            </a:solidFill>
                          </a:rPr>
                          <a:t>GeantV</a:t>
                        </a:r>
                        <a:r>
                          <a:rPr lang="en-US" sz="1000" dirty="0" smtClean="0">
                            <a:solidFill>
                              <a:schemeClr val="tx2"/>
                            </a:solidFill>
                          </a:rPr>
                          <a:t> scheduler</a:t>
                        </a:r>
                        <a:endParaRPr lang="en-US" sz="10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sp>
                    <p:nvSpPr>
                      <p:cNvPr id="11" name="TextBox 10"/>
                      <p:cNvSpPr txBox="1"/>
                      <p:nvPr/>
                    </p:nvSpPr>
                    <p:spPr>
                      <a:xfrm>
                        <a:off x="5464806" y="2114201"/>
                        <a:ext cx="1569492" cy="45526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800" dirty="0" smtClean="0"/>
                          <a:t>particle, region, energy, </a:t>
                        </a:r>
                        <a:r>
                          <a:rPr lang="is-IS" sz="800" dirty="0" smtClean="0"/>
                          <a:t>…</a:t>
                        </a:r>
                        <a:endParaRPr lang="en-US" sz="800" dirty="0"/>
                      </a:p>
                    </p:txBody>
                  </p:sp>
                  <p:sp>
                    <p:nvSpPr>
                      <p:cNvPr id="12" name="Rectangle 11"/>
                      <p:cNvSpPr/>
                      <p:nvPr/>
                    </p:nvSpPr>
                    <p:spPr>
                      <a:xfrm rot="16200000">
                        <a:off x="302784" y="3262593"/>
                        <a:ext cx="1564425" cy="504968"/>
                      </a:xfrm>
                      <a:prstGeom prst="rect">
                        <a:avLst/>
                      </a:prstGeom>
                      <a:noFill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Full simulation</a:t>
                        </a:r>
                        <a:endParaRPr lang="en-US" sz="8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sp>
                    <p:nvSpPr>
                      <p:cNvPr id="13" name="Rectangle 12"/>
                      <p:cNvSpPr/>
                      <p:nvPr/>
                    </p:nvSpPr>
                    <p:spPr>
                      <a:xfrm>
                        <a:off x="2579427" y="2238231"/>
                        <a:ext cx="1388671" cy="38301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800" smtClean="0">
                            <a:solidFill>
                              <a:schemeClr val="tx2"/>
                            </a:solidFill>
                          </a:rPr>
                          <a:t>FastGeom</a:t>
                        </a:r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 filters</a:t>
                        </a:r>
                      </a:p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&lt;Track&gt;</a:t>
                        </a:r>
                        <a:endParaRPr lang="en-US" sz="8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sp>
                    <p:nvSpPr>
                      <p:cNvPr id="14" name="Rectangle 13"/>
                      <p:cNvSpPr/>
                      <p:nvPr/>
                    </p:nvSpPr>
                    <p:spPr>
                      <a:xfrm rot="16200000">
                        <a:off x="2049699" y="3262594"/>
                        <a:ext cx="1564425" cy="504968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Geometry/mat. parameterizations</a:t>
                        </a:r>
                        <a:endParaRPr lang="en-US" sz="8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sp>
                    <p:nvSpPr>
                      <p:cNvPr id="15" name="Rectangle 14"/>
                      <p:cNvSpPr/>
                      <p:nvPr/>
                    </p:nvSpPr>
                    <p:spPr>
                      <a:xfrm rot="16200000">
                        <a:off x="3561199" y="3262593"/>
                        <a:ext cx="1564425" cy="504968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rgbClr val="92D050">
                              <a:tint val="66000"/>
                              <a:satMod val="160000"/>
                            </a:srgbClr>
                          </a:gs>
                          <a:gs pos="50000">
                            <a:srgbClr val="92D050">
                              <a:tint val="44500"/>
                              <a:satMod val="160000"/>
                            </a:srgbClr>
                          </a:gs>
                          <a:gs pos="100000">
                            <a:srgbClr val="92D050">
                              <a:tint val="23500"/>
                              <a:satMod val="160000"/>
                            </a:srgbClr>
                          </a:gs>
                        </a:gsLst>
                        <a:lin ang="2700000" scaled="1"/>
                        <a:tileRect/>
                      </a:gra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Frozen showers/ fast tracking</a:t>
                        </a:r>
                        <a:endParaRPr lang="en-US" sz="8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sp>
                    <p:nvSpPr>
                      <p:cNvPr id="16" name="Oval 15"/>
                      <p:cNvSpPr/>
                      <p:nvPr/>
                    </p:nvSpPr>
                    <p:spPr>
                      <a:xfrm>
                        <a:off x="832513" y="4443989"/>
                        <a:ext cx="1587689" cy="541797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700" smtClean="0">
                            <a:solidFill>
                              <a:schemeClr val="tx2"/>
                            </a:solidFill>
                          </a:rPr>
                          <a:t>Hits</a:t>
                        </a:r>
                        <a:endParaRPr lang="en-US" sz="7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4980314" y="3169245"/>
                        <a:ext cx="1244224" cy="383016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Parameterized</a:t>
                        </a:r>
                      </a:p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det. response</a:t>
                        </a:r>
                      </a:p>
                    </p:txBody>
                  </p:sp>
                  <p:sp>
                    <p:nvSpPr>
                      <p:cNvPr id="18" name="Oval 17"/>
                      <p:cNvSpPr/>
                      <p:nvPr/>
                    </p:nvSpPr>
                    <p:spPr>
                      <a:xfrm>
                        <a:off x="4793811" y="3698927"/>
                        <a:ext cx="1587689" cy="541796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700" dirty="0" smtClean="0">
                            <a:solidFill>
                              <a:schemeClr val="tx2"/>
                            </a:solidFill>
                          </a:rPr>
                          <a:t>Tracks exiting tracker</a:t>
                        </a:r>
                        <a:endParaRPr lang="en-US" sz="7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cxnSp>
                    <p:nvCxnSpPr>
                      <p:cNvPr id="19" name="Elbow Connector 18"/>
                      <p:cNvCxnSpPr>
                        <a:stCxn id="22" idx="6"/>
                      </p:cNvCxnSpPr>
                      <p:nvPr/>
                    </p:nvCxnSpPr>
                    <p:spPr>
                      <a:xfrm flipV="1">
                        <a:off x="6381500" y="2114201"/>
                        <a:ext cx="652798" cy="1855624"/>
                      </a:xfrm>
                      <a:prstGeom prst="bentConnector2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0" name="Right Arrow 19"/>
                      <p:cNvSpPr/>
                      <p:nvPr/>
                    </p:nvSpPr>
                    <p:spPr>
                      <a:xfrm>
                        <a:off x="818866" y="4874227"/>
                        <a:ext cx="4026089" cy="723332"/>
                      </a:xfrm>
                      <a:prstGeom prst="rightArrow">
                        <a:avLst/>
                      </a:prstGeom>
                      <a:noFill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000" dirty="0" smtClean="0">
                            <a:solidFill>
                              <a:schemeClr val="tx2"/>
                            </a:solidFill>
                          </a:rPr>
                          <a:t>Data </a:t>
                        </a:r>
                        <a:r>
                          <a:rPr lang="en-US" sz="1000" dirty="0" smtClean="0">
                            <a:solidFill>
                              <a:schemeClr val="tx2"/>
                            </a:solidFill>
                          </a:rPr>
                          <a:t>stream&lt;hits&gt;</a:t>
                        </a:r>
                        <a:endParaRPr lang="en-US" sz="1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cxnSp>
                    <p:nvCxnSpPr>
                      <p:cNvPr id="21" name="Elbow Connector 20"/>
                      <p:cNvCxnSpPr>
                        <a:stCxn id="20" idx="2"/>
                        <a:endCxn id="25" idx="1"/>
                      </p:cNvCxnSpPr>
                      <p:nvPr/>
                    </p:nvCxnSpPr>
                    <p:spPr>
                      <a:xfrm rot="16200000" flipH="1">
                        <a:off x="4578896" y="5519386"/>
                        <a:ext cx="187888" cy="344234"/>
                      </a:xfrm>
                      <a:prstGeom prst="bentConnector2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2" name="Rectangle 21"/>
                      <p:cNvSpPr/>
                      <p:nvPr/>
                    </p:nvSpPr>
                    <p:spPr>
                      <a:xfrm>
                        <a:off x="818866" y="5593938"/>
                        <a:ext cx="1405720" cy="383016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Digitizers</a:t>
                        </a:r>
                      </a:p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&lt;</a:t>
                        </a:r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hits</a:t>
                        </a:r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&gt;</a:t>
                        </a:r>
                        <a:endParaRPr lang="en-US" sz="8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sp>
                    <p:nvSpPr>
                      <p:cNvPr id="23" name="Oval 22"/>
                      <p:cNvSpPr/>
                      <p:nvPr/>
                    </p:nvSpPr>
                    <p:spPr>
                      <a:xfrm>
                        <a:off x="2709078" y="5520581"/>
                        <a:ext cx="1587689" cy="541796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700" dirty="0" smtClean="0">
                            <a:solidFill>
                              <a:schemeClr val="tx2"/>
                            </a:solidFill>
                          </a:rPr>
                          <a:t>Digits</a:t>
                        </a:r>
                        <a:endParaRPr lang="en-US" sz="7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cxnSp>
                    <p:nvCxnSpPr>
                      <p:cNvPr id="24" name="Straight Arrow Connector 23"/>
                      <p:cNvCxnSpPr/>
                      <p:nvPr/>
                    </p:nvCxnSpPr>
                    <p:spPr>
                      <a:xfrm>
                        <a:off x="2224586" y="5785446"/>
                        <a:ext cx="484492" cy="6033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5" name="Right Arrow 24"/>
                      <p:cNvSpPr/>
                      <p:nvPr/>
                    </p:nvSpPr>
                    <p:spPr>
                      <a:xfrm>
                        <a:off x="4844957" y="5423780"/>
                        <a:ext cx="2509099" cy="723332"/>
                      </a:xfrm>
                      <a:prstGeom prst="rightArrow">
                        <a:avLst/>
                      </a:prstGeom>
                      <a:noFill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000" smtClean="0">
                            <a:solidFill>
                              <a:schemeClr val="tx2"/>
                            </a:solidFill>
                          </a:rPr>
                          <a:t>Data </a:t>
                        </a:r>
                        <a:r>
                          <a:rPr lang="en-US" sz="1000" smtClean="0">
                            <a:solidFill>
                              <a:schemeClr val="tx2"/>
                            </a:solidFill>
                          </a:rPr>
                          <a:t>stream&lt;digits&gt;</a:t>
                        </a:r>
                        <a:endParaRPr lang="en-US" sz="1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cxnSp>
                    <p:nvCxnSpPr>
                      <p:cNvPr id="26" name="Straight Arrow Connector 25"/>
                      <p:cNvCxnSpPr/>
                      <p:nvPr/>
                    </p:nvCxnSpPr>
                    <p:spPr>
                      <a:xfrm flipV="1">
                        <a:off x="4296767" y="5785446"/>
                        <a:ext cx="548188" cy="6033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7" name="Rectangle 26"/>
                      <p:cNvSpPr/>
                      <p:nvPr/>
                    </p:nvSpPr>
                    <p:spPr>
                      <a:xfrm>
                        <a:off x="6857999" y="5053207"/>
                        <a:ext cx="1405720" cy="383016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Trackers</a:t>
                        </a:r>
                      </a:p>
                      <a:p>
                        <a:pPr algn="ctr"/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&lt;</a:t>
                        </a:r>
                        <a:r>
                          <a:rPr lang="en-US" sz="800" dirty="0" err="1" smtClean="0">
                            <a:solidFill>
                              <a:schemeClr val="tx2"/>
                            </a:solidFill>
                          </a:rPr>
                          <a:t>reco_event</a:t>
                        </a:r>
                        <a:r>
                          <a:rPr lang="en-US" sz="800" dirty="0" smtClean="0">
                            <a:solidFill>
                              <a:schemeClr val="tx2"/>
                            </a:solidFill>
                          </a:rPr>
                          <a:t>&gt;</a:t>
                        </a:r>
                        <a:endParaRPr lang="en-US" sz="800" dirty="0">
                          <a:solidFill>
                            <a:schemeClr val="tx2"/>
                          </a:solidFill>
                        </a:endParaRPr>
                      </a:p>
                    </p:txBody>
                  </p:sp>
                  <p:cxnSp>
                    <p:nvCxnSpPr>
                      <p:cNvPr id="28" name="Straight Arrow Connector 27"/>
                      <p:cNvCxnSpPr/>
                      <p:nvPr/>
                    </p:nvCxnSpPr>
                    <p:spPr>
                      <a:xfrm>
                        <a:off x="8263719" y="5244715"/>
                        <a:ext cx="607325" cy="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9" name="TextBox 28"/>
                      <p:cNvSpPr txBox="1"/>
                      <p:nvPr/>
                    </p:nvSpPr>
                    <p:spPr>
                      <a:xfrm>
                        <a:off x="7191258" y="2993528"/>
                        <a:ext cx="1687780" cy="142786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900" dirty="0" smtClean="0"/>
                          <a:t>The framework </a:t>
                        </a:r>
                        <a:r>
                          <a:rPr lang="en-US" sz="900" dirty="0" smtClean="0"/>
                          <a:t>may</a:t>
                        </a:r>
                        <a:r>
                          <a:rPr lang="en-US" sz="900" dirty="0" smtClean="0"/>
                          <a:t> </a:t>
                        </a:r>
                        <a:r>
                          <a:rPr lang="en-US" sz="900" dirty="0" smtClean="0"/>
                          <a:t>construct the parameter database  learning from full sim + response from user module</a:t>
                        </a:r>
                        <a:endParaRPr lang="en-US" sz="900" dirty="0"/>
                      </a:p>
                    </p:txBody>
                  </p:sp>
                </p:grpSp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7844498" y="6100295"/>
                      <a:ext cx="1240472" cy="402905"/>
                    </a:xfrm>
                    <a:prstGeom prst="ellipse">
                      <a:avLst/>
                    </a:prstGeom>
                    <a:noFill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700" dirty="0" err="1" smtClean="0">
                          <a:solidFill>
                            <a:schemeClr val="tx2"/>
                          </a:solidFill>
                        </a:rPr>
                        <a:t>Reco</a:t>
                      </a:r>
                      <a:r>
                        <a:rPr lang="en-US" sz="700" dirty="0" smtClean="0">
                          <a:solidFill>
                            <a:schemeClr val="tx2"/>
                          </a:solidFill>
                        </a:rPr>
                        <a:t> tracks</a:t>
                      </a:r>
                      <a:endParaRPr lang="en-US" sz="700" dirty="0">
                        <a:solidFill>
                          <a:schemeClr val="tx2"/>
                        </a:solidFill>
                      </a:endParaRPr>
                    </a:p>
                  </p:txBody>
                </p:sp>
              </p:grpSp>
            </p:grpSp>
            <p:cxnSp>
              <p:nvCxnSpPr>
                <p:cNvPr id="63" name="Straight Arrow Connector 62"/>
                <p:cNvCxnSpPr>
                  <a:endCxn id="36" idx="2"/>
                </p:cNvCxnSpPr>
                <p:nvPr/>
              </p:nvCxnSpPr>
              <p:spPr>
                <a:xfrm>
                  <a:off x="7458959" y="6297260"/>
                  <a:ext cx="156939" cy="448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8" name="Rectangle 67"/>
            <p:cNvSpPr/>
            <p:nvPr/>
          </p:nvSpPr>
          <p:spPr>
            <a:xfrm>
              <a:off x="1447799" y="5264274"/>
              <a:ext cx="7466013" cy="1441326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/>
              <a:r>
                <a:rPr lang="en-US" sz="1000" dirty="0" smtClean="0">
                  <a:solidFill>
                    <a:schemeClr val="tx2"/>
                  </a:solidFill>
                </a:rPr>
                <a:t>User application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5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5694" y="3453503"/>
            <a:ext cx="1778000" cy="177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3384"/>
            <a:ext cx="3227294" cy="170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21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Provide data structures and concurrent services</a:t>
            </a:r>
          </a:p>
          <a:p>
            <a:pPr lvl="1"/>
            <a:r>
              <a:rPr lang="en-US" dirty="0" smtClean="0"/>
              <a:t>Track AOS/SOA, data factories, pools, queues, </a:t>
            </a:r>
            <a:r>
              <a:rPr lang="en-US" dirty="0" err="1" smtClean="0"/>
              <a:t>basketizers</a:t>
            </a:r>
            <a:endParaRPr lang="en-US" dirty="0" smtClean="0"/>
          </a:p>
          <a:p>
            <a:r>
              <a:rPr lang="en-US" dirty="0" smtClean="0"/>
              <a:t>Dispatch and control the concurrent workflow</a:t>
            </a:r>
          </a:p>
          <a:p>
            <a:pPr lvl="1"/>
            <a:r>
              <a:rPr lang="en-US" dirty="0" smtClean="0"/>
              <a:t>Specialized concurrency services minimizing contention</a:t>
            </a:r>
          </a:p>
          <a:p>
            <a:pPr lvl="1"/>
            <a:r>
              <a:rPr lang="en-US" dirty="0" smtClean="0"/>
              <a:t>Monitor workflow and take actions according the conditions</a:t>
            </a:r>
          </a:p>
          <a:p>
            <a:pPr lvl="2"/>
            <a:r>
              <a:rPr lang="en-US" dirty="0" smtClean="0"/>
              <a:t>Work balancing, flushing pending baskets, switch between vector/scalar modes, prioritizing transport of certain events, </a:t>
            </a:r>
            <a:r>
              <a:rPr lang="is-IS" dirty="0" smtClean="0"/>
              <a:t>…</a:t>
            </a:r>
            <a:endParaRPr lang="en-US" dirty="0" smtClean="0"/>
          </a:p>
          <a:p>
            <a:r>
              <a:rPr lang="en-US" dirty="0" smtClean="0"/>
              <a:t>Enforce work coherence by packing particles in vectors</a:t>
            </a:r>
          </a:p>
          <a:p>
            <a:pPr lvl="1"/>
            <a:r>
              <a:rPr lang="en-US" dirty="0" smtClean="0"/>
              <a:t>Grouped by criteria maximizing code locality (geometry, physics)</a:t>
            </a:r>
          </a:p>
          <a:p>
            <a:r>
              <a:rPr lang="en-US" dirty="0" smtClean="0"/>
              <a:t>Provide vectorization tools for geometry and physics algorithms</a:t>
            </a:r>
          </a:p>
          <a:p>
            <a:pPr lvl="1"/>
            <a:r>
              <a:rPr lang="en-US" dirty="0" smtClean="0"/>
              <a:t>Including back-ends adapted to the machine architecture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run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Entry point for steering the </a:t>
            </a:r>
            <a:r>
              <a:rPr lang="en-US" dirty="0" err="1" smtClean="0"/>
              <a:t>GeantV</a:t>
            </a:r>
            <a:r>
              <a:rPr lang="en-US" dirty="0" smtClean="0"/>
              <a:t> run</a:t>
            </a:r>
          </a:p>
          <a:p>
            <a:pPr lvl="1"/>
            <a:r>
              <a:rPr lang="en-US" dirty="0" smtClean="0"/>
              <a:t>The run configuration, event server, physics and I/O (MC truth) managers are connected to it</a:t>
            </a:r>
          </a:p>
          <a:p>
            <a:r>
              <a:rPr lang="en-US" dirty="0" smtClean="0"/>
              <a:t>No static access, the run manager is percolated in </a:t>
            </a:r>
            <a:r>
              <a:rPr lang="en-US" dirty="0" err="1" smtClean="0"/>
              <a:t>GeantV</a:t>
            </a:r>
            <a:r>
              <a:rPr lang="en-US" dirty="0" smtClean="0"/>
              <a:t> and user code via interfaces</a:t>
            </a:r>
          </a:p>
          <a:p>
            <a:pPr lvl="1"/>
            <a:r>
              <a:rPr lang="en-US" dirty="0" smtClean="0"/>
              <a:t>Member of </a:t>
            </a:r>
            <a:r>
              <a:rPr lang="en-US" dirty="0" err="1" smtClean="0"/>
              <a:t>GeantTaskData</a:t>
            </a:r>
            <a:r>
              <a:rPr lang="en-US" dirty="0" smtClean="0"/>
              <a:t>, holding </a:t>
            </a:r>
            <a:r>
              <a:rPr lang="en-US" dirty="0" err="1" smtClean="0"/>
              <a:t>GeantV</a:t>
            </a:r>
            <a:r>
              <a:rPr lang="en-US" dirty="0" smtClean="0"/>
              <a:t> state information</a:t>
            </a:r>
          </a:p>
          <a:p>
            <a:r>
              <a:rPr lang="en-US" dirty="0" smtClean="0"/>
              <a:t>Coordinates: </a:t>
            </a:r>
          </a:p>
          <a:p>
            <a:pPr lvl="1"/>
            <a:r>
              <a:rPr lang="en-US" dirty="0" smtClean="0"/>
              <a:t>initialization (geometry, physics)</a:t>
            </a:r>
          </a:p>
          <a:p>
            <a:pPr lvl="1"/>
            <a:r>
              <a:rPr lang="en-US" dirty="0" smtClean="0"/>
              <a:t>event loop control (internal or external)</a:t>
            </a:r>
          </a:p>
          <a:p>
            <a:pPr lvl="1"/>
            <a:r>
              <a:rPr lang="en-US" dirty="0" smtClean="0"/>
              <a:t>list of propagators (see next)</a:t>
            </a:r>
          </a:p>
          <a:p>
            <a:pPr lvl="1"/>
            <a:r>
              <a:rPr lang="en-US" dirty="0" smtClean="0"/>
              <a:t>work stealing control</a:t>
            </a:r>
          </a:p>
          <a:p>
            <a:pPr lvl="1"/>
            <a:r>
              <a:rPr lang="en-US" dirty="0" smtClean="0"/>
              <a:t>run termination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geant-dev@cern.ch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70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38203</TotalTime>
  <Words>3348</Words>
  <Application>Microsoft Macintosh PowerPoint</Application>
  <PresentationFormat>On-screen Show (4:3)</PresentationFormat>
  <Paragraphs>622</Paragraphs>
  <Slides>41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  <vt:variant>
        <vt:lpstr>Custom Shows</vt:lpstr>
      </vt:variant>
      <vt:variant>
        <vt:i4>1</vt:i4>
      </vt:variant>
    </vt:vector>
  </HeadingPairs>
  <TitlesOfParts>
    <vt:vector size="50" baseType="lpstr">
      <vt:lpstr>Calibri</vt:lpstr>
      <vt:lpstr>Century Gothic</vt:lpstr>
      <vt:lpstr>Clear Sans</vt:lpstr>
      <vt:lpstr>DejaVu LGC Sans</vt:lpstr>
      <vt:lpstr>DejaVu Sans</vt:lpstr>
      <vt:lpstr>Wingdings 2</vt:lpstr>
      <vt:lpstr>Arial</vt:lpstr>
      <vt:lpstr>Perception</vt:lpstr>
      <vt:lpstr>GeantV – Structure and interfaces</vt:lpstr>
      <vt:lpstr>Overview</vt:lpstr>
      <vt:lpstr>Starting a GeantV application</vt:lpstr>
      <vt:lpstr>Main concept</vt:lpstr>
      <vt:lpstr>Workflow</vt:lpstr>
      <vt:lpstr>Fast simulation hooks &amp; flow</vt:lpstr>
      <vt:lpstr>CORE</vt:lpstr>
      <vt:lpstr>Core functionality</vt:lpstr>
      <vt:lpstr>The run manager</vt:lpstr>
      <vt:lpstr>Propagators</vt:lpstr>
      <vt:lpstr>Data structures: AOS versus SOA</vt:lpstr>
      <vt:lpstr>Synchronization objects</vt:lpstr>
      <vt:lpstr>Example: Basketizers</vt:lpstr>
      <vt:lpstr>New: AOS basketizer</vt:lpstr>
      <vt:lpstr>Concurrent I/O</vt:lpstr>
      <vt:lpstr>GeantV MC truth</vt:lpstr>
      <vt:lpstr> USER APPLICATION</vt:lpstr>
      <vt:lpstr>User application</vt:lpstr>
      <vt:lpstr>Current implementation</vt:lpstr>
      <vt:lpstr>User application: interfaces</vt:lpstr>
      <vt:lpstr>(User) Data factories</vt:lpstr>
      <vt:lpstr>Event generators and event server</vt:lpstr>
      <vt:lpstr>User application: TBB interface</vt:lpstr>
      <vt:lpstr> GEOMETRY</vt:lpstr>
      <vt:lpstr>VecGeom – GeantV geometry package</vt:lpstr>
      <vt:lpstr>Geometry interfaces</vt:lpstr>
      <vt:lpstr> PHYSICS</vt:lpstr>
      <vt:lpstr>Tabulated physics</vt:lpstr>
      <vt:lpstr>GeantV Plan for Physics Development</vt:lpstr>
      <vt:lpstr>Goals of the Physics Interface</vt:lpstr>
      <vt:lpstr>Strategy</vt:lpstr>
      <vt:lpstr>Main ideas</vt:lpstr>
      <vt:lpstr>PowerPoint Presentation</vt:lpstr>
      <vt:lpstr>PhysicsProcessHandler</vt:lpstr>
      <vt:lpstr>PhysicsListManager</vt:lpstr>
      <vt:lpstr>Physics list</vt:lpstr>
      <vt:lpstr>PhysicsManagerPerParticle</vt:lpstr>
      <vt:lpstr>PhysicsProcess</vt:lpstr>
      <vt:lpstr>      First Physics Result with the        New Physics Framework</vt:lpstr>
      <vt:lpstr>      Vector Physics</vt:lpstr>
      <vt:lpstr>Conclusions</vt:lpstr>
      <vt:lpstr>Scheduler</vt:lpstr>
    </vt:vector>
  </TitlesOfParts>
  <Company>CERN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Gheata Andrei</dc:creator>
  <cp:lastModifiedBy>Andrei Gheata</cp:lastModifiedBy>
  <cp:revision>477</cp:revision>
  <cp:lastPrinted>2016-03-28T19:54:45Z</cp:lastPrinted>
  <dcterms:created xsi:type="dcterms:W3CDTF">2015-10-21T20:00:52Z</dcterms:created>
  <dcterms:modified xsi:type="dcterms:W3CDTF">2016-10-25T05:28:34Z</dcterms:modified>
</cp:coreProperties>
</file>