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322" r:id="rId2"/>
    <p:sldId id="337" r:id="rId3"/>
    <p:sldId id="338" r:id="rId4"/>
    <p:sldId id="321" r:id="rId5"/>
    <p:sldId id="308" r:id="rId6"/>
    <p:sldId id="319" r:id="rId7"/>
    <p:sldId id="309" r:id="rId8"/>
    <p:sldId id="312" r:id="rId9"/>
    <p:sldId id="313" r:id="rId10"/>
    <p:sldId id="323" r:id="rId11"/>
    <p:sldId id="324" r:id="rId12"/>
    <p:sldId id="326" r:id="rId13"/>
    <p:sldId id="325" r:id="rId14"/>
    <p:sldId id="339" r:id="rId15"/>
    <p:sldId id="328" r:id="rId16"/>
    <p:sldId id="333" r:id="rId17"/>
    <p:sldId id="334" r:id="rId18"/>
    <p:sldId id="329" r:id="rId19"/>
    <p:sldId id="330" r:id="rId20"/>
    <p:sldId id="341" r:id="rId21"/>
    <p:sldId id="331" r:id="rId22"/>
    <p:sldId id="332" r:id="rId23"/>
    <p:sldId id="335" r:id="rId24"/>
    <p:sldId id="336" r:id="rId25"/>
    <p:sldId id="342" r:id="rId26"/>
    <p:sldId id="340" r:id="rId2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82" autoAdjust="0"/>
    <p:restoredTop sz="94660"/>
  </p:normalViewPr>
  <p:slideViewPr>
    <p:cSldViewPr>
      <p:cViewPr varScale="1">
        <p:scale>
          <a:sx n="50" d="100"/>
          <a:sy n="50" d="100"/>
        </p:scale>
        <p:origin x="-1219" y="-6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5" d="100"/>
          <a:sy n="85" d="100"/>
        </p:scale>
        <p:origin x="-3834"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DB39975-ADE5-4F4E-BF85-BE7437CE66E5}" type="datetimeFigureOut">
              <a:rPr lang="it-IT" smtClean="0"/>
              <a:pPr/>
              <a:t>16/11/2016</a:t>
            </a:fld>
            <a:endParaRPr lang="it-IT"/>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EAEC35-FB49-4351-ABB2-07AA2B712C8E}" type="slidenum">
              <a:rPr lang="it-IT" smtClean="0"/>
              <a:pPr/>
              <a:t>‹#›</a:t>
            </a:fld>
            <a:endParaRPr lang="it-IT"/>
          </a:p>
        </p:txBody>
      </p:sp>
    </p:spTree>
    <p:extLst>
      <p:ext uri="{BB962C8B-B14F-4D97-AF65-F5344CB8AC3E}">
        <p14:creationId xmlns="" xmlns:p14="http://schemas.microsoft.com/office/powerpoint/2010/main" val="42070485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306DAB-874B-4653-B68F-6B83B00FCBEC}" type="datetimeFigureOut">
              <a:rPr lang="it-IT" smtClean="0"/>
              <a:pPr/>
              <a:t>16/11/2016</a:t>
            </a:fld>
            <a:endParaRPr lang="it-I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79F979-BA82-4A0C-A8A4-5C96BB3FDDCE}" type="slidenum">
              <a:rPr lang="it-IT" smtClean="0"/>
              <a:pPr/>
              <a:t>‹#›</a:t>
            </a:fld>
            <a:endParaRPr lang="it-IT"/>
          </a:p>
        </p:txBody>
      </p:sp>
    </p:spTree>
    <p:extLst>
      <p:ext uri="{BB962C8B-B14F-4D97-AF65-F5344CB8AC3E}">
        <p14:creationId xmlns="" xmlns:p14="http://schemas.microsoft.com/office/powerpoint/2010/main" val="240860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10"/>
          </p:nvPr>
        </p:nvSpPr>
        <p:spPr/>
        <p:txBody>
          <a:bodyPr/>
          <a:lstStyle/>
          <a:p>
            <a:pPr>
              <a:defRPr/>
            </a:pPr>
            <a:fld id="{ABF0726E-40EC-46C7-912A-33B7E1E83E7F}" type="slidenum">
              <a:rPr lang="en-US" smtClean="0"/>
              <a:pPr>
                <a:defRPr/>
              </a:pPr>
              <a:t>15</a:t>
            </a:fld>
            <a:endParaRPr lang="en-US"/>
          </a:p>
        </p:txBody>
      </p:sp>
    </p:spTree>
    <p:extLst>
      <p:ext uri="{BB962C8B-B14F-4D97-AF65-F5344CB8AC3E}">
        <p14:creationId xmlns="" xmlns:p14="http://schemas.microsoft.com/office/powerpoint/2010/main" val="1830646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it-IT"/>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t-IT"/>
          </a:p>
        </p:txBody>
      </p:sp>
      <p:sp>
        <p:nvSpPr>
          <p:cNvPr id="7" name="Date Placeholder 6"/>
          <p:cNvSpPr>
            <a:spLocks noGrp="1"/>
          </p:cNvSpPr>
          <p:nvPr>
            <p:ph type="dt" sz="half" idx="10"/>
          </p:nvPr>
        </p:nvSpPr>
        <p:spPr/>
        <p:txBody>
          <a:bodyPr/>
          <a:lstStyle>
            <a:lvl1pPr>
              <a:defRPr>
                <a:solidFill>
                  <a:schemeClr val="tx1"/>
                </a:solidFill>
              </a:defRPr>
            </a:lvl1pPr>
          </a:lstStyle>
          <a:p>
            <a:endParaRPr lang="it-IT" dirty="0"/>
          </a:p>
        </p:txBody>
      </p:sp>
      <p:sp>
        <p:nvSpPr>
          <p:cNvPr id="8" name="Footer Placeholder 7"/>
          <p:cNvSpPr>
            <a:spLocks noGrp="1"/>
          </p:cNvSpPr>
          <p:nvPr>
            <p:ph type="ftr" sz="quarter" idx="11"/>
          </p:nvPr>
        </p:nvSpPr>
        <p:spPr>
          <a:xfrm>
            <a:off x="2843808" y="5013176"/>
            <a:ext cx="3248000" cy="365125"/>
          </a:xfrm>
          <a:prstGeom prst="rect">
            <a:avLst/>
          </a:prstGeom>
        </p:spPr>
        <p:txBody>
          <a:bodyPr/>
          <a:lstStyle>
            <a:lvl1pPr>
              <a:defRPr>
                <a:solidFill>
                  <a:schemeClr val="tx1"/>
                </a:solidFill>
              </a:defRPr>
            </a:lvl1pPr>
          </a:lstStyle>
          <a:p>
            <a:r>
              <a:rPr lang="en-US" dirty="0" smtClean="0"/>
              <a:t>4th Joint Hi -</a:t>
            </a:r>
            <a:r>
              <a:rPr lang="en-US" dirty="0" err="1" smtClean="0"/>
              <a:t>Lumi</a:t>
            </a:r>
            <a:r>
              <a:rPr lang="en-US" dirty="0" smtClean="0"/>
              <a:t> LHC-LARP Annual Meeting</a:t>
            </a:r>
            <a:endParaRPr lang="it-IT" dirty="0"/>
          </a:p>
        </p:txBody>
      </p:sp>
      <p:sp>
        <p:nvSpPr>
          <p:cNvPr id="9" name="Slide Number Placeholder 8"/>
          <p:cNvSpPr>
            <a:spLocks noGrp="1"/>
          </p:cNvSpPr>
          <p:nvPr>
            <p:ph type="sldNum" sz="quarter" idx="12"/>
          </p:nvPr>
        </p:nvSpPr>
        <p:spPr/>
        <p:txBody>
          <a:bodyPr/>
          <a:lstStyle/>
          <a:p>
            <a:endParaRPr lang="it-IT" dirty="0"/>
          </a:p>
        </p:txBody>
      </p:sp>
    </p:spTree>
    <p:extLst>
      <p:ext uri="{BB962C8B-B14F-4D97-AF65-F5344CB8AC3E}">
        <p14:creationId xmlns="" xmlns:p14="http://schemas.microsoft.com/office/powerpoint/2010/main" val="13286064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6DFA9B63-14E9-4D27-BE72-673C83F73716}" type="datetimeFigureOut">
              <a:rPr lang="it-IT" smtClean="0"/>
              <a:pPr/>
              <a:t>16/11/2016</a:t>
            </a:fld>
            <a:endParaRPr lang="it-I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smtClean="0"/>
              <a:t>4th Joint </a:t>
            </a:r>
            <a:r>
              <a:rPr lang="en-US" dirty="0" err="1" smtClean="0"/>
              <a:t>HiLumi</a:t>
            </a:r>
            <a:r>
              <a:rPr lang="en-US" dirty="0" smtClean="0"/>
              <a:t> LHC-LARP Annual Meeting</a:t>
            </a:r>
            <a:endParaRPr lang="it-IT" dirty="0" smtClean="0"/>
          </a:p>
        </p:txBody>
      </p:sp>
      <p:sp>
        <p:nvSpPr>
          <p:cNvPr id="6" name="Slide Number Placeholder 5"/>
          <p:cNvSpPr>
            <a:spLocks noGrp="1"/>
          </p:cNvSpPr>
          <p:nvPr>
            <p:ph type="sldNum" sz="quarter" idx="12"/>
          </p:nvPr>
        </p:nvSpPr>
        <p:spPr/>
        <p:txBody>
          <a:bodyPr/>
          <a:lstStyle/>
          <a:p>
            <a:fld id="{7A9AA740-2B5A-494D-B1CF-9903089EF10C}" type="slidenum">
              <a:rPr lang="it-IT" smtClean="0"/>
              <a:pPr/>
              <a:t>‹#›</a:t>
            </a:fld>
            <a:endParaRPr lang="it-IT"/>
          </a:p>
        </p:txBody>
      </p:sp>
    </p:spTree>
    <p:extLst>
      <p:ext uri="{BB962C8B-B14F-4D97-AF65-F5344CB8AC3E}">
        <p14:creationId xmlns="" xmlns:p14="http://schemas.microsoft.com/office/powerpoint/2010/main" val="117536973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6DFA9B63-14E9-4D27-BE72-673C83F73716}" type="datetimeFigureOut">
              <a:rPr lang="it-IT" smtClean="0"/>
              <a:pPr/>
              <a:t>16/11/2016</a:t>
            </a:fld>
            <a:endParaRPr lang="it-I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smtClean="0"/>
              <a:t>4th Joint </a:t>
            </a:r>
            <a:r>
              <a:rPr lang="en-US" dirty="0" err="1" smtClean="0"/>
              <a:t>HiLumi</a:t>
            </a:r>
            <a:r>
              <a:rPr lang="en-US" dirty="0" smtClean="0"/>
              <a:t> LHC-LARP Annual Meeting</a:t>
            </a:r>
            <a:endParaRPr lang="it-IT" dirty="0" smtClean="0"/>
          </a:p>
        </p:txBody>
      </p:sp>
      <p:sp>
        <p:nvSpPr>
          <p:cNvPr id="6" name="Slide Number Placeholder 5"/>
          <p:cNvSpPr>
            <a:spLocks noGrp="1"/>
          </p:cNvSpPr>
          <p:nvPr>
            <p:ph type="sldNum" sz="quarter" idx="12"/>
          </p:nvPr>
        </p:nvSpPr>
        <p:spPr/>
        <p:txBody>
          <a:bodyPr/>
          <a:lstStyle/>
          <a:p>
            <a:fld id="{7A9AA740-2B5A-494D-B1CF-9903089EF10C}" type="slidenum">
              <a:rPr lang="it-IT" smtClean="0"/>
              <a:pPr/>
              <a:t>‹#›</a:t>
            </a:fld>
            <a:endParaRPr lang="it-IT"/>
          </a:p>
        </p:txBody>
      </p:sp>
    </p:spTree>
    <p:extLst>
      <p:ext uri="{BB962C8B-B14F-4D97-AF65-F5344CB8AC3E}">
        <p14:creationId xmlns="" xmlns:p14="http://schemas.microsoft.com/office/powerpoint/2010/main" val="36544974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157163"/>
            <a:ext cx="8153400" cy="1341437"/>
          </a:xfrm>
          <a:prstGeom prst="rect">
            <a:avLst/>
          </a:prstGeom>
        </p:spPr>
        <p:txBody>
          <a:bodyPr/>
          <a:lstStyle>
            <a:extLst/>
          </a:lstStyle>
          <a:p>
            <a:r>
              <a:rPr lang="en-US" smtClean="0"/>
              <a:t>Click to edit Master title style</a:t>
            </a:r>
            <a:endParaRPr/>
          </a:p>
        </p:txBody>
      </p:sp>
      <p:sp>
        <p:nvSpPr>
          <p:cNvPr id="7" name="Content Placeholder 6"/>
          <p:cNvSpPr>
            <a:spLocks noGrp="1"/>
          </p:cNvSpPr>
          <p:nvPr>
            <p:ph sz="quarter" idx="13"/>
          </p:nvPr>
        </p:nvSpPr>
        <p:spPr>
          <a:xfrm>
            <a:off x="609600" y="1803400"/>
            <a:ext cx="8153400" cy="4368800"/>
          </a:xfrm>
          <a:prstGeom prst="rect">
            <a:avLst/>
          </a:prstGeo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2"/>
          <p:cNvSpPr>
            <a:spLocks noGrp="1"/>
          </p:cNvSpPr>
          <p:nvPr>
            <p:ph type="dt" sz="half" idx="14"/>
          </p:nvPr>
        </p:nvSpPr>
        <p:spPr>
          <a:xfrm>
            <a:off x="6096000" y="6248400"/>
            <a:ext cx="2667000" cy="365125"/>
          </a:xfrm>
          <a:prstGeom prst="rect">
            <a:avLst/>
          </a:prstGeom>
        </p:spPr>
        <p:txBody>
          <a:bodyPr/>
          <a:lstStyle>
            <a:lvl1pPr fontAlgn="auto">
              <a:spcBef>
                <a:spcPts val="0"/>
              </a:spcBef>
              <a:spcAft>
                <a:spcPts val="0"/>
              </a:spcAft>
              <a:defRPr>
                <a:latin typeface="+mn-lt"/>
              </a:defRPr>
            </a:lvl1pPr>
            <a:extLst/>
          </a:lstStyle>
          <a:p>
            <a:pPr>
              <a:defRPr/>
            </a:pPr>
            <a:fld id="{29AC9AA1-9253-45F2-A13C-BBA1F8B98B2E}" type="datetime1">
              <a:rPr lang="en-US"/>
              <a:pPr>
                <a:defRPr/>
              </a:pPr>
              <a:t>11/16/2016</a:t>
            </a:fld>
            <a:endParaRPr lang="en-US"/>
          </a:p>
        </p:txBody>
      </p:sp>
      <p:sp>
        <p:nvSpPr>
          <p:cNvPr id="5" name="Footer Placeholder 3"/>
          <p:cNvSpPr>
            <a:spLocks noGrp="1"/>
          </p:cNvSpPr>
          <p:nvPr>
            <p:ph type="ftr" sz="quarter" idx="15"/>
          </p:nvPr>
        </p:nvSpPr>
        <p:spPr>
          <a:xfrm>
            <a:off x="609600" y="6248400"/>
            <a:ext cx="5421313" cy="365125"/>
          </a:xfrm>
          <a:prstGeom prst="rect">
            <a:avLst/>
          </a:prstGeom>
        </p:spPr>
        <p:txBody>
          <a:bodyPr/>
          <a:lstStyle>
            <a:lvl1pPr fontAlgn="auto">
              <a:spcBef>
                <a:spcPts val="0"/>
              </a:spcBef>
              <a:spcAft>
                <a:spcPts val="0"/>
              </a:spcAft>
              <a:defRPr>
                <a:latin typeface="+mn-lt"/>
              </a:defRPr>
            </a:lvl1pPr>
            <a:extLst/>
          </a:lstStyle>
          <a:p>
            <a:pPr>
              <a:defRPr/>
            </a:pPr>
            <a:endParaRPr lang="en-US"/>
          </a:p>
        </p:txBody>
      </p:sp>
      <p:sp>
        <p:nvSpPr>
          <p:cNvPr id="6" name="Rectangle 5"/>
          <p:cNvSpPr>
            <a:spLocks noGrp="1"/>
          </p:cNvSpPr>
          <p:nvPr>
            <p:ph type="sldNum" sz="quarter" idx="16"/>
          </p:nvPr>
        </p:nvSpPr>
        <p:spPr/>
        <p:txBody>
          <a:bodyPr/>
          <a:lstStyle>
            <a:lvl1pPr>
              <a:defRPr/>
            </a:lvl1pPr>
            <a:extLst/>
          </a:lstStyle>
          <a:p>
            <a:pPr>
              <a:defRPr/>
            </a:pPr>
            <a:fld id="{F0C22C59-9E35-4542-8E09-57B3DEED6A05}" type="slidenum">
              <a:rPr lang="en-US"/>
              <a:pPr>
                <a:defRPr/>
              </a:pPr>
              <a:t>‹#›</a:t>
            </a:fld>
            <a:endParaRPr lang="en-US" dirty="0"/>
          </a:p>
        </p:txBody>
      </p:sp>
    </p:spTree>
    <p:extLst>
      <p:ext uri="{BB962C8B-B14F-4D97-AF65-F5344CB8AC3E}">
        <p14:creationId xmlns="" xmlns:p14="http://schemas.microsoft.com/office/powerpoint/2010/main" val="38470738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6DFA9B63-14E9-4D27-BE72-673C83F73716}" type="datetimeFigureOut">
              <a:rPr lang="it-IT" smtClean="0"/>
              <a:pPr/>
              <a:t>16/11/2016</a:t>
            </a:fld>
            <a:endParaRPr lang="it-I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smtClean="0"/>
              <a:t>4th Joint </a:t>
            </a:r>
            <a:r>
              <a:rPr lang="en-US" dirty="0" err="1" smtClean="0"/>
              <a:t>HiLumi</a:t>
            </a:r>
            <a:r>
              <a:rPr lang="en-US" dirty="0" smtClean="0"/>
              <a:t> LHC-LARP Annual Meeting</a:t>
            </a:r>
            <a:endParaRPr lang="it-IT" dirty="0"/>
          </a:p>
        </p:txBody>
      </p:sp>
      <p:sp>
        <p:nvSpPr>
          <p:cNvPr id="6" name="Slide Number Placeholder 5"/>
          <p:cNvSpPr>
            <a:spLocks noGrp="1"/>
          </p:cNvSpPr>
          <p:nvPr>
            <p:ph type="sldNum" sz="quarter" idx="12"/>
          </p:nvPr>
        </p:nvSpPr>
        <p:spPr/>
        <p:txBody>
          <a:bodyPr/>
          <a:lstStyle/>
          <a:p>
            <a:fld id="{7A9AA740-2B5A-494D-B1CF-9903089EF10C}" type="slidenum">
              <a:rPr lang="it-IT" smtClean="0"/>
              <a:pPr/>
              <a:t>‹#›</a:t>
            </a:fld>
            <a:endParaRPr lang="it-IT"/>
          </a:p>
        </p:txBody>
      </p:sp>
    </p:spTree>
    <p:extLst>
      <p:ext uri="{BB962C8B-B14F-4D97-AF65-F5344CB8AC3E}">
        <p14:creationId xmlns="" xmlns:p14="http://schemas.microsoft.com/office/powerpoint/2010/main" val="9971094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it-IT"/>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FA9B63-14E9-4D27-BE72-673C83F73716}" type="datetimeFigureOut">
              <a:rPr lang="it-IT" smtClean="0"/>
              <a:pPr/>
              <a:t>16/11/2016</a:t>
            </a:fld>
            <a:endParaRPr lang="it-I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smtClean="0"/>
              <a:t>4th Joint </a:t>
            </a:r>
            <a:r>
              <a:rPr lang="en-US" dirty="0" err="1" smtClean="0"/>
              <a:t>HiLumi</a:t>
            </a:r>
            <a:r>
              <a:rPr lang="en-US" dirty="0" smtClean="0"/>
              <a:t> LHC-LARP Annual Meeting</a:t>
            </a:r>
            <a:endParaRPr lang="it-IT" dirty="0"/>
          </a:p>
        </p:txBody>
      </p:sp>
      <p:sp>
        <p:nvSpPr>
          <p:cNvPr id="6" name="Slide Number Placeholder 5"/>
          <p:cNvSpPr>
            <a:spLocks noGrp="1"/>
          </p:cNvSpPr>
          <p:nvPr>
            <p:ph type="sldNum" sz="quarter" idx="12"/>
          </p:nvPr>
        </p:nvSpPr>
        <p:spPr/>
        <p:txBody>
          <a:bodyPr/>
          <a:lstStyle/>
          <a:p>
            <a:fld id="{7A9AA740-2B5A-494D-B1CF-9903089EF10C}" type="slidenum">
              <a:rPr lang="it-IT" smtClean="0"/>
              <a:pPr/>
              <a:t>‹#›</a:t>
            </a:fld>
            <a:endParaRPr lang="it-IT"/>
          </a:p>
        </p:txBody>
      </p:sp>
    </p:spTree>
    <p:extLst>
      <p:ext uri="{BB962C8B-B14F-4D97-AF65-F5344CB8AC3E}">
        <p14:creationId xmlns="" xmlns:p14="http://schemas.microsoft.com/office/powerpoint/2010/main" val="426520241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Date Placeholder 4"/>
          <p:cNvSpPr>
            <a:spLocks noGrp="1"/>
          </p:cNvSpPr>
          <p:nvPr>
            <p:ph type="dt" sz="half" idx="10"/>
          </p:nvPr>
        </p:nvSpPr>
        <p:spPr/>
        <p:txBody>
          <a:bodyPr/>
          <a:lstStyle/>
          <a:p>
            <a:fld id="{6DFA9B63-14E9-4D27-BE72-673C83F73716}" type="datetimeFigureOut">
              <a:rPr lang="it-IT" smtClean="0"/>
              <a:pPr/>
              <a:t>16/11/2016</a:t>
            </a:fld>
            <a:endParaRPr lang="it-I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r>
              <a:rPr lang="en-US" dirty="0" smtClean="0"/>
              <a:t>4th Joint </a:t>
            </a:r>
            <a:r>
              <a:rPr lang="en-US" dirty="0" err="1" smtClean="0"/>
              <a:t>HiLumi</a:t>
            </a:r>
            <a:r>
              <a:rPr lang="en-US" dirty="0" smtClean="0"/>
              <a:t> LHC-LARP Annual Meeting</a:t>
            </a:r>
            <a:endParaRPr lang="it-IT" dirty="0" smtClean="0"/>
          </a:p>
          <a:p>
            <a:endParaRPr lang="it-IT" dirty="0"/>
          </a:p>
        </p:txBody>
      </p:sp>
      <p:sp>
        <p:nvSpPr>
          <p:cNvPr id="7" name="Slide Number Placeholder 6"/>
          <p:cNvSpPr>
            <a:spLocks noGrp="1"/>
          </p:cNvSpPr>
          <p:nvPr>
            <p:ph type="sldNum" sz="quarter" idx="12"/>
          </p:nvPr>
        </p:nvSpPr>
        <p:spPr/>
        <p:txBody>
          <a:bodyPr/>
          <a:lstStyle/>
          <a:p>
            <a:fld id="{7A9AA740-2B5A-494D-B1CF-9903089EF10C}" type="slidenum">
              <a:rPr lang="it-IT" smtClean="0"/>
              <a:pPr/>
              <a:t>‹#›</a:t>
            </a:fld>
            <a:endParaRPr lang="it-IT"/>
          </a:p>
        </p:txBody>
      </p:sp>
    </p:spTree>
    <p:extLst>
      <p:ext uri="{BB962C8B-B14F-4D97-AF65-F5344CB8AC3E}">
        <p14:creationId xmlns="" xmlns:p14="http://schemas.microsoft.com/office/powerpoint/2010/main" val="2089798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it-IT"/>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7" name="Date Placeholder 6"/>
          <p:cNvSpPr>
            <a:spLocks noGrp="1"/>
          </p:cNvSpPr>
          <p:nvPr>
            <p:ph type="dt" sz="half" idx="10"/>
          </p:nvPr>
        </p:nvSpPr>
        <p:spPr/>
        <p:txBody>
          <a:bodyPr/>
          <a:lstStyle/>
          <a:p>
            <a:fld id="{6DFA9B63-14E9-4D27-BE72-673C83F73716}" type="datetimeFigureOut">
              <a:rPr lang="it-IT" smtClean="0"/>
              <a:pPr/>
              <a:t>16/11/2016</a:t>
            </a:fld>
            <a:endParaRPr lang="it-IT"/>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r>
              <a:rPr lang="en-US" dirty="0" smtClean="0"/>
              <a:t>4th Joint </a:t>
            </a:r>
            <a:r>
              <a:rPr lang="en-US" dirty="0" err="1" smtClean="0"/>
              <a:t>HiLumi</a:t>
            </a:r>
            <a:r>
              <a:rPr lang="en-US" dirty="0" smtClean="0"/>
              <a:t> LHC-LARP Annual Meeting</a:t>
            </a:r>
            <a:endParaRPr lang="it-IT" dirty="0" smtClean="0"/>
          </a:p>
        </p:txBody>
      </p:sp>
      <p:sp>
        <p:nvSpPr>
          <p:cNvPr id="9" name="Slide Number Placeholder 8"/>
          <p:cNvSpPr>
            <a:spLocks noGrp="1"/>
          </p:cNvSpPr>
          <p:nvPr>
            <p:ph type="sldNum" sz="quarter" idx="12"/>
          </p:nvPr>
        </p:nvSpPr>
        <p:spPr/>
        <p:txBody>
          <a:bodyPr/>
          <a:lstStyle/>
          <a:p>
            <a:fld id="{7A9AA740-2B5A-494D-B1CF-9903089EF10C}" type="slidenum">
              <a:rPr lang="it-IT" smtClean="0"/>
              <a:pPr/>
              <a:t>‹#›</a:t>
            </a:fld>
            <a:endParaRPr lang="it-IT"/>
          </a:p>
        </p:txBody>
      </p:sp>
    </p:spTree>
    <p:extLst>
      <p:ext uri="{BB962C8B-B14F-4D97-AF65-F5344CB8AC3E}">
        <p14:creationId xmlns="" xmlns:p14="http://schemas.microsoft.com/office/powerpoint/2010/main" val="238166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t-IT"/>
          </a:p>
        </p:txBody>
      </p:sp>
      <p:sp>
        <p:nvSpPr>
          <p:cNvPr id="3" name="Date Placeholder 2"/>
          <p:cNvSpPr>
            <a:spLocks noGrp="1"/>
          </p:cNvSpPr>
          <p:nvPr>
            <p:ph type="dt" sz="half" idx="10"/>
          </p:nvPr>
        </p:nvSpPr>
        <p:spPr/>
        <p:txBody>
          <a:bodyPr/>
          <a:lstStyle/>
          <a:p>
            <a:fld id="{6DFA9B63-14E9-4D27-BE72-673C83F73716}" type="datetimeFigureOut">
              <a:rPr lang="it-IT" smtClean="0"/>
              <a:pPr/>
              <a:t>16/11/2016</a:t>
            </a:fld>
            <a:endParaRPr lang="it-IT"/>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r>
              <a:rPr lang="en-US" dirty="0" smtClean="0"/>
              <a:t>4th Joint </a:t>
            </a:r>
            <a:r>
              <a:rPr lang="en-US" dirty="0" err="1" smtClean="0"/>
              <a:t>HiLumi</a:t>
            </a:r>
            <a:r>
              <a:rPr lang="en-US" dirty="0" smtClean="0"/>
              <a:t> LHC-LARP Annual Meeting</a:t>
            </a:r>
            <a:endParaRPr lang="it-IT" dirty="0"/>
          </a:p>
        </p:txBody>
      </p:sp>
      <p:sp>
        <p:nvSpPr>
          <p:cNvPr id="5" name="Slide Number Placeholder 4"/>
          <p:cNvSpPr>
            <a:spLocks noGrp="1"/>
          </p:cNvSpPr>
          <p:nvPr>
            <p:ph type="sldNum" sz="quarter" idx="12"/>
          </p:nvPr>
        </p:nvSpPr>
        <p:spPr/>
        <p:txBody>
          <a:bodyPr/>
          <a:lstStyle/>
          <a:p>
            <a:fld id="{7A9AA740-2B5A-494D-B1CF-9903089EF10C}" type="slidenum">
              <a:rPr lang="it-IT" smtClean="0"/>
              <a:pPr/>
              <a:t>‹#›</a:t>
            </a:fld>
            <a:endParaRPr lang="it-IT"/>
          </a:p>
        </p:txBody>
      </p:sp>
    </p:spTree>
    <p:extLst>
      <p:ext uri="{BB962C8B-B14F-4D97-AF65-F5344CB8AC3E}">
        <p14:creationId xmlns="" xmlns:p14="http://schemas.microsoft.com/office/powerpoint/2010/main" val="289880386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FA9B63-14E9-4D27-BE72-673C83F73716}" type="datetimeFigureOut">
              <a:rPr lang="it-IT" smtClean="0"/>
              <a:pPr/>
              <a:t>16/11/2016</a:t>
            </a:fld>
            <a:endParaRPr lang="it-IT"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r>
              <a:rPr lang="en-US" dirty="0" smtClean="0"/>
              <a:t>4th </a:t>
            </a:r>
            <a:r>
              <a:rPr lang="en-US" dirty="0" err="1" smtClean="0"/>
              <a:t>Joit</a:t>
            </a:r>
            <a:r>
              <a:rPr lang="en-US" dirty="0" smtClean="0"/>
              <a:t> </a:t>
            </a:r>
            <a:r>
              <a:rPr lang="en-US" dirty="0" err="1" smtClean="0"/>
              <a:t>HiLumi</a:t>
            </a:r>
            <a:r>
              <a:rPr lang="en-US" dirty="0" smtClean="0"/>
              <a:t> LHC-LARP Annual Meeting</a:t>
            </a:r>
            <a:endParaRPr lang="it-IT" dirty="0"/>
          </a:p>
        </p:txBody>
      </p:sp>
      <p:sp>
        <p:nvSpPr>
          <p:cNvPr id="4" name="Slide Number Placeholder 3"/>
          <p:cNvSpPr>
            <a:spLocks noGrp="1"/>
          </p:cNvSpPr>
          <p:nvPr>
            <p:ph type="sldNum" sz="quarter" idx="12"/>
          </p:nvPr>
        </p:nvSpPr>
        <p:spPr/>
        <p:txBody>
          <a:bodyPr/>
          <a:lstStyle>
            <a:lvl1pPr>
              <a:defRPr/>
            </a:lvl1pPr>
          </a:lstStyle>
          <a:p>
            <a:r>
              <a:rPr lang="it-IT" dirty="0" smtClean="0"/>
              <a:t>P.Fabbricatore</a:t>
            </a:r>
            <a:endParaRPr lang="it-IT" dirty="0"/>
          </a:p>
        </p:txBody>
      </p:sp>
    </p:spTree>
    <p:extLst>
      <p:ext uri="{BB962C8B-B14F-4D97-AF65-F5344CB8AC3E}">
        <p14:creationId xmlns="" xmlns:p14="http://schemas.microsoft.com/office/powerpoint/2010/main" val="182710385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it-IT"/>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FA9B63-14E9-4D27-BE72-673C83F73716}" type="datetimeFigureOut">
              <a:rPr lang="it-IT" smtClean="0"/>
              <a:pPr/>
              <a:t>16/11/2016</a:t>
            </a:fld>
            <a:endParaRPr lang="it-I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r>
              <a:rPr lang="en-US" dirty="0" smtClean="0"/>
              <a:t>4th Joint </a:t>
            </a:r>
            <a:r>
              <a:rPr lang="en-US" dirty="0" err="1" smtClean="0"/>
              <a:t>HiLumi</a:t>
            </a:r>
            <a:r>
              <a:rPr lang="en-US" dirty="0" smtClean="0"/>
              <a:t> LHC-LARP Annual Meeting</a:t>
            </a:r>
            <a:endParaRPr lang="it-IT" dirty="0" smtClean="0"/>
          </a:p>
        </p:txBody>
      </p:sp>
      <p:sp>
        <p:nvSpPr>
          <p:cNvPr id="7" name="Slide Number Placeholder 6"/>
          <p:cNvSpPr>
            <a:spLocks noGrp="1"/>
          </p:cNvSpPr>
          <p:nvPr>
            <p:ph type="sldNum" sz="quarter" idx="12"/>
          </p:nvPr>
        </p:nvSpPr>
        <p:spPr/>
        <p:txBody>
          <a:bodyPr/>
          <a:lstStyle/>
          <a:p>
            <a:fld id="{7A9AA740-2B5A-494D-B1CF-9903089EF10C}" type="slidenum">
              <a:rPr lang="it-IT" smtClean="0"/>
              <a:pPr/>
              <a:t>‹#›</a:t>
            </a:fld>
            <a:endParaRPr lang="it-IT"/>
          </a:p>
        </p:txBody>
      </p:sp>
    </p:spTree>
    <p:extLst>
      <p:ext uri="{BB962C8B-B14F-4D97-AF65-F5344CB8AC3E}">
        <p14:creationId xmlns="" xmlns:p14="http://schemas.microsoft.com/office/powerpoint/2010/main" val="143615888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it-IT"/>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FA9B63-14E9-4D27-BE72-673C83F73716}" type="datetimeFigureOut">
              <a:rPr lang="it-IT" smtClean="0"/>
              <a:pPr/>
              <a:t>16/11/2016</a:t>
            </a:fld>
            <a:endParaRPr lang="it-I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r>
              <a:rPr lang="en-US" dirty="0" smtClean="0"/>
              <a:t>4th Joint </a:t>
            </a:r>
            <a:r>
              <a:rPr lang="en-US" dirty="0" err="1" smtClean="0"/>
              <a:t>HiLumi</a:t>
            </a:r>
            <a:r>
              <a:rPr lang="en-US" dirty="0" smtClean="0"/>
              <a:t> LHC-LARP Annual Meeting</a:t>
            </a:r>
            <a:endParaRPr lang="it-IT" dirty="0" smtClean="0"/>
          </a:p>
        </p:txBody>
      </p:sp>
      <p:sp>
        <p:nvSpPr>
          <p:cNvPr id="7" name="Slide Number Placeholder 6"/>
          <p:cNvSpPr>
            <a:spLocks noGrp="1"/>
          </p:cNvSpPr>
          <p:nvPr>
            <p:ph type="sldNum" sz="quarter" idx="12"/>
          </p:nvPr>
        </p:nvSpPr>
        <p:spPr/>
        <p:txBody>
          <a:bodyPr/>
          <a:lstStyle/>
          <a:p>
            <a:fld id="{7A9AA740-2B5A-494D-B1CF-9903089EF10C}" type="slidenum">
              <a:rPr lang="it-IT" smtClean="0"/>
              <a:pPr/>
              <a:t>‹#›</a:t>
            </a:fld>
            <a:endParaRPr lang="it-IT"/>
          </a:p>
        </p:txBody>
      </p:sp>
    </p:spTree>
    <p:extLst>
      <p:ext uri="{BB962C8B-B14F-4D97-AF65-F5344CB8AC3E}">
        <p14:creationId xmlns="" xmlns:p14="http://schemas.microsoft.com/office/powerpoint/2010/main" val="284945383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it-IT"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it-IT" dirty="0"/>
          </a:p>
        </p:txBody>
      </p:sp>
      <p:pic>
        <p:nvPicPr>
          <p:cNvPr id="7" name="Picture 10" descr="2011-10-04_logoHiLumi561px.jpg"/>
          <p:cNvPicPr>
            <a:picLocks noChangeAspect="1"/>
          </p:cNvPicPr>
          <p:nvPr userDrawn="1"/>
        </p:nvPicPr>
        <p:blipFill>
          <a:blip r:embed="rId14" cstate="print">
            <a:extLst>
              <a:ext uri="{28A0092B-C50C-407E-A947-70E740481C1C}">
                <a14:useLocalDpi xmlns="" xmlns:a14="http://schemas.microsoft.com/office/drawing/2010/main" val="0"/>
              </a:ext>
            </a:extLst>
          </a:blip>
          <a:srcRect/>
          <a:stretch>
            <a:fillRect/>
          </a:stretch>
        </p:blipFill>
        <p:spPr bwMode="auto">
          <a:xfrm>
            <a:off x="7503602" y="67991"/>
            <a:ext cx="1624426" cy="784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7"/>
          <p:cNvPicPr>
            <a:picLocks noChangeAspect="1"/>
          </p:cNvPicPr>
          <p:nvPr userDrawn="1"/>
        </p:nvPicPr>
        <p:blipFill>
          <a:blip r:embed="rId15" cstate="print">
            <a:extLst>
              <a:ext uri="{28A0092B-C50C-407E-A947-70E740481C1C}">
                <a14:useLocalDpi xmlns="" xmlns:a14="http://schemas.microsoft.com/office/drawing/2010/main" val="0"/>
              </a:ext>
            </a:extLst>
          </a:blip>
          <a:stretch>
            <a:fillRect/>
          </a:stretch>
        </p:blipFill>
        <p:spPr>
          <a:xfrm>
            <a:off x="0" y="1"/>
            <a:ext cx="1015094" cy="764704"/>
          </a:xfrm>
          <a:prstGeom prst="rect">
            <a:avLst/>
          </a:prstGeom>
        </p:spPr>
      </p:pic>
      <p:sp>
        <p:nvSpPr>
          <p:cNvPr id="9" name="TextBox 8"/>
          <p:cNvSpPr txBox="1"/>
          <p:nvPr userDrawn="1"/>
        </p:nvSpPr>
        <p:spPr>
          <a:xfrm>
            <a:off x="1015094" y="0"/>
            <a:ext cx="6649070" cy="553998"/>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b="1" baseline="0" dirty="0" smtClean="0">
                <a:solidFill>
                  <a:schemeClr val="tx2">
                    <a:lumMod val="60000"/>
                    <a:lumOff val="40000"/>
                  </a:schemeClr>
                </a:solidFill>
              </a:rPr>
              <a:t>WP3 Satelite meeting HL-LHC Collaboration Meeting 2016        CEA Saclay Nov. 17° 2016</a:t>
            </a:r>
            <a:r>
              <a:rPr lang="it-IT" sz="1600" b="1" baseline="0" dirty="0" smtClean="0">
                <a:solidFill>
                  <a:schemeClr val="tx2">
                    <a:lumMod val="60000"/>
                    <a:lumOff val="40000"/>
                  </a:schemeClr>
                </a:solidFill>
              </a:rPr>
              <a:t>		</a:t>
            </a:r>
            <a:endParaRPr lang="it-IT" sz="1600" b="1" dirty="0">
              <a:solidFill>
                <a:schemeClr val="tx2">
                  <a:lumMod val="60000"/>
                  <a:lumOff val="40000"/>
                </a:schemeClr>
              </a:solidFill>
            </a:endParaRPr>
          </a:p>
        </p:txBody>
      </p:sp>
      <p:sp>
        <p:nvSpPr>
          <p:cNvPr id="11" name="TextBox 10"/>
          <p:cNvSpPr txBox="1"/>
          <p:nvPr userDrawn="1"/>
        </p:nvSpPr>
        <p:spPr>
          <a:xfrm>
            <a:off x="1835696" y="276999"/>
            <a:ext cx="5544616" cy="369332"/>
          </a:xfrm>
          <a:prstGeom prst="rect">
            <a:avLst/>
          </a:prstGeom>
          <a:noFill/>
        </p:spPr>
        <p:txBody>
          <a:bodyPr wrap="square" rtlCol="0">
            <a:spAutoFit/>
          </a:bodyPr>
          <a:lstStyle/>
          <a:p>
            <a:r>
              <a:rPr lang="en-US" b="1" dirty="0" smtClean="0">
                <a:solidFill>
                  <a:schemeClr val="accent4">
                    <a:lumMod val="60000"/>
                    <a:lumOff val="40000"/>
                  </a:schemeClr>
                </a:solidFill>
              </a:rPr>
              <a:t>D2 status  	 </a:t>
            </a:r>
            <a:r>
              <a:rPr lang="en-US" sz="1400" b="1" dirty="0" err="1" smtClean="0">
                <a:solidFill>
                  <a:schemeClr val="accent4">
                    <a:lumMod val="60000"/>
                    <a:lumOff val="40000"/>
                  </a:schemeClr>
                </a:solidFill>
              </a:rPr>
              <a:t>P.Fabbricatore</a:t>
            </a:r>
            <a:r>
              <a:rPr lang="en-US" sz="1400" b="1" baseline="0" dirty="0" smtClean="0">
                <a:solidFill>
                  <a:schemeClr val="accent4">
                    <a:lumMod val="60000"/>
                    <a:lumOff val="40000"/>
                  </a:schemeClr>
                </a:solidFill>
              </a:rPr>
              <a:t> INFN GENOVA</a:t>
            </a:r>
            <a:endParaRPr lang="en-US" sz="1400" b="1" dirty="0">
              <a:solidFill>
                <a:schemeClr val="accent4">
                  <a:lumMod val="60000"/>
                  <a:lumOff val="40000"/>
                </a:schemeClr>
              </a:solidFill>
            </a:endParaRPr>
          </a:p>
        </p:txBody>
      </p:sp>
    </p:spTree>
    <p:extLst>
      <p:ext uri="{BB962C8B-B14F-4D97-AF65-F5344CB8AC3E}">
        <p14:creationId xmlns="" xmlns:p14="http://schemas.microsoft.com/office/powerpoint/2010/main" val="18151564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file:///D:\Dropbox\D2\Presentazioni\CEA%2017%20Novembre\Filmato2.wmv" TargetMode="External"/><Relationship Id="rId1" Type="http://schemas.openxmlformats.org/officeDocument/2006/relationships/video" Target="file:///D:\Dropbox\D2\Presentazioni\CEA%2017%20Novembre\Filmato.mp4.wmv" TargetMode="External"/><Relationship Id="rId5" Type="http://schemas.openxmlformats.org/officeDocument/2006/relationships/image" Target="../media/image19.jpeg"/><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2" Type="http://schemas.openxmlformats.org/officeDocument/2006/relationships/image" Target="../media/image27.tiff"/><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tif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32185" y="908719"/>
            <a:ext cx="1896417" cy="1415772"/>
          </a:xfrm>
          <a:prstGeom prst="rect">
            <a:avLst/>
          </a:prstGeom>
        </p:spPr>
        <p:txBody>
          <a:bodyPr wrap="none">
            <a:spAutoFit/>
          </a:bodyPr>
          <a:lstStyle/>
          <a:p>
            <a:pPr algn="ctr"/>
            <a:r>
              <a:rPr lang="en-US" sz="2800" b="1" dirty="0" smtClean="0"/>
              <a:t>D2</a:t>
            </a:r>
            <a:r>
              <a:rPr lang="en-US" sz="2800" b="1" dirty="0"/>
              <a:t>  </a:t>
            </a:r>
            <a:r>
              <a:rPr lang="en-US" sz="2800" b="1" dirty="0" smtClean="0"/>
              <a:t>Status </a:t>
            </a:r>
          </a:p>
          <a:p>
            <a:endParaRPr lang="it-IT" sz="2000" b="1" dirty="0"/>
          </a:p>
          <a:p>
            <a:pPr algn="ctr"/>
            <a:r>
              <a:rPr lang="it-IT" b="1" dirty="0" smtClean="0"/>
              <a:t>P.Fabbricatore </a:t>
            </a:r>
          </a:p>
          <a:p>
            <a:pPr algn="ctr"/>
            <a:r>
              <a:rPr lang="it-IT" sz="2000" b="1" dirty="0" smtClean="0"/>
              <a:t>INFN Genova</a:t>
            </a:r>
            <a:endParaRPr lang="en-US" sz="2000" b="1" dirty="0"/>
          </a:p>
        </p:txBody>
      </p:sp>
      <p:sp>
        <p:nvSpPr>
          <p:cNvPr id="4" name="TextBox 3"/>
          <p:cNvSpPr txBox="1"/>
          <p:nvPr/>
        </p:nvSpPr>
        <p:spPr>
          <a:xfrm>
            <a:off x="323528" y="2492896"/>
            <a:ext cx="8568952" cy="378565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it-IT" sz="2400" dirty="0" smtClean="0"/>
              <a:t>The contract for the construction of the short model</a:t>
            </a:r>
          </a:p>
          <a:p>
            <a:pPr marL="285750" indent="-285750">
              <a:lnSpc>
                <a:spcPct val="150000"/>
              </a:lnSpc>
              <a:buFont typeface="Arial" panose="020B0604020202020204" pitchFamily="34" charset="0"/>
              <a:buChar char="•"/>
            </a:pPr>
            <a:r>
              <a:rPr lang="it-IT" sz="2400" dirty="0" smtClean="0"/>
              <a:t>The present D2 design as starting point of the industrial activities </a:t>
            </a:r>
          </a:p>
          <a:p>
            <a:pPr marL="285750" indent="-285750">
              <a:lnSpc>
                <a:spcPct val="150000"/>
              </a:lnSpc>
              <a:buFont typeface="Arial" panose="020B0604020202020204" pitchFamily="34" charset="0"/>
              <a:buChar char="•"/>
            </a:pPr>
            <a:r>
              <a:rPr lang="it-IT" sz="2400" dirty="0" smtClean="0"/>
              <a:t>Some results of the revised mechanical analysis </a:t>
            </a:r>
          </a:p>
          <a:p>
            <a:pPr marL="285750" indent="-285750">
              <a:lnSpc>
                <a:spcPct val="150000"/>
              </a:lnSpc>
              <a:buFont typeface="Arial" panose="020B0604020202020204" pitchFamily="34" charset="0"/>
              <a:buChar char="•"/>
            </a:pPr>
            <a:r>
              <a:rPr lang="it-IT" sz="2400" dirty="0" smtClean="0"/>
              <a:t>Conductor </a:t>
            </a:r>
            <a:r>
              <a:rPr lang="it-IT" sz="2400" dirty="0" smtClean="0"/>
              <a:t>insulation, Quench Heaters and Coil wedges</a:t>
            </a:r>
            <a:endParaRPr lang="it-IT" sz="2400" dirty="0" smtClean="0"/>
          </a:p>
          <a:p>
            <a:pPr marL="285750" indent="-285750">
              <a:buFont typeface="Arial" panose="020B0604020202020204" pitchFamily="34" charset="0"/>
              <a:buChar char="•"/>
            </a:pPr>
            <a:endParaRPr lang="it-IT" sz="2400" dirty="0" smtClean="0"/>
          </a:p>
          <a:p>
            <a:pPr marL="285750" indent="-285750">
              <a:buFont typeface="Arial" panose="020B0604020202020204" pitchFamily="34" charset="0"/>
              <a:buChar char="•"/>
            </a:pPr>
            <a:endParaRPr lang="it-IT" dirty="0" smtClean="0"/>
          </a:p>
          <a:p>
            <a:pPr marL="285750" indent="-285750">
              <a:buFont typeface="Arial" panose="020B0604020202020204" pitchFamily="34" charset="0"/>
              <a:buChar char="•"/>
            </a:pPr>
            <a:endParaRPr lang="it-IT" dirty="0" smtClean="0"/>
          </a:p>
          <a:p>
            <a:pPr marL="285750" indent="-285750">
              <a:buFont typeface="Arial" panose="020B0604020202020204" pitchFamily="34" charset="0"/>
              <a:buChar char="•"/>
            </a:pPr>
            <a:endParaRPr lang="it-IT" dirty="0" smtClean="0"/>
          </a:p>
          <a:p>
            <a:endParaRPr lang="en-US" dirty="0"/>
          </a:p>
        </p:txBody>
      </p:sp>
    </p:spTree>
    <p:extLst>
      <p:ext uri="{BB962C8B-B14F-4D97-AF65-F5344CB8AC3E}">
        <p14:creationId xmlns="" xmlns:p14="http://schemas.microsoft.com/office/powerpoint/2010/main" val="32453250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980728"/>
            <a:ext cx="8064896" cy="5078313"/>
          </a:xfrm>
          <a:prstGeom prst="rect">
            <a:avLst/>
          </a:prstGeom>
          <a:noFill/>
        </p:spPr>
        <p:txBody>
          <a:bodyPr wrap="square" rtlCol="0">
            <a:spAutoFit/>
          </a:bodyPr>
          <a:lstStyle/>
          <a:p>
            <a:r>
              <a:rPr lang="en-GB" b="1" cap="all" dirty="0"/>
              <a:t>Scope of the </a:t>
            </a:r>
            <a:r>
              <a:rPr lang="en-GB" b="1" cap="all" dirty="0" err="1" smtClean="0"/>
              <a:t>SupplY</a:t>
            </a:r>
            <a:r>
              <a:rPr lang="en-GB" b="1" cap="all" dirty="0" smtClean="0"/>
              <a:t> </a:t>
            </a:r>
            <a:r>
              <a:rPr lang="en-GB" b="1" cap="all" dirty="0" smtClean="0">
                <a:latin typeface="Calibri" panose="020F0502020204030204" pitchFamily="34" charset="0"/>
                <a:cs typeface="Calibri" panose="020F0502020204030204" pitchFamily="34" charset="0"/>
              </a:rPr>
              <a:t>(</a:t>
            </a:r>
            <a:r>
              <a:rPr lang="en-GB" b="1" cap="all" dirty="0" err="1" smtClean="0">
                <a:latin typeface="Calibri" panose="020F0502020204030204" pitchFamily="34" charset="0"/>
                <a:cs typeface="Calibri" panose="020F0502020204030204" pitchFamily="34" charset="0"/>
              </a:rPr>
              <a:t>cont</a:t>
            </a:r>
            <a:r>
              <a:rPr lang="en-GB" b="1" cap="all" dirty="0" smtClean="0">
                <a:latin typeface="Calibri" panose="020F0502020204030204" pitchFamily="34" charset="0"/>
                <a:cs typeface="Calibri" panose="020F0502020204030204" pitchFamily="34" charset="0"/>
              </a:rPr>
              <a:t>)</a:t>
            </a:r>
            <a:endParaRPr lang="en-GB" b="1" dirty="0" smtClean="0"/>
          </a:p>
          <a:p>
            <a:pPr lvl="0"/>
            <a:endParaRPr lang="en-GB" b="1" dirty="0" smtClean="0"/>
          </a:p>
          <a:p>
            <a:pPr lvl="0"/>
            <a:r>
              <a:rPr lang="en-GB" b="1" dirty="0" smtClean="0"/>
              <a:t>Engineering </a:t>
            </a:r>
            <a:r>
              <a:rPr lang="en-GB" b="1" dirty="0"/>
              <a:t>design of specific equipment for the winding, the thermal curing of the coils</a:t>
            </a:r>
            <a:r>
              <a:rPr lang="en-GB" dirty="0"/>
              <a:t> </a:t>
            </a:r>
            <a:r>
              <a:rPr lang="en-GB" b="1" dirty="0"/>
              <a:t>and the integration into the iron yoke</a:t>
            </a:r>
            <a:r>
              <a:rPr lang="en-GB" dirty="0"/>
              <a:t>.  In this category winding mandrel, polymerization moulds and yoke integration tool are included.</a:t>
            </a:r>
            <a:endParaRPr lang="en-US" dirty="0"/>
          </a:p>
          <a:p>
            <a:r>
              <a:rPr lang="en-GB" dirty="0"/>
              <a:t> </a:t>
            </a:r>
            <a:endParaRPr lang="en-US" dirty="0"/>
          </a:p>
          <a:p>
            <a:pPr lvl="0"/>
            <a:r>
              <a:rPr lang="en-GB" b="1" dirty="0"/>
              <a:t>Construction of the cold mass. </a:t>
            </a:r>
            <a:r>
              <a:rPr lang="en-GB" dirty="0"/>
              <a:t>This includes activities and part of the materials for 4.1) Winding of the two coils composing the dipole with an insulated cable provided by INFN; 4.2) Curing; 4.3) Collaring; 4.4) Collared coil integration; 4.5) Iron yoke integration, 4.6) Electrical exits preparation and instrumentations, 4.7) Quality control. Some materials will be provided by CERN through INFN as described later.</a:t>
            </a:r>
            <a:endParaRPr lang="en-US" dirty="0"/>
          </a:p>
          <a:p>
            <a:r>
              <a:rPr lang="en-GB" dirty="0"/>
              <a:t> </a:t>
            </a:r>
            <a:endParaRPr lang="en-US" dirty="0"/>
          </a:p>
          <a:p>
            <a:pPr lvl="0"/>
            <a:r>
              <a:rPr lang="en-GB" b="1" dirty="0"/>
              <a:t>A complete set of documents </a:t>
            </a:r>
            <a:r>
              <a:rPr lang="en-GB" dirty="0"/>
              <a:t>at the conclusion of this contract including a complete set of "as built" assembly and detail drawings of all the components associated with this contract, both in hard copies and as electronic files according a format to be agreed</a:t>
            </a:r>
            <a:endParaRPr lang="en-US" dirty="0"/>
          </a:p>
          <a:p>
            <a:endParaRPr lang="en-US" dirty="0"/>
          </a:p>
          <a:p>
            <a:endParaRPr lang="en-US" dirty="0"/>
          </a:p>
        </p:txBody>
      </p:sp>
      <p:sp>
        <p:nvSpPr>
          <p:cNvPr id="3" name="TextBox 2"/>
          <p:cNvSpPr txBox="1"/>
          <p:nvPr/>
        </p:nvSpPr>
        <p:spPr>
          <a:xfrm>
            <a:off x="4644008" y="6237312"/>
            <a:ext cx="4176464" cy="369332"/>
          </a:xfrm>
          <a:prstGeom prst="rect">
            <a:avLst/>
          </a:prstGeom>
          <a:noFill/>
        </p:spPr>
        <p:txBody>
          <a:bodyPr wrap="square" rtlCol="0">
            <a:spAutoFit/>
          </a:bodyPr>
          <a:lstStyle/>
          <a:p>
            <a:r>
              <a:rPr lang="en-US" i="1" dirty="0" smtClean="0"/>
              <a:t>Extracted from technical specifications</a:t>
            </a:r>
            <a:endParaRPr lang="en-US" i="1" dirty="0"/>
          </a:p>
        </p:txBody>
      </p:sp>
    </p:spTree>
    <p:extLst>
      <p:ext uri="{BB962C8B-B14F-4D97-AF65-F5344CB8AC3E}">
        <p14:creationId xmlns="" xmlns:p14="http://schemas.microsoft.com/office/powerpoint/2010/main" val="24345974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268760"/>
            <a:ext cx="7488832" cy="4801314"/>
          </a:xfrm>
          <a:prstGeom prst="rect">
            <a:avLst/>
          </a:prstGeom>
          <a:noFill/>
        </p:spPr>
        <p:txBody>
          <a:bodyPr wrap="square" rtlCol="0">
            <a:spAutoFit/>
          </a:bodyPr>
          <a:lstStyle/>
          <a:p>
            <a:pPr lvl="0"/>
            <a:r>
              <a:rPr lang="en-GB" b="1" cap="all" dirty="0"/>
              <a:t>Items and Services provided by </a:t>
            </a:r>
            <a:r>
              <a:rPr lang="en-GB" b="1" cap="all" dirty="0" smtClean="0"/>
              <a:t>INFN/CERN</a:t>
            </a:r>
            <a:endParaRPr lang="en-US" b="1" cap="all" dirty="0"/>
          </a:p>
          <a:p>
            <a:r>
              <a:rPr lang="en-US" dirty="0"/>
              <a:t> </a:t>
            </a:r>
          </a:p>
          <a:p>
            <a:r>
              <a:rPr lang="en-US" dirty="0"/>
              <a:t>INFN will provide the following items and services:</a:t>
            </a:r>
          </a:p>
          <a:p>
            <a:r>
              <a:rPr lang="en-US" dirty="0"/>
              <a:t> </a:t>
            </a:r>
          </a:p>
          <a:p>
            <a:r>
              <a:rPr lang="en-GB" dirty="0"/>
              <a:t>4.1	</a:t>
            </a:r>
            <a:r>
              <a:rPr lang="en-GB" dirty="0" err="1"/>
              <a:t>Nb-Ti</a:t>
            </a:r>
            <a:r>
              <a:rPr lang="en-GB" dirty="0"/>
              <a:t> insulated superconducting </a:t>
            </a:r>
            <a:r>
              <a:rPr lang="en-US" dirty="0"/>
              <a:t>cables;</a:t>
            </a:r>
          </a:p>
          <a:p>
            <a:r>
              <a:rPr lang="en-GB" dirty="0"/>
              <a:t>4.2	Stainless steel collar raw material;</a:t>
            </a:r>
            <a:endParaRPr lang="en-US" dirty="0"/>
          </a:p>
          <a:p>
            <a:r>
              <a:rPr lang="en-GB" dirty="0"/>
              <a:t>4.3	Iron yoke raw material;</a:t>
            </a:r>
            <a:endParaRPr lang="en-US" dirty="0"/>
          </a:p>
          <a:p>
            <a:r>
              <a:rPr lang="en-GB" dirty="0"/>
              <a:t>4.4	Quench heaters.</a:t>
            </a:r>
            <a:endParaRPr lang="en-US" dirty="0"/>
          </a:p>
          <a:p>
            <a:endParaRPr lang="en-US" dirty="0" smtClean="0"/>
          </a:p>
          <a:p>
            <a:r>
              <a:rPr lang="en-US" dirty="0" smtClean="0"/>
              <a:t>4.5 </a:t>
            </a:r>
            <a:r>
              <a:rPr lang="en-US" dirty="0"/>
              <a:t>An engineering design including:</a:t>
            </a:r>
          </a:p>
          <a:p>
            <a:r>
              <a:rPr lang="en-US" dirty="0"/>
              <a:t>•	Electromagnetic design of the cross-section; </a:t>
            </a:r>
          </a:p>
          <a:p>
            <a:r>
              <a:rPr lang="en-US" dirty="0"/>
              <a:t>•	Coil end design;</a:t>
            </a:r>
          </a:p>
          <a:p>
            <a:r>
              <a:rPr lang="en-US" dirty="0"/>
              <a:t>•	Mechanical structure based on separate collars; </a:t>
            </a:r>
          </a:p>
          <a:p>
            <a:r>
              <a:rPr lang="en-US" dirty="0"/>
              <a:t>•	Iron yoke design;</a:t>
            </a:r>
          </a:p>
          <a:p>
            <a:r>
              <a:rPr lang="en-US" dirty="0"/>
              <a:t>•	Lifting interface features;</a:t>
            </a:r>
          </a:p>
          <a:p>
            <a:r>
              <a:rPr lang="en-US" dirty="0"/>
              <a:t> </a:t>
            </a:r>
          </a:p>
          <a:p>
            <a:endParaRPr lang="en-US" dirty="0"/>
          </a:p>
        </p:txBody>
      </p:sp>
      <p:sp>
        <p:nvSpPr>
          <p:cNvPr id="3" name="TextBox 2"/>
          <p:cNvSpPr txBox="1"/>
          <p:nvPr/>
        </p:nvSpPr>
        <p:spPr>
          <a:xfrm rot="16200000">
            <a:off x="6281664" y="2799456"/>
            <a:ext cx="694421" cy="369332"/>
          </a:xfrm>
          <a:prstGeom prst="rect">
            <a:avLst/>
          </a:prstGeom>
          <a:noFill/>
        </p:spPr>
        <p:txBody>
          <a:bodyPr wrap="none" rtlCol="0">
            <a:spAutoFit/>
          </a:bodyPr>
          <a:lstStyle/>
          <a:p>
            <a:r>
              <a:rPr lang="it-IT" dirty="0" smtClean="0"/>
              <a:t>CERN</a:t>
            </a:r>
            <a:endParaRPr lang="en-US" dirty="0"/>
          </a:p>
        </p:txBody>
      </p:sp>
      <p:sp>
        <p:nvSpPr>
          <p:cNvPr id="4" name="TextBox 3"/>
          <p:cNvSpPr txBox="1"/>
          <p:nvPr/>
        </p:nvSpPr>
        <p:spPr>
          <a:xfrm rot="16200000">
            <a:off x="6305709" y="4743672"/>
            <a:ext cx="646331" cy="369332"/>
          </a:xfrm>
          <a:prstGeom prst="rect">
            <a:avLst/>
          </a:prstGeom>
          <a:noFill/>
        </p:spPr>
        <p:txBody>
          <a:bodyPr wrap="none" rtlCol="0">
            <a:spAutoFit/>
          </a:bodyPr>
          <a:lstStyle/>
          <a:p>
            <a:r>
              <a:rPr lang="it-IT" dirty="0" smtClean="0"/>
              <a:t>INFN</a:t>
            </a:r>
            <a:endParaRPr lang="en-US" dirty="0"/>
          </a:p>
        </p:txBody>
      </p:sp>
    </p:spTree>
    <p:extLst>
      <p:ext uri="{BB962C8B-B14F-4D97-AF65-F5344CB8AC3E}">
        <p14:creationId xmlns="" xmlns:p14="http://schemas.microsoft.com/office/powerpoint/2010/main" val="10453905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rotWithShape="1">
          <a:blip r:embed="rId2" cstate="print">
            <a:extLst>
              <a:ext uri="{28A0092B-C50C-407E-A947-70E740481C1C}">
                <a14:useLocalDpi xmlns="" xmlns:a14="http://schemas.microsoft.com/office/drawing/2010/main" val="0"/>
              </a:ext>
            </a:extLst>
          </a:blip>
          <a:srcRect l="20196" t="6749" r="20392" b="6749"/>
          <a:stretch/>
        </p:blipFill>
        <p:spPr>
          <a:xfrm>
            <a:off x="467544" y="836712"/>
            <a:ext cx="8214875" cy="5766833"/>
          </a:xfrm>
          <a:prstGeom prst="rect">
            <a:avLst/>
          </a:prstGeom>
        </p:spPr>
      </p:pic>
    </p:spTree>
    <p:extLst>
      <p:ext uri="{BB962C8B-B14F-4D97-AF65-F5344CB8AC3E}">
        <p14:creationId xmlns="" xmlns:p14="http://schemas.microsoft.com/office/powerpoint/2010/main" val="30784750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764704"/>
            <a:ext cx="8820472" cy="1015663"/>
          </a:xfrm>
          <a:prstGeom prst="rect">
            <a:avLst/>
          </a:prstGeom>
          <a:noFill/>
        </p:spPr>
        <p:txBody>
          <a:bodyPr wrap="square" rtlCol="0">
            <a:spAutoFit/>
          </a:bodyPr>
          <a:lstStyle/>
          <a:p>
            <a:pPr algn="ctr"/>
            <a:r>
              <a:rPr lang="en-US" sz="3000" dirty="0" smtClean="0"/>
              <a:t>The mechanical analysis was completely revised due to a modification of the longitudinal pre-stressing system </a:t>
            </a:r>
            <a:endParaRPr lang="en-US" sz="3000" dirty="0"/>
          </a:p>
        </p:txBody>
      </p:sp>
      <p:sp>
        <p:nvSpPr>
          <p:cNvPr id="5" name="TextBox 4"/>
          <p:cNvSpPr txBox="1"/>
          <p:nvPr/>
        </p:nvSpPr>
        <p:spPr>
          <a:xfrm>
            <a:off x="323528" y="1779687"/>
            <a:ext cx="8064896" cy="4801314"/>
          </a:xfrm>
          <a:prstGeom prst="rect">
            <a:avLst/>
          </a:prstGeom>
          <a:noFill/>
        </p:spPr>
        <p:txBody>
          <a:bodyPr wrap="square" rtlCol="0">
            <a:spAutoFit/>
          </a:bodyPr>
          <a:lstStyle/>
          <a:p>
            <a:pPr marL="285750" indent="-285750">
              <a:buFont typeface="Arial" panose="020B0604020202020204" pitchFamily="34" charset="0"/>
              <a:buChar char="•"/>
            </a:pPr>
            <a:r>
              <a:rPr lang="it-IT" dirty="0" smtClean="0"/>
              <a:t>The total axial magnetic force sums-up to 264 kN (calculated with both ANSYS and Roxie).</a:t>
            </a:r>
          </a:p>
          <a:p>
            <a:pPr marL="285750" indent="-285750">
              <a:buFont typeface="Arial" panose="020B0604020202020204" pitchFamily="34" charset="0"/>
              <a:buChar char="•"/>
            </a:pPr>
            <a:endParaRPr lang="it-IT" dirty="0" smtClean="0"/>
          </a:p>
          <a:p>
            <a:pPr marL="285750" indent="-285750">
              <a:buFont typeface="Arial" panose="020B0604020202020204" pitchFamily="34" charset="0"/>
              <a:buChar char="•"/>
            </a:pPr>
            <a:endParaRPr lang="it-IT" dirty="0"/>
          </a:p>
          <a:p>
            <a:pPr marL="285750" indent="-285750">
              <a:buFont typeface="Arial" panose="020B0604020202020204" pitchFamily="34" charset="0"/>
              <a:buChar char="•"/>
            </a:pPr>
            <a:endParaRPr lang="it-IT" dirty="0" smtClean="0"/>
          </a:p>
          <a:p>
            <a:pPr marL="285750" indent="-285750">
              <a:buFont typeface="Arial" panose="020B0604020202020204" pitchFamily="34" charset="0"/>
              <a:buChar char="•"/>
            </a:pPr>
            <a:endParaRPr lang="it-IT" dirty="0"/>
          </a:p>
          <a:p>
            <a:pPr marL="285750" indent="-285750">
              <a:buFont typeface="Arial" panose="020B0604020202020204" pitchFamily="34" charset="0"/>
              <a:buChar char="•"/>
            </a:pPr>
            <a:endParaRPr lang="it-IT" dirty="0" smtClean="0"/>
          </a:p>
          <a:p>
            <a:pPr marL="285750" indent="-285750"/>
            <a:endParaRPr lang="it-IT" dirty="0" smtClean="0"/>
          </a:p>
          <a:p>
            <a:pPr marL="285750" indent="-285750">
              <a:buFont typeface="Arial" panose="020B0604020202020204" pitchFamily="34" charset="0"/>
              <a:buChar char="•"/>
            </a:pPr>
            <a:endParaRPr lang="it-IT" dirty="0"/>
          </a:p>
          <a:p>
            <a:pPr marL="285750" indent="-285750"/>
            <a:endParaRPr lang="it-IT" dirty="0" smtClean="0"/>
          </a:p>
          <a:p>
            <a:pPr marL="285750" indent="-285750">
              <a:buFont typeface="Arial" panose="020B0604020202020204" pitchFamily="34" charset="0"/>
              <a:buChar char="•"/>
            </a:pPr>
            <a:r>
              <a:rPr lang="it-IT" dirty="0" smtClean="0"/>
              <a:t>This force is  held by the prestressed  magnet (coils +collars) and by longitudinal tie-rods. </a:t>
            </a:r>
            <a:r>
              <a:rPr lang="it-IT" b="1" dirty="0" smtClean="0"/>
              <a:t>Recently the tie rods diameter was increased and we have  now six ss tie rods (two 30 mm diameter and four 25 mm).</a:t>
            </a:r>
            <a:r>
              <a:rPr lang="it-IT" dirty="0" smtClean="0"/>
              <a:t> Collars were modified.</a:t>
            </a:r>
          </a:p>
          <a:p>
            <a:pPr marL="285750" indent="-285750">
              <a:buFont typeface="Arial" panose="020B0604020202020204" pitchFamily="34" charset="0"/>
              <a:buChar char="•"/>
            </a:pPr>
            <a:endParaRPr lang="it-IT" dirty="0"/>
          </a:p>
          <a:p>
            <a:pPr marL="285750" indent="-285750">
              <a:buFont typeface="Arial" panose="020B0604020202020204" pitchFamily="34" charset="0"/>
              <a:buChar char="•"/>
            </a:pPr>
            <a:r>
              <a:rPr lang="it-IT" dirty="0" smtClean="0"/>
              <a:t>The total longitudinal displacement due to magnetic force for the 8 m long magnet  is about 0.15 mm (each  side). The  revised 3D mechanical analysis is still under way</a:t>
            </a:r>
          </a:p>
        </p:txBody>
      </p:sp>
      <p:pic>
        <p:nvPicPr>
          <p:cNvPr id="6"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t="3031"/>
          <a:stretch/>
        </p:blipFill>
        <p:spPr bwMode="auto">
          <a:xfrm>
            <a:off x="611560" y="2420888"/>
            <a:ext cx="3047587" cy="208823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 name="Picture 6"/>
          <p:cNvPicPr/>
          <p:nvPr/>
        </p:nvPicPr>
        <p:blipFill rotWithShape="1">
          <a:blip r:embed="rId3" cstate="print">
            <a:extLst>
              <a:ext uri="{28A0092B-C50C-407E-A947-70E740481C1C}">
                <a14:useLocalDpi xmlns="" xmlns:a14="http://schemas.microsoft.com/office/drawing/2010/main" val="0"/>
              </a:ext>
            </a:extLst>
          </a:blip>
          <a:srcRect l="39584" t="33065" r="30800" b="47812"/>
          <a:stretch/>
        </p:blipFill>
        <p:spPr>
          <a:xfrm>
            <a:off x="5076056" y="2276872"/>
            <a:ext cx="3240360" cy="2160240"/>
          </a:xfrm>
          <a:prstGeom prst="rect">
            <a:avLst/>
          </a:prstGeom>
        </p:spPr>
      </p:pic>
    </p:spTree>
    <p:extLst>
      <p:ext uri="{BB962C8B-B14F-4D97-AF65-F5344CB8AC3E}">
        <p14:creationId xmlns="" xmlns:p14="http://schemas.microsoft.com/office/powerpoint/2010/main" val="13047325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5032" t="15227" r="32369" b="11440"/>
          <a:stretch/>
        </p:blipFill>
        <p:spPr bwMode="auto">
          <a:xfrm>
            <a:off x="1117576" y="3148485"/>
            <a:ext cx="2862944" cy="236998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4881" t="7676" r="33067" b="5223"/>
          <a:stretch/>
        </p:blipFill>
        <p:spPr bwMode="auto">
          <a:xfrm>
            <a:off x="5438056" y="3110385"/>
            <a:ext cx="2295427" cy="22768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Content Placeholder 2"/>
          <p:cNvSpPr txBox="1">
            <a:spLocks/>
          </p:cNvSpPr>
          <p:nvPr/>
        </p:nvSpPr>
        <p:spPr>
          <a:xfrm>
            <a:off x="611560" y="1484784"/>
            <a:ext cx="8153400" cy="1049537"/>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it-IT" sz="3200" b="0" i="0" u="none" strike="noStrike" kern="1200" cap="none" spc="0" normalizeH="0" baseline="0" noProof="0" dirty="0" smtClean="0">
                <a:ln>
                  <a:noFill/>
                </a:ln>
                <a:solidFill>
                  <a:schemeClr val="tx1"/>
                </a:solidFill>
                <a:effectLst/>
                <a:uLnTx/>
                <a:uFillTx/>
                <a:latin typeface="+mn-lt"/>
                <a:ea typeface="+mn-ea"/>
                <a:cs typeface="+mn-cs"/>
              </a:rPr>
              <a:t>a pressure is applied to align the holes, the keys are inserted, the pressure is released</a:t>
            </a:r>
            <a:endParaRPr kumimoji="0" lang="it-IT"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Rectangle 4"/>
          <p:cNvSpPr/>
          <p:nvPr/>
        </p:nvSpPr>
        <p:spPr>
          <a:xfrm>
            <a:off x="1045568" y="5426701"/>
            <a:ext cx="3067090" cy="50405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6" name="Down Arrow 5"/>
          <p:cNvSpPr/>
          <p:nvPr/>
        </p:nvSpPr>
        <p:spPr>
          <a:xfrm>
            <a:off x="1405608" y="3038377"/>
            <a:ext cx="177899" cy="504056"/>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7" name="TextBox 6"/>
          <p:cNvSpPr txBox="1"/>
          <p:nvPr/>
        </p:nvSpPr>
        <p:spPr>
          <a:xfrm>
            <a:off x="1835696" y="2636912"/>
            <a:ext cx="1402307" cy="369332"/>
          </a:xfrm>
          <a:prstGeom prst="rect">
            <a:avLst/>
          </a:prstGeom>
          <a:noFill/>
        </p:spPr>
        <p:txBody>
          <a:bodyPr wrap="none" rtlCol="0">
            <a:spAutoFit/>
          </a:bodyPr>
          <a:lstStyle/>
          <a:p>
            <a:r>
              <a:rPr lang="it-IT" dirty="0" smtClean="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rPr>
              <a:t>F=397 ton/m</a:t>
            </a:r>
          </a:p>
        </p:txBody>
      </p:sp>
      <p:sp>
        <p:nvSpPr>
          <p:cNvPr id="8" name="Striped Right Arrow 7"/>
          <p:cNvSpPr/>
          <p:nvPr/>
        </p:nvSpPr>
        <p:spPr>
          <a:xfrm>
            <a:off x="4357936" y="4083862"/>
            <a:ext cx="504056" cy="432048"/>
          </a:xfrm>
          <a:prstGeom prst="strip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it-IT"/>
          </a:p>
        </p:txBody>
      </p:sp>
      <p:sp>
        <p:nvSpPr>
          <p:cNvPr id="9" name="TextBox 8"/>
          <p:cNvSpPr txBox="1"/>
          <p:nvPr/>
        </p:nvSpPr>
        <p:spPr>
          <a:xfrm>
            <a:off x="7452320" y="2492896"/>
            <a:ext cx="1491114" cy="646331"/>
          </a:xfrm>
          <a:prstGeom prst="rect">
            <a:avLst/>
          </a:prstGeom>
          <a:noFill/>
        </p:spPr>
        <p:txBody>
          <a:bodyPr wrap="none" rtlCol="0">
            <a:spAutoFit/>
          </a:bodyPr>
          <a:lstStyle/>
          <a:p>
            <a:r>
              <a:rPr lang="it-IT" dirty="0" smtClean="0">
                <a:solidFill>
                  <a:schemeClr val="tx1">
                    <a:lumMod val="75000"/>
                    <a:lumOff val="25000"/>
                  </a:schemeClr>
                </a:solidFill>
                <a:effectLst>
                  <a:outerShdw blurRad="38100" dist="38100" dir="2700000" algn="tl">
                    <a:srgbClr val="000000">
                      <a:alpha val="43137"/>
                    </a:srgbClr>
                  </a:outerShdw>
                </a:effectLst>
                <a:latin typeface="Symbol" panose="05050102010706020507" pitchFamily="18" charset="2"/>
              </a:rPr>
              <a:t>D</a:t>
            </a:r>
            <a:r>
              <a:rPr lang="it-IT" dirty="0" smtClean="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rPr>
              <a:t>y=+0.12 mm</a:t>
            </a:r>
          </a:p>
          <a:p>
            <a:r>
              <a:rPr lang="it-IT" dirty="0" smtClean="0">
                <a:solidFill>
                  <a:schemeClr val="tx1">
                    <a:lumMod val="75000"/>
                    <a:lumOff val="25000"/>
                  </a:schemeClr>
                </a:solidFill>
                <a:effectLst>
                  <a:outerShdw blurRad="38100" dist="38100" dir="2700000" algn="tl">
                    <a:srgbClr val="000000">
                      <a:alpha val="43137"/>
                    </a:srgbClr>
                  </a:outerShdw>
                </a:effectLst>
                <a:latin typeface="Symbol" panose="05050102010706020507" pitchFamily="18" charset="2"/>
              </a:rPr>
              <a:t>D</a:t>
            </a:r>
            <a:r>
              <a:rPr lang="it-IT" dirty="0" smtClean="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rPr>
              <a:t>x=-0.11 mm</a:t>
            </a:r>
            <a:endParaRPr lang="it-IT" dirty="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endParaRPr>
          </a:p>
        </p:txBody>
      </p:sp>
      <p:cxnSp>
        <p:nvCxnSpPr>
          <p:cNvPr id="10" name="Straight Arrow Connector 9"/>
          <p:cNvCxnSpPr/>
          <p:nvPr/>
        </p:nvCxnSpPr>
        <p:spPr>
          <a:xfrm flipV="1">
            <a:off x="6585247" y="2750345"/>
            <a:ext cx="0" cy="36004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p:cNvCxnSpPr/>
          <p:nvPr/>
        </p:nvCxnSpPr>
        <p:spPr>
          <a:xfrm>
            <a:off x="6585247" y="5340207"/>
            <a:ext cx="0" cy="36004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2" name="Straight Arrow Connector 11"/>
          <p:cNvCxnSpPr/>
          <p:nvPr/>
        </p:nvCxnSpPr>
        <p:spPr>
          <a:xfrm rot="-5400000" flipV="1">
            <a:off x="7861597" y="4098703"/>
            <a:ext cx="0" cy="36004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3" name="Rectangle 12"/>
          <p:cNvSpPr/>
          <p:nvPr/>
        </p:nvSpPr>
        <p:spPr>
          <a:xfrm>
            <a:off x="7861597" y="4382585"/>
            <a:ext cx="425116" cy="369332"/>
          </a:xfrm>
          <a:prstGeom prst="rect">
            <a:avLst/>
          </a:prstGeom>
        </p:spPr>
        <p:txBody>
          <a:bodyPr wrap="none">
            <a:spAutoFit/>
          </a:bodyPr>
          <a:lstStyle/>
          <a:p>
            <a:r>
              <a:rPr lang="it-IT" dirty="0">
                <a:solidFill>
                  <a:schemeClr val="tx1">
                    <a:lumMod val="75000"/>
                    <a:lumOff val="25000"/>
                  </a:schemeClr>
                </a:solidFill>
                <a:effectLst>
                  <a:outerShdw blurRad="38100" dist="38100" dir="2700000" algn="tl">
                    <a:srgbClr val="000000">
                      <a:alpha val="43137"/>
                    </a:srgbClr>
                  </a:outerShdw>
                </a:effectLst>
                <a:latin typeface="Symbol" panose="05050102010706020507" pitchFamily="18" charset="2"/>
              </a:rPr>
              <a:t>D</a:t>
            </a:r>
            <a:r>
              <a:rPr lang="it-IT" dirty="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rPr>
              <a:t>x</a:t>
            </a:r>
            <a:endParaRPr lang="it-IT" dirty="0">
              <a:solidFill>
                <a:schemeClr val="tx1">
                  <a:lumMod val="75000"/>
                  <a:lumOff val="25000"/>
                </a:schemeClr>
              </a:solidFill>
              <a:effectLst>
                <a:outerShdw blurRad="38100" dist="38100" dir="2700000" algn="tl">
                  <a:srgbClr val="000000">
                    <a:alpha val="43137"/>
                  </a:srgbClr>
                </a:outerShdw>
              </a:effectLst>
            </a:endParaRPr>
          </a:p>
        </p:txBody>
      </p:sp>
      <p:sp>
        <p:nvSpPr>
          <p:cNvPr id="14" name="Rectangle 13"/>
          <p:cNvSpPr/>
          <p:nvPr/>
        </p:nvSpPr>
        <p:spPr>
          <a:xfrm>
            <a:off x="6150559" y="2690396"/>
            <a:ext cx="429926" cy="369332"/>
          </a:xfrm>
          <a:prstGeom prst="rect">
            <a:avLst/>
          </a:prstGeom>
        </p:spPr>
        <p:txBody>
          <a:bodyPr wrap="none">
            <a:spAutoFit/>
          </a:bodyPr>
          <a:lstStyle/>
          <a:p>
            <a:r>
              <a:rPr lang="it-IT" dirty="0">
                <a:solidFill>
                  <a:schemeClr val="tx1">
                    <a:lumMod val="75000"/>
                    <a:lumOff val="25000"/>
                  </a:schemeClr>
                </a:solidFill>
                <a:effectLst>
                  <a:outerShdw blurRad="38100" dist="38100" dir="2700000" algn="tl">
                    <a:srgbClr val="000000">
                      <a:alpha val="43137"/>
                    </a:srgbClr>
                  </a:outerShdw>
                </a:effectLst>
                <a:latin typeface="Symbol" panose="05050102010706020507" pitchFamily="18" charset="2"/>
              </a:rPr>
              <a:t>D</a:t>
            </a:r>
            <a:r>
              <a:rPr lang="it-IT" dirty="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rPr>
              <a:t>y</a:t>
            </a:r>
            <a:endParaRPr lang="it-IT" dirty="0">
              <a:solidFill>
                <a:schemeClr val="tx1">
                  <a:lumMod val="75000"/>
                  <a:lumOff val="25000"/>
                </a:schemeClr>
              </a:solidFill>
              <a:effectLst>
                <a:outerShdw blurRad="38100" dist="38100" dir="2700000" algn="tl">
                  <a:srgbClr val="000000">
                    <a:alpha val="43137"/>
                  </a:srgbClr>
                </a:outerShdw>
              </a:effectLst>
            </a:endParaRPr>
          </a:p>
        </p:txBody>
      </p:sp>
      <p:sp>
        <p:nvSpPr>
          <p:cNvPr id="15" name="Rectangle 14"/>
          <p:cNvSpPr/>
          <p:nvPr/>
        </p:nvSpPr>
        <p:spPr>
          <a:xfrm>
            <a:off x="6646540" y="5426701"/>
            <a:ext cx="429926" cy="369332"/>
          </a:xfrm>
          <a:prstGeom prst="rect">
            <a:avLst/>
          </a:prstGeom>
        </p:spPr>
        <p:txBody>
          <a:bodyPr wrap="none">
            <a:spAutoFit/>
          </a:bodyPr>
          <a:lstStyle/>
          <a:p>
            <a:r>
              <a:rPr lang="it-IT" dirty="0">
                <a:solidFill>
                  <a:schemeClr val="tx1">
                    <a:lumMod val="75000"/>
                    <a:lumOff val="25000"/>
                  </a:schemeClr>
                </a:solidFill>
                <a:effectLst>
                  <a:outerShdw blurRad="38100" dist="38100" dir="2700000" algn="tl">
                    <a:srgbClr val="000000">
                      <a:alpha val="43137"/>
                    </a:srgbClr>
                  </a:outerShdw>
                </a:effectLst>
                <a:latin typeface="Symbol" panose="05050102010706020507" pitchFamily="18" charset="2"/>
              </a:rPr>
              <a:t>D</a:t>
            </a:r>
            <a:r>
              <a:rPr lang="it-IT" dirty="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rPr>
              <a:t>y</a:t>
            </a:r>
            <a:endParaRPr lang="it-IT" dirty="0">
              <a:solidFill>
                <a:schemeClr val="tx1">
                  <a:lumMod val="75000"/>
                  <a:lumOff val="25000"/>
                </a:schemeClr>
              </a:solidFill>
              <a:effectLst>
                <a:outerShdw blurRad="38100" dist="38100" dir="2700000" algn="tl">
                  <a:srgbClr val="000000">
                    <a:alpha val="43137"/>
                  </a:srgbClr>
                </a:outerShdw>
              </a:effectLst>
            </a:endParaRPr>
          </a:p>
        </p:txBody>
      </p:sp>
      <p:sp>
        <p:nvSpPr>
          <p:cNvPr id="16" name="Down Arrow 15"/>
          <p:cNvSpPr/>
          <p:nvPr/>
        </p:nvSpPr>
        <p:spPr>
          <a:xfrm>
            <a:off x="3421832" y="3038377"/>
            <a:ext cx="177899" cy="504056"/>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7" name="TextBox 16"/>
          <p:cNvSpPr txBox="1"/>
          <p:nvPr/>
        </p:nvSpPr>
        <p:spPr>
          <a:xfrm>
            <a:off x="1043608" y="6021288"/>
            <a:ext cx="2961965" cy="646331"/>
          </a:xfrm>
          <a:prstGeom prst="rect">
            <a:avLst/>
          </a:prstGeom>
          <a:noFill/>
        </p:spPr>
        <p:txBody>
          <a:bodyPr wrap="none" rtlCol="0">
            <a:spAutoFit/>
          </a:bodyPr>
          <a:lstStyle/>
          <a:p>
            <a:pPr algn="ctr"/>
            <a:r>
              <a:rPr lang="it-IT" dirty="0" smtClean="0">
                <a:solidFill>
                  <a:schemeClr val="accent2"/>
                </a:solidFill>
                <a:latin typeface="Calibri" panose="020F0502020204030204" pitchFamily="34" charset="0"/>
              </a:rPr>
              <a:t>average stress in the winding:</a:t>
            </a:r>
            <a:br>
              <a:rPr lang="it-IT" dirty="0" smtClean="0">
                <a:solidFill>
                  <a:schemeClr val="accent2"/>
                </a:solidFill>
                <a:latin typeface="Calibri" panose="020F0502020204030204" pitchFamily="34" charset="0"/>
              </a:rPr>
            </a:br>
            <a:r>
              <a:rPr lang="it-IT" dirty="0" smtClean="0">
                <a:solidFill>
                  <a:schemeClr val="accent2"/>
                </a:solidFill>
                <a:latin typeface="Calibri" panose="020F0502020204030204" pitchFamily="34" charset="0"/>
              </a:rPr>
              <a:t>87 MPa</a:t>
            </a:r>
          </a:p>
        </p:txBody>
      </p:sp>
      <p:sp>
        <p:nvSpPr>
          <p:cNvPr id="18" name="TextBox 17"/>
          <p:cNvSpPr txBox="1"/>
          <p:nvPr/>
        </p:nvSpPr>
        <p:spPr>
          <a:xfrm>
            <a:off x="4966767" y="6039133"/>
            <a:ext cx="2961965" cy="646331"/>
          </a:xfrm>
          <a:prstGeom prst="rect">
            <a:avLst/>
          </a:prstGeom>
          <a:noFill/>
        </p:spPr>
        <p:txBody>
          <a:bodyPr wrap="none" rtlCol="0">
            <a:spAutoFit/>
          </a:bodyPr>
          <a:lstStyle/>
          <a:p>
            <a:pPr algn="ctr"/>
            <a:r>
              <a:rPr lang="it-IT" dirty="0" smtClean="0">
                <a:solidFill>
                  <a:schemeClr val="accent2"/>
                </a:solidFill>
                <a:latin typeface="Calibri" panose="020F0502020204030204" pitchFamily="34" charset="0"/>
              </a:rPr>
              <a:t>average stress in the winding:</a:t>
            </a:r>
            <a:br>
              <a:rPr lang="it-IT" dirty="0" smtClean="0">
                <a:solidFill>
                  <a:schemeClr val="accent2"/>
                </a:solidFill>
                <a:latin typeface="Calibri" panose="020F0502020204030204" pitchFamily="34" charset="0"/>
              </a:rPr>
            </a:br>
            <a:r>
              <a:rPr lang="it-IT" dirty="0" smtClean="0">
                <a:solidFill>
                  <a:schemeClr val="accent2"/>
                </a:solidFill>
                <a:latin typeface="Calibri" panose="020F0502020204030204" pitchFamily="34" charset="0"/>
              </a:rPr>
              <a:t>76 MPa</a:t>
            </a:r>
          </a:p>
        </p:txBody>
      </p:sp>
      <p:sp>
        <p:nvSpPr>
          <p:cNvPr id="19" name="TextBox 18"/>
          <p:cNvSpPr txBox="1"/>
          <p:nvPr/>
        </p:nvSpPr>
        <p:spPr>
          <a:xfrm>
            <a:off x="3347864" y="836712"/>
            <a:ext cx="2232248" cy="523220"/>
          </a:xfrm>
          <a:prstGeom prst="rect">
            <a:avLst/>
          </a:prstGeom>
          <a:noFill/>
        </p:spPr>
        <p:txBody>
          <a:bodyPr wrap="square" rtlCol="0">
            <a:spAutoFit/>
          </a:bodyPr>
          <a:lstStyle/>
          <a:p>
            <a:r>
              <a:rPr lang="en-US" sz="2800" dirty="0" smtClean="0"/>
              <a:t>COLLARING</a:t>
            </a:r>
            <a:endParaRPr lang="en-US"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7753" y="1772816"/>
            <a:ext cx="5401841" cy="4368800"/>
          </a:xfrm>
        </p:spPr>
        <p:txBody>
          <a:bodyPr/>
          <a:lstStyle/>
          <a:p>
            <a:r>
              <a:rPr lang="it-IT" sz="2600" dirty="0" smtClean="0"/>
              <a:t>no stress results from this operation because of the continuous 0. 3 mm gap between collars and sleeves</a:t>
            </a:r>
          </a:p>
          <a:p>
            <a:endParaRPr lang="it-IT" dirty="0"/>
          </a:p>
        </p:txBody>
      </p:sp>
      <p:pic>
        <p:nvPicPr>
          <p:cNvPr id="5122"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4468" t="26013" r="33970" b="26394"/>
          <a:stretch/>
        </p:blipFill>
        <p:spPr bwMode="auto">
          <a:xfrm>
            <a:off x="179512" y="3048958"/>
            <a:ext cx="6604248" cy="360787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r="30164"/>
          <a:stretch/>
        </p:blipFill>
        <p:spPr bwMode="auto">
          <a:xfrm>
            <a:off x="5200397" y="1268759"/>
            <a:ext cx="3908107" cy="39543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8" name="Straight Arrow Connector 7"/>
          <p:cNvCxnSpPr/>
          <p:nvPr/>
        </p:nvCxnSpPr>
        <p:spPr>
          <a:xfrm flipH="1" flipV="1">
            <a:off x="5652120" y="1844824"/>
            <a:ext cx="360040" cy="1008112"/>
          </a:xfrm>
          <a:prstGeom prst="straightConnector1">
            <a:avLst/>
          </a:prstGeom>
          <a:ln w="19050">
            <a:solidFill>
              <a:srgbClr val="DA1F28"/>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7812360" y="4653136"/>
            <a:ext cx="792088" cy="288032"/>
          </a:xfrm>
          <a:prstGeom prst="straightConnector1">
            <a:avLst/>
          </a:prstGeom>
          <a:ln w="19050">
            <a:solidFill>
              <a:srgbClr val="DA1F28"/>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677126" y="4077072"/>
            <a:ext cx="2200346" cy="646331"/>
          </a:xfrm>
          <a:prstGeom prst="rect">
            <a:avLst/>
          </a:prstGeom>
          <a:noFill/>
        </p:spPr>
        <p:txBody>
          <a:bodyPr wrap="none" rtlCol="0">
            <a:spAutoFit/>
          </a:bodyPr>
          <a:lstStyle/>
          <a:p>
            <a:r>
              <a:rPr lang="it-IT" dirty="0" smtClean="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rPr>
              <a:t>0.3 mm geom. gap</a:t>
            </a:r>
          </a:p>
          <a:p>
            <a:r>
              <a:rPr lang="it-IT" dirty="0" smtClean="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rPr>
              <a:t>0.37 mm residual gap</a:t>
            </a:r>
            <a:endParaRPr lang="it-IT" dirty="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endParaRPr>
          </a:p>
        </p:txBody>
      </p:sp>
      <p:cxnSp>
        <p:nvCxnSpPr>
          <p:cNvPr id="15" name="Straight Arrow Connector 14"/>
          <p:cNvCxnSpPr>
            <a:stCxn id="17" idx="2"/>
          </p:cNvCxnSpPr>
          <p:nvPr/>
        </p:nvCxnSpPr>
        <p:spPr>
          <a:xfrm>
            <a:off x="6793307" y="2358172"/>
            <a:ext cx="938661" cy="62716"/>
          </a:xfrm>
          <a:prstGeom prst="straightConnector1">
            <a:avLst/>
          </a:prstGeom>
          <a:ln w="19050">
            <a:solidFill>
              <a:srgbClr val="DA1F28"/>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228184" y="1988840"/>
            <a:ext cx="1130246" cy="369332"/>
          </a:xfrm>
          <a:prstGeom prst="rect">
            <a:avLst/>
          </a:prstGeom>
          <a:noFill/>
        </p:spPr>
        <p:txBody>
          <a:bodyPr wrap="none" rtlCol="0">
            <a:spAutoFit/>
          </a:bodyPr>
          <a:lstStyle/>
          <a:p>
            <a:r>
              <a:rPr lang="it-IT" dirty="0" smtClean="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rPr>
              <a:t>rc=50 mm</a:t>
            </a:r>
            <a:endParaRPr lang="it-IT" dirty="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endParaRPr>
          </a:p>
        </p:txBody>
      </p:sp>
      <p:sp>
        <p:nvSpPr>
          <p:cNvPr id="18" name="TextBox 17"/>
          <p:cNvSpPr txBox="1"/>
          <p:nvPr/>
        </p:nvSpPr>
        <p:spPr>
          <a:xfrm>
            <a:off x="7380312" y="3645024"/>
            <a:ext cx="1304973" cy="369332"/>
          </a:xfrm>
          <a:prstGeom prst="rect">
            <a:avLst/>
          </a:prstGeom>
          <a:noFill/>
        </p:spPr>
        <p:txBody>
          <a:bodyPr wrap="none" rtlCol="0">
            <a:spAutoFit/>
          </a:bodyPr>
          <a:lstStyle/>
          <a:p>
            <a:r>
              <a:rPr lang="it-IT" dirty="0" smtClean="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rPr>
              <a:t>rc=49.5 mm</a:t>
            </a:r>
            <a:endParaRPr lang="it-IT" dirty="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endParaRPr>
          </a:p>
        </p:txBody>
      </p:sp>
      <p:cxnSp>
        <p:nvCxnSpPr>
          <p:cNvPr id="19" name="Straight Arrow Connector 18"/>
          <p:cNvCxnSpPr/>
          <p:nvPr/>
        </p:nvCxnSpPr>
        <p:spPr>
          <a:xfrm flipV="1">
            <a:off x="7812360" y="3140968"/>
            <a:ext cx="567680" cy="512440"/>
          </a:xfrm>
          <a:prstGeom prst="straightConnector1">
            <a:avLst/>
          </a:prstGeom>
          <a:ln w="19050">
            <a:solidFill>
              <a:srgbClr val="DA1F28"/>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364088" y="2780928"/>
            <a:ext cx="2200346" cy="646331"/>
          </a:xfrm>
          <a:prstGeom prst="rect">
            <a:avLst/>
          </a:prstGeom>
          <a:noFill/>
        </p:spPr>
        <p:txBody>
          <a:bodyPr wrap="none" rtlCol="0">
            <a:spAutoFit/>
          </a:bodyPr>
          <a:lstStyle/>
          <a:p>
            <a:r>
              <a:rPr lang="it-IT" dirty="0" smtClean="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rPr>
              <a:t>0.3 mm geom. gap</a:t>
            </a:r>
          </a:p>
          <a:p>
            <a:r>
              <a:rPr lang="it-IT" dirty="0" smtClean="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rPr>
              <a:t>0.18 mm residual gap</a:t>
            </a:r>
            <a:endParaRPr lang="it-IT" dirty="0">
              <a:solidFill>
                <a:schemeClr val="tx1">
                  <a:lumMod val="75000"/>
                  <a:lumOff val="25000"/>
                </a:schemeClr>
              </a:solidFill>
              <a:effectLst>
                <a:outerShdw blurRad="38100" dist="38100" dir="2700000" algn="tl">
                  <a:srgbClr val="000000">
                    <a:alpha val="43137"/>
                  </a:srgbClr>
                </a:outerShdw>
              </a:effectLst>
              <a:latin typeface="Calibri" panose="020F0502020204030204" pitchFamily="34" charset="0"/>
            </a:endParaRPr>
          </a:p>
        </p:txBody>
      </p:sp>
      <p:sp>
        <p:nvSpPr>
          <p:cNvPr id="2" name="Title 1"/>
          <p:cNvSpPr>
            <a:spLocks noGrp="1"/>
          </p:cNvSpPr>
          <p:nvPr>
            <p:ph type="title"/>
          </p:nvPr>
        </p:nvSpPr>
        <p:spPr>
          <a:xfrm>
            <a:off x="0" y="692697"/>
            <a:ext cx="8153400" cy="504056"/>
          </a:xfrm>
        </p:spPr>
        <p:txBody>
          <a:bodyPr/>
          <a:lstStyle/>
          <a:p>
            <a:r>
              <a:rPr lang="it-IT" sz="2800" dirty="0"/>
              <a:t>Al alloy </a:t>
            </a:r>
            <a:r>
              <a:rPr lang="it-IT" sz="2800" dirty="0" smtClean="0"/>
              <a:t>sleeve </a:t>
            </a:r>
            <a:r>
              <a:rPr lang="it-IT" sz="2800" dirty="0"/>
              <a:t>insertion</a:t>
            </a:r>
          </a:p>
        </p:txBody>
      </p:sp>
    </p:spTree>
    <p:extLst>
      <p:ext uri="{BB962C8B-B14F-4D97-AF65-F5344CB8AC3E}">
        <p14:creationId xmlns="" xmlns:p14="http://schemas.microsoft.com/office/powerpoint/2010/main" val="20777781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 xmlns:a14="http://schemas.microsoft.com/office/drawing/2010/main" val="0"/>
              </a:ext>
            </a:extLst>
          </a:blip>
          <a:srcRect l="5161" t="4459" r="7018"/>
          <a:stretch/>
        </p:blipFill>
        <p:spPr>
          <a:xfrm>
            <a:off x="5220072" y="1112166"/>
            <a:ext cx="3656616" cy="2975656"/>
          </a:xfrm>
          <a:prstGeom prst="rect">
            <a:avLst/>
          </a:prstGeom>
        </p:spPr>
      </p:pic>
      <p:sp>
        <p:nvSpPr>
          <p:cNvPr id="3" name="TextBox 2"/>
          <p:cNvSpPr txBox="1"/>
          <p:nvPr/>
        </p:nvSpPr>
        <p:spPr>
          <a:xfrm>
            <a:off x="395536" y="1196752"/>
            <a:ext cx="4032448" cy="1631216"/>
          </a:xfrm>
          <a:prstGeom prst="rect">
            <a:avLst/>
          </a:prstGeom>
          <a:noFill/>
        </p:spPr>
        <p:txBody>
          <a:bodyPr wrap="square" rtlCol="0">
            <a:spAutoFit/>
          </a:bodyPr>
          <a:lstStyle/>
          <a:p>
            <a:pPr algn="just"/>
            <a:r>
              <a:rPr lang="it-IT" sz="2000" dirty="0" smtClean="0"/>
              <a:t>The moke-up construction was finalised to better understand the integration of collared coils into the Al sleeves with 0.2 mm gap any side, is finished. </a:t>
            </a:r>
            <a:endParaRPr lang="en-US" sz="2000" dirty="0"/>
          </a:p>
        </p:txBody>
      </p:sp>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24094" y="3232955"/>
            <a:ext cx="4375331" cy="3281498"/>
          </a:xfrm>
          <a:prstGeom prst="rect">
            <a:avLst/>
          </a:prstGeom>
        </p:spPr>
      </p:pic>
      <p:pic>
        <p:nvPicPr>
          <p:cNvPr id="5" name="Picture 4"/>
          <p:cNvPicPr>
            <a:picLocks noChangeAspect="1"/>
          </p:cNvPicPr>
          <p:nvPr/>
        </p:nvPicPr>
        <p:blipFill rotWithShape="1">
          <a:blip r:embed="rId4" cstate="print">
            <a:extLst>
              <a:ext uri="{28A0092B-C50C-407E-A947-70E740481C1C}">
                <a14:useLocalDpi xmlns="" xmlns:a14="http://schemas.microsoft.com/office/drawing/2010/main" val="0"/>
              </a:ext>
            </a:extLst>
          </a:blip>
          <a:srcRect t="13333" b="13266"/>
          <a:stretch/>
        </p:blipFill>
        <p:spPr>
          <a:xfrm>
            <a:off x="4860032" y="4198818"/>
            <a:ext cx="4206382" cy="2315635"/>
          </a:xfrm>
          <a:prstGeom prst="rect">
            <a:avLst/>
          </a:prstGeom>
        </p:spPr>
      </p:pic>
      <p:sp>
        <p:nvSpPr>
          <p:cNvPr id="6" name="Title 1"/>
          <p:cNvSpPr txBox="1">
            <a:spLocks/>
          </p:cNvSpPr>
          <p:nvPr/>
        </p:nvSpPr>
        <p:spPr>
          <a:xfrm>
            <a:off x="0" y="692696"/>
            <a:ext cx="8153400" cy="504056"/>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2800" b="0" i="0" u="none" strike="noStrike" kern="1200" cap="none" spc="0" normalizeH="0" baseline="0" noProof="0" dirty="0" smtClean="0">
                <a:ln>
                  <a:noFill/>
                </a:ln>
                <a:solidFill>
                  <a:schemeClr val="tx1"/>
                </a:solidFill>
                <a:effectLst/>
                <a:uLnTx/>
                <a:uFillTx/>
                <a:latin typeface="+mj-lt"/>
                <a:ea typeface="+mj-ea"/>
                <a:cs typeface="+mj-cs"/>
              </a:rPr>
              <a:t>Mock-up</a:t>
            </a:r>
            <a:endParaRPr kumimoji="0" lang="it-IT" sz="2800" b="0" i="0" u="none" strike="noStrike" kern="1200" cap="none" spc="0" normalizeH="0" baseline="0" noProof="0" dirty="0">
              <a:ln>
                <a:noFill/>
              </a:ln>
              <a:solidFill>
                <a:schemeClr val="tx1"/>
              </a:solidFill>
              <a:effectLst/>
              <a:uLnTx/>
              <a:uFillTx/>
              <a:latin typeface="+mj-lt"/>
              <a:ea typeface="+mj-ea"/>
              <a:cs typeface="+mj-cs"/>
            </a:endParaRPr>
          </a:p>
        </p:txBody>
      </p:sp>
    </p:spTree>
    <p:extLst>
      <p:ext uri="{BB962C8B-B14F-4D97-AF65-F5344CB8AC3E}">
        <p14:creationId xmlns="" xmlns:p14="http://schemas.microsoft.com/office/powerpoint/2010/main" val="30954914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1560" y="1052736"/>
            <a:ext cx="7704856" cy="461665"/>
          </a:xfrm>
          <a:prstGeom prst="rect">
            <a:avLst/>
          </a:prstGeom>
          <a:noFill/>
        </p:spPr>
        <p:txBody>
          <a:bodyPr wrap="square" rtlCol="0">
            <a:spAutoFit/>
          </a:bodyPr>
          <a:lstStyle/>
          <a:p>
            <a:r>
              <a:rPr lang="en-US" sz="2400" dirty="0" smtClean="0"/>
              <a:t>Integration of collars into the sleeves (0.2 mm any side)</a:t>
            </a:r>
            <a:endParaRPr lang="en-US" sz="2400" dirty="0"/>
          </a:p>
        </p:txBody>
      </p:sp>
      <p:sp>
        <p:nvSpPr>
          <p:cNvPr id="5" name="TextBox 4"/>
          <p:cNvSpPr txBox="1"/>
          <p:nvPr/>
        </p:nvSpPr>
        <p:spPr>
          <a:xfrm>
            <a:off x="179512" y="4509120"/>
            <a:ext cx="8784976" cy="369332"/>
          </a:xfrm>
          <a:prstGeom prst="rect">
            <a:avLst/>
          </a:prstGeom>
          <a:noFill/>
        </p:spPr>
        <p:txBody>
          <a:bodyPr wrap="square" rtlCol="0">
            <a:spAutoFit/>
          </a:bodyPr>
          <a:lstStyle/>
          <a:p>
            <a:r>
              <a:rPr lang="en-US" dirty="0" smtClean="0"/>
              <a:t>Vertical - Al sleeves warmed up 120 C                  Horizontal- Sleeves at room temperature                 </a:t>
            </a:r>
            <a:endParaRPr lang="en-US" dirty="0"/>
          </a:p>
        </p:txBody>
      </p:sp>
      <p:pic>
        <p:nvPicPr>
          <p:cNvPr id="6" name="Filmato.mp4.wmv">
            <a:hlinkClick r:id="" action="ppaction://media"/>
          </p:cNvPr>
          <p:cNvPicPr>
            <a:picLocks noRot="1" noChangeAspect="1"/>
          </p:cNvPicPr>
          <p:nvPr>
            <a:videoFile r:link="rId1"/>
          </p:nvPr>
        </p:nvPicPr>
        <p:blipFill>
          <a:blip r:embed="rId4" cstate="print"/>
          <a:stretch>
            <a:fillRect/>
          </a:stretch>
        </p:blipFill>
        <p:spPr>
          <a:xfrm>
            <a:off x="179511" y="1700808"/>
            <a:ext cx="4355671" cy="2448272"/>
          </a:xfrm>
          <a:prstGeom prst="rect">
            <a:avLst/>
          </a:prstGeom>
        </p:spPr>
      </p:pic>
      <p:pic>
        <p:nvPicPr>
          <p:cNvPr id="7" name="Filmato2.wmv">
            <a:hlinkClick r:id="" action="ppaction://media"/>
          </p:cNvPr>
          <p:cNvPicPr>
            <a:picLocks noRot="1" noChangeAspect="1"/>
          </p:cNvPicPr>
          <p:nvPr>
            <a:videoFile r:link="rId2"/>
          </p:nvPr>
        </p:nvPicPr>
        <p:blipFill>
          <a:blip r:embed="rId5" cstate="print"/>
          <a:stretch>
            <a:fillRect/>
          </a:stretch>
        </p:blipFill>
        <p:spPr>
          <a:xfrm>
            <a:off x="4572000" y="1700809"/>
            <a:ext cx="4320480" cy="243027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video>
              <p:cMediaNode>
                <p:cTn id="13"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5672" t="13051" r="32502" b="9864"/>
          <a:stretch/>
        </p:blipFill>
        <p:spPr bwMode="auto">
          <a:xfrm rot="5400000">
            <a:off x="4572938" y="2379466"/>
            <a:ext cx="4577024" cy="403244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683568" y="980729"/>
            <a:ext cx="8153400" cy="648072"/>
          </a:xfrm>
        </p:spPr>
        <p:txBody>
          <a:bodyPr/>
          <a:lstStyle/>
          <a:p>
            <a:r>
              <a:rPr lang="it-IT" sz="3200" dirty="0"/>
              <a:t>Iron yoke assembly</a:t>
            </a:r>
          </a:p>
        </p:txBody>
      </p:sp>
      <p:sp>
        <p:nvSpPr>
          <p:cNvPr id="3" name="Content Placeholder 2"/>
          <p:cNvSpPr>
            <a:spLocks noGrp="1"/>
          </p:cNvSpPr>
          <p:nvPr>
            <p:ph sz="quarter" idx="13"/>
          </p:nvPr>
        </p:nvSpPr>
        <p:spPr>
          <a:xfrm>
            <a:off x="107504" y="1803400"/>
            <a:ext cx="4320480" cy="4368800"/>
          </a:xfrm>
        </p:spPr>
        <p:txBody>
          <a:bodyPr/>
          <a:lstStyle/>
          <a:p>
            <a:r>
              <a:rPr lang="it-IT" sz="2800" dirty="0" smtClean="0"/>
              <a:t>0.6 mm per side for a total of 1.2 mm gap between the two halves of the yoke</a:t>
            </a:r>
          </a:p>
          <a:p>
            <a:r>
              <a:rPr lang="it-IT" sz="2800" dirty="0" smtClean="0"/>
              <a:t>the assembly is done under pressure with no effect on the collared coil</a:t>
            </a:r>
          </a:p>
          <a:p>
            <a:endParaRPr lang="it-IT" dirty="0"/>
          </a:p>
        </p:txBody>
      </p:sp>
      <p:sp>
        <p:nvSpPr>
          <p:cNvPr id="7" name="Rectangle 6"/>
          <p:cNvSpPr/>
          <p:nvPr/>
        </p:nvSpPr>
        <p:spPr>
          <a:xfrm rot="5400000">
            <a:off x="4069973" y="5565102"/>
            <a:ext cx="1563281" cy="50405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8" name="Rectangle 7"/>
          <p:cNvSpPr/>
          <p:nvPr/>
        </p:nvSpPr>
        <p:spPr>
          <a:xfrm rot="5400000">
            <a:off x="8120271" y="5567536"/>
            <a:ext cx="1563281" cy="50405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cxnSp>
        <p:nvCxnSpPr>
          <p:cNvPr id="10" name="Straight Arrow Connector 9"/>
          <p:cNvCxnSpPr/>
          <p:nvPr/>
        </p:nvCxnSpPr>
        <p:spPr>
          <a:xfrm>
            <a:off x="5027865" y="2468310"/>
            <a:ext cx="0" cy="1224136"/>
          </a:xfrm>
          <a:prstGeom prst="straightConnector1">
            <a:avLst/>
          </a:prstGeom>
          <a:ln w="19050">
            <a:solidFill>
              <a:srgbClr val="DA1F28"/>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8713576" y="2450705"/>
            <a:ext cx="0" cy="1224136"/>
          </a:xfrm>
          <a:prstGeom prst="straightConnector1">
            <a:avLst/>
          </a:prstGeom>
          <a:ln w="19050">
            <a:solidFill>
              <a:srgbClr val="DA1F28"/>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228184" y="1772816"/>
            <a:ext cx="1536703" cy="400110"/>
          </a:xfrm>
          <a:prstGeom prst="rect">
            <a:avLst/>
          </a:prstGeom>
          <a:noFill/>
        </p:spPr>
        <p:txBody>
          <a:bodyPr wrap="none" rtlCol="0">
            <a:spAutoFit/>
          </a:bodyPr>
          <a:lstStyle/>
          <a:p>
            <a:r>
              <a:rPr lang="it-IT" sz="2000" dirty="0" smtClean="0">
                <a:solidFill>
                  <a:srgbClr val="DA1F28"/>
                </a:solidFill>
                <a:effectLst>
                  <a:outerShdw blurRad="38100" dist="38100" dir="2700000" algn="tl">
                    <a:srgbClr val="000000">
                      <a:alpha val="43137"/>
                    </a:srgbClr>
                  </a:outerShdw>
                </a:effectLst>
                <a:latin typeface="Calibri" panose="020F0502020204030204" pitchFamily="34" charset="0"/>
              </a:rPr>
              <a:t>F=271 ton/m</a:t>
            </a:r>
          </a:p>
        </p:txBody>
      </p:sp>
    </p:spTree>
    <p:extLst>
      <p:ext uri="{BB962C8B-B14F-4D97-AF65-F5344CB8AC3E}">
        <p14:creationId xmlns="" xmlns:p14="http://schemas.microsoft.com/office/powerpoint/2010/main" val="4825269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2006" t="3355" r="12080" b="47599"/>
          <a:stretch/>
        </p:blipFill>
        <p:spPr bwMode="auto">
          <a:xfrm>
            <a:off x="2483768" y="1772816"/>
            <a:ext cx="6460313" cy="260607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2574" t="4182" r="13519" b="48064"/>
          <a:stretch/>
        </p:blipFill>
        <p:spPr bwMode="auto">
          <a:xfrm>
            <a:off x="0" y="4320581"/>
            <a:ext cx="6309396" cy="253741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467544" y="1052736"/>
            <a:ext cx="8153400" cy="607541"/>
          </a:xfrm>
        </p:spPr>
        <p:txBody>
          <a:bodyPr/>
          <a:lstStyle/>
          <a:p>
            <a:pPr algn="r"/>
            <a:r>
              <a:rPr lang="it-IT" sz="3200" dirty="0" smtClean="0"/>
              <a:t>Stress in winding and collars after cool-down</a:t>
            </a:r>
            <a:endParaRPr lang="it-IT" sz="3200" dirty="0"/>
          </a:p>
        </p:txBody>
      </p:sp>
      <p:sp>
        <p:nvSpPr>
          <p:cNvPr id="4" name="Rectangle 3"/>
          <p:cNvSpPr/>
          <p:nvPr/>
        </p:nvSpPr>
        <p:spPr>
          <a:xfrm>
            <a:off x="4211960" y="3933056"/>
            <a:ext cx="1596784" cy="369332"/>
          </a:xfrm>
          <a:prstGeom prst="rect">
            <a:avLst/>
          </a:prstGeom>
        </p:spPr>
        <p:txBody>
          <a:bodyPr wrap="none">
            <a:spAutoFit/>
          </a:bodyPr>
          <a:lstStyle/>
          <a:p>
            <a:r>
              <a:rPr lang="it-IT" dirty="0">
                <a:solidFill>
                  <a:srgbClr val="DA1F28"/>
                </a:solidFill>
                <a:effectLst>
                  <a:outerShdw blurRad="38100" dist="38100" dir="2700000" algn="tl">
                    <a:srgbClr val="000000">
                      <a:alpha val="43137"/>
                    </a:srgbClr>
                  </a:outerShdw>
                </a:effectLst>
                <a:latin typeface="Calibri" panose="020F0502020204030204" pitchFamily="34" charset="0"/>
              </a:rPr>
              <a:t>&lt;</a:t>
            </a:r>
            <a:r>
              <a:rPr lang="it-IT" dirty="0">
                <a:solidFill>
                  <a:srgbClr val="DA1F28"/>
                </a:solidFill>
                <a:effectLst>
                  <a:outerShdw blurRad="38100" dist="38100" dir="2700000" algn="tl">
                    <a:srgbClr val="000000">
                      <a:alpha val="43137"/>
                    </a:srgbClr>
                  </a:outerShdw>
                </a:effectLst>
                <a:latin typeface="Symbol" panose="05050102010706020507" pitchFamily="18" charset="2"/>
              </a:rPr>
              <a:t>s</a:t>
            </a:r>
            <a:r>
              <a:rPr lang="it-IT" baseline="-25000" dirty="0">
                <a:solidFill>
                  <a:srgbClr val="DA1F28"/>
                </a:solidFill>
                <a:effectLst>
                  <a:outerShdw blurRad="38100" dist="38100" dir="2700000" algn="tl">
                    <a:srgbClr val="000000">
                      <a:alpha val="43137"/>
                    </a:srgbClr>
                  </a:outerShdw>
                </a:effectLst>
                <a:latin typeface="Calibri" panose="020F0502020204030204" pitchFamily="34" charset="0"/>
              </a:rPr>
              <a:t>VM</a:t>
            </a:r>
            <a:r>
              <a:rPr lang="it-IT" dirty="0" smtClean="0">
                <a:solidFill>
                  <a:srgbClr val="DA1F28"/>
                </a:solidFill>
                <a:effectLst>
                  <a:outerShdw blurRad="38100" dist="38100" dir="2700000" algn="tl">
                    <a:srgbClr val="000000">
                      <a:alpha val="43137"/>
                    </a:srgbClr>
                  </a:outerShdw>
                </a:effectLst>
                <a:latin typeface="Calibri" panose="020F0502020204030204" pitchFamily="34" charset="0"/>
              </a:rPr>
              <a:t>&gt;=54 MPa</a:t>
            </a:r>
            <a:endParaRPr lang="it-IT" dirty="0">
              <a:solidFill>
                <a:srgbClr val="DA1F28"/>
              </a:solidFill>
              <a:effectLst>
                <a:outerShdw blurRad="38100" dist="38100" dir="2700000" algn="tl">
                  <a:srgbClr val="000000">
                    <a:alpha val="43137"/>
                  </a:srgbClr>
                </a:outerShdw>
              </a:effectLst>
              <a:latin typeface="Calibri" panose="020F0502020204030204" pitchFamily="34" charset="0"/>
            </a:endParaRPr>
          </a:p>
        </p:txBody>
      </p:sp>
    </p:spTree>
    <p:extLst>
      <p:ext uri="{BB962C8B-B14F-4D97-AF65-F5344CB8AC3E}">
        <p14:creationId xmlns="" xmlns:p14="http://schemas.microsoft.com/office/powerpoint/2010/main" val="16802012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r="15492"/>
          <a:stretch>
            <a:fillRect/>
          </a:stretch>
        </p:blipFill>
        <p:spPr bwMode="auto">
          <a:xfrm>
            <a:off x="179511" y="908720"/>
            <a:ext cx="8764319" cy="57606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25923" t="3664" r="13154" b="52453"/>
          <a:stretch/>
        </p:blipFill>
        <p:spPr bwMode="auto">
          <a:xfrm>
            <a:off x="4355976" y="1628800"/>
            <a:ext cx="4716016" cy="240036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25962" t="3871" r="13479" b="43986"/>
          <a:stretch/>
        </p:blipFill>
        <p:spPr bwMode="auto">
          <a:xfrm>
            <a:off x="35091" y="3769493"/>
            <a:ext cx="5069160" cy="308424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Title 1"/>
          <p:cNvSpPr txBox="1">
            <a:spLocks/>
          </p:cNvSpPr>
          <p:nvPr/>
        </p:nvSpPr>
        <p:spPr>
          <a:xfrm>
            <a:off x="611560" y="908720"/>
            <a:ext cx="8136904" cy="607541"/>
          </a:xfrm>
          <a:prstGeom prst="rect">
            <a:avLst/>
          </a:prstGeom>
        </p:spPr>
        <p:txBody>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it-IT" sz="2800" b="0" i="0" u="none" strike="noStrike" kern="1200" cap="none" spc="0" normalizeH="0" baseline="0" noProof="0" dirty="0" smtClean="0">
                <a:ln>
                  <a:noFill/>
                </a:ln>
                <a:solidFill>
                  <a:schemeClr val="tx1"/>
                </a:solidFill>
                <a:effectLst/>
                <a:uLnTx/>
                <a:uFillTx/>
                <a:latin typeface="+mj-lt"/>
                <a:ea typeface="+mj-ea"/>
                <a:cs typeface="+mj-cs"/>
              </a:rPr>
              <a:t>Stress in iron yoke and Al alloy sleeve</a:t>
            </a:r>
            <a:r>
              <a:rPr kumimoji="0" lang="it-IT" sz="2800" b="0" i="0" u="none" strike="noStrike" kern="1200" cap="none" spc="0" normalizeH="0" noProof="0" dirty="0" smtClean="0">
                <a:ln>
                  <a:noFill/>
                </a:ln>
                <a:solidFill>
                  <a:schemeClr val="tx1"/>
                </a:solidFill>
                <a:effectLst/>
                <a:uLnTx/>
                <a:uFillTx/>
                <a:latin typeface="+mj-lt"/>
                <a:ea typeface="+mj-ea"/>
                <a:cs typeface="+mj-cs"/>
              </a:rPr>
              <a:t> </a:t>
            </a:r>
            <a:r>
              <a:rPr kumimoji="0" lang="it-IT" sz="2800" b="0" i="0" u="none" strike="noStrike" kern="1200" cap="none" spc="0" normalizeH="0" baseline="0" noProof="0" dirty="0" smtClean="0">
                <a:ln>
                  <a:noFill/>
                </a:ln>
                <a:solidFill>
                  <a:schemeClr val="tx1"/>
                </a:solidFill>
                <a:effectLst/>
                <a:uLnTx/>
                <a:uFillTx/>
                <a:latin typeface="+mj-lt"/>
                <a:ea typeface="+mj-ea"/>
                <a:cs typeface="+mj-cs"/>
              </a:rPr>
              <a:t> after cool-down</a:t>
            </a:r>
            <a:endParaRPr kumimoji="0" lang="it-IT" sz="28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TextBox 4"/>
          <p:cNvSpPr txBox="1"/>
          <p:nvPr/>
        </p:nvSpPr>
        <p:spPr>
          <a:xfrm>
            <a:off x="5220072" y="2780928"/>
            <a:ext cx="1654492" cy="369332"/>
          </a:xfrm>
          <a:prstGeom prst="rect">
            <a:avLst/>
          </a:prstGeom>
          <a:noFill/>
        </p:spPr>
        <p:txBody>
          <a:bodyPr wrap="none" rtlCol="0">
            <a:spAutoFit/>
          </a:bodyPr>
          <a:lstStyle/>
          <a:p>
            <a:r>
              <a:rPr lang="it-IT" dirty="0" smtClean="0">
                <a:solidFill>
                  <a:schemeClr val="accent1"/>
                </a:solidFill>
                <a:effectLst>
                  <a:outerShdw blurRad="38100" dist="38100" dir="2700000" algn="tl">
                    <a:srgbClr val="000000">
                      <a:alpha val="43137"/>
                    </a:srgbClr>
                  </a:outerShdw>
                </a:effectLst>
                <a:latin typeface="Calibri" panose="020F0502020204030204" pitchFamily="34" charset="0"/>
              </a:rPr>
              <a:t>&lt;</a:t>
            </a:r>
            <a:r>
              <a:rPr lang="it-IT" dirty="0" smtClean="0">
                <a:solidFill>
                  <a:schemeClr val="accent1"/>
                </a:solidFill>
                <a:effectLst>
                  <a:outerShdw blurRad="38100" dist="38100" dir="2700000" algn="tl">
                    <a:srgbClr val="000000">
                      <a:alpha val="43137"/>
                    </a:srgbClr>
                  </a:outerShdw>
                </a:effectLst>
                <a:latin typeface="Symbol" panose="05050102010706020507" pitchFamily="18" charset="2"/>
              </a:rPr>
              <a:t>s</a:t>
            </a:r>
            <a:r>
              <a:rPr lang="it-IT" baseline="-25000" dirty="0" smtClean="0">
                <a:solidFill>
                  <a:schemeClr val="accent1"/>
                </a:solidFill>
                <a:effectLst>
                  <a:outerShdw blurRad="38100" dist="38100" dir="2700000" algn="tl">
                    <a:srgbClr val="000000">
                      <a:alpha val="43137"/>
                    </a:srgbClr>
                  </a:outerShdw>
                </a:effectLst>
                <a:latin typeface="Calibri" panose="020F0502020204030204" pitchFamily="34" charset="0"/>
              </a:rPr>
              <a:t>VM</a:t>
            </a:r>
            <a:r>
              <a:rPr lang="it-IT" dirty="0" smtClean="0">
                <a:solidFill>
                  <a:schemeClr val="accent1"/>
                </a:solidFill>
                <a:effectLst>
                  <a:outerShdw blurRad="38100" dist="38100" dir="2700000" algn="tl">
                    <a:srgbClr val="000000">
                      <a:alpha val="43137"/>
                    </a:srgbClr>
                  </a:outerShdw>
                </a:effectLst>
                <a:latin typeface="Calibri" panose="020F0502020204030204" pitchFamily="34" charset="0"/>
              </a:rPr>
              <a:t>&gt;=4.4 </a:t>
            </a:r>
            <a:r>
              <a:rPr lang="it-IT" dirty="0">
                <a:solidFill>
                  <a:schemeClr val="accent1"/>
                </a:solidFill>
                <a:effectLst>
                  <a:outerShdw blurRad="38100" dist="38100" dir="2700000" algn="tl">
                    <a:srgbClr val="000000">
                      <a:alpha val="43137"/>
                    </a:srgbClr>
                  </a:outerShdw>
                </a:effectLst>
                <a:latin typeface="Calibri" panose="020F0502020204030204" pitchFamily="34" charset="0"/>
              </a:rPr>
              <a:t>MPa</a:t>
            </a:r>
            <a:endParaRPr lang="it-IT" dirty="0" smtClean="0">
              <a:solidFill>
                <a:schemeClr val="accent1"/>
              </a:solidFill>
              <a:effectLst>
                <a:outerShdw blurRad="38100" dist="38100" dir="2700000" algn="tl">
                  <a:srgbClr val="000000">
                    <a:alpha val="43137"/>
                  </a:srgbClr>
                </a:outerShdw>
              </a:effectLst>
              <a:latin typeface="Calibri" panose="020F0502020204030204" pitchFamily="34" charset="0"/>
            </a:endParaRPr>
          </a:p>
        </p:txBody>
      </p:sp>
      <p:sp>
        <p:nvSpPr>
          <p:cNvPr id="6" name="TextBox 5"/>
          <p:cNvSpPr txBox="1"/>
          <p:nvPr/>
        </p:nvSpPr>
        <p:spPr>
          <a:xfrm>
            <a:off x="1043608" y="5085184"/>
            <a:ext cx="1654492" cy="369332"/>
          </a:xfrm>
          <a:prstGeom prst="rect">
            <a:avLst/>
          </a:prstGeom>
          <a:solidFill>
            <a:schemeClr val="bg1"/>
          </a:solidFill>
        </p:spPr>
        <p:txBody>
          <a:bodyPr wrap="none" rtlCol="0">
            <a:spAutoFit/>
          </a:bodyPr>
          <a:lstStyle/>
          <a:p>
            <a:r>
              <a:rPr lang="it-IT" dirty="0" smtClean="0">
                <a:solidFill>
                  <a:srgbClr val="DA1F28"/>
                </a:solidFill>
                <a:effectLst>
                  <a:outerShdw blurRad="38100" dist="38100" dir="2700000" algn="tl">
                    <a:srgbClr val="000000">
                      <a:alpha val="43137"/>
                    </a:srgbClr>
                  </a:outerShdw>
                </a:effectLst>
                <a:latin typeface="Calibri" panose="020F0502020204030204" pitchFamily="34" charset="0"/>
              </a:rPr>
              <a:t>&lt;</a:t>
            </a:r>
            <a:r>
              <a:rPr lang="it-IT" dirty="0" smtClean="0">
                <a:solidFill>
                  <a:srgbClr val="DA1F28"/>
                </a:solidFill>
                <a:effectLst>
                  <a:outerShdw blurRad="38100" dist="38100" dir="2700000" algn="tl">
                    <a:srgbClr val="000000">
                      <a:alpha val="43137"/>
                    </a:srgbClr>
                  </a:outerShdw>
                </a:effectLst>
                <a:latin typeface="Symbol" panose="05050102010706020507" pitchFamily="18" charset="2"/>
              </a:rPr>
              <a:t>s</a:t>
            </a:r>
            <a:r>
              <a:rPr lang="it-IT" baseline="-25000" dirty="0" smtClean="0">
                <a:solidFill>
                  <a:srgbClr val="DA1F28"/>
                </a:solidFill>
                <a:effectLst>
                  <a:outerShdw blurRad="38100" dist="38100" dir="2700000" algn="tl">
                    <a:srgbClr val="000000">
                      <a:alpha val="43137"/>
                    </a:srgbClr>
                  </a:outerShdw>
                </a:effectLst>
                <a:latin typeface="Calibri" panose="020F0502020204030204" pitchFamily="34" charset="0"/>
              </a:rPr>
              <a:t>VM</a:t>
            </a:r>
            <a:r>
              <a:rPr lang="it-IT" dirty="0" smtClean="0">
                <a:solidFill>
                  <a:srgbClr val="DA1F28"/>
                </a:solidFill>
                <a:effectLst>
                  <a:outerShdw blurRad="38100" dist="38100" dir="2700000" algn="tl">
                    <a:srgbClr val="000000">
                      <a:alpha val="43137"/>
                    </a:srgbClr>
                  </a:outerShdw>
                </a:effectLst>
                <a:latin typeface="Calibri" panose="020F0502020204030204" pitchFamily="34" charset="0"/>
              </a:rPr>
              <a:t>&gt;=5.5 </a:t>
            </a:r>
            <a:r>
              <a:rPr lang="it-IT" dirty="0">
                <a:solidFill>
                  <a:srgbClr val="DA1F28"/>
                </a:solidFill>
                <a:effectLst>
                  <a:outerShdw blurRad="38100" dist="38100" dir="2700000" algn="tl">
                    <a:srgbClr val="000000">
                      <a:alpha val="43137"/>
                    </a:srgbClr>
                  </a:outerShdw>
                </a:effectLst>
                <a:latin typeface="Calibri" panose="020F0502020204030204" pitchFamily="34" charset="0"/>
              </a:rPr>
              <a:t>MPa</a:t>
            </a:r>
            <a:endParaRPr lang="it-IT" dirty="0" smtClean="0">
              <a:solidFill>
                <a:srgbClr val="DA1F28"/>
              </a:solidFill>
              <a:effectLst>
                <a:outerShdw blurRad="38100" dist="38100" dir="2700000" algn="tl">
                  <a:srgbClr val="000000">
                    <a:alpha val="43137"/>
                  </a:srgbClr>
                </a:outerShdw>
              </a:effectLst>
              <a:latin typeface="Calibri" panose="020F0502020204030204" pitchFamily="34" charset="0"/>
            </a:endParaRPr>
          </a:p>
        </p:txBody>
      </p:sp>
      <p:pic>
        <p:nvPicPr>
          <p:cNvPr id="7" name="Picture 4"/>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35408" t="4440" r="30118" b="47806"/>
          <a:stretch/>
        </p:blipFill>
        <p:spPr bwMode="auto">
          <a:xfrm>
            <a:off x="6156176" y="4077072"/>
            <a:ext cx="2544128" cy="249028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 name="Picture 5"/>
          <p:cNvPicPr>
            <a:picLocks noChangeAspect="1" noChangeArrowheads="1"/>
          </p:cNvPicPr>
          <p:nvPr/>
        </p:nvPicPr>
        <p:blipFill rotWithShape="1">
          <a:blip r:embed="rId5" cstate="print">
            <a:extLst>
              <a:ext uri="{28A0092B-C50C-407E-A947-70E740481C1C}">
                <a14:useLocalDpi xmlns="" xmlns:a14="http://schemas.microsoft.com/office/drawing/2010/main" val="0"/>
              </a:ext>
            </a:extLst>
          </a:blip>
          <a:srcRect l="19376" t="4164" r="30827" b="48340"/>
          <a:stretch/>
        </p:blipFill>
        <p:spPr bwMode="auto">
          <a:xfrm>
            <a:off x="179512" y="1844824"/>
            <a:ext cx="2632808" cy="177449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9" name="Straight Arrow Connector 8"/>
          <p:cNvCxnSpPr/>
          <p:nvPr/>
        </p:nvCxnSpPr>
        <p:spPr>
          <a:xfrm flipH="1">
            <a:off x="1907704" y="3356992"/>
            <a:ext cx="288032" cy="504056"/>
          </a:xfrm>
          <a:prstGeom prst="straightConnector1">
            <a:avLst/>
          </a:prstGeom>
          <a:ln w="19050">
            <a:solidFill>
              <a:srgbClr val="DA1F28"/>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7596336" y="2852936"/>
            <a:ext cx="0" cy="1944216"/>
          </a:xfrm>
          <a:prstGeom prst="straightConnector1">
            <a:avLst/>
          </a:prstGeom>
          <a:ln w="19050">
            <a:solidFill>
              <a:srgbClr val="DA1F28"/>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908720"/>
            <a:ext cx="8153400" cy="823565"/>
          </a:xfrm>
        </p:spPr>
        <p:txBody>
          <a:bodyPr/>
          <a:lstStyle/>
          <a:p>
            <a:r>
              <a:rPr lang="it-IT" sz="3600" dirty="0" smtClean="0"/>
              <a:t>Lorentz forces at 4.5 T</a:t>
            </a:r>
            <a:endParaRPr lang="it-IT" sz="3600" dirty="0"/>
          </a:p>
        </p:txBody>
      </p:sp>
      <p:sp>
        <p:nvSpPr>
          <p:cNvPr id="3" name="Content Placeholder 2"/>
          <p:cNvSpPr>
            <a:spLocks noGrp="1"/>
          </p:cNvSpPr>
          <p:nvPr>
            <p:ph sz="quarter" idx="13"/>
          </p:nvPr>
        </p:nvSpPr>
        <p:spPr>
          <a:xfrm>
            <a:off x="609600" y="1803400"/>
            <a:ext cx="8534400" cy="4368800"/>
          </a:xfrm>
        </p:spPr>
        <p:txBody>
          <a:bodyPr/>
          <a:lstStyle/>
          <a:p>
            <a:r>
              <a:rPr lang="it-IT" sz="2800" dirty="0" smtClean="0"/>
              <a:t>F</a:t>
            </a:r>
            <a:r>
              <a:rPr lang="it-IT" sz="2800" baseline="-25000" dirty="0" smtClean="0"/>
              <a:t>x</a:t>
            </a:r>
            <a:r>
              <a:rPr lang="it-IT" sz="2800" dirty="0" smtClean="0"/>
              <a:t>=196 kN/m and corresponds to the unbalance between the left and right part of each coil </a:t>
            </a:r>
            <a:br>
              <a:rPr lang="it-IT" sz="2800" dirty="0" smtClean="0"/>
            </a:br>
            <a:r>
              <a:rPr lang="it-IT" sz="2800" dirty="0"/>
              <a:t>(</a:t>
            </a:r>
            <a:r>
              <a:rPr lang="it-IT" sz="2800" dirty="0" smtClean="0"/>
              <a:t>F</a:t>
            </a:r>
            <a:r>
              <a:rPr lang="it-IT" sz="2800" baseline="-25000" dirty="0" smtClean="0"/>
              <a:t>xA</a:t>
            </a:r>
            <a:r>
              <a:rPr lang="it-IT" sz="2800" dirty="0" smtClean="0"/>
              <a:t>=+1351 kN/m and F</a:t>
            </a:r>
            <a:r>
              <a:rPr lang="it-IT" sz="2800" baseline="-25000" dirty="0" smtClean="0"/>
              <a:t>xB</a:t>
            </a:r>
            <a:r>
              <a:rPr lang="it-IT" sz="2800" dirty="0" smtClean="0"/>
              <a:t>=-1155 kN/m)</a:t>
            </a:r>
          </a:p>
          <a:p>
            <a:r>
              <a:rPr lang="it-IT" sz="2800" dirty="0" smtClean="0"/>
              <a:t>Fy=-845 kN/m </a:t>
            </a:r>
            <a:r>
              <a:rPr lang="it-IT" sz="2800" dirty="0"/>
              <a:t>(</a:t>
            </a:r>
            <a:r>
              <a:rPr lang="it-IT" sz="2800" dirty="0" smtClean="0"/>
              <a:t>F</a:t>
            </a:r>
            <a:r>
              <a:rPr lang="it-IT" sz="2800" baseline="-25000" dirty="0" smtClean="0"/>
              <a:t>xA</a:t>
            </a:r>
            <a:r>
              <a:rPr lang="it-IT" sz="2800" dirty="0" smtClean="0"/>
              <a:t>=-433 kN/m </a:t>
            </a:r>
            <a:r>
              <a:rPr lang="it-IT" sz="2800" dirty="0"/>
              <a:t>and </a:t>
            </a:r>
            <a:r>
              <a:rPr lang="it-IT" sz="2800" dirty="0" smtClean="0"/>
              <a:t>F</a:t>
            </a:r>
            <a:r>
              <a:rPr lang="it-IT" sz="2800" baseline="-25000" dirty="0" smtClean="0"/>
              <a:t>xB</a:t>
            </a:r>
            <a:r>
              <a:rPr lang="it-IT" sz="2800" dirty="0" smtClean="0"/>
              <a:t>=-412 </a:t>
            </a:r>
            <a:r>
              <a:rPr lang="it-IT" dirty="0" smtClean="0"/>
              <a:t>kN/m</a:t>
            </a:r>
            <a:r>
              <a:rPr lang="it-IT" dirty="0"/>
              <a:t>)</a:t>
            </a:r>
          </a:p>
        </p:txBody>
      </p:sp>
      <p:grpSp>
        <p:nvGrpSpPr>
          <p:cNvPr id="12" name="Group 11"/>
          <p:cNvGrpSpPr/>
          <p:nvPr/>
        </p:nvGrpSpPr>
        <p:grpSpPr>
          <a:xfrm>
            <a:off x="340546" y="3769882"/>
            <a:ext cx="8300981" cy="2939799"/>
            <a:chOff x="340546" y="3484687"/>
            <a:chExt cx="8300981" cy="2939799"/>
          </a:xfrm>
        </p:grpSpPr>
        <p:pic>
          <p:nvPicPr>
            <p:cNvPr id="17410" name="Picture 2" descr="C:\Users\farinon\Documents\DOCUMENTI DI LAVORO\D2\ANSYS\file015.tif"/>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2359" t="29398" r="27594" b="29723"/>
            <a:stretch/>
          </p:blipFill>
          <p:spPr bwMode="auto">
            <a:xfrm>
              <a:off x="1043608" y="3484687"/>
              <a:ext cx="6705341" cy="2939799"/>
            </a:xfrm>
            <a:prstGeom prst="rect">
              <a:avLst/>
            </a:prstGeom>
            <a:noFill/>
            <a:extLst>
              <a:ext uri="{909E8E84-426E-40DD-AFC4-6F175D3DCCD1}">
                <a14:hiddenFill xmlns="" xmlns:a14="http://schemas.microsoft.com/office/drawing/2010/main">
                  <a:solidFill>
                    <a:srgbClr val="FFFFFF"/>
                  </a:solidFill>
                </a14:hiddenFill>
              </a:ext>
            </a:extLst>
          </p:spPr>
        </p:pic>
        <p:sp>
          <p:nvSpPr>
            <p:cNvPr id="6" name="Down Arrow 5"/>
            <p:cNvSpPr/>
            <p:nvPr/>
          </p:nvSpPr>
          <p:spPr>
            <a:xfrm>
              <a:off x="6084168" y="4005064"/>
              <a:ext cx="432048" cy="504056"/>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7" name="Down Arrow 6"/>
            <p:cNvSpPr/>
            <p:nvPr/>
          </p:nvSpPr>
          <p:spPr>
            <a:xfrm>
              <a:off x="2267744" y="4005064"/>
              <a:ext cx="432048" cy="504056"/>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8" name="Down Arrow 7"/>
            <p:cNvSpPr/>
            <p:nvPr/>
          </p:nvSpPr>
          <p:spPr>
            <a:xfrm flipV="1">
              <a:off x="2267744" y="5373216"/>
              <a:ext cx="432048" cy="504056"/>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9" name="Down Arrow 8"/>
            <p:cNvSpPr/>
            <p:nvPr/>
          </p:nvSpPr>
          <p:spPr>
            <a:xfrm flipV="1">
              <a:off x="6101050" y="5373216"/>
              <a:ext cx="432048" cy="504056"/>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0" name="Down Arrow 9"/>
            <p:cNvSpPr/>
            <p:nvPr/>
          </p:nvSpPr>
          <p:spPr>
            <a:xfrm rot="5400000" flipV="1">
              <a:off x="7813434" y="4702558"/>
              <a:ext cx="432048" cy="504056"/>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1" name="Down Arrow 10"/>
            <p:cNvSpPr/>
            <p:nvPr/>
          </p:nvSpPr>
          <p:spPr>
            <a:xfrm rot="16200000" flipH="1" flipV="1">
              <a:off x="550400" y="4702558"/>
              <a:ext cx="432048" cy="504056"/>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5" name="TextBox 4"/>
            <p:cNvSpPr txBox="1"/>
            <p:nvPr/>
          </p:nvSpPr>
          <p:spPr>
            <a:xfrm>
              <a:off x="2267744" y="4593451"/>
              <a:ext cx="720080" cy="64633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it-IT"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rPr>
                <a:t>F</a:t>
              </a:r>
              <a:r>
                <a:rPr lang="it-IT" sz="3600" b="1" baseline="-25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rPr>
                <a:t>y</a:t>
              </a:r>
            </a:p>
          </p:txBody>
        </p:sp>
        <p:sp>
          <p:nvSpPr>
            <p:cNvPr id="13" name="TextBox 12"/>
            <p:cNvSpPr txBox="1"/>
            <p:nvPr/>
          </p:nvSpPr>
          <p:spPr>
            <a:xfrm>
              <a:off x="6101050" y="4631419"/>
              <a:ext cx="720080" cy="64633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it-IT"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rPr>
                <a:t>F</a:t>
              </a:r>
              <a:r>
                <a:rPr lang="it-IT" sz="3600" b="1" baseline="-25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rPr>
                <a:t>y</a:t>
              </a:r>
            </a:p>
          </p:txBody>
        </p:sp>
        <p:sp>
          <p:nvSpPr>
            <p:cNvPr id="14" name="TextBox 13"/>
            <p:cNvSpPr txBox="1"/>
            <p:nvPr/>
          </p:nvSpPr>
          <p:spPr>
            <a:xfrm>
              <a:off x="7921447" y="5128584"/>
              <a:ext cx="720080" cy="64633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it-IT"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rPr>
                <a:t>F</a:t>
              </a:r>
              <a:r>
                <a:rPr lang="it-IT" sz="3600" b="1" baseline="-25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rPr>
                <a:t>x</a:t>
              </a:r>
            </a:p>
          </p:txBody>
        </p:sp>
        <p:sp>
          <p:nvSpPr>
            <p:cNvPr id="15" name="TextBox 14"/>
            <p:cNvSpPr txBox="1"/>
            <p:nvPr/>
          </p:nvSpPr>
          <p:spPr>
            <a:xfrm>
              <a:off x="340546" y="5128584"/>
              <a:ext cx="720080" cy="64633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it-IT"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rPr>
                <a:t>F</a:t>
              </a:r>
              <a:r>
                <a:rPr lang="it-IT" sz="3600" b="1" baseline="-25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rPr>
                <a:t>x</a:t>
              </a:r>
            </a:p>
          </p:txBody>
        </p:sp>
      </p:grpSp>
      <p:sp>
        <p:nvSpPr>
          <p:cNvPr id="4" name="TextBox 3"/>
          <p:cNvSpPr txBox="1"/>
          <p:nvPr/>
        </p:nvSpPr>
        <p:spPr>
          <a:xfrm>
            <a:off x="7297018" y="4794315"/>
            <a:ext cx="317716" cy="369332"/>
          </a:xfrm>
          <a:prstGeom prst="rect">
            <a:avLst/>
          </a:prstGeom>
          <a:noFill/>
        </p:spPr>
        <p:txBody>
          <a:bodyPr wrap="none" rtlCol="0">
            <a:spAutoFit/>
          </a:bodyPr>
          <a:lstStyle/>
          <a:p>
            <a:r>
              <a:rPr lang="it-IT" dirty="0" smtClean="0">
                <a:solidFill>
                  <a:schemeClr val="bg1"/>
                </a:solidFill>
                <a:latin typeface="Calibri" panose="020F0502020204030204" pitchFamily="34" charset="0"/>
              </a:rPr>
              <a:t>A</a:t>
            </a:r>
          </a:p>
        </p:txBody>
      </p:sp>
      <p:sp>
        <p:nvSpPr>
          <p:cNvPr id="17" name="TextBox 16"/>
          <p:cNvSpPr txBox="1"/>
          <p:nvPr/>
        </p:nvSpPr>
        <p:spPr>
          <a:xfrm>
            <a:off x="4932040" y="4794315"/>
            <a:ext cx="317716" cy="369332"/>
          </a:xfrm>
          <a:prstGeom prst="rect">
            <a:avLst/>
          </a:prstGeom>
          <a:noFill/>
        </p:spPr>
        <p:txBody>
          <a:bodyPr wrap="none" rtlCol="0">
            <a:spAutoFit/>
          </a:bodyPr>
          <a:lstStyle/>
          <a:p>
            <a:r>
              <a:rPr lang="it-IT" dirty="0" smtClean="0">
                <a:solidFill>
                  <a:schemeClr val="bg1"/>
                </a:solidFill>
                <a:latin typeface="Calibri" panose="020F0502020204030204" pitchFamily="34" charset="0"/>
              </a:rPr>
              <a:t>B</a:t>
            </a:r>
          </a:p>
        </p:txBody>
      </p:sp>
    </p:spTree>
    <p:extLst>
      <p:ext uri="{BB962C8B-B14F-4D97-AF65-F5344CB8AC3E}">
        <p14:creationId xmlns="" xmlns:p14="http://schemas.microsoft.com/office/powerpoint/2010/main" val="34185980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2553" t="4129" r="12993" b="48632"/>
          <a:stretch/>
        </p:blipFill>
        <p:spPr bwMode="auto">
          <a:xfrm>
            <a:off x="2555776" y="1772816"/>
            <a:ext cx="6350528" cy="251005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396552" y="836712"/>
            <a:ext cx="9540552" cy="1341437"/>
          </a:xfrm>
        </p:spPr>
        <p:txBody>
          <a:bodyPr/>
          <a:lstStyle/>
          <a:p>
            <a:pPr algn="r"/>
            <a:r>
              <a:rPr lang="it-IT" sz="3200" dirty="0"/>
              <a:t>Stress in winding and collars after </a:t>
            </a:r>
            <a:r>
              <a:rPr lang="it-IT" sz="3200" dirty="0" smtClean="0"/>
              <a:t>energization at 4.5 T</a:t>
            </a:r>
            <a:endParaRPr lang="it-IT" sz="3200" dirty="0"/>
          </a:p>
        </p:txBody>
      </p:sp>
      <p:sp>
        <p:nvSpPr>
          <p:cNvPr id="5" name="Rectangle 4"/>
          <p:cNvSpPr/>
          <p:nvPr/>
        </p:nvSpPr>
        <p:spPr>
          <a:xfrm>
            <a:off x="4283968" y="3861048"/>
            <a:ext cx="1596784" cy="369332"/>
          </a:xfrm>
          <a:prstGeom prst="rect">
            <a:avLst/>
          </a:prstGeom>
        </p:spPr>
        <p:txBody>
          <a:bodyPr wrap="none">
            <a:spAutoFit/>
          </a:bodyPr>
          <a:lstStyle/>
          <a:p>
            <a:r>
              <a:rPr lang="it-IT" dirty="0">
                <a:solidFill>
                  <a:srgbClr val="DA1F28"/>
                </a:solidFill>
                <a:effectLst>
                  <a:outerShdw blurRad="38100" dist="38100" dir="2700000" algn="tl">
                    <a:srgbClr val="000000">
                      <a:alpha val="43137"/>
                    </a:srgbClr>
                  </a:outerShdw>
                </a:effectLst>
                <a:latin typeface="Calibri" panose="020F0502020204030204" pitchFamily="34" charset="0"/>
              </a:rPr>
              <a:t>&lt;</a:t>
            </a:r>
            <a:r>
              <a:rPr lang="it-IT" dirty="0">
                <a:solidFill>
                  <a:srgbClr val="DA1F28"/>
                </a:solidFill>
                <a:effectLst>
                  <a:outerShdw blurRad="38100" dist="38100" dir="2700000" algn="tl">
                    <a:srgbClr val="000000">
                      <a:alpha val="43137"/>
                    </a:srgbClr>
                  </a:outerShdw>
                </a:effectLst>
                <a:latin typeface="Symbol" panose="05050102010706020507" pitchFamily="18" charset="2"/>
              </a:rPr>
              <a:t>s</a:t>
            </a:r>
            <a:r>
              <a:rPr lang="it-IT" baseline="-25000" dirty="0">
                <a:solidFill>
                  <a:srgbClr val="DA1F28"/>
                </a:solidFill>
                <a:effectLst>
                  <a:outerShdw blurRad="38100" dist="38100" dir="2700000" algn="tl">
                    <a:srgbClr val="000000">
                      <a:alpha val="43137"/>
                    </a:srgbClr>
                  </a:outerShdw>
                </a:effectLst>
                <a:latin typeface="Calibri" panose="020F0502020204030204" pitchFamily="34" charset="0"/>
              </a:rPr>
              <a:t>VM</a:t>
            </a:r>
            <a:r>
              <a:rPr lang="it-IT" dirty="0" smtClean="0">
                <a:solidFill>
                  <a:srgbClr val="DA1F28"/>
                </a:solidFill>
                <a:effectLst>
                  <a:outerShdw blurRad="38100" dist="38100" dir="2700000" algn="tl">
                    <a:srgbClr val="000000">
                      <a:alpha val="43137"/>
                    </a:srgbClr>
                  </a:outerShdw>
                </a:effectLst>
                <a:latin typeface="Calibri" panose="020F0502020204030204" pitchFamily="34" charset="0"/>
              </a:rPr>
              <a:t>&gt;=56 </a:t>
            </a:r>
            <a:r>
              <a:rPr lang="it-IT" dirty="0">
                <a:solidFill>
                  <a:srgbClr val="DA1F28"/>
                </a:solidFill>
                <a:effectLst>
                  <a:outerShdw blurRad="38100" dist="38100" dir="2700000" algn="tl">
                    <a:srgbClr val="000000">
                      <a:alpha val="43137"/>
                    </a:srgbClr>
                  </a:outerShdw>
                </a:effectLst>
                <a:latin typeface="Calibri" panose="020F0502020204030204" pitchFamily="34" charset="0"/>
              </a:rPr>
              <a:t>MPa</a:t>
            </a:r>
          </a:p>
        </p:txBody>
      </p:sp>
      <p:pic>
        <p:nvPicPr>
          <p:cNvPr id="13316" name="Picture 4"/>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2939" t="3277" r="12789" b="48193"/>
          <a:stretch/>
        </p:blipFill>
        <p:spPr bwMode="auto">
          <a:xfrm>
            <a:off x="0" y="4256748"/>
            <a:ext cx="6336843" cy="25786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5121246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farinon\Documents\DOCUMENTI DI LAVORO\D2\ANSYS\iron gap.tif"/>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95536" y="1696362"/>
            <a:ext cx="6291757" cy="4108902"/>
          </a:xfrm>
          <a:prstGeom prst="rect">
            <a:avLst/>
          </a:prstGeom>
          <a:noFill/>
          <a:extLst>
            <a:ext uri="{909E8E84-426E-40DD-AFC4-6F175D3DCCD1}">
              <a14:hiddenFill xmlns="" xmlns:a14="http://schemas.microsoft.com/office/drawing/2010/main">
                <a:solidFill>
                  <a:srgbClr val="FFFFFF"/>
                </a:solidFill>
              </a14:hiddenFill>
            </a:ext>
          </a:extLst>
        </p:spPr>
      </p:pic>
      <p:pic>
        <p:nvPicPr>
          <p:cNvPr id="3" name="Picture 4"/>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34566" r="30427"/>
          <a:stretch/>
        </p:blipFill>
        <p:spPr bwMode="auto">
          <a:xfrm>
            <a:off x="7050779" y="1521968"/>
            <a:ext cx="2093221" cy="422524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TextBox 3"/>
          <p:cNvSpPr txBox="1"/>
          <p:nvPr/>
        </p:nvSpPr>
        <p:spPr>
          <a:xfrm>
            <a:off x="1547664" y="980728"/>
            <a:ext cx="6192688" cy="584775"/>
          </a:xfrm>
          <a:prstGeom prst="rect">
            <a:avLst/>
          </a:prstGeom>
          <a:noFill/>
        </p:spPr>
        <p:txBody>
          <a:bodyPr wrap="square" rtlCol="0">
            <a:spAutoFit/>
          </a:bodyPr>
          <a:lstStyle/>
          <a:p>
            <a:r>
              <a:rPr lang="en-US" sz="3200" dirty="0" smtClean="0"/>
              <a:t>Gap between the iron yoke halves</a:t>
            </a:r>
            <a:endParaRPr lang="en-US" sz="3200" dirty="0"/>
          </a:p>
        </p:txBody>
      </p:sp>
      <p:sp>
        <p:nvSpPr>
          <p:cNvPr id="5" name="TextBox 4"/>
          <p:cNvSpPr txBox="1"/>
          <p:nvPr/>
        </p:nvSpPr>
        <p:spPr>
          <a:xfrm>
            <a:off x="683568" y="6093296"/>
            <a:ext cx="7704856" cy="369332"/>
          </a:xfrm>
          <a:prstGeom prst="rect">
            <a:avLst/>
          </a:prstGeom>
          <a:noFill/>
        </p:spPr>
        <p:txBody>
          <a:bodyPr wrap="square" rtlCol="0">
            <a:spAutoFit/>
          </a:bodyPr>
          <a:lstStyle/>
          <a:p>
            <a:r>
              <a:rPr lang="en-US" dirty="0" smtClean="0"/>
              <a:t>The effect of the outer shell not evaluated yet (the short model has no shell)</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67544" y="764704"/>
            <a:ext cx="8136904" cy="923330"/>
          </a:xfrm>
          <a:prstGeom prst="rect">
            <a:avLst/>
          </a:prstGeom>
          <a:noFill/>
        </p:spPr>
        <p:txBody>
          <a:bodyPr wrap="square" rtlCol="0">
            <a:spAutoFit/>
          </a:bodyPr>
          <a:lstStyle/>
          <a:p>
            <a:r>
              <a:rPr lang="it-IT" b="1" dirty="0" smtClean="0"/>
              <a:t>The present D2 insulation scheme based on SIS300 experience was questioned</a:t>
            </a:r>
          </a:p>
          <a:p>
            <a:endParaRPr lang="it-IT" dirty="0"/>
          </a:p>
          <a:p>
            <a:endParaRPr lang="it-IT" dirty="0"/>
          </a:p>
        </p:txBody>
      </p:sp>
      <p:pic>
        <p:nvPicPr>
          <p:cNvPr id="3" name="Picture 181"/>
          <p:cNvPicPr/>
          <p:nvPr/>
        </p:nvPicPr>
        <p:blipFill>
          <a:blip r:embed="rId2" cstate="print"/>
          <a:srcRect r="4381"/>
          <a:stretch>
            <a:fillRect/>
          </a:stretch>
        </p:blipFill>
        <p:spPr bwMode="auto">
          <a:xfrm>
            <a:off x="611560" y="1196752"/>
            <a:ext cx="3372517" cy="1962800"/>
          </a:xfrm>
          <a:prstGeom prst="rect">
            <a:avLst/>
          </a:prstGeom>
          <a:noFill/>
          <a:ln w="9525">
            <a:noFill/>
            <a:miter lim="800000"/>
            <a:headEnd/>
            <a:tailEnd/>
          </a:ln>
        </p:spPr>
      </p:pic>
      <p:sp>
        <p:nvSpPr>
          <p:cNvPr id="4" name="CasellaDiTesto 3"/>
          <p:cNvSpPr txBox="1"/>
          <p:nvPr/>
        </p:nvSpPr>
        <p:spPr>
          <a:xfrm>
            <a:off x="4355976" y="1340768"/>
            <a:ext cx="3780420" cy="646331"/>
          </a:xfrm>
          <a:prstGeom prst="rect">
            <a:avLst/>
          </a:prstGeom>
          <a:noFill/>
        </p:spPr>
        <p:txBody>
          <a:bodyPr wrap="square" rtlCol="0">
            <a:spAutoFit/>
          </a:bodyPr>
          <a:lstStyle/>
          <a:p>
            <a:r>
              <a:rPr lang="it-IT" dirty="0" smtClean="0"/>
              <a:t>The </a:t>
            </a:r>
            <a:r>
              <a:rPr lang="it-IT" dirty="0" err="1" smtClean="0"/>
              <a:t>resulting</a:t>
            </a:r>
            <a:r>
              <a:rPr lang="it-IT" dirty="0" smtClean="0"/>
              <a:t> </a:t>
            </a:r>
            <a:r>
              <a:rPr lang="it-IT" dirty="0" err="1" smtClean="0"/>
              <a:t>thickness</a:t>
            </a:r>
            <a:r>
              <a:rPr lang="it-IT" dirty="0" smtClean="0"/>
              <a:t> </a:t>
            </a:r>
            <a:r>
              <a:rPr lang="it-IT" dirty="0" err="1" smtClean="0"/>
              <a:t>after</a:t>
            </a:r>
            <a:r>
              <a:rPr lang="it-IT" dirty="0" smtClean="0"/>
              <a:t> </a:t>
            </a:r>
            <a:r>
              <a:rPr lang="it-IT" dirty="0" err="1" smtClean="0"/>
              <a:t>curing</a:t>
            </a:r>
            <a:r>
              <a:rPr lang="it-IT" dirty="0" smtClean="0"/>
              <a:t> </a:t>
            </a:r>
            <a:r>
              <a:rPr lang="it-IT" dirty="0" err="1" smtClean="0"/>
              <a:t>is</a:t>
            </a:r>
            <a:r>
              <a:rPr lang="it-IT" dirty="0" smtClean="0"/>
              <a:t>:</a:t>
            </a:r>
          </a:p>
          <a:p>
            <a:r>
              <a:rPr lang="it-IT" dirty="0" smtClean="0"/>
              <a:t>98 µm </a:t>
            </a:r>
            <a:r>
              <a:rPr lang="it-IT" dirty="0" err="1" smtClean="0"/>
              <a:t>azimuthal</a:t>
            </a:r>
            <a:r>
              <a:rPr lang="it-IT" dirty="0" smtClean="0"/>
              <a:t> – 125</a:t>
            </a:r>
            <a:r>
              <a:rPr lang="it-IT" dirty="0"/>
              <a:t> </a:t>
            </a:r>
            <a:r>
              <a:rPr lang="it-IT" dirty="0" smtClean="0"/>
              <a:t>µm </a:t>
            </a:r>
            <a:r>
              <a:rPr lang="it-IT" dirty="0" err="1" smtClean="0"/>
              <a:t>radial</a:t>
            </a:r>
            <a:r>
              <a:rPr lang="it-IT" dirty="0" smtClean="0"/>
              <a:t> </a:t>
            </a:r>
            <a:endParaRPr lang="it-IT" dirty="0"/>
          </a:p>
        </p:txBody>
      </p:sp>
      <p:sp>
        <p:nvSpPr>
          <p:cNvPr id="5" name="CasellaDiTesto 4"/>
          <p:cNvSpPr txBox="1"/>
          <p:nvPr/>
        </p:nvSpPr>
        <p:spPr>
          <a:xfrm>
            <a:off x="4283968" y="1988840"/>
            <a:ext cx="4124684" cy="1200329"/>
          </a:xfrm>
          <a:prstGeom prst="rect">
            <a:avLst/>
          </a:prstGeom>
          <a:noFill/>
        </p:spPr>
        <p:txBody>
          <a:bodyPr wrap="square" rtlCol="0">
            <a:spAutoFit/>
          </a:bodyPr>
          <a:lstStyle/>
          <a:p>
            <a:r>
              <a:rPr lang="it-IT" dirty="0" err="1"/>
              <a:t>R</a:t>
            </a:r>
            <a:r>
              <a:rPr lang="it-IT" dirty="0" err="1" smtClean="0"/>
              <a:t>ised</a:t>
            </a:r>
            <a:r>
              <a:rPr lang="it-IT" dirty="0" smtClean="0"/>
              <a:t> </a:t>
            </a:r>
            <a:r>
              <a:rPr lang="it-IT" dirty="0" err="1" smtClean="0"/>
              <a:t>issues</a:t>
            </a:r>
            <a:r>
              <a:rPr lang="it-IT" dirty="0" smtClean="0"/>
              <a:t> :</a:t>
            </a:r>
          </a:p>
          <a:p>
            <a:endParaRPr lang="it-IT" dirty="0"/>
          </a:p>
          <a:p>
            <a:pPr marL="342900" indent="-342900">
              <a:buAutoNum type="arabicParenR"/>
            </a:pPr>
            <a:r>
              <a:rPr lang="it-IT" dirty="0" smtClean="0"/>
              <a:t>The 25 </a:t>
            </a:r>
            <a:r>
              <a:rPr lang="it-IT" dirty="0"/>
              <a:t>µm </a:t>
            </a:r>
            <a:r>
              <a:rPr lang="it-IT" dirty="0" smtClean="0"/>
              <a:t> tape </a:t>
            </a:r>
            <a:r>
              <a:rPr lang="it-IT" dirty="0" err="1" smtClean="0"/>
              <a:t>is</a:t>
            </a:r>
            <a:r>
              <a:rPr lang="it-IT" dirty="0" smtClean="0"/>
              <a:t> </a:t>
            </a:r>
            <a:r>
              <a:rPr lang="it-IT" dirty="0" err="1" smtClean="0"/>
              <a:t>critical</a:t>
            </a:r>
            <a:r>
              <a:rPr lang="it-IT" dirty="0" smtClean="0"/>
              <a:t>; </a:t>
            </a:r>
          </a:p>
          <a:p>
            <a:pPr marL="342900" indent="-342900">
              <a:buAutoNum type="arabicParenR"/>
            </a:pPr>
            <a:r>
              <a:rPr lang="it-IT" dirty="0" smtClean="0"/>
              <a:t>The </a:t>
            </a:r>
            <a:r>
              <a:rPr lang="it-IT" dirty="0" err="1" smtClean="0"/>
              <a:t>overlapping</a:t>
            </a:r>
            <a:r>
              <a:rPr lang="it-IT" dirty="0" smtClean="0"/>
              <a:t> 2/3 </a:t>
            </a:r>
            <a:r>
              <a:rPr lang="it-IT" dirty="0" err="1" smtClean="0"/>
              <a:t>is</a:t>
            </a:r>
            <a:r>
              <a:rPr lang="it-IT" dirty="0" smtClean="0"/>
              <a:t> </a:t>
            </a:r>
            <a:r>
              <a:rPr lang="it-IT" dirty="0" err="1" smtClean="0"/>
              <a:t>critical</a:t>
            </a:r>
            <a:endParaRPr lang="it-IT" dirty="0"/>
          </a:p>
        </p:txBody>
      </p:sp>
      <p:sp>
        <p:nvSpPr>
          <p:cNvPr id="6" name="CasellaDiTesto 5"/>
          <p:cNvSpPr txBox="1"/>
          <p:nvPr/>
        </p:nvSpPr>
        <p:spPr>
          <a:xfrm>
            <a:off x="179512" y="3072348"/>
            <a:ext cx="8784976" cy="3539430"/>
          </a:xfrm>
          <a:prstGeom prst="rect">
            <a:avLst/>
          </a:prstGeom>
          <a:noFill/>
        </p:spPr>
        <p:txBody>
          <a:bodyPr wrap="square" rtlCol="0">
            <a:spAutoFit/>
          </a:bodyPr>
          <a:lstStyle/>
          <a:p>
            <a:r>
              <a:rPr lang="en-US" sz="1600" dirty="0" smtClean="0"/>
              <a:t>Actions and results :</a:t>
            </a:r>
          </a:p>
          <a:p>
            <a:pPr marL="342900" indent="-342900">
              <a:buAutoNum type="arabicParenR"/>
            </a:pPr>
            <a:r>
              <a:rPr lang="en-US" sz="1600" b="1" dirty="0" smtClean="0"/>
              <a:t>Check the use of 25 µm  tape in other LHC magnets (and in </a:t>
            </a:r>
            <a:r>
              <a:rPr lang="en-US" sz="1600" b="1" dirty="0"/>
              <a:t>accelerator magnets </a:t>
            </a:r>
            <a:r>
              <a:rPr lang="en-US" sz="1600" b="1" dirty="0" smtClean="0"/>
              <a:t>≠ SIS300).</a:t>
            </a:r>
          </a:p>
          <a:p>
            <a:r>
              <a:rPr lang="en-US" sz="1600" dirty="0" smtClean="0"/>
              <a:t>       Result: Many LHC magnets involves 25 µm tape but never 2/3 </a:t>
            </a:r>
            <a:r>
              <a:rPr lang="en-US" sz="1600" smtClean="0"/>
              <a:t>overlapped .</a:t>
            </a:r>
            <a:endParaRPr lang="en-US" sz="1600" dirty="0" smtClean="0"/>
          </a:p>
          <a:p>
            <a:r>
              <a:rPr lang="en-US" sz="1600" dirty="0" smtClean="0"/>
              <a:t> </a:t>
            </a:r>
          </a:p>
          <a:p>
            <a:r>
              <a:rPr lang="en-US" sz="1600" dirty="0" smtClean="0"/>
              <a:t>2</a:t>
            </a:r>
            <a:r>
              <a:rPr lang="en-US" sz="1600" b="1" dirty="0" smtClean="0"/>
              <a:t>)    Possible solutions</a:t>
            </a:r>
          </a:p>
          <a:p>
            <a:pPr lvl="1"/>
            <a:r>
              <a:rPr lang="en-US" sz="1600" dirty="0" smtClean="0"/>
              <a:t>2.1) Replacing the 25 µm tape  with a 37.5 µm tape and involving 2 layers half overlapped we have the same result of 3 layers of 25 µm  tape 2/3 overlapped.  The 68  µm layer with adhesive being unchanged. </a:t>
            </a:r>
            <a:r>
              <a:rPr lang="en-US" sz="1600" u="sng" dirty="0" smtClean="0"/>
              <a:t> – No need to re-design the magnet</a:t>
            </a:r>
          </a:p>
          <a:p>
            <a:pPr lvl="1"/>
            <a:r>
              <a:rPr lang="en-US" sz="1600" dirty="0" smtClean="0"/>
              <a:t>2.2) Involving the insulation of LHC MQ (one layer with 37.5 µm tape ; one layer with 50 µm layer and a layer cross wrapped 65 µm thick with adhesive) for a total azimuthal thickness after curing of 110 µm . Preliminary result: </a:t>
            </a:r>
            <a:r>
              <a:rPr lang="en-US" sz="1600" u="sng" dirty="0" smtClean="0"/>
              <a:t>The coil lay-out can remain the same, spacers are modified; acceptable field quality but a disturbing -3.4 unit of b11</a:t>
            </a:r>
            <a:r>
              <a:rPr lang="en-US" sz="1600" dirty="0" smtClean="0"/>
              <a:t>.</a:t>
            </a:r>
            <a:r>
              <a:rPr lang="en-US" sz="1600" dirty="0" smtClean="0">
                <a:sym typeface="Wingdings" panose="05000000000000000000" pitchFamily="2" charset="2"/>
              </a:rPr>
              <a:t> Modified coil design.</a:t>
            </a:r>
            <a:endParaRPr lang="en-US" sz="1600" dirty="0" smtClean="0"/>
          </a:p>
          <a:p>
            <a:pPr lvl="1"/>
            <a:r>
              <a:rPr lang="en-US" sz="1600" dirty="0" smtClean="0"/>
              <a:t>2.3) Involving the insulation of LHC MD (The insulation azimuthal thickness  is 130 µm). The coil lay out will change (four  configurations under study) . Preliminary result: Far to be  satisfactory yet.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1556792"/>
            <a:ext cx="8352928" cy="4524315"/>
          </a:xfrm>
          <a:prstGeom prst="rect">
            <a:avLst/>
          </a:prstGeom>
          <a:noFill/>
        </p:spPr>
        <p:txBody>
          <a:bodyPr wrap="square" rtlCol="0">
            <a:spAutoFit/>
          </a:bodyPr>
          <a:lstStyle/>
          <a:p>
            <a:pPr marL="0" lvl="1" algn="just"/>
            <a:r>
              <a:rPr lang="en-US" sz="2400" u="sng" dirty="0" smtClean="0"/>
              <a:t>Quench Heaters</a:t>
            </a:r>
            <a:r>
              <a:rPr lang="en-US" sz="2400" dirty="0" smtClean="0"/>
              <a:t>. The quench simulation with Roxie were done considering the QH involved in LHC. Nevertheless this QH is not optimized for  the present D2 coil lay-out. INFN and ASG Superconductors will design a new QH.</a:t>
            </a:r>
          </a:p>
          <a:p>
            <a:pPr marL="0" lvl="1" algn="just"/>
            <a:endParaRPr lang="it-IT" sz="2400" dirty="0" smtClean="0"/>
          </a:p>
          <a:p>
            <a:pPr algn="just"/>
            <a:r>
              <a:rPr lang="en-US" sz="2400" u="sng" dirty="0" smtClean="0"/>
              <a:t>Coil wedges. </a:t>
            </a:r>
            <a:r>
              <a:rPr lang="en-US" sz="2400" dirty="0" smtClean="0"/>
              <a:t>The design has been performed considering the coil wedges made of insulated copper. Nevertheless the use of a composite (type G11) seems adequate as well with the advantage to have already in hand a deep knowledge of the coil mechanical properties based on SIS300 experience. CERN/INFN  should check possible issues related to the use of G11. If not INFN will perform again the mechanical analysis with this material (same geometry)</a:t>
            </a:r>
            <a:endParaRPr lang="en-US" sz="2400" dirty="0"/>
          </a:p>
        </p:txBody>
      </p:sp>
      <p:sp>
        <p:nvSpPr>
          <p:cNvPr id="3" name="TextBox 2"/>
          <p:cNvSpPr txBox="1"/>
          <p:nvPr/>
        </p:nvSpPr>
        <p:spPr>
          <a:xfrm>
            <a:off x="1691680" y="908720"/>
            <a:ext cx="5976664" cy="461665"/>
          </a:xfrm>
          <a:prstGeom prst="rect">
            <a:avLst/>
          </a:prstGeom>
          <a:noFill/>
        </p:spPr>
        <p:txBody>
          <a:bodyPr wrap="square" rtlCol="0">
            <a:spAutoFit/>
          </a:bodyPr>
          <a:lstStyle/>
          <a:p>
            <a:r>
              <a:rPr lang="en-US" sz="2400" dirty="0" smtClean="0"/>
              <a:t>QUENCH HEATERS AND COIL WEDGES</a:t>
            </a:r>
            <a:endParaRPr lang="en-US"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24744"/>
            <a:ext cx="7704856" cy="5632311"/>
          </a:xfrm>
          <a:prstGeom prst="rect">
            <a:avLst/>
          </a:prstGeom>
          <a:noFill/>
        </p:spPr>
        <p:txBody>
          <a:bodyPr wrap="square" rtlCol="0">
            <a:spAutoFit/>
          </a:bodyPr>
          <a:lstStyle/>
          <a:p>
            <a:pPr algn="ctr"/>
            <a:r>
              <a:rPr lang="en-US" sz="2800" dirty="0" smtClean="0"/>
              <a:t>CONCLUSIONS</a:t>
            </a:r>
          </a:p>
          <a:p>
            <a:pPr algn="just"/>
            <a:endParaRPr lang="en-US" sz="2000" dirty="0" smtClean="0"/>
          </a:p>
          <a:p>
            <a:pPr marL="182563" indent="-182563" algn="just">
              <a:buFont typeface="Arial" pitchFamily="34" charset="0"/>
              <a:buChar char="•"/>
            </a:pPr>
            <a:r>
              <a:rPr lang="en-US" sz="2400" dirty="0" smtClean="0"/>
              <a:t>The contract for short model construction is very close to start  at ASG Superconductors</a:t>
            </a:r>
          </a:p>
          <a:p>
            <a:pPr marL="182563" indent="-182563" algn="just"/>
            <a:endParaRPr lang="en-US" sz="2400" dirty="0" smtClean="0"/>
          </a:p>
          <a:p>
            <a:pPr marL="182563" indent="-182563" algn="just">
              <a:buFont typeface="Arial" pitchFamily="34" charset="0"/>
              <a:buChar char="•"/>
            </a:pPr>
            <a:r>
              <a:rPr lang="en-US" sz="2400" dirty="0" smtClean="0"/>
              <a:t>Kick-off meeting already held. Next meeting before Christmas. ASG Superconductors is supposed to present a detailed schedule</a:t>
            </a:r>
          </a:p>
          <a:p>
            <a:pPr marL="182563" indent="-182563" algn="just"/>
            <a:endParaRPr lang="en-US" sz="2400" dirty="0" smtClean="0"/>
          </a:p>
          <a:p>
            <a:pPr marL="182563" indent="-182563" algn="just">
              <a:buFont typeface="Arial" pitchFamily="34" charset="0"/>
              <a:buChar char="•"/>
            </a:pPr>
            <a:r>
              <a:rPr lang="en-US" sz="2400" dirty="0" smtClean="0"/>
              <a:t>INFN has ready the reference drawings  supported by FEA analysis </a:t>
            </a:r>
          </a:p>
          <a:p>
            <a:pPr marL="182563" indent="-182563" algn="just"/>
            <a:endParaRPr lang="en-US" sz="2400" dirty="0" smtClean="0"/>
          </a:p>
          <a:p>
            <a:pPr marL="182563" indent="-182563" algn="just">
              <a:buFont typeface="Arial" pitchFamily="34" charset="0"/>
              <a:buChar char="•"/>
            </a:pPr>
            <a:r>
              <a:rPr lang="en-US" sz="2400" dirty="0" smtClean="0"/>
              <a:t> Some doubts to be solved soon about coil insulation, quench heaters and </a:t>
            </a:r>
            <a:r>
              <a:rPr lang="en-US" sz="2400" dirty="0" err="1" smtClean="0"/>
              <a:t>coilwedges</a:t>
            </a:r>
            <a:endParaRPr lang="en-US" sz="2400" dirty="0" smtClean="0"/>
          </a:p>
          <a:p>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39552" y="836712"/>
            <a:ext cx="7848872" cy="830997"/>
          </a:xfrm>
          <a:prstGeom prst="rect">
            <a:avLst/>
          </a:prstGeom>
          <a:noFill/>
        </p:spPr>
        <p:txBody>
          <a:bodyPr wrap="square" rtlCol="0">
            <a:spAutoFit/>
          </a:bodyPr>
          <a:lstStyle/>
          <a:p>
            <a:pPr algn="ctr"/>
            <a:r>
              <a:rPr lang="it-IT" sz="2400" b="1" dirty="0"/>
              <a:t>New </a:t>
            </a:r>
            <a:r>
              <a:rPr lang="it-IT" sz="2400" b="1" dirty="0" smtClean="0"/>
              <a:t>agreements (under signature)  CERN-INFN for magnet constructions</a:t>
            </a:r>
            <a:endParaRPr lang="it-IT" sz="2400" b="1" dirty="0"/>
          </a:p>
        </p:txBody>
      </p:sp>
      <p:sp>
        <p:nvSpPr>
          <p:cNvPr id="3" name="Content Placeholder 2"/>
          <p:cNvSpPr txBox="1">
            <a:spLocks/>
          </p:cNvSpPr>
          <p:nvPr/>
        </p:nvSpPr>
        <p:spPr>
          <a:xfrm>
            <a:off x="539552" y="1700808"/>
            <a:ext cx="7920000" cy="4824536"/>
          </a:xfrm>
          <a:prstGeom prst="rect">
            <a:avLst/>
          </a:prstGeom>
          <a:solidFill>
            <a:schemeClr val="accent6">
              <a:lumMod val="40000"/>
              <a:lumOff val="60000"/>
            </a:schemeClr>
          </a:solidFill>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50000"/>
              </a:lnSpc>
            </a:pPr>
            <a:r>
              <a:rPr lang="en-GB" sz="2000" dirty="0" smtClean="0"/>
              <a:t>For D2 the agreement is finalised to the construction (in industry) of a short model (1.6 m) and a prototype (8 m).</a:t>
            </a:r>
          </a:p>
          <a:p>
            <a:pPr algn="just">
              <a:lnSpc>
                <a:spcPct val="150000"/>
              </a:lnSpc>
            </a:pPr>
            <a:r>
              <a:rPr lang="en-GB" sz="2000" dirty="0" smtClean="0"/>
              <a:t>The short model shall be delivered to CERN at the end of 2017 and  tested at CERN in a vertical cryostat.</a:t>
            </a:r>
          </a:p>
          <a:p>
            <a:pPr algn="just">
              <a:lnSpc>
                <a:spcPct val="150000"/>
              </a:lnSpc>
            </a:pPr>
            <a:r>
              <a:rPr lang="en-GB" sz="2000" dirty="0" smtClean="0"/>
              <a:t>The prototype shall be delivered at end of 2019, assembled in a cold mass with the correctors, and tested in a horizontal cryostat.</a:t>
            </a:r>
          </a:p>
          <a:p>
            <a:pPr algn="just">
              <a:lnSpc>
                <a:spcPct val="150000"/>
              </a:lnSpc>
            </a:pPr>
            <a:r>
              <a:rPr lang="en-GB" sz="2000" dirty="0" smtClean="0"/>
              <a:t>The involved INFN section is the Genova section.</a:t>
            </a:r>
          </a:p>
          <a:p>
            <a:pPr algn="just">
              <a:lnSpc>
                <a:spcPct val="150000"/>
              </a:lnSpc>
            </a:pPr>
            <a:r>
              <a:rPr lang="en-US" sz="2000" u="sng" dirty="0" smtClean="0"/>
              <a:t>On the basis of this agreement and subsequently </a:t>
            </a:r>
            <a:r>
              <a:rPr lang="en-US" sz="2000" u="sng" dirty="0"/>
              <a:t>to an  international tender, INFN has awarded to ASG Superconductors  the construction of the short model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980728"/>
            <a:ext cx="8173416" cy="5539978"/>
          </a:xfrm>
          <a:prstGeom prst="rect">
            <a:avLst/>
          </a:prstGeom>
          <a:noFill/>
        </p:spPr>
        <p:txBody>
          <a:bodyPr wrap="square" rtlCol="0">
            <a:spAutoFit/>
          </a:bodyPr>
          <a:lstStyle/>
          <a:p>
            <a:pPr algn="just"/>
            <a:endParaRPr lang="it-IT" dirty="0" smtClean="0">
              <a:latin typeface="Overpass"/>
            </a:endParaRPr>
          </a:p>
          <a:p>
            <a:pPr marL="285750" indent="-285750" algn="just">
              <a:buFont typeface="Arial" panose="020B0604020202020204" pitchFamily="34" charset="0"/>
              <a:buChar char="•"/>
            </a:pPr>
            <a:r>
              <a:rPr lang="en-US" dirty="0" smtClean="0">
                <a:latin typeface="Overpass"/>
              </a:rPr>
              <a:t>In the framework of the new agreement CERN-INFN the first step is the  procurement of a short model. The main aim of the model  (1.6 m long) is to verify the magnetic </a:t>
            </a:r>
            <a:r>
              <a:rPr lang="en-US" dirty="0" err="1" smtClean="0">
                <a:latin typeface="Overpass"/>
              </a:rPr>
              <a:t>feld</a:t>
            </a:r>
            <a:r>
              <a:rPr lang="en-US" dirty="0" smtClean="0">
                <a:latin typeface="Overpass"/>
              </a:rPr>
              <a:t> cross talk compensation with asymmetric  </a:t>
            </a:r>
            <a:r>
              <a:rPr lang="en-US" dirty="0" err="1" smtClean="0">
                <a:latin typeface="Overpass"/>
              </a:rPr>
              <a:t>specular</a:t>
            </a:r>
            <a:r>
              <a:rPr lang="en-US" dirty="0" smtClean="0">
                <a:latin typeface="Overpass"/>
              </a:rPr>
              <a:t> coils.</a:t>
            </a:r>
          </a:p>
          <a:p>
            <a:pPr algn="just"/>
            <a:endParaRPr lang="en-US" dirty="0" smtClean="0">
              <a:latin typeface="Overpass"/>
            </a:endParaRPr>
          </a:p>
          <a:p>
            <a:pPr marL="285750" indent="-285750" algn="just">
              <a:buFont typeface="Arial" panose="020B0604020202020204" pitchFamily="34" charset="0"/>
              <a:buChar char="•"/>
            </a:pPr>
            <a:r>
              <a:rPr lang="en-US" dirty="0" smtClean="0">
                <a:latin typeface="Overpass"/>
              </a:rPr>
              <a:t>On 2016 May 31</a:t>
            </a:r>
            <a:r>
              <a:rPr lang="en-US" baseline="30000" dirty="0" smtClean="0">
                <a:latin typeface="Overpass"/>
              </a:rPr>
              <a:t>th</a:t>
            </a:r>
            <a:r>
              <a:rPr lang="en-US" dirty="0" smtClean="0">
                <a:latin typeface="Overpass"/>
              </a:rPr>
              <a:t> the request for an offer were asked to the 4 companies qualified by CERN. The tender was of the type «</a:t>
            </a:r>
            <a:r>
              <a:rPr lang="en-US" i="1" dirty="0" smtClean="0">
                <a:latin typeface="Overpass"/>
              </a:rPr>
              <a:t>Best Quality/Price ratio</a:t>
            </a:r>
            <a:r>
              <a:rPr lang="en-US" dirty="0" smtClean="0">
                <a:latin typeface="Overpass"/>
              </a:rPr>
              <a:t>»</a:t>
            </a:r>
          </a:p>
          <a:p>
            <a:pPr algn="just"/>
            <a:endParaRPr lang="en-US" dirty="0" smtClean="0">
              <a:latin typeface="Overpass"/>
            </a:endParaRPr>
          </a:p>
          <a:p>
            <a:pPr marL="285750" indent="-285750" algn="just">
              <a:buFont typeface="Arial" panose="020B0604020202020204" pitchFamily="34" charset="0"/>
              <a:buChar char="•"/>
            </a:pPr>
            <a:r>
              <a:rPr lang="en-US" dirty="0" smtClean="0">
                <a:latin typeface="Overpass"/>
              </a:rPr>
              <a:t>Two offers were received on 2016 July 15</a:t>
            </a:r>
            <a:r>
              <a:rPr lang="en-US" baseline="30000" dirty="0" smtClean="0">
                <a:latin typeface="Overpass"/>
              </a:rPr>
              <a:t>th</a:t>
            </a:r>
          </a:p>
          <a:p>
            <a:pPr algn="just"/>
            <a:endParaRPr lang="en-US" baseline="30000" dirty="0" smtClean="0">
              <a:latin typeface="Overpass"/>
            </a:endParaRPr>
          </a:p>
          <a:p>
            <a:pPr marL="285750" indent="-285750" algn="just">
              <a:buFont typeface="Arial" panose="020B0604020202020204" pitchFamily="34" charset="0"/>
              <a:buChar char="•"/>
            </a:pPr>
            <a:r>
              <a:rPr lang="en-US" dirty="0" smtClean="0">
                <a:latin typeface="Overpass"/>
              </a:rPr>
              <a:t>The selecting board (3 persons) met on July 25</a:t>
            </a:r>
            <a:r>
              <a:rPr lang="en-US" baseline="30000" dirty="0" smtClean="0">
                <a:latin typeface="Overpass"/>
              </a:rPr>
              <a:t>th</a:t>
            </a:r>
            <a:r>
              <a:rPr lang="en-US" dirty="0" smtClean="0">
                <a:latin typeface="Overpass"/>
              </a:rPr>
              <a:t>  for technical evaluation and on July 26</a:t>
            </a:r>
            <a:r>
              <a:rPr lang="en-US" baseline="30000" dirty="0" smtClean="0">
                <a:latin typeface="Overpass"/>
              </a:rPr>
              <a:t>th</a:t>
            </a:r>
            <a:r>
              <a:rPr lang="en-US" dirty="0" smtClean="0">
                <a:latin typeface="Overpass"/>
              </a:rPr>
              <a:t> for opening the envelopes with economical offers. A company was selected.</a:t>
            </a:r>
          </a:p>
          <a:p>
            <a:pPr marL="285750" indent="-285750" algn="just">
              <a:buFont typeface="Arial" panose="020B0604020202020204" pitchFamily="34" charset="0"/>
              <a:buChar char="•"/>
            </a:pPr>
            <a:endParaRPr lang="en-US" dirty="0" smtClean="0">
              <a:latin typeface="Overpass"/>
            </a:endParaRPr>
          </a:p>
          <a:p>
            <a:pPr marL="285750" indent="-285750" algn="just">
              <a:buFont typeface="Arial" panose="020B0604020202020204" pitchFamily="34" charset="0"/>
              <a:buChar char="•"/>
            </a:pPr>
            <a:r>
              <a:rPr lang="en-US" dirty="0" smtClean="0">
                <a:latin typeface="Overpass"/>
              </a:rPr>
              <a:t>On Sept. 14</a:t>
            </a:r>
            <a:r>
              <a:rPr lang="en-US" baseline="30000" dirty="0" smtClean="0">
                <a:latin typeface="Overpass"/>
              </a:rPr>
              <a:t>th</a:t>
            </a:r>
            <a:r>
              <a:rPr lang="en-US" dirty="0" smtClean="0">
                <a:latin typeface="Overpass"/>
              </a:rPr>
              <a:t> the INFN </a:t>
            </a:r>
            <a:r>
              <a:rPr lang="en-US" dirty="0" err="1" smtClean="0">
                <a:latin typeface="Overpass"/>
              </a:rPr>
              <a:t>managment</a:t>
            </a:r>
            <a:r>
              <a:rPr lang="en-US" dirty="0" smtClean="0">
                <a:latin typeface="Overpass"/>
              </a:rPr>
              <a:t> approved the tender. ASG Superconductors to be awarded with the contract, which due to formal technicalities (ex. 35 days waiting time) can formally start within November. The expected delivery is 15 months from contract start. However on Oct. 21</a:t>
            </a:r>
            <a:r>
              <a:rPr lang="en-US" baseline="30000" dirty="0" smtClean="0">
                <a:latin typeface="Overpass"/>
              </a:rPr>
              <a:t>st</a:t>
            </a:r>
            <a:r>
              <a:rPr lang="en-US" dirty="0" smtClean="0">
                <a:latin typeface="Overpass"/>
              </a:rPr>
              <a:t> we hold the kick-off meeting.</a:t>
            </a:r>
            <a:endParaRPr lang="en-US" dirty="0">
              <a:latin typeface="Overpass"/>
            </a:endParaRPr>
          </a:p>
        </p:txBody>
      </p:sp>
      <p:sp>
        <p:nvSpPr>
          <p:cNvPr id="3" name="TextBox 2"/>
          <p:cNvSpPr txBox="1"/>
          <p:nvPr/>
        </p:nvSpPr>
        <p:spPr>
          <a:xfrm>
            <a:off x="1619672" y="692696"/>
            <a:ext cx="5976664" cy="461665"/>
          </a:xfrm>
          <a:prstGeom prst="rect">
            <a:avLst/>
          </a:prstGeom>
          <a:noFill/>
        </p:spPr>
        <p:txBody>
          <a:bodyPr wrap="square" rtlCol="0">
            <a:spAutoFit/>
          </a:bodyPr>
          <a:lstStyle/>
          <a:p>
            <a:r>
              <a:rPr lang="it-IT" sz="2400" b="1" dirty="0" smtClean="0"/>
              <a:t>Tender and contract to ASG Superconductors </a:t>
            </a:r>
            <a:endParaRPr lang="en-US" sz="2400" b="1" dirty="0"/>
          </a:p>
        </p:txBody>
      </p:sp>
    </p:spTree>
    <p:extLst>
      <p:ext uri="{BB962C8B-B14F-4D97-AF65-F5344CB8AC3E}">
        <p14:creationId xmlns="" xmlns:p14="http://schemas.microsoft.com/office/powerpoint/2010/main" val="2690448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26816" y="691753"/>
            <a:ext cx="4914303" cy="461665"/>
          </a:xfrm>
          <a:prstGeom prst="rect">
            <a:avLst/>
          </a:prstGeom>
          <a:noFill/>
        </p:spPr>
        <p:txBody>
          <a:bodyPr wrap="square" rtlCol="0">
            <a:spAutoFit/>
          </a:bodyPr>
          <a:lstStyle/>
          <a:p>
            <a:r>
              <a:rPr lang="en-US" sz="2400" b="1" dirty="0" smtClean="0"/>
              <a:t>Present cross section of the D2</a:t>
            </a:r>
            <a:endParaRPr lang="en-US" sz="2400" b="1" dirty="0"/>
          </a:p>
        </p:txBody>
      </p:sp>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331640" y="1340768"/>
            <a:ext cx="5904656" cy="5337827"/>
          </a:xfrm>
          <a:prstGeom prst="rect">
            <a:avLst/>
          </a:prstGeom>
        </p:spPr>
      </p:pic>
      <p:grpSp>
        <p:nvGrpSpPr>
          <p:cNvPr id="6" name="Group 5"/>
          <p:cNvGrpSpPr/>
          <p:nvPr/>
        </p:nvGrpSpPr>
        <p:grpSpPr>
          <a:xfrm>
            <a:off x="125760" y="1364744"/>
            <a:ext cx="3366120" cy="3200876"/>
            <a:chOff x="0" y="1995805"/>
            <a:chExt cx="3366120" cy="3200876"/>
          </a:xfrm>
        </p:grpSpPr>
        <p:sp>
          <p:nvSpPr>
            <p:cNvPr id="7" name="TextBox 6"/>
            <p:cNvSpPr txBox="1"/>
            <p:nvPr/>
          </p:nvSpPr>
          <p:spPr>
            <a:xfrm>
              <a:off x="0" y="1995805"/>
              <a:ext cx="1763688" cy="3200876"/>
            </a:xfrm>
            <a:prstGeom prst="rect">
              <a:avLst/>
            </a:prstGeom>
            <a:solidFill>
              <a:schemeClr val="accent6">
                <a:lumMod val="20000"/>
                <a:lumOff val="80000"/>
              </a:schemeClr>
            </a:solidFill>
          </p:spPr>
          <p:txBody>
            <a:bodyPr wrap="square" rtlCol="0">
              <a:spAutoFit/>
            </a:bodyPr>
            <a:lstStyle/>
            <a:p>
              <a:r>
                <a:rPr lang="en-US" dirty="0" smtClean="0">
                  <a:latin typeface="Calibri" panose="020F0502020204030204" pitchFamily="34" charset="0"/>
                </a:rPr>
                <a:t>Collars made of austenitic </a:t>
              </a:r>
              <a:r>
                <a:rPr lang="en-US" dirty="0">
                  <a:latin typeface="Calibri" panose="020F0502020204030204" pitchFamily="34" charset="0"/>
                </a:rPr>
                <a:t>steel. </a:t>
              </a:r>
              <a:r>
                <a:rPr lang="en-US" dirty="0" smtClean="0">
                  <a:latin typeface="Calibri" panose="020F0502020204030204" pitchFamily="34" charset="0"/>
                </a:rPr>
                <a:t>The nose allows </a:t>
              </a:r>
              <a:r>
                <a:rPr lang="en-US" dirty="0">
                  <a:latin typeface="Calibri" panose="020F0502020204030204" pitchFamily="34" charset="0"/>
                </a:rPr>
                <a:t>future coil modifications without changing the main collar structure </a:t>
              </a:r>
            </a:p>
            <a:p>
              <a:endParaRPr lang="en-US" sz="2000" dirty="0" smtClean="0">
                <a:latin typeface="Calibri" panose="020F0502020204030204" pitchFamily="34" charset="0"/>
              </a:endParaRPr>
            </a:p>
            <a:p>
              <a:endParaRPr lang="en-US" dirty="0" smtClean="0"/>
            </a:p>
          </p:txBody>
        </p:sp>
        <p:cxnSp>
          <p:nvCxnSpPr>
            <p:cNvPr id="8" name="Straight Arrow Connector 7"/>
            <p:cNvCxnSpPr/>
            <p:nvPr/>
          </p:nvCxnSpPr>
          <p:spPr>
            <a:xfrm>
              <a:off x="1781944" y="2348880"/>
              <a:ext cx="1584176" cy="256631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5076056" y="922586"/>
            <a:ext cx="3894182" cy="3264018"/>
            <a:chOff x="-1842628" y="1680190"/>
            <a:chExt cx="3894182" cy="3264018"/>
          </a:xfrm>
        </p:grpSpPr>
        <p:sp>
          <p:nvSpPr>
            <p:cNvPr id="10" name="TextBox 9"/>
            <p:cNvSpPr txBox="1"/>
            <p:nvPr/>
          </p:nvSpPr>
          <p:spPr>
            <a:xfrm>
              <a:off x="287866" y="1680190"/>
              <a:ext cx="1763688" cy="2862322"/>
            </a:xfrm>
            <a:prstGeom prst="rect">
              <a:avLst/>
            </a:prstGeom>
            <a:solidFill>
              <a:schemeClr val="accent6">
                <a:lumMod val="20000"/>
                <a:lumOff val="80000"/>
              </a:schemeClr>
            </a:solidFill>
          </p:spPr>
          <p:txBody>
            <a:bodyPr wrap="square" rtlCol="0">
              <a:spAutoFit/>
            </a:bodyPr>
            <a:lstStyle/>
            <a:p>
              <a:r>
                <a:rPr lang="en-US" dirty="0" smtClean="0">
                  <a:latin typeface="Calibri" panose="020F0502020204030204" pitchFamily="34" charset="0"/>
                </a:rPr>
                <a:t>Aluminum alloy sleeve  6061-T6 or 7075-T6  made of  short elements 50-100 mm. At room temperature the gap with collared coils is 0.2 mm</a:t>
              </a:r>
              <a:endParaRPr lang="en-US" dirty="0">
                <a:latin typeface="Calibri" panose="020F0502020204030204" pitchFamily="34" charset="0"/>
              </a:endParaRPr>
            </a:p>
          </p:txBody>
        </p:sp>
        <p:cxnSp>
          <p:nvCxnSpPr>
            <p:cNvPr id="11" name="Straight Arrow Connector 10"/>
            <p:cNvCxnSpPr/>
            <p:nvPr/>
          </p:nvCxnSpPr>
          <p:spPr>
            <a:xfrm flipH="1">
              <a:off x="-1842628" y="2708920"/>
              <a:ext cx="2130494" cy="22352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4067944" y="4455872"/>
            <a:ext cx="4902293" cy="707886"/>
            <a:chOff x="4337720" y="4831420"/>
            <a:chExt cx="4902293" cy="707886"/>
          </a:xfrm>
        </p:grpSpPr>
        <p:grpSp>
          <p:nvGrpSpPr>
            <p:cNvPr id="13" name="Group 12"/>
            <p:cNvGrpSpPr/>
            <p:nvPr/>
          </p:nvGrpSpPr>
          <p:grpSpPr>
            <a:xfrm>
              <a:off x="4795050" y="4831420"/>
              <a:ext cx="4444963" cy="707886"/>
              <a:chOff x="4471522" y="1375036"/>
              <a:chExt cx="4444963" cy="707886"/>
            </a:xfrm>
          </p:grpSpPr>
          <p:sp>
            <p:nvSpPr>
              <p:cNvPr id="15" name="TextBox 14"/>
              <p:cNvSpPr txBox="1"/>
              <p:nvPr/>
            </p:nvSpPr>
            <p:spPr>
              <a:xfrm>
                <a:off x="7182543" y="1375036"/>
                <a:ext cx="1733942" cy="707886"/>
              </a:xfrm>
              <a:prstGeom prst="rect">
                <a:avLst/>
              </a:prstGeom>
              <a:solidFill>
                <a:schemeClr val="accent6">
                  <a:lumMod val="20000"/>
                  <a:lumOff val="80000"/>
                </a:schemeClr>
              </a:solidFill>
            </p:spPr>
            <p:txBody>
              <a:bodyPr wrap="square" rtlCol="0">
                <a:spAutoFit/>
              </a:bodyPr>
              <a:lstStyle/>
              <a:p>
                <a:r>
                  <a:rPr lang="en-US" sz="2000" dirty="0" smtClean="0">
                    <a:latin typeface="Calibri" panose="020F0502020204030204" pitchFamily="34" charset="0"/>
                  </a:rPr>
                  <a:t>Asymmetric specular coils</a:t>
                </a:r>
                <a:endParaRPr lang="en-US" sz="2000" dirty="0">
                  <a:latin typeface="Calibri" panose="020F0502020204030204" pitchFamily="34" charset="0"/>
                </a:endParaRPr>
              </a:p>
            </p:txBody>
          </p:sp>
          <p:cxnSp>
            <p:nvCxnSpPr>
              <p:cNvPr id="16" name="Straight Arrow Connector 15"/>
              <p:cNvCxnSpPr/>
              <p:nvPr/>
            </p:nvCxnSpPr>
            <p:spPr>
              <a:xfrm flipH="1" flipV="1">
                <a:off x="4471522" y="1910735"/>
                <a:ext cx="2681276" cy="17218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14" name="Straight Arrow Connector 13"/>
            <p:cNvCxnSpPr/>
            <p:nvPr/>
          </p:nvCxnSpPr>
          <p:spPr>
            <a:xfrm flipH="1" flipV="1">
              <a:off x="4337720" y="5100692"/>
              <a:ext cx="3168352" cy="36004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Group 14"/>
          <p:cNvGrpSpPr/>
          <p:nvPr/>
        </p:nvGrpSpPr>
        <p:grpSpPr>
          <a:xfrm>
            <a:off x="71" y="5934669"/>
            <a:ext cx="4211889" cy="707886"/>
            <a:chOff x="0" y="1988840"/>
            <a:chExt cx="4211889" cy="707886"/>
          </a:xfrm>
        </p:grpSpPr>
        <p:sp>
          <p:nvSpPr>
            <p:cNvPr id="21" name="TextBox 20"/>
            <p:cNvSpPr txBox="1"/>
            <p:nvPr/>
          </p:nvSpPr>
          <p:spPr>
            <a:xfrm>
              <a:off x="0" y="1988840"/>
              <a:ext cx="2411760" cy="707886"/>
            </a:xfrm>
            <a:prstGeom prst="rect">
              <a:avLst/>
            </a:prstGeom>
            <a:solidFill>
              <a:schemeClr val="accent6">
                <a:lumMod val="20000"/>
                <a:lumOff val="80000"/>
              </a:schemeClr>
            </a:solidFill>
          </p:spPr>
          <p:txBody>
            <a:bodyPr wrap="square" rtlCol="0">
              <a:spAutoFit/>
            </a:bodyPr>
            <a:lstStyle/>
            <a:p>
              <a:r>
                <a:rPr lang="en-US" sz="2000" dirty="0" smtClean="0">
                  <a:latin typeface="Calibri" panose="020F0502020204030204" pitchFamily="34" charset="0"/>
                </a:rPr>
                <a:t>Clamps and  welded stiffening bars </a:t>
              </a:r>
              <a:endParaRPr lang="en-US" sz="2000" dirty="0">
                <a:latin typeface="Calibri" panose="020F0502020204030204" pitchFamily="34" charset="0"/>
              </a:endParaRPr>
            </a:p>
          </p:txBody>
        </p:sp>
        <p:cxnSp>
          <p:nvCxnSpPr>
            <p:cNvPr id="22" name="Straight Arrow Connector 21"/>
            <p:cNvCxnSpPr/>
            <p:nvPr/>
          </p:nvCxnSpPr>
          <p:spPr>
            <a:xfrm flipV="1">
              <a:off x="1907704" y="2348880"/>
              <a:ext cx="2304185" cy="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5652119" y="3918812"/>
            <a:ext cx="3318118" cy="806332"/>
            <a:chOff x="4568351" y="5321054"/>
            <a:chExt cx="2667945" cy="806332"/>
          </a:xfrm>
        </p:grpSpPr>
        <p:sp>
          <p:nvSpPr>
            <p:cNvPr id="24" name="TextBox 23"/>
            <p:cNvSpPr txBox="1"/>
            <p:nvPr/>
          </p:nvSpPr>
          <p:spPr>
            <a:xfrm>
              <a:off x="5842114" y="5321054"/>
              <a:ext cx="1394182" cy="400110"/>
            </a:xfrm>
            <a:prstGeom prst="rect">
              <a:avLst/>
            </a:prstGeom>
            <a:solidFill>
              <a:schemeClr val="accent6">
                <a:lumMod val="20000"/>
                <a:lumOff val="80000"/>
              </a:schemeClr>
            </a:solidFill>
          </p:spPr>
          <p:txBody>
            <a:bodyPr wrap="square" rtlCol="0">
              <a:spAutoFit/>
            </a:bodyPr>
            <a:lstStyle/>
            <a:p>
              <a:r>
                <a:rPr lang="en-US" sz="2000" dirty="0" smtClean="0">
                  <a:latin typeface="Calibri" panose="020F0502020204030204" pitchFamily="34" charset="0"/>
                </a:rPr>
                <a:t>Iron yoke</a:t>
              </a:r>
              <a:endParaRPr lang="en-US" sz="2000" dirty="0">
                <a:latin typeface="Calibri" panose="020F0502020204030204" pitchFamily="34" charset="0"/>
              </a:endParaRPr>
            </a:p>
          </p:txBody>
        </p:sp>
        <p:cxnSp>
          <p:nvCxnSpPr>
            <p:cNvPr id="25" name="Straight Arrow Connector 24"/>
            <p:cNvCxnSpPr/>
            <p:nvPr/>
          </p:nvCxnSpPr>
          <p:spPr>
            <a:xfrm flipH="1">
              <a:off x="4568351" y="5588842"/>
              <a:ext cx="1249846" cy="53854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4283968" y="5243558"/>
            <a:ext cx="4686523" cy="995831"/>
            <a:chOff x="4283968" y="5243558"/>
            <a:chExt cx="4686523" cy="995831"/>
          </a:xfrm>
        </p:grpSpPr>
        <p:grpSp>
          <p:nvGrpSpPr>
            <p:cNvPr id="38" name="Group 37"/>
            <p:cNvGrpSpPr/>
            <p:nvPr/>
          </p:nvGrpSpPr>
          <p:grpSpPr>
            <a:xfrm>
              <a:off x="5508103" y="5445224"/>
              <a:ext cx="3462388" cy="794165"/>
              <a:chOff x="4452350" y="5234775"/>
              <a:chExt cx="2783946" cy="794165"/>
            </a:xfrm>
          </p:grpSpPr>
          <p:sp>
            <p:nvSpPr>
              <p:cNvPr id="39" name="TextBox 38"/>
              <p:cNvSpPr txBox="1"/>
              <p:nvPr/>
            </p:nvSpPr>
            <p:spPr>
              <a:xfrm>
                <a:off x="5842114" y="5321054"/>
                <a:ext cx="1394182" cy="707886"/>
              </a:xfrm>
              <a:prstGeom prst="rect">
                <a:avLst/>
              </a:prstGeom>
              <a:solidFill>
                <a:schemeClr val="accent6">
                  <a:lumMod val="20000"/>
                  <a:lumOff val="80000"/>
                </a:schemeClr>
              </a:solidFill>
            </p:spPr>
            <p:txBody>
              <a:bodyPr wrap="square" rtlCol="0">
                <a:spAutoFit/>
              </a:bodyPr>
              <a:lstStyle/>
              <a:p>
                <a:r>
                  <a:rPr lang="en-US" sz="2000" dirty="0" smtClean="0">
                    <a:latin typeface="Calibri" panose="020F0502020204030204" pitchFamily="34" charset="0"/>
                  </a:rPr>
                  <a:t>Longitudinal tie rods</a:t>
                </a:r>
                <a:endParaRPr lang="en-US" sz="2000" dirty="0">
                  <a:latin typeface="Calibri" panose="020F0502020204030204" pitchFamily="34" charset="0"/>
                </a:endParaRPr>
              </a:p>
            </p:txBody>
          </p:sp>
          <p:cxnSp>
            <p:nvCxnSpPr>
              <p:cNvPr id="40" name="Straight Arrow Connector 39"/>
              <p:cNvCxnSpPr/>
              <p:nvPr/>
            </p:nvCxnSpPr>
            <p:spPr>
              <a:xfrm flipH="1" flipV="1">
                <a:off x="4452350" y="5234775"/>
                <a:ext cx="1365848" cy="35406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42" name="Straight Arrow Connector 41"/>
            <p:cNvCxnSpPr/>
            <p:nvPr/>
          </p:nvCxnSpPr>
          <p:spPr>
            <a:xfrm flipH="1" flipV="1">
              <a:off x="4283968" y="5243558"/>
              <a:ext cx="2952582" cy="84973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0.70"/>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1000" fill="hold"/>
                                        <p:tgtEl>
                                          <p:spTgt spid="20"/>
                                        </p:tgtEl>
                                        <p:attrNameLst>
                                          <p:attrName>ppt_w</p:attrName>
                                        </p:attrNameLst>
                                      </p:cBhvr>
                                      <p:tavLst>
                                        <p:tav tm="0">
                                          <p:val>
                                            <p:strVal val="#ppt_w*0.70"/>
                                          </p:val>
                                        </p:tav>
                                        <p:tav tm="100000">
                                          <p:val>
                                            <p:strVal val="#ppt_w"/>
                                          </p:val>
                                        </p:tav>
                                      </p:tavLst>
                                    </p:anim>
                                    <p:anim calcmode="lin" valueType="num">
                                      <p:cBhvr>
                                        <p:cTn id="15" dur="1000" fill="hold"/>
                                        <p:tgtEl>
                                          <p:spTgt spid="20"/>
                                        </p:tgtEl>
                                        <p:attrNameLst>
                                          <p:attrName>ppt_h</p:attrName>
                                        </p:attrNameLst>
                                      </p:cBhvr>
                                      <p:tavLst>
                                        <p:tav tm="0">
                                          <p:val>
                                            <p:strVal val="#ppt_h"/>
                                          </p:val>
                                        </p:tav>
                                        <p:tav tm="100000">
                                          <p:val>
                                            <p:strVal val="#ppt_h"/>
                                          </p:val>
                                        </p:tav>
                                      </p:tavLst>
                                    </p:anim>
                                    <p:animEffect transition="in" filter="fade">
                                      <p:cBhvr>
                                        <p:cTn id="16" dur="10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ppt_w</p:attrName>
                                        </p:attrNameLst>
                                      </p:cBhvr>
                                      <p:tavLst>
                                        <p:tav tm="0">
                                          <p:val>
                                            <p:strVal val="#ppt_w*0.70"/>
                                          </p:val>
                                        </p:tav>
                                        <p:tav tm="100000">
                                          <p:val>
                                            <p:strVal val="#ppt_w"/>
                                          </p:val>
                                        </p:tav>
                                      </p:tavLst>
                                    </p:anim>
                                    <p:anim calcmode="lin" valueType="num">
                                      <p:cBhvr>
                                        <p:cTn id="22" dur="1000" fill="hold"/>
                                        <p:tgtEl>
                                          <p:spTgt spid="9"/>
                                        </p:tgtEl>
                                        <p:attrNameLst>
                                          <p:attrName>ppt_h</p:attrName>
                                        </p:attrNameLst>
                                      </p:cBhvr>
                                      <p:tavLst>
                                        <p:tav tm="0">
                                          <p:val>
                                            <p:strVal val="#ppt_h"/>
                                          </p:val>
                                        </p:tav>
                                        <p:tav tm="100000">
                                          <p:val>
                                            <p:strVal val="#ppt_h"/>
                                          </p:val>
                                        </p:tav>
                                      </p:tavLst>
                                    </p:anim>
                                    <p:animEffect transition="in" filter="fade">
                                      <p:cBhvr>
                                        <p:cTn id="23" dur="10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ppt_w</p:attrName>
                                        </p:attrNameLst>
                                      </p:cBhvr>
                                      <p:tavLst>
                                        <p:tav tm="0">
                                          <p:val>
                                            <p:strVal val="#ppt_w*0.70"/>
                                          </p:val>
                                        </p:tav>
                                        <p:tav tm="100000">
                                          <p:val>
                                            <p:strVal val="#ppt_w"/>
                                          </p:val>
                                        </p:tav>
                                      </p:tavLst>
                                    </p:anim>
                                    <p:anim calcmode="lin" valueType="num">
                                      <p:cBhvr>
                                        <p:cTn id="29" dur="1000" fill="hold"/>
                                        <p:tgtEl>
                                          <p:spTgt spid="6"/>
                                        </p:tgtEl>
                                        <p:attrNameLst>
                                          <p:attrName>ppt_h</p:attrName>
                                        </p:attrNameLst>
                                      </p:cBhvr>
                                      <p:tavLst>
                                        <p:tav tm="0">
                                          <p:val>
                                            <p:strVal val="#ppt_h"/>
                                          </p:val>
                                        </p:tav>
                                        <p:tav tm="100000">
                                          <p:val>
                                            <p:strVal val="#ppt_h"/>
                                          </p:val>
                                        </p:tav>
                                      </p:tavLst>
                                    </p:anim>
                                    <p:animEffect transition="in" filter="fade">
                                      <p:cBhvr>
                                        <p:cTn id="30" dur="10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1000" fill="hold"/>
                                        <p:tgtEl>
                                          <p:spTgt spid="23"/>
                                        </p:tgtEl>
                                        <p:attrNameLst>
                                          <p:attrName>ppt_w</p:attrName>
                                        </p:attrNameLst>
                                      </p:cBhvr>
                                      <p:tavLst>
                                        <p:tav tm="0">
                                          <p:val>
                                            <p:strVal val="#ppt_w*0.70"/>
                                          </p:val>
                                        </p:tav>
                                        <p:tav tm="100000">
                                          <p:val>
                                            <p:strVal val="#ppt_w"/>
                                          </p:val>
                                        </p:tav>
                                      </p:tavLst>
                                    </p:anim>
                                    <p:anim calcmode="lin" valueType="num">
                                      <p:cBhvr>
                                        <p:cTn id="36" dur="1000" fill="hold"/>
                                        <p:tgtEl>
                                          <p:spTgt spid="23"/>
                                        </p:tgtEl>
                                        <p:attrNameLst>
                                          <p:attrName>ppt_h</p:attrName>
                                        </p:attrNameLst>
                                      </p:cBhvr>
                                      <p:tavLst>
                                        <p:tav tm="0">
                                          <p:val>
                                            <p:strVal val="#ppt_h"/>
                                          </p:val>
                                        </p:tav>
                                        <p:tav tm="100000">
                                          <p:val>
                                            <p:strVal val="#ppt_h"/>
                                          </p:val>
                                        </p:tav>
                                      </p:tavLst>
                                    </p:anim>
                                    <p:animEffect transition="in" filter="fade">
                                      <p:cBhvr>
                                        <p:cTn id="37" dur="1000"/>
                                        <p:tgtEl>
                                          <p:spTgt spid="23"/>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blinds(horizontal)">
                                      <p:cBhvr>
                                        <p:cTn id="4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cstate="print">
            <a:extLst>
              <a:ext uri="{28A0092B-C50C-407E-A947-70E740481C1C}">
                <a14:useLocalDpi xmlns="" xmlns:a14="http://schemas.microsoft.com/office/drawing/2010/main" val="0"/>
              </a:ext>
            </a:extLst>
          </a:blip>
          <a:srcRect l="22132" t="33065" r="21280" b="33468"/>
          <a:stretch/>
        </p:blipFill>
        <p:spPr>
          <a:xfrm>
            <a:off x="755576" y="1916832"/>
            <a:ext cx="7704856" cy="4536504"/>
          </a:xfrm>
          <a:prstGeom prst="rect">
            <a:avLst/>
          </a:prstGeom>
        </p:spPr>
      </p:pic>
      <p:sp>
        <p:nvSpPr>
          <p:cNvPr id="3" name="TextBox 2"/>
          <p:cNvSpPr txBox="1"/>
          <p:nvPr/>
        </p:nvSpPr>
        <p:spPr>
          <a:xfrm>
            <a:off x="467544" y="980728"/>
            <a:ext cx="8208912" cy="830997"/>
          </a:xfrm>
          <a:prstGeom prst="rect">
            <a:avLst/>
          </a:prstGeom>
          <a:noFill/>
        </p:spPr>
        <p:txBody>
          <a:bodyPr wrap="square" rtlCol="0">
            <a:spAutoFit/>
          </a:bodyPr>
          <a:lstStyle/>
          <a:p>
            <a:pPr algn="ctr"/>
            <a:r>
              <a:rPr lang="en-US" sz="2400" b="1" dirty="0" smtClean="0"/>
              <a:t>Detail of the collared coil cross section. </a:t>
            </a:r>
            <a:endParaRPr lang="en-US" sz="2400" b="1" dirty="0"/>
          </a:p>
          <a:p>
            <a:pPr algn="ctr"/>
            <a:r>
              <a:rPr lang="en-US" sz="2400" b="1" dirty="0" smtClean="0"/>
              <a:t>The role of the Al sleeves</a:t>
            </a:r>
            <a:endParaRPr lang="en-US" sz="24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09423" y="1012666"/>
            <a:ext cx="5040560" cy="461665"/>
          </a:xfrm>
          <a:prstGeom prst="rect">
            <a:avLst/>
          </a:prstGeom>
          <a:noFill/>
        </p:spPr>
        <p:txBody>
          <a:bodyPr wrap="square" rtlCol="0">
            <a:spAutoFit/>
          </a:bodyPr>
          <a:lstStyle/>
          <a:p>
            <a:r>
              <a:rPr lang="en-US" sz="2400" b="1" dirty="0" smtClean="0"/>
              <a:t>Field quality and construction phases </a:t>
            </a:r>
            <a:endParaRPr lang="en-US" sz="2400" b="1" dirty="0"/>
          </a:p>
        </p:txBody>
      </p:sp>
      <p:pic>
        <p:nvPicPr>
          <p:cNvPr id="4"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7438" t="13111" r="14450" b="3808"/>
          <a:stretch/>
        </p:blipFill>
        <p:spPr bwMode="auto">
          <a:xfrm>
            <a:off x="251520" y="1412776"/>
            <a:ext cx="5386787" cy="52776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638307" y="1556792"/>
            <a:ext cx="3110157" cy="5078313"/>
          </a:xfrm>
          <a:prstGeom prst="rect">
            <a:avLst/>
          </a:prstGeom>
          <a:noFill/>
        </p:spPr>
        <p:txBody>
          <a:bodyPr wrap="square" rtlCol="0">
            <a:spAutoFit/>
          </a:bodyPr>
          <a:lstStyle/>
          <a:p>
            <a:pPr lvl="0"/>
            <a:r>
              <a:rPr lang="en-US" b="1" dirty="0"/>
              <a:t>Magnetic measurements at room temperature</a:t>
            </a:r>
            <a:r>
              <a:rPr lang="en-US" dirty="0"/>
              <a:t>. The measurement of the room temperature multipoles in three stages: </a:t>
            </a:r>
            <a:endParaRPr lang="en-US" dirty="0" smtClean="0"/>
          </a:p>
          <a:p>
            <a:pPr marL="400050" lvl="0" indent="-400050">
              <a:buAutoNum type="romanLcParenBoth"/>
            </a:pPr>
            <a:r>
              <a:rPr lang="en-US" dirty="0" smtClean="0"/>
              <a:t>collared </a:t>
            </a:r>
            <a:r>
              <a:rPr lang="en-US" dirty="0"/>
              <a:t>coil</a:t>
            </a:r>
            <a:r>
              <a:rPr lang="en-US" dirty="0" smtClean="0"/>
              <a:t>,</a:t>
            </a:r>
          </a:p>
          <a:p>
            <a:pPr marL="400050" lvl="0" indent="-400050">
              <a:buAutoNum type="romanLcParenBoth"/>
            </a:pPr>
            <a:r>
              <a:rPr lang="en-US" dirty="0" smtClean="0"/>
              <a:t> </a:t>
            </a:r>
            <a:r>
              <a:rPr lang="en-US" dirty="0"/>
              <a:t>collared coils in the Al sleeve, and </a:t>
            </a:r>
            <a:endParaRPr lang="en-US" dirty="0" smtClean="0"/>
          </a:p>
          <a:p>
            <a:pPr marL="400050" lvl="0" indent="-400050">
              <a:buAutoNum type="romanLcParenBoth"/>
            </a:pPr>
            <a:r>
              <a:rPr lang="en-US" dirty="0" smtClean="0"/>
              <a:t> </a:t>
            </a:r>
            <a:r>
              <a:rPr lang="en-US" dirty="0"/>
              <a:t>final assembly in the iron yoke. </a:t>
            </a:r>
            <a:endParaRPr lang="en-US" dirty="0" smtClean="0"/>
          </a:p>
          <a:p>
            <a:pPr lvl="0"/>
            <a:endParaRPr lang="en-US" dirty="0"/>
          </a:p>
          <a:p>
            <a:pPr lvl="0"/>
            <a:r>
              <a:rPr lang="en-US" dirty="0" smtClean="0"/>
              <a:t>They </a:t>
            </a:r>
            <a:r>
              <a:rPr lang="en-US" dirty="0"/>
              <a:t>will be jointly </a:t>
            </a:r>
            <a:r>
              <a:rPr lang="en-US" dirty="0" err="1"/>
              <a:t>analysed</a:t>
            </a:r>
            <a:r>
              <a:rPr lang="en-US" dirty="0"/>
              <a:t> by INFN and by the contractor to validate the final assembly. These measurements need a stainless steel tube to be temporary installed in both apertures</a:t>
            </a:r>
            <a:r>
              <a:rPr lang="en-US" dirty="0" smtClean="0"/>
              <a: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672" y="783710"/>
            <a:ext cx="5760640" cy="461665"/>
          </a:xfrm>
          <a:prstGeom prst="rect">
            <a:avLst/>
          </a:prstGeom>
          <a:noFill/>
        </p:spPr>
        <p:txBody>
          <a:bodyPr wrap="square" rtlCol="0">
            <a:spAutoFit/>
          </a:bodyPr>
          <a:lstStyle/>
          <a:p>
            <a:r>
              <a:rPr lang="en-US" sz="2400" b="1" dirty="0" smtClean="0"/>
              <a:t>Main Characteristics of the short model</a:t>
            </a:r>
            <a:endParaRPr lang="en-US" sz="2400" b="1" dirty="0"/>
          </a:p>
        </p:txBody>
      </p:sp>
      <p:graphicFrame>
        <p:nvGraphicFramePr>
          <p:cNvPr id="4" name="Table 3"/>
          <p:cNvGraphicFramePr>
            <a:graphicFrameLocks noGrp="1"/>
          </p:cNvGraphicFramePr>
          <p:nvPr>
            <p:extLst>
              <p:ext uri="{D42A27DB-BD31-4B8C-83A1-F6EECF244321}">
                <p14:modId xmlns="" xmlns:p14="http://schemas.microsoft.com/office/powerpoint/2010/main" val="4257061909"/>
              </p:ext>
            </p:extLst>
          </p:nvPr>
        </p:nvGraphicFramePr>
        <p:xfrm>
          <a:off x="323528" y="1484784"/>
          <a:ext cx="4464495" cy="5158871"/>
        </p:xfrm>
        <a:graphic>
          <a:graphicData uri="http://schemas.openxmlformats.org/drawingml/2006/table">
            <a:tbl>
              <a:tblPr firstRow="1" firstCol="1" bandRow="1">
                <a:tableStyleId>{5C22544A-7EE6-4342-B048-85BDC9FD1C3A}</a:tableStyleId>
              </a:tblPr>
              <a:tblGrid>
                <a:gridCol w="2950168"/>
                <a:gridCol w="794247"/>
                <a:gridCol w="720080"/>
              </a:tblGrid>
              <a:tr h="276009">
                <a:tc>
                  <a:txBody>
                    <a:bodyPr/>
                    <a:lstStyle/>
                    <a:p>
                      <a:pPr>
                        <a:lnSpc>
                          <a:spcPct val="115000"/>
                        </a:lnSpc>
                        <a:spcBef>
                          <a:spcPts val="100"/>
                        </a:spcBef>
                        <a:spcAft>
                          <a:spcPts val="100"/>
                        </a:spcAft>
                      </a:pPr>
                      <a:r>
                        <a:rPr lang="en-GB" sz="1100" kern="1400" dirty="0" smtClean="0">
                          <a:effectLst/>
                        </a:rPr>
                        <a:t>Parameter</a:t>
                      </a:r>
                      <a:endParaRPr lang="en-US" sz="1100" kern="1400" dirty="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smtClean="0">
                          <a:solidFill>
                            <a:schemeClr val="tx1"/>
                          </a:solidFill>
                          <a:effectLst/>
                        </a:rPr>
                        <a:t>Unit</a:t>
                      </a:r>
                      <a:endParaRPr lang="en-US" sz="1100" b="1" kern="1400" dirty="0">
                        <a:solidFill>
                          <a:schemeClr val="tx1"/>
                        </a:solidFill>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smtClean="0">
                          <a:solidFill>
                            <a:schemeClr val="tx1"/>
                          </a:solidFill>
                          <a:effectLst/>
                        </a:rPr>
                        <a:t>Value</a:t>
                      </a:r>
                      <a:endParaRPr lang="en-US" sz="1100" b="1" kern="1400" dirty="0">
                        <a:solidFill>
                          <a:schemeClr val="tx1"/>
                        </a:solidFill>
                        <a:effectLst/>
                        <a:latin typeface="Calibri"/>
                        <a:ea typeface="Times New Roman"/>
                        <a:cs typeface="Times New Roman"/>
                      </a:endParaRPr>
                    </a:p>
                  </a:txBody>
                  <a:tcPr marL="68580" marR="68580" marT="0" marB="0">
                    <a:solidFill>
                      <a:schemeClr val="bg1">
                        <a:lumMod val="95000"/>
                      </a:schemeClr>
                    </a:solidFill>
                  </a:tcPr>
                </a:tc>
              </a:tr>
              <a:tr h="237170">
                <a:tc>
                  <a:txBody>
                    <a:bodyPr/>
                    <a:lstStyle/>
                    <a:p>
                      <a:pPr>
                        <a:lnSpc>
                          <a:spcPct val="115000"/>
                        </a:lnSpc>
                        <a:spcBef>
                          <a:spcPts val="100"/>
                        </a:spcBef>
                        <a:spcAft>
                          <a:spcPts val="100"/>
                        </a:spcAft>
                      </a:pPr>
                      <a:r>
                        <a:rPr lang="en-GB" sz="1100" kern="1400" dirty="0">
                          <a:effectLst/>
                        </a:rPr>
                        <a:t>Bore field</a:t>
                      </a:r>
                      <a:endParaRPr lang="en-US" sz="1100" kern="1400" dirty="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dirty="0">
                          <a:solidFill>
                            <a:schemeClr val="tx1"/>
                          </a:solidFill>
                          <a:effectLst/>
                        </a:rPr>
                        <a:t>T</a:t>
                      </a:r>
                      <a:endParaRPr lang="en-US" sz="1100" b="1" kern="1400" dirty="0">
                        <a:solidFill>
                          <a:schemeClr val="tx1"/>
                        </a:solidFill>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a:solidFill>
                            <a:schemeClr val="tx1"/>
                          </a:solidFill>
                          <a:effectLst/>
                        </a:rPr>
                        <a:t>4.5</a:t>
                      </a:r>
                      <a:endParaRPr lang="en-US" sz="1100" b="1" kern="1400" dirty="0">
                        <a:solidFill>
                          <a:schemeClr val="tx1"/>
                        </a:solidFill>
                        <a:effectLst/>
                        <a:latin typeface="Calibri"/>
                        <a:ea typeface="Times New Roman"/>
                        <a:cs typeface="Times New Roman"/>
                      </a:endParaRPr>
                    </a:p>
                  </a:txBody>
                  <a:tcPr marL="68580" marR="68580" marT="0" marB="0">
                    <a:solidFill>
                      <a:schemeClr val="bg1">
                        <a:lumMod val="95000"/>
                      </a:schemeClr>
                    </a:solidFill>
                  </a:tcPr>
                </a:tc>
              </a:tr>
              <a:tr h="237170">
                <a:tc>
                  <a:txBody>
                    <a:bodyPr/>
                    <a:lstStyle/>
                    <a:p>
                      <a:pPr>
                        <a:lnSpc>
                          <a:spcPct val="115000"/>
                        </a:lnSpc>
                        <a:spcBef>
                          <a:spcPts val="100"/>
                        </a:spcBef>
                        <a:spcAft>
                          <a:spcPts val="100"/>
                        </a:spcAft>
                      </a:pPr>
                      <a:r>
                        <a:rPr lang="en-GB" sz="1100" kern="1400" dirty="0">
                          <a:effectLst/>
                        </a:rPr>
                        <a:t>Peak field</a:t>
                      </a:r>
                      <a:endParaRPr lang="en-US" sz="1100" kern="1400" dirty="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dirty="0">
                          <a:effectLst/>
                        </a:rPr>
                        <a:t>T</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smtClean="0">
                          <a:effectLst/>
                        </a:rPr>
                        <a:t>5.25</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237170">
                <a:tc>
                  <a:txBody>
                    <a:bodyPr/>
                    <a:lstStyle/>
                    <a:p>
                      <a:pPr>
                        <a:lnSpc>
                          <a:spcPct val="115000"/>
                        </a:lnSpc>
                        <a:spcBef>
                          <a:spcPts val="100"/>
                        </a:spcBef>
                        <a:spcAft>
                          <a:spcPts val="100"/>
                        </a:spcAft>
                      </a:pPr>
                      <a:r>
                        <a:rPr lang="en-GB" sz="1100" kern="1400" dirty="0">
                          <a:effectLst/>
                        </a:rPr>
                        <a:t>Current</a:t>
                      </a:r>
                      <a:endParaRPr lang="en-US" sz="1100" kern="1400" dirty="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dirty="0">
                          <a:effectLst/>
                        </a:rPr>
                        <a:t>kA</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smtClean="0">
                          <a:effectLst/>
                        </a:rPr>
                        <a:t>12.250</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237170">
                <a:tc>
                  <a:txBody>
                    <a:bodyPr/>
                    <a:lstStyle/>
                    <a:p>
                      <a:pPr>
                        <a:lnSpc>
                          <a:spcPct val="115000"/>
                        </a:lnSpc>
                        <a:spcBef>
                          <a:spcPts val="100"/>
                        </a:spcBef>
                        <a:spcAft>
                          <a:spcPts val="100"/>
                        </a:spcAft>
                      </a:pPr>
                      <a:r>
                        <a:rPr lang="en-GB" sz="1100" kern="1400">
                          <a:effectLst/>
                        </a:rPr>
                        <a:t>Temperature</a:t>
                      </a:r>
                      <a:endParaRPr lang="en-US" sz="1100" kern="140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dirty="0">
                          <a:effectLst/>
                        </a:rPr>
                        <a:t>K</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a:effectLst/>
                        </a:rPr>
                        <a:t>1.9</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237170">
                <a:tc>
                  <a:txBody>
                    <a:bodyPr/>
                    <a:lstStyle/>
                    <a:p>
                      <a:pPr>
                        <a:lnSpc>
                          <a:spcPct val="115000"/>
                        </a:lnSpc>
                        <a:spcBef>
                          <a:spcPts val="100"/>
                        </a:spcBef>
                        <a:spcAft>
                          <a:spcPts val="100"/>
                        </a:spcAft>
                      </a:pPr>
                      <a:r>
                        <a:rPr lang="en-GB" sz="1100" kern="1400" dirty="0">
                          <a:effectLst/>
                        </a:rPr>
                        <a:t>Load line margin</a:t>
                      </a:r>
                      <a:endParaRPr lang="en-US" sz="1100" kern="1400" dirty="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dirty="0">
                          <a:effectLst/>
                        </a:rPr>
                        <a:t>(%)</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a:effectLst/>
                        </a:rPr>
                        <a:t>35</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237170">
                <a:tc>
                  <a:txBody>
                    <a:bodyPr/>
                    <a:lstStyle/>
                    <a:p>
                      <a:pPr>
                        <a:lnSpc>
                          <a:spcPct val="115000"/>
                        </a:lnSpc>
                        <a:spcBef>
                          <a:spcPts val="100"/>
                        </a:spcBef>
                        <a:spcAft>
                          <a:spcPts val="100"/>
                        </a:spcAft>
                      </a:pPr>
                      <a:r>
                        <a:rPr lang="en-GB" sz="1100" kern="1400" dirty="0">
                          <a:effectLst/>
                        </a:rPr>
                        <a:t>Overall current density</a:t>
                      </a:r>
                      <a:endParaRPr lang="en-US" sz="1100" kern="1400" dirty="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dirty="0">
                          <a:effectLst/>
                        </a:rPr>
                        <a:t>A/mm</a:t>
                      </a:r>
                      <a:r>
                        <a:rPr lang="en-GB" sz="1100" b="1" kern="1400" baseline="30000" dirty="0">
                          <a:effectLst/>
                        </a:rPr>
                        <a:t>2</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a:effectLst/>
                        </a:rPr>
                        <a:t>443</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237170">
                <a:tc>
                  <a:txBody>
                    <a:bodyPr/>
                    <a:lstStyle/>
                    <a:p>
                      <a:pPr>
                        <a:lnSpc>
                          <a:spcPct val="115000"/>
                        </a:lnSpc>
                        <a:spcBef>
                          <a:spcPts val="100"/>
                        </a:spcBef>
                        <a:spcAft>
                          <a:spcPts val="100"/>
                        </a:spcAft>
                      </a:pPr>
                      <a:r>
                        <a:rPr lang="en-GB" sz="1100" kern="1400">
                          <a:effectLst/>
                        </a:rPr>
                        <a:t>Stored energy </a:t>
                      </a:r>
                      <a:endParaRPr lang="en-US" sz="1100" kern="140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a:effectLst/>
                        </a:rPr>
                        <a:t>MJ</a:t>
                      </a:r>
                      <a:endParaRPr lang="en-US" sz="1100" b="1" kern="140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a:effectLst/>
                        </a:rPr>
                        <a:t>2.18</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237170">
                <a:tc>
                  <a:txBody>
                    <a:bodyPr/>
                    <a:lstStyle/>
                    <a:p>
                      <a:pPr>
                        <a:lnSpc>
                          <a:spcPct val="115000"/>
                        </a:lnSpc>
                        <a:spcBef>
                          <a:spcPts val="100"/>
                        </a:spcBef>
                        <a:spcAft>
                          <a:spcPts val="100"/>
                        </a:spcAft>
                      </a:pPr>
                      <a:r>
                        <a:rPr lang="en-GB" sz="1100" kern="1400">
                          <a:effectLst/>
                        </a:rPr>
                        <a:t>Differential inductance per meter</a:t>
                      </a:r>
                      <a:endParaRPr lang="en-US" sz="1100" kern="140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a:effectLst/>
                        </a:rPr>
                        <a:t>mH</a:t>
                      </a:r>
                      <a:endParaRPr lang="en-US" sz="1100" b="1" kern="140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a:effectLst/>
                        </a:rPr>
                        <a:t>27.3</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237170">
                <a:tc>
                  <a:txBody>
                    <a:bodyPr/>
                    <a:lstStyle/>
                    <a:p>
                      <a:pPr>
                        <a:lnSpc>
                          <a:spcPct val="115000"/>
                        </a:lnSpc>
                        <a:spcBef>
                          <a:spcPts val="100"/>
                        </a:spcBef>
                        <a:spcAft>
                          <a:spcPts val="100"/>
                        </a:spcAft>
                      </a:pPr>
                      <a:r>
                        <a:rPr lang="en-GB" sz="1100" kern="1400">
                          <a:effectLst/>
                        </a:rPr>
                        <a:t>Superconductor</a:t>
                      </a:r>
                      <a:endParaRPr lang="en-US" sz="1100" kern="140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a:effectLst/>
                        </a:rPr>
                        <a:t> </a:t>
                      </a:r>
                      <a:endParaRPr lang="en-US" sz="1100" b="1" kern="140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err="1">
                          <a:effectLst/>
                        </a:rPr>
                        <a:t>Nb-Ti</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237170">
                <a:tc>
                  <a:txBody>
                    <a:bodyPr/>
                    <a:lstStyle/>
                    <a:p>
                      <a:pPr>
                        <a:lnSpc>
                          <a:spcPct val="115000"/>
                        </a:lnSpc>
                        <a:spcBef>
                          <a:spcPts val="100"/>
                        </a:spcBef>
                        <a:spcAft>
                          <a:spcPts val="100"/>
                        </a:spcAft>
                      </a:pPr>
                      <a:r>
                        <a:rPr lang="en-GB" sz="1100" kern="1400">
                          <a:effectLst/>
                        </a:rPr>
                        <a:t>Strand diameter</a:t>
                      </a:r>
                      <a:endParaRPr lang="en-US" sz="1100" kern="140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a:effectLst/>
                        </a:rPr>
                        <a:t>mm</a:t>
                      </a:r>
                      <a:endParaRPr lang="en-US" sz="1100" b="1" kern="140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a:effectLst/>
                        </a:rPr>
                        <a:t>0.825</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237170">
                <a:tc>
                  <a:txBody>
                    <a:bodyPr/>
                    <a:lstStyle/>
                    <a:p>
                      <a:pPr>
                        <a:lnSpc>
                          <a:spcPct val="115000"/>
                        </a:lnSpc>
                        <a:spcBef>
                          <a:spcPts val="100"/>
                        </a:spcBef>
                        <a:spcAft>
                          <a:spcPts val="100"/>
                        </a:spcAft>
                      </a:pPr>
                      <a:r>
                        <a:rPr lang="en-GB" sz="1100" kern="1400">
                          <a:effectLst/>
                        </a:rPr>
                        <a:t>Cu/No Cu</a:t>
                      </a:r>
                      <a:endParaRPr lang="en-US" sz="1100" kern="140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a:effectLst/>
                        </a:rPr>
                        <a:t> </a:t>
                      </a:r>
                      <a:endParaRPr lang="en-US" sz="1100" b="1" kern="140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a:effectLst/>
                        </a:rPr>
                        <a:t>1.95</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237170">
                <a:tc>
                  <a:txBody>
                    <a:bodyPr/>
                    <a:lstStyle/>
                    <a:p>
                      <a:pPr>
                        <a:lnSpc>
                          <a:spcPct val="115000"/>
                        </a:lnSpc>
                        <a:spcBef>
                          <a:spcPts val="100"/>
                        </a:spcBef>
                        <a:spcAft>
                          <a:spcPts val="100"/>
                        </a:spcAft>
                      </a:pPr>
                      <a:r>
                        <a:rPr lang="en-GB" sz="1100" kern="1400">
                          <a:effectLst/>
                        </a:rPr>
                        <a:t>RRR</a:t>
                      </a:r>
                      <a:endParaRPr lang="en-US" sz="1100" kern="140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a:effectLst/>
                        </a:rPr>
                        <a:t> </a:t>
                      </a:r>
                      <a:endParaRPr lang="en-US" sz="1100" b="1" kern="140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a:effectLst/>
                        </a:rPr>
                        <a:t>&gt;150</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262327">
                <a:tc>
                  <a:txBody>
                    <a:bodyPr/>
                    <a:lstStyle/>
                    <a:p>
                      <a:pPr>
                        <a:lnSpc>
                          <a:spcPct val="115000"/>
                        </a:lnSpc>
                        <a:spcBef>
                          <a:spcPts val="100"/>
                        </a:spcBef>
                        <a:spcAft>
                          <a:spcPts val="100"/>
                        </a:spcAft>
                      </a:pPr>
                      <a:r>
                        <a:rPr lang="en-GB" sz="1100" kern="1400">
                          <a:effectLst/>
                        </a:rPr>
                        <a:t>Superconductor current density at 10 T, 1.9 K</a:t>
                      </a:r>
                      <a:endParaRPr lang="en-US" sz="1100" kern="140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a:effectLst/>
                        </a:rPr>
                        <a:t>A/mm</a:t>
                      </a:r>
                      <a:r>
                        <a:rPr lang="en-GB" sz="1100" b="1" kern="1400" baseline="30000">
                          <a:effectLst/>
                        </a:rPr>
                        <a:t>2</a:t>
                      </a:r>
                      <a:endParaRPr lang="en-US" sz="1100" b="1" kern="140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a:effectLst/>
                        </a:rPr>
                        <a:t>2100</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237170">
                <a:tc>
                  <a:txBody>
                    <a:bodyPr/>
                    <a:lstStyle/>
                    <a:p>
                      <a:pPr>
                        <a:lnSpc>
                          <a:spcPct val="115000"/>
                        </a:lnSpc>
                        <a:spcBef>
                          <a:spcPts val="100"/>
                        </a:spcBef>
                        <a:spcAft>
                          <a:spcPts val="100"/>
                        </a:spcAft>
                      </a:pPr>
                      <a:r>
                        <a:rPr lang="en-GB" sz="1100" kern="1400">
                          <a:effectLst/>
                        </a:rPr>
                        <a:t>Number of strands per cable</a:t>
                      </a:r>
                      <a:endParaRPr lang="en-US" sz="1100" kern="140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a:effectLst/>
                        </a:rPr>
                        <a:t> </a:t>
                      </a:r>
                      <a:endParaRPr lang="en-US" sz="1100" b="1" kern="140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a:effectLst/>
                        </a:rPr>
                        <a:t>36</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237170">
                <a:tc>
                  <a:txBody>
                    <a:bodyPr/>
                    <a:lstStyle/>
                    <a:p>
                      <a:pPr>
                        <a:lnSpc>
                          <a:spcPct val="115000"/>
                        </a:lnSpc>
                        <a:spcBef>
                          <a:spcPts val="100"/>
                        </a:spcBef>
                        <a:spcAft>
                          <a:spcPts val="100"/>
                        </a:spcAft>
                      </a:pPr>
                      <a:r>
                        <a:rPr lang="en-GB" sz="1100" kern="1400">
                          <a:effectLst/>
                        </a:rPr>
                        <a:t>Cable bare width </a:t>
                      </a:r>
                      <a:endParaRPr lang="en-US" sz="1100" kern="140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a:effectLst/>
                        </a:rPr>
                        <a:t>mm</a:t>
                      </a:r>
                      <a:endParaRPr lang="en-US" sz="1100" b="1" kern="140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a:effectLst/>
                        </a:rPr>
                        <a:t>15.1</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237170">
                <a:tc>
                  <a:txBody>
                    <a:bodyPr/>
                    <a:lstStyle/>
                    <a:p>
                      <a:pPr>
                        <a:lnSpc>
                          <a:spcPct val="115000"/>
                        </a:lnSpc>
                        <a:spcBef>
                          <a:spcPts val="100"/>
                        </a:spcBef>
                        <a:spcAft>
                          <a:spcPts val="100"/>
                        </a:spcAft>
                      </a:pPr>
                      <a:r>
                        <a:rPr lang="en-GB" sz="1100" kern="1400">
                          <a:effectLst/>
                        </a:rPr>
                        <a:t>Cable bare mid thickness </a:t>
                      </a:r>
                      <a:endParaRPr lang="en-US" sz="1100" kern="140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a:effectLst/>
                        </a:rPr>
                        <a:t>mm</a:t>
                      </a:r>
                      <a:endParaRPr lang="en-US" sz="1100" b="1" kern="140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a:effectLst/>
                        </a:rPr>
                        <a:t>1.480</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237170">
                <a:tc>
                  <a:txBody>
                    <a:bodyPr/>
                    <a:lstStyle/>
                    <a:p>
                      <a:pPr>
                        <a:lnSpc>
                          <a:spcPct val="115000"/>
                        </a:lnSpc>
                        <a:spcBef>
                          <a:spcPts val="100"/>
                        </a:spcBef>
                        <a:spcAft>
                          <a:spcPts val="100"/>
                        </a:spcAft>
                      </a:pPr>
                      <a:r>
                        <a:rPr lang="en-GB" sz="1100" kern="1400">
                          <a:effectLst/>
                        </a:rPr>
                        <a:t>Keystone angle</a:t>
                      </a:r>
                      <a:endParaRPr lang="en-US" sz="1100" kern="140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a:effectLst/>
                        </a:rPr>
                        <a:t>degrees</a:t>
                      </a:r>
                      <a:endParaRPr lang="en-US" sz="1100" b="1" kern="140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a:effectLst/>
                        </a:rPr>
                        <a:t>0.90</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351475">
                <a:tc>
                  <a:txBody>
                    <a:bodyPr/>
                    <a:lstStyle/>
                    <a:p>
                      <a:pPr>
                        <a:lnSpc>
                          <a:spcPct val="115000"/>
                        </a:lnSpc>
                        <a:spcBef>
                          <a:spcPts val="100"/>
                        </a:spcBef>
                        <a:spcAft>
                          <a:spcPts val="100"/>
                        </a:spcAft>
                      </a:pPr>
                      <a:r>
                        <a:rPr lang="en-GB" sz="1100" kern="1400">
                          <a:effectLst/>
                        </a:rPr>
                        <a:t>Insulation thickness per side radial</a:t>
                      </a:r>
                      <a:endParaRPr lang="en-US" sz="1100" kern="140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a:effectLst/>
                        </a:rPr>
                        <a:t>mm</a:t>
                      </a:r>
                      <a:endParaRPr lang="en-US" sz="1100" b="1" kern="140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a:effectLst/>
                        </a:rPr>
                        <a:t>0.160</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r h="474340">
                <a:tc>
                  <a:txBody>
                    <a:bodyPr/>
                    <a:lstStyle/>
                    <a:p>
                      <a:pPr>
                        <a:lnSpc>
                          <a:spcPct val="115000"/>
                        </a:lnSpc>
                        <a:spcBef>
                          <a:spcPts val="100"/>
                        </a:spcBef>
                        <a:spcAft>
                          <a:spcPts val="100"/>
                        </a:spcAft>
                      </a:pPr>
                      <a:r>
                        <a:rPr lang="en-GB" sz="1100" kern="1400" dirty="0">
                          <a:effectLst/>
                        </a:rPr>
                        <a:t>Insulation thickness per side azimuthal</a:t>
                      </a:r>
                      <a:endParaRPr lang="en-US" sz="1100" kern="1400" dirty="0">
                        <a:effectLst/>
                        <a:latin typeface="Calibri"/>
                        <a:ea typeface="Times New Roman"/>
                        <a:cs typeface="Times New Roman"/>
                      </a:endParaRPr>
                    </a:p>
                  </a:txBody>
                  <a:tcPr marL="68580" marR="68580" marT="0" marB="0"/>
                </a:tc>
                <a:tc>
                  <a:txBody>
                    <a:bodyPr/>
                    <a:lstStyle/>
                    <a:p>
                      <a:pPr>
                        <a:lnSpc>
                          <a:spcPct val="115000"/>
                        </a:lnSpc>
                        <a:spcBef>
                          <a:spcPts val="100"/>
                        </a:spcBef>
                        <a:spcAft>
                          <a:spcPts val="100"/>
                        </a:spcAft>
                      </a:pPr>
                      <a:r>
                        <a:rPr lang="en-GB" sz="1100" b="1" kern="1400">
                          <a:effectLst/>
                        </a:rPr>
                        <a:t>mm</a:t>
                      </a:r>
                      <a:endParaRPr lang="en-US" sz="1100" b="1" kern="1400">
                        <a:effectLst/>
                        <a:latin typeface="Calibri"/>
                        <a:ea typeface="Times New Roman"/>
                        <a:cs typeface="Times New Roman"/>
                      </a:endParaRPr>
                    </a:p>
                  </a:txBody>
                  <a:tcPr marL="68580" marR="68580" marT="0" marB="0">
                    <a:solidFill>
                      <a:schemeClr val="bg1">
                        <a:lumMod val="95000"/>
                      </a:schemeClr>
                    </a:solidFill>
                  </a:tcPr>
                </a:tc>
                <a:tc>
                  <a:txBody>
                    <a:bodyPr/>
                    <a:lstStyle/>
                    <a:p>
                      <a:pPr>
                        <a:lnSpc>
                          <a:spcPct val="115000"/>
                        </a:lnSpc>
                        <a:spcBef>
                          <a:spcPts val="100"/>
                        </a:spcBef>
                        <a:spcAft>
                          <a:spcPts val="100"/>
                        </a:spcAft>
                      </a:pPr>
                      <a:r>
                        <a:rPr lang="en-GB" sz="1100" b="1" kern="1400" dirty="0">
                          <a:effectLst/>
                        </a:rPr>
                        <a:t>0.145</a:t>
                      </a:r>
                      <a:endParaRPr lang="en-US" sz="1100" b="1" kern="1400" dirty="0">
                        <a:effectLst/>
                        <a:latin typeface="Calibri"/>
                        <a:ea typeface="Times New Roman"/>
                        <a:cs typeface="Times New Roman"/>
                      </a:endParaRPr>
                    </a:p>
                  </a:txBody>
                  <a:tcPr marL="68580" marR="68580" marT="0" marB="0">
                    <a:solidFill>
                      <a:schemeClr val="bg1">
                        <a:lumMod val="95000"/>
                      </a:schemeClr>
                    </a:solidFill>
                  </a:tcPr>
                </a:tc>
              </a:tr>
            </a:tbl>
          </a:graphicData>
        </a:graphic>
      </p:graphicFrame>
      <p:pic>
        <p:nvPicPr>
          <p:cNvPr id="5" name="Immagin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988385" y="1340768"/>
            <a:ext cx="4155615" cy="2525661"/>
          </a:xfrm>
          <a:prstGeom prst="rect">
            <a:avLst/>
          </a:prstGeom>
        </p:spPr>
      </p:pic>
      <p:pic>
        <p:nvPicPr>
          <p:cNvPr id="6" name="Picture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436096" y="4077072"/>
            <a:ext cx="2984742" cy="2504481"/>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1052736"/>
            <a:ext cx="7992888" cy="5078313"/>
          </a:xfrm>
          <a:prstGeom prst="rect">
            <a:avLst/>
          </a:prstGeom>
          <a:noFill/>
        </p:spPr>
        <p:txBody>
          <a:bodyPr wrap="square" rtlCol="0">
            <a:spAutoFit/>
          </a:bodyPr>
          <a:lstStyle/>
          <a:p>
            <a:pPr lvl="0"/>
            <a:r>
              <a:rPr lang="en-GB" b="1" cap="all" dirty="0"/>
              <a:t>Scope of the </a:t>
            </a:r>
            <a:r>
              <a:rPr lang="en-GB" b="1" cap="all" dirty="0" smtClean="0"/>
              <a:t>Supply of the ASG Superconductor contracts</a:t>
            </a:r>
          </a:p>
          <a:p>
            <a:pPr lvl="0"/>
            <a:endParaRPr lang="en-US" b="1" cap="all" dirty="0"/>
          </a:p>
          <a:p>
            <a:r>
              <a:rPr lang="en-GB" dirty="0" smtClean="0"/>
              <a:t>The contracts aims </a:t>
            </a:r>
            <a:r>
              <a:rPr lang="en-GB" dirty="0"/>
              <a:t>at </a:t>
            </a:r>
            <a:r>
              <a:rPr lang="en-GB" b="1" dirty="0"/>
              <a:t>constructing a short (1.6 m) model of D2 magnet.  </a:t>
            </a:r>
            <a:r>
              <a:rPr lang="en-GB" dirty="0"/>
              <a:t>The supply is composed of </a:t>
            </a:r>
            <a:r>
              <a:rPr lang="en-GB" b="1" dirty="0"/>
              <a:t>the following five deliverables:</a:t>
            </a:r>
            <a:r>
              <a:rPr lang="en-GB" dirty="0"/>
              <a:t> </a:t>
            </a:r>
            <a:endParaRPr lang="en-US" dirty="0"/>
          </a:p>
          <a:p>
            <a:r>
              <a:rPr lang="en-GB" b="1" dirty="0"/>
              <a:t> </a:t>
            </a:r>
            <a:endParaRPr lang="en-US" dirty="0"/>
          </a:p>
          <a:p>
            <a:pPr lvl="0"/>
            <a:r>
              <a:rPr lang="en-GB" b="1" dirty="0"/>
              <a:t>Engineering design of the short model dipole</a:t>
            </a:r>
            <a:r>
              <a:rPr lang="en-GB" dirty="0"/>
              <a:t>. The engineering design documentation shall consist in a set of executive drawings and engineering reports covering the whole cold mass design issues: geometrical and electrical lay-out, winding procedures, collaring and implementation of the iron yoke. The activity shall be performed on the basis of this specification and the attached documents. As the contract will be awarded, INFN will provide a set of final drawings developed on the basis of the INFN conceptual design. The firm is obliged to follow the INFN magnetic design. </a:t>
            </a:r>
            <a:endParaRPr lang="en-US" dirty="0"/>
          </a:p>
          <a:p>
            <a:r>
              <a:rPr lang="en-GB" dirty="0"/>
              <a:t> </a:t>
            </a:r>
            <a:endParaRPr lang="en-US" dirty="0"/>
          </a:p>
          <a:p>
            <a:pPr lvl="0"/>
            <a:r>
              <a:rPr lang="en-GB" b="1" dirty="0"/>
              <a:t>Engineering design of general equipment for the construction. </a:t>
            </a:r>
            <a:r>
              <a:rPr lang="en-GB" dirty="0"/>
              <a:t> In this category winding machine, curing press, collaring press, Young modulus measurement tools and other minor equipment are included</a:t>
            </a:r>
            <a:endParaRPr lang="en-US" dirty="0"/>
          </a:p>
          <a:p>
            <a:r>
              <a:rPr lang="en-GB" dirty="0"/>
              <a:t> </a:t>
            </a:r>
            <a:endParaRPr lang="en-US" dirty="0"/>
          </a:p>
        </p:txBody>
      </p:sp>
      <p:sp>
        <p:nvSpPr>
          <p:cNvPr id="3" name="TextBox 2"/>
          <p:cNvSpPr txBox="1"/>
          <p:nvPr/>
        </p:nvSpPr>
        <p:spPr>
          <a:xfrm>
            <a:off x="4644008" y="6237312"/>
            <a:ext cx="4176464" cy="369332"/>
          </a:xfrm>
          <a:prstGeom prst="rect">
            <a:avLst/>
          </a:prstGeom>
          <a:noFill/>
        </p:spPr>
        <p:txBody>
          <a:bodyPr wrap="square" rtlCol="0">
            <a:spAutoFit/>
          </a:bodyPr>
          <a:lstStyle/>
          <a:p>
            <a:r>
              <a:rPr lang="en-US" i="1" dirty="0" smtClean="0"/>
              <a:t>Extracted from technical specifications</a:t>
            </a:r>
            <a:endParaRPr lang="en-US"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6083</TotalTime>
  <Words>1498</Words>
  <Application>Microsoft Office PowerPoint</Application>
  <PresentationFormat>On-screen Show (4:3)</PresentationFormat>
  <Paragraphs>226</Paragraphs>
  <Slides>26</Slides>
  <Notes>1</Notes>
  <HiddenSlides>0</HiddenSlides>
  <MMClips>2</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Al alloy sleeve insertion</vt:lpstr>
      <vt:lpstr>Slide 16</vt:lpstr>
      <vt:lpstr>Slide 17</vt:lpstr>
      <vt:lpstr>Iron yoke assembly</vt:lpstr>
      <vt:lpstr>Stress in winding and collars after cool-down</vt:lpstr>
      <vt:lpstr>Slide 20</vt:lpstr>
      <vt:lpstr>Lorentz forces at 4.5 T</vt:lpstr>
      <vt:lpstr>Stress in winding and collars after energization at 4.5 T</vt:lpstr>
      <vt:lpstr>Slide 23</vt:lpstr>
      <vt:lpstr>Slide 24</vt:lpstr>
      <vt:lpstr>Slide 25</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fabbric</dc:creator>
  <cp:lastModifiedBy>Fabbric</cp:lastModifiedBy>
  <cp:revision>274</cp:revision>
  <dcterms:created xsi:type="dcterms:W3CDTF">2014-03-24T13:21:46Z</dcterms:created>
  <dcterms:modified xsi:type="dcterms:W3CDTF">2016-11-16T17:06:51Z</dcterms:modified>
</cp:coreProperties>
</file>