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74" r:id="rId2"/>
    <p:sldId id="292" r:id="rId3"/>
    <p:sldId id="286" r:id="rId4"/>
    <p:sldId id="288" r:id="rId5"/>
    <p:sldId id="291" r:id="rId6"/>
    <p:sldId id="293" r:id="rId7"/>
    <p:sldId id="294" r:id="rId8"/>
    <p:sldId id="295" r:id="rId9"/>
    <p:sldId id="290" r:id="rId10"/>
    <p:sldId id="258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oph Wiesner" initials="CW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0C377B"/>
    <a:srgbClr val="800000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AD3DD-33A7-4BD5-B316-230B7EB2A87E}" type="datetimeFigureOut">
              <a:rPr lang="en-US" smtClean="0"/>
              <a:t>21/09/16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1BA81-89BE-49D7-B69C-AE087759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8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93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41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321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820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116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65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88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176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38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8/23/2016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TCM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8/23/2016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TCM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587" y="2357728"/>
            <a:ext cx="8761445" cy="940443"/>
          </a:xfrm>
        </p:spPr>
        <p:txBody>
          <a:bodyPr>
            <a:noAutofit/>
          </a:bodyPr>
          <a:lstStyle/>
          <a:p>
            <a:r>
              <a:rPr lang="en-GB" sz="3400" dirty="0" smtClean="0"/>
              <a:t>LBDS Failure Scenarios</a:t>
            </a:r>
            <a:endParaRPr lang="en-US" sz="3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8/23/2016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MKD-MKB failures for HL-LHC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76525" y="3165599"/>
            <a:ext cx="6090628" cy="277585"/>
          </a:xfrm>
        </p:spPr>
        <p:txBody>
          <a:bodyPr>
            <a:normAutofit/>
          </a:bodyPr>
          <a:lstStyle/>
          <a:p>
            <a:r>
              <a:rPr lang="en-GB" dirty="0" smtClean="0"/>
              <a:t>C. Wiesner, </a:t>
            </a:r>
            <a:r>
              <a:rPr lang="en-GB" dirty="0"/>
              <a:t>W. </a:t>
            </a:r>
            <a:r>
              <a:rPr lang="en-GB" dirty="0" smtClean="0"/>
              <a:t>Bartmann, C. Bracco, M. Fraser, A. Lechner, N. Magnin</a:t>
            </a:r>
          </a:p>
        </p:txBody>
      </p:sp>
    </p:spTree>
    <p:extLst>
      <p:ext uri="{BB962C8B-B14F-4D97-AF65-F5344CB8AC3E}">
        <p14:creationId xmlns:p14="http://schemas.microsoft.com/office/powerpoint/2010/main" val="2703855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40423" y="4616824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 you for your attention!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361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LBDS components and possible failure scenarios</a:t>
            </a:r>
          </a:p>
          <a:p>
            <a:r>
              <a:rPr lang="en-GB" dirty="0" smtClean="0"/>
              <a:t>MKD </a:t>
            </a:r>
            <a:r>
              <a:rPr lang="en-GB" dirty="0" err="1" smtClean="0"/>
              <a:t>erratics</a:t>
            </a:r>
            <a:endParaRPr lang="en-GB" dirty="0" smtClean="0"/>
          </a:p>
          <a:p>
            <a:r>
              <a:rPr lang="en-GB" dirty="0" smtClean="0"/>
              <a:t>MKB failures</a:t>
            </a:r>
          </a:p>
          <a:p>
            <a:r>
              <a:rPr lang="en-GB" b="1" dirty="0" smtClean="0"/>
              <a:t>Discussion: failure scenarios for HL-LHC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MKD-MKB failures for HL-LHC</a:t>
            </a:r>
          </a:p>
        </p:txBody>
      </p:sp>
    </p:spTree>
    <p:extLst>
      <p:ext uri="{BB962C8B-B14F-4D97-AF65-F5344CB8AC3E}">
        <p14:creationId xmlns:p14="http://schemas.microsoft.com/office/powerpoint/2010/main" val="316503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MKD-MKB failures for HL-LHC</a:t>
            </a:r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8/23/2016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68741" y="509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Main LBDS Components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52" y="4356988"/>
            <a:ext cx="8877529" cy="163603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80108" y="5874662"/>
            <a:ext cx="274768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+mj-lt"/>
              </a:rPr>
              <a:t>T. Kramer et al, PAC’09, TU6RFP031</a:t>
            </a:r>
            <a:endParaRPr lang="en-US" sz="11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2700" y="1027266"/>
            <a:ext cx="7798930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15 MKD – Q4 – 15 MSD – 4 MKBH – 6 MKBV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 smtClean="0"/>
              <a:t>TSU </a:t>
            </a:r>
            <a:r>
              <a:rPr lang="en-GB" sz="2800" dirty="0"/>
              <a:t>/ RTS </a:t>
            </a:r>
            <a:r>
              <a:rPr lang="en-GB" sz="2800" dirty="0" smtClean="0"/>
              <a:t>/ </a:t>
            </a:r>
            <a:r>
              <a:rPr lang="en-GB" sz="2800" dirty="0"/>
              <a:t>CIBDS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BEMS / BETS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 smtClean="0"/>
              <a:t>Protection Devices: TCDQ, TCDS, TDE, …</a:t>
            </a:r>
          </a:p>
          <a:p>
            <a:pPr>
              <a:lnSpc>
                <a:spcPct val="150000"/>
              </a:lnSpc>
            </a:pPr>
            <a:r>
              <a:rPr lang="en-GB" sz="2800" dirty="0" smtClean="0"/>
              <a:t>HL-LHC: </a:t>
            </a:r>
            <a:r>
              <a:rPr lang="en-GB" sz="2800" dirty="0" smtClean="0">
                <a:sym typeface="Wingdings" panose="05000000000000000000" pitchFamily="2" charset="2"/>
              </a:rPr>
              <a:t> </a:t>
            </a:r>
            <a:r>
              <a:rPr lang="en-GB" sz="2800" dirty="0" smtClean="0"/>
              <a:t>~twice </a:t>
            </a:r>
            <a:r>
              <a:rPr lang="en-GB" sz="2800" dirty="0" err="1" smtClean="0"/>
              <a:t>N</a:t>
            </a:r>
            <a:r>
              <a:rPr lang="en-GB" sz="2800" baseline="-25000" dirty="0" err="1" smtClean="0"/>
              <a:t>tot</a:t>
            </a:r>
            <a:r>
              <a:rPr lang="en-GB" sz="2800" dirty="0" smtClean="0"/>
              <a:t> </a:t>
            </a:r>
            <a:r>
              <a:rPr lang="en-GB" sz="2800" dirty="0" smtClean="0">
                <a:sym typeface="Wingdings" panose="05000000000000000000" pitchFamily="2" charset="2"/>
              </a:rPr>
              <a:t> required upgrades?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9063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322" y="0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(Some) LBDS Failure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631" y="884453"/>
            <a:ext cx="5973288" cy="4667421"/>
          </a:xfrm>
        </p:spPr>
        <p:txBody>
          <a:bodyPr>
            <a:noAutofit/>
          </a:bodyPr>
          <a:lstStyle/>
          <a:p>
            <a:pPr marL="432000">
              <a:spcBef>
                <a:spcPts val="300"/>
              </a:spcBef>
            </a:pPr>
            <a:r>
              <a:rPr lang="en-GB" sz="2100" dirty="0" smtClean="0"/>
              <a:t>Dump request fails </a:t>
            </a:r>
            <a:endParaRPr lang="en-GB" sz="2100" dirty="0"/>
          </a:p>
          <a:p>
            <a:pPr marL="432000">
              <a:spcBef>
                <a:spcPts val="300"/>
              </a:spcBef>
            </a:pPr>
            <a:r>
              <a:rPr lang="en-GB" sz="2100" dirty="0" smtClean="0"/>
              <a:t>Wrong beam energy (</a:t>
            </a:r>
            <a:r>
              <a:rPr lang="en-GB" sz="2100" b="1" dirty="0" smtClean="0"/>
              <a:t>BEMS</a:t>
            </a:r>
            <a:r>
              <a:rPr lang="en-GB" sz="2100" dirty="0" smtClean="0"/>
              <a:t>)</a:t>
            </a:r>
            <a:br>
              <a:rPr lang="en-GB" sz="2100" dirty="0" smtClean="0"/>
            </a:br>
            <a:r>
              <a:rPr lang="en-GB" sz="2100" dirty="0" smtClean="0">
                <a:sym typeface="Wingdings" panose="05000000000000000000" pitchFamily="2" charset="2"/>
              </a:rPr>
              <a:t> mismatched extraction</a:t>
            </a:r>
            <a:endParaRPr lang="en-GB" sz="2100" dirty="0"/>
          </a:p>
          <a:p>
            <a:pPr marL="432000">
              <a:spcBef>
                <a:spcPts val="300"/>
              </a:spcBef>
            </a:pPr>
            <a:r>
              <a:rPr lang="en-GB" sz="2100" dirty="0" smtClean="0"/>
              <a:t>Less than 15(14) </a:t>
            </a:r>
            <a:r>
              <a:rPr lang="en-GB" sz="2100" b="1" dirty="0" smtClean="0"/>
              <a:t>MKDs</a:t>
            </a:r>
            <a:r>
              <a:rPr lang="en-GB" sz="2100" dirty="0" smtClean="0"/>
              <a:t> fire upon request </a:t>
            </a:r>
            <a:br>
              <a:rPr lang="en-GB" sz="2100" dirty="0" smtClean="0"/>
            </a:br>
            <a:r>
              <a:rPr lang="en-GB" sz="2100" dirty="0" smtClean="0">
                <a:sym typeface="Wingdings" panose="05000000000000000000" pitchFamily="2" charset="2"/>
              </a:rPr>
              <a:t> </a:t>
            </a:r>
            <a:r>
              <a:rPr lang="en-GB" sz="2100" dirty="0">
                <a:sym typeface="Wingdings" panose="05000000000000000000" pitchFamily="2" charset="2"/>
              </a:rPr>
              <a:t>mismatched extraction</a:t>
            </a:r>
            <a:endParaRPr lang="en-GB" sz="2100" dirty="0"/>
          </a:p>
          <a:p>
            <a:pPr marL="432000">
              <a:spcBef>
                <a:spcPts val="300"/>
              </a:spcBef>
            </a:pPr>
            <a:r>
              <a:rPr lang="en-GB" sz="2100" dirty="0" smtClean="0"/>
              <a:t>Wrong synchronization with abort gap (</a:t>
            </a:r>
            <a:r>
              <a:rPr lang="en-GB" sz="2100" b="1" dirty="0" smtClean="0"/>
              <a:t>TSU</a:t>
            </a:r>
            <a:r>
              <a:rPr lang="en-GB" sz="2100" dirty="0" smtClean="0"/>
              <a:t>)</a:t>
            </a:r>
            <a:br>
              <a:rPr lang="en-GB" sz="2100" dirty="0" smtClean="0"/>
            </a:br>
            <a:r>
              <a:rPr lang="en-GB" sz="2100" dirty="0" smtClean="0">
                <a:sym typeface="Wingdings" panose="05000000000000000000" pitchFamily="2" charset="2"/>
              </a:rPr>
              <a:t> </a:t>
            </a:r>
            <a:r>
              <a:rPr lang="en-GB" sz="2100" dirty="0" err="1">
                <a:sym typeface="Wingdings" panose="05000000000000000000" pitchFamily="2" charset="2"/>
              </a:rPr>
              <a:t>asynch</a:t>
            </a:r>
            <a:r>
              <a:rPr lang="en-GB" sz="2100" dirty="0">
                <a:sym typeface="Wingdings" panose="05000000000000000000" pitchFamily="2" charset="2"/>
              </a:rPr>
              <a:t>. </a:t>
            </a:r>
            <a:r>
              <a:rPr lang="en-GB" sz="2100" dirty="0" smtClean="0">
                <a:sym typeface="Wingdings" panose="05000000000000000000" pitchFamily="2" charset="2"/>
              </a:rPr>
              <a:t>dump</a:t>
            </a:r>
            <a:endParaRPr lang="en-GB" sz="2100" dirty="0"/>
          </a:p>
          <a:p>
            <a:pPr marL="432000">
              <a:spcBef>
                <a:spcPts val="300"/>
              </a:spcBef>
            </a:pPr>
            <a:r>
              <a:rPr lang="en-GB" sz="2100" dirty="0" smtClean="0">
                <a:solidFill>
                  <a:srgbClr val="FF0000"/>
                </a:solidFill>
              </a:rPr>
              <a:t>Erratic </a:t>
            </a:r>
            <a:r>
              <a:rPr lang="en-GB" sz="2100" dirty="0">
                <a:solidFill>
                  <a:srgbClr val="FF0000"/>
                </a:solidFill>
              </a:rPr>
              <a:t>trigger of </a:t>
            </a:r>
            <a:r>
              <a:rPr lang="en-GB" sz="2100" i="1" dirty="0" smtClean="0">
                <a:solidFill>
                  <a:srgbClr val="FF0000"/>
                </a:solidFill>
              </a:rPr>
              <a:t>n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r>
              <a:rPr lang="en-GB" sz="2100" b="1" dirty="0" smtClean="0">
                <a:solidFill>
                  <a:srgbClr val="FF0000"/>
                </a:solidFill>
              </a:rPr>
              <a:t>MKDs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r>
              <a:rPr lang="en-GB" sz="2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sz="21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asynch</a:t>
            </a:r>
            <a:r>
              <a:rPr lang="en-GB" sz="2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 dump</a:t>
            </a:r>
            <a:r>
              <a:rPr lang="en-GB" sz="2100" dirty="0" smtClean="0">
                <a:solidFill>
                  <a:srgbClr val="FF0000"/>
                </a:solidFill>
              </a:rPr>
              <a:t>; Observed with </a:t>
            </a:r>
            <a:r>
              <a:rPr lang="en-GB" sz="2100" i="1" dirty="0" smtClean="0">
                <a:solidFill>
                  <a:srgbClr val="FF0000"/>
                </a:solidFill>
              </a:rPr>
              <a:t>n</a:t>
            </a:r>
            <a:r>
              <a:rPr lang="en-GB" sz="2100" dirty="0" smtClean="0">
                <a:solidFill>
                  <a:srgbClr val="FF0000"/>
                </a:solidFill>
              </a:rPr>
              <a:t> = 1, </a:t>
            </a:r>
            <a:r>
              <a:rPr lang="en-GB" sz="2100" i="1" dirty="0" smtClean="0">
                <a:solidFill>
                  <a:srgbClr val="FF0000"/>
                </a:solidFill>
              </a:rPr>
              <a:t>n</a:t>
            </a:r>
            <a:r>
              <a:rPr lang="en-GB" sz="2100" dirty="0" smtClean="0">
                <a:solidFill>
                  <a:srgbClr val="FF0000"/>
                </a:solidFill>
              </a:rPr>
              <a:t> = 3</a:t>
            </a:r>
          </a:p>
          <a:p>
            <a:pPr marL="432000">
              <a:spcBef>
                <a:spcPts val="300"/>
              </a:spcBef>
            </a:pPr>
            <a:r>
              <a:rPr lang="en-GB" sz="2100" dirty="0"/>
              <a:t>Erratic </a:t>
            </a:r>
            <a:r>
              <a:rPr lang="en-GB" sz="2100" dirty="0" smtClean="0"/>
              <a:t>firing of </a:t>
            </a:r>
            <a:r>
              <a:rPr lang="en-GB" sz="2100" b="1" dirty="0" smtClean="0"/>
              <a:t>CIBDS</a:t>
            </a:r>
            <a:r>
              <a:rPr lang="en-GB" sz="2100" dirty="0" smtClean="0"/>
              <a:t> </a:t>
            </a:r>
            <a:r>
              <a:rPr lang="en-GB" sz="2100" dirty="0" smtClean="0">
                <a:sym typeface="Wingdings" panose="05000000000000000000" pitchFamily="2" charset="2"/>
              </a:rPr>
              <a:t> </a:t>
            </a:r>
            <a:r>
              <a:rPr lang="en-GB" sz="2100" dirty="0" err="1">
                <a:sym typeface="Wingdings" panose="05000000000000000000" pitchFamily="2" charset="2"/>
              </a:rPr>
              <a:t>asynch</a:t>
            </a:r>
            <a:r>
              <a:rPr lang="en-GB" sz="2100" dirty="0">
                <a:sym typeface="Wingdings" panose="05000000000000000000" pitchFamily="2" charset="2"/>
              </a:rPr>
              <a:t>. </a:t>
            </a:r>
            <a:r>
              <a:rPr lang="en-GB" sz="2100" dirty="0" smtClean="0">
                <a:sym typeface="Wingdings" panose="05000000000000000000" pitchFamily="2" charset="2"/>
              </a:rPr>
              <a:t>dump?</a:t>
            </a:r>
            <a:endParaRPr lang="en-GB" sz="2100" dirty="0" smtClean="0"/>
          </a:p>
          <a:p>
            <a:pPr marL="432000">
              <a:spcBef>
                <a:spcPts val="300"/>
              </a:spcBef>
            </a:pPr>
            <a:r>
              <a:rPr lang="en-GB" sz="2100" dirty="0" smtClean="0">
                <a:solidFill>
                  <a:srgbClr val="FF0000"/>
                </a:solidFill>
              </a:rPr>
              <a:t>Erratic trigger of </a:t>
            </a:r>
            <a:r>
              <a:rPr lang="en-GB" sz="2100" i="1" dirty="0" smtClean="0">
                <a:solidFill>
                  <a:srgbClr val="FF0000"/>
                </a:solidFill>
              </a:rPr>
              <a:t>n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r>
              <a:rPr lang="en-GB" sz="2100" b="1" dirty="0" smtClean="0">
                <a:solidFill>
                  <a:srgbClr val="FF0000"/>
                </a:solidFill>
              </a:rPr>
              <a:t>MKBs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r>
              <a:rPr lang="en-GB" sz="2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synch. dump</a:t>
            </a:r>
          </a:p>
          <a:p>
            <a:pPr marL="432000">
              <a:spcBef>
                <a:spcPts val="300"/>
              </a:spcBef>
            </a:pPr>
            <a:r>
              <a:rPr lang="en-GB" sz="2100" dirty="0" smtClean="0"/>
              <a:t>Less than 4+6 </a:t>
            </a:r>
            <a:r>
              <a:rPr lang="en-GB" sz="2100" b="1" dirty="0" smtClean="0"/>
              <a:t>MKBs</a:t>
            </a:r>
            <a:r>
              <a:rPr lang="en-GB" sz="2100" dirty="0" smtClean="0"/>
              <a:t> fire upon request </a:t>
            </a:r>
            <a:br>
              <a:rPr lang="en-GB" sz="2100" dirty="0" smtClean="0"/>
            </a:br>
            <a:r>
              <a:rPr lang="en-GB" sz="2100" dirty="0" smtClean="0">
                <a:sym typeface="Wingdings" panose="05000000000000000000" pitchFamily="2" charset="2"/>
              </a:rPr>
              <a:t> higher power density on TDE</a:t>
            </a:r>
            <a:endParaRPr lang="en-GB" sz="2100" dirty="0"/>
          </a:p>
          <a:p>
            <a:pPr marL="432000">
              <a:spcBef>
                <a:spcPts val="300"/>
              </a:spcBef>
            </a:pPr>
            <a:r>
              <a:rPr lang="en-GB" sz="2100" b="1" dirty="0" smtClean="0">
                <a:sym typeface="Wingdings" panose="05000000000000000000" pitchFamily="2" charset="2"/>
              </a:rPr>
              <a:t>MSD</a:t>
            </a:r>
            <a:r>
              <a:rPr lang="en-GB" sz="2100" dirty="0" smtClean="0">
                <a:sym typeface="Wingdings" panose="05000000000000000000" pitchFamily="2" charset="2"/>
              </a:rPr>
              <a:t> trip</a:t>
            </a:r>
            <a:endParaRPr lang="en-GB" sz="2100" dirty="0" smtClean="0"/>
          </a:p>
          <a:p>
            <a:pPr marL="432000">
              <a:spcBef>
                <a:spcPts val="300"/>
              </a:spcBef>
            </a:pPr>
            <a:r>
              <a:rPr lang="en-GB" sz="2100" b="1" dirty="0" smtClean="0"/>
              <a:t>Q4</a:t>
            </a:r>
            <a:r>
              <a:rPr lang="en-GB" sz="2100" dirty="0" smtClean="0"/>
              <a:t> quench</a:t>
            </a:r>
            <a:endParaRPr lang="en-US" sz="2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MKD-MKB failures for HL-LHC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01785" y="1668224"/>
            <a:ext cx="2793772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In order of severity </a:t>
            </a:r>
            <a:br>
              <a:rPr lang="en-GB" sz="2200" dirty="0" smtClean="0"/>
            </a:br>
            <a:r>
              <a:rPr lang="en-GB" sz="2200" dirty="0" smtClean="0"/>
              <a:t>(to be discussed).</a:t>
            </a:r>
          </a:p>
          <a:p>
            <a:r>
              <a:rPr lang="en-GB" sz="2200" dirty="0" smtClean="0">
                <a:solidFill>
                  <a:srgbClr val="FF0000"/>
                </a:solidFill>
              </a:rPr>
              <a:t>Red: observed during operation (to be checked)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63791" y="5459837"/>
            <a:ext cx="4226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See also R</a:t>
            </a:r>
            <a:r>
              <a:rPr lang="en-GB" sz="1200" dirty="0">
                <a:solidFill>
                  <a:srgbClr val="000000"/>
                </a:solidFill>
              </a:rPr>
              <a:t>. </a:t>
            </a:r>
            <a:r>
              <a:rPr lang="en-GB" sz="1200" dirty="0" err="1">
                <a:solidFill>
                  <a:srgbClr val="000000"/>
                </a:solidFill>
              </a:rPr>
              <a:t>Filippini</a:t>
            </a:r>
            <a:r>
              <a:rPr lang="en-GB" sz="1200" dirty="0">
                <a:solidFill>
                  <a:srgbClr val="000000"/>
                </a:solidFill>
              </a:rPr>
              <a:t>, J. </a:t>
            </a:r>
            <a:r>
              <a:rPr lang="en-GB" sz="1200" dirty="0" err="1">
                <a:solidFill>
                  <a:srgbClr val="000000"/>
                </a:solidFill>
              </a:rPr>
              <a:t>Uythoven</a:t>
            </a:r>
            <a:r>
              <a:rPr lang="en-GB" sz="1200" dirty="0">
                <a:solidFill>
                  <a:srgbClr val="000000"/>
                </a:solidFill>
              </a:rPr>
              <a:t>, CERN ATS Note 2013-042; N. Magnin et al., LHC BEAM DUMPING SYSTEM STATUS AND READINESS FOR LHC RUN II, Evian (2014</a:t>
            </a:r>
            <a:r>
              <a:rPr lang="en-GB" sz="1200" dirty="0" smtClean="0">
                <a:solidFill>
                  <a:srgbClr val="000000"/>
                </a:solidFill>
              </a:rPr>
              <a:t>)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071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MKD </a:t>
            </a:r>
            <a:r>
              <a:rPr lang="en-GB" dirty="0" err="1" smtClean="0"/>
              <a:t>Erratics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30" y="1219921"/>
            <a:ext cx="4911428" cy="182901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Erratic Type I (nominal waveform), Type II (faster), Type III, …</a:t>
            </a:r>
          </a:p>
          <a:p>
            <a:r>
              <a:rPr lang="en-GB" sz="2000" dirty="0"/>
              <a:t>“Normal” </a:t>
            </a:r>
            <a:r>
              <a:rPr lang="en-GB" sz="2000" dirty="0" err="1"/>
              <a:t>asynch</a:t>
            </a:r>
            <a:r>
              <a:rPr lang="en-GB" sz="2000" dirty="0"/>
              <a:t>. </a:t>
            </a:r>
            <a:r>
              <a:rPr lang="en-GB" sz="2000" dirty="0" smtClean="0"/>
              <a:t>dump</a:t>
            </a:r>
            <a:r>
              <a:rPr lang="en-GB" sz="2000" dirty="0"/>
              <a:t>: acceptable? </a:t>
            </a:r>
            <a:r>
              <a:rPr lang="en-GB" sz="2000" dirty="0" smtClean="0"/>
              <a:t>Change </a:t>
            </a:r>
            <a:r>
              <a:rPr lang="en-GB" sz="2000" dirty="0"/>
              <a:t>of waveform (faster rise time…): critical?</a:t>
            </a:r>
            <a:endParaRPr lang="en-US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MKD-MKB failures for HL-LHC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-1" b="1384"/>
          <a:stretch/>
        </p:blipFill>
        <p:spPr>
          <a:xfrm>
            <a:off x="111682" y="3845645"/>
            <a:ext cx="5409009" cy="17229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2105" y="5679354"/>
            <a:ext cx="41841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C. </a:t>
            </a:r>
            <a:r>
              <a:rPr lang="en-GB" sz="1100" dirty="0">
                <a:solidFill>
                  <a:srgbClr val="000000"/>
                </a:solidFill>
              </a:rPr>
              <a:t>Bracco et al., LHC Performance </a:t>
            </a:r>
            <a:r>
              <a:rPr lang="en-GB" sz="1100" dirty="0" smtClean="0">
                <a:solidFill>
                  <a:srgbClr val="000000"/>
                </a:solidFill>
              </a:rPr>
              <a:t>Workshop, Chamonix (2016)</a:t>
            </a:r>
            <a:endParaRPr lang="en-US" sz="11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461" y="513634"/>
            <a:ext cx="3764191" cy="2310932"/>
          </a:xfrm>
          <a:prstGeom prst="rect">
            <a:avLst/>
          </a:prstGeom>
        </p:spPr>
      </p:pic>
      <p:pic>
        <p:nvPicPr>
          <p:cNvPr id="14" name="Content Placeholder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3925" y="3489774"/>
            <a:ext cx="3049876" cy="227196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69667" y="2721295"/>
            <a:ext cx="41841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C. </a:t>
            </a:r>
            <a:r>
              <a:rPr lang="en-GB" sz="1100" dirty="0">
                <a:solidFill>
                  <a:srgbClr val="000000"/>
                </a:solidFill>
              </a:rPr>
              <a:t>Bracco et al., LHC Performance </a:t>
            </a:r>
            <a:r>
              <a:rPr lang="en-GB" sz="1100" dirty="0" smtClean="0">
                <a:solidFill>
                  <a:srgbClr val="000000"/>
                </a:solidFill>
              </a:rPr>
              <a:t>Workshop, Chamonix (2016)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42691" y="5797436"/>
            <a:ext cx="32111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W. Bartmann et </a:t>
            </a:r>
            <a:r>
              <a:rPr lang="en-GB" sz="1100" dirty="0">
                <a:solidFill>
                  <a:srgbClr val="000000"/>
                </a:solidFill>
              </a:rPr>
              <a:t>al., </a:t>
            </a:r>
            <a:r>
              <a:rPr lang="en-GB" sz="1100" dirty="0" smtClean="0">
                <a:solidFill>
                  <a:srgbClr val="000000"/>
                </a:solidFill>
              </a:rPr>
              <a:t>MPP Meeting, 8-April-2016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20691" y="3106910"/>
            <a:ext cx="346530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500" dirty="0" smtClean="0"/>
              <a:t>“Triple erratic” on 26/02/2016 </a:t>
            </a:r>
            <a:r>
              <a:rPr lang="en-GB" sz="1500" dirty="0"/>
              <a:t>00:46:15</a:t>
            </a:r>
            <a:endParaRPr lang="en-US" sz="1500" dirty="0"/>
          </a:p>
        </p:txBody>
      </p:sp>
      <p:sp>
        <p:nvSpPr>
          <p:cNvPr id="18" name="Rectangle 17"/>
          <p:cNvSpPr/>
          <p:nvPr/>
        </p:nvSpPr>
        <p:spPr>
          <a:xfrm>
            <a:off x="5629204" y="197971"/>
            <a:ext cx="327846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500" dirty="0" smtClean="0"/>
              <a:t>Number of </a:t>
            </a:r>
            <a:r>
              <a:rPr lang="en-GB" sz="1500" dirty="0" err="1" smtClean="0"/>
              <a:t>Erratics</a:t>
            </a:r>
            <a:r>
              <a:rPr lang="en-GB" sz="1500" dirty="0" smtClean="0"/>
              <a:t> during Operation</a:t>
            </a:r>
            <a:endParaRPr lang="en-US" sz="1500" dirty="0"/>
          </a:p>
        </p:txBody>
      </p:sp>
      <p:sp>
        <p:nvSpPr>
          <p:cNvPr id="19" name="Rectangle 18"/>
          <p:cNvSpPr/>
          <p:nvPr/>
        </p:nvSpPr>
        <p:spPr>
          <a:xfrm>
            <a:off x="1789842" y="3455071"/>
            <a:ext cx="190340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500" dirty="0" smtClean="0"/>
              <a:t>Erratic Type 1 and 2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817682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2" y="1151981"/>
            <a:ext cx="5421835" cy="421000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52798" y="5745591"/>
            <a:ext cx="58845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Using filling_scheme_standard_25ns_2748b_2736_2452_2524_288bpi12inj_beam2.txt for HL-LHC</a:t>
            </a:r>
          </a:p>
          <a:p>
            <a:r>
              <a:rPr lang="en-GB" sz="1000" dirty="0" smtClean="0">
                <a:solidFill>
                  <a:srgbClr val="000000"/>
                </a:solidFill>
              </a:rPr>
              <a:t>and </a:t>
            </a:r>
            <a:r>
              <a:rPr lang="en-GB" sz="1000" dirty="0">
                <a:solidFill>
                  <a:srgbClr val="000000"/>
                </a:solidFill>
              </a:rPr>
              <a:t>PM waveform data from 2015-02-05 03:44:15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25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09/21/2016</a:t>
            </a:r>
            <a:endParaRPr lang="en-US" dirty="0"/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77040" y="-89967"/>
            <a:ext cx="8937386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TDE Pattern – Nominal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946466" y="2557706"/>
            <a:ext cx="2799710" cy="2462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TDE: FLUKA studies performed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nominal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2 MKBH missing</a:t>
            </a:r>
          </a:p>
          <a:p>
            <a:r>
              <a:rPr lang="en-GB" sz="2200" dirty="0" smtClean="0">
                <a:sym typeface="Wingdings" panose="05000000000000000000" pitchFamily="2" charset="2"/>
              </a:rPr>
              <a:t> significant temp. rise for HL-LHC parameters</a:t>
            </a:r>
            <a:endParaRPr lang="en-US" sz="2200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MKD-MKB failures for HL-LHC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08881" y="1447313"/>
            <a:ext cx="29779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 smtClean="0"/>
              <a:t>Simulated position of bunch </a:t>
            </a:r>
            <a:r>
              <a:rPr lang="en-GB" sz="2200" dirty="0" err="1" smtClean="0"/>
              <a:t>centers</a:t>
            </a:r>
            <a:r>
              <a:rPr lang="en-GB" sz="2200" dirty="0" smtClean="0"/>
              <a:t> at TDE.</a:t>
            </a:r>
            <a:endParaRPr lang="en-GB" sz="2200" dirty="0"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623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2" y="1151981"/>
            <a:ext cx="5421834" cy="421000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52798" y="5745591"/>
            <a:ext cx="58845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Using filling_scheme_standard_25ns_2748b_2736_2452_2524_288bpi12inj_beam2.txt for HL-LHC</a:t>
            </a:r>
          </a:p>
          <a:p>
            <a:r>
              <a:rPr lang="en-GB" sz="1000" dirty="0" smtClean="0">
                <a:solidFill>
                  <a:srgbClr val="000000"/>
                </a:solidFill>
              </a:rPr>
              <a:t>and </a:t>
            </a:r>
            <a:r>
              <a:rPr lang="en-GB" sz="1000" dirty="0">
                <a:solidFill>
                  <a:srgbClr val="000000"/>
                </a:solidFill>
              </a:rPr>
              <a:t>PM waveform data from 2015-02-05 03:44:15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58169" y="1556583"/>
            <a:ext cx="29779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 smtClean="0"/>
              <a:t>Simulated failure of MKBH.A</a:t>
            </a:r>
            <a:endParaRPr lang="en-GB" sz="2200" dirty="0">
              <a:latin typeface="Cambria Math" panose="02040503050406030204" pitchFamily="18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09/21/2016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7040" y="-89967"/>
            <a:ext cx="8937386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TDE Pattern – 1 MKBH off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46466" y="2557706"/>
            <a:ext cx="2799710" cy="2462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TDE: FLUKA studies performed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nominal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2 MKBH missing</a:t>
            </a:r>
          </a:p>
          <a:p>
            <a:r>
              <a:rPr lang="en-GB" sz="2200" dirty="0" smtClean="0">
                <a:sym typeface="Wingdings" panose="05000000000000000000" pitchFamily="2" charset="2"/>
              </a:rPr>
              <a:t> significant temp. rise for HL-LHC parameters</a:t>
            </a:r>
            <a:endParaRPr lang="en-US" sz="2200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MKD-MKB failures for HL-LHC</a:t>
            </a:r>
          </a:p>
        </p:txBody>
      </p:sp>
    </p:spTree>
    <p:extLst>
      <p:ext uri="{BB962C8B-B14F-4D97-AF65-F5344CB8AC3E}">
        <p14:creationId xmlns:p14="http://schemas.microsoft.com/office/powerpoint/2010/main" val="2263494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2" y="1151981"/>
            <a:ext cx="5421834" cy="421000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52798" y="5745591"/>
            <a:ext cx="58845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Using filling_scheme_standard_25ns_2748b_2736_2452_2524_288bpi12inj_beam2.txt for HL-LHC</a:t>
            </a:r>
          </a:p>
          <a:p>
            <a:r>
              <a:rPr lang="en-GB" sz="1000" dirty="0" smtClean="0">
                <a:solidFill>
                  <a:srgbClr val="000000"/>
                </a:solidFill>
              </a:rPr>
              <a:t>and </a:t>
            </a:r>
            <a:r>
              <a:rPr lang="en-GB" sz="1000" dirty="0">
                <a:solidFill>
                  <a:srgbClr val="000000"/>
                </a:solidFill>
              </a:rPr>
              <a:t>PM waveform data from 2015-02-05 03:44:15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58169" y="1556583"/>
            <a:ext cx="29779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 smtClean="0"/>
              <a:t>Simulated failure of MKBH.A and MKBH.B</a:t>
            </a:r>
            <a:endParaRPr lang="en-GB" sz="2200" dirty="0">
              <a:latin typeface="Cambria Math" panose="02040503050406030204" pitchFamily="18" charset="0"/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09/21/2016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7040" y="-89967"/>
            <a:ext cx="8937386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TDE Pattern – 2 MKBHs off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46466" y="2557706"/>
            <a:ext cx="2799710" cy="24622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TDE: FLUKA studies performed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nominal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/>
              <a:t>2 MKBH missing</a:t>
            </a:r>
          </a:p>
          <a:p>
            <a:r>
              <a:rPr lang="en-GB" sz="2200" dirty="0" smtClean="0">
                <a:sym typeface="Wingdings" panose="05000000000000000000" pitchFamily="2" charset="2"/>
              </a:rPr>
              <a:t> significant temp. rise for HL-LHC parameters</a:t>
            </a:r>
            <a:endParaRPr lang="en-US" sz="2200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MKD-MKB failures for HL-LHC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5014" y="5344249"/>
            <a:ext cx="6027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MKB erratic </a:t>
            </a:r>
            <a:r>
              <a:rPr lang="en-GB" dirty="0" smtClean="0">
                <a:sym typeface="Wingdings" panose="05000000000000000000" pitchFamily="2" charset="2"/>
              </a:rPr>
              <a:t> Risk of 2 MKBs out of phase? Mitigation?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576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2784"/>
            <a:ext cx="8431481" cy="471894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GB" dirty="0" smtClean="0"/>
              <a:t>Are </a:t>
            </a:r>
            <a:r>
              <a:rPr lang="en-GB" dirty="0"/>
              <a:t>these scenarios realistic? Are we too conservative</a:t>
            </a:r>
            <a:r>
              <a:rPr lang="en-GB" dirty="0" smtClean="0"/>
              <a:t>? What </a:t>
            </a:r>
            <a:r>
              <a:rPr lang="en-GB" dirty="0"/>
              <a:t>is the likelihood of such </a:t>
            </a:r>
            <a:r>
              <a:rPr lang="en-GB" dirty="0" smtClean="0"/>
              <a:t>failures?</a:t>
            </a:r>
            <a:endParaRPr lang="en-US" dirty="0"/>
          </a:p>
          <a:p>
            <a:r>
              <a:rPr lang="en-GB" dirty="0"/>
              <a:t>Did we neglect anything?</a:t>
            </a:r>
            <a:endParaRPr lang="en-US" dirty="0"/>
          </a:p>
          <a:p>
            <a:pPr lvl="0"/>
            <a:r>
              <a:rPr lang="en-GB" dirty="0" smtClean="0"/>
              <a:t>Can </a:t>
            </a:r>
            <a:r>
              <a:rPr lang="en-GB" dirty="0"/>
              <a:t>we prevent some failures to occur</a:t>
            </a:r>
            <a:r>
              <a:rPr lang="en-GB" dirty="0" smtClean="0"/>
              <a:t>? E.g. prevent simultaneous failing of 2 MKBs?</a:t>
            </a:r>
            <a:endParaRPr lang="en-US" dirty="0"/>
          </a:p>
          <a:p>
            <a:pPr lvl="0"/>
            <a:r>
              <a:rPr lang="en-GB" dirty="0" smtClean="0"/>
              <a:t>For </a:t>
            </a:r>
            <a:r>
              <a:rPr lang="en-GB" dirty="0"/>
              <a:t>the TDE: is there any level of damage that we can accept for operation</a:t>
            </a:r>
            <a:r>
              <a:rPr lang="en-GB" dirty="0" smtClean="0"/>
              <a:t>?</a:t>
            </a:r>
          </a:p>
          <a:p>
            <a:r>
              <a:rPr lang="en-GB" dirty="0"/>
              <a:t>Double failures</a:t>
            </a:r>
            <a:r>
              <a:rPr lang="en-GB" dirty="0" smtClean="0"/>
              <a:t>? Dependencies?</a:t>
            </a:r>
          </a:p>
          <a:p>
            <a:pPr lvl="1"/>
            <a:r>
              <a:rPr lang="en-GB" dirty="0" smtClean="0"/>
              <a:t>E.g. MKD triple erratic, 2 MKBs out of phase, …</a:t>
            </a:r>
          </a:p>
          <a:p>
            <a:r>
              <a:rPr lang="en-GB" dirty="0" smtClean="0"/>
              <a:t>Classify LBDS faults? 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onsequences (e.g. synch./</a:t>
            </a:r>
            <a:r>
              <a:rPr lang="en-GB" dirty="0" err="1" smtClean="0"/>
              <a:t>asynch</a:t>
            </a:r>
            <a:r>
              <a:rPr lang="en-GB" dirty="0" smtClean="0"/>
              <a:t>. dump)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omponent (e.g. MKD)</a:t>
            </a:r>
          </a:p>
          <a:p>
            <a:pPr lvl="1"/>
            <a:r>
              <a:rPr lang="en-GB" dirty="0" smtClean="0"/>
              <a:t>Fault type (e.g. generator erratic)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21/09/16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MKD-MKB failures for HL-LHC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923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6834</TotalTime>
  <Words>683</Words>
  <Application>Microsoft Macintosh PowerPoint</Application>
  <PresentationFormat>On-screen Show (4:3)</PresentationFormat>
  <Paragraphs>110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CERNCorporate4-3</vt:lpstr>
      <vt:lpstr>LBDS Failure Scenarios</vt:lpstr>
      <vt:lpstr>Outline</vt:lpstr>
      <vt:lpstr>PowerPoint Presentation</vt:lpstr>
      <vt:lpstr>(Some) LBDS Failure Scenarios</vt:lpstr>
      <vt:lpstr>MKD Erratics</vt:lpstr>
      <vt:lpstr>TDE Pattern – Nominal</vt:lpstr>
      <vt:lpstr>TDE Pattern – 1 MKBH off</vt:lpstr>
      <vt:lpstr>TDE Pattern – 2 MKBHs off</vt:lpstr>
      <vt:lpstr>Questions and Discussion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Chiara BRACCO</cp:lastModifiedBy>
  <cp:revision>205</cp:revision>
  <cp:lastPrinted>2016-09-15T13:26:53Z</cp:lastPrinted>
  <dcterms:created xsi:type="dcterms:W3CDTF">2012-11-30T11:04:26Z</dcterms:created>
  <dcterms:modified xsi:type="dcterms:W3CDTF">2016-09-21T09:35:20Z</dcterms:modified>
</cp:coreProperties>
</file>