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8"/>
  </p:notesMasterIdLst>
  <p:handoutMasterIdLst>
    <p:handoutMasterId r:id="rId9"/>
  </p:handoutMasterIdLst>
  <p:sldIdLst>
    <p:sldId id="263" r:id="rId3"/>
    <p:sldId id="278" r:id="rId4"/>
    <p:sldId id="273" r:id="rId5"/>
    <p:sldId id="277" r:id="rId6"/>
    <p:sldId id="275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A09B677C-5365-4B7E-82CC-6447E26B7990}">
          <p14:sldIdLst>
            <p14:sldId id="263"/>
            <p14:sldId id="278"/>
            <p14:sldId id="273"/>
            <p14:sldId id="277"/>
            <p14:sldId id="275"/>
          </p14:sldIdLst>
        </p14:section>
        <p14:section name="Untitled Section" id="{0C30BBB3-D77E-4C3E-876E-D76BB7B721E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988" userDrawn="1">
          <p15:clr>
            <a:srgbClr val="A4A3A4"/>
          </p15:clr>
        </p15:guide>
        <p15:guide id="2" orient="horz" pos="4186" userDrawn="1">
          <p15:clr>
            <a:srgbClr val="A4A3A4"/>
          </p15:clr>
        </p15:guide>
        <p15:guide id="3" orient="horz" pos="3394" userDrawn="1">
          <p15:clr>
            <a:srgbClr val="A4A3A4"/>
          </p15:clr>
        </p15:guide>
        <p15:guide id="4" orient="horz" pos="777" userDrawn="1">
          <p15:clr>
            <a:srgbClr val="A4A3A4"/>
          </p15:clr>
        </p15:guide>
        <p15:guide id="5" orient="horz" pos="1749" userDrawn="1">
          <p15:clr>
            <a:srgbClr val="A4A3A4"/>
          </p15:clr>
        </p15:guide>
        <p15:guide id="6" orient="horz" pos="457" userDrawn="1">
          <p15:clr>
            <a:srgbClr val="A4A3A4"/>
          </p15:clr>
        </p15:guide>
        <p15:guide id="7" pos="285" userDrawn="1">
          <p15:clr>
            <a:srgbClr val="A4A3A4"/>
          </p15:clr>
        </p15:guide>
        <p15:guide id="8" pos="55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7"/>
    <a:srgbClr val="00B5E2"/>
    <a:srgbClr val="63666A"/>
    <a:srgbClr val="5A5A5A"/>
    <a:srgbClr val="676767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67" autoAdjust="0"/>
    <p:restoredTop sz="98464" autoAdjust="0"/>
  </p:normalViewPr>
  <p:slideViewPr>
    <p:cSldViewPr snapToGrid="0" snapToObjects="1">
      <p:cViewPr varScale="1">
        <p:scale>
          <a:sx n="77" d="100"/>
          <a:sy n="77" d="100"/>
        </p:scale>
        <p:origin x="450" y="90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285"/>
        <p:guide pos="55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12/6/2016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06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77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1711746"/>
            <a:ext cx="8293100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3209910"/>
            <a:ext cx="8296275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4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12.06.16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EMcCluskey | FS CAD Integration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1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20" indent="-2651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24" indent="25602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48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354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2942" indent="19201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1" y="432614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12.06.16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EMcCluskey | FS CAD Integration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2" y="1238250"/>
            <a:ext cx="3998847" cy="4846638"/>
          </a:xfrm>
          <a:prstGeom prst="rect">
            <a:avLst/>
          </a:prstGeom>
        </p:spPr>
        <p:txBody>
          <a:bodyPr lIns="0" rIns="0"/>
          <a:lstStyle>
            <a:lvl1pPr marL="256020" indent="-2651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24" indent="25602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48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354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2942" indent="19201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6" y="1238250"/>
            <a:ext cx="3998847" cy="4846638"/>
          </a:xfrm>
          <a:prstGeom prst="rect">
            <a:avLst/>
          </a:prstGeom>
        </p:spPr>
        <p:txBody>
          <a:bodyPr lIns="0" rIns="0"/>
          <a:lstStyle>
            <a:lvl1pPr marL="256020" indent="-2651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24" indent="25602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48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354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2942" indent="19201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5" y="5347373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60" y="432615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7" y="5347373"/>
            <a:ext cx="4067131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12.06.16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EMcCluskey | FS CAD Integration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2" y="1238251"/>
            <a:ext cx="3998847" cy="3892550"/>
          </a:xfrm>
          <a:prstGeom prst="rect">
            <a:avLst/>
          </a:prstGeom>
        </p:spPr>
        <p:txBody>
          <a:bodyPr lIns="0" rIns="0"/>
          <a:lstStyle>
            <a:lvl1pPr marL="256020" indent="-2651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24" indent="25602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48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354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2942" indent="19201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6" y="1238251"/>
            <a:ext cx="3998847" cy="3892550"/>
          </a:xfrm>
          <a:prstGeom prst="rect">
            <a:avLst/>
          </a:prstGeom>
        </p:spPr>
        <p:txBody>
          <a:bodyPr lIns="0" rIns="0"/>
          <a:lstStyle>
            <a:lvl1pPr marL="256020" indent="-2651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24" indent="25602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48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354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2942" indent="19201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1" y="432614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1" y="1238255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12.06.16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EMcCluskey | FS CAD Integration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5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12.06.16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EMcCluskey | FS CAD Integration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7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9" y="1238251"/>
            <a:ext cx="5033963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12.06.16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EMcCluskey | FS CAD Integration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29099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2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20" indent="-26516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24" indent="25602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48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354" indent="228589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2942" indent="19201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42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5" y="5686119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12.06.16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EMcCluskey | FS CAD Integration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6" y="425573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 txBox="1">
            <a:spLocks/>
          </p:cNvSpPr>
          <p:nvPr/>
        </p:nvSpPr>
        <p:spPr>
          <a:xfrm>
            <a:off x="985867" y="195263"/>
            <a:ext cx="4381500" cy="2476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400" dirty="0" smtClean="0"/>
              <a:t>Long-Baseline Neutrino Facility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3" y="475760"/>
            <a:ext cx="8302625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7"/>
          <p:cNvSpPr txBox="1">
            <a:spLocks/>
          </p:cNvSpPr>
          <p:nvPr/>
        </p:nvSpPr>
        <p:spPr>
          <a:xfrm>
            <a:off x="457202" y="196854"/>
            <a:ext cx="506413" cy="24606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400" dirty="0" smtClean="0"/>
              <a:t>LBNF</a:t>
            </a:r>
          </a:p>
        </p:txBody>
      </p:sp>
      <p:pic>
        <p:nvPicPr>
          <p:cNvPr id="1029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8" y="6154911"/>
            <a:ext cx="1594477" cy="28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457203" y="5728951"/>
            <a:ext cx="83026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13" descr="CERN-logo_out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457" y="6003301"/>
            <a:ext cx="654051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6" descr="SanfordSURF-horiz-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026" y="5916605"/>
            <a:ext cx="1857669" cy="6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Color-Seal_Green-Mark_SC_Horizonta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212" y="6083428"/>
            <a:ext cx="2202053" cy="3680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178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178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178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178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178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178" algn="ctr" defTabSz="457178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354" algn="ctr" defTabSz="457178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532" algn="ctr" defTabSz="457178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709" algn="ctr" defTabSz="457178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882" indent="-342882" algn="l" defTabSz="457178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13" indent="-285737" algn="l" defTabSz="457178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2942" indent="-228589" algn="l" defTabSz="457178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120" indent="-228589" algn="l" defTabSz="457178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298" indent="-228589" algn="l" defTabSz="457178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474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8337551" y="6483731"/>
            <a:ext cx="419100" cy="19202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 dirty="0" smtClean="0"/>
              <a:t>LBNF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1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90" y="6488435"/>
            <a:ext cx="1136651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12.06.16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40" y="6488435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EMcCluskey | FS CAD Integration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8" y="6488435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178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178"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354"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532"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709" algn="ctr" defTabSz="457178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882" indent="-342882" algn="l" defTabSz="457178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13" indent="-285737" algn="l" defTabSz="457178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2942" indent="-228589" algn="l" defTabSz="457178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120" indent="-228589" algn="l" defTabSz="457178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298" indent="-228589" algn="l" defTabSz="457178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474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r>
              <a:rPr lang="en-US" dirty="0" smtClean="0"/>
              <a:t> </a:t>
            </a:r>
            <a:r>
              <a:rPr lang="en-US" dirty="0" smtClean="0"/>
              <a:t>Far Site CAD Integration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FS CF &amp; Cryo Integration Meeting</a:t>
            </a:r>
          </a:p>
          <a:p>
            <a:r>
              <a:rPr lang="en-US" dirty="0" smtClean="0"/>
              <a:t>CERN</a:t>
            </a:r>
          </a:p>
          <a:p>
            <a:r>
              <a:rPr lang="en-US" dirty="0" smtClean="0"/>
              <a:t>6 Dec 2016</a:t>
            </a:r>
          </a:p>
          <a:p>
            <a:r>
              <a:rPr lang="en-US" smtClean="0"/>
              <a:t>E McCluskey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Overall integration goals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EMcCluskey | FS CAD Integration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C72E-2A13-EB4D-AD45-6D4E6ACAED8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 smtClean="0"/>
              <a:t>The goal of integrating separate CAD models and designs is to have latest versions of cad models available to everyone in a common format useable to everyone so that </a:t>
            </a:r>
          </a:p>
          <a:p>
            <a:pPr lvl="1"/>
            <a:r>
              <a:rPr lang="en-US" dirty="0" smtClean="0"/>
              <a:t>clashes and interferences can found and resolved</a:t>
            </a:r>
          </a:p>
          <a:p>
            <a:pPr lvl="1"/>
            <a:r>
              <a:rPr lang="en-US" dirty="0" smtClean="0"/>
              <a:t>Designs can be coordinated and installation/construction sequences can be planned.</a:t>
            </a:r>
          </a:p>
          <a:p>
            <a:r>
              <a:rPr lang="en-US" dirty="0" smtClean="0"/>
              <a:t>Issues with getting to this goal include</a:t>
            </a:r>
          </a:p>
          <a:p>
            <a:pPr lvl="1"/>
            <a:r>
              <a:rPr lang="en-US" dirty="0" smtClean="0"/>
              <a:t>Access for everyone </a:t>
            </a:r>
          </a:p>
          <a:p>
            <a:pPr lvl="1"/>
            <a:r>
              <a:rPr lang="en-US" dirty="0" smtClean="0"/>
              <a:t>Format</a:t>
            </a:r>
          </a:p>
          <a:p>
            <a:pPr lvl="1"/>
            <a:r>
              <a:rPr lang="en-US" dirty="0" smtClean="0"/>
              <a:t>Frequency</a:t>
            </a:r>
          </a:p>
          <a:p>
            <a:pPr lvl="1"/>
            <a:r>
              <a:rPr lang="en-US" dirty="0" smtClean="0"/>
              <a:t>Configuration control</a:t>
            </a:r>
          </a:p>
          <a:p>
            <a:pPr lvl="1"/>
            <a:r>
              <a:rPr lang="en-US" dirty="0" smtClean="0"/>
              <a:t>Ability to find the latest easily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074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CAD Integration Process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EMcCluskey | FS CAD Integration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C72E-2A13-EB4D-AD45-6D4E6ACAED8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 smtClean="0"/>
              <a:t>LBNF/DUNE Engineering Support team, sited at Fermilab, proposes to </a:t>
            </a:r>
          </a:p>
          <a:p>
            <a:pPr lvl="1"/>
            <a:r>
              <a:rPr lang="en-US" dirty="0" smtClean="0"/>
              <a:t>integrate the 3D </a:t>
            </a:r>
            <a:r>
              <a:rPr lang="en-US" dirty="0"/>
              <a:t>solid models of the far site conventional facilities, cryostats, cryogenics systems and detector modules into a common format </a:t>
            </a:r>
            <a:r>
              <a:rPr lang="en-US" dirty="0" smtClean="0"/>
              <a:t>on a consensus periodic basis</a:t>
            </a:r>
          </a:p>
          <a:p>
            <a:pPr lvl="1"/>
            <a:r>
              <a:rPr lang="en-US" dirty="0" smtClean="0"/>
              <a:t>make it available to the entire LBNF/DUNE enterprise. </a:t>
            </a:r>
          </a:p>
          <a:p>
            <a:pPr lvl="1"/>
            <a:r>
              <a:rPr lang="en-US" dirty="0" smtClean="0"/>
              <a:t>also make available lighter integrated “views” that </a:t>
            </a:r>
            <a:r>
              <a:rPr lang="en-US" dirty="0"/>
              <a:t>contain only “envelope” information of the far site </a:t>
            </a:r>
            <a:r>
              <a:rPr lang="en-US" dirty="0" smtClean="0"/>
              <a:t>campus that can </a:t>
            </a:r>
            <a:r>
              <a:rPr lang="en-US" dirty="0"/>
              <a:t>be generated for certain specific locations if needed, to aid in quick studies of interfaces, clash detection, 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process of developing a “FS CAD Integration Plan” to describe the process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596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12.06.16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EMcCluskey | FS CAD Integration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" r="388"/>
          <a:stretch/>
        </p:blipFill>
        <p:spPr bwMode="auto">
          <a:xfrm>
            <a:off x="586422" y="250521"/>
            <a:ext cx="8163879" cy="611270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ounded Rectangle 7"/>
          <p:cNvSpPr/>
          <p:nvPr/>
        </p:nvSpPr>
        <p:spPr>
          <a:xfrm>
            <a:off x="979490" y="432610"/>
            <a:ext cx="3780400" cy="52667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90597" y="0"/>
            <a:ext cx="293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CERN already doing this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104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12.06.16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EMcCluskey | FS CAD Integration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C72E-2A13-EB4D-AD45-6D4E6ACAED8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xfrm>
            <a:off x="457201" y="1238250"/>
            <a:ext cx="8293100" cy="50999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Far Site sub-projects and working groups shall provide 3D solid models and any associated 2D drawings to the Fermilab Engineering Support Team for integration purposes and for data archiving/ configuration control at specific points in time.</a:t>
            </a:r>
          </a:p>
          <a:p>
            <a:pPr lvl="1"/>
            <a:r>
              <a:rPr lang="en-US" dirty="0" smtClean="0"/>
              <a:t>The input files shall be in the following formats:</a:t>
            </a:r>
          </a:p>
          <a:p>
            <a:pPr lvl="2"/>
            <a:r>
              <a:rPr lang="en-US" dirty="0" smtClean="0"/>
              <a:t>3D Solid Models – STEP file format</a:t>
            </a:r>
          </a:p>
          <a:p>
            <a:pPr lvl="2"/>
            <a:r>
              <a:rPr lang="en-US" dirty="0" smtClean="0"/>
              <a:t>2D Drawings – Original file format and PDF</a:t>
            </a:r>
          </a:p>
          <a:p>
            <a:pPr lvl="1"/>
            <a:r>
              <a:rPr lang="en-US" dirty="0" smtClean="0"/>
              <a:t>Propose that starting in early 2017</a:t>
            </a:r>
            <a:r>
              <a:rPr lang="en-US" dirty="0"/>
              <a:t>, </a:t>
            </a:r>
            <a:r>
              <a:rPr lang="en-US" dirty="0" smtClean="0"/>
              <a:t>LBNF/DUNE </a:t>
            </a:r>
            <a:r>
              <a:rPr lang="en-US" dirty="0"/>
              <a:t>Engineering Support Team </a:t>
            </a:r>
            <a:r>
              <a:rPr lang="en-US" dirty="0" smtClean="0"/>
              <a:t>provide far site </a:t>
            </a:r>
            <a:r>
              <a:rPr lang="en-US" dirty="0"/>
              <a:t>“Integrated Views” and “Integrated models” to the LBNF/DUNE enterprise </a:t>
            </a:r>
            <a:r>
              <a:rPr lang="en-US" dirty="0" smtClean="0"/>
              <a:t>available from a consensus location at </a:t>
            </a:r>
            <a:r>
              <a:rPr lang="en-US" dirty="0"/>
              <a:t>the following </a:t>
            </a:r>
            <a:r>
              <a:rPr lang="en-US" dirty="0" smtClean="0"/>
              <a:t>frequency, with the exact timing to be discussed.</a:t>
            </a:r>
            <a:endParaRPr lang="en-US" dirty="0"/>
          </a:p>
          <a:p>
            <a:pPr lvl="1"/>
            <a:r>
              <a:rPr lang="en-US" dirty="0"/>
              <a:t>Integrated Model – Quarterly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Integrated Views – </a:t>
            </a:r>
            <a:r>
              <a:rPr lang="en-US" dirty="0" smtClean="0"/>
              <a:t>Monthly</a:t>
            </a:r>
          </a:p>
          <a:p>
            <a:r>
              <a:rPr lang="en-US" dirty="0" smtClean="0"/>
              <a:t>Process would provide for </a:t>
            </a:r>
          </a:p>
          <a:p>
            <a:pPr lvl="1"/>
            <a:r>
              <a:rPr lang="en-US" dirty="0" smtClean="0"/>
              <a:t>Ability to everyone to find latest information easily</a:t>
            </a:r>
          </a:p>
          <a:p>
            <a:pPr lvl="1"/>
            <a:r>
              <a:rPr lang="en-US" dirty="0" smtClean="0"/>
              <a:t>Configuration control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94509363"/>
      </p:ext>
    </p:extLst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1314</TotalTime>
  <Words>364</Words>
  <Application>Microsoft Office PowerPoint</Application>
  <PresentationFormat>On-screen Show (4:3)</PresentationFormat>
  <Paragraphs>47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Geneva</vt:lpstr>
      <vt:lpstr>Helvetica</vt:lpstr>
      <vt:lpstr>Lucida Grande</vt:lpstr>
      <vt:lpstr>LBNF Template_051215</vt:lpstr>
      <vt:lpstr>LBNF Content-Footer Theme</vt:lpstr>
      <vt:lpstr>Proposed Far Site CAD Integration Process</vt:lpstr>
      <vt:lpstr>Overall integration goals</vt:lpstr>
      <vt:lpstr>Proposed CAD Integration Process</vt:lpstr>
      <vt:lpstr>PowerPoint Presentation</vt:lpstr>
      <vt:lpstr>Details</vt:lpstr>
    </vt:vector>
  </TitlesOfParts>
  <Company>Sandbox 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Elaine G. Mccluskey x2193 06859N</cp:lastModifiedBy>
  <cp:revision>160</cp:revision>
  <dcterms:created xsi:type="dcterms:W3CDTF">2015-04-30T14:29:22Z</dcterms:created>
  <dcterms:modified xsi:type="dcterms:W3CDTF">2016-12-06T13:40:51Z</dcterms:modified>
</cp:coreProperties>
</file>