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23" r:id="rId2"/>
    <p:sldId id="428" r:id="rId3"/>
    <p:sldId id="429" r:id="rId4"/>
    <p:sldId id="430" r:id="rId5"/>
    <p:sldId id="435" r:id="rId6"/>
    <p:sldId id="436" r:id="rId7"/>
    <p:sldId id="439" r:id="rId8"/>
    <p:sldId id="437" r:id="rId9"/>
    <p:sldId id="438" r:id="rId10"/>
    <p:sldId id="441" r:id="rId11"/>
    <p:sldId id="443" r:id="rId12"/>
    <p:sldId id="448" r:id="rId13"/>
    <p:sldId id="420" r:id="rId14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1835F"/>
    <a:srgbClr val="000000"/>
    <a:srgbClr val="0E207F"/>
    <a:srgbClr val="008989"/>
    <a:srgbClr val="34FA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86997" autoAdjust="0"/>
  </p:normalViewPr>
  <p:slideViewPr>
    <p:cSldViewPr>
      <p:cViewPr varScale="1">
        <p:scale>
          <a:sx n="101" d="100"/>
          <a:sy n="101" d="100"/>
        </p:scale>
        <p:origin x="100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03/12/2016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03/12/2016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645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58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19568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approach allows the analysis of local elements such as bolts and welds under realistic conditions.</a:t>
            </a:r>
          </a:p>
          <a:p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few model details: </a:t>
            </a:r>
          </a:p>
          <a:p>
            <a:pPr marL="171450" marR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Bolts (M48) made of Grade 10.9.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buFontTx/>
              <a:buChar char="-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shank of the bolts (M48) had constant cross section.</a:t>
            </a:r>
          </a:p>
          <a:p>
            <a:pPr marL="171450" indent="-171450">
              <a:buFontTx/>
              <a:buChar char="-"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Bolt head and nut were considered circular cylinders. The washers were omitted.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Bolt-pretension=625kN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Frictional contacts (friction coefficient=0.25). </a:t>
            </a:r>
          </a:p>
          <a:p>
            <a:pPr marL="171450" indent="-171450">
              <a:buFontTx/>
              <a:buChar char="-"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Welds with triangular cross section &amp; Material S460.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94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774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730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006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9089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04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2795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3798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80194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618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3.jpe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jpeg"/><Relationship Id="rId5" Type="http://schemas.openxmlformats.org/officeDocument/2006/relationships/image" Target="../media/image31.jpg"/><Relationship Id="rId10" Type="http://schemas.openxmlformats.org/officeDocument/2006/relationships/image" Target="../media/image36.jp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" y="914400"/>
            <a:ext cx="9107970" cy="2232025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LBNF Cryostat: </a:t>
            </a:r>
            <a:b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FEA Structural Analysis</a:t>
            </a:r>
            <a:b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4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2971800"/>
            <a:ext cx="8763000" cy="1143000"/>
          </a:xfrm>
        </p:spPr>
        <p:txBody>
          <a:bodyPr>
            <a:normAutofit/>
          </a:bodyPr>
          <a:lstStyle/>
          <a:p>
            <a:r>
              <a:rPr lang="en-GB" sz="3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Diego Alvarez Feito</a:t>
            </a:r>
          </a:p>
          <a:p>
            <a:r>
              <a:rPr lang="en-GB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EP-DT Engineering Office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0" y="4598974"/>
            <a:ext cx="9144000" cy="1420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LBNF Discussion</a:t>
            </a:r>
          </a:p>
          <a:p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5</a:t>
            </a:r>
            <a:r>
              <a:rPr lang="en-GB" sz="2600" baseline="30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6</a:t>
            </a:r>
            <a:r>
              <a:rPr lang="en-GB" sz="2600" baseline="30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December 2016</a:t>
            </a:r>
          </a:p>
          <a:p>
            <a:endParaRPr lang="en-GB" sz="26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3962400" y="6400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05/12/2016</a:t>
            </a:r>
          </a:p>
        </p:txBody>
      </p:sp>
    </p:spTree>
    <p:extLst>
      <p:ext uri="{BB962C8B-B14F-4D97-AF65-F5344CB8AC3E}">
        <p14:creationId xmlns:p14="http://schemas.microsoft.com/office/powerpoint/2010/main" val="26651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2000" y="1246739"/>
            <a:ext cx="4392000" cy="28680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5918"/>
          <a:stretch/>
        </p:blipFill>
        <p:spPr>
          <a:xfrm>
            <a:off x="4752000" y="4114800"/>
            <a:ext cx="4392000" cy="26983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“Typical” Single Portal Frame Model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idx="1"/>
          </p:nvPr>
        </p:nvSpPr>
        <p:spPr>
          <a:xfrm>
            <a:off x="30" y="533400"/>
            <a:ext cx="9143969" cy="12192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 good </a:t>
            </a:r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agreement with Global Shell and SCIA models</a:t>
            </a:r>
          </a:p>
          <a:p>
            <a:pPr lvl="0">
              <a:spcBef>
                <a:spcPts val="0"/>
              </a:spcBef>
            </a:pPr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 Analysis + BC input for </a:t>
            </a:r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connections</a:t>
            </a:r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 sub-models</a:t>
            </a:r>
          </a:p>
        </p:txBody>
      </p:sp>
      <p:pic>
        <p:nvPicPr>
          <p:cNvPr id="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8" y="6318000"/>
            <a:ext cx="234211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1600200"/>
            <a:ext cx="2603139" cy="450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4723" y="3863958"/>
            <a:ext cx="2265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Reinforced connection</a:t>
            </a:r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1395198" y="4571844"/>
            <a:ext cx="439771" cy="781492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094" y="1349100"/>
            <a:ext cx="3051965" cy="48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45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 </a:t>
            </a: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Conditions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idx="1"/>
          </p:nvPr>
        </p:nvSpPr>
        <p:spPr>
          <a:xfrm>
            <a:off x="30" y="381000"/>
            <a:ext cx="9143969" cy="1981200"/>
          </a:xfrm>
        </p:spPr>
        <p:txBody>
          <a:bodyPr>
            <a:normAutofit/>
          </a:bodyPr>
          <a:lstStyle/>
          <a:p>
            <a:pPr lvl="0"/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of floor type on the response of the typical portal</a:t>
            </a:r>
          </a:p>
          <a:p>
            <a:pPr lvl="1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Impact on the optimal position for Splice connections</a:t>
            </a:r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Rounding of the bottom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corner edge </a:t>
            </a:r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avoid </a:t>
            </a:r>
            <a:r>
              <a:rPr lang="en-GB" sz="2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plastic deformation</a:t>
            </a:r>
          </a:p>
          <a:p>
            <a:pPr lvl="0"/>
            <a:endParaRPr lang="en-GB" sz="23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" y="6426000"/>
            <a:ext cx="1873696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70" y="1524000"/>
            <a:ext cx="4500000" cy="29385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0" y="1524000"/>
            <a:ext cx="4500000" cy="29385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25296" r="15333"/>
          <a:stretch/>
        </p:blipFill>
        <p:spPr>
          <a:xfrm>
            <a:off x="263816" y="4495800"/>
            <a:ext cx="1987581" cy="1728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0" y="5791500"/>
            <a:ext cx="9144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t="9556"/>
          <a:stretch/>
        </p:blipFill>
        <p:spPr>
          <a:xfrm>
            <a:off x="3102814" y="4495800"/>
            <a:ext cx="3297986" cy="227918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-2" t="18855" r="86191" b="49853"/>
          <a:stretch/>
        </p:blipFill>
        <p:spPr>
          <a:xfrm>
            <a:off x="2819400" y="5041200"/>
            <a:ext cx="873416" cy="151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0" y="4400150"/>
            <a:ext cx="1723549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Eq. VM Stress</a:t>
            </a:r>
          </a:p>
          <a:p>
            <a:pPr algn="ctr"/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(MPa)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94249" y="4704265"/>
            <a:ext cx="277832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Corner Reaction Force</a:t>
            </a:r>
          </a:p>
          <a:p>
            <a:pPr algn="ctr"/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~1.5MN</a:t>
            </a:r>
          </a:p>
          <a:p>
            <a:pPr algn="ctr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(Nominal loads)</a:t>
            </a:r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64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" y="-76200"/>
            <a:ext cx="9143971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Connections: FEA Sub-Models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20000" y="6478507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21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8" y="6318000"/>
            <a:ext cx="234211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4200" y="990600"/>
            <a:ext cx="2148837" cy="2772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"/>
          <a:stretch/>
        </p:blipFill>
        <p:spPr>
          <a:xfrm>
            <a:off x="0" y="1902520"/>
            <a:ext cx="2052336" cy="399600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2074753" y="2263419"/>
            <a:ext cx="3640247" cy="174982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" y="3545382"/>
            <a:ext cx="1634904" cy="981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 Model of “Typical” portal frame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2015905" y="4341298"/>
            <a:ext cx="335186" cy="167189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031859" y="5576349"/>
            <a:ext cx="2311541" cy="574449"/>
          </a:xfrm>
          <a:prstGeom prst="straightConnector1">
            <a:avLst/>
          </a:prstGeom>
          <a:ln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/>
          <a:srcRect t="4760"/>
          <a:stretch/>
        </p:blipFill>
        <p:spPr>
          <a:xfrm>
            <a:off x="4952999" y="3870000"/>
            <a:ext cx="2563266" cy="2988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13" t="3044"/>
          <a:stretch/>
        </p:blipFill>
        <p:spPr>
          <a:xfrm>
            <a:off x="2434172" y="2454399"/>
            <a:ext cx="2420014" cy="2520000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2124847" y="4846265"/>
            <a:ext cx="2163457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 Connection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3689880" y="6474643"/>
            <a:ext cx="2485295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Connection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225950" y="1555024"/>
            <a:ext cx="1898450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</a:t>
            </a:r>
            <a:endParaRPr lang="en-GB" dirty="0">
              <a:solidFill>
                <a:srgbClr val="01835F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2" t="10714" r="42995" b="44604"/>
          <a:stretch/>
        </p:blipFill>
        <p:spPr>
          <a:xfrm>
            <a:off x="4781181" y="2936786"/>
            <a:ext cx="970254" cy="1476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Subtitle 2"/>
              <p:cNvSpPr txBox="1">
                <a:spLocks/>
              </p:cNvSpPr>
              <p:nvPr/>
            </p:nvSpPr>
            <p:spPr>
              <a:xfrm>
                <a:off x="0" y="408206"/>
                <a:ext cx="9296400" cy="119199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0"/>
                  </a:spcBef>
                </a:pPr>
                <a:r>
                  <a:rPr lang="en-GB" sz="2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Shell-to-Solid </a:t>
                </a:r>
                <a:r>
                  <a:rPr lang="en-GB" sz="2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sub-modelling </a:t>
                </a:r>
                <a:r>
                  <a:rPr lang="en-GB" sz="24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approach: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20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Bolts: </a:t>
                </a:r>
                <a:r>
                  <a:rPr lang="en-GB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Average equivalent stress in the cross section &lt; </a:t>
                </a:r>
                <a14:m>
                  <m:oMath xmlns:m="http://schemas.openxmlformats.org/officeDocument/2006/math">
                    <m:box>
                      <m:boxPr>
                        <m:ctrlPr>
                          <a:rPr lang="en-GB" sz="20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GB" sz="20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fPr>
                          <m:num>
                            <m:r>
                              <a:rPr lang="en-GB" sz="2000" b="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GB" sz="2000" b="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3</m:t>
                            </m:r>
                          </m:den>
                        </m:f>
                        <m:sSub>
                          <m:sSubPr>
                            <m:ctrlPr>
                              <a:rPr lang="en-GB" sz="200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2000" b="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panose="020B0604020202020204" pitchFamily="34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GB" sz="2000" b="0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𝑦</m:t>
                            </m:r>
                          </m:sub>
                        </m:sSub>
                      </m:e>
                    </m:box>
                  </m:oMath>
                </a14:m>
                <a:endParaRPr lang="en-GB" sz="2000" dirty="0" smtClean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lvl="1">
                  <a:spcBef>
                    <a:spcPts val="0"/>
                  </a:spcBef>
                </a:pPr>
                <a:r>
                  <a:rPr lang="en-GB" sz="20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Welds: </a:t>
                </a:r>
                <a:r>
                  <a:rPr lang="en-GB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Stress linearization </a:t>
                </a:r>
                <a:r>
                  <a:rPr lang="en-GB" sz="20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according to </a:t>
                </a:r>
                <a:r>
                  <a:rPr lang="en-GB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ASME </a:t>
                </a:r>
                <a:r>
                  <a:rPr lang="en-GB" sz="2000" dirty="0" smtClean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Div2 </a:t>
                </a:r>
              </a:p>
            </p:txBody>
          </p:sp>
        </mc:Choice>
        <mc:Fallback>
          <p:sp>
            <p:nvSpPr>
              <p:cNvPr id="6" name="Subtitl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08206"/>
                <a:ext cx="9296400" cy="1191994"/>
              </a:xfrm>
              <a:prstGeom prst="rect">
                <a:avLst/>
              </a:prstGeom>
              <a:blipFill rotWithShape="0">
                <a:blip r:embed="rId9"/>
                <a:stretch>
                  <a:fillRect l="-852" t="-3571" b="-1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5" t="14713" r="25145" b="18916"/>
          <a:stretch/>
        </p:blipFill>
        <p:spPr>
          <a:xfrm>
            <a:off x="5911164" y="1921571"/>
            <a:ext cx="904753" cy="1692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9" t="12414"/>
          <a:stretch/>
        </p:blipFill>
        <p:spPr>
          <a:xfrm>
            <a:off x="7467600" y="4744800"/>
            <a:ext cx="1609745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0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/>
      <p:bldP spid="3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6700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8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lang="en-GB" sz="4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046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/>
          <a:srcRect l="8481" t="-700" r="1812" b="1"/>
          <a:stretch/>
        </p:blipFill>
        <p:spPr>
          <a:xfrm rot="-1800000">
            <a:off x="2363697" y="3810599"/>
            <a:ext cx="4120236" cy="1980000"/>
          </a:xfrm>
          <a:prstGeom prst="flowChartAlternateProcess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6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Introduction: Why FEA?</a:t>
            </a:r>
            <a:endParaRPr lang="en-GB" sz="36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idx="1"/>
          </p:nvPr>
        </p:nvSpPr>
        <p:spPr>
          <a:xfrm>
            <a:off x="30" y="762000"/>
            <a:ext cx="9143969" cy="4038600"/>
          </a:xfrm>
        </p:spPr>
        <p:txBody>
          <a:bodyPr>
            <a:normAutofit/>
          </a:bodyPr>
          <a:lstStyle/>
          <a:p>
            <a:pPr lvl="0"/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Verify results obtained with SCIA global model</a:t>
            </a:r>
          </a:p>
          <a:p>
            <a:pPr lvl="0"/>
            <a:r>
              <a:rPr lang="en-GB" sz="2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 study/analysis of critical areas of the LBNF cryostat</a:t>
            </a:r>
          </a:p>
          <a:p>
            <a:pPr lvl="1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Connections (welded and bolted)</a:t>
            </a:r>
          </a:p>
          <a:p>
            <a:pPr lvl="1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Warm membrane plate and reinforcements</a:t>
            </a:r>
          </a:p>
          <a:p>
            <a:pPr lvl="1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 reactions and support conditions</a:t>
            </a:r>
          </a:p>
          <a:p>
            <a:pPr lvl="1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reinforcements (e.g. for access holes) </a:t>
            </a:r>
          </a:p>
          <a:p>
            <a:pPr lvl="1"/>
            <a:endParaRPr lang="en-GB" sz="2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GB" sz="24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8" y="6318000"/>
            <a:ext cx="234211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4927" y="2157000"/>
            <a:ext cx="2696673" cy="432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 cstate="print"/>
          <a:srcRect l="3022" t="45665" r="60009" b="8233"/>
          <a:stretch/>
        </p:blipFill>
        <p:spPr>
          <a:xfrm>
            <a:off x="49873" y="3156600"/>
            <a:ext cx="2464727" cy="31680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934495" y="4689090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 reaction</a:t>
            </a:r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2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381800"/>
            <a:ext cx="10044315" cy="54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Shell Model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idx="1"/>
          </p:nvPr>
        </p:nvSpPr>
        <p:spPr>
          <a:xfrm>
            <a:off x="30" y="533400"/>
            <a:ext cx="9143969" cy="1219200"/>
          </a:xfrm>
        </p:spPr>
        <p:txBody>
          <a:bodyPr>
            <a:normAutofit/>
          </a:bodyPr>
          <a:lstStyle/>
          <a:p>
            <a:pPr lvl="0"/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Shell model of ¼ cryostat</a:t>
            </a:r>
          </a:p>
          <a:p>
            <a:pPr lvl="0"/>
            <a:r>
              <a:rPr lang="en-GB" sz="23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 development to follow design changes in SCIA &amp; CAD</a:t>
            </a:r>
          </a:p>
          <a:p>
            <a:pPr marL="0" lvl="0" indent="0">
              <a:buNone/>
            </a:pPr>
            <a:endParaRPr lang="en-GB" sz="23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3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381597" y="2138686"/>
            <a:ext cx="348767" cy="418276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91486" y="1503064"/>
            <a:ext cx="2775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design concept </a:t>
            </a:r>
          </a:p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 reinforcements ribs)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62600" y="5943600"/>
            <a:ext cx="254082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Warm Vessel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257" y="1381800"/>
            <a:ext cx="10060058" cy="540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34311" y="1644070"/>
            <a:ext cx="2601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 holes </a:t>
            </a:r>
          </a:p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(+ local reinforcements)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52696" y="1504532"/>
            <a:ext cx="1685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Optimised roof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456546" y="6118062"/>
            <a:ext cx="292099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0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Skeleton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865833" y="1780397"/>
            <a:ext cx="211308" cy="331141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359525" y="2286000"/>
            <a:ext cx="375783" cy="894610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1381800"/>
            <a:ext cx="9779830" cy="5400000"/>
          </a:xfrm>
          <a:prstGeom prst="rect">
            <a:avLst/>
          </a:prstGeom>
        </p:spPr>
      </p:pic>
      <p:pic>
        <p:nvPicPr>
          <p:cNvPr id="8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" y="6400800"/>
            <a:ext cx="202983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78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115" y="784800"/>
            <a:ext cx="8317885" cy="56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-7620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Shell Model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idx="1"/>
          </p:nvPr>
        </p:nvSpPr>
        <p:spPr>
          <a:xfrm>
            <a:off x="30" y="457200"/>
            <a:ext cx="9143969" cy="5562600"/>
          </a:xfrm>
        </p:spPr>
        <p:txBody>
          <a:bodyPr>
            <a:normAutofit/>
          </a:bodyPr>
          <a:lstStyle/>
          <a:p>
            <a:pPr lvl="0"/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Loads (p</a:t>
            </a:r>
            <a:r>
              <a:rPr lang="en-GB" sz="22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=350mbar), rigid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floor (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frictionless)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2" y="6318000"/>
            <a:ext cx="234211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-Shape 3"/>
          <p:cNvSpPr/>
          <p:nvPr/>
        </p:nvSpPr>
        <p:spPr>
          <a:xfrm rot="5400000">
            <a:off x="260658" y="1403658"/>
            <a:ext cx="2438398" cy="1307485"/>
          </a:xfrm>
          <a:prstGeom prst="corner">
            <a:avLst>
              <a:gd name="adj1" fmla="val 44172"/>
              <a:gd name="adj2" fmla="val 9370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18182" r="93253" b="55631"/>
          <a:stretch/>
        </p:blipFill>
        <p:spPr>
          <a:xfrm>
            <a:off x="181398" y="1605630"/>
            <a:ext cx="961602" cy="252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52823" y="1143000"/>
            <a:ext cx="3054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Deformation (mm)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19328" y="5928189"/>
            <a:ext cx="3299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Export BC’s for sub-models</a:t>
            </a:r>
          </a:p>
          <a:p>
            <a:pPr algn="ctr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(see Luca’s presentation)</a:t>
            </a:r>
            <a:endParaRPr lang="en-GB" sz="2000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724400" y="5933988"/>
            <a:ext cx="794928" cy="348144"/>
          </a:xfrm>
          <a:prstGeom prst="straightConnector1">
            <a:avLst/>
          </a:prstGeom>
          <a:ln w="19050">
            <a:solidFill>
              <a:srgbClr val="01835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06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62000"/>
            <a:ext cx="8322408" cy="56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-7620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Shell Model: Outer Skeleton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idx="1"/>
          </p:nvPr>
        </p:nvSpPr>
        <p:spPr>
          <a:xfrm>
            <a:off x="30" y="457200"/>
            <a:ext cx="9143969" cy="5562600"/>
          </a:xfrm>
        </p:spPr>
        <p:txBody>
          <a:bodyPr>
            <a:normAutofit/>
          </a:bodyPr>
          <a:lstStyle/>
          <a:p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Loads (p</a:t>
            </a:r>
            <a:r>
              <a:rPr lang="en-GB" sz="2200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=350mbar), rigid floor (frictionless)</a:t>
            </a:r>
          </a:p>
          <a:p>
            <a:pPr lvl="0"/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2" y="6318000"/>
            <a:ext cx="234211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-Shape 3"/>
          <p:cNvSpPr/>
          <p:nvPr/>
        </p:nvSpPr>
        <p:spPr>
          <a:xfrm rot="5400000">
            <a:off x="260658" y="1403658"/>
            <a:ext cx="2438398" cy="1307485"/>
          </a:xfrm>
          <a:prstGeom prst="corner">
            <a:avLst>
              <a:gd name="adj1" fmla="val 44172"/>
              <a:gd name="adj2" fmla="val 9370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52823" y="1143000"/>
            <a:ext cx="3054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Deformation (mm)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17639" r="92801" b="55224"/>
          <a:stretch/>
        </p:blipFill>
        <p:spPr>
          <a:xfrm>
            <a:off x="186147" y="1563000"/>
            <a:ext cx="1033053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855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463" y="848400"/>
            <a:ext cx="8569537" cy="561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-7620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Shell Model: Warm Vessel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7" name="Subtitle 2"/>
          <p:cNvSpPr>
            <a:spLocks noGrp="1"/>
          </p:cNvSpPr>
          <p:nvPr>
            <p:ph idx="1"/>
          </p:nvPr>
        </p:nvSpPr>
        <p:spPr>
          <a:xfrm>
            <a:off x="30" y="457200"/>
            <a:ext cx="9143969" cy="5562600"/>
          </a:xfrm>
        </p:spPr>
        <p:txBody>
          <a:bodyPr>
            <a:normAutofit/>
          </a:bodyPr>
          <a:lstStyle/>
          <a:p>
            <a:pPr lvl="0"/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Loads (p</a:t>
            </a:r>
            <a:r>
              <a:rPr lang="en-GB" sz="2200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=350mbar), rigid floor (frictionless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2" y="6318000"/>
            <a:ext cx="234211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-Shape 3"/>
          <p:cNvSpPr/>
          <p:nvPr/>
        </p:nvSpPr>
        <p:spPr>
          <a:xfrm rot="5400000">
            <a:off x="58631" y="1354033"/>
            <a:ext cx="2590800" cy="1559137"/>
          </a:xfrm>
          <a:prstGeom prst="corner">
            <a:avLst>
              <a:gd name="adj1" fmla="val 44172"/>
              <a:gd name="adj2" fmla="val 93705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52823" y="1143000"/>
            <a:ext cx="3054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Total Deformation (mm)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17457" r="92856" b="54050"/>
          <a:stretch/>
        </p:blipFill>
        <p:spPr>
          <a:xfrm>
            <a:off x="193649" y="1553309"/>
            <a:ext cx="1005347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7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484" t="210" r="438" b="1482"/>
          <a:stretch/>
        </p:blipFill>
        <p:spPr>
          <a:xfrm>
            <a:off x="0" y="533400"/>
            <a:ext cx="3125804" cy="2340000"/>
          </a:xfrm>
          <a:prstGeom prst="flowChartPunchedCard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7204" r="4396" b="2837"/>
          <a:stretch/>
        </p:blipFill>
        <p:spPr>
          <a:xfrm>
            <a:off x="2227800" y="2425802"/>
            <a:ext cx="6840000" cy="4202895"/>
          </a:xfrm>
          <a:prstGeom prst="rect">
            <a:avLst/>
          </a:prstGeom>
        </p:spPr>
      </p:pic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1" name="Subtitle 2"/>
          <p:cNvSpPr>
            <a:spLocks noGrp="1"/>
          </p:cNvSpPr>
          <p:nvPr>
            <p:ph idx="1"/>
          </p:nvPr>
        </p:nvSpPr>
        <p:spPr>
          <a:xfrm>
            <a:off x="3171630" y="688152"/>
            <a:ext cx="5972370" cy="1521648"/>
          </a:xfrm>
        </p:spPr>
        <p:txBody>
          <a:bodyPr>
            <a:normAutofit/>
          </a:bodyPr>
          <a:lstStyle/>
          <a:p>
            <a:pPr lvl="0"/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reinforcements help recovering part of the stiffness lost with the access holes</a:t>
            </a:r>
            <a:endParaRPr lang="en-GB" sz="20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Effects on the local instability </a:t>
            </a:r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evaluated </a:t>
            </a:r>
            <a:r>
              <a:rPr lang="en-GB" sz="20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analytically (and in SCIA)</a:t>
            </a:r>
          </a:p>
        </p:txBody>
      </p:sp>
      <p:sp>
        <p:nvSpPr>
          <p:cNvPr id="10" name="Oval 9"/>
          <p:cNvSpPr/>
          <p:nvPr/>
        </p:nvSpPr>
        <p:spPr>
          <a:xfrm>
            <a:off x="4572000" y="2928367"/>
            <a:ext cx="754080" cy="685800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281824" y="2756092"/>
            <a:ext cx="754080" cy="685800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7848600" y="4542290"/>
            <a:ext cx="754080" cy="685800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689466" y="3959790"/>
            <a:ext cx="103746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Holes</a:t>
            </a:r>
            <a:endParaRPr lang="en-GB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187032" y="3590955"/>
            <a:ext cx="502434" cy="464145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208197" y="3458910"/>
            <a:ext cx="245559" cy="59619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629400" y="4359900"/>
            <a:ext cx="1190759" cy="47519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620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2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Shell Model: Access Holes</a:t>
            </a:r>
            <a:endParaRPr lang="en-GB" sz="32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8" y="6324600"/>
            <a:ext cx="234211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6"/>
          <a:srcRect l="6130"/>
          <a:stretch/>
        </p:blipFill>
        <p:spPr>
          <a:xfrm>
            <a:off x="228600" y="3036000"/>
            <a:ext cx="1700000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76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64200"/>
            <a:ext cx="7538087" cy="46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EA25871D-9707-46F0-9693-56A3CC074945" descr="E00CF4C6-18EE-40A1-B2D1-4022C2ED723D@cer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7" y="6246000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" y="0"/>
            <a:ext cx="9143969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Model: Differences between portals</a:t>
            </a:r>
            <a:endParaRPr lang="en-GB" sz="3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8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37" name="Subtitle 2"/>
          <p:cNvSpPr>
            <a:spLocks noGrp="1"/>
          </p:cNvSpPr>
          <p:nvPr>
            <p:ph idx="1"/>
          </p:nvPr>
        </p:nvSpPr>
        <p:spPr>
          <a:xfrm>
            <a:off x="30" y="609600"/>
            <a:ext cx="9143969" cy="1066800"/>
          </a:xfrm>
        </p:spPr>
        <p:txBody>
          <a:bodyPr>
            <a:noAutofit/>
          </a:bodyPr>
          <a:lstStyle/>
          <a:p>
            <a:pPr lvl="0"/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Portal at the centre of the cryostat represents the worst case scenario</a:t>
            </a:r>
          </a:p>
          <a:p>
            <a:pPr lvl="1"/>
            <a:r>
              <a:rPr lang="en-GB" sz="22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“Typical” portal used for detailed design (e.g. beam connections) </a:t>
            </a:r>
          </a:p>
          <a:p>
            <a:pPr marL="0" lvl="0" indent="0">
              <a:buNone/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5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2" descr="image0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1" y="3657600"/>
            <a:ext cx="4411603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4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1" y="625200"/>
            <a:ext cx="4411603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0"/>
            <a:ext cx="96012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1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Shell Model: Differences between portals</a:t>
            </a:r>
            <a:endParaRPr lang="en-GB" sz="31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2050" name="Picture 1" descr="image0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657600"/>
            <a:ext cx="4411603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3" descr="image00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142" y="609600"/>
            <a:ext cx="4411603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102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4843</TotalTime>
  <Words>475</Words>
  <Application>Microsoft Office PowerPoint</Application>
  <PresentationFormat>On-screen Show (4:3)</PresentationFormat>
  <Paragraphs>101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Cambria Math</vt:lpstr>
      <vt:lpstr>Office Theme</vt:lpstr>
      <vt:lpstr>LBNF Cryostat:  Status of FEA Structural Analysis </vt:lpstr>
      <vt:lpstr>Introduction: Why FEA?</vt:lpstr>
      <vt:lpstr>Global Shell Model</vt:lpstr>
      <vt:lpstr>Global Shell Model</vt:lpstr>
      <vt:lpstr>Global Shell Model: Outer Skeleton</vt:lpstr>
      <vt:lpstr>Global Shell Model: Warm Vessel</vt:lpstr>
      <vt:lpstr>Global Shell Model: Access Holes</vt:lpstr>
      <vt:lpstr>Global Model: Differences between portals</vt:lpstr>
      <vt:lpstr>Global Shell Model: Differences between portals</vt:lpstr>
      <vt:lpstr>“Typical” Single Portal Frame Model</vt:lpstr>
      <vt:lpstr>Floor Support Conditions</vt:lpstr>
      <vt:lpstr>Beam Connections: FEA Sub-Models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Diego Alvarez Feito</cp:lastModifiedBy>
  <cp:revision>654</cp:revision>
  <cp:lastPrinted>2014-04-23T12:08:29Z</cp:lastPrinted>
  <dcterms:created xsi:type="dcterms:W3CDTF">2006-08-16T00:00:00Z</dcterms:created>
  <dcterms:modified xsi:type="dcterms:W3CDTF">2016-12-03T21:55:26Z</dcterms:modified>
</cp:coreProperties>
</file>