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5"/>
  </p:notesMasterIdLst>
  <p:handoutMasterIdLst>
    <p:handoutMasterId r:id="rId36"/>
  </p:handoutMasterIdLst>
  <p:sldIdLst>
    <p:sldId id="256" r:id="rId2"/>
    <p:sldId id="260" r:id="rId3"/>
    <p:sldId id="259" r:id="rId4"/>
    <p:sldId id="258" r:id="rId5"/>
    <p:sldId id="257" r:id="rId6"/>
    <p:sldId id="266" r:id="rId7"/>
    <p:sldId id="267" r:id="rId8"/>
    <p:sldId id="262" r:id="rId9"/>
    <p:sldId id="278" r:id="rId10"/>
    <p:sldId id="263" r:id="rId11"/>
    <p:sldId id="265" r:id="rId12"/>
    <p:sldId id="268" r:id="rId13"/>
    <p:sldId id="264" r:id="rId14"/>
    <p:sldId id="261" r:id="rId15"/>
    <p:sldId id="269" r:id="rId16"/>
    <p:sldId id="270" r:id="rId17"/>
    <p:sldId id="271" r:id="rId18"/>
    <p:sldId id="272" r:id="rId19"/>
    <p:sldId id="273" r:id="rId20"/>
    <p:sldId id="274" r:id="rId21"/>
    <p:sldId id="276" r:id="rId22"/>
    <p:sldId id="277" r:id="rId23"/>
    <p:sldId id="275" r:id="rId24"/>
    <p:sldId id="279" r:id="rId25"/>
    <p:sldId id="283" r:id="rId26"/>
    <p:sldId id="284" r:id="rId27"/>
    <p:sldId id="286" r:id="rId28"/>
    <p:sldId id="285" r:id="rId29"/>
    <p:sldId id="287" r:id="rId30"/>
    <p:sldId id="288" r:id="rId31"/>
    <p:sldId id="280" r:id="rId32"/>
    <p:sldId id="282" r:id="rId33"/>
    <p:sldId id="281" r:id="rId34"/>
  </p:sldIdLst>
  <p:sldSz cx="9144000" cy="6858000" type="screen4x3"/>
  <p:notesSz cx="6746875" cy="9913938"/>
  <p:defaultTextStyle>
    <a:defPPr>
      <a:defRPr lang="en-US"/>
    </a:defPPr>
    <a:lvl1pPr algn="l" rtl="0" eaLnBrk="0" fontAlgn="base" hangingPunct="0">
      <a:spcBef>
        <a:spcPct val="0"/>
      </a:spcBef>
      <a:spcAft>
        <a:spcPct val="0"/>
      </a:spcAft>
      <a:defRPr sz="1600" kern="1200">
        <a:solidFill>
          <a:schemeClr val="accent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600" kern="1200">
        <a:solidFill>
          <a:schemeClr val="accent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600" kern="1200">
        <a:solidFill>
          <a:schemeClr val="accent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600" kern="1200">
        <a:solidFill>
          <a:schemeClr val="accent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600" kern="1200">
        <a:solidFill>
          <a:schemeClr val="accent2"/>
        </a:solidFill>
        <a:latin typeface="Times New Roman" panose="02020603050405020304" pitchFamily="18" charset="0"/>
        <a:ea typeface="+mn-ea"/>
        <a:cs typeface="+mn-cs"/>
      </a:defRPr>
    </a:lvl5pPr>
    <a:lvl6pPr marL="2286000" algn="l" defTabSz="914400" rtl="0" eaLnBrk="1" latinLnBrk="0" hangingPunct="1">
      <a:defRPr sz="1600" kern="1200">
        <a:solidFill>
          <a:schemeClr val="accent2"/>
        </a:solidFill>
        <a:latin typeface="Times New Roman" panose="02020603050405020304" pitchFamily="18" charset="0"/>
        <a:ea typeface="+mn-ea"/>
        <a:cs typeface="+mn-cs"/>
      </a:defRPr>
    </a:lvl6pPr>
    <a:lvl7pPr marL="2743200" algn="l" defTabSz="914400" rtl="0" eaLnBrk="1" latinLnBrk="0" hangingPunct="1">
      <a:defRPr sz="1600" kern="1200">
        <a:solidFill>
          <a:schemeClr val="accent2"/>
        </a:solidFill>
        <a:latin typeface="Times New Roman" panose="02020603050405020304" pitchFamily="18" charset="0"/>
        <a:ea typeface="+mn-ea"/>
        <a:cs typeface="+mn-cs"/>
      </a:defRPr>
    </a:lvl7pPr>
    <a:lvl8pPr marL="3200400" algn="l" defTabSz="914400" rtl="0" eaLnBrk="1" latinLnBrk="0" hangingPunct="1">
      <a:defRPr sz="1600" kern="1200">
        <a:solidFill>
          <a:schemeClr val="accent2"/>
        </a:solidFill>
        <a:latin typeface="Times New Roman" panose="02020603050405020304" pitchFamily="18" charset="0"/>
        <a:ea typeface="+mn-ea"/>
        <a:cs typeface="+mn-cs"/>
      </a:defRPr>
    </a:lvl8pPr>
    <a:lvl9pPr marL="3657600" algn="l" defTabSz="914400" rtl="0" eaLnBrk="1" latinLnBrk="0" hangingPunct="1">
      <a:defRPr sz="1600" kern="1200">
        <a:solidFill>
          <a:schemeClr val="accent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108" d="100"/>
          <a:sy n="108" d="100"/>
        </p:scale>
        <p:origin x="76" y="12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895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t" anchorCtr="0" compatLnSpc="1">
            <a:prstTxWarp prst="textNoShape">
              <a:avLst/>
            </a:prstTxWarp>
          </a:bodyPr>
          <a:lstStyle>
            <a:lvl1pPr defTabSz="917575">
              <a:defRPr sz="1200">
                <a:latin typeface="Copperplate Gothic Light" panose="020E0507020206020404" pitchFamily="34" charset="0"/>
              </a:defRPr>
            </a:lvl1pPr>
          </a:lstStyle>
          <a:p>
            <a:pPr>
              <a:defRPr/>
            </a:pPr>
            <a:endParaRPr lang="en-US" altLang="en-US"/>
          </a:p>
        </p:txBody>
      </p:sp>
      <p:sp>
        <p:nvSpPr>
          <p:cNvPr id="33795" name="Rectangle 3"/>
          <p:cNvSpPr>
            <a:spLocks noGrp="1" noChangeArrowheads="1"/>
          </p:cNvSpPr>
          <p:nvPr>
            <p:ph type="dt" sz="quarter" idx="1"/>
          </p:nvPr>
        </p:nvSpPr>
        <p:spPr bwMode="auto">
          <a:xfrm>
            <a:off x="3811588" y="0"/>
            <a:ext cx="29718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t" anchorCtr="0" compatLnSpc="1">
            <a:prstTxWarp prst="textNoShape">
              <a:avLst/>
            </a:prstTxWarp>
          </a:bodyPr>
          <a:lstStyle>
            <a:lvl1pPr algn="r" defTabSz="917575">
              <a:defRPr sz="1200" smtClean="0">
                <a:latin typeface="Copperplate Gothic Light" panose="020E0507020206020404" pitchFamily="34" charset="0"/>
              </a:defRPr>
            </a:lvl1pPr>
          </a:lstStyle>
          <a:p>
            <a:pPr>
              <a:defRPr/>
            </a:pPr>
            <a:fld id="{06DE3E78-6222-4F3C-AA16-1A03755FD95B}" type="datetime1">
              <a:rPr lang="en-US" altLang="en-US"/>
              <a:pPr>
                <a:defRPr/>
              </a:pPr>
              <a:t>3/5/2017</a:t>
            </a:fld>
            <a:endParaRPr lang="en-US" altLang="en-US"/>
          </a:p>
        </p:txBody>
      </p:sp>
      <p:sp>
        <p:nvSpPr>
          <p:cNvPr id="33796" name="Rectangle 4"/>
          <p:cNvSpPr>
            <a:spLocks noGrp="1" noChangeArrowheads="1"/>
          </p:cNvSpPr>
          <p:nvPr>
            <p:ph type="ftr" sz="quarter" idx="2"/>
          </p:nvPr>
        </p:nvSpPr>
        <p:spPr bwMode="auto">
          <a:xfrm>
            <a:off x="0" y="9429750"/>
            <a:ext cx="2895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b" anchorCtr="0" compatLnSpc="1">
            <a:prstTxWarp prst="textNoShape">
              <a:avLst/>
            </a:prstTxWarp>
          </a:bodyPr>
          <a:lstStyle>
            <a:lvl1pPr defTabSz="917575">
              <a:defRPr sz="1200">
                <a:latin typeface="Copperplate Gothic Light" panose="020E0507020206020404" pitchFamily="34" charset="0"/>
              </a:defRPr>
            </a:lvl1pPr>
          </a:lstStyle>
          <a:p>
            <a:pPr>
              <a:defRPr/>
            </a:pPr>
            <a:endParaRPr lang="en-US" altLang="en-US"/>
          </a:p>
        </p:txBody>
      </p:sp>
      <p:sp>
        <p:nvSpPr>
          <p:cNvPr id="33797" name="Rectangle 5"/>
          <p:cNvSpPr>
            <a:spLocks noGrp="1" noChangeArrowheads="1"/>
          </p:cNvSpPr>
          <p:nvPr>
            <p:ph type="sldNum" sz="quarter" idx="3"/>
          </p:nvPr>
        </p:nvSpPr>
        <p:spPr bwMode="auto">
          <a:xfrm>
            <a:off x="3811588" y="9429750"/>
            <a:ext cx="29718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b" anchorCtr="0" compatLnSpc="1">
            <a:prstTxWarp prst="textNoShape">
              <a:avLst/>
            </a:prstTxWarp>
          </a:bodyPr>
          <a:lstStyle>
            <a:lvl1pPr algn="r" defTabSz="917575">
              <a:defRPr sz="1200" smtClean="0">
                <a:latin typeface="Copperplate Gothic Light" panose="020E0507020206020404" pitchFamily="34" charset="0"/>
              </a:defRPr>
            </a:lvl1pPr>
          </a:lstStyle>
          <a:p>
            <a:pPr>
              <a:defRPr/>
            </a:pPr>
            <a:fld id="{8F5AD549-1840-43B0-AA97-5F650735B64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95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t" anchorCtr="0" compatLnSpc="1">
            <a:prstTxWarp prst="textNoShape">
              <a:avLst/>
            </a:prstTxWarp>
          </a:bodyPr>
          <a:lstStyle>
            <a:lvl1pPr defTabSz="917575">
              <a:defRPr sz="1200">
                <a:latin typeface="Copperplate Gothic Light" panose="020E0507020206020404" pitchFamily="34" charset="0"/>
              </a:defRPr>
            </a:lvl1pPr>
          </a:lstStyle>
          <a:p>
            <a:pPr>
              <a:defRPr/>
            </a:pPr>
            <a:endParaRPr lang="en-US" altLang="en-US"/>
          </a:p>
        </p:txBody>
      </p:sp>
      <p:sp>
        <p:nvSpPr>
          <p:cNvPr id="31747" name="Rectangle 3"/>
          <p:cNvSpPr>
            <a:spLocks noGrp="1" noChangeArrowheads="1"/>
          </p:cNvSpPr>
          <p:nvPr>
            <p:ph type="dt" idx="1"/>
          </p:nvPr>
        </p:nvSpPr>
        <p:spPr bwMode="auto">
          <a:xfrm>
            <a:off x="3811588" y="0"/>
            <a:ext cx="29718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t" anchorCtr="0" compatLnSpc="1">
            <a:prstTxWarp prst="textNoShape">
              <a:avLst/>
            </a:prstTxWarp>
          </a:bodyPr>
          <a:lstStyle>
            <a:lvl1pPr algn="r" defTabSz="917575">
              <a:defRPr sz="1200" smtClean="0">
                <a:latin typeface="Copperplate Gothic Light" panose="020E0507020206020404" pitchFamily="34" charset="0"/>
              </a:defRPr>
            </a:lvl1pPr>
          </a:lstStyle>
          <a:p>
            <a:pPr>
              <a:defRPr/>
            </a:pPr>
            <a:fld id="{B17883E5-D49E-4E93-BF08-A12580872F74}" type="datetime1">
              <a:rPr lang="en-US" altLang="en-US"/>
              <a:pPr>
                <a:defRPr/>
              </a:pPr>
              <a:t>3/5/2017</a:t>
            </a:fld>
            <a:endParaRPr lang="en-US" altLang="en-US"/>
          </a:p>
        </p:txBody>
      </p:sp>
      <p:sp>
        <p:nvSpPr>
          <p:cNvPr id="2052" name="Rectangle 4"/>
          <p:cNvSpPr>
            <a:spLocks noChangeArrowheads="1" noTextEdit="1"/>
          </p:cNvSpPr>
          <p:nvPr>
            <p:ph type="sldImg" idx="2"/>
          </p:nvPr>
        </p:nvSpPr>
        <p:spPr bwMode="auto">
          <a:xfrm>
            <a:off x="938213" y="766763"/>
            <a:ext cx="4906962" cy="36798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914400" y="4676775"/>
            <a:ext cx="4954588" cy="452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31750" name="Rectangle 6"/>
          <p:cNvSpPr>
            <a:spLocks noGrp="1" noChangeArrowheads="1"/>
          </p:cNvSpPr>
          <p:nvPr>
            <p:ph type="ftr" sz="quarter" idx="4"/>
          </p:nvPr>
        </p:nvSpPr>
        <p:spPr bwMode="auto">
          <a:xfrm>
            <a:off x="0" y="9429750"/>
            <a:ext cx="28956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b" anchorCtr="0" compatLnSpc="1">
            <a:prstTxWarp prst="textNoShape">
              <a:avLst/>
            </a:prstTxWarp>
          </a:bodyPr>
          <a:lstStyle>
            <a:lvl1pPr defTabSz="917575">
              <a:defRPr sz="1200">
                <a:latin typeface="Copperplate Gothic Light" panose="020E0507020206020404" pitchFamily="34" charset="0"/>
              </a:defRPr>
            </a:lvl1pPr>
          </a:lstStyle>
          <a:p>
            <a:pPr>
              <a:defRPr/>
            </a:pPr>
            <a:endParaRPr lang="en-US" altLang="en-US"/>
          </a:p>
        </p:txBody>
      </p:sp>
      <p:sp>
        <p:nvSpPr>
          <p:cNvPr id="31751" name="Rectangle 7"/>
          <p:cNvSpPr>
            <a:spLocks noGrp="1" noChangeArrowheads="1"/>
          </p:cNvSpPr>
          <p:nvPr>
            <p:ph type="sldNum" sz="quarter" idx="5"/>
          </p:nvPr>
        </p:nvSpPr>
        <p:spPr bwMode="auto">
          <a:xfrm>
            <a:off x="3811588" y="9429750"/>
            <a:ext cx="29718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78" tIns="45889" rIns="91778" bIns="45889" numCol="1" anchor="b" anchorCtr="0" compatLnSpc="1">
            <a:prstTxWarp prst="textNoShape">
              <a:avLst/>
            </a:prstTxWarp>
          </a:bodyPr>
          <a:lstStyle>
            <a:lvl1pPr algn="r" defTabSz="917575">
              <a:defRPr sz="1200" smtClean="0">
                <a:latin typeface="Copperplate Gothic Light" panose="020E0507020206020404" pitchFamily="34" charset="0"/>
              </a:defRPr>
            </a:lvl1pPr>
          </a:lstStyle>
          <a:p>
            <a:pPr>
              <a:defRPr/>
            </a:pPr>
            <a:fld id="{C7056278-D4E3-4906-90DC-D7033580447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dt" sz="quarter" idx="1"/>
          </p:nvPr>
        </p:nvSpPr>
        <p:spPr>
          <a:noFill/>
        </p:spPr>
        <p:txBody>
          <a:bodyPr/>
          <a:lstStyle>
            <a:lvl1pPr defTabSz="917575">
              <a:defRPr sz="1600">
                <a:solidFill>
                  <a:schemeClr val="accent2"/>
                </a:solidFill>
                <a:latin typeface="Times New Roman" panose="02020603050405020304" pitchFamily="18" charset="0"/>
              </a:defRPr>
            </a:lvl1pPr>
            <a:lvl2pPr marL="742950" indent="-285750" defTabSz="917575">
              <a:defRPr sz="1600">
                <a:solidFill>
                  <a:schemeClr val="accent2"/>
                </a:solidFill>
                <a:latin typeface="Times New Roman" panose="02020603050405020304" pitchFamily="18" charset="0"/>
              </a:defRPr>
            </a:lvl2pPr>
            <a:lvl3pPr marL="1143000" indent="-228600" defTabSz="917575">
              <a:defRPr sz="1600">
                <a:solidFill>
                  <a:schemeClr val="accent2"/>
                </a:solidFill>
                <a:latin typeface="Times New Roman" panose="02020603050405020304" pitchFamily="18" charset="0"/>
              </a:defRPr>
            </a:lvl3pPr>
            <a:lvl4pPr marL="1600200" indent="-228600" defTabSz="917575">
              <a:defRPr sz="1600">
                <a:solidFill>
                  <a:schemeClr val="accent2"/>
                </a:solidFill>
                <a:latin typeface="Times New Roman" panose="02020603050405020304" pitchFamily="18" charset="0"/>
              </a:defRPr>
            </a:lvl4pPr>
            <a:lvl5pPr marL="2057400" indent="-228600" defTabSz="917575">
              <a:defRPr sz="1600">
                <a:solidFill>
                  <a:schemeClr val="accent2"/>
                </a:solidFill>
                <a:latin typeface="Times New Roman" panose="02020603050405020304" pitchFamily="18" charset="0"/>
              </a:defRPr>
            </a:lvl5pPr>
            <a:lvl6pPr marL="2514600" indent="-228600" defTabSz="917575"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defTabSz="917575"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defTabSz="917575"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defTabSz="917575" eaLnBrk="0" fontAlgn="base" hangingPunct="0">
              <a:spcBef>
                <a:spcPct val="0"/>
              </a:spcBef>
              <a:spcAft>
                <a:spcPct val="0"/>
              </a:spcAft>
              <a:defRPr sz="1600">
                <a:solidFill>
                  <a:schemeClr val="accent2"/>
                </a:solidFill>
                <a:latin typeface="Times New Roman" panose="02020603050405020304" pitchFamily="18" charset="0"/>
              </a:defRPr>
            </a:lvl9pPr>
          </a:lstStyle>
          <a:p>
            <a:fld id="{5E20E78A-7A44-4456-9AC4-EFCE86485B1C}" type="datetime1">
              <a:rPr lang="en-US" altLang="en-US" sz="1200">
                <a:latin typeface="Copperplate Gothic Light" panose="020E0507020206020404" pitchFamily="34" charset="0"/>
              </a:rPr>
              <a:pPr/>
              <a:t>3/5/2017</a:t>
            </a:fld>
            <a:endParaRPr lang="en-US" altLang="en-US" sz="1200">
              <a:latin typeface="Copperplate Gothic Light" panose="020E0507020206020404" pitchFamily="34" charset="0"/>
            </a:endParaRPr>
          </a:p>
        </p:txBody>
      </p:sp>
      <p:sp>
        <p:nvSpPr>
          <p:cNvPr id="5123" name="Rectangle 7"/>
          <p:cNvSpPr>
            <a:spLocks noGrp="1" noChangeArrowheads="1"/>
          </p:cNvSpPr>
          <p:nvPr>
            <p:ph type="sldNum" sz="quarter" idx="5"/>
          </p:nvPr>
        </p:nvSpPr>
        <p:spPr>
          <a:noFill/>
        </p:spPr>
        <p:txBody>
          <a:bodyPr/>
          <a:lstStyle>
            <a:lvl1pPr defTabSz="917575">
              <a:defRPr sz="1600">
                <a:solidFill>
                  <a:schemeClr val="accent2"/>
                </a:solidFill>
                <a:latin typeface="Times New Roman" panose="02020603050405020304" pitchFamily="18" charset="0"/>
              </a:defRPr>
            </a:lvl1pPr>
            <a:lvl2pPr marL="742950" indent="-285750" defTabSz="917575">
              <a:defRPr sz="1600">
                <a:solidFill>
                  <a:schemeClr val="accent2"/>
                </a:solidFill>
                <a:latin typeface="Times New Roman" panose="02020603050405020304" pitchFamily="18" charset="0"/>
              </a:defRPr>
            </a:lvl2pPr>
            <a:lvl3pPr marL="1143000" indent="-228600" defTabSz="917575">
              <a:defRPr sz="1600">
                <a:solidFill>
                  <a:schemeClr val="accent2"/>
                </a:solidFill>
                <a:latin typeface="Times New Roman" panose="02020603050405020304" pitchFamily="18" charset="0"/>
              </a:defRPr>
            </a:lvl3pPr>
            <a:lvl4pPr marL="1600200" indent="-228600" defTabSz="917575">
              <a:defRPr sz="1600">
                <a:solidFill>
                  <a:schemeClr val="accent2"/>
                </a:solidFill>
                <a:latin typeface="Times New Roman" panose="02020603050405020304" pitchFamily="18" charset="0"/>
              </a:defRPr>
            </a:lvl4pPr>
            <a:lvl5pPr marL="2057400" indent="-228600" defTabSz="917575">
              <a:defRPr sz="1600">
                <a:solidFill>
                  <a:schemeClr val="accent2"/>
                </a:solidFill>
                <a:latin typeface="Times New Roman" panose="02020603050405020304" pitchFamily="18" charset="0"/>
              </a:defRPr>
            </a:lvl5pPr>
            <a:lvl6pPr marL="2514600" indent="-228600" defTabSz="917575"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defTabSz="917575"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defTabSz="917575"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defTabSz="917575" eaLnBrk="0" fontAlgn="base" hangingPunct="0">
              <a:spcBef>
                <a:spcPct val="0"/>
              </a:spcBef>
              <a:spcAft>
                <a:spcPct val="0"/>
              </a:spcAft>
              <a:defRPr sz="1600">
                <a:solidFill>
                  <a:schemeClr val="accent2"/>
                </a:solidFill>
                <a:latin typeface="Times New Roman" panose="02020603050405020304" pitchFamily="18" charset="0"/>
              </a:defRPr>
            </a:lvl9pPr>
          </a:lstStyle>
          <a:p>
            <a:fld id="{BB684427-7EB4-472B-B8A7-DF009569C76F}" type="slidenum">
              <a:rPr lang="en-US" altLang="en-US" sz="1200">
                <a:latin typeface="Copperplate Gothic Light" panose="020E0507020206020404" pitchFamily="34" charset="0"/>
              </a:rPr>
              <a:pPr/>
              <a:t>1</a:t>
            </a:fld>
            <a:endParaRPr lang="en-US" altLang="en-US" sz="1200">
              <a:latin typeface="Copperplate Gothic Light" panose="020E0507020206020404" pitchFamily="34" charset="0"/>
            </a:endParaRPr>
          </a:p>
        </p:txBody>
      </p:sp>
      <p:sp>
        <p:nvSpPr>
          <p:cNvPr id="5124" name="Rectangle 2"/>
          <p:cNvSpPr>
            <a:spLocks noChangeArrowheads="1" noTextEdit="1"/>
          </p:cNvSpPr>
          <p:nvPr>
            <p:ph type="sldImg"/>
          </p:nvPr>
        </p:nvSpPr>
        <p:spPr>
          <a:ln/>
        </p:spPr>
      </p:sp>
      <p:sp>
        <p:nvSpPr>
          <p:cNvPr id="5125" name="Rectangle 3"/>
          <p:cNvSpPr>
            <a:spLocks noGrp="1" noChangeArrowheads="1"/>
          </p:cNvSpPr>
          <p:nvPr>
            <p:ph type="body" idx="1"/>
          </p:nvPr>
        </p:nvSpPr>
        <p:spPr>
          <a:noFill/>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979805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596641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33400"/>
            <a:ext cx="1943100" cy="4953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533400"/>
            <a:ext cx="5676900" cy="49530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120779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239000" cy="381000"/>
          </a:xfrm>
        </p:spPr>
        <p:txBody>
          <a:bodyPr/>
          <a:lstStyle/>
          <a:p>
            <a:r>
              <a:rPr lang="en-US"/>
              <a:t>Click to edit Master title style</a:t>
            </a:r>
          </a:p>
        </p:txBody>
      </p:sp>
      <p:sp>
        <p:nvSpPr>
          <p:cNvPr id="3" name="Text Placeholder 2"/>
          <p:cNvSpPr>
            <a:spLocks noGrp="1"/>
          </p:cNvSpPr>
          <p:nvPr>
            <p:ph type="body" sz="half" idx="1"/>
          </p:nvPr>
        </p:nvSpPr>
        <p:spPr>
          <a:xfrm>
            <a:off x="685800" y="1371600"/>
            <a:ext cx="381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371600"/>
            <a:ext cx="3810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505200"/>
            <a:ext cx="3810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314058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982189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263201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371600"/>
            <a:ext cx="381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381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489306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596325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511446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27746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430557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a:t>July 2005</a:t>
            </a:r>
            <a:endParaRPr lang="en-US" altLang="en-US" sz="1400">
              <a:solidFill>
                <a:schemeClr val="tx1"/>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E. Anderssen LBNL</a:t>
            </a:r>
            <a:endParaRPr lang="en-US" altLang="en-US" sz="1400">
              <a:solidFill>
                <a:schemeClr val="tx1"/>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52408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533400"/>
            <a:ext cx="7239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76200" y="6553200"/>
            <a:ext cx="2438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atin typeface="+mn-lt"/>
              </a:defRPr>
            </a:lvl1pPr>
          </a:lstStyle>
          <a:p>
            <a:pPr>
              <a:defRPr/>
            </a:pPr>
            <a:r>
              <a:rPr lang="en-US" altLang="en-US"/>
              <a:t>July 2005</a:t>
            </a:r>
            <a:endParaRPr lang="en-US" altLang="en-US" sz="1400">
              <a:solidFill>
                <a:schemeClr val="tx1"/>
              </a:solidFill>
            </a:endParaRPr>
          </a:p>
        </p:txBody>
      </p:sp>
      <p:sp>
        <p:nvSpPr>
          <p:cNvPr id="1029" name="Rectangle 5"/>
          <p:cNvSpPr>
            <a:spLocks noGrp="1" noChangeArrowheads="1"/>
          </p:cNvSpPr>
          <p:nvPr>
            <p:ph type="ftr" sz="quarter" idx="3"/>
          </p:nvPr>
        </p:nvSpPr>
        <p:spPr bwMode="auto">
          <a:xfrm>
            <a:off x="6553200" y="6629400"/>
            <a:ext cx="2514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900">
                <a:solidFill>
                  <a:srgbClr val="FF0000"/>
                </a:solidFill>
                <a:latin typeface="+mn-lt"/>
              </a:defRPr>
            </a:lvl1pPr>
          </a:lstStyle>
          <a:p>
            <a:pPr>
              <a:defRPr/>
            </a:pPr>
            <a:r>
              <a:rPr lang="en-US" altLang="en-US"/>
              <a:t>E. Anderssen LBNL</a:t>
            </a:r>
            <a:endParaRPr lang="en-US" altLang="en-US" sz="1400">
              <a:solidFill>
                <a:schemeClr val="tx1"/>
              </a:solidFill>
            </a:endParaRPr>
          </a:p>
        </p:txBody>
      </p:sp>
      <p:sp>
        <p:nvSpPr>
          <p:cNvPr id="1030" name="Rectangle 6"/>
          <p:cNvSpPr>
            <a:spLocks noGrp="1" noChangeArrowheads="1"/>
          </p:cNvSpPr>
          <p:nvPr>
            <p:ph type="sldNum" sz="quarter" idx="4"/>
          </p:nvPr>
        </p:nvSpPr>
        <p:spPr bwMode="auto">
          <a:xfrm>
            <a:off x="8305800" y="6477000"/>
            <a:ext cx="838200" cy="22860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pPr>
              <a:defRPr/>
            </a:pPr>
            <a:endParaRPr lang="en-US" altLang="en-US"/>
          </a:p>
        </p:txBody>
      </p:sp>
      <p:sp>
        <p:nvSpPr>
          <p:cNvPr id="1031" name="Line 10"/>
          <p:cNvSpPr>
            <a:spLocks noChangeShapeType="1"/>
          </p:cNvSpPr>
          <p:nvPr/>
        </p:nvSpPr>
        <p:spPr bwMode="auto">
          <a:xfrm>
            <a:off x="228600" y="522288"/>
            <a:ext cx="8686800" cy="0"/>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2" name="Text Box 11"/>
          <p:cNvSpPr txBox="1">
            <a:spLocks noChangeArrowheads="1"/>
          </p:cNvSpPr>
          <p:nvPr/>
        </p:nvSpPr>
        <p:spPr bwMode="auto">
          <a:xfrm>
            <a:off x="152400" y="247650"/>
            <a:ext cx="7286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r>
              <a:rPr lang="en-US" altLang="en-US" sz="1200" b="1">
                <a:solidFill>
                  <a:srgbClr val="FF0000"/>
                </a:solidFill>
                <a:latin typeface="Copperplate Gothic Light" panose="020E0507020206020404" pitchFamily="34" charset="0"/>
              </a:rPr>
              <a:t>ATLAS</a:t>
            </a:r>
            <a:endParaRPr lang="en-US" altLang="en-US" sz="2400">
              <a:solidFill>
                <a:schemeClr val="tx1"/>
              </a:solidFill>
            </a:endParaRPr>
          </a:p>
        </p:txBody>
      </p:sp>
      <p:sp>
        <p:nvSpPr>
          <p:cNvPr id="1033" name="Text Box 12"/>
          <p:cNvSpPr txBox="1">
            <a:spLocks noChangeArrowheads="1"/>
          </p:cNvSpPr>
          <p:nvPr/>
        </p:nvSpPr>
        <p:spPr bwMode="auto">
          <a:xfrm>
            <a:off x="2584450" y="74613"/>
            <a:ext cx="3995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2400" b="1">
                <a:latin typeface="Arial" panose="020B0604020202020204" pitchFamily="34" charset="0"/>
              </a:rPr>
              <a:t>Composite Fab Processes</a:t>
            </a:r>
            <a:endParaRPr lang="en-US" altLang="en-US" sz="2400">
              <a:solidFill>
                <a:schemeClr val="tx1"/>
              </a:solidFill>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p:txStyles>
    <p:titleStyle>
      <a:lvl1pPr algn="ctr" rtl="0" eaLnBrk="0" fontAlgn="base" hangingPunct="0">
        <a:spcBef>
          <a:spcPct val="0"/>
        </a:spcBef>
        <a:spcAft>
          <a:spcPct val="0"/>
        </a:spcAft>
        <a:defRPr sz="2800" kern="1200">
          <a:solidFill>
            <a:srgbClr val="0000FF"/>
          </a:solidFill>
          <a:latin typeface="+mj-lt"/>
          <a:ea typeface="+mj-ea"/>
          <a:cs typeface="+mj-cs"/>
        </a:defRPr>
      </a:lvl1pPr>
      <a:lvl2pPr algn="ctr" rtl="0" eaLnBrk="0" fontAlgn="base" hangingPunct="0">
        <a:spcBef>
          <a:spcPct val="0"/>
        </a:spcBef>
        <a:spcAft>
          <a:spcPct val="0"/>
        </a:spcAft>
        <a:defRPr sz="2800">
          <a:solidFill>
            <a:srgbClr val="0000FF"/>
          </a:solidFill>
          <a:latin typeface="Arial" panose="020B0604020202020204" pitchFamily="34" charset="0"/>
        </a:defRPr>
      </a:lvl2pPr>
      <a:lvl3pPr algn="ctr" rtl="0" eaLnBrk="0" fontAlgn="base" hangingPunct="0">
        <a:spcBef>
          <a:spcPct val="0"/>
        </a:spcBef>
        <a:spcAft>
          <a:spcPct val="0"/>
        </a:spcAft>
        <a:defRPr sz="2800">
          <a:solidFill>
            <a:srgbClr val="0000FF"/>
          </a:solidFill>
          <a:latin typeface="Arial" panose="020B0604020202020204" pitchFamily="34" charset="0"/>
        </a:defRPr>
      </a:lvl3pPr>
      <a:lvl4pPr algn="ctr" rtl="0" eaLnBrk="0" fontAlgn="base" hangingPunct="0">
        <a:spcBef>
          <a:spcPct val="0"/>
        </a:spcBef>
        <a:spcAft>
          <a:spcPct val="0"/>
        </a:spcAft>
        <a:defRPr sz="2800">
          <a:solidFill>
            <a:srgbClr val="0000FF"/>
          </a:solidFill>
          <a:latin typeface="Arial" panose="020B0604020202020204" pitchFamily="34" charset="0"/>
        </a:defRPr>
      </a:lvl4pPr>
      <a:lvl5pPr algn="ctr" rtl="0" eaLnBrk="0" fontAlgn="base" hangingPunct="0">
        <a:spcBef>
          <a:spcPct val="0"/>
        </a:spcBef>
        <a:spcAft>
          <a:spcPct val="0"/>
        </a:spcAft>
        <a:defRPr sz="2800">
          <a:solidFill>
            <a:srgbClr val="0000FF"/>
          </a:solidFill>
          <a:latin typeface="Arial" panose="020B0604020202020204" pitchFamily="34" charset="0"/>
        </a:defRPr>
      </a:lvl5pPr>
      <a:lvl6pPr marL="457200" algn="ctr" rtl="0" eaLnBrk="0" fontAlgn="base" hangingPunct="0">
        <a:spcBef>
          <a:spcPct val="0"/>
        </a:spcBef>
        <a:spcAft>
          <a:spcPct val="0"/>
        </a:spcAft>
        <a:defRPr sz="2800">
          <a:solidFill>
            <a:srgbClr val="0000FF"/>
          </a:solidFill>
          <a:latin typeface="Arial" panose="020B0604020202020204" pitchFamily="34" charset="0"/>
        </a:defRPr>
      </a:lvl6pPr>
      <a:lvl7pPr marL="914400" algn="ctr" rtl="0" eaLnBrk="0" fontAlgn="base" hangingPunct="0">
        <a:spcBef>
          <a:spcPct val="0"/>
        </a:spcBef>
        <a:spcAft>
          <a:spcPct val="0"/>
        </a:spcAft>
        <a:defRPr sz="2800">
          <a:solidFill>
            <a:srgbClr val="0000FF"/>
          </a:solidFill>
          <a:latin typeface="Arial" panose="020B0604020202020204" pitchFamily="34" charset="0"/>
        </a:defRPr>
      </a:lvl7pPr>
      <a:lvl8pPr marL="1371600" algn="ctr" rtl="0" eaLnBrk="0" fontAlgn="base" hangingPunct="0">
        <a:spcBef>
          <a:spcPct val="0"/>
        </a:spcBef>
        <a:spcAft>
          <a:spcPct val="0"/>
        </a:spcAft>
        <a:defRPr sz="2800">
          <a:solidFill>
            <a:srgbClr val="0000FF"/>
          </a:solidFill>
          <a:latin typeface="Arial" panose="020B0604020202020204" pitchFamily="34" charset="0"/>
        </a:defRPr>
      </a:lvl8pPr>
      <a:lvl9pPr marL="1828800" algn="ctr" rtl="0" eaLnBrk="0" fontAlgn="base" hangingPunct="0">
        <a:spcBef>
          <a:spcPct val="0"/>
        </a:spcBef>
        <a:spcAft>
          <a:spcPct val="0"/>
        </a:spcAft>
        <a:defRPr sz="2800">
          <a:solidFill>
            <a:srgbClr val="0000FF"/>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b="1" kern="1200">
          <a:solidFill>
            <a:srgbClr val="FF0000"/>
          </a:solidFill>
          <a:latin typeface="+mn-lt"/>
          <a:ea typeface="+mn-ea"/>
          <a:cs typeface="+mn-cs"/>
        </a:defRPr>
      </a:lvl1pPr>
      <a:lvl2pPr marL="742950" indent="-285750" algn="l" rtl="0" eaLnBrk="0" fontAlgn="base" hangingPunct="0">
        <a:spcBef>
          <a:spcPct val="20000"/>
        </a:spcBef>
        <a:spcAft>
          <a:spcPct val="0"/>
        </a:spcAft>
        <a:buChar char="–"/>
        <a:defRPr sz="1600" kern="1200">
          <a:solidFill>
            <a:schemeClr val="accent2"/>
          </a:solidFill>
          <a:latin typeface="+mn-lt"/>
          <a:ea typeface="+mn-ea"/>
          <a:cs typeface="+mn-cs"/>
        </a:defRPr>
      </a:lvl2pPr>
      <a:lvl3pPr marL="1143000" indent="-228600" algn="l" rtl="0" eaLnBrk="0" fontAlgn="base" hangingPunct="0">
        <a:spcBef>
          <a:spcPct val="20000"/>
        </a:spcBef>
        <a:spcAft>
          <a:spcPct val="0"/>
        </a:spcAft>
        <a:buChar char="•"/>
        <a:defRPr sz="1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1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5.jpe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image" Target="../media/image7.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airtechonline.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286000"/>
            <a:ext cx="7772400" cy="1143000"/>
          </a:xfrm>
        </p:spPr>
        <p:txBody>
          <a:bodyPr anchor="ctr"/>
          <a:lstStyle/>
          <a:p>
            <a:r>
              <a:rPr lang="en-US" altLang="en-US" sz="2800"/>
              <a:t>Procedures and Resources for Composite Fabrication at LBNL</a:t>
            </a:r>
          </a:p>
        </p:txBody>
      </p:sp>
      <p:sp>
        <p:nvSpPr>
          <p:cNvPr id="4099" name="Rectangle 3"/>
          <p:cNvSpPr>
            <a:spLocks noGrp="1" noChangeArrowheads="1"/>
          </p:cNvSpPr>
          <p:nvPr>
            <p:ph type="subTitle" idx="1"/>
          </p:nvPr>
        </p:nvSpPr>
        <p:spPr>
          <a:xfrm>
            <a:off x="1371600" y="3886200"/>
            <a:ext cx="6400800" cy="1752600"/>
          </a:xfrm>
        </p:spPr>
        <p:txBody>
          <a:bodyPr/>
          <a:lstStyle/>
          <a:p>
            <a:r>
              <a:rPr lang="en-US" altLang="en-US" sz="1800"/>
              <a:t>Composites Group</a:t>
            </a:r>
          </a:p>
          <a:p>
            <a:r>
              <a:rPr lang="en-US" altLang="en-US" sz="1200"/>
              <a:t>E. Anderssen, N Hartman,</a:t>
            </a:r>
          </a:p>
          <a:p>
            <a:r>
              <a:rPr lang="en-US" altLang="en-US" sz="1200"/>
              <a:t>LBNL</a:t>
            </a:r>
            <a:endParaRPr lang="en-US" altLang="en-US" sz="1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16"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4340" name="Rectangle 2"/>
          <p:cNvSpPr>
            <a:spLocks noGrp="1" noChangeArrowheads="1"/>
          </p:cNvSpPr>
          <p:nvPr>
            <p:ph type="title"/>
          </p:nvPr>
        </p:nvSpPr>
        <p:spPr/>
        <p:txBody>
          <a:bodyPr/>
          <a:lstStyle/>
          <a:p>
            <a:r>
              <a:rPr lang="en-US" altLang="en-US" sz="2400"/>
              <a:t>LPT And Coupling </a:t>
            </a:r>
          </a:p>
        </p:txBody>
      </p:sp>
      <p:sp>
        <p:nvSpPr>
          <p:cNvPr id="14341" name="Rectangle 3"/>
          <p:cNvSpPr>
            <a:spLocks noGrp="1" noChangeArrowheads="1"/>
          </p:cNvSpPr>
          <p:nvPr>
            <p:ph type="body" idx="1"/>
          </p:nvPr>
        </p:nvSpPr>
        <p:spPr>
          <a:xfrm>
            <a:off x="685800" y="4191000"/>
            <a:ext cx="7772400" cy="2286000"/>
          </a:xfrm>
        </p:spPr>
        <p:txBody>
          <a:bodyPr/>
          <a:lstStyle/>
          <a:p>
            <a:r>
              <a:rPr lang="en-US" altLang="en-US"/>
              <a:t>Above is often called the ABD matrix, it is in fact a sum of the Q</a:t>
            </a:r>
            <a:r>
              <a:rPr lang="en-US" altLang="en-US" baseline="-25000"/>
              <a:t>ij</a:t>
            </a:r>
            <a:r>
              <a:rPr lang="en-US" altLang="en-US"/>
              <a:t> of each lamina in the Laminate weighted with it’s thickness and position within the laminate giving the overall laminate stiffness</a:t>
            </a:r>
          </a:p>
          <a:p>
            <a:r>
              <a:rPr lang="en-US" altLang="en-US"/>
              <a:t>The Q</a:t>
            </a:r>
            <a:r>
              <a:rPr lang="en-US" altLang="en-US" baseline="-25000"/>
              <a:t>ij</a:t>
            </a:r>
            <a:r>
              <a:rPr lang="en-US" altLang="en-US"/>
              <a:t> have embedded Fiber orientation and resin/matrix moduli</a:t>
            </a:r>
          </a:p>
          <a:p>
            <a:r>
              <a:rPr lang="en-US" altLang="en-US"/>
              <a:t>While complicated, it is essentially a summed form of N=</a:t>
            </a:r>
            <a:r>
              <a:rPr lang="en-US" altLang="en-US">
                <a:latin typeface="Symbol" panose="05050102010706020507" pitchFamily="18" charset="2"/>
              </a:rPr>
              <a:t>e</a:t>
            </a:r>
            <a:r>
              <a:rPr lang="en-US" altLang="en-US"/>
              <a:t>EA; and   M = GI</a:t>
            </a:r>
            <a:r>
              <a:rPr lang="en-US" altLang="en-US">
                <a:latin typeface="Symbol" panose="05050102010706020507" pitchFamily="18" charset="2"/>
              </a:rPr>
              <a:t>t</a:t>
            </a:r>
            <a:r>
              <a:rPr lang="en-US" altLang="en-US"/>
              <a:t>/2c (think </a:t>
            </a:r>
            <a:r>
              <a:rPr lang="en-US" altLang="en-US">
                <a:latin typeface="Symbol" panose="05050102010706020507" pitchFamily="18" charset="2"/>
              </a:rPr>
              <a:t>s</a:t>
            </a:r>
            <a:r>
              <a:rPr lang="en-US" altLang="en-US"/>
              <a:t> = Mc/I) where the c(z) and I components are tabulated ref the z coord above (</a:t>
            </a:r>
            <a:r>
              <a:rPr lang="en-US" altLang="en-US">
                <a:latin typeface="Symbol" panose="05050102010706020507" pitchFamily="18" charset="2"/>
              </a:rPr>
              <a:t>g</a:t>
            </a:r>
            <a:r>
              <a:rPr lang="en-US" altLang="en-US"/>
              <a:t> = </a:t>
            </a:r>
            <a:r>
              <a:rPr lang="en-US" altLang="en-US">
                <a:latin typeface="Symbol" panose="05050102010706020507" pitchFamily="18" charset="2"/>
              </a:rPr>
              <a:t>t</a:t>
            </a:r>
            <a:r>
              <a:rPr lang="en-US" altLang="en-US"/>
              <a:t>/2  engineering shear)</a:t>
            </a:r>
          </a:p>
        </p:txBody>
      </p:sp>
      <p:grpSp>
        <p:nvGrpSpPr>
          <p:cNvPr id="14342" name="Group 13"/>
          <p:cNvGrpSpPr>
            <a:grpSpLocks/>
          </p:cNvGrpSpPr>
          <p:nvPr/>
        </p:nvGrpSpPr>
        <p:grpSpPr bwMode="auto">
          <a:xfrm>
            <a:off x="609600" y="1219200"/>
            <a:ext cx="2514600" cy="533400"/>
            <a:chOff x="480" y="1008"/>
            <a:chExt cx="1584" cy="336"/>
          </a:xfrm>
        </p:grpSpPr>
        <p:sp>
          <p:nvSpPr>
            <p:cNvPr id="14345" name="AutoShape 4"/>
            <p:cNvSpPr>
              <a:spLocks noChangeArrowheads="1"/>
            </p:cNvSpPr>
            <p:nvPr/>
          </p:nvSpPr>
          <p:spPr bwMode="auto">
            <a:xfrm>
              <a:off x="480" y="1008"/>
              <a:ext cx="432" cy="336"/>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4346" name="AutoShape 5"/>
            <p:cNvSpPr>
              <a:spLocks noChangeArrowheads="1"/>
            </p:cNvSpPr>
            <p:nvPr/>
          </p:nvSpPr>
          <p:spPr bwMode="auto">
            <a:xfrm>
              <a:off x="576" y="1056"/>
              <a:ext cx="240" cy="96"/>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N</a:t>
              </a:r>
            </a:p>
          </p:txBody>
        </p:sp>
        <p:sp>
          <p:nvSpPr>
            <p:cNvPr id="14347" name="AutoShape 6"/>
            <p:cNvSpPr>
              <a:spLocks noChangeArrowheads="1"/>
            </p:cNvSpPr>
            <p:nvPr/>
          </p:nvSpPr>
          <p:spPr bwMode="auto">
            <a:xfrm>
              <a:off x="576" y="1200"/>
              <a:ext cx="240" cy="96"/>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M</a:t>
              </a:r>
            </a:p>
          </p:txBody>
        </p:sp>
        <p:sp>
          <p:nvSpPr>
            <p:cNvPr id="14348" name="AutoShape 7"/>
            <p:cNvSpPr>
              <a:spLocks noChangeArrowheads="1"/>
            </p:cNvSpPr>
            <p:nvPr/>
          </p:nvSpPr>
          <p:spPr bwMode="auto">
            <a:xfrm>
              <a:off x="1104" y="1008"/>
              <a:ext cx="480" cy="336"/>
            </a:xfrm>
            <a:prstGeom prst="bracketPair">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[A]  [B]</a:t>
              </a:r>
            </a:p>
            <a:p>
              <a:pPr algn="ctr"/>
              <a:r>
                <a:rPr lang="en-US" altLang="en-US" sz="1400"/>
                <a:t>[B]  [D]</a:t>
              </a:r>
            </a:p>
          </p:txBody>
        </p:sp>
        <p:sp>
          <p:nvSpPr>
            <p:cNvPr id="14349" name="Text Box 8"/>
            <p:cNvSpPr txBox="1">
              <a:spLocks noChangeArrowheads="1"/>
            </p:cNvSpPr>
            <p:nvPr/>
          </p:nvSpPr>
          <p:spPr bwMode="auto">
            <a:xfrm>
              <a:off x="902" y="1063"/>
              <a:ext cx="17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r>
                <a:rPr lang="en-US" altLang="en-US" sz="1400"/>
                <a:t>=</a:t>
              </a:r>
            </a:p>
          </p:txBody>
        </p:sp>
        <p:sp>
          <p:nvSpPr>
            <p:cNvPr id="14350" name="AutoShape 9"/>
            <p:cNvSpPr>
              <a:spLocks noChangeArrowheads="1"/>
            </p:cNvSpPr>
            <p:nvPr/>
          </p:nvSpPr>
          <p:spPr bwMode="auto">
            <a:xfrm>
              <a:off x="1632" y="1008"/>
              <a:ext cx="432" cy="336"/>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4351" name="AutoShape 10"/>
            <p:cNvSpPr>
              <a:spLocks noChangeArrowheads="1"/>
            </p:cNvSpPr>
            <p:nvPr/>
          </p:nvSpPr>
          <p:spPr bwMode="auto">
            <a:xfrm>
              <a:off x="1728" y="1056"/>
              <a:ext cx="240" cy="96"/>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latin typeface="Symbol" panose="05050102010706020507" pitchFamily="18" charset="2"/>
                </a:rPr>
                <a:t>e</a:t>
              </a:r>
              <a:endParaRPr lang="en-US" altLang="en-US" sz="1400" baseline="30000"/>
            </a:p>
          </p:txBody>
        </p:sp>
        <p:sp>
          <p:nvSpPr>
            <p:cNvPr id="14352" name="AutoShape 11"/>
            <p:cNvSpPr>
              <a:spLocks noChangeArrowheads="1"/>
            </p:cNvSpPr>
            <p:nvPr/>
          </p:nvSpPr>
          <p:spPr bwMode="auto">
            <a:xfrm>
              <a:off x="1728" y="1200"/>
              <a:ext cx="240" cy="96"/>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latin typeface="Symbol" panose="05050102010706020507" pitchFamily="18" charset="2"/>
                </a:rPr>
                <a:t>g</a:t>
              </a:r>
              <a:endParaRPr lang="en-US" altLang="en-US" sz="1400" baseline="30000"/>
            </a:p>
          </p:txBody>
        </p:sp>
      </p:grpSp>
      <p:sp>
        <p:nvSpPr>
          <p:cNvPr id="14343" name="Rectangle 12"/>
          <p:cNvSpPr>
            <a:spLocks noChangeArrowheads="1"/>
          </p:cNvSpPr>
          <p:nvPr/>
        </p:nvSpPr>
        <p:spPr bwMode="auto">
          <a:xfrm>
            <a:off x="76200" y="1981200"/>
            <a:ext cx="5943600" cy="179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buFont typeface="Symbol" panose="05050102010706020507" pitchFamily="18" charset="2"/>
              <a:buNone/>
            </a:pPr>
            <a:r>
              <a:rPr lang="en-US" altLang="en-US" sz="1400">
                <a:solidFill>
                  <a:schemeClr val="tx1"/>
                </a:solidFill>
              </a:rPr>
              <a:t>This is essentially a tensor form of F = kx where ‘k’ is the ABD matrix…</a:t>
            </a:r>
          </a:p>
          <a:p>
            <a:pPr>
              <a:buFont typeface="Symbol" panose="05050102010706020507" pitchFamily="18" charset="2"/>
              <a:buNone/>
            </a:pPr>
            <a:r>
              <a:rPr lang="en-US" altLang="en-US" sz="1400">
                <a:solidFill>
                  <a:schemeClr val="tx1"/>
                </a:solidFill>
              </a:rPr>
              <a:t>The ABD matrix is a reduced 6 X 6 Tensor, N and M are each 3 space vectors</a:t>
            </a:r>
          </a:p>
          <a:p>
            <a:endParaRPr lang="en-US" altLang="en-US" sz="1200">
              <a:solidFill>
                <a:schemeClr val="tx1"/>
              </a:solidFill>
            </a:endParaRPr>
          </a:p>
          <a:p>
            <a:r>
              <a:rPr lang="en-US" altLang="en-US" sz="1200">
                <a:solidFill>
                  <a:schemeClr val="tx1"/>
                </a:solidFill>
              </a:rPr>
              <a:t>N and M are the Normal and Bending load Vectors</a:t>
            </a:r>
          </a:p>
          <a:p>
            <a:r>
              <a:rPr lang="en-US" altLang="en-US" sz="1200">
                <a:solidFill>
                  <a:schemeClr val="tx1"/>
                </a:solidFill>
              </a:rPr>
              <a:t>[A</a:t>
            </a:r>
            <a:r>
              <a:rPr lang="en-US" altLang="en-US" sz="1200" baseline="-25000">
                <a:solidFill>
                  <a:schemeClr val="tx1"/>
                </a:solidFill>
              </a:rPr>
              <a:t>ij</a:t>
            </a:r>
            <a:r>
              <a:rPr lang="en-US" altLang="en-US" sz="1200">
                <a:solidFill>
                  <a:schemeClr val="tx1"/>
                </a:solidFill>
              </a:rPr>
              <a:t>] is the Normal stiffness—off diagonal elements couple shear and extension</a:t>
            </a:r>
          </a:p>
          <a:p>
            <a:r>
              <a:rPr lang="en-US" altLang="en-US" sz="1200">
                <a:solidFill>
                  <a:schemeClr val="tx1"/>
                </a:solidFill>
              </a:rPr>
              <a:t>[B</a:t>
            </a:r>
            <a:r>
              <a:rPr lang="en-US" altLang="en-US" sz="1200" baseline="-25000">
                <a:solidFill>
                  <a:schemeClr val="tx1"/>
                </a:solidFill>
              </a:rPr>
              <a:t>ij</a:t>
            </a:r>
            <a:r>
              <a:rPr lang="en-US" altLang="en-US" sz="1200">
                <a:solidFill>
                  <a:schemeClr val="tx1"/>
                </a:solidFill>
              </a:rPr>
              <a:t>] Non-zero values couple Bending and Extension and should be avoided</a:t>
            </a:r>
          </a:p>
          <a:p>
            <a:r>
              <a:rPr lang="en-US" altLang="en-US" sz="1200">
                <a:solidFill>
                  <a:schemeClr val="tx1"/>
                </a:solidFill>
              </a:rPr>
              <a:t>[D</a:t>
            </a:r>
            <a:r>
              <a:rPr lang="en-US" altLang="en-US" sz="1200" baseline="-25000">
                <a:solidFill>
                  <a:schemeClr val="tx1"/>
                </a:solidFill>
              </a:rPr>
              <a:t>ij</a:t>
            </a:r>
            <a:r>
              <a:rPr lang="en-US" altLang="en-US" sz="1200">
                <a:solidFill>
                  <a:schemeClr val="tx1"/>
                </a:solidFill>
              </a:rPr>
              <a:t>] is the Flexural Stiffness—off diagonal elements couple bend and twist</a:t>
            </a:r>
          </a:p>
          <a:p>
            <a:r>
              <a:rPr lang="en-US" altLang="en-US" sz="1200">
                <a:solidFill>
                  <a:schemeClr val="tx1"/>
                </a:solidFill>
              </a:rPr>
              <a:t>Technically [A], [B], and [D] are each 6X6 tensors, but each can be ‘reduced’ because many elements cancel for orthotropic materials</a:t>
            </a:r>
          </a:p>
        </p:txBody>
      </p:sp>
      <p:pic>
        <p:nvPicPr>
          <p:cNvPr id="1434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066800"/>
            <a:ext cx="2195513"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5364" name="Rectangle 2"/>
          <p:cNvSpPr>
            <a:spLocks noGrp="1" noChangeArrowheads="1"/>
          </p:cNvSpPr>
          <p:nvPr>
            <p:ph type="title"/>
          </p:nvPr>
        </p:nvSpPr>
        <p:spPr/>
        <p:txBody>
          <a:bodyPr/>
          <a:lstStyle/>
          <a:p>
            <a:r>
              <a:rPr lang="en-US" altLang="en-US" sz="2400"/>
              <a:t>Matrix Structure Ramifications</a:t>
            </a:r>
          </a:p>
        </p:txBody>
      </p:sp>
      <p:sp>
        <p:nvSpPr>
          <p:cNvPr id="15365" name="Rectangle 3"/>
          <p:cNvSpPr>
            <a:spLocks noGrp="1" noChangeArrowheads="1"/>
          </p:cNvSpPr>
          <p:nvPr>
            <p:ph type="body" idx="1"/>
          </p:nvPr>
        </p:nvSpPr>
        <p:spPr>
          <a:xfrm>
            <a:off x="685800" y="1295400"/>
            <a:ext cx="7772400" cy="5181600"/>
          </a:xfrm>
        </p:spPr>
        <p:txBody>
          <a:bodyPr/>
          <a:lstStyle/>
          <a:p>
            <a:r>
              <a:rPr lang="en-US" altLang="en-US" sz="1600"/>
              <a:t>Here I defer to any of a number of excellent texts on the subject for detailed matrix forms, operations and calculations</a:t>
            </a:r>
          </a:p>
          <a:p>
            <a:r>
              <a:rPr lang="en-US" altLang="en-US" sz="1600"/>
              <a:t>Assuming you’ve designed a Symmetric Balanced laminate you will minimize to the extent possible, part warpage during cure (QIBS is special case of this set)</a:t>
            </a:r>
          </a:p>
          <a:p>
            <a:r>
              <a:rPr lang="en-US" altLang="en-US" sz="1600"/>
              <a:t>The [B] matrix is 0 as are the A</a:t>
            </a:r>
            <a:r>
              <a:rPr lang="en-US" altLang="en-US" sz="1600" baseline="-25000"/>
              <a:t>16</a:t>
            </a:r>
            <a:r>
              <a:rPr lang="en-US" altLang="en-US" sz="1600"/>
              <a:t> and A</a:t>
            </a:r>
            <a:r>
              <a:rPr lang="en-US" altLang="en-US" sz="1600" baseline="-25000"/>
              <a:t>26</a:t>
            </a:r>
            <a:r>
              <a:rPr lang="en-US" altLang="en-US" sz="1600"/>
              <a:t> elements of the A matrix—the so-called Shear-Extension coupling elements</a:t>
            </a:r>
          </a:p>
          <a:p>
            <a:r>
              <a:rPr lang="en-US" altLang="en-US" sz="1600"/>
              <a:t>[D] off diagonal elements do not cancel so there will be Bend-Twist coupling</a:t>
            </a:r>
          </a:p>
          <a:p>
            <a:r>
              <a:rPr lang="en-US" altLang="en-US" sz="1600"/>
              <a:t>There are some special part forms which can be illustrative</a:t>
            </a:r>
          </a:p>
          <a:p>
            <a:pPr lvl="1"/>
            <a:r>
              <a:rPr lang="en-US" altLang="en-US" sz="1400"/>
              <a:t>Tubes, because of their cylindrical constraint, Shear-Extension and Bend-Twist globally cancel </a:t>
            </a:r>
          </a:p>
          <a:p>
            <a:pPr lvl="2"/>
            <a:r>
              <a:rPr lang="en-US" altLang="en-US" sz="1200"/>
              <a:t>If looking at global beam performance of the tube, only E</a:t>
            </a:r>
            <a:r>
              <a:rPr lang="en-US" altLang="en-US" sz="1200" baseline="-25000"/>
              <a:t>1</a:t>
            </a:r>
            <a:r>
              <a:rPr lang="en-US" altLang="en-US" sz="1200"/>
              <a:t>/E</a:t>
            </a:r>
            <a:r>
              <a:rPr lang="en-US" altLang="en-US" sz="1200" baseline="-25000"/>
              <a:t>2</a:t>
            </a:r>
            <a:r>
              <a:rPr lang="en-US" altLang="en-US" sz="1200"/>
              <a:t> are needed to describe the performance</a:t>
            </a:r>
          </a:p>
          <a:p>
            <a:pPr lvl="2"/>
            <a:r>
              <a:rPr lang="en-US" altLang="en-US" sz="1200"/>
              <a:t>Local Flexure in the wall does however follow plate equations</a:t>
            </a:r>
          </a:p>
          <a:p>
            <a:pPr lvl="2"/>
            <a:r>
              <a:rPr lang="en-US" altLang="en-US" sz="1200"/>
              <a:t>Means you can build Asymmetric laminate tube without expecting warpage</a:t>
            </a:r>
          </a:p>
          <a:p>
            <a:pPr lvl="1"/>
            <a:r>
              <a:rPr lang="en-US" altLang="en-US" sz="1400"/>
              <a:t>Plates—All Plate Equations apply, should be Balanced Symmetric</a:t>
            </a:r>
          </a:p>
          <a:p>
            <a:pPr lvl="1"/>
            <a:r>
              <a:rPr lang="en-US" altLang="en-US" sz="1400"/>
              <a:t>Half-Shells—do not have the cylindrical shear constraint—not self balancing</a:t>
            </a:r>
          </a:p>
          <a:p>
            <a:pPr lvl="2"/>
            <a:r>
              <a:rPr lang="en-US" altLang="en-US" sz="1200"/>
              <a:t>Building an un-twisted Half-shell is challenging; requiring careful attention and understanding of all elements of the [A] and [D] matrices—should be Balanced Symmetric—[B] will screw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6388" name="Rectangle 2"/>
          <p:cNvSpPr>
            <a:spLocks noGrp="1" noChangeArrowheads="1"/>
          </p:cNvSpPr>
          <p:nvPr>
            <p:ph type="title"/>
          </p:nvPr>
        </p:nvSpPr>
        <p:spPr/>
        <p:txBody>
          <a:bodyPr/>
          <a:lstStyle/>
          <a:p>
            <a:r>
              <a:rPr lang="en-US" altLang="en-US" sz="2400"/>
              <a:t>Quasi-Isotropic Balanced Symmetric Laminate</a:t>
            </a:r>
          </a:p>
        </p:txBody>
      </p:sp>
      <p:sp>
        <p:nvSpPr>
          <p:cNvPr id="16389" name="Rectangle 3"/>
          <p:cNvSpPr>
            <a:spLocks noGrp="1" noChangeArrowheads="1"/>
          </p:cNvSpPr>
          <p:nvPr>
            <p:ph type="body" idx="1"/>
          </p:nvPr>
        </p:nvSpPr>
        <p:spPr/>
        <p:txBody>
          <a:bodyPr/>
          <a:lstStyle/>
          <a:p>
            <a:pPr>
              <a:lnSpc>
                <a:spcPct val="80000"/>
              </a:lnSpc>
            </a:pPr>
            <a:r>
              <a:rPr lang="en-US" altLang="en-US"/>
              <a:t>This is called ‘Black Aluminum’ because Intermediate Modulus Carbon (40msi), when laid up in this way has approximately the same modulus as Aluminum, and minimal anti-clastic behaviour</a:t>
            </a:r>
          </a:p>
          <a:p>
            <a:pPr>
              <a:lnSpc>
                <a:spcPct val="80000"/>
              </a:lnSpc>
            </a:pPr>
            <a:r>
              <a:rPr lang="en-US" altLang="en-US"/>
              <a:t>As a class, QI laminates are interesting because E</a:t>
            </a:r>
            <a:r>
              <a:rPr lang="en-US" altLang="en-US" baseline="-25000"/>
              <a:t>1</a:t>
            </a:r>
            <a:r>
              <a:rPr lang="en-US" altLang="en-US"/>
              <a:t> = E</a:t>
            </a:r>
            <a:r>
              <a:rPr lang="en-US" altLang="en-US" baseline="-25000"/>
              <a:t>2</a:t>
            </a:r>
            <a:r>
              <a:rPr lang="en-US" altLang="en-US"/>
              <a:t> easing some accounting of properties</a:t>
            </a:r>
          </a:p>
          <a:p>
            <a:pPr>
              <a:lnSpc>
                <a:spcPct val="80000"/>
              </a:lnSpc>
            </a:pPr>
            <a:r>
              <a:rPr lang="en-US" altLang="en-US"/>
              <a:t>Making QI laminates that are also Balanced Symmetric reduces anti-clastic behaviour</a:t>
            </a:r>
          </a:p>
          <a:p>
            <a:pPr>
              <a:lnSpc>
                <a:spcPct val="80000"/>
              </a:lnSpc>
            </a:pPr>
            <a:r>
              <a:rPr lang="en-US" altLang="en-US"/>
              <a:t>QIBS begins to break down for small ply count, E</a:t>
            </a:r>
            <a:r>
              <a:rPr lang="en-US" altLang="en-US" baseline="-25000"/>
              <a:t>x</a:t>
            </a:r>
            <a:r>
              <a:rPr lang="en-US" altLang="en-US"/>
              <a:t> still equals E</a:t>
            </a:r>
            <a:r>
              <a:rPr lang="en-US" altLang="en-US" baseline="-25000"/>
              <a:t>y</a:t>
            </a:r>
            <a:r>
              <a:rPr lang="en-US" altLang="en-US"/>
              <a:t>, but at angles between you will see some dips in modulus</a:t>
            </a:r>
          </a:p>
          <a:p>
            <a:pPr>
              <a:lnSpc>
                <a:spcPct val="80000"/>
              </a:lnSpc>
            </a:pPr>
            <a:r>
              <a:rPr lang="en-US" altLang="en-US"/>
              <a:t>Some Examples:</a:t>
            </a:r>
          </a:p>
          <a:p>
            <a:pPr lvl="1">
              <a:lnSpc>
                <a:spcPct val="80000"/>
              </a:lnSpc>
            </a:pPr>
            <a:r>
              <a:rPr lang="en-US" altLang="en-US"/>
              <a:t>[0,-45,90,+45]</a:t>
            </a:r>
            <a:r>
              <a:rPr lang="en-US" altLang="en-US" baseline="-25000"/>
              <a:t>s</a:t>
            </a:r>
            <a:r>
              <a:rPr lang="en-US" altLang="en-US"/>
              <a:t>  8-ply QIBS</a:t>
            </a:r>
          </a:p>
          <a:p>
            <a:pPr lvl="1">
              <a:lnSpc>
                <a:spcPct val="80000"/>
              </a:lnSpc>
            </a:pPr>
            <a:r>
              <a:rPr lang="en-US" altLang="en-US"/>
              <a:t>[0,-60,+60]</a:t>
            </a:r>
            <a:r>
              <a:rPr lang="en-US" altLang="en-US" baseline="-25000"/>
              <a:t>s</a:t>
            </a:r>
            <a:r>
              <a:rPr lang="en-US" altLang="en-US"/>
              <a:t> 6-ply QIBS</a:t>
            </a:r>
          </a:p>
          <a:p>
            <a:pPr>
              <a:lnSpc>
                <a:spcPct val="80000"/>
              </a:lnSpc>
            </a:pPr>
            <a:r>
              <a:rPr lang="en-US" altLang="en-US"/>
              <a:t>Consider:  [90, +45, 0, -45]</a:t>
            </a:r>
            <a:r>
              <a:rPr lang="en-US" altLang="en-US" baseline="-25000"/>
              <a:t>s</a:t>
            </a:r>
            <a:r>
              <a:rPr lang="en-US" altLang="en-US"/>
              <a:t> which is the same 8-ply QIBS above only rotated 90 degrees</a:t>
            </a:r>
          </a:p>
          <a:p>
            <a:pPr lvl="1">
              <a:lnSpc>
                <a:spcPct val="80000"/>
              </a:lnSpc>
            </a:pPr>
            <a:r>
              <a:rPr lang="en-US" altLang="en-US"/>
              <a:t>Tensile properties are identical—same [A] matrix</a:t>
            </a:r>
          </a:p>
          <a:p>
            <a:pPr lvl="1">
              <a:lnSpc>
                <a:spcPct val="80000"/>
              </a:lnSpc>
            </a:pPr>
            <a:r>
              <a:rPr lang="en-US" altLang="en-US"/>
              <a:t>Bending looks completely different on the two axes—on one axis the 0 fibers are farthest from the neutral plane making the laminate behave stiffer  than when bent on the other axis</a:t>
            </a:r>
          </a:p>
          <a:p>
            <a:pPr>
              <a:lnSpc>
                <a:spcPct val="80000"/>
              </a:lnSpc>
            </a:pPr>
            <a:r>
              <a:rPr lang="en-US" altLang="en-US"/>
              <a:t>This is where the [D] matrix comes into play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1"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7412" name="Rectangle 2"/>
          <p:cNvSpPr>
            <a:spLocks noGrp="1" noChangeArrowheads="1"/>
          </p:cNvSpPr>
          <p:nvPr>
            <p:ph type="title"/>
          </p:nvPr>
        </p:nvSpPr>
        <p:spPr/>
        <p:txBody>
          <a:bodyPr/>
          <a:lstStyle/>
          <a:p>
            <a:r>
              <a:rPr lang="en-US" altLang="en-US" sz="2400"/>
              <a:t>Stacking Sequence</a:t>
            </a:r>
          </a:p>
        </p:txBody>
      </p:sp>
      <p:sp>
        <p:nvSpPr>
          <p:cNvPr id="17413" name="Rectangle 3"/>
          <p:cNvSpPr>
            <a:spLocks noGrp="1" noChangeArrowheads="1"/>
          </p:cNvSpPr>
          <p:nvPr>
            <p:ph type="body" idx="1"/>
          </p:nvPr>
        </p:nvSpPr>
        <p:spPr>
          <a:xfrm>
            <a:off x="685800" y="3048000"/>
            <a:ext cx="7772400" cy="3276600"/>
          </a:xfrm>
        </p:spPr>
        <p:txBody>
          <a:bodyPr/>
          <a:lstStyle/>
          <a:p>
            <a:pPr>
              <a:lnSpc>
                <a:spcPct val="80000"/>
              </a:lnSpc>
            </a:pPr>
            <a:r>
              <a:rPr lang="en-US" altLang="en-US" sz="1600"/>
              <a:t>A Symmetric Laminate is symmetric wrt to ply orientation above and below the laminate mid-plane</a:t>
            </a:r>
          </a:p>
          <a:p>
            <a:pPr lvl="1">
              <a:lnSpc>
                <a:spcPct val="80000"/>
              </a:lnSpc>
            </a:pPr>
            <a:r>
              <a:rPr lang="en-US" altLang="en-US" sz="1400"/>
              <a:t>Example [0,+30,+30,0] sometimes written (0,+30)</a:t>
            </a:r>
            <a:r>
              <a:rPr lang="en-US" altLang="en-US" sz="1400" baseline="-25000"/>
              <a:t>s</a:t>
            </a:r>
            <a:r>
              <a:rPr lang="en-US" altLang="en-US" sz="1400"/>
              <a:t> is symmetric but not balanced</a:t>
            </a:r>
          </a:p>
          <a:p>
            <a:pPr>
              <a:lnSpc>
                <a:spcPct val="80000"/>
              </a:lnSpc>
            </a:pPr>
            <a:r>
              <a:rPr lang="en-US" altLang="en-US" sz="1600"/>
              <a:t>Balanced laminate is one where for every +</a:t>
            </a:r>
            <a:r>
              <a:rPr lang="en-US" altLang="en-US" sz="1600">
                <a:latin typeface="Symbol" panose="05050102010706020507" pitchFamily="18" charset="2"/>
              </a:rPr>
              <a:t>q</a:t>
            </a:r>
            <a:r>
              <a:rPr lang="en-US" altLang="en-US" sz="1600"/>
              <a:t> there is also a –</a:t>
            </a:r>
            <a:r>
              <a:rPr lang="en-US" altLang="en-US" sz="1600">
                <a:latin typeface="Symbol" panose="05050102010706020507" pitchFamily="18" charset="2"/>
              </a:rPr>
              <a:t>q</a:t>
            </a:r>
            <a:r>
              <a:rPr lang="en-US" altLang="en-US" sz="1600"/>
              <a:t> lamina</a:t>
            </a:r>
          </a:p>
          <a:p>
            <a:pPr lvl="1">
              <a:lnSpc>
                <a:spcPct val="80000"/>
              </a:lnSpc>
            </a:pPr>
            <a:r>
              <a:rPr lang="en-US" altLang="en-US" sz="1400"/>
              <a:t>Example [0, +30, -30, -30, +30, 0] or [0, +30, -30]</a:t>
            </a:r>
            <a:r>
              <a:rPr lang="en-US" altLang="en-US" sz="1400" baseline="-25000"/>
              <a:t>s</a:t>
            </a:r>
            <a:r>
              <a:rPr lang="en-US" altLang="en-US" sz="1400"/>
              <a:t> </a:t>
            </a:r>
          </a:p>
          <a:p>
            <a:pPr>
              <a:lnSpc>
                <a:spcPct val="80000"/>
              </a:lnSpc>
            </a:pPr>
            <a:r>
              <a:rPr lang="en-US" altLang="en-US" sz="1600"/>
              <a:t>For a symmetric laminate, [B] = 0 always</a:t>
            </a:r>
          </a:p>
          <a:p>
            <a:pPr>
              <a:lnSpc>
                <a:spcPct val="80000"/>
              </a:lnSpc>
            </a:pPr>
            <a:r>
              <a:rPr lang="en-US" altLang="en-US" sz="1600"/>
              <a:t>For Balanced laminates, A</a:t>
            </a:r>
            <a:r>
              <a:rPr lang="en-US" altLang="en-US" sz="1600" baseline="-25000"/>
              <a:t>16</a:t>
            </a:r>
            <a:r>
              <a:rPr lang="en-US" altLang="en-US" sz="1600"/>
              <a:t> = A</a:t>
            </a:r>
            <a:r>
              <a:rPr lang="en-US" altLang="en-US" sz="1600" baseline="-25000"/>
              <a:t>26</a:t>
            </a:r>
            <a:r>
              <a:rPr lang="en-US" altLang="en-US" sz="1600"/>
              <a:t> = 0 i.e. no shear extension coupling</a:t>
            </a:r>
          </a:p>
          <a:p>
            <a:pPr>
              <a:lnSpc>
                <a:spcPct val="80000"/>
              </a:lnSpc>
            </a:pPr>
            <a:r>
              <a:rPr lang="en-US" altLang="en-US" sz="1600"/>
              <a:t>Stacking sequence does not affect [A] matrix</a:t>
            </a:r>
          </a:p>
          <a:p>
            <a:pPr lvl="1">
              <a:lnSpc>
                <a:spcPct val="80000"/>
              </a:lnSpc>
            </a:pPr>
            <a:r>
              <a:rPr lang="en-US" altLang="en-US" sz="1400"/>
              <a:t>Both Laminates above have same Tensile properties—same [A] matrix</a:t>
            </a:r>
          </a:p>
          <a:p>
            <a:pPr>
              <a:lnSpc>
                <a:spcPct val="80000"/>
              </a:lnSpc>
            </a:pPr>
            <a:r>
              <a:rPr lang="en-US" altLang="en-US" sz="1600"/>
              <a:t>[D] is most affected by stacking sequence and orientation of the load</a:t>
            </a:r>
          </a:p>
          <a:p>
            <a:pPr lvl="1">
              <a:lnSpc>
                <a:spcPct val="80000"/>
              </a:lnSpc>
            </a:pPr>
            <a:r>
              <a:rPr lang="en-US" altLang="en-US" sz="1400"/>
              <a:t>Thickness, or more specifically, number of variegated plies, affects [D] </a:t>
            </a:r>
          </a:p>
          <a:p>
            <a:pPr lvl="1">
              <a:lnSpc>
                <a:spcPct val="80000"/>
              </a:lnSpc>
            </a:pPr>
            <a:r>
              <a:rPr lang="en-US" altLang="en-US" sz="1400"/>
              <a:t>D</a:t>
            </a:r>
            <a:r>
              <a:rPr lang="en-US" altLang="en-US" sz="1400" baseline="-25000"/>
              <a:t>16</a:t>
            </a:r>
            <a:r>
              <a:rPr lang="en-US" altLang="en-US" sz="1400"/>
              <a:t> and D</a:t>
            </a:r>
            <a:r>
              <a:rPr lang="en-US" altLang="en-US" sz="1400" baseline="-25000"/>
              <a:t>26</a:t>
            </a:r>
            <a:r>
              <a:rPr lang="en-US" altLang="en-US" sz="1400"/>
              <a:t> become less significant as ply count increases</a:t>
            </a:r>
          </a:p>
          <a:p>
            <a:pPr lvl="1">
              <a:lnSpc>
                <a:spcPct val="80000"/>
              </a:lnSpc>
            </a:pPr>
            <a:r>
              <a:rPr lang="en-US" altLang="en-US" sz="1400"/>
              <a:t>D11 dominates for thick, multi-ply laminates</a:t>
            </a:r>
          </a:p>
          <a:p>
            <a:pPr lvl="1">
              <a:lnSpc>
                <a:spcPct val="80000"/>
              </a:lnSpc>
            </a:pPr>
            <a:r>
              <a:rPr lang="en-US" altLang="en-US" sz="1400"/>
              <a:t>For half-shell, consider increasing ply count with thinner plies to reduce D</a:t>
            </a:r>
            <a:r>
              <a:rPr lang="en-US" altLang="en-US" sz="1400" baseline="-25000"/>
              <a:t>16</a:t>
            </a:r>
            <a:r>
              <a:rPr lang="en-US" altLang="en-US" sz="1400"/>
              <a:t> and D</a:t>
            </a:r>
            <a:r>
              <a:rPr lang="en-US" altLang="en-US" sz="1400" baseline="-25000"/>
              <a:t>26</a:t>
            </a:r>
            <a:r>
              <a:rPr lang="en-US" altLang="en-US" sz="1400"/>
              <a:t> contribution i.e. go from [0, +30, -30]</a:t>
            </a:r>
            <a:r>
              <a:rPr lang="en-US" altLang="en-US" sz="1400" baseline="-25000"/>
              <a:t>s</a:t>
            </a:r>
            <a:r>
              <a:rPr lang="en-US" altLang="en-US" sz="1400"/>
              <a:t> to [0, +30, -30, 0,+30,-30]</a:t>
            </a:r>
            <a:r>
              <a:rPr lang="en-US" altLang="en-US" sz="1400" baseline="-25000"/>
              <a:t>s</a:t>
            </a:r>
            <a:r>
              <a:rPr lang="en-US" altLang="en-US" sz="1400"/>
              <a:t> with half ply thickness—this reduces bend-twist by making bending stresses distribute more uniformly</a:t>
            </a:r>
          </a:p>
        </p:txBody>
      </p:sp>
      <p:sp>
        <p:nvSpPr>
          <p:cNvPr id="17414" name="Rectangle 4"/>
          <p:cNvSpPr>
            <a:spLocks noChangeArrowheads="1"/>
          </p:cNvSpPr>
          <p:nvPr/>
        </p:nvSpPr>
        <p:spPr bwMode="auto">
          <a:xfrm>
            <a:off x="990600" y="1524000"/>
            <a:ext cx="12954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0</a:t>
            </a:r>
          </a:p>
        </p:txBody>
      </p:sp>
      <p:sp>
        <p:nvSpPr>
          <p:cNvPr id="17415" name="Rectangle 5"/>
          <p:cNvSpPr>
            <a:spLocks noChangeArrowheads="1"/>
          </p:cNvSpPr>
          <p:nvPr/>
        </p:nvSpPr>
        <p:spPr bwMode="auto">
          <a:xfrm>
            <a:off x="990600" y="1752600"/>
            <a:ext cx="1295400" cy="228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90</a:t>
            </a:r>
          </a:p>
        </p:txBody>
      </p:sp>
      <p:sp>
        <p:nvSpPr>
          <p:cNvPr id="17416" name="Rectangle 6"/>
          <p:cNvSpPr>
            <a:spLocks noChangeArrowheads="1"/>
          </p:cNvSpPr>
          <p:nvPr/>
        </p:nvSpPr>
        <p:spPr bwMode="auto">
          <a:xfrm>
            <a:off x="990600" y="1981200"/>
            <a:ext cx="1295400" cy="228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90</a:t>
            </a:r>
          </a:p>
        </p:txBody>
      </p:sp>
      <p:sp>
        <p:nvSpPr>
          <p:cNvPr id="17417" name="Rectangle 7"/>
          <p:cNvSpPr>
            <a:spLocks noChangeArrowheads="1"/>
          </p:cNvSpPr>
          <p:nvPr/>
        </p:nvSpPr>
        <p:spPr bwMode="auto">
          <a:xfrm>
            <a:off x="990600" y="2209800"/>
            <a:ext cx="12954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0</a:t>
            </a:r>
          </a:p>
        </p:txBody>
      </p:sp>
      <p:sp>
        <p:nvSpPr>
          <p:cNvPr id="17418" name="Rectangle 8"/>
          <p:cNvSpPr>
            <a:spLocks noChangeArrowheads="1"/>
          </p:cNvSpPr>
          <p:nvPr/>
        </p:nvSpPr>
        <p:spPr bwMode="auto">
          <a:xfrm>
            <a:off x="5181600" y="1752600"/>
            <a:ext cx="12954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0</a:t>
            </a:r>
          </a:p>
        </p:txBody>
      </p:sp>
      <p:sp>
        <p:nvSpPr>
          <p:cNvPr id="17419" name="Rectangle 9"/>
          <p:cNvSpPr>
            <a:spLocks noChangeArrowheads="1"/>
          </p:cNvSpPr>
          <p:nvPr/>
        </p:nvSpPr>
        <p:spPr bwMode="auto">
          <a:xfrm>
            <a:off x="5181600" y="1524000"/>
            <a:ext cx="1295400" cy="228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90</a:t>
            </a:r>
          </a:p>
        </p:txBody>
      </p:sp>
      <p:sp>
        <p:nvSpPr>
          <p:cNvPr id="17420" name="Rectangle 10"/>
          <p:cNvSpPr>
            <a:spLocks noChangeArrowheads="1"/>
          </p:cNvSpPr>
          <p:nvPr/>
        </p:nvSpPr>
        <p:spPr bwMode="auto">
          <a:xfrm>
            <a:off x="5181600" y="2209800"/>
            <a:ext cx="1295400" cy="2286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90</a:t>
            </a:r>
          </a:p>
        </p:txBody>
      </p:sp>
      <p:sp>
        <p:nvSpPr>
          <p:cNvPr id="17421" name="Rectangle 11"/>
          <p:cNvSpPr>
            <a:spLocks noChangeArrowheads="1"/>
          </p:cNvSpPr>
          <p:nvPr/>
        </p:nvSpPr>
        <p:spPr bwMode="auto">
          <a:xfrm>
            <a:off x="5181600" y="1981200"/>
            <a:ext cx="12954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400"/>
              <a:t>0</a:t>
            </a:r>
          </a:p>
        </p:txBody>
      </p:sp>
      <p:sp>
        <p:nvSpPr>
          <p:cNvPr id="17422" name="Line 12"/>
          <p:cNvSpPr>
            <a:spLocks noChangeShapeType="1"/>
          </p:cNvSpPr>
          <p:nvPr/>
        </p:nvSpPr>
        <p:spPr bwMode="auto">
          <a:xfrm flipV="1">
            <a:off x="2819400" y="15240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3" name="Line 13"/>
          <p:cNvSpPr>
            <a:spLocks noChangeShapeType="1"/>
          </p:cNvSpPr>
          <p:nvPr/>
        </p:nvSpPr>
        <p:spPr bwMode="auto">
          <a:xfrm>
            <a:off x="2819400" y="1524000"/>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4" name="Line 14"/>
          <p:cNvSpPr>
            <a:spLocks noChangeShapeType="1"/>
          </p:cNvSpPr>
          <p:nvPr/>
        </p:nvSpPr>
        <p:spPr bwMode="auto">
          <a:xfrm>
            <a:off x="3810000" y="15240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5" name="Line 15"/>
          <p:cNvSpPr>
            <a:spLocks noChangeShapeType="1"/>
          </p:cNvSpPr>
          <p:nvPr/>
        </p:nvSpPr>
        <p:spPr bwMode="auto">
          <a:xfrm flipH="1">
            <a:off x="3429000" y="1752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6" name="Line 16"/>
          <p:cNvSpPr>
            <a:spLocks noChangeShapeType="1"/>
          </p:cNvSpPr>
          <p:nvPr/>
        </p:nvSpPr>
        <p:spPr bwMode="auto">
          <a:xfrm>
            <a:off x="3429000" y="17526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7" name="Line 17"/>
          <p:cNvSpPr>
            <a:spLocks noChangeShapeType="1"/>
          </p:cNvSpPr>
          <p:nvPr/>
        </p:nvSpPr>
        <p:spPr bwMode="auto">
          <a:xfrm>
            <a:off x="3429000" y="22098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8" name="Line 18"/>
          <p:cNvSpPr>
            <a:spLocks noChangeShapeType="1"/>
          </p:cNvSpPr>
          <p:nvPr/>
        </p:nvSpPr>
        <p:spPr bwMode="auto">
          <a:xfrm>
            <a:off x="3810000" y="2209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9" name="Line 19"/>
          <p:cNvSpPr>
            <a:spLocks noChangeShapeType="1"/>
          </p:cNvSpPr>
          <p:nvPr/>
        </p:nvSpPr>
        <p:spPr bwMode="auto">
          <a:xfrm flipH="1">
            <a:off x="2819400" y="2438400"/>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0" name="Line 20"/>
          <p:cNvSpPr>
            <a:spLocks noChangeShapeType="1"/>
          </p:cNvSpPr>
          <p:nvPr/>
        </p:nvSpPr>
        <p:spPr bwMode="auto">
          <a:xfrm flipV="1">
            <a:off x="2819400" y="2209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1" name="Line 21"/>
          <p:cNvSpPr>
            <a:spLocks noChangeShapeType="1"/>
          </p:cNvSpPr>
          <p:nvPr/>
        </p:nvSpPr>
        <p:spPr bwMode="auto">
          <a:xfrm>
            <a:off x="2819400" y="22098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2" name="Line 22"/>
          <p:cNvSpPr>
            <a:spLocks noChangeShapeType="1"/>
          </p:cNvSpPr>
          <p:nvPr/>
        </p:nvSpPr>
        <p:spPr bwMode="auto">
          <a:xfrm flipV="1">
            <a:off x="3200400" y="17526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3" name="Line 23"/>
          <p:cNvSpPr>
            <a:spLocks noChangeShapeType="1"/>
          </p:cNvSpPr>
          <p:nvPr/>
        </p:nvSpPr>
        <p:spPr bwMode="auto">
          <a:xfrm flipH="1">
            <a:off x="2819400" y="1752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4" name="Line 25"/>
          <p:cNvSpPr>
            <a:spLocks noChangeShapeType="1"/>
          </p:cNvSpPr>
          <p:nvPr/>
        </p:nvSpPr>
        <p:spPr bwMode="auto">
          <a:xfrm>
            <a:off x="1066800" y="17272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5" name="Line 26"/>
          <p:cNvSpPr>
            <a:spLocks noChangeShapeType="1"/>
          </p:cNvSpPr>
          <p:nvPr/>
        </p:nvSpPr>
        <p:spPr bwMode="auto">
          <a:xfrm>
            <a:off x="1066800" y="24130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6" name="AutoShape 27"/>
          <p:cNvSpPr>
            <a:spLocks noChangeArrowheads="1"/>
          </p:cNvSpPr>
          <p:nvPr/>
        </p:nvSpPr>
        <p:spPr bwMode="auto">
          <a:xfrm>
            <a:off x="990600" y="990600"/>
            <a:ext cx="1219200" cy="457200"/>
          </a:xfrm>
          <a:custGeom>
            <a:avLst/>
            <a:gdLst>
              <a:gd name="T0" fmla="*/ 466231 w 21600"/>
              <a:gd name="T1" fmla="*/ 6392 h 21600"/>
              <a:gd name="T2" fmla="*/ 202918 w 21600"/>
              <a:gd name="T3" fmla="*/ 306959 h 21600"/>
              <a:gd name="T4" fmla="*/ 537916 w 21600"/>
              <a:gd name="T5" fmla="*/ 117496 h 21600"/>
              <a:gd name="T6" fmla="*/ 1371600 w 21600"/>
              <a:gd name="T7" fmla="*/ 228600 h 21600"/>
              <a:gd name="T8" fmla="*/ 1066800 w 21600"/>
              <a:gd name="T9" fmla="*/ 342900 h 21600"/>
              <a:gd name="T10" fmla="*/ 762000 w 21600"/>
              <a:gd name="T11" fmla="*/ 228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cubicBezTo>
                  <a:pt x="5400" y="11658"/>
                  <a:pt x="5604" y="12504"/>
                  <a:pt x="5997" y="13268"/>
                </a:cubicBezTo>
                <a:lnTo>
                  <a:pt x="1194" y="15736"/>
                </a:lnTo>
                <a:cubicBezTo>
                  <a:pt x="409" y="14209"/>
                  <a:pt x="0" y="12516"/>
                  <a:pt x="0" y="10800"/>
                </a:cubicBezTo>
                <a:cubicBezTo>
                  <a:pt x="0" y="4835"/>
                  <a:pt x="4835" y="0"/>
                  <a:pt x="10800" y="0"/>
                </a:cubicBezTo>
                <a:cubicBezTo>
                  <a:pt x="16764" y="0"/>
                  <a:pt x="21600"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7" name="Line 28"/>
          <p:cNvSpPr>
            <a:spLocks noChangeShapeType="1"/>
          </p:cNvSpPr>
          <p:nvPr/>
        </p:nvSpPr>
        <p:spPr bwMode="auto">
          <a:xfrm flipV="1">
            <a:off x="7620000" y="15240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8" name="Line 29"/>
          <p:cNvSpPr>
            <a:spLocks noChangeShapeType="1"/>
          </p:cNvSpPr>
          <p:nvPr/>
        </p:nvSpPr>
        <p:spPr bwMode="auto">
          <a:xfrm>
            <a:off x="7620000" y="15240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9" name="Line 30"/>
          <p:cNvSpPr>
            <a:spLocks noChangeShapeType="1"/>
          </p:cNvSpPr>
          <p:nvPr/>
        </p:nvSpPr>
        <p:spPr bwMode="auto">
          <a:xfrm>
            <a:off x="7924800" y="15240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0" name="Line 31"/>
          <p:cNvSpPr>
            <a:spLocks noChangeShapeType="1"/>
          </p:cNvSpPr>
          <p:nvPr/>
        </p:nvSpPr>
        <p:spPr bwMode="auto">
          <a:xfrm>
            <a:off x="7924800" y="17526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1" name="Line 32"/>
          <p:cNvSpPr>
            <a:spLocks noChangeShapeType="1"/>
          </p:cNvSpPr>
          <p:nvPr/>
        </p:nvSpPr>
        <p:spPr bwMode="auto">
          <a:xfrm>
            <a:off x="8382000" y="17526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2" name="Line 33"/>
          <p:cNvSpPr>
            <a:spLocks noChangeShapeType="1"/>
          </p:cNvSpPr>
          <p:nvPr/>
        </p:nvSpPr>
        <p:spPr bwMode="auto">
          <a:xfrm flipH="1">
            <a:off x="7924800" y="22098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3" name="Line 34"/>
          <p:cNvSpPr>
            <a:spLocks noChangeShapeType="1"/>
          </p:cNvSpPr>
          <p:nvPr/>
        </p:nvSpPr>
        <p:spPr bwMode="auto">
          <a:xfrm>
            <a:off x="7924800" y="2209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4" name="Line 35"/>
          <p:cNvSpPr>
            <a:spLocks noChangeShapeType="1"/>
          </p:cNvSpPr>
          <p:nvPr/>
        </p:nvSpPr>
        <p:spPr bwMode="auto">
          <a:xfrm flipH="1">
            <a:off x="7620000" y="2438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5" name="Line 36"/>
          <p:cNvSpPr>
            <a:spLocks noChangeShapeType="1"/>
          </p:cNvSpPr>
          <p:nvPr/>
        </p:nvSpPr>
        <p:spPr bwMode="auto">
          <a:xfrm flipV="1">
            <a:off x="7620000" y="2209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6" name="Line 38"/>
          <p:cNvSpPr>
            <a:spLocks noChangeShapeType="1"/>
          </p:cNvSpPr>
          <p:nvPr/>
        </p:nvSpPr>
        <p:spPr bwMode="auto">
          <a:xfrm flipH="1">
            <a:off x="7162800" y="22098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7" name="Line 39"/>
          <p:cNvSpPr>
            <a:spLocks noChangeShapeType="1"/>
          </p:cNvSpPr>
          <p:nvPr/>
        </p:nvSpPr>
        <p:spPr bwMode="auto">
          <a:xfrm flipV="1">
            <a:off x="7162800" y="17526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8" name="Line 40"/>
          <p:cNvSpPr>
            <a:spLocks noChangeShapeType="1"/>
          </p:cNvSpPr>
          <p:nvPr/>
        </p:nvSpPr>
        <p:spPr bwMode="auto">
          <a:xfrm>
            <a:off x="7162800" y="17526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9" name="Oval 41"/>
          <p:cNvSpPr>
            <a:spLocks noChangeArrowheads="1"/>
          </p:cNvSpPr>
          <p:nvPr/>
        </p:nvSpPr>
        <p:spPr bwMode="auto">
          <a:xfrm>
            <a:off x="5410200" y="1600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7450" name="Oval 42"/>
          <p:cNvSpPr>
            <a:spLocks noChangeArrowheads="1"/>
          </p:cNvSpPr>
          <p:nvPr/>
        </p:nvSpPr>
        <p:spPr bwMode="auto">
          <a:xfrm>
            <a:off x="5410200" y="22860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7451" name="Oval 43"/>
          <p:cNvSpPr>
            <a:spLocks noChangeArrowheads="1"/>
          </p:cNvSpPr>
          <p:nvPr/>
        </p:nvSpPr>
        <p:spPr bwMode="auto">
          <a:xfrm>
            <a:off x="1219200" y="2057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7452" name="Oval 44"/>
          <p:cNvSpPr>
            <a:spLocks noChangeArrowheads="1"/>
          </p:cNvSpPr>
          <p:nvPr/>
        </p:nvSpPr>
        <p:spPr bwMode="auto">
          <a:xfrm>
            <a:off x="1219200" y="18288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7453" name="Line 45"/>
          <p:cNvSpPr>
            <a:spLocks noChangeShapeType="1"/>
          </p:cNvSpPr>
          <p:nvPr/>
        </p:nvSpPr>
        <p:spPr bwMode="auto">
          <a:xfrm>
            <a:off x="5257800" y="194945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4" name="Line 46"/>
          <p:cNvSpPr>
            <a:spLocks noChangeShapeType="1"/>
          </p:cNvSpPr>
          <p:nvPr/>
        </p:nvSpPr>
        <p:spPr bwMode="auto">
          <a:xfrm>
            <a:off x="5257800" y="217805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5" name="Oval 47"/>
          <p:cNvSpPr>
            <a:spLocks noChangeArrowheads="1"/>
          </p:cNvSpPr>
          <p:nvPr/>
        </p:nvSpPr>
        <p:spPr bwMode="auto">
          <a:xfrm>
            <a:off x="1600200" y="1295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7456" name="AutoShape 48"/>
          <p:cNvSpPr>
            <a:spLocks noChangeArrowheads="1"/>
          </p:cNvSpPr>
          <p:nvPr/>
        </p:nvSpPr>
        <p:spPr bwMode="auto">
          <a:xfrm>
            <a:off x="5181600" y="990600"/>
            <a:ext cx="1219200" cy="457200"/>
          </a:xfrm>
          <a:custGeom>
            <a:avLst/>
            <a:gdLst>
              <a:gd name="T0" fmla="*/ 466231 w 21600"/>
              <a:gd name="T1" fmla="*/ 6392 h 21600"/>
              <a:gd name="T2" fmla="*/ 202918 w 21600"/>
              <a:gd name="T3" fmla="*/ 306959 h 21600"/>
              <a:gd name="T4" fmla="*/ 537916 w 21600"/>
              <a:gd name="T5" fmla="*/ 117496 h 21600"/>
              <a:gd name="T6" fmla="*/ 1371600 w 21600"/>
              <a:gd name="T7" fmla="*/ 228600 h 21600"/>
              <a:gd name="T8" fmla="*/ 1066800 w 21600"/>
              <a:gd name="T9" fmla="*/ 342900 h 21600"/>
              <a:gd name="T10" fmla="*/ 762000 w 21600"/>
              <a:gd name="T11" fmla="*/ 228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cubicBezTo>
                  <a:pt x="5400" y="11658"/>
                  <a:pt x="5604" y="12504"/>
                  <a:pt x="5997" y="13268"/>
                </a:cubicBezTo>
                <a:lnTo>
                  <a:pt x="1194" y="15736"/>
                </a:lnTo>
                <a:cubicBezTo>
                  <a:pt x="409" y="14209"/>
                  <a:pt x="0" y="12516"/>
                  <a:pt x="0" y="10800"/>
                </a:cubicBezTo>
                <a:cubicBezTo>
                  <a:pt x="0" y="4835"/>
                  <a:pt x="4835" y="0"/>
                  <a:pt x="10800" y="0"/>
                </a:cubicBezTo>
                <a:cubicBezTo>
                  <a:pt x="16764" y="0"/>
                  <a:pt x="21600"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57" name="Oval 49"/>
          <p:cNvSpPr>
            <a:spLocks noChangeArrowheads="1"/>
          </p:cNvSpPr>
          <p:nvPr/>
        </p:nvSpPr>
        <p:spPr bwMode="auto">
          <a:xfrm>
            <a:off x="5791200" y="1295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7458" name="Text Box 50"/>
          <p:cNvSpPr txBox="1">
            <a:spLocks noChangeArrowheads="1"/>
          </p:cNvSpPr>
          <p:nvPr/>
        </p:nvSpPr>
        <p:spPr bwMode="auto">
          <a:xfrm>
            <a:off x="1219200" y="2514600"/>
            <a:ext cx="2362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400"/>
              <a:t>Looks Like I-Beam when bent</a:t>
            </a:r>
          </a:p>
        </p:txBody>
      </p:sp>
      <p:sp>
        <p:nvSpPr>
          <p:cNvPr id="17459" name="Text Box 51"/>
          <p:cNvSpPr txBox="1">
            <a:spLocks noChangeArrowheads="1"/>
          </p:cNvSpPr>
          <p:nvPr/>
        </p:nvSpPr>
        <p:spPr bwMode="auto">
          <a:xfrm>
            <a:off x="5638800" y="2438400"/>
            <a:ext cx="23622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400"/>
              <a:t>Looks </a:t>
            </a:r>
            <a:r>
              <a:rPr lang="en-US" altLang="en-US" sz="1400" b="1"/>
              <a:t>NOT</a:t>
            </a:r>
            <a:r>
              <a:rPr lang="en-US" altLang="en-US" sz="1400"/>
              <a:t> Like I-Beam when bent on this axis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8436" name="Rectangle 2"/>
          <p:cNvSpPr>
            <a:spLocks noGrp="1" noChangeArrowheads="1"/>
          </p:cNvSpPr>
          <p:nvPr>
            <p:ph type="title"/>
          </p:nvPr>
        </p:nvSpPr>
        <p:spPr/>
        <p:txBody>
          <a:bodyPr/>
          <a:lstStyle/>
          <a:p>
            <a:r>
              <a:rPr lang="en-US" altLang="en-US" sz="2400"/>
              <a:t>Fiber Angle Sensitivity</a:t>
            </a:r>
          </a:p>
        </p:txBody>
      </p:sp>
      <p:sp>
        <p:nvSpPr>
          <p:cNvPr id="18437" name="Rectangle 3"/>
          <p:cNvSpPr>
            <a:spLocks noGrp="1" noChangeArrowheads="1"/>
          </p:cNvSpPr>
          <p:nvPr>
            <p:ph type="body" idx="1"/>
          </p:nvPr>
        </p:nvSpPr>
        <p:spPr/>
        <p:txBody>
          <a:bodyPr/>
          <a:lstStyle/>
          <a:p>
            <a:r>
              <a:rPr lang="en-US" altLang="en-US"/>
              <a:t>Modulus/Strength are affected by both by Fiber orientation and Resin/Fiber volume fraction</a:t>
            </a:r>
          </a:p>
          <a:p>
            <a:r>
              <a:rPr lang="en-US" altLang="en-US"/>
              <a:t>Angular Orientation of the fiber is very important</a:t>
            </a:r>
          </a:p>
          <a:p>
            <a:pPr lvl="1"/>
            <a:r>
              <a:rPr lang="en-US" altLang="en-US"/>
              <a:t>Elements of the Stiffness matrix depend on angle at Cos</a:t>
            </a:r>
            <a:r>
              <a:rPr lang="en-US" altLang="en-US" baseline="30000"/>
              <a:t>4</a:t>
            </a:r>
            <a:r>
              <a:rPr lang="en-US" altLang="en-US"/>
              <a:t>(</a:t>
            </a:r>
            <a:r>
              <a:rPr lang="en-US" altLang="en-US">
                <a:latin typeface="Symbol" panose="05050102010706020507" pitchFamily="18" charset="2"/>
              </a:rPr>
              <a:t>q</a:t>
            </a:r>
            <a:r>
              <a:rPr lang="en-US" altLang="en-US"/>
              <a:t>) which falls off rapidly from unity with small angular deviations</a:t>
            </a:r>
          </a:p>
          <a:p>
            <a:pPr lvl="1"/>
            <a:r>
              <a:rPr lang="en-US" altLang="en-US"/>
              <a:t>Averaging affects of multiple ply laminate do mitigate this</a:t>
            </a:r>
          </a:p>
          <a:p>
            <a:pPr lvl="1"/>
            <a:r>
              <a:rPr lang="en-US" altLang="en-US"/>
              <a:t>Angle should be carefully controlled on the Tool</a:t>
            </a:r>
          </a:p>
          <a:p>
            <a:r>
              <a:rPr lang="en-US" altLang="en-US"/>
              <a:t>Complex part curvature, fiber shearing (cloth), and excessive darting can change the angle drastically</a:t>
            </a:r>
          </a:p>
          <a:p>
            <a:pPr lvl="1"/>
            <a:r>
              <a:rPr lang="en-US" altLang="en-US"/>
              <a:t>This can be controlled with careful selection of ply boundaries within a layer</a:t>
            </a:r>
          </a:p>
          <a:p>
            <a:pPr lvl="1"/>
            <a:r>
              <a:rPr lang="en-US" altLang="en-US"/>
              <a:t>Software is available (FiberSIM, et al) which can help to formulate ply shapes using limits placed on angular tolerance and drape-ability (we do not have a license for any)</a:t>
            </a:r>
          </a:p>
          <a:p>
            <a:r>
              <a:rPr lang="en-US" altLang="en-US"/>
              <a:t>Generally, these affects require a ‘knock-down factor’ be used in design, typically 10-15% lower modulus than theoretically predicted.</a:t>
            </a:r>
          </a:p>
          <a:p>
            <a:pPr lvl="1"/>
            <a:r>
              <a:rPr lang="en-US" altLang="en-US"/>
              <a:t>This also affects CTE calculations</a:t>
            </a:r>
          </a:p>
          <a:p>
            <a:pPr lvl="1"/>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16"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9460" name="Oval 5"/>
          <p:cNvSpPr>
            <a:spLocks noChangeArrowheads="1"/>
          </p:cNvSpPr>
          <p:nvPr/>
        </p:nvSpPr>
        <p:spPr bwMode="auto">
          <a:xfrm>
            <a:off x="1143000" y="1295400"/>
            <a:ext cx="1219200" cy="11430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9461" name="Rectangle 2"/>
          <p:cNvSpPr>
            <a:spLocks noGrp="1" noChangeArrowheads="1"/>
          </p:cNvSpPr>
          <p:nvPr>
            <p:ph type="title"/>
          </p:nvPr>
        </p:nvSpPr>
        <p:spPr/>
        <p:txBody>
          <a:bodyPr/>
          <a:lstStyle/>
          <a:p>
            <a:r>
              <a:rPr lang="en-US" altLang="en-US" sz="2400"/>
              <a:t>Tooling Design: Example of Part Size After Cure</a:t>
            </a:r>
          </a:p>
        </p:txBody>
      </p:sp>
      <p:sp>
        <p:nvSpPr>
          <p:cNvPr id="19462" name="Rectangle 3"/>
          <p:cNvSpPr>
            <a:spLocks noGrp="1" noChangeArrowheads="1"/>
          </p:cNvSpPr>
          <p:nvPr>
            <p:ph type="body" idx="1"/>
          </p:nvPr>
        </p:nvSpPr>
        <p:spPr>
          <a:xfrm>
            <a:off x="2819400" y="1143000"/>
            <a:ext cx="6019800" cy="5257800"/>
          </a:xfrm>
        </p:spPr>
        <p:txBody>
          <a:bodyPr/>
          <a:lstStyle/>
          <a:p>
            <a:pPr>
              <a:lnSpc>
                <a:spcPct val="80000"/>
              </a:lnSpc>
            </a:pPr>
            <a:r>
              <a:rPr lang="en-US" altLang="en-US" sz="1400"/>
              <a:t>This is the first and most basic calculation to do when designing Tooling for parts</a:t>
            </a:r>
          </a:p>
          <a:p>
            <a:pPr>
              <a:lnSpc>
                <a:spcPct val="80000"/>
              </a:lnSpc>
            </a:pPr>
            <a:r>
              <a:rPr lang="en-US" altLang="en-US" sz="1400"/>
              <a:t>The Part laid up on Tool at RT then Cured at elevated Temperature—the part size follows tool expansion</a:t>
            </a:r>
          </a:p>
          <a:p>
            <a:pPr>
              <a:lnSpc>
                <a:spcPct val="80000"/>
              </a:lnSpc>
            </a:pPr>
            <a:r>
              <a:rPr lang="en-US" altLang="en-US" sz="1400"/>
              <a:t>CTE of Tool is usually higher than part so that there is a release gap if Male—care should be taken for female molds or mold features which constrain part on cool-down</a:t>
            </a:r>
          </a:p>
          <a:p>
            <a:pPr>
              <a:lnSpc>
                <a:spcPct val="80000"/>
              </a:lnSpc>
            </a:pPr>
            <a:r>
              <a:rPr lang="en-US" altLang="en-US" sz="1400"/>
              <a:t>Part Cooling from cure temp changes dimension due to CTE from the dimension at cure</a:t>
            </a:r>
          </a:p>
          <a:p>
            <a:pPr>
              <a:lnSpc>
                <a:spcPct val="80000"/>
              </a:lnSpc>
            </a:pPr>
            <a:r>
              <a:rPr lang="en-US" altLang="en-US" sz="1400"/>
              <a:t>Final Part Dimension is straightforward to calculate, but accuracy of calculation hinges on knowing relevant parameters very well</a:t>
            </a:r>
          </a:p>
          <a:p>
            <a:pPr lvl="1">
              <a:lnSpc>
                <a:spcPct val="80000"/>
              </a:lnSpc>
            </a:pPr>
            <a:r>
              <a:rPr lang="en-US" altLang="en-US" sz="1200"/>
              <a:t>Tool CTE—can be uncertain up to 20% depending on Alloy</a:t>
            </a:r>
          </a:p>
          <a:p>
            <a:pPr lvl="1">
              <a:lnSpc>
                <a:spcPct val="80000"/>
              </a:lnSpc>
            </a:pPr>
            <a:r>
              <a:rPr lang="en-US" altLang="en-US" sz="1200"/>
              <a:t>Part CTE—needs to be calculated using LPT and subject to variations as mentioned before</a:t>
            </a:r>
          </a:p>
          <a:p>
            <a:pPr lvl="1">
              <a:lnSpc>
                <a:spcPct val="80000"/>
              </a:lnSpc>
            </a:pPr>
            <a:r>
              <a:rPr lang="en-US" altLang="en-US" sz="1200"/>
              <a:t>Gel Temperature—this is the temperature where resin no-longer flows (viscosity locks in laminate dimensions)</a:t>
            </a:r>
          </a:p>
          <a:p>
            <a:pPr>
              <a:lnSpc>
                <a:spcPct val="80000"/>
              </a:lnSpc>
            </a:pPr>
            <a:r>
              <a:rPr lang="en-US" altLang="en-US" sz="1400"/>
              <a:t>Simple to calculate nominal dimensions, but challenging if required tolerances approach expansion values</a:t>
            </a:r>
          </a:p>
          <a:p>
            <a:pPr>
              <a:lnSpc>
                <a:spcPct val="80000"/>
              </a:lnSpc>
            </a:pPr>
            <a:r>
              <a:rPr lang="en-US" altLang="en-US" sz="1400"/>
              <a:t>Most challenging situation:</a:t>
            </a:r>
          </a:p>
          <a:p>
            <a:pPr lvl="1">
              <a:lnSpc>
                <a:spcPct val="80000"/>
              </a:lnSpc>
            </a:pPr>
            <a:r>
              <a:rPr lang="en-US" altLang="en-US" sz="1200"/>
              <a:t>High tolerances with:</a:t>
            </a:r>
          </a:p>
          <a:p>
            <a:pPr lvl="1">
              <a:lnSpc>
                <a:spcPct val="80000"/>
              </a:lnSpc>
            </a:pPr>
            <a:r>
              <a:rPr lang="en-US" altLang="en-US" sz="1200"/>
              <a:t>Expensive tool or Long lead—needs to be machined to right size first time</a:t>
            </a:r>
          </a:p>
          <a:p>
            <a:pPr lvl="1">
              <a:lnSpc>
                <a:spcPct val="80000"/>
              </a:lnSpc>
            </a:pPr>
            <a:r>
              <a:rPr lang="en-US" altLang="en-US" sz="1200"/>
              <a:t>Other Parts, made in parallel, need to interface to this part with high tolerances</a:t>
            </a:r>
          </a:p>
          <a:p>
            <a:pPr>
              <a:lnSpc>
                <a:spcPct val="80000"/>
              </a:lnSpc>
            </a:pPr>
            <a:r>
              <a:rPr lang="en-US" altLang="en-US" sz="1400"/>
              <a:t>Can mitigate if accept re-machining of tool or relaxation of tolerance, generally a cost/schedule issue</a:t>
            </a:r>
          </a:p>
          <a:p>
            <a:pPr>
              <a:lnSpc>
                <a:spcPct val="80000"/>
              </a:lnSpc>
            </a:pPr>
            <a:r>
              <a:rPr lang="en-US" altLang="en-US" sz="1400"/>
              <a:t>Will discuss how to proceed in most challenging circumstance</a:t>
            </a:r>
          </a:p>
        </p:txBody>
      </p:sp>
      <p:sp>
        <p:nvSpPr>
          <p:cNvPr id="19463" name="Oval 4"/>
          <p:cNvSpPr>
            <a:spLocks noChangeArrowheads="1"/>
          </p:cNvSpPr>
          <p:nvPr/>
        </p:nvSpPr>
        <p:spPr bwMode="auto">
          <a:xfrm>
            <a:off x="1219200" y="1371600"/>
            <a:ext cx="1066800" cy="990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9464" name="Oval 7"/>
          <p:cNvSpPr>
            <a:spLocks noChangeArrowheads="1"/>
          </p:cNvSpPr>
          <p:nvPr/>
        </p:nvSpPr>
        <p:spPr bwMode="auto">
          <a:xfrm>
            <a:off x="1066800" y="4876800"/>
            <a:ext cx="1371600" cy="1295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9465" name="Oval 9"/>
          <p:cNvSpPr>
            <a:spLocks noChangeArrowheads="1"/>
          </p:cNvSpPr>
          <p:nvPr/>
        </p:nvSpPr>
        <p:spPr bwMode="auto">
          <a:xfrm>
            <a:off x="1143000" y="4953000"/>
            <a:ext cx="1219200" cy="1143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9466" name="Oval 8"/>
          <p:cNvSpPr>
            <a:spLocks noChangeArrowheads="1"/>
          </p:cNvSpPr>
          <p:nvPr/>
        </p:nvSpPr>
        <p:spPr bwMode="auto">
          <a:xfrm>
            <a:off x="1219200" y="5029200"/>
            <a:ext cx="1066800" cy="990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9467" name="Oval 10"/>
          <p:cNvSpPr>
            <a:spLocks noChangeArrowheads="1"/>
          </p:cNvSpPr>
          <p:nvPr/>
        </p:nvSpPr>
        <p:spPr bwMode="auto">
          <a:xfrm>
            <a:off x="1066800" y="3124200"/>
            <a:ext cx="1371600" cy="1295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9468" name="Oval 11"/>
          <p:cNvSpPr>
            <a:spLocks noChangeArrowheads="1"/>
          </p:cNvSpPr>
          <p:nvPr/>
        </p:nvSpPr>
        <p:spPr bwMode="auto">
          <a:xfrm>
            <a:off x="1219200" y="3276600"/>
            <a:ext cx="1066800" cy="990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9469" name="Oval 12"/>
          <p:cNvSpPr>
            <a:spLocks noChangeArrowheads="1"/>
          </p:cNvSpPr>
          <p:nvPr/>
        </p:nvSpPr>
        <p:spPr bwMode="auto">
          <a:xfrm>
            <a:off x="1143000" y="3200400"/>
            <a:ext cx="1219200" cy="1143000"/>
          </a:xfrm>
          <a:prstGeom prst="ellipse">
            <a:avLst/>
          </a:prstGeom>
          <a:solidFill>
            <a:schemeClr val="accent1"/>
          </a:solidFill>
          <a:ln w="952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19470" name="Text Box 13"/>
          <p:cNvSpPr txBox="1">
            <a:spLocks noChangeArrowheads="1"/>
          </p:cNvSpPr>
          <p:nvPr/>
        </p:nvSpPr>
        <p:spPr bwMode="auto">
          <a:xfrm>
            <a:off x="228600" y="12192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solidFill>
                  <a:schemeClr val="tx1"/>
                </a:solidFill>
              </a:rPr>
              <a:t>Part at RT on Mold</a:t>
            </a:r>
          </a:p>
        </p:txBody>
      </p:sp>
      <p:sp>
        <p:nvSpPr>
          <p:cNvPr id="19471" name="Text Box 14"/>
          <p:cNvSpPr txBox="1">
            <a:spLocks noChangeArrowheads="1"/>
          </p:cNvSpPr>
          <p:nvPr/>
        </p:nvSpPr>
        <p:spPr bwMode="auto">
          <a:xfrm>
            <a:off x="76200" y="3124200"/>
            <a:ext cx="11430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solidFill>
                  <a:schemeClr val="tx1"/>
                </a:solidFill>
              </a:rPr>
              <a:t>Part at Gel Temp on Mold</a:t>
            </a:r>
          </a:p>
          <a:p>
            <a:pPr>
              <a:spcBef>
                <a:spcPct val="50000"/>
              </a:spcBef>
            </a:pPr>
            <a:r>
              <a:rPr lang="en-US" altLang="en-US" sz="1200">
                <a:solidFill>
                  <a:schemeClr val="tx1"/>
                </a:solidFill>
              </a:rPr>
              <a:t>(expanded)</a:t>
            </a:r>
          </a:p>
        </p:txBody>
      </p:sp>
      <p:sp>
        <p:nvSpPr>
          <p:cNvPr id="19472" name="Text Box 15"/>
          <p:cNvSpPr txBox="1">
            <a:spLocks noChangeArrowheads="1"/>
          </p:cNvSpPr>
          <p:nvPr/>
        </p:nvSpPr>
        <p:spPr bwMode="auto">
          <a:xfrm>
            <a:off x="152400" y="4876800"/>
            <a:ext cx="9144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solidFill>
                  <a:schemeClr val="tx1"/>
                </a:solidFill>
              </a:rPr>
              <a:t>Part final size mold back at 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10" name="Footer Placeholder 5"/>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0484" name="Rectangle 2"/>
          <p:cNvSpPr>
            <a:spLocks noGrp="1" noChangeArrowheads="1"/>
          </p:cNvSpPr>
          <p:nvPr>
            <p:ph type="title"/>
          </p:nvPr>
        </p:nvSpPr>
        <p:spPr/>
        <p:txBody>
          <a:bodyPr/>
          <a:lstStyle/>
          <a:p>
            <a:r>
              <a:rPr lang="en-US" altLang="en-US" sz="2400"/>
              <a:t>Part Size After Cure—Tool CTE</a:t>
            </a:r>
          </a:p>
        </p:txBody>
      </p:sp>
      <p:sp>
        <p:nvSpPr>
          <p:cNvPr id="20485" name="Rectangle 9"/>
          <p:cNvSpPr>
            <a:spLocks noGrp="1" noChangeArrowheads="1"/>
          </p:cNvSpPr>
          <p:nvPr>
            <p:ph type="body" sz="half" idx="1"/>
          </p:nvPr>
        </p:nvSpPr>
        <p:spPr>
          <a:xfrm>
            <a:off x="152400" y="3581400"/>
            <a:ext cx="5181600" cy="2971800"/>
          </a:xfrm>
        </p:spPr>
        <p:txBody>
          <a:bodyPr/>
          <a:lstStyle/>
          <a:p>
            <a:pPr>
              <a:lnSpc>
                <a:spcPct val="90000"/>
              </a:lnSpc>
            </a:pPr>
            <a:r>
              <a:rPr lang="en-US" altLang="en-US" sz="1400"/>
              <a:t>Using TV Holography (or contract out), it is possible to measure CTE of most metals by heating them and watching them shrink as they cool</a:t>
            </a:r>
          </a:p>
          <a:p>
            <a:pPr>
              <a:lnSpc>
                <a:spcPct val="90000"/>
              </a:lnSpc>
            </a:pPr>
            <a:r>
              <a:rPr lang="en-US" altLang="en-US" sz="1400"/>
              <a:t>TVH Accurate for expected values above ~5ppm/C</a:t>
            </a:r>
          </a:p>
          <a:p>
            <a:pPr lvl="1">
              <a:lnSpc>
                <a:spcPct val="90000"/>
              </a:lnSpc>
            </a:pPr>
            <a:r>
              <a:rPr lang="en-US" altLang="en-US" sz="1200"/>
              <a:t>Lower than that Tool CTE can usually be ignored</a:t>
            </a:r>
          </a:p>
          <a:p>
            <a:pPr lvl="1">
              <a:lnSpc>
                <a:spcPct val="90000"/>
              </a:lnSpc>
            </a:pPr>
            <a:r>
              <a:rPr lang="en-US" altLang="en-US" sz="1200"/>
              <a:t>Do sensitivity study to understand how well you need to know</a:t>
            </a:r>
          </a:p>
          <a:p>
            <a:pPr>
              <a:lnSpc>
                <a:spcPct val="90000"/>
              </a:lnSpc>
            </a:pPr>
            <a:r>
              <a:rPr lang="en-US" altLang="en-US" sz="1400"/>
              <a:t>In this example mandrel was made from sewer pipe, no readily available CTE Data was trustworthy</a:t>
            </a:r>
          </a:p>
          <a:p>
            <a:pPr lvl="1">
              <a:lnSpc>
                <a:spcPct val="90000"/>
              </a:lnSpc>
            </a:pPr>
            <a:r>
              <a:rPr lang="en-US" altLang="en-US" sz="1200"/>
              <a:t>Reported values (steel) ~11.8-13.4e-6/C</a:t>
            </a:r>
          </a:p>
          <a:p>
            <a:pPr lvl="1">
              <a:lnSpc>
                <a:spcPct val="90000"/>
              </a:lnSpc>
            </a:pPr>
            <a:r>
              <a:rPr lang="en-US" altLang="en-US" sz="1200"/>
              <a:t>Measured value 10.6e-6/C—over 20% difference from average</a:t>
            </a:r>
          </a:p>
          <a:p>
            <a:pPr>
              <a:lnSpc>
                <a:spcPct val="90000"/>
              </a:lnSpc>
            </a:pPr>
            <a:r>
              <a:rPr lang="en-US" altLang="en-US" sz="1400"/>
              <a:t>Schedule and cost wise, could only machine once (Ni plate)</a:t>
            </a:r>
          </a:p>
          <a:p>
            <a:pPr>
              <a:lnSpc>
                <a:spcPct val="90000"/>
              </a:lnSpc>
            </a:pPr>
            <a:r>
              <a:rPr lang="en-US" altLang="en-US" sz="1400"/>
              <a:t>Used sample section of actual pipe to measure CTE</a:t>
            </a:r>
          </a:p>
        </p:txBody>
      </p:sp>
      <p:graphicFrame>
        <p:nvGraphicFramePr>
          <p:cNvPr id="20486" name="Object 4"/>
          <p:cNvGraphicFramePr>
            <a:graphicFrameLocks noChangeAspect="1"/>
          </p:cNvGraphicFramePr>
          <p:nvPr>
            <p:ph idx="4294967295"/>
          </p:nvPr>
        </p:nvGraphicFramePr>
        <p:xfrm>
          <a:off x="5486400" y="990600"/>
          <a:ext cx="3657600" cy="2465388"/>
        </p:xfrm>
        <a:graphic>
          <a:graphicData uri="http://schemas.openxmlformats.org/presentationml/2006/ole">
            <mc:AlternateContent xmlns:mc="http://schemas.openxmlformats.org/markup-compatibility/2006">
              <mc:Choice xmlns:v="urn:schemas-microsoft-com:vml" Requires="v">
                <p:oleObj spid="_x0000_s20492" name="Chart" r:id="rId3" imgW="7391455" imgH="4983480" progId="Excel.Chart.8">
                  <p:embed/>
                </p:oleObj>
              </mc:Choice>
              <mc:Fallback>
                <p:oleObj name="Chart" r:id="rId3" imgW="7391455" imgH="4983480" progId="Excel.Char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990600"/>
                        <a:ext cx="3657600" cy="246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487" name="Picture 6" descr="Mandrel_CTE_Frame_14_19_1"/>
          <p:cNvPicPr>
            <a:picLocks noChangeAspect="1" noChangeArrowheads="1"/>
          </p:cNvPicPr>
          <p:nvPr/>
        </p:nvPicPr>
        <p:blipFill>
          <a:blip r:embed="rId5">
            <a:extLst>
              <a:ext uri="{28A0092B-C50C-407E-A947-70E740481C1C}">
                <a14:useLocalDpi xmlns:a14="http://schemas.microsoft.com/office/drawing/2010/main" val="0"/>
              </a:ext>
            </a:extLst>
          </a:blip>
          <a:srcRect l="9149" t="17073" r="8513"/>
          <a:stretch>
            <a:fillRect/>
          </a:stretch>
        </p:blipFill>
        <p:spPr bwMode="auto">
          <a:xfrm>
            <a:off x="3429000" y="990600"/>
            <a:ext cx="20574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7" descr="DSCN0957"/>
          <p:cNvPicPr>
            <a:picLocks noChangeAspect="1" noChangeArrowheads="1"/>
          </p:cNvPicPr>
          <p:nvPr/>
        </p:nvPicPr>
        <p:blipFill>
          <a:blip r:embed="rId6">
            <a:extLst>
              <a:ext uri="{28A0092B-C50C-407E-A947-70E740481C1C}">
                <a14:useLocalDpi xmlns:a14="http://schemas.microsoft.com/office/drawing/2010/main" val="0"/>
              </a:ext>
            </a:extLst>
          </a:blip>
          <a:srcRect t="27907"/>
          <a:stretch>
            <a:fillRect/>
          </a:stretch>
        </p:blipFill>
        <p:spPr bwMode="auto">
          <a:xfrm>
            <a:off x="0" y="1076325"/>
            <a:ext cx="3505200"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8" descr="DSCN096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3448050"/>
            <a:ext cx="3657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Text Box 11"/>
          <p:cNvSpPr txBox="1">
            <a:spLocks noChangeArrowheads="1"/>
          </p:cNvSpPr>
          <p:nvPr/>
        </p:nvSpPr>
        <p:spPr bwMode="auto">
          <a:xfrm>
            <a:off x="838200" y="2971800"/>
            <a:ext cx="320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400">
                <a:solidFill>
                  <a:schemeClr val="tx1"/>
                </a:solidFill>
              </a:rPr>
              <a:t>TVH System with typical outputs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1508" name="Rectangle 2"/>
          <p:cNvSpPr>
            <a:spLocks noGrp="1" noChangeArrowheads="1"/>
          </p:cNvSpPr>
          <p:nvPr>
            <p:ph type="title"/>
          </p:nvPr>
        </p:nvSpPr>
        <p:spPr/>
        <p:txBody>
          <a:bodyPr/>
          <a:lstStyle/>
          <a:p>
            <a:r>
              <a:rPr lang="en-US" altLang="en-US" sz="2400"/>
              <a:t>Part Size After Cure—Part CTE</a:t>
            </a:r>
          </a:p>
        </p:txBody>
      </p:sp>
      <p:sp>
        <p:nvSpPr>
          <p:cNvPr id="21509" name="Rectangle 3"/>
          <p:cNvSpPr>
            <a:spLocks noGrp="1" noChangeArrowheads="1"/>
          </p:cNvSpPr>
          <p:nvPr>
            <p:ph type="body" idx="1"/>
          </p:nvPr>
        </p:nvSpPr>
        <p:spPr/>
        <p:txBody>
          <a:bodyPr/>
          <a:lstStyle/>
          <a:p>
            <a:pPr>
              <a:lnSpc>
                <a:spcPct val="80000"/>
              </a:lnSpc>
            </a:pPr>
            <a:r>
              <a:rPr lang="en-US" altLang="en-US" sz="1400"/>
              <a:t>Carbon Fibers have a negative CTE, making their laminates near 0 to slightly negative as a rule</a:t>
            </a:r>
          </a:p>
          <a:p>
            <a:pPr>
              <a:lnSpc>
                <a:spcPct val="80000"/>
              </a:lnSpc>
            </a:pPr>
            <a:r>
              <a:rPr lang="en-US" altLang="en-US" sz="1400"/>
              <a:t>This is usually calculated, though calculations can and should be augmented with some test data</a:t>
            </a:r>
          </a:p>
          <a:p>
            <a:pPr>
              <a:lnSpc>
                <a:spcPct val="80000"/>
              </a:lnSpc>
            </a:pPr>
            <a:r>
              <a:rPr lang="en-US" altLang="en-US" sz="1400"/>
              <a:t>CTE Calculation uses [A] matrix to get </a:t>
            </a:r>
            <a:r>
              <a:rPr lang="en-US" altLang="en-US" sz="1400">
                <a:latin typeface="Symbol" panose="05050102010706020507" pitchFamily="18" charset="2"/>
              </a:rPr>
              <a:t>a</a:t>
            </a:r>
            <a:r>
              <a:rPr lang="en-US" altLang="en-US" sz="1400" baseline="-25000"/>
              <a:t>x</a:t>
            </a:r>
            <a:r>
              <a:rPr lang="en-US" altLang="en-US" sz="1400"/>
              <a:t> and </a:t>
            </a:r>
            <a:r>
              <a:rPr lang="en-US" altLang="en-US" sz="1400">
                <a:latin typeface="Symbol" panose="05050102010706020507" pitchFamily="18" charset="2"/>
              </a:rPr>
              <a:t>a</a:t>
            </a:r>
            <a:r>
              <a:rPr lang="en-US" altLang="en-US" sz="1400" baseline="-25000"/>
              <a:t>y</a:t>
            </a:r>
            <a:r>
              <a:rPr lang="en-US" altLang="en-US" sz="1400"/>
              <a:t> (thermal strains) in conjunction with published Resin and Fiber properties</a:t>
            </a:r>
          </a:p>
          <a:p>
            <a:pPr lvl="1">
              <a:lnSpc>
                <a:spcPct val="80000"/>
              </a:lnSpc>
            </a:pPr>
            <a:r>
              <a:rPr lang="en-US" altLang="en-US" sz="1200"/>
              <a:t>Published Resin and Fiber values are fairly reliable</a:t>
            </a:r>
          </a:p>
          <a:p>
            <a:pPr>
              <a:lnSpc>
                <a:spcPct val="80000"/>
              </a:lnSpc>
            </a:pPr>
            <a:r>
              <a:rPr lang="en-US" altLang="en-US" sz="1400"/>
              <a:t>Variations in your understanding of the [A] matrix as built affect CTE Calculations</a:t>
            </a:r>
          </a:p>
          <a:p>
            <a:pPr>
              <a:lnSpc>
                <a:spcPct val="80000"/>
              </a:lnSpc>
            </a:pPr>
            <a:r>
              <a:rPr lang="en-US" altLang="en-US" sz="1400"/>
              <a:t>Anything you can to do better understand [A] will improve CTE understanding as well</a:t>
            </a:r>
          </a:p>
          <a:p>
            <a:pPr lvl="1">
              <a:lnSpc>
                <a:spcPct val="80000"/>
              </a:lnSpc>
            </a:pPr>
            <a:r>
              <a:rPr lang="en-US" altLang="en-US" sz="1200"/>
              <a:t>It is fairly standard practice to make tensile samples of each new batch of materials—first for simple QA—make sure you got what you ordered</a:t>
            </a:r>
          </a:p>
          <a:p>
            <a:pPr lvl="1">
              <a:lnSpc>
                <a:spcPct val="80000"/>
              </a:lnSpc>
            </a:pPr>
            <a:r>
              <a:rPr lang="en-US" altLang="en-US" sz="1200"/>
              <a:t>Pure 0 and pure 90 samples are a minimum, but some ‘target’ laminates made with projected resin control methods are desireable</a:t>
            </a:r>
          </a:p>
          <a:p>
            <a:pPr lvl="1">
              <a:lnSpc>
                <a:spcPct val="80000"/>
              </a:lnSpc>
            </a:pPr>
            <a:r>
              <a:rPr lang="en-US" altLang="en-US" sz="1200"/>
              <a:t>Usually, cross-ply samples are less stiff than theory would predict</a:t>
            </a:r>
          </a:p>
          <a:p>
            <a:pPr>
              <a:lnSpc>
                <a:spcPct val="80000"/>
              </a:lnSpc>
            </a:pPr>
            <a:r>
              <a:rPr lang="en-US" altLang="en-US" sz="1400"/>
              <a:t>Use of these tensile samples early in the design process (prototype phase) gives valuable information</a:t>
            </a:r>
          </a:p>
          <a:p>
            <a:pPr lvl="1">
              <a:lnSpc>
                <a:spcPct val="80000"/>
              </a:lnSpc>
            </a:pPr>
            <a:r>
              <a:rPr lang="en-US" altLang="en-US" sz="1200"/>
              <a:t>Allows you to adjust modulus values to those achievable from proposed manufacture process</a:t>
            </a:r>
          </a:p>
          <a:p>
            <a:pPr lvl="1">
              <a:lnSpc>
                <a:spcPct val="80000"/>
              </a:lnSpc>
            </a:pPr>
            <a:r>
              <a:rPr lang="en-US" altLang="en-US" sz="1200"/>
              <a:t>Lets you understand resin content as based on your (proposed) process</a:t>
            </a:r>
          </a:p>
          <a:p>
            <a:pPr lvl="1">
              <a:lnSpc>
                <a:spcPct val="80000"/>
              </a:lnSpc>
            </a:pPr>
            <a:r>
              <a:rPr lang="en-US" altLang="en-US" sz="1200"/>
              <a:t>Lends confidence in design parameters</a:t>
            </a:r>
          </a:p>
          <a:p>
            <a:pPr lvl="1">
              <a:lnSpc>
                <a:spcPct val="80000"/>
              </a:lnSpc>
            </a:pPr>
            <a:r>
              <a:rPr lang="en-US" altLang="en-US" sz="1200"/>
              <a:t>Lets you adjust proposed resin control process if required (usually try several methods if possible)</a:t>
            </a:r>
          </a:p>
          <a:p>
            <a:pPr>
              <a:lnSpc>
                <a:spcPct val="80000"/>
              </a:lnSpc>
            </a:pPr>
            <a:r>
              <a:rPr lang="en-US" altLang="en-US" sz="1400"/>
              <a:t>Part CTE at the level of manufacturing tolerances can be refined with results from standard material tests of modulus</a:t>
            </a:r>
          </a:p>
          <a:p>
            <a:pPr>
              <a:lnSpc>
                <a:spcPct val="80000"/>
              </a:lnSpc>
            </a:pPr>
            <a:r>
              <a:rPr lang="en-US" altLang="en-US" sz="1400"/>
              <a:t>If CTE MUST be verified for performance reasons, this is much more challenging, but usually beyond what is needed for part manufacture</a:t>
            </a:r>
          </a:p>
          <a:p>
            <a:pPr>
              <a:lnSpc>
                <a:spcPct val="80000"/>
              </a:lnSpc>
            </a:pPr>
            <a:r>
              <a:rPr lang="en-US" altLang="en-US" sz="1400"/>
              <a:t>Incidentally, near 0 CTE QIBS laminates are amongst the easiest to design with and kindest in manufacture.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6"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2532" name="Rectangle 2"/>
          <p:cNvSpPr>
            <a:spLocks noGrp="1" noChangeArrowheads="1"/>
          </p:cNvSpPr>
          <p:nvPr>
            <p:ph type="title"/>
          </p:nvPr>
        </p:nvSpPr>
        <p:spPr/>
        <p:txBody>
          <a:bodyPr/>
          <a:lstStyle/>
          <a:p>
            <a:r>
              <a:rPr lang="en-US" altLang="en-US" sz="2400"/>
              <a:t>Part Size After Cure—Gel Temperature</a:t>
            </a:r>
          </a:p>
        </p:txBody>
      </p:sp>
      <p:sp>
        <p:nvSpPr>
          <p:cNvPr id="22533" name="Rectangle 3"/>
          <p:cNvSpPr>
            <a:spLocks noGrp="1" noChangeArrowheads="1"/>
          </p:cNvSpPr>
          <p:nvPr>
            <p:ph type="body" idx="1"/>
          </p:nvPr>
        </p:nvSpPr>
        <p:spPr>
          <a:xfrm>
            <a:off x="304800" y="4800600"/>
            <a:ext cx="8534400" cy="1676400"/>
          </a:xfrm>
        </p:spPr>
        <p:txBody>
          <a:bodyPr/>
          <a:lstStyle/>
          <a:p>
            <a:pPr>
              <a:lnSpc>
                <a:spcPct val="90000"/>
              </a:lnSpc>
            </a:pPr>
            <a:r>
              <a:rPr lang="en-US" altLang="en-US" sz="1400"/>
              <a:t>This is a typical viscosity profile—</a:t>
            </a:r>
            <a:r>
              <a:rPr lang="en-US" altLang="en-US" sz="1400">
                <a:latin typeface="Symbol" panose="05050102010706020507" pitchFamily="18" charset="2"/>
              </a:rPr>
              <a:t>m</a:t>
            </a:r>
            <a:r>
              <a:rPr lang="en-US" altLang="en-US" sz="1400"/>
              <a:t> drops first from increased temp then increases from onset of cure and cross-linking—in this case a 350F cure Cyanate Ester system is shown</a:t>
            </a:r>
          </a:p>
          <a:p>
            <a:pPr>
              <a:lnSpc>
                <a:spcPct val="90000"/>
              </a:lnSpc>
            </a:pPr>
            <a:r>
              <a:rPr lang="en-US" altLang="en-US" sz="1400"/>
              <a:t>Line is temperature ramp—use it to correlate temp with viscosity</a:t>
            </a:r>
          </a:p>
          <a:p>
            <a:pPr>
              <a:lnSpc>
                <a:spcPct val="90000"/>
              </a:lnSpc>
            </a:pPr>
            <a:r>
              <a:rPr lang="en-US" altLang="en-US" sz="1400"/>
              <a:t>These can and do change, sometimes drastically, as a function of temperature ramp-rate, and aren’t published for all resin systems or ramp rates</a:t>
            </a:r>
          </a:p>
          <a:p>
            <a:pPr>
              <a:lnSpc>
                <a:spcPct val="90000"/>
              </a:lnSpc>
            </a:pPr>
            <a:r>
              <a:rPr lang="en-US" altLang="en-US" sz="1400"/>
              <a:t>While somewhat useful, it only tells you that the Gel Temp is likely below the Cure Temp</a:t>
            </a:r>
          </a:p>
          <a:p>
            <a:pPr>
              <a:lnSpc>
                <a:spcPct val="90000"/>
              </a:lnSpc>
            </a:pPr>
            <a:r>
              <a:rPr lang="en-US" altLang="en-US" sz="1400"/>
              <a:t>However it does tell you that the best time/temp for compaction is @ 175F—more on that later</a:t>
            </a:r>
          </a:p>
        </p:txBody>
      </p:sp>
      <p:pic>
        <p:nvPicPr>
          <p:cNvPr id="2253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90600"/>
            <a:ext cx="6553200"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3556" name="Rectangle 2"/>
          <p:cNvSpPr>
            <a:spLocks noGrp="1" noChangeArrowheads="1"/>
          </p:cNvSpPr>
          <p:nvPr>
            <p:ph type="title"/>
          </p:nvPr>
        </p:nvSpPr>
        <p:spPr/>
        <p:txBody>
          <a:bodyPr/>
          <a:lstStyle/>
          <a:p>
            <a:r>
              <a:rPr lang="en-US" altLang="en-US" sz="2400"/>
              <a:t>Part Size After Cure—Gel Temperature(2)</a:t>
            </a:r>
          </a:p>
        </p:txBody>
      </p:sp>
      <p:sp>
        <p:nvSpPr>
          <p:cNvPr id="23557" name="Rectangle 3"/>
          <p:cNvSpPr>
            <a:spLocks noGrp="1" noChangeArrowheads="1"/>
          </p:cNvSpPr>
          <p:nvPr>
            <p:ph type="body" idx="1"/>
          </p:nvPr>
        </p:nvSpPr>
        <p:spPr/>
        <p:txBody>
          <a:bodyPr/>
          <a:lstStyle/>
          <a:p>
            <a:pPr>
              <a:lnSpc>
                <a:spcPct val="80000"/>
              </a:lnSpc>
            </a:pPr>
            <a:r>
              <a:rPr lang="en-US" altLang="en-US"/>
              <a:t>The temperature at which a part is locked into final size is not readily available from published data</a:t>
            </a:r>
          </a:p>
          <a:p>
            <a:pPr>
              <a:lnSpc>
                <a:spcPct val="80000"/>
              </a:lnSpc>
            </a:pPr>
            <a:r>
              <a:rPr lang="en-US" altLang="en-US"/>
              <a:t>Using the Cure Temperature is frequently good enough, however Gel Temp could be up to 20% lower </a:t>
            </a:r>
            <a:r>
              <a:rPr lang="en-US" altLang="en-US">
                <a:latin typeface="Symbol" panose="05050102010706020507" pitchFamily="18" charset="2"/>
              </a:rPr>
              <a:t>D</a:t>
            </a:r>
            <a:r>
              <a:rPr lang="en-US" altLang="en-US"/>
              <a:t>T</a:t>
            </a:r>
          </a:p>
          <a:p>
            <a:pPr>
              <a:lnSpc>
                <a:spcPct val="80000"/>
              </a:lnSpc>
            </a:pPr>
            <a:r>
              <a:rPr lang="en-US" altLang="en-US"/>
              <a:t>If you absolutely need to know, and you’ve done your best to know the Part and Tool CTE’s it is possible to extract Gel Temp from a test article</a:t>
            </a:r>
          </a:p>
          <a:p>
            <a:pPr>
              <a:lnSpc>
                <a:spcPct val="80000"/>
              </a:lnSpc>
            </a:pPr>
            <a:r>
              <a:rPr lang="en-US" altLang="en-US"/>
              <a:t>The test article should be cylindrical, made on mandrel of ‘known’ CTE and diameter, using the laminate in question as a test piece</a:t>
            </a:r>
          </a:p>
          <a:p>
            <a:pPr>
              <a:lnSpc>
                <a:spcPct val="80000"/>
              </a:lnSpc>
            </a:pPr>
            <a:r>
              <a:rPr lang="en-US" altLang="en-US"/>
              <a:t>Careful measurement of the part diameter will let you extract the </a:t>
            </a:r>
            <a:r>
              <a:rPr lang="en-US" altLang="en-US">
                <a:latin typeface="Symbol" panose="05050102010706020507" pitchFamily="18" charset="2"/>
              </a:rPr>
              <a:t>D</a:t>
            </a:r>
            <a:r>
              <a:rPr lang="en-US" altLang="en-US"/>
              <a:t>T (from RT) at which the part dimensions are locked in during Cure</a:t>
            </a:r>
          </a:p>
          <a:p>
            <a:pPr>
              <a:lnSpc>
                <a:spcPct val="80000"/>
              </a:lnSpc>
            </a:pPr>
            <a:r>
              <a:rPr lang="en-US" altLang="en-US"/>
              <a:t>It should be obvious, but this is a property of the resin system used.  Once determined, other parts using the same resin system and cure profile can use the same value</a:t>
            </a:r>
          </a:p>
          <a:p>
            <a:pPr>
              <a:lnSpc>
                <a:spcPct val="80000"/>
              </a:lnSpc>
            </a:pPr>
            <a:r>
              <a:rPr lang="en-US" altLang="en-US"/>
              <a:t>While seemingly a lot of work, frequently this exercise can be incorporated into early stages of prototyping</a:t>
            </a:r>
          </a:p>
          <a:p>
            <a:pPr>
              <a:lnSpc>
                <a:spcPct val="80000"/>
              </a:lnSpc>
            </a:pPr>
            <a:r>
              <a:rPr lang="en-US" altLang="en-US"/>
              <a:t>Obviously, this data should be recorded and made available for future projects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6148" name="Rectangle 2"/>
          <p:cNvSpPr>
            <a:spLocks noGrp="1" noChangeArrowheads="1"/>
          </p:cNvSpPr>
          <p:nvPr>
            <p:ph type="title"/>
          </p:nvPr>
        </p:nvSpPr>
        <p:spPr/>
        <p:txBody>
          <a:bodyPr/>
          <a:lstStyle/>
          <a:p>
            <a:r>
              <a:rPr lang="en-US" altLang="en-US" sz="2400"/>
              <a:t>Goal of Talk</a:t>
            </a:r>
          </a:p>
        </p:txBody>
      </p:sp>
      <p:sp>
        <p:nvSpPr>
          <p:cNvPr id="6149" name="Rectangle 3"/>
          <p:cNvSpPr>
            <a:spLocks noGrp="1" noChangeArrowheads="1"/>
          </p:cNvSpPr>
          <p:nvPr>
            <p:ph type="body" idx="1"/>
          </p:nvPr>
        </p:nvSpPr>
        <p:spPr>
          <a:xfrm>
            <a:off x="685800" y="1066800"/>
            <a:ext cx="7772400" cy="5486400"/>
          </a:xfrm>
        </p:spPr>
        <p:txBody>
          <a:bodyPr/>
          <a:lstStyle/>
          <a:p>
            <a:pPr>
              <a:lnSpc>
                <a:spcPct val="90000"/>
              </a:lnSpc>
            </a:pPr>
            <a:r>
              <a:rPr lang="en-US" altLang="en-US" sz="1600"/>
              <a:t>This is a somewhat heuristic approach to design for fabrication, assuming that you have a part design in mind, and some idea of what the laminate needs to look like, i.e. you know Classical Laminated Plate Theory…</a:t>
            </a:r>
          </a:p>
          <a:p>
            <a:pPr>
              <a:lnSpc>
                <a:spcPct val="90000"/>
              </a:lnSpc>
            </a:pPr>
            <a:r>
              <a:rPr lang="en-US" altLang="en-US" sz="1600"/>
              <a:t>The goal of a successful part fabrication is to achieve a finished part that has both the desired dimensional tolerances and properties required for the design</a:t>
            </a:r>
          </a:p>
          <a:p>
            <a:pPr lvl="1">
              <a:lnSpc>
                <a:spcPct val="90000"/>
              </a:lnSpc>
            </a:pPr>
            <a:r>
              <a:rPr lang="en-US" altLang="en-US" sz="1400"/>
              <a:t>Resin Content, Fiber orientation, and Internal Stresses affect both part properties and shape </a:t>
            </a:r>
          </a:p>
          <a:p>
            <a:pPr lvl="1">
              <a:lnSpc>
                <a:spcPct val="90000"/>
              </a:lnSpc>
            </a:pPr>
            <a:r>
              <a:rPr lang="en-US" altLang="en-US" sz="1400"/>
              <a:t>The various stages of part fabrication, including tool design have impacts on the above three parameters</a:t>
            </a:r>
          </a:p>
          <a:p>
            <a:pPr lvl="1">
              <a:lnSpc>
                <a:spcPct val="90000"/>
              </a:lnSpc>
            </a:pPr>
            <a:r>
              <a:rPr lang="en-US" altLang="en-US" sz="1400"/>
              <a:t>Part and Tool material affect these as well, and I will try to convey how to consider these interactions</a:t>
            </a:r>
          </a:p>
          <a:p>
            <a:pPr>
              <a:lnSpc>
                <a:spcPct val="90000"/>
              </a:lnSpc>
            </a:pPr>
            <a:r>
              <a:rPr lang="en-US" altLang="en-US" sz="1600"/>
              <a:t>Of course, some of this may need to feed back into the base design</a:t>
            </a:r>
          </a:p>
          <a:p>
            <a:pPr>
              <a:lnSpc>
                <a:spcPct val="90000"/>
              </a:lnSpc>
            </a:pPr>
            <a:r>
              <a:rPr lang="en-US" altLang="en-US" sz="1600"/>
              <a:t>I will try to convey the relevant processes that can be used to control these parameters as they are applied to the fabrication</a:t>
            </a:r>
          </a:p>
          <a:p>
            <a:pPr>
              <a:lnSpc>
                <a:spcPct val="90000"/>
              </a:lnSpc>
            </a:pPr>
            <a:r>
              <a:rPr lang="en-US" altLang="en-US" sz="1600"/>
              <a:t>I will draw upon lessons learned on ATLAS as well as previous projects</a:t>
            </a:r>
          </a:p>
          <a:p>
            <a:pPr>
              <a:lnSpc>
                <a:spcPct val="90000"/>
              </a:lnSpc>
            </a:pPr>
            <a:r>
              <a:rPr lang="en-US" altLang="en-US" sz="1600"/>
              <a:t>This is/will be a long presentation, hopefully it will remain readable, and give insight into the various stages of design and fabrication</a:t>
            </a:r>
          </a:p>
          <a:p>
            <a:pPr>
              <a:lnSpc>
                <a:spcPct val="90000"/>
              </a:lnSpc>
            </a:pPr>
            <a:r>
              <a:rPr lang="en-US" altLang="en-US" sz="1600"/>
              <a:t>It is more a series of points to consider than real design direction</a:t>
            </a:r>
          </a:p>
          <a:p>
            <a:pPr>
              <a:lnSpc>
                <a:spcPct val="90000"/>
              </a:lnSpc>
            </a:pPr>
            <a:r>
              <a:rPr lang="en-US" altLang="en-US" sz="1600"/>
              <a:t>Please feel free to add to this and ask questions—this is a ‘Boot-Strap’ approach, and relies as much on your curiosity as the information presented 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5"/>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18" name="Footer Placeholder 6"/>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4580" name="Rectangle 14"/>
          <p:cNvSpPr>
            <a:spLocks noGrp="1" noChangeArrowheads="1"/>
          </p:cNvSpPr>
          <p:nvPr>
            <p:ph type="title"/>
          </p:nvPr>
        </p:nvSpPr>
        <p:spPr/>
        <p:txBody>
          <a:bodyPr/>
          <a:lstStyle/>
          <a:p>
            <a:r>
              <a:rPr lang="en-US" altLang="en-US" sz="2400"/>
              <a:t>Part Size After Cure—Calculations </a:t>
            </a:r>
          </a:p>
        </p:txBody>
      </p:sp>
      <p:sp>
        <p:nvSpPr>
          <p:cNvPr id="24581" name="Rectangle 15"/>
          <p:cNvSpPr>
            <a:spLocks noGrp="1" noChangeArrowheads="1"/>
          </p:cNvSpPr>
          <p:nvPr>
            <p:ph type="body" sz="half" idx="1"/>
          </p:nvPr>
        </p:nvSpPr>
        <p:spPr>
          <a:xfrm>
            <a:off x="2895600" y="990600"/>
            <a:ext cx="5867400" cy="5181600"/>
          </a:xfrm>
        </p:spPr>
        <p:txBody>
          <a:bodyPr/>
          <a:lstStyle/>
          <a:p>
            <a:r>
              <a:rPr lang="en-US" altLang="en-US" sz="1600"/>
              <a:t>Having the three parameters that you need, determined as well as you care, the calculation is rather simple</a:t>
            </a:r>
          </a:p>
          <a:p>
            <a:r>
              <a:rPr lang="en-US" altLang="en-US" sz="1600"/>
              <a:t>Expansion = Dia</a:t>
            </a:r>
            <a:r>
              <a:rPr lang="en-US" altLang="en-US" sz="1600">
                <a:latin typeface="Symbol" panose="05050102010706020507" pitchFamily="18" charset="2"/>
              </a:rPr>
              <a:t>aD</a:t>
            </a:r>
            <a:r>
              <a:rPr lang="en-US" altLang="en-US" sz="1600"/>
              <a:t>T, and this is used throughout</a:t>
            </a:r>
          </a:p>
          <a:p>
            <a:r>
              <a:rPr lang="en-US" altLang="en-US" sz="1600"/>
              <a:t>First </a:t>
            </a:r>
            <a:r>
              <a:rPr lang="en-US" altLang="en-US" sz="1600">
                <a:latin typeface="Symbol" panose="05050102010706020507" pitchFamily="18" charset="2"/>
              </a:rPr>
              <a:t>D</a:t>
            </a:r>
            <a:r>
              <a:rPr lang="en-US" altLang="en-US" sz="1600"/>
              <a:t>T = (Gel_Temp – Room_Temp) where RT is temp is between 20C and 25C</a:t>
            </a:r>
          </a:p>
          <a:p>
            <a:r>
              <a:rPr lang="en-US" altLang="en-US" sz="1600"/>
              <a:t>Size of Mandrel @ Gellation</a:t>
            </a:r>
          </a:p>
          <a:p>
            <a:pPr lvl="1"/>
            <a:r>
              <a:rPr lang="en-US" altLang="en-US" sz="1400"/>
              <a:t>Expanded Diameter = D</a:t>
            </a:r>
            <a:r>
              <a:rPr lang="en-US" altLang="en-US" sz="1400" baseline="-25000"/>
              <a:t>mandrel</a:t>
            </a:r>
            <a:r>
              <a:rPr lang="en-US" altLang="en-US" sz="1400"/>
              <a:t>(1+</a:t>
            </a:r>
            <a:r>
              <a:rPr lang="en-US" altLang="en-US" sz="1400">
                <a:latin typeface="Symbol" panose="05050102010706020507" pitchFamily="18" charset="2"/>
              </a:rPr>
              <a:t>a</a:t>
            </a:r>
            <a:r>
              <a:rPr lang="en-US" altLang="en-US" sz="1400" baseline="-25000"/>
              <a:t>mandrel</a:t>
            </a:r>
            <a:r>
              <a:rPr lang="en-US" altLang="en-US" sz="1400">
                <a:latin typeface="Symbol" panose="05050102010706020507" pitchFamily="18" charset="2"/>
              </a:rPr>
              <a:t>D</a:t>
            </a:r>
            <a:r>
              <a:rPr lang="en-US" altLang="en-US" sz="1400"/>
              <a:t>T)</a:t>
            </a:r>
          </a:p>
          <a:p>
            <a:pPr lvl="1"/>
            <a:r>
              <a:rPr lang="en-US" altLang="en-US" sz="1400"/>
              <a:t>This is taken as the ID of the Part at Gel Temperature</a:t>
            </a:r>
          </a:p>
          <a:p>
            <a:r>
              <a:rPr lang="en-US" altLang="en-US" sz="1600"/>
              <a:t>Size of Part on cool down</a:t>
            </a:r>
          </a:p>
          <a:p>
            <a:pPr lvl="1"/>
            <a:r>
              <a:rPr lang="en-US" altLang="en-US" sz="1400"/>
              <a:t>Part ID</a:t>
            </a:r>
            <a:r>
              <a:rPr lang="en-US" altLang="en-US" sz="1400" baseline="-25000"/>
              <a:t>cold</a:t>
            </a:r>
            <a:r>
              <a:rPr lang="en-US" altLang="en-US" sz="1400"/>
              <a:t> = D</a:t>
            </a:r>
            <a:r>
              <a:rPr lang="en-US" altLang="en-US" sz="1400" baseline="-25000"/>
              <a:t>mandrel</a:t>
            </a:r>
            <a:r>
              <a:rPr lang="en-US" altLang="en-US" sz="1400"/>
              <a:t>(1+</a:t>
            </a:r>
            <a:r>
              <a:rPr lang="en-US" altLang="en-US" sz="1400">
                <a:latin typeface="Symbol" panose="05050102010706020507" pitchFamily="18" charset="2"/>
              </a:rPr>
              <a:t>a</a:t>
            </a:r>
            <a:r>
              <a:rPr lang="en-US" altLang="en-US" sz="1400" baseline="-25000"/>
              <a:t>mandrel</a:t>
            </a:r>
            <a:r>
              <a:rPr lang="en-US" altLang="en-US" sz="1400">
                <a:latin typeface="Symbol" panose="05050102010706020507" pitchFamily="18" charset="2"/>
              </a:rPr>
              <a:t>D</a:t>
            </a:r>
            <a:r>
              <a:rPr lang="en-US" altLang="en-US" sz="1400"/>
              <a:t>T)*(1-</a:t>
            </a:r>
            <a:r>
              <a:rPr lang="en-US" altLang="en-US" sz="1400">
                <a:latin typeface="Symbol" panose="05050102010706020507" pitchFamily="18" charset="2"/>
              </a:rPr>
              <a:t>a</a:t>
            </a:r>
            <a:r>
              <a:rPr lang="en-US" altLang="en-US" sz="1400" baseline="-25000"/>
              <a:t>part</a:t>
            </a:r>
            <a:r>
              <a:rPr lang="en-US" altLang="en-US" sz="1400">
                <a:latin typeface="Symbol" panose="05050102010706020507" pitchFamily="18" charset="2"/>
              </a:rPr>
              <a:t>D</a:t>
            </a:r>
            <a:r>
              <a:rPr lang="en-US" altLang="en-US" sz="1400"/>
              <a:t>T)</a:t>
            </a:r>
          </a:p>
          <a:p>
            <a:pPr lvl="1"/>
            <a:r>
              <a:rPr lang="en-US" altLang="en-US" sz="1400">
                <a:latin typeface="Symbol" panose="05050102010706020507" pitchFamily="18" charset="2"/>
              </a:rPr>
              <a:t>a</a:t>
            </a:r>
            <a:r>
              <a:rPr lang="en-US" altLang="en-US" sz="1400" baseline="-25000"/>
              <a:t>part</a:t>
            </a:r>
            <a:r>
              <a:rPr lang="en-US" altLang="en-US" sz="1400"/>
              <a:t> is the CTE in the hoop direction</a:t>
            </a:r>
          </a:p>
          <a:p>
            <a:pPr lvl="1"/>
            <a:r>
              <a:rPr lang="en-US" altLang="en-US" sz="1400"/>
              <a:t>CTE of Part can often be negative, making Part –expand– on cool down…</a:t>
            </a:r>
          </a:p>
          <a:p>
            <a:r>
              <a:rPr lang="en-US" altLang="en-US" sz="1600"/>
              <a:t>I’ll mention here some considerations</a:t>
            </a:r>
          </a:p>
          <a:p>
            <a:pPr lvl="1"/>
            <a:r>
              <a:rPr lang="en-US" altLang="en-US" sz="1400"/>
              <a:t>Mandrel expansion can help to alleviate compaction induced wrinkling, though only mildly</a:t>
            </a:r>
          </a:p>
          <a:p>
            <a:pPr lvl="1"/>
            <a:r>
              <a:rPr lang="en-US" altLang="en-US" sz="1400"/>
              <a:t>Thermal excursions during lay-up can lead to fiber buckling/part wrinkling (mandrel shrinks on cold day)</a:t>
            </a:r>
          </a:p>
          <a:p>
            <a:pPr lvl="1"/>
            <a:r>
              <a:rPr lang="en-US" altLang="en-US" sz="1400"/>
              <a:t>Too large a difference between Gel-Temp and Cure-Hold-Temp can rupture tube in Hoop direction (mandrel keeps expanding, but shell does not (in fact could shrink from negative CTE)—check against lamina strength</a:t>
            </a:r>
          </a:p>
        </p:txBody>
      </p:sp>
      <p:graphicFrame>
        <p:nvGraphicFramePr>
          <p:cNvPr id="24582" name="Object 7"/>
          <p:cNvGraphicFramePr>
            <a:graphicFrameLocks noChangeAspect="1"/>
          </p:cNvGraphicFramePr>
          <p:nvPr>
            <p:ph sz="quarter" idx="2"/>
          </p:nvPr>
        </p:nvGraphicFramePr>
        <p:xfrm>
          <a:off x="6496050" y="2254250"/>
          <a:ext cx="114300" cy="215900"/>
        </p:xfrm>
        <a:graphic>
          <a:graphicData uri="http://schemas.openxmlformats.org/presentationml/2006/ole">
            <mc:AlternateContent xmlns:mc="http://schemas.openxmlformats.org/markup-compatibility/2006">
              <mc:Choice xmlns:v="urn:schemas-microsoft-com:vml" Requires="v">
                <p:oleObj spid="_x0000_s24597" name="Equation" r:id="rId3" imgW="114151" imgH="215619" progId="Equation.3">
                  <p:embed/>
                </p:oleObj>
              </mc:Choice>
              <mc:Fallback>
                <p:oleObj name="Equation" r:id="rId3" imgW="114151" imgH="215619"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6050" y="22542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83" name="Object 10"/>
          <p:cNvGraphicFramePr>
            <a:graphicFrameLocks noChangeAspect="1"/>
          </p:cNvGraphicFramePr>
          <p:nvPr>
            <p:ph sz="quarter" idx="3"/>
          </p:nvPr>
        </p:nvGraphicFramePr>
        <p:xfrm>
          <a:off x="6477000" y="4419600"/>
          <a:ext cx="114300" cy="215900"/>
        </p:xfrm>
        <a:graphic>
          <a:graphicData uri="http://schemas.openxmlformats.org/presentationml/2006/ole">
            <mc:AlternateContent xmlns:mc="http://schemas.openxmlformats.org/markup-compatibility/2006">
              <mc:Choice xmlns:v="urn:schemas-microsoft-com:vml" Requires="v">
                <p:oleObj spid="_x0000_s24598" name="Equation" r:id="rId5" imgW="114151" imgH="215619" progId="Equation.3">
                  <p:embed/>
                </p:oleObj>
              </mc:Choice>
              <mc:Fallback>
                <p:oleObj name="Equation" r:id="rId5" imgW="114151" imgH="215619"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441960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84" name="Oval 16"/>
          <p:cNvSpPr>
            <a:spLocks noChangeArrowheads="1"/>
          </p:cNvSpPr>
          <p:nvPr/>
        </p:nvSpPr>
        <p:spPr bwMode="auto">
          <a:xfrm>
            <a:off x="1143000" y="1295400"/>
            <a:ext cx="1219200" cy="11430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4585" name="Oval 17"/>
          <p:cNvSpPr>
            <a:spLocks noChangeArrowheads="1"/>
          </p:cNvSpPr>
          <p:nvPr/>
        </p:nvSpPr>
        <p:spPr bwMode="auto">
          <a:xfrm>
            <a:off x="1219200" y="1371600"/>
            <a:ext cx="1066800" cy="990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4586" name="Oval 18"/>
          <p:cNvSpPr>
            <a:spLocks noChangeArrowheads="1"/>
          </p:cNvSpPr>
          <p:nvPr/>
        </p:nvSpPr>
        <p:spPr bwMode="auto">
          <a:xfrm>
            <a:off x="1066800" y="4876800"/>
            <a:ext cx="1371600" cy="1295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4587" name="Oval 19"/>
          <p:cNvSpPr>
            <a:spLocks noChangeArrowheads="1"/>
          </p:cNvSpPr>
          <p:nvPr/>
        </p:nvSpPr>
        <p:spPr bwMode="auto">
          <a:xfrm>
            <a:off x="1143000" y="4953000"/>
            <a:ext cx="1219200" cy="1143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4588" name="Oval 20"/>
          <p:cNvSpPr>
            <a:spLocks noChangeArrowheads="1"/>
          </p:cNvSpPr>
          <p:nvPr/>
        </p:nvSpPr>
        <p:spPr bwMode="auto">
          <a:xfrm>
            <a:off x="1219200" y="5029200"/>
            <a:ext cx="1066800" cy="990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4589" name="Oval 21"/>
          <p:cNvSpPr>
            <a:spLocks noChangeArrowheads="1"/>
          </p:cNvSpPr>
          <p:nvPr/>
        </p:nvSpPr>
        <p:spPr bwMode="auto">
          <a:xfrm>
            <a:off x="1066800" y="3124200"/>
            <a:ext cx="1371600" cy="1295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4590" name="Oval 22"/>
          <p:cNvSpPr>
            <a:spLocks noChangeArrowheads="1"/>
          </p:cNvSpPr>
          <p:nvPr/>
        </p:nvSpPr>
        <p:spPr bwMode="auto">
          <a:xfrm>
            <a:off x="1219200" y="3276600"/>
            <a:ext cx="1066800" cy="990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4591" name="Oval 23"/>
          <p:cNvSpPr>
            <a:spLocks noChangeArrowheads="1"/>
          </p:cNvSpPr>
          <p:nvPr/>
        </p:nvSpPr>
        <p:spPr bwMode="auto">
          <a:xfrm>
            <a:off x="1143000" y="3200400"/>
            <a:ext cx="1219200" cy="1143000"/>
          </a:xfrm>
          <a:prstGeom prst="ellipse">
            <a:avLst/>
          </a:prstGeom>
          <a:solidFill>
            <a:schemeClr val="accent1"/>
          </a:solidFill>
          <a:ln w="952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4592" name="Text Box 24"/>
          <p:cNvSpPr txBox="1">
            <a:spLocks noChangeArrowheads="1"/>
          </p:cNvSpPr>
          <p:nvPr/>
        </p:nvSpPr>
        <p:spPr bwMode="auto">
          <a:xfrm>
            <a:off x="228600" y="12192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solidFill>
                  <a:schemeClr val="tx1"/>
                </a:solidFill>
              </a:rPr>
              <a:t>Part at RT on Mold</a:t>
            </a:r>
          </a:p>
        </p:txBody>
      </p:sp>
      <p:sp>
        <p:nvSpPr>
          <p:cNvPr id="24593" name="Text Box 25"/>
          <p:cNvSpPr txBox="1">
            <a:spLocks noChangeArrowheads="1"/>
          </p:cNvSpPr>
          <p:nvPr/>
        </p:nvSpPr>
        <p:spPr bwMode="auto">
          <a:xfrm>
            <a:off x="76200" y="31242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solidFill>
                  <a:schemeClr val="tx1"/>
                </a:solidFill>
              </a:rPr>
              <a:t>Part at Gel Temp on Mold</a:t>
            </a:r>
          </a:p>
        </p:txBody>
      </p:sp>
      <p:sp>
        <p:nvSpPr>
          <p:cNvPr id="24594" name="Text Box 26"/>
          <p:cNvSpPr txBox="1">
            <a:spLocks noChangeArrowheads="1"/>
          </p:cNvSpPr>
          <p:nvPr/>
        </p:nvSpPr>
        <p:spPr bwMode="auto">
          <a:xfrm>
            <a:off x="152400" y="48768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solidFill>
                  <a:schemeClr val="tx1"/>
                </a:solidFill>
              </a:rPr>
              <a:t>Part final size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5604" name="Rectangle 2"/>
          <p:cNvSpPr>
            <a:spLocks noGrp="1" noChangeArrowheads="1"/>
          </p:cNvSpPr>
          <p:nvPr>
            <p:ph type="title"/>
          </p:nvPr>
        </p:nvSpPr>
        <p:spPr/>
        <p:txBody>
          <a:bodyPr/>
          <a:lstStyle/>
          <a:p>
            <a:r>
              <a:rPr lang="en-US" altLang="en-US" sz="2400"/>
              <a:t>Common Tooling Materials</a:t>
            </a:r>
          </a:p>
        </p:txBody>
      </p:sp>
      <p:sp>
        <p:nvSpPr>
          <p:cNvPr id="25605" name="Rectangle 3"/>
          <p:cNvSpPr>
            <a:spLocks noGrp="1" noChangeArrowheads="1"/>
          </p:cNvSpPr>
          <p:nvPr>
            <p:ph type="body" idx="1"/>
          </p:nvPr>
        </p:nvSpPr>
        <p:spPr>
          <a:xfrm>
            <a:off x="685800" y="1143000"/>
            <a:ext cx="7772400" cy="5029200"/>
          </a:xfrm>
        </p:spPr>
        <p:txBody>
          <a:bodyPr/>
          <a:lstStyle/>
          <a:p>
            <a:pPr>
              <a:lnSpc>
                <a:spcPct val="80000"/>
              </a:lnSpc>
            </a:pPr>
            <a:r>
              <a:rPr lang="en-US" altLang="en-US" sz="1600"/>
              <a:t>6061 Al Alloy—light weight, low thermal mass, easiest to machine</a:t>
            </a:r>
          </a:p>
          <a:p>
            <a:pPr lvl="1">
              <a:lnSpc>
                <a:spcPct val="80000"/>
              </a:lnSpc>
            </a:pPr>
            <a:r>
              <a:rPr lang="en-US" altLang="en-US" sz="1400"/>
              <a:t>High CTE (23.6ppm/C), less tool longevity than Steels</a:t>
            </a:r>
          </a:p>
          <a:p>
            <a:pPr>
              <a:lnSpc>
                <a:spcPct val="80000"/>
              </a:lnSpc>
            </a:pPr>
            <a:r>
              <a:rPr lang="en-US" altLang="en-US" sz="1600"/>
              <a:t>Steel—moderate CTE, available in more form factors (pipe)</a:t>
            </a:r>
          </a:p>
          <a:p>
            <a:pPr lvl="1">
              <a:lnSpc>
                <a:spcPct val="80000"/>
              </a:lnSpc>
            </a:pPr>
            <a:r>
              <a:rPr lang="en-US" altLang="en-US" sz="1400"/>
              <a:t>Needs Nickel or Chrome plating to maintain surface integrity</a:t>
            </a:r>
          </a:p>
          <a:p>
            <a:pPr>
              <a:lnSpc>
                <a:spcPct val="80000"/>
              </a:lnSpc>
            </a:pPr>
            <a:r>
              <a:rPr lang="en-US" altLang="en-US" sz="1600"/>
              <a:t>Stainless Steel (300)—stable surface, easy to machine</a:t>
            </a:r>
          </a:p>
          <a:p>
            <a:pPr lvl="1">
              <a:lnSpc>
                <a:spcPct val="80000"/>
              </a:lnSpc>
            </a:pPr>
            <a:r>
              <a:rPr lang="en-US" altLang="en-US" sz="1400"/>
              <a:t>More expensive than Steel or Aluminum</a:t>
            </a:r>
          </a:p>
          <a:p>
            <a:pPr>
              <a:lnSpc>
                <a:spcPct val="80000"/>
              </a:lnSpc>
            </a:pPr>
            <a:r>
              <a:rPr lang="en-US" altLang="en-US" sz="1600"/>
              <a:t>INVAR—near 0 CTE—good match to Carbon Composites </a:t>
            </a:r>
          </a:p>
          <a:p>
            <a:pPr lvl="1">
              <a:lnSpc>
                <a:spcPct val="80000"/>
              </a:lnSpc>
            </a:pPr>
            <a:r>
              <a:rPr lang="en-US" altLang="en-US" sz="1400"/>
              <a:t>Extremely expensive, hard to machine, but industry standard for challenging laminates with long production runs</a:t>
            </a:r>
          </a:p>
          <a:p>
            <a:pPr>
              <a:lnSpc>
                <a:spcPct val="80000"/>
              </a:lnSpc>
            </a:pPr>
            <a:r>
              <a:rPr lang="en-US" altLang="en-US" sz="1600"/>
              <a:t>Monolithic Graphite—good CTE match to Carbon Composites</a:t>
            </a:r>
          </a:p>
          <a:p>
            <a:pPr lvl="1">
              <a:lnSpc>
                <a:spcPct val="80000"/>
              </a:lnSpc>
            </a:pPr>
            <a:r>
              <a:rPr lang="en-US" altLang="en-US" sz="1400"/>
              <a:t>Easy to machine, but requires special equipment</a:t>
            </a:r>
          </a:p>
          <a:p>
            <a:pPr lvl="1">
              <a:lnSpc>
                <a:spcPct val="80000"/>
              </a:lnSpc>
            </a:pPr>
            <a:r>
              <a:rPr lang="en-US" altLang="en-US" sz="1400"/>
              <a:t>Low tool integrity—short production runs or several tool re-works</a:t>
            </a:r>
          </a:p>
          <a:p>
            <a:pPr lvl="1">
              <a:lnSpc>
                <a:spcPct val="80000"/>
              </a:lnSpc>
            </a:pPr>
            <a:r>
              <a:rPr lang="en-US" altLang="en-US" sz="1400"/>
              <a:t>Moderately expensive</a:t>
            </a:r>
          </a:p>
          <a:p>
            <a:pPr>
              <a:lnSpc>
                <a:spcPct val="80000"/>
              </a:lnSpc>
            </a:pPr>
            <a:r>
              <a:rPr lang="en-US" altLang="en-US" sz="1600"/>
              <a:t>Composite Tooling—best thermal performance, good CTE match</a:t>
            </a:r>
          </a:p>
          <a:p>
            <a:pPr lvl="1">
              <a:lnSpc>
                <a:spcPct val="80000"/>
              </a:lnSpc>
            </a:pPr>
            <a:r>
              <a:rPr lang="en-US" altLang="en-US" sz="1400"/>
              <a:t>Complicated manufacturing process—requires ‘Master’ to create mold</a:t>
            </a:r>
          </a:p>
          <a:p>
            <a:pPr lvl="1">
              <a:lnSpc>
                <a:spcPct val="80000"/>
              </a:lnSpc>
            </a:pPr>
            <a:r>
              <a:rPr lang="en-US" altLang="en-US" sz="1400"/>
              <a:t>Difficult to design, though many resources available</a:t>
            </a:r>
          </a:p>
          <a:p>
            <a:pPr>
              <a:lnSpc>
                <a:spcPct val="80000"/>
              </a:lnSpc>
            </a:pPr>
            <a:r>
              <a:rPr lang="en-US" altLang="en-US" sz="1600"/>
              <a:t>‘Tooling Board’ (foam, cast plastics)—good for quick turn around large tools</a:t>
            </a:r>
          </a:p>
          <a:p>
            <a:pPr lvl="1">
              <a:lnSpc>
                <a:spcPct val="80000"/>
              </a:lnSpc>
            </a:pPr>
            <a:r>
              <a:rPr lang="en-US" altLang="en-US" sz="1400"/>
              <a:t>Limited temperature performance, CTE 1.5-4X as high as Aluminum</a:t>
            </a:r>
          </a:p>
          <a:p>
            <a:pPr>
              <a:lnSpc>
                <a:spcPct val="80000"/>
              </a:lnSpc>
            </a:pPr>
            <a:r>
              <a:rPr lang="en-US" altLang="en-US" sz="1600"/>
              <a:t>Note—aim here is at Carbon Composites—fiberglass QIBS has ~CTE of STEEL</a:t>
            </a:r>
          </a:p>
          <a:p>
            <a:pPr>
              <a:lnSpc>
                <a:spcPct val="80000"/>
              </a:lnSpc>
            </a:pPr>
            <a:endParaRPr lang="en-US" altLang="en-US" sz="16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6628" name="Rectangle 2"/>
          <p:cNvSpPr>
            <a:spLocks noGrp="1" noChangeArrowheads="1"/>
          </p:cNvSpPr>
          <p:nvPr>
            <p:ph type="title"/>
          </p:nvPr>
        </p:nvSpPr>
        <p:spPr/>
        <p:txBody>
          <a:bodyPr/>
          <a:lstStyle/>
          <a:p>
            <a:r>
              <a:rPr lang="en-US" altLang="en-US" sz="2400"/>
              <a:t>Tooling Design—Production Oriented</a:t>
            </a:r>
          </a:p>
        </p:txBody>
      </p:sp>
      <p:sp>
        <p:nvSpPr>
          <p:cNvPr id="26629" name="Rectangle 3"/>
          <p:cNvSpPr>
            <a:spLocks noGrp="1" noChangeArrowheads="1"/>
          </p:cNvSpPr>
          <p:nvPr>
            <p:ph type="body" idx="1"/>
          </p:nvPr>
        </p:nvSpPr>
        <p:spPr>
          <a:xfrm>
            <a:off x="685800" y="1143000"/>
            <a:ext cx="7772400" cy="5105400"/>
          </a:xfrm>
        </p:spPr>
        <p:txBody>
          <a:bodyPr/>
          <a:lstStyle/>
          <a:p>
            <a:pPr>
              <a:lnSpc>
                <a:spcPct val="80000"/>
              </a:lnSpc>
            </a:pPr>
            <a:r>
              <a:rPr lang="en-US" altLang="en-US" sz="1400"/>
              <a:t>The Tool (mold) needs to have more than just the right shape…</a:t>
            </a:r>
          </a:p>
          <a:p>
            <a:pPr>
              <a:lnSpc>
                <a:spcPct val="80000"/>
              </a:lnSpc>
            </a:pPr>
            <a:r>
              <a:rPr lang="en-US" altLang="en-US" sz="1400"/>
              <a:t>The aim of a good tool design is to make it as easy as possible for you to build a quality part</a:t>
            </a:r>
          </a:p>
          <a:p>
            <a:pPr lvl="1">
              <a:lnSpc>
                <a:spcPct val="80000"/>
              </a:lnSpc>
            </a:pPr>
            <a:r>
              <a:rPr lang="en-US" altLang="en-US" sz="1200"/>
              <a:t>Ease increases speed, which makes the parts less expensive overall </a:t>
            </a:r>
          </a:p>
          <a:p>
            <a:pPr lvl="1">
              <a:lnSpc>
                <a:spcPct val="80000"/>
              </a:lnSpc>
            </a:pPr>
            <a:r>
              <a:rPr lang="en-US" altLang="en-US" sz="1200"/>
              <a:t>Increased tooling features (cost) can be justified if it speeds part production</a:t>
            </a:r>
          </a:p>
          <a:p>
            <a:pPr>
              <a:lnSpc>
                <a:spcPct val="80000"/>
              </a:lnSpc>
            </a:pPr>
            <a:r>
              <a:rPr lang="en-US" altLang="en-US" sz="1400"/>
              <a:t>Fabrication aids should be incorporated into tooling, outside of part mold line</a:t>
            </a:r>
          </a:p>
          <a:p>
            <a:pPr lvl="1">
              <a:lnSpc>
                <a:spcPct val="80000"/>
              </a:lnSpc>
            </a:pPr>
            <a:r>
              <a:rPr lang="en-US" altLang="en-US" sz="1200"/>
              <a:t>Datums, Angular (fiber) References, and Part Edge references should have physically measurable features as references on the mold to allow verification during part assembly</a:t>
            </a:r>
          </a:p>
          <a:p>
            <a:pPr lvl="1">
              <a:lnSpc>
                <a:spcPct val="80000"/>
              </a:lnSpc>
            </a:pPr>
            <a:r>
              <a:rPr lang="en-US" altLang="en-US" sz="1200"/>
              <a:t>Bagging (compaction) is one of the more tedious processes, aim should be to make this as easy as possible</a:t>
            </a:r>
          </a:p>
          <a:p>
            <a:pPr lvl="2">
              <a:lnSpc>
                <a:spcPct val="80000"/>
              </a:lnSpc>
            </a:pPr>
            <a:r>
              <a:rPr lang="en-US" altLang="en-US" sz="1000"/>
              <a:t>Sufficient area to ‘bag’ the part—3-4” clear space on tool around part</a:t>
            </a:r>
          </a:p>
          <a:p>
            <a:pPr lvl="2">
              <a:lnSpc>
                <a:spcPct val="80000"/>
              </a:lnSpc>
            </a:pPr>
            <a:r>
              <a:rPr lang="en-US" altLang="en-US" sz="1000"/>
              <a:t>Sharp edges, through holes, or anything that might rupture a bag should be avoided</a:t>
            </a:r>
          </a:p>
          <a:p>
            <a:pPr lvl="2">
              <a:lnSpc>
                <a:spcPct val="80000"/>
              </a:lnSpc>
            </a:pPr>
            <a:r>
              <a:rPr lang="en-US" altLang="en-US" sz="1000"/>
              <a:t>If production QTY is high, consider designing tool to use ‘Re-Usable Vacuum Bag’ (people will love you)</a:t>
            </a:r>
          </a:p>
          <a:p>
            <a:pPr>
              <a:lnSpc>
                <a:spcPct val="80000"/>
              </a:lnSpc>
            </a:pPr>
            <a:r>
              <a:rPr lang="en-US" altLang="en-US" sz="1400"/>
              <a:t>Tools are used by people—some Ergonomic considerations are important</a:t>
            </a:r>
          </a:p>
          <a:p>
            <a:pPr lvl="1">
              <a:lnSpc>
                <a:spcPct val="80000"/>
              </a:lnSpc>
            </a:pPr>
            <a:r>
              <a:rPr lang="en-US" altLang="en-US" sz="1200"/>
              <a:t>Tools are Heavy—handling and movement provisions should be addressed, lift-eyes, handles, finger lips should be incorporated as needed</a:t>
            </a:r>
          </a:p>
          <a:p>
            <a:pPr lvl="1">
              <a:lnSpc>
                <a:spcPct val="80000"/>
              </a:lnSpc>
            </a:pPr>
            <a:r>
              <a:rPr lang="en-US" altLang="en-US" sz="1200"/>
              <a:t>Access is important—hands, fingers and plies must be able to get where they need to be—if necessary, split parts or molds to allow for this</a:t>
            </a:r>
          </a:p>
          <a:p>
            <a:pPr>
              <a:lnSpc>
                <a:spcPct val="80000"/>
              </a:lnSpc>
            </a:pPr>
            <a:r>
              <a:rPr lang="en-US" altLang="en-US" sz="1400"/>
              <a:t>Consider lamination time—if part is too big or complicated, material may expire before part can be cured (exceptionally important for wet layup)</a:t>
            </a:r>
          </a:p>
          <a:p>
            <a:pPr>
              <a:lnSpc>
                <a:spcPct val="80000"/>
              </a:lnSpc>
            </a:pPr>
            <a:r>
              <a:rPr lang="en-US" altLang="en-US" sz="1400"/>
              <a:t>Consider Part Release—how is part to be removed from Tool Surface?</a:t>
            </a:r>
          </a:p>
          <a:p>
            <a:pPr lvl="1">
              <a:lnSpc>
                <a:spcPct val="80000"/>
              </a:lnSpc>
            </a:pPr>
            <a:r>
              <a:rPr lang="en-US" altLang="en-US" sz="1200"/>
              <a:t>If mold is closed, or multi-part, consider adding jacking screws, or pry gaps</a:t>
            </a:r>
          </a:p>
          <a:p>
            <a:pPr lvl="1">
              <a:lnSpc>
                <a:spcPct val="80000"/>
              </a:lnSpc>
            </a:pPr>
            <a:r>
              <a:rPr lang="en-US" altLang="en-US" sz="1200"/>
              <a:t>Some parts that are over-constrained by their tool by CTE or simply by their shape, may require jacking features which bear on the part itself (or splitting the tool)</a:t>
            </a:r>
          </a:p>
          <a:p>
            <a:pPr>
              <a:lnSpc>
                <a:spcPct val="80000"/>
              </a:lnSpc>
            </a:pPr>
            <a:r>
              <a:rPr lang="en-US" altLang="en-US" sz="1400"/>
              <a:t>Consider this axiom:  The largest loads composite parts ever see is frequently during mold release (!)</a:t>
            </a:r>
          </a:p>
          <a:p>
            <a:pPr lvl="1">
              <a:lnSpc>
                <a:spcPct val="80000"/>
              </a:lnSpc>
            </a:pPr>
            <a:r>
              <a:rPr lang="en-US" altLang="en-US" sz="1200"/>
              <a:t>Corollary: make sure you know how you’re going to get the part off</a:t>
            </a:r>
          </a:p>
          <a:p>
            <a:pPr lvl="1">
              <a:lnSpc>
                <a:spcPct val="80000"/>
              </a:lnSpc>
            </a:pPr>
            <a:r>
              <a:rPr lang="en-US" altLang="en-US" sz="1200"/>
              <a:t>The last thing you need is your brand-new part bonded/trapped solidly to/into your tool! (happened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7652" name="Rectangle 2"/>
          <p:cNvSpPr>
            <a:spLocks noGrp="1" noChangeArrowheads="1"/>
          </p:cNvSpPr>
          <p:nvPr>
            <p:ph type="title"/>
          </p:nvPr>
        </p:nvSpPr>
        <p:spPr/>
        <p:txBody>
          <a:bodyPr/>
          <a:lstStyle/>
          <a:p>
            <a:r>
              <a:rPr lang="en-US" altLang="en-US" sz="2400"/>
              <a:t>Tooling Design:  Other things to Consider</a:t>
            </a:r>
          </a:p>
        </p:txBody>
      </p:sp>
      <p:sp>
        <p:nvSpPr>
          <p:cNvPr id="27653" name="Rectangle 3"/>
          <p:cNvSpPr>
            <a:spLocks noGrp="1" noChangeArrowheads="1"/>
          </p:cNvSpPr>
          <p:nvPr>
            <p:ph type="body" idx="1"/>
          </p:nvPr>
        </p:nvSpPr>
        <p:spPr>
          <a:xfrm>
            <a:off x="685800" y="1143000"/>
            <a:ext cx="8077200" cy="4114800"/>
          </a:xfrm>
        </p:spPr>
        <p:txBody>
          <a:bodyPr/>
          <a:lstStyle/>
          <a:p>
            <a:pPr>
              <a:lnSpc>
                <a:spcPct val="80000"/>
              </a:lnSpc>
            </a:pPr>
            <a:r>
              <a:rPr lang="en-US" altLang="en-US" sz="1400"/>
              <a:t>The tool defines the shape of the part, and as suggested previously, it’s shape at Cure needs to be ascertained</a:t>
            </a:r>
          </a:p>
          <a:p>
            <a:pPr lvl="1">
              <a:lnSpc>
                <a:spcPct val="80000"/>
              </a:lnSpc>
            </a:pPr>
            <a:r>
              <a:rPr lang="en-US" altLang="en-US" sz="1200"/>
              <a:t>Make sure tool material can take cure temperatures and pressures</a:t>
            </a:r>
          </a:p>
          <a:p>
            <a:pPr lvl="1">
              <a:lnSpc>
                <a:spcPct val="80000"/>
              </a:lnSpc>
            </a:pPr>
            <a:r>
              <a:rPr lang="en-US" altLang="en-US" sz="1200"/>
              <a:t>Make sure tool does not warp or otherwise behave anisotropically when heated</a:t>
            </a:r>
          </a:p>
          <a:p>
            <a:pPr>
              <a:lnSpc>
                <a:spcPct val="80000"/>
              </a:lnSpc>
            </a:pPr>
            <a:r>
              <a:rPr lang="en-US" altLang="en-US" sz="1400"/>
              <a:t>Understand Thermal performance of tool as it typically dominates part temperature</a:t>
            </a:r>
          </a:p>
          <a:p>
            <a:pPr lvl="1">
              <a:lnSpc>
                <a:spcPct val="80000"/>
              </a:lnSpc>
            </a:pPr>
            <a:r>
              <a:rPr lang="en-US" altLang="en-US" sz="1200"/>
              <a:t>Needs to have low thermal mass to allow even heating—as much as is possible</a:t>
            </a:r>
          </a:p>
          <a:p>
            <a:pPr lvl="1">
              <a:lnSpc>
                <a:spcPct val="80000"/>
              </a:lnSpc>
            </a:pPr>
            <a:r>
              <a:rPr lang="en-US" altLang="en-US" sz="1200"/>
              <a:t>Previous CTE Calc assumed constant Tool Temp—thermal gradients can induce warpage</a:t>
            </a:r>
          </a:p>
          <a:p>
            <a:pPr lvl="1">
              <a:lnSpc>
                <a:spcPct val="80000"/>
              </a:lnSpc>
            </a:pPr>
            <a:r>
              <a:rPr lang="en-US" altLang="en-US" sz="1200"/>
              <a:t>This is of largest concern for larger, open-form parts—small parts have small effects</a:t>
            </a:r>
          </a:p>
          <a:p>
            <a:pPr>
              <a:lnSpc>
                <a:spcPct val="80000"/>
              </a:lnSpc>
            </a:pPr>
            <a:r>
              <a:rPr lang="en-US" altLang="en-US" sz="1400"/>
              <a:t>Laminate Material Limits and part Quality</a:t>
            </a:r>
          </a:p>
          <a:p>
            <a:pPr lvl="1">
              <a:lnSpc>
                <a:spcPct val="80000"/>
              </a:lnSpc>
            </a:pPr>
            <a:r>
              <a:rPr lang="en-US" altLang="en-US" sz="1200"/>
              <a:t>Minimum radii and complex curvature should be avoided as much as practical</a:t>
            </a:r>
          </a:p>
          <a:p>
            <a:pPr lvl="2">
              <a:lnSpc>
                <a:spcPct val="80000"/>
              </a:lnSpc>
            </a:pPr>
            <a:r>
              <a:rPr lang="en-US" altLang="en-US" sz="1000"/>
              <a:t>Fiber dependant—drapability and fiber stiffness affect this</a:t>
            </a:r>
          </a:p>
          <a:p>
            <a:pPr lvl="2">
              <a:lnSpc>
                <a:spcPct val="80000"/>
              </a:lnSpc>
            </a:pPr>
            <a:r>
              <a:rPr lang="en-US" altLang="en-US" sz="1000"/>
              <a:t>Simpler parts are easier to predict</a:t>
            </a:r>
          </a:p>
          <a:p>
            <a:pPr lvl="1">
              <a:lnSpc>
                <a:spcPct val="80000"/>
              </a:lnSpc>
            </a:pPr>
            <a:r>
              <a:rPr lang="en-US" altLang="en-US" sz="1200"/>
              <a:t>Include datum surfaces where appropriate to allow for fiber angle references and ply boundaries</a:t>
            </a:r>
          </a:p>
          <a:p>
            <a:pPr>
              <a:lnSpc>
                <a:spcPct val="80000"/>
              </a:lnSpc>
            </a:pPr>
            <a:r>
              <a:rPr lang="en-US" altLang="en-US" sz="1400"/>
              <a:t>Part Release concerns</a:t>
            </a:r>
          </a:p>
          <a:p>
            <a:pPr lvl="1">
              <a:lnSpc>
                <a:spcPct val="80000"/>
              </a:lnSpc>
            </a:pPr>
            <a:r>
              <a:rPr lang="en-US" altLang="en-US" sz="1200"/>
              <a:t>Surface finish and integrity should be compatible with release of production QTY</a:t>
            </a:r>
          </a:p>
          <a:p>
            <a:pPr lvl="2">
              <a:lnSpc>
                <a:spcPct val="80000"/>
              </a:lnSpc>
            </a:pPr>
            <a:r>
              <a:rPr lang="en-US" altLang="en-US" sz="1000"/>
              <a:t>64microinch finish or better is adequate for direct release (with wax)</a:t>
            </a:r>
          </a:p>
          <a:p>
            <a:pPr lvl="1">
              <a:lnSpc>
                <a:spcPct val="80000"/>
              </a:lnSpc>
            </a:pPr>
            <a:r>
              <a:rPr lang="en-US" altLang="en-US" sz="1200"/>
              <a:t>Make sure features on tool do not trap part on cool down</a:t>
            </a:r>
          </a:p>
          <a:p>
            <a:pPr lvl="2">
              <a:lnSpc>
                <a:spcPct val="80000"/>
              </a:lnSpc>
            </a:pPr>
            <a:r>
              <a:rPr lang="en-US" altLang="en-US" sz="1000"/>
              <a:t>allow adequate draft or gaps on trapped parts to allow removal</a:t>
            </a:r>
          </a:p>
          <a:p>
            <a:pPr lvl="2">
              <a:lnSpc>
                <a:spcPct val="80000"/>
              </a:lnSpc>
            </a:pPr>
            <a:r>
              <a:rPr lang="en-US" altLang="en-US" sz="1000"/>
              <a:t>Consider including jacking features into the tool for large laminates </a:t>
            </a:r>
          </a:p>
          <a:p>
            <a:pPr lvl="2">
              <a:lnSpc>
                <a:spcPct val="80000"/>
              </a:lnSpc>
            </a:pPr>
            <a:r>
              <a:rPr lang="en-US" altLang="en-US" sz="1000"/>
              <a:t>Make tool in multiple parts, but only if absolutely required</a:t>
            </a:r>
          </a:p>
          <a:p>
            <a:pPr>
              <a:lnSpc>
                <a:spcPct val="80000"/>
              </a:lnSpc>
            </a:pPr>
            <a:r>
              <a:rPr lang="en-US" altLang="en-US" sz="1400"/>
              <a:t>Part Stability and Resin Control</a:t>
            </a:r>
          </a:p>
          <a:p>
            <a:pPr lvl="1">
              <a:lnSpc>
                <a:spcPct val="80000"/>
              </a:lnSpc>
            </a:pPr>
            <a:r>
              <a:rPr lang="en-US" altLang="en-US" sz="1200"/>
              <a:t>Sometimes, it is best to consider splitting the part into more manageable pieces…</a:t>
            </a:r>
          </a:p>
          <a:p>
            <a:pPr lvl="2">
              <a:lnSpc>
                <a:spcPct val="80000"/>
              </a:lnSpc>
            </a:pPr>
            <a:r>
              <a:rPr lang="en-US" altLang="en-US" sz="1000"/>
              <a:t>Drastic changes in part thickness can induce warpage—consider making thick and thin sections separately and bonding together post-cure</a:t>
            </a:r>
          </a:p>
          <a:p>
            <a:pPr lvl="2">
              <a:lnSpc>
                <a:spcPct val="80000"/>
              </a:lnSpc>
            </a:pPr>
            <a:r>
              <a:rPr lang="en-US" altLang="en-US" sz="1000"/>
              <a:t>Drastic fiber orientation changes may require similar thought</a:t>
            </a:r>
          </a:p>
          <a:p>
            <a:pPr lvl="1">
              <a:lnSpc>
                <a:spcPct val="80000"/>
              </a:lnSpc>
            </a:pPr>
            <a:r>
              <a:rPr lang="en-US" altLang="en-US" sz="1200"/>
              <a:t>Thick Laminates and Thin laminates require different resin control methods/requirements</a:t>
            </a:r>
          </a:p>
          <a:p>
            <a:pPr lvl="2">
              <a:lnSpc>
                <a:spcPct val="80000"/>
              </a:lnSpc>
            </a:pPr>
            <a:r>
              <a:rPr lang="en-US" altLang="en-US" sz="1000"/>
              <a:t>Integral Resin Control Dams can trap the part on cool-down, consider splitting them</a:t>
            </a:r>
          </a:p>
          <a:p>
            <a:pPr>
              <a:lnSpc>
                <a:spcPct val="80000"/>
              </a:lnSpc>
            </a:pPr>
            <a:r>
              <a:rPr lang="en-US" altLang="en-US" sz="1400"/>
              <a:t>Part and Tool Count—less is more</a:t>
            </a:r>
          </a:p>
          <a:p>
            <a:pPr lvl="1">
              <a:lnSpc>
                <a:spcPct val="80000"/>
              </a:lnSpc>
            </a:pPr>
            <a:r>
              <a:rPr lang="en-US" altLang="en-US" sz="1200"/>
              <a:t>Consider making several parts on one tool where practical, or multiple tools for high part QTY</a:t>
            </a:r>
          </a:p>
          <a:p>
            <a:pPr lvl="1">
              <a:lnSpc>
                <a:spcPct val="80000"/>
              </a:lnSpc>
            </a:pPr>
            <a:r>
              <a:rPr lang="en-US" altLang="en-US" sz="1200"/>
              <a:t>Split parts (doubles part count) only where necessary to guarantee part quality—more parts means more assembly labor increasing overall cost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8676" name="Rectangle 2"/>
          <p:cNvSpPr>
            <a:spLocks noGrp="1" noChangeArrowheads="1"/>
          </p:cNvSpPr>
          <p:nvPr>
            <p:ph type="title"/>
          </p:nvPr>
        </p:nvSpPr>
        <p:spPr/>
        <p:txBody>
          <a:bodyPr/>
          <a:lstStyle/>
          <a:p>
            <a:r>
              <a:rPr lang="en-US" altLang="en-US" sz="2400"/>
              <a:t>Part Compaction</a:t>
            </a:r>
          </a:p>
        </p:txBody>
      </p:sp>
      <p:sp>
        <p:nvSpPr>
          <p:cNvPr id="28677" name="Rectangle 3"/>
          <p:cNvSpPr>
            <a:spLocks noGrp="1" noChangeArrowheads="1"/>
          </p:cNvSpPr>
          <p:nvPr>
            <p:ph type="body" idx="1"/>
          </p:nvPr>
        </p:nvSpPr>
        <p:spPr>
          <a:xfrm>
            <a:off x="685800" y="1066800"/>
            <a:ext cx="7772400" cy="5486400"/>
          </a:xfrm>
        </p:spPr>
        <p:txBody>
          <a:bodyPr/>
          <a:lstStyle/>
          <a:p>
            <a:pPr>
              <a:lnSpc>
                <a:spcPct val="90000"/>
              </a:lnSpc>
            </a:pPr>
            <a:r>
              <a:rPr lang="en-US" altLang="en-US" sz="1400"/>
              <a:t>We’re skipping ahead of lamination at this point because considerations here have influence on both lamination process, Material Specification and Tool design</a:t>
            </a:r>
          </a:p>
          <a:p>
            <a:pPr>
              <a:lnSpc>
                <a:spcPct val="90000"/>
              </a:lnSpc>
            </a:pPr>
            <a:r>
              <a:rPr lang="en-US" altLang="en-US" sz="1400"/>
              <a:t>Compaction Controls both Resin Content, and Resin Distribution within the part</a:t>
            </a:r>
          </a:p>
          <a:p>
            <a:pPr>
              <a:lnSpc>
                <a:spcPct val="90000"/>
              </a:lnSpc>
            </a:pPr>
            <a:r>
              <a:rPr lang="en-US" altLang="en-US" sz="1400"/>
              <a:t>Most often, Compaction forces are applied by Vacuum Bagging—extra forces can be applied with Presses, Autoclave pressure or Clever Tooling (some discussion later)</a:t>
            </a:r>
          </a:p>
          <a:p>
            <a:pPr>
              <a:lnSpc>
                <a:spcPct val="90000"/>
              </a:lnSpc>
            </a:pPr>
            <a:r>
              <a:rPr lang="en-US" altLang="en-US" sz="1400"/>
              <a:t>Compaction and resin control, whether press, clave or vacuum, will generally be referred to as ‘Bagging’</a:t>
            </a:r>
          </a:p>
          <a:p>
            <a:pPr lvl="1">
              <a:lnSpc>
                <a:spcPct val="90000"/>
              </a:lnSpc>
            </a:pPr>
            <a:r>
              <a:rPr lang="en-US" altLang="en-US" sz="1200"/>
              <a:t>Proper bagging technique, and material selection are key contributors to proper resin control and void reduction (which is really just resin control)</a:t>
            </a:r>
          </a:p>
          <a:p>
            <a:pPr>
              <a:lnSpc>
                <a:spcPct val="90000"/>
              </a:lnSpc>
            </a:pPr>
            <a:r>
              <a:rPr lang="en-US" altLang="en-US" sz="1400"/>
              <a:t>Will start with general description of Vacuum Bag components, then branch into functions of various materials</a:t>
            </a:r>
          </a:p>
          <a:p>
            <a:pPr lvl="1">
              <a:lnSpc>
                <a:spcPct val="90000"/>
              </a:lnSpc>
            </a:pPr>
            <a:r>
              <a:rPr lang="en-US" altLang="en-US" sz="1200"/>
              <a:t>Some of the steps and materials are optional—will indicate which when discussing purpose of each element</a:t>
            </a:r>
          </a:p>
          <a:p>
            <a:pPr>
              <a:lnSpc>
                <a:spcPct val="90000"/>
              </a:lnSpc>
            </a:pPr>
            <a:r>
              <a:rPr lang="en-US" altLang="en-US" sz="1400"/>
              <a:t>Will end with methods and some calculations for selecting the various bagging materials used</a:t>
            </a:r>
          </a:p>
          <a:p>
            <a:pPr>
              <a:lnSpc>
                <a:spcPct val="90000"/>
              </a:lnSpc>
            </a:pPr>
            <a:r>
              <a:rPr lang="en-US" altLang="en-US" sz="1400"/>
              <a:t>Most, if not all, of this is shown in great detail in the </a:t>
            </a:r>
            <a:r>
              <a:rPr lang="en-US" altLang="en-US" sz="1400" u="sng"/>
              <a:t>Print</a:t>
            </a:r>
            <a:r>
              <a:rPr lang="en-US" altLang="en-US" sz="1400"/>
              <a:t> Catalog from ‘</a:t>
            </a:r>
            <a:r>
              <a:rPr lang="en-US" altLang="en-US" sz="1400">
                <a:solidFill>
                  <a:srgbClr val="0000FF"/>
                </a:solidFill>
              </a:rPr>
              <a:t>AIRTECH International</a:t>
            </a:r>
            <a:r>
              <a:rPr lang="en-US" altLang="en-US" sz="1400"/>
              <a:t>’ the primary supplier for our bagging materials—I strongly recommend acquiring one of their catalogs and sample books—it is an extraordinary resource for this subject</a:t>
            </a:r>
          </a:p>
          <a:p>
            <a:pPr lvl="1">
              <a:lnSpc>
                <a:spcPct val="90000"/>
              </a:lnSpc>
            </a:pPr>
            <a:r>
              <a:rPr lang="en-US" altLang="en-US" sz="1200">
                <a:hlinkClick r:id="rId2"/>
              </a:rPr>
              <a:t>http://www.airtechonline.com/</a:t>
            </a:r>
            <a:r>
              <a:rPr lang="en-US" altLang="en-US" sz="1200"/>
              <a:t> for online catalog or to order print catalog—online catalog is all but useless—make sure to order with sample book</a:t>
            </a:r>
          </a:p>
          <a:p>
            <a:pPr>
              <a:lnSpc>
                <a:spcPct val="90000"/>
              </a:lnSpc>
            </a:pPr>
            <a:r>
              <a:rPr lang="en-US" altLang="en-US" sz="1400"/>
              <a:t>I have excerpted much of this portion of the presentation from figures or descriptions in their catalog, but added some discussion as sometimes the catalog can be rather cryptic</a:t>
            </a:r>
          </a:p>
          <a:p>
            <a:pPr>
              <a:lnSpc>
                <a:spcPct val="90000"/>
              </a:lnSpc>
            </a:pPr>
            <a:r>
              <a:rPr lang="en-US" altLang="en-US" sz="1400"/>
              <a:t>Bagging Techniques (how to manually apply) is a bit beyond the scope here—maybe a good subject for another presentation, but best learned through experience…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3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29700" name="Rectangle 2"/>
          <p:cNvSpPr>
            <a:spLocks noGrp="1" noChangeArrowheads="1"/>
          </p:cNvSpPr>
          <p:nvPr>
            <p:ph type="title"/>
          </p:nvPr>
        </p:nvSpPr>
        <p:spPr/>
        <p:txBody>
          <a:bodyPr/>
          <a:lstStyle/>
          <a:p>
            <a:r>
              <a:rPr lang="en-US" altLang="en-US" sz="2400"/>
              <a:t>General Vacuum Bag Materials</a:t>
            </a:r>
          </a:p>
        </p:txBody>
      </p:sp>
      <p:sp>
        <p:nvSpPr>
          <p:cNvPr id="29701" name="Rectangle 3"/>
          <p:cNvSpPr>
            <a:spLocks noGrp="1" noChangeArrowheads="1"/>
          </p:cNvSpPr>
          <p:nvPr>
            <p:ph type="body" idx="1"/>
          </p:nvPr>
        </p:nvSpPr>
        <p:spPr>
          <a:xfrm>
            <a:off x="685800" y="4343400"/>
            <a:ext cx="7772400" cy="2057400"/>
          </a:xfrm>
        </p:spPr>
        <p:txBody>
          <a:bodyPr/>
          <a:lstStyle/>
          <a:p>
            <a:pPr>
              <a:lnSpc>
                <a:spcPct val="80000"/>
              </a:lnSpc>
            </a:pPr>
            <a:r>
              <a:rPr lang="en-US" altLang="en-US" sz="1400"/>
              <a:t>This is the generic full bag, though contains all options simultaneously</a:t>
            </a:r>
          </a:p>
          <a:p>
            <a:pPr lvl="1">
              <a:lnSpc>
                <a:spcPct val="80000"/>
              </a:lnSpc>
            </a:pPr>
            <a:r>
              <a:rPr lang="en-US" altLang="en-US" sz="1200"/>
              <a:t>Minimum bag includes only separator film (perforated) and breather which then becomes the bleeder</a:t>
            </a:r>
          </a:p>
          <a:p>
            <a:pPr lvl="1">
              <a:lnSpc>
                <a:spcPct val="80000"/>
              </a:lnSpc>
            </a:pPr>
            <a:r>
              <a:rPr lang="en-US" altLang="en-US" sz="1200"/>
              <a:t>Controlled bleed bag uses Bleeder/Peel Ply and separator film (impermeable) in addition</a:t>
            </a:r>
          </a:p>
          <a:p>
            <a:pPr lvl="1">
              <a:lnSpc>
                <a:spcPct val="80000"/>
              </a:lnSpc>
            </a:pPr>
            <a:r>
              <a:rPr lang="en-US" altLang="en-US" sz="1200"/>
              <a:t>Need for Resin Dam/Edge Bleeder depends on part edge thickness</a:t>
            </a:r>
          </a:p>
          <a:p>
            <a:pPr>
              <a:lnSpc>
                <a:spcPct val="80000"/>
              </a:lnSpc>
            </a:pPr>
            <a:r>
              <a:rPr lang="en-US" altLang="en-US" sz="1400"/>
              <a:t>Relative Overhangs are important—Separator Film protects Breather/Bleeder from getting stuck to part/tool by excess resin</a:t>
            </a:r>
          </a:p>
          <a:p>
            <a:pPr>
              <a:lnSpc>
                <a:spcPct val="80000"/>
              </a:lnSpc>
            </a:pPr>
            <a:r>
              <a:rPr lang="en-US" altLang="en-US" sz="1400"/>
              <a:t>Release film could be permanently attached to tool or as wipe on film (mold release)</a:t>
            </a:r>
          </a:p>
          <a:p>
            <a:pPr>
              <a:lnSpc>
                <a:spcPct val="80000"/>
              </a:lnSpc>
            </a:pPr>
            <a:r>
              <a:rPr lang="en-US" altLang="en-US" sz="1400"/>
              <a:t>Two side Bleeding would place another Bleeder/Peel Ply between part and release film (presents certain complications, but sometimes required)</a:t>
            </a:r>
          </a:p>
          <a:p>
            <a:pPr>
              <a:lnSpc>
                <a:spcPct val="80000"/>
              </a:lnSpc>
            </a:pPr>
            <a:r>
              <a:rPr lang="en-US" altLang="en-US" sz="1400"/>
              <a:t>More complicated additions to the bag will be discussed later</a:t>
            </a:r>
          </a:p>
        </p:txBody>
      </p:sp>
      <p:sp>
        <p:nvSpPr>
          <p:cNvPr id="29702" name="Rectangle 4"/>
          <p:cNvSpPr>
            <a:spLocks noChangeArrowheads="1"/>
          </p:cNvSpPr>
          <p:nvPr/>
        </p:nvSpPr>
        <p:spPr bwMode="auto">
          <a:xfrm>
            <a:off x="1219200" y="3505200"/>
            <a:ext cx="7391400" cy="45720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a:t>Tool</a:t>
            </a:r>
          </a:p>
        </p:txBody>
      </p:sp>
      <p:sp>
        <p:nvSpPr>
          <p:cNvPr id="29703" name="Line 5"/>
          <p:cNvSpPr>
            <a:spLocks noChangeShapeType="1"/>
          </p:cNvSpPr>
          <p:nvPr/>
        </p:nvSpPr>
        <p:spPr bwMode="auto">
          <a:xfrm>
            <a:off x="1752600" y="3429000"/>
            <a:ext cx="6324600" cy="0"/>
          </a:xfrm>
          <a:prstGeom prst="line">
            <a:avLst/>
          </a:prstGeom>
          <a:noFill/>
          <a:ln w="28575">
            <a:solidFill>
              <a:srgbClr val="FFCC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4" name="Rectangle 6"/>
          <p:cNvSpPr>
            <a:spLocks noChangeArrowheads="1"/>
          </p:cNvSpPr>
          <p:nvPr/>
        </p:nvSpPr>
        <p:spPr bwMode="auto">
          <a:xfrm>
            <a:off x="2895600" y="3048000"/>
            <a:ext cx="4114800" cy="3048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a:t>Part</a:t>
            </a:r>
          </a:p>
        </p:txBody>
      </p:sp>
      <p:sp>
        <p:nvSpPr>
          <p:cNvPr id="29705" name="Line 7"/>
          <p:cNvSpPr>
            <a:spLocks noChangeShapeType="1"/>
          </p:cNvSpPr>
          <p:nvPr/>
        </p:nvSpPr>
        <p:spPr bwMode="auto">
          <a:xfrm>
            <a:off x="2286000" y="2971800"/>
            <a:ext cx="5334000" cy="0"/>
          </a:xfrm>
          <a:prstGeom prst="line">
            <a:avLst/>
          </a:prstGeom>
          <a:noFill/>
          <a:ln w="34925">
            <a:solidFill>
              <a:srgbClr val="FFCC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6" name="Line 8"/>
          <p:cNvSpPr>
            <a:spLocks noChangeShapeType="1"/>
          </p:cNvSpPr>
          <p:nvPr/>
        </p:nvSpPr>
        <p:spPr bwMode="auto">
          <a:xfrm>
            <a:off x="2057400" y="2819400"/>
            <a:ext cx="5715000" cy="0"/>
          </a:xfrm>
          <a:prstGeom prst="line">
            <a:avLst/>
          </a:prstGeom>
          <a:noFill/>
          <a:ln w="158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7" name="Line 9"/>
          <p:cNvSpPr>
            <a:spLocks noChangeShapeType="1"/>
          </p:cNvSpPr>
          <p:nvPr/>
        </p:nvSpPr>
        <p:spPr bwMode="auto">
          <a:xfrm>
            <a:off x="2133600" y="2667000"/>
            <a:ext cx="5486400" cy="0"/>
          </a:xfrm>
          <a:prstGeom prst="line">
            <a:avLst/>
          </a:prstGeom>
          <a:noFill/>
          <a:ln w="412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8" name="Rectangle 10"/>
          <p:cNvSpPr>
            <a:spLocks noChangeArrowheads="1"/>
          </p:cNvSpPr>
          <p:nvPr/>
        </p:nvSpPr>
        <p:spPr bwMode="auto">
          <a:xfrm>
            <a:off x="1295400" y="3429000"/>
            <a:ext cx="228600" cy="762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9709" name="Rectangle 11"/>
          <p:cNvSpPr>
            <a:spLocks noChangeArrowheads="1"/>
          </p:cNvSpPr>
          <p:nvPr/>
        </p:nvSpPr>
        <p:spPr bwMode="auto">
          <a:xfrm>
            <a:off x="8305800" y="3429000"/>
            <a:ext cx="228600" cy="762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9710" name="Freeform 14"/>
          <p:cNvSpPr>
            <a:spLocks/>
          </p:cNvSpPr>
          <p:nvPr/>
        </p:nvSpPr>
        <p:spPr bwMode="auto">
          <a:xfrm>
            <a:off x="1246188" y="2289175"/>
            <a:ext cx="7434262" cy="1166813"/>
          </a:xfrm>
          <a:custGeom>
            <a:avLst/>
            <a:gdLst>
              <a:gd name="T0" fmla="*/ 0 w 4683"/>
              <a:gd name="T1" fmla="*/ 1146175 h 735"/>
              <a:gd name="T2" fmla="*/ 298450 w 4683"/>
              <a:gd name="T3" fmla="*/ 1133475 h 735"/>
              <a:gd name="T4" fmla="*/ 368300 w 4683"/>
              <a:gd name="T5" fmla="*/ 1077913 h 735"/>
              <a:gd name="T6" fmla="*/ 403225 w 4683"/>
              <a:gd name="T7" fmla="*/ 1008063 h 735"/>
              <a:gd name="T8" fmla="*/ 423862 w 4683"/>
              <a:gd name="T9" fmla="*/ 931863 h 735"/>
              <a:gd name="T10" fmla="*/ 500062 w 4683"/>
              <a:gd name="T11" fmla="*/ 723900 h 735"/>
              <a:gd name="T12" fmla="*/ 555625 w 4683"/>
              <a:gd name="T13" fmla="*/ 627063 h 735"/>
              <a:gd name="T14" fmla="*/ 561975 w 4683"/>
              <a:gd name="T15" fmla="*/ 600075 h 735"/>
              <a:gd name="T16" fmla="*/ 568325 w 4683"/>
              <a:gd name="T17" fmla="*/ 557213 h 735"/>
              <a:gd name="T18" fmla="*/ 596900 w 4683"/>
              <a:gd name="T19" fmla="*/ 495300 h 735"/>
              <a:gd name="T20" fmla="*/ 728662 w 4683"/>
              <a:gd name="T21" fmla="*/ 315913 h 735"/>
              <a:gd name="T22" fmla="*/ 846137 w 4683"/>
              <a:gd name="T23" fmla="*/ 246063 h 735"/>
              <a:gd name="T24" fmla="*/ 942975 w 4683"/>
              <a:gd name="T25" fmla="*/ 225425 h 735"/>
              <a:gd name="T26" fmla="*/ 1192212 w 4683"/>
              <a:gd name="T27" fmla="*/ 184150 h 735"/>
              <a:gd name="T28" fmla="*/ 6373812 w 4683"/>
              <a:gd name="T29" fmla="*/ 231775 h 735"/>
              <a:gd name="T30" fmla="*/ 6415087 w 4683"/>
              <a:gd name="T31" fmla="*/ 246063 h 735"/>
              <a:gd name="T32" fmla="*/ 6456362 w 4683"/>
              <a:gd name="T33" fmla="*/ 322263 h 735"/>
              <a:gd name="T34" fmla="*/ 6561137 w 4683"/>
              <a:gd name="T35" fmla="*/ 427038 h 735"/>
              <a:gd name="T36" fmla="*/ 6602412 w 4683"/>
              <a:gd name="T37" fmla="*/ 495300 h 735"/>
              <a:gd name="T38" fmla="*/ 6637337 w 4683"/>
              <a:gd name="T39" fmla="*/ 557213 h 735"/>
              <a:gd name="T40" fmla="*/ 6664325 w 4683"/>
              <a:gd name="T41" fmla="*/ 655638 h 735"/>
              <a:gd name="T42" fmla="*/ 6775450 w 4683"/>
              <a:gd name="T43" fmla="*/ 744538 h 735"/>
              <a:gd name="T44" fmla="*/ 6845300 w 4683"/>
              <a:gd name="T45" fmla="*/ 876300 h 735"/>
              <a:gd name="T46" fmla="*/ 6858000 w 4683"/>
              <a:gd name="T47" fmla="*/ 1049338 h 735"/>
              <a:gd name="T48" fmla="*/ 7391400 w 4683"/>
              <a:gd name="T49" fmla="*/ 1146175 h 735"/>
              <a:gd name="T50" fmla="*/ 7434262 w 4683"/>
              <a:gd name="T51" fmla="*/ 1166813 h 73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683" h="735">
                <a:moveTo>
                  <a:pt x="0" y="722"/>
                </a:moveTo>
                <a:cubicBezTo>
                  <a:pt x="63" y="719"/>
                  <a:pt x="126" y="721"/>
                  <a:pt x="188" y="714"/>
                </a:cubicBezTo>
                <a:cubicBezTo>
                  <a:pt x="207" y="712"/>
                  <a:pt x="232" y="679"/>
                  <a:pt x="232" y="679"/>
                </a:cubicBezTo>
                <a:cubicBezTo>
                  <a:pt x="239" y="663"/>
                  <a:pt x="244" y="649"/>
                  <a:pt x="254" y="635"/>
                </a:cubicBezTo>
                <a:cubicBezTo>
                  <a:pt x="259" y="619"/>
                  <a:pt x="263" y="603"/>
                  <a:pt x="267" y="587"/>
                </a:cubicBezTo>
                <a:cubicBezTo>
                  <a:pt x="271" y="534"/>
                  <a:pt x="277" y="494"/>
                  <a:pt x="315" y="456"/>
                </a:cubicBezTo>
                <a:cubicBezTo>
                  <a:pt x="325" y="435"/>
                  <a:pt x="337" y="414"/>
                  <a:pt x="350" y="395"/>
                </a:cubicBezTo>
                <a:cubicBezTo>
                  <a:pt x="351" y="389"/>
                  <a:pt x="353" y="384"/>
                  <a:pt x="354" y="378"/>
                </a:cubicBezTo>
                <a:cubicBezTo>
                  <a:pt x="356" y="369"/>
                  <a:pt x="356" y="360"/>
                  <a:pt x="358" y="351"/>
                </a:cubicBezTo>
                <a:cubicBezTo>
                  <a:pt x="361" y="337"/>
                  <a:pt x="372" y="326"/>
                  <a:pt x="376" y="312"/>
                </a:cubicBezTo>
                <a:cubicBezTo>
                  <a:pt x="390" y="262"/>
                  <a:pt x="401" y="212"/>
                  <a:pt x="459" y="199"/>
                </a:cubicBezTo>
                <a:cubicBezTo>
                  <a:pt x="481" y="184"/>
                  <a:pt x="509" y="165"/>
                  <a:pt x="533" y="155"/>
                </a:cubicBezTo>
                <a:cubicBezTo>
                  <a:pt x="550" y="148"/>
                  <a:pt x="576" y="146"/>
                  <a:pt x="594" y="142"/>
                </a:cubicBezTo>
                <a:cubicBezTo>
                  <a:pt x="646" y="131"/>
                  <a:pt x="698" y="122"/>
                  <a:pt x="751" y="116"/>
                </a:cubicBezTo>
                <a:cubicBezTo>
                  <a:pt x="3240" y="119"/>
                  <a:pt x="2882" y="0"/>
                  <a:pt x="4015" y="146"/>
                </a:cubicBezTo>
                <a:cubicBezTo>
                  <a:pt x="4024" y="149"/>
                  <a:pt x="4034" y="149"/>
                  <a:pt x="4041" y="155"/>
                </a:cubicBezTo>
                <a:cubicBezTo>
                  <a:pt x="4052" y="166"/>
                  <a:pt x="4057" y="191"/>
                  <a:pt x="4067" y="203"/>
                </a:cubicBezTo>
                <a:cubicBezTo>
                  <a:pt x="4088" y="227"/>
                  <a:pt x="4115" y="242"/>
                  <a:pt x="4133" y="269"/>
                </a:cubicBezTo>
                <a:cubicBezTo>
                  <a:pt x="4138" y="286"/>
                  <a:pt x="4149" y="298"/>
                  <a:pt x="4159" y="312"/>
                </a:cubicBezTo>
                <a:cubicBezTo>
                  <a:pt x="4163" y="326"/>
                  <a:pt x="4181" y="351"/>
                  <a:pt x="4181" y="351"/>
                </a:cubicBezTo>
                <a:cubicBezTo>
                  <a:pt x="4183" y="370"/>
                  <a:pt x="4183" y="397"/>
                  <a:pt x="4198" y="413"/>
                </a:cubicBezTo>
                <a:cubicBezTo>
                  <a:pt x="4218" y="434"/>
                  <a:pt x="4250" y="446"/>
                  <a:pt x="4268" y="469"/>
                </a:cubicBezTo>
                <a:cubicBezTo>
                  <a:pt x="4289" y="495"/>
                  <a:pt x="4294" y="526"/>
                  <a:pt x="4312" y="552"/>
                </a:cubicBezTo>
                <a:cubicBezTo>
                  <a:pt x="4314" y="588"/>
                  <a:pt x="4299" y="631"/>
                  <a:pt x="4320" y="661"/>
                </a:cubicBezTo>
                <a:cubicBezTo>
                  <a:pt x="4371" y="734"/>
                  <a:pt x="4616" y="721"/>
                  <a:pt x="4656" y="722"/>
                </a:cubicBezTo>
                <a:cubicBezTo>
                  <a:pt x="4681" y="728"/>
                  <a:pt x="4674" y="721"/>
                  <a:pt x="4683" y="735"/>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1" name="Line 15"/>
          <p:cNvSpPr>
            <a:spLocks noChangeShapeType="1"/>
          </p:cNvSpPr>
          <p:nvPr/>
        </p:nvSpPr>
        <p:spPr bwMode="auto">
          <a:xfrm>
            <a:off x="838200" y="2743200"/>
            <a:ext cx="11430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2" name="Text Box 16"/>
          <p:cNvSpPr txBox="1">
            <a:spLocks noChangeArrowheads="1"/>
          </p:cNvSpPr>
          <p:nvPr/>
        </p:nvSpPr>
        <p:spPr bwMode="auto">
          <a:xfrm>
            <a:off x="381000" y="2362200"/>
            <a:ext cx="68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t>Release Film</a:t>
            </a:r>
          </a:p>
        </p:txBody>
      </p:sp>
      <p:sp>
        <p:nvSpPr>
          <p:cNvPr id="29713" name="Line 17"/>
          <p:cNvSpPr>
            <a:spLocks noChangeShapeType="1"/>
          </p:cNvSpPr>
          <p:nvPr/>
        </p:nvSpPr>
        <p:spPr bwMode="auto">
          <a:xfrm>
            <a:off x="1447800" y="2057400"/>
            <a:ext cx="8382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4" name="Text Box 18"/>
          <p:cNvSpPr txBox="1">
            <a:spLocks noChangeArrowheads="1"/>
          </p:cNvSpPr>
          <p:nvPr/>
        </p:nvSpPr>
        <p:spPr bwMode="auto">
          <a:xfrm>
            <a:off x="381000" y="1828800"/>
            <a:ext cx="1219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t>Bleeder/Peel Ply</a:t>
            </a:r>
          </a:p>
        </p:txBody>
      </p:sp>
      <p:sp>
        <p:nvSpPr>
          <p:cNvPr id="29715" name="Text Box 19"/>
          <p:cNvSpPr txBox="1">
            <a:spLocks noChangeArrowheads="1"/>
          </p:cNvSpPr>
          <p:nvPr/>
        </p:nvSpPr>
        <p:spPr bwMode="auto">
          <a:xfrm>
            <a:off x="990600" y="1295400"/>
            <a:ext cx="1219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t>Separator Film</a:t>
            </a:r>
          </a:p>
        </p:txBody>
      </p:sp>
      <p:sp>
        <p:nvSpPr>
          <p:cNvPr id="29716" name="Line 21"/>
          <p:cNvSpPr>
            <a:spLocks noChangeShapeType="1"/>
          </p:cNvSpPr>
          <p:nvPr/>
        </p:nvSpPr>
        <p:spPr bwMode="auto">
          <a:xfrm>
            <a:off x="1981200" y="1524000"/>
            <a:ext cx="762000" cy="1295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7" name="Text Box 22"/>
          <p:cNvSpPr txBox="1">
            <a:spLocks noChangeArrowheads="1"/>
          </p:cNvSpPr>
          <p:nvPr/>
        </p:nvSpPr>
        <p:spPr bwMode="auto">
          <a:xfrm>
            <a:off x="2895600" y="1371600"/>
            <a:ext cx="1371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t>Breather/Bleeder</a:t>
            </a:r>
          </a:p>
        </p:txBody>
      </p:sp>
      <p:sp>
        <p:nvSpPr>
          <p:cNvPr id="29718" name="Line 23"/>
          <p:cNvSpPr>
            <a:spLocks noChangeShapeType="1"/>
          </p:cNvSpPr>
          <p:nvPr/>
        </p:nvSpPr>
        <p:spPr bwMode="auto">
          <a:xfrm>
            <a:off x="3733800" y="1600200"/>
            <a:ext cx="30480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9" name="Line 24"/>
          <p:cNvSpPr>
            <a:spLocks noChangeShapeType="1"/>
          </p:cNvSpPr>
          <p:nvPr/>
        </p:nvSpPr>
        <p:spPr bwMode="auto">
          <a:xfrm flipH="1">
            <a:off x="5029200" y="1676400"/>
            <a:ext cx="1524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0" name="Line 25"/>
          <p:cNvSpPr>
            <a:spLocks noChangeShapeType="1"/>
          </p:cNvSpPr>
          <p:nvPr/>
        </p:nvSpPr>
        <p:spPr bwMode="auto">
          <a:xfrm>
            <a:off x="8001000" y="2057400"/>
            <a:ext cx="381000" cy="1371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1" name="Text Box 26"/>
          <p:cNvSpPr txBox="1">
            <a:spLocks noChangeArrowheads="1"/>
          </p:cNvSpPr>
          <p:nvPr/>
        </p:nvSpPr>
        <p:spPr bwMode="auto">
          <a:xfrm>
            <a:off x="4648200" y="1371600"/>
            <a:ext cx="1371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t>Vacuum Bag Film</a:t>
            </a:r>
          </a:p>
        </p:txBody>
      </p:sp>
      <p:sp>
        <p:nvSpPr>
          <p:cNvPr id="29722" name="Text Box 27"/>
          <p:cNvSpPr txBox="1">
            <a:spLocks noChangeArrowheads="1"/>
          </p:cNvSpPr>
          <p:nvPr/>
        </p:nvSpPr>
        <p:spPr bwMode="auto">
          <a:xfrm>
            <a:off x="7239000" y="1524000"/>
            <a:ext cx="13716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t>Bag Sealant Tape</a:t>
            </a:r>
          </a:p>
          <a:p>
            <a:pPr>
              <a:spcBef>
                <a:spcPct val="50000"/>
              </a:spcBef>
            </a:pPr>
            <a:r>
              <a:rPr lang="en-US" altLang="en-US" sz="1200"/>
              <a:t>“Tacky Tape”</a:t>
            </a:r>
          </a:p>
        </p:txBody>
      </p:sp>
      <p:sp>
        <p:nvSpPr>
          <p:cNvPr id="29723" name="Rectangle 28"/>
          <p:cNvSpPr>
            <a:spLocks noChangeArrowheads="1"/>
          </p:cNvSpPr>
          <p:nvPr/>
        </p:nvSpPr>
        <p:spPr bwMode="auto">
          <a:xfrm>
            <a:off x="2286000" y="3048000"/>
            <a:ext cx="533400" cy="304800"/>
          </a:xfrm>
          <a:prstGeom prst="rect">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9724" name="Rectangle 29"/>
          <p:cNvSpPr>
            <a:spLocks noChangeArrowheads="1"/>
          </p:cNvSpPr>
          <p:nvPr/>
        </p:nvSpPr>
        <p:spPr bwMode="auto">
          <a:xfrm>
            <a:off x="7086600" y="3048000"/>
            <a:ext cx="533400" cy="304800"/>
          </a:xfrm>
          <a:prstGeom prst="rect">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endParaRPr lang="en-US" altLang="en-US"/>
          </a:p>
        </p:txBody>
      </p:sp>
      <p:sp>
        <p:nvSpPr>
          <p:cNvPr id="29725" name="Line 30"/>
          <p:cNvSpPr>
            <a:spLocks noChangeShapeType="1"/>
          </p:cNvSpPr>
          <p:nvPr/>
        </p:nvSpPr>
        <p:spPr bwMode="auto">
          <a:xfrm>
            <a:off x="6705600" y="2133600"/>
            <a:ext cx="5334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6" name="Text Box 31"/>
          <p:cNvSpPr txBox="1">
            <a:spLocks noChangeArrowheads="1"/>
          </p:cNvSpPr>
          <p:nvPr/>
        </p:nvSpPr>
        <p:spPr bwMode="auto">
          <a:xfrm>
            <a:off x="6019800" y="1706563"/>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spcBef>
                <a:spcPct val="50000"/>
              </a:spcBef>
            </a:pPr>
            <a:r>
              <a:rPr lang="en-US" altLang="en-US" sz="1200"/>
              <a:t>Resin Dam/Edge Bleeder</a:t>
            </a:r>
          </a:p>
        </p:txBody>
      </p:sp>
      <p:sp>
        <p:nvSpPr>
          <p:cNvPr id="29727" name="Line 32"/>
          <p:cNvSpPr>
            <a:spLocks noChangeShapeType="1"/>
          </p:cNvSpPr>
          <p:nvPr/>
        </p:nvSpPr>
        <p:spPr bwMode="auto">
          <a:xfrm>
            <a:off x="7010400" y="35814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8" name="Line 33"/>
          <p:cNvSpPr>
            <a:spLocks noChangeShapeType="1"/>
          </p:cNvSpPr>
          <p:nvPr/>
        </p:nvSpPr>
        <p:spPr bwMode="auto">
          <a:xfrm>
            <a:off x="8610600" y="4038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9" name="Text Box 34"/>
          <p:cNvSpPr txBox="1">
            <a:spLocks noChangeArrowheads="1"/>
          </p:cNvSpPr>
          <p:nvPr/>
        </p:nvSpPr>
        <p:spPr bwMode="auto">
          <a:xfrm>
            <a:off x="7169150" y="3987800"/>
            <a:ext cx="1381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accent2"/>
                </a:solidFill>
                <a:latin typeface="Times New Roman" panose="02020603050405020304" pitchFamily="18" charset="0"/>
              </a:defRPr>
            </a:lvl1pPr>
            <a:lvl2pPr marL="742950" indent="-285750">
              <a:defRPr sz="1600">
                <a:solidFill>
                  <a:schemeClr val="accent2"/>
                </a:solidFill>
                <a:latin typeface="Times New Roman" panose="02020603050405020304" pitchFamily="18" charset="0"/>
              </a:defRPr>
            </a:lvl2pPr>
            <a:lvl3pPr marL="1143000" indent="-228600">
              <a:defRPr sz="1600">
                <a:solidFill>
                  <a:schemeClr val="accent2"/>
                </a:solidFill>
                <a:latin typeface="Times New Roman" panose="02020603050405020304" pitchFamily="18" charset="0"/>
              </a:defRPr>
            </a:lvl3pPr>
            <a:lvl4pPr marL="1600200" indent="-228600">
              <a:defRPr sz="1600">
                <a:solidFill>
                  <a:schemeClr val="accent2"/>
                </a:solidFill>
                <a:latin typeface="Times New Roman" panose="02020603050405020304" pitchFamily="18" charset="0"/>
              </a:defRPr>
            </a:lvl4pPr>
            <a:lvl5pPr marL="2057400" indent="-228600">
              <a:defRPr sz="1600">
                <a:solidFill>
                  <a:schemeClr val="accent2"/>
                </a:solidFill>
                <a:latin typeface="Times New Roman" panose="02020603050405020304" pitchFamily="18" charset="0"/>
              </a:defRPr>
            </a:lvl5pPr>
            <a:lvl6pPr marL="2514600" indent="-228600" eaLnBrk="0" fontAlgn="base" hangingPunct="0">
              <a:spcBef>
                <a:spcPct val="0"/>
              </a:spcBef>
              <a:spcAft>
                <a:spcPct val="0"/>
              </a:spcAft>
              <a:defRPr sz="1600">
                <a:solidFill>
                  <a:schemeClr val="accent2"/>
                </a:solidFill>
                <a:latin typeface="Times New Roman" panose="02020603050405020304" pitchFamily="18" charset="0"/>
              </a:defRPr>
            </a:lvl6pPr>
            <a:lvl7pPr marL="2971800" indent="-228600" eaLnBrk="0" fontAlgn="base" hangingPunct="0">
              <a:spcBef>
                <a:spcPct val="0"/>
              </a:spcBef>
              <a:spcAft>
                <a:spcPct val="0"/>
              </a:spcAft>
              <a:defRPr sz="1600">
                <a:solidFill>
                  <a:schemeClr val="accent2"/>
                </a:solidFill>
                <a:latin typeface="Times New Roman" panose="02020603050405020304" pitchFamily="18" charset="0"/>
              </a:defRPr>
            </a:lvl7pPr>
            <a:lvl8pPr marL="3429000" indent="-228600" eaLnBrk="0" fontAlgn="base" hangingPunct="0">
              <a:spcBef>
                <a:spcPct val="0"/>
              </a:spcBef>
              <a:spcAft>
                <a:spcPct val="0"/>
              </a:spcAft>
              <a:defRPr sz="1600">
                <a:solidFill>
                  <a:schemeClr val="accent2"/>
                </a:solidFill>
                <a:latin typeface="Times New Roman" panose="02020603050405020304" pitchFamily="18" charset="0"/>
              </a:defRPr>
            </a:lvl8pPr>
            <a:lvl9pPr marL="3886200" indent="-228600" eaLnBrk="0" fontAlgn="base" hangingPunct="0">
              <a:spcBef>
                <a:spcPct val="0"/>
              </a:spcBef>
              <a:spcAft>
                <a:spcPct val="0"/>
              </a:spcAft>
              <a:defRPr sz="1600">
                <a:solidFill>
                  <a:schemeClr val="accent2"/>
                </a:solidFill>
                <a:latin typeface="Times New Roman" panose="02020603050405020304" pitchFamily="18" charset="0"/>
              </a:defRPr>
            </a:lvl9pPr>
          </a:lstStyle>
          <a:p>
            <a:pPr algn="ctr"/>
            <a:r>
              <a:rPr lang="en-US" altLang="en-US" sz="1200">
                <a:solidFill>
                  <a:schemeClr val="tx1"/>
                </a:solidFill>
              </a:rPr>
              <a:t>Edge Distance 3-4”</a:t>
            </a:r>
          </a:p>
          <a:p>
            <a:pPr algn="ctr"/>
            <a:r>
              <a:rPr lang="en-US" altLang="en-US" sz="1200">
                <a:solidFill>
                  <a:schemeClr val="tx1"/>
                </a:solidFill>
              </a:rPr>
              <a:t>2” minimum</a:t>
            </a:r>
          </a:p>
        </p:txBody>
      </p:sp>
      <p:sp>
        <p:nvSpPr>
          <p:cNvPr id="29730" name="Line 35"/>
          <p:cNvSpPr>
            <a:spLocks noChangeShapeType="1"/>
          </p:cNvSpPr>
          <p:nvPr/>
        </p:nvSpPr>
        <p:spPr bwMode="auto">
          <a:xfrm>
            <a:off x="6781800" y="41148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1" name="Line 36"/>
          <p:cNvSpPr>
            <a:spLocks noChangeShapeType="1"/>
          </p:cNvSpPr>
          <p:nvPr/>
        </p:nvSpPr>
        <p:spPr bwMode="auto">
          <a:xfrm flipH="1">
            <a:off x="8610600" y="41148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30724" name="Rectangle 2"/>
          <p:cNvSpPr>
            <a:spLocks noGrp="1" noChangeArrowheads="1"/>
          </p:cNvSpPr>
          <p:nvPr>
            <p:ph type="title"/>
          </p:nvPr>
        </p:nvSpPr>
        <p:spPr/>
        <p:txBody>
          <a:bodyPr/>
          <a:lstStyle/>
          <a:p>
            <a:r>
              <a:rPr lang="en-US" altLang="en-US" sz="2400"/>
              <a:t>Bag Material Basic Selection</a:t>
            </a:r>
          </a:p>
        </p:txBody>
      </p:sp>
      <p:sp>
        <p:nvSpPr>
          <p:cNvPr id="30725" name="Rectangle 3"/>
          <p:cNvSpPr>
            <a:spLocks noGrp="1" noChangeArrowheads="1"/>
          </p:cNvSpPr>
          <p:nvPr>
            <p:ph type="body" idx="1"/>
          </p:nvPr>
        </p:nvSpPr>
        <p:spPr>
          <a:xfrm>
            <a:off x="685800" y="1066800"/>
            <a:ext cx="7772400" cy="5334000"/>
          </a:xfrm>
        </p:spPr>
        <p:txBody>
          <a:bodyPr/>
          <a:lstStyle/>
          <a:p>
            <a:r>
              <a:rPr lang="en-US" altLang="en-US" sz="1600"/>
              <a:t>These materials are expendables and should be ordered well in advance of production</a:t>
            </a:r>
          </a:p>
          <a:p>
            <a:pPr lvl="1"/>
            <a:r>
              <a:rPr lang="en-US" altLang="en-US" sz="1400"/>
              <a:t>Samples are readily available from vendor on short lead—useful for quick startup of prototype work</a:t>
            </a:r>
          </a:p>
          <a:p>
            <a:r>
              <a:rPr lang="en-US" altLang="en-US" sz="1600"/>
              <a:t>Discuss with Vendor intended Cure Cycle and Resin System to determine product compatibility</a:t>
            </a:r>
          </a:p>
          <a:p>
            <a:pPr lvl="1"/>
            <a:r>
              <a:rPr lang="en-US" altLang="en-US" sz="1400"/>
              <a:t>Cure temperature, and Autoclave compatibility are the most basic selection criteria</a:t>
            </a:r>
          </a:p>
          <a:p>
            <a:pPr lvl="1"/>
            <a:r>
              <a:rPr lang="en-US" altLang="en-US" sz="1400"/>
              <a:t>Most work trivially with Epoxy resin systems—more exotic systems may require release experiments (separator/release films should not stick during cure)</a:t>
            </a:r>
          </a:p>
          <a:p>
            <a:r>
              <a:rPr lang="en-US" altLang="en-US" sz="1600"/>
              <a:t>That said, most of our stocked materials are compatible with the majority of what we are capable of processing with our equipment</a:t>
            </a:r>
          </a:p>
          <a:p>
            <a:pPr lvl="1"/>
            <a:r>
              <a:rPr lang="en-US" altLang="en-US" sz="1400"/>
              <a:t>Will describe materials we typically use, by product name, in the appropriate sections</a:t>
            </a:r>
          </a:p>
          <a:p>
            <a:pPr lvl="1"/>
            <a:r>
              <a:rPr lang="en-US" altLang="en-US" sz="1400"/>
              <a:t>However, some are intended for Room Temp steps in the process—make sure you properly identify what you use and know its properties</a:t>
            </a:r>
          </a:p>
          <a:p>
            <a:r>
              <a:rPr lang="en-US" altLang="en-US" sz="1600"/>
              <a:t>‘Stocked’ is a relative term, it is excess from last project production</a:t>
            </a:r>
          </a:p>
          <a:p>
            <a:pPr lvl="1"/>
            <a:r>
              <a:rPr lang="en-US" altLang="en-US" sz="1400"/>
              <a:t>Unless composites shop is otherwise funded, all materials including expendables are bought with project funds</a:t>
            </a:r>
          </a:p>
          <a:p>
            <a:pPr lvl="1"/>
            <a:r>
              <a:rPr lang="en-US" altLang="en-US" sz="1400"/>
              <a:t>Small side projects are easily handled, though without new funds ‘Stock’ will run out.</a:t>
            </a:r>
          </a:p>
          <a:p>
            <a:r>
              <a:rPr lang="en-US" altLang="en-US" sz="1600"/>
              <a:t>Most of these materials are rather inexpensive though only come in large quantities, so up front costs can add up—include these in cost estimates</a:t>
            </a:r>
          </a:p>
          <a:p>
            <a:pPr lvl="1"/>
            <a:r>
              <a:rPr lang="en-US" altLang="en-US" sz="1400"/>
              <a:t>Will indicate relative cost (if not actual cost) of materials when discussing a given material class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31748" name="Rectangle 2"/>
          <p:cNvSpPr>
            <a:spLocks noGrp="1" noChangeArrowheads="1"/>
          </p:cNvSpPr>
          <p:nvPr>
            <p:ph type="title"/>
          </p:nvPr>
        </p:nvSpPr>
        <p:spPr/>
        <p:txBody>
          <a:bodyPr/>
          <a:lstStyle/>
          <a:p>
            <a:r>
              <a:rPr lang="en-US" altLang="en-US" sz="2400"/>
              <a:t>An Aside on Airtech…</a:t>
            </a:r>
          </a:p>
        </p:txBody>
      </p:sp>
      <p:sp>
        <p:nvSpPr>
          <p:cNvPr id="31749" name="Rectangle 3"/>
          <p:cNvSpPr>
            <a:spLocks noGrp="1" noChangeArrowheads="1"/>
          </p:cNvSpPr>
          <p:nvPr>
            <p:ph type="body" idx="1"/>
          </p:nvPr>
        </p:nvSpPr>
        <p:spPr>
          <a:xfrm>
            <a:off x="685800" y="1143000"/>
            <a:ext cx="7772400" cy="5029200"/>
          </a:xfrm>
        </p:spPr>
        <p:txBody>
          <a:bodyPr/>
          <a:lstStyle/>
          <a:p>
            <a:pPr>
              <a:lnSpc>
                <a:spcPct val="90000"/>
              </a:lnSpc>
            </a:pPr>
            <a:r>
              <a:rPr lang="en-US" altLang="en-US" sz="1600"/>
              <a:t>Most of us use Airtech because we are familiar with their products</a:t>
            </a:r>
          </a:p>
          <a:p>
            <a:pPr lvl="1">
              <a:lnSpc>
                <a:spcPct val="90000"/>
              </a:lnSpc>
            </a:pPr>
            <a:r>
              <a:rPr lang="en-US" altLang="en-US" sz="1400"/>
              <a:t>They sponsor a lot of student and research projects</a:t>
            </a:r>
          </a:p>
          <a:p>
            <a:pPr lvl="1">
              <a:lnSpc>
                <a:spcPct val="90000"/>
              </a:lnSpc>
            </a:pPr>
            <a:r>
              <a:rPr lang="en-US" altLang="en-US" sz="1400"/>
              <a:t>They really are the industry standard—everyone uses them if not their complete product range</a:t>
            </a:r>
          </a:p>
          <a:p>
            <a:pPr>
              <a:lnSpc>
                <a:spcPct val="90000"/>
              </a:lnSpc>
            </a:pPr>
            <a:r>
              <a:rPr lang="en-US" altLang="en-US" sz="1600"/>
              <a:t>Main advantage of Airtech is they are a one-stop shop—they actually  make or distribute the entire range of products needed in even the most complex bags</a:t>
            </a:r>
          </a:p>
          <a:p>
            <a:pPr>
              <a:lnSpc>
                <a:spcPct val="90000"/>
              </a:lnSpc>
            </a:pPr>
            <a:r>
              <a:rPr lang="en-US" altLang="en-US" sz="1600"/>
              <a:t>Airtech is not the cheapest vendor around…</a:t>
            </a:r>
          </a:p>
          <a:p>
            <a:pPr lvl="1">
              <a:lnSpc>
                <a:spcPct val="90000"/>
              </a:lnSpc>
            </a:pPr>
            <a:r>
              <a:rPr lang="en-US" altLang="en-US" sz="1400"/>
              <a:t>They are actually distributed by J&amp;J paper—all orders go through them</a:t>
            </a:r>
          </a:p>
          <a:p>
            <a:pPr lvl="1">
              <a:lnSpc>
                <a:spcPct val="90000"/>
              </a:lnSpc>
            </a:pPr>
            <a:r>
              <a:rPr lang="en-US" altLang="en-US" sz="1400"/>
              <a:t>Samples can be had from Airtech directly though usually pulled from J&amp;J stock</a:t>
            </a:r>
          </a:p>
          <a:p>
            <a:pPr>
              <a:lnSpc>
                <a:spcPct val="90000"/>
              </a:lnSpc>
            </a:pPr>
            <a:r>
              <a:rPr lang="en-US" altLang="en-US" sz="1600"/>
              <a:t>Other manufacturers do make similar products at reduced prices</a:t>
            </a:r>
          </a:p>
          <a:p>
            <a:pPr lvl="1">
              <a:lnSpc>
                <a:spcPct val="90000"/>
              </a:lnSpc>
            </a:pPr>
            <a:r>
              <a:rPr lang="en-US" altLang="en-US" sz="1400"/>
              <a:t>Can be 20-35% cheaper, but generally this only makes sense to investigate if you’re going to use literally tons of the stuff for a very specific application</a:t>
            </a:r>
          </a:p>
          <a:p>
            <a:pPr lvl="1">
              <a:lnSpc>
                <a:spcPct val="90000"/>
              </a:lnSpc>
            </a:pPr>
            <a:r>
              <a:rPr lang="en-US" altLang="en-US" sz="1400"/>
              <a:t>Airtech products frequently perform better over a broader range which fits our needs better</a:t>
            </a:r>
          </a:p>
          <a:p>
            <a:pPr>
              <a:lnSpc>
                <a:spcPct val="90000"/>
              </a:lnSpc>
            </a:pPr>
            <a:r>
              <a:rPr lang="en-US" altLang="en-US" sz="1600"/>
              <a:t>They also teach Bagging and Tooling techniques (may consider using this in future)</a:t>
            </a:r>
          </a:p>
          <a:p>
            <a:pPr>
              <a:lnSpc>
                <a:spcPct val="90000"/>
              </a:lnSpc>
            </a:pPr>
            <a:r>
              <a:rPr lang="en-US" altLang="en-US" sz="1600"/>
              <a:t>We are small customers though, so response can be somewhat lackluster…</a:t>
            </a:r>
          </a:p>
          <a:p>
            <a:pPr lvl="1">
              <a:lnSpc>
                <a:spcPct val="90000"/>
              </a:lnSpc>
            </a:pPr>
            <a:r>
              <a:rPr lang="en-US" altLang="en-US" sz="1400"/>
              <a:t>This is generally true of almost all large (composites) vendors so not really a specific detraction…</a:t>
            </a:r>
          </a:p>
          <a:p>
            <a:pPr>
              <a:lnSpc>
                <a:spcPct val="90000"/>
              </a:lnSpc>
            </a:pPr>
            <a:endParaRPr lang="en-US" altLang="en-US" sz="16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32772" name="Rectangle 2"/>
          <p:cNvSpPr>
            <a:spLocks noGrp="1" noChangeArrowheads="1"/>
          </p:cNvSpPr>
          <p:nvPr>
            <p:ph type="title"/>
          </p:nvPr>
        </p:nvSpPr>
        <p:spPr/>
        <p:txBody>
          <a:bodyPr/>
          <a:lstStyle/>
          <a:p>
            <a:r>
              <a:rPr lang="en-US" altLang="en-US" sz="2400"/>
              <a:t>Bagging Films</a:t>
            </a:r>
          </a:p>
        </p:txBody>
      </p:sp>
      <p:sp>
        <p:nvSpPr>
          <p:cNvPr id="32773" name="Rectangle 3"/>
          <p:cNvSpPr>
            <a:spLocks noGrp="1" noChangeArrowheads="1"/>
          </p:cNvSpPr>
          <p:nvPr>
            <p:ph type="body" idx="1"/>
          </p:nvPr>
        </p:nvSpPr>
        <p:spPr>
          <a:xfrm>
            <a:off x="685800" y="1143000"/>
            <a:ext cx="7772400" cy="5334000"/>
          </a:xfrm>
        </p:spPr>
        <p:txBody>
          <a:bodyPr/>
          <a:lstStyle/>
          <a:p>
            <a:pPr>
              <a:lnSpc>
                <a:spcPct val="90000"/>
              </a:lnSpc>
            </a:pPr>
            <a:r>
              <a:rPr lang="en-US" altLang="en-US" sz="1600"/>
              <a:t>This is the most widely used material you will acquire—you will use it for everything, thankfully it is rather inexpensive</a:t>
            </a:r>
          </a:p>
          <a:p>
            <a:pPr>
              <a:lnSpc>
                <a:spcPct val="90000"/>
              </a:lnSpc>
            </a:pPr>
            <a:r>
              <a:rPr lang="en-US" altLang="en-US" sz="1600"/>
              <a:t>Most Bagging films used are a modified nylon film—more exotic films are available for higher temperatures</a:t>
            </a:r>
          </a:p>
          <a:p>
            <a:pPr lvl="1">
              <a:lnSpc>
                <a:spcPct val="90000"/>
              </a:lnSpc>
            </a:pPr>
            <a:r>
              <a:rPr lang="en-US" altLang="en-US" sz="1400"/>
              <a:t>The best films are extruded, not cast, and can have elongations as high as 800%</a:t>
            </a:r>
          </a:p>
          <a:p>
            <a:pPr lvl="1">
              <a:lnSpc>
                <a:spcPct val="90000"/>
              </a:lnSpc>
            </a:pPr>
            <a:r>
              <a:rPr lang="en-US" altLang="en-US" sz="1400"/>
              <a:t>Film elongation is an important property—it allows the bag to stretch into potential bridges without breaking</a:t>
            </a:r>
          </a:p>
          <a:p>
            <a:pPr lvl="1">
              <a:lnSpc>
                <a:spcPct val="90000"/>
              </a:lnSpc>
            </a:pPr>
            <a:r>
              <a:rPr lang="en-US" altLang="en-US" sz="1400"/>
              <a:t>One potential downside to nylon films is they become brittle when they dry out</a:t>
            </a:r>
          </a:p>
          <a:p>
            <a:pPr lvl="2">
              <a:lnSpc>
                <a:spcPct val="90000"/>
              </a:lnSpc>
            </a:pPr>
            <a:r>
              <a:rPr lang="en-US" altLang="en-US" sz="1200"/>
              <a:t>This happens in the autoclave/oven</a:t>
            </a:r>
          </a:p>
          <a:p>
            <a:pPr lvl="2">
              <a:lnSpc>
                <a:spcPct val="90000"/>
              </a:lnSpc>
            </a:pPr>
            <a:r>
              <a:rPr lang="en-US" altLang="en-US" sz="1200"/>
              <a:t>It can happen to a roll prior to use, though it can be re-humidified relatively easily</a:t>
            </a:r>
          </a:p>
          <a:p>
            <a:pPr>
              <a:lnSpc>
                <a:spcPct val="90000"/>
              </a:lnSpc>
            </a:pPr>
            <a:r>
              <a:rPr lang="en-US" altLang="en-US" sz="1600"/>
              <a:t>We use Ipplon and Stretchlon exclusively ~$400 for 1000ft  60” roll</a:t>
            </a:r>
          </a:p>
          <a:p>
            <a:pPr lvl="1">
              <a:lnSpc>
                <a:spcPct val="90000"/>
              </a:lnSpc>
            </a:pPr>
            <a:r>
              <a:rPr lang="en-US" altLang="en-US" sz="1400"/>
              <a:t>Ipplon is orange-pinkish, and rather tough—excellent all around bagging film, good for RT and Autoclave use (order lots)</a:t>
            </a:r>
          </a:p>
          <a:p>
            <a:pPr lvl="1">
              <a:lnSpc>
                <a:spcPct val="90000"/>
              </a:lnSpc>
            </a:pPr>
            <a:r>
              <a:rPr lang="en-US" altLang="en-US" sz="1400"/>
              <a:t>Stretchlon is Green, thin, and extremely flexible (800% elongation) however because it is thin, it wrinkles easily, making it harder to seal with.</a:t>
            </a:r>
          </a:p>
          <a:p>
            <a:pPr lvl="2">
              <a:lnSpc>
                <a:spcPct val="90000"/>
              </a:lnSpc>
            </a:pPr>
            <a:r>
              <a:rPr lang="en-US" altLang="en-US" sz="1200"/>
              <a:t>Stretchlon is ~2X as expensive as Ipplon, but you will use less of it</a:t>
            </a:r>
          </a:p>
          <a:p>
            <a:pPr lvl="2">
              <a:lnSpc>
                <a:spcPct val="90000"/>
              </a:lnSpc>
            </a:pPr>
            <a:r>
              <a:rPr lang="en-US" altLang="en-US" sz="1200"/>
              <a:t>Stretchlon does not dry out like Ipplon</a:t>
            </a:r>
          </a:p>
          <a:p>
            <a:pPr lvl="2">
              <a:lnSpc>
                <a:spcPct val="90000"/>
              </a:lnSpc>
            </a:pPr>
            <a:r>
              <a:rPr lang="en-US" altLang="en-US" sz="1200"/>
              <a:t>Not married to Stretchlon—consider others as needs dictate</a:t>
            </a:r>
          </a:p>
          <a:p>
            <a:pPr>
              <a:lnSpc>
                <a:spcPct val="90000"/>
              </a:lnSpc>
            </a:pPr>
            <a:r>
              <a:rPr lang="en-US" altLang="en-US" sz="1600"/>
              <a:t>Biggest consideration is how wide to order material (this holds for all films)</a:t>
            </a:r>
          </a:p>
          <a:p>
            <a:pPr lvl="1">
              <a:lnSpc>
                <a:spcPct val="90000"/>
              </a:lnSpc>
            </a:pPr>
            <a:r>
              <a:rPr lang="en-US" altLang="en-US" sz="1400"/>
              <a:t>Consult catalog for available form factors and widths (tube-form available)</a:t>
            </a:r>
          </a:p>
          <a:p>
            <a:pPr lvl="1">
              <a:lnSpc>
                <a:spcPct val="90000"/>
              </a:lnSpc>
            </a:pPr>
            <a:r>
              <a:rPr lang="en-US" altLang="en-US" sz="1400"/>
              <a:t>Too narrow means more tacky tape and more labor</a:t>
            </a:r>
          </a:p>
          <a:p>
            <a:pPr lvl="1">
              <a:lnSpc>
                <a:spcPct val="90000"/>
              </a:lnSpc>
            </a:pPr>
            <a:r>
              <a:rPr lang="en-US" altLang="en-US" sz="1400"/>
              <a:t>Too wide means harder to handle and more waste for small parts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33796" name="Rectangle 2"/>
          <p:cNvSpPr>
            <a:spLocks noGrp="1" noChangeArrowheads="1"/>
          </p:cNvSpPr>
          <p:nvPr>
            <p:ph type="title"/>
          </p:nvPr>
        </p:nvSpPr>
        <p:spPr/>
        <p:txBody>
          <a:bodyPr/>
          <a:lstStyle/>
          <a:p>
            <a:r>
              <a:rPr lang="en-US" altLang="en-US" sz="2400"/>
              <a:t>Bagging Film Requires Special Handling</a:t>
            </a:r>
          </a:p>
        </p:txBody>
      </p:sp>
      <p:sp>
        <p:nvSpPr>
          <p:cNvPr id="33797" name="Rectangle 3"/>
          <p:cNvSpPr>
            <a:spLocks noGrp="1" noChangeArrowheads="1"/>
          </p:cNvSpPr>
          <p:nvPr>
            <p:ph type="body" idx="1"/>
          </p:nvPr>
        </p:nvSpPr>
        <p:spPr>
          <a:xfrm>
            <a:off x="685800" y="1143000"/>
            <a:ext cx="7772400" cy="5334000"/>
          </a:xfrm>
        </p:spPr>
        <p:txBody>
          <a:bodyPr/>
          <a:lstStyle/>
          <a:p>
            <a:pPr>
              <a:lnSpc>
                <a:spcPct val="80000"/>
              </a:lnSpc>
            </a:pPr>
            <a:r>
              <a:rPr lang="en-US" altLang="en-US" sz="1600"/>
              <a:t>While ubiquitous and useful, bagging film is sensitive</a:t>
            </a:r>
          </a:p>
          <a:p>
            <a:pPr lvl="1">
              <a:lnSpc>
                <a:spcPct val="80000"/>
              </a:lnSpc>
            </a:pPr>
            <a:r>
              <a:rPr lang="en-US" altLang="en-US" sz="1400"/>
              <a:t>Keep it clean—debris is an enemy, and static makes it stick</a:t>
            </a:r>
          </a:p>
          <a:p>
            <a:pPr lvl="1">
              <a:lnSpc>
                <a:spcPct val="80000"/>
              </a:lnSpc>
            </a:pPr>
            <a:r>
              <a:rPr lang="en-US" altLang="en-US" sz="1400"/>
              <a:t>You may need to discard outer layers either due to debris damage or dry-out</a:t>
            </a:r>
          </a:p>
          <a:p>
            <a:pPr>
              <a:lnSpc>
                <a:spcPct val="80000"/>
              </a:lnSpc>
            </a:pPr>
            <a:r>
              <a:rPr lang="en-US" altLang="en-US" sz="1600"/>
              <a:t>Special attention should be paid to handling the film if its intended use is a vacuum bag—it is a seal and pinholes are hard to find</a:t>
            </a:r>
          </a:p>
          <a:p>
            <a:pPr lvl="1">
              <a:lnSpc>
                <a:spcPct val="80000"/>
              </a:lnSpc>
            </a:pPr>
            <a:r>
              <a:rPr lang="en-US" altLang="en-US" sz="1400"/>
              <a:t>Never lay roll on surface—rolls are heavy, and small debris will punch holes through several layers on the roll</a:t>
            </a:r>
          </a:p>
          <a:p>
            <a:pPr lvl="1">
              <a:lnSpc>
                <a:spcPct val="80000"/>
              </a:lnSpc>
            </a:pPr>
            <a:r>
              <a:rPr lang="en-US" altLang="en-US" sz="1400"/>
              <a:t>Always wipe down surfaces you plan to cut bags out on to remove potential debris (a clean working environment helps loads)</a:t>
            </a:r>
          </a:p>
          <a:p>
            <a:pPr lvl="1">
              <a:lnSpc>
                <a:spcPct val="80000"/>
              </a:lnSpc>
            </a:pPr>
            <a:r>
              <a:rPr lang="en-US" altLang="en-US" sz="1400"/>
              <a:t>Use Roll dispenser to store open rolls, and dispense material from—we have one with several available positions—covered for cleanliness</a:t>
            </a:r>
          </a:p>
          <a:p>
            <a:pPr lvl="1">
              <a:lnSpc>
                <a:spcPct val="80000"/>
              </a:lnSpc>
            </a:pPr>
            <a:r>
              <a:rPr lang="en-US" altLang="en-US" sz="1400"/>
              <a:t>If a specific bag is pre-cut, best way to store is rolled—folding with any dry-out may induce failure (of course do not store roll laying on film)</a:t>
            </a:r>
          </a:p>
          <a:p>
            <a:pPr>
              <a:lnSpc>
                <a:spcPct val="80000"/>
              </a:lnSpc>
            </a:pPr>
            <a:r>
              <a:rPr lang="en-US" altLang="en-US" sz="1600"/>
              <a:t>During bagging (attaching probes, tacky tape, etc.) maintain same cleanliness, and avoid dinging bag with probes, tools etc—use only smooth tools or fingers to handle bag</a:t>
            </a:r>
          </a:p>
          <a:p>
            <a:pPr>
              <a:lnSpc>
                <a:spcPct val="80000"/>
              </a:lnSpc>
            </a:pPr>
            <a:r>
              <a:rPr lang="en-US" altLang="en-US" sz="1600"/>
              <a:t>Film *is* tough, but best to be cautious—it sucks to have to replace a bag during suck-down because of pinholes…</a:t>
            </a:r>
          </a:p>
          <a:p>
            <a:pPr>
              <a:lnSpc>
                <a:spcPct val="80000"/>
              </a:lnSpc>
            </a:pPr>
            <a:r>
              <a:rPr lang="en-US" altLang="en-US" sz="1600"/>
              <a:t>Of course one can be less anal when using film for purposes other than sealing</a:t>
            </a:r>
          </a:p>
          <a:p>
            <a:pPr lvl="1">
              <a:lnSpc>
                <a:spcPct val="80000"/>
              </a:lnSpc>
            </a:pPr>
            <a:r>
              <a:rPr lang="en-US" altLang="en-US" sz="1400"/>
              <a:t>Bag film is a nice transfer media—used as an aid in lamination to bring big plies to the tool, or wet-out large wet layup plies on (and transfer)</a:t>
            </a:r>
          </a:p>
          <a:p>
            <a:pPr lvl="1">
              <a:lnSpc>
                <a:spcPct val="80000"/>
              </a:lnSpc>
            </a:pPr>
            <a:r>
              <a:rPr lang="en-US" altLang="en-US" sz="1400"/>
              <a:t>It can be used as a dust cover for parts during lamination</a:t>
            </a:r>
          </a:p>
          <a:p>
            <a:pPr lvl="1">
              <a:lnSpc>
                <a:spcPct val="80000"/>
              </a:lnSpc>
            </a:pPr>
            <a:r>
              <a:rPr lang="en-US" altLang="en-US" sz="1400"/>
              <a:t>Uses limited to imagination-remember other than paper, it’s your cheapest expendable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7172" name="Rectangle 2"/>
          <p:cNvSpPr>
            <a:spLocks noGrp="1" noChangeArrowheads="1"/>
          </p:cNvSpPr>
          <p:nvPr>
            <p:ph type="title"/>
          </p:nvPr>
        </p:nvSpPr>
        <p:spPr/>
        <p:txBody>
          <a:bodyPr/>
          <a:lstStyle/>
          <a:p>
            <a:r>
              <a:rPr lang="en-US" altLang="en-US" sz="2400"/>
              <a:t>Scope of presentation</a:t>
            </a:r>
          </a:p>
        </p:txBody>
      </p:sp>
      <p:sp>
        <p:nvSpPr>
          <p:cNvPr id="7173" name="Rectangle 3"/>
          <p:cNvSpPr>
            <a:spLocks noGrp="1" noChangeArrowheads="1"/>
          </p:cNvSpPr>
          <p:nvPr>
            <p:ph type="body" idx="1"/>
          </p:nvPr>
        </p:nvSpPr>
        <p:spPr>
          <a:xfrm>
            <a:off x="685800" y="914400"/>
            <a:ext cx="7772400" cy="5410200"/>
          </a:xfrm>
        </p:spPr>
        <p:txBody>
          <a:bodyPr/>
          <a:lstStyle/>
          <a:p>
            <a:r>
              <a:rPr lang="en-US" altLang="en-US" dirty="0"/>
              <a:t>Each of the stages of manufacture have some inter-relation and affect the overall product as deviations from ideal</a:t>
            </a:r>
          </a:p>
          <a:p>
            <a:r>
              <a:rPr lang="en-US" altLang="en-US" dirty="0"/>
              <a:t>Understanding these deviations allows you to modify the design, tool and processes to best achieve intent</a:t>
            </a:r>
          </a:p>
          <a:p>
            <a:pPr lvl="1"/>
            <a:r>
              <a:rPr lang="en-US" altLang="en-US" dirty="0"/>
              <a:t>Part and Process Design together are best viewed holistically </a:t>
            </a:r>
          </a:p>
          <a:p>
            <a:r>
              <a:rPr lang="en-US" altLang="en-US" dirty="0"/>
              <a:t>This presentation will walk through the manufacture of generalized parts with several examples in an attempt to capture some of these interactions</a:t>
            </a:r>
          </a:p>
          <a:p>
            <a:r>
              <a:rPr lang="en-US" altLang="en-US" dirty="0"/>
              <a:t>I will focus the discussion to parts fabricated with Pre-impregnated fibers, hand lay-up, and elevated temperature cure as these are the most typical made here</a:t>
            </a:r>
          </a:p>
          <a:p>
            <a:pPr lvl="1"/>
            <a:r>
              <a:rPr lang="en-US" altLang="en-US" dirty="0"/>
              <a:t>Room Temp cure is usually associated with ‘wet lay-up’  and has been done in the past here—many of you will already be familiar with this process. </a:t>
            </a:r>
          </a:p>
          <a:p>
            <a:r>
              <a:rPr lang="en-US" altLang="en-US" dirty="0"/>
              <a:t>Of course, design of the laminate can have some peculiar ramifications to the manufacturing process</a:t>
            </a:r>
          </a:p>
          <a:p>
            <a:pPr lvl="1"/>
            <a:r>
              <a:rPr lang="en-US" altLang="en-US" dirty="0"/>
              <a:t>I will start with an overview of design, but only after a description of the overall fabrication cycle and problems to look out for during the rest of the presentation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34820" name="Rectangle 2"/>
          <p:cNvSpPr>
            <a:spLocks noGrp="1" noChangeArrowheads="1"/>
          </p:cNvSpPr>
          <p:nvPr>
            <p:ph type="title"/>
          </p:nvPr>
        </p:nvSpPr>
        <p:spPr/>
        <p:txBody>
          <a:bodyPr/>
          <a:lstStyle/>
          <a:p>
            <a:r>
              <a:rPr lang="en-US" altLang="en-US" sz="2400"/>
              <a:t>Bag Sealant Tape AKA </a:t>
            </a:r>
            <a:r>
              <a:rPr lang="en-US" altLang="en-US" sz="2400" u="sng"/>
              <a:t>Tacky Tape</a:t>
            </a:r>
          </a:p>
        </p:txBody>
      </p:sp>
      <p:sp>
        <p:nvSpPr>
          <p:cNvPr id="34821" name="Rectangle 3"/>
          <p:cNvSpPr>
            <a:spLocks noGrp="1" noChangeArrowheads="1"/>
          </p:cNvSpPr>
          <p:nvPr>
            <p:ph type="body" idx="1"/>
          </p:nvPr>
        </p:nvSpPr>
        <p:spPr>
          <a:xfrm>
            <a:off x="685800" y="1143000"/>
            <a:ext cx="7772400" cy="5486400"/>
          </a:xfrm>
        </p:spPr>
        <p:txBody>
          <a:bodyPr/>
          <a:lstStyle/>
          <a:p>
            <a:pPr>
              <a:lnSpc>
                <a:spcPct val="80000"/>
              </a:lnSpc>
            </a:pPr>
            <a:r>
              <a:rPr lang="en-US" altLang="en-US" sz="1200"/>
              <a:t>Other than Bagging Film, this is the most used material in a bag</a:t>
            </a:r>
          </a:p>
          <a:p>
            <a:pPr>
              <a:lnSpc>
                <a:spcPct val="80000"/>
              </a:lnSpc>
            </a:pPr>
            <a:r>
              <a:rPr lang="en-US" altLang="en-US" sz="1200"/>
              <a:t>It has only one purpose—to seal the bag to the tool, itself, and any bag penetration, actually anything it touches…</a:t>
            </a:r>
          </a:p>
          <a:p>
            <a:pPr>
              <a:lnSpc>
                <a:spcPct val="80000"/>
              </a:lnSpc>
            </a:pPr>
            <a:r>
              <a:rPr lang="en-US" altLang="en-US" sz="1200"/>
              <a:t>As with Bagging films, there are an overwhelming number of products to select from</a:t>
            </a:r>
          </a:p>
          <a:p>
            <a:pPr lvl="1">
              <a:lnSpc>
                <a:spcPct val="80000"/>
              </a:lnSpc>
            </a:pPr>
            <a:r>
              <a:rPr lang="en-US" altLang="en-US" sz="1000"/>
              <a:t>Important parameters are temperature dependant—these are essentially uncured rubbers, so temperature rating at temperature is an important aspect of selection</a:t>
            </a:r>
          </a:p>
          <a:p>
            <a:pPr>
              <a:lnSpc>
                <a:spcPct val="80000"/>
              </a:lnSpc>
            </a:pPr>
            <a:r>
              <a:rPr lang="en-US" altLang="en-US" sz="1200"/>
              <a:t>The MOST common bag failure during cure is caused by creep and flow of Tacky Tape—proper choice and application is a key contributor to successful part processing!</a:t>
            </a:r>
          </a:p>
          <a:p>
            <a:pPr lvl="1">
              <a:lnSpc>
                <a:spcPct val="80000"/>
              </a:lnSpc>
            </a:pPr>
            <a:r>
              <a:rPr lang="en-US" altLang="en-US" sz="1000"/>
              <a:t>Autoclave cure accentuates this problem due to increased driving pressures</a:t>
            </a:r>
          </a:p>
          <a:p>
            <a:pPr lvl="1">
              <a:lnSpc>
                <a:spcPct val="80000"/>
              </a:lnSpc>
            </a:pPr>
            <a:r>
              <a:rPr lang="en-US" altLang="en-US" sz="1000"/>
              <a:t>Selection isn’t as critical as it seems (assuming within temp rating)—techniques dominate over material selection</a:t>
            </a:r>
          </a:p>
          <a:p>
            <a:pPr>
              <a:lnSpc>
                <a:spcPct val="80000"/>
              </a:lnSpc>
            </a:pPr>
            <a:r>
              <a:rPr lang="en-US" altLang="en-US" sz="1200"/>
              <a:t>Proper use and selection of Tacky Tape is important, but:</a:t>
            </a:r>
          </a:p>
          <a:p>
            <a:pPr lvl="1">
              <a:lnSpc>
                <a:spcPct val="80000"/>
              </a:lnSpc>
            </a:pPr>
            <a:r>
              <a:rPr lang="en-US" altLang="en-US" sz="1000"/>
              <a:t>Tensile forces from the bag and overt pressure from Autoclave during cure dominate this problem</a:t>
            </a:r>
          </a:p>
          <a:p>
            <a:pPr lvl="1">
              <a:lnSpc>
                <a:spcPct val="80000"/>
              </a:lnSpc>
            </a:pPr>
            <a:r>
              <a:rPr lang="en-US" altLang="en-US" sz="1000"/>
              <a:t>Auxilliary support of these tensile and pressure loads, and proper bag technique can make almost any tacky tape work—even in an Autoclave cure cycle</a:t>
            </a:r>
          </a:p>
          <a:p>
            <a:pPr lvl="1">
              <a:lnSpc>
                <a:spcPct val="80000"/>
              </a:lnSpc>
            </a:pPr>
            <a:r>
              <a:rPr lang="en-US" altLang="en-US" sz="1000"/>
              <a:t>Taping (not tacky tape—film backed tapes) can help to reduce pressure and tensile loads on tacky tape</a:t>
            </a:r>
          </a:p>
          <a:p>
            <a:pPr>
              <a:lnSpc>
                <a:spcPct val="80000"/>
              </a:lnSpc>
            </a:pPr>
            <a:r>
              <a:rPr lang="en-US" altLang="en-US" sz="1200"/>
              <a:t>Still, there are some considerations when selecting tapes, and generally we keep two types around</a:t>
            </a:r>
          </a:p>
          <a:p>
            <a:pPr>
              <a:lnSpc>
                <a:spcPct val="80000"/>
              </a:lnSpc>
            </a:pPr>
            <a:r>
              <a:rPr lang="en-US" altLang="en-US" sz="1200"/>
              <a:t>There are two classes—so called ‘De-Bulk’ tapes and Elevated Temp tapes</a:t>
            </a:r>
          </a:p>
          <a:p>
            <a:pPr lvl="1">
              <a:lnSpc>
                <a:spcPct val="80000"/>
              </a:lnSpc>
            </a:pPr>
            <a:r>
              <a:rPr lang="en-US" altLang="en-US" sz="1000"/>
              <a:t>De-bulk is an intermediate compaction—part way through lamination—generally not for resin control, but as a lamination aid, to promote tacking (sometimes for thick laminates intermediate debulks actually are used to remove some resin…)</a:t>
            </a:r>
          </a:p>
          <a:p>
            <a:pPr lvl="1">
              <a:lnSpc>
                <a:spcPct val="80000"/>
              </a:lnSpc>
            </a:pPr>
            <a:r>
              <a:rPr lang="en-US" altLang="en-US" sz="1000"/>
              <a:t>Debulk tapes are meant to be ‘re-used’ meaning that the bag film is easily removed at RT or moderate Temp—the tape staying in place or replaced for later debulk cycles—usually the tape is replaced—key is re-use of bag film construct which can be hard to make…</a:t>
            </a:r>
          </a:p>
          <a:p>
            <a:pPr lvl="1">
              <a:lnSpc>
                <a:spcPct val="80000"/>
              </a:lnSpc>
            </a:pPr>
            <a:r>
              <a:rPr lang="en-US" altLang="en-US" sz="1000"/>
              <a:t>Debulk tape is the cheapest—we use ‘General Sealants G95’</a:t>
            </a:r>
          </a:p>
          <a:p>
            <a:pPr lvl="1">
              <a:lnSpc>
                <a:spcPct val="80000"/>
              </a:lnSpc>
            </a:pPr>
            <a:r>
              <a:rPr lang="en-US" altLang="en-US" sz="1000"/>
              <a:t>Note that this tape *is* capable of elevated temp cures, but is less functional than high temp tapes</a:t>
            </a:r>
          </a:p>
          <a:p>
            <a:pPr>
              <a:lnSpc>
                <a:spcPct val="80000"/>
              </a:lnSpc>
            </a:pPr>
            <a:r>
              <a:rPr lang="en-US" altLang="en-US" sz="1200"/>
              <a:t>Elevated Temp Tapes are extremely tacky at RT—Bag is usually destroyed in removal</a:t>
            </a:r>
          </a:p>
          <a:p>
            <a:pPr lvl="1">
              <a:lnSpc>
                <a:spcPct val="80000"/>
              </a:lnSpc>
            </a:pPr>
            <a:r>
              <a:rPr lang="en-US" altLang="en-US" sz="1000"/>
              <a:t>These tapes have higher strength and limited flow characteristics during cure</a:t>
            </a:r>
          </a:p>
          <a:p>
            <a:pPr lvl="1">
              <a:lnSpc>
                <a:spcPct val="80000"/>
              </a:lnSpc>
            </a:pPr>
            <a:r>
              <a:rPr lang="en-US" altLang="en-US" sz="1000"/>
              <a:t>They are harder to work with—when the bag (or anything) touches them—they STICK! (imagine that)</a:t>
            </a:r>
          </a:p>
          <a:p>
            <a:pPr lvl="1">
              <a:lnSpc>
                <a:spcPct val="80000"/>
              </a:lnSpc>
            </a:pPr>
            <a:r>
              <a:rPr lang="en-US" altLang="en-US" sz="1000"/>
              <a:t>They do however release extremely well from the tool surface *after* cure—they cross-link during cure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35844" name="Rectangle 2"/>
          <p:cNvSpPr>
            <a:spLocks noGrp="1" noChangeArrowheads="1"/>
          </p:cNvSpPr>
          <p:nvPr>
            <p:ph type="title"/>
          </p:nvPr>
        </p:nvSpPr>
        <p:spPr/>
        <p:txBody>
          <a:bodyPr/>
          <a:lstStyle/>
          <a:p>
            <a:r>
              <a:rPr lang="en-US" altLang="en-US" sz="2400"/>
              <a:t>Part Compaction *is* Resin Control</a:t>
            </a:r>
          </a:p>
        </p:txBody>
      </p:sp>
      <p:sp>
        <p:nvSpPr>
          <p:cNvPr id="35845" name="Rectangle 3"/>
          <p:cNvSpPr>
            <a:spLocks noGrp="1" noChangeArrowheads="1"/>
          </p:cNvSpPr>
          <p:nvPr>
            <p:ph type="body" idx="1"/>
          </p:nvPr>
        </p:nvSpPr>
        <p:spPr>
          <a:xfrm>
            <a:off x="685800" y="1219200"/>
            <a:ext cx="7772400" cy="5181600"/>
          </a:xfrm>
        </p:spPr>
        <p:txBody>
          <a:bodyPr/>
          <a:lstStyle/>
          <a:p>
            <a:pPr>
              <a:lnSpc>
                <a:spcPct val="80000"/>
              </a:lnSpc>
            </a:pPr>
            <a:r>
              <a:rPr lang="en-US" altLang="en-US" sz="1400"/>
              <a:t>Resin Control assures that both the resin is evenly distributed, and that the appropriate volume fraction is achieved in the part—resin goes where you force it!</a:t>
            </a:r>
          </a:p>
          <a:p>
            <a:pPr>
              <a:lnSpc>
                <a:spcPct val="80000"/>
              </a:lnSpc>
            </a:pPr>
            <a:r>
              <a:rPr lang="en-US" altLang="en-US" sz="1400"/>
              <a:t>Compaction forces accomplish two things</a:t>
            </a:r>
          </a:p>
          <a:p>
            <a:pPr lvl="1">
              <a:lnSpc>
                <a:spcPct val="80000"/>
              </a:lnSpc>
            </a:pPr>
            <a:r>
              <a:rPr lang="en-US" altLang="en-US" sz="1200"/>
              <a:t>Force plies together and press out or reduce void fraction</a:t>
            </a:r>
          </a:p>
          <a:p>
            <a:pPr lvl="1">
              <a:lnSpc>
                <a:spcPct val="80000"/>
              </a:lnSpc>
            </a:pPr>
            <a:r>
              <a:rPr lang="en-US" altLang="en-US" sz="1200"/>
              <a:t>Provides driving forces for Resin Control</a:t>
            </a:r>
          </a:p>
          <a:p>
            <a:pPr>
              <a:lnSpc>
                <a:spcPct val="80000"/>
              </a:lnSpc>
            </a:pPr>
            <a:r>
              <a:rPr lang="en-US" altLang="en-US" sz="1400"/>
              <a:t>The Bag should be considered an integral part of the tooling, though it is usually expendable…</a:t>
            </a:r>
          </a:p>
          <a:p>
            <a:pPr lvl="1">
              <a:lnSpc>
                <a:spcPct val="80000"/>
              </a:lnSpc>
            </a:pPr>
            <a:r>
              <a:rPr lang="en-US" altLang="en-US" sz="1200"/>
              <a:t>Sharp edges, or bridging across pockets or tight radii can lead to bag rupture or reduced compaction forces</a:t>
            </a:r>
          </a:p>
          <a:p>
            <a:pPr lvl="1">
              <a:lnSpc>
                <a:spcPct val="80000"/>
              </a:lnSpc>
            </a:pPr>
            <a:r>
              <a:rPr lang="en-US" altLang="en-US" sz="1200"/>
              <a:t>Limitations on bagging materials can and should affect choices made during tool design—it is good to consider bagging when designing a tool</a:t>
            </a:r>
          </a:p>
          <a:p>
            <a:pPr lvl="1">
              <a:lnSpc>
                <a:spcPct val="80000"/>
              </a:lnSpc>
            </a:pPr>
            <a:r>
              <a:rPr lang="en-US" altLang="en-US" sz="1200"/>
              <a:t>Special materials, or even tooling, needs to be incorporated into bag/tool to alleviate these problems</a:t>
            </a:r>
          </a:p>
          <a:p>
            <a:pPr lvl="1">
              <a:lnSpc>
                <a:spcPct val="80000"/>
              </a:lnSpc>
            </a:pPr>
            <a:r>
              <a:rPr lang="en-US" altLang="en-US" sz="1200"/>
              <a:t>Some parts with extreme geometries use semi-rigid bags, or tooling incorporated into the bag, blurring the distinction between ‘Bag’ and Tool…</a:t>
            </a:r>
          </a:p>
          <a:p>
            <a:pPr>
              <a:lnSpc>
                <a:spcPct val="80000"/>
              </a:lnSpc>
            </a:pPr>
            <a:r>
              <a:rPr lang="en-US" altLang="en-US" sz="1400"/>
              <a:t>Application of Bag to tool requires certain features to be added to tool</a:t>
            </a:r>
          </a:p>
          <a:p>
            <a:pPr lvl="1">
              <a:lnSpc>
                <a:spcPct val="80000"/>
              </a:lnSpc>
            </a:pPr>
            <a:r>
              <a:rPr lang="en-US" altLang="en-US" sz="1200"/>
              <a:t>Space for ‘tacky tape,’ Resin Dam, Bleeder and Breather is required</a:t>
            </a:r>
          </a:p>
          <a:p>
            <a:pPr lvl="1">
              <a:lnSpc>
                <a:spcPct val="80000"/>
              </a:lnSpc>
            </a:pPr>
            <a:r>
              <a:rPr lang="en-US" altLang="en-US" sz="1200"/>
              <a:t>Vacuum probe locations need to be considered, both QTY and location</a:t>
            </a:r>
          </a:p>
          <a:p>
            <a:pPr lvl="1">
              <a:lnSpc>
                <a:spcPct val="80000"/>
              </a:lnSpc>
            </a:pPr>
            <a:r>
              <a:rPr lang="en-US" altLang="en-US" sz="1200"/>
              <a:t>Thermal sensors (usually thermocouples) frequently need to be placed next to the part, requiring provision for bag-penetration, sometimes special tool features</a:t>
            </a:r>
          </a:p>
          <a:p>
            <a:pPr>
              <a:lnSpc>
                <a:spcPct val="80000"/>
              </a:lnSpc>
            </a:pPr>
            <a:r>
              <a:rPr lang="en-US" altLang="en-US" sz="1400"/>
              <a:t>Re-usable bags should be considered for large part runs</a:t>
            </a:r>
          </a:p>
          <a:p>
            <a:pPr lvl="1">
              <a:lnSpc>
                <a:spcPct val="80000"/>
              </a:lnSpc>
            </a:pPr>
            <a:r>
              <a:rPr lang="en-US" altLang="en-US" sz="1200"/>
              <a:t>Seal features need to be incorporated into tool</a:t>
            </a:r>
          </a:p>
          <a:p>
            <a:pPr lvl="1">
              <a:lnSpc>
                <a:spcPct val="80000"/>
              </a:lnSpc>
            </a:pPr>
            <a:r>
              <a:rPr lang="en-US" altLang="en-US" sz="1200"/>
              <a:t>Significant amount of labor is spent bagging a part—frequently as much as laminating</a:t>
            </a:r>
          </a:p>
          <a:p>
            <a:pPr lvl="1">
              <a:lnSpc>
                <a:spcPct val="80000"/>
              </a:lnSpc>
            </a:pPr>
            <a:r>
              <a:rPr lang="en-US" altLang="en-US" sz="1200"/>
              <a:t>Added cost of ‘Bag’ offset by reduced labor (obviously requires cost benefit analysis)</a:t>
            </a:r>
          </a:p>
          <a:p>
            <a:pPr>
              <a:lnSpc>
                <a:spcPct val="80000"/>
              </a:lnSpc>
            </a:pPr>
            <a:r>
              <a:rPr lang="en-US" altLang="en-US" sz="1400"/>
              <a:t>Resin control methods interact with material order</a:t>
            </a:r>
          </a:p>
          <a:p>
            <a:pPr lvl="1">
              <a:lnSpc>
                <a:spcPct val="80000"/>
              </a:lnSpc>
            </a:pPr>
            <a:r>
              <a:rPr lang="en-US" altLang="en-US" sz="1200"/>
              <a:t>Material can be ordered ‘Net-Resin’ or ‘Resin-Rich’ affecting Resin Control Requirements </a:t>
            </a:r>
          </a:p>
          <a:p>
            <a:pPr lvl="1">
              <a:lnSpc>
                <a:spcPct val="80000"/>
              </a:lnSpc>
            </a:pPr>
            <a:r>
              <a:rPr lang="en-US" altLang="en-US" sz="1200"/>
              <a:t>Also has ramifications for lamination (differing resin content in pre-pregs affect drape and tack)</a:t>
            </a:r>
          </a:p>
          <a:p>
            <a:pPr lvl="1">
              <a:lnSpc>
                <a:spcPct val="80000"/>
              </a:lnSpc>
            </a:pPr>
            <a:r>
              <a:rPr lang="en-US" altLang="en-US" sz="1200"/>
              <a:t>Wet lay-ups by their nature are extremely resin rich requiring different bag materials for resin control</a:t>
            </a:r>
          </a:p>
          <a:p>
            <a:pPr lvl="1">
              <a:lnSpc>
                <a:spcPct val="80000"/>
              </a:lnSpc>
            </a:pPr>
            <a:r>
              <a:rPr lang="en-US" altLang="en-US" sz="1200"/>
              <a:t>More on this as we go</a:t>
            </a:r>
          </a:p>
          <a:p>
            <a:pPr>
              <a:lnSpc>
                <a:spcPct val="80000"/>
              </a:lnSpc>
            </a:pPr>
            <a:endParaRPr lang="en-US" altLang="en-US" sz="14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36868" name="Rectangle 2"/>
          <p:cNvSpPr>
            <a:spLocks noGrp="1" noChangeArrowheads="1"/>
          </p:cNvSpPr>
          <p:nvPr>
            <p:ph type="title"/>
          </p:nvPr>
        </p:nvSpPr>
        <p:spPr/>
        <p:txBody>
          <a:bodyPr/>
          <a:lstStyle/>
          <a:p>
            <a:r>
              <a:rPr lang="en-US" altLang="en-US" sz="2400"/>
              <a:t>Resin Control Method Depends on Amount of Resin</a:t>
            </a:r>
          </a:p>
        </p:txBody>
      </p:sp>
      <p:sp>
        <p:nvSpPr>
          <p:cNvPr id="36869" name="Rectangle 3"/>
          <p:cNvSpPr>
            <a:spLocks noGrp="1" noChangeArrowheads="1"/>
          </p:cNvSpPr>
          <p:nvPr>
            <p:ph type="body" idx="1"/>
          </p:nvPr>
        </p:nvSpPr>
        <p:spPr>
          <a:xfrm>
            <a:off x="685800" y="1219200"/>
            <a:ext cx="7772400" cy="5029200"/>
          </a:xfrm>
        </p:spPr>
        <p:txBody>
          <a:bodyPr/>
          <a:lstStyle/>
          <a:p>
            <a:pPr>
              <a:lnSpc>
                <a:spcPct val="80000"/>
              </a:lnSpc>
            </a:pPr>
            <a:r>
              <a:rPr lang="en-US" altLang="en-US" sz="1400"/>
              <a:t>Removing liquid spilled on a carpet is an excellent analog for this process</a:t>
            </a:r>
          </a:p>
          <a:p>
            <a:pPr lvl="1">
              <a:lnSpc>
                <a:spcPct val="80000"/>
              </a:lnSpc>
            </a:pPr>
            <a:r>
              <a:rPr lang="en-US" altLang="en-US" sz="1200"/>
              <a:t>Laying a certain thickness of paper towels on the spill does nothing until you ‘Compact’ it into the spill</a:t>
            </a:r>
          </a:p>
          <a:p>
            <a:pPr lvl="1">
              <a:lnSpc>
                <a:spcPct val="80000"/>
              </a:lnSpc>
            </a:pPr>
            <a:r>
              <a:rPr lang="en-US" altLang="en-US" sz="1200"/>
              <a:t>While silly here, knowing the thickness of toweling, and it’s absorbency, you can actually calculate how much liquid was extracted, assuming you saturated the toweling</a:t>
            </a:r>
          </a:p>
          <a:p>
            <a:pPr lvl="1">
              <a:lnSpc>
                <a:spcPct val="80000"/>
              </a:lnSpc>
            </a:pPr>
            <a:r>
              <a:rPr lang="en-US" altLang="en-US" sz="1200"/>
              <a:t>This is exactly the method used to extract a known volume of resin from a laminate</a:t>
            </a:r>
          </a:p>
          <a:p>
            <a:pPr>
              <a:lnSpc>
                <a:spcPct val="80000"/>
              </a:lnSpc>
            </a:pPr>
            <a:r>
              <a:rPr lang="en-US" altLang="en-US" sz="1400"/>
              <a:t>Think of Resin Content Control as a controlled blotting process</a:t>
            </a:r>
          </a:p>
          <a:p>
            <a:pPr>
              <a:lnSpc>
                <a:spcPct val="80000"/>
              </a:lnSpc>
            </a:pPr>
            <a:r>
              <a:rPr lang="en-US" altLang="en-US" sz="1400"/>
              <a:t>Resin Content is controlled by extraction of a specific volume of Resin—usually over the area, sometimes by edge bleeding</a:t>
            </a:r>
          </a:p>
          <a:p>
            <a:pPr>
              <a:lnSpc>
                <a:spcPct val="80000"/>
              </a:lnSpc>
            </a:pPr>
            <a:r>
              <a:rPr lang="en-US" altLang="en-US" sz="1400"/>
              <a:t>Blotter materials are called ‘Bleeder Plies’ and come in various thicknesses and properties</a:t>
            </a:r>
          </a:p>
          <a:p>
            <a:pPr lvl="1">
              <a:lnSpc>
                <a:spcPct val="80000"/>
              </a:lnSpc>
            </a:pPr>
            <a:r>
              <a:rPr lang="en-US" altLang="en-US" sz="1200"/>
              <a:t>They extract a re-producible volume per unit area</a:t>
            </a:r>
          </a:p>
          <a:p>
            <a:pPr lvl="1">
              <a:lnSpc>
                <a:spcPct val="80000"/>
              </a:lnSpc>
            </a:pPr>
            <a:r>
              <a:rPr lang="en-US" altLang="en-US" sz="1200"/>
              <a:t>Because they come in a finite number of thicknesses, accuracy for thin parts, where only 1 ply of the thinnest bleader material can be used, can become an issue…</a:t>
            </a:r>
          </a:p>
          <a:p>
            <a:pPr>
              <a:lnSpc>
                <a:spcPct val="80000"/>
              </a:lnSpc>
            </a:pPr>
            <a:r>
              <a:rPr lang="en-US" altLang="en-US" sz="1400"/>
              <a:t>Target Volume fraction depends on accuracy of Bleed process</a:t>
            </a:r>
          </a:p>
          <a:p>
            <a:pPr lvl="1">
              <a:lnSpc>
                <a:spcPct val="80000"/>
              </a:lnSpc>
            </a:pPr>
            <a:r>
              <a:rPr lang="en-US" altLang="en-US" sz="1200"/>
              <a:t>Thin parts have very small volumes to extract, so accuracy usually dictates Net Resin System and minimal extraction.</a:t>
            </a:r>
          </a:p>
          <a:p>
            <a:pPr lvl="1">
              <a:lnSpc>
                <a:spcPct val="80000"/>
              </a:lnSpc>
            </a:pPr>
            <a:r>
              <a:rPr lang="en-US" altLang="en-US" sz="1200"/>
              <a:t>Thicker laminates have larger volumes and a Bleed system can be more accurate way to achieve desired resin content</a:t>
            </a:r>
          </a:p>
          <a:p>
            <a:pPr>
              <a:lnSpc>
                <a:spcPct val="80000"/>
              </a:lnSpc>
            </a:pPr>
            <a:r>
              <a:rPr lang="en-US" altLang="en-US" sz="1400"/>
              <a:t>In ordering a pre-preg, you specify the volume/mass fraction of resin</a:t>
            </a:r>
          </a:p>
          <a:p>
            <a:pPr lvl="1">
              <a:lnSpc>
                <a:spcPct val="80000"/>
              </a:lnSpc>
            </a:pPr>
            <a:r>
              <a:rPr lang="en-US" altLang="en-US" sz="1200"/>
              <a:t>This is always a little ‘rich’ as some resin is always lost during lamination from transfer or bleeding</a:t>
            </a:r>
          </a:p>
          <a:p>
            <a:pPr lvl="1">
              <a:lnSpc>
                <a:spcPct val="80000"/>
              </a:lnSpc>
            </a:pPr>
            <a:r>
              <a:rPr lang="en-US" altLang="en-US" sz="1200"/>
              <a:t>How rich to go is the usual conundrum—usually for thin laminates you’ll want ‘Net Resin’ which is ~2-5% rich (~55% volume fraction)</a:t>
            </a:r>
          </a:p>
          <a:p>
            <a:pPr lvl="1">
              <a:lnSpc>
                <a:spcPct val="80000"/>
              </a:lnSpc>
            </a:pPr>
            <a:r>
              <a:rPr lang="en-US" altLang="en-US" sz="1200"/>
              <a:t>Resin Rich (50% or higher) is usually specified for ‘Appearance Parts’ or thicker laminates where volumetric flow is larger or a resin rich finish is desirable</a:t>
            </a:r>
          </a:p>
          <a:p>
            <a:pPr lvl="1">
              <a:lnSpc>
                <a:spcPct val="80000"/>
              </a:lnSpc>
            </a:pPr>
            <a:r>
              <a:rPr lang="en-US" altLang="en-US" sz="1200"/>
              <a:t>Of course target Volume fraction is a primary design variable, and is usually decided based on intended application</a:t>
            </a:r>
          </a:p>
          <a:p>
            <a:pPr>
              <a:lnSpc>
                <a:spcPct val="80000"/>
              </a:lnSpc>
            </a:pPr>
            <a:r>
              <a:rPr lang="en-US" altLang="en-US" sz="1400"/>
              <a:t>Net Resin system is only option if no blotting is possible or desired (some tool designs)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37892" name="Rectangle 2"/>
          <p:cNvSpPr>
            <a:spLocks noGrp="1" noChangeArrowheads="1"/>
          </p:cNvSpPr>
          <p:nvPr>
            <p:ph type="title"/>
          </p:nvPr>
        </p:nvSpPr>
        <p:spPr/>
        <p:txBody>
          <a:bodyPr/>
          <a:lstStyle/>
          <a:p>
            <a:endParaRPr lang="en-US" altLang="en-US"/>
          </a:p>
        </p:txBody>
      </p:sp>
      <p:sp>
        <p:nvSpPr>
          <p:cNvPr id="37893" name="Rectangle 3"/>
          <p:cNvSpPr>
            <a:spLocks noGrp="1" noChangeArrowheads="1"/>
          </p:cNvSpPr>
          <p:nvPr>
            <p:ph type="body" idx="1"/>
          </p:nvPr>
        </p:nvSpPr>
        <p:spPr/>
        <p:txBody>
          <a:bodyPr/>
          <a:lstStyle/>
          <a:p>
            <a:r>
              <a:rPr lang="en-US" altLang="en-US"/>
              <a:t>Bag properties change during elevated temperature cure</a:t>
            </a:r>
          </a:p>
          <a:p>
            <a:pPr lvl="1"/>
            <a:r>
              <a:rPr lang="en-US" altLang="en-US"/>
              <a:t>Tacky tape flows, bag becomes more brittle</a:t>
            </a:r>
          </a:p>
          <a:p>
            <a:pPr lvl="1"/>
            <a:r>
              <a:rPr lang="en-US" altLang="en-US"/>
              <a:t>Usually these are addressed with bagging technique</a:t>
            </a:r>
          </a:p>
          <a:p>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8196" name="Rectangle 2"/>
          <p:cNvSpPr>
            <a:spLocks noGrp="1" noChangeArrowheads="1"/>
          </p:cNvSpPr>
          <p:nvPr>
            <p:ph type="title"/>
          </p:nvPr>
        </p:nvSpPr>
        <p:spPr/>
        <p:txBody>
          <a:bodyPr/>
          <a:lstStyle/>
          <a:p>
            <a:r>
              <a:rPr lang="en-US" altLang="en-US" sz="2400"/>
              <a:t>Generalized Part Fabrication Cycle</a:t>
            </a:r>
          </a:p>
        </p:txBody>
      </p:sp>
      <p:sp>
        <p:nvSpPr>
          <p:cNvPr id="8197" name="Rectangle 3"/>
          <p:cNvSpPr>
            <a:spLocks noGrp="1" noChangeArrowheads="1"/>
          </p:cNvSpPr>
          <p:nvPr>
            <p:ph type="body" idx="1"/>
          </p:nvPr>
        </p:nvSpPr>
        <p:spPr/>
        <p:txBody>
          <a:bodyPr/>
          <a:lstStyle/>
          <a:p>
            <a:r>
              <a:rPr lang="en-US" altLang="en-US"/>
              <a:t>Composite parts are generally made from several plies, stacked together with specific fiber orientation and ply shapes.</a:t>
            </a:r>
          </a:p>
          <a:p>
            <a:r>
              <a:rPr lang="en-US" altLang="en-US"/>
              <a:t>They require a rigid tooling surface, to give the part form, which must be capable of withstanding compaction forces and cure process without distortion (usually temp, possibly chemical attack)</a:t>
            </a:r>
          </a:p>
          <a:p>
            <a:r>
              <a:rPr lang="en-US" altLang="en-US"/>
              <a:t>To generate specific properties, these ply stacks must be compacted together removing voids (air bubbles) and excess resin in a controlled manner, which must be maintained through part cure</a:t>
            </a:r>
          </a:p>
          <a:p>
            <a:r>
              <a:rPr lang="en-US" altLang="en-US"/>
              <a:t>Part cure can occur at Room Temperature (RT) or elevated temperature depending on the chemistry of the resin system</a:t>
            </a:r>
          </a:p>
          <a:p>
            <a:r>
              <a:rPr lang="en-US" altLang="en-US"/>
              <a:t>After part cure, the part must be released from the tool, and can subsequently be machined to shape—tool surface integrity is key</a:t>
            </a:r>
          </a:p>
          <a:p>
            <a:r>
              <a:rPr lang="en-US" altLang="en-US"/>
              <a:t>Most composite parts are bonded (occasionally bolted) to other components, metal or composite.  Preparation involves careful cleaning to remove mold release, and increase surface wettability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9220" name="Rectangle 2"/>
          <p:cNvSpPr>
            <a:spLocks noGrp="1" noChangeArrowheads="1"/>
          </p:cNvSpPr>
          <p:nvPr>
            <p:ph type="title"/>
          </p:nvPr>
        </p:nvSpPr>
        <p:spPr/>
        <p:txBody>
          <a:bodyPr/>
          <a:lstStyle/>
          <a:p>
            <a:r>
              <a:rPr lang="en-US" altLang="en-US" sz="2400"/>
              <a:t>General Fabrication Process</a:t>
            </a:r>
          </a:p>
        </p:txBody>
      </p:sp>
      <p:sp>
        <p:nvSpPr>
          <p:cNvPr id="9221" name="Rectangle 3"/>
          <p:cNvSpPr>
            <a:spLocks noGrp="1" noChangeArrowheads="1"/>
          </p:cNvSpPr>
          <p:nvPr>
            <p:ph type="body" idx="1"/>
          </p:nvPr>
        </p:nvSpPr>
        <p:spPr>
          <a:xfrm>
            <a:off x="685800" y="1143000"/>
            <a:ext cx="8153400" cy="5257800"/>
          </a:xfrm>
        </p:spPr>
        <p:txBody>
          <a:bodyPr/>
          <a:lstStyle/>
          <a:p>
            <a:pPr>
              <a:lnSpc>
                <a:spcPct val="80000"/>
              </a:lnSpc>
            </a:pPr>
            <a:r>
              <a:rPr lang="en-US" altLang="en-US" sz="1400" dirty="0"/>
              <a:t>Tool Design/Preparation (follows nominal part design)</a:t>
            </a:r>
          </a:p>
          <a:p>
            <a:pPr lvl="1">
              <a:lnSpc>
                <a:spcPct val="80000"/>
              </a:lnSpc>
            </a:pPr>
            <a:r>
              <a:rPr lang="en-US" altLang="en-US" sz="1200" dirty="0"/>
              <a:t>First phase of manufacture—may require modifications after first article</a:t>
            </a:r>
          </a:p>
          <a:p>
            <a:pPr lvl="1">
              <a:lnSpc>
                <a:spcPct val="80000"/>
              </a:lnSpc>
            </a:pPr>
            <a:r>
              <a:rPr lang="en-US" altLang="en-US" sz="1200" dirty="0"/>
              <a:t>Prep for lamination may require polish/mold release</a:t>
            </a:r>
          </a:p>
          <a:p>
            <a:pPr>
              <a:lnSpc>
                <a:spcPct val="80000"/>
              </a:lnSpc>
            </a:pPr>
            <a:r>
              <a:rPr lang="en-US" altLang="en-US" sz="1400" dirty="0"/>
              <a:t>Fiber impregnation</a:t>
            </a:r>
          </a:p>
          <a:p>
            <a:pPr lvl="1">
              <a:lnSpc>
                <a:spcPct val="80000"/>
              </a:lnSpc>
            </a:pPr>
            <a:r>
              <a:rPr lang="en-US" altLang="en-US" sz="1200" dirty="0"/>
              <a:t>Fiber can be bought pre-impregnated, or bought dry, wetting before or after placement on the tool surface</a:t>
            </a:r>
          </a:p>
          <a:p>
            <a:pPr lvl="1">
              <a:lnSpc>
                <a:spcPct val="80000"/>
              </a:lnSpc>
            </a:pPr>
            <a:r>
              <a:rPr lang="en-US" altLang="en-US" sz="1200" dirty="0"/>
              <a:t>Prepreg is bought frozen, and has a finite shelf life (6mo) may require several deliveries for production run</a:t>
            </a:r>
          </a:p>
          <a:p>
            <a:pPr>
              <a:lnSpc>
                <a:spcPct val="80000"/>
              </a:lnSpc>
            </a:pPr>
            <a:r>
              <a:rPr lang="en-US" altLang="en-US" sz="1400" dirty="0"/>
              <a:t>Ply Cutting</a:t>
            </a:r>
          </a:p>
          <a:p>
            <a:pPr lvl="1">
              <a:lnSpc>
                <a:spcPct val="80000"/>
              </a:lnSpc>
            </a:pPr>
            <a:r>
              <a:rPr lang="en-US" altLang="en-US" sz="1200" dirty="0"/>
              <a:t>Plies are usually cut prior to placement on the tool, though some ‘darting’ can be done on the tool</a:t>
            </a:r>
          </a:p>
          <a:p>
            <a:pPr lvl="1">
              <a:lnSpc>
                <a:spcPct val="80000"/>
              </a:lnSpc>
            </a:pPr>
            <a:r>
              <a:rPr lang="en-US" altLang="en-US" sz="1200" dirty="0"/>
              <a:t>Re-packaging or ‘Kitting’ and re-freezing for later assembly</a:t>
            </a:r>
          </a:p>
          <a:p>
            <a:pPr>
              <a:lnSpc>
                <a:spcPct val="80000"/>
              </a:lnSpc>
            </a:pPr>
            <a:r>
              <a:rPr lang="en-US" altLang="en-US" sz="1400" dirty="0"/>
              <a:t>QA—Tracking of material flow through process (part/material-parent/child relation)</a:t>
            </a:r>
          </a:p>
          <a:p>
            <a:pPr lvl="1">
              <a:lnSpc>
                <a:spcPct val="80000"/>
              </a:lnSpc>
            </a:pPr>
            <a:r>
              <a:rPr lang="en-US" altLang="en-US" sz="1200" dirty="0"/>
              <a:t>Plies come from a particular batch and roll, and need to be traced</a:t>
            </a:r>
          </a:p>
          <a:p>
            <a:pPr lvl="1">
              <a:lnSpc>
                <a:spcPct val="80000"/>
              </a:lnSpc>
            </a:pPr>
            <a:r>
              <a:rPr lang="en-US" altLang="en-US" sz="1200" dirty="0"/>
              <a:t>The time the material spends unfrozen (out time) prior to cure needs to be tracked</a:t>
            </a:r>
          </a:p>
          <a:p>
            <a:pPr>
              <a:lnSpc>
                <a:spcPct val="80000"/>
              </a:lnSpc>
            </a:pPr>
            <a:r>
              <a:rPr lang="en-US" altLang="en-US" sz="1400" dirty="0"/>
              <a:t>Lamination</a:t>
            </a:r>
          </a:p>
          <a:p>
            <a:pPr lvl="1">
              <a:lnSpc>
                <a:spcPct val="80000"/>
              </a:lnSpc>
            </a:pPr>
            <a:r>
              <a:rPr lang="en-US" altLang="en-US" sz="1200" dirty="0"/>
              <a:t>Plies are stacked on the tool in appropriate order</a:t>
            </a:r>
          </a:p>
          <a:p>
            <a:pPr lvl="1">
              <a:lnSpc>
                <a:spcPct val="80000"/>
              </a:lnSpc>
            </a:pPr>
            <a:r>
              <a:rPr lang="en-US" altLang="en-US" sz="1200" dirty="0"/>
              <a:t>Drape and Tack are key aspects here—may require intermediate compaction (between ply stacks)</a:t>
            </a:r>
          </a:p>
          <a:p>
            <a:pPr>
              <a:lnSpc>
                <a:spcPct val="80000"/>
              </a:lnSpc>
            </a:pPr>
            <a:r>
              <a:rPr lang="en-US" altLang="en-US" sz="1400" dirty="0"/>
              <a:t>Compaction and Resin Control</a:t>
            </a:r>
          </a:p>
          <a:p>
            <a:pPr lvl="1">
              <a:lnSpc>
                <a:spcPct val="80000"/>
              </a:lnSpc>
            </a:pPr>
            <a:r>
              <a:rPr lang="en-US" altLang="en-US" sz="1200" dirty="0"/>
              <a:t>Typically applied via vacuum bagging atmospheric pressure, and amplified in Autoclave</a:t>
            </a:r>
          </a:p>
          <a:p>
            <a:pPr lvl="1">
              <a:lnSpc>
                <a:spcPct val="80000"/>
              </a:lnSpc>
            </a:pPr>
            <a:r>
              <a:rPr lang="en-US" altLang="en-US" sz="1200" dirty="0"/>
              <a:t>Resin control usually achieved by incorporating various materials into bagging stack as blotters and barriers, controlling resin flow and retaining required resin content in part</a:t>
            </a:r>
          </a:p>
          <a:p>
            <a:pPr>
              <a:lnSpc>
                <a:spcPct val="80000"/>
              </a:lnSpc>
            </a:pPr>
            <a:r>
              <a:rPr lang="en-US" altLang="en-US" sz="1400" dirty="0"/>
              <a:t>Cure Cycle (Recipe)</a:t>
            </a:r>
          </a:p>
          <a:p>
            <a:pPr lvl="1">
              <a:lnSpc>
                <a:spcPct val="80000"/>
              </a:lnSpc>
            </a:pPr>
            <a:r>
              <a:rPr lang="en-US" altLang="en-US" sz="1200" dirty="0"/>
              <a:t>Thermal Cycle specific to Resin system and thermal mass of tooling</a:t>
            </a:r>
          </a:p>
          <a:p>
            <a:pPr lvl="1">
              <a:lnSpc>
                <a:spcPct val="80000"/>
              </a:lnSpc>
            </a:pPr>
            <a:r>
              <a:rPr lang="en-US" altLang="en-US" sz="1200" dirty="0"/>
              <a:t>Pressure can also be cycled, based on both resin system and tooling constraints</a:t>
            </a:r>
          </a:p>
          <a:p>
            <a:pPr>
              <a:lnSpc>
                <a:spcPct val="80000"/>
              </a:lnSpc>
            </a:pPr>
            <a:r>
              <a:rPr lang="en-US" altLang="en-US" sz="1400" dirty="0"/>
              <a:t>Trim</a:t>
            </a:r>
          </a:p>
          <a:p>
            <a:pPr lvl="1">
              <a:lnSpc>
                <a:spcPct val="80000"/>
              </a:lnSpc>
            </a:pPr>
            <a:r>
              <a:rPr lang="en-US" altLang="en-US" sz="1200" dirty="0"/>
              <a:t>Part edge cleanup, and or other machined features are sometimes required</a:t>
            </a:r>
          </a:p>
          <a:p>
            <a:pPr lvl="1">
              <a:lnSpc>
                <a:spcPct val="80000"/>
              </a:lnSpc>
            </a:pPr>
            <a:r>
              <a:rPr lang="en-US" altLang="en-US" sz="1200" dirty="0"/>
              <a:t>Tooling to hold part in machine tool is generally required</a:t>
            </a:r>
          </a:p>
          <a:p>
            <a:pPr>
              <a:lnSpc>
                <a:spcPct val="80000"/>
              </a:lnSpc>
            </a:pPr>
            <a:r>
              <a:rPr lang="en-US" altLang="en-US" sz="1400" dirty="0"/>
              <a:t>Bond/Join/Assemble</a:t>
            </a:r>
          </a:p>
          <a:p>
            <a:pPr lvl="1">
              <a:lnSpc>
                <a:spcPct val="80000"/>
              </a:lnSpc>
            </a:pPr>
            <a:r>
              <a:rPr lang="en-US" altLang="en-US" sz="1200" dirty="0"/>
              <a:t>Most composite parts are assembled into another structure via bonding</a:t>
            </a:r>
          </a:p>
          <a:p>
            <a:pPr lvl="1">
              <a:lnSpc>
                <a:spcPct val="80000"/>
              </a:lnSpc>
            </a:pPr>
            <a:r>
              <a:rPr lang="en-US" altLang="en-US" sz="1200" dirty="0"/>
              <a:t>Mold Release and other possible contaminants need to be cleaned from surfaces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0244" name="Rectangle 2"/>
          <p:cNvSpPr>
            <a:spLocks noGrp="1" noChangeArrowheads="1"/>
          </p:cNvSpPr>
          <p:nvPr>
            <p:ph type="title"/>
          </p:nvPr>
        </p:nvSpPr>
        <p:spPr/>
        <p:txBody>
          <a:bodyPr/>
          <a:lstStyle/>
          <a:p>
            <a:r>
              <a:rPr lang="en-US" altLang="en-US" sz="2400"/>
              <a:t>Key Aspects to Control</a:t>
            </a:r>
          </a:p>
        </p:txBody>
      </p:sp>
      <p:sp>
        <p:nvSpPr>
          <p:cNvPr id="10245" name="Rectangle 3"/>
          <p:cNvSpPr>
            <a:spLocks noGrp="1" noChangeArrowheads="1"/>
          </p:cNvSpPr>
          <p:nvPr>
            <p:ph type="body" idx="1"/>
          </p:nvPr>
        </p:nvSpPr>
        <p:spPr>
          <a:xfrm>
            <a:off x="533400" y="1066800"/>
            <a:ext cx="8229600" cy="4114800"/>
          </a:xfrm>
        </p:spPr>
        <p:txBody>
          <a:bodyPr/>
          <a:lstStyle/>
          <a:p>
            <a:pPr>
              <a:lnSpc>
                <a:spcPct val="90000"/>
              </a:lnSpc>
            </a:pPr>
            <a:r>
              <a:rPr lang="en-US" altLang="en-US" sz="1600" dirty="0"/>
              <a:t>To control here means to understand and mitigate potential problems</a:t>
            </a:r>
          </a:p>
          <a:p>
            <a:pPr>
              <a:lnSpc>
                <a:spcPct val="90000"/>
              </a:lnSpc>
            </a:pPr>
            <a:r>
              <a:rPr lang="en-US" altLang="en-US" sz="1600" dirty="0"/>
              <a:t>CTE mismatch between Tool and Part, and Overall Tool CTE must be accounted for</a:t>
            </a:r>
          </a:p>
          <a:p>
            <a:pPr lvl="1">
              <a:lnSpc>
                <a:spcPct val="90000"/>
              </a:lnSpc>
            </a:pPr>
            <a:r>
              <a:rPr lang="en-US" altLang="en-US" sz="1400" dirty="0"/>
              <a:t>Part Size, Bond Gaps, Part Warpage are all part of Tool/Part interaction</a:t>
            </a:r>
          </a:p>
          <a:p>
            <a:pPr>
              <a:lnSpc>
                <a:spcPct val="90000"/>
              </a:lnSpc>
            </a:pPr>
            <a:r>
              <a:rPr lang="en-US" altLang="en-US" sz="1600" dirty="0"/>
              <a:t>Tool Constraints can have ramifications during fabrication and part release—classic example is a tube</a:t>
            </a:r>
          </a:p>
          <a:p>
            <a:pPr lvl="1">
              <a:lnSpc>
                <a:spcPct val="90000"/>
              </a:lnSpc>
            </a:pPr>
            <a:r>
              <a:rPr lang="en-US" altLang="en-US" sz="1400" dirty="0"/>
              <a:t>Male part Tube—mold on outside—Part could be crushed when tool cools</a:t>
            </a:r>
          </a:p>
          <a:p>
            <a:pPr lvl="1">
              <a:lnSpc>
                <a:spcPct val="90000"/>
              </a:lnSpc>
            </a:pPr>
            <a:r>
              <a:rPr lang="en-US" altLang="en-US" sz="1400" dirty="0"/>
              <a:t>Female Tube—mold on inside—Part could be crushed by compaction forces, usually shows up as wrinkling (local fiber buckling)</a:t>
            </a:r>
          </a:p>
          <a:p>
            <a:pPr>
              <a:lnSpc>
                <a:spcPct val="90000"/>
              </a:lnSpc>
            </a:pPr>
            <a:r>
              <a:rPr lang="en-US" altLang="en-US" sz="1600" dirty="0"/>
              <a:t>Laminate design affects warpage, </a:t>
            </a:r>
            <a:r>
              <a:rPr lang="en-US" altLang="en-US" sz="1600" dirty="0" err="1"/>
              <a:t>springback</a:t>
            </a:r>
            <a:r>
              <a:rPr lang="en-US" altLang="en-US" sz="1600" dirty="0"/>
              <a:t>, and interplays with Tool CTE</a:t>
            </a:r>
          </a:p>
          <a:p>
            <a:pPr lvl="1">
              <a:lnSpc>
                <a:spcPct val="90000"/>
              </a:lnSpc>
            </a:pPr>
            <a:r>
              <a:rPr lang="en-US" altLang="en-US" sz="1400" dirty="0"/>
              <a:t>Laminate or Tool shape may need to be ‘tuned’ to minimize dimensional changes during cure</a:t>
            </a:r>
          </a:p>
          <a:p>
            <a:pPr>
              <a:lnSpc>
                <a:spcPct val="90000"/>
              </a:lnSpc>
            </a:pPr>
            <a:r>
              <a:rPr lang="en-US" altLang="en-US" sz="1600" dirty="0"/>
              <a:t>Part Thickness can be unknown by up to ~15% until after some test laminates are made; though good estimates are possible</a:t>
            </a:r>
          </a:p>
          <a:p>
            <a:pPr lvl="1">
              <a:lnSpc>
                <a:spcPct val="90000"/>
              </a:lnSpc>
            </a:pPr>
            <a:r>
              <a:rPr lang="en-US" altLang="en-US" sz="1400" dirty="0"/>
              <a:t>CPT (cured ply thickness) can depend on compaction method/pressure</a:t>
            </a:r>
          </a:p>
          <a:p>
            <a:pPr lvl="1">
              <a:lnSpc>
                <a:spcPct val="90000"/>
              </a:lnSpc>
            </a:pPr>
            <a:r>
              <a:rPr lang="en-US" altLang="en-US" sz="1400" dirty="0"/>
              <a:t>Re-</a:t>
            </a:r>
            <a:r>
              <a:rPr lang="en-US" altLang="en-US" sz="1400" dirty="0" err="1"/>
              <a:t>desing</a:t>
            </a:r>
            <a:r>
              <a:rPr lang="en-US" altLang="en-US" sz="1400" dirty="0"/>
              <a:t> of mating parts/tooling to account for thicker/thinner part</a:t>
            </a:r>
          </a:p>
          <a:p>
            <a:pPr>
              <a:lnSpc>
                <a:spcPct val="90000"/>
              </a:lnSpc>
            </a:pPr>
            <a:r>
              <a:rPr lang="en-US" altLang="en-US" sz="1600" dirty="0"/>
              <a:t>Resin Content and Void fraction will be a direct output of chosen process</a:t>
            </a:r>
          </a:p>
          <a:p>
            <a:pPr lvl="1">
              <a:lnSpc>
                <a:spcPct val="90000"/>
              </a:lnSpc>
            </a:pPr>
            <a:r>
              <a:rPr lang="en-US" altLang="en-US" sz="1400" dirty="0"/>
              <a:t>Compaction method can cause uneven resin distribution if not done properly</a:t>
            </a:r>
          </a:p>
          <a:p>
            <a:pPr lvl="1">
              <a:lnSpc>
                <a:spcPct val="90000"/>
              </a:lnSpc>
            </a:pPr>
            <a:r>
              <a:rPr lang="en-US" altLang="en-US" sz="1400" dirty="0"/>
              <a:t>Bagging materials/method can also </a:t>
            </a:r>
            <a:r>
              <a:rPr lang="en-US" altLang="en-US" sz="1400" dirty="0" err="1"/>
              <a:t>mislocate</a:t>
            </a:r>
            <a:r>
              <a:rPr lang="en-US" altLang="en-US" sz="1400" dirty="0"/>
              <a:t> plies, buckle fibers, even cause voids</a:t>
            </a:r>
          </a:p>
          <a:p>
            <a:pPr>
              <a:lnSpc>
                <a:spcPct val="90000"/>
              </a:lnSpc>
            </a:pPr>
            <a:endParaRPr lang="en-US" alt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1268" name="Rectangle 2"/>
          <p:cNvSpPr>
            <a:spLocks noGrp="1" noChangeArrowheads="1"/>
          </p:cNvSpPr>
          <p:nvPr>
            <p:ph type="title"/>
          </p:nvPr>
        </p:nvSpPr>
        <p:spPr/>
        <p:txBody>
          <a:bodyPr/>
          <a:lstStyle/>
          <a:p>
            <a:r>
              <a:rPr lang="en-US" altLang="en-US" sz="2400"/>
              <a:t>Sounds Rather Complicated…</a:t>
            </a:r>
          </a:p>
        </p:txBody>
      </p:sp>
      <p:sp>
        <p:nvSpPr>
          <p:cNvPr id="11269" name="Rectangle 3"/>
          <p:cNvSpPr>
            <a:spLocks noGrp="1" noChangeArrowheads="1"/>
          </p:cNvSpPr>
          <p:nvPr>
            <p:ph type="body" idx="1"/>
          </p:nvPr>
        </p:nvSpPr>
        <p:spPr>
          <a:xfrm>
            <a:off x="685800" y="990600"/>
            <a:ext cx="7772400" cy="4114800"/>
          </a:xfrm>
        </p:spPr>
        <p:txBody>
          <a:bodyPr/>
          <a:lstStyle/>
          <a:p>
            <a:r>
              <a:rPr lang="en-US" altLang="en-US" dirty="0"/>
              <a:t>As can be seen from the previous page, there are a lot of things that can go awry during a part fabrication</a:t>
            </a:r>
          </a:p>
          <a:p>
            <a:r>
              <a:rPr lang="en-US" altLang="en-US" dirty="0"/>
              <a:t>They do have some inter-relation, but each can usually be solved independently</a:t>
            </a:r>
          </a:p>
          <a:p>
            <a:r>
              <a:rPr lang="en-US" altLang="en-US" dirty="0"/>
              <a:t>We do have one thing on our side, which is that once a process is defined which yields acceptable parts, the process is highly repeatable</a:t>
            </a:r>
          </a:p>
          <a:p>
            <a:r>
              <a:rPr lang="en-US" altLang="en-US" dirty="0"/>
              <a:t>Of course, it can take several iterations to nail down such a process</a:t>
            </a:r>
          </a:p>
          <a:p>
            <a:pPr lvl="1"/>
            <a:r>
              <a:rPr lang="en-US" altLang="en-US" dirty="0"/>
              <a:t>Experience can help to minimize the number of iterations—frequently to 0</a:t>
            </a:r>
          </a:p>
          <a:p>
            <a:pPr lvl="1"/>
            <a:r>
              <a:rPr lang="en-US" altLang="en-US" dirty="0"/>
              <a:t>Most issues can be addressed in the design phase, though experience is still key</a:t>
            </a:r>
          </a:p>
          <a:p>
            <a:r>
              <a:rPr lang="en-US" altLang="en-US" dirty="0"/>
              <a:t>Experience is best, though some aspects can be taught</a:t>
            </a:r>
          </a:p>
          <a:p>
            <a:pPr lvl="1"/>
            <a:r>
              <a:rPr lang="en-US" altLang="en-US" dirty="0"/>
              <a:t>This goes for both the Engineers and the Technicians who fabricate the parts</a:t>
            </a:r>
          </a:p>
          <a:p>
            <a:r>
              <a:rPr lang="en-US" altLang="en-US" dirty="0"/>
              <a:t>Composite Design and Fabrication are intimately linked—it is important for Engineers to be involved in all stages, both for their edification, but also to identify and solve some of the problems mentioned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2292" name="Rectangle 2"/>
          <p:cNvSpPr>
            <a:spLocks noGrp="1" noChangeArrowheads="1"/>
          </p:cNvSpPr>
          <p:nvPr>
            <p:ph type="title"/>
          </p:nvPr>
        </p:nvSpPr>
        <p:spPr/>
        <p:txBody>
          <a:bodyPr/>
          <a:lstStyle/>
          <a:p>
            <a:r>
              <a:rPr lang="en-US" altLang="en-US" sz="2400"/>
              <a:t>Some Design Background</a:t>
            </a:r>
          </a:p>
        </p:txBody>
      </p:sp>
      <p:sp>
        <p:nvSpPr>
          <p:cNvPr id="12293" name="Rectangle 3"/>
          <p:cNvSpPr>
            <a:spLocks noGrp="1" noChangeArrowheads="1"/>
          </p:cNvSpPr>
          <p:nvPr>
            <p:ph type="body" idx="1"/>
          </p:nvPr>
        </p:nvSpPr>
        <p:spPr>
          <a:xfrm>
            <a:off x="685800" y="990600"/>
            <a:ext cx="7772400" cy="5486400"/>
          </a:xfrm>
        </p:spPr>
        <p:txBody>
          <a:bodyPr/>
          <a:lstStyle/>
          <a:p>
            <a:r>
              <a:rPr lang="en-US" altLang="en-US" sz="1600"/>
              <a:t>Simple Lever rules can get you 90% of the way to understanding base properties of composite materials, say zero</a:t>
            </a:r>
            <a:r>
              <a:rPr lang="en-US" altLang="en-US" sz="1600" baseline="30000"/>
              <a:t>th</a:t>
            </a:r>
            <a:r>
              <a:rPr lang="en-US" altLang="en-US" sz="1600"/>
              <a:t> order properties like Moduli, Strength and CTE</a:t>
            </a:r>
          </a:p>
          <a:p>
            <a:r>
              <a:rPr lang="en-US" altLang="en-US" sz="1600"/>
              <a:t>Laminated Plate Theory is the basis for understanding higher order mechanical properties, and response of stresses on the materials</a:t>
            </a:r>
          </a:p>
          <a:p>
            <a:pPr lvl="1"/>
            <a:r>
              <a:rPr lang="en-US" altLang="en-US" sz="1400"/>
              <a:t>LPT Stiffness/Compliance matrices can easily be programmed into an Excel Spreadsheet, though it is a bit tedious</a:t>
            </a:r>
          </a:p>
          <a:p>
            <a:pPr lvl="1"/>
            <a:r>
              <a:rPr lang="en-US" altLang="en-US" sz="1400"/>
              <a:t>Other Software is available, though we need to be re-licenced</a:t>
            </a:r>
          </a:p>
          <a:p>
            <a:r>
              <a:rPr lang="en-US" altLang="en-US" sz="1600"/>
              <a:t>Elements of these matrices can help to understand response of materials to various induced stresses of the manufacturing process</a:t>
            </a:r>
          </a:p>
          <a:p>
            <a:pPr lvl="1"/>
            <a:r>
              <a:rPr lang="en-US" altLang="en-US" sz="1400"/>
              <a:t>Thermal expansion of the part and Tool/Part interaction are the key effects to understand, though Bagging and Compaction forces can interplay as well</a:t>
            </a:r>
          </a:p>
          <a:p>
            <a:r>
              <a:rPr lang="en-US" altLang="en-US" sz="1600"/>
              <a:t>MOST of our laminates are designed ‘Symmetric and Balanced’ and further are designed to be ‘Quasi-Isotropic’ </a:t>
            </a:r>
          </a:p>
          <a:p>
            <a:pPr lvl="1"/>
            <a:r>
              <a:rPr lang="en-US" altLang="en-US" sz="1400"/>
              <a:t>The sub-class of Symmetric isn’t necessarily Quasi-Isotropic nor Balanced</a:t>
            </a:r>
          </a:p>
          <a:p>
            <a:pPr lvl="1"/>
            <a:r>
              <a:rPr lang="en-US" altLang="en-US" sz="1400"/>
              <a:t>Symmetric, Balanced, QI  (QIBS) laminates have the special property that many off-diagonal elements of the stiffness matrix are identically cancelled</a:t>
            </a:r>
          </a:p>
          <a:p>
            <a:pPr lvl="1"/>
            <a:r>
              <a:rPr lang="en-US" altLang="en-US" sz="1400"/>
              <a:t>Off-Diagonal elements of the stiffness matrix are responsible for ‘anti-clastic’ behavior—bend-twist, and shear-extension coupling of induced strains</a:t>
            </a:r>
          </a:p>
          <a:p>
            <a:r>
              <a:rPr lang="en-US" altLang="en-US" sz="1600"/>
              <a:t>Symmetric Balanced Quasi-Isotropic laminates are the easiest to design with, and yield the most predictable parts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ltLang="en-US"/>
              <a:t>July 2005</a:t>
            </a:r>
            <a:endParaRPr lang="en-US" altLang="en-US" sz="1400">
              <a:solidFill>
                <a:schemeClr val="tx1"/>
              </a:solidFill>
            </a:endParaRPr>
          </a:p>
        </p:txBody>
      </p:sp>
      <p:sp>
        <p:nvSpPr>
          <p:cNvPr id="5" name="Footer Placeholder 4"/>
          <p:cNvSpPr>
            <a:spLocks noGrp="1"/>
          </p:cNvSpPr>
          <p:nvPr>
            <p:ph type="ftr" sz="quarter" idx="11"/>
          </p:nvPr>
        </p:nvSpPr>
        <p:spPr/>
        <p:txBody>
          <a:bodyPr/>
          <a:lstStyle/>
          <a:p>
            <a:pPr>
              <a:defRPr/>
            </a:pPr>
            <a:r>
              <a:rPr lang="en-US" altLang="en-US"/>
              <a:t>E. Anderssen LBNL</a:t>
            </a:r>
            <a:endParaRPr lang="en-US" altLang="en-US" sz="1400">
              <a:solidFill>
                <a:schemeClr val="tx1"/>
              </a:solidFill>
            </a:endParaRPr>
          </a:p>
        </p:txBody>
      </p:sp>
      <p:sp>
        <p:nvSpPr>
          <p:cNvPr id="13316" name="Rectangle 2"/>
          <p:cNvSpPr>
            <a:spLocks noGrp="1" noChangeArrowheads="1"/>
          </p:cNvSpPr>
          <p:nvPr>
            <p:ph type="title"/>
          </p:nvPr>
        </p:nvSpPr>
        <p:spPr/>
        <p:txBody>
          <a:bodyPr/>
          <a:lstStyle/>
          <a:p>
            <a:r>
              <a:rPr lang="en-US" altLang="en-US" sz="2400"/>
              <a:t>Lever Rule Laminate Property Approximation</a:t>
            </a:r>
          </a:p>
        </p:txBody>
      </p:sp>
      <p:sp>
        <p:nvSpPr>
          <p:cNvPr id="13317" name="Rectangle 3"/>
          <p:cNvSpPr>
            <a:spLocks noGrp="1" noChangeArrowheads="1"/>
          </p:cNvSpPr>
          <p:nvPr>
            <p:ph type="body" idx="1"/>
          </p:nvPr>
        </p:nvSpPr>
        <p:spPr>
          <a:xfrm>
            <a:off x="685800" y="1143000"/>
            <a:ext cx="7772400" cy="5334000"/>
          </a:xfrm>
        </p:spPr>
        <p:txBody>
          <a:bodyPr/>
          <a:lstStyle/>
          <a:p>
            <a:pPr>
              <a:lnSpc>
                <a:spcPct val="80000"/>
              </a:lnSpc>
            </a:pPr>
            <a:r>
              <a:rPr lang="en-US" altLang="en-US" sz="1200"/>
              <a:t>The Lever Rule is the quickest way to get approximate values for E</a:t>
            </a:r>
            <a:r>
              <a:rPr lang="en-US" altLang="en-US" sz="1200" baseline="-25000"/>
              <a:t>x</a:t>
            </a:r>
            <a:r>
              <a:rPr lang="en-US" altLang="en-US" sz="1200"/>
              <a:t> and E</a:t>
            </a:r>
            <a:r>
              <a:rPr lang="en-US" altLang="en-US" sz="1200" baseline="-25000"/>
              <a:t>y</a:t>
            </a:r>
            <a:r>
              <a:rPr lang="en-US" altLang="en-US" sz="1200"/>
              <a:t> for any given laminate</a:t>
            </a:r>
          </a:p>
          <a:p>
            <a:pPr lvl="1">
              <a:lnSpc>
                <a:spcPct val="80000"/>
              </a:lnSpc>
            </a:pPr>
            <a:r>
              <a:rPr lang="en-US" altLang="en-US" sz="1000"/>
              <a:t>Ex = Ey for QIBS laminates</a:t>
            </a:r>
          </a:p>
          <a:p>
            <a:pPr>
              <a:lnSpc>
                <a:spcPct val="80000"/>
              </a:lnSpc>
            </a:pPr>
            <a:r>
              <a:rPr lang="en-US" altLang="en-US" sz="1200"/>
              <a:t>Lever rule usually first seen in Engineering Curricula in introductory MatSci course</a:t>
            </a:r>
          </a:p>
          <a:p>
            <a:pPr lvl="1">
              <a:lnSpc>
                <a:spcPct val="80000"/>
              </a:lnSpc>
            </a:pPr>
            <a:r>
              <a:rPr lang="en-US" altLang="en-US" sz="1000"/>
              <a:t>Given a ‘composite’ of two materials, the properties can be estimated by the weighted volume fractions of the ‘reinforcement’ in the ‘matrix’</a:t>
            </a:r>
          </a:p>
          <a:p>
            <a:pPr lvl="1">
              <a:lnSpc>
                <a:spcPct val="80000"/>
              </a:lnSpc>
            </a:pPr>
            <a:r>
              <a:rPr lang="en-US" altLang="en-US" sz="1000"/>
              <a:t>E</a:t>
            </a:r>
            <a:r>
              <a:rPr lang="en-US" altLang="en-US" sz="1000" baseline="-25000"/>
              <a:t>c</a:t>
            </a:r>
            <a:r>
              <a:rPr lang="en-US" altLang="en-US" sz="1000"/>
              <a:t> = E</a:t>
            </a:r>
            <a:r>
              <a:rPr lang="en-US" altLang="en-US" sz="1000" baseline="-25000"/>
              <a:t>r</a:t>
            </a:r>
            <a:r>
              <a:rPr lang="en-US" altLang="en-US" sz="1000"/>
              <a:t>V</a:t>
            </a:r>
            <a:r>
              <a:rPr lang="en-US" altLang="en-US" sz="1000" baseline="-25000"/>
              <a:t>fr</a:t>
            </a:r>
            <a:r>
              <a:rPr lang="en-US" altLang="en-US" sz="1000"/>
              <a:t> + E</a:t>
            </a:r>
            <a:r>
              <a:rPr lang="en-US" altLang="en-US" sz="1000" baseline="-25000"/>
              <a:t>m</a:t>
            </a:r>
            <a:r>
              <a:rPr lang="en-US" altLang="en-US" sz="1000"/>
              <a:t> (1-V</a:t>
            </a:r>
            <a:r>
              <a:rPr lang="en-US" altLang="en-US" sz="1000" baseline="-25000"/>
              <a:t>fr</a:t>
            </a:r>
            <a:r>
              <a:rPr lang="en-US" altLang="en-US" sz="1000"/>
              <a:t>)</a:t>
            </a:r>
          </a:p>
          <a:p>
            <a:pPr lvl="1">
              <a:lnSpc>
                <a:spcPct val="80000"/>
              </a:lnSpc>
            </a:pPr>
            <a:r>
              <a:rPr lang="en-US" altLang="en-US" sz="1000"/>
              <a:t>For Fiber reinforced composites, E</a:t>
            </a:r>
            <a:r>
              <a:rPr lang="en-US" altLang="en-US" sz="1000" baseline="-25000"/>
              <a:t>r</a:t>
            </a:r>
            <a:r>
              <a:rPr lang="en-US" altLang="en-US" sz="1000"/>
              <a:t> &lt;&lt; E</a:t>
            </a:r>
            <a:r>
              <a:rPr lang="en-US" altLang="en-US" sz="1000" baseline="-25000"/>
              <a:t>m</a:t>
            </a:r>
          </a:p>
          <a:p>
            <a:pPr lvl="1">
              <a:lnSpc>
                <a:spcPct val="80000"/>
              </a:lnSpc>
            </a:pPr>
            <a:r>
              <a:rPr lang="en-US" altLang="en-US" sz="1000"/>
              <a:t>E</a:t>
            </a:r>
            <a:r>
              <a:rPr lang="en-US" altLang="en-US" sz="1000" baseline="-25000"/>
              <a:t>c</a:t>
            </a:r>
            <a:r>
              <a:rPr lang="en-US" altLang="en-US" sz="1000"/>
              <a:t> = E</a:t>
            </a:r>
            <a:r>
              <a:rPr lang="en-US" altLang="en-US" sz="1000" baseline="-25000"/>
              <a:t>r</a:t>
            </a:r>
            <a:r>
              <a:rPr lang="en-US" altLang="en-US" sz="1000"/>
              <a:t>V</a:t>
            </a:r>
            <a:r>
              <a:rPr lang="en-US" altLang="en-US" sz="1000" baseline="-25000"/>
              <a:t>fr</a:t>
            </a:r>
            <a:r>
              <a:rPr lang="en-US" altLang="en-US" sz="1000"/>
              <a:t> (approx)</a:t>
            </a:r>
          </a:p>
          <a:p>
            <a:pPr>
              <a:lnSpc>
                <a:spcPct val="80000"/>
              </a:lnSpc>
            </a:pPr>
            <a:r>
              <a:rPr lang="en-US" altLang="en-US" sz="1200"/>
              <a:t>The Volume fraction for a fiber reinforced composite using prepreg, ranges from 55% to 65%—much less or much more is usually undesired—goal is 58-60% (use 60% for first pass)</a:t>
            </a:r>
          </a:p>
          <a:p>
            <a:pPr lvl="1">
              <a:lnSpc>
                <a:spcPct val="80000"/>
              </a:lnSpc>
            </a:pPr>
            <a:r>
              <a:rPr lang="en-US" altLang="en-US" sz="1000"/>
              <a:t>This means that for each lamina, in the laminate, its stiffness contribution is at most 60% of the fiber modulus (this is the ‘0’ direction)</a:t>
            </a:r>
          </a:p>
          <a:p>
            <a:pPr>
              <a:lnSpc>
                <a:spcPct val="80000"/>
              </a:lnSpc>
            </a:pPr>
            <a:r>
              <a:rPr lang="en-US" altLang="en-US" sz="1200"/>
              <a:t>This rule can further be extended to approximate the directional stiffness</a:t>
            </a:r>
          </a:p>
          <a:p>
            <a:pPr lvl="1">
              <a:lnSpc>
                <a:spcPct val="80000"/>
              </a:lnSpc>
            </a:pPr>
            <a:r>
              <a:rPr lang="en-US" altLang="en-US" sz="1000"/>
              <a:t>Consider 8-ply QIBS [0, +45, 90, -45]</a:t>
            </a:r>
            <a:r>
              <a:rPr lang="en-US" altLang="en-US" sz="1000" baseline="-25000"/>
              <a:t>s</a:t>
            </a:r>
            <a:r>
              <a:rPr lang="en-US" altLang="en-US" sz="1000"/>
              <a:t>—only 2 plies of 8 point in the 0 direction</a:t>
            </a:r>
          </a:p>
          <a:p>
            <a:pPr lvl="1">
              <a:lnSpc>
                <a:spcPct val="80000"/>
              </a:lnSpc>
            </a:pPr>
            <a:r>
              <a:rPr lang="en-US" altLang="en-US" sz="1000"/>
              <a:t>First order approximation E</a:t>
            </a:r>
            <a:r>
              <a:rPr lang="en-US" altLang="en-US" sz="1000" baseline="-25000"/>
              <a:t>lam</a:t>
            </a:r>
            <a:r>
              <a:rPr lang="en-US" altLang="en-US" sz="1000"/>
              <a:t>(0) = V</a:t>
            </a:r>
            <a:r>
              <a:rPr lang="en-US" altLang="en-US" sz="1000" baseline="-25000"/>
              <a:t>f</a:t>
            </a:r>
            <a:r>
              <a:rPr lang="en-US" altLang="en-US" sz="1000"/>
              <a:t>E</a:t>
            </a:r>
            <a:r>
              <a:rPr lang="en-US" altLang="en-US" sz="1000" baseline="-25000"/>
              <a:t>f</a:t>
            </a:r>
            <a:r>
              <a:rPr lang="en-US" altLang="en-US" sz="1000"/>
              <a:t>(num_plies_0_dir/total_num_plies) = 0.6(2/8)E</a:t>
            </a:r>
            <a:r>
              <a:rPr lang="en-US" altLang="en-US" sz="1000" baseline="-25000"/>
              <a:t>f</a:t>
            </a:r>
          </a:p>
          <a:p>
            <a:pPr lvl="1">
              <a:lnSpc>
                <a:spcPct val="80000"/>
              </a:lnSpc>
            </a:pPr>
            <a:r>
              <a:rPr lang="en-US" altLang="en-US" sz="1000"/>
              <a:t>Simple mindedly, E</a:t>
            </a:r>
            <a:r>
              <a:rPr lang="en-US" altLang="en-US" sz="1000" baseline="-25000"/>
              <a:t>lam</a:t>
            </a:r>
            <a:r>
              <a:rPr lang="en-US" altLang="en-US" sz="1000"/>
              <a:t>(0) = 0.15E</a:t>
            </a:r>
            <a:r>
              <a:rPr lang="en-US" altLang="en-US" sz="1000" baseline="-25000"/>
              <a:t>f</a:t>
            </a:r>
            <a:r>
              <a:rPr lang="en-US" altLang="en-US" sz="1000"/>
              <a:t> which on the surface would imply that a 6-ply QIBS might be stiffer…  (divide by less total_num_plies)</a:t>
            </a:r>
          </a:p>
          <a:p>
            <a:pPr>
              <a:lnSpc>
                <a:spcPct val="80000"/>
              </a:lnSpc>
            </a:pPr>
            <a:r>
              <a:rPr lang="en-US" altLang="en-US" sz="1200"/>
              <a:t>Contribution of Angle Plies increases Elam(0)</a:t>
            </a:r>
          </a:p>
          <a:p>
            <a:pPr lvl="1">
              <a:lnSpc>
                <a:spcPct val="80000"/>
              </a:lnSpc>
            </a:pPr>
            <a:r>
              <a:rPr lang="en-US" altLang="en-US" sz="1000"/>
              <a:t>Angle plies contribute to overall stiffness with angle dependance of Cos</a:t>
            </a:r>
            <a:r>
              <a:rPr lang="en-US" altLang="en-US" sz="1000" baseline="30000"/>
              <a:t>4</a:t>
            </a:r>
            <a:r>
              <a:rPr lang="en-US" altLang="en-US" sz="1000"/>
              <a:t>(</a:t>
            </a:r>
            <a:r>
              <a:rPr lang="en-US" altLang="en-US" sz="1000">
                <a:latin typeface="Symbol" panose="05050102010706020507" pitchFamily="18" charset="2"/>
              </a:rPr>
              <a:t>q</a:t>
            </a:r>
            <a:r>
              <a:rPr lang="en-US" altLang="en-US" sz="1000"/>
              <a:t>)</a:t>
            </a:r>
          </a:p>
          <a:p>
            <a:pPr lvl="1">
              <a:lnSpc>
                <a:spcPct val="80000"/>
              </a:lnSpc>
            </a:pPr>
            <a:r>
              <a:rPr lang="en-US" altLang="en-US" sz="1000"/>
              <a:t>Cos</a:t>
            </a:r>
            <a:r>
              <a:rPr lang="en-US" altLang="en-US" sz="1000" baseline="30000"/>
              <a:t>4</a:t>
            </a:r>
            <a:r>
              <a:rPr lang="en-US" altLang="en-US" sz="1000"/>
              <a:t>(45) = 0.25, so Angle-Ply contribution is significant</a:t>
            </a:r>
          </a:p>
          <a:p>
            <a:pPr lvl="1">
              <a:lnSpc>
                <a:spcPct val="80000"/>
              </a:lnSpc>
            </a:pPr>
            <a:r>
              <a:rPr lang="en-US" altLang="en-US" sz="1000"/>
              <a:t>E</a:t>
            </a:r>
            <a:r>
              <a:rPr lang="en-US" altLang="en-US" sz="1000" baseline="-25000"/>
              <a:t>lam</a:t>
            </a:r>
            <a:r>
              <a:rPr lang="en-US" altLang="en-US" sz="1000"/>
              <a:t>(0) = V</a:t>
            </a:r>
            <a:r>
              <a:rPr lang="en-US" altLang="en-US" sz="1000" baseline="-25000"/>
              <a:t>f</a:t>
            </a:r>
            <a:r>
              <a:rPr lang="en-US" altLang="en-US" sz="1000"/>
              <a:t>E</a:t>
            </a:r>
            <a:r>
              <a:rPr lang="en-US" altLang="en-US" sz="1000" baseline="-25000"/>
              <a:t>f </a:t>
            </a:r>
            <a:r>
              <a:rPr lang="en-US" altLang="en-US" sz="1000"/>
              <a:t>[(num_plies_0_dir) + Cos</a:t>
            </a:r>
            <a:r>
              <a:rPr lang="en-US" altLang="en-US" sz="1000" baseline="30000"/>
              <a:t>4</a:t>
            </a:r>
            <a:r>
              <a:rPr lang="en-US" altLang="en-US" sz="1000"/>
              <a:t>(</a:t>
            </a:r>
            <a:r>
              <a:rPr lang="en-US" altLang="en-US" sz="1000">
                <a:latin typeface="Symbol" panose="05050102010706020507" pitchFamily="18" charset="2"/>
              </a:rPr>
              <a:t>q</a:t>
            </a:r>
            <a:r>
              <a:rPr lang="en-US" altLang="en-US" sz="1000"/>
              <a:t>)(num_ang_plies)]/total_num_plies</a:t>
            </a:r>
          </a:p>
          <a:p>
            <a:pPr>
              <a:lnSpc>
                <a:spcPct val="80000"/>
              </a:lnSpc>
            </a:pPr>
            <a:r>
              <a:rPr lang="en-US" altLang="en-US" sz="1200"/>
              <a:t>For QIBS, the Laminate Modulus in plane can be approximated with the above equation</a:t>
            </a:r>
          </a:p>
          <a:p>
            <a:pPr lvl="1">
              <a:lnSpc>
                <a:spcPct val="80000"/>
              </a:lnSpc>
            </a:pPr>
            <a:r>
              <a:rPr lang="en-US" altLang="en-US" sz="1000"/>
              <a:t>E</a:t>
            </a:r>
            <a:r>
              <a:rPr lang="en-US" altLang="en-US" sz="1000" baseline="-25000"/>
              <a:t>lam</a:t>
            </a:r>
            <a:r>
              <a:rPr lang="en-US" altLang="en-US" sz="1000"/>
              <a:t>(8-ply QIBS) = 0.6 E</a:t>
            </a:r>
            <a:r>
              <a:rPr lang="en-US" altLang="en-US" sz="1000" baseline="-25000"/>
              <a:t>f</a:t>
            </a:r>
            <a:r>
              <a:rPr lang="en-US" altLang="en-US" sz="1000"/>
              <a:t> [(2) + 0.2500(4)]/8 = 0.225E</a:t>
            </a:r>
            <a:r>
              <a:rPr lang="en-US" altLang="en-US" sz="1000" baseline="-25000"/>
              <a:t>f   </a:t>
            </a:r>
            <a:r>
              <a:rPr lang="en-US" altLang="en-US" sz="1000"/>
              <a:t>[0, +45, 90, -45]</a:t>
            </a:r>
            <a:r>
              <a:rPr lang="en-US" altLang="en-US" sz="1000" baseline="-25000"/>
              <a:t>s</a:t>
            </a:r>
            <a:r>
              <a:rPr lang="en-US" altLang="en-US" sz="1000"/>
              <a:t> </a:t>
            </a:r>
            <a:endParaRPr lang="en-US" altLang="en-US" sz="1000" baseline="-25000"/>
          </a:p>
          <a:p>
            <a:pPr lvl="1">
              <a:lnSpc>
                <a:spcPct val="80000"/>
              </a:lnSpc>
            </a:pPr>
            <a:r>
              <a:rPr lang="en-US" altLang="en-US" sz="1000"/>
              <a:t>E</a:t>
            </a:r>
            <a:r>
              <a:rPr lang="en-US" altLang="en-US" sz="1000" baseline="-25000"/>
              <a:t>lam</a:t>
            </a:r>
            <a:r>
              <a:rPr lang="en-US" altLang="en-US" sz="1000"/>
              <a:t>(6-ply QIBS) = 0.6 E</a:t>
            </a:r>
            <a:r>
              <a:rPr lang="en-US" altLang="en-US" sz="1000" baseline="-25000"/>
              <a:t>f</a:t>
            </a:r>
            <a:r>
              <a:rPr lang="en-US" altLang="en-US" sz="1000"/>
              <a:t> [(2) + 0.0625(4)]/6 = 0.225E</a:t>
            </a:r>
            <a:r>
              <a:rPr lang="en-US" altLang="en-US" sz="1000" baseline="-25000"/>
              <a:t>f      </a:t>
            </a:r>
            <a:r>
              <a:rPr lang="en-US" altLang="en-US" sz="1000"/>
              <a:t>[0, +60, -60]</a:t>
            </a:r>
            <a:r>
              <a:rPr lang="en-US" altLang="en-US" sz="1000" baseline="-25000"/>
              <a:t>s</a:t>
            </a:r>
            <a:r>
              <a:rPr lang="en-US" altLang="en-US" sz="1000"/>
              <a:t> </a:t>
            </a:r>
            <a:endParaRPr lang="en-US" altLang="en-US" sz="1000" baseline="-25000"/>
          </a:p>
          <a:p>
            <a:pPr lvl="1">
              <a:lnSpc>
                <a:spcPct val="80000"/>
              </a:lnSpc>
            </a:pPr>
            <a:r>
              <a:rPr lang="en-US" altLang="en-US" sz="1000"/>
              <a:t>Note—you get the same approximate modulus for any angle-ply QIBS laminate with common fibers</a:t>
            </a:r>
          </a:p>
          <a:p>
            <a:pPr lvl="1">
              <a:lnSpc>
                <a:spcPct val="80000"/>
              </a:lnSpc>
            </a:pPr>
            <a:r>
              <a:rPr lang="en-US" altLang="en-US" sz="1000"/>
              <a:t>This really is a MAXIMUM expected value—it can be 10-30% less in practice depending on how well you fabricate…</a:t>
            </a:r>
          </a:p>
          <a:p>
            <a:pPr>
              <a:lnSpc>
                <a:spcPct val="80000"/>
              </a:lnSpc>
            </a:pPr>
            <a:r>
              <a:rPr lang="en-US" altLang="en-US" sz="1200"/>
              <a:t>These calculations are essentially proximal values of the [A] matrix, i.e. only TENSILE properties—usual sensitivities apply, but are linear in this approximation</a:t>
            </a:r>
          </a:p>
          <a:p>
            <a:pPr lvl="1">
              <a:lnSpc>
                <a:spcPct val="80000"/>
              </a:lnSpc>
            </a:pPr>
            <a:r>
              <a:rPr lang="en-US" altLang="en-US" sz="1000"/>
              <a:t>Note—above approximations DO work for ANY laminate, QIBS or not, but if not BS, Off-Diagonal terms will couple shear and extension which can yield funny results</a:t>
            </a:r>
          </a:p>
          <a:p>
            <a:pPr lvl="1">
              <a:lnSpc>
                <a:spcPct val="80000"/>
              </a:lnSpc>
            </a:pPr>
            <a:r>
              <a:rPr lang="en-US" altLang="en-US" sz="1000"/>
              <a:t>Volume fraction is frequently less than 60%--re-evaluate after material test samples are available</a:t>
            </a:r>
          </a:p>
          <a:p>
            <a:pPr lvl="1">
              <a:lnSpc>
                <a:spcPct val="80000"/>
              </a:lnSpc>
            </a:pPr>
            <a:r>
              <a:rPr lang="en-US" altLang="en-US" sz="1000"/>
              <a:t>Angle sensitivity (Cos</a:t>
            </a:r>
            <a:r>
              <a:rPr lang="en-US" altLang="en-US" sz="1000" baseline="30000"/>
              <a:t>4</a:t>
            </a:r>
            <a:r>
              <a:rPr lang="en-US" altLang="en-US" sz="1000"/>
              <a:t>(</a:t>
            </a:r>
            <a:r>
              <a:rPr lang="en-US" altLang="en-US" sz="1000">
                <a:latin typeface="Symbol" panose="05050102010706020507" pitchFamily="18" charset="2"/>
              </a:rPr>
              <a:t>q</a:t>
            </a:r>
            <a:r>
              <a:rPr lang="en-US" altLang="en-US" sz="1000"/>
              <a:t>) dependance, while hard to impossible to measure is responsible for some of the knock down</a:t>
            </a:r>
          </a:p>
          <a:p>
            <a:pPr>
              <a:lnSpc>
                <a:spcPct val="80000"/>
              </a:lnSpc>
            </a:pPr>
            <a:r>
              <a:rPr lang="en-US" altLang="en-US" sz="1200"/>
              <a:t>Bending properties, [D] Matrix, depend heavily on ply count and angles</a:t>
            </a:r>
          </a:p>
          <a:p>
            <a:pPr>
              <a:lnSpc>
                <a:spcPct val="80000"/>
              </a:lnSpc>
              <a:buFontTx/>
              <a:buNone/>
            </a:pPr>
            <a:endParaRPr lang="en-US" altLang="en-US" sz="1200"/>
          </a:p>
        </p:txBody>
      </p:sp>
    </p:spTree>
  </p:cSld>
  <p:clrMapOvr>
    <a:masterClrMapping/>
  </p:clrMapOvr>
</p:sld>
</file>

<file path=ppt/theme/theme1.xml><?xml version="1.0" encoding="utf-8"?>
<a:theme xmlns:a="http://schemas.openxmlformats.org/drawingml/2006/main" name="Pixel_Template">
  <a:themeElements>
    <a:clrScheme name="Pixel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ixel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latin typeface="Times New Roman" panose="02020603050405020304" pitchFamily="18" charset="0"/>
          </a:defRPr>
        </a:defPPr>
      </a:lstStyle>
    </a:lnDef>
  </a:objectDefaults>
  <a:extraClrSchemeLst>
    <a:extraClrScheme>
      <a:clrScheme name="Pixel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ixel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ixel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ixel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ixel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ixel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ixel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Pixel_Template</Template>
  <TotalTime>3645</TotalTime>
  <Words>8134</Words>
  <Application>Microsoft Office PowerPoint</Application>
  <PresentationFormat>On-screen Show (4:3)</PresentationFormat>
  <Paragraphs>583</Paragraphs>
  <Slides>33</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40" baseType="lpstr">
      <vt:lpstr>Times New Roman</vt:lpstr>
      <vt:lpstr>Arial</vt:lpstr>
      <vt:lpstr>Copperplate Gothic Light</vt:lpstr>
      <vt:lpstr>Symbol</vt:lpstr>
      <vt:lpstr>Pixel_Template</vt:lpstr>
      <vt:lpstr>Microsoft Office Excel Chart</vt:lpstr>
      <vt:lpstr>Microsoft Equation 3.0</vt:lpstr>
      <vt:lpstr>Procedures and Resources for Composite Fabrication at LBNL</vt:lpstr>
      <vt:lpstr>Goal of Talk</vt:lpstr>
      <vt:lpstr>Scope of presentation</vt:lpstr>
      <vt:lpstr>Generalized Part Fabrication Cycle</vt:lpstr>
      <vt:lpstr>General Fabrication Process</vt:lpstr>
      <vt:lpstr>Key Aspects to Control</vt:lpstr>
      <vt:lpstr>Sounds Rather Complicated…</vt:lpstr>
      <vt:lpstr>Some Design Background</vt:lpstr>
      <vt:lpstr>Lever Rule Laminate Property Approximation</vt:lpstr>
      <vt:lpstr>LPT And Coupling </vt:lpstr>
      <vt:lpstr>Matrix Structure Ramifications</vt:lpstr>
      <vt:lpstr>Quasi-Isotropic Balanced Symmetric Laminate</vt:lpstr>
      <vt:lpstr>Stacking Sequence</vt:lpstr>
      <vt:lpstr>Fiber Angle Sensitivity</vt:lpstr>
      <vt:lpstr>Tooling Design: Example of Part Size After Cure</vt:lpstr>
      <vt:lpstr>Part Size After Cure—Tool CTE</vt:lpstr>
      <vt:lpstr>Part Size After Cure—Part CTE</vt:lpstr>
      <vt:lpstr>Part Size After Cure—Gel Temperature</vt:lpstr>
      <vt:lpstr>Part Size After Cure—Gel Temperature(2)</vt:lpstr>
      <vt:lpstr>Part Size After Cure—Calculations </vt:lpstr>
      <vt:lpstr>Common Tooling Materials</vt:lpstr>
      <vt:lpstr>Tooling Design—Production Oriented</vt:lpstr>
      <vt:lpstr>Tooling Design:  Other things to Consider</vt:lpstr>
      <vt:lpstr>Part Compaction</vt:lpstr>
      <vt:lpstr>General Vacuum Bag Materials</vt:lpstr>
      <vt:lpstr>Bag Material Basic Selection</vt:lpstr>
      <vt:lpstr>An Aside on Airtech…</vt:lpstr>
      <vt:lpstr>Bagging Films</vt:lpstr>
      <vt:lpstr>Bagging Film Requires Special Handling</vt:lpstr>
      <vt:lpstr>Bag Sealant Tape AKA Tacky Tape</vt:lpstr>
      <vt:lpstr>Part Compaction *is* Resin Control</vt:lpstr>
      <vt:lpstr>Resin Control Method Depends on Amount of Resin</vt:lpstr>
      <vt:lpstr>PowerPoint Presentation</vt:lpstr>
    </vt:vector>
  </TitlesOfParts>
  <Company>LBNL Engineering Division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Procedures and Resources for Composite Fabrication at LBNL</dc:title>
  <dc:creator>Eric Anderssen</dc:creator>
  <cp:lastModifiedBy>Eric Anderssen</cp:lastModifiedBy>
  <cp:revision>20</cp:revision>
  <cp:lastPrinted>2001-02-12T02:53:12Z</cp:lastPrinted>
  <dcterms:created xsi:type="dcterms:W3CDTF">2005-09-03T21:53:38Z</dcterms:created>
  <dcterms:modified xsi:type="dcterms:W3CDTF">2017-03-05T20:18:12Z</dcterms:modified>
</cp:coreProperties>
</file>