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1" r:id="rId2"/>
    <p:sldId id="258" r:id="rId3"/>
    <p:sldId id="274" r:id="rId4"/>
    <p:sldId id="259" r:id="rId5"/>
    <p:sldId id="275" r:id="rId6"/>
    <p:sldId id="268" r:id="rId7"/>
    <p:sldId id="271" r:id="rId8"/>
    <p:sldId id="262" r:id="rId9"/>
    <p:sldId id="267" r:id="rId10"/>
    <p:sldId id="273" r:id="rId11"/>
    <p:sldId id="272" r:id="rId12"/>
    <p:sldId id="260" r:id="rId13"/>
    <p:sldId id="264" r:id="rId14"/>
    <p:sldId id="263" r:id="rId15"/>
    <p:sldId id="256" r:id="rId16"/>
    <p:sldId id="25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4108" autoAdjust="0"/>
  </p:normalViewPr>
  <p:slideViewPr>
    <p:cSldViewPr snapToGrid="0">
      <p:cViewPr varScale="1">
        <p:scale>
          <a:sx n="52" d="100"/>
          <a:sy n="52" d="100"/>
        </p:scale>
        <p:origin x="5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DD62B-CEFB-4826-B938-D5440CE18BF6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34880-E9DB-46AB-8C06-E330FEB974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606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ATTRACT is an initiative that leverages in the capacity that the pursuing of fundamental science has in generating</a:t>
            </a:r>
            <a:r>
              <a:rPr lang="en-GB" baseline="0" dirty="0" smtClean="0"/>
              <a:t> breakthrough technologies. We are not talking about incremental advances but technologies with a transformational power towards ourselves and our society.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92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Second because their value chain allows multiple</a:t>
            </a:r>
            <a:r>
              <a:rPr lang="en-GB" baseline="0" dirty="0" smtClean="0"/>
              <a:t> value-capture possibilities…from sensors to big data.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151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</a:t>
            </a:r>
            <a:r>
              <a:rPr lang="en-GB" baseline="0" dirty="0" smtClean="0"/>
              <a:t> paradigmatic example of value capture is the so called Internet of Things.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But what about genomics, proteomics, earth observation technologies, </a:t>
            </a:r>
            <a:r>
              <a:rPr lang="en-GB" baseline="0" dirty="0" err="1" smtClean="0"/>
              <a:t>etc</a:t>
            </a:r>
            <a:r>
              <a:rPr lang="en-GB" baseline="0" dirty="0" smtClean="0"/>
              <a:t>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451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mentioned before that the first key ingredient of ATTRACT is the transition</a:t>
            </a:r>
            <a:r>
              <a:rPr lang="en-GB" baseline="0" dirty="0" smtClean="0"/>
              <a:t> from Open Science to Open Innovation.</a:t>
            </a:r>
          </a:p>
          <a:p>
            <a:endParaRPr lang="en-GB" baseline="0" dirty="0" smtClean="0"/>
          </a:p>
          <a:p>
            <a:r>
              <a:rPr lang="en-GB" baseline="0" dirty="0" smtClean="0"/>
              <a:t>A model to implement this is through what we call co-innovation.</a:t>
            </a:r>
          </a:p>
          <a:p>
            <a:endParaRPr lang="en-GB" baseline="0" dirty="0" smtClean="0"/>
          </a:p>
          <a:p>
            <a:r>
              <a:rPr lang="en-GB" baseline="0" dirty="0" smtClean="0"/>
              <a:t>Co-innovation: the balance between cooperation (value creation) and competition (value capture) that generates win-win situations.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Example: I will be interested in developing a detector in the pico-second range for studying proton collisions. You will make good use of this detector for making a breakthrough PET scanner…why we don’t co-innovate?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9636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to implement this model:</a:t>
            </a:r>
          </a:p>
          <a:p>
            <a:endParaRPr lang="en-GB" dirty="0" smtClean="0"/>
          </a:p>
          <a:p>
            <a:r>
              <a:rPr lang="en-GB" dirty="0" smtClean="0"/>
              <a:t>First: seed fund initial high-risk stages. </a:t>
            </a:r>
          </a:p>
          <a:p>
            <a:endParaRPr lang="en-GB" dirty="0" smtClean="0"/>
          </a:p>
          <a:p>
            <a:r>
              <a:rPr lang="en-GB" dirty="0" smtClean="0"/>
              <a:t>Public money is key to absorb the initial</a:t>
            </a:r>
            <a:r>
              <a:rPr lang="en-GB" baseline="0" dirty="0" smtClean="0"/>
              <a:t> risk from breakthrough idea to breakthrough proof of concept.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9887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to implement this model:</a:t>
            </a:r>
          </a:p>
          <a:p>
            <a:endParaRPr lang="en-GB" dirty="0" smtClean="0"/>
          </a:p>
          <a:p>
            <a:r>
              <a:rPr lang="en-GB" dirty="0" smtClean="0"/>
              <a:t>Second: Help Growth when</a:t>
            </a:r>
            <a:r>
              <a:rPr lang="en-GB" baseline="0" dirty="0" smtClean="0"/>
              <a:t> an opportunity is identified.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Public money is key for</a:t>
            </a:r>
            <a:r>
              <a:rPr lang="en-GB" baseline="0" dirty="0" smtClean="0"/>
              <a:t> growth.</a:t>
            </a:r>
          </a:p>
          <a:p>
            <a:r>
              <a:rPr lang="en-GB" baseline="0" dirty="0" smtClean="0"/>
              <a:t>Private capital is key to accelerate growth and start to capture value even on early stages.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08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Our roadmap:</a:t>
            </a:r>
          </a:p>
          <a:p>
            <a:endParaRPr lang="en-GB" b="1" u="sng" dirty="0" smtClean="0"/>
          </a:p>
          <a:p>
            <a:r>
              <a:rPr lang="en-GB" b="1" u="sng" dirty="0" smtClean="0"/>
              <a:t>2018</a:t>
            </a:r>
            <a:r>
              <a:rPr lang="en-GB" dirty="0" smtClean="0"/>
              <a:t>:</a:t>
            </a:r>
            <a:r>
              <a:rPr lang="en-GB" baseline="0" dirty="0" smtClean="0"/>
              <a:t> </a:t>
            </a:r>
            <a:r>
              <a:rPr lang="en-GB" dirty="0" smtClean="0"/>
              <a:t>20 M Euros secured from EC to seed fund 180 projects</a:t>
            </a:r>
            <a:r>
              <a:rPr lang="en-GB" baseline="0" dirty="0" smtClean="0"/>
              <a:t> classified as breakthrough. Projects will range from conceptual idea to early prototype. Seed fund understood as first step for advancement. 1 year after seed funding progress will be checked.</a:t>
            </a:r>
          </a:p>
          <a:p>
            <a:endParaRPr lang="en-GB" baseline="0" dirty="0" smtClean="0"/>
          </a:p>
          <a:p>
            <a:r>
              <a:rPr lang="en-GB" b="1" u="sng" baseline="0" dirty="0" smtClean="0"/>
              <a:t>2019</a:t>
            </a:r>
            <a:r>
              <a:rPr lang="en-GB" baseline="0" dirty="0" smtClean="0"/>
              <a:t>: Secure substantial public funding for further funding of selected projects out of the 180. Target to have private investment structure in place with willing investors.</a:t>
            </a:r>
          </a:p>
          <a:p>
            <a:endParaRPr lang="en-GB" baseline="0" dirty="0" smtClean="0"/>
          </a:p>
          <a:p>
            <a:r>
              <a:rPr lang="en-GB" b="1" u="sng" baseline="0" dirty="0" smtClean="0"/>
              <a:t>2020</a:t>
            </a:r>
            <a:r>
              <a:rPr lang="en-GB" baseline="0" dirty="0" smtClean="0"/>
              <a:t>: Sustainable model integrating Public and Private capital to repeat the cycle seed/growth several times.</a:t>
            </a:r>
          </a:p>
          <a:p>
            <a:endParaRPr lang="en-GB" baseline="0" dirty="0" smtClean="0"/>
          </a:p>
          <a:p>
            <a:r>
              <a:rPr lang="en-GB" b="1" u="sng" baseline="0" dirty="0" smtClean="0"/>
              <a:t>2025</a:t>
            </a:r>
            <a:r>
              <a:rPr lang="en-GB" baseline="0" dirty="0" smtClean="0"/>
              <a:t>: Scale-up the model.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427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consider the ATTRACT initiative</a:t>
            </a:r>
            <a:r>
              <a:rPr lang="en-GB" baseline="0" dirty="0" smtClean="0"/>
              <a:t> as one in search for a good model to integrate private and public capital. It will be key to count with your help to find it.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680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ATTRACT is a different paradigm about how to bridge</a:t>
            </a:r>
            <a:r>
              <a:rPr lang="en-GB" baseline="0" dirty="0" smtClean="0"/>
              <a:t> the gap between an idea to the market. This new paradigm is characterised by the two key ingredients.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3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First:</a:t>
            </a:r>
          </a:p>
          <a:p>
            <a:endParaRPr lang="en-GB" dirty="0" smtClean="0"/>
          </a:p>
          <a:p>
            <a:r>
              <a:rPr lang="en-GB" dirty="0" smtClean="0"/>
              <a:t>Being able to translate the richness of the Open Science model implemented</a:t>
            </a:r>
            <a:r>
              <a:rPr lang="en-GB" baseline="0" dirty="0" smtClean="0"/>
              <a:t> specially by large research facilities into an Open Innovation model.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791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Second:</a:t>
            </a:r>
          </a:p>
          <a:p>
            <a:endParaRPr lang="en-GB" dirty="0" smtClean="0"/>
          </a:p>
          <a:p>
            <a:r>
              <a:rPr lang="en-GB" dirty="0" smtClean="0"/>
              <a:t>Incorporate</a:t>
            </a:r>
            <a:r>
              <a:rPr lang="en-GB" baseline="0" dirty="0" smtClean="0"/>
              <a:t> in the value chain the necessary actors for that:</a:t>
            </a:r>
          </a:p>
          <a:p>
            <a:endParaRPr lang="en-GB" baseline="0" dirty="0" smtClean="0"/>
          </a:p>
          <a:p>
            <a:r>
              <a:rPr lang="en-GB" baseline="0" dirty="0" smtClean="0"/>
              <a:t>Value generators: Research Infrastructures and their research communities.</a:t>
            </a:r>
          </a:p>
          <a:p>
            <a:r>
              <a:rPr lang="en-GB" baseline="0" dirty="0" smtClean="0"/>
              <a:t>Value captors: Industry, Business and Innovators and Private Investors.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Risk absorption: Public funding.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310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main differentiator of ATTRACT is the rooting on the value creation by Research Infrastructures, because:</a:t>
            </a:r>
          </a:p>
          <a:p>
            <a:endParaRPr lang="en-GB" dirty="0" smtClean="0"/>
          </a:p>
          <a:p>
            <a:r>
              <a:rPr lang="en-GB" dirty="0" smtClean="0"/>
              <a:t>The technology generated in their mission to pursue frontier research is by definition not incremental.</a:t>
            </a:r>
          </a:p>
          <a:p>
            <a:r>
              <a:rPr lang="en-GB" dirty="0" smtClean="0"/>
              <a:t>They</a:t>
            </a:r>
            <a:r>
              <a:rPr lang="en-GB" baseline="0" dirty="0" smtClean="0"/>
              <a:t> constitute the first test-bed for this unique technology.</a:t>
            </a:r>
          </a:p>
          <a:p>
            <a:r>
              <a:rPr lang="en-GB" baseline="0" dirty="0" smtClean="0"/>
              <a:t>This, contributes enormously to minimize (in-house) development costs and market risk.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098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If breakthrough technologies were generated and their value captured in the past just by serendipity …why not</a:t>
            </a:r>
            <a:r>
              <a:rPr lang="en-GB" baseline="0" dirty="0" smtClean="0"/>
              <a:t> creating the necessary conditions to do it systematically?</a:t>
            </a:r>
          </a:p>
          <a:p>
            <a:endParaRPr lang="en-GB" baseline="0" dirty="0" smtClean="0"/>
          </a:p>
          <a:p>
            <a:r>
              <a:rPr lang="en-GB" baseline="0" dirty="0" smtClean="0"/>
              <a:t>Illustrations: CERN invented the WWW, Mouse, touch screen way before they were known or re-invented.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800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It is in this context that ATTRACT operates in the so-called Pasteur Quadrant of value creation-value capture.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866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ATTRACT focus is on Detection and Imaging technologies.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184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First because they have the capacity to transform our society in a tremendous way.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23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535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133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218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62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06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37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76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13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56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42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33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D0025-76AF-44C3-9057-A18975D780AB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A0AC4-01A6-42E4-BB22-3C11A4335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06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microsoft.com/office/2007/relationships/hdphoto" Target="../media/hdphoto5.wdp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jpg"/><Relationship Id="rId7" Type="http://schemas.openxmlformats.org/officeDocument/2006/relationships/image" Target="../media/image25.jpeg"/><Relationship Id="rId12" Type="http://schemas.openxmlformats.org/officeDocument/2006/relationships/image" Target="../media/image3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gif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2.jp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g"/><Relationship Id="rId4" Type="http://schemas.openxmlformats.org/officeDocument/2006/relationships/image" Target="../media/image33.jpg"/><Relationship Id="rId9" Type="http://schemas.openxmlformats.org/officeDocument/2006/relationships/image" Target="../media/image3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5.jp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06947"/>
            <a:ext cx="3347417" cy="167117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501" y="382411"/>
            <a:ext cx="5215434" cy="246429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782" y="2090188"/>
            <a:ext cx="2910218" cy="2185309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-797442" y="-892228"/>
            <a:ext cx="11046818" cy="7503048"/>
            <a:chOff x="-933410" y="-974630"/>
            <a:chExt cx="11046818" cy="750304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169704" flipV="1">
              <a:off x="-635532" y="-10781"/>
              <a:ext cx="4078013" cy="3026430"/>
            </a:xfrm>
            <a:prstGeom prst="rect">
              <a:avLst/>
            </a:prstGeom>
          </p:spPr>
        </p:pic>
        <p:grpSp>
          <p:nvGrpSpPr>
            <p:cNvPr id="30" name="Group 29"/>
            <p:cNvGrpSpPr/>
            <p:nvPr/>
          </p:nvGrpSpPr>
          <p:grpSpPr>
            <a:xfrm>
              <a:off x="-150888" y="-506844"/>
              <a:ext cx="10264296" cy="7035262"/>
              <a:chOff x="-150888" y="-506844"/>
              <a:chExt cx="10264296" cy="7035262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-150888" y="-506844"/>
                <a:ext cx="10264294" cy="7035262"/>
                <a:chOff x="-1007475" y="-1308966"/>
                <a:chExt cx="11434937" cy="6861255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 flipH="1">
                  <a:off x="2426750" y="-2448424"/>
                  <a:ext cx="5791720" cy="10209705"/>
                </a:xfrm>
                <a:prstGeom prst="rect">
                  <a:avLst/>
                </a:prstGeom>
              </p:spPr>
            </p:pic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854593">
                  <a:off x="-1310253" y="-1006188"/>
                  <a:ext cx="3977150" cy="3371594"/>
                </a:xfrm>
                <a:prstGeom prst="rect">
                  <a:avLst/>
                </a:prstGeom>
              </p:spPr>
            </p:pic>
          </p:grpSp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 flipH="1">
                <a:off x="2561859" y="-1023132"/>
                <a:ext cx="5938603" cy="9164494"/>
              </a:xfrm>
              <a:prstGeom prst="rect">
                <a:avLst/>
              </a:prstGeom>
            </p:spPr>
          </p:pic>
        </p:grp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698"/>
            <a:stretch/>
          </p:blipFill>
          <p:spPr>
            <a:xfrm rot="2854593">
              <a:off x="-1132948" y="-775092"/>
              <a:ext cx="3993374" cy="3594297"/>
            </a:xfrm>
            <a:prstGeom prst="rect">
              <a:avLst/>
            </a:prstGeom>
          </p:spPr>
        </p:pic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270" y="2933605"/>
            <a:ext cx="1107055" cy="14800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747" y="3224722"/>
            <a:ext cx="1647127" cy="1099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18450">
            <a:off x="5285408" y="4252723"/>
            <a:ext cx="1905000" cy="143827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45" y="5546144"/>
            <a:ext cx="1934287" cy="12881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13" y="4533953"/>
            <a:ext cx="2152130" cy="12105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227" y="2090188"/>
            <a:ext cx="1828800" cy="1219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253" y="61262"/>
            <a:ext cx="3082960" cy="1926850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8984677" y="98111"/>
            <a:ext cx="517132" cy="1960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587" y="2217888"/>
            <a:ext cx="3301559" cy="247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45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96" y="244688"/>
            <a:ext cx="11761077" cy="66782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96912" flipV="1">
            <a:off x="2658046" y="2169711"/>
            <a:ext cx="5254680" cy="40996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43273" y="3750286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Our value chain</a:t>
            </a:r>
            <a:endParaRPr lang="en-GB" b="1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42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4" b="10247"/>
          <a:stretch/>
        </p:blipFill>
        <p:spPr>
          <a:xfrm>
            <a:off x="0" y="-1"/>
            <a:ext cx="12192000" cy="687928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6868" y="208093"/>
            <a:ext cx="397595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trillion dollar market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780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76318" y="240897"/>
            <a:ext cx="4979238" cy="6979904"/>
            <a:chOff x="670561" y="794350"/>
            <a:chExt cx="4979238" cy="697990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1" y="2166886"/>
              <a:ext cx="4979238" cy="5607368"/>
            </a:xfrm>
            <a:prstGeom prst="rect">
              <a:avLst/>
            </a:prstGeom>
            <a:scene3d>
              <a:camera prst="isometricTopUp"/>
              <a:lightRig rig="threePt" dir="t"/>
            </a:scene3d>
          </p:spPr>
        </p:pic>
        <p:grpSp>
          <p:nvGrpSpPr>
            <p:cNvPr id="20" name="Group 19"/>
            <p:cNvGrpSpPr/>
            <p:nvPr/>
          </p:nvGrpSpPr>
          <p:grpSpPr>
            <a:xfrm>
              <a:off x="2483336" y="794350"/>
              <a:ext cx="2889317" cy="3972880"/>
              <a:chOff x="2483336" y="794350"/>
              <a:chExt cx="2889317" cy="3972880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97297" l="717" r="9892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18832">
                <a:off x="2483336" y="3417402"/>
                <a:ext cx="1493521" cy="1349828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787027">
                <a:off x="2934253" y="1205986"/>
                <a:ext cx="2438400" cy="243840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 rot="17234786">
                <a:off x="3042925" y="1728662"/>
                <a:ext cx="23918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 smtClean="0">
                    <a:solidFill>
                      <a:schemeClr val="bg1">
                        <a:lumMod val="95000"/>
                      </a:schemeClr>
                    </a:solidFill>
                    <a:latin typeface="Berlin Sans FB Demi" panose="020E0802020502020306" pitchFamily="34" charset="0"/>
                  </a:rPr>
                  <a:t>Win-Win</a:t>
                </a:r>
                <a:endParaRPr lang="en-GB" sz="2800" dirty="0">
                  <a:solidFill>
                    <a:schemeClr val="bg1">
                      <a:lumMod val="95000"/>
                    </a:schemeClr>
                  </a:solidFill>
                  <a:latin typeface="Berlin Sans FB Demi" panose="020E0802020502020306" pitchFamily="34" charset="0"/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6276893" y="1203694"/>
            <a:ext cx="5682915" cy="3374666"/>
            <a:chOff x="6436495" y="1192551"/>
            <a:chExt cx="4697820" cy="2585323"/>
          </a:xfrm>
        </p:grpSpPr>
        <p:sp>
          <p:nvSpPr>
            <p:cNvPr id="2" name="Rectangle 1"/>
            <p:cNvSpPr/>
            <p:nvPr/>
          </p:nvSpPr>
          <p:spPr>
            <a:xfrm>
              <a:off x="6436495" y="1192551"/>
              <a:ext cx="4697820" cy="258532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Cooperation</a:t>
              </a:r>
            </a:p>
            <a:p>
              <a:r>
                <a:rPr lang="en-US" sz="54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+</a:t>
              </a:r>
            </a:p>
            <a:p>
              <a:pPr algn="ctr"/>
              <a:r>
                <a:rPr lang="en-US" sz="54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Competition</a:t>
              </a:r>
              <a:endPara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6797842" y="3235629"/>
              <a:ext cx="4174958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7119567" y="4064642"/>
            <a:ext cx="4239302" cy="923330"/>
          </a:xfrm>
          <a:prstGeom prst="rect">
            <a:avLst/>
          </a:prstGeom>
          <a:solidFill>
            <a:srgbClr val="FF0000"/>
          </a:solidFill>
          <a:ln>
            <a:solidFill>
              <a:schemeClr val="accent2"/>
            </a:solidFill>
          </a:ln>
          <a:effectLst>
            <a:softEdge rad="1270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Co-Innovation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896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2" t="-131" r="6982" b="-1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79092" y="830625"/>
            <a:ext cx="3805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From seed…</a:t>
            </a:r>
            <a:endParaRPr lang="en-US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9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/>
        </p:blipFill>
        <p:spPr>
          <a:xfrm flipH="1">
            <a:off x="-111968" y="-74645"/>
            <a:ext cx="1219200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74985" y="774841"/>
            <a:ext cx="3534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…to Growth</a:t>
            </a:r>
            <a:endParaRPr lang="en-GB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407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363894" y="1636682"/>
            <a:ext cx="12885576" cy="4284000"/>
          </a:xfrm>
          <a:custGeom>
            <a:avLst/>
            <a:gdLst>
              <a:gd name="connsiteX0" fmla="*/ 0 w 10132540"/>
              <a:gd name="connsiteY0" fmla="*/ 1309816 h 4041090"/>
              <a:gd name="connsiteX1" fmla="*/ 1309816 w 10132540"/>
              <a:gd name="connsiteY1" fmla="*/ 502508 h 4041090"/>
              <a:gd name="connsiteX2" fmla="*/ 3352800 w 10132540"/>
              <a:gd name="connsiteY2" fmla="*/ 2207740 h 4041090"/>
              <a:gd name="connsiteX3" fmla="*/ 1392194 w 10132540"/>
              <a:gd name="connsiteY3" fmla="*/ 3649362 h 4041090"/>
              <a:gd name="connsiteX4" fmla="*/ 5222789 w 10132540"/>
              <a:gd name="connsiteY4" fmla="*/ 3945924 h 4041090"/>
              <a:gd name="connsiteX5" fmla="*/ 8987481 w 10132540"/>
              <a:gd name="connsiteY5" fmla="*/ 2232454 h 4041090"/>
              <a:gd name="connsiteX6" fmla="*/ 6870357 w 10132540"/>
              <a:gd name="connsiteY6" fmla="*/ 1260389 h 4041090"/>
              <a:gd name="connsiteX7" fmla="*/ 10132540 w 10132540"/>
              <a:gd name="connsiteY7" fmla="*/ 0 h 4041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2540" h="4041090">
                <a:moveTo>
                  <a:pt x="0" y="1309816"/>
                </a:moveTo>
                <a:cubicBezTo>
                  <a:pt x="375508" y="831335"/>
                  <a:pt x="751016" y="352854"/>
                  <a:pt x="1309816" y="502508"/>
                </a:cubicBezTo>
                <a:cubicBezTo>
                  <a:pt x="1868616" y="652162"/>
                  <a:pt x="3339070" y="1683264"/>
                  <a:pt x="3352800" y="2207740"/>
                </a:cubicBezTo>
                <a:cubicBezTo>
                  <a:pt x="3366530" y="2732216"/>
                  <a:pt x="1080529" y="3359665"/>
                  <a:pt x="1392194" y="3649362"/>
                </a:cubicBezTo>
                <a:cubicBezTo>
                  <a:pt x="1703859" y="3939059"/>
                  <a:pt x="3956908" y="4182075"/>
                  <a:pt x="5222789" y="3945924"/>
                </a:cubicBezTo>
                <a:cubicBezTo>
                  <a:pt x="6488670" y="3709773"/>
                  <a:pt x="8712886" y="2680043"/>
                  <a:pt x="8987481" y="2232454"/>
                </a:cubicBezTo>
                <a:cubicBezTo>
                  <a:pt x="9262076" y="1784865"/>
                  <a:pt x="6679514" y="1632465"/>
                  <a:pt x="6870357" y="1260389"/>
                </a:cubicBezTo>
                <a:cubicBezTo>
                  <a:pt x="7061200" y="888313"/>
                  <a:pt x="8596870" y="444156"/>
                  <a:pt x="10132540" y="0"/>
                </a:cubicBezTo>
              </a:path>
            </a:pathLst>
          </a:custGeom>
          <a:noFill/>
          <a:ln w="762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-363894" y="1636682"/>
            <a:ext cx="12885576" cy="4284000"/>
          </a:xfrm>
          <a:custGeom>
            <a:avLst/>
            <a:gdLst>
              <a:gd name="connsiteX0" fmla="*/ 0 w 10132540"/>
              <a:gd name="connsiteY0" fmla="*/ 1309816 h 4041090"/>
              <a:gd name="connsiteX1" fmla="*/ 1309816 w 10132540"/>
              <a:gd name="connsiteY1" fmla="*/ 502508 h 4041090"/>
              <a:gd name="connsiteX2" fmla="*/ 3352800 w 10132540"/>
              <a:gd name="connsiteY2" fmla="*/ 2207740 h 4041090"/>
              <a:gd name="connsiteX3" fmla="*/ 1392194 w 10132540"/>
              <a:gd name="connsiteY3" fmla="*/ 3649362 h 4041090"/>
              <a:gd name="connsiteX4" fmla="*/ 5222789 w 10132540"/>
              <a:gd name="connsiteY4" fmla="*/ 3945924 h 4041090"/>
              <a:gd name="connsiteX5" fmla="*/ 8987481 w 10132540"/>
              <a:gd name="connsiteY5" fmla="*/ 2232454 h 4041090"/>
              <a:gd name="connsiteX6" fmla="*/ 6870357 w 10132540"/>
              <a:gd name="connsiteY6" fmla="*/ 1260389 h 4041090"/>
              <a:gd name="connsiteX7" fmla="*/ 10132540 w 10132540"/>
              <a:gd name="connsiteY7" fmla="*/ 0 h 4041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2540" h="4041090">
                <a:moveTo>
                  <a:pt x="0" y="1309816"/>
                </a:moveTo>
                <a:cubicBezTo>
                  <a:pt x="375508" y="831335"/>
                  <a:pt x="751016" y="352854"/>
                  <a:pt x="1309816" y="502508"/>
                </a:cubicBezTo>
                <a:cubicBezTo>
                  <a:pt x="1868616" y="652162"/>
                  <a:pt x="3339070" y="1683264"/>
                  <a:pt x="3352800" y="2207740"/>
                </a:cubicBezTo>
                <a:cubicBezTo>
                  <a:pt x="3366530" y="2732216"/>
                  <a:pt x="1080529" y="3359665"/>
                  <a:pt x="1392194" y="3649362"/>
                </a:cubicBezTo>
                <a:cubicBezTo>
                  <a:pt x="1703859" y="3939059"/>
                  <a:pt x="3956908" y="4182075"/>
                  <a:pt x="5222789" y="3945924"/>
                </a:cubicBezTo>
                <a:cubicBezTo>
                  <a:pt x="6488670" y="3709773"/>
                  <a:pt x="8712886" y="2680043"/>
                  <a:pt x="8987481" y="2232454"/>
                </a:cubicBezTo>
                <a:cubicBezTo>
                  <a:pt x="9262076" y="1784865"/>
                  <a:pt x="6679514" y="1632465"/>
                  <a:pt x="6870357" y="1260389"/>
                </a:cubicBezTo>
                <a:cubicBezTo>
                  <a:pt x="7061200" y="888313"/>
                  <a:pt x="8596870" y="444156"/>
                  <a:pt x="10132540" y="0"/>
                </a:cubicBezTo>
              </a:path>
            </a:pathLst>
          </a:custGeom>
          <a:noFill/>
          <a:ln w="2540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1119674" y="156412"/>
            <a:ext cx="1755873" cy="1998961"/>
            <a:chOff x="1119674" y="156412"/>
            <a:chExt cx="1755873" cy="1998961"/>
          </a:xfrm>
        </p:grpSpPr>
        <p:grpSp>
          <p:nvGrpSpPr>
            <p:cNvPr id="9" name="Group 8"/>
            <p:cNvGrpSpPr/>
            <p:nvPr/>
          </p:nvGrpSpPr>
          <p:grpSpPr>
            <a:xfrm>
              <a:off x="1119674" y="156412"/>
              <a:ext cx="662474" cy="1998961"/>
              <a:chOff x="4198776" y="428339"/>
              <a:chExt cx="419877" cy="1409792"/>
            </a:xfrm>
            <a:solidFill>
              <a:srgbClr val="FF0000"/>
            </a:solidFill>
            <a:scene3d>
              <a:camera prst="orthographicFront"/>
              <a:lightRig rig="freezing" dir="t"/>
            </a:scene3d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198776" y="428339"/>
                <a:ext cx="0" cy="1409792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Wave 7"/>
              <p:cNvSpPr/>
              <p:nvPr/>
            </p:nvSpPr>
            <p:spPr>
              <a:xfrm>
                <a:off x="4198776" y="1261545"/>
                <a:ext cx="419877" cy="326572"/>
              </a:xfrm>
              <a:prstGeom prst="wav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30" name="Straight Connector 29"/>
            <p:cNvCxnSpPr/>
            <p:nvPr/>
          </p:nvCxnSpPr>
          <p:spPr>
            <a:xfrm>
              <a:off x="1119674" y="609722"/>
              <a:ext cx="175587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1624587" y="22835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2018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67048" y="650608"/>
            <a:ext cx="4504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 M Euros EC fund.</a:t>
            </a:r>
          </a:p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Seed funding of 180 breakthrough projects.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822769" y="1800875"/>
            <a:ext cx="1755873" cy="1998961"/>
            <a:chOff x="1119674" y="156412"/>
            <a:chExt cx="1755873" cy="1998961"/>
          </a:xfrm>
        </p:grpSpPr>
        <p:grpSp>
          <p:nvGrpSpPr>
            <p:cNvPr id="36" name="Group 35"/>
            <p:cNvGrpSpPr/>
            <p:nvPr/>
          </p:nvGrpSpPr>
          <p:grpSpPr>
            <a:xfrm>
              <a:off x="1119674" y="156412"/>
              <a:ext cx="662474" cy="1998961"/>
              <a:chOff x="4198776" y="428339"/>
              <a:chExt cx="419877" cy="1409792"/>
            </a:xfrm>
            <a:solidFill>
              <a:srgbClr val="FF0000"/>
            </a:solidFill>
            <a:scene3d>
              <a:camera prst="orthographicFront"/>
              <a:lightRig rig="freezing" dir="t"/>
            </a:scene3d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4198776" y="428339"/>
                <a:ext cx="0" cy="1409792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Wave 38"/>
              <p:cNvSpPr/>
              <p:nvPr/>
            </p:nvSpPr>
            <p:spPr>
              <a:xfrm>
                <a:off x="4198776" y="1261545"/>
                <a:ext cx="419877" cy="326572"/>
              </a:xfrm>
              <a:prstGeom prst="wav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37" name="Straight Connector 36"/>
            <p:cNvCxnSpPr/>
            <p:nvPr/>
          </p:nvCxnSpPr>
          <p:spPr>
            <a:xfrm>
              <a:off x="1119674" y="609722"/>
              <a:ext cx="175587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4327682" y="187282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2019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70143" y="2295071"/>
            <a:ext cx="2454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Scale-up EC fund.</a:t>
            </a:r>
          </a:p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Private capital in place.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253560" y="3799836"/>
            <a:ext cx="1755873" cy="1998961"/>
            <a:chOff x="1119674" y="156412"/>
            <a:chExt cx="1755873" cy="1998961"/>
          </a:xfrm>
        </p:grpSpPr>
        <p:grpSp>
          <p:nvGrpSpPr>
            <p:cNvPr id="43" name="Group 42"/>
            <p:cNvGrpSpPr/>
            <p:nvPr/>
          </p:nvGrpSpPr>
          <p:grpSpPr>
            <a:xfrm>
              <a:off x="1119674" y="156412"/>
              <a:ext cx="662474" cy="1998961"/>
              <a:chOff x="4198776" y="428339"/>
              <a:chExt cx="419877" cy="1409792"/>
            </a:xfrm>
            <a:solidFill>
              <a:srgbClr val="FF0000"/>
            </a:solidFill>
            <a:scene3d>
              <a:camera prst="orthographicFront"/>
              <a:lightRig rig="freezing" dir="t"/>
            </a:scene3d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4198776" y="428339"/>
                <a:ext cx="0" cy="1409792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Wave 45"/>
              <p:cNvSpPr/>
              <p:nvPr/>
            </p:nvSpPr>
            <p:spPr>
              <a:xfrm>
                <a:off x="4198776" y="1261545"/>
                <a:ext cx="419877" cy="326572"/>
              </a:xfrm>
              <a:prstGeom prst="wav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44" name="Straight Connector 43"/>
            <p:cNvCxnSpPr/>
            <p:nvPr/>
          </p:nvCxnSpPr>
          <p:spPr>
            <a:xfrm>
              <a:off x="1119674" y="609722"/>
              <a:ext cx="175587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6758473" y="387178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2020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00934" y="4294032"/>
            <a:ext cx="2816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Sustainable Public-Private </a:t>
            </a:r>
          </a:p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Capital Model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8953648" y="609722"/>
            <a:ext cx="1755873" cy="1998961"/>
            <a:chOff x="1119674" y="156412"/>
            <a:chExt cx="1755873" cy="1998961"/>
          </a:xfrm>
        </p:grpSpPr>
        <p:grpSp>
          <p:nvGrpSpPr>
            <p:cNvPr id="50" name="Group 49"/>
            <p:cNvGrpSpPr/>
            <p:nvPr/>
          </p:nvGrpSpPr>
          <p:grpSpPr>
            <a:xfrm>
              <a:off x="1119674" y="156412"/>
              <a:ext cx="662474" cy="1998961"/>
              <a:chOff x="4198776" y="428339"/>
              <a:chExt cx="419877" cy="1409792"/>
            </a:xfrm>
            <a:solidFill>
              <a:srgbClr val="FF0000"/>
            </a:solidFill>
            <a:scene3d>
              <a:camera prst="orthographicFront"/>
              <a:lightRig rig="freezing" dir="t"/>
            </a:scene3d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4198776" y="428339"/>
                <a:ext cx="0" cy="1409792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Wave 52"/>
              <p:cNvSpPr/>
              <p:nvPr/>
            </p:nvSpPr>
            <p:spPr>
              <a:xfrm>
                <a:off x="4198776" y="1261545"/>
                <a:ext cx="419877" cy="326572"/>
              </a:xfrm>
              <a:prstGeom prst="wav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51" name="Straight Connector 50"/>
            <p:cNvCxnSpPr/>
            <p:nvPr/>
          </p:nvCxnSpPr>
          <p:spPr>
            <a:xfrm>
              <a:off x="1119674" y="609722"/>
              <a:ext cx="175587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9458561" y="68166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2025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01022" y="1103918"/>
            <a:ext cx="25134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Scale-up Public-Private </a:t>
            </a:r>
          </a:p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Capital Model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83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02970" y="204537"/>
            <a:ext cx="8412430" cy="5209674"/>
            <a:chOff x="502970" y="677923"/>
            <a:chExt cx="5001008" cy="347721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 flipV="1">
              <a:off x="3003475" y="677923"/>
              <a:ext cx="1682642" cy="340795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70" y="926639"/>
              <a:ext cx="5001008" cy="322849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653"/>
            <a:stretch/>
          </p:blipFill>
          <p:spPr>
            <a:xfrm>
              <a:off x="1323334" y="677923"/>
              <a:ext cx="1680140" cy="3404748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500083" y="5414211"/>
            <a:ext cx="84497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4800" dirty="0" smtClean="0">
                <a:solidFill>
                  <a:prstClr val="black"/>
                </a:solidFill>
                <a:latin typeface="Berlin Sans FB Demi" panose="020E0802020502020306" pitchFamily="34" charset="0"/>
              </a:rPr>
              <a:t>…let’s move through together.</a:t>
            </a:r>
            <a:endParaRPr lang="en-GB" sz="4800" dirty="0">
              <a:solidFill>
                <a:prstClr val="black"/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1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41" y="490328"/>
            <a:ext cx="9847757" cy="55393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5831"/>
          <a:stretch/>
        </p:blipFill>
        <p:spPr>
          <a:xfrm>
            <a:off x="201941" y="431085"/>
            <a:ext cx="3436833" cy="565785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13" name="TextBox 12"/>
          <p:cNvSpPr txBox="1"/>
          <p:nvPr/>
        </p:nvSpPr>
        <p:spPr>
          <a:xfrm>
            <a:off x="1361550" y="1476375"/>
            <a:ext cx="11176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solidFill>
                  <a:schemeClr val="bg1"/>
                </a:solidFill>
                <a:latin typeface="Buxton Sketch" panose="03080500000500000004" pitchFamily="66" charset="0"/>
              </a:rPr>
              <a:t>Idea</a:t>
            </a:r>
            <a:endParaRPr lang="en-GB" sz="5400" dirty="0">
              <a:solidFill>
                <a:schemeClr val="bg1"/>
              </a:solidFill>
              <a:latin typeface="Buxton Sketch" panose="030805000005000000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1350" y="2085975"/>
            <a:ext cx="22759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latin typeface="Bodoni MT" panose="02070603080606020203" pitchFamily="18" charset="0"/>
              </a:rPr>
              <a:t>Market</a:t>
            </a:r>
            <a:endParaRPr lang="en-GB" sz="5400" dirty="0">
              <a:latin typeface="Bodoni MT" panose="02070603080606020203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2639794" y="1088619"/>
            <a:ext cx="4972050" cy="849421"/>
          </a:xfrm>
          <a:custGeom>
            <a:avLst/>
            <a:gdLst>
              <a:gd name="connsiteX0" fmla="*/ 0 w 4972050"/>
              <a:gd name="connsiteY0" fmla="*/ 573196 h 849421"/>
              <a:gd name="connsiteX1" fmla="*/ 1285875 w 4972050"/>
              <a:gd name="connsiteY1" fmla="*/ 96946 h 849421"/>
              <a:gd name="connsiteX2" fmla="*/ 2686050 w 4972050"/>
              <a:gd name="connsiteY2" fmla="*/ 68371 h 849421"/>
              <a:gd name="connsiteX3" fmla="*/ 4972050 w 4972050"/>
              <a:gd name="connsiteY3" fmla="*/ 849421 h 849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2050" h="849421">
                <a:moveTo>
                  <a:pt x="0" y="573196"/>
                </a:moveTo>
                <a:cubicBezTo>
                  <a:pt x="419100" y="377139"/>
                  <a:pt x="838200" y="181083"/>
                  <a:pt x="1285875" y="96946"/>
                </a:cubicBezTo>
                <a:cubicBezTo>
                  <a:pt x="1733550" y="12809"/>
                  <a:pt x="2071688" y="-57041"/>
                  <a:pt x="2686050" y="68371"/>
                </a:cubicBezTo>
                <a:cubicBezTo>
                  <a:pt x="3300412" y="193783"/>
                  <a:pt x="4136231" y="521602"/>
                  <a:pt x="4972050" y="849421"/>
                </a:cubicBezTo>
              </a:path>
            </a:pathLst>
          </a:custGeom>
          <a:noFill/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182964" y="5762127"/>
            <a:ext cx="5853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What is our approach?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6123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44829" y="-417195"/>
            <a:ext cx="11928390" cy="6883851"/>
            <a:chOff x="144829" y="-417195"/>
            <a:chExt cx="11928390" cy="6883851"/>
          </a:xfrm>
        </p:grpSpPr>
        <p:grpSp>
          <p:nvGrpSpPr>
            <p:cNvPr id="14" name="Group 13"/>
            <p:cNvGrpSpPr/>
            <p:nvPr/>
          </p:nvGrpSpPr>
          <p:grpSpPr>
            <a:xfrm>
              <a:off x="144829" y="-417195"/>
              <a:ext cx="11718036" cy="6870032"/>
              <a:chOff x="253113" y="-182661"/>
              <a:chExt cx="11718036" cy="687003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788"/>
              <a:stretch/>
            </p:blipFill>
            <p:spPr>
              <a:xfrm>
                <a:off x="5367456" y="-182661"/>
                <a:ext cx="3246213" cy="685800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113" y="361233"/>
                <a:ext cx="3848986" cy="230939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432996">
                <a:off x="3061002" y="1546648"/>
                <a:ext cx="4762500" cy="476250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5166"/>
              <a:stretch/>
            </p:blipFill>
            <p:spPr>
              <a:xfrm>
                <a:off x="3268350" y="-170629"/>
                <a:ext cx="2417125" cy="68580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26740" y="2670625"/>
                <a:ext cx="3944409" cy="2838542"/>
              </a:xfrm>
              <a:prstGeom prst="rect">
                <a:avLst/>
              </a:prstGeom>
              <a:effectLst>
                <a:softEdge rad="31750"/>
              </a:effectLst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1170398" y="2402071"/>
              <a:ext cx="2581156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800" dirty="0" smtClean="0">
                  <a:latin typeface="Berlin Sans FB Demi" panose="020E0802020502020306" pitchFamily="34" charset="0"/>
                </a:rPr>
                <a:t>From </a:t>
              </a:r>
            </a:p>
            <a:p>
              <a:r>
                <a:rPr lang="en-GB" sz="4800" dirty="0" smtClean="0">
                  <a:latin typeface="Berlin Sans FB Demi" panose="020E0802020502020306" pitchFamily="34" charset="0"/>
                </a:rPr>
                <a:t>Open </a:t>
              </a:r>
            </a:p>
            <a:p>
              <a:r>
                <a:rPr lang="en-GB" sz="4800" dirty="0" smtClean="0">
                  <a:latin typeface="Berlin Sans FB Demi" panose="020E0802020502020306" pitchFamily="34" charset="0"/>
                </a:rPr>
                <a:t>Science…</a:t>
              </a:r>
              <a:endParaRPr lang="en-GB" sz="4800" dirty="0">
                <a:latin typeface="Berlin Sans FB Demi" panose="020E0802020502020306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63240" y="5635659"/>
              <a:ext cx="600997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800" dirty="0" smtClean="0">
                  <a:latin typeface="Berlin Sans FB Demi" panose="020E0802020502020306" pitchFamily="34" charset="0"/>
                </a:rPr>
                <a:t>…to Open Innovation</a:t>
              </a:r>
              <a:endParaRPr lang="en-GB" sz="4800" dirty="0">
                <a:latin typeface="Berlin Sans FB Demi" panose="020E0802020502020306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247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371802" y="33518"/>
            <a:ext cx="11572763" cy="6563722"/>
            <a:chOff x="371802" y="33518"/>
            <a:chExt cx="11572763" cy="6563722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5170" y="4690698"/>
              <a:ext cx="5039395" cy="1858276"/>
            </a:xfrm>
            <a:prstGeom prst="rect">
              <a:avLst/>
            </a:prstGeom>
          </p:spPr>
        </p:pic>
        <p:grpSp>
          <p:nvGrpSpPr>
            <p:cNvPr id="60" name="Group 59"/>
            <p:cNvGrpSpPr/>
            <p:nvPr/>
          </p:nvGrpSpPr>
          <p:grpSpPr>
            <a:xfrm>
              <a:off x="371802" y="33518"/>
              <a:ext cx="11277294" cy="6563722"/>
              <a:chOff x="-97430" y="436574"/>
              <a:chExt cx="11277294" cy="656372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832171" y="1192479"/>
                <a:ext cx="4676775" cy="4676775"/>
                <a:chOff x="3576638" y="1095374"/>
                <a:chExt cx="4676775" cy="4676775"/>
              </a:xfrm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scene3d>
                <a:camera prst="isometricTopUp"/>
                <a:lightRig rig="twoPt" dir="t"/>
              </a:scene3d>
            </p:grpSpPr>
            <p:sp>
              <p:nvSpPr>
                <p:cNvPr id="4" name="Block Arc 3"/>
                <p:cNvSpPr/>
                <p:nvPr/>
              </p:nvSpPr>
              <p:spPr>
                <a:xfrm>
                  <a:off x="3576638" y="1095374"/>
                  <a:ext cx="4676775" cy="4676775"/>
                </a:xfrm>
                <a:prstGeom prst="blockArc">
                  <a:avLst>
                    <a:gd name="adj1" fmla="val 10800000"/>
                    <a:gd name="adj2" fmla="val 16195171"/>
                    <a:gd name="adj3" fmla="val 13747"/>
                  </a:avLst>
                </a:prstGeom>
                <a:ln w="38100">
                  <a:solidFill>
                    <a:schemeClr val="bg1"/>
                  </a:solidFill>
                </a:ln>
                <a:sp3d extrusionH="508000" prstMaterial="matte">
                  <a:bevelT prst="convex"/>
                </a:sp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  <a:latin typeface="Baskerville Old Face" panose="02020602080505020303" pitchFamily="18" charset="0"/>
                  </a:endParaRPr>
                </a:p>
              </p:txBody>
            </p:sp>
            <p:sp>
              <p:nvSpPr>
                <p:cNvPr id="5" name="Block Arc 4"/>
                <p:cNvSpPr/>
                <p:nvPr/>
              </p:nvSpPr>
              <p:spPr>
                <a:xfrm rot="5400000">
                  <a:off x="3576638" y="1095374"/>
                  <a:ext cx="4676775" cy="4676775"/>
                </a:xfrm>
                <a:prstGeom prst="blockArc">
                  <a:avLst>
                    <a:gd name="adj1" fmla="val 10800000"/>
                    <a:gd name="adj2" fmla="val 16195171"/>
                    <a:gd name="adj3" fmla="val 13747"/>
                  </a:avLst>
                </a:prstGeom>
                <a:ln w="38100">
                  <a:solidFill>
                    <a:schemeClr val="bg1"/>
                  </a:solidFill>
                </a:ln>
                <a:sp3d extrusionH="508000" prstMaterial="matte">
                  <a:bevelT prst="convex"/>
                </a:sp3d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  <a:latin typeface="Baskerville Old Face" panose="02020602080505020303" pitchFamily="18" charset="0"/>
                  </a:endParaRPr>
                </a:p>
              </p:txBody>
            </p:sp>
            <p:sp>
              <p:nvSpPr>
                <p:cNvPr id="6" name="Block Arc 5"/>
                <p:cNvSpPr/>
                <p:nvPr/>
              </p:nvSpPr>
              <p:spPr>
                <a:xfrm rot="16200000" flipV="1">
                  <a:off x="3576638" y="1095374"/>
                  <a:ext cx="4676775" cy="4676775"/>
                </a:xfrm>
                <a:prstGeom prst="blockArc">
                  <a:avLst>
                    <a:gd name="adj1" fmla="val 10800000"/>
                    <a:gd name="adj2" fmla="val 16195171"/>
                    <a:gd name="adj3" fmla="val 13747"/>
                  </a:avLst>
                </a:prstGeom>
                <a:ln w="38100">
                  <a:solidFill>
                    <a:schemeClr val="bg1"/>
                  </a:solidFill>
                </a:ln>
                <a:sp3d extrusionH="508000" prstMaterial="matte">
                  <a:bevelT prst="convex"/>
                </a:sp3d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  <a:latin typeface="Baskerville Old Face" panose="02020602080505020303" pitchFamily="18" charset="0"/>
                  </a:endParaRPr>
                </a:p>
              </p:txBody>
            </p:sp>
            <p:sp>
              <p:nvSpPr>
                <p:cNvPr id="7" name="Block Arc 6"/>
                <p:cNvSpPr/>
                <p:nvPr/>
              </p:nvSpPr>
              <p:spPr>
                <a:xfrm flipV="1">
                  <a:off x="3576638" y="1095374"/>
                  <a:ext cx="4676775" cy="4676775"/>
                </a:xfrm>
                <a:prstGeom prst="blockArc">
                  <a:avLst>
                    <a:gd name="adj1" fmla="val 10800000"/>
                    <a:gd name="adj2" fmla="val 16195171"/>
                    <a:gd name="adj3" fmla="val 13747"/>
                  </a:avLst>
                </a:prstGeom>
                <a:ln w="38100">
                  <a:solidFill>
                    <a:schemeClr val="bg1"/>
                  </a:solidFill>
                </a:ln>
                <a:sp3d extrusionH="508000" prstMaterial="matte">
                  <a:bevelT prst="convex"/>
                </a:sp3d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  <a:latin typeface="Baskerville Old Face" panose="02020602080505020303" pitchFamily="18" charset="0"/>
                  </a:endParaRPr>
                </a:p>
              </p:txBody>
            </p:sp>
          </p:grpSp>
          <p:sp>
            <p:nvSpPr>
              <p:cNvPr id="9" name="Oval 8"/>
              <p:cNvSpPr/>
              <p:nvPr/>
            </p:nvSpPr>
            <p:spPr>
              <a:xfrm>
                <a:off x="3107342" y="3377117"/>
                <a:ext cx="169932" cy="153749"/>
              </a:xfrm>
              <a:prstGeom prst="ellipse">
                <a:avLst/>
              </a:prstGeom>
              <a:solidFill>
                <a:schemeClr val="bg1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085592" y="2291436"/>
                <a:ext cx="169932" cy="153749"/>
              </a:xfrm>
              <a:prstGeom prst="ellipse">
                <a:avLst/>
              </a:prstGeom>
              <a:solidFill>
                <a:schemeClr val="bg1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7074884" y="3406829"/>
                <a:ext cx="169932" cy="153749"/>
              </a:xfrm>
              <a:prstGeom prst="ellipse">
                <a:avLst/>
              </a:prstGeom>
              <a:solidFill>
                <a:schemeClr val="bg1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085592" y="4580133"/>
                <a:ext cx="169932" cy="153749"/>
              </a:xfrm>
              <a:prstGeom prst="ellipse">
                <a:avLst/>
              </a:prstGeom>
              <a:solidFill>
                <a:schemeClr val="bg1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Baskerville Old Face" panose="02020602080505020303" pitchFamily="18" charset="0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3583469" y="824163"/>
                <a:ext cx="2930623" cy="1467273"/>
                <a:chOff x="3583469" y="824163"/>
                <a:chExt cx="2930623" cy="1467273"/>
              </a:xfrm>
            </p:grpSpPr>
            <p:cxnSp>
              <p:nvCxnSpPr>
                <p:cNvPr id="14" name="Straight Connector 13"/>
                <p:cNvCxnSpPr>
                  <a:stCxn id="10" idx="0"/>
                </p:cNvCxnSpPr>
                <p:nvPr/>
              </p:nvCxnSpPr>
              <p:spPr>
                <a:xfrm flipV="1">
                  <a:off x="5170558" y="824163"/>
                  <a:ext cx="1343534" cy="146727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583469" y="824163"/>
                  <a:ext cx="293062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 flipV="1">
                <a:off x="3033740" y="4676879"/>
                <a:ext cx="2080889" cy="895331"/>
                <a:chOff x="3017546" y="1444411"/>
                <a:chExt cx="2080889" cy="895331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 flipH="1" flipV="1">
                  <a:off x="4567731" y="1462570"/>
                  <a:ext cx="530704" cy="87717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3017546" y="1444411"/>
                  <a:ext cx="1540701" cy="1815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 flipH="1">
                <a:off x="316092" y="1436380"/>
                <a:ext cx="2783157" cy="2017611"/>
                <a:chOff x="5170558" y="273825"/>
                <a:chExt cx="2783157" cy="2017611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5170558" y="273825"/>
                  <a:ext cx="926951" cy="201761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097509" y="273825"/>
                  <a:ext cx="1856206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7237821" y="2738119"/>
                <a:ext cx="3942043" cy="658076"/>
                <a:chOff x="5166512" y="1548856"/>
                <a:chExt cx="3942043" cy="658076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 flipV="1">
                  <a:off x="5166512" y="1548856"/>
                  <a:ext cx="542250" cy="65807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5708762" y="1548856"/>
                  <a:ext cx="3399793" cy="810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Box 29"/>
              <p:cNvSpPr txBox="1"/>
              <p:nvPr/>
            </p:nvSpPr>
            <p:spPr>
              <a:xfrm>
                <a:off x="489020" y="712697"/>
                <a:ext cx="151035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Baskerville Old Face" panose="02020602080505020303" pitchFamily="18" charset="0"/>
                  </a:rPr>
                  <a:t>Research </a:t>
                </a:r>
              </a:p>
              <a:p>
                <a:r>
                  <a:rPr lang="en-GB" dirty="0" smtClean="0">
                    <a:latin typeface="Baskerville Old Face" panose="02020602080505020303" pitchFamily="18" charset="0"/>
                  </a:rPr>
                  <a:t>Infrastructures</a:t>
                </a:r>
                <a:endParaRPr lang="en-GB" dirty="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210019" y="5193798"/>
                <a:ext cx="957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Baskerville Old Face" panose="02020602080505020303" pitchFamily="18" charset="0"/>
                  </a:rPr>
                  <a:t>Industry</a:t>
                </a:r>
                <a:endParaRPr lang="en-GB" dirty="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180407" y="436574"/>
                <a:ext cx="38103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Baskerville Old Face" panose="02020602080505020303" pitchFamily="18" charset="0"/>
                  </a:rPr>
                  <a:t>Business &amp; Innovation Experts</a:t>
                </a:r>
                <a:endParaRPr lang="en-GB" dirty="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051196" y="2368310"/>
                <a:ext cx="28119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Baskerville Old Face" panose="02020602080505020303" pitchFamily="18" charset="0"/>
                  </a:rPr>
                  <a:t>Public &amp; Private Investment</a:t>
                </a:r>
                <a:endParaRPr lang="en-GB" dirty="0">
                  <a:latin typeface="Baskerville Old Face" panose="02020602080505020303" pitchFamily="18" charset="0"/>
                </a:endParaRPr>
              </a:p>
            </p:txBody>
          </p:sp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1774" y="5646892"/>
                <a:ext cx="1453794" cy="1353404"/>
              </a:xfrm>
              <a:prstGeom prst="rect">
                <a:avLst/>
              </a:prstGeom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2107" y="931733"/>
                <a:ext cx="835429" cy="696191"/>
              </a:xfrm>
              <a:prstGeom prst="rect">
                <a:avLst/>
              </a:prstGeom>
            </p:spPr>
          </p:pic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8744" y="897684"/>
                <a:ext cx="1526691" cy="645572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8078" y="2988633"/>
                <a:ext cx="951530" cy="930716"/>
              </a:xfrm>
              <a:prstGeom prst="rect">
                <a:avLst/>
              </a:prstGeom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1012" y="2918724"/>
                <a:ext cx="860934" cy="1123950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97430" y="1577305"/>
                <a:ext cx="953980" cy="1070765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0661" y="1413925"/>
                <a:ext cx="1887913" cy="1427446"/>
              </a:xfrm>
              <a:prstGeom prst="rect">
                <a:avLst/>
              </a:prstGeom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8829" y="4172318"/>
                <a:ext cx="1656065" cy="713028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2286" y="4982803"/>
                <a:ext cx="1002906" cy="1002906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06405" y="2899863"/>
                <a:ext cx="2852481" cy="99266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94405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91"/>
          <a:stretch/>
        </p:blipFill>
        <p:spPr>
          <a:xfrm>
            <a:off x="6851323" y="2790416"/>
            <a:ext cx="5232420" cy="3815349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288758" y="84221"/>
            <a:ext cx="10130589" cy="4078705"/>
          </a:xfrm>
          <a:prstGeom prst="cloudCallout">
            <a:avLst>
              <a:gd name="adj1" fmla="val 17729"/>
              <a:gd name="adj2" fmla="val 83688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803" y="1898477"/>
            <a:ext cx="2017472" cy="20174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79" y="2224988"/>
            <a:ext cx="2624911" cy="17494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375" y="1462708"/>
            <a:ext cx="2588688" cy="17257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364" y="1011543"/>
            <a:ext cx="2987284" cy="19596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632" y="139755"/>
            <a:ext cx="2830047" cy="1886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486" y="206461"/>
            <a:ext cx="2788527" cy="1917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77" y="1083104"/>
            <a:ext cx="2854604" cy="1906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1076795" y="4698090"/>
            <a:ext cx="44492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>
                <a:latin typeface="Berlin Sans FB Demi" panose="020E0802020502020306" pitchFamily="34" charset="0"/>
              </a:rPr>
              <a:t>U</a:t>
            </a:r>
            <a:r>
              <a:rPr lang="en-GB" sz="8000" dirty="0" smtClean="0">
                <a:latin typeface="Berlin Sans FB Demi" panose="020E0802020502020306" pitchFamily="34" charset="0"/>
              </a:rPr>
              <a:t>nique</a:t>
            </a:r>
            <a:endParaRPr lang="en-GB" sz="8000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3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-1"/>
            <a:ext cx="12192000" cy="6652727"/>
            <a:chOff x="2032000" y="746491"/>
            <a:chExt cx="8128000" cy="5365016"/>
          </a:xfrm>
        </p:grpSpPr>
        <p:sp>
          <p:nvSpPr>
            <p:cNvPr id="6" name="Rectangle 5"/>
            <p:cNvSpPr/>
            <p:nvPr/>
          </p:nvSpPr>
          <p:spPr>
            <a:xfrm>
              <a:off x="2032000" y="746491"/>
              <a:ext cx="4989465" cy="4989465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849784" y="5564276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7126405" y="746491"/>
              <a:ext cx="3033594" cy="3033594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9859559" y="360840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Oval 9"/>
            <p:cNvSpPr/>
            <p:nvPr/>
          </p:nvSpPr>
          <p:spPr>
            <a:xfrm>
              <a:off x="9988319" y="360840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8308908" y="3884864"/>
              <a:ext cx="1851091" cy="1851091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9795178" y="5564276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Oval 12"/>
            <p:cNvSpPr/>
            <p:nvPr/>
          </p:nvSpPr>
          <p:spPr>
            <a:xfrm>
              <a:off x="9891749" y="546770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Oval 13"/>
            <p:cNvSpPr/>
            <p:nvPr/>
          </p:nvSpPr>
          <p:spPr>
            <a:xfrm>
              <a:off x="9988319" y="537113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126405" y="4658232"/>
              <a:ext cx="1077724" cy="1077724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03688" y="543551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032449" y="543551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03688" y="5564276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032449" y="5564276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126405" y="3884864"/>
              <a:ext cx="1077724" cy="663598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839308" y="4376783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35878" y="4280213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032449" y="4183642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Oval 23"/>
            <p:cNvSpPr/>
            <p:nvPr/>
          </p:nvSpPr>
          <p:spPr>
            <a:xfrm>
              <a:off x="7839308" y="4183642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Oval 24"/>
            <p:cNvSpPr/>
            <p:nvPr/>
          </p:nvSpPr>
          <p:spPr>
            <a:xfrm>
              <a:off x="8032449" y="4376783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Freeform 29"/>
            <p:cNvSpPr/>
            <p:nvPr/>
          </p:nvSpPr>
          <p:spPr>
            <a:xfrm>
              <a:off x="4707437" y="5735956"/>
              <a:ext cx="1170000" cy="375551"/>
            </a:xfrm>
            <a:custGeom>
              <a:avLst/>
              <a:gdLst>
                <a:gd name="connsiteX0" fmla="*/ 0 w 1170000"/>
                <a:gd name="connsiteY0" fmla="*/ 0 h 375551"/>
                <a:gd name="connsiteX1" fmla="*/ 1170000 w 1170000"/>
                <a:gd name="connsiteY1" fmla="*/ 0 h 375551"/>
                <a:gd name="connsiteX2" fmla="*/ 1170000 w 1170000"/>
                <a:gd name="connsiteY2" fmla="*/ 375551 h 375551"/>
                <a:gd name="connsiteX3" fmla="*/ 0 w 1170000"/>
                <a:gd name="connsiteY3" fmla="*/ 375551 h 375551"/>
                <a:gd name="connsiteX4" fmla="*/ 0 w 1170000"/>
                <a:gd name="connsiteY4" fmla="*/ 0 h 37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000" h="375551">
                  <a:moveTo>
                    <a:pt x="0" y="0"/>
                  </a:moveTo>
                  <a:lnTo>
                    <a:pt x="1170000" y="0"/>
                  </a:lnTo>
                  <a:lnTo>
                    <a:pt x="1170000" y="375551"/>
                  </a:lnTo>
                  <a:lnTo>
                    <a:pt x="0" y="375551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2280" tIns="165100" rIns="46228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156418" y="5735956"/>
              <a:ext cx="1170000" cy="375551"/>
            </a:xfrm>
            <a:custGeom>
              <a:avLst/>
              <a:gdLst>
                <a:gd name="connsiteX0" fmla="*/ 0 w 1170000"/>
                <a:gd name="connsiteY0" fmla="*/ 0 h 375551"/>
                <a:gd name="connsiteX1" fmla="*/ 1170000 w 1170000"/>
                <a:gd name="connsiteY1" fmla="*/ 0 h 375551"/>
                <a:gd name="connsiteX2" fmla="*/ 1170000 w 1170000"/>
                <a:gd name="connsiteY2" fmla="*/ 375551 h 375551"/>
                <a:gd name="connsiteX3" fmla="*/ 0 w 1170000"/>
                <a:gd name="connsiteY3" fmla="*/ 375551 h 375551"/>
                <a:gd name="connsiteX4" fmla="*/ 0 w 1170000"/>
                <a:gd name="connsiteY4" fmla="*/ 0 h 37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000" h="375551">
                  <a:moveTo>
                    <a:pt x="0" y="0"/>
                  </a:moveTo>
                  <a:lnTo>
                    <a:pt x="1170000" y="0"/>
                  </a:lnTo>
                  <a:lnTo>
                    <a:pt x="1170000" y="375551"/>
                  </a:lnTo>
                  <a:lnTo>
                    <a:pt x="0" y="375551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2280" tIns="165100" rIns="46228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7541019" y="5735956"/>
              <a:ext cx="1170000" cy="375551"/>
            </a:xfrm>
            <a:custGeom>
              <a:avLst/>
              <a:gdLst>
                <a:gd name="connsiteX0" fmla="*/ 0 w 1170000"/>
                <a:gd name="connsiteY0" fmla="*/ 0 h 375551"/>
                <a:gd name="connsiteX1" fmla="*/ 1170000 w 1170000"/>
                <a:gd name="connsiteY1" fmla="*/ 0 h 375551"/>
                <a:gd name="connsiteX2" fmla="*/ 1170000 w 1170000"/>
                <a:gd name="connsiteY2" fmla="*/ 375551 h 375551"/>
                <a:gd name="connsiteX3" fmla="*/ 0 w 1170000"/>
                <a:gd name="connsiteY3" fmla="*/ 375551 h 375551"/>
                <a:gd name="connsiteX4" fmla="*/ 0 w 1170000"/>
                <a:gd name="connsiteY4" fmla="*/ 0 h 37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000" h="375551">
                  <a:moveTo>
                    <a:pt x="0" y="0"/>
                  </a:moveTo>
                  <a:lnTo>
                    <a:pt x="1170000" y="0"/>
                  </a:lnTo>
                  <a:lnTo>
                    <a:pt x="1170000" y="375551"/>
                  </a:lnTo>
                  <a:lnTo>
                    <a:pt x="0" y="375551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2280" tIns="165100" rIns="46228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8990000" y="5735956"/>
              <a:ext cx="1170000" cy="375551"/>
            </a:xfrm>
            <a:custGeom>
              <a:avLst/>
              <a:gdLst>
                <a:gd name="connsiteX0" fmla="*/ 0 w 1170000"/>
                <a:gd name="connsiteY0" fmla="*/ 0 h 375551"/>
                <a:gd name="connsiteX1" fmla="*/ 1170000 w 1170000"/>
                <a:gd name="connsiteY1" fmla="*/ 0 h 375551"/>
                <a:gd name="connsiteX2" fmla="*/ 1170000 w 1170000"/>
                <a:gd name="connsiteY2" fmla="*/ 375551 h 375551"/>
                <a:gd name="connsiteX3" fmla="*/ 0 w 1170000"/>
                <a:gd name="connsiteY3" fmla="*/ 375551 h 375551"/>
                <a:gd name="connsiteX4" fmla="*/ 0 w 1170000"/>
                <a:gd name="connsiteY4" fmla="*/ 0 h 37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000" h="375551">
                  <a:moveTo>
                    <a:pt x="0" y="0"/>
                  </a:moveTo>
                  <a:lnTo>
                    <a:pt x="1170000" y="0"/>
                  </a:lnTo>
                  <a:lnTo>
                    <a:pt x="1170000" y="375551"/>
                  </a:lnTo>
                  <a:lnTo>
                    <a:pt x="0" y="375551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2280" tIns="165100" rIns="46228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/>
            </a:p>
          </p:txBody>
        </p: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"/>
            <a:ext cx="7480657" cy="6195684"/>
          </a:xfrm>
          <a:prstGeom prst="rect">
            <a:avLst/>
          </a:prstGeom>
          <a:ln w="28575">
            <a:noFill/>
          </a:ln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065" y="-15470"/>
            <a:ext cx="4553934" cy="3780846"/>
          </a:xfrm>
          <a:prstGeom prst="rect">
            <a:avLst/>
          </a:prstGeom>
          <a:ln w="28575">
            <a:noFill/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45" y="3891644"/>
            <a:ext cx="2784967" cy="2307137"/>
          </a:xfrm>
          <a:prstGeom prst="rect">
            <a:avLst/>
          </a:prstGeom>
          <a:ln w="28575"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823" y="4840787"/>
            <a:ext cx="1648779" cy="1342588"/>
          </a:xfrm>
          <a:prstGeom prst="rect">
            <a:avLst/>
          </a:prstGeom>
          <a:ln w="28575">
            <a:noFill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132" y="3887984"/>
            <a:ext cx="1667470" cy="830944"/>
          </a:xfrm>
          <a:prstGeom prst="rect">
            <a:avLst/>
          </a:prstGeom>
          <a:ln w="28575">
            <a:noFill/>
          </a:ln>
        </p:spPr>
      </p:pic>
      <p:sp>
        <p:nvSpPr>
          <p:cNvPr id="27" name="Rectangle 26"/>
          <p:cNvSpPr/>
          <p:nvPr/>
        </p:nvSpPr>
        <p:spPr>
          <a:xfrm>
            <a:off x="0" y="6289819"/>
            <a:ext cx="12191999" cy="568182"/>
          </a:xfrm>
          <a:prstGeom prst="rect">
            <a:avLst/>
          </a:prstGeom>
          <a:ln w="2857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4058456" y="6216139"/>
            <a:ext cx="4359207" cy="646331"/>
          </a:xfrm>
          <a:prstGeom prst="rect">
            <a:avLst/>
          </a:prstGeom>
          <a:noFill/>
          <a:ln w="28575"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Cashing-in Serendipity</a:t>
            </a:r>
            <a:endParaRPr lang="en-GB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306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3" r="16538" b="2967"/>
          <a:stretch/>
        </p:blipFill>
        <p:spPr>
          <a:xfrm rot="5154839" flipV="1">
            <a:off x="1259863" y="-2201300"/>
            <a:ext cx="7132477" cy="10696402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958852" y="303446"/>
            <a:ext cx="7064725" cy="5536443"/>
            <a:chOff x="958852" y="303446"/>
            <a:chExt cx="7064725" cy="5536443"/>
          </a:xfrm>
        </p:grpSpPr>
        <p:sp>
          <p:nvSpPr>
            <p:cNvPr id="13" name="Freeform 12"/>
            <p:cNvSpPr/>
            <p:nvPr/>
          </p:nvSpPr>
          <p:spPr>
            <a:xfrm rot="294472">
              <a:off x="1782083" y="4703997"/>
              <a:ext cx="5337681" cy="806115"/>
            </a:xfrm>
            <a:custGeom>
              <a:avLst/>
              <a:gdLst>
                <a:gd name="connsiteX0" fmla="*/ 0 w 6087979"/>
                <a:gd name="connsiteY0" fmla="*/ 806115 h 806115"/>
                <a:gd name="connsiteX1" fmla="*/ 733927 w 6087979"/>
                <a:gd name="connsiteY1" fmla="*/ 601579 h 806115"/>
                <a:gd name="connsiteX2" fmla="*/ 1804737 w 6087979"/>
                <a:gd name="connsiteY2" fmla="*/ 348915 h 806115"/>
                <a:gd name="connsiteX3" fmla="*/ 3260558 w 6087979"/>
                <a:gd name="connsiteY3" fmla="*/ 216568 h 806115"/>
                <a:gd name="connsiteX4" fmla="*/ 4812632 w 6087979"/>
                <a:gd name="connsiteY4" fmla="*/ 192505 h 806115"/>
                <a:gd name="connsiteX5" fmla="*/ 6087979 w 6087979"/>
                <a:gd name="connsiteY5" fmla="*/ 0 h 80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87979" h="806115">
                  <a:moveTo>
                    <a:pt x="0" y="806115"/>
                  </a:moveTo>
                  <a:cubicBezTo>
                    <a:pt x="216569" y="741947"/>
                    <a:pt x="433138" y="677779"/>
                    <a:pt x="733927" y="601579"/>
                  </a:cubicBezTo>
                  <a:cubicBezTo>
                    <a:pt x="1034716" y="525379"/>
                    <a:pt x="1383632" y="413083"/>
                    <a:pt x="1804737" y="348915"/>
                  </a:cubicBezTo>
                  <a:cubicBezTo>
                    <a:pt x="2225842" y="284747"/>
                    <a:pt x="2759242" y="242636"/>
                    <a:pt x="3260558" y="216568"/>
                  </a:cubicBezTo>
                  <a:cubicBezTo>
                    <a:pt x="3761874" y="190500"/>
                    <a:pt x="4341395" y="228600"/>
                    <a:pt x="4812632" y="192505"/>
                  </a:cubicBezTo>
                  <a:cubicBezTo>
                    <a:pt x="5283869" y="156410"/>
                    <a:pt x="5685924" y="78205"/>
                    <a:pt x="6087979" y="0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 rot="2767">
              <a:off x="3551792" y="5241387"/>
              <a:ext cx="2667718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latin typeface="SketchFlow Print" panose="02000000000000000000" pitchFamily="2" charset="0"/>
                </a:rPr>
                <a:t>Applicability</a:t>
              </a:r>
              <a:endParaRPr lang="en-GB" sz="3200" dirty="0">
                <a:latin typeface="SketchFlow Print" panose="02000000000000000000" pitchFamily="2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120392">
              <a:off x="11316" y="2054884"/>
              <a:ext cx="2972289" cy="107721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latin typeface="SketchFlow Print" panose="02000000000000000000" pitchFamily="2" charset="0"/>
                </a:rPr>
                <a:t>Fundamental </a:t>
              </a:r>
            </a:p>
            <a:p>
              <a:r>
                <a:rPr lang="en-GB" sz="3200" dirty="0" smtClean="0">
                  <a:latin typeface="SketchFlow Print" panose="02000000000000000000" pitchFamily="2" charset="0"/>
                </a:rPr>
                <a:t>Advancement</a:t>
              </a:r>
              <a:endParaRPr lang="en-GB" sz="3200" dirty="0">
                <a:latin typeface="SketchFlow Print" panose="02000000000000000000" pitchFamily="2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rot="294472">
              <a:off x="2229356" y="499855"/>
              <a:ext cx="505326" cy="5340034"/>
            </a:xfrm>
            <a:custGeom>
              <a:avLst/>
              <a:gdLst>
                <a:gd name="connsiteX0" fmla="*/ 0 w 505326"/>
                <a:gd name="connsiteY0" fmla="*/ 0 h 5715000"/>
                <a:gd name="connsiteX1" fmla="*/ 96253 w 505326"/>
                <a:gd name="connsiteY1" fmla="*/ 1203158 h 5715000"/>
                <a:gd name="connsiteX2" fmla="*/ 252663 w 505326"/>
                <a:gd name="connsiteY2" fmla="*/ 3176337 h 5715000"/>
                <a:gd name="connsiteX3" fmla="*/ 300790 w 505326"/>
                <a:gd name="connsiteY3" fmla="*/ 3862137 h 5715000"/>
                <a:gd name="connsiteX4" fmla="*/ 445169 w 505326"/>
                <a:gd name="connsiteY4" fmla="*/ 5029200 h 5715000"/>
                <a:gd name="connsiteX5" fmla="*/ 505326 w 505326"/>
                <a:gd name="connsiteY5" fmla="*/ 5715000 h 57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5326" h="5715000">
                  <a:moveTo>
                    <a:pt x="0" y="0"/>
                  </a:moveTo>
                  <a:cubicBezTo>
                    <a:pt x="27071" y="336884"/>
                    <a:pt x="54143" y="673769"/>
                    <a:pt x="96253" y="1203158"/>
                  </a:cubicBezTo>
                  <a:cubicBezTo>
                    <a:pt x="138363" y="1732547"/>
                    <a:pt x="218574" y="2733174"/>
                    <a:pt x="252663" y="3176337"/>
                  </a:cubicBezTo>
                  <a:cubicBezTo>
                    <a:pt x="286752" y="3619500"/>
                    <a:pt x="268706" y="3553327"/>
                    <a:pt x="300790" y="3862137"/>
                  </a:cubicBezTo>
                  <a:cubicBezTo>
                    <a:pt x="332874" y="4170948"/>
                    <a:pt x="411080" y="4720390"/>
                    <a:pt x="445169" y="5029200"/>
                  </a:cubicBezTo>
                  <a:cubicBezTo>
                    <a:pt x="479258" y="5338010"/>
                    <a:pt x="492292" y="5526505"/>
                    <a:pt x="505326" y="5715000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 14"/>
            <p:cNvSpPr/>
            <p:nvPr/>
          </p:nvSpPr>
          <p:spPr>
            <a:xfrm rot="294472">
              <a:off x="2464987" y="2300620"/>
              <a:ext cx="5558590" cy="685800"/>
            </a:xfrm>
            <a:custGeom>
              <a:avLst/>
              <a:gdLst>
                <a:gd name="connsiteX0" fmla="*/ 0 w 5558590"/>
                <a:gd name="connsiteY0" fmla="*/ 685800 h 685800"/>
                <a:gd name="connsiteX1" fmla="*/ 1479885 w 5558590"/>
                <a:gd name="connsiteY1" fmla="*/ 433137 h 685800"/>
                <a:gd name="connsiteX2" fmla="*/ 2526632 w 5558590"/>
                <a:gd name="connsiteY2" fmla="*/ 300790 h 685800"/>
                <a:gd name="connsiteX3" fmla="*/ 5558590 w 5558590"/>
                <a:gd name="connsiteY3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58590" h="685800">
                  <a:moveTo>
                    <a:pt x="0" y="685800"/>
                  </a:moveTo>
                  <a:lnTo>
                    <a:pt x="1479885" y="433137"/>
                  </a:lnTo>
                  <a:cubicBezTo>
                    <a:pt x="1900990" y="368969"/>
                    <a:pt x="2526632" y="300790"/>
                    <a:pt x="2526632" y="300790"/>
                  </a:cubicBezTo>
                  <a:lnTo>
                    <a:pt x="555859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 15"/>
            <p:cNvSpPr/>
            <p:nvPr/>
          </p:nvSpPr>
          <p:spPr>
            <a:xfrm rot="294472">
              <a:off x="4711463" y="303446"/>
              <a:ext cx="601579" cy="4740442"/>
            </a:xfrm>
            <a:custGeom>
              <a:avLst/>
              <a:gdLst>
                <a:gd name="connsiteX0" fmla="*/ 0 w 601579"/>
                <a:gd name="connsiteY0" fmla="*/ 0 h 4740442"/>
                <a:gd name="connsiteX1" fmla="*/ 228600 w 601579"/>
                <a:gd name="connsiteY1" fmla="*/ 2009274 h 4740442"/>
                <a:gd name="connsiteX2" fmla="*/ 348916 w 601579"/>
                <a:gd name="connsiteY2" fmla="*/ 3260558 h 4740442"/>
                <a:gd name="connsiteX3" fmla="*/ 601579 w 601579"/>
                <a:gd name="connsiteY3" fmla="*/ 4740442 h 474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579" h="4740442">
                  <a:moveTo>
                    <a:pt x="0" y="0"/>
                  </a:moveTo>
                  <a:cubicBezTo>
                    <a:pt x="85223" y="732924"/>
                    <a:pt x="170447" y="1465848"/>
                    <a:pt x="228600" y="2009274"/>
                  </a:cubicBezTo>
                  <a:cubicBezTo>
                    <a:pt x="286753" y="2552700"/>
                    <a:pt x="286753" y="2805363"/>
                    <a:pt x="348916" y="3260558"/>
                  </a:cubicBezTo>
                  <a:cubicBezTo>
                    <a:pt x="411079" y="3715753"/>
                    <a:pt x="506329" y="4228097"/>
                    <a:pt x="601579" y="4740442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726653" y="341360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latin typeface="SketchFlow Print" panose="02000000000000000000" pitchFamily="2" charset="0"/>
              </a:rPr>
              <a:t>Use-inspired </a:t>
            </a:r>
          </a:p>
          <a:p>
            <a:pPr algn="ctr"/>
            <a:r>
              <a:rPr lang="en-GB" b="1" dirty="0">
                <a:latin typeface="SketchFlow Print" panose="02000000000000000000" pitchFamily="2" charset="0"/>
              </a:rPr>
              <a:t>B</a:t>
            </a:r>
            <a:r>
              <a:rPr lang="en-GB" b="1" dirty="0" smtClean="0">
                <a:latin typeface="SketchFlow Print" panose="02000000000000000000" pitchFamily="2" charset="0"/>
              </a:rPr>
              <a:t>asic </a:t>
            </a:r>
            <a:r>
              <a:rPr lang="en-GB" b="1" dirty="0">
                <a:latin typeface="SketchFlow Print" panose="02000000000000000000" pitchFamily="2" charset="0"/>
              </a:rPr>
              <a:t>R</a:t>
            </a:r>
            <a:r>
              <a:rPr lang="en-GB" b="1" dirty="0" smtClean="0">
                <a:latin typeface="SketchFlow Print" panose="02000000000000000000" pitchFamily="2" charset="0"/>
              </a:rPr>
              <a:t>esearch</a:t>
            </a:r>
            <a:endParaRPr lang="en-GB" b="1" dirty="0">
              <a:latin typeface="SketchFlow Prin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11035" y="2749817"/>
            <a:ext cx="223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latin typeface="SketchFlow Print" panose="02000000000000000000" pitchFamily="2" charset="0"/>
              </a:rPr>
              <a:t>Applied </a:t>
            </a:r>
            <a:r>
              <a:rPr lang="en-GB" b="1" dirty="0">
                <a:latin typeface="SketchFlow Print" panose="02000000000000000000" pitchFamily="2" charset="0"/>
              </a:rPr>
              <a:t>R</a:t>
            </a:r>
            <a:r>
              <a:rPr lang="en-GB" b="1" dirty="0" smtClean="0">
                <a:latin typeface="SketchFlow Print" panose="02000000000000000000" pitchFamily="2" charset="0"/>
              </a:rPr>
              <a:t>esearch</a:t>
            </a:r>
            <a:endParaRPr lang="en-GB" b="1" dirty="0">
              <a:latin typeface="SketchFlow Prin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90648" y="437133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latin typeface="SketchFlow Print" panose="02000000000000000000" pitchFamily="2" charset="0"/>
              </a:rPr>
              <a:t>Pure</a:t>
            </a:r>
          </a:p>
          <a:p>
            <a:pPr algn="ctr"/>
            <a:r>
              <a:rPr lang="en-GB" b="1" dirty="0">
                <a:latin typeface="SketchFlow Print" panose="02000000000000000000" pitchFamily="2" charset="0"/>
              </a:rPr>
              <a:t>B</a:t>
            </a:r>
            <a:r>
              <a:rPr lang="en-GB" b="1" dirty="0" smtClean="0">
                <a:latin typeface="SketchFlow Print" panose="02000000000000000000" pitchFamily="2" charset="0"/>
              </a:rPr>
              <a:t>asic </a:t>
            </a:r>
            <a:r>
              <a:rPr lang="en-GB" b="1" dirty="0">
                <a:latin typeface="SketchFlow Print" panose="02000000000000000000" pitchFamily="2" charset="0"/>
              </a:rPr>
              <a:t>R</a:t>
            </a:r>
            <a:r>
              <a:rPr lang="en-GB" b="1" dirty="0" smtClean="0">
                <a:latin typeface="SketchFlow Print" panose="02000000000000000000" pitchFamily="2" charset="0"/>
              </a:rPr>
              <a:t>esearch</a:t>
            </a:r>
            <a:endParaRPr lang="en-GB" b="1" dirty="0">
              <a:latin typeface="SketchFlow Print" panose="02000000000000000000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754" y="1032733"/>
            <a:ext cx="1120474" cy="14902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672" y="967229"/>
            <a:ext cx="1294915" cy="15274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617" y="3147458"/>
            <a:ext cx="1367952" cy="17099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67" b="53017"/>
          <a:stretch/>
        </p:blipFill>
        <p:spPr>
          <a:xfrm rot="641203">
            <a:off x="8234253" y="488028"/>
            <a:ext cx="2652822" cy="8835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88" t="15619"/>
          <a:stretch/>
        </p:blipFill>
        <p:spPr>
          <a:xfrm rot="5812742">
            <a:off x="7921590" y="984407"/>
            <a:ext cx="1067014" cy="158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934098" y="2321314"/>
            <a:ext cx="654224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Breakthrough </a:t>
            </a:r>
          </a:p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Detection and Imaging</a:t>
            </a:r>
          </a:p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Technologies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520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77" y="1428206"/>
            <a:ext cx="12013323" cy="48221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20719324">
            <a:off x="125589" y="1582341"/>
            <a:ext cx="10052931" cy="1520916"/>
          </a:xfrm>
          <a:prstGeom prst="rect">
            <a:avLst/>
          </a:prstGeom>
          <a:noFill/>
          <a:effectLst>
            <a:softEdge rad="114300"/>
          </a:effectLst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Transforming Society</a:t>
            </a:r>
            <a:endParaRPr lang="en-GB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838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744</Words>
  <Application>Microsoft Office PowerPoint</Application>
  <PresentationFormat>Widescreen</PresentationFormat>
  <Paragraphs>124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Baskerville Old Face</vt:lpstr>
      <vt:lpstr>Berlin Sans FB Demi</vt:lpstr>
      <vt:lpstr>Bodoni MT</vt:lpstr>
      <vt:lpstr>Buxton Sketch</vt:lpstr>
      <vt:lpstr>Calibri</vt:lpstr>
      <vt:lpstr>Calibri Light</vt:lpstr>
      <vt:lpstr>Cambria Math</vt:lpstr>
      <vt:lpstr>Consolas</vt:lpstr>
      <vt:lpstr>SketchFlow Print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Markus Nordberg</cp:lastModifiedBy>
  <cp:revision>114</cp:revision>
  <dcterms:created xsi:type="dcterms:W3CDTF">2016-04-21T07:35:54Z</dcterms:created>
  <dcterms:modified xsi:type="dcterms:W3CDTF">2016-05-20T16:46:01Z</dcterms:modified>
</cp:coreProperties>
</file>