
<file path=[Content_Types].xml><?xml version="1.0" encoding="utf-8"?>
<Types xmlns="http://schemas.openxmlformats.org/package/2006/content-types"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theme/theme3.xml" ContentType="application/vnd.openxmlformats-officedocument.theme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handoutMasters/handoutMaster1.xml" ContentType="application/vnd.openxmlformats-officedocument.presentationml.handoutMaster+xml"/>
  <Default Extension="pdf" ContentType="application/pdf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85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60" r:id="rId4"/>
    <p:sldId id="259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8103" autoAdjust="0"/>
  </p:normalViewPr>
  <p:slideViewPr>
    <p:cSldViewPr snapToObjects="1">
      <p:cViewPr varScale="1">
        <p:scale>
          <a:sx n="119" d="100"/>
          <a:sy n="119" d="100"/>
        </p:scale>
        <p:origin x="-584" y="-112"/>
      </p:cViewPr>
      <p:guideLst>
        <p:guide orient="horz" pos="3840"/>
        <p:guide pos="364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slide" Target="slides/slide3.xml"/><Relationship Id="rId7" Type="http://schemas.openxmlformats.org/officeDocument/2006/relationships/notesMaster" Target="notesMasters/notesMaster1.xml"/><Relationship Id="rId1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10" Type="http://schemas.openxmlformats.org/officeDocument/2006/relationships/presProps" Target="presProps.xml"/><Relationship Id="rId5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printerSettings" Target="printerSettings/printerSettings1.bin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0D1E37-5D13-9341-9C73-F6CCC585BF1D}" type="datetimeFigureOut">
              <a:rPr lang="en-US" smtClean="0"/>
              <a:pPr/>
              <a:t>4/23/09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D366B8-570A-1844-85FE-66A8ACFB93C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6836F6-61DB-3D4C-8A8B-890244745DA4}" type="datetimeFigureOut">
              <a:rPr lang="en-US" smtClean="0"/>
              <a:pPr/>
              <a:t>4/23/09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BE0386-D42A-C94A-A511-C3B939AF870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d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5240"/>
            <a:ext cx="9144000" cy="68427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6388" y="1680882"/>
            <a:ext cx="8513762" cy="2729753"/>
          </a:xfrm>
        </p:spPr>
        <p:txBody>
          <a:bodyPr>
            <a:noAutofit/>
          </a:bodyPr>
          <a:lstStyle>
            <a:lvl1pPr algn="l">
              <a:lnSpc>
                <a:spcPts val="10800"/>
              </a:lnSpc>
              <a:defRPr sz="10000" b="1" spc="-25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6388" y="4446494"/>
            <a:ext cx="4683050" cy="1344706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44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pic>
        <p:nvPicPr>
          <p:cNvPr id="8" name="Picture 7" descr="CERNlogoOutline.eps"/>
          <p:cNvPicPr>
            <a:picLocks noChangeAspect="1"/>
          </p:cNvPicPr>
          <p:nvPr userDrawn="1"/>
        </p:nvPicPr>
        <mc:AlternateContent xmlns:ma="http://schemas.microsoft.com/office/mac/drawingml/2008/main">
          <mc:Choice Requires="ma">
            <p:blipFill>
              <a:blip r:embed="rId3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 xmlns:ma="http://schemas.microsoft.com/office/mac/drawingml/2008/main"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76200" y="79978"/>
            <a:ext cx="1403350" cy="1367822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6934200" y="476250"/>
            <a:ext cx="776288" cy="762000"/>
            <a:chOff x="7543800" y="1295400"/>
            <a:chExt cx="775949" cy="762000"/>
          </a:xfrm>
        </p:grpSpPr>
        <p:sp>
          <p:nvSpPr>
            <p:cNvPr id="11" name="Oval 10"/>
            <p:cNvSpPr/>
            <p:nvPr userDrawn="1"/>
          </p:nvSpPr>
          <p:spPr>
            <a:xfrm>
              <a:off x="7550774" y="1295400"/>
              <a:ext cx="762000" cy="762000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solidFill>
                <a:schemeClr val="tx2">
                  <a:lumMod val="50000"/>
                </a:schemeClr>
              </a:solidFill>
            </a:ln>
            <a:effectLst>
              <a:outerShdw blurRad="50800" dist="38100" dir="2700000" algn="br">
                <a:srgbClr val="000000">
                  <a:alpha val="43000"/>
                </a:srgbClr>
              </a:outerShdw>
              <a:reflection blurRad="12700" stA="25000" endPos="15000" dist="50800" dir="5400000" sy="-100000" rotWithShape="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TextBox 11"/>
            <p:cNvSpPr txBox="1"/>
            <p:nvPr userDrawn="1"/>
          </p:nvSpPr>
          <p:spPr>
            <a:xfrm>
              <a:off x="7543800" y="1352550"/>
              <a:ext cx="775949" cy="647700"/>
            </a:xfrm>
            <a:prstGeom prst="rect">
              <a:avLst/>
            </a:prstGeom>
            <a:noFill/>
            <a:effectLst>
              <a:outerShdw blurRad="50800" dist="38100" dir="5400000">
                <a:srgbClr val="000000">
                  <a:alpha val="43000"/>
                </a:srgbClr>
              </a:outerShdw>
            </a:effectLst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600" dirty="0">
                  <a:latin typeface="Lucida Sans"/>
                  <a:cs typeface="Lucida Sans"/>
                </a:rPr>
                <a:t>EN</a:t>
              </a:r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 useBgFill="1"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spcBef>
                <a:spcPts val="22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618381"/>
            <a:ext cx="1716742" cy="239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R.Saban April 23, 2009</a:t>
            </a:r>
            <a:endParaRPr lang="en-US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10000" y="6618381"/>
            <a:ext cx="1600200" cy="239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ICE Workshop #1</a:t>
            </a:r>
            <a:endParaRPr lang="en-US" dirty="0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7767" y="6618381"/>
            <a:ext cx="460375" cy="239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7F02F93C-1FBC-A54A-9992-DDB4E30F5BC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0" y="6629400"/>
            <a:ext cx="9108142" cy="1588"/>
          </a:xfrm>
          <a:prstGeom prst="line">
            <a:avLst/>
          </a:prstGeom>
          <a:effectLst>
            <a:outerShdw blurRad="50800" dist="38100" dir="5400000">
              <a:srgbClr val="000000">
                <a:alpha val="43000"/>
              </a:srgbClr>
            </a:outerShdw>
            <a:reflection stA="0" endPos="0" dir="5400000" sy="-100000" algn="bl" rotWithShape="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15240"/>
            <a:ext cx="9144000" cy="6842760"/>
          </a:xfrm>
          <a:prstGeom prst="rect">
            <a:avLst/>
          </a:prstGeom>
        </p:spPr>
      </p:pic>
      <p:sp useBgFill="1"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1294" y="152400"/>
            <a:ext cx="8050305" cy="788894"/>
          </a:xfrm>
          <a:prstGeom prst="rect">
            <a:avLst/>
          </a:prstGeom>
          <a:effectLst>
            <a:softEdge rad="38100"/>
          </a:effectLst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 useBgFill="1"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524000"/>
            <a:ext cx="8000999" cy="4876800"/>
          </a:xfrm>
          <a:prstGeom prst="rect">
            <a:avLst/>
          </a:prstGeom>
          <a:effectLst>
            <a:softEdge rad="38100"/>
          </a:effectLst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618381"/>
            <a:ext cx="1716742" cy="239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R.Saban April 23,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10000" y="6618381"/>
            <a:ext cx="1600200" cy="239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ICE Workshop #1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7767" y="6618381"/>
            <a:ext cx="460375" cy="239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7F02F93C-1FBC-A54A-9992-DDB4E30F5BC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6629400"/>
            <a:ext cx="9108142" cy="1588"/>
          </a:xfrm>
          <a:prstGeom prst="line">
            <a:avLst/>
          </a:prstGeom>
          <a:effectLst>
            <a:outerShdw blurRad="50800" dist="38100" dir="5400000">
              <a:srgbClr val="000000">
                <a:alpha val="43000"/>
              </a:srgbClr>
            </a:outerShdw>
            <a:reflection stA="0" endPos="0" dir="5400000" sy="-100000" algn="bl" rotWithShape="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3" name="Group 12"/>
          <p:cNvGrpSpPr>
            <a:grpSpLocks/>
          </p:cNvGrpSpPr>
          <p:nvPr userDrawn="1"/>
        </p:nvGrpSpPr>
        <p:grpSpPr bwMode="auto">
          <a:xfrm>
            <a:off x="61912" y="152400"/>
            <a:ext cx="776288" cy="762000"/>
            <a:chOff x="7543800" y="1295400"/>
            <a:chExt cx="775949" cy="762000"/>
          </a:xfrm>
        </p:grpSpPr>
        <p:sp>
          <p:nvSpPr>
            <p:cNvPr id="14" name="Oval 13"/>
            <p:cNvSpPr/>
            <p:nvPr userDrawn="1"/>
          </p:nvSpPr>
          <p:spPr>
            <a:xfrm>
              <a:off x="7550774" y="1295400"/>
              <a:ext cx="762000" cy="762000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solidFill>
                <a:schemeClr val="tx2">
                  <a:lumMod val="50000"/>
                </a:schemeClr>
              </a:solidFill>
            </a:ln>
            <a:effectLst>
              <a:outerShdw blurRad="50800" dist="38100" dir="2700000" algn="br">
                <a:srgbClr val="000000">
                  <a:alpha val="43000"/>
                </a:srgbClr>
              </a:outerShdw>
              <a:reflection blurRad="12700" stA="25000" endPos="15000" dist="50800" dir="5400000" sy="-100000" rotWithShape="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" name="TextBox 14"/>
            <p:cNvSpPr txBox="1"/>
            <p:nvPr userDrawn="1"/>
          </p:nvSpPr>
          <p:spPr>
            <a:xfrm>
              <a:off x="7543800" y="1352550"/>
              <a:ext cx="775949" cy="647700"/>
            </a:xfrm>
            <a:prstGeom prst="rect">
              <a:avLst/>
            </a:prstGeom>
            <a:noFill/>
            <a:effectLst>
              <a:outerShdw blurRad="50800" dist="38100" dir="5400000">
                <a:srgbClr val="000000">
                  <a:alpha val="43000"/>
                </a:srgbClr>
              </a:outerShdw>
            </a:effectLst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600" dirty="0">
                  <a:latin typeface="Lucida Sans"/>
                  <a:cs typeface="Lucida Sans"/>
                </a:rPr>
                <a:t>EN</a:t>
              </a:r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6" r:id="rId1"/>
    <p:sldLayoutId id="2147483687" r:id="rId2"/>
  </p:sldLayoutIdLst>
  <p:hf hdr="0"/>
  <p:txStyles>
    <p:titleStyle>
      <a:lvl1pPr algn="r" defTabSz="914400" rtl="0" eaLnBrk="1" latinLnBrk="0" hangingPunct="1">
        <a:spcBef>
          <a:spcPct val="0"/>
        </a:spcBef>
        <a:buNone/>
        <a:defRPr sz="42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just" defTabSz="914400" rtl="0" eaLnBrk="1" latinLnBrk="0" hangingPunct="1">
        <a:spcBef>
          <a:spcPct val="20000"/>
        </a:spcBef>
        <a:buClr>
          <a:schemeClr val="bg2"/>
        </a:buClr>
        <a:buSzPct val="90000"/>
        <a:buFont typeface="Wingdings 2" pitchFamily="18" charset="2"/>
        <a:buChar char="Ü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36550" algn="just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SzPct val="90000"/>
        <a:buFont typeface="Wingdings 2" pitchFamily="18" charset="2"/>
        <a:buChar char="Ü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35050" indent="-349250" algn="just" defTabSz="914400" rtl="0" eaLnBrk="1" latinLnBrk="0" hangingPunct="1">
        <a:spcBef>
          <a:spcPct val="20000"/>
        </a:spcBef>
        <a:buClr>
          <a:schemeClr val="bg2"/>
        </a:buClr>
        <a:buSzPct val="90000"/>
        <a:buFont typeface="Wingdings 2" pitchFamily="18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336550" algn="just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SzPct val="90000"/>
        <a:buFont typeface="Wingdings 2" pitchFamily="18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20850" indent="-349250" algn="just" defTabSz="914400" rtl="0" eaLnBrk="1" latinLnBrk="0" hangingPunct="1">
        <a:spcBef>
          <a:spcPct val="20000"/>
        </a:spcBef>
        <a:buClr>
          <a:schemeClr val="bg2"/>
        </a:buClr>
        <a:buSzPct val="90000"/>
        <a:buFont typeface="Wingdings 2" pitchFamily="18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ICE Workshop</a:t>
            </a:r>
            <a:endParaRPr lang="en-US" dirty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First</a:t>
            </a:r>
            <a:endParaRPr lang="en-US" dirty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6388" y="5726668"/>
            <a:ext cx="1720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April 23</a:t>
            </a:r>
            <a:r>
              <a:rPr lang="en-US" baseline="30000" dirty="0" smtClean="0"/>
              <a:t>rd</a:t>
            </a:r>
            <a:r>
              <a:rPr lang="en-US" dirty="0" smtClean="0"/>
              <a:t> 2009</a:t>
            </a:r>
            <a:endParaRPr lang="en-US" dirty="0"/>
          </a:p>
        </p:txBody>
      </p:sp>
      <p:sp useBgFill="1">
        <p:nvSpPr>
          <p:cNvPr id="6" name="Content Placeholder 2"/>
          <p:cNvSpPr txBox="1">
            <a:spLocks/>
          </p:cNvSpPr>
          <p:nvPr/>
        </p:nvSpPr>
        <p:spPr>
          <a:xfrm>
            <a:off x="4324351" y="3352800"/>
            <a:ext cx="4495799" cy="2971800"/>
          </a:xfrm>
          <a:prstGeom prst="rect">
            <a:avLst/>
          </a:prstGeom>
          <a:effectLst>
            <a:softEdge rad="38100"/>
          </a:effectLst>
        </p:spPr>
        <p:txBody>
          <a:bodyPr vert="horz" lIns="91440" tIns="45720" rIns="91440" bIns="45720" rtlCol="0">
            <a:normAutofit/>
          </a:bodyPr>
          <a:lstStyle/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chemeClr val="bg2"/>
              </a:buClr>
              <a:buSzPct val="90000"/>
              <a:buFont typeface="+mj-lt"/>
              <a:buAutoNum type="arabicPeriod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Integrated solutions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chemeClr val="bg2"/>
              </a:buClr>
              <a:buSzPct val="90000"/>
              <a:buFont typeface="+mj-lt"/>
              <a:buAutoNum type="arabicPeriod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Typical applications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chemeClr val="bg2"/>
              </a:buClr>
              <a:buSzPct val="90000"/>
              <a:buFont typeface="+mj-lt"/>
              <a:buAutoNum type="arabicPeriod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Services and Operation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chemeClr val="bg2"/>
              </a:buClr>
              <a:buSzPct val="90000"/>
              <a:buFont typeface="+mj-lt"/>
              <a:buAutoNum type="arabicPeriod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Discussion on the document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chemeClr val="bg2"/>
              </a:buClr>
              <a:buSzPct val="90000"/>
              <a:buFont typeface="+mj-lt"/>
              <a:buAutoNum type="arabicPeriod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Summing up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effectLst>
            <a:glow rad="101600">
              <a:schemeClr val="tx2">
                <a:alpha val="75000"/>
              </a:schemeClr>
            </a:glow>
            <a:softEdge rad="38100"/>
          </a:effectLst>
        </p:spPr>
        <p:txBody>
          <a:bodyPr/>
          <a:lstStyle/>
          <a:p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issues</a:t>
            </a:r>
            <a:endParaRPr lang="en-US" dirty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 useBgFill="1"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799" y="941294"/>
            <a:ext cx="8686799" cy="5459506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More information needed</a:t>
            </a:r>
          </a:p>
          <a:p>
            <a:pPr marL="800100" lvl="1" indent="-457200"/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FESA</a:t>
            </a:r>
          </a:p>
          <a:p>
            <a:pPr marL="800100" lvl="1" indent="-457200"/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The LHC post-mortem 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system</a:t>
            </a:r>
          </a:p>
          <a:p>
            <a:pPr marL="800100" lvl="1" indent="-457200"/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Lack of knowledge about:</a:t>
            </a:r>
          </a:p>
          <a:p>
            <a:pPr marL="1149350" lvl="2" indent="-457200"/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LHC systems by experiment people (SM18)</a:t>
            </a:r>
          </a:p>
          <a:p>
            <a:pPr marL="1149350" lvl="2" indent="-457200"/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Experiment systems by LHC people (ATLAS, CMS, …)</a:t>
            </a:r>
            <a:endParaRPr lang="en-US" dirty="0" smtClean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UNICOS</a:t>
            </a:r>
          </a:p>
          <a:p>
            <a:pPr marL="800100" lvl="1" indent="-457200"/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Integration of new packages into the standard package</a:t>
            </a:r>
          </a:p>
          <a:p>
            <a:pPr marL="800100" lvl="1" indent="-457200"/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Fusion between UNICOS &amp; JCOP</a:t>
            </a:r>
          </a:p>
          <a:p>
            <a:pPr marL="800100" lvl="1" indent="-457200"/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How far from the baseline are the applications developed by others 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alone (CV and Vacuum)?</a:t>
            </a:r>
          </a:p>
          <a:p>
            <a:pPr marL="800100" lvl="1" indent="-457200"/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Can we keep in sync with PVSS versions in the experiments?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JCOP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: FSM reuse in other domains (LHC)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RADE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: is it really a framework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?</a:t>
            </a:r>
          </a:p>
          <a:p>
            <a:pPr marL="800100" lvl="1" indent="-457200"/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Simultaneous acces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 of applications to front-ends?</a:t>
            </a:r>
          </a:p>
          <a:p>
            <a:pPr marL="800100" lvl="1" indent="-457200"/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Client requirement specifications, done 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how?</a:t>
            </a:r>
            <a:endParaRPr lang="en-US" dirty="0" smtClean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R.Saban April 23,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ICE Workshop #1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F02F93C-1FBC-A54A-9992-DDB4E30F5BC2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effectLst>
            <a:glow rad="101600">
              <a:schemeClr val="tx2">
                <a:alpha val="75000"/>
              </a:schemeClr>
            </a:glow>
            <a:softEdge rad="38100"/>
          </a:effectLst>
        </p:spPr>
        <p:txBody>
          <a:bodyPr/>
          <a:lstStyle/>
          <a:p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issues</a:t>
            </a:r>
            <a:endParaRPr lang="en-US" dirty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 useBgFill="1"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799" y="941294"/>
            <a:ext cx="8686799" cy="4773706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buFont typeface="+mj-lt"/>
              <a:buAutoNum type="arabicPeriod" startAt="5"/>
            </a:pP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GUAPI: review needed (membership, 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documentation)</a:t>
            </a:r>
          </a:p>
          <a:p>
            <a:pPr marL="800100" lvl="1" indent="-457200"/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tock 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of spares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, budget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OPC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: a lot of discussion/interest? Or is it 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curiosity/skepticism?</a:t>
            </a:r>
          </a:p>
          <a:p>
            <a:pPr marL="800100" lvl="1" indent="-457200"/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Investigate the future of OPC on Linux?</a:t>
            </a:r>
          </a:p>
          <a:p>
            <a:pPr marL="800100" lvl="1" indent="-457200"/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Is there a need for redundant OPC servers?</a:t>
            </a:r>
            <a:endParaRPr lang="en-US" dirty="0" smtClean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457200" indent="-457200">
              <a:buFont typeface="+mj-lt"/>
              <a:buAutoNum type="arabicPeriod" startAt="5"/>
            </a:pP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How 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to handle third party developments to be maintained by the group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?</a:t>
            </a:r>
            <a:endParaRPr lang="en-US" dirty="0" smtClean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457200" indent="-457200">
              <a:buFont typeface="+mj-lt"/>
              <a:buAutoNum type="arabicPeriod" startAt="5"/>
            </a:pP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Group infrastructure</a:t>
            </a:r>
          </a:p>
          <a:p>
            <a:pPr marL="800100" lvl="1" indent="-457200"/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Development: SVN everywhere?</a:t>
            </a:r>
          </a:p>
          <a:p>
            <a:pPr marL="800100" lvl="1" indent="-457200"/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Support: Remedy and Savannah everywhere?</a:t>
            </a:r>
          </a:p>
          <a:p>
            <a:pPr marL="800100" lvl="1" indent="-457200"/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Documentation: EDMS and Web for all? </a:t>
            </a:r>
            <a:endParaRPr lang="en-US" dirty="0" smtClean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457200" indent="-457200">
              <a:buFont typeface="+mj-lt"/>
              <a:buAutoNum type="arabicPeriod" startAt="5"/>
            </a:pP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How do we handle operation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?</a:t>
            </a:r>
          </a:p>
          <a:p>
            <a:pPr marL="800100" lvl="1" indent="-457200"/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Piquet </a:t>
            </a:r>
            <a:r>
              <a:rPr lang="en-US" dirty="0" err="1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vs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Best Effort</a:t>
            </a:r>
            <a:endParaRPr lang="en-US" dirty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R.Saban April 23,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ICE Workshop #1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F02F93C-1FBC-A54A-9992-DDB4E30F5BC2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effectLst>
            <a:softEdge rad="38100"/>
          </a:effectLst>
        </p:spPr>
        <p:txBody>
          <a:bodyPr/>
          <a:lstStyle/>
          <a:p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team building exercise</a:t>
            </a:r>
            <a:endParaRPr lang="en-US" dirty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 useBgFill="1"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143000"/>
            <a:ext cx="8000999" cy="5257800"/>
          </a:xfrm>
        </p:spPr>
        <p:txBody>
          <a:bodyPr>
            <a:normAutofit/>
          </a:bodyPr>
          <a:lstStyle/>
          <a:p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THE theme : the “activity of the group” </a:t>
            </a:r>
          </a:p>
          <a:p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THE document </a:t>
            </a:r>
          </a:p>
          <a:p>
            <a:pPr lvl="1"/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the inventory of tools, </a:t>
            </a:r>
          </a:p>
          <a:p>
            <a:pPr lvl="1"/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the development frameworks, </a:t>
            </a:r>
          </a:p>
          <a:p>
            <a:pPr lvl="1"/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the components and services which the group provides to its partners in the experiments, the accelerator and the technical sectors</a:t>
            </a:r>
          </a:p>
          <a:p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THE objective</a:t>
            </a:r>
          </a:p>
          <a:p>
            <a:pPr lvl="1"/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understand </a:t>
            </a:r>
          </a:p>
          <a:p>
            <a:pPr lvl="2"/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the mission of the group </a:t>
            </a:r>
          </a:p>
          <a:p>
            <a:pPr lvl="2"/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its extent, </a:t>
            </a:r>
          </a:p>
          <a:p>
            <a:pPr lvl="1"/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obtain the adhesion to it</a:t>
            </a:r>
          </a:p>
          <a:p>
            <a:pPr lvl="1"/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get you to know each other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R.Saban April 23,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ICE Workshop #1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F02F93C-1FBC-A54A-9992-DDB4E30F5BC2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effectLst>
            <a:glow rad="101600">
              <a:schemeClr val="tx2">
                <a:alpha val="75000"/>
              </a:schemeClr>
            </a:glow>
            <a:softEdge rad="38100"/>
          </a:effectLst>
        </p:spPr>
        <p:txBody>
          <a:bodyPr/>
          <a:lstStyle/>
          <a:p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structure</a:t>
            </a:r>
            <a:endParaRPr lang="en-US" dirty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 useBgFill="1"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144131"/>
            <a:ext cx="4495799" cy="373380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Integrated solutions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Typical applications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Services and Operation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Discussion on the document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Summing up</a:t>
            </a:r>
          </a:p>
          <a:p>
            <a:pPr marL="800100" lvl="1" indent="-457200"/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Review of open issues</a:t>
            </a:r>
          </a:p>
          <a:p>
            <a:pPr marL="800100" lvl="1" indent="-457200"/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Where do we go from here</a:t>
            </a:r>
            <a:endParaRPr lang="en-US" dirty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R.Saban April 23,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ICE Workshop #1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F02F93C-1FBC-A54A-9992-DDB4E30F5BC2}" type="slidenum">
              <a:rPr lang="en-US" smtClean="0"/>
              <a:pPr/>
              <a:t>5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941294" y="2287588"/>
            <a:ext cx="3859306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 useBgFill="1">
        <p:nvSpPr>
          <p:cNvPr id="13" name="TextBox 12"/>
          <p:cNvSpPr txBox="1"/>
          <p:nvPr/>
        </p:nvSpPr>
        <p:spPr>
          <a:xfrm>
            <a:off x="7071832" y="1144131"/>
            <a:ext cx="1841394" cy="224676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Listen</a:t>
            </a:r>
          </a:p>
          <a:p>
            <a:endParaRPr lang="en-US" sz="2000" dirty="0" smtClean="0">
              <a:solidFill>
                <a:schemeClr val="accent1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r>
              <a:rPr lang="en-US" sz="2000" dirty="0" smtClean="0">
                <a:solidFill>
                  <a:schemeClr val="accent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Question</a:t>
            </a:r>
          </a:p>
          <a:p>
            <a:endParaRPr lang="en-US" sz="2000" dirty="0" smtClean="0">
              <a:solidFill>
                <a:schemeClr val="accent1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r>
              <a:rPr lang="en-US" sz="2000" dirty="0" smtClean="0">
                <a:solidFill>
                  <a:schemeClr val="accent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Discuss</a:t>
            </a:r>
          </a:p>
          <a:p>
            <a:endParaRPr lang="en-US" sz="2000" dirty="0" smtClean="0">
              <a:solidFill>
                <a:schemeClr val="accent1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r>
              <a:rPr lang="en-US" sz="2000" dirty="0" smtClean="0">
                <a:solidFill>
                  <a:schemeClr val="accent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Identify issues</a:t>
            </a:r>
          </a:p>
        </p:txBody>
      </p:sp>
      <p:sp useBgFill="1">
        <p:nvSpPr>
          <p:cNvPr id="14" name="TextBox 13"/>
          <p:cNvSpPr txBox="1"/>
          <p:nvPr/>
        </p:nvSpPr>
        <p:spPr>
          <a:xfrm>
            <a:off x="609601" y="5695890"/>
            <a:ext cx="8303625" cy="4001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accent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… but do not try to fit it all in one working day, continue !!</a:t>
            </a:r>
          </a:p>
        </p:txBody>
      </p:sp>
      <p:sp>
        <p:nvSpPr>
          <p:cNvPr id="15" name="Left Brace 14"/>
          <p:cNvSpPr/>
          <p:nvPr/>
        </p:nvSpPr>
        <p:spPr>
          <a:xfrm>
            <a:off x="6641686" y="1866900"/>
            <a:ext cx="329373" cy="1524000"/>
          </a:xfrm>
          <a:prstGeom prst="leftBrace">
            <a:avLst>
              <a:gd name="adj1" fmla="val 40465"/>
              <a:gd name="adj2" fmla="val 50000"/>
            </a:avLst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Line Callout 3 (Accent Bar) 15"/>
          <p:cNvSpPr/>
          <p:nvPr/>
        </p:nvSpPr>
        <p:spPr>
          <a:xfrm>
            <a:off x="6224657" y="4193262"/>
            <a:ext cx="2688569" cy="684669"/>
          </a:xfrm>
          <a:prstGeom prst="accentCallout3">
            <a:avLst>
              <a:gd name="adj1" fmla="val 18132"/>
              <a:gd name="adj2" fmla="val -2102"/>
              <a:gd name="adj3" fmla="val -29283"/>
              <a:gd name="adj4" fmla="val -16121"/>
              <a:gd name="adj5" fmla="val -159728"/>
              <a:gd name="adj6" fmla="val -15796"/>
              <a:gd name="adj7" fmla="val -224963"/>
              <a:gd name="adj8" fmla="val 12305"/>
            </a:avLst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just"/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… also during lunch and the coffee breaks</a:t>
            </a:r>
            <a:endParaRPr lang="en-US" dirty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13" grpId="0" animBg="1"/>
      <p:bldP spid="14" grpId="0" animBg="1"/>
      <p:bldP spid="15" grpId="0" animBg="1"/>
      <p:bldP spid="16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wilight">
  <a:themeElements>
    <a:clrScheme name="Twilight">
      <a:dk1>
        <a:sysClr val="windowText" lastClr="000000"/>
      </a:dk1>
      <a:lt1>
        <a:sysClr val="window" lastClr="FFFFFF"/>
      </a:lt1>
      <a:dk2>
        <a:srgbClr val="54638C"/>
      </a:dk2>
      <a:lt2>
        <a:srgbClr val="8D9AB3"/>
      </a:lt2>
      <a:accent1>
        <a:srgbClr val="FFAF03"/>
      </a:accent1>
      <a:accent2>
        <a:srgbClr val="FDE689"/>
      </a:accent2>
      <a:accent3>
        <a:srgbClr val="9E82E7"/>
      </a:accent3>
      <a:accent4>
        <a:srgbClr val="9735BB"/>
      </a:accent4>
      <a:accent5>
        <a:srgbClr val="BF2B2B"/>
      </a:accent5>
      <a:accent6>
        <a:srgbClr val="ED7307"/>
      </a:accent6>
      <a:hlink>
        <a:srgbClr val="FFAF03"/>
      </a:hlink>
      <a:folHlink>
        <a:srgbClr val="FDE689"/>
      </a:folHlink>
    </a:clrScheme>
    <a:fontScheme name="Twilight">
      <a:majorFont>
        <a:latin typeface="Century Gothic"/>
        <a:ea typeface=""/>
        <a:cs typeface=""/>
        <a:font script="Jpan" typeface="ＭＳ Ｐゴシック"/>
      </a:majorFont>
      <a:minorFont>
        <a:latin typeface="Century Gothic"/>
        <a:ea typeface=""/>
        <a:cs typeface=""/>
        <a:font script="Jpan" typeface="ＭＳ Ｐゴシック"/>
      </a:minorFont>
    </a:fontScheme>
    <a:fmtScheme name="Twilight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0000"/>
              </a:schemeClr>
            </a:gs>
            <a:gs pos="100000">
              <a:schemeClr val="phClr">
                <a:tint val="100000"/>
                <a:shade val="94000"/>
                <a:satMod val="135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60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38100" dist="12700" dir="5400000">
              <a:srgbClr val="FFFFFF">
                <a:alpha val="75000"/>
              </a:srgbClr>
            </a:innerShdw>
            <a:outerShdw blurRad="88900" dist="50800" dir="5400000" sx="102000" sy="102000" algn="tr" rotWithShape="0">
              <a:srgbClr val="808080">
                <a:alpha val="50000"/>
              </a:srgbClr>
            </a:outerShdw>
          </a:effectLst>
        </a:effectStyle>
        <a:effectStyle>
          <a:effectLst>
            <a:outerShdw blurRad="317500" dist="762000" dir="5400000" sy="45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alanced" dir="tl"/>
          </a:scene3d>
          <a:sp3d extrusionH="12700" prstMaterial="softEdge">
            <a:bevelT w="38100" h="1270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200000"/>
              </a:schemeClr>
              <a:schemeClr val="phClr">
                <a:tint val="30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20000"/>
                <a:satMod val="200000"/>
              </a:schemeClr>
              <a:schemeClr val="phClr">
                <a:tint val="50000"/>
                <a:satMod val="1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Twilight.thmx</Template>
  <TotalTime>3692</TotalTime>
  <Words>396</Words>
  <Application>Microsoft Macintosh PowerPoint</Application>
  <PresentationFormat>On-screen Show (4:3)</PresentationFormat>
  <Paragraphs>78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Twilight</vt:lpstr>
      <vt:lpstr>ICE Workshop</vt:lpstr>
      <vt:lpstr>issues</vt:lpstr>
      <vt:lpstr>issues</vt:lpstr>
      <vt:lpstr>team building exercise</vt:lpstr>
      <vt:lpstr>structure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Critical spares LHC Performance Workshop Chamonix, February 2009</dc:title>
  <dc:creator>Roberto Saban</dc:creator>
  <cp:lastModifiedBy>Odd Øyvind Andreassen</cp:lastModifiedBy>
  <cp:revision>106</cp:revision>
  <dcterms:created xsi:type="dcterms:W3CDTF">2009-04-23T14:04:52Z</dcterms:created>
  <dcterms:modified xsi:type="dcterms:W3CDTF">2009-04-23T14:45:36Z</dcterms:modified>
</cp:coreProperties>
</file>