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0" r:id="rId1"/>
  </p:sldMasterIdLst>
  <p:notesMasterIdLst>
    <p:notesMasterId r:id="rId24"/>
  </p:notesMasterIdLst>
  <p:handoutMasterIdLst>
    <p:handoutMasterId r:id="rId25"/>
  </p:handoutMasterIdLst>
  <p:sldIdLst>
    <p:sldId id="310" r:id="rId2"/>
    <p:sldId id="352" r:id="rId3"/>
    <p:sldId id="337" r:id="rId4"/>
    <p:sldId id="353" r:id="rId5"/>
    <p:sldId id="357" r:id="rId6"/>
    <p:sldId id="358" r:id="rId7"/>
    <p:sldId id="359" r:id="rId8"/>
    <p:sldId id="361" r:id="rId9"/>
    <p:sldId id="338" r:id="rId10"/>
    <p:sldId id="360" r:id="rId11"/>
    <p:sldId id="363" r:id="rId12"/>
    <p:sldId id="362" r:id="rId13"/>
    <p:sldId id="366" r:id="rId14"/>
    <p:sldId id="354" r:id="rId15"/>
    <p:sldId id="365" r:id="rId16"/>
    <p:sldId id="364" r:id="rId17"/>
    <p:sldId id="339" r:id="rId18"/>
    <p:sldId id="356" r:id="rId19"/>
    <p:sldId id="341" r:id="rId20"/>
    <p:sldId id="370" r:id="rId21"/>
    <p:sldId id="343" r:id="rId22"/>
    <p:sldId id="351" r:id="rId23"/>
  </p:sldIdLst>
  <p:sldSz cx="9144000" cy="6858000" type="screen4x3"/>
  <p:notesSz cx="67183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00FF"/>
    <a:srgbClr val="006600"/>
    <a:srgbClr val="C3DFF1"/>
    <a:srgbClr val="F2DBDA"/>
    <a:srgbClr val="E6B9B8"/>
    <a:srgbClr val="C76361"/>
    <a:srgbClr val="EADDD8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358" autoAdjust="0"/>
    <p:restoredTop sz="92857" autoAdjust="0"/>
  </p:normalViewPr>
  <p:slideViewPr>
    <p:cSldViewPr>
      <p:cViewPr varScale="1">
        <p:scale>
          <a:sx n="102" d="100"/>
          <a:sy n="102" d="100"/>
        </p:scale>
        <p:origin x="-1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notesViewPr>
    <p:cSldViewPr>
      <p:cViewPr varScale="1">
        <p:scale>
          <a:sx n="78" d="100"/>
          <a:sy n="78" d="100"/>
        </p:scale>
        <p:origin x="-1818" y="-96"/>
      </p:cViewPr>
      <p:guideLst>
        <p:guide orient="horz" pos="3104"/>
        <p:guide pos="211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2ADAC33-29B0-4225-96B6-C8AE86456B8F}" type="datetimeFigureOut">
              <a:rPr lang="en-US"/>
              <a:pPr>
                <a:defRPr/>
              </a:pPr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99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Enrique Blanco AB/CO 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599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E89E00C-7767-453E-B73B-ECC60380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1538"/>
            <a:ext cx="5375275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/>
              <a:t>Enrique Blanco AB/CO IS</a:t>
            </a:r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/>
            </a:lvl1pPr>
          </a:lstStyle>
          <a:p>
            <a:pPr>
              <a:defRPr/>
            </a:pPr>
            <a:fld id="{401CA94C-9F92-4DF7-8C2B-B52773433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D4DB91-5A11-481B-833F-DA39B29AD88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3557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Enrique Blanco AB/CO IS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Enrique Blanco AB/CO 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CA94C-9F92-4DF7-8C2B-B52773433A2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  <a:prstGeom prst="rect">
            <a:avLst/>
          </a:prstGeo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  <a:prstGeom prst="rect">
            <a:avLst/>
          </a:prstGeo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D78145A6-1B66-4FD9-AD02-986705259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145A6-1B66-4FD9-AD02-986705259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145A6-1B66-4FD9-AD02-986705259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-87313" y="0"/>
            <a:ext cx="8945563" cy="6858000"/>
            <a:chOff x="0" y="0"/>
            <a:chExt cx="4801" cy="4320"/>
          </a:xfrm>
        </p:grpSpPr>
        <p:sp>
          <p:nvSpPr>
            <p:cNvPr id="4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hidden">
            <a:xfrm>
              <a:off x="122" y="900"/>
              <a:ext cx="4679" cy="159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1857356" y="1285860"/>
            <a:ext cx="7064904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881592" y="5715020"/>
            <a:ext cx="39052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857892"/>
            <a:ext cx="809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929618" cy="582594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8115328" cy="5357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115328" cy="52864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75199-3ADA-45DA-A052-39A2BBA657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14414" y="0"/>
            <a:ext cx="7467600" cy="582594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43932" cy="384154"/>
          </a:xfrm>
        </p:spPr>
        <p:txBody>
          <a:bodyPr/>
          <a:lstStyle>
            <a:lvl1pPr algn="r"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0BBBA-BC16-43DA-A2AD-B225A35DE5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7893E-A9B5-48D8-80B2-3D3ADE3F5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57159" y="928670"/>
            <a:ext cx="8572560" cy="523718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B53B-9C49-4876-BAAE-1D3B802FB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845" y="1125538"/>
            <a:ext cx="4214832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29169" y="1125538"/>
            <a:ext cx="4214831" cy="2443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29169" y="3721100"/>
            <a:ext cx="4214831" cy="244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E385B-72EC-4FEE-9DA6-F4757E30E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75388" y="6286500"/>
            <a:ext cx="2503487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EFEB1-14BF-4E28-BF0E-92E496798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686700" cy="568815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9C475199-3ADA-45DA-A052-39A2BBA657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115328" cy="5357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75388" y="6286500"/>
            <a:ext cx="2503487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35866-DE3B-4B0E-B967-050A896C5F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  <a:prstGeom prst="rect">
            <a:avLst/>
          </a:prstGeo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D78145A6-1B66-4FD9-AD02-986705259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145A6-1B66-4FD9-AD02-986705259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145A6-1B66-4FD9-AD02-986705259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78145A6-1B66-4FD9-AD02-986705259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145A6-1B66-4FD9-AD02-986705259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4/22/2009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D78145A6-1B66-4FD9-AD02-986705259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4/22/2009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78145A6-1B66-4FD9-AD02-986705259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467600" cy="51115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115328" cy="51435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43900" y="6143644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43900" y="6143644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78145A6-1B66-4FD9-AD02-986705259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7" name="Rectangle 3"/>
          <p:cNvSpPr txBox="1">
            <a:spLocks noChangeArrowheads="1"/>
          </p:cNvSpPr>
          <p:nvPr userDrawn="1"/>
        </p:nvSpPr>
        <p:spPr bwMode="auto">
          <a:xfrm>
            <a:off x="1857356" y="6500834"/>
            <a:ext cx="61658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/>
            </a:lvl1pPr>
          </a:lstStyle>
          <a:p>
            <a:pPr algn="ctr" eaLnBrk="1" hangingPunct="1">
              <a:defRPr/>
            </a:pPr>
            <a:endParaRPr lang="en-US" dirty="0" smtClean="0"/>
          </a:p>
          <a:p>
            <a:pPr algn="ctr" eaLnBrk="1" hangingPunct="1">
              <a:defRPr/>
            </a:pPr>
            <a:r>
              <a:rPr lang="en-US" dirty="0" smtClean="0"/>
              <a:t>EN/ICE</a:t>
            </a:r>
            <a:r>
              <a:rPr lang="en-US" baseline="0" dirty="0" smtClean="0"/>
              <a:t> </a:t>
            </a:r>
            <a:r>
              <a:rPr lang="en-US" dirty="0" smtClean="0"/>
              <a:t>Workshop, 23/04/09 </a:t>
            </a:r>
            <a:r>
              <a:rPr lang="en-US" baseline="0" dirty="0" smtClean="0"/>
              <a:t>                   </a:t>
            </a:r>
            <a:r>
              <a:rPr lang="en-US" dirty="0" smtClean="0"/>
              <a:t>Enrique Blanco [CERN EN/ICE]   </a:t>
            </a:r>
          </a:p>
          <a:p>
            <a:pPr algn="ctr" eaLnBrk="1" hangingPunct="1">
              <a:defRPr/>
            </a:pPr>
            <a:endParaRPr lang="en-US" dirty="0"/>
          </a:p>
        </p:txBody>
      </p:sp>
      <p:pic>
        <p:nvPicPr>
          <p:cNvPr id="18" name="Picture 18"/>
          <p:cNvPicPr>
            <a:picLocks noChangeAspect="1" noChangeArrowheads="1"/>
          </p:cNvPicPr>
          <p:nvPr userDrawn="1"/>
        </p:nvPicPr>
        <p:blipFill>
          <a:blip r:embed="rId22"/>
          <a:srcRect/>
          <a:stretch>
            <a:fillRect/>
          </a:stretch>
        </p:blipFill>
        <p:spPr bwMode="auto">
          <a:xfrm>
            <a:off x="154783" y="6413719"/>
            <a:ext cx="2059763" cy="30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2" name="Picture 2"/>
          <p:cNvPicPr>
            <a:picLocks noChangeAspect="1" noChangeArrowheads="1"/>
          </p:cNvPicPr>
          <p:nvPr userDrawn="1"/>
        </p:nvPicPr>
        <p:blipFill>
          <a:blip r:embed="rId23"/>
          <a:srcRect/>
          <a:stretch>
            <a:fillRect/>
          </a:stretch>
        </p:blipFill>
        <p:spPr bwMode="auto">
          <a:xfrm>
            <a:off x="214306" y="142876"/>
            <a:ext cx="571480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  <p:sldLayoutId id="2147483913" r:id="rId14"/>
    <p:sldLayoutId id="2147483911" r:id="rId15"/>
    <p:sldLayoutId id="2147483914" r:id="rId16"/>
    <p:sldLayoutId id="2147483915" r:id="rId17"/>
    <p:sldLayoutId id="2147483916" r:id="rId18"/>
    <p:sldLayoutId id="2147483917" r:id="rId19"/>
    <p:sldLayoutId id="2147483918" r:id="rId20"/>
  </p:sldLayoutIdLst>
  <p:hf hdr="0"/>
  <p:txStyles>
    <p:titleStyle>
      <a:lvl1pPr algn="r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5.png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jpeg"/><Relationship Id="rId11" Type="http://schemas.openxmlformats.org/officeDocument/2006/relationships/image" Target="../media/image13.png"/><Relationship Id="rId5" Type="http://schemas.openxmlformats.org/officeDocument/2006/relationships/image" Target="../media/image11.png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25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0.png"/><Relationship Id="rId12" Type="http://schemas.openxmlformats.org/officeDocument/2006/relationships/image" Target="../media/image24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5" Type="http://schemas.openxmlformats.org/officeDocument/2006/relationships/image" Target="../media/image27.wmf"/><Relationship Id="rId10" Type="http://schemas.openxmlformats.org/officeDocument/2006/relationships/image" Target="../media/image22.png"/><Relationship Id="rId4" Type="http://schemas.openxmlformats.org/officeDocument/2006/relationships/image" Target="../media/image17.jpeg"/><Relationship Id="rId9" Type="http://schemas.openxmlformats.org/officeDocument/2006/relationships/image" Target="../media/image21.png"/><Relationship Id="rId14" Type="http://schemas.openxmlformats.org/officeDocument/2006/relationships/image" Target="../media/image2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png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4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33.png"/><Relationship Id="rId4" Type="http://schemas.openxmlformats.org/officeDocument/2006/relationships/image" Target="../media/image15.png"/><Relationship Id="rId9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b-project-unicos.web.cern.ch/ab-project-unicos/S7-Unicos/S7-UNICOS_projects.h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>
          <a:xfrm>
            <a:off x="1785918" y="1357298"/>
            <a:ext cx="7064375" cy="1785937"/>
          </a:xfrm>
        </p:spPr>
        <p:txBody>
          <a:bodyPr/>
          <a:lstStyle/>
          <a:p>
            <a:pPr algn="r"/>
            <a:r>
              <a:rPr lang="en-US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UNICOS Framework</a:t>
            </a:r>
            <a:endParaRPr lang="en-US" sz="20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Subtitle 6"/>
          <p:cNvSpPr>
            <a:spLocks noGrp="1"/>
          </p:cNvSpPr>
          <p:nvPr>
            <p:ph type="subTitle" idx="4294967295"/>
          </p:nvPr>
        </p:nvSpPr>
        <p:spPr>
          <a:xfrm>
            <a:off x="4214810" y="3714752"/>
            <a:ext cx="4600575" cy="1752600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Enrique BLANCO*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0" i="1" dirty="0" smtClean="0">
                <a:latin typeface="Times New Roman" pitchFamily="18" charset="0"/>
                <a:cs typeface="Times New Roman" pitchFamily="18" charset="0"/>
              </a:rPr>
              <a:t>Industrial Controls &amp; Electronics Group</a:t>
            </a:r>
          </a:p>
          <a:p>
            <a:pPr algn="r" eaLnBrk="1" hangingPunct="1">
              <a:lnSpc>
                <a:spcPct val="80000"/>
              </a:lnSpc>
              <a:buNone/>
            </a:pP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Engineering Department, CERN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Geneva, Switzerland</a:t>
            </a:r>
          </a:p>
        </p:txBody>
      </p:sp>
      <p:sp>
        <p:nvSpPr>
          <p:cNvPr id="4" name="Subtitle 6"/>
          <p:cNvSpPr txBox="1">
            <a:spLocks/>
          </p:cNvSpPr>
          <p:nvPr/>
        </p:nvSpPr>
        <p:spPr>
          <a:xfrm>
            <a:off x="1714480" y="6500810"/>
            <a:ext cx="2385997" cy="3571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*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On behalf of the UNICOS team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2.5.- Packages vs. applications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Object 1"/>
          <p:cNvPicPr/>
          <p:nvPr/>
        </p:nvPicPr>
        <p:blipFill>
          <a:blip r:embed="rId3"/>
          <a:srcRect r="-2092" b="-2672"/>
          <a:stretch>
            <a:fillRect/>
          </a:stretch>
        </p:blipFill>
        <p:spPr bwMode="auto">
          <a:xfrm>
            <a:off x="4000496" y="2643182"/>
            <a:ext cx="4524375" cy="371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857232"/>
            <a:ext cx="4380865" cy="254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58" y="3500438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UNICOS framework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6286512" y="2000240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CPC applications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2.6.- Frameworks 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000108"/>
            <a:ext cx="8115328" cy="5143536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UNICOS </a:t>
            </a:r>
            <a:r>
              <a:rPr lang="en-US" b="0" dirty="0" smtClean="0"/>
              <a:t>frameworks reuses some of the JCOP framework components</a:t>
            </a:r>
          </a:p>
          <a:p>
            <a:pPr lvl="1"/>
            <a:endParaRPr lang="en-US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ounded Rectangle 8"/>
          <p:cNvSpPr/>
          <p:nvPr/>
        </p:nvSpPr>
        <p:spPr>
          <a:xfrm>
            <a:off x="3786182" y="3400420"/>
            <a:ext cx="1357322" cy="533400"/>
          </a:xfrm>
          <a:prstGeom prst="round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</a:rPr>
              <a:t>UNICOS CPC </a:t>
            </a:r>
          </a:p>
          <a:p>
            <a:pPr algn="ctr">
              <a:defRPr/>
            </a:pPr>
            <a:r>
              <a:rPr lang="en-US" i="1" dirty="0">
                <a:solidFill>
                  <a:srgbClr val="FFFFFF"/>
                </a:solidFill>
              </a:rPr>
              <a:t>package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071538" y="2714620"/>
            <a:ext cx="2714644" cy="1600200"/>
            <a:chOff x="1071538" y="2714620"/>
            <a:chExt cx="2714644" cy="1600200"/>
          </a:xfrm>
        </p:grpSpPr>
        <p:sp>
          <p:nvSpPr>
            <p:cNvPr id="10" name="Rounded Rectangle 8"/>
            <p:cNvSpPr>
              <a:spLocks noChangeArrowheads="1"/>
            </p:cNvSpPr>
            <p:nvPr/>
          </p:nvSpPr>
          <p:spPr bwMode="auto">
            <a:xfrm>
              <a:off x="1071538" y="2714620"/>
              <a:ext cx="1428760" cy="160020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 w="254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400" b="1">
                  <a:solidFill>
                    <a:srgbClr val="FFFFFF"/>
                  </a:solidFill>
                  <a:latin typeface="Calibri" pitchFamily="34" charset="0"/>
                </a:rPr>
                <a:t>LHC Experiments Applications</a:t>
              </a:r>
            </a:p>
            <a:p>
              <a:pPr algn="ctr"/>
              <a:endParaRPr lang="en-US" sz="1400" b="1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/>
              <a:endParaRPr lang="en-US" sz="1400" b="1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/>
              <a:endParaRPr lang="en-US" sz="1400" i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1" name="Rounded Rectangle 8"/>
            <p:cNvSpPr>
              <a:spLocks noChangeArrowheads="1"/>
            </p:cNvSpPr>
            <p:nvPr/>
          </p:nvSpPr>
          <p:spPr bwMode="auto">
            <a:xfrm>
              <a:off x="2500298" y="2714620"/>
              <a:ext cx="1285884" cy="1600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254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Fixed target Experiments Applications</a:t>
              </a:r>
            </a:p>
            <a:p>
              <a:pPr algn="ctr"/>
              <a:endPara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  <a:p>
              <a:pPr algn="ctr"/>
              <a:endPara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  <a:p>
              <a:pPr algn="ctr"/>
              <a:endParaRPr lang="en-US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3714744" y="3929066"/>
            <a:ext cx="4071966" cy="1066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1100" b="1">
                <a:solidFill>
                  <a:srgbClr val="FFFFFF"/>
                </a:solidFill>
              </a:rPr>
              <a:t>UNICORE (PVSS side)</a:t>
            </a:r>
          </a:p>
        </p:txBody>
      </p:sp>
      <p:sp>
        <p:nvSpPr>
          <p:cNvPr id="13" name="Rounded Rectangle 10"/>
          <p:cNvSpPr>
            <a:spLocks noChangeArrowheads="1"/>
          </p:cNvSpPr>
          <p:nvPr/>
        </p:nvSpPr>
        <p:spPr bwMode="auto">
          <a:xfrm>
            <a:off x="1071538" y="4314820"/>
            <a:ext cx="4128122" cy="685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algn="ctr">
            <a:noFill/>
            <a:round/>
            <a:headEnd/>
            <a:tailEnd/>
          </a:ln>
        </p:spPr>
        <p:txBody>
          <a:bodyPr/>
          <a:lstStyle/>
          <a:p>
            <a:r>
              <a:rPr lang="en-US" sz="1600" b="1" dirty="0">
                <a:solidFill>
                  <a:srgbClr val="FFFFFF"/>
                </a:solidFill>
                <a:latin typeface="Calibri" pitchFamily="34" charset="0"/>
              </a:rPr>
              <a:t>JCOP Framework</a:t>
            </a:r>
          </a:p>
        </p:txBody>
      </p:sp>
      <p:sp>
        <p:nvSpPr>
          <p:cNvPr id="14" name="Rounded Rectangle 10"/>
          <p:cNvSpPr>
            <a:spLocks noChangeArrowheads="1"/>
          </p:cNvSpPr>
          <p:nvPr/>
        </p:nvSpPr>
        <p:spPr bwMode="auto">
          <a:xfrm>
            <a:off x="3065143" y="4619620"/>
            <a:ext cx="3249798" cy="3810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25400" algn="ctr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800" b="1" dirty="0">
                <a:solidFill>
                  <a:srgbClr val="FFFFFF"/>
                </a:solidFill>
                <a:latin typeface="Calibri" pitchFamily="34" charset="0"/>
              </a:rPr>
              <a:t>PVSS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143504" y="2709866"/>
            <a:ext cx="2643206" cy="1219200"/>
            <a:chOff x="5143504" y="2714620"/>
            <a:chExt cx="2643206" cy="1219200"/>
          </a:xfrm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5143504" y="2714620"/>
              <a:ext cx="1317486" cy="1219200"/>
            </a:xfrm>
            <a:prstGeom prst="roundRect">
              <a:avLst>
                <a:gd name="adj" fmla="val 16667"/>
              </a:avLst>
            </a:prstGeom>
            <a:solidFill>
              <a:srgbClr val="4A452A"/>
            </a:solidFill>
            <a:ln w="254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FFFF"/>
                  </a:solidFill>
                </a:rPr>
                <a:t>Application packages</a:t>
              </a:r>
            </a:p>
            <a:p>
              <a:pPr algn="ctr">
                <a:defRPr/>
              </a:pPr>
              <a:r>
                <a:rPr lang="en-US" sz="1100" b="1" dirty="0">
                  <a:solidFill>
                    <a:srgbClr val="FFFFFF"/>
                  </a:solidFill>
                </a:rPr>
                <a:t>PIC, CIS,…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469224" y="2714620"/>
              <a:ext cx="1317486" cy="1219200"/>
            </a:xfrm>
            <a:prstGeom prst="roundRect">
              <a:avLst/>
            </a:prstGeom>
            <a:solidFill>
              <a:schemeClr val="accent3">
                <a:lumMod val="5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FFFF"/>
                  </a:solidFill>
                </a:rPr>
                <a:t>Application</a:t>
              </a:r>
              <a:r>
                <a:rPr lang="en-US" sz="1400" b="1" dirty="0">
                  <a:solidFill>
                    <a:srgbClr val="FFFFFF"/>
                  </a:solidFill>
                </a:rPr>
                <a:t> </a:t>
              </a:r>
              <a:r>
                <a:rPr lang="en-US" sz="1100" b="1" dirty="0">
                  <a:solidFill>
                    <a:srgbClr val="FFFFFF"/>
                  </a:solidFill>
                </a:rPr>
                <a:t>packages</a:t>
              </a:r>
            </a:p>
            <a:p>
              <a:pPr algn="ctr">
                <a:defRPr/>
              </a:pPr>
              <a:r>
                <a:rPr lang="en-US" sz="1100" b="1" dirty="0">
                  <a:solidFill>
                    <a:srgbClr val="FFFFFF"/>
                  </a:solidFill>
                </a:rPr>
                <a:t>QPS, CIET,..</a:t>
              </a:r>
            </a:p>
            <a:p>
              <a:pPr algn="ctr">
                <a:defRPr/>
              </a:pPr>
              <a:endParaRPr lang="en-US" sz="1100" b="1" dirty="0">
                <a:solidFill>
                  <a:srgbClr val="FFFFFF"/>
                </a:solidFill>
              </a:endParaRPr>
            </a:p>
            <a:p>
              <a:pPr algn="ctr">
                <a:defRPr/>
              </a:pPr>
              <a:endParaRPr lang="en-US" sz="11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7" name="Rounded Rectangle 8"/>
          <p:cNvSpPr>
            <a:spLocks noChangeArrowheads="1"/>
          </p:cNvSpPr>
          <p:nvPr/>
        </p:nvSpPr>
        <p:spPr bwMode="auto">
          <a:xfrm>
            <a:off x="3778108" y="2714620"/>
            <a:ext cx="1365396" cy="6858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25400" algn="ctr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+mn-lt"/>
              </a:rPr>
              <a:t>LHC </a:t>
            </a:r>
            <a:r>
              <a:rPr lang="en-US" b="1" dirty="0" err="1">
                <a:solidFill>
                  <a:srgbClr val="FFFFFF"/>
                </a:solidFill>
                <a:latin typeface="+mn-lt"/>
              </a:rPr>
              <a:t>Cryo</a:t>
            </a:r>
            <a:r>
              <a:rPr lang="en-US" b="1" dirty="0">
                <a:solidFill>
                  <a:srgbClr val="FFFFFF"/>
                </a:solidFill>
                <a:latin typeface="+mn-lt"/>
              </a:rPr>
              <a:t> &amp; </a:t>
            </a:r>
          </a:p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+mn-lt"/>
              </a:rPr>
              <a:t>Exp Magnet, LHC GCS, …</a:t>
            </a:r>
            <a:endParaRPr lang="en-US" i="1" dirty="0">
              <a:solidFill>
                <a:srgbClr val="FFFFFF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3" grpId="0" animBg="1"/>
      <p:bldP spid="14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3.- CPC package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The package consists mainly on: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Devices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Methodology</a:t>
            </a:r>
          </a:p>
          <a:p>
            <a:pPr lvl="1"/>
            <a:r>
              <a:rPr lang="en-US" sz="2000" dirty="0" smtClean="0"/>
              <a:t>Modeling of the process. Process breakdown  (</a:t>
            </a:r>
            <a:r>
              <a:rPr lang="en-GB" sz="2000" b="1" i="1" dirty="0" smtClean="0"/>
              <a:t>IEC 61512-1)</a:t>
            </a:r>
          </a:p>
          <a:p>
            <a:pPr lvl="1"/>
            <a:r>
              <a:rPr lang="en-US" sz="2000" dirty="0" smtClean="0"/>
              <a:t>Operation and Diagnostics oriented</a:t>
            </a:r>
          </a:p>
          <a:p>
            <a:pPr lvl="1"/>
            <a:r>
              <a:rPr lang="en-US" sz="2000" dirty="0" smtClean="0"/>
              <a:t>From process analysis to code production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000" dirty="0" smtClean="0"/>
              <a:t>Tools</a:t>
            </a:r>
          </a:p>
          <a:p>
            <a:pPr lvl="1"/>
            <a:r>
              <a:rPr lang="en-US" sz="2000" dirty="0" smtClean="0"/>
              <a:t>Common language for process experts and developers</a:t>
            </a:r>
          </a:p>
          <a:p>
            <a:pPr lvl="1"/>
            <a:r>
              <a:rPr lang="en-US" sz="2000" dirty="0" smtClean="0"/>
              <a:t>Versatile suite of tools open to extension</a:t>
            </a:r>
          </a:p>
          <a:p>
            <a:pPr lvl="2"/>
            <a:r>
              <a:rPr lang="en-US" sz="1700" dirty="0" smtClean="0"/>
              <a:t>Generation</a:t>
            </a:r>
          </a:p>
          <a:p>
            <a:pPr lvl="2"/>
            <a:r>
              <a:rPr lang="en-US" sz="1700" dirty="0" smtClean="0"/>
              <a:t>Instantiation of devices and logic code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Object 1"/>
          <p:cNvPicPr/>
          <p:nvPr/>
        </p:nvPicPr>
        <p:blipFill>
          <a:blip r:embed="rId3" cstate="print"/>
          <a:srcRect r="-2092" b="-2672"/>
          <a:stretch>
            <a:fillRect/>
          </a:stretch>
        </p:blipFill>
        <p:spPr bwMode="auto">
          <a:xfrm>
            <a:off x="5286380" y="571480"/>
            <a:ext cx="2500330" cy="242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3.1.- Classical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14282" y="3214686"/>
            <a:ext cx="8497888" cy="2663825"/>
          </a:xfrm>
          <a:prstGeom prst="rect">
            <a:avLst/>
          </a:prstGeom>
          <a:gradFill rotWithShape="1">
            <a:gsLst>
              <a:gs pos="0">
                <a:srgbClr val="66FFFF">
                  <a:alpha val="61000"/>
                </a:srgbClr>
              </a:gs>
              <a:gs pos="100000">
                <a:srgbClr val="66FF66">
                  <a:alpha val="61000"/>
                </a:srgbClr>
              </a:gs>
            </a:gsLst>
            <a:lin ang="5400000" scaled="1"/>
          </a:gradFill>
          <a:ln w="381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en-US" sz="1200" b="0">
              <a:latin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50825" y="1196975"/>
            <a:ext cx="8497888" cy="1946275"/>
          </a:xfrm>
          <a:prstGeom prst="rect">
            <a:avLst/>
          </a:prstGeom>
          <a:gradFill rotWithShape="1">
            <a:gsLst>
              <a:gs pos="0">
                <a:srgbClr val="FFFF99">
                  <a:alpha val="61000"/>
                </a:srgbClr>
              </a:gs>
              <a:gs pos="100000">
                <a:srgbClr val="FFFF99">
                  <a:gamma/>
                  <a:tint val="60784"/>
                  <a:invGamma/>
                  <a:alpha val="42000"/>
                </a:srgbClr>
              </a:gs>
            </a:gsLst>
            <a:lin ang="5400000" scaled="1"/>
          </a:gradFill>
          <a:ln w="381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2400">
              <a:latin typeface="Book Antiqua" pitchFamily="18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4132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2400" b="0">
              <a:latin typeface="Times New Roman" pitchFamily="18" charset="0"/>
            </a:endParaRPr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250825" y="4508500"/>
            <a:ext cx="2665413" cy="973138"/>
            <a:chOff x="158" y="2840"/>
            <a:chExt cx="1679" cy="613"/>
          </a:xfrm>
        </p:grpSpPr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295" y="3203"/>
              <a:ext cx="1542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000" dirty="0">
                  <a:latin typeface="Times New Roman" pitchFamily="18" charset="0"/>
                </a:rPr>
                <a:t>control  system connection to the process directly or through field-buses</a:t>
              </a: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158" y="2840"/>
              <a:ext cx="1638" cy="17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en-US" sz="1200" b="1" dirty="0" smtClean="0">
                  <a:latin typeface="Times New Roman" pitchFamily="18" charset="0"/>
                </a:rPr>
                <a:t>Field </a:t>
              </a:r>
              <a:r>
                <a:rPr lang="en-US" altLang="en-US" sz="1200" b="1" dirty="0">
                  <a:latin typeface="Times New Roman" pitchFamily="18" charset="0"/>
                </a:rPr>
                <a:t>layer</a:t>
              </a:r>
            </a:p>
          </p:txBody>
        </p:sp>
      </p:grpSp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4864103" y="2428875"/>
            <a:ext cx="2970213" cy="638175"/>
            <a:chOff x="3064" y="1530"/>
            <a:chExt cx="1871" cy="402"/>
          </a:xfrm>
        </p:grpSpPr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4005" y="1530"/>
              <a:ext cx="930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en-US" sz="1000" dirty="0">
                  <a:latin typeface="Times New Roman" pitchFamily="18" charset="0"/>
                </a:rPr>
                <a:t>SCADA Servers</a:t>
              </a:r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3064" y="1842"/>
              <a:ext cx="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>
              <a:off x="3563" y="1842"/>
              <a:ext cx="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20"/>
          <p:cNvGrpSpPr>
            <a:grpSpLocks/>
          </p:cNvGrpSpPr>
          <p:nvPr/>
        </p:nvGrpSpPr>
        <p:grpSpPr bwMode="auto">
          <a:xfrm>
            <a:off x="250825" y="1196975"/>
            <a:ext cx="2665413" cy="1612900"/>
            <a:chOff x="158" y="754"/>
            <a:chExt cx="1679" cy="1016"/>
          </a:xfrm>
        </p:grpSpPr>
        <p:sp>
          <p:nvSpPr>
            <p:cNvPr id="18" name="Text Box 21"/>
            <p:cNvSpPr txBox="1">
              <a:spLocks noChangeArrowheads="1"/>
            </p:cNvSpPr>
            <p:nvPr/>
          </p:nvSpPr>
          <p:spPr bwMode="auto">
            <a:xfrm>
              <a:off x="158" y="754"/>
              <a:ext cx="1496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 b="1" dirty="0">
                  <a:latin typeface="Times New Roman" pitchFamily="18" charset="0"/>
                </a:rPr>
                <a:t>Supervision  Layer</a:t>
              </a:r>
            </a:p>
          </p:txBody>
        </p:sp>
        <p:sp>
          <p:nvSpPr>
            <p:cNvPr id="19" name="Text Box 22"/>
            <p:cNvSpPr txBox="1">
              <a:spLocks noChangeArrowheads="1"/>
            </p:cNvSpPr>
            <p:nvPr/>
          </p:nvSpPr>
          <p:spPr bwMode="auto">
            <a:xfrm>
              <a:off x="204" y="1026"/>
              <a:ext cx="1633" cy="29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000">
                  <a:latin typeface="Times New Roman" pitchFamily="18" charset="0"/>
                </a:rPr>
                <a:t>Interface to operators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000">
                  <a:latin typeface="Times New Roman" pitchFamily="18" charset="0"/>
                </a:rPr>
                <a:t>(Monitoring &amp; Command emission)</a:t>
              </a:r>
            </a:p>
          </p:txBody>
        </p: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249" y="1616"/>
              <a:ext cx="1497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000" dirty="0">
                  <a:latin typeface="Times New Roman" pitchFamily="18" charset="0"/>
                </a:rPr>
                <a:t>Real time DB &amp; Archiving</a:t>
              </a:r>
            </a:p>
          </p:txBody>
        </p:sp>
      </p:grpSp>
      <p:grpSp>
        <p:nvGrpSpPr>
          <p:cNvPr id="21" name="Group 25"/>
          <p:cNvGrpSpPr>
            <a:grpSpLocks/>
          </p:cNvGrpSpPr>
          <p:nvPr/>
        </p:nvGrpSpPr>
        <p:grpSpPr bwMode="auto">
          <a:xfrm>
            <a:off x="3214688" y="2071687"/>
            <a:ext cx="3162300" cy="1651000"/>
            <a:chOff x="2025" y="1305"/>
            <a:chExt cx="1992" cy="1040"/>
          </a:xfrm>
        </p:grpSpPr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203" y="1344"/>
              <a:ext cx="18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>
              <a:off x="2203" y="1933"/>
              <a:ext cx="18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 Box 31"/>
            <p:cNvSpPr txBox="1">
              <a:spLocks noChangeArrowheads="1"/>
            </p:cNvSpPr>
            <p:nvPr/>
          </p:nvSpPr>
          <p:spPr bwMode="auto">
            <a:xfrm rot="16200000">
              <a:off x="1592" y="1738"/>
              <a:ext cx="1040" cy="17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 dirty="0">
                  <a:latin typeface="Times New Roman" pitchFamily="18" charset="0"/>
                </a:rPr>
                <a:t>Ethernet </a:t>
              </a:r>
              <a:r>
                <a:rPr lang="en-US" altLang="en-US" sz="1200" dirty="0" smtClean="0">
                  <a:latin typeface="Times New Roman" pitchFamily="18" charset="0"/>
                </a:rPr>
                <a:t>Network</a:t>
              </a:r>
              <a:endParaRPr lang="en-US" altLang="en-US" sz="1200" dirty="0">
                <a:latin typeface="Times New Roman" pitchFamily="18" charset="0"/>
              </a:endParaRPr>
            </a:p>
          </p:txBody>
        </p:sp>
      </p:grpSp>
      <p:grpSp>
        <p:nvGrpSpPr>
          <p:cNvPr id="28" name="Group 32"/>
          <p:cNvGrpSpPr>
            <a:grpSpLocks/>
          </p:cNvGrpSpPr>
          <p:nvPr/>
        </p:nvGrpSpPr>
        <p:grpSpPr bwMode="auto">
          <a:xfrm>
            <a:off x="250825" y="3141663"/>
            <a:ext cx="2600325" cy="676275"/>
            <a:chOff x="158" y="1979"/>
            <a:chExt cx="1638" cy="426"/>
          </a:xfrm>
        </p:grpSpPr>
        <p:sp>
          <p:nvSpPr>
            <p:cNvPr id="29" name="Text Box 33"/>
            <p:cNvSpPr txBox="1">
              <a:spLocks noChangeArrowheads="1"/>
            </p:cNvSpPr>
            <p:nvPr/>
          </p:nvSpPr>
          <p:spPr bwMode="auto">
            <a:xfrm>
              <a:off x="385" y="2251"/>
              <a:ext cx="1225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000">
                  <a:latin typeface="Times New Roman" pitchFamily="18" charset="0"/>
                </a:rPr>
                <a:t>Control Logic Actions</a:t>
              </a:r>
            </a:p>
          </p:txBody>
        </p:sp>
        <p:sp>
          <p:nvSpPr>
            <p:cNvPr id="30" name="Text Box 34"/>
            <p:cNvSpPr txBox="1">
              <a:spLocks noChangeArrowheads="1"/>
            </p:cNvSpPr>
            <p:nvPr/>
          </p:nvSpPr>
          <p:spPr bwMode="auto">
            <a:xfrm>
              <a:off x="158" y="1979"/>
              <a:ext cx="1638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en-US" sz="1400" b="1" dirty="0" smtClean="0">
                  <a:latin typeface="Times New Roman" pitchFamily="18" charset="0"/>
                </a:rPr>
                <a:t>Control </a:t>
              </a:r>
              <a:r>
                <a:rPr lang="en-US" altLang="en-US" sz="1400" b="1" dirty="0">
                  <a:latin typeface="Times New Roman" pitchFamily="18" charset="0"/>
                </a:rPr>
                <a:t>layer</a:t>
              </a:r>
            </a:p>
          </p:txBody>
        </p:sp>
      </p:grpSp>
      <p:grpSp>
        <p:nvGrpSpPr>
          <p:cNvPr id="31" name="Group 35"/>
          <p:cNvGrpSpPr>
            <a:grpSpLocks/>
          </p:cNvGrpSpPr>
          <p:nvPr/>
        </p:nvGrpSpPr>
        <p:grpSpPr bwMode="auto">
          <a:xfrm>
            <a:off x="5368926" y="3571875"/>
            <a:ext cx="2198688" cy="1157288"/>
            <a:chOff x="3382" y="2250"/>
            <a:chExt cx="1385" cy="729"/>
          </a:xfrm>
        </p:grpSpPr>
        <p:graphicFrame>
          <p:nvGraphicFramePr>
            <p:cNvPr id="32" name="Object 36"/>
            <p:cNvGraphicFramePr>
              <a:graphicFrameLocks/>
            </p:cNvGraphicFramePr>
            <p:nvPr/>
          </p:nvGraphicFramePr>
          <p:xfrm>
            <a:off x="3382" y="2659"/>
            <a:ext cx="334" cy="219"/>
          </p:xfrm>
          <a:graphic>
            <a:graphicData uri="http://schemas.openxmlformats.org/presentationml/2006/ole">
              <p:oleObj spid="_x0000_s53250" name="Paint Shop Pro Image" r:id="rId4" imgW="2292062" imgH="1423619" progId="">
                <p:embed/>
              </p:oleObj>
            </a:graphicData>
          </a:graphic>
        </p:graphicFrame>
        <p:sp>
          <p:nvSpPr>
            <p:cNvPr id="35" name="Text Box 39"/>
            <p:cNvSpPr txBox="1">
              <a:spLocks noChangeArrowheads="1"/>
            </p:cNvSpPr>
            <p:nvPr/>
          </p:nvSpPr>
          <p:spPr bwMode="auto">
            <a:xfrm>
              <a:off x="3465" y="2250"/>
              <a:ext cx="1302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000" dirty="0">
                  <a:latin typeface="Times New Roman" pitchFamily="18" charset="0"/>
                </a:rPr>
                <a:t>PLC Process Control </a:t>
              </a:r>
              <a:br>
                <a:rPr lang="en-US" altLang="en-US" sz="1000" dirty="0">
                  <a:latin typeface="Times New Roman" pitchFamily="18" charset="0"/>
                </a:rPr>
              </a:br>
              <a:r>
                <a:rPr lang="en-US" altLang="en-US" sz="1000" dirty="0">
                  <a:latin typeface="Times New Roman" pitchFamily="18" charset="0"/>
                </a:rPr>
                <a:t>&amp; Field interface </a:t>
              </a:r>
            </a:p>
          </p:txBody>
        </p:sp>
        <p:sp>
          <p:nvSpPr>
            <p:cNvPr id="39" name="Line 43"/>
            <p:cNvSpPr>
              <a:spLocks noChangeShapeType="1"/>
            </p:cNvSpPr>
            <p:nvPr/>
          </p:nvSpPr>
          <p:spPr bwMode="auto">
            <a:xfrm>
              <a:off x="3518" y="2568"/>
              <a:ext cx="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44"/>
            <p:cNvSpPr>
              <a:spLocks noChangeShapeType="1"/>
            </p:cNvSpPr>
            <p:nvPr/>
          </p:nvSpPr>
          <p:spPr bwMode="auto">
            <a:xfrm>
              <a:off x="4017" y="2568"/>
              <a:ext cx="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41" name="Picture 45" descr="cpu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81" y="2614"/>
              <a:ext cx="314" cy="365"/>
            </a:xfrm>
            <a:prstGeom prst="rect">
              <a:avLst/>
            </a:prstGeom>
            <a:noFill/>
          </p:spPr>
        </p:pic>
      </p:grpSp>
      <p:grpSp>
        <p:nvGrpSpPr>
          <p:cNvPr id="42" name="Group 46"/>
          <p:cNvGrpSpPr>
            <a:grpSpLocks/>
          </p:cNvGrpSpPr>
          <p:nvPr/>
        </p:nvGrpSpPr>
        <p:grpSpPr bwMode="auto">
          <a:xfrm>
            <a:off x="4857752" y="4652960"/>
            <a:ext cx="3313113" cy="1133494"/>
            <a:chOff x="3060" y="2931"/>
            <a:chExt cx="2087" cy="632"/>
          </a:xfrm>
        </p:grpSpPr>
        <p:sp>
          <p:nvSpPr>
            <p:cNvPr id="49" name="Text Box 53"/>
            <p:cNvSpPr txBox="1">
              <a:spLocks noChangeArrowheads="1"/>
            </p:cNvSpPr>
            <p:nvPr/>
          </p:nvSpPr>
          <p:spPr bwMode="auto">
            <a:xfrm>
              <a:off x="3060" y="3150"/>
              <a:ext cx="1046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000" dirty="0" err="1">
                  <a:latin typeface="Times New Roman" pitchFamily="18" charset="0"/>
                </a:rPr>
                <a:t>Fieldbus</a:t>
              </a:r>
              <a:r>
                <a:rPr lang="en-US" altLang="en-US" sz="1000" dirty="0">
                  <a:latin typeface="Times New Roman" pitchFamily="18" charset="0"/>
                </a:rPr>
                <a:t> Networks</a:t>
              </a:r>
            </a:p>
          </p:txBody>
        </p:sp>
        <p:grpSp>
          <p:nvGrpSpPr>
            <p:cNvPr id="50" name="Group 54"/>
            <p:cNvGrpSpPr>
              <a:grpSpLocks/>
            </p:cNvGrpSpPr>
            <p:nvPr/>
          </p:nvGrpSpPr>
          <p:grpSpPr bwMode="auto">
            <a:xfrm>
              <a:off x="4014" y="2931"/>
              <a:ext cx="1056" cy="472"/>
              <a:chOff x="4014" y="2931"/>
              <a:chExt cx="1056" cy="472"/>
            </a:xfrm>
          </p:grpSpPr>
          <p:sp>
            <p:nvSpPr>
              <p:cNvPr id="65" name="Line 55"/>
              <p:cNvSpPr>
                <a:spLocks noChangeShapeType="1"/>
              </p:cNvSpPr>
              <p:nvPr/>
            </p:nvSpPr>
            <p:spPr bwMode="auto">
              <a:xfrm>
                <a:off x="4162" y="3067"/>
                <a:ext cx="0" cy="240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56"/>
              <p:cNvSpPr>
                <a:spLocks noChangeShapeType="1"/>
              </p:cNvSpPr>
              <p:nvPr/>
            </p:nvSpPr>
            <p:spPr bwMode="auto">
              <a:xfrm>
                <a:off x="4271" y="3067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Line 57"/>
              <p:cNvSpPr>
                <a:spLocks noChangeShapeType="1"/>
              </p:cNvSpPr>
              <p:nvPr/>
            </p:nvSpPr>
            <p:spPr bwMode="auto">
              <a:xfrm flipH="1">
                <a:off x="4377" y="3067"/>
                <a:ext cx="2" cy="318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68" name="Picture 58" descr="SI_PS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084" y="3115"/>
                <a:ext cx="123" cy="209"/>
              </a:xfrm>
              <a:prstGeom prst="rect">
                <a:avLst/>
              </a:prstGeom>
              <a:solidFill>
                <a:schemeClr val="accent1">
                  <a:alpha val="28999"/>
                </a:schemeClr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" name="Picture 59" descr="SI_PS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196" y="3158"/>
                <a:ext cx="124" cy="211"/>
              </a:xfrm>
              <a:prstGeom prst="rect">
                <a:avLst/>
              </a:prstGeom>
              <a:solidFill>
                <a:schemeClr val="accent1">
                  <a:alpha val="28999"/>
                </a:schemeClr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0" name="Picture 60" descr="SI_PS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292" y="3203"/>
                <a:ext cx="118" cy="200"/>
              </a:xfrm>
              <a:prstGeom prst="rect">
                <a:avLst/>
              </a:prstGeom>
              <a:solidFill>
                <a:schemeClr val="accent1">
                  <a:alpha val="28999"/>
                </a:schemeClr>
              </a:solidFill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1" name="Line 61"/>
              <p:cNvSpPr>
                <a:spLocks noChangeShapeType="1"/>
              </p:cNvSpPr>
              <p:nvPr/>
            </p:nvSpPr>
            <p:spPr bwMode="auto">
              <a:xfrm flipH="1">
                <a:off x="4014" y="3067"/>
                <a:ext cx="1056" cy="0"/>
              </a:xfrm>
              <a:prstGeom prst="line">
                <a:avLst/>
              </a:prstGeom>
              <a:noFill/>
              <a:ln w="28575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Line 62"/>
              <p:cNvSpPr>
                <a:spLocks noChangeShapeType="1"/>
              </p:cNvSpPr>
              <p:nvPr/>
            </p:nvSpPr>
            <p:spPr bwMode="auto">
              <a:xfrm>
                <a:off x="4857" y="3067"/>
                <a:ext cx="0" cy="162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aphicFrame>
            <p:nvGraphicFramePr>
              <p:cNvPr id="73" name="Object 63"/>
              <p:cNvGraphicFramePr>
                <a:graphicFrameLocks noChangeAspect="1"/>
              </p:cNvGraphicFramePr>
              <p:nvPr/>
            </p:nvGraphicFramePr>
            <p:xfrm>
              <a:off x="4802" y="3168"/>
              <a:ext cx="213" cy="142"/>
            </p:xfrm>
            <a:graphic>
              <a:graphicData uri="http://schemas.openxmlformats.org/presentationml/2006/ole">
                <p:oleObj spid="_x0000_s53253" name="CorelDRAW" r:id="rId7" imgW="498600" imgH="334440" progId="CorelDraw.Graphic.10">
                  <p:embed/>
                </p:oleObj>
              </a:graphicData>
            </a:graphic>
          </p:graphicFrame>
          <p:sp>
            <p:nvSpPr>
              <p:cNvPr id="74" name="Line 64"/>
              <p:cNvSpPr>
                <a:spLocks noChangeShapeType="1"/>
              </p:cNvSpPr>
              <p:nvPr/>
            </p:nvSpPr>
            <p:spPr bwMode="auto">
              <a:xfrm>
                <a:off x="4613" y="3067"/>
                <a:ext cx="0" cy="162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aphicFrame>
            <p:nvGraphicFramePr>
              <p:cNvPr id="75" name="Object 65"/>
              <p:cNvGraphicFramePr>
                <a:graphicFrameLocks noChangeAspect="1"/>
              </p:cNvGraphicFramePr>
              <p:nvPr/>
            </p:nvGraphicFramePr>
            <p:xfrm>
              <a:off x="4558" y="3168"/>
              <a:ext cx="213" cy="142"/>
            </p:xfrm>
            <a:graphic>
              <a:graphicData uri="http://schemas.openxmlformats.org/presentationml/2006/ole">
                <p:oleObj spid="_x0000_s53254" name="CorelDRAW" r:id="rId8" imgW="498600" imgH="334440" progId="CorelDraw.Graphic.10">
                  <p:embed/>
                </p:oleObj>
              </a:graphicData>
            </a:graphic>
          </p:graphicFrame>
          <p:sp>
            <p:nvSpPr>
              <p:cNvPr id="76" name="Line 66"/>
              <p:cNvSpPr>
                <a:spLocks noChangeShapeType="1"/>
              </p:cNvSpPr>
              <p:nvPr/>
            </p:nvSpPr>
            <p:spPr bwMode="auto">
              <a:xfrm>
                <a:off x="4014" y="2931"/>
                <a:ext cx="0" cy="136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" name="Group 67"/>
            <p:cNvGrpSpPr>
              <a:grpSpLocks/>
            </p:cNvGrpSpPr>
            <p:nvPr/>
          </p:nvGrpSpPr>
          <p:grpSpPr bwMode="auto">
            <a:xfrm>
              <a:off x="4091" y="3339"/>
              <a:ext cx="1056" cy="224"/>
              <a:chOff x="2925" y="3339"/>
              <a:chExt cx="1056" cy="542"/>
            </a:xfrm>
          </p:grpSpPr>
          <p:sp>
            <p:nvSpPr>
              <p:cNvPr id="53" name="Line 68"/>
              <p:cNvSpPr>
                <a:spLocks noChangeShapeType="1"/>
              </p:cNvSpPr>
              <p:nvPr/>
            </p:nvSpPr>
            <p:spPr bwMode="auto">
              <a:xfrm>
                <a:off x="3073" y="3475"/>
                <a:ext cx="0" cy="240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69"/>
              <p:cNvSpPr>
                <a:spLocks noChangeShapeType="1"/>
              </p:cNvSpPr>
              <p:nvPr/>
            </p:nvSpPr>
            <p:spPr bwMode="auto">
              <a:xfrm>
                <a:off x="3182" y="3475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70"/>
              <p:cNvSpPr>
                <a:spLocks noChangeShapeType="1"/>
              </p:cNvSpPr>
              <p:nvPr/>
            </p:nvSpPr>
            <p:spPr bwMode="auto">
              <a:xfrm flipH="1">
                <a:off x="3288" y="3475"/>
                <a:ext cx="2" cy="318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56" name="Picture 71" descr="SI_PS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995" y="3523"/>
                <a:ext cx="159" cy="270"/>
              </a:xfrm>
              <a:prstGeom prst="rect">
                <a:avLst/>
              </a:prstGeom>
              <a:solidFill>
                <a:schemeClr val="accent1">
                  <a:alpha val="28999"/>
                </a:schemeClr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" name="Picture 72" descr="SI_PS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107" y="3566"/>
                <a:ext cx="159" cy="270"/>
              </a:xfrm>
              <a:prstGeom prst="rect">
                <a:avLst/>
              </a:prstGeom>
              <a:solidFill>
                <a:schemeClr val="accent1">
                  <a:alpha val="28999"/>
                </a:schemeClr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73" descr="SI_PS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203" y="3611"/>
                <a:ext cx="159" cy="270"/>
              </a:xfrm>
              <a:prstGeom prst="rect">
                <a:avLst/>
              </a:prstGeom>
              <a:solidFill>
                <a:schemeClr val="accent1">
                  <a:alpha val="28999"/>
                </a:schemeClr>
              </a:solidFill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9" name="Line 74"/>
              <p:cNvSpPr>
                <a:spLocks noChangeShapeType="1"/>
              </p:cNvSpPr>
              <p:nvPr/>
            </p:nvSpPr>
            <p:spPr bwMode="auto">
              <a:xfrm flipH="1">
                <a:off x="2925" y="3475"/>
                <a:ext cx="1056" cy="0"/>
              </a:xfrm>
              <a:prstGeom prst="line">
                <a:avLst/>
              </a:prstGeom>
              <a:noFill/>
              <a:ln w="28575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Line 75"/>
              <p:cNvSpPr>
                <a:spLocks noChangeShapeType="1"/>
              </p:cNvSpPr>
              <p:nvPr/>
            </p:nvSpPr>
            <p:spPr bwMode="auto">
              <a:xfrm>
                <a:off x="3768" y="3475"/>
                <a:ext cx="0" cy="162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aphicFrame>
            <p:nvGraphicFramePr>
              <p:cNvPr id="61" name="Object 76"/>
              <p:cNvGraphicFramePr>
                <a:graphicFrameLocks noChangeAspect="1"/>
              </p:cNvGraphicFramePr>
              <p:nvPr/>
            </p:nvGraphicFramePr>
            <p:xfrm>
              <a:off x="3713" y="3576"/>
              <a:ext cx="213" cy="142"/>
            </p:xfrm>
            <a:graphic>
              <a:graphicData uri="http://schemas.openxmlformats.org/presentationml/2006/ole">
                <p:oleObj spid="_x0000_s53255" name="CorelDRAW" r:id="rId9" imgW="498600" imgH="334440" progId="CorelDraw.Graphic.10">
                  <p:embed/>
                </p:oleObj>
              </a:graphicData>
            </a:graphic>
          </p:graphicFrame>
          <p:sp>
            <p:nvSpPr>
              <p:cNvPr id="62" name="Line 77"/>
              <p:cNvSpPr>
                <a:spLocks noChangeShapeType="1"/>
              </p:cNvSpPr>
              <p:nvPr/>
            </p:nvSpPr>
            <p:spPr bwMode="auto">
              <a:xfrm>
                <a:off x="3524" y="3475"/>
                <a:ext cx="0" cy="162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aphicFrame>
            <p:nvGraphicFramePr>
              <p:cNvPr id="63" name="Object 78"/>
              <p:cNvGraphicFramePr>
                <a:graphicFrameLocks noChangeAspect="1"/>
              </p:cNvGraphicFramePr>
              <p:nvPr/>
            </p:nvGraphicFramePr>
            <p:xfrm>
              <a:off x="3469" y="3576"/>
              <a:ext cx="213" cy="142"/>
            </p:xfrm>
            <a:graphic>
              <a:graphicData uri="http://schemas.openxmlformats.org/presentationml/2006/ole">
                <p:oleObj spid="_x0000_s53256" name="CorelDRAW" r:id="rId10" imgW="498600" imgH="334440" progId="CorelDraw.Graphic.10">
                  <p:embed/>
                </p:oleObj>
              </a:graphicData>
            </a:graphic>
          </p:graphicFrame>
          <p:sp>
            <p:nvSpPr>
              <p:cNvPr id="64" name="Line 79"/>
              <p:cNvSpPr>
                <a:spLocks noChangeShapeType="1"/>
              </p:cNvSpPr>
              <p:nvPr/>
            </p:nvSpPr>
            <p:spPr bwMode="auto">
              <a:xfrm>
                <a:off x="2925" y="3339"/>
                <a:ext cx="0" cy="136"/>
              </a:xfrm>
              <a:prstGeom prst="line">
                <a:avLst/>
              </a:prstGeom>
              <a:noFill/>
              <a:ln w="19050">
                <a:solidFill>
                  <a:srgbClr val="2178C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7" name="Group 103"/>
          <p:cNvGrpSpPr>
            <a:grpSpLocks/>
          </p:cNvGrpSpPr>
          <p:nvPr/>
        </p:nvGrpSpPr>
        <p:grpSpPr bwMode="auto">
          <a:xfrm>
            <a:off x="4787900" y="1989138"/>
            <a:ext cx="576263" cy="142875"/>
            <a:chOff x="3016" y="1253"/>
            <a:chExt cx="363" cy="90"/>
          </a:xfrm>
        </p:grpSpPr>
        <p:sp>
          <p:nvSpPr>
            <p:cNvPr id="78" name="Line 85"/>
            <p:cNvSpPr>
              <a:spLocks noChangeShapeType="1"/>
            </p:cNvSpPr>
            <p:nvPr/>
          </p:nvSpPr>
          <p:spPr bwMode="auto">
            <a:xfrm>
              <a:off x="3016" y="1253"/>
              <a:ext cx="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86"/>
            <p:cNvSpPr>
              <a:spLocks noChangeShapeType="1"/>
            </p:cNvSpPr>
            <p:nvPr/>
          </p:nvSpPr>
          <p:spPr bwMode="auto">
            <a:xfrm>
              <a:off x="3379" y="1253"/>
              <a:ext cx="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0" name="Group 102"/>
          <p:cNvGrpSpPr>
            <a:grpSpLocks/>
          </p:cNvGrpSpPr>
          <p:nvPr/>
        </p:nvGrpSpPr>
        <p:grpSpPr bwMode="auto">
          <a:xfrm>
            <a:off x="4430710" y="1501759"/>
            <a:ext cx="3976688" cy="512762"/>
            <a:chOff x="2744" y="981"/>
            <a:chExt cx="2505" cy="323"/>
          </a:xfrm>
        </p:grpSpPr>
        <p:grpSp>
          <p:nvGrpSpPr>
            <p:cNvPr id="81" name="Group 101"/>
            <p:cNvGrpSpPr>
              <a:grpSpLocks/>
            </p:cNvGrpSpPr>
            <p:nvPr/>
          </p:nvGrpSpPr>
          <p:grpSpPr bwMode="auto">
            <a:xfrm>
              <a:off x="2744" y="981"/>
              <a:ext cx="2505" cy="323"/>
              <a:chOff x="2744" y="981"/>
              <a:chExt cx="2505" cy="323"/>
            </a:xfrm>
          </p:grpSpPr>
          <p:sp>
            <p:nvSpPr>
              <p:cNvPr id="83" name="Text Box 83"/>
              <p:cNvSpPr txBox="1">
                <a:spLocks noChangeArrowheads="1"/>
              </p:cNvSpPr>
              <p:nvPr/>
            </p:nvSpPr>
            <p:spPr bwMode="auto">
              <a:xfrm>
                <a:off x="3958" y="1115"/>
                <a:ext cx="1291" cy="15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000" dirty="0">
                    <a:latin typeface="Times New Roman" pitchFamily="18" charset="0"/>
                  </a:rPr>
                  <a:t>Operator </a:t>
                </a:r>
                <a:r>
                  <a:rPr lang="en-US" altLang="en-US" sz="1000" dirty="0" smtClean="0">
                    <a:latin typeface="Times New Roman" pitchFamily="18" charset="0"/>
                  </a:rPr>
                  <a:t>Consoles (HMI)</a:t>
                </a:r>
                <a:endParaRPr lang="en-US" altLang="en-US" sz="1000" dirty="0">
                  <a:latin typeface="Times New Roman" pitchFamily="18" charset="0"/>
                </a:endParaRPr>
              </a:p>
            </p:txBody>
          </p:sp>
          <p:pic>
            <p:nvPicPr>
              <p:cNvPr id="84" name="Picture 99" descr="pos-with-flat-screen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2744" y="981"/>
                <a:ext cx="454" cy="323"/>
              </a:xfrm>
              <a:prstGeom prst="rect">
                <a:avLst/>
              </a:prstGeom>
              <a:noFill/>
            </p:spPr>
          </p:pic>
        </p:grpSp>
        <p:pic>
          <p:nvPicPr>
            <p:cNvPr id="82" name="Picture 100" descr="pos-with-flat-screen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198" y="981"/>
              <a:ext cx="454" cy="323"/>
            </a:xfrm>
            <a:prstGeom prst="rect">
              <a:avLst/>
            </a:prstGeom>
            <a:noFill/>
          </p:spPr>
        </p:pic>
      </p:grpSp>
      <p:cxnSp>
        <p:nvCxnSpPr>
          <p:cNvPr id="86" name="Straight Connector 85"/>
          <p:cNvCxnSpPr/>
          <p:nvPr/>
        </p:nvCxnSpPr>
        <p:spPr>
          <a:xfrm>
            <a:off x="3500430" y="4071942"/>
            <a:ext cx="371477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9" name="Group 56"/>
          <p:cNvGrpSpPr>
            <a:grpSpLocks/>
          </p:cNvGrpSpPr>
          <p:nvPr/>
        </p:nvGrpSpPr>
        <p:grpSpPr bwMode="auto">
          <a:xfrm>
            <a:off x="5286380" y="2285992"/>
            <a:ext cx="714375" cy="714375"/>
            <a:chOff x="7358082" y="5357826"/>
            <a:chExt cx="702519" cy="882650"/>
          </a:xfrm>
        </p:grpSpPr>
        <p:pic>
          <p:nvPicPr>
            <p:cNvPr id="90" name="Picture 11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7429520" y="5357826"/>
              <a:ext cx="395285" cy="147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" name="Picture 12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358082" y="5500702"/>
              <a:ext cx="702519" cy="739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" name="Group 56"/>
          <p:cNvGrpSpPr>
            <a:grpSpLocks/>
          </p:cNvGrpSpPr>
          <p:nvPr/>
        </p:nvGrpSpPr>
        <p:grpSpPr bwMode="auto">
          <a:xfrm>
            <a:off x="4500562" y="2285992"/>
            <a:ext cx="714375" cy="714375"/>
            <a:chOff x="7358082" y="5357826"/>
            <a:chExt cx="702519" cy="882650"/>
          </a:xfrm>
        </p:grpSpPr>
        <p:pic>
          <p:nvPicPr>
            <p:cNvPr id="93" name="Picture 11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7429520" y="5357826"/>
              <a:ext cx="395285" cy="147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4" name="Picture 12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358082" y="5500702"/>
              <a:ext cx="702519" cy="739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5" name="Line 27"/>
          <p:cNvSpPr>
            <a:spLocks noChangeShapeType="1"/>
          </p:cNvSpPr>
          <p:nvPr/>
        </p:nvSpPr>
        <p:spPr bwMode="auto">
          <a:xfrm flipH="1">
            <a:off x="3500430" y="2000240"/>
            <a:ext cx="45719" cy="21367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3.2.- Early </a:t>
            </a:r>
            <a:r>
              <a:rPr lang="en-US" b="1" dirty="0" smtClean="0"/>
              <a:t>CPC</a:t>
            </a:r>
            <a:r>
              <a:rPr lang="en-US" dirty="0" smtClean="0"/>
              <a:t> Devices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282" y="857232"/>
            <a:ext cx="7286676" cy="5357850"/>
          </a:xfrm>
        </p:spPr>
        <p:txBody>
          <a:bodyPr>
            <a:noAutofit/>
          </a:bodyPr>
          <a:lstStyle/>
          <a:p>
            <a:pPr marL="274320" lvl="1">
              <a:spcBef>
                <a:spcPts val="600"/>
              </a:spcBef>
              <a:buSzPct val="70000"/>
              <a:buNone/>
            </a:pPr>
            <a:r>
              <a:rPr lang="en-US" sz="1600" dirty="0" smtClean="0"/>
              <a:t>    CPC package provides </a:t>
            </a:r>
            <a:br>
              <a:rPr lang="en-US" sz="1600" dirty="0" smtClean="0"/>
            </a:br>
            <a:r>
              <a:rPr lang="en-US" sz="1600" dirty="0" smtClean="0"/>
              <a:t>a </a:t>
            </a:r>
            <a:r>
              <a:rPr lang="en-US" sz="1600" b="1" dirty="0" smtClean="0"/>
              <a:t>library</a:t>
            </a:r>
            <a:r>
              <a:rPr lang="en-US" sz="1600" dirty="0" smtClean="0"/>
              <a:t> of well defined </a:t>
            </a:r>
            <a:br>
              <a:rPr lang="en-US" sz="1600" dirty="0" smtClean="0"/>
            </a:br>
            <a:r>
              <a:rPr lang="en-US" sz="1600" dirty="0" smtClean="0"/>
              <a:t>set of standard </a:t>
            </a:r>
            <a:r>
              <a:rPr lang="en-US" sz="1400" dirty="0" smtClean="0"/>
              <a:t>devices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covering most of the </a:t>
            </a:r>
            <a:br>
              <a:rPr lang="en-US" sz="1600" dirty="0" smtClean="0"/>
            </a:br>
            <a:r>
              <a:rPr lang="en-US" sz="1600" dirty="0" smtClean="0"/>
              <a:t>equipment and needs </a:t>
            </a:r>
            <a:br>
              <a:rPr lang="en-US" sz="1600" dirty="0" smtClean="0"/>
            </a:br>
            <a:r>
              <a:rPr lang="en-US" sz="1600" dirty="0" smtClean="0"/>
              <a:t>of </a:t>
            </a:r>
            <a:r>
              <a:rPr lang="en-US" sz="1600" b="1" dirty="0" smtClean="0"/>
              <a:t>continuous processes</a:t>
            </a:r>
            <a:r>
              <a:rPr lang="en-US" sz="1600" dirty="0" smtClean="0"/>
              <a:t>.</a:t>
            </a:r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/>
              <a:t>Devices</a:t>
            </a:r>
          </a:p>
          <a:p>
            <a:pPr lvl="1"/>
            <a:r>
              <a:rPr lang="en-US" sz="1600" dirty="0" smtClean="0"/>
              <a:t>I/O </a:t>
            </a:r>
            <a:r>
              <a:rPr lang="en-US" sz="1600" dirty="0" smtClean="0"/>
              <a:t>devices </a:t>
            </a:r>
          </a:p>
          <a:p>
            <a:pPr lvl="2"/>
            <a:r>
              <a:rPr lang="en-US" sz="1600" dirty="0" smtClean="0"/>
              <a:t>Temperature (AI),</a:t>
            </a:r>
          </a:p>
          <a:p>
            <a:pPr lvl="2">
              <a:buNone/>
            </a:pPr>
            <a:r>
              <a:rPr lang="en-US" sz="1600" dirty="0" smtClean="0"/>
              <a:t>   Level (AI), </a:t>
            </a:r>
          </a:p>
          <a:p>
            <a:pPr lvl="2">
              <a:buNone/>
            </a:pPr>
            <a:r>
              <a:rPr lang="en-US" sz="1600" dirty="0" smtClean="0"/>
              <a:t>	end-switches, … (DI)</a:t>
            </a:r>
          </a:p>
          <a:p>
            <a:pPr lvl="1"/>
            <a:r>
              <a:rPr lang="en-US" sz="1600" dirty="0" smtClean="0"/>
              <a:t>Field devices</a:t>
            </a:r>
            <a:endParaRPr lang="en-US" sz="1600" dirty="0" smtClean="0"/>
          </a:p>
          <a:p>
            <a:pPr lvl="2"/>
            <a:r>
              <a:rPr lang="en-US" sz="1600" dirty="0" smtClean="0"/>
              <a:t>Valves (ANALOG), </a:t>
            </a:r>
            <a:br>
              <a:rPr lang="en-US" sz="1600" dirty="0" smtClean="0"/>
            </a:br>
            <a:r>
              <a:rPr lang="en-US" sz="1600" dirty="0" smtClean="0"/>
              <a:t>PWM heaters,…</a:t>
            </a:r>
          </a:p>
          <a:p>
            <a:pPr lvl="2"/>
            <a:r>
              <a:rPr lang="en-US" sz="1600" dirty="0" smtClean="0"/>
              <a:t>Controllers (PID)</a:t>
            </a:r>
          </a:p>
          <a:p>
            <a:pPr lvl="2"/>
            <a:r>
              <a:rPr lang="en-US" sz="1600" dirty="0" smtClean="0"/>
              <a:t>Alarms (ALARM)</a:t>
            </a:r>
          </a:p>
          <a:p>
            <a:pPr lvl="1"/>
            <a:r>
              <a:rPr lang="en-US" sz="1600" dirty="0" smtClean="0"/>
              <a:t>Process Control objects</a:t>
            </a:r>
          </a:p>
          <a:p>
            <a:pPr lvl="2"/>
            <a:r>
              <a:rPr lang="en-US" sz="1600" dirty="0" smtClean="0"/>
              <a:t>Process units: (PCOs)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75" name="Group 74"/>
          <p:cNvGrpSpPr/>
          <p:nvPr/>
        </p:nvGrpSpPr>
        <p:grpSpPr>
          <a:xfrm>
            <a:off x="3857620" y="714356"/>
            <a:ext cx="4786346" cy="3762370"/>
            <a:chOff x="501650" y="1341438"/>
            <a:chExt cx="4833938" cy="4476750"/>
          </a:xfrm>
        </p:grpSpPr>
        <p:grpSp>
          <p:nvGrpSpPr>
            <p:cNvPr id="5" name="Group 77"/>
            <p:cNvGrpSpPr>
              <a:grpSpLocks/>
            </p:cNvGrpSpPr>
            <p:nvPr/>
          </p:nvGrpSpPr>
          <p:grpSpPr bwMode="auto">
            <a:xfrm>
              <a:off x="1682750" y="1349375"/>
              <a:ext cx="1619250" cy="4452938"/>
              <a:chOff x="1960" y="862"/>
              <a:chExt cx="1020" cy="2805"/>
            </a:xfrm>
          </p:grpSpPr>
          <p:sp>
            <p:nvSpPr>
              <p:cNvPr id="6" name="Rectangle 3"/>
              <p:cNvSpPr>
                <a:spLocks noChangeArrowheads="1"/>
              </p:cNvSpPr>
              <p:nvPr/>
            </p:nvSpPr>
            <p:spPr bwMode="auto">
              <a:xfrm>
                <a:off x="1960" y="862"/>
                <a:ext cx="1020" cy="2804"/>
              </a:xfrm>
              <a:prstGeom prst="rect">
                <a:avLst/>
              </a:prstGeom>
              <a:solidFill>
                <a:srgbClr val="CCCCE6">
                  <a:alpha val="50195"/>
                </a:srgbClr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Text Box 9"/>
              <p:cNvSpPr txBox="1">
                <a:spLocks noChangeArrowheads="1"/>
              </p:cNvSpPr>
              <p:nvPr/>
            </p:nvSpPr>
            <p:spPr bwMode="auto">
              <a:xfrm>
                <a:off x="2265" y="3532"/>
                <a:ext cx="486" cy="13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Field devices</a:t>
                </a:r>
              </a:p>
            </p:txBody>
          </p:sp>
        </p:grpSp>
        <p:grpSp>
          <p:nvGrpSpPr>
            <p:cNvPr id="8" name="Group 76"/>
            <p:cNvGrpSpPr>
              <a:grpSpLocks/>
            </p:cNvGrpSpPr>
            <p:nvPr/>
          </p:nvGrpSpPr>
          <p:grpSpPr bwMode="auto">
            <a:xfrm>
              <a:off x="679450" y="1376363"/>
              <a:ext cx="915988" cy="4441825"/>
              <a:chOff x="1328" y="879"/>
              <a:chExt cx="577" cy="2798"/>
            </a:xfrm>
          </p:grpSpPr>
          <p:sp>
            <p:nvSpPr>
              <p:cNvPr id="9" name="Rectangle 4"/>
              <p:cNvSpPr>
                <a:spLocks noChangeArrowheads="1"/>
              </p:cNvSpPr>
              <p:nvPr/>
            </p:nvSpPr>
            <p:spPr bwMode="auto">
              <a:xfrm>
                <a:off x="1328" y="879"/>
                <a:ext cx="577" cy="2798"/>
              </a:xfrm>
              <a:prstGeom prst="rect">
                <a:avLst/>
              </a:prstGeom>
              <a:solidFill>
                <a:srgbClr val="CCCCE6">
                  <a:alpha val="50195"/>
                </a:srgbClr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Text Box 10"/>
              <p:cNvSpPr txBox="1">
                <a:spLocks noChangeArrowheads="1"/>
              </p:cNvSpPr>
              <p:nvPr/>
            </p:nvSpPr>
            <p:spPr bwMode="auto">
              <a:xfrm>
                <a:off x="1364" y="3532"/>
                <a:ext cx="454" cy="13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I/O devices</a:t>
                </a:r>
              </a:p>
            </p:txBody>
          </p:sp>
        </p:grpSp>
        <p:grpSp>
          <p:nvGrpSpPr>
            <p:cNvPr id="11" name="Group 78"/>
            <p:cNvGrpSpPr>
              <a:grpSpLocks/>
            </p:cNvGrpSpPr>
            <p:nvPr/>
          </p:nvGrpSpPr>
          <p:grpSpPr bwMode="auto">
            <a:xfrm>
              <a:off x="3352800" y="1341438"/>
              <a:ext cx="1982788" cy="4451350"/>
              <a:chOff x="3012" y="857"/>
              <a:chExt cx="1249" cy="2804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>
                <a:off x="3012" y="857"/>
                <a:ext cx="1249" cy="2804"/>
              </a:xfrm>
              <a:prstGeom prst="rect">
                <a:avLst/>
              </a:prstGeom>
              <a:solidFill>
                <a:srgbClr val="CCCCE6">
                  <a:alpha val="50195"/>
                </a:srgbClr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Text Box 11"/>
              <p:cNvSpPr txBox="1">
                <a:spLocks noChangeArrowheads="1"/>
              </p:cNvSpPr>
              <p:nvPr/>
            </p:nvSpPr>
            <p:spPr bwMode="auto">
              <a:xfrm>
                <a:off x="3251" y="3526"/>
                <a:ext cx="816" cy="13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Process Control Objects</a:t>
                </a:r>
              </a:p>
            </p:txBody>
          </p:sp>
        </p:grpSp>
        <p:grpSp>
          <p:nvGrpSpPr>
            <p:cNvPr id="14" name="Group 92"/>
            <p:cNvGrpSpPr>
              <a:grpSpLocks/>
            </p:cNvGrpSpPr>
            <p:nvPr/>
          </p:nvGrpSpPr>
          <p:grpSpPr bwMode="auto">
            <a:xfrm>
              <a:off x="534988" y="1916113"/>
              <a:ext cx="949325" cy="723900"/>
              <a:chOff x="337" y="1207"/>
              <a:chExt cx="598" cy="456"/>
            </a:xfrm>
          </p:grpSpPr>
          <p:sp>
            <p:nvSpPr>
              <p:cNvPr id="15" name="Text Box 12"/>
              <p:cNvSpPr txBox="1">
                <a:spLocks noChangeArrowheads="1"/>
              </p:cNvSpPr>
              <p:nvPr/>
            </p:nvSpPr>
            <p:spPr bwMode="auto">
              <a:xfrm>
                <a:off x="492" y="1207"/>
                <a:ext cx="439" cy="220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An I</a:t>
                </a:r>
                <a:r>
                  <a:rPr lang="en-US" sz="800">
                    <a:latin typeface="Book Antiqua" pitchFamily="18" charset="0"/>
                  </a:rPr>
                  <a:t>nput</a:t>
                </a:r>
              </a:p>
              <a:p>
                <a:pPr algn="ctr"/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position</a:t>
                </a:r>
              </a:p>
            </p:txBody>
          </p:sp>
          <p:sp>
            <p:nvSpPr>
              <p:cNvPr id="16" name="Line 14"/>
              <p:cNvSpPr>
                <a:spLocks noChangeShapeType="1"/>
              </p:cNvSpPr>
              <p:nvPr/>
            </p:nvSpPr>
            <p:spPr bwMode="auto">
              <a:xfrm>
                <a:off x="337" y="130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Text Box 13"/>
              <p:cNvSpPr txBox="1">
                <a:spLocks noChangeArrowheads="1"/>
              </p:cNvSpPr>
              <p:nvPr/>
            </p:nvSpPr>
            <p:spPr bwMode="auto">
              <a:xfrm>
                <a:off x="490" y="1443"/>
                <a:ext cx="445" cy="220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rgbClr val="000000"/>
                    </a:solidFill>
                    <a:latin typeface="Book Antiqua" pitchFamily="18" charset="0"/>
                  </a:rPr>
                  <a:t>An Output</a:t>
                </a:r>
                <a:r>
                  <a:rPr lang="en-US" sz="800" dirty="0">
                    <a:latin typeface="Book Antiqua" pitchFamily="18" charset="0"/>
                  </a:rPr>
                  <a:t> </a:t>
                </a:r>
              </a:p>
              <a:p>
                <a:pPr algn="ctr"/>
                <a:r>
                  <a:rPr lang="en-US" sz="800" dirty="0">
                    <a:solidFill>
                      <a:srgbClr val="000000"/>
                    </a:solidFill>
                    <a:latin typeface="Book Antiqua" pitchFamily="18" charset="0"/>
                  </a:rPr>
                  <a:t>position</a:t>
                </a:r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 flipH="1">
                <a:off x="343" y="1510"/>
                <a:ext cx="15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" name="Group 93"/>
            <p:cNvGrpSpPr>
              <a:grpSpLocks/>
            </p:cNvGrpSpPr>
            <p:nvPr/>
          </p:nvGrpSpPr>
          <p:grpSpPr bwMode="auto">
            <a:xfrm>
              <a:off x="1457325" y="1820863"/>
              <a:ext cx="901700" cy="593725"/>
              <a:chOff x="918" y="1147"/>
              <a:chExt cx="568" cy="374"/>
            </a:xfrm>
          </p:grpSpPr>
          <p:sp>
            <p:nvSpPr>
              <p:cNvPr id="20" name="Line 15"/>
              <p:cNvSpPr>
                <a:spLocks noChangeShapeType="1"/>
              </p:cNvSpPr>
              <p:nvPr/>
            </p:nvSpPr>
            <p:spPr bwMode="auto">
              <a:xfrm>
                <a:off x="934" y="1301"/>
                <a:ext cx="18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 flipH="1">
                <a:off x="918" y="1480"/>
                <a:ext cx="20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Text Box 18"/>
              <p:cNvSpPr txBox="1">
                <a:spLocks noChangeArrowheads="1"/>
              </p:cNvSpPr>
              <p:nvPr/>
            </p:nvSpPr>
            <p:spPr bwMode="auto">
              <a:xfrm>
                <a:off x="1118" y="1147"/>
                <a:ext cx="368" cy="374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sz="800" dirty="0">
                  <a:solidFill>
                    <a:srgbClr val="000000"/>
                  </a:solidFill>
                  <a:latin typeface="Book Antiqua" pitchFamily="18" charset="0"/>
                </a:endParaRPr>
              </a:p>
              <a:p>
                <a:pPr algn="ctr"/>
                <a:r>
                  <a:rPr lang="en-US" sz="800" dirty="0">
                    <a:solidFill>
                      <a:srgbClr val="000000"/>
                    </a:solidFill>
                    <a:latin typeface="Book Antiqua" pitchFamily="18" charset="0"/>
                  </a:rPr>
                  <a:t>Control</a:t>
                </a:r>
              </a:p>
              <a:p>
                <a:pPr algn="ctr"/>
                <a:r>
                  <a:rPr lang="en-US" sz="800" dirty="0">
                    <a:solidFill>
                      <a:srgbClr val="000000"/>
                    </a:solidFill>
                    <a:latin typeface="Book Antiqua" pitchFamily="18" charset="0"/>
                  </a:rPr>
                  <a:t>Valve</a:t>
                </a:r>
                <a:r>
                  <a:rPr lang="en-US" sz="800" dirty="0">
                    <a:latin typeface="Book Antiqua" pitchFamily="18" charset="0"/>
                  </a:rPr>
                  <a:t> </a:t>
                </a:r>
              </a:p>
              <a:p>
                <a:pPr algn="ctr"/>
                <a:endParaRPr lang="en-US" sz="800" dirty="0">
                  <a:solidFill>
                    <a:srgbClr val="000000"/>
                  </a:solidFill>
                  <a:latin typeface="Book Antiqua" pitchFamily="18" charset="0"/>
                </a:endParaRPr>
              </a:p>
            </p:txBody>
          </p:sp>
        </p:grpSp>
        <p:grpSp>
          <p:nvGrpSpPr>
            <p:cNvPr id="23" name="Group 60"/>
            <p:cNvGrpSpPr>
              <a:grpSpLocks/>
            </p:cNvGrpSpPr>
            <p:nvPr/>
          </p:nvGrpSpPr>
          <p:grpSpPr bwMode="auto">
            <a:xfrm>
              <a:off x="501650" y="2647950"/>
              <a:ext cx="1900238" cy="785813"/>
              <a:chOff x="1630" y="1878"/>
              <a:chExt cx="1197" cy="495"/>
            </a:xfrm>
          </p:grpSpPr>
          <p:sp>
            <p:nvSpPr>
              <p:cNvPr id="24" name="Text Box 19"/>
              <p:cNvSpPr txBox="1">
                <a:spLocks noChangeArrowheads="1"/>
              </p:cNvSpPr>
              <p:nvPr/>
            </p:nvSpPr>
            <p:spPr bwMode="auto">
              <a:xfrm>
                <a:off x="1805" y="1902"/>
                <a:ext cx="440" cy="220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DI</a:t>
                </a:r>
                <a:r>
                  <a:rPr lang="en-US" sz="800">
                    <a:latin typeface="Book Antiqua" pitchFamily="18" charset="0"/>
                  </a:rPr>
                  <a:t> </a:t>
                </a:r>
              </a:p>
              <a:p>
                <a:pPr algn="ctr"/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End switch</a:t>
                </a:r>
              </a:p>
            </p:txBody>
          </p:sp>
          <p:sp>
            <p:nvSpPr>
              <p:cNvPr id="25" name="Text Box 20"/>
              <p:cNvSpPr txBox="1">
                <a:spLocks noChangeArrowheads="1"/>
              </p:cNvSpPr>
              <p:nvPr/>
            </p:nvSpPr>
            <p:spPr bwMode="auto">
              <a:xfrm>
                <a:off x="1807" y="2153"/>
                <a:ext cx="355" cy="220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DO</a:t>
                </a:r>
                <a:r>
                  <a:rPr lang="en-US" sz="800">
                    <a:latin typeface="Book Antiqua" pitchFamily="18" charset="0"/>
                  </a:rPr>
                  <a:t> </a:t>
                </a:r>
              </a:p>
              <a:p>
                <a:pPr algn="ctr"/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position</a:t>
                </a:r>
              </a:p>
            </p:txBody>
          </p:sp>
          <p:sp>
            <p:nvSpPr>
              <p:cNvPr id="26" name="Line 21"/>
              <p:cNvSpPr>
                <a:spLocks noChangeShapeType="1"/>
              </p:cNvSpPr>
              <p:nvPr/>
            </p:nvSpPr>
            <p:spPr bwMode="auto">
              <a:xfrm>
                <a:off x="1648" y="1977"/>
                <a:ext cx="16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22"/>
              <p:cNvSpPr>
                <a:spLocks noChangeShapeType="1"/>
              </p:cNvSpPr>
              <p:nvPr/>
            </p:nvSpPr>
            <p:spPr bwMode="auto">
              <a:xfrm flipV="1">
                <a:off x="2258" y="1989"/>
                <a:ext cx="198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23"/>
              <p:cNvSpPr>
                <a:spLocks noChangeShapeType="1"/>
              </p:cNvSpPr>
              <p:nvPr/>
            </p:nvSpPr>
            <p:spPr bwMode="auto">
              <a:xfrm flipH="1">
                <a:off x="1630" y="2194"/>
                <a:ext cx="17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24"/>
              <p:cNvSpPr>
                <a:spLocks noChangeShapeType="1"/>
              </p:cNvSpPr>
              <p:nvPr/>
            </p:nvSpPr>
            <p:spPr bwMode="auto">
              <a:xfrm flipH="1">
                <a:off x="2157" y="2193"/>
                <a:ext cx="296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Text Box 25"/>
              <p:cNvSpPr txBox="1">
                <a:spLocks noChangeArrowheads="1"/>
              </p:cNvSpPr>
              <p:nvPr/>
            </p:nvSpPr>
            <p:spPr bwMode="auto">
              <a:xfrm>
                <a:off x="2458" y="1878"/>
                <a:ext cx="369" cy="374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sz="800">
                  <a:solidFill>
                    <a:srgbClr val="000000"/>
                  </a:solidFill>
                  <a:latin typeface="Book Antiqua" pitchFamily="18" charset="0"/>
                </a:endParaRPr>
              </a:p>
              <a:p>
                <a:pPr algn="ctr"/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On-Off Valve</a:t>
                </a:r>
                <a:r>
                  <a:rPr lang="en-US" sz="800">
                    <a:latin typeface="Book Antiqua" pitchFamily="18" charset="0"/>
                  </a:rPr>
                  <a:t> </a:t>
                </a:r>
              </a:p>
              <a:p>
                <a:pPr algn="ctr"/>
                <a:endParaRPr lang="en-US" sz="800">
                  <a:solidFill>
                    <a:srgbClr val="000000"/>
                  </a:solidFill>
                  <a:latin typeface="Book Antiqua" pitchFamily="18" charset="0"/>
                </a:endParaRPr>
              </a:p>
            </p:txBody>
          </p:sp>
        </p:grpSp>
        <p:grpSp>
          <p:nvGrpSpPr>
            <p:cNvPr id="31" name="Group 64"/>
            <p:cNvGrpSpPr>
              <a:grpSpLocks/>
            </p:cNvGrpSpPr>
            <p:nvPr/>
          </p:nvGrpSpPr>
          <p:grpSpPr bwMode="auto">
            <a:xfrm>
              <a:off x="520700" y="1554163"/>
              <a:ext cx="2682875" cy="485775"/>
              <a:chOff x="1642" y="1189"/>
              <a:chExt cx="1690" cy="306"/>
            </a:xfrm>
          </p:grpSpPr>
          <p:sp>
            <p:nvSpPr>
              <p:cNvPr id="32" name="Text Box 26"/>
              <p:cNvSpPr txBox="1">
                <a:spLocks noChangeArrowheads="1"/>
              </p:cNvSpPr>
              <p:nvPr/>
            </p:nvSpPr>
            <p:spPr bwMode="auto">
              <a:xfrm>
                <a:off x="1814" y="1189"/>
                <a:ext cx="374" cy="220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AI</a:t>
                </a:r>
                <a:r>
                  <a:rPr lang="en-US" sz="800">
                    <a:latin typeface="Book Antiqua" pitchFamily="18" charset="0"/>
                  </a:rPr>
                  <a:t>  </a:t>
                </a:r>
              </a:p>
              <a:p>
                <a:pPr algn="ctr"/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M value</a:t>
                </a:r>
                <a:r>
                  <a:rPr lang="en-US" sz="800">
                    <a:latin typeface="Book Antiqua" pitchFamily="18" charset="0"/>
                  </a:rPr>
                  <a:t> </a:t>
                </a:r>
              </a:p>
            </p:txBody>
          </p:sp>
          <p:sp>
            <p:nvSpPr>
              <p:cNvPr id="33" name="Line 27"/>
              <p:cNvSpPr>
                <a:spLocks noChangeShapeType="1"/>
              </p:cNvSpPr>
              <p:nvPr/>
            </p:nvSpPr>
            <p:spPr bwMode="auto">
              <a:xfrm>
                <a:off x="2180" y="1246"/>
                <a:ext cx="86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Text Box 28"/>
              <p:cNvSpPr txBox="1">
                <a:spLocks noChangeArrowheads="1"/>
              </p:cNvSpPr>
              <p:nvPr/>
            </p:nvSpPr>
            <p:spPr bwMode="auto">
              <a:xfrm>
                <a:off x="3051" y="1198"/>
                <a:ext cx="281" cy="297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sz="800">
                  <a:solidFill>
                    <a:srgbClr val="000000"/>
                  </a:solidFill>
                  <a:latin typeface="Book Antiqua" pitchFamily="18" charset="0"/>
                </a:endParaRPr>
              </a:p>
              <a:p>
                <a:pPr algn="ctr"/>
                <a:r>
                  <a:rPr lang="en-US" sz="800">
                    <a:solidFill>
                      <a:srgbClr val="000000"/>
                    </a:solidFill>
                    <a:latin typeface="Book Antiqua" pitchFamily="18" charset="0"/>
                  </a:rPr>
                  <a:t>PID</a:t>
                </a:r>
                <a:r>
                  <a:rPr lang="en-US" sz="800">
                    <a:latin typeface="Book Antiqua" pitchFamily="18" charset="0"/>
                  </a:rPr>
                  <a:t> </a:t>
                </a:r>
              </a:p>
              <a:p>
                <a:pPr algn="ctr"/>
                <a:endParaRPr lang="en-US" sz="800">
                  <a:solidFill>
                    <a:srgbClr val="000000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35" name="Line 29"/>
              <p:cNvSpPr>
                <a:spLocks noChangeShapeType="1"/>
              </p:cNvSpPr>
              <p:nvPr/>
            </p:nvSpPr>
            <p:spPr bwMode="auto">
              <a:xfrm flipH="1">
                <a:off x="2820" y="1459"/>
                <a:ext cx="22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30"/>
              <p:cNvSpPr>
                <a:spLocks noChangeShapeType="1"/>
              </p:cNvSpPr>
              <p:nvPr/>
            </p:nvSpPr>
            <p:spPr bwMode="auto">
              <a:xfrm>
                <a:off x="1642" y="1256"/>
                <a:ext cx="15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7" name="Group 66"/>
            <p:cNvGrpSpPr>
              <a:grpSpLocks/>
            </p:cNvGrpSpPr>
            <p:nvPr/>
          </p:nvGrpSpPr>
          <p:grpSpPr bwMode="auto">
            <a:xfrm>
              <a:off x="2406650" y="1609725"/>
              <a:ext cx="1470025" cy="1703388"/>
              <a:chOff x="2830" y="1224"/>
              <a:chExt cx="926" cy="1073"/>
            </a:xfrm>
          </p:grpSpPr>
          <p:sp>
            <p:nvSpPr>
              <p:cNvPr id="38" name="Text Box 31"/>
              <p:cNvSpPr txBox="1">
                <a:spLocks noChangeArrowheads="1"/>
              </p:cNvSpPr>
              <p:nvPr/>
            </p:nvSpPr>
            <p:spPr bwMode="auto">
              <a:xfrm rot="-5400000">
                <a:off x="3071" y="1612"/>
                <a:ext cx="1073" cy="297"/>
              </a:xfrm>
              <a:prstGeom prst="rect">
                <a:avLst/>
              </a:prstGeom>
              <a:gradFill rotWithShape="1">
                <a:gsLst>
                  <a:gs pos="0">
                    <a:srgbClr val="FFCC99">
                      <a:alpha val="42000"/>
                    </a:srgbClr>
                  </a:gs>
                  <a:gs pos="100000">
                    <a:srgbClr val="FFCE9C">
                      <a:alpha val="43999"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sz="800" dirty="0">
                  <a:solidFill>
                    <a:srgbClr val="000000"/>
                  </a:solidFill>
                  <a:latin typeface="Book Antiqua" pitchFamily="18" charset="0"/>
                </a:endParaRPr>
              </a:p>
              <a:p>
                <a:pPr algn="ctr"/>
                <a:r>
                  <a:rPr lang="en-US" sz="800" dirty="0">
                    <a:solidFill>
                      <a:srgbClr val="000000"/>
                    </a:solidFill>
                  </a:rPr>
                  <a:t>Equipment module</a:t>
                </a:r>
                <a:endParaRPr lang="en-US" sz="800" dirty="0"/>
              </a:p>
              <a:p>
                <a:pPr algn="ctr"/>
                <a:endParaRPr lang="en-US" sz="800" dirty="0">
                  <a:solidFill>
                    <a:srgbClr val="000000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39" name="Line 32"/>
              <p:cNvSpPr>
                <a:spLocks noChangeShapeType="1"/>
              </p:cNvSpPr>
              <p:nvPr/>
            </p:nvSpPr>
            <p:spPr bwMode="auto">
              <a:xfrm flipH="1" flipV="1">
                <a:off x="3336" y="1430"/>
                <a:ext cx="1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33"/>
              <p:cNvSpPr>
                <a:spLocks noChangeShapeType="1"/>
              </p:cNvSpPr>
              <p:nvPr/>
            </p:nvSpPr>
            <p:spPr bwMode="auto">
              <a:xfrm flipH="1">
                <a:off x="2830" y="2125"/>
                <a:ext cx="62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" name="Group 74"/>
            <p:cNvGrpSpPr>
              <a:grpSpLocks/>
            </p:cNvGrpSpPr>
            <p:nvPr/>
          </p:nvGrpSpPr>
          <p:grpSpPr bwMode="auto">
            <a:xfrm>
              <a:off x="503238" y="3589338"/>
              <a:ext cx="3381375" cy="1879600"/>
              <a:chOff x="1217" y="2273"/>
              <a:chExt cx="2130" cy="1184"/>
            </a:xfrm>
          </p:grpSpPr>
          <p:grpSp>
            <p:nvGrpSpPr>
              <p:cNvPr id="42" name="Group 61"/>
              <p:cNvGrpSpPr>
                <a:grpSpLocks/>
              </p:cNvGrpSpPr>
              <p:nvPr/>
            </p:nvGrpSpPr>
            <p:grpSpPr bwMode="auto">
              <a:xfrm>
                <a:off x="1217" y="2441"/>
                <a:ext cx="1173" cy="516"/>
                <a:chOff x="1631" y="2639"/>
                <a:chExt cx="1173" cy="516"/>
              </a:xfrm>
            </p:grpSpPr>
            <p:sp>
              <p:nvSpPr>
                <p:cNvPr id="61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1810" y="2699"/>
                  <a:ext cx="355" cy="22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AI</a:t>
                  </a:r>
                  <a:r>
                    <a:rPr lang="en-US" sz="800">
                      <a:latin typeface="Book Antiqua" pitchFamily="18" charset="0"/>
                    </a:rPr>
                    <a:t> </a:t>
                  </a:r>
                </a:p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position</a:t>
                  </a:r>
                </a:p>
              </p:txBody>
            </p:sp>
            <p:sp>
              <p:nvSpPr>
                <p:cNvPr id="62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1816" y="2935"/>
                  <a:ext cx="355" cy="22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AO</a:t>
                  </a:r>
                  <a:r>
                    <a:rPr lang="en-US" sz="800">
                      <a:latin typeface="Book Antiqua" pitchFamily="18" charset="0"/>
                    </a:rPr>
                    <a:t> </a:t>
                  </a:r>
                </a:p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position</a:t>
                  </a:r>
                </a:p>
              </p:txBody>
            </p:sp>
            <p:sp>
              <p:nvSpPr>
                <p:cNvPr id="63" name="Line 38"/>
                <p:cNvSpPr>
                  <a:spLocks noChangeShapeType="1"/>
                </p:cNvSpPr>
                <p:nvPr/>
              </p:nvSpPr>
              <p:spPr bwMode="auto">
                <a:xfrm>
                  <a:off x="1631" y="2768"/>
                  <a:ext cx="16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2162" y="2717"/>
                  <a:ext cx="277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1655" y="3032"/>
                  <a:ext cx="152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2158" y="2968"/>
                  <a:ext cx="279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436" y="2639"/>
                  <a:ext cx="368" cy="374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algn="ctr"/>
                  <a:endParaRPr lang="en-US" sz="800">
                    <a:solidFill>
                      <a:srgbClr val="000000"/>
                    </a:solidFill>
                    <a:latin typeface="Book Antiqua" pitchFamily="18" charset="0"/>
                  </a:endParaRPr>
                </a:p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Control</a:t>
                  </a:r>
                </a:p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Valve</a:t>
                  </a:r>
                  <a:r>
                    <a:rPr lang="en-US" sz="800">
                      <a:latin typeface="Book Antiqua" pitchFamily="18" charset="0"/>
                    </a:rPr>
                    <a:t> </a:t>
                  </a:r>
                </a:p>
                <a:p>
                  <a:pPr algn="ctr"/>
                  <a:endParaRPr lang="en-US" sz="800">
                    <a:solidFill>
                      <a:srgbClr val="000000"/>
                    </a:solidFill>
                    <a:latin typeface="Book Antiqua" pitchFamily="18" charset="0"/>
                  </a:endParaRPr>
                </a:p>
              </p:txBody>
            </p:sp>
          </p:grpSp>
          <p:grpSp>
            <p:nvGrpSpPr>
              <p:cNvPr id="43" name="Group 62"/>
              <p:cNvGrpSpPr>
                <a:grpSpLocks/>
              </p:cNvGrpSpPr>
              <p:nvPr/>
            </p:nvGrpSpPr>
            <p:grpSpPr bwMode="auto">
              <a:xfrm>
                <a:off x="1220" y="2962"/>
                <a:ext cx="1197" cy="495"/>
                <a:chOff x="1634" y="3160"/>
                <a:chExt cx="1197" cy="495"/>
              </a:xfrm>
            </p:grpSpPr>
            <p:sp>
              <p:nvSpPr>
                <p:cNvPr id="54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1809" y="3184"/>
                  <a:ext cx="440" cy="22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DI</a:t>
                  </a:r>
                  <a:r>
                    <a:rPr lang="en-US" sz="800">
                      <a:latin typeface="Book Antiqua" pitchFamily="18" charset="0"/>
                    </a:rPr>
                    <a:t> </a:t>
                  </a:r>
                </a:p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End switch</a:t>
                  </a:r>
                </a:p>
              </p:txBody>
            </p:sp>
            <p:sp>
              <p:nvSpPr>
                <p:cNvPr id="55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811" y="3435"/>
                  <a:ext cx="355" cy="22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DO</a:t>
                  </a:r>
                  <a:r>
                    <a:rPr lang="en-US" sz="800">
                      <a:latin typeface="Book Antiqua" pitchFamily="18" charset="0"/>
                    </a:rPr>
                    <a:t> </a:t>
                  </a:r>
                </a:p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position</a:t>
                  </a:r>
                </a:p>
              </p:txBody>
            </p:sp>
            <p:sp>
              <p:nvSpPr>
                <p:cNvPr id="56" name="Line 45"/>
                <p:cNvSpPr>
                  <a:spLocks noChangeShapeType="1"/>
                </p:cNvSpPr>
                <p:nvPr/>
              </p:nvSpPr>
              <p:spPr bwMode="auto">
                <a:xfrm>
                  <a:off x="1646" y="3265"/>
                  <a:ext cx="16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46"/>
                <p:cNvSpPr>
                  <a:spLocks noChangeShapeType="1"/>
                </p:cNvSpPr>
                <p:nvPr/>
              </p:nvSpPr>
              <p:spPr bwMode="auto">
                <a:xfrm>
                  <a:off x="2262" y="3275"/>
                  <a:ext cx="192" cy="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" name="Line 47"/>
                <p:cNvSpPr>
                  <a:spLocks noChangeShapeType="1"/>
                </p:cNvSpPr>
                <p:nvPr/>
              </p:nvSpPr>
              <p:spPr bwMode="auto">
                <a:xfrm flipH="1">
                  <a:off x="1634" y="3476"/>
                  <a:ext cx="17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48"/>
                <p:cNvSpPr>
                  <a:spLocks noChangeShapeType="1"/>
                </p:cNvSpPr>
                <p:nvPr/>
              </p:nvSpPr>
              <p:spPr bwMode="auto">
                <a:xfrm flipH="1" flipV="1">
                  <a:off x="2161" y="3477"/>
                  <a:ext cx="296" cy="4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462" y="3160"/>
                  <a:ext cx="369" cy="374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algn="ctr"/>
                  <a:endParaRPr lang="en-US" sz="800">
                    <a:solidFill>
                      <a:srgbClr val="000000"/>
                    </a:solidFill>
                    <a:latin typeface="Book Antiqua" pitchFamily="18" charset="0"/>
                  </a:endParaRPr>
                </a:p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On-Off Valve</a:t>
                  </a:r>
                  <a:r>
                    <a:rPr lang="en-US" sz="800">
                      <a:latin typeface="Book Antiqua" pitchFamily="18" charset="0"/>
                    </a:rPr>
                    <a:t> </a:t>
                  </a:r>
                </a:p>
                <a:p>
                  <a:pPr algn="ctr"/>
                  <a:endParaRPr lang="en-US" sz="800">
                    <a:solidFill>
                      <a:srgbClr val="000000"/>
                    </a:solidFill>
                    <a:latin typeface="Book Antiqua" pitchFamily="18" charset="0"/>
                  </a:endParaRPr>
                </a:p>
              </p:txBody>
            </p:sp>
          </p:grpSp>
          <p:grpSp>
            <p:nvGrpSpPr>
              <p:cNvPr id="44" name="Group 63"/>
              <p:cNvGrpSpPr>
                <a:grpSpLocks/>
              </p:cNvGrpSpPr>
              <p:nvPr/>
            </p:nvGrpSpPr>
            <p:grpSpPr bwMode="auto">
              <a:xfrm>
                <a:off x="1232" y="2273"/>
                <a:ext cx="1678" cy="306"/>
                <a:chOff x="1646" y="2471"/>
                <a:chExt cx="1678" cy="306"/>
              </a:xfrm>
            </p:grpSpPr>
            <p:sp>
              <p:nvSpPr>
                <p:cNvPr id="49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1818" y="2471"/>
                  <a:ext cx="374" cy="22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AI</a:t>
                  </a:r>
                  <a:r>
                    <a:rPr lang="en-US" sz="800">
                      <a:latin typeface="Book Antiqua" pitchFamily="18" charset="0"/>
                    </a:rPr>
                    <a:t>  </a:t>
                  </a:r>
                </a:p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M value</a:t>
                  </a:r>
                  <a:r>
                    <a:rPr lang="en-US" sz="800">
                      <a:latin typeface="Book Antiqua" pitchFamily="18" charset="0"/>
                    </a:rPr>
                    <a:t> </a:t>
                  </a:r>
                </a:p>
              </p:txBody>
            </p:sp>
            <p:sp>
              <p:nvSpPr>
                <p:cNvPr id="50" name="Line 51"/>
                <p:cNvSpPr>
                  <a:spLocks noChangeShapeType="1"/>
                </p:cNvSpPr>
                <p:nvPr/>
              </p:nvSpPr>
              <p:spPr bwMode="auto">
                <a:xfrm>
                  <a:off x="2184" y="2528"/>
                  <a:ext cx="871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3055" y="2480"/>
                  <a:ext cx="269" cy="297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algn="ctr"/>
                  <a:endParaRPr lang="en-US" sz="800">
                    <a:solidFill>
                      <a:srgbClr val="000000"/>
                    </a:solidFill>
                    <a:latin typeface="Book Antiqua" pitchFamily="18" charset="0"/>
                  </a:endParaRPr>
                </a:p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PID</a:t>
                  </a:r>
                  <a:r>
                    <a:rPr lang="en-US" sz="800">
                      <a:latin typeface="Book Antiqua" pitchFamily="18" charset="0"/>
                    </a:rPr>
                    <a:t> </a:t>
                  </a:r>
                </a:p>
                <a:p>
                  <a:pPr algn="ctr"/>
                  <a:endParaRPr lang="en-US" sz="800">
                    <a:solidFill>
                      <a:srgbClr val="000000"/>
                    </a:solidFill>
                    <a:latin typeface="Book Antiqua" pitchFamily="18" charset="0"/>
                  </a:endParaRPr>
                </a:p>
              </p:txBody>
            </p:sp>
            <p:sp>
              <p:nvSpPr>
                <p:cNvPr id="52" name="Line 53"/>
                <p:cNvSpPr>
                  <a:spLocks noChangeShapeType="1"/>
                </p:cNvSpPr>
                <p:nvPr/>
              </p:nvSpPr>
              <p:spPr bwMode="auto">
                <a:xfrm flipH="1">
                  <a:off x="2824" y="2741"/>
                  <a:ext cx="228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54"/>
                <p:cNvSpPr>
                  <a:spLocks noChangeShapeType="1"/>
                </p:cNvSpPr>
                <p:nvPr/>
              </p:nvSpPr>
              <p:spPr bwMode="auto">
                <a:xfrm>
                  <a:off x="1646" y="2538"/>
                  <a:ext cx="158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5" name="Group 67"/>
              <p:cNvGrpSpPr>
                <a:grpSpLocks/>
              </p:cNvGrpSpPr>
              <p:nvPr/>
            </p:nvGrpSpPr>
            <p:grpSpPr bwMode="auto">
              <a:xfrm>
                <a:off x="2420" y="2308"/>
                <a:ext cx="927" cy="1073"/>
                <a:chOff x="2834" y="2506"/>
                <a:chExt cx="927" cy="1073"/>
              </a:xfrm>
            </p:grpSpPr>
            <p:sp>
              <p:nvSpPr>
                <p:cNvPr id="46" name="Text Box 55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3075" y="2894"/>
                  <a:ext cx="1073" cy="298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99">
                        <a:alpha val="51999"/>
                      </a:srgbClr>
                    </a:gs>
                    <a:gs pos="100000">
                      <a:srgbClr val="FFD1A2">
                        <a:alpha val="51999"/>
                      </a:srgbClr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algn="ctr"/>
                  <a:endParaRPr lang="en-US" sz="800">
                    <a:solidFill>
                      <a:srgbClr val="000000"/>
                    </a:solidFill>
                    <a:latin typeface="Book Antiqua" pitchFamily="18" charset="0"/>
                  </a:endParaRPr>
                </a:p>
                <a:p>
                  <a:pPr algn="ctr"/>
                  <a:r>
                    <a:rPr lang="en-US" sz="800">
                      <a:solidFill>
                        <a:srgbClr val="000000"/>
                      </a:solidFill>
                      <a:latin typeface="Book Antiqua" pitchFamily="18" charset="0"/>
                    </a:rPr>
                    <a:t>Equipment module</a:t>
                  </a:r>
                  <a:endParaRPr lang="en-US" sz="800">
                    <a:latin typeface="Book Antiqua" pitchFamily="18" charset="0"/>
                  </a:endParaRPr>
                </a:p>
                <a:p>
                  <a:pPr algn="ctr"/>
                  <a:endParaRPr lang="en-US" sz="800">
                    <a:solidFill>
                      <a:srgbClr val="000000"/>
                    </a:solidFill>
                    <a:latin typeface="Book Antiqua" pitchFamily="18" charset="0"/>
                  </a:endParaRPr>
                </a:p>
              </p:txBody>
            </p:sp>
            <p:sp>
              <p:nvSpPr>
                <p:cNvPr id="47" name="Line 56"/>
                <p:cNvSpPr>
                  <a:spLocks noChangeShapeType="1"/>
                </p:cNvSpPr>
                <p:nvPr/>
              </p:nvSpPr>
              <p:spPr bwMode="auto">
                <a:xfrm flipH="1" flipV="1">
                  <a:off x="3340" y="2712"/>
                  <a:ext cx="131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2834" y="3407"/>
                  <a:ext cx="63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triangle" w="lg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8" name="Group 71"/>
            <p:cNvGrpSpPr>
              <a:grpSpLocks/>
            </p:cNvGrpSpPr>
            <p:nvPr/>
          </p:nvGrpSpPr>
          <p:grpSpPr bwMode="auto">
            <a:xfrm>
              <a:off x="3870325" y="2674938"/>
              <a:ext cx="615950" cy="1646237"/>
              <a:chOff x="3338" y="1697"/>
              <a:chExt cx="388" cy="1037"/>
            </a:xfrm>
          </p:grpSpPr>
          <p:sp>
            <p:nvSpPr>
              <p:cNvPr id="69" name="Text Box 34"/>
              <p:cNvSpPr txBox="1">
                <a:spLocks noChangeArrowheads="1"/>
              </p:cNvSpPr>
              <p:nvPr/>
            </p:nvSpPr>
            <p:spPr bwMode="auto">
              <a:xfrm rot="-5400000">
                <a:off x="3059" y="2067"/>
                <a:ext cx="1037" cy="297"/>
              </a:xfrm>
              <a:prstGeom prst="rect">
                <a:avLst/>
              </a:prstGeom>
              <a:gradFill rotWithShape="1">
                <a:gsLst>
                  <a:gs pos="0">
                    <a:srgbClr val="66FF66">
                      <a:alpha val="45000"/>
                    </a:srgbClr>
                  </a:gs>
                  <a:gs pos="100000">
                    <a:srgbClr val="79FF79">
                      <a:alpha val="46999"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sz="800">
                  <a:solidFill>
                    <a:srgbClr val="000000"/>
                  </a:solidFill>
                  <a:latin typeface="Book Antiqua" pitchFamily="18" charset="0"/>
                </a:endParaRPr>
              </a:p>
              <a:p>
                <a:pPr algn="ctr"/>
                <a:r>
                  <a:rPr lang="en-US" sz="800">
                    <a:solidFill>
                      <a:srgbClr val="000000"/>
                    </a:solidFill>
                  </a:rPr>
                  <a:t>Equipment module</a:t>
                </a:r>
                <a:endParaRPr lang="en-US" sz="800"/>
              </a:p>
              <a:p>
                <a:pPr algn="ctr"/>
                <a:endParaRPr lang="en-US" sz="800">
                  <a:solidFill>
                    <a:srgbClr val="000000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70" name="Line 35"/>
              <p:cNvSpPr>
                <a:spLocks noChangeShapeType="1"/>
              </p:cNvSpPr>
              <p:nvPr/>
            </p:nvSpPr>
            <p:spPr bwMode="auto">
              <a:xfrm flipH="1" flipV="1">
                <a:off x="3340" y="1818"/>
                <a:ext cx="8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Line 58"/>
              <p:cNvSpPr>
                <a:spLocks noChangeShapeType="1"/>
              </p:cNvSpPr>
              <p:nvPr/>
            </p:nvSpPr>
            <p:spPr bwMode="auto">
              <a:xfrm flipH="1" flipV="1">
                <a:off x="3338" y="2644"/>
                <a:ext cx="8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2" name="Group 72"/>
            <p:cNvGrpSpPr>
              <a:grpSpLocks/>
            </p:cNvGrpSpPr>
            <p:nvPr/>
          </p:nvGrpSpPr>
          <p:grpSpPr bwMode="auto">
            <a:xfrm>
              <a:off x="4498975" y="1576388"/>
              <a:ext cx="663575" cy="3732212"/>
              <a:chOff x="3734" y="1005"/>
              <a:chExt cx="418" cy="2351"/>
            </a:xfrm>
          </p:grpSpPr>
          <p:sp>
            <p:nvSpPr>
              <p:cNvPr id="73" name="Text Box 65"/>
              <p:cNvSpPr txBox="1">
                <a:spLocks noChangeArrowheads="1"/>
              </p:cNvSpPr>
              <p:nvPr/>
            </p:nvSpPr>
            <p:spPr bwMode="auto">
              <a:xfrm rot="-5400000">
                <a:off x="2809" y="2013"/>
                <a:ext cx="2351" cy="335"/>
              </a:xfrm>
              <a:prstGeom prst="rect">
                <a:avLst/>
              </a:prstGeom>
              <a:solidFill>
                <a:srgbClr val="2178CF">
                  <a:alpha val="45097"/>
                </a:srgbClr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sz="800">
                  <a:solidFill>
                    <a:srgbClr val="000000"/>
                  </a:solidFill>
                  <a:latin typeface="Book Antiqua" pitchFamily="18" charset="0"/>
                </a:endParaRPr>
              </a:p>
              <a:p>
                <a:pPr algn="ctr"/>
                <a:r>
                  <a:rPr lang="en-US">
                    <a:solidFill>
                      <a:srgbClr val="000000"/>
                    </a:solidFill>
                  </a:rPr>
                  <a:t>UNIT</a:t>
                </a:r>
                <a:endParaRPr lang="en-US" sz="800">
                  <a:latin typeface="Book Antiqua" pitchFamily="18" charset="0"/>
                </a:endParaRPr>
              </a:p>
              <a:p>
                <a:pPr algn="ctr"/>
                <a:endParaRPr lang="en-US" sz="800">
                  <a:solidFill>
                    <a:srgbClr val="000000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74" name="Line 70"/>
              <p:cNvSpPr>
                <a:spLocks noChangeShapeType="1"/>
              </p:cNvSpPr>
              <p:nvPr/>
            </p:nvSpPr>
            <p:spPr bwMode="auto">
              <a:xfrm flipH="1" flipV="1">
                <a:off x="3734" y="2152"/>
                <a:ext cx="8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triangle" w="lg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6" name="Rectangle 75"/>
          <p:cNvSpPr/>
          <p:nvPr/>
        </p:nvSpPr>
        <p:spPr bwMode="auto">
          <a:xfrm>
            <a:off x="6500818" y="5286384"/>
            <a:ext cx="1071563" cy="4286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dirty="0">
                <a:solidFill>
                  <a:srgbClr val="00B050"/>
                </a:solidFill>
              </a:rPr>
              <a:t>Analog (valve)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5857881" y="5929321"/>
            <a:ext cx="1000125" cy="4286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AI (Feedback)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7215193" y="5929321"/>
            <a:ext cx="928688" cy="4286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AO (action)</a:t>
            </a:r>
          </a:p>
        </p:txBody>
      </p:sp>
      <p:cxnSp>
        <p:nvCxnSpPr>
          <p:cNvPr id="79" name="Elbow Connector 16"/>
          <p:cNvCxnSpPr>
            <a:cxnSpLocks noChangeShapeType="1"/>
            <a:stCxn id="77" idx="0"/>
            <a:endCxn id="76" idx="1"/>
          </p:cNvCxnSpPr>
          <p:nvPr/>
        </p:nvCxnSpPr>
        <p:spPr bwMode="auto">
          <a:xfrm rot="5400000" flipH="1" flipV="1">
            <a:off x="6215068" y="5643571"/>
            <a:ext cx="428625" cy="14287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80" name="Elbow Connector 19"/>
          <p:cNvCxnSpPr>
            <a:cxnSpLocks noChangeShapeType="1"/>
            <a:stCxn id="76" idx="3"/>
            <a:endCxn id="78" idx="0"/>
          </p:cNvCxnSpPr>
          <p:nvPr/>
        </p:nvCxnSpPr>
        <p:spPr bwMode="auto">
          <a:xfrm>
            <a:off x="7572381" y="5500696"/>
            <a:ext cx="106362" cy="42862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81" name="Rectangle 80"/>
          <p:cNvSpPr/>
          <p:nvPr/>
        </p:nvSpPr>
        <p:spPr bwMode="auto">
          <a:xfrm>
            <a:off x="5429256" y="4714884"/>
            <a:ext cx="1071562" cy="4286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dirty="0">
                <a:solidFill>
                  <a:srgbClr val="C00000"/>
                </a:solidFill>
              </a:rPr>
              <a:t>Controller (PID)</a:t>
            </a:r>
          </a:p>
        </p:txBody>
      </p:sp>
      <p:sp>
        <p:nvSpPr>
          <p:cNvPr id="82" name="Rectangle 81"/>
          <p:cNvSpPr/>
          <p:nvPr/>
        </p:nvSpPr>
        <p:spPr bwMode="auto">
          <a:xfrm>
            <a:off x="4429131" y="5929321"/>
            <a:ext cx="1000125" cy="4286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AI (Measure)</a:t>
            </a:r>
          </a:p>
        </p:txBody>
      </p:sp>
      <p:cxnSp>
        <p:nvCxnSpPr>
          <p:cNvPr id="83" name="Elbow Connector 16"/>
          <p:cNvCxnSpPr>
            <a:cxnSpLocks noChangeShapeType="1"/>
            <a:stCxn id="82" idx="0"/>
            <a:endCxn id="81" idx="1"/>
          </p:cNvCxnSpPr>
          <p:nvPr/>
        </p:nvCxnSpPr>
        <p:spPr bwMode="auto">
          <a:xfrm rot="5400000" flipH="1" flipV="1">
            <a:off x="4679162" y="5179227"/>
            <a:ext cx="1000125" cy="500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84" name="Elbow Connector 25"/>
          <p:cNvCxnSpPr>
            <a:cxnSpLocks noChangeShapeType="1"/>
            <a:stCxn id="81" idx="3"/>
            <a:endCxn id="76" idx="0"/>
          </p:cNvCxnSpPr>
          <p:nvPr/>
        </p:nvCxnSpPr>
        <p:spPr bwMode="auto">
          <a:xfrm>
            <a:off x="6500818" y="4929196"/>
            <a:ext cx="534988" cy="35718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3.3.- More devices added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basic package includes:</a:t>
            </a:r>
          </a:p>
          <a:p>
            <a:pPr lvl="1"/>
            <a:r>
              <a:rPr lang="en-US" sz="1800" dirty="0" smtClean="0"/>
              <a:t>I/O</a:t>
            </a:r>
          </a:p>
          <a:p>
            <a:pPr lvl="1"/>
            <a:r>
              <a:rPr lang="en-US" sz="1800" dirty="0" smtClean="0"/>
              <a:t>Field (Valves, Heaters, Pumps, </a:t>
            </a:r>
            <a:r>
              <a:rPr lang="en-US" sz="1800" dirty="0" smtClean="0"/>
              <a:t>…), Alarms</a:t>
            </a:r>
            <a:r>
              <a:rPr lang="en-US" sz="1800" dirty="0" smtClean="0"/>
              <a:t>, Controllers</a:t>
            </a:r>
            <a:endParaRPr lang="en-US" sz="1800" dirty="0" smtClean="0"/>
          </a:p>
          <a:p>
            <a:pPr lvl="1"/>
            <a:r>
              <a:rPr lang="en-US" sz="1800" dirty="0" smtClean="0"/>
              <a:t>PCO</a:t>
            </a:r>
            <a:endParaRPr lang="en-US" sz="1800" dirty="0" smtClean="0"/>
          </a:p>
          <a:p>
            <a:r>
              <a:rPr lang="en-US" dirty="0" smtClean="0"/>
              <a:t>Extensions added (CGS):</a:t>
            </a:r>
            <a:endParaRPr lang="en-US" i="1" dirty="0" smtClean="0"/>
          </a:p>
          <a:p>
            <a:pPr lvl="2"/>
            <a:r>
              <a:rPr lang="en-US" i="1" dirty="0" smtClean="0"/>
              <a:t>General devices:</a:t>
            </a:r>
          </a:p>
          <a:p>
            <a:pPr lvl="3"/>
            <a:r>
              <a:rPr lang="en-US" i="1" dirty="0" err="1" smtClean="0"/>
              <a:t>xParameter</a:t>
            </a:r>
            <a:r>
              <a:rPr lang="en-US" i="1" dirty="0" smtClean="0"/>
              <a:t>:</a:t>
            </a:r>
            <a:r>
              <a:rPr lang="en-US" dirty="0" smtClean="0"/>
              <a:t> (mainly intended for recipes mechanism, but also used to hold thresholds)</a:t>
            </a:r>
          </a:p>
          <a:p>
            <a:pPr lvl="3"/>
            <a:r>
              <a:rPr lang="en-US" i="1" dirty="0" err="1" smtClean="0"/>
              <a:t>xStatus</a:t>
            </a:r>
            <a:r>
              <a:rPr lang="en-US" i="1" dirty="0" smtClean="0"/>
              <a:t>:</a:t>
            </a:r>
            <a:r>
              <a:rPr lang="en-US" dirty="0" smtClean="0"/>
              <a:t> for large data handling and low PLC memory usage</a:t>
            </a:r>
          </a:p>
          <a:p>
            <a:pPr lvl="3"/>
            <a:r>
              <a:rPr lang="en-US" i="1" dirty="0" smtClean="0"/>
              <a:t>Alarms</a:t>
            </a:r>
            <a:r>
              <a:rPr lang="en-US" dirty="0" smtClean="0"/>
              <a:t> (Analog &amp; Digital) to deal with delays and thresholds</a:t>
            </a:r>
          </a:p>
          <a:p>
            <a:pPr lvl="3"/>
            <a:endParaRPr lang="en-US" dirty="0" smtClean="0"/>
          </a:p>
          <a:p>
            <a:pPr lvl="2"/>
            <a:r>
              <a:rPr lang="en-US" i="1" dirty="0" smtClean="0"/>
              <a:t>Specialized devices:</a:t>
            </a:r>
          </a:p>
          <a:p>
            <a:pPr lvl="3"/>
            <a:r>
              <a:rPr lang="en-US" i="1" dirty="0" err="1" smtClean="0"/>
              <a:t>MassFlowController</a:t>
            </a:r>
            <a:endParaRPr lang="en-US" i="1" dirty="0" smtClean="0"/>
          </a:p>
          <a:p>
            <a:pPr lvl="3"/>
            <a:r>
              <a:rPr lang="en-US" i="1" dirty="0" smtClean="0"/>
              <a:t>Advanced Controllers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3.4.- CPC Applications </a:t>
            </a:r>
            <a:r>
              <a:rPr lang="en-US" dirty="0" err="1" smtClean="0"/>
              <a:t>methodogology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Specifications creation</a:t>
            </a:r>
          </a:p>
          <a:p>
            <a:pPr lvl="1"/>
            <a:r>
              <a:rPr lang="en-US" dirty="0" smtClean="0"/>
              <a:t>Instances: data captured by filling EXCEL worksheets</a:t>
            </a:r>
          </a:p>
          <a:p>
            <a:pPr lvl="1"/>
            <a:r>
              <a:rPr lang="en-US" dirty="0" smtClean="0"/>
              <a:t>Logic specification: Word templates </a:t>
            </a:r>
          </a:p>
          <a:p>
            <a:pPr lvl="1"/>
            <a:r>
              <a:rPr lang="en-US" dirty="0" smtClean="0"/>
              <a:t>Additional tools. (e.g.: OLPROC)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Automatic generation</a:t>
            </a:r>
          </a:p>
          <a:p>
            <a:pPr lvl="1"/>
            <a:r>
              <a:rPr lang="en-US" dirty="0" smtClean="0"/>
              <a:t>Instance generator</a:t>
            </a:r>
          </a:p>
          <a:p>
            <a:pPr lvl="1"/>
            <a:r>
              <a:rPr lang="en-US" dirty="0" smtClean="0"/>
              <a:t>Logic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Manual intervention</a:t>
            </a:r>
          </a:p>
          <a:p>
            <a:pPr lvl="1"/>
            <a:r>
              <a:rPr lang="en-US" dirty="0" smtClean="0"/>
              <a:t>Process </a:t>
            </a:r>
            <a:r>
              <a:rPr lang="en-US" dirty="0" err="1" smtClean="0"/>
              <a:t>synoptics</a:t>
            </a:r>
            <a:r>
              <a:rPr lang="en-US" dirty="0" smtClean="0"/>
              <a:t>: drag &amp; drop</a:t>
            </a:r>
          </a:p>
          <a:p>
            <a:pPr lvl="1"/>
            <a:r>
              <a:rPr lang="en-US" dirty="0" smtClean="0"/>
              <a:t>Process logic coded by the control engineer in an </a:t>
            </a:r>
            <a:r>
              <a:rPr lang="en-US" dirty="0" err="1" smtClean="0"/>
              <a:t>standarized</a:t>
            </a:r>
            <a:r>
              <a:rPr lang="en-US" dirty="0" smtClean="0"/>
              <a:t> way. Some applications may create automatic code generators.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3.5- UNICOS CPC Environment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43900" y="6143644"/>
            <a:ext cx="609600" cy="521208"/>
          </a:xfrm>
        </p:spPr>
        <p:txBody>
          <a:bodyPr/>
          <a:lstStyle/>
          <a:p>
            <a:fld id="{8C818DA2-5512-4952-A668-69FE956CEC33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5" name="Group 69"/>
          <p:cNvGrpSpPr>
            <a:grpSpLocks/>
          </p:cNvGrpSpPr>
          <p:nvPr/>
        </p:nvGrpSpPr>
        <p:grpSpPr bwMode="auto">
          <a:xfrm>
            <a:off x="71406" y="3309953"/>
            <a:ext cx="1428750" cy="571501"/>
            <a:chOff x="142844" y="3571876"/>
            <a:chExt cx="1428760" cy="571504"/>
          </a:xfrm>
        </p:grpSpPr>
        <p:sp>
          <p:nvSpPr>
            <p:cNvPr id="6" name="Rounded Rectangle 62"/>
            <p:cNvSpPr>
              <a:spLocks noChangeArrowheads="1"/>
            </p:cNvSpPr>
            <p:nvPr/>
          </p:nvSpPr>
          <p:spPr bwMode="auto">
            <a:xfrm>
              <a:off x="142844" y="3571876"/>
              <a:ext cx="1428760" cy="571504"/>
            </a:xfrm>
            <a:prstGeom prst="roundRect">
              <a:avLst>
                <a:gd name="adj" fmla="val 16667"/>
              </a:avLst>
            </a:prstGeom>
            <a:solidFill>
              <a:srgbClr val="E6B9B8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27"/>
            <p:cNvSpPr txBox="1">
              <a:spLocks noChangeArrowheads="1"/>
            </p:cNvSpPr>
            <p:nvPr/>
          </p:nvSpPr>
          <p:spPr bwMode="auto">
            <a:xfrm>
              <a:off x="285750" y="3643313"/>
              <a:ext cx="1214438" cy="500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400" b="1">
                  <a:latin typeface="Calibri" pitchFamily="34" charset="0"/>
                </a:rPr>
                <a:t>PLC and SCADA Baseline</a:t>
              </a:r>
            </a:p>
            <a:p>
              <a:endParaRPr lang="en-US" sz="1400" b="1">
                <a:latin typeface="Calibri" pitchFamily="34" charset="0"/>
              </a:endParaRPr>
            </a:p>
          </p:txBody>
        </p:sp>
      </p:grpSp>
      <p:grpSp>
        <p:nvGrpSpPr>
          <p:cNvPr id="13" name="Group 73"/>
          <p:cNvGrpSpPr>
            <a:grpSpLocks/>
          </p:cNvGrpSpPr>
          <p:nvPr/>
        </p:nvGrpSpPr>
        <p:grpSpPr bwMode="auto">
          <a:xfrm>
            <a:off x="6000729" y="4095775"/>
            <a:ext cx="1571615" cy="785806"/>
            <a:chOff x="6072198" y="4357694"/>
            <a:chExt cx="1571615" cy="785806"/>
          </a:xfrm>
        </p:grpSpPr>
        <p:sp>
          <p:nvSpPr>
            <p:cNvPr id="14" name="Rounded Rectangle 67"/>
            <p:cNvSpPr>
              <a:spLocks noChangeArrowheads="1"/>
            </p:cNvSpPr>
            <p:nvPr/>
          </p:nvSpPr>
          <p:spPr bwMode="auto">
            <a:xfrm>
              <a:off x="6072198" y="4357694"/>
              <a:ext cx="1428760" cy="571504"/>
            </a:xfrm>
            <a:prstGeom prst="roundRect">
              <a:avLst>
                <a:gd name="adj" fmla="val 16667"/>
              </a:avLst>
            </a:prstGeom>
            <a:solidFill>
              <a:srgbClr val="E6B9B8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27"/>
            <p:cNvSpPr txBox="1">
              <a:spLocks noChangeArrowheads="1"/>
            </p:cNvSpPr>
            <p:nvPr/>
          </p:nvSpPr>
          <p:spPr bwMode="auto">
            <a:xfrm>
              <a:off x="6143625" y="4427538"/>
              <a:ext cx="1500188" cy="715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400" b="1" dirty="0">
                  <a:latin typeface="Calibri" pitchFamily="34" charset="0"/>
                </a:rPr>
                <a:t>Diagnostics tools</a:t>
              </a:r>
            </a:p>
            <a:p>
              <a:r>
                <a:rPr lang="en-US" sz="1400" b="1" dirty="0">
                  <a:latin typeface="Calibri" pitchFamily="34" charset="0"/>
                </a:rPr>
                <a:t>System Integrity</a:t>
              </a:r>
            </a:p>
          </p:txBody>
        </p:sp>
      </p:grpSp>
      <p:grpSp>
        <p:nvGrpSpPr>
          <p:cNvPr id="21" name="Group 72"/>
          <p:cNvGrpSpPr>
            <a:grpSpLocks/>
          </p:cNvGrpSpPr>
          <p:nvPr/>
        </p:nvGrpSpPr>
        <p:grpSpPr bwMode="auto">
          <a:xfrm>
            <a:off x="3965544" y="4238261"/>
            <a:ext cx="2071687" cy="1189420"/>
            <a:chOff x="4037567" y="4500563"/>
            <a:chExt cx="2071702" cy="1189739"/>
          </a:xfrm>
        </p:grpSpPr>
        <p:sp>
          <p:nvSpPr>
            <p:cNvPr id="22" name="Rounded Rectangle 65"/>
            <p:cNvSpPr>
              <a:spLocks noChangeArrowheads="1"/>
            </p:cNvSpPr>
            <p:nvPr/>
          </p:nvSpPr>
          <p:spPr bwMode="auto">
            <a:xfrm>
              <a:off x="4037567" y="4904484"/>
              <a:ext cx="2071702" cy="785818"/>
            </a:xfrm>
            <a:prstGeom prst="roundRect">
              <a:avLst>
                <a:gd name="adj" fmla="val 16667"/>
              </a:avLst>
            </a:prstGeom>
            <a:solidFill>
              <a:srgbClr val="E6B9B8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7"/>
            <p:cNvSpPr txBox="1">
              <a:spLocks noChangeArrowheads="1"/>
            </p:cNvSpPr>
            <p:nvPr/>
          </p:nvSpPr>
          <p:spPr bwMode="auto">
            <a:xfrm>
              <a:off x="4214813" y="4929188"/>
              <a:ext cx="1785937" cy="715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400" b="1">
                  <a:latin typeface="Calibri" pitchFamily="34" charset="0"/>
                </a:rPr>
                <a:t>Simplified HMI tool to create process synoptics (drag &amp; drop)</a:t>
              </a:r>
            </a:p>
          </p:txBody>
        </p:sp>
        <p:grpSp>
          <p:nvGrpSpPr>
            <p:cNvPr id="25" name="Group 108"/>
            <p:cNvGrpSpPr>
              <a:grpSpLocks/>
            </p:cNvGrpSpPr>
            <p:nvPr/>
          </p:nvGrpSpPr>
          <p:grpSpPr bwMode="auto">
            <a:xfrm>
              <a:off x="4429125" y="4500563"/>
              <a:ext cx="333375" cy="393700"/>
              <a:chOff x="6286513" y="5929327"/>
              <a:chExt cx="357186" cy="404811"/>
            </a:xfrm>
          </p:grpSpPr>
          <p:pic>
            <p:nvPicPr>
              <p:cNvPr id="26" name="Picture 1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6286513" y="5929327"/>
                <a:ext cx="357186" cy="404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" name="TextBox 110"/>
              <p:cNvSpPr txBox="1">
                <a:spLocks noChangeArrowheads="1"/>
              </p:cNvSpPr>
              <p:nvPr/>
            </p:nvSpPr>
            <p:spPr bwMode="auto">
              <a:xfrm>
                <a:off x="6329013" y="6037481"/>
                <a:ext cx="16501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/>
                  <a:t>O</a:t>
                </a:r>
              </a:p>
            </p:txBody>
          </p:sp>
        </p:grpSp>
      </p:grpSp>
      <p:grpSp>
        <p:nvGrpSpPr>
          <p:cNvPr id="35" name="Group 61"/>
          <p:cNvGrpSpPr>
            <a:grpSpLocks/>
          </p:cNvGrpSpPr>
          <p:nvPr/>
        </p:nvGrpSpPr>
        <p:grpSpPr bwMode="auto">
          <a:xfrm>
            <a:off x="3009869" y="1785926"/>
            <a:ext cx="2857500" cy="1738343"/>
            <a:chOff x="3081338" y="2047845"/>
            <a:chExt cx="2857500" cy="1738343"/>
          </a:xfrm>
        </p:grpSpPr>
        <p:sp>
          <p:nvSpPr>
            <p:cNvPr id="36" name="Oval 65"/>
            <p:cNvSpPr>
              <a:spLocks noChangeArrowheads="1"/>
            </p:cNvSpPr>
            <p:nvPr/>
          </p:nvSpPr>
          <p:spPr bwMode="auto">
            <a:xfrm>
              <a:off x="3081338" y="2047845"/>
              <a:ext cx="2857500" cy="1738343"/>
            </a:xfrm>
            <a:prstGeom prst="ellipse">
              <a:avLst/>
            </a:prstGeom>
            <a:solidFill>
              <a:srgbClr val="92D050"/>
            </a:solidFill>
            <a:ln w="9525" algn="ctr">
              <a:noFill/>
              <a:round/>
              <a:headEnd/>
              <a:tailEnd/>
            </a:ln>
          </p:spPr>
          <p:txBody>
            <a:bodyPr anchor="b"/>
            <a:lstStyle/>
            <a:p>
              <a:pPr algn="ctr"/>
              <a:endParaRPr lang="en-US" sz="1600" b="1" dirty="0" smtClean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 smtClean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 smtClean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 smtClean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 smtClean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 smtClean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 smtClean="0"/>
            </a:p>
            <a:p>
              <a:pPr algn="ctr"/>
              <a:endParaRPr lang="en-US" sz="1600" b="1" dirty="0" smtClean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  <a:p>
              <a:pPr algn="ctr"/>
              <a:r>
                <a:rPr lang="en-US" sz="1600" b="1" dirty="0" smtClean="0"/>
                <a:t>UNICOS CPC package</a:t>
              </a:r>
              <a:endParaRPr lang="en-US" sz="1600" b="1" dirty="0"/>
            </a:p>
          </p:txBody>
        </p:sp>
        <p:sp>
          <p:nvSpPr>
            <p:cNvPr id="37" name="TextBox 12"/>
            <p:cNvSpPr txBox="1">
              <a:spLocks noChangeArrowheads="1"/>
            </p:cNvSpPr>
            <p:nvPr/>
          </p:nvSpPr>
          <p:spPr bwMode="auto">
            <a:xfrm>
              <a:off x="4000527" y="2762225"/>
              <a:ext cx="1071563" cy="428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400" b="1" dirty="0">
                  <a:latin typeface="Calibri" pitchFamily="34" charset="0"/>
                </a:rPr>
                <a:t>Specifications</a:t>
              </a:r>
            </a:p>
            <a:p>
              <a:endParaRPr lang="en-US" sz="1400" dirty="0">
                <a:latin typeface="Calibri" pitchFamily="34" charset="0"/>
              </a:endParaRPr>
            </a:p>
          </p:txBody>
        </p:sp>
      </p:grpSp>
      <p:grpSp>
        <p:nvGrpSpPr>
          <p:cNvPr id="38" name="Group 75"/>
          <p:cNvGrpSpPr>
            <a:grpSpLocks/>
          </p:cNvGrpSpPr>
          <p:nvPr/>
        </p:nvGrpSpPr>
        <p:grpSpPr bwMode="auto">
          <a:xfrm>
            <a:off x="4429124" y="695319"/>
            <a:ext cx="4310062" cy="1876425"/>
            <a:chOff x="4548188" y="1114425"/>
            <a:chExt cx="4310062" cy="1876425"/>
          </a:xfrm>
        </p:grpSpPr>
        <p:grpSp>
          <p:nvGrpSpPr>
            <p:cNvPr id="39" name="Group 59"/>
            <p:cNvGrpSpPr>
              <a:grpSpLocks/>
            </p:cNvGrpSpPr>
            <p:nvPr/>
          </p:nvGrpSpPr>
          <p:grpSpPr bwMode="auto">
            <a:xfrm>
              <a:off x="4548188" y="1114425"/>
              <a:ext cx="4310062" cy="1825625"/>
              <a:chOff x="4548188" y="1114425"/>
              <a:chExt cx="4310062" cy="1825625"/>
            </a:xfrm>
          </p:grpSpPr>
          <p:grpSp>
            <p:nvGrpSpPr>
              <p:cNvPr id="41" name="Group 54"/>
              <p:cNvGrpSpPr>
                <a:grpSpLocks/>
              </p:cNvGrpSpPr>
              <p:nvPr/>
            </p:nvGrpSpPr>
            <p:grpSpPr bwMode="auto">
              <a:xfrm>
                <a:off x="5214938" y="1714500"/>
                <a:ext cx="500062" cy="500063"/>
                <a:chOff x="5893535" y="537859"/>
                <a:chExt cx="835026" cy="789061"/>
              </a:xfrm>
            </p:grpSpPr>
            <p:pic>
              <p:nvPicPr>
                <p:cNvPr id="46" name="Picture 6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5893535" y="537859"/>
                  <a:ext cx="835026" cy="7890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" name="TextBox 53"/>
                <p:cNvSpPr txBox="1">
                  <a:spLocks noChangeArrowheads="1"/>
                </p:cNvSpPr>
                <p:nvPr/>
              </p:nvSpPr>
              <p:spPr bwMode="auto">
                <a:xfrm>
                  <a:off x="6186910" y="829568"/>
                  <a:ext cx="214313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b="1"/>
                    <a:t>P</a:t>
                  </a:r>
                </a:p>
              </p:txBody>
            </p:sp>
          </p:grpSp>
          <p:pic>
            <p:nvPicPr>
              <p:cNvPr id="42" name="Picture 7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548188" y="2332038"/>
                <a:ext cx="608012" cy="6080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" name="Picture 9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5929313" y="1285875"/>
                <a:ext cx="2390775" cy="1303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44" name="Object 8"/>
              <p:cNvGraphicFramePr>
                <a:graphicFrameLocks noChangeAspect="1"/>
              </p:cNvGraphicFramePr>
              <p:nvPr/>
            </p:nvGraphicFramePr>
            <p:xfrm>
              <a:off x="7715250" y="1114425"/>
              <a:ext cx="1143000" cy="1662113"/>
            </p:xfrm>
            <a:graphic>
              <a:graphicData uri="http://schemas.openxmlformats.org/presentationml/2006/ole">
                <p:oleObj spid="_x0000_s50178" name="Visio" r:id="rId8" imgW="5046252" imgH="7535671" progId="Visio.Drawing.11">
                  <p:embed/>
                </p:oleObj>
              </a:graphicData>
            </a:graphic>
          </p:graphicFrame>
          <p:sp>
            <p:nvSpPr>
              <p:cNvPr id="45" name="Line 36"/>
              <p:cNvSpPr>
                <a:spLocks noChangeShapeType="1"/>
              </p:cNvSpPr>
              <p:nvPr/>
            </p:nvSpPr>
            <p:spPr bwMode="auto">
              <a:xfrm flipH="1">
                <a:off x="5214938" y="2116138"/>
                <a:ext cx="642937" cy="3841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" name="TextBox 61"/>
            <p:cNvSpPr txBox="1">
              <a:spLocks noChangeArrowheads="1"/>
            </p:cNvSpPr>
            <p:nvPr/>
          </p:nvSpPr>
          <p:spPr bwMode="auto">
            <a:xfrm>
              <a:off x="5286375" y="2714625"/>
              <a:ext cx="7143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/>
                <a:t>Logic</a:t>
              </a:r>
            </a:p>
          </p:txBody>
        </p:sp>
      </p:grpSp>
      <p:sp>
        <p:nvSpPr>
          <p:cNvPr id="48" name="TextBox 27"/>
          <p:cNvSpPr txBox="1">
            <a:spLocks noChangeArrowheads="1"/>
          </p:cNvSpPr>
          <p:nvPr/>
        </p:nvSpPr>
        <p:spPr bwMode="auto">
          <a:xfrm>
            <a:off x="6286469" y="3952894"/>
            <a:ext cx="178593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sz="1400">
              <a:latin typeface="Calibri" pitchFamily="34" charset="0"/>
            </a:endParaRPr>
          </a:p>
        </p:txBody>
      </p:sp>
      <p:grpSp>
        <p:nvGrpSpPr>
          <p:cNvPr id="49" name="Group 86"/>
          <p:cNvGrpSpPr>
            <a:grpSpLocks/>
          </p:cNvGrpSpPr>
          <p:nvPr/>
        </p:nvGrpSpPr>
        <p:grpSpPr bwMode="auto">
          <a:xfrm>
            <a:off x="6858016" y="5345131"/>
            <a:ext cx="2178050" cy="750888"/>
            <a:chOff x="6572264" y="5786454"/>
            <a:chExt cx="2249303" cy="751113"/>
          </a:xfrm>
        </p:grpSpPr>
        <p:grpSp>
          <p:nvGrpSpPr>
            <p:cNvPr id="50" name="Group 79"/>
            <p:cNvGrpSpPr>
              <a:grpSpLocks/>
            </p:cNvGrpSpPr>
            <p:nvPr/>
          </p:nvGrpSpPr>
          <p:grpSpPr bwMode="auto">
            <a:xfrm>
              <a:off x="6572264" y="5786454"/>
              <a:ext cx="428628" cy="370510"/>
              <a:chOff x="5893535" y="537859"/>
              <a:chExt cx="835026" cy="818486"/>
            </a:xfrm>
          </p:grpSpPr>
          <p:pic>
            <p:nvPicPr>
              <p:cNvPr id="53" name="Picture 6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5893535" y="537859"/>
                <a:ext cx="835026" cy="7890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4" name="TextBox 81"/>
              <p:cNvSpPr txBox="1">
                <a:spLocks noChangeArrowheads="1"/>
              </p:cNvSpPr>
              <p:nvPr/>
            </p:nvSpPr>
            <p:spPr bwMode="auto">
              <a:xfrm>
                <a:off x="6209460" y="778428"/>
                <a:ext cx="214313" cy="5779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100" b="1"/>
                  <a:t>P</a:t>
                </a:r>
              </a:p>
            </p:txBody>
          </p:sp>
        </p:grpSp>
        <p:sp>
          <p:nvSpPr>
            <p:cNvPr id="51" name="TextBox 27"/>
            <p:cNvSpPr txBox="1">
              <a:spLocks noChangeArrowheads="1"/>
            </p:cNvSpPr>
            <p:nvPr/>
          </p:nvSpPr>
          <p:spPr bwMode="auto">
            <a:xfrm>
              <a:off x="7035617" y="5883030"/>
              <a:ext cx="1785950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400">
                  <a:latin typeface="Calibri" pitchFamily="34" charset="0"/>
                </a:rPr>
                <a:t>Process Engineer</a:t>
              </a:r>
            </a:p>
          </p:txBody>
        </p:sp>
        <p:sp>
          <p:nvSpPr>
            <p:cNvPr id="52" name="TextBox 27"/>
            <p:cNvSpPr txBox="1">
              <a:spLocks noChangeArrowheads="1"/>
            </p:cNvSpPr>
            <p:nvPr/>
          </p:nvSpPr>
          <p:spPr bwMode="auto">
            <a:xfrm>
              <a:off x="7049180" y="6251795"/>
              <a:ext cx="1269458" cy="2857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400">
                  <a:latin typeface="Calibri" pitchFamily="34" charset="0"/>
                </a:rPr>
                <a:t>Control Engineer</a:t>
              </a:r>
            </a:p>
          </p:txBody>
        </p:sp>
      </p:grpSp>
      <p:grpSp>
        <p:nvGrpSpPr>
          <p:cNvPr id="55" name="Group 90"/>
          <p:cNvGrpSpPr>
            <a:grpSpLocks/>
          </p:cNvGrpSpPr>
          <p:nvPr/>
        </p:nvGrpSpPr>
        <p:grpSpPr bwMode="auto">
          <a:xfrm>
            <a:off x="6904053" y="4929206"/>
            <a:ext cx="333375" cy="395288"/>
            <a:chOff x="6286513" y="5929327"/>
            <a:chExt cx="357186" cy="404811"/>
          </a:xfrm>
        </p:grpSpPr>
        <p:pic>
          <p:nvPicPr>
            <p:cNvPr id="56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86513" y="5929327"/>
              <a:ext cx="357186" cy="404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TextBox 89"/>
            <p:cNvSpPr txBox="1">
              <a:spLocks noChangeArrowheads="1"/>
            </p:cNvSpPr>
            <p:nvPr/>
          </p:nvSpPr>
          <p:spPr bwMode="auto">
            <a:xfrm>
              <a:off x="6329013" y="6037481"/>
              <a:ext cx="16501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/>
                <a:t>O</a:t>
              </a:r>
            </a:p>
          </p:txBody>
        </p:sp>
      </p:grpSp>
      <p:sp>
        <p:nvSpPr>
          <p:cNvPr id="58" name="TextBox 27"/>
          <p:cNvSpPr txBox="1">
            <a:spLocks noChangeArrowheads="1"/>
          </p:cNvSpPr>
          <p:nvPr/>
        </p:nvSpPr>
        <p:spPr bwMode="auto">
          <a:xfrm>
            <a:off x="7296166" y="5095894"/>
            <a:ext cx="172878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400" dirty="0">
                <a:latin typeface="Calibri" pitchFamily="34" charset="0"/>
              </a:rPr>
              <a:t>Operators</a:t>
            </a:r>
          </a:p>
        </p:txBody>
      </p:sp>
      <p:grpSp>
        <p:nvGrpSpPr>
          <p:cNvPr id="59" name="Group 101"/>
          <p:cNvGrpSpPr>
            <a:grpSpLocks/>
          </p:cNvGrpSpPr>
          <p:nvPr/>
        </p:nvGrpSpPr>
        <p:grpSpPr bwMode="auto">
          <a:xfrm>
            <a:off x="6929454" y="5738831"/>
            <a:ext cx="357187" cy="404813"/>
            <a:chOff x="4500562" y="5990943"/>
            <a:chExt cx="357190" cy="405106"/>
          </a:xfrm>
        </p:grpSpPr>
        <p:pic>
          <p:nvPicPr>
            <p:cNvPr id="60" name="Picture 11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500562" y="5990943"/>
              <a:ext cx="357190" cy="405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TextBox 60"/>
            <p:cNvSpPr txBox="1"/>
            <p:nvPr/>
          </p:nvSpPr>
          <p:spPr>
            <a:xfrm>
              <a:off x="4616450" y="6106915"/>
              <a:ext cx="74614" cy="2541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b="1" dirty="0"/>
                <a:t>C</a:t>
              </a:r>
            </a:p>
          </p:txBody>
        </p:sp>
      </p:grpSp>
      <p:grpSp>
        <p:nvGrpSpPr>
          <p:cNvPr id="62" name="Group 60"/>
          <p:cNvGrpSpPr>
            <a:grpSpLocks/>
          </p:cNvGrpSpPr>
          <p:nvPr/>
        </p:nvGrpSpPr>
        <p:grpSpPr bwMode="auto">
          <a:xfrm>
            <a:off x="71406" y="1071546"/>
            <a:ext cx="4352925" cy="1500187"/>
            <a:chOff x="142875" y="1500188"/>
            <a:chExt cx="4352925" cy="1500187"/>
          </a:xfrm>
        </p:grpSpPr>
        <p:pic>
          <p:nvPicPr>
            <p:cNvPr id="63" name="Picture 7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902075" y="2357438"/>
              <a:ext cx="5937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" name="Rounded Rectangle 49"/>
            <p:cNvSpPr>
              <a:spLocks noChangeArrowheads="1"/>
            </p:cNvSpPr>
            <p:nvPr/>
          </p:nvSpPr>
          <p:spPr bwMode="auto">
            <a:xfrm>
              <a:off x="142875" y="1500188"/>
              <a:ext cx="3071813" cy="1214437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65" name="Picture 4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14313" y="1571625"/>
              <a:ext cx="430212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Box 10"/>
            <p:cNvSpPr txBox="1">
              <a:spLocks noChangeArrowheads="1"/>
            </p:cNvSpPr>
            <p:nvPr/>
          </p:nvSpPr>
          <p:spPr bwMode="auto">
            <a:xfrm>
              <a:off x="785813" y="1571625"/>
              <a:ext cx="1571625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400" dirty="0">
                  <a:latin typeface="Calibri" pitchFamily="34" charset="0"/>
                </a:rPr>
                <a:t>I/O Channels</a:t>
              </a:r>
            </a:p>
          </p:txBody>
        </p:sp>
        <p:pic>
          <p:nvPicPr>
            <p:cNvPr id="67" name="Picture 4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14313" y="1903413"/>
              <a:ext cx="430212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TextBox 10"/>
            <p:cNvSpPr txBox="1">
              <a:spLocks noChangeArrowheads="1"/>
            </p:cNvSpPr>
            <p:nvPr/>
          </p:nvSpPr>
          <p:spPr bwMode="auto">
            <a:xfrm>
              <a:off x="785813" y="1928813"/>
              <a:ext cx="2714625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400">
                  <a:latin typeface="Calibri" pitchFamily="34" charset="0"/>
                </a:rPr>
                <a:t>Field Objects  </a:t>
              </a:r>
              <a:r>
                <a:rPr lang="en-US" sz="1400" i="1">
                  <a:latin typeface="Calibri" pitchFamily="34" charset="0"/>
                </a:rPr>
                <a:t>(Valves, Heaters, …)</a:t>
              </a:r>
            </a:p>
          </p:txBody>
        </p:sp>
        <p:pic>
          <p:nvPicPr>
            <p:cNvPr id="69" name="Picture 4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14313" y="2286000"/>
              <a:ext cx="430212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" name="TextBox 10"/>
            <p:cNvSpPr txBox="1">
              <a:spLocks noChangeArrowheads="1"/>
            </p:cNvSpPr>
            <p:nvPr/>
          </p:nvSpPr>
          <p:spPr bwMode="auto">
            <a:xfrm>
              <a:off x="785813" y="2214563"/>
              <a:ext cx="3357562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400">
                  <a:latin typeface="Calibri" pitchFamily="34" charset="0"/>
                </a:rPr>
                <a:t>Process Control Objects </a:t>
              </a:r>
              <a:br>
                <a:rPr lang="en-US" sz="1400">
                  <a:latin typeface="Calibri" pitchFamily="34" charset="0"/>
                </a:rPr>
              </a:br>
              <a:r>
                <a:rPr lang="en-US" sz="1400" i="1">
                  <a:latin typeface="Calibri" pitchFamily="34" charset="0"/>
                </a:rPr>
                <a:t>(Compressors, feedbox, …)</a:t>
              </a:r>
            </a:p>
          </p:txBody>
        </p:sp>
        <p:sp>
          <p:nvSpPr>
            <p:cNvPr id="71" name="Line 36"/>
            <p:cNvSpPr>
              <a:spLocks noChangeShapeType="1"/>
            </p:cNvSpPr>
            <p:nvPr/>
          </p:nvSpPr>
          <p:spPr bwMode="auto">
            <a:xfrm flipH="1" flipV="1">
              <a:off x="3252788" y="2090738"/>
              <a:ext cx="604837" cy="409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TextBox 64"/>
            <p:cNvSpPr txBox="1">
              <a:spLocks noChangeArrowheads="1"/>
            </p:cNvSpPr>
            <p:nvPr/>
          </p:nvSpPr>
          <p:spPr bwMode="auto">
            <a:xfrm>
              <a:off x="2928938" y="2724150"/>
              <a:ext cx="10001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b="1"/>
                <a:t>Instances</a:t>
              </a:r>
            </a:p>
          </p:txBody>
        </p:sp>
        <p:grpSp>
          <p:nvGrpSpPr>
            <p:cNvPr id="73" name="Group 118"/>
            <p:cNvGrpSpPr>
              <a:grpSpLocks/>
            </p:cNvGrpSpPr>
            <p:nvPr/>
          </p:nvGrpSpPr>
          <p:grpSpPr bwMode="auto">
            <a:xfrm>
              <a:off x="3429000" y="1714500"/>
              <a:ext cx="357188" cy="404813"/>
              <a:chOff x="4500562" y="5990943"/>
              <a:chExt cx="357190" cy="405106"/>
            </a:xfrm>
          </p:grpSpPr>
          <p:pic>
            <p:nvPicPr>
              <p:cNvPr id="74" name="Picture 11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500562" y="5990943"/>
                <a:ext cx="357190" cy="405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5" name="TextBox 74"/>
              <p:cNvSpPr txBox="1"/>
              <p:nvPr/>
            </p:nvSpPr>
            <p:spPr>
              <a:xfrm>
                <a:off x="4616451" y="6106915"/>
                <a:ext cx="74612" cy="25418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050" b="1" dirty="0"/>
                  <a:t>C</a:t>
                </a:r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6857985" y="2846986"/>
            <a:ext cx="1857359" cy="1107495"/>
            <a:chOff x="6857985" y="2846986"/>
            <a:chExt cx="1857359" cy="1107495"/>
          </a:xfrm>
        </p:grpSpPr>
        <p:grpSp>
          <p:nvGrpSpPr>
            <p:cNvPr id="17" name="Group 74"/>
            <p:cNvGrpSpPr>
              <a:grpSpLocks/>
            </p:cNvGrpSpPr>
            <p:nvPr/>
          </p:nvGrpSpPr>
          <p:grpSpPr bwMode="auto">
            <a:xfrm>
              <a:off x="6857985" y="3167081"/>
              <a:ext cx="1857359" cy="787400"/>
              <a:chOff x="6929454" y="3429000"/>
              <a:chExt cx="1857359" cy="787400"/>
            </a:xfrm>
          </p:grpSpPr>
          <p:sp>
            <p:nvSpPr>
              <p:cNvPr id="18" name="Rounded Rectangle 68"/>
              <p:cNvSpPr>
                <a:spLocks noChangeArrowheads="1"/>
              </p:cNvSpPr>
              <p:nvPr/>
            </p:nvSpPr>
            <p:spPr bwMode="auto">
              <a:xfrm>
                <a:off x="6929454" y="3429000"/>
                <a:ext cx="1643074" cy="785818"/>
              </a:xfrm>
              <a:prstGeom prst="roundRect">
                <a:avLst>
                  <a:gd name="adj" fmla="val 16667"/>
                </a:avLst>
              </a:prstGeom>
              <a:solidFill>
                <a:srgbClr val="E6B9B8"/>
              </a:solidFill>
              <a:ln w="9525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TextBox 27"/>
              <p:cNvSpPr txBox="1">
                <a:spLocks noChangeArrowheads="1"/>
              </p:cNvSpPr>
              <p:nvPr/>
            </p:nvSpPr>
            <p:spPr bwMode="auto">
              <a:xfrm>
                <a:off x="7000875" y="3500438"/>
                <a:ext cx="1785938" cy="715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400" b="1" dirty="0">
                    <a:latin typeface="Calibri" pitchFamily="34" charset="0"/>
                  </a:rPr>
                  <a:t>CMW interface</a:t>
                </a:r>
              </a:p>
              <a:p>
                <a:r>
                  <a:rPr lang="en-US" sz="1400" b="1" dirty="0">
                    <a:latin typeface="Calibri" pitchFamily="34" charset="0"/>
                  </a:rPr>
                  <a:t>Long-Term archiving</a:t>
                </a:r>
              </a:p>
              <a:p>
                <a:r>
                  <a:rPr lang="en-US" sz="1400" b="1" dirty="0">
                    <a:latin typeface="Calibri" pitchFamily="34" charset="0"/>
                  </a:rPr>
                  <a:t>LHC alarm system</a:t>
                </a:r>
              </a:p>
            </p:txBody>
          </p:sp>
        </p:grpSp>
        <p:pic>
          <p:nvPicPr>
            <p:cNvPr id="76" name="Picture 6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746710" y="2846986"/>
              <a:ext cx="325752" cy="285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" name="Picture 48" descr="C:\Documents and Settings\eblanco\Local Settings\Temporary Internet Files\Content.IE5\15IR6GNN\MCj03560250000[1].wmf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143900" y="2857496"/>
              <a:ext cx="247647" cy="242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8" name="Picture 3" descr="C:\Documents and Settings\eblanco\Local Settings\Temporary Internet Files\Content.IE5\15IR6GNN\MCj02380240000[1].wmf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7397844" y="2857496"/>
              <a:ext cx="402832" cy="279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2" name="Group 81"/>
          <p:cNvGrpSpPr/>
          <p:nvPr/>
        </p:nvGrpSpPr>
        <p:grpSpPr>
          <a:xfrm>
            <a:off x="785781" y="2809894"/>
            <a:ext cx="3643313" cy="1808162"/>
            <a:chOff x="785781" y="2809894"/>
            <a:chExt cx="3643313" cy="1808162"/>
          </a:xfrm>
        </p:grpSpPr>
        <p:grpSp>
          <p:nvGrpSpPr>
            <p:cNvPr id="9" name="Group 70"/>
            <p:cNvGrpSpPr>
              <a:grpSpLocks/>
            </p:cNvGrpSpPr>
            <p:nvPr/>
          </p:nvGrpSpPr>
          <p:grpSpPr bwMode="auto">
            <a:xfrm>
              <a:off x="785781" y="2809894"/>
              <a:ext cx="3643313" cy="1808162"/>
              <a:chOff x="857224" y="3071813"/>
              <a:chExt cx="3643339" cy="1807957"/>
            </a:xfrm>
          </p:grpSpPr>
          <p:sp>
            <p:nvSpPr>
              <p:cNvPr id="10" name="Rounded Rectangle 63"/>
              <p:cNvSpPr>
                <a:spLocks noChangeArrowheads="1"/>
              </p:cNvSpPr>
              <p:nvPr/>
            </p:nvSpPr>
            <p:spPr bwMode="auto">
              <a:xfrm>
                <a:off x="857224" y="4308266"/>
                <a:ext cx="1428760" cy="571504"/>
              </a:xfrm>
              <a:prstGeom prst="roundRect">
                <a:avLst>
                  <a:gd name="adj" fmla="val 16667"/>
                </a:avLst>
              </a:prstGeom>
              <a:solidFill>
                <a:srgbClr val="E6B9B8"/>
              </a:solidFill>
              <a:ln w="9525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38"/>
              <p:cNvSpPr>
                <a:spLocks noChangeShapeType="1"/>
              </p:cNvSpPr>
              <p:nvPr/>
            </p:nvSpPr>
            <p:spPr bwMode="auto">
              <a:xfrm flipH="1">
                <a:off x="1857375" y="3071813"/>
                <a:ext cx="2643188" cy="1214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TextBox 27"/>
              <p:cNvSpPr txBox="1">
                <a:spLocks noChangeArrowheads="1"/>
              </p:cNvSpPr>
              <p:nvPr/>
            </p:nvSpPr>
            <p:spPr bwMode="auto">
              <a:xfrm>
                <a:off x="1000125" y="4357688"/>
                <a:ext cx="1214438" cy="5000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400" b="1" dirty="0">
                    <a:latin typeface="Calibri" pitchFamily="34" charset="0"/>
                  </a:rPr>
                  <a:t>PLC and SCADA Instances</a:t>
                </a:r>
              </a:p>
              <a:p>
                <a:endParaRPr lang="en-US" sz="1400" b="1" dirty="0">
                  <a:latin typeface="Calibri" pitchFamily="34" charset="0"/>
                </a:endParaRPr>
              </a:p>
            </p:txBody>
          </p:sp>
        </p:grpSp>
        <p:sp>
          <p:nvSpPr>
            <p:cNvPr id="80" name="TextBox 10"/>
            <p:cNvSpPr txBox="1">
              <a:spLocks noChangeArrowheads="1"/>
            </p:cNvSpPr>
            <p:nvPr/>
          </p:nvSpPr>
          <p:spPr bwMode="auto">
            <a:xfrm>
              <a:off x="2143108" y="3071810"/>
              <a:ext cx="1000132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400" dirty="0" smtClean="0">
                  <a:latin typeface="Calibri" pitchFamily="34" charset="0"/>
                </a:rPr>
                <a:t>Instance </a:t>
              </a:r>
              <a:br>
                <a:rPr lang="en-US" sz="1400" dirty="0" smtClean="0">
                  <a:latin typeface="Calibri" pitchFamily="34" charset="0"/>
                </a:rPr>
              </a:br>
              <a:r>
                <a:rPr lang="en-US" sz="1400" dirty="0" smtClean="0">
                  <a:latin typeface="Calibri" pitchFamily="34" charset="0"/>
                </a:rPr>
                <a:t>Generator</a:t>
              </a:r>
              <a:endParaRPr lang="en-US" sz="1400" dirty="0">
                <a:latin typeface="Calibri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1714469" y="2809894"/>
            <a:ext cx="3143283" cy="2928937"/>
            <a:chOff x="1714469" y="2809894"/>
            <a:chExt cx="3143283" cy="2928937"/>
          </a:xfrm>
        </p:grpSpPr>
        <p:grpSp>
          <p:nvGrpSpPr>
            <p:cNvPr id="28" name="Group 71"/>
            <p:cNvGrpSpPr>
              <a:grpSpLocks/>
            </p:cNvGrpSpPr>
            <p:nvPr/>
          </p:nvGrpSpPr>
          <p:grpSpPr bwMode="auto">
            <a:xfrm>
              <a:off x="1714469" y="2809894"/>
              <a:ext cx="2714625" cy="2928937"/>
              <a:chOff x="1785918" y="3071813"/>
              <a:chExt cx="2714645" cy="2928937"/>
            </a:xfrm>
          </p:grpSpPr>
          <p:sp>
            <p:nvSpPr>
              <p:cNvPr id="29" name="Rounded Rectangle 64"/>
              <p:cNvSpPr>
                <a:spLocks noChangeArrowheads="1"/>
              </p:cNvSpPr>
              <p:nvPr/>
            </p:nvSpPr>
            <p:spPr bwMode="auto">
              <a:xfrm>
                <a:off x="1785918" y="4963565"/>
                <a:ext cx="1785950" cy="928694"/>
              </a:xfrm>
              <a:prstGeom prst="roundRect">
                <a:avLst>
                  <a:gd name="adj" fmla="val 16667"/>
                </a:avLst>
              </a:prstGeom>
              <a:solidFill>
                <a:srgbClr val="E6B9B8"/>
              </a:solidFill>
              <a:ln w="9525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 flipH="1">
                <a:off x="3214688" y="3071813"/>
                <a:ext cx="1285875" cy="17859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TextBox 27"/>
              <p:cNvSpPr txBox="1">
                <a:spLocks noChangeArrowheads="1"/>
              </p:cNvSpPr>
              <p:nvPr/>
            </p:nvSpPr>
            <p:spPr bwMode="auto">
              <a:xfrm>
                <a:off x="1928813" y="5000625"/>
                <a:ext cx="1643062" cy="1000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400" b="1">
                    <a:latin typeface="Calibri" pitchFamily="34" charset="0"/>
                  </a:rPr>
                  <a:t>Precise placeholders where the control engineer must write the process logic</a:t>
                </a:r>
              </a:p>
            </p:txBody>
          </p:sp>
          <p:grpSp>
            <p:nvGrpSpPr>
              <p:cNvPr id="32" name="Group 111"/>
              <p:cNvGrpSpPr>
                <a:grpSpLocks/>
              </p:cNvGrpSpPr>
              <p:nvPr/>
            </p:nvGrpSpPr>
            <p:grpSpPr bwMode="auto">
              <a:xfrm>
                <a:off x="2786052" y="4500570"/>
                <a:ext cx="357188" cy="404813"/>
                <a:chOff x="4500562" y="5990943"/>
                <a:chExt cx="357190" cy="405106"/>
              </a:xfrm>
            </p:grpSpPr>
            <p:pic>
              <p:nvPicPr>
                <p:cNvPr id="33" name="Picture 11"/>
                <p:cNvPicPr>
                  <a:picLocks noChangeAspect="1" noChangeArrowheads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4500562" y="5990943"/>
                  <a:ext cx="357190" cy="4051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4" name="TextBox 33"/>
                <p:cNvSpPr txBox="1"/>
                <p:nvPr/>
              </p:nvSpPr>
              <p:spPr>
                <a:xfrm>
                  <a:off x="4616449" y="6106907"/>
                  <a:ext cx="74614" cy="254184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050" b="1" dirty="0"/>
                    <a:t>C</a:t>
                  </a:r>
                </a:p>
              </p:txBody>
            </p:sp>
          </p:grpSp>
        </p:grpSp>
        <p:sp>
          <p:nvSpPr>
            <p:cNvPr id="81" name="TextBox 10"/>
            <p:cNvSpPr txBox="1">
              <a:spLocks noChangeArrowheads="1"/>
            </p:cNvSpPr>
            <p:nvPr/>
          </p:nvSpPr>
          <p:spPr bwMode="auto">
            <a:xfrm>
              <a:off x="3857620" y="3714752"/>
              <a:ext cx="1000132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400" dirty="0" smtClean="0">
                  <a:latin typeface="Calibri" pitchFamily="34" charset="0"/>
                </a:rPr>
                <a:t>Logic</a:t>
              </a:r>
              <a:br>
                <a:rPr lang="en-US" sz="1400" dirty="0" smtClean="0">
                  <a:latin typeface="Calibri" pitchFamily="34" charset="0"/>
                </a:rPr>
              </a:br>
              <a:r>
                <a:rPr lang="en-US" sz="1400" dirty="0" smtClean="0">
                  <a:latin typeface="Calibri" pitchFamily="34" charset="0"/>
                </a:rPr>
                <a:t>Generator</a:t>
              </a:r>
              <a:endParaRPr lang="en-US" sz="1400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3.6.- Generation and Deployment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168555" y="1285875"/>
            <a:ext cx="3970338" cy="2092325"/>
            <a:chOff x="1256" y="810"/>
            <a:chExt cx="2501" cy="1318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1256" y="810"/>
              <a:ext cx="2501" cy="1318"/>
            </a:xfrm>
            <a:prstGeom prst="rect">
              <a:avLst/>
            </a:prstGeom>
            <a:noFill/>
            <a:ln w="28575">
              <a:solidFill>
                <a:srgbClr val="336699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1400">
                <a:solidFill>
                  <a:srgbClr val="336699"/>
                </a:solidFill>
              </a:endParaRP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1576" y="1744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400" i="1">
                <a:solidFill>
                  <a:srgbClr val="5F5F5F"/>
                </a:solidFill>
                <a:latin typeface="Tahoma" charset="0"/>
              </a:endParaRPr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1584" y="1110"/>
              <a:ext cx="247" cy="90"/>
            </a:xfrm>
            <a:prstGeom prst="flowChartMultidocumen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1392" y="860"/>
              <a:ext cx="61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900" dirty="0">
                  <a:solidFill>
                    <a:srgbClr val="006600"/>
                  </a:solidFill>
                  <a:latin typeface="Tahoma" charset="0"/>
                </a:rPr>
                <a:t>device type </a:t>
              </a:r>
              <a:br>
                <a:rPr lang="en-US" sz="900" dirty="0">
                  <a:solidFill>
                    <a:srgbClr val="006600"/>
                  </a:solidFill>
                  <a:latin typeface="Tahoma" charset="0"/>
                </a:rPr>
              </a:br>
              <a:r>
                <a:rPr lang="en-US" sz="900" dirty="0">
                  <a:solidFill>
                    <a:srgbClr val="006600"/>
                  </a:solidFill>
                  <a:latin typeface="Tahoma" charset="0"/>
                </a:rPr>
                <a:t>templates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2264" y="840"/>
              <a:ext cx="144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400" b="1" i="1">
                  <a:solidFill>
                    <a:srgbClr val="336699"/>
                  </a:solidFill>
                </a:rPr>
                <a:t>Instantiation generation</a:t>
              </a:r>
            </a:p>
          </p:txBody>
        </p:sp>
        <p:cxnSp>
          <p:nvCxnSpPr>
            <p:cNvPr id="13" name="AutoShape 10"/>
            <p:cNvCxnSpPr>
              <a:cxnSpLocks noChangeShapeType="1"/>
              <a:stCxn id="10" idx="3"/>
              <a:endCxn id="14" idx="0"/>
            </p:cNvCxnSpPr>
            <p:nvPr/>
          </p:nvCxnSpPr>
          <p:spPr bwMode="auto">
            <a:xfrm>
              <a:off x="1831" y="1155"/>
              <a:ext cx="434" cy="20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4" name="AutoShape 11"/>
            <p:cNvSpPr>
              <a:spLocks noChangeArrowheads="1"/>
            </p:cNvSpPr>
            <p:nvPr/>
          </p:nvSpPr>
          <p:spPr bwMode="auto">
            <a:xfrm>
              <a:off x="1928" y="1358"/>
              <a:ext cx="673" cy="314"/>
            </a:xfrm>
            <a:prstGeom prst="flowChartAlternate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tx2"/>
                  </a:solidFill>
                  <a:latin typeface="Tahoma" charset="0"/>
                </a:rPr>
                <a:t>Instance </a:t>
              </a:r>
              <a:br>
                <a:rPr lang="en-US" sz="1400">
                  <a:solidFill>
                    <a:schemeClr val="tx2"/>
                  </a:solidFill>
                  <a:latin typeface="Tahoma" charset="0"/>
                </a:rPr>
              </a:br>
              <a:r>
                <a:rPr lang="en-US" sz="1400">
                  <a:solidFill>
                    <a:schemeClr val="tx2"/>
                  </a:solidFill>
                  <a:latin typeface="Tahoma" charset="0"/>
                </a:rPr>
                <a:t>Generator</a:t>
              </a:r>
            </a:p>
          </p:txBody>
        </p:sp>
        <p:sp>
          <p:nvSpPr>
            <p:cNvPr id="15" name="AutoShape 12"/>
            <p:cNvSpPr>
              <a:spLocks noChangeArrowheads="1"/>
            </p:cNvSpPr>
            <p:nvPr/>
          </p:nvSpPr>
          <p:spPr bwMode="auto">
            <a:xfrm>
              <a:off x="2736" y="1578"/>
              <a:ext cx="516" cy="246"/>
            </a:xfrm>
            <a:prstGeom prst="flowChartMultidocumen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2720" y="1602"/>
              <a:ext cx="63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900" dirty="0">
                  <a:latin typeface="Tahoma" charset="0"/>
                </a:rPr>
                <a:t>PLC device instance</a:t>
              </a:r>
            </a:p>
          </p:txBody>
        </p:sp>
        <p:cxnSp>
          <p:nvCxnSpPr>
            <p:cNvPr id="17" name="AutoShape 14"/>
            <p:cNvCxnSpPr>
              <a:cxnSpLocks noChangeShapeType="1"/>
              <a:stCxn id="14" idx="3"/>
              <a:endCxn id="15" idx="1"/>
            </p:cNvCxnSpPr>
            <p:nvPr/>
          </p:nvCxnSpPr>
          <p:spPr bwMode="auto">
            <a:xfrm>
              <a:off x="2601" y="1515"/>
              <a:ext cx="135" cy="18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8" name="AutoShape 15"/>
            <p:cNvSpPr>
              <a:spLocks noChangeArrowheads="1"/>
            </p:cNvSpPr>
            <p:nvPr/>
          </p:nvSpPr>
          <p:spPr bwMode="auto">
            <a:xfrm>
              <a:off x="2784" y="1010"/>
              <a:ext cx="524" cy="478"/>
            </a:xfrm>
            <a:prstGeom prst="flowChartMultidocumen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2712" y="1106"/>
              <a:ext cx="647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900">
                  <a:latin typeface="Tahoma" charset="0"/>
                </a:rPr>
                <a:t>Supervision</a:t>
              </a:r>
              <a:r>
                <a:rPr lang="en-US" sz="800">
                  <a:latin typeface="Tahoma" charset="0"/>
                </a:rPr>
                <a:t> </a:t>
              </a:r>
              <a:r>
                <a:rPr lang="en-US" sz="900">
                  <a:latin typeface="Tahoma" charset="0"/>
                </a:rPr>
                <a:t>device </a:t>
              </a:r>
            </a:p>
            <a:p>
              <a:pPr algn="ctr"/>
              <a:r>
                <a:rPr lang="en-US" sz="900">
                  <a:latin typeface="Tahoma" charset="0"/>
                </a:rPr>
                <a:t>instance</a:t>
              </a:r>
            </a:p>
          </p:txBody>
        </p:sp>
        <p:cxnSp>
          <p:nvCxnSpPr>
            <p:cNvPr id="20" name="AutoShape 17"/>
            <p:cNvCxnSpPr>
              <a:cxnSpLocks noChangeShapeType="1"/>
              <a:stCxn id="14" idx="3"/>
              <a:endCxn id="18" idx="1"/>
            </p:cNvCxnSpPr>
            <p:nvPr/>
          </p:nvCxnSpPr>
          <p:spPr bwMode="auto">
            <a:xfrm flipV="1">
              <a:off x="2601" y="1249"/>
              <a:ext cx="183" cy="26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6346855" y="3603625"/>
            <a:ext cx="2336800" cy="1984375"/>
          </a:xfrm>
          <a:prstGeom prst="rect">
            <a:avLst/>
          </a:prstGeom>
          <a:solidFill>
            <a:srgbClr val="0070C0"/>
          </a:solidFill>
          <a:ln w="19050">
            <a:solidFill>
              <a:srgbClr val="336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6858016" y="5214950"/>
            <a:ext cx="15001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800" b="1" dirty="0">
                <a:solidFill>
                  <a:schemeClr val="bg1">
                    <a:lumMod val="95000"/>
                  </a:schemeClr>
                </a:solidFill>
              </a:rPr>
              <a:t>PLC</a:t>
            </a:r>
            <a:r>
              <a:rPr lang="en-US" sz="1800" b="1" i="1" dirty="0">
                <a:solidFill>
                  <a:srgbClr val="336699"/>
                </a:solidFill>
              </a:rPr>
              <a:t> </a:t>
            </a:r>
            <a:br>
              <a:rPr lang="en-US" sz="1800" b="1" i="1" dirty="0">
                <a:solidFill>
                  <a:srgbClr val="336699"/>
                </a:solidFill>
              </a:rPr>
            </a:br>
            <a:endParaRPr lang="en-US" sz="1800" b="1" i="1" dirty="0">
              <a:solidFill>
                <a:srgbClr val="336699"/>
              </a:solidFill>
            </a:endParaRP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6346855" y="1003300"/>
            <a:ext cx="2273300" cy="1663700"/>
          </a:xfrm>
          <a:prstGeom prst="rect">
            <a:avLst/>
          </a:prstGeom>
          <a:solidFill>
            <a:schemeClr val="bg2">
              <a:lumMod val="25000"/>
            </a:schemeClr>
          </a:solidFill>
          <a:ln w="19050">
            <a:solidFill>
              <a:srgbClr val="3366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1400">
              <a:solidFill>
                <a:srgbClr val="336699"/>
              </a:solidFill>
            </a:endParaRP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6575455" y="1708150"/>
            <a:ext cx="1673225" cy="2857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 b="1" dirty="0" smtClean="0">
                <a:solidFill>
                  <a:schemeClr val="bg2"/>
                </a:solidFill>
              </a:rPr>
              <a:t>PVSS UNICORE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6613555" y="4718050"/>
            <a:ext cx="1787525" cy="4762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b="1" dirty="0" smtClean="0">
                <a:solidFill>
                  <a:schemeClr val="bg2"/>
                </a:solidFill>
              </a:rPr>
              <a:t>UNICOS CPC </a:t>
            </a:r>
            <a:r>
              <a:rPr lang="en-US" b="1" dirty="0">
                <a:solidFill>
                  <a:schemeClr val="bg2"/>
                </a:solidFill>
              </a:rPr>
              <a:t>baseline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6778655" y="968375"/>
            <a:ext cx="14573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400" b="1" dirty="0" smtClean="0">
                <a:solidFill>
                  <a:schemeClr val="bg1">
                    <a:lumMod val="95000"/>
                  </a:schemeClr>
                </a:solidFill>
              </a:rPr>
              <a:t>SCADA</a:t>
            </a:r>
            <a:r>
              <a:rPr lang="en-US" sz="1400" b="1" i="1" dirty="0">
                <a:solidFill>
                  <a:srgbClr val="336699"/>
                </a:solidFill>
              </a:rPr>
              <a:t/>
            </a:r>
            <a:br>
              <a:rPr lang="en-US" sz="1400" b="1" i="1" dirty="0">
                <a:solidFill>
                  <a:srgbClr val="336699"/>
                </a:solidFill>
              </a:rPr>
            </a:br>
            <a:endParaRPr lang="en-US" sz="1400" b="1" i="1" dirty="0">
              <a:solidFill>
                <a:srgbClr val="336699"/>
              </a:solidFill>
            </a:endParaRPr>
          </a:p>
        </p:txBody>
      </p:sp>
      <p:grpSp>
        <p:nvGrpSpPr>
          <p:cNvPr id="29" name="Group 27"/>
          <p:cNvGrpSpPr>
            <a:grpSpLocks/>
          </p:cNvGrpSpPr>
          <p:nvPr/>
        </p:nvGrpSpPr>
        <p:grpSpPr bwMode="auto">
          <a:xfrm>
            <a:off x="174655" y="1285860"/>
            <a:ext cx="1930400" cy="2016140"/>
            <a:chOff x="0" y="1088"/>
            <a:chExt cx="1216" cy="992"/>
          </a:xfrm>
        </p:grpSpPr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128" y="1088"/>
              <a:ext cx="1016" cy="9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6699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1800">
                <a:solidFill>
                  <a:srgbClr val="336699"/>
                </a:solidFill>
                <a:latin typeface="Times New Roman" pitchFamily="18" charset="0"/>
              </a:endParaRPr>
            </a:p>
          </p:txBody>
        </p:sp>
        <p:grpSp>
          <p:nvGrpSpPr>
            <p:cNvPr id="31" name="Group 29"/>
            <p:cNvGrpSpPr>
              <a:grpSpLocks/>
            </p:cNvGrpSpPr>
            <p:nvPr/>
          </p:nvGrpSpPr>
          <p:grpSpPr bwMode="auto">
            <a:xfrm>
              <a:off x="250" y="1264"/>
              <a:ext cx="757" cy="374"/>
              <a:chOff x="277" y="-480"/>
              <a:chExt cx="2016" cy="1245"/>
            </a:xfrm>
          </p:grpSpPr>
          <p:graphicFrame>
            <p:nvGraphicFramePr>
              <p:cNvPr id="34" name="Object 31"/>
              <p:cNvGraphicFramePr>
                <a:graphicFrameLocks noChangeAspect="1"/>
              </p:cNvGraphicFramePr>
              <p:nvPr/>
            </p:nvGraphicFramePr>
            <p:xfrm>
              <a:off x="277" y="-480"/>
              <a:ext cx="2016" cy="1109"/>
            </p:xfrm>
            <a:graphic>
              <a:graphicData uri="http://schemas.openxmlformats.org/presentationml/2006/ole">
                <p:oleObj spid="_x0000_s48131" name="Photo Editor Photo" r:id="rId4" imgW="8466667" imgH="4657143" progId="">
                  <p:embed/>
                </p:oleObj>
              </a:graphicData>
            </a:graphic>
          </p:graphicFrame>
          <p:graphicFrame>
            <p:nvGraphicFramePr>
              <p:cNvPr id="35" name="Object 32"/>
              <p:cNvGraphicFramePr>
                <a:graphicFrameLocks noChangeAspect="1"/>
              </p:cNvGraphicFramePr>
              <p:nvPr/>
            </p:nvGraphicFramePr>
            <p:xfrm>
              <a:off x="277" y="-343"/>
              <a:ext cx="2016" cy="1108"/>
            </p:xfrm>
            <a:graphic>
              <a:graphicData uri="http://schemas.openxmlformats.org/presentationml/2006/ole">
                <p:oleObj spid="_x0000_s48132" name="Photo Editor Photo" r:id="rId5" imgW="8466667" imgH="4657143" progId="">
                  <p:embed/>
                </p:oleObj>
              </a:graphicData>
            </a:graphic>
          </p:graphicFrame>
        </p:grpSp>
        <p:sp>
          <p:nvSpPr>
            <p:cNvPr id="32" name="Text Box 33"/>
            <p:cNvSpPr txBox="1">
              <a:spLocks noChangeArrowheads="1"/>
            </p:cNvSpPr>
            <p:nvPr/>
          </p:nvSpPr>
          <p:spPr bwMode="auto">
            <a:xfrm>
              <a:off x="0" y="1144"/>
              <a:ext cx="1216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rgbClr val="336699"/>
                  </a:solidFill>
                  <a:latin typeface="Times New Roman" pitchFamily="18" charset="0"/>
                </a:rPr>
                <a:t>Devices Specification</a:t>
              </a:r>
            </a:p>
          </p:txBody>
        </p:sp>
      </p:grpSp>
      <p:grpSp>
        <p:nvGrpSpPr>
          <p:cNvPr id="36" name="Group 34"/>
          <p:cNvGrpSpPr>
            <a:grpSpLocks/>
          </p:cNvGrpSpPr>
          <p:nvPr/>
        </p:nvGrpSpPr>
        <p:grpSpPr bwMode="auto">
          <a:xfrm>
            <a:off x="5408643" y="1982788"/>
            <a:ext cx="2992438" cy="2246312"/>
            <a:chOff x="3297" y="1249"/>
            <a:chExt cx="1885" cy="1415"/>
          </a:xfrm>
        </p:grpSpPr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4432" y="1262"/>
              <a:ext cx="655" cy="362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>
                  <a:solidFill>
                    <a:schemeClr val="bg2"/>
                  </a:solidFill>
                </a:rPr>
                <a:t>Device </a:t>
              </a:r>
              <a:br>
                <a:rPr lang="en-US" sz="1400">
                  <a:solidFill>
                    <a:schemeClr val="bg2"/>
                  </a:solidFill>
                </a:rPr>
              </a:br>
              <a:r>
                <a:rPr lang="en-US" sz="1400">
                  <a:solidFill>
                    <a:schemeClr val="bg2"/>
                  </a:solidFill>
                </a:rPr>
                <a:t> instantiation</a:t>
              </a: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4056" y="2382"/>
              <a:ext cx="1126" cy="282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 dirty="0">
                  <a:solidFill>
                    <a:schemeClr val="bg2"/>
                  </a:solidFill>
                </a:rPr>
                <a:t>Device </a:t>
              </a:r>
              <a:br>
                <a:rPr lang="en-US" sz="1400" dirty="0">
                  <a:solidFill>
                    <a:schemeClr val="bg2"/>
                  </a:solidFill>
                </a:rPr>
              </a:br>
              <a:r>
                <a:rPr lang="en-US" sz="1400" dirty="0">
                  <a:solidFill>
                    <a:schemeClr val="bg2"/>
                  </a:solidFill>
                </a:rPr>
                <a:t> instantiation</a:t>
              </a: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3944" y="1322"/>
              <a:ext cx="374" cy="222"/>
            </a:xfrm>
            <a:prstGeom prst="flowChartAlternate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>
                  <a:solidFill>
                    <a:schemeClr val="tx2"/>
                  </a:solidFill>
                  <a:latin typeface="Tahoma" charset="0"/>
                </a:rPr>
                <a:t>Scripts</a:t>
              </a:r>
            </a:p>
          </p:txBody>
        </p:sp>
        <p:cxnSp>
          <p:nvCxnSpPr>
            <p:cNvPr id="40" name="AutoShape 38"/>
            <p:cNvCxnSpPr>
              <a:cxnSpLocks noChangeShapeType="1"/>
              <a:stCxn id="37" idx="1"/>
              <a:endCxn id="39" idx="3"/>
            </p:cNvCxnSpPr>
            <p:nvPr/>
          </p:nvCxnSpPr>
          <p:spPr bwMode="auto">
            <a:xfrm rot="10800000">
              <a:off x="4318" y="1433"/>
              <a:ext cx="114" cy="10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bg1"/>
              </a:solidFill>
              <a:miter lim="800000"/>
              <a:headEnd type="triangle" w="med" len="med"/>
              <a:tailEnd/>
            </a:ln>
          </p:spPr>
        </p:cxnSp>
        <p:grpSp>
          <p:nvGrpSpPr>
            <p:cNvPr id="41" name="Group 39"/>
            <p:cNvGrpSpPr>
              <a:grpSpLocks/>
            </p:cNvGrpSpPr>
            <p:nvPr/>
          </p:nvGrpSpPr>
          <p:grpSpPr bwMode="auto">
            <a:xfrm>
              <a:off x="3297" y="1249"/>
              <a:ext cx="759" cy="1274"/>
              <a:chOff x="3297" y="1249"/>
              <a:chExt cx="759" cy="1274"/>
            </a:xfrm>
          </p:grpSpPr>
          <p:cxnSp>
            <p:nvCxnSpPr>
              <p:cNvPr id="42" name="AutoShape 40"/>
              <p:cNvCxnSpPr>
                <a:cxnSpLocks noChangeShapeType="1"/>
                <a:stCxn id="38" idx="1"/>
                <a:endCxn id="15" idx="3"/>
              </p:cNvCxnSpPr>
              <p:nvPr/>
            </p:nvCxnSpPr>
            <p:spPr bwMode="auto">
              <a:xfrm rot="10800000">
                <a:off x="3297" y="1701"/>
                <a:ext cx="759" cy="822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 type="triangle" w="med" len="med"/>
                <a:tailEnd/>
              </a:ln>
            </p:spPr>
          </p:cxnSp>
          <p:cxnSp>
            <p:nvCxnSpPr>
              <p:cNvPr id="43" name="AutoShape 41"/>
              <p:cNvCxnSpPr>
                <a:cxnSpLocks noChangeShapeType="1"/>
                <a:stCxn id="39" idx="1"/>
                <a:endCxn id="18" idx="3"/>
              </p:cNvCxnSpPr>
              <p:nvPr/>
            </p:nvCxnSpPr>
            <p:spPr bwMode="auto">
              <a:xfrm rot="10800000">
                <a:off x="3353" y="1249"/>
                <a:ext cx="591" cy="184"/>
              </a:xfrm>
              <a:prstGeom prst="bent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/>
              </a:ln>
            </p:spPr>
          </p:cxnSp>
        </p:grpSp>
      </p:grpSp>
      <p:grpSp>
        <p:nvGrpSpPr>
          <p:cNvPr id="44" name="Group 42"/>
          <p:cNvGrpSpPr>
            <a:grpSpLocks/>
          </p:cNvGrpSpPr>
          <p:nvPr/>
        </p:nvGrpSpPr>
        <p:grpSpPr bwMode="auto">
          <a:xfrm>
            <a:off x="5365780" y="4235450"/>
            <a:ext cx="3035300" cy="476250"/>
            <a:chOff x="3270" y="2668"/>
            <a:chExt cx="1912" cy="300"/>
          </a:xfrm>
        </p:grpSpPr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4056" y="2668"/>
              <a:ext cx="1126" cy="3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>
                  <a:solidFill>
                    <a:schemeClr val="bg2"/>
                  </a:solidFill>
                </a:rPr>
                <a:t>Logic skeleton</a:t>
              </a:r>
            </a:p>
          </p:txBody>
        </p:sp>
        <p:cxnSp>
          <p:nvCxnSpPr>
            <p:cNvPr id="46" name="AutoShape 44"/>
            <p:cNvCxnSpPr>
              <a:cxnSpLocks noChangeShapeType="1"/>
              <a:stCxn id="45" idx="1"/>
              <a:endCxn id="55" idx="3"/>
            </p:cNvCxnSpPr>
            <p:nvPr/>
          </p:nvCxnSpPr>
          <p:spPr bwMode="auto">
            <a:xfrm rot="10800000">
              <a:off x="3270" y="2753"/>
              <a:ext cx="786" cy="65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 type="triangle" w="med" len="med"/>
              <a:tailEnd/>
            </a:ln>
          </p:spPr>
        </p:cxnSp>
      </p:grpSp>
      <p:cxnSp>
        <p:nvCxnSpPr>
          <p:cNvPr id="47" name="AutoShape 45"/>
          <p:cNvCxnSpPr>
            <a:cxnSpLocks noChangeShapeType="1"/>
            <a:stCxn id="14" idx="1"/>
          </p:cNvCxnSpPr>
          <p:nvPr/>
        </p:nvCxnSpPr>
        <p:spPr bwMode="auto">
          <a:xfrm rot="10800000" flipV="1">
            <a:off x="1808193" y="2405063"/>
            <a:ext cx="1427162" cy="233362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 type="triangle" w="med" len="med"/>
            <a:tailEnd/>
          </a:ln>
        </p:spPr>
      </p:cxnSp>
      <p:grpSp>
        <p:nvGrpSpPr>
          <p:cNvPr id="48" name="Group 46"/>
          <p:cNvGrpSpPr>
            <a:grpSpLocks/>
          </p:cNvGrpSpPr>
          <p:nvPr/>
        </p:nvGrpSpPr>
        <p:grpSpPr bwMode="auto">
          <a:xfrm>
            <a:off x="2155855" y="3546475"/>
            <a:ext cx="3995738" cy="1927225"/>
            <a:chOff x="1248" y="2234"/>
            <a:chExt cx="2485" cy="1214"/>
          </a:xfrm>
        </p:grpSpPr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1248" y="2234"/>
              <a:ext cx="2485" cy="1214"/>
            </a:xfrm>
            <a:prstGeom prst="rect">
              <a:avLst/>
            </a:prstGeom>
            <a:noFill/>
            <a:ln w="28575">
              <a:solidFill>
                <a:srgbClr val="336699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Text Box 48"/>
            <p:cNvSpPr txBox="1">
              <a:spLocks noChangeArrowheads="1"/>
            </p:cNvSpPr>
            <p:nvPr/>
          </p:nvSpPr>
          <p:spPr bwMode="auto">
            <a:xfrm>
              <a:off x="2760" y="2642"/>
              <a:ext cx="424" cy="23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900">
                  <a:solidFill>
                    <a:schemeClr val="bg2"/>
                  </a:solidFill>
                  <a:latin typeface="Tahoma" charset="0"/>
                </a:rPr>
                <a:t>Logic Files</a:t>
              </a:r>
            </a:p>
          </p:txBody>
        </p:sp>
        <p:sp>
          <p:nvSpPr>
            <p:cNvPr id="51" name="Text Box 49"/>
            <p:cNvSpPr txBox="1">
              <a:spLocks noChangeArrowheads="1"/>
            </p:cNvSpPr>
            <p:nvPr/>
          </p:nvSpPr>
          <p:spPr bwMode="auto">
            <a:xfrm>
              <a:off x="1480" y="2936"/>
              <a:ext cx="49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900" dirty="0">
                  <a:solidFill>
                    <a:srgbClr val="006600"/>
                  </a:solidFill>
                  <a:latin typeface="Tahoma" charset="0"/>
                </a:rPr>
                <a:t>Logic templates</a:t>
              </a:r>
            </a:p>
          </p:txBody>
        </p:sp>
        <p:sp>
          <p:nvSpPr>
            <p:cNvPr id="53" name="AutoShape 51"/>
            <p:cNvSpPr>
              <a:spLocks noChangeArrowheads="1"/>
            </p:cNvSpPr>
            <p:nvPr/>
          </p:nvSpPr>
          <p:spPr bwMode="auto">
            <a:xfrm>
              <a:off x="1536" y="3162"/>
              <a:ext cx="282" cy="150"/>
            </a:xfrm>
            <a:prstGeom prst="flowChartMulti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54" name="AutoShape 52"/>
            <p:cNvCxnSpPr>
              <a:cxnSpLocks noChangeShapeType="1"/>
              <a:stCxn id="59" idx="2"/>
              <a:endCxn id="53" idx="3"/>
            </p:cNvCxnSpPr>
            <p:nvPr/>
          </p:nvCxnSpPr>
          <p:spPr bwMode="auto">
            <a:xfrm rot="5400000">
              <a:off x="1730" y="2968"/>
              <a:ext cx="357" cy="18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/>
            </a:ln>
          </p:spPr>
        </p:cxnSp>
        <p:sp>
          <p:nvSpPr>
            <p:cNvPr id="55" name="AutoShape 53"/>
            <p:cNvSpPr>
              <a:spLocks noChangeArrowheads="1"/>
            </p:cNvSpPr>
            <p:nvPr/>
          </p:nvSpPr>
          <p:spPr bwMode="auto">
            <a:xfrm>
              <a:off x="2656" y="2594"/>
              <a:ext cx="588" cy="318"/>
            </a:xfrm>
            <a:prstGeom prst="flowChartMulti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Text Box 54"/>
            <p:cNvSpPr txBox="1">
              <a:spLocks noChangeArrowheads="1"/>
            </p:cNvSpPr>
            <p:nvPr/>
          </p:nvSpPr>
          <p:spPr bwMode="auto">
            <a:xfrm>
              <a:off x="2128" y="2248"/>
              <a:ext cx="15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400" b="1" i="1">
                  <a:solidFill>
                    <a:srgbClr val="336699"/>
                  </a:solidFill>
                </a:rPr>
                <a:t>Basic Logic generation</a:t>
              </a:r>
            </a:p>
          </p:txBody>
        </p:sp>
        <p:cxnSp>
          <p:nvCxnSpPr>
            <p:cNvPr id="57" name="AutoShape 55"/>
            <p:cNvCxnSpPr>
              <a:cxnSpLocks noChangeShapeType="1"/>
              <a:stCxn id="59" idx="3"/>
              <a:endCxn id="55" idx="1"/>
            </p:cNvCxnSpPr>
            <p:nvPr/>
          </p:nvCxnSpPr>
          <p:spPr bwMode="auto">
            <a:xfrm>
              <a:off x="2272" y="2753"/>
              <a:ext cx="38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59" name="AutoShape 57"/>
            <p:cNvSpPr>
              <a:spLocks noChangeArrowheads="1"/>
            </p:cNvSpPr>
            <p:nvPr/>
          </p:nvSpPr>
          <p:spPr bwMode="auto">
            <a:xfrm>
              <a:off x="1728" y="2626"/>
              <a:ext cx="544" cy="254"/>
            </a:xfrm>
            <a:prstGeom prst="flowChartAlternate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tx2"/>
                  </a:solidFill>
                  <a:latin typeface="Tahoma" charset="0"/>
                </a:rPr>
                <a:t>Logic </a:t>
              </a:r>
              <a:br>
                <a:rPr lang="en-US" sz="900" dirty="0">
                  <a:solidFill>
                    <a:schemeClr val="tx2"/>
                  </a:solidFill>
                  <a:latin typeface="Tahoma" charset="0"/>
                </a:rPr>
              </a:br>
              <a:r>
                <a:rPr lang="en-US" sz="900" dirty="0">
                  <a:solidFill>
                    <a:schemeClr val="tx2"/>
                  </a:solidFill>
                  <a:latin typeface="Tahoma" charset="0"/>
                </a:rPr>
                <a:t>Generator</a:t>
              </a:r>
            </a:p>
          </p:txBody>
        </p:sp>
        <p:sp>
          <p:nvSpPr>
            <p:cNvPr id="60" name="Text Box 58"/>
            <p:cNvSpPr txBox="1">
              <a:spLocks noChangeArrowheads="1"/>
            </p:cNvSpPr>
            <p:nvPr/>
          </p:nvSpPr>
          <p:spPr bwMode="auto">
            <a:xfrm>
              <a:off x="2032" y="2936"/>
              <a:ext cx="11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400" i="1">
                <a:solidFill>
                  <a:srgbClr val="5F5F5F"/>
                </a:solidFill>
                <a:latin typeface="Tahoma" charset="0"/>
              </a:endParaRPr>
            </a:p>
          </p:txBody>
        </p:sp>
      </p:grpSp>
      <p:grpSp>
        <p:nvGrpSpPr>
          <p:cNvPr id="62" name="Group 60"/>
          <p:cNvGrpSpPr>
            <a:grpSpLocks/>
          </p:cNvGrpSpPr>
          <p:nvPr/>
        </p:nvGrpSpPr>
        <p:grpSpPr bwMode="auto">
          <a:xfrm>
            <a:off x="174655" y="4643438"/>
            <a:ext cx="2346325" cy="814387"/>
            <a:chOff x="0" y="2925"/>
            <a:chExt cx="1478" cy="513"/>
          </a:xfrm>
        </p:grpSpPr>
        <p:grpSp>
          <p:nvGrpSpPr>
            <p:cNvPr id="63" name="Group 61"/>
            <p:cNvGrpSpPr>
              <a:grpSpLocks/>
            </p:cNvGrpSpPr>
            <p:nvPr/>
          </p:nvGrpSpPr>
          <p:grpSpPr bwMode="auto">
            <a:xfrm>
              <a:off x="0" y="2925"/>
              <a:ext cx="654" cy="498"/>
              <a:chOff x="3180" y="3003"/>
              <a:chExt cx="1488" cy="906"/>
            </a:xfrm>
          </p:grpSpPr>
          <p:pic>
            <p:nvPicPr>
              <p:cNvPr id="69" name="Picture 6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180" y="3003"/>
                <a:ext cx="1488" cy="9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0" name="Rectangle 63"/>
              <p:cNvSpPr>
                <a:spLocks noChangeArrowheads="1"/>
              </p:cNvSpPr>
              <p:nvPr/>
            </p:nvSpPr>
            <p:spPr bwMode="auto">
              <a:xfrm>
                <a:off x="3408" y="3120"/>
                <a:ext cx="1014" cy="108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alpha val="54999"/>
                    </a:srgbClr>
                  </a:gs>
                  <a:gs pos="100000">
                    <a:srgbClr val="FF0F0F">
                      <a:alpha val="5600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Rectangle 64"/>
              <p:cNvSpPr>
                <a:spLocks noChangeArrowheads="1"/>
              </p:cNvSpPr>
              <p:nvPr/>
            </p:nvSpPr>
            <p:spPr bwMode="auto">
              <a:xfrm>
                <a:off x="3408" y="3232"/>
                <a:ext cx="1014" cy="108"/>
              </a:xfrm>
              <a:prstGeom prst="rect">
                <a:avLst/>
              </a:prstGeom>
              <a:solidFill>
                <a:srgbClr val="66FF66">
                  <a:alpha val="549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Rectangle 65"/>
              <p:cNvSpPr>
                <a:spLocks noChangeArrowheads="1"/>
              </p:cNvSpPr>
              <p:nvPr/>
            </p:nvSpPr>
            <p:spPr bwMode="auto">
              <a:xfrm>
                <a:off x="3408" y="3338"/>
                <a:ext cx="1014" cy="108"/>
              </a:xfrm>
              <a:prstGeom prst="rect">
                <a:avLst/>
              </a:prstGeom>
              <a:solidFill>
                <a:srgbClr val="CCCCE6">
                  <a:alpha val="549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Rectangle 66"/>
              <p:cNvSpPr>
                <a:spLocks noChangeArrowheads="1"/>
              </p:cNvSpPr>
              <p:nvPr/>
            </p:nvSpPr>
            <p:spPr bwMode="auto">
              <a:xfrm>
                <a:off x="3408" y="3446"/>
                <a:ext cx="1014" cy="108"/>
              </a:xfrm>
              <a:prstGeom prst="rect">
                <a:avLst/>
              </a:prstGeom>
              <a:solidFill>
                <a:srgbClr val="FFFF00">
                  <a:alpha val="549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Rectangle 67"/>
              <p:cNvSpPr>
                <a:spLocks noChangeArrowheads="1"/>
              </p:cNvSpPr>
              <p:nvPr/>
            </p:nvSpPr>
            <p:spPr bwMode="auto">
              <a:xfrm>
                <a:off x="3408" y="3552"/>
                <a:ext cx="1014" cy="108"/>
              </a:xfrm>
              <a:prstGeom prst="rect">
                <a:avLst/>
              </a:prstGeom>
              <a:solidFill>
                <a:srgbClr val="FFFF99">
                  <a:alpha val="549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Rectangle 68"/>
              <p:cNvSpPr>
                <a:spLocks noChangeArrowheads="1"/>
              </p:cNvSpPr>
              <p:nvPr/>
            </p:nvSpPr>
            <p:spPr bwMode="auto">
              <a:xfrm>
                <a:off x="3408" y="3664"/>
                <a:ext cx="1014" cy="108"/>
              </a:xfrm>
              <a:prstGeom prst="rect">
                <a:avLst/>
              </a:prstGeom>
              <a:solidFill>
                <a:srgbClr val="FFFF99">
                  <a:alpha val="549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Rectangle 69"/>
              <p:cNvSpPr>
                <a:spLocks noChangeArrowheads="1"/>
              </p:cNvSpPr>
              <p:nvPr/>
            </p:nvSpPr>
            <p:spPr bwMode="auto">
              <a:xfrm>
                <a:off x="3408" y="3772"/>
                <a:ext cx="1014" cy="108"/>
              </a:xfrm>
              <a:prstGeom prst="rect">
                <a:avLst/>
              </a:prstGeom>
              <a:solidFill>
                <a:srgbClr val="FFFF99">
                  <a:alpha val="549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" name="Group 70"/>
            <p:cNvGrpSpPr>
              <a:grpSpLocks/>
            </p:cNvGrpSpPr>
            <p:nvPr/>
          </p:nvGrpSpPr>
          <p:grpSpPr bwMode="auto">
            <a:xfrm>
              <a:off x="614" y="3028"/>
              <a:ext cx="864" cy="410"/>
              <a:chOff x="74" y="2866"/>
              <a:chExt cx="1416" cy="716"/>
            </a:xfrm>
          </p:grpSpPr>
          <p:grpSp>
            <p:nvGrpSpPr>
              <p:cNvPr id="65" name="Group 71"/>
              <p:cNvGrpSpPr>
                <a:grpSpLocks/>
              </p:cNvGrpSpPr>
              <p:nvPr/>
            </p:nvGrpSpPr>
            <p:grpSpPr bwMode="auto">
              <a:xfrm>
                <a:off x="74" y="2866"/>
                <a:ext cx="1416" cy="716"/>
                <a:chOff x="632" y="2986"/>
                <a:chExt cx="840" cy="494"/>
              </a:xfrm>
            </p:grpSpPr>
            <p:sp>
              <p:nvSpPr>
                <p:cNvPr id="67" name="AutoShape 72"/>
                <p:cNvSpPr>
                  <a:spLocks noChangeArrowheads="1"/>
                </p:cNvSpPr>
                <p:nvPr/>
              </p:nvSpPr>
              <p:spPr bwMode="auto">
                <a:xfrm>
                  <a:off x="632" y="2986"/>
                  <a:ext cx="840" cy="494"/>
                </a:xfrm>
                <a:prstGeom prst="rightArrow">
                  <a:avLst>
                    <a:gd name="adj1" fmla="val 50000"/>
                    <a:gd name="adj2" fmla="val 42510"/>
                  </a:avLst>
                </a:prstGeom>
                <a:solidFill>
                  <a:schemeClr val="accent1"/>
                </a:solidFill>
                <a:ln w="101600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68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720" y="3074"/>
                  <a:ext cx="72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1" hangingPunct="1"/>
                  <a:endParaRPr lang="en-US" sz="1400" b="1" i="1">
                    <a:solidFill>
                      <a:srgbClr val="336699"/>
                    </a:solidFill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66" name="Text Box 74"/>
              <p:cNvSpPr txBox="1">
                <a:spLocks noChangeArrowheads="1"/>
              </p:cNvSpPr>
              <p:nvPr/>
            </p:nvSpPr>
            <p:spPr bwMode="auto">
              <a:xfrm>
                <a:off x="90" y="3021"/>
                <a:ext cx="1017" cy="5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/>
                  <a:t>Placeholder</a:t>
                </a:r>
              </a:p>
              <a:p>
                <a:pPr algn="ctr"/>
                <a:r>
                  <a:rPr lang="en-US" dirty="0"/>
                  <a:t>Skeletons</a:t>
                </a:r>
              </a:p>
            </p:txBody>
          </p:sp>
        </p:grpSp>
      </p:grpSp>
      <p:pic>
        <p:nvPicPr>
          <p:cNvPr id="7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2571744"/>
            <a:ext cx="694377" cy="60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Text Box 13"/>
          <p:cNvSpPr txBox="1">
            <a:spLocks noChangeArrowheads="1"/>
          </p:cNvSpPr>
          <p:nvPr/>
        </p:nvSpPr>
        <p:spPr bwMode="auto">
          <a:xfrm>
            <a:off x="4429124" y="4214818"/>
            <a:ext cx="100806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>
                <a:latin typeface="Tahoma" charset="0"/>
              </a:rPr>
              <a:t>PLC </a:t>
            </a:r>
            <a:r>
              <a:rPr lang="en-US" sz="900" dirty="0" smtClean="0">
                <a:latin typeface="Tahoma" charset="0"/>
              </a:rPr>
              <a:t>logic</a:t>
            </a:r>
            <a:endParaRPr lang="en-US" sz="9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4.- Other UNICOS packages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are other application packages than CPC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Packages with </a:t>
            </a:r>
            <a:r>
              <a:rPr lang="en-US" b="1" dirty="0" smtClean="0"/>
              <a:t>front-ends (FECs) non UNICOS</a:t>
            </a:r>
          </a:p>
          <a:p>
            <a:pPr lvl="3"/>
            <a:r>
              <a:rPr lang="en-US" dirty="0" smtClean="0"/>
              <a:t>Examples: CIET, QPS, SURVEY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Packages with </a:t>
            </a:r>
            <a:r>
              <a:rPr lang="en-US" b="1" dirty="0" smtClean="0"/>
              <a:t>PLCs non UNICOS</a:t>
            </a:r>
          </a:p>
          <a:p>
            <a:pPr lvl="3"/>
            <a:r>
              <a:rPr lang="en-US" dirty="0" smtClean="0"/>
              <a:t>Examples: PIC, WIC, CIS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43900" y="6143644"/>
            <a:ext cx="609600" cy="521208"/>
          </a:xfrm>
        </p:spPr>
        <p:txBody>
          <a:bodyPr/>
          <a:lstStyle/>
          <a:p>
            <a:fld id="{8C818DA2-5512-4952-A668-69FE956CEC33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928934"/>
            <a:ext cx="5429287" cy="312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b="1" dirty="0" smtClean="0"/>
              <a:t>OUTLINE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857224" y="1000108"/>
            <a:ext cx="7829576" cy="5045216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Introduction and Origins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UNICOS framework</a:t>
            </a:r>
          </a:p>
          <a:p>
            <a:pPr marL="822960" lvl="1" indent="-457200"/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UNICORE</a:t>
            </a:r>
            <a:endParaRPr lang="en-US" sz="2400" dirty="0" smtClean="0"/>
          </a:p>
          <a:p>
            <a:pPr marL="822960" lvl="1" indent="-457200"/>
            <a:r>
              <a:rPr lang="en-US" sz="2400" dirty="0" smtClean="0"/>
              <a:t>Packages vs. Applications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Process Control (CPC) Package</a:t>
            </a:r>
          </a:p>
          <a:p>
            <a:pPr marL="822960" lvl="1" indent="-457200"/>
            <a:r>
              <a:rPr lang="en-US" sz="2400" dirty="0" smtClean="0"/>
              <a:t>CPC Devices application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822960" lvl="1" indent="-457200"/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Generation concept: Tools &amp; mechanisms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 UNICOS packages</a:t>
            </a:r>
          </a:p>
          <a:p>
            <a:pPr marL="857250" lvl="1" indent="-457200"/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cases (SURVEY, WIC)</a:t>
            </a:r>
          </a:p>
          <a:p>
            <a:pPr marL="49149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Status &amp; Evolution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C475199-3ADA-45DA-A052-39A2BBA6571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4.1- Use Case: SURVEY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844" y="857232"/>
            <a:ext cx="8501122" cy="5357850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LHC Inner Triplet magnet alignment (tolerance ~ 100 micron)</a:t>
            </a:r>
          </a:p>
          <a:p>
            <a:pPr lvl="1"/>
            <a:r>
              <a:rPr lang="en-US" sz="1800" dirty="0" smtClean="0"/>
              <a:t>Front End: FESA devices (DOMS, WPS, HLS, Steiner, ZTS, ESTOP, …)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>
              <a:buNone/>
            </a:pPr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43900" y="6143644"/>
            <a:ext cx="609600" cy="521208"/>
          </a:xfrm>
        </p:spPr>
        <p:txBody>
          <a:bodyPr/>
          <a:lstStyle/>
          <a:p>
            <a:fld id="{8C818DA2-5512-4952-A668-69FE956CEC33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643050"/>
            <a:ext cx="4000528" cy="1340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929322" y="2928934"/>
            <a:ext cx="235745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100" dirty="0" smtClean="0"/>
              <a:t>WPS: </a:t>
            </a:r>
            <a:r>
              <a:rPr lang="en-US" sz="1100" dirty="0" err="1" smtClean="0"/>
              <a:t>streched</a:t>
            </a:r>
            <a:r>
              <a:rPr lang="en-US" sz="1100" dirty="0" smtClean="0"/>
              <a:t>-wire pos. system</a:t>
            </a:r>
          </a:p>
          <a:p>
            <a:endParaRPr lang="en-US" sz="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214686"/>
            <a:ext cx="4071966" cy="315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up 7"/>
          <p:cNvGrpSpPr/>
          <p:nvPr/>
        </p:nvGrpSpPr>
        <p:grpSpPr>
          <a:xfrm>
            <a:off x="500034" y="2143116"/>
            <a:ext cx="2724154" cy="3951313"/>
            <a:chOff x="61885" y="2071678"/>
            <a:chExt cx="2724154" cy="3951313"/>
          </a:xfrm>
        </p:grpSpPr>
        <p:cxnSp>
          <p:nvCxnSpPr>
            <p:cNvPr id="9" name="Straight Connector 8"/>
            <p:cNvCxnSpPr/>
            <p:nvPr/>
          </p:nvCxnSpPr>
          <p:spPr bwMode="auto">
            <a:xfrm rot="16200000" flipV="1">
              <a:off x="428596" y="4714884"/>
              <a:ext cx="438152" cy="95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 Box 40"/>
            <p:cNvSpPr txBox="1">
              <a:spLocks noChangeArrowheads="1"/>
            </p:cNvSpPr>
            <p:nvPr/>
          </p:nvSpPr>
          <p:spPr bwMode="auto">
            <a:xfrm>
              <a:off x="142844" y="3357562"/>
              <a:ext cx="20002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</a:rPr>
                <a:t>SCADA Data Servers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42844" y="5429264"/>
              <a:ext cx="2500330" cy="15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12" name="Picture 6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1885" y="4621212"/>
              <a:ext cx="1001712" cy="16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" name="Group 28"/>
            <p:cNvGrpSpPr/>
            <p:nvPr/>
          </p:nvGrpSpPr>
          <p:grpSpPr>
            <a:xfrm>
              <a:off x="142844" y="2071678"/>
              <a:ext cx="2643195" cy="3379809"/>
              <a:chOff x="142844" y="2071678"/>
              <a:chExt cx="2643195" cy="3379809"/>
            </a:xfrm>
          </p:grpSpPr>
          <p:cxnSp>
            <p:nvCxnSpPr>
              <p:cNvPr id="15" name="Straight Connector 14"/>
              <p:cNvCxnSpPr/>
              <p:nvPr/>
            </p:nvCxnSpPr>
            <p:spPr bwMode="auto">
              <a:xfrm>
                <a:off x="142844" y="4500570"/>
                <a:ext cx="2428892" cy="1588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63"/>
              <p:cNvGrpSpPr/>
              <p:nvPr/>
            </p:nvGrpSpPr>
            <p:grpSpPr>
              <a:xfrm>
                <a:off x="214285" y="2071678"/>
                <a:ext cx="2571754" cy="3379809"/>
                <a:chOff x="214285" y="2071678"/>
                <a:chExt cx="2571754" cy="3379809"/>
              </a:xfrm>
            </p:grpSpPr>
            <p:sp>
              <p:nvSpPr>
                <p:cNvPr id="17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428728" y="4214818"/>
                  <a:ext cx="1276350" cy="3079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Times New Roman" pitchFamily="18" charset="0"/>
                    </a:rPr>
                    <a:t>Ethernet (TN)</a:t>
                  </a:r>
                </a:p>
              </p:txBody>
            </p:sp>
            <p:sp>
              <p:nvSpPr>
                <p:cNvPr id="18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1714480" y="5143512"/>
                  <a:ext cx="1000125" cy="3079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1400" b="1" dirty="0" err="1">
                      <a:solidFill>
                        <a:srgbClr val="00B050"/>
                      </a:solidFill>
                      <a:latin typeface="Times New Roman" pitchFamily="18" charset="0"/>
                    </a:rPr>
                    <a:t>WorldFIP</a:t>
                  </a:r>
                  <a:r>
                    <a:rPr lang="en-US" sz="1400" b="1" dirty="0">
                      <a:solidFill>
                        <a:srgbClr val="00B050"/>
                      </a:solidFill>
                      <a:latin typeface="Times New Roman" pitchFamily="18" charset="0"/>
                    </a:rPr>
                    <a:t> </a:t>
                  </a: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 bwMode="auto">
                <a:xfrm rot="16200000" flipV="1">
                  <a:off x="714348" y="4286256"/>
                  <a:ext cx="438152" cy="9524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0" name="Group 56"/>
                <p:cNvGrpSpPr>
                  <a:grpSpLocks/>
                </p:cNvGrpSpPr>
                <p:nvPr/>
              </p:nvGrpSpPr>
              <p:grpSpPr bwMode="auto">
                <a:xfrm>
                  <a:off x="571472" y="3652825"/>
                  <a:ext cx="714375" cy="714373"/>
                  <a:chOff x="7358082" y="5357826"/>
                  <a:chExt cx="702519" cy="882650"/>
                </a:xfrm>
              </p:grpSpPr>
              <p:pic>
                <p:nvPicPr>
                  <p:cNvPr id="31" name="Picture 11"/>
                  <p:cNvPicPr>
                    <a:picLocks noChangeAspect="1" noChangeArrowheads="1"/>
                  </p:cNvPicPr>
                  <p:nvPr/>
                </p:nvPicPr>
                <p:blipFill>
                  <a:blip r:embed="rId6"/>
                  <a:srcRect/>
                  <a:stretch>
                    <a:fillRect/>
                  </a:stretch>
                </p:blipFill>
                <p:spPr bwMode="auto">
                  <a:xfrm>
                    <a:off x="7429520" y="5357826"/>
                    <a:ext cx="395285" cy="1476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" name="Picture 12"/>
                  <p:cNvPicPr>
                    <a:picLocks noChangeAspect="1" noChangeArrowheads="1"/>
                  </p:cNvPicPr>
                  <p:nvPr/>
                </p:nvPicPr>
                <p:blipFill>
                  <a:blip r:embed="rId7"/>
                  <a:srcRect/>
                  <a:stretch>
                    <a:fillRect/>
                  </a:stretch>
                </p:blipFill>
                <p:spPr bwMode="auto">
                  <a:xfrm>
                    <a:off x="7358082" y="5500702"/>
                    <a:ext cx="702519" cy="7397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cxnSp>
              <p:nvCxnSpPr>
                <p:cNvPr id="21" name="Straight Connector 20"/>
                <p:cNvCxnSpPr>
                  <a:endCxn id="29" idx="0"/>
                </p:cNvCxnSpPr>
                <p:nvPr/>
              </p:nvCxnSpPr>
              <p:spPr>
                <a:xfrm rot="5400000" flipH="1" flipV="1">
                  <a:off x="610756" y="5172480"/>
                  <a:ext cx="503252" cy="10317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rot="5400000" flipH="1" flipV="1">
                  <a:off x="753633" y="5175665"/>
                  <a:ext cx="503252" cy="10317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rot="5400000" flipH="1" flipV="1">
                  <a:off x="396443" y="5175665"/>
                  <a:ext cx="503252" cy="10317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rot="5400000" flipH="1" flipV="1">
                  <a:off x="182130" y="5175665"/>
                  <a:ext cx="503252" cy="10317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 bwMode="auto">
                <a:xfrm rot="16200000" flipV="1">
                  <a:off x="1464447" y="3750471"/>
                  <a:ext cx="1509722" cy="9524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6" name="Picture 7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1571604" y="2500306"/>
                  <a:ext cx="1101928" cy="9667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bliqueTopLeft"/>
                  <a:lightRig rig="threePt" dir="t"/>
                </a:scene3d>
              </p:spPr>
            </p:pic>
            <p:sp>
              <p:nvSpPr>
                <p:cNvPr id="27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1142976" y="2071678"/>
                  <a:ext cx="1643063" cy="523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 dirty="0" smtClean="0">
                      <a:latin typeface="Times New Roman" pitchFamily="18" charset="0"/>
                    </a:rPr>
                    <a:t>Central</a:t>
                  </a:r>
                  <a:endParaRPr lang="en-US" sz="1400" b="1" dirty="0">
                    <a:latin typeface="Times New Roman" pitchFamily="18" charset="0"/>
                  </a:endParaRPr>
                </a:p>
                <a:p>
                  <a:r>
                    <a:rPr lang="en-US" sz="1400" b="1" dirty="0">
                      <a:latin typeface="Times New Roman" pitchFamily="18" charset="0"/>
                    </a:rPr>
                    <a:t>Control Rooms </a:t>
                  </a:r>
                </a:p>
              </p:txBody>
            </p:sp>
            <p:pic>
              <p:nvPicPr>
                <p:cNvPr id="28" name="Picture 69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214285" y="4773612"/>
                  <a:ext cx="1001712" cy="165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69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366685" y="4926012"/>
                  <a:ext cx="1001712" cy="165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69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519085" y="5078412"/>
                  <a:ext cx="1001712" cy="165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14" name="Text Box 40"/>
            <p:cNvSpPr txBox="1">
              <a:spLocks noChangeArrowheads="1"/>
            </p:cNvSpPr>
            <p:nvPr/>
          </p:nvSpPr>
          <p:spPr bwMode="auto">
            <a:xfrm>
              <a:off x="490513" y="5715016"/>
              <a:ext cx="20002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 dirty="0" smtClean="0">
                  <a:latin typeface="Times New Roman" pitchFamily="18" charset="0"/>
                </a:rPr>
                <a:t>General  Architecture</a:t>
              </a:r>
              <a:endParaRPr lang="en-US" sz="1400" b="1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4.2.- Use Case: WIC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Warm Interlock controller: monitors the magnet and safeguards it from overheating</a:t>
            </a:r>
          </a:p>
          <a:p>
            <a:pPr lvl="1"/>
            <a:r>
              <a:rPr lang="en-US" dirty="0" smtClean="0"/>
              <a:t>Reuses the UNICORE even at the </a:t>
            </a:r>
            <a:br>
              <a:rPr lang="en-US" dirty="0" smtClean="0"/>
            </a:br>
            <a:r>
              <a:rPr lang="en-US" dirty="0" smtClean="0"/>
              <a:t>front-end level even if the </a:t>
            </a:r>
            <a:r>
              <a:rPr lang="en-US" b="1" dirty="0" smtClean="0"/>
              <a:t>PLC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is </a:t>
            </a:r>
            <a:r>
              <a:rPr lang="en-US" b="1" dirty="0" smtClean="0"/>
              <a:t>not UNICOS-like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43900" y="6143644"/>
            <a:ext cx="609600" cy="521208"/>
          </a:xfrm>
        </p:spPr>
        <p:txBody>
          <a:bodyPr/>
          <a:lstStyle/>
          <a:p>
            <a:fld id="{8C818DA2-5512-4952-A668-69FE956CEC33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285720" y="2857496"/>
            <a:ext cx="2286016" cy="2967053"/>
            <a:chOff x="142844" y="1987903"/>
            <a:chExt cx="2714637" cy="3479456"/>
          </a:xfrm>
        </p:grpSpPr>
        <p:cxnSp>
          <p:nvCxnSpPr>
            <p:cNvPr id="48" name="Straight Connector 47"/>
            <p:cNvCxnSpPr/>
            <p:nvPr/>
          </p:nvCxnSpPr>
          <p:spPr>
            <a:xfrm rot="5400000">
              <a:off x="941362" y="5202250"/>
              <a:ext cx="412758" cy="953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142844" y="1987903"/>
              <a:ext cx="2714637" cy="3463584"/>
              <a:chOff x="142844" y="1987903"/>
              <a:chExt cx="2714637" cy="3463584"/>
            </a:xfrm>
          </p:grpSpPr>
          <p:cxnSp>
            <p:nvCxnSpPr>
              <p:cNvPr id="23" name="Straight Connector 22"/>
              <p:cNvCxnSpPr/>
              <p:nvPr/>
            </p:nvCxnSpPr>
            <p:spPr bwMode="auto">
              <a:xfrm>
                <a:off x="142844" y="4500570"/>
                <a:ext cx="2428892" cy="1588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63"/>
              <p:cNvGrpSpPr/>
              <p:nvPr/>
            </p:nvGrpSpPr>
            <p:grpSpPr>
              <a:xfrm>
                <a:off x="571472" y="1987903"/>
                <a:ext cx="2286009" cy="3463584"/>
                <a:chOff x="571472" y="1987903"/>
                <a:chExt cx="2286009" cy="3463584"/>
              </a:xfrm>
            </p:grpSpPr>
            <p:sp>
              <p:nvSpPr>
                <p:cNvPr id="25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428728" y="4214818"/>
                  <a:ext cx="1276350" cy="3079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Times New Roman" pitchFamily="18" charset="0"/>
                    </a:rPr>
                    <a:t>Ethernet (TN)</a:t>
                  </a:r>
                </a:p>
              </p:txBody>
            </p:sp>
            <p:sp>
              <p:nvSpPr>
                <p:cNvPr id="26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1857356" y="5143512"/>
                  <a:ext cx="1000125" cy="3079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1400" b="1" dirty="0" err="1" smtClean="0">
                      <a:solidFill>
                        <a:srgbClr val="0000FF"/>
                      </a:solidFill>
                      <a:latin typeface="Times New Roman" pitchFamily="18" charset="0"/>
                    </a:rPr>
                    <a:t>Profibus</a:t>
                  </a:r>
                  <a:r>
                    <a:rPr lang="en-US" sz="1400" b="1" dirty="0" smtClean="0">
                      <a:solidFill>
                        <a:srgbClr val="0000FF"/>
                      </a:solidFill>
                      <a:latin typeface="Times New Roman" pitchFamily="18" charset="0"/>
                    </a:rPr>
                    <a:t> </a:t>
                  </a:r>
                  <a:endParaRPr lang="en-US" sz="1400" b="1" dirty="0">
                    <a:solidFill>
                      <a:srgbClr val="0000FF"/>
                    </a:solidFill>
                    <a:latin typeface="Times New Roman" pitchFamily="18" charset="0"/>
                  </a:endParaRPr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 bwMode="auto">
                <a:xfrm rot="16200000" flipV="1">
                  <a:off x="714348" y="4286256"/>
                  <a:ext cx="438152" cy="9524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" name="Group 56"/>
                <p:cNvGrpSpPr>
                  <a:grpSpLocks/>
                </p:cNvGrpSpPr>
                <p:nvPr/>
              </p:nvGrpSpPr>
              <p:grpSpPr bwMode="auto">
                <a:xfrm>
                  <a:off x="571472" y="3652825"/>
                  <a:ext cx="714375" cy="714373"/>
                  <a:chOff x="7358082" y="5357826"/>
                  <a:chExt cx="702519" cy="882650"/>
                </a:xfrm>
              </p:grpSpPr>
              <p:pic>
                <p:nvPicPr>
                  <p:cNvPr id="39" name="Picture 11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7429520" y="5357826"/>
                    <a:ext cx="395285" cy="1476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0" name="Picture 12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7358082" y="5500702"/>
                    <a:ext cx="702519" cy="7397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cxnSp>
              <p:nvCxnSpPr>
                <p:cNvPr id="33" name="Straight Connector 32"/>
                <p:cNvCxnSpPr/>
                <p:nvPr/>
              </p:nvCxnSpPr>
              <p:spPr bwMode="auto">
                <a:xfrm rot="16200000" flipV="1">
                  <a:off x="1503607" y="3750471"/>
                  <a:ext cx="1509722" cy="9524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34" name="Picture 7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571604" y="2500306"/>
                  <a:ext cx="1101928" cy="9667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bliqueTopLeft"/>
                  <a:lightRig rig="threePt" dir="t"/>
                </a:scene3d>
              </p:spPr>
            </p:pic>
            <p:sp>
              <p:nvSpPr>
                <p:cNvPr id="35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1076000" y="1987903"/>
                  <a:ext cx="1643062" cy="523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 dirty="0" smtClean="0">
                      <a:latin typeface="Times New Roman" pitchFamily="18" charset="0"/>
                    </a:rPr>
                    <a:t>Central</a:t>
                  </a:r>
                  <a:endParaRPr lang="en-US" sz="1400" b="1" dirty="0">
                    <a:latin typeface="Times New Roman" pitchFamily="18" charset="0"/>
                  </a:endParaRPr>
                </a:p>
                <a:p>
                  <a:r>
                    <a:rPr lang="en-US" sz="1400" b="1" dirty="0">
                      <a:latin typeface="Times New Roman" pitchFamily="18" charset="0"/>
                    </a:rPr>
                    <a:t>Control Rooms </a:t>
                  </a:r>
                </a:p>
              </p:txBody>
            </p:sp>
          </p:grpSp>
        </p:grpSp>
        <p:cxnSp>
          <p:nvCxnSpPr>
            <p:cNvPr id="41" name="Straight Connector 40"/>
            <p:cNvCxnSpPr/>
            <p:nvPr/>
          </p:nvCxnSpPr>
          <p:spPr>
            <a:xfrm flipV="1">
              <a:off x="142850" y="5429264"/>
              <a:ext cx="2571762" cy="634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 bwMode="auto">
            <a:xfrm rot="16200000" flipV="1">
              <a:off x="1071538" y="4786322"/>
              <a:ext cx="581028" cy="95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72" descr="cpu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00100" y="4786322"/>
              <a:ext cx="534987" cy="528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1" name="Straight Connector 50"/>
            <p:cNvCxnSpPr/>
            <p:nvPr/>
          </p:nvCxnSpPr>
          <p:spPr>
            <a:xfrm rot="5400000">
              <a:off x="1329506" y="5314172"/>
              <a:ext cx="198444" cy="1588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5" name="Picture 72" descr="cpu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52500" y="4938722"/>
              <a:ext cx="534987" cy="528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5" name="Picture 68" descr="PIC_0033"/>
          <p:cNvPicPr preferRelativeResize="0"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1357298"/>
            <a:ext cx="1763712" cy="1176337"/>
          </a:xfrm>
          <a:prstGeom prst="rect">
            <a:avLst/>
          </a:prstGeom>
          <a:noFill/>
        </p:spPr>
      </p:pic>
      <p:sp>
        <p:nvSpPr>
          <p:cNvPr id="56" name="TextBox 55"/>
          <p:cNvSpPr txBox="1"/>
          <p:nvPr/>
        </p:nvSpPr>
        <p:spPr>
          <a:xfrm>
            <a:off x="6286512" y="2500306"/>
            <a:ext cx="235745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100" dirty="0" smtClean="0"/>
              <a:t>Magnet thermo-switches @ 60C</a:t>
            </a:r>
          </a:p>
          <a:p>
            <a:endParaRPr lang="en-US" sz="800" dirty="0"/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8992" y="2786058"/>
            <a:ext cx="4500594" cy="362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4691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57752" y="4214818"/>
            <a:ext cx="1787565" cy="92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5.- Status and Evolution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Current status</a:t>
            </a:r>
          </a:p>
          <a:p>
            <a:pPr lvl="1"/>
            <a:r>
              <a:rPr lang="en-US" dirty="0" smtClean="0"/>
              <a:t>High global reliability: right choice of hard &amp; software</a:t>
            </a:r>
          </a:p>
          <a:p>
            <a:r>
              <a:rPr lang="en-US" dirty="0" smtClean="0"/>
              <a:t>Evolutions</a:t>
            </a:r>
          </a:p>
          <a:p>
            <a:pPr lvl="1"/>
            <a:r>
              <a:rPr lang="en-US" dirty="0" smtClean="0"/>
              <a:t>Recipes mechanism </a:t>
            </a:r>
          </a:p>
          <a:p>
            <a:pPr lvl="1"/>
            <a:r>
              <a:rPr lang="en-US" dirty="0" smtClean="0"/>
              <a:t>Generation </a:t>
            </a:r>
          </a:p>
          <a:p>
            <a:pPr lvl="2"/>
            <a:r>
              <a:rPr lang="en-US" b="1" dirty="0" smtClean="0"/>
              <a:t>UAB</a:t>
            </a:r>
            <a:r>
              <a:rPr lang="en-US" dirty="0" smtClean="0"/>
              <a:t> (UNICOS Application Builder): ease creation of new packages and/or devices</a:t>
            </a:r>
          </a:p>
          <a:p>
            <a:r>
              <a:rPr lang="en-US" dirty="0" smtClean="0"/>
              <a:t>Domains of use</a:t>
            </a:r>
          </a:p>
          <a:p>
            <a:pPr lvl="1"/>
            <a:r>
              <a:rPr lang="en-US" dirty="0" smtClean="0"/>
              <a:t>Accelerator</a:t>
            </a:r>
          </a:p>
          <a:p>
            <a:pPr lvl="2"/>
            <a:r>
              <a:rPr lang="en-US" b="1" dirty="0" smtClean="0"/>
              <a:t>CPC</a:t>
            </a:r>
            <a:r>
              <a:rPr lang="en-US" dirty="0" smtClean="0"/>
              <a:t> package applications: Cryogenics, Collimators Interlocks, Linac4 H- source</a:t>
            </a:r>
          </a:p>
          <a:p>
            <a:pPr lvl="2"/>
            <a:r>
              <a:rPr lang="en-US" b="1" dirty="0" smtClean="0"/>
              <a:t>Other</a:t>
            </a:r>
            <a:r>
              <a:rPr lang="en-US" dirty="0" smtClean="0"/>
              <a:t> packages: QPS, CIET, SURVEY, CIS, PIC, WIC, CIRCUIT, FGC</a:t>
            </a:r>
          </a:p>
          <a:p>
            <a:pPr lvl="1"/>
            <a:r>
              <a:rPr lang="en-US" dirty="0" smtClean="0"/>
              <a:t>Experiments</a:t>
            </a:r>
          </a:p>
          <a:p>
            <a:pPr lvl="2"/>
            <a:r>
              <a:rPr lang="en-US" b="1" dirty="0" smtClean="0"/>
              <a:t>CPC</a:t>
            </a:r>
            <a:r>
              <a:rPr lang="en-US" dirty="0" smtClean="0"/>
              <a:t> package applications: GCS, Cryogenics, NA48 cryogenics, MCS, Alice (SSD, SDD cooling, Water valves control), CMS (ECAL cooling), Atlas (Tracker thermal screen, Big wheels),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43900" y="6143644"/>
            <a:ext cx="609600" cy="521208"/>
          </a:xfrm>
        </p:spPr>
        <p:txBody>
          <a:bodyPr/>
          <a:lstStyle/>
          <a:p>
            <a:fld id="{8C818DA2-5512-4952-A668-69FE956CEC33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b="1" dirty="0" smtClean="0"/>
              <a:t>1.- Introduction </a:t>
            </a:r>
            <a:r>
              <a:rPr lang="en-US" b="1" dirty="0"/>
              <a:t>and Origins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UNICOS </a:t>
            </a:r>
            <a:r>
              <a:rPr lang="en-US" sz="2000" b="0" dirty="0" smtClean="0"/>
              <a:t>(</a:t>
            </a:r>
            <a:r>
              <a:rPr lang="en-US" sz="2000" b="0" dirty="0" err="1" smtClean="0">
                <a:solidFill>
                  <a:srgbClr val="0000FF"/>
                </a:solidFill>
              </a:rPr>
              <a:t>UN</a:t>
            </a:r>
            <a:r>
              <a:rPr lang="en-US" sz="2000" b="0" dirty="0" err="1" smtClean="0"/>
              <a:t>ified</a:t>
            </a:r>
            <a:r>
              <a:rPr lang="en-US" sz="2000" b="0" dirty="0" smtClean="0"/>
              <a:t> </a:t>
            </a:r>
            <a:r>
              <a:rPr lang="en-US" sz="2000" b="0" dirty="0" smtClean="0">
                <a:solidFill>
                  <a:srgbClr val="0000FF"/>
                </a:solidFill>
              </a:rPr>
              <a:t>I</a:t>
            </a:r>
            <a:r>
              <a:rPr lang="en-US" sz="2000" b="0" dirty="0" smtClean="0"/>
              <a:t>ndustrial </a:t>
            </a:r>
            <a:r>
              <a:rPr lang="en-US" sz="2000" b="0" dirty="0" smtClean="0">
                <a:solidFill>
                  <a:srgbClr val="0000FF"/>
                </a:solidFill>
              </a:rPr>
              <a:t>C</a:t>
            </a:r>
            <a:r>
              <a:rPr lang="en-US" sz="2000" b="0" dirty="0" smtClean="0"/>
              <a:t>ontrol </a:t>
            </a:r>
            <a:r>
              <a:rPr lang="en-US" sz="2000" b="0" dirty="0" smtClean="0">
                <a:solidFill>
                  <a:srgbClr val="0000FF"/>
                </a:solidFill>
              </a:rPr>
              <a:t>S</a:t>
            </a:r>
            <a:r>
              <a:rPr lang="en-US" sz="2000" b="0" dirty="0" smtClean="0"/>
              <a:t>ystem) was born at CERN as a need to develop the LHC cryogenics control system. 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b="0" dirty="0" smtClean="0"/>
              <a:t>The goal was to create an </a:t>
            </a:r>
            <a:r>
              <a:rPr lang="en-US" sz="2000" dirty="0" smtClean="0"/>
              <a:t>industrial control system </a:t>
            </a:r>
            <a:r>
              <a:rPr lang="en-US" sz="2000" b="0" dirty="0" smtClean="0"/>
              <a:t>covering the three layers of the typical automation pyramid.</a:t>
            </a:r>
          </a:p>
          <a:p>
            <a:pPr lvl="3">
              <a:lnSpc>
                <a:spcPct val="80000"/>
              </a:lnSpc>
            </a:pPr>
            <a:endParaRPr lang="en-US" sz="1400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  <a:buNone/>
            </a:pPr>
            <a:endParaRPr lang="en-US" sz="2000" dirty="0" smtClean="0"/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b="0" dirty="0" smtClean="0"/>
              <a:t>A necessity of specialized </a:t>
            </a:r>
            <a:r>
              <a:rPr lang="en-US" sz="2000" dirty="0" smtClean="0"/>
              <a:t>generation</a:t>
            </a:r>
            <a:r>
              <a:rPr lang="en-US" sz="2000" b="0" dirty="0" smtClean="0"/>
              <a:t> tools to create </a:t>
            </a:r>
            <a:r>
              <a:rPr lang="en-US" sz="2000" u="sng" dirty="0" smtClean="0"/>
              <a:t>automatically</a:t>
            </a:r>
            <a:r>
              <a:rPr lang="en-US" sz="2000" b="0" dirty="0" smtClean="0"/>
              <a:t> such industrial control systems both in the PLC and the SCADA was identified.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Rapid startup of commissioning </a:t>
            </a:r>
          </a:p>
          <a:p>
            <a:pPr lvl="1">
              <a:lnSpc>
                <a:spcPct val="80000"/>
              </a:lnSpc>
            </a:pPr>
            <a:r>
              <a:rPr lang="en-US" sz="1800" u="sng" dirty="0" smtClean="0"/>
              <a:t>Manual</a:t>
            </a:r>
            <a:r>
              <a:rPr lang="en-US" sz="1800" dirty="0" smtClean="0"/>
              <a:t> intervention is generally required for the control logic and HMI </a:t>
            </a:r>
            <a:r>
              <a:rPr lang="en-US" sz="1800" dirty="0" err="1" smtClean="0"/>
              <a:t>synoptics</a:t>
            </a:r>
            <a:r>
              <a:rPr lang="en-US" sz="1800" dirty="0" smtClean="0"/>
              <a:t> (process dependent)</a:t>
            </a:r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285984" y="2500306"/>
            <a:ext cx="4392613" cy="1439863"/>
            <a:chOff x="1835150" y="1428736"/>
            <a:chExt cx="4392613" cy="1439863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 rot="10800000">
              <a:off x="2787650" y="2495536"/>
              <a:ext cx="3440113" cy="373063"/>
            </a:xfrm>
            <a:custGeom>
              <a:avLst/>
              <a:gdLst>
                <a:gd name="T0" fmla="*/ 2147483647 w 21600"/>
                <a:gd name="T1" fmla="*/ 961032877 h 21600"/>
                <a:gd name="T2" fmla="*/ 2147483647 w 21600"/>
                <a:gd name="T3" fmla="*/ 1922061332 h 21600"/>
                <a:gd name="T4" fmla="*/ 2147483647 w 21600"/>
                <a:gd name="T5" fmla="*/ 96103287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72 w 21600"/>
                <a:gd name="T13" fmla="*/ 3672 h 21600"/>
                <a:gd name="T14" fmla="*/ 17928 w 21600"/>
                <a:gd name="T15" fmla="*/ 179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744" y="21600"/>
                  </a:lnTo>
                  <a:lnTo>
                    <a:pt x="1785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>
                <a:alpha val="81960"/>
              </a:schemeClr>
            </a:solidFill>
            <a:ln w="28575" algn="ctr">
              <a:noFill/>
              <a:miter lim="800000"/>
              <a:headEnd/>
              <a:tailEnd/>
            </a:ln>
          </p:spPr>
          <p:txBody>
            <a:bodyPr rot="10800000" wrap="none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sz="1400" b="1" dirty="0">
                  <a:solidFill>
                    <a:schemeClr val="folHlink"/>
                  </a:solidFill>
                  <a:latin typeface="Arial Unicode MS" pitchFamily="34" charset="-128"/>
                </a:rPr>
                <a:t>Field equipment</a:t>
              </a:r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 rot="10800000">
              <a:off x="3373438" y="2120886"/>
              <a:ext cx="2268537" cy="374650"/>
            </a:xfrm>
            <a:custGeom>
              <a:avLst/>
              <a:gdLst>
                <a:gd name="T0" fmla="*/ 2147483647 w 21600"/>
                <a:gd name="T1" fmla="*/ 977487861 h 21600"/>
                <a:gd name="T2" fmla="*/ 2147483647 w 21600"/>
                <a:gd name="T3" fmla="*/ 1954975721 h 21600"/>
                <a:gd name="T4" fmla="*/ 2147483647 w 21600"/>
                <a:gd name="T5" fmla="*/ 977487861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986 w 21600"/>
                <a:gd name="T13" fmla="*/ 3986 h 21600"/>
                <a:gd name="T14" fmla="*/ 17614 w 21600"/>
                <a:gd name="T15" fmla="*/ 1761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371" y="21600"/>
                  </a:lnTo>
                  <a:lnTo>
                    <a:pt x="1722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>
                <a:alpha val="81960"/>
              </a:srgbClr>
            </a:solidFill>
            <a:ln w="28575" algn="ctr">
              <a:noFill/>
              <a:miter lim="800000"/>
              <a:headEnd/>
              <a:tailEnd/>
            </a:ln>
          </p:spPr>
          <p:txBody>
            <a:bodyPr rot="10800000" wrap="none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sz="1400" b="1" dirty="0">
                  <a:solidFill>
                    <a:schemeClr val="bg1"/>
                  </a:solidFill>
                  <a:latin typeface="Arial Unicode MS" pitchFamily="34" charset="-128"/>
                </a:rPr>
                <a:t>PLC</a:t>
              </a:r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3811588" y="1428736"/>
              <a:ext cx="1392237" cy="692150"/>
            </a:xfrm>
            <a:prstGeom prst="triangle">
              <a:avLst>
                <a:gd name="adj" fmla="val 50000"/>
              </a:avLst>
            </a:prstGeom>
            <a:solidFill>
              <a:srgbClr val="000080"/>
            </a:solidFill>
            <a:ln w="28575" algn="ctr">
              <a:noFill/>
              <a:miter lim="800000"/>
              <a:headEnd/>
              <a:tailEnd/>
            </a:ln>
          </p:spPr>
          <p:txBody>
            <a:bodyPr wrap="none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sz="1400" b="1" dirty="0">
                  <a:solidFill>
                    <a:schemeClr val="bg1"/>
                  </a:solidFill>
                  <a:latin typeface="Arial Unicode MS" pitchFamily="34" charset="-128"/>
                </a:rPr>
                <a:t>SCADA</a:t>
              </a: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835150" y="2468549"/>
              <a:ext cx="5683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noAutofit/>
            </a:bodyPr>
            <a:lstStyle/>
            <a:p>
              <a:r>
                <a:rPr lang="en-US" sz="1400" dirty="0"/>
                <a:t>Field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835150" y="2049449"/>
              <a:ext cx="7556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noAutofit/>
            </a:bodyPr>
            <a:lstStyle/>
            <a:p>
              <a:r>
                <a:rPr lang="en-US" sz="1400" b="1" dirty="0"/>
                <a:t>Control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1835150" y="1668449"/>
              <a:ext cx="11112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noAutofit/>
            </a:bodyPr>
            <a:lstStyle/>
            <a:p>
              <a:r>
                <a:rPr lang="en-US" sz="1400" b="1" dirty="0"/>
                <a:t>Supervision</a:t>
              </a:r>
            </a:p>
          </p:txBody>
        </p:sp>
      </p:grp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43900" y="6143644"/>
            <a:ext cx="609600" cy="521208"/>
          </a:xfrm>
        </p:spPr>
        <p:txBody>
          <a:bodyPr/>
          <a:lstStyle/>
          <a:p>
            <a:fld id="{8C818DA2-5512-4952-A668-69FE956CEC3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1.1.- Not only a bunch of devices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UNICOS establishes:</a:t>
            </a:r>
          </a:p>
          <a:p>
            <a:pPr lvl="1"/>
            <a:r>
              <a:rPr lang="en-US" dirty="0" smtClean="0"/>
              <a:t>A well defined set of standard objects (devices) covering most of the equipment and needs of continuous processes</a:t>
            </a:r>
          </a:p>
          <a:p>
            <a:pPr lvl="1"/>
            <a:r>
              <a:rPr lang="en-US" dirty="0" smtClean="0"/>
              <a:t>A formalized and standard way of programming the specific process logic</a:t>
            </a:r>
          </a:p>
          <a:p>
            <a:r>
              <a:rPr lang="en-US" dirty="0" smtClean="0"/>
              <a:t>… and also:</a:t>
            </a:r>
          </a:p>
          <a:p>
            <a:pPr lvl="1"/>
            <a:r>
              <a:rPr lang="en-US" dirty="0" smtClean="0"/>
              <a:t>Provides </a:t>
            </a:r>
            <a:r>
              <a:rPr lang="en-US" dirty="0" smtClean="0"/>
              <a:t>the </a:t>
            </a:r>
            <a:r>
              <a:rPr lang="en-US" dirty="0" smtClean="0"/>
              <a:t>developer with the means of producing rapid control applications</a:t>
            </a:r>
          </a:p>
          <a:p>
            <a:pPr lvl="1"/>
            <a:r>
              <a:rPr lang="en-US" dirty="0" smtClean="0"/>
              <a:t>Allows early plant commissioning</a:t>
            </a:r>
          </a:p>
          <a:p>
            <a:pPr lvl="1"/>
            <a:r>
              <a:rPr lang="en-US" dirty="0" smtClean="0"/>
              <a:t>Allows optimized maintenance </a:t>
            </a:r>
          </a:p>
          <a:p>
            <a:pPr lvl="1"/>
            <a:r>
              <a:rPr lang="en-US" dirty="0" smtClean="0"/>
              <a:t>Provides </a:t>
            </a:r>
            <a:r>
              <a:rPr lang="en-US" dirty="0" smtClean="0"/>
              <a:t>the </a:t>
            </a:r>
            <a:r>
              <a:rPr lang="en-US" dirty="0" smtClean="0"/>
              <a:t>operator a way to interact all the objects with a little effort</a:t>
            </a:r>
          </a:p>
          <a:p>
            <a:pPr lvl="1"/>
            <a:r>
              <a:rPr lang="en-US" dirty="0" smtClean="0"/>
              <a:t>Tools to diagnose problems (process alarms, control components,…)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2.- UNICOS FRAMEWORK 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8115328" cy="5500726"/>
          </a:xfrm>
        </p:spPr>
        <p:txBody>
          <a:bodyPr>
            <a:normAutofit/>
          </a:bodyPr>
          <a:lstStyle/>
          <a:p>
            <a:pPr lvl="1"/>
            <a:r>
              <a:rPr lang="en-US" sz="2000" dirty="0" smtClean="0"/>
              <a:t>Based on the first implementation of UNICOS and as response of a need for other type of control and/or monitoring systems the UNICOS framework was formalized.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928802"/>
            <a:ext cx="719137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2.1.- UNICOS framework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720" y="857232"/>
            <a:ext cx="8286808" cy="5357850"/>
          </a:xfrm>
        </p:spPr>
        <p:txBody>
          <a:bodyPr>
            <a:noAutofit/>
          </a:bodyPr>
          <a:lstStyle/>
          <a:p>
            <a:r>
              <a:rPr lang="en-GB" sz="2000" dirty="0" smtClean="0"/>
              <a:t>UNICOS </a:t>
            </a:r>
            <a:r>
              <a:rPr lang="en-GB" sz="2000" b="0" dirty="0" smtClean="0"/>
              <a:t>provides </a:t>
            </a:r>
            <a:endParaRPr lang="en-GB" sz="2000" b="0" dirty="0" smtClean="0"/>
          </a:p>
          <a:p>
            <a:pPr lvl="1"/>
            <a:r>
              <a:rPr lang="en-GB" sz="1700" b="0" dirty="0" smtClean="0"/>
              <a:t>developers </a:t>
            </a:r>
            <a:r>
              <a:rPr lang="en-GB" sz="1700" b="0" dirty="0" smtClean="0"/>
              <a:t>with the </a:t>
            </a:r>
            <a:r>
              <a:rPr lang="en-GB" sz="1700" b="0" dirty="0" smtClean="0"/>
              <a:t>means </a:t>
            </a:r>
            <a:r>
              <a:rPr lang="en-GB" sz="1700" b="0" dirty="0" smtClean="0"/>
              <a:t>to rapidly </a:t>
            </a:r>
            <a:r>
              <a:rPr lang="en-GB" sz="1700" dirty="0" smtClean="0"/>
              <a:t/>
            </a:r>
            <a:br>
              <a:rPr lang="en-GB" sz="1700" dirty="0" smtClean="0"/>
            </a:br>
            <a:r>
              <a:rPr lang="en-GB" sz="1700" b="0" dirty="0" smtClean="0"/>
              <a:t>develop </a:t>
            </a:r>
            <a:r>
              <a:rPr lang="en-GB" sz="1700" b="0" dirty="0" smtClean="0"/>
              <a:t>full control or </a:t>
            </a:r>
            <a:r>
              <a:rPr lang="en-GB" sz="1700" b="0" dirty="0" smtClean="0"/>
              <a:t>monitoring </a:t>
            </a:r>
            <a:r>
              <a:rPr lang="en-GB" sz="1700" b="0" dirty="0" smtClean="0"/>
              <a:t>applications </a:t>
            </a:r>
            <a:endParaRPr lang="en-GB" sz="1700" b="0" dirty="0" smtClean="0"/>
          </a:p>
          <a:p>
            <a:pPr lvl="1"/>
            <a:r>
              <a:rPr lang="en-GB" sz="1700" b="0" dirty="0" smtClean="0"/>
              <a:t>operators </a:t>
            </a:r>
            <a:r>
              <a:rPr lang="en-GB" sz="1700" b="0" dirty="0" smtClean="0"/>
              <a:t>with ways to interact with all </a:t>
            </a:r>
            <a:br>
              <a:rPr lang="en-GB" sz="1700" b="0" dirty="0" smtClean="0"/>
            </a:br>
            <a:r>
              <a:rPr lang="en-GB" sz="1700" b="0" dirty="0" smtClean="0"/>
              <a:t>items of the process with as little effort </a:t>
            </a:r>
            <a:br>
              <a:rPr lang="en-GB" sz="1700" b="0" dirty="0" smtClean="0"/>
            </a:br>
            <a:r>
              <a:rPr lang="en-GB" sz="1700" b="0" dirty="0" smtClean="0"/>
              <a:t>as </a:t>
            </a:r>
            <a:r>
              <a:rPr lang="en-GB" sz="1700" b="0" dirty="0" smtClean="0"/>
              <a:t>possible</a:t>
            </a:r>
          </a:p>
          <a:p>
            <a:pPr lvl="1"/>
            <a:r>
              <a:rPr lang="en-GB" sz="1700" b="0" dirty="0" smtClean="0"/>
              <a:t>tools to </a:t>
            </a:r>
            <a:r>
              <a:rPr lang="en-GB" sz="1700" b="0" dirty="0" smtClean="0"/>
              <a:t>diagnose problems in the process and the </a:t>
            </a:r>
            <a:br>
              <a:rPr lang="en-GB" sz="1700" b="0" dirty="0" smtClean="0"/>
            </a:br>
            <a:r>
              <a:rPr lang="en-GB" sz="1700" b="0" dirty="0" smtClean="0"/>
              <a:t>control system and to access and operate the </a:t>
            </a:r>
            <a:br>
              <a:rPr lang="en-GB" sz="1700" b="0" dirty="0" smtClean="0"/>
            </a:br>
            <a:r>
              <a:rPr lang="en-GB" sz="1700" b="0" dirty="0" smtClean="0"/>
              <a:t>devices without specific development.</a:t>
            </a:r>
            <a:endParaRPr lang="en-US" sz="1700" b="0" dirty="0" smtClean="0"/>
          </a:p>
          <a:p>
            <a:r>
              <a:rPr lang="en-US" sz="2000" dirty="0" smtClean="0"/>
              <a:t>UNICOS</a:t>
            </a:r>
            <a:r>
              <a:rPr lang="en-US" sz="2000" b="0" dirty="0" smtClean="0"/>
              <a:t> proposes a reusable environment</a:t>
            </a:r>
            <a:br>
              <a:rPr lang="en-US" sz="2000" b="0" dirty="0" smtClean="0"/>
            </a:br>
            <a:r>
              <a:rPr lang="en-US" sz="2000" b="0" dirty="0" smtClean="0"/>
              <a:t>composed by a set of components for the </a:t>
            </a:r>
            <a:br>
              <a:rPr lang="en-US" sz="2000" b="0" dirty="0" smtClean="0"/>
            </a:br>
            <a:r>
              <a:rPr lang="en-US" sz="2000" b="0" dirty="0" smtClean="0"/>
              <a:t>supervision and front-end layers:</a:t>
            </a:r>
          </a:p>
          <a:p>
            <a:pPr lvl="1"/>
            <a:r>
              <a:rPr lang="en-US" sz="2000" b="1" dirty="0" smtClean="0"/>
              <a:t>UNICORE</a:t>
            </a:r>
            <a:r>
              <a:rPr lang="en-US" sz="2000" b="0" dirty="0" smtClean="0"/>
              <a:t> component</a:t>
            </a:r>
          </a:p>
          <a:p>
            <a:pPr lvl="1"/>
            <a:r>
              <a:rPr lang="en-US" sz="2000" dirty="0" smtClean="0"/>
              <a:t>A basic package called UNICOS </a:t>
            </a:r>
            <a:r>
              <a:rPr lang="en-US" sz="2000" b="1" dirty="0" smtClean="0"/>
              <a:t>CPC</a:t>
            </a:r>
            <a:r>
              <a:rPr lang="en-US" sz="2000" dirty="0" smtClean="0"/>
              <a:t> (Continuous Process Control) package* to develop process control applications.</a:t>
            </a:r>
          </a:p>
          <a:p>
            <a:pPr lvl="1"/>
            <a:r>
              <a:rPr lang="en-US" sz="2000" dirty="0" smtClean="0"/>
              <a:t>Facilities to create new packages (new application(s</a:t>
            </a:r>
            <a:r>
              <a:rPr lang="en-US" sz="2000" dirty="0" smtClean="0"/>
              <a:t>)).</a:t>
            </a:r>
          </a:p>
          <a:p>
            <a:pPr lvl="1"/>
            <a:r>
              <a:rPr lang="en-US" sz="2000" b="0" dirty="0" smtClean="0"/>
              <a:t>Generation and deployment mechanisms</a:t>
            </a:r>
            <a:endParaRPr lang="en-US" sz="2000" b="0" dirty="0" smtClean="0"/>
          </a:p>
          <a:p>
            <a:endParaRPr lang="en-US" sz="2000" b="0" dirty="0" smtClean="0"/>
          </a:p>
          <a:p>
            <a:pPr>
              <a:buNone/>
            </a:pPr>
            <a:r>
              <a:rPr lang="en-US" sz="2000" b="0" dirty="0" smtClean="0"/>
              <a:t> </a:t>
            </a:r>
          </a:p>
          <a:p>
            <a:pPr>
              <a:buNone/>
            </a:pPr>
            <a:endParaRPr lang="en-US" sz="2000" b="0" dirty="0" smtClean="0"/>
          </a:p>
          <a:p>
            <a:pPr>
              <a:buNone/>
            </a:pPr>
            <a:endParaRPr lang="en-US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642918"/>
            <a:ext cx="310689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2.2.- UNICORE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600" b="0" dirty="0" smtClean="0"/>
              <a:t>Deployed in two layers:</a:t>
            </a:r>
          </a:p>
          <a:p>
            <a:pPr lvl="1"/>
            <a:r>
              <a:rPr lang="en-US" sz="1600" b="1" dirty="0" smtClean="0"/>
              <a:t>Supervision</a:t>
            </a:r>
            <a:r>
              <a:rPr lang="en-US" sz="1600" dirty="0" smtClean="0"/>
              <a:t>:</a:t>
            </a:r>
          </a:p>
          <a:p>
            <a:pPr lvl="2"/>
            <a:r>
              <a:rPr lang="en-US" sz="1600" dirty="0" smtClean="0"/>
              <a:t>Distribution control allowed</a:t>
            </a:r>
          </a:p>
          <a:p>
            <a:pPr lvl="2"/>
            <a:r>
              <a:rPr lang="en-US" sz="1600" dirty="0" smtClean="0"/>
              <a:t>System Integrity monitoring</a:t>
            </a:r>
          </a:p>
          <a:p>
            <a:pPr lvl="2"/>
            <a:r>
              <a:rPr lang="en-US" sz="1600" dirty="0" smtClean="0"/>
              <a:t>Interface with the LHC services:</a:t>
            </a:r>
          </a:p>
          <a:p>
            <a:pPr lvl="3"/>
            <a:r>
              <a:rPr lang="en-US" sz="1600" dirty="0" smtClean="0"/>
              <a:t>DB logging, LASER, CMW (client/server)</a:t>
            </a:r>
          </a:p>
          <a:p>
            <a:pPr lvl="2"/>
            <a:r>
              <a:rPr lang="en-US" sz="1600" dirty="0" smtClean="0"/>
              <a:t>Default set of front-ends: PLC, CMW, Soft-FE, OPC, DIP</a:t>
            </a:r>
          </a:p>
          <a:p>
            <a:pPr lvl="2"/>
            <a:r>
              <a:rPr lang="en-US" sz="1600" dirty="0" smtClean="0"/>
              <a:t>Interface to include new  packages</a:t>
            </a:r>
          </a:p>
          <a:p>
            <a:pPr lvl="1"/>
            <a:r>
              <a:rPr lang="en-US" sz="1600" b="1" dirty="0" smtClean="0"/>
              <a:t>Front-end</a:t>
            </a:r>
            <a:r>
              <a:rPr lang="en-US" sz="1600" dirty="0" smtClean="0"/>
              <a:t>:</a:t>
            </a:r>
          </a:p>
          <a:p>
            <a:pPr lvl="2"/>
            <a:r>
              <a:rPr lang="en-US" sz="1600" dirty="0" smtClean="0"/>
              <a:t>Communications protocol: TSPP</a:t>
            </a:r>
          </a:p>
          <a:p>
            <a:pPr lvl="2"/>
            <a:r>
              <a:rPr lang="en-US" sz="1600" dirty="0" smtClean="0"/>
              <a:t>Events mechanism</a:t>
            </a:r>
          </a:p>
          <a:p>
            <a:pPr lvl="8"/>
            <a:endParaRPr lang="en-US" sz="1200" dirty="0" smtClean="0"/>
          </a:p>
          <a:p>
            <a:r>
              <a:rPr lang="en-GB" sz="1600" b="0" dirty="0" smtClean="0"/>
              <a:t>At the </a:t>
            </a:r>
            <a:r>
              <a:rPr lang="en-GB" sz="1600" dirty="0" smtClean="0"/>
              <a:t>supervision layer </a:t>
            </a:r>
            <a:r>
              <a:rPr lang="en-GB" sz="1600" b="0" dirty="0" smtClean="0"/>
              <a:t>offers operators a homogenous </a:t>
            </a:r>
            <a:r>
              <a:rPr lang="en-GB" sz="1600" b="0" dirty="0" smtClean="0"/>
              <a:t>and </a:t>
            </a:r>
            <a:r>
              <a:rPr lang="en-GB" sz="1600" b="0" dirty="0" smtClean="0"/>
              <a:t>entirely </a:t>
            </a:r>
            <a:r>
              <a:rPr lang="en-GB" sz="1600" b="0" dirty="0" smtClean="0"/>
              <a:t>customizable user </a:t>
            </a:r>
            <a:r>
              <a:rPr lang="en-GB" sz="1600" b="0" dirty="0" smtClean="0"/>
              <a:t>interface. </a:t>
            </a:r>
            <a:r>
              <a:rPr lang="en-GB" sz="1600" b="0" dirty="0" smtClean="0"/>
              <a:t>The main features are:</a:t>
            </a:r>
            <a:endParaRPr lang="en-US" sz="1600" b="0" dirty="0" smtClean="0"/>
          </a:p>
          <a:p>
            <a:pPr lvl="1"/>
            <a:r>
              <a:rPr lang="en-GB" sz="1600" dirty="0" smtClean="0"/>
              <a:t>Navigation capabilities between panels and trends: WWW browser-like, contextual buttons, pop-up navigation</a:t>
            </a:r>
            <a:endParaRPr lang="en-US" sz="1600" dirty="0" smtClean="0"/>
          </a:p>
          <a:p>
            <a:pPr lvl="1"/>
            <a:r>
              <a:rPr lang="en-GB" sz="1600" dirty="0" smtClean="0"/>
              <a:t>Access to the device without creating a panel (tree device overview) </a:t>
            </a:r>
            <a:endParaRPr lang="en-US" sz="1600" dirty="0" smtClean="0"/>
          </a:p>
          <a:p>
            <a:pPr lvl="1"/>
            <a:r>
              <a:rPr lang="en-GB" sz="1600" dirty="0" smtClean="0"/>
              <a:t>Process Alarm and Event list</a:t>
            </a:r>
          </a:p>
          <a:p>
            <a:pPr lvl="1"/>
            <a:r>
              <a:rPr lang="en-GB" sz="1600" dirty="0" smtClean="0"/>
              <a:t>Access </a:t>
            </a:r>
            <a:r>
              <a:rPr lang="en-GB" sz="1600" dirty="0" smtClean="0"/>
              <a:t>Control</a:t>
            </a:r>
            <a:r>
              <a:rPr lang="en-GB" sz="1600" b="0" dirty="0" smtClean="0"/>
              <a:t>  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642918"/>
            <a:ext cx="310689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2.3.- UNICOS User Interface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18DA2-5512-4952-A668-69FE956CEC3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54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85794"/>
            <a:ext cx="7000924" cy="545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162824" y="1142984"/>
            <a:ext cx="1409704" cy="5286499"/>
            <a:chOff x="7162824" y="1142984"/>
            <a:chExt cx="1409704" cy="5286499"/>
          </a:xfrm>
        </p:grpSpPr>
        <p:cxnSp>
          <p:nvCxnSpPr>
            <p:cNvPr id="5" name="Straight Connector 4"/>
            <p:cNvCxnSpPr/>
            <p:nvPr/>
          </p:nvCxnSpPr>
          <p:spPr>
            <a:xfrm rot="5400000" flipH="1" flipV="1">
              <a:off x="7440387" y="4272872"/>
              <a:ext cx="653191" cy="40277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ounded Rectangle 5"/>
            <p:cNvSpPr/>
            <p:nvPr/>
          </p:nvSpPr>
          <p:spPr>
            <a:xfrm>
              <a:off x="7297082" y="1142984"/>
              <a:ext cx="1275446" cy="3265955"/>
            </a:xfrm>
            <a:prstGeom prst="roundRect">
              <a:avLst>
                <a:gd name="adj" fmla="val 17467"/>
              </a:avLst>
            </a:pr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/>
                <a:t>CMS tracker </a:t>
              </a:r>
              <a:br>
                <a:rPr lang="en-US" sz="1200" b="1" dirty="0"/>
              </a:br>
              <a:r>
                <a:rPr lang="en-US" sz="1200" b="1" dirty="0"/>
                <a:t>thermal screen</a:t>
              </a:r>
              <a:endParaRPr lang="en-US" sz="1200" i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i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i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i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i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i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i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 rot="5400000" flipH="1" flipV="1">
              <a:off x="7101124" y="1531279"/>
              <a:ext cx="391915" cy="26851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34"/>
            <p:cNvSpPr txBox="1">
              <a:spLocks noChangeArrowheads="1"/>
            </p:cNvSpPr>
            <p:nvPr/>
          </p:nvSpPr>
          <p:spPr bwMode="auto">
            <a:xfrm rot="18849463">
              <a:off x="6673151" y="5036379"/>
              <a:ext cx="2460352" cy="325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Calibri" pitchFamily="34" charset="0"/>
                </a:rPr>
                <a:t>Process Control applications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929618" cy="642918"/>
          </a:xfrm>
        </p:spPr>
        <p:txBody>
          <a:bodyPr>
            <a:normAutofit/>
          </a:bodyPr>
          <a:lstStyle/>
          <a:p>
            <a:r>
              <a:rPr lang="en-US" dirty="0" smtClean="0"/>
              <a:t>2.4.- CPC Package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6686568" cy="13573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Continuous Process Control </a:t>
            </a:r>
            <a:r>
              <a:rPr lang="en-US" sz="1600" b="0" dirty="0" smtClean="0"/>
              <a:t>package:</a:t>
            </a:r>
          </a:p>
          <a:p>
            <a:r>
              <a:rPr lang="en-US" sz="1600" b="0" dirty="0" smtClean="0"/>
              <a:t>Proposes a method and tools for developing control applications </a:t>
            </a:r>
          </a:p>
          <a:p>
            <a:r>
              <a:rPr lang="en-US" sz="1600" b="0" dirty="0" smtClean="0"/>
              <a:t>PLCs as </a:t>
            </a:r>
            <a:r>
              <a:rPr lang="en-US" sz="1800" b="0" dirty="0" smtClean="0"/>
              <a:t>front-ends</a:t>
            </a:r>
            <a:r>
              <a:rPr lang="en-US" sz="1600" b="0" dirty="0" smtClean="0"/>
              <a:t> (Siemens &amp; Schneider) </a:t>
            </a:r>
            <a:endParaRPr lang="en-US" sz="1400" b="0" dirty="0" smtClean="0"/>
          </a:p>
          <a:p>
            <a:r>
              <a:rPr lang="en-US" sz="1600" b="0" dirty="0" smtClean="0"/>
              <a:t>It reuses the UNICORE component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429388" y="1774355"/>
            <a:ext cx="1290864" cy="3335404"/>
          </a:xfrm>
          <a:prstGeom prst="roundRect">
            <a:avLst>
              <a:gd name="adj" fmla="val 1746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/>
              <a:t>LHC Collimators Interlocks</a:t>
            </a:r>
            <a:endParaRPr lang="en-US" sz="1200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954506" y="2500306"/>
            <a:ext cx="1117824" cy="3149696"/>
          </a:xfrm>
          <a:prstGeom prst="roundRect">
            <a:avLst>
              <a:gd name="adj" fmla="val 1746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/>
              <a:t>LHC Gas Control</a:t>
            </a:r>
            <a:endParaRPr lang="en-US" sz="1200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658266" y="2449366"/>
            <a:ext cx="469901" cy="202489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0" t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b="1" spc="-3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58266" y="4474258"/>
            <a:ext cx="469901" cy="1502339"/>
          </a:xfrm>
          <a:prstGeom prst="rect">
            <a:avLst/>
          </a:prstGeom>
          <a:solidFill>
            <a:schemeClr val="tx1">
              <a:lumMod val="65000"/>
              <a:lumOff val="35000"/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b="1" spc="-300" dirty="0"/>
          </a:p>
        </p:txBody>
      </p:sp>
      <p:sp>
        <p:nvSpPr>
          <p:cNvPr id="12" name="TextBox 11"/>
          <p:cNvSpPr txBox="1"/>
          <p:nvPr/>
        </p:nvSpPr>
        <p:spPr>
          <a:xfrm>
            <a:off x="1658266" y="2449367"/>
            <a:ext cx="484432" cy="3461912"/>
          </a:xfrm>
          <a:prstGeom prst="rect">
            <a:avLst/>
          </a:prstGeom>
          <a:solidFill>
            <a:schemeClr val="bg2">
              <a:lumMod val="25000"/>
              <a:alpha val="0"/>
            </a:schemeClr>
          </a:solidFill>
        </p:spPr>
        <p:txBody>
          <a:bodyPr vert="wordArtVert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spc="-300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UNICOS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95296" y="2449366"/>
            <a:ext cx="3155052" cy="202489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0" t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spc="-300" dirty="0"/>
              <a:t>SUPERVISION Layer</a:t>
            </a:r>
            <a:endParaRPr lang="en-US" sz="1050" b="1" spc="-300" dirty="0">
              <a:solidFill>
                <a:schemeClr val="bg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b="1" spc="-3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665197" y="3625110"/>
            <a:ext cx="2550893" cy="78382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UNICORE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95296" y="4474258"/>
            <a:ext cx="3155052" cy="1502339"/>
          </a:xfrm>
          <a:prstGeom prst="rect">
            <a:avLst/>
          </a:prstGeom>
          <a:solidFill>
            <a:schemeClr val="tx1">
              <a:lumMod val="65000"/>
              <a:lumOff val="35000"/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spc="-300" dirty="0"/>
              <a:t>CONTROL Layer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665197" y="4212981"/>
            <a:ext cx="2550893" cy="7185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3806386" y="2580004"/>
            <a:ext cx="1342575" cy="3265955"/>
          </a:xfrm>
          <a:prstGeom prst="roundRect">
            <a:avLst/>
          </a:prstGeom>
          <a:solidFill>
            <a:schemeClr val="accent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00"/>
                </a:solidFill>
              </a:rPr>
              <a:t>UNICOS CPC </a:t>
            </a:r>
          </a:p>
          <a:p>
            <a:pPr algn="ctr">
              <a:defRPr/>
            </a:pPr>
            <a:r>
              <a:rPr lang="en-US" i="1" dirty="0">
                <a:solidFill>
                  <a:srgbClr val="FFFF00"/>
                </a:solidFill>
              </a:rPr>
              <a:t>Package</a:t>
            </a:r>
          </a:p>
          <a:p>
            <a:pPr algn="ctr">
              <a:defRPr/>
            </a:pPr>
            <a:endParaRPr lang="en-US" i="1" dirty="0">
              <a:solidFill>
                <a:srgbClr val="FFFFFF"/>
              </a:solidFill>
            </a:endParaRPr>
          </a:p>
          <a:p>
            <a:pPr algn="ctr">
              <a:defRPr/>
            </a:pPr>
            <a:endParaRPr lang="en-US" i="1" dirty="0">
              <a:solidFill>
                <a:srgbClr val="FFFFFF"/>
              </a:solidFill>
            </a:endParaRPr>
          </a:p>
          <a:p>
            <a:pPr algn="ctr">
              <a:defRPr/>
            </a:pPr>
            <a:endParaRPr lang="en-US" i="1" dirty="0">
              <a:solidFill>
                <a:srgbClr val="FFFFFF"/>
              </a:solidFill>
            </a:endParaRPr>
          </a:p>
          <a:p>
            <a:pPr algn="ctr">
              <a:defRPr/>
            </a:pPr>
            <a:endParaRPr lang="en-US" i="1" dirty="0">
              <a:solidFill>
                <a:srgbClr val="FFFFFF"/>
              </a:solidFill>
            </a:endParaRPr>
          </a:p>
          <a:p>
            <a:pPr algn="ctr">
              <a:defRPr/>
            </a:pPr>
            <a:endParaRPr lang="en-US" i="1" dirty="0">
              <a:solidFill>
                <a:srgbClr val="FFFFFF"/>
              </a:solidFill>
            </a:endParaRPr>
          </a:p>
          <a:p>
            <a:pPr algn="ctr">
              <a:defRPr/>
            </a:pPr>
            <a:endParaRPr lang="en-US" i="1" dirty="0">
              <a:solidFill>
                <a:srgbClr val="FFFFFF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en-US" dirty="0">
                <a:solidFill>
                  <a:srgbClr val="FFFF00"/>
                </a:solidFill>
              </a:rPr>
              <a:t>PLCs CPC Package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524008" y="4474258"/>
            <a:ext cx="3960597" cy="1361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5551734" y="3000372"/>
            <a:ext cx="1163406" cy="3041544"/>
          </a:xfrm>
          <a:prstGeom prst="roundRect">
            <a:avLst>
              <a:gd name="adj" fmla="val 174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/>
              <a:t>LHC cryogenics</a:t>
            </a:r>
            <a:endParaRPr lang="en-US" sz="1200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43900" y="6143644"/>
            <a:ext cx="609600" cy="521208"/>
          </a:xfrm>
        </p:spPr>
        <p:txBody>
          <a:bodyPr/>
          <a:lstStyle/>
          <a:p>
            <a:fld id="{8C818DA2-5512-4952-A668-69FE956CEC3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14282" y="6072206"/>
            <a:ext cx="6786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http://ab-project-unicos.web.cern.ch/ab-project-unicos/S7-Unicos/S7-UNICOS_projects.htm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7" grpId="0" animBg="1"/>
      <p:bldP spid="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7945</TotalTime>
  <Words>1342</Words>
  <Application>Microsoft PowerPoint</Application>
  <PresentationFormat>On-screen Show (4:3)</PresentationFormat>
  <Paragraphs>445</Paragraphs>
  <Slides>22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Oriel</vt:lpstr>
      <vt:lpstr>Paint Shop Pro Image</vt:lpstr>
      <vt:lpstr>CorelDRAW</vt:lpstr>
      <vt:lpstr>Visio</vt:lpstr>
      <vt:lpstr>Photo Editor Photo</vt:lpstr>
      <vt:lpstr>UNICOS Framework</vt:lpstr>
      <vt:lpstr>OUTLINE</vt:lpstr>
      <vt:lpstr>1.- Introduction and Origins</vt:lpstr>
      <vt:lpstr>1.1.- Not only a bunch of devices</vt:lpstr>
      <vt:lpstr>2.- UNICOS FRAMEWORK </vt:lpstr>
      <vt:lpstr>2.1.- UNICOS framework</vt:lpstr>
      <vt:lpstr>2.2.- UNICORE</vt:lpstr>
      <vt:lpstr>2.3.- UNICOS User Interface</vt:lpstr>
      <vt:lpstr>2.4.- CPC Package</vt:lpstr>
      <vt:lpstr>2.5.- Packages vs. applications</vt:lpstr>
      <vt:lpstr>2.6.- Frameworks Integration</vt:lpstr>
      <vt:lpstr>3.- CPC package</vt:lpstr>
      <vt:lpstr>3.1.- Classical architecture</vt:lpstr>
      <vt:lpstr>3.2.- Early CPC Devices</vt:lpstr>
      <vt:lpstr>3.3.- More devices added </vt:lpstr>
      <vt:lpstr>3.4.- CPC Applications methodogology</vt:lpstr>
      <vt:lpstr>3.5- UNICOS CPC Environment</vt:lpstr>
      <vt:lpstr>3.6.- Generation and Deployment </vt:lpstr>
      <vt:lpstr>4.- Other UNICOS packages</vt:lpstr>
      <vt:lpstr>4.1- Use Case: SURVEY</vt:lpstr>
      <vt:lpstr>4.2.- Use Case: WIC</vt:lpstr>
      <vt:lpstr>5.- Status and Evolution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Cryogenics Instrumentation &amp; Controls Commissioning  for the LHC</dc:title>
  <dc:creator>Enrique Blanco</dc:creator>
  <cp:lastModifiedBy>NICE</cp:lastModifiedBy>
  <cp:revision>580</cp:revision>
  <cp:lastPrinted>1601-01-01T00:00:00Z</cp:lastPrinted>
  <dcterms:created xsi:type="dcterms:W3CDTF">2005-09-17T09:10:00Z</dcterms:created>
  <dcterms:modified xsi:type="dcterms:W3CDTF">2009-04-22T20:53:40Z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