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22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s/slide25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727" r:id="rId1"/>
  </p:sldMasterIdLst>
  <p:notesMasterIdLst>
    <p:notesMasterId r:id="rId27"/>
  </p:notesMasterIdLst>
  <p:handoutMasterIdLst>
    <p:handoutMasterId r:id="rId28"/>
  </p:handoutMasterIdLst>
  <p:sldIdLst>
    <p:sldId id="256" r:id="rId2"/>
    <p:sldId id="266" r:id="rId3"/>
    <p:sldId id="276" r:id="rId4"/>
    <p:sldId id="272" r:id="rId5"/>
    <p:sldId id="257" r:id="rId6"/>
    <p:sldId id="294" r:id="rId7"/>
    <p:sldId id="295" r:id="rId8"/>
    <p:sldId id="296" r:id="rId9"/>
    <p:sldId id="297" r:id="rId10"/>
    <p:sldId id="298" r:id="rId11"/>
    <p:sldId id="299" r:id="rId12"/>
    <p:sldId id="300" r:id="rId13"/>
    <p:sldId id="301" r:id="rId14"/>
    <p:sldId id="302" r:id="rId15"/>
    <p:sldId id="282" r:id="rId16"/>
    <p:sldId id="281" r:id="rId17"/>
    <p:sldId id="303" r:id="rId18"/>
    <p:sldId id="304" r:id="rId19"/>
    <p:sldId id="284" r:id="rId20"/>
    <p:sldId id="271" r:id="rId21"/>
    <p:sldId id="305" r:id="rId22"/>
    <p:sldId id="273" r:id="rId23"/>
    <p:sldId id="290" r:id="rId24"/>
    <p:sldId id="306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02" autoAdjust="0"/>
    <p:restoredTop sz="94613" autoAdjust="0"/>
  </p:normalViewPr>
  <p:slideViewPr>
    <p:cSldViewPr snapToObjects="1">
      <p:cViewPr varScale="1">
        <p:scale>
          <a:sx n="115" d="100"/>
          <a:sy n="115" d="100"/>
        </p:scale>
        <p:origin x="-69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75" d="100"/>
          <a:sy n="75" d="100"/>
        </p:scale>
        <p:origin x="-3184" y="-12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1" Type="http://schemas.openxmlformats.org/officeDocument/2006/relationships/viewProps" Target="viewProps.xml"/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theme" Target="theme/theme1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notesMaster" Target="notesMasters/notesMaster1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handoutMaster" Target="handoutMasters/handoutMaster1.xml"/><Relationship Id="rId26" Type="http://schemas.openxmlformats.org/officeDocument/2006/relationships/slide" Target="slides/slide25.xml"/><Relationship Id="rId30" Type="http://schemas.openxmlformats.org/officeDocument/2006/relationships/presProps" Target="presProps.xml"/><Relationship Id="rId11" Type="http://schemas.openxmlformats.org/officeDocument/2006/relationships/slide" Target="slides/slide10.xml"/><Relationship Id="rId29" Type="http://schemas.openxmlformats.org/officeDocument/2006/relationships/printerSettings" Target="printerSettings/printerSettings1.bin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54196C-8C0F-F144-AA29-C52A8E1FFA91}" type="datetime1">
              <a:rPr lang="en-US" smtClean="0"/>
              <a:pPr/>
              <a:t>4/22/09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D4F6CF-ED6B-194D-BAB2-094D10611E8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C27121-9AE1-F247-A1B1-2C947D342554}" type="datetime1">
              <a:rPr lang="en-US" smtClean="0"/>
              <a:pPr/>
              <a:t>4/22/09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C59A32-AD1B-1347-9A29-31D12CF9889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C59A32-AD1B-1347-9A29-31D12CF9889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C59A32-AD1B-1347-9A29-31D12CF9889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nb-NO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b-NO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nb-NO" smtClean="0"/>
              <a:t>4/23/09</a:t>
            </a: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r>
              <a:rPr lang="en-US" smtClean="0"/>
              <a:t>ICE-Workshop Post Mortem for the LHC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0CBA690-EBB2-7B42-901D-EC3F8B551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b-NO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nb-NO" smtClean="0"/>
              <a:t>Click to edit Master text styles</a:t>
            </a:r>
          </a:p>
          <a:p>
            <a:pPr lvl="1" eaLnBrk="1" latinLnBrk="0" hangingPunct="1"/>
            <a:r>
              <a:rPr lang="nb-NO" smtClean="0"/>
              <a:t>Second level</a:t>
            </a:r>
          </a:p>
          <a:p>
            <a:pPr lvl="2" eaLnBrk="1" latinLnBrk="0" hangingPunct="1"/>
            <a:r>
              <a:rPr lang="nb-NO" smtClean="0"/>
              <a:t>Third level</a:t>
            </a:r>
          </a:p>
          <a:p>
            <a:pPr lvl="3" eaLnBrk="1" latinLnBrk="0" hangingPunct="1"/>
            <a:r>
              <a:rPr lang="nb-NO" smtClean="0"/>
              <a:t>Fourth level</a:t>
            </a:r>
          </a:p>
          <a:p>
            <a:pPr lvl="4" eaLnBrk="1" latinLnBrk="0" hangingPunct="1"/>
            <a:r>
              <a:rPr lang="nb-NO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4/23/09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ICE-Workshop Post Mortem for the 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BA690-EBB2-7B42-901D-EC3F8B551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nb-NO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nb-NO" smtClean="0"/>
              <a:t>Click to edit Master text styles</a:t>
            </a:r>
          </a:p>
          <a:p>
            <a:pPr lvl="1" eaLnBrk="1" latinLnBrk="0" hangingPunct="1"/>
            <a:r>
              <a:rPr lang="nb-NO" smtClean="0"/>
              <a:t>Second level</a:t>
            </a:r>
          </a:p>
          <a:p>
            <a:pPr lvl="2" eaLnBrk="1" latinLnBrk="0" hangingPunct="1"/>
            <a:r>
              <a:rPr lang="nb-NO" smtClean="0"/>
              <a:t>Third level</a:t>
            </a:r>
          </a:p>
          <a:p>
            <a:pPr lvl="3" eaLnBrk="1" latinLnBrk="0" hangingPunct="1"/>
            <a:r>
              <a:rPr lang="nb-NO" smtClean="0"/>
              <a:t>Fourth level</a:t>
            </a:r>
          </a:p>
          <a:p>
            <a:pPr lvl="4" eaLnBrk="1" latinLnBrk="0" hangingPunct="1"/>
            <a:r>
              <a:rPr lang="nb-NO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4/23/09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ICE-Workshop Post Mortem for the 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BA690-EBB2-7B42-901D-EC3F8B551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b-NO" smtClean="0"/>
              <a:t>Click to edit Master text styles</a:t>
            </a:r>
          </a:p>
          <a:p>
            <a:pPr lvl="1" eaLnBrk="1" latinLnBrk="0" hangingPunct="1"/>
            <a:r>
              <a:rPr lang="nb-NO" smtClean="0"/>
              <a:t>Second level</a:t>
            </a:r>
          </a:p>
          <a:p>
            <a:pPr lvl="2" eaLnBrk="1" latinLnBrk="0" hangingPunct="1"/>
            <a:r>
              <a:rPr lang="nb-NO" smtClean="0"/>
              <a:t>Third level</a:t>
            </a:r>
          </a:p>
          <a:p>
            <a:pPr lvl="3" eaLnBrk="1" latinLnBrk="0" hangingPunct="1"/>
            <a:r>
              <a:rPr lang="nb-NO" smtClean="0"/>
              <a:t>Fourth level</a:t>
            </a:r>
          </a:p>
          <a:p>
            <a:pPr lvl="4" eaLnBrk="1" latinLnBrk="0" hangingPunct="1"/>
            <a:r>
              <a:rPr lang="nb-NO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4/23/09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ICE-Workshop Post Mortem for the 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BA690-EBB2-7B42-901D-EC3F8B551E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nb-NO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nb-NO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b-NO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4/23/09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ICE-Workshop Post Mortem for the LHC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b-NO" smtClean="0"/>
              <a:t>Click to edit Master text styles</a:t>
            </a:r>
          </a:p>
          <a:p>
            <a:pPr lvl="1" eaLnBrk="1" latinLnBrk="0" hangingPunct="1"/>
            <a:r>
              <a:rPr lang="nb-NO" smtClean="0"/>
              <a:t>Second level</a:t>
            </a:r>
          </a:p>
          <a:p>
            <a:pPr lvl="2" eaLnBrk="1" latinLnBrk="0" hangingPunct="1"/>
            <a:r>
              <a:rPr lang="nb-NO" smtClean="0"/>
              <a:t>Third level</a:t>
            </a:r>
          </a:p>
          <a:p>
            <a:pPr lvl="3" eaLnBrk="1" latinLnBrk="0" hangingPunct="1"/>
            <a:r>
              <a:rPr lang="nb-NO" smtClean="0"/>
              <a:t>Fourth level</a:t>
            </a:r>
          </a:p>
          <a:p>
            <a:pPr lvl="4" eaLnBrk="1" latinLnBrk="0" hangingPunct="1"/>
            <a:r>
              <a:rPr lang="nb-NO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b-NO" smtClean="0"/>
              <a:t>Click to edit Master text styles</a:t>
            </a:r>
          </a:p>
          <a:p>
            <a:pPr lvl="1" eaLnBrk="1" latinLnBrk="0" hangingPunct="1"/>
            <a:r>
              <a:rPr lang="nb-NO" smtClean="0"/>
              <a:t>Second level</a:t>
            </a:r>
          </a:p>
          <a:p>
            <a:pPr lvl="2" eaLnBrk="1" latinLnBrk="0" hangingPunct="1"/>
            <a:r>
              <a:rPr lang="nb-NO" smtClean="0"/>
              <a:t>Third level</a:t>
            </a:r>
          </a:p>
          <a:p>
            <a:pPr lvl="3" eaLnBrk="1" latinLnBrk="0" hangingPunct="1"/>
            <a:r>
              <a:rPr lang="nb-NO" smtClean="0"/>
              <a:t>Fourth level</a:t>
            </a:r>
          </a:p>
          <a:p>
            <a:pPr lvl="4" eaLnBrk="1" latinLnBrk="0" hangingPunct="1"/>
            <a:r>
              <a:rPr lang="nb-NO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4/23/09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ICE-Workshop Post Mortem for the 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BA690-EBB2-7B42-901D-EC3F8B551E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nb-NO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nb-NO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b-NO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b-NO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b-NO" smtClean="0"/>
              <a:t>Click to edit Master text styles</a:t>
            </a:r>
          </a:p>
          <a:p>
            <a:pPr lvl="1" eaLnBrk="1" latinLnBrk="0" hangingPunct="1"/>
            <a:r>
              <a:rPr lang="nb-NO" smtClean="0"/>
              <a:t>Second level</a:t>
            </a:r>
          </a:p>
          <a:p>
            <a:pPr lvl="2" eaLnBrk="1" latinLnBrk="0" hangingPunct="1"/>
            <a:r>
              <a:rPr lang="nb-NO" smtClean="0"/>
              <a:t>Third level</a:t>
            </a:r>
          </a:p>
          <a:p>
            <a:pPr lvl="3" eaLnBrk="1" latinLnBrk="0" hangingPunct="1"/>
            <a:r>
              <a:rPr lang="nb-NO" smtClean="0"/>
              <a:t>Fourth level</a:t>
            </a:r>
          </a:p>
          <a:p>
            <a:pPr lvl="4" eaLnBrk="1" latinLnBrk="0" hangingPunct="1"/>
            <a:r>
              <a:rPr lang="nb-NO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b-NO" smtClean="0"/>
              <a:t>Click to edit Master text styles</a:t>
            </a:r>
          </a:p>
          <a:p>
            <a:pPr lvl="1" eaLnBrk="1" latinLnBrk="0" hangingPunct="1"/>
            <a:r>
              <a:rPr lang="nb-NO" smtClean="0"/>
              <a:t>Second level</a:t>
            </a:r>
          </a:p>
          <a:p>
            <a:pPr lvl="2" eaLnBrk="1" latinLnBrk="0" hangingPunct="1"/>
            <a:r>
              <a:rPr lang="nb-NO" smtClean="0"/>
              <a:t>Third level</a:t>
            </a:r>
          </a:p>
          <a:p>
            <a:pPr lvl="3" eaLnBrk="1" latinLnBrk="0" hangingPunct="1"/>
            <a:r>
              <a:rPr lang="nb-NO" smtClean="0"/>
              <a:t>Fourth level</a:t>
            </a:r>
          </a:p>
          <a:p>
            <a:pPr lvl="4" eaLnBrk="1" latinLnBrk="0" hangingPunct="1"/>
            <a:r>
              <a:rPr lang="nb-NO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4/23/09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ICE-Workshop Post Mortem for the LHC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BA690-EBB2-7B42-901D-EC3F8B551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4/23/09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ICE-Workshop Post Mortem for the LHC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BA690-EBB2-7B42-901D-EC3F8B551E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nb-NO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4/23/09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ICE-Workshop Post Mortem for the LHC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BA690-EBB2-7B42-901D-EC3F8B551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nb-NO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b-NO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nb-NO" smtClean="0"/>
              <a:t>Click to edit Master text styles</a:t>
            </a:r>
          </a:p>
          <a:p>
            <a:pPr lvl="1" eaLnBrk="1" latinLnBrk="0" hangingPunct="1"/>
            <a:r>
              <a:rPr lang="nb-NO" smtClean="0"/>
              <a:t>Second level</a:t>
            </a:r>
          </a:p>
          <a:p>
            <a:pPr lvl="2" eaLnBrk="1" latinLnBrk="0" hangingPunct="1"/>
            <a:r>
              <a:rPr lang="nb-NO" smtClean="0"/>
              <a:t>Third level</a:t>
            </a:r>
          </a:p>
          <a:p>
            <a:pPr lvl="3" eaLnBrk="1" latinLnBrk="0" hangingPunct="1"/>
            <a:r>
              <a:rPr lang="nb-NO" smtClean="0"/>
              <a:t>Fourth level</a:t>
            </a:r>
          </a:p>
          <a:p>
            <a:pPr lvl="4" eaLnBrk="1" latinLnBrk="0" hangingPunct="1"/>
            <a:r>
              <a:rPr lang="nb-NO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r>
              <a:rPr lang="nb-NO" smtClean="0"/>
              <a:t>4/23/09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ICE-Workshop Post Mortem for the 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BA690-EBB2-7B42-901D-EC3F8B551EB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b-NO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b-NO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nb-NO" smtClean="0"/>
              <a:t>4/23/09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ICE-Workshop Post Mortem for the LHC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0CBA690-EBB2-7B42-901D-EC3F8B551EB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nb-NO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nb-NO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b-NO" dirty="0" err="1" smtClean="0"/>
              <a:t>Click</a:t>
            </a:r>
            <a:r>
              <a:rPr kumimoji="0" lang="nb-NO" dirty="0" smtClean="0"/>
              <a:t> to </a:t>
            </a:r>
            <a:r>
              <a:rPr kumimoji="0" lang="nb-NO" dirty="0" err="1" smtClean="0"/>
              <a:t>edit</a:t>
            </a:r>
            <a:r>
              <a:rPr kumimoji="0" lang="nb-NO" dirty="0" smtClean="0"/>
              <a:t> Master </a:t>
            </a:r>
            <a:r>
              <a:rPr kumimoji="0" lang="nb-NO" dirty="0" err="1" smtClean="0"/>
              <a:t>text</a:t>
            </a:r>
            <a:r>
              <a:rPr kumimoji="0" lang="nb-NO" dirty="0" smtClean="0"/>
              <a:t> </a:t>
            </a:r>
            <a:r>
              <a:rPr kumimoji="0" lang="nb-NO" dirty="0" err="1" smtClean="0"/>
              <a:t>styles</a:t>
            </a:r>
            <a:endParaRPr kumimoji="0" lang="nb-NO" dirty="0" smtClean="0"/>
          </a:p>
          <a:p>
            <a:pPr lvl="1" eaLnBrk="1" latinLnBrk="0" hangingPunct="1"/>
            <a:r>
              <a:rPr kumimoji="0" lang="nb-NO" dirty="0" err="1" smtClean="0"/>
              <a:t>Second</a:t>
            </a:r>
            <a:r>
              <a:rPr kumimoji="0" lang="nb-NO" dirty="0" smtClean="0"/>
              <a:t> </a:t>
            </a:r>
            <a:r>
              <a:rPr kumimoji="0" lang="nb-NO" dirty="0" err="1" smtClean="0"/>
              <a:t>level</a:t>
            </a:r>
            <a:endParaRPr kumimoji="0" lang="nb-NO" dirty="0" smtClean="0"/>
          </a:p>
          <a:p>
            <a:pPr lvl="2" eaLnBrk="1" latinLnBrk="0" hangingPunct="1"/>
            <a:r>
              <a:rPr kumimoji="0" lang="nb-NO" dirty="0" err="1" smtClean="0"/>
              <a:t>Third</a:t>
            </a:r>
            <a:r>
              <a:rPr kumimoji="0" lang="nb-NO" dirty="0" smtClean="0"/>
              <a:t> </a:t>
            </a:r>
            <a:r>
              <a:rPr kumimoji="0" lang="nb-NO" dirty="0" err="1" smtClean="0"/>
              <a:t>level</a:t>
            </a:r>
            <a:endParaRPr kumimoji="0" lang="nb-NO" dirty="0" smtClean="0"/>
          </a:p>
          <a:p>
            <a:pPr lvl="3" eaLnBrk="1" latinLnBrk="0" hangingPunct="1"/>
            <a:r>
              <a:rPr kumimoji="0" lang="nb-NO" dirty="0" err="1" smtClean="0"/>
              <a:t>Fourth</a:t>
            </a:r>
            <a:r>
              <a:rPr kumimoji="0" lang="nb-NO" dirty="0" smtClean="0"/>
              <a:t> </a:t>
            </a:r>
            <a:r>
              <a:rPr kumimoji="0" lang="nb-NO" dirty="0" err="1" smtClean="0"/>
              <a:t>level</a:t>
            </a:r>
            <a:endParaRPr kumimoji="0" lang="nb-NO" dirty="0" smtClean="0"/>
          </a:p>
          <a:p>
            <a:pPr lvl="4" eaLnBrk="1" latinLnBrk="0" hangingPunct="1"/>
            <a:r>
              <a:rPr kumimoji="0" lang="nb-NO" dirty="0" err="1" smtClean="0"/>
              <a:t>Fifth</a:t>
            </a:r>
            <a:r>
              <a:rPr kumimoji="0" lang="nb-NO" dirty="0" smtClean="0"/>
              <a:t> </a:t>
            </a:r>
            <a:r>
              <a:rPr kumimoji="0" lang="nb-NO" dirty="0" err="1" smtClean="0"/>
              <a:t>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r>
              <a:rPr lang="nb-NO" smtClean="0"/>
              <a:t>4/23/09</a:t>
            </a:r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038601" y="6623223"/>
            <a:ext cx="2688432" cy="149846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ICE-Workshop Post Mortem for the LHC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F0CBA690-EBB2-7B42-901D-EC3F8B551EB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Picture 3.jp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6200" y="76200"/>
            <a:ext cx="533400" cy="533400"/>
          </a:xfrm>
          <a:prstGeom prst="rect">
            <a:avLst/>
          </a:prstGeom>
        </p:spPr>
      </p:pic>
      <p:pic>
        <p:nvPicPr>
          <p:cNvPr id="16" name="Picture 15" descr="cern-logo.jpg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52400" y="6324600"/>
            <a:ext cx="381000" cy="38364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4" Type="http://schemas.openxmlformats.org/officeDocument/2006/relationships/image" Target="../media/image4.jpeg"/><Relationship Id="rId10" Type="http://schemas.openxmlformats.org/officeDocument/2006/relationships/image" Target="../media/image10.jpeg"/><Relationship Id="rId5" Type="http://schemas.openxmlformats.org/officeDocument/2006/relationships/image" Target="../media/image5.jpeg"/><Relationship Id="rId7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9" Type="http://schemas.openxmlformats.org/officeDocument/2006/relationships/image" Target="../media/image9.png"/><Relationship Id="rId3" Type="http://schemas.openxmlformats.org/officeDocument/2006/relationships/image" Target="../media/image2.jpeg"/><Relationship Id="rId6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7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15.png"/><Relationship Id="rId6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Relationship Id="rId3" Type="http://schemas.openxmlformats.org/officeDocument/2006/relationships/image" Target="../media/image22.jpeg"/><Relationship Id="rId5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Relationship Id="rId3" Type="http://schemas.openxmlformats.org/officeDocument/2006/relationships/image" Target="../media/image25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3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3">
            <a:alphaModFix amt="6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Picture 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218435"/>
            <a:ext cx="2971801" cy="26395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152400"/>
            <a:ext cx="7772400" cy="708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Post Mortem for the LHC</a:t>
            </a:r>
            <a:endParaRPr lang="en-US" dirty="0"/>
          </a:p>
        </p:txBody>
      </p:sp>
      <p:pic>
        <p:nvPicPr>
          <p:cNvPr id="4" name="Picture 3" descr="magnets.jpg"/>
          <p:cNvPicPr>
            <a:picLocks noChangeAspect="1"/>
          </p:cNvPicPr>
          <p:nvPr/>
        </p:nvPicPr>
        <p:blipFill>
          <a:blip r:embed="rId5">
            <a:lum bright="20000" contrast="14000"/>
          </a:blip>
          <a:stretch>
            <a:fillRect/>
          </a:stretch>
        </p:blipFill>
        <p:spPr>
          <a:xfrm>
            <a:off x="6172201" y="4218435"/>
            <a:ext cx="2971800" cy="2639564"/>
          </a:xfrm>
          <a:prstGeom prst="rect">
            <a:avLst/>
          </a:prstGeom>
        </p:spPr>
      </p:pic>
      <p:pic>
        <p:nvPicPr>
          <p:cNvPr id="5" name="Picture 4" descr="CCC-first-beam2.jpg"/>
          <p:cNvPicPr>
            <a:picLocks noChangeAspect="1"/>
          </p:cNvPicPr>
          <p:nvPr/>
        </p:nvPicPr>
        <p:blipFill>
          <a:blip r:embed="rId6">
            <a:lum bright="20000" contrast="14000"/>
          </a:blip>
          <a:stretch>
            <a:fillRect/>
          </a:stretch>
        </p:blipFill>
        <p:spPr>
          <a:xfrm>
            <a:off x="2971801" y="4239766"/>
            <a:ext cx="3276599" cy="2618234"/>
          </a:xfrm>
          <a:prstGeom prst="rect">
            <a:avLst/>
          </a:prstGeom>
        </p:spPr>
      </p:pic>
      <p:pic>
        <p:nvPicPr>
          <p:cNvPr id="6" name="Picture 5" descr="CCC-tools.jpg"/>
          <p:cNvPicPr>
            <a:picLocks noChangeAspect="1"/>
          </p:cNvPicPr>
          <p:nvPr/>
        </p:nvPicPr>
        <p:blipFill>
          <a:blip r:embed="rId7">
            <a:lum bright="20000" contrast="14000"/>
          </a:blip>
          <a:stretch>
            <a:fillRect/>
          </a:stretch>
        </p:blipFill>
        <p:spPr>
          <a:xfrm>
            <a:off x="2895599" y="1648963"/>
            <a:ext cx="3348043" cy="2618237"/>
          </a:xfrm>
          <a:prstGeom prst="rect">
            <a:avLst/>
          </a:prstGeom>
        </p:spPr>
      </p:pic>
      <p:pic>
        <p:nvPicPr>
          <p:cNvPr id="7" name="Picture 6" descr="CCC-first-beam-roberto.jpg"/>
          <p:cNvPicPr>
            <a:picLocks noChangeAspect="1"/>
          </p:cNvPicPr>
          <p:nvPr/>
        </p:nvPicPr>
        <p:blipFill>
          <a:blip r:embed="rId8">
            <a:lum bright="20000" contrast="14000"/>
          </a:blip>
          <a:stretch>
            <a:fillRect/>
          </a:stretch>
        </p:blipFill>
        <p:spPr>
          <a:xfrm>
            <a:off x="0" y="1648962"/>
            <a:ext cx="2895600" cy="2618234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762000" y="836612"/>
            <a:ext cx="75438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598" descr=" PCS_1.png                                                      000D001BMacintosh HD                   C2DAC9E8:"/>
          <p:cNvPicPr>
            <a:picLocks noChangeAspect="1" noChangeArrowheads="1"/>
          </p:cNvPicPr>
          <p:nvPr/>
        </p:nvPicPr>
        <p:blipFill>
          <a:blip r:embed="rId9">
            <a:lum bright="-20000"/>
          </a:blip>
          <a:srcRect/>
          <a:stretch>
            <a:fillRect/>
          </a:stretch>
        </p:blipFill>
        <p:spPr bwMode="auto">
          <a:xfrm>
            <a:off x="6243643" y="1648962"/>
            <a:ext cx="2900358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pmea-current.jpg"/>
          <p:cNvPicPr>
            <a:picLocks noChangeAspect="1"/>
          </p:cNvPicPr>
          <p:nvPr/>
        </p:nvPicPr>
        <p:blipFill>
          <a:blip r:embed="rId10">
            <a:lum bright="-20000"/>
          </a:blip>
          <a:stretch>
            <a:fillRect/>
          </a:stretch>
        </p:blipFill>
        <p:spPr>
          <a:xfrm>
            <a:off x="2514600" y="3429000"/>
            <a:ext cx="4267200" cy="1891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Content Placeholder 1"/>
          <p:cNvSpPr>
            <a:spLocks noGrp="1"/>
          </p:cNvSpPr>
          <p:nvPr>
            <p:ph idx="1"/>
          </p:nvPr>
        </p:nvSpPr>
        <p:spPr>
          <a:xfrm>
            <a:off x="228600" y="1143000"/>
            <a:ext cx="3124200" cy="5410200"/>
          </a:xfrm>
        </p:spPr>
        <p:txBody>
          <a:bodyPr>
            <a:noAutofit/>
          </a:bodyPr>
          <a:lstStyle/>
          <a:p>
            <a:pPr>
              <a:buFont typeface="Wingdings" charset="2"/>
              <a:buChar char="ü"/>
            </a:pPr>
            <a:r>
              <a:rPr lang="en-US" sz="1400" dirty="0" smtClean="0"/>
              <a:t>The Sequencer starts a test and warns post mortem</a:t>
            </a:r>
          </a:p>
          <a:p>
            <a:pPr>
              <a:buFont typeface="Wingdings" charset="2"/>
              <a:buChar char="ü"/>
            </a:pPr>
            <a:r>
              <a:rPr lang="en-US" sz="1400" dirty="0" smtClean="0"/>
              <a:t>PM File collection starts searching for data belonging to the specific test</a:t>
            </a:r>
          </a:p>
          <a:p>
            <a:pPr>
              <a:buFont typeface="Wingdings" charset="2"/>
              <a:buChar char="ü"/>
            </a:pPr>
            <a:r>
              <a:rPr lang="en-US" sz="1400" dirty="0" smtClean="0"/>
              <a:t>All data are found, and the test is moved to the Post Mortem Event Analyzer</a:t>
            </a:r>
          </a:p>
          <a:p>
            <a:pPr>
              <a:buFont typeface="Wingdings" charset="2"/>
              <a:buChar char="ü"/>
            </a:pPr>
            <a:r>
              <a:rPr lang="en-US" sz="1400" dirty="0" smtClean="0"/>
              <a:t>The involved experts starts analyzing the test</a:t>
            </a:r>
          </a:p>
          <a:p>
            <a:pPr>
              <a:buFont typeface="Wingdings" charset="2"/>
              <a:buChar char="ü"/>
            </a:pPr>
            <a:r>
              <a:rPr lang="en-US" sz="1400" dirty="0" smtClean="0"/>
              <a:t>Experts sign their part of the test</a:t>
            </a:r>
          </a:p>
        </p:txBody>
      </p:sp>
      <p:sp>
        <p:nvSpPr>
          <p:cNvPr id="55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algn="ctr"/>
            <a:r>
              <a:rPr lang="en-US" sz="4400" dirty="0" smtClean="0"/>
              <a:t>PM System overview</a:t>
            </a:r>
            <a:endParaRPr lang="en-US" dirty="0"/>
          </a:p>
        </p:txBody>
      </p:sp>
      <p:grpSp>
        <p:nvGrpSpPr>
          <p:cNvPr id="2" name="Group 56"/>
          <p:cNvGrpSpPr/>
          <p:nvPr/>
        </p:nvGrpSpPr>
        <p:grpSpPr>
          <a:xfrm>
            <a:off x="3505200" y="1265872"/>
            <a:ext cx="5410200" cy="4220528"/>
            <a:chOff x="76200" y="1638300"/>
            <a:chExt cx="8382000" cy="4572000"/>
          </a:xfrm>
        </p:grpSpPr>
        <p:sp>
          <p:nvSpPr>
            <p:cNvPr id="58" name="Rectangle 86"/>
            <p:cNvSpPr>
              <a:spLocks noChangeArrowheads="1"/>
            </p:cNvSpPr>
            <p:nvPr/>
          </p:nvSpPr>
          <p:spPr bwMode="auto">
            <a:xfrm>
              <a:off x="2362200" y="3276600"/>
              <a:ext cx="6096000" cy="2933700"/>
            </a:xfrm>
            <a:prstGeom prst="rect">
              <a:avLst/>
            </a:prstGeom>
            <a:solidFill>
              <a:srgbClr val="EEFFFB">
                <a:alpha val="14117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>
                <a:solidFill>
                  <a:srgbClr val="000000"/>
                </a:solidFill>
              </a:endParaRPr>
            </a:p>
          </p:txBody>
        </p:sp>
        <p:sp>
          <p:nvSpPr>
            <p:cNvPr id="59" name="Rectangle 87"/>
            <p:cNvSpPr>
              <a:spLocks noChangeArrowheads="1"/>
            </p:cNvSpPr>
            <p:nvPr/>
          </p:nvSpPr>
          <p:spPr bwMode="auto">
            <a:xfrm>
              <a:off x="1371600" y="1638300"/>
              <a:ext cx="7086600" cy="1371600"/>
            </a:xfrm>
            <a:prstGeom prst="rect">
              <a:avLst/>
            </a:prstGeom>
            <a:solidFill>
              <a:srgbClr val="EEFFFB">
                <a:alpha val="30196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>
                <a:solidFill>
                  <a:srgbClr val="000000"/>
                </a:solidFill>
              </a:endParaRPr>
            </a:p>
          </p:txBody>
        </p:sp>
        <p:sp>
          <p:nvSpPr>
            <p:cNvPr id="62" name="Rectangle 15"/>
            <p:cNvSpPr>
              <a:spLocks noChangeArrowheads="1"/>
            </p:cNvSpPr>
            <p:nvPr/>
          </p:nvSpPr>
          <p:spPr bwMode="auto">
            <a:xfrm>
              <a:off x="2667000" y="3411538"/>
              <a:ext cx="523875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PM.RH</a:t>
              </a:r>
            </a:p>
          </p:txBody>
        </p:sp>
        <p:sp>
          <p:nvSpPr>
            <p:cNvPr id="63" name="Text Box 22"/>
            <p:cNvSpPr txBox="1">
              <a:spLocks noChangeArrowheads="1"/>
            </p:cNvSpPr>
            <p:nvPr/>
          </p:nvSpPr>
          <p:spPr bwMode="auto">
            <a:xfrm>
              <a:off x="2362200" y="3810001"/>
              <a:ext cx="1382712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Request handler</a:t>
              </a:r>
            </a:p>
          </p:txBody>
        </p:sp>
        <p:sp>
          <p:nvSpPr>
            <p:cNvPr id="64" name="Text Box 26"/>
            <p:cNvSpPr txBox="1">
              <a:spLocks noChangeArrowheads="1"/>
            </p:cNvSpPr>
            <p:nvPr/>
          </p:nvSpPr>
          <p:spPr bwMode="auto">
            <a:xfrm>
              <a:off x="76200" y="3086101"/>
              <a:ext cx="1600199" cy="23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HWC sequencer</a:t>
              </a:r>
            </a:p>
          </p:txBody>
        </p:sp>
        <p:sp>
          <p:nvSpPr>
            <p:cNvPr id="65" name="Rectangle 27"/>
            <p:cNvSpPr>
              <a:spLocks noChangeArrowheads="1"/>
            </p:cNvSpPr>
            <p:nvPr/>
          </p:nvSpPr>
          <p:spPr bwMode="auto">
            <a:xfrm>
              <a:off x="533400" y="3411538"/>
              <a:ext cx="457200" cy="381000"/>
            </a:xfrm>
            <a:prstGeom prst="rect">
              <a:avLst/>
            </a:prstGeom>
            <a:solidFill>
              <a:srgbClr val="CFFFD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Seq</a:t>
              </a:r>
            </a:p>
          </p:txBody>
        </p:sp>
        <p:cxnSp>
          <p:nvCxnSpPr>
            <p:cNvPr id="66" name="AutoShape 37"/>
            <p:cNvCxnSpPr>
              <a:cxnSpLocks noChangeShapeType="1"/>
              <a:stCxn id="65" idx="3"/>
              <a:endCxn id="62" idx="1"/>
            </p:cNvCxnSpPr>
            <p:nvPr/>
          </p:nvCxnSpPr>
          <p:spPr bwMode="auto">
            <a:xfrm>
              <a:off x="990600" y="3602038"/>
              <a:ext cx="16764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sp>
          <p:nvSpPr>
            <p:cNvPr id="67" name="Rectangle 41"/>
            <p:cNvSpPr>
              <a:spLocks noChangeArrowheads="1"/>
            </p:cNvSpPr>
            <p:nvPr/>
          </p:nvSpPr>
          <p:spPr bwMode="auto">
            <a:xfrm>
              <a:off x="4953000" y="4343400"/>
              <a:ext cx="904875" cy="381000"/>
            </a:xfrm>
            <a:prstGeom prst="rect">
              <a:avLst/>
            </a:prstGeom>
            <a:solidFill>
              <a:srgbClr val="FFCC66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PCS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68" name="Rectangle 45"/>
            <p:cNvSpPr>
              <a:spLocks noChangeArrowheads="1"/>
            </p:cNvSpPr>
            <p:nvPr/>
          </p:nvSpPr>
          <p:spPr bwMode="auto">
            <a:xfrm>
              <a:off x="4953000" y="5105400"/>
              <a:ext cx="904875" cy="381000"/>
            </a:xfrm>
            <a:prstGeom prst="rect">
              <a:avLst/>
            </a:prstGeom>
            <a:solidFill>
              <a:srgbClr val="FF6666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QPS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69" name="Text Box 47"/>
            <p:cNvSpPr txBox="1">
              <a:spLocks noChangeArrowheads="1"/>
            </p:cNvSpPr>
            <p:nvPr/>
          </p:nvSpPr>
          <p:spPr bwMode="auto">
            <a:xfrm>
              <a:off x="4724400" y="3467100"/>
              <a:ext cx="2057400" cy="23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 Event Analyser</a:t>
              </a:r>
            </a:p>
          </p:txBody>
        </p:sp>
        <p:sp>
          <p:nvSpPr>
            <p:cNvPr id="70" name="Rectangle 48"/>
            <p:cNvSpPr>
              <a:spLocks noChangeArrowheads="1"/>
            </p:cNvSpPr>
            <p:nvPr/>
          </p:nvSpPr>
          <p:spPr bwMode="auto">
            <a:xfrm>
              <a:off x="4953000" y="3962400"/>
              <a:ext cx="904875" cy="381000"/>
            </a:xfrm>
            <a:prstGeom prst="rect">
              <a:avLst/>
            </a:prstGeom>
            <a:solidFill>
              <a:srgbClr val="FDFFCF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PIC</a:t>
              </a:r>
            </a:p>
          </p:txBody>
        </p:sp>
        <p:sp>
          <p:nvSpPr>
            <p:cNvPr id="71" name="Text Box 51"/>
            <p:cNvSpPr txBox="1">
              <a:spLocks noChangeArrowheads="1"/>
            </p:cNvSpPr>
            <p:nvPr/>
          </p:nvSpPr>
          <p:spPr bwMode="auto">
            <a:xfrm>
              <a:off x="6096000" y="4754562"/>
              <a:ext cx="1447801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Crowbar analysis</a:t>
              </a:r>
            </a:p>
          </p:txBody>
        </p:sp>
        <p:sp>
          <p:nvSpPr>
            <p:cNvPr id="72" name="Text Box 52"/>
            <p:cNvSpPr txBox="1">
              <a:spLocks noChangeArrowheads="1"/>
            </p:cNvSpPr>
            <p:nvPr/>
          </p:nvSpPr>
          <p:spPr bwMode="auto">
            <a:xfrm>
              <a:off x="6096000" y="5516562"/>
              <a:ext cx="2286000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Powering to nominal analysis</a:t>
              </a:r>
            </a:p>
          </p:txBody>
        </p:sp>
        <p:sp>
          <p:nvSpPr>
            <p:cNvPr id="73" name="Text Box 53"/>
            <p:cNvSpPr txBox="1">
              <a:spLocks noChangeArrowheads="1"/>
            </p:cNvSpPr>
            <p:nvPr/>
          </p:nvSpPr>
          <p:spPr bwMode="auto">
            <a:xfrm>
              <a:off x="6096000" y="4000500"/>
              <a:ext cx="2209799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Powering interlock analysis</a:t>
              </a:r>
            </a:p>
          </p:txBody>
        </p:sp>
        <p:sp>
          <p:nvSpPr>
            <p:cNvPr id="74" name="Rectangle 56"/>
            <p:cNvSpPr>
              <a:spLocks noChangeArrowheads="1"/>
            </p:cNvSpPr>
            <p:nvPr/>
          </p:nvSpPr>
          <p:spPr bwMode="auto">
            <a:xfrm>
              <a:off x="3886200" y="2286000"/>
              <a:ext cx="762000" cy="647700"/>
            </a:xfrm>
            <a:prstGeom prst="rect">
              <a:avLst/>
            </a:prstGeom>
            <a:solidFill>
              <a:srgbClr val="CCF1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PM.EB</a:t>
              </a:r>
            </a:p>
          </p:txBody>
        </p:sp>
        <p:sp>
          <p:nvSpPr>
            <p:cNvPr id="75" name="AutoShape 57"/>
            <p:cNvSpPr>
              <a:spLocks noChangeArrowheads="1"/>
            </p:cNvSpPr>
            <p:nvPr/>
          </p:nvSpPr>
          <p:spPr bwMode="auto">
            <a:xfrm>
              <a:off x="3957638" y="1790700"/>
              <a:ext cx="614362" cy="381000"/>
            </a:xfrm>
            <a:prstGeom prst="can">
              <a:avLst>
                <a:gd name="adj" fmla="val 25000"/>
              </a:avLst>
            </a:prstGeom>
            <a:solidFill>
              <a:srgbClr val="A6C5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>
                <a:solidFill>
                  <a:srgbClr val="000000"/>
                </a:solidFill>
              </a:endParaRPr>
            </a:p>
          </p:txBody>
        </p:sp>
        <p:sp>
          <p:nvSpPr>
            <p:cNvPr id="76" name="Text Box 59"/>
            <p:cNvSpPr txBox="1">
              <a:spLocks noChangeArrowheads="1"/>
            </p:cNvSpPr>
            <p:nvPr/>
          </p:nvSpPr>
          <p:spPr bwMode="auto">
            <a:xfrm>
              <a:off x="4572001" y="1866900"/>
              <a:ext cx="2057400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 Data storage (SDDS)</a:t>
              </a:r>
            </a:p>
          </p:txBody>
        </p:sp>
        <p:sp>
          <p:nvSpPr>
            <p:cNvPr id="77" name="Text Box 61"/>
            <p:cNvSpPr txBox="1">
              <a:spLocks noChangeArrowheads="1"/>
            </p:cNvSpPr>
            <p:nvPr/>
          </p:nvSpPr>
          <p:spPr bwMode="auto">
            <a:xfrm>
              <a:off x="4724400" y="2468562"/>
              <a:ext cx="2057400" cy="23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</a:t>
              </a:r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 Event builder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78" name="Rectangle 64"/>
            <p:cNvSpPr>
              <a:spLocks noChangeArrowheads="1"/>
            </p:cNvSpPr>
            <p:nvPr/>
          </p:nvSpPr>
          <p:spPr bwMode="auto">
            <a:xfrm>
              <a:off x="4953000" y="4724400"/>
              <a:ext cx="904875" cy="381000"/>
            </a:xfrm>
            <a:prstGeom prst="rect">
              <a:avLst/>
            </a:prstGeom>
            <a:solidFill>
              <a:srgbClr val="FEA298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Discharge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79" name="Text Box 65"/>
            <p:cNvSpPr txBox="1">
              <a:spLocks noChangeArrowheads="1"/>
            </p:cNvSpPr>
            <p:nvPr/>
          </p:nvSpPr>
          <p:spPr bwMode="auto">
            <a:xfrm>
              <a:off x="6096000" y="5135562"/>
              <a:ext cx="2286000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Quench Protection analysis</a:t>
              </a:r>
            </a:p>
          </p:txBody>
        </p:sp>
        <p:sp>
          <p:nvSpPr>
            <p:cNvPr id="80" name="Rectangle 40"/>
            <p:cNvSpPr>
              <a:spLocks noChangeArrowheads="1"/>
            </p:cNvSpPr>
            <p:nvPr/>
          </p:nvSpPr>
          <p:spPr bwMode="auto">
            <a:xfrm>
              <a:off x="3810000" y="3411538"/>
              <a:ext cx="904875" cy="381000"/>
            </a:xfrm>
            <a:prstGeom prst="rect">
              <a:avLst/>
            </a:prstGeom>
            <a:solidFill>
              <a:srgbClr val="4EFF47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PM.EA</a:t>
              </a:r>
            </a:p>
          </p:txBody>
        </p:sp>
        <p:sp>
          <p:nvSpPr>
            <p:cNvPr id="81" name="Rectangle 67"/>
            <p:cNvSpPr>
              <a:spLocks noChangeArrowheads="1"/>
            </p:cNvSpPr>
            <p:nvPr/>
          </p:nvSpPr>
          <p:spPr bwMode="auto">
            <a:xfrm>
              <a:off x="2752725" y="1790700"/>
              <a:ext cx="981075" cy="381000"/>
            </a:xfrm>
            <a:prstGeom prst="rect">
              <a:avLst/>
            </a:prstGeom>
            <a:solidFill>
              <a:srgbClr val="71EA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 converter</a:t>
              </a:r>
            </a:p>
          </p:txBody>
        </p:sp>
        <p:sp>
          <p:nvSpPr>
            <p:cNvPr id="82" name="Rectangle 68"/>
            <p:cNvSpPr>
              <a:spLocks noChangeArrowheads="1"/>
            </p:cNvSpPr>
            <p:nvPr/>
          </p:nvSpPr>
          <p:spPr bwMode="auto">
            <a:xfrm>
              <a:off x="1609725" y="1790700"/>
              <a:ext cx="904875" cy="381000"/>
            </a:xfrm>
            <a:prstGeom prst="rect">
              <a:avLst/>
            </a:prstGeom>
            <a:solidFill>
              <a:srgbClr val="62AB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 collector</a:t>
              </a:r>
            </a:p>
          </p:txBody>
        </p:sp>
        <p:cxnSp>
          <p:nvCxnSpPr>
            <p:cNvPr id="83" name="AutoShape 70"/>
            <p:cNvCxnSpPr>
              <a:cxnSpLocks noChangeShapeType="1"/>
              <a:stCxn id="80" idx="2"/>
              <a:endCxn id="68" idx="1"/>
            </p:cNvCxnSpPr>
            <p:nvPr/>
          </p:nvCxnSpPr>
          <p:spPr bwMode="auto">
            <a:xfrm rot="16200000" flipH="1">
              <a:off x="3856038" y="4198938"/>
              <a:ext cx="1503362" cy="69056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84" name="AutoShape 71"/>
            <p:cNvCxnSpPr>
              <a:cxnSpLocks noChangeShapeType="1"/>
              <a:stCxn id="80" idx="2"/>
              <a:endCxn id="78" idx="1"/>
            </p:cNvCxnSpPr>
            <p:nvPr/>
          </p:nvCxnSpPr>
          <p:spPr bwMode="auto">
            <a:xfrm rot="16200000" flipH="1">
              <a:off x="4046538" y="4008438"/>
              <a:ext cx="1122362" cy="69056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85" name="AutoShape 72"/>
            <p:cNvCxnSpPr>
              <a:cxnSpLocks noChangeShapeType="1"/>
              <a:stCxn id="80" idx="2"/>
              <a:endCxn id="67" idx="1"/>
            </p:cNvCxnSpPr>
            <p:nvPr/>
          </p:nvCxnSpPr>
          <p:spPr bwMode="auto">
            <a:xfrm rot="16200000" flipH="1">
              <a:off x="4237038" y="3817938"/>
              <a:ext cx="741362" cy="69056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86" name="AutoShape 73"/>
            <p:cNvCxnSpPr>
              <a:cxnSpLocks noChangeShapeType="1"/>
              <a:stCxn id="80" idx="2"/>
              <a:endCxn id="70" idx="1"/>
            </p:cNvCxnSpPr>
            <p:nvPr/>
          </p:nvCxnSpPr>
          <p:spPr bwMode="auto">
            <a:xfrm rot="16200000" flipH="1">
              <a:off x="4427538" y="3627438"/>
              <a:ext cx="360362" cy="69056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 type="triangle" w="med" len="med"/>
              <a:tailEnd type="triangle" w="med" len="med"/>
            </a:ln>
          </p:spPr>
        </p:cxnSp>
        <p:cxnSp>
          <p:nvCxnSpPr>
            <p:cNvPr id="87" name="AutoShape 74"/>
            <p:cNvCxnSpPr>
              <a:cxnSpLocks noChangeShapeType="1"/>
              <a:stCxn id="62" idx="3"/>
              <a:endCxn id="80" idx="1"/>
            </p:cNvCxnSpPr>
            <p:nvPr/>
          </p:nvCxnSpPr>
          <p:spPr bwMode="auto">
            <a:xfrm>
              <a:off x="3190875" y="3602038"/>
              <a:ext cx="61912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88" name="AutoShape 75"/>
            <p:cNvCxnSpPr>
              <a:cxnSpLocks noChangeShapeType="1"/>
              <a:stCxn id="75" idx="3"/>
              <a:endCxn id="74" idx="0"/>
            </p:cNvCxnSpPr>
            <p:nvPr/>
          </p:nvCxnSpPr>
          <p:spPr bwMode="auto">
            <a:xfrm rot="16200000" flipH="1">
              <a:off x="4208859" y="2227659"/>
              <a:ext cx="114300" cy="238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89" name="AutoShape 77"/>
            <p:cNvCxnSpPr>
              <a:cxnSpLocks noChangeShapeType="1"/>
              <a:stCxn id="81" idx="3"/>
              <a:endCxn id="75" idx="2"/>
            </p:cNvCxnSpPr>
            <p:nvPr/>
          </p:nvCxnSpPr>
          <p:spPr bwMode="auto">
            <a:xfrm>
              <a:off x="3733800" y="1981200"/>
              <a:ext cx="223838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90" name="AutoShape 78"/>
            <p:cNvCxnSpPr>
              <a:cxnSpLocks noChangeShapeType="1"/>
              <a:stCxn id="82" idx="3"/>
              <a:endCxn id="81" idx="1"/>
            </p:cNvCxnSpPr>
            <p:nvPr/>
          </p:nvCxnSpPr>
          <p:spPr bwMode="auto">
            <a:xfrm>
              <a:off x="2514600" y="1981200"/>
              <a:ext cx="23812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91" name="Rectangle 79"/>
            <p:cNvSpPr>
              <a:spLocks noChangeArrowheads="1"/>
            </p:cNvSpPr>
            <p:nvPr/>
          </p:nvSpPr>
          <p:spPr bwMode="auto">
            <a:xfrm>
              <a:off x="304800" y="1790700"/>
              <a:ext cx="981075" cy="381000"/>
            </a:xfrm>
            <a:prstGeom prst="rect">
              <a:avLst/>
            </a:prstGeom>
            <a:solidFill>
              <a:srgbClr val="FF66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LHC</a:t>
              </a:r>
            </a:p>
            <a:p>
              <a:pPr algn="ctr"/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equipment</a:t>
              </a:r>
            </a:p>
          </p:txBody>
        </p:sp>
        <p:cxnSp>
          <p:nvCxnSpPr>
            <p:cNvPr id="92" name="AutoShape 80"/>
            <p:cNvCxnSpPr>
              <a:cxnSpLocks noChangeShapeType="1"/>
              <a:stCxn id="91" idx="3"/>
              <a:endCxn id="82" idx="1"/>
            </p:cNvCxnSpPr>
            <p:nvPr/>
          </p:nvCxnSpPr>
          <p:spPr bwMode="auto">
            <a:xfrm>
              <a:off x="1285875" y="1981200"/>
              <a:ext cx="32385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93" name="Line 81"/>
            <p:cNvSpPr>
              <a:spLocks noChangeShapeType="1"/>
            </p:cNvSpPr>
            <p:nvPr/>
          </p:nvSpPr>
          <p:spPr bwMode="auto">
            <a:xfrm flipV="1">
              <a:off x="762000" y="2247900"/>
              <a:ext cx="0" cy="838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4" name="Text Box 82"/>
            <p:cNvSpPr txBox="1">
              <a:spLocks noChangeArrowheads="1"/>
            </p:cNvSpPr>
            <p:nvPr/>
          </p:nvSpPr>
          <p:spPr bwMode="auto">
            <a:xfrm>
              <a:off x="228598" y="2468562"/>
              <a:ext cx="838198" cy="23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Trigger</a:t>
              </a:r>
            </a:p>
          </p:txBody>
        </p:sp>
        <p:sp>
          <p:nvSpPr>
            <p:cNvPr id="95" name="AutoShape 83"/>
            <p:cNvSpPr>
              <a:spLocks noChangeArrowheads="1"/>
            </p:cNvSpPr>
            <p:nvPr/>
          </p:nvSpPr>
          <p:spPr bwMode="auto">
            <a:xfrm>
              <a:off x="457200" y="4838700"/>
              <a:ext cx="614363" cy="381000"/>
            </a:xfrm>
            <a:prstGeom prst="can">
              <a:avLst>
                <a:gd name="adj" fmla="val 25000"/>
              </a:avLst>
            </a:prstGeom>
            <a:solidFill>
              <a:srgbClr val="A6C5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>
                <a:solidFill>
                  <a:srgbClr val="000000"/>
                </a:solidFill>
              </a:endParaRPr>
            </a:p>
          </p:txBody>
        </p:sp>
        <p:sp>
          <p:nvSpPr>
            <p:cNvPr id="96" name="Text Box 84"/>
            <p:cNvSpPr txBox="1">
              <a:spLocks noChangeArrowheads="1"/>
            </p:cNvSpPr>
            <p:nvPr/>
          </p:nvSpPr>
          <p:spPr bwMode="auto">
            <a:xfrm>
              <a:off x="1147763" y="4914900"/>
              <a:ext cx="604836" cy="23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MTF</a:t>
              </a:r>
            </a:p>
          </p:txBody>
        </p:sp>
        <p:sp>
          <p:nvSpPr>
            <p:cNvPr id="97" name="Line 85"/>
            <p:cNvSpPr>
              <a:spLocks noChangeShapeType="1"/>
            </p:cNvSpPr>
            <p:nvPr/>
          </p:nvSpPr>
          <p:spPr bwMode="auto">
            <a:xfrm>
              <a:off x="762000" y="3924300"/>
              <a:ext cx="0" cy="838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8" name="Text Box 88"/>
            <p:cNvSpPr txBox="1">
              <a:spLocks noChangeArrowheads="1"/>
            </p:cNvSpPr>
            <p:nvPr/>
          </p:nvSpPr>
          <p:spPr bwMode="auto">
            <a:xfrm>
              <a:off x="6476999" y="1653450"/>
              <a:ext cx="1981201" cy="3667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Data collection and pre-processing</a:t>
              </a:r>
            </a:p>
          </p:txBody>
        </p:sp>
        <p:sp>
          <p:nvSpPr>
            <p:cNvPr id="99" name="Text Box 89"/>
            <p:cNvSpPr txBox="1">
              <a:spLocks noChangeArrowheads="1"/>
            </p:cNvSpPr>
            <p:nvPr/>
          </p:nvSpPr>
          <p:spPr bwMode="auto">
            <a:xfrm>
              <a:off x="7141815" y="3285024"/>
              <a:ext cx="1311274" cy="3667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Data viewing and analysis</a:t>
              </a:r>
            </a:p>
          </p:txBody>
        </p:sp>
        <p:sp>
          <p:nvSpPr>
            <p:cNvPr id="100" name="Text Box 90"/>
            <p:cNvSpPr txBox="1">
              <a:spLocks noChangeArrowheads="1"/>
            </p:cNvSpPr>
            <p:nvPr/>
          </p:nvSpPr>
          <p:spPr bwMode="auto">
            <a:xfrm>
              <a:off x="762000" y="4229101"/>
              <a:ext cx="990600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Result of test</a:t>
              </a:r>
            </a:p>
          </p:txBody>
        </p:sp>
        <p:sp>
          <p:nvSpPr>
            <p:cNvPr id="101" name="AutoShape 91"/>
            <p:cNvSpPr>
              <a:spLocks noChangeArrowheads="1"/>
            </p:cNvSpPr>
            <p:nvPr/>
          </p:nvSpPr>
          <p:spPr bwMode="auto">
            <a:xfrm>
              <a:off x="1824037" y="2286000"/>
              <a:ext cx="614363" cy="381000"/>
            </a:xfrm>
            <a:prstGeom prst="can">
              <a:avLst>
                <a:gd name="adj" fmla="val 25000"/>
              </a:avLst>
            </a:prstGeom>
            <a:solidFill>
              <a:srgbClr val="A6C5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>
                <a:solidFill>
                  <a:srgbClr val="000000"/>
                </a:solidFill>
              </a:endParaRPr>
            </a:p>
          </p:txBody>
        </p:sp>
        <p:sp>
          <p:nvSpPr>
            <p:cNvPr id="102" name="Text Box 92"/>
            <p:cNvSpPr txBox="1">
              <a:spLocks noChangeArrowheads="1"/>
            </p:cNvSpPr>
            <p:nvPr/>
          </p:nvSpPr>
          <p:spPr bwMode="auto">
            <a:xfrm>
              <a:off x="1752602" y="2620963"/>
              <a:ext cx="1143001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Logging DB</a:t>
              </a:r>
            </a:p>
          </p:txBody>
        </p:sp>
        <p:cxnSp>
          <p:nvCxnSpPr>
            <p:cNvPr id="103" name="AutoShape 93"/>
            <p:cNvCxnSpPr>
              <a:cxnSpLocks noChangeShapeType="1"/>
              <a:stCxn id="91" idx="3"/>
              <a:endCxn id="101" idx="2"/>
            </p:cNvCxnSpPr>
            <p:nvPr/>
          </p:nvCxnSpPr>
          <p:spPr bwMode="auto">
            <a:xfrm>
              <a:off x="1285875" y="1981200"/>
              <a:ext cx="538162" cy="495300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04" name="AutoShape 94"/>
            <p:cNvCxnSpPr>
              <a:cxnSpLocks noChangeShapeType="1"/>
              <a:stCxn id="101" idx="4"/>
            </p:cNvCxnSpPr>
            <p:nvPr/>
          </p:nvCxnSpPr>
          <p:spPr bwMode="auto">
            <a:xfrm>
              <a:off x="2438400" y="2476500"/>
              <a:ext cx="14478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105" name="Rectangle 45"/>
            <p:cNvSpPr>
              <a:spLocks noChangeArrowheads="1"/>
            </p:cNvSpPr>
            <p:nvPr/>
          </p:nvSpPr>
          <p:spPr bwMode="auto">
            <a:xfrm>
              <a:off x="4953000" y="5486400"/>
              <a:ext cx="904875" cy="381000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PNO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cxnSp>
          <p:nvCxnSpPr>
            <p:cNvPr id="106" name="Elbow Connector 59"/>
            <p:cNvCxnSpPr>
              <a:stCxn id="80" idx="2"/>
              <a:endCxn id="105" idx="1"/>
            </p:cNvCxnSpPr>
            <p:nvPr/>
          </p:nvCxnSpPr>
          <p:spPr>
            <a:xfrm rot="16200000" flipH="1">
              <a:off x="3665538" y="4389438"/>
              <a:ext cx="1884362" cy="690562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7" name="Text Box 52"/>
            <p:cNvSpPr txBox="1">
              <a:spLocks noChangeArrowheads="1"/>
            </p:cNvSpPr>
            <p:nvPr/>
          </p:nvSpPr>
          <p:spPr bwMode="auto">
            <a:xfrm>
              <a:off x="6096000" y="4383504"/>
              <a:ext cx="2286000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Powering Circuit Splice analysis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cxnSp>
          <p:nvCxnSpPr>
            <p:cNvPr id="108" name="Shape 107"/>
            <p:cNvCxnSpPr/>
            <p:nvPr/>
          </p:nvCxnSpPr>
          <p:spPr>
            <a:xfrm rot="10800000" flipV="1">
              <a:off x="2928938" y="2627311"/>
              <a:ext cx="957262" cy="801688"/>
            </a:xfrm>
            <a:prstGeom prst="bentConnector2">
              <a:avLst/>
            </a:prstGeom>
            <a:ln w="12700"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Slide Number Placeholder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BA690-EBB2-7B42-901D-EC3F8B551EBE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0" name="Footer Placeholder 5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ICE-Workshop Post Mortem for the LHC</a:t>
            </a:r>
            <a:endParaRPr lang="en-US"/>
          </a:p>
        </p:txBody>
      </p:sp>
      <p:sp>
        <p:nvSpPr>
          <p:cNvPr id="61" name="Date Placeholder 6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4/23/09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Content Placeholder 1"/>
          <p:cNvSpPr>
            <a:spLocks noGrp="1"/>
          </p:cNvSpPr>
          <p:nvPr>
            <p:ph idx="1"/>
          </p:nvPr>
        </p:nvSpPr>
        <p:spPr>
          <a:xfrm>
            <a:off x="228600" y="1143000"/>
            <a:ext cx="3124200" cy="5410200"/>
          </a:xfrm>
        </p:spPr>
        <p:txBody>
          <a:bodyPr>
            <a:noAutofit/>
          </a:bodyPr>
          <a:lstStyle/>
          <a:p>
            <a:pPr>
              <a:buFont typeface="Wingdings" charset="2"/>
              <a:buChar char="ü"/>
            </a:pPr>
            <a:r>
              <a:rPr lang="en-US" sz="1400" dirty="0" smtClean="0"/>
              <a:t>The Sequencer starts a test and warns post mortem</a:t>
            </a:r>
          </a:p>
          <a:p>
            <a:pPr>
              <a:buFont typeface="Wingdings" charset="2"/>
              <a:buChar char="ü"/>
            </a:pPr>
            <a:r>
              <a:rPr lang="en-US" sz="1400" dirty="0" smtClean="0"/>
              <a:t>PM File collection starts searching for data belonging to the specific test</a:t>
            </a:r>
          </a:p>
          <a:p>
            <a:pPr>
              <a:buFont typeface="Wingdings" charset="2"/>
              <a:buChar char="ü"/>
            </a:pPr>
            <a:r>
              <a:rPr lang="en-US" sz="1400" dirty="0" smtClean="0"/>
              <a:t>All data are found, and the test is moved to the Post Mortem Event Analyzer</a:t>
            </a:r>
          </a:p>
          <a:p>
            <a:pPr>
              <a:buFont typeface="Wingdings" charset="2"/>
              <a:buChar char="ü"/>
            </a:pPr>
            <a:r>
              <a:rPr lang="en-US" sz="1400" dirty="0" smtClean="0"/>
              <a:t>The involved experts starts analyzing the test</a:t>
            </a:r>
          </a:p>
          <a:p>
            <a:pPr>
              <a:buFont typeface="Wingdings" charset="2"/>
              <a:buChar char="ü"/>
            </a:pPr>
            <a:r>
              <a:rPr lang="en-US" sz="1400" dirty="0" smtClean="0"/>
              <a:t>Experts sign their part of the test</a:t>
            </a:r>
          </a:p>
          <a:p>
            <a:pPr>
              <a:buFont typeface="Wingdings" charset="2"/>
              <a:buChar char="ü"/>
            </a:pPr>
            <a:r>
              <a:rPr lang="en-US" sz="1400" dirty="0" smtClean="0"/>
              <a:t>Analysis is complete (Pass, fail-repeat, fail-hold)</a:t>
            </a:r>
          </a:p>
        </p:txBody>
      </p:sp>
      <p:sp>
        <p:nvSpPr>
          <p:cNvPr id="55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algn="ctr"/>
            <a:r>
              <a:rPr lang="en-US" sz="4400" dirty="0" smtClean="0"/>
              <a:t>PM System overview</a:t>
            </a:r>
            <a:endParaRPr lang="en-US" dirty="0"/>
          </a:p>
        </p:txBody>
      </p:sp>
      <p:grpSp>
        <p:nvGrpSpPr>
          <p:cNvPr id="2" name="Group 56"/>
          <p:cNvGrpSpPr/>
          <p:nvPr/>
        </p:nvGrpSpPr>
        <p:grpSpPr>
          <a:xfrm>
            <a:off x="3505200" y="1265872"/>
            <a:ext cx="5410200" cy="4220528"/>
            <a:chOff x="76200" y="1638300"/>
            <a:chExt cx="8382000" cy="4572000"/>
          </a:xfrm>
        </p:grpSpPr>
        <p:sp>
          <p:nvSpPr>
            <p:cNvPr id="58" name="Rectangle 86"/>
            <p:cNvSpPr>
              <a:spLocks noChangeArrowheads="1"/>
            </p:cNvSpPr>
            <p:nvPr/>
          </p:nvSpPr>
          <p:spPr bwMode="auto">
            <a:xfrm>
              <a:off x="2362200" y="3276600"/>
              <a:ext cx="6096000" cy="2933700"/>
            </a:xfrm>
            <a:prstGeom prst="rect">
              <a:avLst/>
            </a:prstGeom>
            <a:solidFill>
              <a:srgbClr val="EEFFFB">
                <a:alpha val="14117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>
                <a:solidFill>
                  <a:srgbClr val="000000"/>
                </a:solidFill>
              </a:endParaRPr>
            </a:p>
          </p:txBody>
        </p:sp>
        <p:sp>
          <p:nvSpPr>
            <p:cNvPr id="59" name="Rectangle 87"/>
            <p:cNvSpPr>
              <a:spLocks noChangeArrowheads="1"/>
            </p:cNvSpPr>
            <p:nvPr/>
          </p:nvSpPr>
          <p:spPr bwMode="auto">
            <a:xfrm>
              <a:off x="1371600" y="1638300"/>
              <a:ext cx="7086600" cy="1371600"/>
            </a:xfrm>
            <a:prstGeom prst="rect">
              <a:avLst/>
            </a:prstGeom>
            <a:solidFill>
              <a:srgbClr val="EEFFFB">
                <a:alpha val="30196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>
                <a:solidFill>
                  <a:srgbClr val="000000"/>
                </a:solidFill>
              </a:endParaRPr>
            </a:p>
          </p:txBody>
        </p:sp>
        <p:sp>
          <p:nvSpPr>
            <p:cNvPr id="62" name="Rectangle 15"/>
            <p:cNvSpPr>
              <a:spLocks noChangeArrowheads="1"/>
            </p:cNvSpPr>
            <p:nvPr/>
          </p:nvSpPr>
          <p:spPr bwMode="auto">
            <a:xfrm>
              <a:off x="2667000" y="3411538"/>
              <a:ext cx="523875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PM.RH</a:t>
              </a:r>
            </a:p>
          </p:txBody>
        </p:sp>
        <p:sp>
          <p:nvSpPr>
            <p:cNvPr id="63" name="Text Box 22"/>
            <p:cNvSpPr txBox="1">
              <a:spLocks noChangeArrowheads="1"/>
            </p:cNvSpPr>
            <p:nvPr/>
          </p:nvSpPr>
          <p:spPr bwMode="auto">
            <a:xfrm>
              <a:off x="2362200" y="3810001"/>
              <a:ext cx="1382712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Request handler</a:t>
              </a:r>
            </a:p>
          </p:txBody>
        </p:sp>
        <p:sp>
          <p:nvSpPr>
            <p:cNvPr id="64" name="Text Box 26"/>
            <p:cNvSpPr txBox="1">
              <a:spLocks noChangeArrowheads="1"/>
            </p:cNvSpPr>
            <p:nvPr/>
          </p:nvSpPr>
          <p:spPr bwMode="auto">
            <a:xfrm>
              <a:off x="76200" y="3086101"/>
              <a:ext cx="1600199" cy="23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HWC sequencer</a:t>
              </a:r>
            </a:p>
          </p:txBody>
        </p:sp>
        <p:sp>
          <p:nvSpPr>
            <p:cNvPr id="65" name="Rectangle 27"/>
            <p:cNvSpPr>
              <a:spLocks noChangeArrowheads="1"/>
            </p:cNvSpPr>
            <p:nvPr/>
          </p:nvSpPr>
          <p:spPr bwMode="auto">
            <a:xfrm>
              <a:off x="533400" y="3411538"/>
              <a:ext cx="457200" cy="381000"/>
            </a:xfrm>
            <a:prstGeom prst="rect">
              <a:avLst/>
            </a:prstGeom>
            <a:solidFill>
              <a:srgbClr val="CFFFD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Seq</a:t>
              </a:r>
            </a:p>
          </p:txBody>
        </p:sp>
        <p:cxnSp>
          <p:nvCxnSpPr>
            <p:cNvPr id="66" name="AutoShape 37"/>
            <p:cNvCxnSpPr>
              <a:cxnSpLocks noChangeShapeType="1"/>
              <a:stCxn id="65" idx="3"/>
              <a:endCxn id="62" idx="1"/>
            </p:cNvCxnSpPr>
            <p:nvPr/>
          </p:nvCxnSpPr>
          <p:spPr bwMode="auto">
            <a:xfrm>
              <a:off x="990600" y="3602038"/>
              <a:ext cx="16764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sp>
          <p:nvSpPr>
            <p:cNvPr id="67" name="Rectangle 41"/>
            <p:cNvSpPr>
              <a:spLocks noChangeArrowheads="1"/>
            </p:cNvSpPr>
            <p:nvPr/>
          </p:nvSpPr>
          <p:spPr bwMode="auto">
            <a:xfrm>
              <a:off x="4953000" y="4343400"/>
              <a:ext cx="904875" cy="381000"/>
            </a:xfrm>
            <a:prstGeom prst="rect">
              <a:avLst/>
            </a:prstGeom>
            <a:solidFill>
              <a:srgbClr val="FFCC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PCS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68" name="Rectangle 45"/>
            <p:cNvSpPr>
              <a:spLocks noChangeArrowheads="1"/>
            </p:cNvSpPr>
            <p:nvPr/>
          </p:nvSpPr>
          <p:spPr bwMode="auto">
            <a:xfrm>
              <a:off x="4953000" y="5105400"/>
              <a:ext cx="904875" cy="381000"/>
            </a:xfrm>
            <a:prstGeom prst="rect">
              <a:avLst/>
            </a:prstGeom>
            <a:solidFill>
              <a:srgbClr val="FF66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QPS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69" name="Text Box 47"/>
            <p:cNvSpPr txBox="1">
              <a:spLocks noChangeArrowheads="1"/>
            </p:cNvSpPr>
            <p:nvPr/>
          </p:nvSpPr>
          <p:spPr bwMode="auto">
            <a:xfrm>
              <a:off x="4724400" y="3467100"/>
              <a:ext cx="2057400" cy="23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 Event Analyser</a:t>
              </a:r>
            </a:p>
          </p:txBody>
        </p:sp>
        <p:sp>
          <p:nvSpPr>
            <p:cNvPr id="70" name="Rectangle 48"/>
            <p:cNvSpPr>
              <a:spLocks noChangeArrowheads="1"/>
            </p:cNvSpPr>
            <p:nvPr/>
          </p:nvSpPr>
          <p:spPr bwMode="auto">
            <a:xfrm>
              <a:off x="4953000" y="3962400"/>
              <a:ext cx="904875" cy="381000"/>
            </a:xfrm>
            <a:prstGeom prst="rect">
              <a:avLst/>
            </a:prstGeom>
            <a:solidFill>
              <a:srgbClr val="FDFFC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PIC</a:t>
              </a:r>
            </a:p>
          </p:txBody>
        </p:sp>
        <p:sp>
          <p:nvSpPr>
            <p:cNvPr id="71" name="Text Box 51"/>
            <p:cNvSpPr txBox="1">
              <a:spLocks noChangeArrowheads="1"/>
            </p:cNvSpPr>
            <p:nvPr/>
          </p:nvSpPr>
          <p:spPr bwMode="auto">
            <a:xfrm>
              <a:off x="6096000" y="4754562"/>
              <a:ext cx="1447801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Crowbar analysis</a:t>
              </a:r>
            </a:p>
          </p:txBody>
        </p:sp>
        <p:sp>
          <p:nvSpPr>
            <p:cNvPr id="72" name="Text Box 52"/>
            <p:cNvSpPr txBox="1">
              <a:spLocks noChangeArrowheads="1"/>
            </p:cNvSpPr>
            <p:nvPr/>
          </p:nvSpPr>
          <p:spPr bwMode="auto">
            <a:xfrm>
              <a:off x="6096000" y="5516562"/>
              <a:ext cx="2286000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Powering to nominal analysis</a:t>
              </a:r>
            </a:p>
          </p:txBody>
        </p:sp>
        <p:sp>
          <p:nvSpPr>
            <p:cNvPr id="73" name="Text Box 53"/>
            <p:cNvSpPr txBox="1">
              <a:spLocks noChangeArrowheads="1"/>
            </p:cNvSpPr>
            <p:nvPr/>
          </p:nvSpPr>
          <p:spPr bwMode="auto">
            <a:xfrm>
              <a:off x="6096000" y="4000500"/>
              <a:ext cx="2209799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Powering interlock analysis</a:t>
              </a:r>
            </a:p>
          </p:txBody>
        </p:sp>
        <p:sp>
          <p:nvSpPr>
            <p:cNvPr id="74" name="Rectangle 56"/>
            <p:cNvSpPr>
              <a:spLocks noChangeArrowheads="1"/>
            </p:cNvSpPr>
            <p:nvPr/>
          </p:nvSpPr>
          <p:spPr bwMode="auto">
            <a:xfrm>
              <a:off x="3886200" y="2286000"/>
              <a:ext cx="762000" cy="647700"/>
            </a:xfrm>
            <a:prstGeom prst="rect">
              <a:avLst/>
            </a:prstGeom>
            <a:solidFill>
              <a:srgbClr val="CCF1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PM.EB</a:t>
              </a:r>
            </a:p>
          </p:txBody>
        </p:sp>
        <p:sp>
          <p:nvSpPr>
            <p:cNvPr id="75" name="AutoShape 57"/>
            <p:cNvSpPr>
              <a:spLocks noChangeArrowheads="1"/>
            </p:cNvSpPr>
            <p:nvPr/>
          </p:nvSpPr>
          <p:spPr bwMode="auto">
            <a:xfrm>
              <a:off x="3957638" y="1790700"/>
              <a:ext cx="614362" cy="381000"/>
            </a:xfrm>
            <a:prstGeom prst="can">
              <a:avLst>
                <a:gd name="adj" fmla="val 25000"/>
              </a:avLst>
            </a:prstGeom>
            <a:solidFill>
              <a:srgbClr val="A6C5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>
                <a:solidFill>
                  <a:srgbClr val="000000"/>
                </a:solidFill>
              </a:endParaRPr>
            </a:p>
          </p:txBody>
        </p:sp>
        <p:sp>
          <p:nvSpPr>
            <p:cNvPr id="76" name="Text Box 59"/>
            <p:cNvSpPr txBox="1">
              <a:spLocks noChangeArrowheads="1"/>
            </p:cNvSpPr>
            <p:nvPr/>
          </p:nvSpPr>
          <p:spPr bwMode="auto">
            <a:xfrm>
              <a:off x="4572001" y="1866900"/>
              <a:ext cx="2057400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 Data storage (SDDS)</a:t>
              </a:r>
            </a:p>
          </p:txBody>
        </p:sp>
        <p:sp>
          <p:nvSpPr>
            <p:cNvPr id="77" name="Text Box 61"/>
            <p:cNvSpPr txBox="1">
              <a:spLocks noChangeArrowheads="1"/>
            </p:cNvSpPr>
            <p:nvPr/>
          </p:nvSpPr>
          <p:spPr bwMode="auto">
            <a:xfrm>
              <a:off x="4724400" y="2468562"/>
              <a:ext cx="2057400" cy="23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</a:t>
              </a:r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 Event builder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78" name="Rectangle 64"/>
            <p:cNvSpPr>
              <a:spLocks noChangeArrowheads="1"/>
            </p:cNvSpPr>
            <p:nvPr/>
          </p:nvSpPr>
          <p:spPr bwMode="auto">
            <a:xfrm>
              <a:off x="4953000" y="4724400"/>
              <a:ext cx="904875" cy="381000"/>
            </a:xfrm>
            <a:prstGeom prst="rect">
              <a:avLst/>
            </a:prstGeom>
            <a:solidFill>
              <a:srgbClr val="FEA29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Discharge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79" name="Text Box 65"/>
            <p:cNvSpPr txBox="1">
              <a:spLocks noChangeArrowheads="1"/>
            </p:cNvSpPr>
            <p:nvPr/>
          </p:nvSpPr>
          <p:spPr bwMode="auto">
            <a:xfrm>
              <a:off x="6096000" y="5135562"/>
              <a:ext cx="2286000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Quench Protection analysis</a:t>
              </a:r>
            </a:p>
          </p:txBody>
        </p:sp>
        <p:sp>
          <p:nvSpPr>
            <p:cNvPr id="80" name="Rectangle 40"/>
            <p:cNvSpPr>
              <a:spLocks noChangeArrowheads="1"/>
            </p:cNvSpPr>
            <p:nvPr/>
          </p:nvSpPr>
          <p:spPr bwMode="auto">
            <a:xfrm>
              <a:off x="3810000" y="3411538"/>
              <a:ext cx="904875" cy="381000"/>
            </a:xfrm>
            <a:prstGeom prst="rect">
              <a:avLst/>
            </a:prstGeom>
            <a:solidFill>
              <a:srgbClr val="4EFF47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PM.EA</a:t>
              </a:r>
            </a:p>
          </p:txBody>
        </p:sp>
        <p:sp>
          <p:nvSpPr>
            <p:cNvPr id="81" name="Rectangle 67"/>
            <p:cNvSpPr>
              <a:spLocks noChangeArrowheads="1"/>
            </p:cNvSpPr>
            <p:nvPr/>
          </p:nvSpPr>
          <p:spPr bwMode="auto">
            <a:xfrm>
              <a:off x="2752725" y="1790700"/>
              <a:ext cx="981075" cy="381000"/>
            </a:xfrm>
            <a:prstGeom prst="rect">
              <a:avLst/>
            </a:prstGeom>
            <a:solidFill>
              <a:srgbClr val="71EA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 converter</a:t>
              </a:r>
            </a:p>
          </p:txBody>
        </p:sp>
        <p:sp>
          <p:nvSpPr>
            <p:cNvPr id="82" name="Rectangle 68"/>
            <p:cNvSpPr>
              <a:spLocks noChangeArrowheads="1"/>
            </p:cNvSpPr>
            <p:nvPr/>
          </p:nvSpPr>
          <p:spPr bwMode="auto">
            <a:xfrm>
              <a:off x="1609725" y="1790700"/>
              <a:ext cx="904875" cy="381000"/>
            </a:xfrm>
            <a:prstGeom prst="rect">
              <a:avLst/>
            </a:prstGeom>
            <a:solidFill>
              <a:srgbClr val="62AB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 collector</a:t>
              </a:r>
            </a:p>
          </p:txBody>
        </p:sp>
        <p:cxnSp>
          <p:nvCxnSpPr>
            <p:cNvPr id="83" name="AutoShape 70"/>
            <p:cNvCxnSpPr>
              <a:cxnSpLocks noChangeShapeType="1"/>
              <a:stCxn id="80" idx="2"/>
              <a:endCxn id="68" idx="1"/>
            </p:cNvCxnSpPr>
            <p:nvPr/>
          </p:nvCxnSpPr>
          <p:spPr bwMode="auto">
            <a:xfrm rot="16200000" flipH="1">
              <a:off x="3856038" y="4198938"/>
              <a:ext cx="1503362" cy="69056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84" name="AutoShape 71"/>
            <p:cNvCxnSpPr>
              <a:cxnSpLocks noChangeShapeType="1"/>
              <a:stCxn id="80" idx="2"/>
              <a:endCxn id="78" idx="1"/>
            </p:cNvCxnSpPr>
            <p:nvPr/>
          </p:nvCxnSpPr>
          <p:spPr bwMode="auto">
            <a:xfrm rot="16200000" flipH="1">
              <a:off x="4046538" y="4008438"/>
              <a:ext cx="1122362" cy="69056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85" name="AutoShape 72"/>
            <p:cNvCxnSpPr>
              <a:cxnSpLocks noChangeShapeType="1"/>
              <a:stCxn id="80" idx="2"/>
              <a:endCxn id="67" idx="1"/>
            </p:cNvCxnSpPr>
            <p:nvPr/>
          </p:nvCxnSpPr>
          <p:spPr bwMode="auto">
            <a:xfrm rot="16200000" flipH="1">
              <a:off x="4237038" y="3817938"/>
              <a:ext cx="741362" cy="69056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86" name="AutoShape 73"/>
            <p:cNvCxnSpPr>
              <a:cxnSpLocks noChangeShapeType="1"/>
              <a:stCxn id="80" idx="2"/>
              <a:endCxn id="70" idx="1"/>
            </p:cNvCxnSpPr>
            <p:nvPr/>
          </p:nvCxnSpPr>
          <p:spPr bwMode="auto">
            <a:xfrm rot="16200000" flipH="1">
              <a:off x="4427538" y="3627438"/>
              <a:ext cx="360362" cy="69056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 type="triangle" w="med" len="med"/>
              <a:tailEnd type="triangle" w="med" len="med"/>
            </a:ln>
          </p:spPr>
        </p:cxnSp>
        <p:cxnSp>
          <p:nvCxnSpPr>
            <p:cNvPr id="87" name="AutoShape 74"/>
            <p:cNvCxnSpPr>
              <a:cxnSpLocks noChangeShapeType="1"/>
              <a:stCxn id="62" idx="3"/>
              <a:endCxn id="80" idx="1"/>
            </p:cNvCxnSpPr>
            <p:nvPr/>
          </p:nvCxnSpPr>
          <p:spPr bwMode="auto">
            <a:xfrm>
              <a:off x="3190875" y="3602038"/>
              <a:ext cx="61912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88" name="AutoShape 75"/>
            <p:cNvCxnSpPr>
              <a:cxnSpLocks noChangeShapeType="1"/>
              <a:stCxn id="75" idx="3"/>
              <a:endCxn id="74" idx="0"/>
            </p:cNvCxnSpPr>
            <p:nvPr/>
          </p:nvCxnSpPr>
          <p:spPr bwMode="auto">
            <a:xfrm rot="16200000" flipH="1">
              <a:off x="4208859" y="2227659"/>
              <a:ext cx="114300" cy="238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89" name="AutoShape 77"/>
            <p:cNvCxnSpPr>
              <a:cxnSpLocks noChangeShapeType="1"/>
              <a:stCxn id="81" idx="3"/>
              <a:endCxn id="75" idx="2"/>
            </p:cNvCxnSpPr>
            <p:nvPr/>
          </p:nvCxnSpPr>
          <p:spPr bwMode="auto">
            <a:xfrm>
              <a:off x="3733800" y="1981200"/>
              <a:ext cx="223838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90" name="AutoShape 78"/>
            <p:cNvCxnSpPr>
              <a:cxnSpLocks noChangeShapeType="1"/>
              <a:stCxn id="82" idx="3"/>
              <a:endCxn id="81" idx="1"/>
            </p:cNvCxnSpPr>
            <p:nvPr/>
          </p:nvCxnSpPr>
          <p:spPr bwMode="auto">
            <a:xfrm>
              <a:off x="2514600" y="1981200"/>
              <a:ext cx="23812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91" name="Rectangle 79"/>
            <p:cNvSpPr>
              <a:spLocks noChangeArrowheads="1"/>
            </p:cNvSpPr>
            <p:nvPr/>
          </p:nvSpPr>
          <p:spPr bwMode="auto">
            <a:xfrm>
              <a:off x="304800" y="1790700"/>
              <a:ext cx="981075" cy="381000"/>
            </a:xfrm>
            <a:prstGeom prst="rect">
              <a:avLst/>
            </a:prstGeom>
            <a:solidFill>
              <a:srgbClr val="FF66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LHC</a:t>
              </a:r>
            </a:p>
            <a:p>
              <a:pPr algn="ctr"/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equipment</a:t>
              </a:r>
            </a:p>
          </p:txBody>
        </p:sp>
        <p:cxnSp>
          <p:nvCxnSpPr>
            <p:cNvPr id="92" name="AutoShape 80"/>
            <p:cNvCxnSpPr>
              <a:cxnSpLocks noChangeShapeType="1"/>
              <a:stCxn id="91" idx="3"/>
              <a:endCxn id="82" idx="1"/>
            </p:cNvCxnSpPr>
            <p:nvPr/>
          </p:nvCxnSpPr>
          <p:spPr bwMode="auto">
            <a:xfrm>
              <a:off x="1285875" y="1981200"/>
              <a:ext cx="32385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93" name="Line 81"/>
            <p:cNvSpPr>
              <a:spLocks noChangeShapeType="1"/>
            </p:cNvSpPr>
            <p:nvPr/>
          </p:nvSpPr>
          <p:spPr bwMode="auto">
            <a:xfrm flipV="1">
              <a:off x="762000" y="2247900"/>
              <a:ext cx="0" cy="838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4" name="Text Box 82"/>
            <p:cNvSpPr txBox="1">
              <a:spLocks noChangeArrowheads="1"/>
            </p:cNvSpPr>
            <p:nvPr/>
          </p:nvSpPr>
          <p:spPr bwMode="auto">
            <a:xfrm>
              <a:off x="228598" y="2468562"/>
              <a:ext cx="838198" cy="23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Trigger</a:t>
              </a:r>
            </a:p>
          </p:txBody>
        </p:sp>
        <p:sp>
          <p:nvSpPr>
            <p:cNvPr id="95" name="AutoShape 83"/>
            <p:cNvSpPr>
              <a:spLocks noChangeArrowheads="1"/>
            </p:cNvSpPr>
            <p:nvPr/>
          </p:nvSpPr>
          <p:spPr bwMode="auto">
            <a:xfrm>
              <a:off x="457200" y="4838700"/>
              <a:ext cx="614363" cy="381000"/>
            </a:xfrm>
            <a:prstGeom prst="can">
              <a:avLst>
                <a:gd name="adj" fmla="val 25000"/>
              </a:avLst>
            </a:prstGeom>
            <a:solidFill>
              <a:srgbClr val="A6C5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>
                <a:solidFill>
                  <a:srgbClr val="000000"/>
                </a:solidFill>
              </a:endParaRPr>
            </a:p>
          </p:txBody>
        </p:sp>
        <p:sp>
          <p:nvSpPr>
            <p:cNvPr id="96" name="Text Box 84"/>
            <p:cNvSpPr txBox="1">
              <a:spLocks noChangeArrowheads="1"/>
            </p:cNvSpPr>
            <p:nvPr/>
          </p:nvSpPr>
          <p:spPr bwMode="auto">
            <a:xfrm>
              <a:off x="1147763" y="4914900"/>
              <a:ext cx="604836" cy="23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MTF</a:t>
              </a:r>
            </a:p>
          </p:txBody>
        </p:sp>
        <p:sp>
          <p:nvSpPr>
            <p:cNvPr id="97" name="Line 85"/>
            <p:cNvSpPr>
              <a:spLocks noChangeShapeType="1"/>
            </p:cNvSpPr>
            <p:nvPr/>
          </p:nvSpPr>
          <p:spPr bwMode="auto">
            <a:xfrm>
              <a:off x="762000" y="3924300"/>
              <a:ext cx="0" cy="838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8" name="Text Box 88"/>
            <p:cNvSpPr txBox="1">
              <a:spLocks noChangeArrowheads="1"/>
            </p:cNvSpPr>
            <p:nvPr/>
          </p:nvSpPr>
          <p:spPr bwMode="auto">
            <a:xfrm>
              <a:off x="6476999" y="1653450"/>
              <a:ext cx="1981201" cy="3667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Data collection and pre-processing</a:t>
              </a:r>
            </a:p>
          </p:txBody>
        </p:sp>
        <p:sp>
          <p:nvSpPr>
            <p:cNvPr id="99" name="Text Box 89"/>
            <p:cNvSpPr txBox="1">
              <a:spLocks noChangeArrowheads="1"/>
            </p:cNvSpPr>
            <p:nvPr/>
          </p:nvSpPr>
          <p:spPr bwMode="auto">
            <a:xfrm>
              <a:off x="7141815" y="3285024"/>
              <a:ext cx="1311274" cy="3667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Data viewing and analysis</a:t>
              </a:r>
            </a:p>
          </p:txBody>
        </p:sp>
        <p:sp>
          <p:nvSpPr>
            <p:cNvPr id="100" name="Text Box 90"/>
            <p:cNvSpPr txBox="1">
              <a:spLocks noChangeArrowheads="1"/>
            </p:cNvSpPr>
            <p:nvPr/>
          </p:nvSpPr>
          <p:spPr bwMode="auto">
            <a:xfrm>
              <a:off x="762000" y="4229101"/>
              <a:ext cx="990600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Result of test</a:t>
              </a:r>
            </a:p>
          </p:txBody>
        </p:sp>
        <p:sp>
          <p:nvSpPr>
            <p:cNvPr id="101" name="AutoShape 91"/>
            <p:cNvSpPr>
              <a:spLocks noChangeArrowheads="1"/>
            </p:cNvSpPr>
            <p:nvPr/>
          </p:nvSpPr>
          <p:spPr bwMode="auto">
            <a:xfrm>
              <a:off x="1824037" y="2286000"/>
              <a:ext cx="614363" cy="381000"/>
            </a:xfrm>
            <a:prstGeom prst="can">
              <a:avLst>
                <a:gd name="adj" fmla="val 25000"/>
              </a:avLst>
            </a:prstGeom>
            <a:solidFill>
              <a:srgbClr val="A6C5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>
                <a:solidFill>
                  <a:srgbClr val="000000"/>
                </a:solidFill>
              </a:endParaRPr>
            </a:p>
          </p:txBody>
        </p:sp>
        <p:sp>
          <p:nvSpPr>
            <p:cNvPr id="102" name="Text Box 92"/>
            <p:cNvSpPr txBox="1">
              <a:spLocks noChangeArrowheads="1"/>
            </p:cNvSpPr>
            <p:nvPr/>
          </p:nvSpPr>
          <p:spPr bwMode="auto">
            <a:xfrm>
              <a:off x="1752602" y="2620963"/>
              <a:ext cx="1143001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Logging DB</a:t>
              </a:r>
            </a:p>
          </p:txBody>
        </p:sp>
        <p:cxnSp>
          <p:nvCxnSpPr>
            <p:cNvPr id="103" name="AutoShape 93"/>
            <p:cNvCxnSpPr>
              <a:cxnSpLocks noChangeShapeType="1"/>
              <a:stCxn id="91" idx="3"/>
              <a:endCxn id="101" idx="2"/>
            </p:cNvCxnSpPr>
            <p:nvPr/>
          </p:nvCxnSpPr>
          <p:spPr bwMode="auto">
            <a:xfrm>
              <a:off x="1285875" y="1981200"/>
              <a:ext cx="538162" cy="495300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04" name="AutoShape 94"/>
            <p:cNvCxnSpPr>
              <a:cxnSpLocks noChangeShapeType="1"/>
              <a:stCxn id="101" idx="4"/>
            </p:cNvCxnSpPr>
            <p:nvPr/>
          </p:nvCxnSpPr>
          <p:spPr bwMode="auto">
            <a:xfrm>
              <a:off x="2438400" y="2476500"/>
              <a:ext cx="14478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105" name="Rectangle 45"/>
            <p:cNvSpPr>
              <a:spLocks noChangeArrowheads="1"/>
            </p:cNvSpPr>
            <p:nvPr/>
          </p:nvSpPr>
          <p:spPr bwMode="auto">
            <a:xfrm>
              <a:off x="4953000" y="5486400"/>
              <a:ext cx="904875" cy="38100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PNO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cxnSp>
          <p:nvCxnSpPr>
            <p:cNvPr id="106" name="Elbow Connector 59"/>
            <p:cNvCxnSpPr>
              <a:stCxn id="80" idx="2"/>
              <a:endCxn id="105" idx="1"/>
            </p:cNvCxnSpPr>
            <p:nvPr/>
          </p:nvCxnSpPr>
          <p:spPr>
            <a:xfrm rot="16200000" flipH="1">
              <a:off x="3665538" y="4389438"/>
              <a:ext cx="1884362" cy="690562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7" name="Text Box 52"/>
            <p:cNvSpPr txBox="1">
              <a:spLocks noChangeArrowheads="1"/>
            </p:cNvSpPr>
            <p:nvPr/>
          </p:nvSpPr>
          <p:spPr bwMode="auto">
            <a:xfrm>
              <a:off x="6096000" y="4383504"/>
              <a:ext cx="2286000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Powering Circuit Splice analysis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cxnSp>
          <p:nvCxnSpPr>
            <p:cNvPr id="108" name="Shape 107"/>
            <p:cNvCxnSpPr/>
            <p:nvPr/>
          </p:nvCxnSpPr>
          <p:spPr>
            <a:xfrm rot="10800000" flipV="1">
              <a:off x="2928938" y="2627311"/>
              <a:ext cx="957262" cy="801688"/>
            </a:xfrm>
            <a:prstGeom prst="bentConnector2">
              <a:avLst/>
            </a:prstGeom>
            <a:ln w="12700"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Slide Number Placeholder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BA690-EBB2-7B42-901D-EC3F8B551EBE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0" name="Footer Placeholder 5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ICE-Workshop Post Mortem for the LHC</a:t>
            </a:r>
            <a:endParaRPr lang="en-US"/>
          </a:p>
        </p:txBody>
      </p:sp>
      <p:sp>
        <p:nvSpPr>
          <p:cNvPr id="61" name="Date Placeholder 6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4/23/09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Content Placeholder 1"/>
          <p:cNvSpPr>
            <a:spLocks noGrp="1"/>
          </p:cNvSpPr>
          <p:nvPr>
            <p:ph idx="1"/>
          </p:nvPr>
        </p:nvSpPr>
        <p:spPr>
          <a:xfrm>
            <a:off x="228600" y="1143000"/>
            <a:ext cx="3124200" cy="5410200"/>
          </a:xfrm>
        </p:spPr>
        <p:txBody>
          <a:bodyPr>
            <a:noAutofit/>
          </a:bodyPr>
          <a:lstStyle/>
          <a:p>
            <a:pPr>
              <a:buFont typeface="Wingdings" charset="2"/>
              <a:buChar char="ü"/>
            </a:pPr>
            <a:r>
              <a:rPr lang="en-US" sz="1400" dirty="0" smtClean="0"/>
              <a:t>The Sequencer starts a test and warns post mortem</a:t>
            </a:r>
          </a:p>
          <a:p>
            <a:pPr>
              <a:buFont typeface="Wingdings" charset="2"/>
              <a:buChar char="ü"/>
            </a:pPr>
            <a:r>
              <a:rPr lang="en-US" sz="1400" dirty="0" smtClean="0"/>
              <a:t>PM File collection starts searching for data belonging to the specific test</a:t>
            </a:r>
          </a:p>
          <a:p>
            <a:pPr>
              <a:buFont typeface="Wingdings" charset="2"/>
              <a:buChar char="ü"/>
            </a:pPr>
            <a:r>
              <a:rPr lang="en-US" sz="1400" dirty="0" smtClean="0"/>
              <a:t>All data are found, and the test is moved to the Post Mortem Event Analyzer</a:t>
            </a:r>
          </a:p>
          <a:p>
            <a:pPr>
              <a:buFont typeface="Wingdings" charset="2"/>
              <a:buChar char="ü"/>
            </a:pPr>
            <a:r>
              <a:rPr lang="en-US" sz="1400" dirty="0" smtClean="0"/>
              <a:t>The involved experts starts analyzing the test</a:t>
            </a:r>
          </a:p>
          <a:p>
            <a:pPr>
              <a:buFont typeface="Wingdings" charset="2"/>
              <a:buChar char="ü"/>
            </a:pPr>
            <a:r>
              <a:rPr lang="en-US" sz="1400" dirty="0" smtClean="0"/>
              <a:t>Experts sign their part of the test</a:t>
            </a:r>
          </a:p>
          <a:p>
            <a:pPr>
              <a:buFont typeface="Wingdings" charset="2"/>
              <a:buChar char="ü"/>
            </a:pPr>
            <a:r>
              <a:rPr lang="en-US" sz="1400" dirty="0" smtClean="0"/>
              <a:t>Analysis is complete (Pass, fail-repeat, fail-hold)</a:t>
            </a:r>
          </a:p>
          <a:p>
            <a:pPr>
              <a:buFont typeface="Wingdings" charset="2"/>
              <a:buChar char="ü"/>
            </a:pPr>
            <a:r>
              <a:rPr lang="en-US" sz="1400" dirty="0" smtClean="0"/>
              <a:t>EIC verifies the test and does the final signoff</a:t>
            </a:r>
          </a:p>
        </p:txBody>
      </p:sp>
      <p:sp>
        <p:nvSpPr>
          <p:cNvPr id="55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algn="ctr"/>
            <a:r>
              <a:rPr lang="en-US" sz="4400" dirty="0" smtClean="0"/>
              <a:t>PM System overview</a:t>
            </a:r>
            <a:endParaRPr lang="en-US" dirty="0"/>
          </a:p>
        </p:txBody>
      </p:sp>
      <p:grpSp>
        <p:nvGrpSpPr>
          <p:cNvPr id="2" name="Group 56"/>
          <p:cNvGrpSpPr/>
          <p:nvPr/>
        </p:nvGrpSpPr>
        <p:grpSpPr>
          <a:xfrm>
            <a:off x="3505200" y="1265872"/>
            <a:ext cx="5410200" cy="4220528"/>
            <a:chOff x="76200" y="1638300"/>
            <a:chExt cx="8382000" cy="4572000"/>
          </a:xfrm>
        </p:grpSpPr>
        <p:sp>
          <p:nvSpPr>
            <p:cNvPr id="58" name="Rectangle 86"/>
            <p:cNvSpPr>
              <a:spLocks noChangeArrowheads="1"/>
            </p:cNvSpPr>
            <p:nvPr/>
          </p:nvSpPr>
          <p:spPr bwMode="auto">
            <a:xfrm>
              <a:off x="2362200" y="3276600"/>
              <a:ext cx="6096000" cy="2933700"/>
            </a:xfrm>
            <a:prstGeom prst="rect">
              <a:avLst/>
            </a:prstGeom>
            <a:solidFill>
              <a:srgbClr val="EEFFFB">
                <a:alpha val="14117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>
                <a:solidFill>
                  <a:srgbClr val="000000"/>
                </a:solidFill>
              </a:endParaRPr>
            </a:p>
          </p:txBody>
        </p:sp>
        <p:sp>
          <p:nvSpPr>
            <p:cNvPr id="59" name="Rectangle 87"/>
            <p:cNvSpPr>
              <a:spLocks noChangeArrowheads="1"/>
            </p:cNvSpPr>
            <p:nvPr/>
          </p:nvSpPr>
          <p:spPr bwMode="auto">
            <a:xfrm>
              <a:off x="1371600" y="1638300"/>
              <a:ext cx="7086600" cy="1371600"/>
            </a:xfrm>
            <a:prstGeom prst="rect">
              <a:avLst/>
            </a:prstGeom>
            <a:solidFill>
              <a:srgbClr val="EEFFFB">
                <a:alpha val="30196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>
                <a:solidFill>
                  <a:srgbClr val="000000"/>
                </a:solidFill>
              </a:endParaRPr>
            </a:p>
          </p:txBody>
        </p:sp>
        <p:sp>
          <p:nvSpPr>
            <p:cNvPr id="62" name="Rectangle 15"/>
            <p:cNvSpPr>
              <a:spLocks noChangeArrowheads="1"/>
            </p:cNvSpPr>
            <p:nvPr/>
          </p:nvSpPr>
          <p:spPr bwMode="auto">
            <a:xfrm>
              <a:off x="2667000" y="3411538"/>
              <a:ext cx="523875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PM.RH</a:t>
              </a:r>
            </a:p>
          </p:txBody>
        </p:sp>
        <p:sp>
          <p:nvSpPr>
            <p:cNvPr id="63" name="Text Box 22"/>
            <p:cNvSpPr txBox="1">
              <a:spLocks noChangeArrowheads="1"/>
            </p:cNvSpPr>
            <p:nvPr/>
          </p:nvSpPr>
          <p:spPr bwMode="auto">
            <a:xfrm>
              <a:off x="2362200" y="3810001"/>
              <a:ext cx="1382712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Request handler</a:t>
              </a:r>
            </a:p>
          </p:txBody>
        </p:sp>
        <p:sp>
          <p:nvSpPr>
            <p:cNvPr id="64" name="Text Box 26"/>
            <p:cNvSpPr txBox="1">
              <a:spLocks noChangeArrowheads="1"/>
            </p:cNvSpPr>
            <p:nvPr/>
          </p:nvSpPr>
          <p:spPr bwMode="auto">
            <a:xfrm>
              <a:off x="76200" y="3086101"/>
              <a:ext cx="1600199" cy="23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HWC sequencer</a:t>
              </a:r>
            </a:p>
          </p:txBody>
        </p:sp>
        <p:sp>
          <p:nvSpPr>
            <p:cNvPr id="65" name="Rectangle 27"/>
            <p:cNvSpPr>
              <a:spLocks noChangeArrowheads="1"/>
            </p:cNvSpPr>
            <p:nvPr/>
          </p:nvSpPr>
          <p:spPr bwMode="auto">
            <a:xfrm>
              <a:off x="533400" y="3411538"/>
              <a:ext cx="457200" cy="381000"/>
            </a:xfrm>
            <a:prstGeom prst="rect">
              <a:avLst/>
            </a:prstGeom>
            <a:solidFill>
              <a:srgbClr val="CFFFD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Seq</a:t>
              </a:r>
            </a:p>
          </p:txBody>
        </p:sp>
        <p:cxnSp>
          <p:nvCxnSpPr>
            <p:cNvPr id="66" name="AutoShape 37"/>
            <p:cNvCxnSpPr>
              <a:cxnSpLocks noChangeShapeType="1"/>
              <a:stCxn id="65" idx="3"/>
              <a:endCxn id="62" idx="1"/>
            </p:cNvCxnSpPr>
            <p:nvPr/>
          </p:nvCxnSpPr>
          <p:spPr bwMode="auto">
            <a:xfrm>
              <a:off x="990600" y="3602038"/>
              <a:ext cx="16764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sp>
          <p:nvSpPr>
            <p:cNvPr id="67" name="Rectangle 41"/>
            <p:cNvSpPr>
              <a:spLocks noChangeArrowheads="1"/>
            </p:cNvSpPr>
            <p:nvPr/>
          </p:nvSpPr>
          <p:spPr bwMode="auto">
            <a:xfrm>
              <a:off x="4953000" y="4343400"/>
              <a:ext cx="904875" cy="381000"/>
            </a:xfrm>
            <a:prstGeom prst="rect">
              <a:avLst/>
            </a:prstGeom>
            <a:solidFill>
              <a:srgbClr val="FFCC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PCS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68" name="Rectangle 45"/>
            <p:cNvSpPr>
              <a:spLocks noChangeArrowheads="1"/>
            </p:cNvSpPr>
            <p:nvPr/>
          </p:nvSpPr>
          <p:spPr bwMode="auto">
            <a:xfrm>
              <a:off x="4953000" y="5105400"/>
              <a:ext cx="904875" cy="381000"/>
            </a:xfrm>
            <a:prstGeom prst="rect">
              <a:avLst/>
            </a:prstGeom>
            <a:solidFill>
              <a:srgbClr val="FF66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QPS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69" name="Text Box 47"/>
            <p:cNvSpPr txBox="1">
              <a:spLocks noChangeArrowheads="1"/>
            </p:cNvSpPr>
            <p:nvPr/>
          </p:nvSpPr>
          <p:spPr bwMode="auto">
            <a:xfrm>
              <a:off x="4724400" y="3467100"/>
              <a:ext cx="2057400" cy="23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 Event Analyser</a:t>
              </a:r>
            </a:p>
          </p:txBody>
        </p:sp>
        <p:sp>
          <p:nvSpPr>
            <p:cNvPr id="70" name="Rectangle 48"/>
            <p:cNvSpPr>
              <a:spLocks noChangeArrowheads="1"/>
            </p:cNvSpPr>
            <p:nvPr/>
          </p:nvSpPr>
          <p:spPr bwMode="auto">
            <a:xfrm>
              <a:off x="4953000" y="3962400"/>
              <a:ext cx="904875" cy="381000"/>
            </a:xfrm>
            <a:prstGeom prst="rect">
              <a:avLst/>
            </a:prstGeom>
            <a:solidFill>
              <a:srgbClr val="FDFFC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PIC</a:t>
              </a:r>
            </a:p>
          </p:txBody>
        </p:sp>
        <p:sp>
          <p:nvSpPr>
            <p:cNvPr id="71" name="Text Box 51"/>
            <p:cNvSpPr txBox="1">
              <a:spLocks noChangeArrowheads="1"/>
            </p:cNvSpPr>
            <p:nvPr/>
          </p:nvSpPr>
          <p:spPr bwMode="auto">
            <a:xfrm>
              <a:off x="6096000" y="4754562"/>
              <a:ext cx="1447801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Crowbar analysis</a:t>
              </a:r>
            </a:p>
          </p:txBody>
        </p:sp>
        <p:sp>
          <p:nvSpPr>
            <p:cNvPr id="72" name="Text Box 52"/>
            <p:cNvSpPr txBox="1">
              <a:spLocks noChangeArrowheads="1"/>
            </p:cNvSpPr>
            <p:nvPr/>
          </p:nvSpPr>
          <p:spPr bwMode="auto">
            <a:xfrm>
              <a:off x="6096000" y="5516562"/>
              <a:ext cx="2286000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Powering to nominal analysis</a:t>
              </a:r>
            </a:p>
          </p:txBody>
        </p:sp>
        <p:sp>
          <p:nvSpPr>
            <p:cNvPr id="73" name="Text Box 53"/>
            <p:cNvSpPr txBox="1">
              <a:spLocks noChangeArrowheads="1"/>
            </p:cNvSpPr>
            <p:nvPr/>
          </p:nvSpPr>
          <p:spPr bwMode="auto">
            <a:xfrm>
              <a:off x="6096000" y="4000500"/>
              <a:ext cx="2209799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Powering interlock analysis</a:t>
              </a:r>
            </a:p>
          </p:txBody>
        </p:sp>
        <p:sp>
          <p:nvSpPr>
            <p:cNvPr id="74" name="Rectangle 56"/>
            <p:cNvSpPr>
              <a:spLocks noChangeArrowheads="1"/>
            </p:cNvSpPr>
            <p:nvPr/>
          </p:nvSpPr>
          <p:spPr bwMode="auto">
            <a:xfrm>
              <a:off x="3886200" y="2286000"/>
              <a:ext cx="762000" cy="647700"/>
            </a:xfrm>
            <a:prstGeom prst="rect">
              <a:avLst/>
            </a:prstGeom>
            <a:solidFill>
              <a:srgbClr val="CCF1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PM.EB</a:t>
              </a:r>
            </a:p>
          </p:txBody>
        </p:sp>
        <p:sp>
          <p:nvSpPr>
            <p:cNvPr id="75" name="AutoShape 57"/>
            <p:cNvSpPr>
              <a:spLocks noChangeArrowheads="1"/>
            </p:cNvSpPr>
            <p:nvPr/>
          </p:nvSpPr>
          <p:spPr bwMode="auto">
            <a:xfrm>
              <a:off x="3957638" y="1790700"/>
              <a:ext cx="614362" cy="381000"/>
            </a:xfrm>
            <a:prstGeom prst="can">
              <a:avLst>
                <a:gd name="adj" fmla="val 25000"/>
              </a:avLst>
            </a:prstGeom>
            <a:solidFill>
              <a:srgbClr val="A6C5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>
                <a:solidFill>
                  <a:srgbClr val="000000"/>
                </a:solidFill>
              </a:endParaRPr>
            </a:p>
          </p:txBody>
        </p:sp>
        <p:sp>
          <p:nvSpPr>
            <p:cNvPr id="76" name="Text Box 59"/>
            <p:cNvSpPr txBox="1">
              <a:spLocks noChangeArrowheads="1"/>
            </p:cNvSpPr>
            <p:nvPr/>
          </p:nvSpPr>
          <p:spPr bwMode="auto">
            <a:xfrm>
              <a:off x="4572001" y="1866900"/>
              <a:ext cx="2057400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 Data storage (SDDS)</a:t>
              </a:r>
            </a:p>
          </p:txBody>
        </p:sp>
        <p:sp>
          <p:nvSpPr>
            <p:cNvPr id="77" name="Text Box 61"/>
            <p:cNvSpPr txBox="1">
              <a:spLocks noChangeArrowheads="1"/>
            </p:cNvSpPr>
            <p:nvPr/>
          </p:nvSpPr>
          <p:spPr bwMode="auto">
            <a:xfrm>
              <a:off x="4724400" y="2468562"/>
              <a:ext cx="2057400" cy="23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</a:t>
              </a:r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 Event builder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78" name="Rectangle 64"/>
            <p:cNvSpPr>
              <a:spLocks noChangeArrowheads="1"/>
            </p:cNvSpPr>
            <p:nvPr/>
          </p:nvSpPr>
          <p:spPr bwMode="auto">
            <a:xfrm>
              <a:off x="4953000" y="4724400"/>
              <a:ext cx="904875" cy="381000"/>
            </a:xfrm>
            <a:prstGeom prst="rect">
              <a:avLst/>
            </a:prstGeom>
            <a:solidFill>
              <a:srgbClr val="FEA29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Discharge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79" name="Text Box 65"/>
            <p:cNvSpPr txBox="1">
              <a:spLocks noChangeArrowheads="1"/>
            </p:cNvSpPr>
            <p:nvPr/>
          </p:nvSpPr>
          <p:spPr bwMode="auto">
            <a:xfrm>
              <a:off x="6096000" y="5135562"/>
              <a:ext cx="2286000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Quench Protection analysis</a:t>
              </a:r>
            </a:p>
          </p:txBody>
        </p:sp>
        <p:sp>
          <p:nvSpPr>
            <p:cNvPr id="80" name="Rectangle 40"/>
            <p:cNvSpPr>
              <a:spLocks noChangeArrowheads="1"/>
            </p:cNvSpPr>
            <p:nvPr/>
          </p:nvSpPr>
          <p:spPr bwMode="auto">
            <a:xfrm>
              <a:off x="3810000" y="3411538"/>
              <a:ext cx="904875" cy="381000"/>
            </a:xfrm>
            <a:prstGeom prst="rect">
              <a:avLst/>
            </a:prstGeom>
            <a:solidFill>
              <a:srgbClr val="4EFF47"/>
            </a:solidFill>
            <a:ln w="508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PM.EA</a:t>
              </a:r>
            </a:p>
          </p:txBody>
        </p:sp>
        <p:sp>
          <p:nvSpPr>
            <p:cNvPr id="81" name="Rectangle 67"/>
            <p:cNvSpPr>
              <a:spLocks noChangeArrowheads="1"/>
            </p:cNvSpPr>
            <p:nvPr/>
          </p:nvSpPr>
          <p:spPr bwMode="auto">
            <a:xfrm>
              <a:off x="2752725" y="1790700"/>
              <a:ext cx="981075" cy="381000"/>
            </a:xfrm>
            <a:prstGeom prst="rect">
              <a:avLst/>
            </a:prstGeom>
            <a:solidFill>
              <a:srgbClr val="71EA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 converter</a:t>
              </a:r>
            </a:p>
          </p:txBody>
        </p:sp>
        <p:sp>
          <p:nvSpPr>
            <p:cNvPr id="82" name="Rectangle 68"/>
            <p:cNvSpPr>
              <a:spLocks noChangeArrowheads="1"/>
            </p:cNvSpPr>
            <p:nvPr/>
          </p:nvSpPr>
          <p:spPr bwMode="auto">
            <a:xfrm>
              <a:off x="1609725" y="1790700"/>
              <a:ext cx="904875" cy="381000"/>
            </a:xfrm>
            <a:prstGeom prst="rect">
              <a:avLst/>
            </a:prstGeom>
            <a:solidFill>
              <a:srgbClr val="62AB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 collector</a:t>
              </a:r>
            </a:p>
          </p:txBody>
        </p:sp>
        <p:cxnSp>
          <p:nvCxnSpPr>
            <p:cNvPr id="83" name="AutoShape 70"/>
            <p:cNvCxnSpPr>
              <a:cxnSpLocks noChangeShapeType="1"/>
              <a:stCxn id="80" idx="2"/>
              <a:endCxn id="68" idx="1"/>
            </p:cNvCxnSpPr>
            <p:nvPr/>
          </p:nvCxnSpPr>
          <p:spPr bwMode="auto">
            <a:xfrm rot="16200000" flipH="1">
              <a:off x="3856038" y="4198938"/>
              <a:ext cx="1503362" cy="69056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84" name="AutoShape 71"/>
            <p:cNvCxnSpPr>
              <a:cxnSpLocks noChangeShapeType="1"/>
              <a:stCxn id="80" idx="2"/>
              <a:endCxn id="78" idx="1"/>
            </p:cNvCxnSpPr>
            <p:nvPr/>
          </p:nvCxnSpPr>
          <p:spPr bwMode="auto">
            <a:xfrm rot="16200000" flipH="1">
              <a:off x="4046538" y="4008438"/>
              <a:ext cx="1122362" cy="69056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85" name="AutoShape 72"/>
            <p:cNvCxnSpPr>
              <a:cxnSpLocks noChangeShapeType="1"/>
              <a:stCxn id="80" idx="2"/>
              <a:endCxn id="67" idx="1"/>
            </p:cNvCxnSpPr>
            <p:nvPr/>
          </p:nvCxnSpPr>
          <p:spPr bwMode="auto">
            <a:xfrm rot="16200000" flipH="1">
              <a:off x="4237038" y="3817938"/>
              <a:ext cx="741362" cy="69056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86" name="AutoShape 73"/>
            <p:cNvCxnSpPr>
              <a:cxnSpLocks noChangeShapeType="1"/>
              <a:stCxn id="80" idx="2"/>
              <a:endCxn id="70" idx="1"/>
            </p:cNvCxnSpPr>
            <p:nvPr/>
          </p:nvCxnSpPr>
          <p:spPr bwMode="auto">
            <a:xfrm rot="16200000" flipH="1">
              <a:off x="4427538" y="3627438"/>
              <a:ext cx="360362" cy="69056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 type="triangle" w="med" len="med"/>
              <a:tailEnd type="triangle" w="med" len="med"/>
            </a:ln>
          </p:spPr>
        </p:cxnSp>
        <p:cxnSp>
          <p:nvCxnSpPr>
            <p:cNvPr id="87" name="AutoShape 74"/>
            <p:cNvCxnSpPr>
              <a:cxnSpLocks noChangeShapeType="1"/>
              <a:stCxn id="62" idx="3"/>
              <a:endCxn id="80" idx="1"/>
            </p:cNvCxnSpPr>
            <p:nvPr/>
          </p:nvCxnSpPr>
          <p:spPr bwMode="auto">
            <a:xfrm>
              <a:off x="3190875" y="3602038"/>
              <a:ext cx="61912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88" name="AutoShape 75"/>
            <p:cNvCxnSpPr>
              <a:cxnSpLocks noChangeShapeType="1"/>
              <a:stCxn id="75" idx="3"/>
              <a:endCxn id="74" idx="0"/>
            </p:cNvCxnSpPr>
            <p:nvPr/>
          </p:nvCxnSpPr>
          <p:spPr bwMode="auto">
            <a:xfrm rot="16200000" flipH="1">
              <a:off x="4208859" y="2227659"/>
              <a:ext cx="114300" cy="238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89" name="AutoShape 77"/>
            <p:cNvCxnSpPr>
              <a:cxnSpLocks noChangeShapeType="1"/>
              <a:stCxn id="81" idx="3"/>
              <a:endCxn id="75" idx="2"/>
            </p:cNvCxnSpPr>
            <p:nvPr/>
          </p:nvCxnSpPr>
          <p:spPr bwMode="auto">
            <a:xfrm>
              <a:off x="3733800" y="1981200"/>
              <a:ext cx="223838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90" name="AutoShape 78"/>
            <p:cNvCxnSpPr>
              <a:cxnSpLocks noChangeShapeType="1"/>
              <a:stCxn id="82" idx="3"/>
              <a:endCxn id="81" idx="1"/>
            </p:cNvCxnSpPr>
            <p:nvPr/>
          </p:nvCxnSpPr>
          <p:spPr bwMode="auto">
            <a:xfrm>
              <a:off x="2514600" y="1981200"/>
              <a:ext cx="23812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91" name="Rectangle 79"/>
            <p:cNvSpPr>
              <a:spLocks noChangeArrowheads="1"/>
            </p:cNvSpPr>
            <p:nvPr/>
          </p:nvSpPr>
          <p:spPr bwMode="auto">
            <a:xfrm>
              <a:off x="304800" y="1790700"/>
              <a:ext cx="981075" cy="381000"/>
            </a:xfrm>
            <a:prstGeom prst="rect">
              <a:avLst/>
            </a:prstGeom>
            <a:solidFill>
              <a:srgbClr val="FF66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LHC</a:t>
              </a:r>
            </a:p>
            <a:p>
              <a:pPr algn="ctr"/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equipment</a:t>
              </a:r>
            </a:p>
          </p:txBody>
        </p:sp>
        <p:cxnSp>
          <p:nvCxnSpPr>
            <p:cNvPr id="92" name="AutoShape 80"/>
            <p:cNvCxnSpPr>
              <a:cxnSpLocks noChangeShapeType="1"/>
              <a:stCxn id="91" idx="3"/>
              <a:endCxn id="82" idx="1"/>
            </p:cNvCxnSpPr>
            <p:nvPr/>
          </p:nvCxnSpPr>
          <p:spPr bwMode="auto">
            <a:xfrm>
              <a:off x="1285875" y="1981200"/>
              <a:ext cx="32385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93" name="Line 81"/>
            <p:cNvSpPr>
              <a:spLocks noChangeShapeType="1"/>
            </p:cNvSpPr>
            <p:nvPr/>
          </p:nvSpPr>
          <p:spPr bwMode="auto">
            <a:xfrm flipV="1">
              <a:off x="762000" y="2247900"/>
              <a:ext cx="0" cy="838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4" name="Text Box 82"/>
            <p:cNvSpPr txBox="1">
              <a:spLocks noChangeArrowheads="1"/>
            </p:cNvSpPr>
            <p:nvPr/>
          </p:nvSpPr>
          <p:spPr bwMode="auto">
            <a:xfrm>
              <a:off x="228598" y="2468562"/>
              <a:ext cx="838198" cy="23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Trigger</a:t>
              </a:r>
            </a:p>
          </p:txBody>
        </p:sp>
        <p:sp>
          <p:nvSpPr>
            <p:cNvPr id="95" name="AutoShape 83"/>
            <p:cNvSpPr>
              <a:spLocks noChangeArrowheads="1"/>
            </p:cNvSpPr>
            <p:nvPr/>
          </p:nvSpPr>
          <p:spPr bwMode="auto">
            <a:xfrm>
              <a:off x="457200" y="4838700"/>
              <a:ext cx="614363" cy="381000"/>
            </a:xfrm>
            <a:prstGeom prst="can">
              <a:avLst>
                <a:gd name="adj" fmla="val 25000"/>
              </a:avLst>
            </a:prstGeom>
            <a:solidFill>
              <a:srgbClr val="A6C5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>
                <a:solidFill>
                  <a:srgbClr val="000000"/>
                </a:solidFill>
              </a:endParaRPr>
            </a:p>
          </p:txBody>
        </p:sp>
        <p:sp>
          <p:nvSpPr>
            <p:cNvPr id="96" name="Text Box 84"/>
            <p:cNvSpPr txBox="1">
              <a:spLocks noChangeArrowheads="1"/>
            </p:cNvSpPr>
            <p:nvPr/>
          </p:nvSpPr>
          <p:spPr bwMode="auto">
            <a:xfrm>
              <a:off x="1147763" y="4914900"/>
              <a:ext cx="604836" cy="23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MTF</a:t>
              </a:r>
            </a:p>
          </p:txBody>
        </p:sp>
        <p:sp>
          <p:nvSpPr>
            <p:cNvPr id="97" name="Line 85"/>
            <p:cNvSpPr>
              <a:spLocks noChangeShapeType="1"/>
            </p:cNvSpPr>
            <p:nvPr/>
          </p:nvSpPr>
          <p:spPr bwMode="auto">
            <a:xfrm>
              <a:off x="762000" y="3924300"/>
              <a:ext cx="0" cy="838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8" name="Text Box 88"/>
            <p:cNvSpPr txBox="1">
              <a:spLocks noChangeArrowheads="1"/>
            </p:cNvSpPr>
            <p:nvPr/>
          </p:nvSpPr>
          <p:spPr bwMode="auto">
            <a:xfrm>
              <a:off x="6476999" y="1653450"/>
              <a:ext cx="1981201" cy="3667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Data collection and pre-processing</a:t>
              </a:r>
            </a:p>
          </p:txBody>
        </p:sp>
        <p:sp>
          <p:nvSpPr>
            <p:cNvPr id="99" name="Text Box 89"/>
            <p:cNvSpPr txBox="1">
              <a:spLocks noChangeArrowheads="1"/>
            </p:cNvSpPr>
            <p:nvPr/>
          </p:nvSpPr>
          <p:spPr bwMode="auto">
            <a:xfrm>
              <a:off x="7141815" y="3285024"/>
              <a:ext cx="1311274" cy="3667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Data viewing and analysis</a:t>
              </a:r>
            </a:p>
          </p:txBody>
        </p:sp>
        <p:sp>
          <p:nvSpPr>
            <p:cNvPr id="100" name="Text Box 90"/>
            <p:cNvSpPr txBox="1">
              <a:spLocks noChangeArrowheads="1"/>
            </p:cNvSpPr>
            <p:nvPr/>
          </p:nvSpPr>
          <p:spPr bwMode="auto">
            <a:xfrm>
              <a:off x="762000" y="4229101"/>
              <a:ext cx="990600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Result of test</a:t>
              </a:r>
            </a:p>
          </p:txBody>
        </p:sp>
        <p:sp>
          <p:nvSpPr>
            <p:cNvPr id="101" name="AutoShape 91"/>
            <p:cNvSpPr>
              <a:spLocks noChangeArrowheads="1"/>
            </p:cNvSpPr>
            <p:nvPr/>
          </p:nvSpPr>
          <p:spPr bwMode="auto">
            <a:xfrm>
              <a:off x="1824037" y="2286000"/>
              <a:ext cx="614363" cy="381000"/>
            </a:xfrm>
            <a:prstGeom prst="can">
              <a:avLst>
                <a:gd name="adj" fmla="val 25000"/>
              </a:avLst>
            </a:prstGeom>
            <a:solidFill>
              <a:srgbClr val="A6C5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>
                <a:solidFill>
                  <a:srgbClr val="000000"/>
                </a:solidFill>
              </a:endParaRPr>
            </a:p>
          </p:txBody>
        </p:sp>
        <p:sp>
          <p:nvSpPr>
            <p:cNvPr id="102" name="Text Box 92"/>
            <p:cNvSpPr txBox="1">
              <a:spLocks noChangeArrowheads="1"/>
            </p:cNvSpPr>
            <p:nvPr/>
          </p:nvSpPr>
          <p:spPr bwMode="auto">
            <a:xfrm>
              <a:off x="1752602" y="2620963"/>
              <a:ext cx="1143001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Logging DB</a:t>
              </a:r>
            </a:p>
          </p:txBody>
        </p:sp>
        <p:cxnSp>
          <p:nvCxnSpPr>
            <p:cNvPr id="103" name="AutoShape 93"/>
            <p:cNvCxnSpPr>
              <a:cxnSpLocks noChangeShapeType="1"/>
              <a:stCxn id="91" idx="3"/>
              <a:endCxn id="101" idx="2"/>
            </p:cNvCxnSpPr>
            <p:nvPr/>
          </p:nvCxnSpPr>
          <p:spPr bwMode="auto">
            <a:xfrm>
              <a:off x="1285875" y="1981200"/>
              <a:ext cx="538162" cy="495300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04" name="AutoShape 94"/>
            <p:cNvCxnSpPr>
              <a:cxnSpLocks noChangeShapeType="1"/>
              <a:stCxn id="101" idx="4"/>
            </p:cNvCxnSpPr>
            <p:nvPr/>
          </p:nvCxnSpPr>
          <p:spPr bwMode="auto">
            <a:xfrm>
              <a:off x="2438400" y="2476500"/>
              <a:ext cx="14478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105" name="Rectangle 45"/>
            <p:cNvSpPr>
              <a:spLocks noChangeArrowheads="1"/>
            </p:cNvSpPr>
            <p:nvPr/>
          </p:nvSpPr>
          <p:spPr bwMode="auto">
            <a:xfrm>
              <a:off x="4953000" y="5486400"/>
              <a:ext cx="904875" cy="38100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PNO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cxnSp>
          <p:nvCxnSpPr>
            <p:cNvPr id="106" name="Elbow Connector 59"/>
            <p:cNvCxnSpPr>
              <a:stCxn id="80" idx="2"/>
              <a:endCxn id="105" idx="1"/>
            </p:cNvCxnSpPr>
            <p:nvPr/>
          </p:nvCxnSpPr>
          <p:spPr>
            <a:xfrm rot="16200000" flipH="1">
              <a:off x="3665538" y="4389438"/>
              <a:ext cx="1884362" cy="690562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7" name="Text Box 52"/>
            <p:cNvSpPr txBox="1">
              <a:spLocks noChangeArrowheads="1"/>
            </p:cNvSpPr>
            <p:nvPr/>
          </p:nvSpPr>
          <p:spPr bwMode="auto">
            <a:xfrm>
              <a:off x="6096000" y="4383504"/>
              <a:ext cx="2286000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Powering Circuit Splice analysis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cxnSp>
          <p:nvCxnSpPr>
            <p:cNvPr id="108" name="Shape 107"/>
            <p:cNvCxnSpPr/>
            <p:nvPr/>
          </p:nvCxnSpPr>
          <p:spPr>
            <a:xfrm rot="10800000" flipV="1">
              <a:off x="2928938" y="2627311"/>
              <a:ext cx="957262" cy="801688"/>
            </a:xfrm>
            <a:prstGeom prst="bentConnector2">
              <a:avLst/>
            </a:prstGeom>
            <a:ln w="12700"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Slide Number Placeholder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BA690-EBB2-7B42-901D-EC3F8B551EBE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0" name="Footer Placeholder 5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ICE-Workshop Post Mortem for the LHC</a:t>
            </a:r>
            <a:endParaRPr lang="en-US"/>
          </a:p>
        </p:txBody>
      </p:sp>
      <p:sp>
        <p:nvSpPr>
          <p:cNvPr id="61" name="Date Placeholder 6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4/23/09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Content Placeholder 1"/>
          <p:cNvSpPr>
            <a:spLocks noGrp="1"/>
          </p:cNvSpPr>
          <p:nvPr>
            <p:ph idx="1"/>
          </p:nvPr>
        </p:nvSpPr>
        <p:spPr>
          <a:xfrm>
            <a:off x="228600" y="1143000"/>
            <a:ext cx="3124200" cy="5410200"/>
          </a:xfrm>
        </p:spPr>
        <p:txBody>
          <a:bodyPr>
            <a:noAutofit/>
          </a:bodyPr>
          <a:lstStyle/>
          <a:p>
            <a:pPr>
              <a:buFont typeface="Wingdings" charset="2"/>
              <a:buChar char="ü"/>
            </a:pPr>
            <a:r>
              <a:rPr lang="en-US" sz="1400" dirty="0" smtClean="0"/>
              <a:t>The Sequencer starts a test and warns post mortem</a:t>
            </a:r>
          </a:p>
          <a:p>
            <a:pPr>
              <a:buFont typeface="Wingdings" charset="2"/>
              <a:buChar char="ü"/>
            </a:pPr>
            <a:r>
              <a:rPr lang="en-US" sz="1400" dirty="0" smtClean="0"/>
              <a:t>PM File collection starts searching for data belonging to the specific test</a:t>
            </a:r>
          </a:p>
          <a:p>
            <a:pPr>
              <a:buFont typeface="Wingdings" charset="2"/>
              <a:buChar char="ü"/>
            </a:pPr>
            <a:r>
              <a:rPr lang="en-US" sz="1400" dirty="0" smtClean="0"/>
              <a:t>All data are found, and the test is moved to the Post Mortem Event Analyzer</a:t>
            </a:r>
          </a:p>
          <a:p>
            <a:pPr>
              <a:buFont typeface="Wingdings" charset="2"/>
              <a:buChar char="ü"/>
            </a:pPr>
            <a:r>
              <a:rPr lang="en-US" sz="1400" dirty="0" smtClean="0"/>
              <a:t>The involved experts starts analyzing the test</a:t>
            </a:r>
          </a:p>
          <a:p>
            <a:pPr>
              <a:buFont typeface="Wingdings" charset="2"/>
              <a:buChar char="ü"/>
            </a:pPr>
            <a:r>
              <a:rPr lang="en-US" sz="1400" dirty="0" smtClean="0"/>
              <a:t>Experts sign their part of the test</a:t>
            </a:r>
          </a:p>
          <a:p>
            <a:pPr>
              <a:buFont typeface="Wingdings" charset="2"/>
              <a:buChar char="ü"/>
            </a:pPr>
            <a:r>
              <a:rPr lang="en-US" sz="1400" dirty="0" smtClean="0"/>
              <a:t>Analysis is complete (Pass, fail-repeat, fail-hold)</a:t>
            </a:r>
          </a:p>
          <a:p>
            <a:pPr>
              <a:buFont typeface="Wingdings" charset="2"/>
              <a:buChar char="ü"/>
            </a:pPr>
            <a:r>
              <a:rPr lang="en-US" sz="1400" dirty="0" smtClean="0"/>
              <a:t>EIC verifies the test and does the final signoff</a:t>
            </a:r>
          </a:p>
          <a:p>
            <a:pPr>
              <a:buFont typeface="Wingdings" charset="2"/>
              <a:buChar char="ü"/>
            </a:pPr>
            <a:r>
              <a:rPr lang="en-US" sz="1400" dirty="0" smtClean="0"/>
              <a:t>Test outcome and comments are sent back to the Sequencer</a:t>
            </a:r>
          </a:p>
        </p:txBody>
      </p:sp>
      <p:sp>
        <p:nvSpPr>
          <p:cNvPr id="55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algn="ctr"/>
            <a:r>
              <a:rPr lang="en-US" sz="4400" dirty="0" smtClean="0"/>
              <a:t>PM System overview</a:t>
            </a:r>
            <a:endParaRPr lang="en-US" dirty="0"/>
          </a:p>
        </p:txBody>
      </p:sp>
      <p:grpSp>
        <p:nvGrpSpPr>
          <p:cNvPr id="2" name="Group 56"/>
          <p:cNvGrpSpPr/>
          <p:nvPr/>
        </p:nvGrpSpPr>
        <p:grpSpPr>
          <a:xfrm>
            <a:off x="3505200" y="1265872"/>
            <a:ext cx="5410200" cy="4220528"/>
            <a:chOff x="76200" y="1638300"/>
            <a:chExt cx="8382000" cy="4572000"/>
          </a:xfrm>
        </p:grpSpPr>
        <p:sp>
          <p:nvSpPr>
            <p:cNvPr id="58" name="Rectangle 86"/>
            <p:cNvSpPr>
              <a:spLocks noChangeArrowheads="1"/>
            </p:cNvSpPr>
            <p:nvPr/>
          </p:nvSpPr>
          <p:spPr bwMode="auto">
            <a:xfrm>
              <a:off x="2362200" y="3276600"/>
              <a:ext cx="6096000" cy="2933700"/>
            </a:xfrm>
            <a:prstGeom prst="rect">
              <a:avLst/>
            </a:prstGeom>
            <a:solidFill>
              <a:srgbClr val="EEFFFB">
                <a:alpha val="14117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>
                <a:solidFill>
                  <a:srgbClr val="000000"/>
                </a:solidFill>
              </a:endParaRPr>
            </a:p>
          </p:txBody>
        </p:sp>
        <p:sp>
          <p:nvSpPr>
            <p:cNvPr id="59" name="Rectangle 87"/>
            <p:cNvSpPr>
              <a:spLocks noChangeArrowheads="1"/>
            </p:cNvSpPr>
            <p:nvPr/>
          </p:nvSpPr>
          <p:spPr bwMode="auto">
            <a:xfrm>
              <a:off x="1371600" y="1638300"/>
              <a:ext cx="7086600" cy="1371600"/>
            </a:xfrm>
            <a:prstGeom prst="rect">
              <a:avLst/>
            </a:prstGeom>
            <a:solidFill>
              <a:srgbClr val="EEFFFB">
                <a:alpha val="30196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>
                <a:solidFill>
                  <a:srgbClr val="000000"/>
                </a:solidFill>
              </a:endParaRPr>
            </a:p>
          </p:txBody>
        </p:sp>
        <p:sp>
          <p:nvSpPr>
            <p:cNvPr id="62" name="Rectangle 15"/>
            <p:cNvSpPr>
              <a:spLocks noChangeArrowheads="1"/>
            </p:cNvSpPr>
            <p:nvPr/>
          </p:nvSpPr>
          <p:spPr bwMode="auto">
            <a:xfrm>
              <a:off x="2667000" y="3411538"/>
              <a:ext cx="523875" cy="381000"/>
            </a:xfrm>
            <a:prstGeom prst="rect">
              <a:avLst/>
            </a:prstGeom>
            <a:solidFill>
              <a:srgbClr val="66CCFF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PM.RH</a:t>
              </a:r>
            </a:p>
          </p:txBody>
        </p:sp>
        <p:sp>
          <p:nvSpPr>
            <p:cNvPr id="63" name="Text Box 22"/>
            <p:cNvSpPr txBox="1">
              <a:spLocks noChangeArrowheads="1"/>
            </p:cNvSpPr>
            <p:nvPr/>
          </p:nvSpPr>
          <p:spPr bwMode="auto">
            <a:xfrm>
              <a:off x="2362200" y="3810001"/>
              <a:ext cx="1382712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Request handler</a:t>
              </a:r>
            </a:p>
          </p:txBody>
        </p:sp>
        <p:sp>
          <p:nvSpPr>
            <p:cNvPr id="64" name="Text Box 26"/>
            <p:cNvSpPr txBox="1">
              <a:spLocks noChangeArrowheads="1"/>
            </p:cNvSpPr>
            <p:nvPr/>
          </p:nvSpPr>
          <p:spPr bwMode="auto">
            <a:xfrm>
              <a:off x="76200" y="3086101"/>
              <a:ext cx="1600199" cy="23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HWC sequencer</a:t>
              </a:r>
            </a:p>
          </p:txBody>
        </p:sp>
        <p:sp>
          <p:nvSpPr>
            <p:cNvPr id="65" name="Rectangle 27"/>
            <p:cNvSpPr>
              <a:spLocks noChangeArrowheads="1"/>
            </p:cNvSpPr>
            <p:nvPr/>
          </p:nvSpPr>
          <p:spPr bwMode="auto">
            <a:xfrm>
              <a:off x="533400" y="3411538"/>
              <a:ext cx="457200" cy="381000"/>
            </a:xfrm>
            <a:prstGeom prst="rect">
              <a:avLst/>
            </a:prstGeom>
            <a:solidFill>
              <a:srgbClr val="CFFFD0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Seq</a:t>
              </a:r>
            </a:p>
          </p:txBody>
        </p:sp>
        <p:cxnSp>
          <p:nvCxnSpPr>
            <p:cNvPr id="66" name="AutoShape 37"/>
            <p:cNvCxnSpPr>
              <a:cxnSpLocks noChangeShapeType="1"/>
              <a:stCxn id="65" idx="3"/>
              <a:endCxn id="62" idx="1"/>
            </p:cNvCxnSpPr>
            <p:nvPr/>
          </p:nvCxnSpPr>
          <p:spPr bwMode="auto">
            <a:xfrm>
              <a:off x="990600" y="3602038"/>
              <a:ext cx="1676400" cy="1588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</p:spPr>
        </p:cxnSp>
        <p:sp>
          <p:nvSpPr>
            <p:cNvPr id="67" name="Rectangle 41"/>
            <p:cNvSpPr>
              <a:spLocks noChangeArrowheads="1"/>
            </p:cNvSpPr>
            <p:nvPr/>
          </p:nvSpPr>
          <p:spPr bwMode="auto">
            <a:xfrm>
              <a:off x="4953000" y="4343400"/>
              <a:ext cx="904875" cy="381000"/>
            </a:xfrm>
            <a:prstGeom prst="rect">
              <a:avLst/>
            </a:prstGeom>
            <a:solidFill>
              <a:srgbClr val="FFCC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PCS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68" name="Rectangle 45"/>
            <p:cNvSpPr>
              <a:spLocks noChangeArrowheads="1"/>
            </p:cNvSpPr>
            <p:nvPr/>
          </p:nvSpPr>
          <p:spPr bwMode="auto">
            <a:xfrm>
              <a:off x="4953000" y="5105400"/>
              <a:ext cx="904875" cy="381000"/>
            </a:xfrm>
            <a:prstGeom prst="rect">
              <a:avLst/>
            </a:prstGeom>
            <a:solidFill>
              <a:srgbClr val="FF66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QPS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69" name="Text Box 47"/>
            <p:cNvSpPr txBox="1">
              <a:spLocks noChangeArrowheads="1"/>
            </p:cNvSpPr>
            <p:nvPr/>
          </p:nvSpPr>
          <p:spPr bwMode="auto">
            <a:xfrm>
              <a:off x="4724400" y="3467100"/>
              <a:ext cx="2057400" cy="23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 Event Analyser</a:t>
              </a:r>
            </a:p>
          </p:txBody>
        </p:sp>
        <p:sp>
          <p:nvSpPr>
            <p:cNvPr id="70" name="Rectangle 48"/>
            <p:cNvSpPr>
              <a:spLocks noChangeArrowheads="1"/>
            </p:cNvSpPr>
            <p:nvPr/>
          </p:nvSpPr>
          <p:spPr bwMode="auto">
            <a:xfrm>
              <a:off x="4953000" y="3962400"/>
              <a:ext cx="904875" cy="381000"/>
            </a:xfrm>
            <a:prstGeom prst="rect">
              <a:avLst/>
            </a:prstGeom>
            <a:solidFill>
              <a:srgbClr val="FDFFC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PIC</a:t>
              </a:r>
            </a:p>
          </p:txBody>
        </p:sp>
        <p:sp>
          <p:nvSpPr>
            <p:cNvPr id="71" name="Text Box 51"/>
            <p:cNvSpPr txBox="1">
              <a:spLocks noChangeArrowheads="1"/>
            </p:cNvSpPr>
            <p:nvPr/>
          </p:nvSpPr>
          <p:spPr bwMode="auto">
            <a:xfrm>
              <a:off x="6096000" y="4754562"/>
              <a:ext cx="1447801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Crowbar analysis</a:t>
              </a:r>
            </a:p>
          </p:txBody>
        </p:sp>
        <p:sp>
          <p:nvSpPr>
            <p:cNvPr id="72" name="Text Box 52"/>
            <p:cNvSpPr txBox="1">
              <a:spLocks noChangeArrowheads="1"/>
            </p:cNvSpPr>
            <p:nvPr/>
          </p:nvSpPr>
          <p:spPr bwMode="auto">
            <a:xfrm>
              <a:off x="6096000" y="5516562"/>
              <a:ext cx="2286000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Powering to nominal analysis</a:t>
              </a:r>
            </a:p>
          </p:txBody>
        </p:sp>
        <p:sp>
          <p:nvSpPr>
            <p:cNvPr id="73" name="Text Box 53"/>
            <p:cNvSpPr txBox="1">
              <a:spLocks noChangeArrowheads="1"/>
            </p:cNvSpPr>
            <p:nvPr/>
          </p:nvSpPr>
          <p:spPr bwMode="auto">
            <a:xfrm>
              <a:off x="6096000" y="4000500"/>
              <a:ext cx="2209799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Powering interlock analysis</a:t>
              </a:r>
            </a:p>
          </p:txBody>
        </p:sp>
        <p:sp>
          <p:nvSpPr>
            <p:cNvPr id="74" name="Rectangle 56"/>
            <p:cNvSpPr>
              <a:spLocks noChangeArrowheads="1"/>
            </p:cNvSpPr>
            <p:nvPr/>
          </p:nvSpPr>
          <p:spPr bwMode="auto">
            <a:xfrm>
              <a:off x="3886200" y="2286000"/>
              <a:ext cx="762000" cy="647700"/>
            </a:xfrm>
            <a:prstGeom prst="rect">
              <a:avLst/>
            </a:prstGeom>
            <a:solidFill>
              <a:srgbClr val="CCF1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PM.EB</a:t>
              </a:r>
            </a:p>
          </p:txBody>
        </p:sp>
        <p:sp>
          <p:nvSpPr>
            <p:cNvPr id="75" name="AutoShape 57"/>
            <p:cNvSpPr>
              <a:spLocks noChangeArrowheads="1"/>
            </p:cNvSpPr>
            <p:nvPr/>
          </p:nvSpPr>
          <p:spPr bwMode="auto">
            <a:xfrm>
              <a:off x="3957638" y="1790700"/>
              <a:ext cx="614362" cy="381000"/>
            </a:xfrm>
            <a:prstGeom prst="can">
              <a:avLst>
                <a:gd name="adj" fmla="val 25000"/>
              </a:avLst>
            </a:prstGeom>
            <a:solidFill>
              <a:srgbClr val="A6C5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>
                <a:solidFill>
                  <a:srgbClr val="000000"/>
                </a:solidFill>
              </a:endParaRPr>
            </a:p>
          </p:txBody>
        </p:sp>
        <p:sp>
          <p:nvSpPr>
            <p:cNvPr id="76" name="Text Box 59"/>
            <p:cNvSpPr txBox="1">
              <a:spLocks noChangeArrowheads="1"/>
            </p:cNvSpPr>
            <p:nvPr/>
          </p:nvSpPr>
          <p:spPr bwMode="auto">
            <a:xfrm>
              <a:off x="4572001" y="1866900"/>
              <a:ext cx="2057400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 Data storage (SDDS)</a:t>
              </a:r>
            </a:p>
          </p:txBody>
        </p:sp>
        <p:sp>
          <p:nvSpPr>
            <p:cNvPr id="77" name="Text Box 61"/>
            <p:cNvSpPr txBox="1">
              <a:spLocks noChangeArrowheads="1"/>
            </p:cNvSpPr>
            <p:nvPr/>
          </p:nvSpPr>
          <p:spPr bwMode="auto">
            <a:xfrm>
              <a:off x="4724400" y="2468562"/>
              <a:ext cx="2057400" cy="23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</a:t>
              </a:r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 Event builder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78" name="Rectangle 64"/>
            <p:cNvSpPr>
              <a:spLocks noChangeArrowheads="1"/>
            </p:cNvSpPr>
            <p:nvPr/>
          </p:nvSpPr>
          <p:spPr bwMode="auto">
            <a:xfrm>
              <a:off x="4953000" y="4724400"/>
              <a:ext cx="904875" cy="381000"/>
            </a:xfrm>
            <a:prstGeom prst="rect">
              <a:avLst/>
            </a:prstGeom>
            <a:solidFill>
              <a:srgbClr val="FEA29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Discharge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79" name="Text Box 65"/>
            <p:cNvSpPr txBox="1">
              <a:spLocks noChangeArrowheads="1"/>
            </p:cNvSpPr>
            <p:nvPr/>
          </p:nvSpPr>
          <p:spPr bwMode="auto">
            <a:xfrm>
              <a:off x="6096000" y="5135562"/>
              <a:ext cx="2286000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Quench Protection analysis</a:t>
              </a:r>
            </a:p>
          </p:txBody>
        </p:sp>
        <p:sp>
          <p:nvSpPr>
            <p:cNvPr id="80" name="Rectangle 40"/>
            <p:cNvSpPr>
              <a:spLocks noChangeArrowheads="1"/>
            </p:cNvSpPr>
            <p:nvPr/>
          </p:nvSpPr>
          <p:spPr bwMode="auto">
            <a:xfrm>
              <a:off x="3810000" y="3411538"/>
              <a:ext cx="904875" cy="381000"/>
            </a:xfrm>
            <a:prstGeom prst="rect">
              <a:avLst/>
            </a:prstGeom>
            <a:solidFill>
              <a:srgbClr val="4EFF47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PM.EA</a:t>
              </a:r>
            </a:p>
          </p:txBody>
        </p:sp>
        <p:sp>
          <p:nvSpPr>
            <p:cNvPr id="81" name="Rectangle 67"/>
            <p:cNvSpPr>
              <a:spLocks noChangeArrowheads="1"/>
            </p:cNvSpPr>
            <p:nvPr/>
          </p:nvSpPr>
          <p:spPr bwMode="auto">
            <a:xfrm>
              <a:off x="2752725" y="1790700"/>
              <a:ext cx="981075" cy="381000"/>
            </a:xfrm>
            <a:prstGeom prst="rect">
              <a:avLst/>
            </a:prstGeom>
            <a:solidFill>
              <a:srgbClr val="71EA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 converter</a:t>
              </a:r>
            </a:p>
          </p:txBody>
        </p:sp>
        <p:sp>
          <p:nvSpPr>
            <p:cNvPr id="82" name="Rectangle 68"/>
            <p:cNvSpPr>
              <a:spLocks noChangeArrowheads="1"/>
            </p:cNvSpPr>
            <p:nvPr/>
          </p:nvSpPr>
          <p:spPr bwMode="auto">
            <a:xfrm>
              <a:off x="1609725" y="1790700"/>
              <a:ext cx="904875" cy="381000"/>
            </a:xfrm>
            <a:prstGeom prst="rect">
              <a:avLst/>
            </a:prstGeom>
            <a:solidFill>
              <a:srgbClr val="62AB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 collector</a:t>
              </a:r>
            </a:p>
          </p:txBody>
        </p:sp>
        <p:cxnSp>
          <p:nvCxnSpPr>
            <p:cNvPr id="83" name="AutoShape 70"/>
            <p:cNvCxnSpPr>
              <a:cxnSpLocks noChangeShapeType="1"/>
              <a:stCxn id="80" idx="2"/>
              <a:endCxn id="68" idx="1"/>
            </p:cNvCxnSpPr>
            <p:nvPr/>
          </p:nvCxnSpPr>
          <p:spPr bwMode="auto">
            <a:xfrm rot="16200000" flipH="1">
              <a:off x="3856038" y="4198938"/>
              <a:ext cx="1503362" cy="69056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84" name="AutoShape 71"/>
            <p:cNvCxnSpPr>
              <a:cxnSpLocks noChangeShapeType="1"/>
              <a:stCxn id="80" idx="2"/>
              <a:endCxn id="78" idx="1"/>
            </p:cNvCxnSpPr>
            <p:nvPr/>
          </p:nvCxnSpPr>
          <p:spPr bwMode="auto">
            <a:xfrm rot="16200000" flipH="1">
              <a:off x="4046538" y="4008438"/>
              <a:ext cx="1122362" cy="69056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85" name="AutoShape 72"/>
            <p:cNvCxnSpPr>
              <a:cxnSpLocks noChangeShapeType="1"/>
              <a:stCxn id="80" idx="2"/>
              <a:endCxn id="67" idx="1"/>
            </p:cNvCxnSpPr>
            <p:nvPr/>
          </p:nvCxnSpPr>
          <p:spPr bwMode="auto">
            <a:xfrm rot="16200000" flipH="1">
              <a:off x="4237038" y="3817938"/>
              <a:ext cx="741362" cy="69056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86" name="AutoShape 73"/>
            <p:cNvCxnSpPr>
              <a:cxnSpLocks noChangeShapeType="1"/>
              <a:stCxn id="80" idx="2"/>
              <a:endCxn id="70" idx="1"/>
            </p:cNvCxnSpPr>
            <p:nvPr/>
          </p:nvCxnSpPr>
          <p:spPr bwMode="auto">
            <a:xfrm rot="16200000" flipH="1">
              <a:off x="4427538" y="3627438"/>
              <a:ext cx="360362" cy="69056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 type="triangle" w="med" len="med"/>
              <a:tailEnd type="triangle" w="med" len="med"/>
            </a:ln>
          </p:spPr>
        </p:cxnSp>
        <p:cxnSp>
          <p:nvCxnSpPr>
            <p:cNvPr id="87" name="AutoShape 74"/>
            <p:cNvCxnSpPr>
              <a:cxnSpLocks noChangeShapeType="1"/>
              <a:stCxn id="62" idx="3"/>
              <a:endCxn id="80" idx="1"/>
            </p:cNvCxnSpPr>
            <p:nvPr/>
          </p:nvCxnSpPr>
          <p:spPr bwMode="auto">
            <a:xfrm>
              <a:off x="3190875" y="3602038"/>
              <a:ext cx="619125" cy="0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88" name="AutoShape 75"/>
            <p:cNvCxnSpPr>
              <a:cxnSpLocks noChangeShapeType="1"/>
              <a:stCxn id="75" idx="3"/>
              <a:endCxn id="74" idx="0"/>
            </p:cNvCxnSpPr>
            <p:nvPr/>
          </p:nvCxnSpPr>
          <p:spPr bwMode="auto">
            <a:xfrm rot="16200000" flipH="1">
              <a:off x="4208859" y="2227659"/>
              <a:ext cx="114300" cy="238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89" name="AutoShape 77"/>
            <p:cNvCxnSpPr>
              <a:cxnSpLocks noChangeShapeType="1"/>
              <a:stCxn id="81" idx="3"/>
              <a:endCxn id="75" idx="2"/>
            </p:cNvCxnSpPr>
            <p:nvPr/>
          </p:nvCxnSpPr>
          <p:spPr bwMode="auto">
            <a:xfrm>
              <a:off x="3733800" y="1981200"/>
              <a:ext cx="223838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90" name="AutoShape 78"/>
            <p:cNvCxnSpPr>
              <a:cxnSpLocks noChangeShapeType="1"/>
              <a:stCxn id="82" idx="3"/>
              <a:endCxn id="81" idx="1"/>
            </p:cNvCxnSpPr>
            <p:nvPr/>
          </p:nvCxnSpPr>
          <p:spPr bwMode="auto">
            <a:xfrm>
              <a:off x="2514600" y="1981200"/>
              <a:ext cx="23812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91" name="Rectangle 79"/>
            <p:cNvSpPr>
              <a:spLocks noChangeArrowheads="1"/>
            </p:cNvSpPr>
            <p:nvPr/>
          </p:nvSpPr>
          <p:spPr bwMode="auto">
            <a:xfrm>
              <a:off x="304800" y="1790700"/>
              <a:ext cx="981075" cy="381000"/>
            </a:xfrm>
            <a:prstGeom prst="rect">
              <a:avLst/>
            </a:prstGeom>
            <a:solidFill>
              <a:srgbClr val="FF66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LHC</a:t>
              </a:r>
            </a:p>
            <a:p>
              <a:pPr algn="ctr"/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equipment</a:t>
              </a:r>
            </a:p>
          </p:txBody>
        </p:sp>
        <p:cxnSp>
          <p:nvCxnSpPr>
            <p:cNvPr id="92" name="AutoShape 80"/>
            <p:cNvCxnSpPr>
              <a:cxnSpLocks noChangeShapeType="1"/>
              <a:stCxn id="91" idx="3"/>
              <a:endCxn id="82" idx="1"/>
            </p:cNvCxnSpPr>
            <p:nvPr/>
          </p:nvCxnSpPr>
          <p:spPr bwMode="auto">
            <a:xfrm>
              <a:off x="1285875" y="1981200"/>
              <a:ext cx="32385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93" name="Line 81"/>
            <p:cNvSpPr>
              <a:spLocks noChangeShapeType="1"/>
            </p:cNvSpPr>
            <p:nvPr/>
          </p:nvSpPr>
          <p:spPr bwMode="auto">
            <a:xfrm flipV="1">
              <a:off x="762000" y="2247900"/>
              <a:ext cx="0" cy="838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4" name="Text Box 82"/>
            <p:cNvSpPr txBox="1">
              <a:spLocks noChangeArrowheads="1"/>
            </p:cNvSpPr>
            <p:nvPr/>
          </p:nvSpPr>
          <p:spPr bwMode="auto">
            <a:xfrm>
              <a:off x="228598" y="2468562"/>
              <a:ext cx="838198" cy="23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Trigger</a:t>
              </a:r>
            </a:p>
          </p:txBody>
        </p:sp>
        <p:sp>
          <p:nvSpPr>
            <p:cNvPr id="95" name="AutoShape 83"/>
            <p:cNvSpPr>
              <a:spLocks noChangeArrowheads="1"/>
            </p:cNvSpPr>
            <p:nvPr/>
          </p:nvSpPr>
          <p:spPr bwMode="auto">
            <a:xfrm>
              <a:off x="457200" y="4838700"/>
              <a:ext cx="614363" cy="381000"/>
            </a:xfrm>
            <a:prstGeom prst="can">
              <a:avLst>
                <a:gd name="adj" fmla="val 25000"/>
              </a:avLst>
            </a:prstGeom>
            <a:solidFill>
              <a:srgbClr val="A6C5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>
                <a:solidFill>
                  <a:srgbClr val="000000"/>
                </a:solidFill>
              </a:endParaRPr>
            </a:p>
          </p:txBody>
        </p:sp>
        <p:sp>
          <p:nvSpPr>
            <p:cNvPr id="96" name="Text Box 84"/>
            <p:cNvSpPr txBox="1">
              <a:spLocks noChangeArrowheads="1"/>
            </p:cNvSpPr>
            <p:nvPr/>
          </p:nvSpPr>
          <p:spPr bwMode="auto">
            <a:xfrm>
              <a:off x="1147763" y="4914900"/>
              <a:ext cx="604836" cy="23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MTF</a:t>
              </a:r>
            </a:p>
          </p:txBody>
        </p:sp>
        <p:sp>
          <p:nvSpPr>
            <p:cNvPr id="97" name="Line 85"/>
            <p:cNvSpPr>
              <a:spLocks noChangeShapeType="1"/>
            </p:cNvSpPr>
            <p:nvPr/>
          </p:nvSpPr>
          <p:spPr bwMode="auto">
            <a:xfrm>
              <a:off x="762000" y="3924300"/>
              <a:ext cx="0" cy="838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8" name="Text Box 88"/>
            <p:cNvSpPr txBox="1">
              <a:spLocks noChangeArrowheads="1"/>
            </p:cNvSpPr>
            <p:nvPr/>
          </p:nvSpPr>
          <p:spPr bwMode="auto">
            <a:xfrm>
              <a:off x="6476999" y="1653450"/>
              <a:ext cx="1981201" cy="3667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Data collection and pre-processing</a:t>
              </a:r>
            </a:p>
          </p:txBody>
        </p:sp>
        <p:sp>
          <p:nvSpPr>
            <p:cNvPr id="99" name="Text Box 89"/>
            <p:cNvSpPr txBox="1">
              <a:spLocks noChangeArrowheads="1"/>
            </p:cNvSpPr>
            <p:nvPr/>
          </p:nvSpPr>
          <p:spPr bwMode="auto">
            <a:xfrm>
              <a:off x="7141815" y="3285024"/>
              <a:ext cx="1311274" cy="3667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Data viewing and analysis</a:t>
              </a:r>
            </a:p>
          </p:txBody>
        </p:sp>
        <p:sp>
          <p:nvSpPr>
            <p:cNvPr id="100" name="Text Box 90"/>
            <p:cNvSpPr txBox="1">
              <a:spLocks noChangeArrowheads="1"/>
            </p:cNvSpPr>
            <p:nvPr/>
          </p:nvSpPr>
          <p:spPr bwMode="auto">
            <a:xfrm>
              <a:off x="762000" y="4229101"/>
              <a:ext cx="990600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Result of test</a:t>
              </a:r>
            </a:p>
          </p:txBody>
        </p:sp>
        <p:sp>
          <p:nvSpPr>
            <p:cNvPr id="101" name="AutoShape 91"/>
            <p:cNvSpPr>
              <a:spLocks noChangeArrowheads="1"/>
            </p:cNvSpPr>
            <p:nvPr/>
          </p:nvSpPr>
          <p:spPr bwMode="auto">
            <a:xfrm>
              <a:off x="1824037" y="2286000"/>
              <a:ext cx="614363" cy="381000"/>
            </a:xfrm>
            <a:prstGeom prst="can">
              <a:avLst>
                <a:gd name="adj" fmla="val 25000"/>
              </a:avLst>
            </a:prstGeom>
            <a:solidFill>
              <a:srgbClr val="A6C5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>
                <a:solidFill>
                  <a:srgbClr val="000000"/>
                </a:solidFill>
              </a:endParaRPr>
            </a:p>
          </p:txBody>
        </p:sp>
        <p:sp>
          <p:nvSpPr>
            <p:cNvPr id="102" name="Text Box 92"/>
            <p:cNvSpPr txBox="1">
              <a:spLocks noChangeArrowheads="1"/>
            </p:cNvSpPr>
            <p:nvPr/>
          </p:nvSpPr>
          <p:spPr bwMode="auto">
            <a:xfrm>
              <a:off x="1752602" y="2620963"/>
              <a:ext cx="1143001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Logging DB</a:t>
              </a:r>
            </a:p>
          </p:txBody>
        </p:sp>
        <p:cxnSp>
          <p:nvCxnSpPr>
            <p:cNvPr id="103" name="AutoShape 93"/>
            <p:cNvCxnSpPr>
              <a:cxnSpLocks noChangeShapeType="1"/>
              <a:stCxn id="91" idx="3"/>
              <a:endCxn id="101" idx="2"/>
            </p:cNvCxnSpPr>
            <p:nvPr/>
          </p:nvCxnSpPr>
          <p:spPr bwMode="auto">
            <a:xfrm>
              <a:off x="1285875" y="1981200"/>
              <a:ext cx="538162" cy="495300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04" name="AutoShape 94"/>
            <p:cNvCxnSpPr>
              <a:cxnSpLocks noChangeShapeType="1"/>
              <a:stCxn id="101" idx="4"/>
            </p:cNvCxnSpPr>
            <p:nvPr/>
          </p:nvCxnSpPr>
          <p:spPr bwMode="auto">
            <a:xfrm>
              <a:off x="2438400" y="2476500"/>
              <a:ext cx="14478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105" name="Rectangle 45"/>
            <p:cNvSpPr>
              <a:spLocks noChangeArrowheads="1"/>
            </p:cNvSpPr>
            <p:nvPr/>
          </p:nvSpPr>
          <p:spPr bwMode="auto">
            <a:xfrm>
              <a:off x="4953000" y="5486400"/>
              <a:ext cx="904875" cy="38100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PNO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cxnSp>
          <p:nvCxnSpPr>
            <p:cNvPr id="106" name="Elbow Connector 59"/>
            <p:cNvCxnSpPr>
              <a:stCxn id="80" idx="2"/>
              <a:endCxn id="105" idx="1"/>
            </p:cNvCxnSpPr>
            <p:nvPr/>
          </p:nvCxnSpPr>
          <p:spPr>
            <a:xfrm rot="16200000" flipH="1">
              <a:off x="3665538" y="4389438"/>
              <a:ext cx="1884362" cy="690562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7" name="Text Box 52"/>
            <p:cNvSpPr txBox="1">
              <a:spLocks noChangeArrowheads="1"/>
            </p:cNvSpPr>
            <p:nvPr/>
          </p:nvSpPr>
          <p:spPr bwMode="auto">
            <a:xfrm>
              <a:off x="6096000" y="4383504"/>
              <a:ext cx="2286000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Powering Circuit Splice analysis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cxnSp>
          <p:nvCxnSpPr>
            <p:cNvPr id="108" name="Shape 107"/>
            <p:cNvCxnSpPr/>
            <p:nvPr/>
          </p:nvCxnSpPr>
          <p:spPr>
            <a:xfrm rot="10800000" flipV="1">
              <a:off x="2928938" y="2627311"/>
              <a:ext cx="957262" cy="801688"/>
            </a:xfrm>
            <a:prstGeom prst="bentConnector2">
              <a:avLst/>
            </a:prstGeom>
            <a:ln w="12700"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Slide Number Placeholder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BA690-EBB2-7B42-901D-EC3F8B551EBE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0" name="Footer Placeholder 5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ICE-Workshop Post Mortem for the LHC</a:t>
            </a:r>
            <a:endParaRPr lang="en-US"/>
          </a:p>
        </p:txBody>
      </p:sp>
      <p:sp>
        <p:nvSpPr>
          <p:cNvPr id="61" name="Date Placeholder 6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4/23/09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algn="ctr"/>
            <a:r>
              <a:rPr lang="en-US" sz="4400" dirty="0" smtClean="0"/>
              <a:t>PM System overview</a:t>
            </a:r>
            <a:endParaRPr lang="en-US" dirty="0"/>
          </a:p>
        </p:txBody>
      </p:sp>
      <p:grpSp>
        <p:nvGrpSpPr>
          <p:cNvPr id="2" name="Group 56"/>
          <p:cNvGrpSpPr/>
          <p:nvPr/>
        </p:nvGrpSpPr>
        <p:grpSpPr>
          <a:xfrm>
            <a:off x="3505200" y="1265872"/>
            <a:ext cx="5410200" cy="4220528"/>
            <a:chOff x="76200" y="1638300"/>
            <a:chExt cx="8382000" cy="4572000"/>
          </a:xfrm>
        </p:grpSpPr>
        <p:sp>
          <p:nvSpPr>
            <p:cNvPr id="58" name="Rectangle 86"/>
            <p:cNvSpPr>
              <a:spLocks noChangeArrowheads="1"/>
            </p:cNvSpPr>
            <p:nvPr/>
          </p:nvSpPr>
          <p:spPr bwMode="auto">
            <a:xfrm>
              <a:off x="2362200" y="3276600"/>
              <a:ext cx="6096000" cy="2933700"/>
            </a:xfrm>
            <a:prstGeom prst="rect">
              <a:avLst/>
            </a:prstGeom>
            <a:solidFill>
              <a:srgbClr val="EEFFFB">
                <a:alpha val="14117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>
                <a:solidFill>
                  <a:srgbClr val="000000"/>
                </a:solidFill>
              </a:endParaRPr>
            </a:p>
          </p:txBody>
        </p:sp>
        <p:sp>
          <p:nvSpPr>
            <p:cNvPr id="59" name="Rectangle 87"/>
            <p:cNvSpPr>
              <a:spLocks noChangeArrowheads="1"/>
            </p:cNvSpPr>
            <p:nvPr/>
          </p:nvSpPr>
          <p:spPr bwMode="auto">
            <a:xfrm>
              <a:off x="1371600" y="1638300"/>
              <a:ext cx="7086600" cy="1371600"/>
            </a:xfrm>
            <a:prstGeom prst="rect">
              <a:avLst/>
            </a:prstGeom>
            <a:solidFill>
              <a:srgbClr val="EEFFFB">
                <a:alpha val="30196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>
                <a:solidFill>
                  <a:srgbClr val="000000"/>
                </a:solidFill>
              </a:endParaRPr>
            </a:p>
          </p:txBody>
        </p:sp>
        <p:sp>
          <p:nvSpPr>
            <p:cNvPr id="62" name="Rectangle 15"/>
            <p:cNvSpPr>
              <a:spLocks noChangeArrowheads="1"/>
            </p:cNvSpPr>
            <p:nvPr/>
          </p:nvSpPr>
          <p:spPr bwMode="auto">
            <a:xfrm>
              <a:off x="2667000" y="3411538"/>
              <a:ext cx="523875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PM.RH</a:t>
              </a:r>
            </a:p>
          </p:txBody>
        </p:sp>
        <p:sp>
          <p:nvSpPr>
            <p:cNvPr id="63" name="Text Box 22"/>
            <p:cNvSpPr txBox="1">
              <a:spLocks noChangeArrowheads="1"/>
            </p:cNvSpPr>
            <p:nvPr/>
          </p:nvSpPr>
          <p:spPr bwMode="auto">
            <a:xfrm>
              <a:off x="2362200" y="3810001"/>
              <a:ext cx="1382712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Request handler</a:t>
              </a:r>
            </a:p>
          </p:txBody>
        </p:sp>
        <p:sp>
          <p:nvSpPr>
            <p:cNvPr id="64" name="Text Box 26"/>
            <p:cNvSpPr txBox="1">
              <a:spLocks noChangeArrowheads="1"/>
            </p:cNvSpPr>
            <p:nvPr/>
          </p:nvSpPr>
          <p:spPr bwMode="auto">
            <a:xfrm>
              <a:off x="76200" y="3086101"/>
              <a:ext cx="1600199" cy="23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HWC sequencer</a:t>
              </a:r>
            </a:p>
          </p:txBody>
        </p:sp>
        <p:sp>
          <p:nvSpPr>
            <p:cNvPr id="65" name="Rectangle 27"/>
            <p:cNvSpPr>
              <a:spLocks noChangeArrowheads="1"/>
            </p:cNvSpPr>
            <p:nvPr/>
          </p:nvSpPr>
          <p:spPr bwMode="auto">
            <a:xfrm>
              <a:off x="533400" y="3411538"/>
              <a:ext cx="457200" cy="381000"/>
            </a:xfrm>
            <a:prstGeom prst="rect">
              <a:avLst/>
            </a:prstGeom>
            <a:solidFill>
              <a:srgbClr val="CFFFD0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Seq</a:t>
              </a:r>
            </a:p>
          </p:txBody>
        </p:sp>
        <p:cxnSp>
          <p:nvCxnSpPr>
            <p:cNvPr id="66" name="AutoShape 37"/>
            <p:cNvCxnSpPr>
              <a:cxnSpLocks noChangeShapeType="1"/>
              <a:stCxn id="65" idx="3"/>
              <a:endCxn id="62" idx="1"/>
            </p:cNvCxnSpPr>
            <p:nvPr/>
          </p:nvCxnSpPr>
          <p:spPr bwMode="auto">
            <a:xfrm>
              <a:off x="990600" y="3602038"/>
              <a:ext cx="16764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sp>
          <p:nvSpPr>
            <p:cNvPr id="67" name="Rectangle 41"/>
            <p:cNvSpPr>
              <a:spLocks noChangeArrowheads="1"/>
            </p:cNvSpPr>
            <p:nvPr/>
          </p:nvSpPr>
          <p:spPr bwMode="auto">
            <a:xfrm>
              <a:off x="4953000" y="4343400"/>
              <a:ext cx="904875" cy="381000"/>
            </a:xfrm>
            <a:prstGeom prst="rect">
              <a:avLst/>
            </a:prstGeom>
            <a:solidFill>
              <a:srgbClr val="FFCC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PCS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68" name="Rectangle 45"/>
            <p:cNvSpPr>
              <a:spLocks noChangeArrowheads="1"/>
            </p:cNvSpPr>
            <p:nvPr/>
          </p:nvSpPr>
          <p:spPr bwMode="auto">
            <a:xfrm>
              <a:off x="4953000" y="5105400"/>
              <a:ext cx="904875" cy="381000"/>
            </a:xfrm>
            <a:prstGeom prst="rect">
              <a:avLst/>
            </a:prstGeom>
            <a:solidFill>
              <a:srgbClr val="FF66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QPS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69" name="Text Box 47"/>
            <p:cNvSpPr txBox="1">
              <a:spLocks noChangeArrowheads="1"/>
            </p:cNvSpPr>
            <p:nvPr/>
          </p:nvSpPr>
          <p:spPr bwMode="auto">
            <a:xfrm>
              <a:off x="4724400" y="3467100"/>
              <a:ext cx="2057400" cy="23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 Event Analyser</a:t>
              </a:r>
            </a:p>
          </p:txBody>
        </p:sp>
        <p:sp>
          <p:nvSpPr>
            <p:cNvPr id="70" name="Rectangle 48"/>
            <p:cNvSpPr>
              <a:spLocks noChangeArrowheads="1"/>
            </p:cNvSpPr>
            <p:nvPr/>
          </p:nvSpPr>
          <p:spPr bwMode="auto">
            <a:xfrm>
              <a:off x="4953000" y="3962400"/>
              <a:ext cx="904875" cy="381000"/>
            </a:xfrm>
            <a:prstGeom prst="rect">
              <a:avLst/>
            </a:prstGeom>
            <a:solidFill>
              <a:srgbClr val="FDFFC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PIC</a:t>
              </a:r>
            </a:p>
          </p:txBody>
        </p:sp>
        <p:sp>
          <p:nvSpPr>
            <p:cNvPr id="71" name="Text Box 51"/>
            <p:cNvSpPr txBox="1">
              <a:spLocks noChangeArrowheads="1"/>
            </p:cNvSpPr>
            <p:nvPr/>
          </p:nvSpPr>
          <p:spPr bwMode="auto">
            <a:xfrm>
              <a:off x="6096000" y="4754562"/>
              <a:ext cx="1447801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Crowbar analysis</a:t>
              </a:r>
            </a:p>
          </p:txBody>
        </p:sp>
        <p:sp>
          <p:nvSpPr>
            <p:cNvPr id="72" name="Text Box 52"/>
            <p:cNvSpPr txBox="1">
              <a:spLocks noChangeArrowheads="1"/>
            </p:cNvSpPr>
            <p:nvPr/>
          </p:nvSpPr>
          <p:spPr bwMode="auto">
            <a:xfrm>
              <a:off x="6096000" y="5516562"/>
              <a:ext cx="2286000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Powering to nominal analysis</a:t>
              </a:r>
            </a:p>
          </p:txBody>
        </p:sp>
        <p:sp>
          <p:nvSpPr>
            <p:cNvPr id="73" name="Text Box 53"/>
            <p:cNvSpPr txBox="1">
              <a:spLocks noChangeArrowheads="1"/>
            </p:cNvSpPr>
            <p:nvPr/>
          </p:nvSpPr>
          <p:spPr bwMode="auto">
            <a:xfrm>
              <a:off x="6096000" y="4000500"/>
              <a:ext cx="2209799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Powering interlock analysis</a:t>
              </a:r>
            </a:p>
          </p:txBody>
        </p:sp>
        <p:sp>
          <p:nvSpPr>
            <p:cNvPr id="74" name="Rectangle 56"/>
            <p:cNvSpPr>
              <a:spLocks noChangeArrowheads="1"/>
            </p:cNvSpPr>
            <p:nvPr/>
          </p:nvSpPr>
          <p:spPr bwMode="auto">
            <a:xfrm>
              <a:off x="3886200" y="2286000"/>
              <a:ext cx="762000" cy="647700"/>
            </a:xfrm>
            <a:prstGeom prst="rect">
              <a:avLst/>
            </a:prstGeom>
            <a:solidFill>
              <a:srgbClr val="CCF1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PM.EB</a:t>
              </a:r>
            </a:p>
          </p:txBody>
        </p:sp>
        <p:sp>
          <p:nvSpPr>
            <p:cNvPr id="75" name="AutoShape 57"/>
            <p:cNvSpPr>
              <a:spLocks noChangeArrowheads="1"/>
            </p:cNvSpPr>
            <p:nvPr/>
          </p:nvSpPr>
          <p:spPr bwMode="auto">
            <a:xfrm>
              <a:off x="3957638" y="1790700"/>
              <a:ext cx="614362" cy="381000"/>
            </a:xfrm>
            <a:prstGeom prst="can">
              <a:avLst>
                <a:gd name="adj" fmla="val 25000"/>
              </a:avLst>
            </a:prstGeom>
            <a:solidFill>
              <a:srgbClr val="A6C5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>
                <a:solidFill>
                  <a:srgbClr val="000000"/>
                </a:solidFill>
              </a:endParaRPr>
            </a:p>
          </p:txBody>
        </p:sp>
        <p:sp>
          <p:nvSpPr>
            <p:cNvPr id="76" name="Text Box 59"/>
            <p:cNvSpPr txBox="1">
              <a:spLocks noChangeArrowheads="1"/>
            </p:cNvSpPr>
            <p:nvPr/>
          </p:nvSpPr>
          <p:spPr bwMode="auto">
            <a:xfrm>
              <a:off x="4572001" y="1866900"/>
              <a:ext cx="2057400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 Data storage (SDDS)</a:t>
              </a:r>
            </a:p>
          </p:txBody>
        </p:sp>
        <p:sp>
          <p:nvSpPr>
            <p:cNvPr id="77" name="Text Box 61"/>
            <p:cNvSpPr txBox="1">
              <a:spLocks noChangeArrowheads="1"/>
            </p:cNvSpPr>
            <p:nvPr/>
          </p:nvSpPr>
          <p:spPr bwMode="auto">
            <a:xfrm>
              <a:off x="4724400" y="2468562"/>
              <a:ext cx="2057400" cy="23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</a:t>
              </a:r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 Event builder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78" name="Rectangle 64"/>
            <p:cNvSpPr>
              <a:spLocks noChangeArrowheads="1"/>
            </p:cNvSpPr>
            <p:nvPr/>
          </p:nvSpPr>
          <p:spPr bwMode="auto">
            <a:xfrm>
              <a:off x="4953000" y="4724400"/>
              <a:ext cx="904875" cy="381000"/>
            </a:xfrm>
            <a:prstGeom prst="rect">
              <a:avLst/>
            </a:prstGeom>
            <a:solidFill>
              <a:srgbClr val="FEA29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Discharge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79" name="Text Box 65"/>
            <p:cNvSpPr txBox="1">
              <a:spLocks noChangeArrowheads="1"/>
            </p:cNvSpPr>
            <p:nvPr/>
          </p:nvSpPr>
          <p:spPr bwMode="auto">
            <a:xfrm>
              <a:off x="6096000" y="5135562"/>
              <a:ext cx="2286000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Quench Protection analysis</a:t>
              </a:r>
            </a:p>
          </p:txBody>
        </p:sp>
        <p:sp>
          <p:nvSpPr>
            <p:cNvPr id="80" name="Rectangle 40"/>
            <p:cNvSpPr>
              <a:spLocks noChangeArrowheads="1"/>
            </p:cNvSpPr>
            <p:nvPr/>
          </p:nvSpPr>
          <p:spPr bwMode="auto">
            <a:xfrm>
              <a:off x="3810000" y="3411538"/>
              <a:ext cx="904875" cy="381000"/>
            </a:xfrm>
            <a:prstGeom prst="rect">
              <a:avLst/>
            </a:prstGeom>
            <a:solidFill>
              <a:srgbClr val="4EFF47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PM.EA</a:t>
              </a:r>
            </a:p>
          </p:txBody>
        </p:sp>
        <p:sp>
          <p:nvSpPr>
            <p:cNvPr id="81" name="Rectangle 67"/>
            <p:cNvSpPr>
              <a:spLocks noChangeArrowheads="1"/>
            </p:cNvSpPr>
            <p:nvPr/>
          </p:nvSpPr>
          <p:spPr bwMode="auto">
            <a:xfrm>
              <a:off x="2752725" y="1790700"/>
              <a:ext cx="981075" cy="381000"/>
            </a:xfrm>
            <a:prstGeom prst="rect">
              <a:avLst/>
            </a:prstGeom>
            <a:solidFill>
              <a:srgbClr val="71EA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 converter</a:t>
              </a:r>
            </a:p>
          </p:txBody>
        </p:sp>
        <p:sp>
          <p:nvSpPr>
            <p:cNvPr id="82" name="Rectangle 68"/>
            <p:cNvSpPr>
              <a:spLocks noChangeArrowheads="1"/>
            </p:cNvSpPr>
            <p:nvPr/>
          </p:nvSpPr>
          <p:spPr bwMode="auto">
            <a:xfrm>
              <a:off x="1609725" y="1790700"/>
              <a:ext cx="904875" cy="381000"/>
            </a:xfrm>
            <a:prstGeom prst="rect">
              <a:avLst/>
            </a:prstGeom>
            <a:solidFill>
              <a:srgbClr val="62AB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 collector</a:t>
              </a:r>
            </a:p>
          </p:txBody>
        </p:sp>
        <p:cxnSp>
          <p:nvCxnSpPr>
            <p:cNvPr id="83" name="AutoShape 70"/>
            <p:cNvCxnSpPr>
              <a:cxnSpLocks noChangeShapeType="1"/>
              <a:stCxn id="80" idx="2"/>
              <a:endCxn id="68" idx="1"/>
            </p:cNvCxnSpPr>
            <p:nvPr/>
          </p:nvCxnSpPr>
          <p:spPr bwMode="auto">
            <a:xfrm rot="16200000" flipH="1">
              <a:off x="3856038" y="4198938"/>
              <a:ext cx="1503362" cy="69056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84" name="AutoShape 71"/>
            <p:cNvCxnSpPr>
              <a:cxnSpLocks noChangeShapeType="1"/>
              <a:stCxn id="80" idx="2"/>
              <a:endCxn id="78" idx="1"/>
            </p:cNvCxnSpPr>
            <p:nvPr/>
          </p:nvCxnSpPr>
          <p:spPr bwMode="auto">
            <a:xfrm rot="16200000" flipH="1">
              <a:off x="4046538" y="4008438"/>
              <a:ext cx="1122362" cy="69056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85" name="AutoShape 72"/>
            <p:cNvCxnSpPr>
              <a:cxnSpLocks noChangeShapeType="1"/>
              <a:stCxn id="80" idx="2"/>
              <a:endCxn id="67" idx="1"/>
            </p:cNvCxnSpPr>
            <p:nvPr/>
          </p:nvCxnSpPr>
          <p:spPr bwMode="auto">
            <a:xfrm rot="16200000" flipH="1">
              <a:off x="4237038" y="3817938"/>
              <a:ext cx="741362" cy="69056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86" name="AutoShape 73"/>
            <p:cNvCxnSpPr>
              <a:cxnSpLocks noChangeShapeType="1"/>
              <a:stCxn id="80" idx="2"/>
              <a:endCxn id="70" idx="1"/>
            </p:cNvCxnSpPr>
            <p:nvPr/>
          </p:nvCxnSpPr>
          <p:spPr bwMode="auto">
            <a:xfrm rot="16200000" flipH="1">
              <a:off x="4427538" y="3627438"/>
              <a:ext cx="360362" cy="69056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 type="triangle" w="med" len="med"/>
              <a:tailEnd type="triangle" w="med" len="med"/>
            </a:ln>
          </p:spPr>
        </p:cxnSp>
        <p:cxnSp>
          <p:nvCxnSpPr>
            <p:cNvPr id="87" name="AutoShape 74"/>
            <p:cNvCxnSpPr>
              <a:cxnSpLocks noChangeShapeType="1"/>
              <a:stCxn id="62" idx="3"/>
              <a:endCxn id="80" idx="1"/>
            </p:cNvCxnSpPr>
            <p:nvPr/>
          </p:nvCxnSpPr>
          <p:spPr bwMode="auto">
            <a:xfrm>
              <a:off x="3190875" y="3602038"/>
              <a:ext cx="61912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88" name="AutoShape 75"/>
            <p:cNvCxnSpPr>
              <a:cxnSpLocks noChangeShapeType="1"/>
              <a:stCxn id="75" idx="3"/>
              <a:endCxn id="74" idx="0"/>
            </p:cNvCxnSpPr>
            <p:nvPr/>
          </p:nvCxnSpPr>
          <p:spPr bwMode="auto">
            <a:xfrm rot="16200000" flipH="1">
              <a:off x="4208859" y="2227659"/>
              <a:ext cx="114300" cy="238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89" name="AutoShape 77"/>
            <p:cNvCxnSpPr>
              <a:cxnSpLocks noChangeShapeType="1"/>
              <a:stCxn id="81" idx="3"/>
              <a:endCxn id="75" idx="2"/>
            </p:cNvCxnSpPr>
            <p:nvPr/>
          </p:nvCxnSpPr>
          <p:spPr bwMode="auto">
            <a:xfrm>
              <a:off x="3733800" y="1981200"/>
              <a:ext cx="223838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90" name="AutoShape 78"/>
            <p:cNvCxnSpPr>
              <a:cxnSpLocks noChangeShapeType="1"/>
              <a:stCxn id="82" idx="3"/>
              <a:endCxn id="81" idx="1"/>
            </p:cNvCxnSpPr>
            <p:nvPr/>
          </p:nvCxnSpPr>
          <p:spPr bwMode="auto">
            <a:xfrm>
              <a:off x="2514600" y="1981200"/>
              <a:ext cx="23812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91" name="Rectangle 79"/>
            <p:cNvSpPr>
              <a:spLocks noChangeArrowheads="1"/>
            </p:cNvSpPr>
            <p:nvPr/>
          </p:nvSpPr>
          <p:spPr bwMode="auto">
            <a:xfrm>
              <a:off x="304800" y="1790700"/>
              <a:ext cx="981075" cy="381000"/>
            </a:xfrm>
            <a:prstGeom prst="rect">
              <a:avLst/>
            </a:prstGeom>
            <a:solidFill>
              <a:srgbClr val="FF66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LHC</a:t>
              </a:r>
            </a:p>
            <a:p>
              <a:pPr algn="ctr"/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equipment</a:t>
              </a:r>
            </a:p>
          </p:txBody>
        </p:sp>
        <p:cxnSp>
          <p:nvCxnSpPr>
            <p:cNvPr id="92" name="AutoShape 80"/>
            <p:cNvCxnSpPr>
              <a:cxnSpLocks noChangeShapeType="1"/>
              <a:stCxn id="91" idx="3"/>
              <a:endCxn id="82" idx="1"/>
            </p:cNvCxnSpPr>
            <p:nvPr/>
          </p:nvCxnSpPr>
          <p:spPr bwMode="auto">
            <a:xfrm>
              <a:off x="1285875" y="1981200"/>
              <a:ext cx="32385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93" name="Line 81"/>
            <p:cNvSpPr>
              <a:spLocks noChangeShapeType="1"/>
            </p:cNvSpPr>
            <p:nvPr/>
          </p:nvSpPr>
          <p:spPr bwMode="auto">
            <a:xfrm flipV="1">
              <a:off x="762000" y="2247900"/>
              <a:ext cx="0" cy="838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4" name="Text Box 82"/>
            <p:cNvSpPr txBox="1">
              <a:spLocks noChangeArrowheads="1"/>
            </p:cNvSpPr>
            <p:nvPr/>
          </p:nvSpPr>
          <p:spPr bwMode="auto">
            <a:xfrm>
              <a:off x="228598" y="2468562"/>
              <a:ext cx="838198" cy="23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Trigger</a:t>
              </a:r>
            </a:p>
          </p:txBody>
        </p:sp>
        <p:sp>
          <p:nvSpPr>
            <p:cNvPr id="95" name="AutoShape 83"/>
            <p:cNvSpPr>
              <a:spLocks noChangeArrowheads="1"/>
            </p:cNvSpPr>
            <p:nvPr/>
          </p:nvSpPr>
          <p:spPr bwMode="auto">
            <a:xfrm>
              <a:off x="457200" y="4838700"/>
              <a:ext cx="614363" cy="381000"/>
            </a:xfrm>
            <a:prstGeom prst="can">
              <a:avLst>
                <a:gd name="adj" fmla="val 25000"/>
              </a:avLst>
            </a:prstGeom>
            <a:solidFill>
              <a:srgbClr val="A6C5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>
                <a:solidFill>
                  <a:srgbClr val="000000"/>
                </a:solidFill>
              </a:endParaRPr>
            </a:p>
          </p:txBody>
        </p:sp>
        <p:sp>
          <p:nvSpPr>
            <p:cNvPr id="96" name="Text Box 84"/>
            <p:cNvSpPr txBox="1">
              <a:spLocks noChangeArrowheads="1"/>
            </p:cNvSpPr>
            <p:nvPr/>
          </p:nvSpPr>
          <p:spPr bwMode="auto">
            <a:xfrm>
              <a:off x="1147763" y="4914900"/>
              <a:ext cx="604836" cy="23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MTF</a:t>
              </a:r>
            </a:p>
          </p:txBody>
        </p:sp>
        <p:sp>
          <p:nvSpPr>
            <p:cNvPr id="97" name="Line 85"/>
            <p:cNvSpPr>
              <a:spLocks noChangeShapeType="1"/>
            </p:cNvSpPr>
            <p:nvPr/>
          </p:nvSpPr>
          <p:spPr bwMode="auto">
            <a:xfrm>
              <a:off x="762000" y="3924300"/>
              <a:ext cx="0" cy="8382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8" name="Text Box 88"/>
            <p:cNvSpPr txBox="1">
              <a:spLocks noChangeArrowheads="1"/>
            </p:cNvSpPr>
            <p:nvPr/>
          </p:nvSpPr>
          <p:spPr bwMode="auto">
            <a:xfrm>
              <a:off x="6476999" y="1653450"/>
              <a:ext cx="1981201" cy="3667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Data collection and pre-processing</a:t>
              </a:r>
            </a:p>
          </p:txBody>
        </p:sp>
        <p:sp>
          <p:nvSpPr>
            <p:cNvPr id="99" name="Text Box 89"/>
            <p:cNvSpPr txBox="1">
              <a:spLocks noChangeArrowheads="1"/>
            </p:cNvSpPr>
            <p:nvPr/>
          </p:nvSpPr>
          <p:spPr bwMode="auto">
            <a:xfrm>
              <a:off x="7141815" y="3285024"/>
              <a:ext cx="1311274" cy="3667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Data viewing and analysis</a:t>
              </a:r>
            </a:p>
          </p:txBody>
        </p:sp>
        <p:sp>
          <p:nvSpPr>
            <p:cNvPr id="100" name="Text Box 90"/>
            <p:cNvSpPr txBox="1">
              <a:spLocks noChangeArrowheads="1"/>
            </p:cNvSpPr>
            <p:nvPr/>
          </p:nvSpPr>
          <p:spPr bwMode="auto">
            <a:xfrm>
              <a:off x="762000" y="4229101"/>
              <a:ext cx="990600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Result of test</a:t>
              </a:r>
            </a:p>
          </p:txBody>
        </p:sp>
        <p:sp>
          <p:nvSpPr>
            <p:cNvPr id="101" name="AutoShape 91"/>
            <p:cNvSpPr>
              <a:spLocks noChangeArrowheads="1"/>
            </p:cNvSpPr>
            <p:nvPr/>
          </p:nvSpPr>
          <p:spPr bwMode="auto">
            <a:xfrm>
              <a:off x="1824037" y="2286000"/>
              <a:ext cx="614363" cy="381000"/>
            </a:xfrm>
            <a:prstGeom prst="can">
              <a:avLst>
                <a:gd name="adj" fmla="val 25000"/>
              </a:avLst>
            </a:prstGeom>
            <a:solidFill>
              <a:srgbClr val="A6C5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>
                <a:solidFill>
                  <a:srgbClr val="000000"/>
                </a:solidFill>
              </a:endParaRPr>
            </a:p>
          </p:txBody>
        </p:sp>
        <p:sp>
          <p:nvSpPr>
            <p:cNvPr id="102" name="Text Box 92"/>
            <p:cNvSpPr txBox="1">
              <a:spLocks noChangeArrowheads="1"/>
            </p:cNvSpPr>
            <p:nvPr/>
          </p:nvSpPr>
          <p:spPr bwMode="auto">
            <a:xfrm>
              <a:off x="1752602" y="2620963"/>
              <a:ext cx="1143001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Logging DB</a:t>
              </a:r>
            </a:p>
          </p:txBody>
        </p:sp>
        <p:cxnSp>
          <p:nvCxnSpPr>
            <p:cNvPr id="103" name="AutoShape 93"/>
            <p:cNvCxnSpPr>
              <a:cxnSpLocks noChangeShapeType="1"/>
              <a:stCxn id="91" idx="3"/>
              <a:endCxn id="101" idx="2"/>
            </p:cNvCxnSpPr>
            <p:nvPr/>
          </p:nvCxnSpPr>
          <p:spPr bwMode="auto">
            <a:xfrm>
              <a:off x="1285875" y="1981200"/>
              <a:ext cx="538162" cy="495300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04" name="AutoShape 94"/>
            <p:cNvCxnSpPr>
              <a:cxnSpLocks noChangeShapeType="1"/>
              <a:stCxn id="101" idx="4"/>
            </p:cNvCxnSpPr>
            <p:nvPr/>
          </p:nvCxnSpPr>
          <p:spPr bwMode="auto">
            <a:xfrm>
              <a:off x="2438400" y="2476500"/>
              <a:ext cx="14478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105" name="Rectangle 45"/>
            <p:cNvSpPr>
              <a:spLocks noChangeArrowheads="1"/>
            </p:cNvSpPr>
            <p:nvPr/>
          </p:nvSpPr>
          <p:spPr bwMode="auto">
            <a:xfrm>
              <a:off x="4953000" y="5486400"/>
              <a:ext cx="904875" cy="38100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PNO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cxnSp>
          <p:nvCxnSpPr>
            <p:cNvPr id="106" name="Elbow Connector 59"/>
            <p:cNvCxnSpPr>
              <a:stCxn id="80" idx="2"/>
              <a:endCxn id="105" idx="1"/>
            </p:cNvCxnSpPr>
            <p:nvPr/>
          </p:nvCxnSpPr>
          <p:spPr>
            <a:xfrm rot="16200000" flipH="1">
              <a:off x="3665538" y="4389438"/>
              <a:ext cx="1884362" cy="690562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7" name="Text Box 52"/>
            <p:cNvSpPr txBox="1">
              <a:spLocks noChangeArrowheads="1"/>
            </p:cNvSpPr>
            <p:nvPr/>
          </p:nvSpPr>
          <p:spPr bwMode="auto">
            <a:xfrm>
              <a:off x="6096000" y="4383504"/>
              <a:ext cx="2286000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Powering Circuit Splice analysis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cxnSp>
          <p:nvCxnSpPr>
            <p:cNvPr id="108" name="Shape 107"/>
            <p:cNvCxnSpPr/>
            <p:nvPr/>
          </p:nvCxnSpPr>
          <p:spPr>
            <a:xfrm rot="10800000" flipV="1">
              <a:off x="2928938" y="2627311"/>
              <a:ext cx="957262" cy="801688"/>
            </a:xfrm>
            <a:prstGeom prst="bentConnector2">
              <a:avLst/>
            </a:prstGeom>
            <a:ln w="12700"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Content Placeholder 1"/>
          <p:cNvSpPr>
            <a:spLocks noGrp="1"/>
          </p:cNvSpPr>
          <p:nvPr>
            <p:ph idx="1"/>
          </p:nvPr>
        </p:nvSpPr>
        <p:spPr>
          <a:xfrm>
            <a:off x="228600" y="1143000"/>
            <a:ext cx="3124200" cy="5410200"/>
          </a:xfrm>
        </p:spPr>
        <p:txBody>
          <a:bodyPr>
            <a:noAutofit/>
          </a:bodyPr>
          <a:lstStyle/>
          <a:p>
            <a:pPr>
              <a:buFont typeface="Wingdings" charset="2"/>
              <a:buChar char="ü"/>
            </a:pPr>
            <a:r>
              <a:rPr lang="en-US" sz="1400" dirty="0" smtClean="0"/>
              <a:t>The Sequencer starts a test and warns post mortem</a:t>
            </a:r>
          </a:p>
          <a:p>
            <a:pPr>
              <a:buFont typeface="Wingdings" charset="2"/>
              <a:buChar char="ü"/>
            </a:pPr>
            <a:r>
              <a:rPr lang="en-US" sz="1400" dirty="0" smtClean="0"/>
              <a:t>PM File collection starts searching for data belonging to the specific test</a:t>
            </a:r>
          </a:p>
          <a:p>
            <a:pPr>
              <a:buFont typeface="Wingdings" charset="2"/>
              <a:buChar char="ü"/>
            </a:pPr>
            <a:r>
              <a:rPr lang="en-US" sz="1400" dirty="0" smtClean="0"/>
              <a:t>All data are found, and the test is moved to the Post Mortem Event Analyzer</a:t>
            </a:r>
          </a:p>
          <a:p>
            <a:pPr>
              <a:buFont typeface="Wingdings" charset="2"/>
              <a:buChar char="ü"/>
            </a:pPr>
            <a:r>
              <a:rPr lang="en-US" sz="1400" dirty="0" smtClean="0"/>
              <a:t>The involved experts starts analyzing the test</a:t>
            </a:r>
          </a:p>
          <a:p>
            <a:pPr>
              <a:buFont typeface="Wingdings" charset="2"/>
              <a:buChar char="ü"/>
            </a:pPr>
            <a:r>
              <a:rPr lang="en-US" sz="1400" dirty="0" smtClean="0"/>
              <a:t>Experts sign their part of the test</a:t>
            </a:r>
          </a:p>
          <a:p>
            <a:pPr>
              <a:buFont typeface="Wingdings" charset="2"/>
              <a:buChar char="ü"/>
            </a:pPr>
            <a:r>
              <a:rPr lang="en-US" sz="1400" dirty="0" smtClean="0"/>
              <a:t>Analysis is complete (Pass, fail-repeat, fail-hold)</a:t>
            </a:r>
          </a:p>
          <a:p>
            <a:pPr>
              <a:buFont typeface="Wingdings" charset="2"/>
              <a:buChar char="ü"/>
            </a:pPr>
            <a:r>
              <a:rPr lang="en-US" sz="1400" dirty="0" smtClean="0"/>
              <a:t>EIC verifies the test and does the final signoff</a:t>
            </a:r>
          </a:p>
          <a:p>
            <a:pPr>
              <a:buFont typeface="Wingdings" charset="2"/>
              <a:buChar char="ü"/>
            </a:pPr>
            <a:r>
              <a:rPr lang="en-US" sz="1400" dirty="0" smtClean="0"/>
              <a:t>Test outcome and comments are sent back to the sequencer</a:t>
            </a:r>
          </a:p>
          <a:p>
            <a:pPr>
              <a:buFont typeface="Wingdings" charset="2"/>
              <a:buChar char="ü"/>
            </a:pPr>
            <a:r>
              <a:rPr lang="en-US" sz="1400" dirty="0" smtClean="0"/>
              <a:t>The data is uploaded to MTF</a:t>
            </a:r>
          </a:p>
          <a:p>
            <a:pPr>
              <a:buFont typeface="Wingdings" charset="2"/>
              <a:buChar char="ü"/>
            </a:pPr>
            <a:endParaRPr lang="en-US" sz="1400" dirty="0" smtClean="0"/>
          </a:p>
        </p:txBody>
      </p:sp>
      <p:sp>
        <p:nvSpPr>
          <p:cNvPr id="54" name="Slide Number Placeholder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BA690-EBB2-7B42-901D-EC3F8B551EBE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0" name="Footer Placeholder 5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ICE-Workshop Post Mortem for the LHC</a:t>
            </a:r>
            <a:endParaRPr lang="en-US"/>
          </a:p>
        </p:txBody>
      </p:sp>
      <p:sp>
        <p:nvSpPr>
          <p:cNvPr id="61" name="Date Placeholder 6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4/23/09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Picture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8027" y="4820076"/>
            <a:ext cx="3665972" cy="2037924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4495800"/>
            <a:ext cx="2514600" cy="3242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500" dirty="0" smtClean="0"/>
              <a:t>PM Request handler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Tools</a:t>
            </a:r>
            <a:endParaRPr lang="en-US" dirty="0"/>
          </a:p>
        </p:txBody>
      </p:sp>
      <p:pic>
        <p:nvPicPr>
          <p:cNvPr id="7" name="Picture 2" descr="Z:\Presentations\SACEC\Screenshots\PMRH_ORIG.jpeg"/>
          <p:cNvPicPr>
            <a:picLocks noChangeAspect="1" noChangeArrowheads="1"/>
          </p:cNvPicPr>
          <p:nvPr/>
        </p:nvPicPr>
        <p:blipFill>
          <a:blip r:embed="rId3">
            <a:lum bright="-20000"/>
          </a:blip>
          <a:srcRect/>
          <a:stretch>
            <a:fillRect/>
          </a:stretch>
        </p:blipFill>
        <p:spPr bwMode="auto">
          <a:xfrm>
            <a:off x="457200" y="1733960"/>
            <a:ext cx="2590800" cy="274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PMRH_PMCFC.jpeg"/>
          <p:cNvPicPr>
            <a:picLocks noChangeAspect="1"/>
          </p:cNvPicPr>
          <p:nvPr/>
        </p:nvPicPr>
        <p:blipFill>
          <a:blip r:embed="rId4">
            <a:lum bright="-20000"/>
          </a:blip>
          <a:stretch>
            <a:fillRect/>
          </a:stretch>
        </p:blipFill>
        <p:spPr>
          <a:xfrm>
            <a:off x="3429000" y="1733961"/>
            <a:ext cx="2647142" cy="274236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57400" y="1143000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Server tools</a:t>
            </a:r>
            <a:endParaRPr lang="en-US" dirty="0"/>
          </a:p>
        </p:txBody>
      </p:sp>
      <p:sp>
        <p:nvSpPr>
          <p:cNvPr id="10" name="Content Placeholder 1"/>
          <p:cNvSpPr txBox="1">
            <a:spLocks/>
          </p:cNvSpPr>
          <p:nvPr/>
        </p:nvSpPr>
        <p:spPr>
          <a:xfrm>
            <a:off x="3296458" y="4476323"/>
            <a:ext cx="2189942" cy="32427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PM Event builder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525591" y="5618526"/>
            <a:ext cx="402168" cy="187032"/>
          </a:xfrm>
          <a:prstGeom prst="rect">
            <a:avLst/>
          </a:prstGeom>
          <a:noFill/>
          <a:ln w="57150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135191" y="5105400"/>
            <a:ext cx="332409" cy="341243"/>
          </a:xfrm>
          <a:prstGeom prst="rect">
            <a:avLst/>
          </a:prstGeom>
          <a:noFill/>
          <a:ln w="57150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BA690-EBB2-7B42-901D-EC3F8B551EBE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ICE-Workshop Post Mortem for the LHC</a:t>
            </a:r>
            <a:endParaRPr lang="en-US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4/23/09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Picture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8027" y="4820076"/>
            <a:ext cx="3665972" cy="203792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Tools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057400" y="1143000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Event tools</a:t>
            </a:r>
            <a:endParaRPr lang="en-US" dirty="0"/>
          </a:p>
        </p:txBody>
      </p:sp>
      <p:pic>
        <p:nvPicPr>
          <p:cNvPr id="8" name="Picture 7" descr="pmea-current.jpg"/>
          <p:cNvPicPr>
            <a:picLocks noChangeAspect="1"/>
          </p:cNvPicPr>
          <p:nvPr/>
        </p:nvPicPr>
        <p:blipFill>
          <a:blip r:embed="rId3">
            <a:lum bright="-20000"/>
          </a:blip>
          <a:stretch>
            <a:fillRect/>
          </a:stretch>
        </p:blipFill>
        <p:spPr>
          <a:xfrm>
            <a:off x="762000" y="1676400"/>
            <a:ext cx="4876800" cy="2433319"/>
          </a:xfrm>
          <a:prstGeom prst="rect">
            <a:avLst/>
          </a:prstGeom>
        </p:spPr>
      </p:pic>
      <p:pic>
        <p:nvPicPr>
          <p:cNvPr id="9" name="Picture 8" descr="manual-sign-current.jpg"/>
          <p:cNvPicPr>
            <a:picLocks noChangeAspect="1"/>
          </p:cNvPicPr>
          <p:nvPr/>
        </p:nvPicPr>
        <p:blipFill>
          <a:blip r:embed="rId4">
            <a:lum bright="-20000"/>
          </a:blip>
          <a:stretch>
            <a:fillRect/>
          </a:stretch>
        </p:blipFill>
        <p:spPr>
          <a:xfrm>
            <a:off x="5334000" y="2826247"/>
            <a:ext cx="1520673" cy="983753"/>
          </a:xfrm>
          <a:prstGeom prst="rect">
            <a:avLst/>
          </a:prstGeom>
        </p:spPr>
      </p:pic>
      <p:sp>
        <p:nvSpPr>
          <p:cNvPr id="11" name="Content Placeholder 1"/>
          <p:cNvSpPr>
            <a:spLocks noGrp="1"/>
          </p:cNvSpPr>
          <p:nvPr>
            <p:ph idx="1"/>
          </p:nvPr>
        </p:nvSpPr>
        <p:spPr>
          <a:xfrm>
            <a:off x="533400" y="4191000"/>
            <a:ext cx="3048000" cy="457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500" dirty="0" smtClean="0"/>
              <a:t>PM Event Analyzer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053443" y="5638800"/>
            <a:ext cx="484809" cy="166757"/>
          </a:xfrm>
          <a:prstGeom prst="rect">
            <a:avLst/>
          </a:prstGeom>
          <a:noFill/>
          <a:ln w="57150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BA690-EBB2-7B42-901D-EC3F8B551EBE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ICE-Workshop Post Mortem for the LHC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4/23/09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icture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8027" y="4820076"/>
            <a:ext cx="3665972" cy="203792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Tools</a:t>
            </a:r>
            <a:endParaRPr lang="en-US" dirty="0"/>
          </a:p>
        </p:txBody>
      </p:sp>
      <p:pic>
        <p:nvPicPr>
          <p:cNvPr id="4" name="Picture 599" descr=" PIC_1.png                                                      000D001BMacintosh HD                   C2DAC9E8:"/>
          <p:cNvPicPr>
            <a:picLocks noChangeAspect="1" noChangeArrowheads="1"/>
          </p:cNvPicPr>
          <p:nvPr/>
        </p:nvPicPr>
        <p:blipFill>
          <a:blip r:embed="rId3">
            <a:lum bright="-20000"/>
          </a:blip>
          <a:srcRect/>
          <a:stretch>
            <a:fillRect/>
          </a:stretch>
        </p:blipFill>
        <p:spPr bwMode="auto">
          <a:xfrm>
            <a:off x="304800" y="1447800"/>
            <a:ext cx="2438400" cy="202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76200" y="3440043"/>
            <a:ext cx="2667000" cy="38869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200" dirty="0" smtClean="0"/>
              <a:t>PIC – Powering interlock</a:t>
            </a:r>
          </a:p>
        </p:txBody>
      </p:sp>
      <p:pic>
        <p:nvPicPr>
          <p:cNvPr id="6" name="Picture 5" descr="Disch_2.png                                                    000D001BMacintosh HD                   C2DAC9E8:"/>
          <p:cNvPicPr>
            <a:picLocks noChangeAspect="1" noChangeArrowheads="1"/>
          </p:cNvPicPr>
          <p:nvPr/>
        </p:nvPicPr>
        <p:blipFill>
          <a:blip r:embed="rId4">
            <a:lum bright="-20000"/>
          </a:blip>
          <a:srcRect/>
          <a:stretch>
            <a:fillRect/>
          </a:stretch>
        </p:blipFill>
        <p:spPr bwMode="auto">
          <a:xfrm>
            <a:off x="304800" y="3886200"/>
            <a:ext cx="2461483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1"/>
          <p:cNvSpPr txBox="1">
            <a:spLocks/>
          </p:cNvSpPr>
          <p:nvPr/>
        </p:nvSpPr>
        <p:spPr>
          <a:xfrm>
            <a:off x="152400" y="5638800"/>
            <a:ext cx="2613883" cy="38869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en-US" sz="1200" b="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Discharge</a:t>
            </a:r>
          </a:p>
        </p:txBody>
      </p:sp>
      <p:pic>
        <p:nvPicPr>
          <p:cNvPr id="8" name="Picture 597" descr=" QPS_1.png                                                      000D001BMacintosh HD                   C2DAC9E8:"/>
          <p:cNvPicPr>
            <a:picLocks noChangeAspect="1" noChangeArrowheads="1"/>
          </p:cNvPicPr>
          <p:nvPr/>
        </p:nvPicPr>
        <p:blipFill>
          <a:blip r:embed="rId5">
            <a:lum bright="-20000"/>
          </a:blip>
          <a:srcRect/>
          <a:stretch>
            <a:fillRect/>
          </a:stretch>
        </p:blipFill>
        <p:spPr bwMode="auto">
          <a:xfrm>
            <a:off x="3035500" y="1484235"/>
            <a:ext cx="2679500" cy="1977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1"/>
          <p:cNvSpPr txBox="1">
            <a:spLocks/>
          </p:cNvSpPr>
          <p:nvPr/>
        </p:nvSpPr>
        <p:spPr>
          <a:xfrm>
            <a:off x="2866463" y="5638800"/>
            <a:ext cx="2819400" cy="388693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PNO2 – 	</a:t>
            </a:r>
            <a:r>
              <a:rPr lang="en-US" sz="1500" dirty="0" smtClean="0"/>
              <a:t>circuit parameters at 	nominal current</a:t>
            </a: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Picture 604" descr="&#10;PNO2_1.png                                                     000D001BMacintosh HD                   C2DAC9E8:"/>
          <p:cNvPicPr>
            <a:picLocks noChangeAspect="1" noChangeArrowheads="1"/>
          </p:cNvPicPr>
          <p:nvPr/>
        </p:nvPicPr>
        <p:blipFill>
          <a:blip r:embed="rId6">
            <a:lum bright="-20000"/>
          </a:blip>
          <a:srcRect/>
          <a:stretch>
            <a:fillRect/>
          </a:stretch>
        </p:blipFill>
        <p:spPr bwMode="auto">
          <a:xfrm>
            <a:off x="3011125" y="3938681"/>
            <a:ext cx="2534838" cy="1700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ontent Placeholder 1"/>
          <p:cNvSpPr txBox="1">
            <a:spLocks/>
          </p:cNvSpPr>
          <p:nvPr/>
        </p:nvSpPr>
        <p:spPr>
          <a:xfrm>
            <a:off x="2819400" y="3497507"/>
            <a:ext cx="2819400" cy="388693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en-US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QPS – Quench Protection</a:t>
            </a:r>
            <a:r>
              <a:rPr lang="en-US" sz="1400" dirty="0" smtClean="0"/>
              <a:t> system</a:t>
            </a:r>
            <a:endParaRPr kumimoji="0" lang="en-US" sz="1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" name="Picture 598" descr=" PCS_1.png                                                      000D001BMacintosh HD                   C2DAC9E8:"/>
          <p:cNvPicPr>
            <a:picLocks noChangeAspect="1" noChangeArrowheads="1"/>
          </p:cNvPicPr>
          <p:nvPr/>
        </p:nvPicPr>
        <p:blipFill>
          <a:blip r:embed="rId7">
            <a:lum bright="-20000"/>
          </a:blip>
          <a:srcRect/>
          <a:stretch>
            <a:fillRect/>
          </a:stretch>
        </p:blipFill>
        <p:spPr bwMode="auto">
          <a:xfrm>
            <a:off x="5943600" y="1484234"/>
            <a:ext cx="2819400" cy="200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1"/>
          <p:cNvSpPr txBox="1">
            <a:spLocks/>
          </p:cNvSpPr>
          <p:nvPr/>
        </p:nvSpPr>
        <p:spPr>
          <a:xfrm>
            <a:off x="5791200" y="3475421"/>
            <a:ext cx="2819400" cy="38869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PCS – Circuit Splice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057400" y="1078468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Analysis tools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7547308" y="5791200"/>
            <a:ext cx="484809" cy="914400"/>
          </a:xfrm>
          <a:prstGeom prst="rect">
            <a:avLst/>
          </a:prstGeom>
          <a:noFill/>
          <a:ln w="57150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599" descr=" PIC_1.png                                                      000D001BMacintosh HD                   C2DAC9E8: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7000" contrast="100000"/>
          </a:blip>
          <a:srcRect l="6404" t="56752" r="31511" b="14725"/>
          <a:stretch>
            <a:fillRect/>
          </a:stretch>
        </p:blipFill>
        <p:spPr bwMode="auto">
          <a:xfrm>
            <a:off x="513167" y="2590800"/>
            <a:ext cx="1513843" cy="57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599" descr=" PIC_1.png                                                      000D001BMacintosh HD                   C2DAC9E8: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7000" contrast="100000"/>
          </a:blip>
          <a:srcRect l="7030" t="18622" r="28483" b="50880"/>
          <a:stretch>
            <a:fillRect/>
          </a:stretch>
        </p:blipFill>
        <p:spPr bwMode="auto">
          <a:xfrm>
            <a:off x="470029" y="1821531"/>
            <a:ext cx="1572434" cy="61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BA690-EBB2-7B42-901D-EC3F8B551EBE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ICE-Workshop Post Mortem for the LHC</a:t>
            </a:r>
            <a:endParaRPr lang="en-US"/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4/23/09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Picture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8027" y="4820076"/>
            <a:ext cx="3665972" cy="203792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Tools</a:t>
            </a:r>
            <a:endParaRPr lang="en-US" dirty="0"/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304800" y="4411907"/>
            <a:ext cx="2667000" cy="38869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200" dirty="0" smtClean="0"/>
              <a:t>DFB – Distribution feed box</a:t>
            </a:r>
          </a:p>
        </p:txBody>
      </p:sp>
      <p:sp>
        <p:nvSpPr>
          <p:cNvPr id="11" name="Content Placeholder 1"/>
          <p:cNvSpPr txBox="1">
            <a:spLocks/>
          </p:cNvSpPr>
          <p:nvPr/>
        </p:nvSpPr>
        <p:spPr>
          <a:xfrm>
            <a:off x="3875157" y="4367735"/>
            <a:ext cx="2819400" cy="38869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Cryogenics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057400" y="1078468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Analysis tools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7553904" y="5791200"/>
            <a:ext cx="484809" cy="914400"/>
          </a:xfrm>
          <a:prstGeom prst="rect">
            <a:avLst/>
          </a:prstGeom>
          <a:noFill/>
          <a:ln w="57150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DFB-main2.jpg"/>
          <p:cNvPicPr>
            <a:picLocks noChangeAspect="1"/>
          </p:cNvPicPr>
          <p:nvPr/>
        </p:nvPicPr>
        <p:blipFill>
          <a:blip r:embed="rId3">
            <a:lum bright="-20000"/>
          </a:blip>
          <a:stretch>
            <a:fillRect/>
          </a:stretch>
        </p:blipFill>
        <p:spPr>
          <a:xfrm>
            <a:off x="473473" y="1692138"/>
            <a:ext cx="3260327" cy="2727462"/>
          </a:xfrm>
          <a:prstGeom prst="rect">
            <a:avLst/>
          </a:prstGeom>
        </p:spPr>
      </p:pic>
      <p:pic>
        <p:nvPicPr>
          <p:cNvPr id="12" name="Picture 19"/>
          <p:cNvPicPr>
            <a:picLocks noChangeAspect="1"/>
          </p:cNvPicPr>
          <p:nvPr/>
        </p:nvPicPr>
        <p:blipFill>
          <a:blip r:embed="rId4">
            <a:lum bright="-20000"/>
          </a:blip>
          <a:srcRect/>
          <a:stretch>
            <a:fillRect/>
          </a:stretch>
        </p:blipFill>
        <p:spPr bwMode="auto">
          <a:xfrm>
            <a:off x="4038600" y="1692139"/>
            <a:ext cx="3250095" cy="2710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BA690-EBB2-7B42-901D-EC3F8B551EBE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ICE-Workshop Post Mortem for the LHC</a:t>
            </a:r>
            <a:endParaRPr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4/23/09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Tools</a:t>
            </a:r>
            <a:endParaRPr lang="en-US" dirty="0"/>
          </a:p>
        </p:txBody>
      </p:sp>
      <p:pic>
        <p:nvPicPr>
          <p:cNvPr id="9" name="Picture 8" descr="pmb-current.jpg"/>
          <p:cNvPicPr>
            <a:picLocks noChangeAspect="1"/>
          </p:cNvPicPr>
          <p:nvPr/>
        </p:nvPicPr>
        <p:blipFill>
          <a:blip r:embed="rId2">
            <a:lum bright="-20000"/>
          </a:blip>
          <a:stretch>
            <a:fillRect/>
          </a:stretch>
        </p:blipFill>
        <p:spPr>
          <a:xfrm>
            <a:off x="457746" y="1440490"/>
            <a:ext cx="5714454" cy="2902910"/>
          </a:xfrm>
          <a:prstGeom prst="rect">
            <a:avLst/>
          </a:prstGeom>
        </p:spPr>
      </p:pic>
      <p:pic>
        <p:nvPicPr>
          <p:cNvPr id="14" name="Picture 13" descr="pmb-table.jpg"/>
          <p:cNvPicPr>
            <a:picLocks noChangeAspect="1"/>
          </p:cNvPicPr>
          <p:nvPr/>
        </p:nvPicPr>
        <p:blipFill>
          <a:blip r:embed="rId3">
            <a:lum bright="-20000"/>
          </a:blip>
          <a:stretch>
            <a:fillRect/>
          </a:stretch>
        </p:blipFill>
        <p:spPr>
          <a:xfrm>
            <a:off x="5562600" y="2438400"/>
            <a:ext cx="1671496" cy="2090739"/>
          </a:xfrm>
          <a:prstGeom prst="rect">
            <a:avLst/>
          </a:prstGeom>
        </p:spPr>
      </p:pic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228600" y="4495800"/>
            <a:ext cx="3048000" cy="457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500" dirty="0" smtClean="0"/>
              <a:t>Post Mortem Browser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057400" y="1078468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Analysis tools</a:t>
            </a:r>
            <a:endParaRPr lang="en-US" dirty="0"/>
          </a:p>
        </p:txBody>
      </p:sp>
      <p:pic>
        <p:nvPicPr>
          <p:cNvPr id="13" name="Picture 12" descr="pmb-chart1.jpg"/>
          <p:cNvPicPr>
            <a:picLocks noChangeAspect="1"/>
          </p:cNvPicPr>
          <p:nvPr/>
        </p:nvPicPr>
        <p:blipFill>
          <a:blip r:embed="rId4">
            <a:lum bright="-20000"/>
          </a:blip>
          <a:stretch>
            <a:fillRect/>
          </a:stretch>
        </p:blipFill>
        <p:spPr>
          <a:xfrm>
            <a:off x="6248400" y="3200400"/>
            <a:ext cx="2118301" cy="1524000"/>
          </a:xfrm>
          <a:prstGeom prst="rect">
            <a:avLst/>
          </a:prstGeom>
        </p:spPr>
      </p:pic>
      <p:pic>
        <p:nvPicPr>
          <p:cNvPr id="15" name="Picture 14" descr="Picture 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78027" y="4820076"/>
            <a:ext cx="3665972" cy="2037924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7553904" y="5791200"/>
            <a:ext cx="484809" cy="914400"/>
          </a:xfrm>
          <a:prstGeom prst="rect">
            <a:avLst/>
          </a:prstGeom>
          <a:noFill/>
          <a:ln w="57150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BA690-EBB2-7B42-901D-EC3F8B551EBE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ICE-Workshop Post Mortem for the LHC</a:t>
            </a:r>
            <a:endParaRPr lang="en-US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4/23/09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Post Mortem</a:t>
            </a:r>
          </a:p>
          <a:p>
            <a:r>
              <a:rPr lang="en-US" dirty="0" smtClean="0"/>
              <a:t>Technology</a:t>
            </a:r>
          </a:p>
          <a:p>
            <a:r>
              <a:rPr lang="en-US" dirty="0" smtClean="0"/>
              <a:t>System </a:t>
            </a:r>
            <a:r>
              <a:rPr lang="en-US" dirty="0" smtClean="0"/>
              <a:t>overview</a:t>
            </a:r>
          </a:p>
          <a:p>
            <a:r>
              <a:rPr lang="en-US" dirty="0" smtClean="0"/>
              <a:t>Tools</a:t>
            </a:r>
            <a:endParaRPr lang="en-US" dirty="0" smtClean="0"/>
          </a:p>
          <a:p>
            <a:r>
              <a:rPr lang="en-US" dirty="0" smtClean="0"/>
              <a:t>Responsibilities</a:t>
            </a:r>
          </a:p>
          <a:p>
            <a:r>
              <a:rPr lang="en-US" dirty="0" smtClean="0"/>
              <a:t>Clients</a:t>
            </a:r>
          </a:p>
          <a:p>
            <a:r>
              <a:rPr lang="en-US" dirty="0" smtClean="0"/>
              <a:t>Challenges</a:t>
            </a:r>
          </a:p>
          <a:p>
            <a:r>
              <a:rPr lang="en-US" dirty="0" smtClean="0"/>
              <a:t>Some numbers</a:t>
            </a:r>
          </a:p>
          <a:p>
            <a:r>
              <a:rPr lang="en-US" dirty="0" smtClean="0"/>
              <a:t>Questions?</a:t>
            </a:r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Post Mortem for the LHC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BA690-EBB2-7B42-901D-EC3F8B551EB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ICE-Workshop Post Mortem for the LHC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4/23/09</a:t>
            </a:r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62000" y="1217612"/>
            <a:ext cx="75438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Responsibilities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457200" y="1600200"/>
            <a:ext cx="8305800" cy="4076700"/>
            <a:chOff x="76200" y="1790700"/>
            <a:chExt cx="8305800" cy="4076700"/>
          </a:xfrm>
        </p:grpSpPr>
        <p:sp>
          <p:nvSpPr>
            <p:cNvPr id="8" name="Rectangle 15"/>
            <p:cNvSpPr>
              <a:spLocks noChangeArrowheads="1"/>
            </p:cNvSpPr>
            <p:nvPr/>
          </p:nvSpPr>
          <p:spPr bwMode="auto">
            <a:xfrm>
              <a:off x="2667000" y="3411538"/>
              <a:ext cx="523875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PM.RH</a:t>
              </a:r>
            </a:p>
          </p:txBody>
        </p:sp>
        <p:sp>
          <p:nvSpPr>
            <p:cNvPr id="9" name="Text Box 22"/>
            <p:cNvSpPr txBox="1">
              <a:spLocks noChangeArrowheads="1"/>
            </p:cNvSpPr>
            <p:nvPr/>
          </p:nvSpPr>
          <p:spPr bwMode="auto">
            <a:xfrm>
              <a:off x="2503487" y="3810000"/>
              <a:ext cx="1382713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2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Request handler</a:t>
              </a:r>
            </a:p>
          </p:txBody>
        </p:sp>
        <p:sp>
          <p:nvSpPr>
            <p:cNvPr id="10" name="Text Box 26"/>
            <p:cNvSpPr txBox="1">
              <a:spLocks noChangeArrowheads="1"/>
            </p:cNvSpPr>
            <p:nvPr/>
          </p:nvSpPr>
          <p:spPr bwMode="auto">
            <a:xfrm>
              <a:off x="76200" y="3086100"/>
              <a:ext cx="16002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HWC sequencer</a:t>
              </a:r>
            </a:p>
          </p:txBody>
        </p:sp>
        <p:sp>
          <p:nvSpPr>
            <p:cNvPr id="11" name="Rectangle 27"/>
            <p:cNvSpPr>
              <a:spLocks noChangeArrowheads="1"/>
            </p:cNvSpPr>
            <p:nvPr/>
          </p:nvSpPr>
          <p:spPr bwMode="auto">
            <a:xfrm>
              <a:off x="533400" y="3411538"/>
              <a:ext cx="457200" cy="381000"/>
            </a:xfrm>
            <a:prstGeom prst="rect">
              <a:avLst/>
            </a:prstGeom>
            <a:solidFill>
              <a:srgbClr val="CFFFD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Seq</a:t>
              </a:r>
            </a:p>
          </p:txBody>
        </p:sp>
        <p:cxnSp>
          <p:nvCxnSpPr>
            <p:cNvPr id="12" name="AutoShape 37"/>
            <p:cNvCxnSpPr>
              <a:cxnSpLocks noChangeShapeType="1"/>
              <a:stCxn id="11" idx="3"/>
              <a:endCxn id="8" idx="1"/>
            </p:cNvCxnSpPr>
            <p:nvPr/>
          </p:nvCxnSpPr>
          <p:spPr bwMode="auto">
            <a:xfrm>
              <a:off x="990600" y="3602038"/>
              <a:ext cx="16764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sp>
          <p:nvSpPr>
            <p:cNvPr id="13" name="Rectangle 41"/>
            <p:cNvSpPr>
              <a:spLocks noChangeArrowheads="1"/>
            </p:cNvSpPr>
            <p:nvPr/>
          </p:nvSpPr>
          <p:spPr bwMode="auto">
            <a:xfrm>
              <a:off x="4953000" y="4343400"/>
              <a:ext cx="904875" cy="381000"/>
            </a:xfrm>
            <a:prstGeom prst="rect">
              <a:avLst/>
            </a:prstGeom>
            <a:solidFill>
              <a:srgbClr val="FFCC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PCS</a:t>
              </a:r>
              <a:endParaRPr lang="en-US" sz="12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14" name="Rectangle 45"/>
            <p:cNvSpPr>
              <a:spLocks noChangeArrowheads="1"/>
            </p:cNvSpPr>
            <p:nvPr/>
          </p:nvSpPr>
          <p:spPr bwMode="auto">
            <a:xfrm>
              <a:off x="4953000" y="5105400"/>
              <a:ext cx="904875" cy="381000"/>
            </a:xfrm>
            <a:prstGeom prst="rect">
              <a:avLst/>
            </a:prstGeom>
            <a:solidFill>
              <a:srgbClr val="FF66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QPS</a:t>
              </a:r>
              <a:endParaRPr lang="en-US" sz="12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15" name="Text Box 47"/>
            <p:cNvSpPr txBox="1">
              <a:spLocks noChangeArrowheads="1"/>
            </p:cNvSpPr>
            <p:nvPr/>
          </p:nvSpPr>
          <p:spPr bwMode="auto">
            <a:xfrm>
              <a:off x="4724400" y="3467100"/>
              <a:ext cx="20574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 Event Analyser</a:t>
              </a:r>
              <a:endParaRPr lang="en-US" sz="140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16" name="Rectangle 48"/>
            <p:cNvSpPr>
              <a:spLocks noChangeArrowheads="1"/>
            </p:cNvSpPr>
            <p:nvPr/>
          </p:nvSpPr>
          <p:spPr bwMode="auto">
            <a:xfrm>
              <a:off x="4953000" y="3962400"/>
              <a:ext cx="904875" cy="381000"/>
            </a:xfrm>
            <a:prstGeom prst="rect">
              <a:avLst/>
            </a:prstGeom>
            <a:solidFill>
              <a:srgbClr val="FDFFC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PIC</a:t>
              </a:r>
            </a:p>
          </p:txBody>
        </p:sp>
        <p:sp>
          <p:nvSpPr>
            <p:cNvPr id="17" name="Text Box 51"/>
            <p:cNvSpPr txBox="1">
              <a:spLocks noChangeArrowheads="1"/>
            </p:cNvSpPr>
            <p:nvPr/>
          </p:nvSpPr>
          <p:spPr bwMode="auto">
            <a:xfrm>
              <a:off x="6096000" y="4754562"/>
              <a:ext cx="14478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Crowbar analysis</a:t>
              </a:r>
              <a:endParaRPr lang="en-US" sz="140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18" name="Text Box 52"/>
            <p:cNvSpPr txBox="1">
              <a:spLocks noChangeArrowheads="1"/>
            </p:cNvSpPr>
            <p:nvPr/>
          </p:nvSpPr>
          <p:spPr bwMode="auto">
            <a:xfrm>
              <a:off x="6096000" y="5516562"/>
              <a:ext cx="22860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Powering to nominal analysis</a:t>
              </a:r>
              <a:endParaRPr lang="en-US" sz="140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19" name="Text Box 53"/>
            <p:cNvSpPr txBox="1">
              <a:spLocks noChangeArrowheads="1"/>
            </p:cNvSpPr>
            <p:nvPr/>
          </p:nvSpPr>
          <p:spPr bwMode="auto">
            <a:xfrm>
              <a:off x="6096000" y="4000500"/>
              <a:ext cx="22098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Powering interlock analysis</a:t>
              </a:r>
              <a:endParaRPr lang="en-US" sz="140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20" name="Rectangle 56"/>
            <p:cNvSpPr>
              <a:spLocks noChangeArrowheads="1"/>
            </p:cNvSpPr>
            <p:nvPr/>
          </p:nvSpPr>
          <p:spPr bwMode="auto">
            <a:xfrm>
              <a:off x="3886200" y="2286000"/>
              <a:ext cx="762000" cy="647700"/>
            </a:xfrm>
            <a:prstGeom prst="rect">
              <a:avLst/>
            </a:prstGeom>
            <a:solidFill>
              <a:srgbClr val="CCF1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PM.EB</a:t>
              </a:r>
            </a:p>
          </p:txBody>
        </p:sp>
        <p:sp>
          <p:nvSpPr>
            <p:cNvPr id="21" name="AutoShape 57"/>
            <p:cNvSpPr>
              <a:spLocks noChangeArrowheads="1"/>
            </p:cNvSpPr>
            <p:nvPr/>
          </p:nvSpPr>
          <p:spPr bwMode="auto">
            <a:xfrm>
              <a:off x="3957638" y="1790700"/>
              <a:ext cx="614362" cy="381000"/>
            </a:xfrm>
            <a:prstGeom prst="can">
              <a:avLst>
                <a:gd name="adj" fmla="val 25000"/>
              </a:avLst>
            </a:prstGeom>
            <a:solidFill>
              <a:srgbClr val="A6C5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2" name="Text Box 59"/>
            <p:cNvSpPr txBox="1">
              <a:spLocks noChangeArrowheads="1"/>
            </p:cNvSpPr>
            <p:nvPr/>
          </p:nvSpPr>
          <p:spPr bwMode="auto">
            <a:xfrm>
              <a:off x="4572000" y="1866900"/>
              <a:ext cx="20574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2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 Data storage (SDDS)</a:t>
              </a:r>
              <a:endParaRPr lang="en-US" sz="14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23" name="Text Box 61"/>
            <p:cNvSpPr txBox="1">
              <a:spLocks noChangeArrowheads="1"/>
            </p:cNvSpPr>
            <p:nvPr/>
          </p:nvSpPr>
          <p:spPr bwMode="auto">
            <a:xfrm>
              <a:off x="4724400" y="2468562"/>
              <a:ext cx="20574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2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</a:t>
              </a:r>
              <a:r>
                <a:rPr lang="en-US" sz="12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 Event builder</a:t>
              </a:r>
              <a:endParaRPr lang="en-US" sz="14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24" name="Rectangle 64"/>
            <p:cNvSpPr>
              <a:spLocks noChangeArrowheads="1"/>
            </p:cNvSpPr>
            <p:nvPr/>
          </p:nvSpPr>
          <p:spPr bwMode="auto">
            <a:xfrm>
              <a:off x="4953000" y="4724400"/>
              <a:ext cx="904875" cy="381000"/>
            </a:xfrm>
            <a:prstGeom prst="rect">
              <a:avLst/>
            </a:prstGeom>
            <a:solidFill>
              <a:srgbClr val="FEA29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Discharge</a:t>
              </a:r>
              <a:endParaRPr lang="en-US" sz="12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25" name="Text Box 65"/>
            <p:cNvSpPr txBox="1">
              <a:spLocks noChangeArrowheads="1"/>
            </p:cNvSpPr>
            <p:nvPr/>
          </p:nvSpPr>
          <p:spPr bwMode="auto">
            <a:xfrm>
              <a:off x="6096000" y="5135562"/>
              <a:ext cx="22860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Quench Protection analysis</a:t>
              </a:r>
              <a:endParaRPr lang="en-US" sz="140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26" name="Rectangle 40"/>
            <p:cNvSpPr>
              <a:spLocks noChangeArrowheads="1"/>
            </p:cNvSpPr>
            <p:nvPr/>
          </p:nvSpPr>
          <p:spPr bwMode="auto">
            <a:xfrm>
              <a:off x="3810000" y="3411538"/>
              <a:ext cx="904875" cy="381000"/>
            </a:xfrm>
            <a:prstGeom prst="rect">
              <a:avLst/>
            </a:prstGeom>
            <a:solidFill>
              <a:srgbClr val="4EFF47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PM.EA</a:t>
              </a:r>
            </a:p>
          </p:txBody>
        </p:sp>
        <p:sp>
          <p:nvSpPr>
            <p:cNvPr id="27" name="Rectangle 67"/>
            <p:cNvSpPr>
              <a:spLocks noChangeArrowheads="1"/>
            </p:cNvSpPr>
            <p:nvPr/>
          </p:nvSpPr>
          <p:spPr bwMode="auto">
            <a:xfrm>
              <a:off x="2752725" y="1790700"/>
              <a:ext cx="981075" cy="381000"/>
            </a:xfrm>
            <a:prstGeom prst="rect">
              <a:avLst/>
            </a:prstGeom>
            <a:solidFill>
              <a:srgbClr val="71EA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 converter</a:t>
              </a:r>
            </a:p>
          </p:txBody>
        </p:sp>
        <p:sp>
          <p:nvSpPr>
            <p:cNvPr id="28" name="Rectangle 68"/>
            <p:cNvSpPr>
              <a:spLocks noChangeArrowheads="1"/>
            </p:cNvSpPr>
            <p:nvPr/>
          </p:nvSpPr>
          <p:spPr bwMode="auto">
            <a:xfrm>
              <a:off x="1609725" y="1790700"/>
              <a:ext cx="904875" cy="381000"/>
            </a:xfrm>
            <a:prstGeom prst="rect">
              <a:avLst/>
            </a:prstGeom>
            <a:solidFill>
              <a:srgbClr val="62AB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 collector</a:t>
              </a:r>
            </a:p>
          </p:txBody>
        </p:sp>
        <p:cxnSp>
          <p:nvCxnSpPr>
            <p:cNvPr id="29" name="AutoShape 70"/>
            <p:cNvCxnSpPr>
              <a:cxnSpLocks noChangeShapeType="1"/>
              <a:stCxn id="26" idx="2"/>
              <a:endCxn id="14" idx="1"/>
            </p:cNvCxnSpPr>
            <p:nvPr/>
          </p:nvCxnSpPr>
          <p:spPr bwMode="auto">
            <a:xfrm rot="16200000" flipH="1">
              <a:off x="3856038" y="4198938"/>
              <a:ext cx="1503362" cy="69056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30" name="AutoShape 71"/>
            <p:cNvCxnSpPr>
              <a:cxnSpLocks noChangeShapeType="1"/>
              <a:stCxn id="26" idx="2"/>
              <a:endCxn id="24" idx="1"/>
            </p:cNvCxnSpPr>
            <p:nvPr/>
          </p:nvCxnSpPr>
          <p:spPr bwMode="auto">
            <a:xfrm rot="16200000" flipH="1">
              <a:off x="4046538" y="4008438"/>
              <a:ext cx="1122362" cy="69056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31" name="AutoShape 72"/>
            <p:cNvCxnSpPr>
              <a:cxnSpLocks noChangeShapeType="1"/>
              <a:stCxn id="26" idx="2"/>
              <a:endCxn id="13" idx="1"/>
            </p:cNvCxnSpPr>
            <p:nvPr/>
          </p:nvCxnSpPr>
          <p:spPr bwMode="auto">
            <a:xfrm rot="16200000" flipH="1">
              <a:off x="4237038" y="3817938"/>
              <a:ext cx="741362" cy="69056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32" name="AutoShape 73"/>
            <p:cNvCxnSpPr>
              <a:cxnSpLocks noChangeShapeType="1"/>
              <a:stCxn id="26" idx="2"/>
              <a:endCxn id="16" idx="1"/>
            </p:cNvCxnSpPr>
            <p:nvPr/>
          </p:nvCxnSpPr>
          <p:spPr bwMode="auto">
            <a:xfrm rot="16200000" flipH="1">
              <a:off x="4427538" y="3627438"/>
              <a:ext cx="360362" cy="69056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 type="triangle" w="med" len="med"/>
              <a:tailEnd type="triangle" w="med" len="med"/>
            </a:ln>
          </p:spPr>
        </p:cxnSp>
        <p:cxnSp>
          <p:nvCxnSpPr>
            <p:cNvPr id="33" name="AutoShape 74"/>
            <p:cNvCxnSpPr>
              <a:cxnSpLocks noChangeShapeType="1"/>
              <a:stCxn id="8" idx="3"/>
              <a:endCxn id="26" idx="1"/>
            </p:cNvCxnSpPr>
            <p:nvPr/>
          </p:nvCxnSpPr>
          <p:spPr bwMode="auto">
            <a:xfrm>
              <a:off x="3190875" y="3602038"/>
              <a:ext cx="61912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34" name="AutoShape 75"/>
            <p:cNvCxnSpPr>
              <a:cxnSpLocks noChangeShapeType="1"/>
              <a:stCxn id="21" idx="3"/>
              <a:endCxn id="20" idx="0"/>
            </p:cNvCxnSpPr>
            <p:nvPr/>
          </p:nvCxnSpPr>
          <p:spPr bwMode="auto">
            <a:xfrm rot="16200000" flipH="1">
              <a:off x="4208859" y="2227659"/>
              <a:ext cx="114300" cy="238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35" name="AutoShape 77"/>
            <p:cNvCxnSpPr>
              <a:cxnSpLocks noChangeShapeType="1"/>
              <a:stCxn id="27" idx="3"/>
              <a:endCxn id="21" idx="2"/>
            </p:cNvCxnSpPr>
            <p:nvPr/>
          </p:nvCxnSpPr>
          <p:spPr bwMode="auto">
            <a:xfrm>
              <a:off x="3733800" y="1981200"/>
              <a:ext cx="223838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36" name="AutoShape 78"/>
            <p:cNvCxnSpPr>
              <a:cxnSpLocks noChangeShapeType="1"/>
              <a:stCxn id="28" idx="3"/>
              <a:endCxn id="27" idx="1"/>
            </p:cNvCxnSpPr>
            <p:nvPr/>
          </p:nvCxnSpPr>
          <p:spPr bwMode="auto">
            <a:xfrm>
              <a:off x="2514600" y="1981200"/>
              <a:ext cx="23812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37" name="Rectangle 79"/>
            <p:cNvSpPr>
              <a:spLocks noChangeArrowheads="1"/>
            </p:cNvSpPr>
            <p:nvPr/>
          </p:nvSpPr>
          <p:spPr bwMode="auto">
            <a:xfrm>
              <a:off x="304800" y="1790700"/>
              <a:ext cx="981075" cy="381000"/>
            </a:xfrm>
            <a:prstGeom prst="rect">
              <a:avLst/>
            </a:prstGeom>
            <a:solidFill>
              <a:srgbClr val="FF66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LHC</a:t>
              </a:r>
            </a:p>
            <a:p>
              <a:pPr algn="ctr"/>
              <a:r>
                <a:rPr lang="en-US" sz="12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equipment</a:t>
              </a:r>
            </a:p>
          </p:txBody>
        </p:sp>
        <p:cxnSp>
          <p:nvCxnSpPr>
            <p:cNvPr id="38" name="AutoShape 80"/>
            <p:cNvCxnSpPr>
              <a:cxnSpLocks noChangeShapeType="1"/>
              <a:stCxn id="37" idx="3"/>
              <a:endCxn id="28" idx="1"/>
            </p:cNvCxnSpPr>
            <p:nvPr/>
          </p:nvCxnSpPr>
          <p:spPr bwMode="auto">
            <a:xfrm>
              <a:off x="1285875" y="1981200"/>
              <a:ext cx="32385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39" name="Line 81"/>
            <p:cNvSpPr>
              <a:spLocks noChangeShapeType="1"/>
            </p:cNvSpPr>
            <p:nvPr/>
          </p:nvSpPr>
          <p:spPr bwMode="auto">
            <a:xfrm flipV="1">
              <a:off x="762000" y="2247900"/>
              <a:ext cx="0" cy="838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Text Box 82"/>
            <p:cNvSpPr txBox="1">
              <a:spLocks noChangeArrowheads="1"/>
            </p:cNvSpPr>
            <p:nvPr/>
          </p:nvSpPr>
          <p:spPr bwMode="auto">
            <a:xfrm>
              <a:off x="228600" y="2468562"/>
              <a:ext cx="8382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2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Trigger</a:t>
              </a:r>
            </a:p>
          </p:txBody>
        </p:sp>
        <p:sp>
          <p:nvSpPr>
            <p:cNvPr id="41" name="AutoShape 83"/>
            <p:cNvSpPr>
              <a:spLocks noChangeArrowheads="1"/>
            </p:cNvSpPr>
            <p:nvPr/>
          </p:nvSpPr>
          <p:spPr bwMode="auto">
            <a:xfrm>
              <a:off x="457200" y="4838700"/>
              <a:ext cx="614363" cy="381000"/>
            </a:xfrm>
            <a:prstGeom prst="can">
              <a:avLst>
                <a:gd name="adj" fmla="val 25000"/>
              </a:avLst>
            </a:prstGeom>
            <a:solidFill>
              <a:srgbClr val="A6C5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" name="Text Box 84"/>
            <p:cNvSpPr txBox="1">
              <a:spLocks noChangeArrowheads="1"/>
            </p:cNvSpPr>
            <p:nvPr/>
          </p:nvSpPr>
          <p:spPr bwMode="auto">
            <a:xfrm>
              <a:off x="1147763" y="4914900"/>
              <a:ext cx="604837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MTF</a:t>
              </a:r>
              <a:endParaRPr lang="en-US" sz="140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43" name="Line 85"/>
            <p:cNvSpPr>
              <a:spLocks noChangeShapeType="1"/>
            </p:cNvSpPr>
            <p:nvPr/>
          </p:nvSpPr>
          <p:spPr bwMode="auto">
            <a:xfrm>
              <a:off x="762000" y="3924300"/>
              <a:ext cx="0" cy="838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Text Box 90"/>
            <p:cNvSpPr txBox="1">
              <a:spLocks noChangeArrowheads="1"/>
            </p:cNvSpPr>
            <p:nvPr/>
          </p:nvSpPr>
          <p:spPr bwMode="auto">
            <a:xfrm>
              <a:off x="762000" y="4229100"/>
              <a:ext cx="990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2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Result of test</a:t>
              </a:r>
            </a:p>
          </p:txBody>
        </p:sp>
        <p:sp>
          <p:nvSpPr>
            <p:cNvPr id="47" name="AutoShape 91"/>
            <p:cNvSpPr>
              <a:spLocks noChangeArrowheads="1"/>
            </p:cNvSpPr>
            <p:nvPr/>
          </p:nvSpPr>
          <p:spPr bwMode="auto">
            <a:xfrm>
              <a:off x="1824037" y="2286000"/>
              <a:ext cx="614363" cy="381000"/>
            </a:xfrm>
            <a:prstGeom prst="can">
              <a:avLst>
                <a:gd name="adj" fmla="val 25000"/>
              </a:avLst>
            </a:prstGeom>
            <a:solidFill>
              <a:srgbClr val="A6C5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8" name="Text Box 92"/>
            <p:cNvSpPr txBox="1">
              <a:spLocks noChangeArrowheads="1"/>
            </p:cNvSpPr>
            <p:nvPr/>
          </p:nvSpPr>
          <p:spPr bwMode="auto">
            <a:xfrm>
              <a:off x="1524000" y="2620963"/>
              <a:ext cx="1143000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2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Logging DB</a:t>
              </a:r>
              <a:endParaRPr lang="en-US" sz="14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cxnSp>
          <p:nvCxnSpPr>
            <p:cNvPr id="49" name="AutoShape 93"/>
            <p:cNvCxnSpPr>
              <a:cxnSpLocks noChangeShapeType="1"/>
              <a:stCxn id="37" idx="3"/>
              <a:endCxn id="47" idx="2"/>
            </p:cNvCxnSpPr>
            <p:nvPr/>
          </p:nvCxnSpPr>
          <p:spPr bwMode="auto">
            <a:xfrm>
              <a:off x="1285875" y="1981200"/>
              <a:ext cx="538162" cy="495300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50" name="AutoShape 94"/>
            <p:cNvCxnSpPr>
              <a:cxnSpLocks noChangeShapeType="1"/>
              <a:stCxn id="47" idx="4"/>
            </p:cNvCxnSpPr>
            <p:nvPr/>
          </p:nvCxnSpPr>
          <p:spPr bwMode="auto">
            <a:xfrm>
              <a:off x="2438400" y="2476500"/>
              <a:ext cx="14478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51" name="Rectangle 45"/>
            <p:cNvSpPr>
              <a:spLocks noChangeArrowheads="1"/>
            </p:cNvSpPr>
            <p:nvPr/>
          </p:nvSpPr>
          <p:spPr bwMode="auto">
            <a:xfrm>
              <a:off x="4953000" y="5486400"/>
              <a:ext cx="904875" cy="38100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PNO</a:t>
              </a:r>
              <a:endParaRPr lang="en-US" sz="12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cxnSp>
          <p:nvCxnSpPr>
            <p:cNvPr id="52" name="Elbow Connector 59"/>
            <p:cNvCxnSpPr>
              <a:stCxn id="26" idx="2"/>
              <a:endCxn id="51" idx="1"/>
            </p:cNvCxnSpPr>
            <p:nvPr/>
          </p:nvCxnSpPr>
          <p:spPr>
            <a:xfrm rot="16200000" flipH="1">
              <a:off x="3665538" y="4389438"/>
              <a:ext cx="1884362" cy="690562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Text Box 52"/>
            <p:cNvSpPr txBox="1">
              <a:spLocks noChangeArrowheads="1"/>
            </p:cNvSpPr>
            <p:nvPr/>
          </p:nvSpPr>
          <p:spPr bwMode="auto">
            <a:xfrm>
              <a:off x="6096000" y="4383504"/>
              <a:ext cx="22860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Powering Circuit Splice analysis</a:t>
              </a:r>
              <a:endParaRPr lang="en-US" sz="14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cxnSp>
          <p:nvCxnSpPr>
            <p:cNvPr id="54" name="Shape 53"/>
            <p:cNvCxnSpPr/>
            <p:nvPr/>
          </p:nvCxnSpPr>
          <p:spPr>
            <a:xfrm rot="10800000" flipV="1">
              <a:off x="2928938" y="2627311"/>
              <a:ext cx="957262" cy="801688"/>
            </a:xfrm>
            <a:prstGeom prst="bentConnector2">
              <a:avLst/>
            </a:prstGeom>
            <a:ln w="12700"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Slide Number Placeholder 5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BA690-EBB2-7B42-901D-EC3F8B551EBE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7" name="Footer Placeholder 5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ICE-Workshop Post Mortem for the LHC</a:t>
            </a:r>
            <a:endParaRPr lang="en-US"/>
          </a:p>
        </p:txBody>
      </p:sp>
      <p:sp>
        <p:nvSpPr>
          <p:cNvPr id="58" name="Date Placeholder 5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4/23/09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54"/>
          <p:cNvSpPr/>
          <p:nvPr/>
        </p:nvSpPr>
        <p:spPr>
          <a:xfrm>
            <a:off x="2981739" y="1417638"/>
            <a:ext cx="1236870" cy="86836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/>
          <p:cNvSpPr/>
          <p:nvPr/>
        </p:nvSpPr>
        <p:spPr>
          <a:xfrm>
            <a:off x="2981738" y="2035314"/>
            <a:ext cx="5781261" cy="38862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Responsibilities</a:t>
            </a:r>
            <a:endParaRPr lang="en-US" dirty="0"/>
          </a:p>
        </p:txBody>
      </p:sp>
      <p:grpSp>
        <p:nvGrpSpPr>
          <p:cNvPr id="3" name="Group 4"/>
          <p:cNvGrpSpPr/>
          <p:nvPr/>
        </p:nvGrpSpPr>
        <p:grpSpPr>
          <a:xfrm>
            <a:off x="457200" y="1600200"/>
            <a:ext cx="8305800" cy="4076700"/>
            <a:chOff x="76200" y="1790700"/>
            <a:chExt cx="8305800" cy="4076700"/>
          </a:xfrm>
        </p:grpSpPr>
        <p:sp>
          <p:nvSpPr>
            <p:cNvPr id="8" name="Rectangle 15"/>
            <p:cNvSpPr>
              <a:spLocks noChangeArrowheads="1"/>
            </p:cNvSpPr>
            <p:nvPr/>
          </p:nvSpPr>
          <p:spPr bwMode="auto">
            <a:xfrm>
              <a:off x="2667000" y="3411538"/>
              <a:ext cx="523875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PM.RH</a:t>
              </a:r>
            </a:p>
          </p:txBody>
        </p:sp>
        <p:sp>
          <p:nvSpPr>
            <p:cNvPr id="9" name="Text Box 22"/>
            <p:cNvSpPr txBox="1">
              <a:spLocks noChangeArrowheads="1"/>
            </p:cNvSpPr>
            <p:nvPr/>
          </p:nvSpPr>
          <p:spPr bwMode="auto">
            <a:xfrm>
              <a:off x="2503487" y="3810000"/>
              <a:ext cx="1382713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2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Request handler</a:t>
              </a:r>
            </a:p>
          </p:txBody>
        </p:sp>
        <p:sp>
          <p:nvSpPr>
            <p:cNvPr id="10" name="Text Box 26"/>
            <p:cNvSpPr txBox="1">
              <a:spLocks noChangeArrowheads="1"/>
            </p:cNvSpPr>
            <p:nvPr/>
          </p:nvSpPr>
          <p:spPr bwMode="auto">
            <a:xfrm>
              <a:off x="76200" y="3086100"/>
              <a:ext cx="16002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HWC sequencer</a:t>
              </a:r>
            </a:p>
          </p:txBody>
        </p:sp>
        <p:sp>
          <p:nvSpPr>
            <p:cNvPr id="11" name="Rectangle 27"/>
            <p:cNvSpPr>
              <a:spLocks noChangeArrowheads="1"/>
            </p:cNvSpPr>
            <p:nvPr/>
          </p:nvSpPr>
          <p:spPr bwMode="auto">
            <a:xfrm>
              <a:off x="533400" y="3411538"/>
              <a:ext cx="457200" cy="381000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9525">
              <a:solidFill>
                <a:schemeClr val="tx1">
                  <a:alpha val="13000"/>
                </a:schemeClr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Seq</a:t>
              </a:r>
            </a:p>
          </p:txBody>
        </p:sp>
        <p:cxnSp>
          <p:nvCxnSpPr>
            <p:cNvPr id="12" name="AutoShape 37"/>
            <p:cNvCxnSpPr>
              <a:cxnSpLocks noChangeShapeType="1"/>
              <a:stCxn id="11" idx="3"/>
              <a:endCxn id="8" idx="1"/>
            </p:cNvCxnSpPr>
            <p:nvPr/>
          </p:nvCxnSpPr>
          <p:spPr bwMode="auto">
            <a:xfrm>
              <a:off x="990600" y="3602038"/>
              <a:ext cx="16764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sp>
          <p:nvSpPr>
            <p:cNvPr id="13" name="Rectangle 41"/>
            <p:cNvSpPr>
              <a:spLocks noChangeArrowheads="1"/>
            </p:cNvSpPr>
            <p:nvPr/>
          </p:nvSpPr>
          <p:spPr bwMode="auto">
            <a:xfrm>
              <a:off x="4953000" y="4343400"/>
              <a:ext cx="904875" cy="381000"/>
            </a:xfrm>
            <a:prstGeom prst="rect">
              <a:avLst/>
            </a:prstGeom>
            <a:solidFill>
              <a:srgbClr val="FFCC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PCS</a:t>
              </a:r>
              <a:endParaRPr lang="en-US" sz="12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14" name="Rectangle 45"/>
            <p:cNvSpPr>
              <a:spLocks noChangeArrowheads="1"/>
            </p:cNvSpPr>
            <p:nvPr/>
          </p:nvSpPr>
          <p:spPr bwMode="auto">
            <a:xfrm>
              <a:off x="4953000" y="5105400"/>
              <a:ext cx="904875" cy="381000"/>
            </a:xfrm>
            <a:prstGeom prst="rect">
              <a:avLst/>
            </a:prstGeom>
            <a:solidFill>
              <a:srgbClr val="FF66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QPS</a:t>
              </a:r>
              <a:endParaRPr lang="en-US" sz="12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15" name="Text Box 47"/>
            <p:cNvSpPr txBox="1">
              <a:spLocks noChangeArrowheads="1"/>
            </p:cNvSpPr>
            <p:nvPr/>
          </p:nvSpPr>
          <p:spPr bwMode="auto">
            <a:xfrm>
              <a:off x="4724400" y="3467100"/>
              <a:ext cx="20574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 Event Analyser</a:t>
              </a:r>
              <a:endParaRPr lang="en-US" sz="140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16" name="Rectangle 48"/>
            <p:cNvSpPr>
              <a:spLocks noChangeArrowheads="1"/>
            </p:cNvSpPr>
            <p:nvPr/>
          </p:nvSpPr>
          <p:spPr bwMode="auto">
            <a:xfrm>
              <a:off x="4953000" y="3962400"/>
              <a:ext cx="904875" cy="381000"/>
            </a:xfrm>
            <a:prstGeom prst="rect">
              <a:avLst/>
            </a:prstGeom>
            <a:solidFill>
              <a:srgbClr val="FDFFC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PIC</a:t>
              </a:r>
            </a:p>
          </p:txBody>
        </p:sp>
        <p:sp>
          <p:nvSpPr>
            <p:cNvPr id="17" name="Text Box 51"/>
            <p:cNvSpPr txBox="1">
              <a:spLocks noChangeArrowheads="1"/>
            </p:cNvSpPr>
            <p:nvPr/>
          </p:nvSpPr>
          <p:spPr bwMode="auto">
            <a:xfrm>
              <a:off x="6096000" y="4754562"/>
              <a:ext cx="14478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Crowbar analysis</a:t>
              </a:r>
              <a:endParaRPr lang="en-US" sz="140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18" name="Text Box 52"/>
            <p:cNvSpPr txBox="1">
              <a:spLocks noChangeArrowheads="1"/>
            </p:cNvSpPr>
            <p:nvPr/>
          </p:nvSpPr>
          <p:spPr bwMode="auto">
            <a:xfrm>
              <a:off x="6096000" y="5516562"/>
              <a:ext cx="22860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Powering to nominal analysis</a:t>
              </a:r>
              <a:endParaRPr lang="en-US" sz="140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19" name="Text Box 53"/>
            <p:cNvSpPr txBox="1">
              <a:spLocks noChangeArrowheads="1"/>
            </p:cNvSpPr>
            <p:nvPr/>
          </p:nvSpPr>
          <p:spPr bwMode="auto">
            <a:xfrm>
              <a:off x="6096000" y="4000500"/>
              <a:ext cx="22098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Powering interlock analysis</a:t>
              </a:r>
              <a:endParaRPr lang="en-US" sz="140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20" name="Rectangle 56"/>
            <p:cNvSpPr>
              <a:spLocks noChangeArrowheads="1"/>
            </p:cNvSpPr>
            <p:nvPr/>
          </p:nvSpPr>
          <p:spPr bwMode="auto">
            <a:xfrm>
              <a:off x="3886200" y="2286000"/>
              <a:ext cx="762000" cy="647700"/>
            </a:xfrm>
            <a:prstGeom prst="rect">
              <a:avLst/>
            </a:prstGeom>
            <a:solidFill>
              <a:srgbClr val="CCF1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PM.EB</a:t>
              </a:r>
            </a:p>
          </p:txBody>
        </p:sp>
        <p:sp>
          <p:nvSpPr>
            <p:cNvPr id="21" name="AutoShape 57"/>
            <p:cNvSpPr>
              <a:spLocks noChangeArrowheads="1"/>
            </p:cNvSpPr>
            <p:nvPr/>
          </p:nvSpPr>
          <p:spPr bwMode="auto">
            <a:xfrm>
              <a:off x="3957638" y="1790700"/>
              <a:ext cx="614362" cy="381000"/>
            </a:xfrm>
            <a:prstGeom prst="can">
              <a:avLst>
                <a:gd name="adj" fmla="val 25000"/>
              </a:avLst>
            </a:prstGeom>
            <a:solidFill>
              <a:schemeClr val="accent1">
                <a:alpha val="46000"/>
              </a:schemeClr>
            </a:solidFill>
            <a:ln w="9525">
              <a:solidFill>
                <a:schemeClr val="tx1">
                  <a:alpha val="13000"/>
                </a:schemeClr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2" name="Text Box 59"/>
            <p:cNvSpPr txBox="1">
              <a:spLocks noChangeArrowheads="1"/>
            </p:cNvSpPr>
            <p:nvPr/>
          </p:nvSpPr>
          <p:spPr bwMode="auto">
            <a:xfrm>
              <a:off x="4572000" y="1866900"/>
              <a:ext cx="20574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2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 Data storage (SDDS)</a:t>
              </a:r>
              <a:endParaRPr lang="en-US" sz="14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23" name="Text Box 61"/>
            <p:cNvSpPr txBox="1">
              <a:spLocks noChangeArrowheads="1"/>
            </p:cNvSpPr>
            <p:nvPr/>
          </p:nvSpPr>
          <p:spPr bwMode="auto">
            <a:xfrm>
              <a:off x="4724400" y="2468562"/>
              <a:ext cx="20574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2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</a:t>
              </a:r>
              <a:r>
                <a:rPr lang="en-US" sz="12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 Event builder</a:t>
              </a:r>
              <a:endParaRPr lang="en-US" sz="14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24" name="Rectangle 64"/>
            <p:cNvSpPr>
              <a:spLocks noChangeArrowheads="1"/>
            </p:cNvSpPr>
            <p:nvPr/>
          </p:nvSpPr>
          <p:spPr bwMode="auto">
            <a:xfrm>
              <a:off x="4953000" y="4724400"/>
              <a:ext cx="904875" cy="381000"/>
            </a:xfrm>
            <a:prstGeom prst="rect">
              <a:avLst/>
            </a:prstGeom>
            <a:solidFill>
              <a:srgbClr val="FEA29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Discharge</a:t>
              </a:r>
              <a:endParaRPr lang="en-US" sz="12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25" name="Text Box 65"/>
            <p:cNvSpPr txBox="1">
              <a:spLocks noChangeArrowheads="1"/>
            </p:cNvSpPr>
            <p:nvPr/>
          </p:nvSpPr>
          <p:spPr bwMode="auto">
            <a:xfrm>
              <a:off x="6096000" y="5135562"/>
              <a:ext cx="22860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Quench Protection analysis</a:t>
              </a:r>
              <a:endParaRPr lang="en-US" sz="140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26" name="Rectangle 40"/>
            <p:cNvSpPr>
              <a:spLocks noChangeArrowheads="1"/>
            </p:cNvSpPr>
            <p:nvPr/>
          </p:nvSpPr>
          <p:spPr bwMode="auto">
            <a:xfrm>
              <a:off x="3810000" y="3411538"/>
              <a:ext cx="904875" cy="381000"/>
            </a:xfrm>
            <a:prstGeom prst="rect">
              <a:avLst/>
            </a:prstGeom>
            <a:solidFill>
              <a:srgbClr val="4EFF47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PM.EA</a:t>
              </a:r>
            </a:p>
          </p:txBody>
        </p:sp>
        <p:sp>
          <p:nvSpPr>
            <p:cNvPr id="27" name="Rectangle 67"/>
            <p:cNvSpPr>
              <a:spLocks noChangeArrowheads="1"/>
            </p:cNvSpPr>
            <p:nvPr/>
          </p:nvSpPr>
          <p:spPr bwMode="auto">
            <a:xfrm>
              <a:off x="2752725" y="1790700"/>
              <a:ext cx="981075" cy="381000"/>
            </a:xfrm>
            <a:prstGeom prst="rect">
              <a:avLst/>
            </a:prstGeom>
            <a:solidFill>
              <a:srgbClr val="71EA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 converter</a:t>
              </a:r>
            </a:p>
          </p:txBody>
        </p:sp>
        <p:sp>
          <p:nvSpPr>
            <p:cNvPr id="28" name="Rectangle 68"/>
            <p:cNvSpPr>
              <a:spLocks noChangeArrowheads="1"/>
            </p:cNvSpPr>
            <p:nvPr/>
          </p:nvSpPr>
          <p:spPr bwMode="auto">
            <a:xfrm>
              <a:off x="1609725" y="1790700"/>
              <a:ext cx="904875" cy="381000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9525">
              <a:solidFill>
                <a:schemeClr val="tx1">
                  <a:alpha val="13000"/>
                </a:schemeClr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 collector</a:t>
              </a:r>
            </a:p>
          </p:txBody>
        </p:sp>
        <p:cxnSp>
          <p:nvCxnSpPr>
            <p:cNvPr id="29" name="AutoShape 70"/>
            <p:cNvCxnSpPr>
              <a:cxnSpLocks noChangeShapeType="1"/>
              <a:stCxn id="26" idx="2"/>
              <a:endCxn id="14" idx="1"/>
            </p:cNvCxnSpPr>
            <p:nvPr/>
          </p:nvCxnSpPr>
          <p:spPr bwMode="auto">
            <a:xfrm rot="16200000" flipH="1">
              <a:off x="3856038" y="4198938"/>
              <a:ext cx="1503362" cy="69056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30" name="AutoShape 71"/>
            <p:cNvCxnSpPr>
              <a:cxnSpLocks noChangeShapeType="1"/>
              <a:stCxn id="26" idx="2"/>
              <a:endCxn id="24" idx="1"/>
            </p:cNvCxnSpPr>
            <p:nvPr/>
          </p:nvCxnSpPr>
          <p:spPr bwMode="auto">
            <a:xfrm rot="16200000" flipH="1">
              <a:off x="4046538" y="4008438"/>
              <a:ext cx="1122362" cy="69056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31" name="AutoShape 72"/>
            <p:cNvCxnSpPr>
              <a:cxnSpLocks noChangeShapeType="1"/>
              <a:stCxn id="26" idx="2"/>
              <a:endCxn id="13" idx="1"/>
            </p:cNvCxnSpPr>
            <p:nvPr/>
          </p:nvCxnSpPr>
          <p:spPr bwMode="auto">
            <a:xfrm rot="16200000" flipH="1">
              <a:off x="4237038" y="3817938"/>
              <a:ext cx="741362" cy="69056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32" name="AutoShape 73"/>
            <p:cNvCxnSpPr>
              <a:cxnSpLocks noChangeShapeType="1"/>
              <a:stCxn id="26" idx="2"/>
              <a:endCxn id="16" idx="1"/>
            </p:cNvCxnSpPr>
            <p:nvPr/>
          </p:nvCxnSpPr>
          <p:spPr bwMode="auto">
            <a:xfrm rot="16200000" flipH="1">
              <a:off x="4427538" y="3627438"/>
              <a:ext cx="360362" cy="69056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 type="triangle" w="med" len="med"/>
              <a:tailEnd type="triangle" w="med" len="med"/>
            </a:ln>
          </p:spPr>
        </p:cxnSp>
        <p:cxnSp>
          <p:nvCxnSpPr>
            <p:cNvPr id="33" name="AutoShape 74"/>
            <p:cNvCxnSpPr>
              <a:cxnSpLocks noChangeShapeType="1"/>
              <a:stCxn id="8" idx="3"/>
              <a:endCxn id="26" idx="1"/>
            </p:cNvCxnSpPr>
            <p:nvPr/>
          </p:nvCxnSpPr>
          <p:spPr bwMode="auto">
            <a:xfrm>
              <a:off x="3190875" y="3602038"/>
              <a:ext cx="61912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34" name="AutoShape 75"/>
            <p:cNvCxnSpPr>
              <a:cxnSpLocks noChangeShapeType="1"/>
              <a:stCxn id="21" idx="3"/>
              <a:endCxn id="20" idx="0"/>
            </p:cNvCxnSpPr>
            <p:nvPr/>
          </p:nvCxnSpPr>
          <p:spPr bwMode="auto">
            <a:xfrm rot="16200000" flipH="1">
              <a:off x="4208859" y="2227659"/>
              <a:ext cx="114300" cy="238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35" name="AutoShape 77"/>
            <p:cNvCxnSpPr>
              <a:cxnSpLocks noChangeShapeType="1"/>
              <a:stCxn id="27" idx="3"/>
              <a:endCxn id="21" idx="2"/>
            </p:cNvCxnSpPr>
            <p:nvPr/>
          </p:nvCxnSpPr>
          <p:spPr bwMode="auto">
            <a:xfrm>
              <a:off x="3733800" y="1981200"/>
              <a:ext cx="223838" cy="0"/>
            </a:xfrm>
            <a:prstGeom prst="straightConnector1">
              <a:avLst/>
            </a:prstGeom>
            <a:noFill/>
            <a:ln w="9525">
              <a:solidFill>
                <a:schemeClr val="tx1">
                  <a:alpha val="13000"/>
                </a:schemeClr>
              </a:solidFill>
              <a:round/>
              <a:headEnd/>
              <a:tailEnd type="triangle" w="med" len="med"/>
            </a:ln>
          </p:spPr>
        </p:cxnSp>
        <p:cxnSp>
          <p:nvCxnSpPr>
            <p:cNvPr id="36" name="AutoShape 78"/>
            <p:cNvCxnSpPr>
              <a:cxnSpLocks noChangeShapeType="1"/>
              <a:stCxn id="28" idx="3"/>
              <a:endCxn id="27" idx="1"/>
            </p:cNvCxnSpPr>
            <p:nvPr/>
          </p:nvCxnSpPr>
          <p:spPr bwMode="auto">
            <a:xfrm>
              <a:off x="2514600" y="1981200"/>
              <a:ext cx="23812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37" name="Rectangle 79"/>
            <p:cNvSpPr>
              <a:spLocks noChangeArrowheads="1"/>
            </p:cNvSpPr>
            <p:nvPr/>
          </p:nvSpPr>
          <p:spPr bwMode="auto">
            <a:xfrm>
              <a:off x="304800" y="1790700"/>
              <a:ext cx="981075" cy="381000"/>
            </a:xfrm>
            <a:prstGeom prst="rect">
              <a:avLst/>
            </a:prstGeom>
            <a:solidFill>
              <a:schemeClr val="accent1">
                <a:alpha val="46000"/>
              </a:schemeClr>
            </a:solidFill>
            <a:ln w="9525">
              <a:solidFill>
                <a:schemeClr val="tx1">
                  <a:alpha val="13000"/>
                </a:schemeClr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LHC</a:t>
              </a:r>
            </a:p>
            <a:p>
              <a:pPr algn="ctr"/>
              <a:r>
                <a:rPr lang="en-US" sz="12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equipment</a:t>
              </a:r>
            </a:p>
          </p:txBody>
        </p:sp>
        <p:cxnSp>
          <p:nvCxnSpPr>
            <p:cNvPr id="38" name="AutoShape 80"/>
            <p:cNvCxnSpPr>
              <a:cxnSpLocks noChangeShapeType="1"/>
              <a:stCxn id="37" idx="3"/>
              <a:endCxn id="28" idx="1"/>
            </p:cNvCxnSpPr>
            <p:nvPr/>
          </p:nvCxnSpPr>
          <p:spPr bwMode="auto">
            <a:xfrm>
              <a:off x="1285875" y="1981200"/>
              <a:ext cx="32385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39" name="Line 81"/>
            <p:cNvSpPr>
              <a:spLocks noChangeShapeType="1"/>
            </p:cNvSpPr>
            <p:nvPr/>
          </p:nvSpPr>
          <p:spPr bwMode="auto">
            <a:xfrm flipV="1">
              <a:off x="762000" y="2247900"/>
              <a:ext cx="0" cy="838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Text Box 82"/>
            <p:cNvSpPr txBox="1">
              <a:spLocks noChangeArrowheads="1"/>
            </p:cNvSpPr>
            <p:nvPr/>
          </p:nvSpPr>
          <p:spPr bwMode="auto">
            <a:xfrm>
              <a:off x="228600" y="2468562"/>
              <a:ext cx="8382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2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Trigger</a:t>
              </a:r>
            </a:p>
          </p:txBody>
        </p:sp>
        <p:sp>
          <p:nvSpPr>
            <p:cNvPr id="41" name="AutoShape 83"/>
            <p:cNvSpPr>
              <a:spLocks noChangeArrowheads="1"/>
            </p:cNvSpPr>
            <p:nvPr/>
          </p:nvSpPr>
          <p:spPr bwMode="auto">
            <a:xfrm>
              <a:off x="457200" y="4838700"/>
              <a:ext cx="614363" cy="381000"/>
            </a:xfrm>
            <a:prstGeom prst="can">
              <a:avLst>
                <a:gd name="adj" fmla="val 25000"/>
              </a:avLst>
            </a:prstGeom>
            <a:solidFill>
              <a:schemeClr val="accent1">
                <a:alpha val="46000"/>
              </a:schemeClr>
            </a:solidFill>
            <a:ln w="9525">
              <a:solidFill>
                <a:schemeClr val="tx1">
                  <a:alpha val="13000"/>
                </a:schemeClr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" name="Text Box 84"/>
            <p:cNvSpPr txBox="1">
              <a:spLocks noChangeArrowheads="1"/>
            </p:cNvSpPr>
            <p:nvPr/>
          </p:nvSpPr>
          <p:spPr bwMode="auto">
            <a:xfrm>
              <a:off x="1147763" y="4914900"/>
              <a:ext cx="604837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MTF</a:t>
              </a:r>
              <a:endParaRPr lang="en-US" sz="140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43" name="Line 85"/>
            <p:cNvSpPr>
              <a:spLocks noChangeShapeType="1"/>
            </p:cNvSpPr>
            <p:nvPr/>
          </p:nvSpPr>
          <p:spPr bwMode="auto">
            <a:xfrm>
              <a:off x="762000" y="3924300"/>
              <a:ext cx="0" cy="838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Text Box 90"/>
            <p:cNvSpPr txBox="1">
              <a:spLocks noChangeArrowheads="1"/>
            </p:cNvSpPr>
            <p:nvPr/>
          </p:nvSpPr>
          <p:spPr bwMode="auto">
            <a:xfrm>
              <a:off x="762000" y="4229100"/>
              <a:ext cx="990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2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Result of test</a:t>
              </a:r>
            </a:p>
          </p:txBody>
        </p:sp>
        <p:sp>
          <p:nvSpPr>
            <p:cNvPr id="47" name="AutoShape 91"/>
            <p:cNvSpPr>
              <a:spLocks noChangeArrowheads="1"/>
            </p:cNvSpPr>
            <p:nvPr/>
          </p:nvSpPr>
          <p:spPr bwMode="auto">
            <a:xfrm>
              <a:off x="1824037" y="2286000"/>
              <a:ext cx="614363" cy="381000"/>
            </a:xfrm>
            <a:prstGeom prst="can">
              <a:avLst>
                <a:gd name="adj" fmla="val 25000"/>
              </a:avLst>
            </a:prstGeom>
            <a:solidFill>
              <a:schemeClr val="accent1">
                <a:alpha val="46000"/>
              </a:schemeClr>
            </a:solidFill>
            <a:ln w="9525">
              <a:solidFill>
                <a:schemeClr val="tx1">
                  <a:alpha val="13000"/>
                </a:schemeClr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8" name="Text Box 92"/>
            <p:cNvSpPr txBox="1">
              <a:spLocks noChangeArrowheads="1"/>
            </p:cNvSpPr>
            <p:nvPr/>
          </p:nvSpPr>
          <p:spPr bwMode="auto">
            <a:xfrm>
              <a:off x="1524000" y="2620963"/>
              <a:ext cx="1143000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2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Logging DB</a:t>
              </a:r>
              <a:endParaRPr lang="en-US" sz="14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cxnSp>
          <p:nvCxnSpPr>
            <p:cNvPr id="49" name="AutoShape 93"/>
            <p:cNvCxnSpPr>
              <a:cxnSpLocks noChangeShapeType="1"/>
              <a:stCxn id="37" idx="3"/>
              <a:endCxn id="47" idx="2"/>
            </p:cNvCxnSpPr>
            <p:nvPr/>
          </p:nvCxnSpPr>
          <p:spPr bwMode="auto">
            <a:xfrm>
              <a:off x="1285875" y="1981200"/>
              <a:ext cx="538162" cy="495300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50" name="AutoShape 94"/>
            <p:cNvCxnSpPr>
              <a:cxnSpLocks noChangeShapeType="1"/>
              <a:stCxn id="47" idx="4"/>
            </p:cNvCxnSpPr>
            <p:nvPr/>
          </p:nvCxnSpPr>
          <p:spPr bwMode="auto">
            <a:xfrm>
              <a:off x="2438400" y="2476500"/>
              <a:ext cx="14478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51" name="Rectangle 45"/>
            <p:cNvSpPr>
              <a:spLocks noChangeArrowheads="1"/>
            </p:cNvSpPr>
            <p:nvPr/>
          </p:nvSpPr>
          <p:spPr bwMode="auto">
            <a:xfrm>
              <a:off x="4953000" y="5486400"/>
              <a:ext cx="904875" cy="38100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PNO</a:t>
              </a:r>
              <a:endParaRPr lang="en-US" sz="12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cxnSp>
          <p:nvCxnSpPr>
            <p:cNvPr id="52" name="Elbow Connector 59"/>
            <p:cNvCxnSpPr>
              <a:stCxn id="26" idx="2"/>
              <a:endCxn id="51" idx="1"/>
            </p:cNvCxnSpPr>
            <p:nvPr/>
          </p:nvCxnSpPr>
          <p:spPr>
            <a:xfrm rot="16200000" flipH="1">
              <a:off x="3665538" y="4389438"/>
              <a:ext cx="1884362" cy="690562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Text Box 52"/>
            <p:cNvSpPr txBox="1">
              <a:spLocks noChangeArrowheads="1"/>
            </p:cNvSpPr>
            <p:nvPr/>
          </p:nvSpPr>
          <p:spPr bwMode="auto">
            <a:xfrm>
              <a:off x="6096000" y="4383504"/>
              <a:ext cx="22860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2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Powering Circuit Splice analysis</a:t>
              </a:r>
              <a:endParaRPr lang="en-US" sz="14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cxnSp>
          <p:nvCxnSpPr>
            <p:cNvPr id="54" name="Shape 53"/>
            <p:cNvCxnSpPr/>
            <p:nvPr/>
          </p:nvCxnSpPr>
          <p:spPr>
            <a:xfrm rot="10800000" flipV="1">
              <a:off x="2928938" y="2627311"/>
              <a:ext cx="957262" cy="801688"/>
            </a:xfrm>
            <a:prstGeom prst="bentConnector2">
              <a:avLst/>
            </a:prstGeom>
            <a:ln w="12700"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Slide Number Placeholder 5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BA690-EBB2-7B42-901D-EC3F8B551EBE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9" name="Footer Placeholder 5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ICE-Workshop Post Mortem for the LHC</a:t>
            </a:r>
            <a:endParaRPr lang="en-US"/>
          </a:p>
        </p:txBody>
      </p:sp>
      <p:sp>
        <p:nvSpPr>
          <p:cNvPr id="60" name="Date Placeholder 5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4/23/09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3733800" y="1219200"/>
            <a:ext cx="1905000" cy="2633472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MPP</a:t>
            </a:r>
          </a:p>
          <a:p>
            <a:pPr lvl="1"/>
            <a:r>
              <a:rPr lang="en-US" dirty="0" smtClean="0"/>
              <a:t>PO</a:t>
            </a:r>
          </a:p>
          <a:p>
            <a:pPr lvl="1"/>
            <a:r>
              <a:rPr lang="en-US" dirty="0" smtClean="0"/>
              <a:t>QPS</a:t>
            </a:r>
          </a:p>
          <a:p>
            <a:pPr lvl="1"/>
            <a:r>
              <a:rPr lang="en-US" dirty="0" smtClean="0"/>
              <a:t>PIC</a:t>
            </a:r>
          </a:p>
          <a:p>
            <a:pPr lvl="1"/>
            <a:r>
              <a:rPr lang="en-US" dirty="0" err="1" smtClean="0"/>
              <a:t>Cryo</a:t>
            </a:r>
            <a:endParaRPr lang="en-US" dirty="0" smtClean="0"/>
          </a:p>
          <a:p>
            <a:pPr lvl="1"/>
            <a:r>
              <a:rPr lang="en-US" dirty="0" smtClean="0"/>
              <a:t>EIC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Clients</a:t>
            </a:r>
            <a:endParaRPr lang="en-US" dirty="0"/>
          </a:p>
        </p:txBody>
      </p:sp>
      <p:pic>
        <p:nvPicPr>
          <p:cNvPr id="4" name="Picture 3" descr="IMG_2825.jpg"/>
          <p:cNvPicPr>
            <a:picLocks noChangeAspect="1"/>
          </p:cNvPicPr>
          <p:nvPr/>
        </p:nvPicPr>
        <p:blipFill>
          <a:blip r:embed="rId2">
            <a:lum bright="30000" contrast="14000"/>
          </a:blip>
          <a:stretch>
            <a:fillRect/>
          </a:stretch>
        </p:blipFill>
        <p:spPr>
          <a:xfrm>
            <a:off x="215703" y="1213908"/>
            <a:ext cx="3822897" cy="2547270"/>
          </a:xfrm>
          <a:prstGeom prst="rect">
            <a:avLst/>
          </a:prstGeom>
        </p:spPr>
      </p:pic>
      <p:pic>
        <p:nvPicPr>
          <p:cNvPr id="6" name="Picture 5" descr="The sequencer finally found the PM data !!!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EEC688"/>
              </a:clrFrom>
              <a:clrTo>
                <a:srgbClr val="EEC688">
                  <a:alpha val="0"/>
                </a:srgbClr>
              </a:clrTo>
            </a:clrChange>
            <a:lum bright="20000" contrast="10000"/>
          </a:blip>
          <a:stretch>
            <a:fillRect/>
          </a:stretch>
        </p:blipFill>
        <p:spPr>
          <a:xfrm>
            <a:off x="5410200" y="1219200"/>
            <a:ext cx="3505200" cy="2541978"/>
          </a:xfrm>
          <a:prstGeom prst="rect">
            <a:avLst/>
          </a:prstGeom>
        </p:spPr>
      </p:pic>
      <p:pic>
        <p:nvPicPr>
          <p:cNvPr id="5" name="Picture 4" descr="IMG_1125.jpg"/>
          <p:cNvPicPr>
            <a:picLocks noChangeAspect="1"/>
          </p:cNvPicPr>
          <p:nvPr/>
        </p:nvPicPr>
        <p:blipFill>
          <a:blip r:embed="rId4">
            <a:lum bright="30000" contrast="14000"/>
          </a:blip>
          <a:stretch>
            <a:fillRect/>
          </a:stretch>
        </p:blipFill>
        <p:spPr>
          <a:xfrm>
            <a:off x="2855535" y="3962400"/>
            <a:ext cx="3773865" cy="251460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BA690-EBB2-7B42-901D-EC3F8B551EBE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ICE-Workshop Post Mortem for the LHC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4/23/09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Time (more tests, less people, changes..)</a:t>
            </a:r>
          </a:p>
          <a:p>
            <a:r>
              <a:rPr lang="en-US" dirty="0" smtClean="0"/>
              <a:t>Grouping and sorting of event data</a:t>
            </a:r>
          </a:p>
          <a:p>
            <a:r>
              <a:rPr lang="en-US" dirty="0" smtClean="0"/>
              <a:t>Signatures (RBAC)</a:t>
            </a:r>
          </a:p>
          <a:p>
            <a:r>
              <a:rPr lang="en-US" dirty="0" smtClean="0"/>
              <a:t>Manual overrides</a:t>
            </a:r>
          </a:p>
          <a:p>
            <a:r>
              <a:rPr lang="en-US" dirty="0" smtClean="0"/>
              <a:t>Changes in test-plan</a:t>
            </a:r>
          </a:p>
          <a:p>
            <a:r>
              <a:rPr lang="en-US" dirty="0" smtClean="0"/>
              <a:t>Sequencer communication</a:t>
            </a:r>
          </a:p>
          <a:p>
            <a:r>
              <a:rPr lang="en-US" dirty="0" smtClean="0"/>
              <a:t>Equipment failure (missing buffers)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Challenges</a:t>
            </a:r>
            <a:endParaRPr lang="en-US" dirty="0"/>
          </a:p>
        </p:txBody>
      </p:sp>
      <p:pic>
        <p:nvPicPr>
          <p:cNvPr id="5" name="Picture 4" descr="Picture 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5060731"/>
            <a:ext cx="7162800" cy="1111469"/>
          </a:xfrm>
          <a:prstGeom prst="rect">
            <a:avLst/>
          </a:prstGeom>
        </p:spPr>
      </p:pic>
      <p:pic>
        <p:nvPicPr>
          <p:cNvPr id="7" name="Picture 6" descr="manual-sign-curren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0" y="2514600"/>
            <a:ext cx="2438400" cy="157744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BA690-EBB2-7B42-901D-EC3F8B551EBE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ICE-Workshop Post Mortem for the LHC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4/23/09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1795272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75000"/>
                </a:schemeClr>
              </a:buClr>
              <a:buFont typeface="Wingdings" charset="2"/>
              <a:buChar char="§"/>
            </a:pPr>
            <a:r>
              <a:rPr lang="en-US" sz="2000" dirty="0" smtClean="0"/>
              <a:t>In 2008, 11735 tests where performed involving Post Mortem</a:t>
            </a:r>
          </a:p>
          <a:p>
            <a:pPr>
              <a:buClr>
                <a:schemeClr val="accent2">
                  <a:lumMod val="75000"/>
                </a:schemeClr>
              </a:buClr>
              <a:buFont typeface="Wingdings" charset="2"/>
              <a:buChar char="§"/>
            </a:pPr>
            <a:r>
              <a:rPr lang="en-US" sz="2000" dirty="0" smtClean="0"/>
              <a:t>Of the 11735 tests, 11548 where analyzed and signed</a:t>
            </a:r>
          </a:p>
          <a:p>
            <a:pPr>
              <a:buClr>
                <a:schemeClr val="accent2">
                  <a:lumMod val="75000"/>
                </a:schemeClr>
              </a:buClr>
              <a:buFont typeface="Wingdings" charset="2"/>
              <a:buChar char="§"/>
            </a:pPr>
            <a:r>
              <a:rPr lang="en-US" sz="2000" dirty="0" smtClean="0"/>
              <a:t>17766 signatures where put on those tests</a:t>
            </a:r>
          </a:p>
          <a:p>
            <a:pPr>
              <a:buClr>
                <a:schemeClr val="accent2">
                  <a:lumMod val="75000"/>
                </a:schemeClr>
              </a:buClr>
              <a:buFont typeface="Wingdings" charset="2"/>
              <a:buChar char="§"/>
            </a:pPr>
            <a:r>
              <a:rPr lang="en-US" sz="2000" dirty="0" smtClean="0"/>
              <a:t>In the peak month (08 – august) we did 3234 tests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Some Numbers</a:t>
            </a:r>
            <a:br>
              <a:rPr lang="en-US" dirty="0" smtClean="0"/>
            </a:br>
            <a:r>
              <a:rPr lang="en-US" dirty="0" smtClean="0"/>
              <a:t> (Jan. – Sep. 2008)</a:t>
            </a:r>
            <a:endParaRPr lang="en-US" dirty="0"/>
          </a:p>
        </p:txBody>
      </p:sp>
      <p:pic>
        <p:nvPicPr>
          <p:cNvPr id="4" name="Picture 3" descr="CCC-tools.jpg"/>
          <p:cNvPicPr>
            <a:picLocks noChangeAspect="1"/>
          </p:cNvPicPr>
          <p:nvPr/>
        </p:nvPicPr>
        <p:blipFill>
          <a:blip r:embed="rId2">
            <a:lum bright="20000" contrast="14000"/>
          </a:blip>
          <a:stretch>
            <a:fillRect/>
          </a:stretch>
        </p:blipFill>
        <p:spPr>
          <a:xfrm>
            <a:off x="2438400" y="3399892"/>
            <a:ext cx="4267200" cy="2772308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BA690-EBB2-7B42-901D-EC3F8B551EBE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ICE-Workshop Post Mortem for the LHC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4/23/09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81200" y="2743200"/>
            <a:ext cx="5638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/>
              <a:t>Questions?</a:t>
            </a:r>
            <a:endParaRPr lang="en-US" sz="7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BA690-EBB2-7B42-901D-EC3F8B551EBE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ICE-Workshop Post Mortem for the LHC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4/23/09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Provide comprehensive monitoring of the various machine systems in order to understand any malfunction.</a:t>
            </a:r>
          </a:p>
          <a:p>
            <a:endParaRPr lang="en-US" sz="2000" dirty="0" smtClean="0"/>
          </a:p>
          <a:p>
            <a:r>
              <a:rPr lang="en-US" sz="2000" dirty="0" smtClean="0"/>
              <a:t>Improve the operational efficiency of the LHC by: </a:t>
            </a:r>
          </a:p>
          <a:p>
            <a:pPr lvl="1"/>
            <a:r>
              <a:rPr lang="en-US" sz="2000" dirty="0" smtClean="0"/>
              <a:t>Providing understanding of causes of failure</a:t>
            </a:r>
          </a:p>
          <a:p>
            <a:pPr lvl="1"/>
            <a:r>
              <a:rPr lang="en-US" sz="2000" dirty="0" smtClean="0"/>
              <a:t>Quickly determine if systems can be restarted</a:t>
            </a:r>
          </a:p>
          <a:p>
            <a:endParaRPr lang="en-US" sz="2000" dirty="0" smtClean="0"/>
          </a:p>
          <a:p>
            <a:r>
              <a:rPr lang="en-US" sz="2000" dirty="0" smtClean="0"/>
              <a:t>Assure coherency across sub-systems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Post Mortem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BA690-EBB2-7B42-901D-EC3F8B551EB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ICE-Workshop Post Mortem for the LHC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4/23/09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Developed in LabVIEW using RADE</a:t>
            </a:r>
          </a:p>
          <a:p>
            <a:r>
              <a:rPr lang="en-US" sz="2000" dirty="0" smtClean="0"/>
              <a:t>Fully developed and maintained by MTA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Technology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62200" y="2413140"/>
            <a:ext cx="4343400" cy="375906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BA690-EBB2-7B42-901D-EC3F8B551EB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ICE-Workshop Post Mortem for the LHC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4/23/09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7" name="Text Box 50"/>
          <p:cNvSpPr txBox="1">
            <a:spLocks noChangeArrowheads="1"/>
          </p:cNvSpPr>
          <p:nvPr/>
        </p:nvSpPr>
        <p:spPr bwMode="auto">
          <a:xfrm>
            <a:off x="2667000" y="1181100"/>
            <a:ext cx="33099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In place for Hardware Commissioning</a:t>
            </a:r>
          </a:p>
        </p:txBody>
      </p:sp>
      <p:grpSp>
        <p:nvGrpSpPr>
          <p:cNvPr id="84" name="Group 83"/>
          <p:cNvGrpSpPr/>
          <p:nvPr/>
        </p:nvGrpSpPr>
        <p:grpSpPr>
          <a:xfrm>
            <a:off x="76200" y="1638300"/>
            <a:ext cx="8382000" cy="4572000"/>
            <a:chOff x="76200" y="1638300"/>
            <a:chExt cx="8382000" cy="4572000"/>
          </a:xfrm>
        </p:grpSpPr>
        <p:sp>
          <p:nvSpPr>
            <p:cNvPr id="5127" name="Rectangle 86"/>
            <p:cNvSpPr>
              <a:spLocks noChangeArrowheads="1"/>
            </p:cNvSpPr>
            <p:nvPr/>
          </p:nvSpPr>
          <p:spPr bwMode="auto">
            <a:xfrm>
              <a:off x="2362200" y="3276600"/>
              <a:ext cx="6096000" cy="2933700"/>
            </a:xfrm>
            <a:prstGeom prst="rect">
              <a:avLst/>
            </a:prstGeom>
            <a:solidFill>
              <a:srgbClr val="EEFFFB">
                <a:alpha val="14117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126" name="Rectangle 87"/>
            <p:cNvSpPr>
              <a:spLocks noChangeArrowheads="1"/>
            </p:cNvSpPr>
            <p:nvPr/>
          </p:nvSpPr>
          <p:spPr bwMode="auto">
            <a:xfrm>
              <a:off x="1371600" y="1638300"/>
              <a:ext cx="7086600" cy="1371600"/>
            </a:xfrm>
            <a:prstGeom prst="rect">
              <a:avLst/>
            </a:prstGeom>
            <a:solidFill>
              <a:srgbClr val="EEFFFB">
                <a:alpha val="30196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128" name="Rectangle 15"/>
            <p:cNvSpPr>
              <a:spLocks noChangeArrowheads="1"/>
            </p:cNvSpPr>
            <p:nvPr/>
          </p:nvSpPr>
          <p:spPr bwMode="auto">
            <a:xfrm>
              <a:off x="2667000" y="3411538"/>
              <a:ext cx="523875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PM.RH</a:t>
              </a:r>
            </a:p>
          </p:txBody>
        </p:sp>
        <p:sp>
          <p:nvSpPr>
            <p:cNvPr id="5129" name="Text Box 22"/>
            <p:cNvSpPr txBox="1">
              <a:spLocks noChangeArrowheads="1"/>
            </p:cNvSpPr>
            <p:nvPr/>
          </p:nvSpPr>
          <p:spPr bwMode="auto">
            <a:xfrm>
              <a:off x="2362200" y="3810000"/>
              <a:ext cx="1382713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2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Request handler</a:t>
              </a:r>
            </a:p>
          </p:txBody>
        </p:sp>
        <p:sp>
          <p:nvSpPr>
            <p:cNvPr id="5130" name="Text Box 26"/>
            <p:cNvSpPr txBox="1">
              <a:spLocks noChangeArrowheads="1"/>
            </p:cNvSpPr>
            <p:nvPr/>
          </p:nvSpPr>
          <p:spPr bwMode="auto">
            <a:xfrm>
              <a:off x="76200" y="3086100"/>
              <a:ext cx="16002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HWC sequencer</a:t>
              </a:r>
            </a:p>
          </p:txBody>
        </p:sp>
        <p:sp>
          <p:nvSpPr>
            <p:cNvPr id="5131" name="Rectangle 27"/>
            <p:cNvSpPr>
              <a:spLocks noChangeArrowheads="1"/>
            </p:cNvSpPr>
            <p:nvPr/>
          </p:nvSpPr>
          <p:spPr bwMode="auto">
            <a:xfrm>
              <a:off x="533400" y="3411538"/>
              <a:ext cx="457200" cy="381000"/>
            </a:xfrm>
            <a:prstGeom prst="rect">
              <a:avLst/>
            </a:prstGeom>
            <a:solidFill>
              <a:srgbClr val="CFFFD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Seq</a:t>
              </a:r>
            </a:p>
          </p:txBody>
        </p:sp>
        <p:cxnSp>
          <p:nvCxnSpPr>
            <p:cNvPr id="5132" name="AutoShape 37"/>
            <p:cNvCxnSpPr>
              <a:cxnSpLocks noChangeShapeType="1"/>
              <a:stCxn id="5131" idx="3"/>
              <a:endCxn id="5128" idx="1"/>
            </p:cNvCxnSpPr>
            <p:nvPr/>
          </p:nvCxnSpPr>
          <p:spPr bwMode="auto">
            <a:xfrm>
              <a:off x="990600" y="3602038"/>
              <a:ext cx="16764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sp>
          <p:nvSpPr>
            <p:cNvPr id="5133" name="Rectangle 41"/>
            <p:cNvSpPr>
              <a:spLocks noChangeArrowheads="1"/>
            </p:cNvSpPr>
            <p:nvPr/>
          </p:nvSpPr>
          <p:spPr bwMode="auto">
            <a:xfrm>
              <a:off x="4953000" y="4343400"/>
              <a:ext cx="904875" cy="381000"/>
            </a:xfrm>
            <a:prstGeom prst="rect">
              <a:avLst/>
            </a:prstGeom>
            <a:solidFill>
              <a:srgbClr val="FFCC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PCS</a:t>
              </a:r>
              <a:endParaRPr lang="en-US" sz="12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5134" name="Rectangle 45"/>
            <p:cNvSpPr>
              <a:spLocks noChangeArrowheads="1"/>
            </p:cNvSpPr>
            <p:nvPr/>
          </p:nvSpPr>
          <p:spPr bwMode="auto">
            <a:xfrm>
              <a:off x="4953000" y="5105400"/>
              <a:ext cx="904875" cy="381000"/>
            </a:xfrm>
            <a:prstGeom prst="rect">
              <a:avLst/>
            </a:prstGeom>
            <a:solidFill>
              <a:srgbClr val="FF66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QPS</a:t>
              </a:r>
              <a:endParaRPr lang="en-US" sz="12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5135" name="Text Box 47"/>
            <p:cNvSpPr txBox="1">
              <a:spLocks noChangeArrowheads="1"/>
            </p:cNvSpPr>
            <p:nvPr/>
          </p:nvSpPr>
          <p:spPr bwMode="auto">
            <a:xfrm>
              <a:off x="4724400" y="3467100"/>
              <a:ext cx="20574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 Event Analyser</a:t>
              </a:r>
              <a:endParaRPr lang="en-US" sz="140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5136" name="Rectangle 48"/>
            <p:cNvSpPr>
              <a:spLocks noChangeArrowheads="1"/>
            </p:cNvSpPr>
            <p:nvPr/>
          </p:nvSpPr>
          <p:spPr bwMode="auto">
            <a:xfrm>
              <a:off x="4953000" y="3962400"/>
              <a:ext cx="904875" cy="381000"/>
            </a:xfrm>
            <a:prstGeom prst="rect">
              <a:avLst/>
            </a:prstGeom>
            <a:solidFill>
              <a:srgbClr val="FDFFC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PIC</a:t>
              </a:r>
            </a:p>
          </p:txBody>
        </p:sp>
        <p:sp>
          <p:nvSpPr>
            <p:cNvPr id="5138" name="Text Box 51"/>
            <p:cNvSpPr txBox="1">
              <a:spLocks noChangeArrowheads="1"/>
            </p:cNvSpPr>
            <p:nvPr/>
          </p:nvSpPr>
          <p:spPr bwMode="auto">
            <a:xfrm>
              <a:off x="6096000" y="4754562"/>
              <a:ext cx="1447800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1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Crowbar analysis</a:t>
              </a:r>
            </a:p>
          </p:txBody>
        </p:sp>
        <p:sp>
          <p:nvSpPr>
            <p:cNvPr id="5139" name="Text Box 52"/>
            <p:cNvSpPr txBox="1">
              <a:spLocks noChangeArrowheads="1"/>
            </p:cNvSpPr>
            <p:nvPr/>
          </p:nvSpPr>
          <p:spPr bwMode="auto">
            <a:xfrm>
              <a:off x="6096000" y="5516562"/>
              <a:ext cx="2286000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1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Powering to nominal analysis</a:t>
              </a:r>
            </a:p>
          </p:txBody>
        </p:sp>
        <p:sp>
          <p:nvSpPr>
            <p:cNvPr id="5140" name="Text Box 53"/>
            <p:cNvSpPr txBox="1">
              <a:spLocks noChangeArrowheads="1"/>
            </p:cNvSpPr>
            <p:nvPr/>
          </p:nvSpPr>
          <p:spPr bwMode="auto">
            <a:xfrm>
              <a:off x="6096000" y="4000500"/>
              <a:ext cx="2209800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1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Powering interlock analysis</a:t>
              </a:r>
            </a:p>
          </p:txBody>
        </p:sp>
        <p:sp>
          <p:nvSpPr>
            <p:cNvPr id="5141" name="Rectangle 56"/>
            <p:cNvSpPr>
              <a:spLocks noChangeArrowheads="1"/>
            </p:cNvSpPr>
            <p:nvPr/>
          </p:nvSpPr>
          <p:spPr bwMode="auto">
            <a:xfrm>
              <a:off x="3886200" y="2286000"/>
              <a:ext cx="762000" cy="647700"/>
            </a:xfrm>
            <a:prstGeom prst="rect">
              <a:avLst/>
            </a:prstGeom>
            <a:solidFill>
              <a:srgbClr val="CCF1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PM.EB</a:t>
              </a:r>
            </a:p>
          </p:txBody>
        </p:sp>
        <p:sp>
          <p:nvSpPr>
            <p:cNvPr id="5142" name="AutoShape 57"/>
            <p:cNvSpPr>
              <a:spLocks noChangeArrowheads="1"/>
            </p:cNvSpPr>
            <p:nvPr/>
          </p:nvSpPr>
          <p:spPr bwMode="auto">
            <a:xfrm>
              <a:off x="3957638" y="1790700"/>
              <a:ext cx="614362" cy="381000"/>
            </a:xfrm>
            <a:prstGeom prst="can">
              <a:avLst>
                <a:gd name="adj" fmla="val 25000"/>
              </a:avLst>
            </a:prstGeom>
            <a:solidFill>
              <a:srgbClr val="A6C5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143" name="Text Box 59"/>
            <p:cNvSpPr txBox="1">
              <a:spLocks noChangeArrowheads="1"/>
            </p:cNvSpPr>
            <p:nvPr/>
          </p:nvSpPr>
          <p:spPr bwMode="auto">
            <a:xfrm>
              <a:off x="4572000" y="1866900"/>
              <a:ext cx="20574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2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 Data storage (SDDS)</a:t>
              </a:r>
              <a:endParaRPr lang="en-US" sz="14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5144" name="Text Box 61"/>
            <p:cNvSpPr txBox="1">
              <a:spLocks noChangeArrowheads="1"/>
            </p:cNvSpPr>
            <p:nvPr/>
          </p:nvSpPr>
          <p:spPr bwMode="auto">
            <a:xfrm>
              <a:off x="4724400" y="2468562"/>
              <a:ext cx="20574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2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</a:t>
              </a:r>
              <a:r>
                <a:rPr lang="en-US" sz="12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 Event builder</a:t>
              </a:r>
              <a:endParaRPr lang="en-US" sz="14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5145" name="Rectangle 64"/>
            <p:cNvSpPr>
              <a:spLocks noChangeArrowheads="1"/>
            </p:cNvSpPr>
            <p:nvPr/>
          </p:nvSpPr>
          <p:spPr bwMode="auto">
            <a:xfrm>
              <a:off x="4953000" y="4724400"/>
              <a:ext cx="904875" cy="381000"/>
            </a:xfrm>
            <a:prstGeom prst="rect">
              <a:avLst/>
            </a:prstGeom>
            <a:solidFill>
              <a:srgbClr val="FEA29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Discharge</a:t>
              </a:r>
              <a:endParaRPr lang="en-US" sz="12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5146" name="Text Box 65"/>
            <p:cNvSpPr txBox="1">
              <a:spLocks noChangeArrowheads="1"/>
            </p:cNvSpPr>
            <p:nvPr/>
          </p:nvSpPr>
          <p:spPr bwMode="auto">
            <a:xfrm>
              <a:off x="6096000" y="5135562"/>
              <a:ext cx="2286000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1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Quench Protection analysis</a:t>
              </a:r>
            </a:p>
          </p:txBody>
        </p:sp>
        <p:sp>
          <p:nvSpPr>
            <p:cNvPr id="5147" name="Rectangle 40"/>
            <p:cNvSpPr>
              <a:spLocks noChangeArrowheads="1"/>
            </p:cNvSpPr>
            <p:nvPr/>
          </p:nvSpPr>
          <p:spPr bwMode="auto">
            <a:xfrm>
              <a:off x="3810000" y="3411538"/>
              <a:ext cx="904875" cy="381000"/>
            </a:xfrm>
            <a:prstGeom prst="rect">
              <a:avLst/>
            </a:prstGeom>
            <a:solidFill>
              <a:srgbClr val="4EFF47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PM.EA</a:t>
              </a:r>
            </a:p>
          </p:txBody>
        </p:sp>
        <p:sp>
          <p:nvSpPr>
            <p:cNvPr id="5148" name="Rectangle 67"/>
            <p:cNvSpPr>
              <a:spLocks noChangeArrowheads="1"/>
            </p:cNvSpPr>
            <p:nvPr/>
          </p:nvSpPr>
          <p:spPr bwMode="auto">
            <a:xfrm>
              <a:off x="2752725" y="1790700"/>
              <a:ext cx="981075" cy="381000"/>
            </a:xfrm>
            <a:prstGeom prst="rect">
              <a:avLst/>
            </a:prstGeom>
            <a:solidFill>
              <a:srgbClr val="71EA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 converter</a:t>
              </a:r>
            </a:p>
          </p:txBody>
        </p:sp>
        <p:sp>
          <p:nvSpPr>
            <p:cNvPr id="5149" name="Rectangle 68"/>
            <p:cNvSpPr>
              <a:spLocks noChangeArrowheads="1"/>
            </p:cNvSpPr>
            <p:nvPr/>
          </p:nvSpPr>
          <p:spPr bwMode="auto">
            <a:xfrm>
              <a:off x="1609725" y="1790700"/>
              <a:ext cx="904875" cy="381000"/>
            </a:xfrm>
            <a:prstGeom prst="rect">
              <a:avLst/>
            </a:prstGeom>
            <a:solidFill>
              <a:srgbClr val="62AB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 collector</a:t>
              </a:r>
            </a:p>
          </p:txBody>
        </p:sp>
        <p:cxnSp>
          <p:nvCxnSpPr>
            <p:cNvPr id="5150" name="AutoShape 70"/>
            <p:cNvCxnSpPr>
              <a:cxnSpLocks noChangeShapeType="1"/>
              <a:stCxn id="5147" idx="2"/>
              <a:endCxn id="5134" idx="1"/>
            </p:cNvCxnSpPr>
            <p:nvPr/>
          </p:nvCxnSpPr>
          <p:spPr bwMode="auto">
            <a:xfrm rot="16200000" flipH="1">
              <a:off x="3856038" y="4198938"/>
              <a:ext cx="1503362" cy="69056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5151" name="AutoShape 71"/>
            <p:cNvCxnSpPr>
              <a:cxnSpLocks noChangeShapeType="1"/>
              <a:stCxn id="5147" idx="2"/>
              <a:endCxn id="5145" idx="1"/>
            </p:cNvCxnSpPr>
            <p:nvPr/>
          </p:nvCxnSpPr>
          <p:spPr bwMode="auto">
            <a:xfrm rot="16200000" flipH="1">
              <a:off x="4046538" y="4008438"/>
              <a:ext cx="1122362" cy="69056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5152" name="AutoShape 72"/>
            <p:cNvCxnSpPr>
              <a:cxnSpLocks noChangeShapeType="1"/>
              <a:stCxn id="5147" idx="2"/>
              <a:endCxn id="5133" idx="1"/>
            </p:cNvCxnSpPr>
            <p:nvPr/>
          </p:nvCxnSpPr>
          <p:spPr bwMode="auto">
            <a:xfrm rot="16200000" flipH="1">
              <a:off x="4237038" y="3817938"/>
              <a:ext cx="741362" cy="69056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5153" name="AutoShape 73"/>
            <p:cNvCxnSpPr>
              <a:cxnSpLocks noChangeShapeType="1"/>
              <a:stCxn id="5147" idx="2"/>
              <a:endCxn id="5136" idx="1"/>
            </p:cNvCxnSpPr>
            <p:nvPr/>
          </p:nvCxnSpPr>
          <p:spPr bwMode="auto">
            <a:xfrm rot="16200000" flipH="1">
              <a:off x="4427538" y="3627438"/>
              <a:ext cx="360362" cy="69056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 type="triangle" w="med" len="med"/>
              <a:tailEnd type="triangle" w="med" len="med"/>
            </a:ln>
          </p:spPr>
        </p:cxnSp>
        <p:cxnSp>
          <p:nvCxnSpPr>
            <p:cNvPr id="5154" name="AutoShape 74"/>
            <p:cNvCxnSpPr>
              <a:cxnSpLocks noChangeShapeType="1"/>
              <a:stCxn id="5128" idx="3"/>
              <a:endCxn id="5147" idx="1"/>
            </p:cNvCxnSpPr>
            <p:nvPr/>
          </p:nvCxnSpPr>
          <p:spPr bwMode="auto">
            <a:xfrm>
              <a:off x="3190875" y="3602038"/>
              <a:ext cx="61912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5155" name="AutoShape 75"/>
            <p:cNvCxnSpPr>
              <a:cxnSpLocks noChangeShapeType="1"/>
              <a:stCxn id="5142" idx="3"/>
              <a:endCxn id="5141" idx="0"/>
            </p:cNvCxnSpPr>
            <p:nvPr/>
          </p:nvCxnSpPr>
          <p:spPr bwMode="auto">
            <a:xfrm rot="16200000" flipH="1">
              <a:off x="4208859" y="2227659"/>
              <a:ext cx="114300" cy="238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5157" name="AutoShape 77"/>
            <p:cNvCxnSpPr>
              <a:cxnSpLocks noChangeShapeType="1"/>
              <a:stCxn id="5148" idx="3"/>
              <a:endCxn id="5142" idx="2"/>
            </p:cNvCxnSpPr>
            <p:nvPr/>
          </p:nvCxnSpPr>
          <p:spPr bwMode="auto">
            <a:xfrm>
              <a:off x="3733800" y="1981200"/>
              <a:ext cx="223838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5158" name="AutoShape 78"/>
            <p:cNvCxnSpPr>
              <a:cxnSpLocks noChangeShapeType="1"/>
              <a:stCxn id="5149" idx="3"/>
              <a:endCxn id="5148" idx="1"/>
            </p:cNvCxnSpPr>
            <p:nvPr/>
          </p:nvCxnSpPr>
          <p:spPr bwMode="auto">
            <a:xfrm>
              <a:off x="2514600" y="1981200"/>
              <a:ext cx="23812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5159" name="Rectangle 79"/>
            <p:cNvSpPr>
              <a:spLocks noChangeArrowheads="1"/>
            </p:cNvSpPr>
            <p:nvPr/>
          </p:nvSpPr>
          <p:spPr bwMode="auto">
            <a:xfrm>
              <a:off x="304800" y="1790700"/>
              <a:ext cx="981075" cy="381000"/>
            </a:xfrm>
            <a:prstGeom prst="rect">
              <a:avLst/>
            </a:prstGeom>
            <a:solidFill>
              <a:srgbClr val="FF66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LHC</a:t>
              </a:r>
            </a:p>
            <a:p>
              <a:pPr algn="ctr"/>
              <a:r>
                <a:rPr lang="en-US" sz="12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equipment</a:t>
              </a:r>
            </a:p>
          </p:txBody>
        </p:sp>
        <p:cxnSp>
          <p:nvCxnSpPr>
            <p:cNvPr id="5160" name="AutoShape 80"/>
            <p:cNvCxnSpPr>
              <a:cxnSpLocks noChangeShapeType="1"/>
              <a:stCxn id="5159" idx="3"/>
              <a:endCxn id="5149" idx="1"/>
            </p:cNvCxnSpPr>
            <p:nvPr/>
          </p:nvCxnSpPr>
          <p:spPr bwMode="auto">
            <a:xfrm>
              <a:off x="1285875" y="1981200"/>
              <a:ext cx="32385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5161" name="Line 81"/>
            <p:cNvSpPr>
              <a:spLocks noChangeShapeType="1"/>
            </p:cNvSpPr>
            <p:nvPr/>
          </p:nvSpPr>
          <p:spPr bwMode="auto">
            <a:xfrm flipV="1">
              <a:off x="762000" y="2247900"/>
              <a:ext cx="0" cy="838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2" name="Text Box 82"/>
            <p:cNvSpPr txBox="1">
              <a:spLocks noChangeArrowheads="1"/>
            </p:cNvSpPr>
            <p:nvPr/>
          </p:nvSpPr>
          <p:spPr bwMode="auto">
            <a:xfrm>
              <a:off x="228600" y="2468562"/>
              <a:ext cx="838200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2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Trigger</a:t>
              </a:r>
            </a:p>
          </p:txBody>
        </p:sp>
        <p:sp>
          <p:nvSpPr>
            <p:cNvPr id="5163" name="AutoShape 83"/>
            <p:cNvSpPr>
              <a:spLocks noChangeArrowheads="1"/>
            </p:cNvSpPr>
            <p:nvPr/>
          </p:nvSpPr>
          <p:spPr bwMode="auto">
            <a:xfrm>
              <a:off x="457200" y="4838700"/>
              <a:ext cx="614363" cy="381000"/>
            </a:xfrm>
            <a:prstGeom prst="can">
              <a:avLst>
                <a:gd name="adj" fmla="val 25000"/>
              </a:avLst>
            </a:prstGeom>
            <a:solidFill>
              <a:srgbClr val="A6C5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164" name="Text Box 84"/>
            <p:cNvSpPr txBox="1">
              <a:spLocks noChangeArrowheads="1"/>
            </p:cNvSpPr>
            <p:nvPr/>
          </p:nvSpPr>
          <p:spPr bwMode="auto">
            <a:xfrm>
              <a:off x="1147763" y="4914900"/>
              <a:ext cx="604837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MTF</a:t>
              </a:r>
              <a:endParaRPr lang="en-US" sz="140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5165" name="Line 85"/>
            <p:cNvSpPr>
              <a:spLocks noChangeShapeType="1"/>
            </p:cNvSpPr>
            <p:nvPr/>
          </p:nvSpPr>
          <p:spPr bwMode="auto">
            <a:xfrm>
              <a:off x="762000" y="3924300"/>
              <a:ext cx="0" cy="838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66" name="Text Box 88"/>
            <p:cNvSpPr txBox="1">
              <a:spLocks noChangeArrowheads="1"/>
            </p:cNvSpPr>
            <p:nvPr/>
          </p:nvSpPr>
          <p:spPr bwMode="auto">
            <a:xfrm>
              <a:off x="6477000" y="1653451"/>
              <a:ext cx="1981200" cy="52322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</a:rPr>
                <a:t>Data collection and pre-processing</a:t>
              </a:r>
            </a:p>
          </p:txBody>
        </p:sp>
        <p:sp>
          <p:nvSpPr>
            <p:cNvPr id="5167" name="Text Box 89"/>
            <p:cNvSpPr txBox="1">
              <a:spLocks noChangeArrowheads="1"/>
            </p:cNvSpPr>
            <p:nvPr/>
          </p:nvSpPr>
          <p:spPr bwMode="auto">
            <a:xfrm>
              <a:off x="7141815" y="3285024"/>
              <a:ext cx="1311275" cy="523875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</a:rPr>
                <a:t>Data viewing and analysis</a:t>
              </a:r>
            </a:p>
          </p:txBody>
        </p:sp>
        <p:sp>
          <p:nvSpPr>
            <p:cNvPr id="5168" name="Text Box 90"/>
            <p:cNvSpPr txBox="1">
              <a:spLocks noChangeArrowheads="1"/>
            </p:cNvSpPr>
            <p:nvPr/>
          </p:nvSpPr>
          <p:spPr bwMode="auto">
            <a:xfrm>
              <a:off x="762000" y="4229100"/>
              <a:ext cx="99060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2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Result of test</a:t>
              </a:r>
            </a:p>
          </p:txBody>
        </p:sp>
        <p:sp>
          <p:nvSpPr>
            <p:cNvPr id="5169" name="AutoShape 91"/>
            <p:cNvSpPr>
              <a:spLocks noChangeArrowheads="1"/>
            </p:cNvSpPr>
            <p:nvPr/>
          </p:nvSpPr>
          <p:spPr bwMode="auto">
            <a:xfrm>
              <a:off x="1824037" y="2286000"/>
              <a:ext cx="614363" cy="381000"/>
            </a:xfrm>
            <a:prstGeom prst="can">
              <a:avLst>
                <a:gd name="adj" fmla="val 25000"/>
              </a:avLst>
            </a:prstGeom>
            <a:solidFill>
              <a:srgbClr val="A6C5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5170" name="Text Box 92"/>
            <p:cNvSpPr txBox="1">
              <a:spLocks noChangeArrowheads="1"/>
            </p:cNvSpPr>
            <p:nvPr/>
          </p:nvSpPr>
          <p:spPr bwMode="auto">
            <a:xfrm>
              <a:off x="1752600" y="2620963"/>
              <a:ext cx="1143000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2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Logging DB</a:t>
              </a:r>
              <a:endParaRPr lang="en-US" sz="14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cxnSp>
          <p:nvCxnSpPr>
            <p:cNvPr id="5171" name="AutoShape 93"/>
            <p:cNvCxnSpPr>
              <a:cxnSpLocks noChangeShapeType="1"/>
              <a:stCxn id="5159" idx="3"/>
              <a:endCxn id="5169" idx="2"/>
            </p:cNvCxnSpPr>
            <p:nvPr/>
          </p:nvCxnSpPr>
          <p:spPr bwMode="auto">
            <a:xfrm>
              <a:off x="1285875" y="1981200"/>
              <a:ext cx="538162" cy="495300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5172" name="AutoShape 94"/>
            <p:cNvCxnSpPr>
              <a:cxnSpLocks noChangeShapeType="1"/>
              <a:stCxn id="5169" idx="4"/>
            </p:cNvCxnSpPr>
            <p:nvPr/>
          </p:nvCxnSpPr>
          <p:spPr bwMode="auto">
            <a:xfrm>
              <a:off x="2438400" y="2476500"/>
              <a:ext cx="14478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5174" name="Rectangle 45"/>
            <p:cNvSpPr>
              <a:spLocks noChangeArrowheads="1"/>
            </p:cNvSpPr>
            <p:nvPr/>
          </p:nvSpPr>
          <p:spPr bwMode="auto">
            <a:xfrm>
              <a:off x="4953000" y="5486400"/>
              <a:ext cx="904875" cy="38100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PNO</a:t>
              </a:r>
              <a:endParaRPr lang="en-US" sz="12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cxnSp>
          <p:nvCxnSpPr>
            <p:cNvPr id="60" name="Elbow Connector 59"/>
            <p:cNvCxnSpPr>
              <a:stCxn id="5147" idx="2"/>
              <a:endCxn id="5174" idx="1"/>
            </p:cNvCxnSpPr>
            <p:nvPr/>
          </p:nvCxnSpPr>
          <p:spPr>
            <a:xfrm rot="16200000" flipH="1">
              <a:off x="3665538" y="4389438"/>
              <a:ext cx="1884362" cy="690562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176" name="Text Box 52"/>
            <p:cNvSpPr txBox="1">
              <a:spLocks noChangeArrowheads="1"/>
            </p:cNvSpPr>
            <p:nvPr/>
          </p:nvSpPr>
          <p:spPr bwMode="auto">
            <a:xfrm>
              <a:off x="6096000" y="4311372"/>
              <a:ext cx="228600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11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Powering Circuit Splice analysis</a:t>
              </a:r>
              <a:endParaRPr lang="en-US" sz="11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cxnSp>
          <p:nvCxnSpPr>
            <p:cNvPr id="65" name="Shape 64"/>
            <p:cNvCxnSpPr/>
            <p:nvPr/>
          </p:nvCxnSpPr>
          <p:spPr>
            <a:xfrm rot="10800000" flipV="1">
              <a:off x="2928938" y="2627311"/>
              <a:ext cx="957262" cy="801688"/>
            </a:xfrm>
            <a:prstGeom prst="bentConnector2">
              <a:avLst/>
            </a:prstGeom>
            <a:ln w="12700"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algn="ctr"/>
            <a:r>
              <a:rPr lang="en-US" sz="4400" dirty="0" smtClean="0"/>
              <a:t>PM System overview</a:t>
            </a:r>
            <a:endParaRPr lang="en-US" dirty="0"/>
          </a:p>
        </p:txBody>
      </p:sp>
      <p:sp>
        <p:nvSpPr>
          <p:cNvPr id="54" name="Slide Number Placeholder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BA690-EBB2-7B42-901D-EC3F8B551EB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7" name="Footer Placeholder 5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ICE-Workshop Post Mortem for the LHC</a:t>
            </a:r>
            <a:endParaRPr lang="en-US"/>
          </a:p>
        </p:txBody>
      </p:sp>
      <p:sp>
        <p:nvSpPr>
          <p:cNvPr id="58" name="Date Placeholder 5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4/23/09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Content Placeholder 1"/>
          <p:cNvSpPr>
            <a:spLocks noGrp="1"/>
          </p:cNvSpPr>
          <p:nvPr>
            <p:ph idx="1"/>
          </p:nvPr>
        </p:nvSpPr>
        <p:spPr>
          <a:xfrm>
            <a:off x="228600" y="1143000"/>
            <a:ext cx="3124200" cy="5410200"/>
          </a:xfrm>
        </p:spPr>
        <p:txBody>
          <a:bodyPr>
            <a:noAutofit/>
          </a:bodyPr>
          <a:lstStyle/>
          <a:p>
            <a:pPr>
              <a:buFont typeface="Wingdings" charset="2"/>
              <a:buChar char="ü"/>
            </a:pPr>
            <a:r>
              <a:rPr lang="en-US" sz="1400" dirty="0" smtClean="0"/>
              <a:t>The Sequencer starts a test and warns post mortem</a:t>
            </a:r>
          </a:p>
        </p:txBody>
      </p:sp>
      <p:sp>
        <p:nvSpPr>
          <p:cNvPr id="55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algn="ctr"/>
            <a:r>
              <a:rPr lang="en-US" sz="4400" dirty="0" smtClean="0"/>
              <a:t>PM System overview</a:t>
            </a:r>
            <a:endParaRPr lang="en-US" dirty="0"/>
          </a:p>
        </p:txBody>
      </p:sp>
      <p:grpSp>
        <p:nvGrpSpPr>
          <p:cNvPr id="57" name="Group 56"/>
          <p:cNvGrpSpPr/>
          <p:nvPr/>
        </p:nvGrpSpPr>
        <p:grpSpPr>
          <a:xfrm>
            <a:off x="3505200" y="1265872"/>
            <a:ext cx="5410200" cy="4220528"/>
            <a:chOff x="76200" y="1638300"/>
            <a:chExt cx="8382000" cy="4572000"/>
          </a:xfrm>
        </p:grpSpPr>
        <p:sp>
          <p:nvSpPr>
            <p:cNvPr id="58" name="Rectangle 86"/>
            <p:cNvSpPr>
              <a:spLocks noChangeArrowheads="1"/>
            </p:cNvSpPr>
            <p:nvPr/>
          </p:nvSpPr>
          <p:spPr bwMode="auto">
            <a:xfrm>
              <a:off x="2362200" y="3276600"/>
              <a:ext cx="6096000" cy="2933700"/>
            </a:xfrm>
            <a:prstGeom prst="rect">
              <a:avLst/>
            </a:prstGeom>
            <a:solidFill>
              <a:srgbClr val="EEFFFB">
                <a:alpha val="14117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>
                <a:solidFill>
                  <a:srgbClr val="000000"/>
                </a:solidFill>
              </a:endParaRPr>
            </a:p>
          </p:txBody>
        </p:sp>
        <p:sp>
          <p:nvSpPr>
            <p:cNvPr id="59" name="Rectangle 87"/>
            <p:cNvSpPr>
              <a:spLocks noChangeArrowheads="1"/>
            </p:cNvSpPr>
            <p:nvPr/>
          </p:nvSpPr>
          <p:spPr bwMode="auto">
            <a:xfrm>
              <a:off x="1371600" y="1638300"/>
              <a:ext cx="7086600" cy="1371600"/>
            </a:xfrm>
            <a:prstGeom prst="rect">
              <a:avLst/>
            </a:prstGeom>
            <a:solidFill>
              <a:srgbClr val="EEFFFB">
                <a:alpha val="30196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>
                <a:solidFill>
                  <a:srgbClr val="000000"/>
                </a:solidFill>
              </a:endParaRPr>
            </a:p>
          </p:txBody>
        </p:sp>
        <p:sp>
          <p:nvSpPr>
            <p:cNvPr id="62" name="Rectangle 15"/>
            <p:cNvSpPr>
              <a:spLocks noChangeArrowheads="1"/>
            </p:cNvSpPr>
            <p:nvPr/>
          </p:nvSpPr>
          <p:spPr bwMode="auto">
            <a:xfrm>
              <a:off x="2667000" y="3411538"/>
              <a:ext cx="523875" cy="381000"/>
            </a:xfrm>
            <a:prstGeom prst="rect">
              <a:avLst/>
            </a:prstGeom>
            <a:solidFill>
              <a:srgbClr val="66CCFF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PM.RH</a:t>
              </a:r>
            </a:p>
          </p:txBody>
        </p:sp>
        <p:sp>
          <p:nvSpPr>
            <p:cNvPr id="63" name="Text Box 22"/>
            <p:cNvSpPr txBox="1">
              <a:spLocks noChangeArrowheads="1"/>
            </p:cNvSpPr>
            <p:nvPr/>
          </p:nvSpPr>
          <p:spPr bwMode="auto">
            <a:xfrm>
              <a:off x="2362200" y="3810001"/>
              <a:ext cx="1382712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Request handler</a:t>
              </a:r>
            </a:p>
          </p:txBody>
        </p:sp>
        <p:sp>
          <p:nvSpPr>
            <p:cNvPr id="64" name="Text Box 26"/>
            <p:cNvSpPr txBox="1">
              <a:spLocks noChangeArrowheads="1"/>
            </p:cNvSpPr>
            <p:nvPr/>
          </p:nvSpPr>
          <p:spPr bwMode="auto">
            <a:xfrm>
              <a:off x="76200" y="3086101"/>
              <a:ext cx="1600199" cy="23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HWC sequencer</a:t>
              </a:r>
            </a:p>
          </p:txBody>
        </p:sp>
        <p:sp>
          <p:nvSpPr>
            <p:cNvPr id="65" name="Rectangle 27"/>
            <p:cNvSpPr>
              <a:spLocks noChangeArrowheads="1"/>
            </p:cNvSpPr>
            <p:nvPr/>
          </p:nvSpPr>
          <p:spPr bwMode="auto">
            <a:xfrm>
              <a:off x="533400" y="3411538"/>
              <a:ext cx="457200" cy="381000"/>
            </a:xfrm>
            <a:prstGeom prst="rect">
              <a:avLst/>
            </a:prstGeom>
            <a:solidFill>
              <a:srgbClr val="CFFFD0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Seq</a:t>
              </a:r>
            </a:p>
          </p:txBody>
        </p:sp>
        <p:cxnSp>
          <p:nvCxnSpPr>
            <p:cNvPr id="66" name="AutoShape 37"/>
            <p:cNvCxnSpPr>
              <a:cxnSpLocks noChangeShapeType="1"/>
              <a:stCxn id="65" idx="3"/>
              <a:endCxn id="62" idx="1"/>
            </p:cNvCxnSpPr>
            <p:nvPr/>
          </p:nvCxnSpPr>
          <p:spPr bwMode="auto">
            <a:xfrm>
              <a:off x="990600" y="3602038"/>
              <a:ext cx="1676400" cy="1588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</p:spPr>
        </p:cxnSp>
        <p:sp>
          <p:nvSpPr>
            <p:cNvPr id="67" name="Rectangle 41"/>
            <p:cNvSpPr>
              <a:spLocks noChangeArrowheads="1"/>
            </p:cNvSpPr>
            <p:nvPr/>
          </p:nvSpPr>
          <p:spPr bwMode="auto">
            <a:xfrm>
              <a:off x="4953000" y="4343400"/>
              <a:ext cx="904875" cy="381000"/>
            </a:xfrm>
            <a:prstGeom prst="rect">
              <a:avLst/>
            </a:prstGeom>
            <a:solidFill>
              <a:srgbClr val="FFCC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PCS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68" name="Rectangle 45"/>
            <p:cNvSpPr>
              <a:spLocks noChangeArrowheads="1"/>
            </p:cNvSpPr>
            <p:nvPr/>
          </p:nvSpPr>
          <p:spPr bwMode="auto">
            <a:xfrm>
              <a:off x="4953000" y="5105400"/>
              <a:ext cx="904875" cy="381000"/>
            </a:xfrm>
            <a:prstGeom prst="rect">
              <a:avLst/>
            </a:prstGeom>
            <a:solidFill>
              <a:srgbClr val="FF66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QPS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69" name="Text Box 47"/>
            <p:cNvSpPr txBox="1">
              <a:spLocks noChangeArrowheads="1"/>
            </p:cNvSpPr>
            <p:nvPr/>
          </p:nvSpPr>
          <p:spPr bwMode="auto">
            <a:xfrm>
              <a:off x="4724400" y="3467100"/>
              <a:ext cx="2057400" cy="23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 Event Analyser</a:t>
              </a:r>
            </a:p>
          </p:txBody>
        </p:sp>
        <p:sp>
          <p:nvSpPr>
            <p:cNvPr id="70" name="Rectangle 48"/>
            <p:cNvSpPr>
              <a:spLocks noChangeArrowheads="1"/>
            </p:cNvSpPr>
            <p:nvPr/>
          </p:nvSpPr>
          <p:spPr bwMode="auto">
            <a:xfrm>
              <a:off x="4953000" y="3962400"/>
              <a:ext cx="904875" cy="381000"/>
            </a:xfrm>
            <a:prstGeom prst="rect">
              <a:avLst/>
            </a:prstGeom>
            <a:solidFill>
              <a:srgbClr val="FDFFC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PIC</a:t>
              </a:r>
            </a:p>
          </p:txBody>
        </p:sp>
        <p:sp>
          <p:nvSpPr>
            <p:cNvPr id="71" name="Text Box 51"/>
            <p:cNvSpPr txBox="1">
              <a:spLocks noChangeArrowheads="1"/>
            </p:cNvSpPr>
            <p:nvPr/>
          </p:nvSpPr>
          <p:spPr bwMode="auto">
            <a:xfrm>
              <a:off x="6096000" y="4754562"/>
              <a:ext cx="1447801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Crowbar analysis</a:t>
              </a:r>
            </a:p>
          </p:txBody>
        </p:sp>
        <p:sp>
          <p:nvSpPr>
            <p:cNvPr id="72" name="Text Box 52"/>
            <p:cNvSpPr txBox="1">
              <a:spLocks noChangeArrowheads="1"/>
            </p:cNvSpPr>
            <p:nvPr/>
          </p:nvSpPr>
          <p:spPr bwMode="auto">
            <a:xfrm>
              <a:off x="6096000" y="5516562"/>
              <a:ext cx="2286000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Powering to nominal analysis</a:t>
              </a:r>
            </a:p>
          </p:txBody>
        </p:sp>
        <p:sp>
          <p:nvSpPr>
            <p:cNvPr id="73" name="Text Box 53"/>
            <p:cNvSpPr txBox="1">
              <a:spLocks noChangeArrowheads="1"/>
            </p:cNvSpPr>
            <p:nvPr/>
          </p:nvSpPr>
          <p:spPr bwMode="auto">
            <a:xfrm>
              <a:off x="6096000" y="4000500"/>
              <a:ext cx="2209799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Powering interlock analysis</a:t>
              </a:r>
            </a:p>
          </p:txBody>
        </p:sp>
        <p:sp>
          <p:nvSpPr>
            <p:cNvPr id="74" name="Rectangle 56"/>
            <p:cNvSpPr>
              <a:spLocks noChangeArrowheads="1"/>
            </p:cNvSpPr>
            <p:nvPr/>
          </p:nvSpPr>
          <p:spPr bwMode="auto">
            <a:xfrm>
              <a:off x="3886200" y="2286000"/>
              <a:ext cx="762000" cy="647700"/>
            </a:xfrm>
            <a:prstGeom prst="rect">
              <a:avLst/>
            </a:prstGeom>
            <a:solidFill>
              <a:srgbClr val="CCF1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PM.EB</a:t>
              </a:r>
            </a:p>
          </p:txBody>
        </p:sp>
        <p:sp>
          <p:nvSpPr>
            <p:cNvPr id="75" name="AutoShape 57"/>
            <p:cNvSpPr>
              <a:spLocks noChangeArrowheads="1"/>
            </p:cNvSpPr>
            <p:nvPr/>
          </p:nvSpPr>
          <p:spPr bwMode="auto">
            <a:xfrm>
              <a:off x="3957638" y="1790700"/>
              <a:ext cx="614362" cy="381000"/>
            </a:xfrm>
            <a:prstGeom prst="can">
              <a:avLst>
                <a:gd name="adj" fmla="val 25000"/>
              </a:avLst>
            </a:prstGeom>
            <a:solidFill>
              <a:srgbClr val="A6C5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>
                <a:solidFill>
                  <a:srgbClr val="000000"/>
                </a:solidFill>
              </a:endParaRPr>
            </a:p>
          </p:txBody>
        </p:sp>
        <p:sp>
          <p:nvSpPr>
            <p:cNvPr id="76" name="Text Box 59"/>
            <p:cNvSpPr txBox="1">
              <a:spLocks noChangeArrowheads="1"/>
            </p:cNvSpPr>
            <p:nvPr/>
          </p:nvSpPr>
          <p:spPr bwMode="auto">
            <a:xfrm>
              <a:off x="4572001" y="1866900"/>
              <a:ext cx="2057400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 Data storage (SDDS)</a:t>
              </a:r>
            </a:p>
          </p:txBody>
        </p:sp>
        <p:sp>
          <p:nvSpPr>
            <p:cNvPr id="77" name="Text Box 61"/>
            <p:cNvSpPr txBox="1">
              <a:spLocks noChangeArrowheads="1"/>
            </p:cNvSpPr>
            <p:nvPr/>
          </p:nvSpPr>
          <p:spPr bwMode="auto">
            <a:xfrm>
              <a:off x="4724400" y="2468562"/>
              <a:ext cx="2057400" cy="23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</a:t>
              </a:r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 Event builder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78" name="Rectangle 64"/>
            <p:cNvSpPr>
              <a:spLocks noChangeArrowheads="1"/>
            </p:cNvSpPr>
            <p:nvPr/>
          </p:nvSpPr>
          <p:spPr bwMode="auto">
            <a:xfrm>
              <a:off x="4953000" y="4724400"/>
              <a:ext cx="904875" cy="381000"/>
            </a:xfrm>
            <a:prstGeom prst="rect">
              <a:avLst/>
            </a:prstGeom>
            <a:solidFill>
              <a:srgbClr val="FEA29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Discharge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79" name="Text Box 65"/>
            <p:cNvSpPr txBox="1">
              <a:spLocks noChangeArrowheads="1"/>
            </p:cNvSpPr>
            <p:nvPr/>
          </p:nvSpPr>
          <p:spPr bwMode="auto">
            <a:xfrm>
              <a:off x="6096000" y="5135562"/>
              <a:ext cx="2286000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Quench Protection analysis</a:t>
              </a:r>
            </a:p>
          </p:txBody>
        </p:sp>
        <p:sp>
          <p:nvSpPr>
            <p:cNvPr id="80" name="Rectangle 40"/>
            <p:cNvSpPr>
              <a:spLocks noChangeArrowheads="1"/>
            </p:cNvSpPr>
            <p:nvPr/>
          </p:nvSpPr>
          <p:spPr bwMode="auto">
            <a:xfrm>
              <a:off x="3810000" y="3411538"/>
              <a:ext cx="904875" cy="381000"/>
            </a:xfrm>
            <a:prstGeom prst="rect">
              <a:avLst/>
            </a:prstGeom>
            <a:solidFill>
              <a:srgbClr val="4EFF47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PM.EA</a:t>
              </a:r>
            </a:p>
          </p:txBody>
        </p:sp>
        <p:sp>
          <p:nvSpPr>
            <p:cNvPr id="81" name="Rectangle 67"/>
            <p:cNvSpPr>
              <a:spLocks noChangeArrowheads="1"/>
            </p:cNvSpPr>
            <p:nvPr/>
          </p:nvSpPr>
          <p:spPr bwMode="auto">
            <a:xfrm>
              <a:off x="2752725" y="1790700"/>
              <a:ext cx="981075" cy="381000"/>
            </a:xfrm>
            <a:prstGeom prst="rect">
              <a:avLst/>
            </a:prstGeom>
            <a:solidFill>
              <a:srgbClr val="71EA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 converter</a:t>
              </a:r>
            </a:p>
          </p:txBody>
        </p:sp>
        <p:sp>
          <p:nvSpPr>
            <p:cNvPr id="82" name="Rectangle 68"/>
            <p:cNvSpPr>
              <a:spLocks noChangeArrowheads="1"/>
            </p:cNvSpPr>
            <p:nvPr/>
          </p:nvSpPr>
          <p:spPr bwMode="auto">
            <a:xfrm>
              <a:off x="1609725" y="1790700"/>
              <a:ext cx="904875" cy="381000"/>
            </a:xfrm>
            <a:prstGeom prst="rect">
              <a:avLst/>
            </a:prstGeom>
            <a:solidFill>
              <a:srgbClr val="62AB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 collector</a:t>
              </a:r>
            </a:p>
          </p:txBody>
        </p:sp>
        <p:cxnSp>
          <p:nvCxnSpPr>
            <p:cNvPr id="83" name="AutoShape 70"/>
            <p:cNvCxnSpPr>
              <a:cxnSpLocks noChangeShapeType="1"/>
              <a:stCxn id="80" idx="2"/>
              <a:endCxn id="68" idx="1"/>
            </p:cNvCxnSpPr>
            <p:nvPr/>
          </p:nvCxnSpPr>
          <p:spPr bwMode="auto">
            <a:xfrm rot="16200000" flipH="1">
              <a:off x="3856038" y="4198938"/>
              <a:ext cx="1503362" cy="69056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84" name="AutoShape 71"/>
            <p:cNvCxnSpPr>
              <a:cxnSpLocks noChangeShapeType="1"/>
              <a:stCxn id="80" idx="2"/>
              <a:endCxn id="78" idx="1"/>
            </p:cNvCxnSpPr>
            <p:nvPr/>
          </p:nvCxnSpPr>
          <p:spPr bwMode="auto">
            <a:xfrm rot="16200000" flipH="1">
              <a:off x="4046538" y="4008438"/>
              <a:ext cx="1122362" cy="69056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85" name="AutoShape 72"/>
            <p:cNvCxnSpPr>
              <a:cxnSpLocks noChangeShapeType="1"/>
              <a:stCxn id="80" idx="2"/>
              <a:endCxn id="67" idx="1"/>
            </p:cNvCxnSpPr>
            <p:nvPr/>
          </p:nvCxnSpPr>
          <p:spPr bwMode="auto">
            <a:xfrm rot="16200000" flipH="1">
              <a:off x="4237038" y="3817938"/>
              <a:ext cx="741362" cy="69056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86" name="AutoShape 73"/>
            <p:cNvCxnSpPr>
              <a:cxnSpLocks noChangeShapeType="1"/>
              <a:stCxn id="80" idx="2"/>
              <a:endCxn id="70" idx="1"/>
            </p:cNvCxnSpPr>
            <p:nvPr/>
          </p:nvCxnSpPr>
          <p:spPr bwMode="auto">
            <a:xfrm rot="16200000" flipH="1">
              <a:off x="4427538" y="3627438"/>
              <a:ext cx="360362" cy="69056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 type="triangle" w="med" len="med"/>
              <a:tailEnd type="triangle" w="med" len="med"/>
            </a:ln>
          </p:spPr>
        </p:cxnSp>
        <p:cxnSp>
          <p:nvCxnSpPr>
            <p:cNvPr id="87" name="AutoShape 74"/>
            <p:cNvCxnSpPr>
              <a:cxnSpLocks noChangeShapeType="1"/>
              <a:stCxn id="62" idx="3"/>
              <a:endCxn id="80" idx="1"/>
            </p:cNvCxnSpPr>
            <p:nvPr/>
          </p:nvCxnSpPr>
          <p:spPr bwMode="auto">
            <a:xfrm>
              <a:off x="3190875" y="3602038"/>
              <a:ext cx="61912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88" name="AutoShape 75"/>
            <p:cNvCxnSpPr>
              <a:cxnSpLocks noChangeShapeType="1"/>
              <a:stCxn id="75" idx="3"/>
              <a:endCxn id="74" idx="0"/>
            </p:cNvCxnSpPr>
            <p:nvPr/>
          </p:nvCxnSpPr>
          <p:spPr bwMode="auto">
            <a:xfrm rot="16200000" flipH="1">
              <a:off x="4208859" y="2227659"/>
              <a:ext cx="114300" cy="238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89" name="AutoShape 77"/>
            <p:cNvCxnSpPr>
              <a:cxnSpLocks noChangeShapeType="1"/>
              <a:stCxn id="81" idx="3"/>
              <a:endCxn id="75" idx="2"/>
            </p:cNvCxnSpPr>
            <p:nvPr/>
          </p:nvCxnSpPr>
          <p:spPr bwMode="auto">
            <a:xfrm>
              <a:off x="3733800" y="1981200"/>
              <a:ext cx="223838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90" name="AutoShape 78"/>
            <p:cNvCxnSpPr>
              <a:cxnSpLocks noChangeShapeType="1"/>
              <a:stCxn id="82" idx="3"/>
              <a:endCxn id="81" idx="1"/>
            </p:cNvCxnSpPr>
            <p:nvPr/>
          </p:nvCxnSpPr>
          <p:spPr bwMode="auto">
            <a:xfrm>
              <a:off x="2514600" y="1981200"/>
              <a:ext cx="23812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91" name="Rectangle 79"/>
            <p:cNvSpPr>
              <a:spLocks noChangeArrowheads="1"/>
            </p:cNvSpPr>
            <p:nvPr/>
          </p:nvSpPr>
          <p:spPr bwMode="auto">
            <a:xfrm>
              <a:off x="304800" y="1790700"/>
              <a:ext cx="981075" cy="381000"/>
            </a:xfrm>
            <a:prstGeom prst="rect">
              <a:avLst/>
            </a:prstGeom>
            <a:solidFill>
              <a:srgbClr val="FF6666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LHC</a:t>
              </a:r>
            </a:p>
            <a:p>
              <a:pPr algn="ctr"/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equipment</a:t>
              </a:r>
            </a:p>
          </p:txBody>
        </p:sp>
        <p:cxnSp>
          <p:nvCxnSpPr>
            <p:cNvPr id="92" name="AutoShape 80"/>
            <p:cNvCxnSpPr>
              <a:cxnSpLocks noChangeShapeType="1"/>
              <a:stCxn id="91" idx="3"/>
              <a:endCxn id="82" idx="1"/>
            </p:cNvCxnSpPr>
            <p:nvPr/>
          </p:nvCxnSpPr>
          <p:spPr bwMode="auto">
            <a:xfrm>
              <a:off x="1285875" y="1981200"/>
              <a:ext cx="32385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93" name="Line 81"/>
            <p:cNvSpPr>
              <a:spLocks noChangeShapeType="1"/>
            </p:cNvSpPr>
            <p:nvPr/>
          </p:nvSpPr>
          <p:spPr bwMode="auto">
            <a:xfrm flipV="1">
              <a:off x="762000" y="2247900"/>
              <a:ext cx="0" cy="8382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4" name="Text Box 82"/>
            <p:cNvSpPr txBox="1">
              <a:spLocks noChangeArrowheads="1"/>
            </p:cNvSpPr>
            <p:nvPr/>
          </p:nvSpPr>
          <p:spPr bwMode="auto">
            <a:xfrm>
              <a:off x="228598" y="2468562"/>
              <a:ext cx="838198" cy="23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Trigger</a:t>
              </a:r>
            </a:p>
          </p:txBody>
        </p:sp>
        <p:sp>
          <p:nvSpPr>
            <p:cNvPr id="95" name="AutoShape 83"/>
            <p:cNvSpPr>
              <a:spLocks noChangeArrowheads="1"/>
            </p:cNvSpPr>
            <p:nvPr/>
          </p:nvSpPr>
          <p:spPr bwMode="auto">
            <a:xfrm>
              <a:off x="457200" y="4838700"/>
              <a:ext cx="614363" cy="381000"/>
            </a:xfrm>
            <a:prstGeom prst="can">
              <a:avLst>
                <a:gd name="adj" fmla="val 25000"/>
              </a:avLst>
            </a:prstGeom>
            <a:solidFill>
              <a:srgbClr val="A6C5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>
                <a:solidFill>
                  <a:srgbClr val="000000"/>
                </a:solidFill>
              </a:endParaRPr>
            </a:p>
          </p:txBody>
        </p:sp>
        <p:sp>
          <p:nvSpPr>
            <p:cNvPr id="96" name="Text Box 84"/>
            <p:cNvSpPr txBox="1">
              <a:spLocks noChangeArrowheads="1"/>
            </p:cNvSpPr>
            <p:nvPr/>
          </p:nvSpPr>
          <p:spPr bwMode="auto">
            <a:xfrm>
              <a:off x="1147763" y="4914900"/>
              <a:ext cx="604836" cy="23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MTF</a:t>
              </a:r>
            </a:p>
          </p:txBody>
        </p:sp>
        <p:sp>
          <p:nvSpPr>
            <p:cNvPr id="97" name="Line 85"/>
            <p:cNvSpPr>
              <a:spLocks noChangeShapeType="1"/>
            </p:cNvSpPr>
            <p:nvPr/>
          </p:nvSpPr>
          <p:spPr bwMode="auto">
            <a:xfrm>
              <a:off x="762000" y="3924300"/>
              <a:ext cx="0" cy="838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8" name="Text Box 88"/>
            <p:cNvSpPr txBox="1">
              <a:spLocks noChangeArrowheads="1"/>
            </p:cNvSpPr>
            <p:nvPr/>
          </p:nvSpPr>
          <p:spPr bwMode="auto">
            <a:xfrm>
              <a:off x="6476999" y="1653450"/>
              <a:ext cx="1981201" cy="3667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Data collection and pre-processing</a:t>
              </a:r>
            </a:p>
          </p:txBody>
        </p:sp>
        <p:sp>
          <p:nvSpPr>
            <p:cNvPr id="99" name="Text Box 89"/>
            <p:cNvSpPr txBox="1">
              <a:spLocks noChangeArrowheads="1"/>
            </p:cNvSpPr>
            <p:nvPr/>
          </p:nvSpPr>
          <p:spPr bwMode="auto">
            <a:xfrm>
              <a:off x="7141815" y="3285024"/>
              <a:ext cx="1311274" cy="3667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Data viewing and analysis</a:t>
              </a:r>
            </a:p>
          </p:txBody>
        </p:sp>
        <p:sp>
          <p:nvSpPr>
            <p:cNvPr id="100" name="Text Box 90"/>
            <p:cNvSpPr txBox="1">
              <a:spLocks noChangeArrowheads="1"/>
            </p:cNvSpPr>
            <p:nvPr/>
          </p:nvSpPr>
          <p:spPr bwMode="auto">
            <a:xfrm>
              <a:off x="762000" y="4229101"/>
              <a:ext cx="990600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Result of test</a:t>
              </a:r>
            </a:p>
          </p:txBody>
        </p:sp>
        <p:sp>
          <p:nvSpPr>
            <p:cNvPr id="101" name="AutoShape 91"/>
            <p:cNvSpPr>
              <a:spLocks noChangeArrowheads="1"/>
            </p:cNvSpPr>
            <p:nvPr/>
          </p:nvSpPr>
          <p:spPr bwMode="auto">
            <a:xfrm>
              <a:off x="1824037" y="2286000"/>
              <a:ext cx="614363" cy="381000"/>
            </a:xfrm>
            <a:prstGeom prst="can">
              <a:avLst>
                <a:gd name="adj" fmla="val 25000"/>
              </a:avLst>
            </a:prstGeom>
            <a:solidFill>
              <a:srgbClr val="A6C5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>
                <a:solidFill>
                  <a:srgbClr val="000000"/>
                </a:solidFill>
              </a:endParaRPr>
            </a:p>
          </p:txBody>
        </p:sp>
        <p:sp>
          <p:nvSpPr>
            <p:cNvPr id="102" name="Text Box 92"/>
            <p:cNvSpPr txBox="1">
              <a:spLocks noChangeArrowheads="1"/>
            </p:cNvSpPr>
            <p:nvPr/>
          </p:nvSpPr>
          <p:spPr bwMode="auto">
            <a:xfrm>
              <a:off x="1752602" y="2620963"/>
              <a:ext cx="1143001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Logging DB</a:t>
              </a:r>
            </a:p>
          </p:txBody>
        </p:sp>
        <p:cxnSp>
          <p:nvCxnSpPr>
            <p:cNvPr id="103" name="AutoShape 93"/>
            <p:cNvCxnSpPr>
              <a:cxnSpLocks noChangeShapeType="1"/>
              <a:stCxn id="91" idx="3"/>
              <a:endCxn id="101" idx="2"/>
            </p:cNvCxnSpPr>
            <p:nvPr/>
          </p:nvCxnSpPr>
          <p:spPr bwMode="auto">
            <a:xfrm>
              <a:off x="1285875" y="1981200"/>
              <a:ext cx="538162" cy="495300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04" name="AutoShape 94"/>
            <p:cNvCxnSpPr>
              <a:cxnSpLocks noChangeShapeType="1"/>
              <a:stCxn id="101" idx="4"/>
            </p:cNvCxnSpPr>
            <p:nvPr/>
          </p:nvCxnSpPr>
          <p:spPr bwMode="auto">
            <a:xfrm>
              <a:off x="2438400" y="2476500"/>
              <a:ext cx="14478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105" name="Rectangle 45"/>
            <p:cNvSpPr>
              <a:spLocks noChangeArrowheads="1"/>
            </p:cNvSpPr>
            <p:nvPr/>
          </p:nvSpPr>
          <p:spPr bwMode="auto">
            <a:xfrm>
              <a:off x="4953000" y="5486400"/>
              <a:ext cx="904875" cy="38100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PNO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cxnSp>
          <p:nvCxnSpPr>
            <p:cNvPr id="106" name="Elbow Connector 59"/>
            <p:cNvCxnSpPr>
              <a:stCxn id="80" idx="2"/>
              <a:endCxn id="105" idx="1"/>
            </p:cNvCxnSpPr>
            <p:nvPr/>
          </p:nvCxnSpPr>
          <p:spPr>
            <a:xfrm rot="16200000" flipH="1">
              <a:off x="3665538" y="4389438"/>
              <a:ext cx="1884362" cy="690562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7" name="Text Box 52"/>
            <p:cNvSpPr txBox="1">
              <a:spLocks noChangeArrowheads="1"/>
            </p:cNvSpPr>
            <p:nvPr/>
          </p:nvSpPr>
          <p:spPr bwMode="auto">
            <a:xfrm>
              <a:off x="6096000" y="4383504"/>
              <a:ext cx="2286000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Powering Circuit Splice analysis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cxnSp>
          <p:nvCxnSpPr>
            <p:cNvPr id="108" name="Shape 107"/>
            <p:cNvCxnSpPr/>
            <p:nvPr/>
          </p:nvCxnSpPr>
          <p:spPr>
            <a:xfrm rot="10800000" flipV="1">
              <a:off x="2928938" y="2627311"/>
              <a:ext cx="957262" cy="801688"/>
            </a:xfrm>
            <a:prstGeom prst="bentConnector2">
              <a:avLst/>
            </a:prstGeom>
            <a:ln w="12700"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Slide Number Placeholder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BA690-EBB2-7B42-901D-EC3F8B551EB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1" name="Footer Placeholder 6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ICE-Workshop Post Mortem for the LHC</a:t>
            </a:r>
            <a:endParaRPr lang="en-US"/>
          </a:p>
        </p:txBody>
      </p:sp>
      <p:sp>
        <p:nvSpPr>
          <p:cNvPr id="109" name="Date Placeholder 10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4/23/09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Content Placeholder 1"/>
          <p:cNvSpPr>
            <a:spLocks noGrp="1"/>
          </p:cNvSpPr>
          <p:nvPr>
            <p:ph idx="1"/>
          </p:nvPr>
        </p:nvSpPr>
        <p:spPr>
          <a:xfrm>
            <a:off x="228600" y="1143000"/>
            <a:ext cx="3124200" cy="5410200"/>
          </a:xfrm>
        </p:spPr>
        <p:txBody>
          <a:bodyPr>
            <a:noAutofit/>
          </a:bodyPr>
          <a:lstStyle/>
          <a:p>
            <a:pPr>
              <a:buFont typeface="Wingdings" charset="2"/>
              <a:buChar char="ü"/>
            </a:pPr>
            <a:r>
              <a:rPr lang="en-US" sz="1400" dirty="0" smtClean="0"/>
              <a:t>The Sequencer starts a test and warns post mortem</a:t>
            </a:r>
          </a:p>
          <a:p>
            <a:pPr>
              <a:buFont typeface="Wingdings" charset="2"/>
              <a:buChar char="ü"/>
            </a:pPr>
            <a:r>
              <a:rPr lang="en-US" sz="1400" dirty="0" smtClean="0"/>
              <a:t>PM File collection starts searching for data belonging to the specific test</a:t>
            </a:r>
          </a:p>
        </p:txBody>
      </p:sp>
      <p:sp>
        <p:nvSpPr>
          <p:cNvPr id="55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algn="ctr"/>
            <a:r>
              <a:rPr lang="en-US" sz="4400" dirty="0" smtClean="0"/>
              <a:t>PM System overview</a:t>
            </a:r>
            <a:endParaRPr lang="en-US" dirty="0"/>
          </a:p>
        </p:txBody>
      </p:sp>
      <p:grpSp>
        <p:nvGrpSpPr>
          <p:cNvPr id="2" name="Group 56"/>
          <p:cNvGrpSpPr/>
          <p:nvPr/>
        </p:nvGrpSpPr>
        <p:grpSpPr>
          <a:xfrm>
            <a:off x="3505200" y="1265872"/>
            <a:ext cx="5410200" cy="4220528"/>
            <a:chOff x="76200" y="1638300"/>
            <a:chExt cx="8382000" cy="4572000"/>
          </a:xfrm>
        </p:grpSpPr>
        <p:sp>
          <p:nvSpPr>
            <p:cNvPr id="58" name="Rectangle 86"/>
            <p:cNvSpPr>
              <a:spLocks noChangeArrowheads="1"/>
            </p:cNvSpPr>
            <p:nvPr/>
          </p:nvSpPr>
          <p:spPr bwMode="auto">
            <a:xfrm>
              <a:off x="2362200" y="3276600"/>
              <a:ext cx="6096000" cy="2933700"/>
            </a:xfrm>
            <a:prstGeom prst="rect">
              <a:avLst/>
            </a:prstGeom>
            <a:solidFill>
              <a:srgbClr val="EEFFFB">
                <a:alpha val="14117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>
                <a:solidFill>
                  <a:srgbClr val="000000"/>
                </a:solidFill>
              </a:endParaRPr>
            </a:p>
          </p:txBody>
        </p:sp>
        <p:sp>
          <p:nvSpPr>
            <p:cNvPr id="59" name="Rectangle 87"/>
            <p:cNvSpPr>
              <a:spLocks noChangeArrowheads="1"/>
            </p:cNvSpPr>
            <p:nvPr/>
          </p:nvSpPr>
          <p:spPr bwMode="auto">
            <a:xfrm>
              <a:off x="1371600" y="1638300"/>
              <a:ext cx="7086600" cy="1371600"/>
            </a:xfrm>
            <a:prstGeom prst="rect">
              <a:avLst/>
            </a:prstGeom>
            <a:solidFill>
              <a:srgbClr val="EEFFFB">
                <a:alpha val="30196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>
                <a:solidFill>
                  <a:srgbClr val="000000"/>
                </a:solidFill>
              </a:endParaRPr>
            </a:p>
          </p:txBody>
        </p:sp>
        <p:sp>
          <p:nvSpPr>
            <p:cNvPr id="62" name="Rectangle 15"/>
            <p:cNvSpPr>
              <a:spLocks noChangeArrowheads="1"/>
            </p:cNvSpPr>
            <p:nvPr/>
          </p:nvSpPr>
          <p:spPr bwMode="auto">
            <a:xfrm>
              <a:off x="2667000" y="3411538"/>
              <a:ext cx="523875" cy="381000"/>
            </a:xfrm>
            <a:prstGeom prst="rect">
              <a:avLst/>
            </a:prstGeom>
            <a:solidFill>
              <a:srgbClr val="66CCFF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PM.RH</a:t>
              </a:r>
            </a:p>
          </p:txBody>
        </p:sp>
        <p:sp>
          <p:nvSpPr>
            <p:cNvPr id="63" name="Text Box 22"/>
            <p:cNvSpPr txBox="1">
              <a:spLocks noChangeArrowheads="1"/>
            </p:cNvSpPr>
            <p:nvPr/>
          </p:nvSpPr>
          <p:spPr bwMode="auto">
            <a:xfrm>
              <a:off x="2362200" y="3810001"/>
              <a:ext cx="1382712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Request handler</a:t>
              </a:r>
            </a:p>
          </p:txBody>
        </p:sp>
        <p:sp>
          <p:nvSpPr>
            <p:cNvPr id="64" name="Text Box 26"/>
            <p:cNvSpPr txBox="1">
              <a:spLocks noChangeArrowheads="1"/>
            </p:cNvSpPr>
            <p:nvPr/>
          </p:nvSpPr>
          <p:spPr bwMode="auto">
            <a:xfrm>
              <a:off x="76200" y="3086101"/>
              <a:ext cx="1600199" cy="23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HWC sequencer</a:t>
              </a:r>
            </a:p>
          </p:txBody>
        </p:sp>
        <p:sp>
          <p:nvSpPr>
            <p:cNvPr id="65" name="Rectangle 27"/>
            <p:cNvSpPr>
              <a:spLocks noChangeArrowheads="1"/>
            </p:cNvSpPr>
            <p:nvPr/>
          </p:nvSpPr>
          <p:spPr bwMode="auto">
            <a:xfrm>
              <a:off x="533400" y="3411538"/>
              <a:ext cx="457200" cy="381000"/>
            </a:xfrm>
            <a:prstGeom prst="rect">
              <a:avLst/>
            </a:prstGeom>
            <a:solidFill>
              <a:srgbClr val="CFFFD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Seq</a:t>
              </a:r>
            </a:p>
          </p:txBody>
        </p:sp>
        <p:cxnSp>
          <p:nvCxnSpPr>
            <p:cNvPr id="66" name="AutoShape 37"/>
            <p:cNvCxnSpPr>
              <a:cxnSpLocks noChangeShapeType="1"/>
              <a:stCxn id="65" idx="3"/>
              <a:endCxn id="62" idx="1"/>
            </p:cNvCxnSpPr>
            <p:nvPr/>
          </p:nvCxnSpPr>
          <p:spPr bwMode="auto">
            <a:xfrm>
              <a:off x="990600" y="3602038"/>
              <a:ext cx="16764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sp>
          <p:nvSpPr>
            <p:cNvPr id="67" name="Rectangle 41"/>
            <p:cNvSpPr>
              <a:spLocks noChangeArrowheads="1"/>
            </p:cNvSpPr>
            <p:nvPr/>
          </p:nvSpPr>
          <p:spPr bwMode="auto">
            <a:xfrm>
              <a:off x="4953000" y="4343400"/>
              <a:ext cx="904875" cy="381000"/>
            </a:xfrm>
            <a:prstGeom prst="rect">
              <a:avLst/>
            </a:prstGeom>
            <a:solidFill>
              <a:srgbClr val="FFCC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PCS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68" name="Rectangle 45"/>
            <p:cNvSpPr>
              <a:spLocks noChangeArrowheads="1"/>
            </p:cNvSpPr>
            <p:nvPr/>
          </p:nvSpPr>
          <p:spPr bwMode="auto">
            <a:xfrm>
              <a:off x="4953000" y="5105400"/>
              <a:ext cx="904875" cy="381000"/>
            </a:xfrm>
            <a:prstGeom prst="rect">
              <a:avLst/>
            </a:prstGeom>
            <a:solidFill>
              <a:srgbClr val="FF66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QPS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69" name="Text Box 47"/>
            <p:cNvSpPr txBox="1">
              <a:spLocks noChangeArrowheads="1"/>
            </p:cNvSpPr>
            <p:nvPr/>
          </p:nvSpPr>
          <p:spPr bwMode="auto">
            <a:xfrm>
              <a:off x="4724400" y="3467100"/>
              <a:ext cx="2057400" cy="23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 Event Analyser</a:t>
              </a:r>
            </a:p>
          </p:txBody>
        </p:sp>
        <p:sp>
          <p:nvSpPr>
            <p:cNvPr id="70" name="Rectangle 48"/>
            <p:cNvSpPr>
              <a:spLocks noChangeArrowheads="1"/>
            </p:cNvSpPr>
            <p:nvPr/>
          </p:nvSpPr>
          <p:spPr bwMode="auto">
            <a:xfrm>
              <a:off x="4953000" y="3962400"/>
              <a:ext cx="904875" cy="381000"/>
            </a:xfrm>
            <a:prstGeom prst="rect">
              <a:avLst/>
            </a:prstGeom>
            <a:solidFill>
              <a:srgbClr val="FDFFC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PIC</a:t>
              </a:r>
            </a:p>
          </p:txBody>
        </p:sp>
        <p:sp>
          <p:nvSpPr>
            <p:cNvPr id="71" name="Text Box 51"/>
            <p:cNvSpPr txBox="1">
              <a:spLocks noChangeArrowheads="1"/>
            </p:cNvSpPr>
            <p:nvPr/>
          </p:nvSpPr>
          <p:spPr bwMode="auto">
            <a:xfrm>
              <a:off x="6096000" y="4754562"/>
              <a:ext cx="1447801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Crowbar analysis</a:t>
              </a:r>
            </a:p>
          </p:txBody>
        </p:sp>
        <p:sp>
          <p:nvSpPr>
            <p:cNvPr id="72" name="Text Box 52"/>
            <p:cNvSpPr txBox="1">
              <a:spLocks noChangeArrowheads="1"/>
            </p:cNvSpPr>
            <p:nvPr/>
          </p:nvSpPr>
          <p:spPr bwMode="auto">
            <a:xfrm>
              <a:off x="6096000" y="5516562"/>
              <a:ext cx="2286000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Powering to nominal analysis</a:t>
              </a:r>
            </a:p>
          </p:txBody>
        </p:sp>
        <p:sp>
          <p:nvSpPr>
            <p:cNvPr id="73" name="Text Box 53"/>
            <p:cNvSpPr txBox="1">
              <a:spLocks noChangeArrowheads="1"/>
            </p:cNvSpPr>
            <p:nvPr/>
          </p:nvSpPr>
          <p:spPr bwMode="auto">
            <a:xfrm>
              <a:off x="6096000" y="4000500"/>
              <a:ext cx="2209799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Powering interlock analysis</a:t>
              </a:r>
            </a:p>
          </p:txBody>
        </p:sp>
        <p:sp>
          <p:nvSpPr>
            <p:cNvPr id="74" name="Rectangle 56"/>
            <p:cNvSpPr>
              <a:spLocks noChangeArrowheads="1"/>
            </p:cNvSpPr>
            <p:nvPr/>
          </p:nvSpPr>
          <p:spPr bwMode="auto">
            <a:xfrm>
              <a:off x="3886200" y="2286000"/>
              <a:ext cx="762000" cy="647700"/>
            </a:xfrm>
            <a:prstGeom prst="rect">
              <a:avLst/>
            </a:prstGeom>
            <a:solidFill>
              <a:srgbClr val="CCF1FF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PM.EB</a:t>
              </a:r>
            </a:p>
          </p:txBody>
        </p:sp>
        <p:sp>
          <p:nvSpPr>
            <p:cNvPr id="75" name="AutoShape 57"/>
            <p:cNvSpPr>
              <a:spLocks noChangeArrowheads="1"/>
            </p:cNvSpPr>
            <p:nvPr/>
          </p:nvSpPr>
          <p:spPr bwMode="auto">
            <a:xfrm>
              <a:off x="3957638" y="1790700"/>
              <a:ext cx="614362" cy="381000"/>
            </a:xfrm>
            <a:prstGeom prst="can">
              <a:avLst>
                <a:gd name="adj" fmla="val 25000"/>
              </a:avLst>
            </a:prstGeom>
            <a:solidFill>
              <a:srgbClr val="A6C5FF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>
                <a:solidFill>
                  <a:srgbClr val="000000"/>
                </a:solidFill>
              </a:endParaRPr>
            </a:p>
          </p:txBody>
        </p:sp>
        <p:sp>
          <p:nvSpPr>
            <p:cNvPr id="76" name="Text Box 59"/>
            <p:cNvSpPr txBox="1">
              <a:spLocks noChangeArrowheads="1"/>
            </p:cNvSpPr>
            <p:nvPr/>
          </p:nvSpPr>
          <p:spPr bwMode="auto">
            <a:xfrm>
              <a:off x="4572001" y="1866900"/>
              <a:ext cx="2057400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 Data storage (SDDS)</a:t>
              </a:r>
            </a:p>
          </p:txBody>
        </p:sp>
        <p:sp>
          <p:nvSpPr>
            <p:cNvPr id="77" name="Text Box 61"/>
            <p:cNvSpPr txBox="1">
              <a:spLocks noChangeArrowheads="1"/>
            </p:cNvSpPr>
            <p:nvPr/>
          </p:nvSpPr>
          <p:spPr bwMode="auto">
            <a:xfrm>
              <a:off x="4724400" y="2468562"/>
              <a:ext cx="2057400" cy="23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</a:t>
              </a:r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 Event builder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78" name="Rectangle 64"/>
            <p:cNvSpPr>
              <a:spLocks noChangeArrowheads="1"/>
            </p:cNvSpPr>
            <p:nvPr/>
          </p:nvSpPr>
          <p:spPr bwMode="auto">
            <a:xfrm>
              <a:off x="4953000" y="4724400"/>
              <a:ext cx="904875" cy="381000"/>
            </a:xfrm>
            <a:prstGeom prst="rect">
              <a:avLst/>
            </a:prstGeom>
            <a:solidFill>
              <a:srgbClr val="FEA29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Discharge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79" name="Text Box 65"/>
            <p:cNvSpPr txBox="1">
              <a:spLocks noChangeArrowheads="1"/>
            </p:cNvSpPr>
            <p:nvPr/>
          </p:nvSpPr>
          <p:spPr bwMode="auto">
            <a:xfrm>
              <a:off x="6096000" y="5135562"/>
              <a:ext cx="2286000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Quench Protection analysis</a:t>
              </a:r>
            </a:p>
          </p:txBody>
        </p:sp>
        <p:sp>
          <p:nvSpPr>
            <p:cNvPr id="80" name="Rectangle 40"/>
            <p:cNvSpPr>
              <a:spLocks noChangeArrowheads="1"/>
            </p:cNvSpPr>
            <p:nvPr/>
          </p:nvSpPr>
          <p:spPr bwMode="auto">
            <a:xfrm>
              <a:off x="3810000" y="3411538"/>
              <a:ext cx="904875" cy="381000"/>
            </a:xfrm>
            <a:prstGeom prst="rect">
              <a:avLst/>
            </a:prstGeom>
            <a:solidFill>
              <a:srgbClr val="4EFF47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PM.EA</a:t>
              </a:r>
            </a:p>
          </p:txBody>
        </p:sp>
        <p:sp>
          <p:nvSpPr>
            <p:cNvPr id="81" name="Rectangle 67"/>
            <p:cNvSpPr>
              <a:spLocks noChangeArrowheads="1"/>
            </p:cNvSpPr>
            <p:nvPr/>
          </p:nvSpPr>
          <p:spPr bwMode="auto">
            <a:xfrm>
              <a:off x="2752725" y="1790700"/>
              <a:ext cx="981075" cy="381000"/>
            </a:xfrm>
            <a:prstGeom prst="rect">
              <a:avLst/>
            </a:prstGeom>
            <a:solidFill>
              <a:srgbClr val="71EA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 converter</a:t>
              </a:r>
            </a:p>
          </p:txBody>
        </p:sp>
        <p:sp>
          <p:nvSpPr>
            <p:cNvPr id="82" name="Rectangle 68"/>
            <p:cNvSpPr>
              <a:spLocks noChangeArrowheads="1"/>
            </p:cNvSpPr>
            <p:nvPr/>
          </p:nvSpPr>
          <p:spPr bwMode="auto">
            <a:xfrm>
              <a:off x="1609725" y="1790700"/>
              <a:ext cx="904875" cy="381000"/>
            </a:xfrm>
            <a:prstGeom prst="rect">
              <a:avLst/>
            </a:prstGeom>
            <a:solidFill>
              <a:srgbClr val="62AB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 collector</a:t>
              </a:r>
            </a:p>
          </p:txBody>
        </p:sp>
        <p:cxnSp>
          <p:nvCxnSpPr>
            <p:cNvPr id="83" name="AutoShape 70"/>
            <p:cNvCxnSpPr>
              <a:cxnSpLocks noChangeShapeType="1"/>
              <a:stCxn id="80" idx="2"/>
              <a:endCxn id="68" idx="1"/>
            </p:cNvCxnSpPr>
            <p:nvPr/>
          </p:nvCxnSpPr>
          <p:spPr bwMode="auto">
            <a:xfrm rot="16200000" flipH="1">
              <a:off x="3856038" y="4198938"/>
              <a:ext cx="1503362" cy="69056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84" name="AutoShape 71"/>
            <p:cNvCxnSpPr>
              <a:cxnSpLocks noChangeShapeType="1"/>
              <a:stCxn id="80" idx="2"/>
              <a:endCxn id="78" idx="1"/>
            </p:cNvCxnSpPr>
            <p:nvPr/>
          </p:nvCxnSpPr>
          <p:spPr bwMode="auto">
            <a:xfrm rot="16200000" flipH="1">
              <a:off x="4046538" y="4008438"/>
              <a:ext cx="1122362" cy="69056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85" name="AutoShape 72"/>
            <p:cNvCxnSpPr>
              <a:cxnSpLocks noChangeShapeType="1"/>
              <a:stCxn id="80" idx="2"/>
              <a:endCxn id="67" idx="1"/>
            </p:cNvCxnSpPr>
            <p:nvPr/>
          </p:nvCxnSpPr>
          <p:spPr bwMode="auto">
            <a:xfrm rot="16200000" flipH="1">
              <a:off x="4237038" y="3817938"/>
              <a:ext cx="741362" cy="69056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86" name="AutoShape 73"/>
            <p:cNvCxnSpPr>
              <a:cxnSpLocks noChangeShapeType="1"/>
              <a:stCxn id="80" idx="2"/>
              <a:endCxn id="70" idx="1"/>
            </p:cNvCxnSpPr>
            <p:nvPr/>
          </p:nvCxnSpPr>
          <p:spPr bwMode="auto">
            <a:xfrm rot="16200000" flipH="1">
              <a:off x="4427538" y="3627438"/>
              <a:ext cx="360362" cy="69056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 type="triangle" w="med" len="med"/>
              <a:tailEnd type="triangle" w="med" len="med"/>
            </a:ln>
          </p:spPr>
        </p:cxnSp>
        <p:cxnSp>
          <p:nvCxnSpPr>
            <p:cNvPr id="87" name="AutoShape 74"/>
            <p:cNvCxnSpPr>
              <a:cxnSpLocks noChangeShapeType="1"/>
              <a:stCxn id="62" idx="3"/>
              <a:endCxn id="80" idx="1"/>
            </p:cNvCxnSpPr>
            <p:nvPr/>
          </p:nvCxnSpPr>
          <p:spPr bwMode="auto">
            <a:xfrm>
              <a:off x="3190875" y="3602038"/>
              <a:ext cx="61912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88" name="AutoShape 75"/>
            <p:cNvCxnSpPr>
              <a:cxnSpLocks noChangeShapeType="1"/>
              <a:stCxn id="75" idx="3"/>
              <a:endCxn id="74" idx="0"/>
            </p:cNvCxnSpPr>
            <p:nvPr/>
          </p:nvCxnSpPr>
          <p:spPr bwMode="auto">
            <a:xfrm rot="16200000" flipH="1">
              <a:off x="4208859" y="2227659"/>
              <a:ext cx="114300" cy="2381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89" name="AutoShape 77"/>
            <p:cNvCxnSpPr>
              <a:cxnSpLocks noChangeShapeType="1"/>
              <a:stCxn id="81" idx="3"/>
              <a:endCxn id="75" idx="2"/>
            </p:cNvCxnSpPr>
            <p:nvPr/>
          </p:nvCxnSpPr>
          <p:spPr bwMode="auto">
            <a:xfrm>
              <a:off x="3733800" y="1981200"/>
              <a:ext cx="223838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90" name="AutoShape 78"/>
            <p:cNvCxnSpPr>
              <a:cxnSpLocks noChangeShapeType="1"/>
              <a:stCxn id="82" idx="3"/>
              <a:endCxn id="81" idx="1"/>
            </p:cNvCxnSpPr>
            <p:nvPr/>
          </p:nvCxnSpPr>
          <p:spPr bwMode="auto">
            <a:xfrm>
              <a:off x="2514600" y="1981200"/>
              <a:ext cx="23812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91" name="Rectangle 79"/>
            <p:cNvSpPr>
              <a:spLocks noChangeArrowheads="1"/>
            </p:cNvSpPr>
            <p:nvPr/>
          </p:nvSpPr>
          <p:spPr bwMode="auto">
            <a:xfrm>
              <a:off x="304800" y="1790700"/>
              <a:ext cx="981075" cy="381000"/>
            </a:xfrm>
            <a:prstGeom prst="rect">
              <a:avLst/>
            </a:prstGeom>
            <a:solidFill>
              <a:srgbClr val="FF66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LHC</a:t>
              </a:r>
            </a:p>
            <a:p>
              <a:pPr algn="ctr"/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equipment</a:t>
              </a:r>
            </a:p>
          </p:txBody>
        </p:sp>
        <p:cxnSp>
          <p:nvCxnSpPr>
            <p:cNvPr id="92" name="AutoShape 80"/>
            <p:cNvCxnSpPr>
              <a:cxnSpLocks noChangeShapeType="1"/>
              <a:stCxn id="91" idx="3"/>
              <a:endCxn id="82" idx="1"/>
            </p:cNvCxnSpPr>
            <p:nvPr/>
          </p:nvCxnSpPr>
          <p:spPr bwMode="auto">
            <a:xfrm>
              <a:off x="1285875" y="1981200"/>
              <a:ext cx="32385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93" name="Line 81"/>
            <p:cNvSpPr>
              <a:spLocks noChangeShapeType="1"/>
            </p:cNvSpPr>
            <p:nvPr/>
          </p:nvSpPr>
          <p:spPr bwMode="auto">
            <a:xfrm flipV="1">
              <a:off x="762000" y="2247900"/>
              <a:ext cx="0" cy="838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4" name="Text Box 82"/>
            <p:cNvSpPr txBox="1">
              <a:spLocks noChangeArrowheads="1"/>
            </p:cNvSpPr>
            <p:nvPr/>
          </p:nvSpPr>
          <p:spPr bwMode="auto">
            <a:xfrm>
              <a:off x="228598" y="2468562"/>
              <a:ext cx="838198" cy="23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Trigger</a:t>
              </a:r>
            </a:p>
          </p:txBody>
        </p:sp>
        <p:sp>
          <p:nvSpPr>
            <p:cNvPr id="95" name="AutoShape 83"/>
            <p:cNvSpPr>
              <a:spLocks noChangeArrowheads="1"/>
            </p:cNvSpPr>
            <p:nvPr/>
          </p:nvSpPr>
          <p:spPr bwMode="auto">
            <a:xfrm>
              <a:off x="457200" y="4838700"/>
              <a:ext cx="614363" cy="381000"/>
            </a:xfrm>
            <a:prstGeom prst="can">
              <a:avLst>
                <a:gd name="adj" fmla="val 25000"/>
              </a:avLst>
            </a:prstGeom>
            <a:solidFill>
              <a:srgbClr val="A6C5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>
                <a:solidFill>
                  <a:srgbClr val="000000"/>
                </a:solidFill>
              </a:endParaRPr>
            </a:p>
          </p:txBody>
        </p:sp>
        <p:sp>
          <p:nvSpPr>
            <p:cNvPr id="96" name="Text Box 84"/>
            <p:cNvSpPr txBox="1">
              <a:spLocks noChangeArrowheads="1"/>
            </p:cNvSpPr>
            <p:nvPr/>
          </p:nvSpPr>
          <p:spPr bwMode="auto">
            <a:xfrm>
              <a:off x="1147763" y="4914900"/>
              <a:ext cx="604836" cy="23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MTF</a:t>
              </a:r>
            </a:p>
          </p:txBody>
        </p:sp>
        <p:sp>
          <p:nvSpPr>
            <p:cNvPr id="97" name="Line 85"/>
            <p:cNvSpPr>
              <a:spLocks noChangeShapeType="1"/>
            </p:cNvSpPr>
            <p:nvPr/>
          </p:nvSpPr>
          <p:spPr bwMode="auto">
            <a:xfrm>
              <a:off x="762000" y="3924300"/>
              <a:ext cx="0" cy="838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8" name="Text Box 88"/>
            <p:cNvSpPr txBox="1">
              <a:spLocks noChangeArrowheads="1"/>
            </p:cNvSpPr>
            <p:nvPr/>
          </p:nvSpPr>
          <p:spPr bwMode="auto">
            <a:xfrm>
              <a:off x="6476999" y="1653450"/>
              <a:ext cx="1981201" cy="3667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Data collection and pre-processing</a:t>
              </a:r>
            </a:p>
          </p:txBody>
        </p:sp>
        <p:sp>
          <p:nvSpPr>
            <p:cNvPr id="99" name="Text Box 89"/>
            <p:cNvSpPr txBox="1">
              <a:spLocks noChangeArrowheads="1"/>
            </p:cNvSpPr>
            <p:nvPr/>
          </p:nvSpPr>
          <p:spPr bwMode="auto">
            <a:xfrm>
              <a:off x="7141815" y="3285024"/>
              <a:ext cx="1311274" cy="3667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Data viewing and analysis</a:t>
              </a:r>
            </a:p>
          </p:txBody>
        </p:sp>
        <p:sp>
          <p:nvSpPr>
            <p:cNvPr id="100" name="Text Box 90"/>
            <p:cNvSpPr txBox="1">
              <a:spLocks noChangeArrowheads="1"/>
            </p:cNvSpPr>
            <p:nvPr/>
          </p:nvSpPr>
          <p:spPr bwMode="auto">
            <a:xfrm>
              <a:off x="762000" y="4229101"/>
              <a:ext cx="990600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Result of test</a:t>
              </a:r>
            </a:p>
          </p:txBody>
        </p:sp>
        <p:sp>
          <p:nvSpPr>
            <p:cNvPr id="101" name="AutoShape 91"/>
            <p:cNvSpPr>
              <a:spLocks noChangeArrowheads="1"/>
            </p:cNvSpPr>
            <p:nvPr/>
          </p:nvSpPr>
          <p:spPr bwMode="auto">
            <a:xfrm>
              <a:off x="1824037" y="2286000"/>
              <a:ext cx="614363" cy="381000"/>
            </a:xfrm>
            <a:prstGeom prst="can">
              <a:avLst>
                <a:gd name="adj" fmla="val 25000"/>
              </a:avLst>
            </a:prstGeom>
            <a:solidFill>
              <a:srgbClr val="A6C5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>
                <a:solidFill>
                  <a:srgbClr val="000000"/>
                </a:solidFill>
              </a:endParaRPr>
            </a:p>
          </p:txBody>
        </p:sp>
        <p:sp>
          <p:nvSpPr>
            <p:cNvPr id="102" name="Text Box 92"/>
            <p:cNvSpPr txBox="1">
              <a:spLocks noChangeArrowheads="1"/>
            </p:cNvSpPr>
            <p:nvPr/>
          </p:nvSpPr>
          <p:spPr bwMode="auto">
            <a:xfrm>
              <a:off x="1752602" y="2620963"/>
              <a:ext cx="1143001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Logging DB</a:t>
              </a:r>
            </a:p>
          </p:txBody>
        </p:sp>
        <p:cxnSp>
          <p:nvCxnSpPr>
            <p:cNvPr id="103" name="AutoShape 93"/>
            <p:cNvCxnSpPr>
              <a:cxnSpLocks noChangeShapeType="1"/>
              <a:stCxn id="91" idx="3"/>
              <a:endCxn id="101" idx="2"/>
            </p:cNvCxnSpPr>
            <p:nvPr/>
          </p:nvCxnSpPr>
          <p:spPr bwMode="auto">
            <a:xfrm>
              <a:off x="1285875" y="1981200"/>
              <a:ext cx="538162" cy="495300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04" name="AutoShape 94"/>
            <p:cNvCxnSpPr>
              <a:cxnSpLocks noChangeShapeType="1"/>
              <a:stCxn id="101" idx="4"/>
            </p:cNvCxnSpPr>
            <p:nvPr/>
          </p:nvCxnSpPr>
          <p:spPr bwMode="auto">
            <a:xfrm>
              <a:off x="2438400" y="2476500"/>
              <a:ext cx="14478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105" name="Rectangle 45"/>
            <p:cNvSpPr>
              <a:spLocks noChangeArrowheads="1"/>
            </p:cNvSpPr>
            <p:nvPr/>
          </p:nvSpPr>
          <p:spPr bwMode="auto">
            <a:xfrm>
              <a:off x="4953000" y="5486400"/>
              <a:ext cx="904875" cy="38100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PNO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cxnSp>
          <p:nvCxnSpPr>
            <p:cNvPr id="106" name="Elbow Connector 59"/>
            <p:cNvCxnSpPr>
              <a:stCxn id="80" idx="2"/>
              <a:endCxn id="105" idx="1"/>
            </p:cNvCxnSpPr>
            <p:nvPr/>
          </p:nvCxnSpPr>
          <p:spPr>
            <a:xfrm rot="16200000" flipH="1">
              <a:off x="3665538" y="4389438"/>
              <a:ext cx="1884362" cy="690562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7" name="Text Box 52"/>
            <p:cNvSpPr txBox="1">
              <a:spLocks noChangeArrowheads="1"/>
            </p:cNvSpPr>
            <p:nvPr/>
          </p:nvSpPr>
          <p:spPr bwMode="auto">
            <a:xfrm>
              <a:off x="6096000" y="4383504"/>
              <a:ext cx="2286000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Powering Circuit Splice analysis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cxnSp>
          <p:nvCxnSpPr>
            <p:cNvPr id="108" name="Shape 107"/>
            <p:cNvCxnSpPr/>
            <p:nvPr/>
          </p:nvCxnSpPr>
          <p:spPr>
            <a:xfrm rot="10800000" flipV="1">
              <a:off x="2928938" y="2627311"/>
              <a:ext cx="957262" cy="801688"/>
            </a:xfrm>
            <a:prstGeom prst="bentConnector2">
              <a:avLst/>
            </a:prstGeom>
            <a:ln w="38100">
              <a:solidFill>
                <a:srgbClr val="FF0000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Slide Number Placeholder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BA690-EBB2-7B42-901D-EC3F8B551EB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0" name="Footer Placeholder 5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ICE-Workshop Post Mortem for the LHC</a:t>
            </a:r>
            <a:endParaRPr lang="en-US"/>
          </a:p>
        </p:txBody>
      </p:sp>
      <p:sp>
        <p:nvSpPr>
          <p:cNvPr id="61" name="Date Placeholder 6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4/23/09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Content Placeholder 1"/>
          <p:cNvSpPr>
            <a:spLocks noGrp="1"/>
          </p:cNvSpPr>
          <p:nvPr>
            <p:ph idx="1"/>
          </p:nvPr>
        </p:nvSpPr>
        <p:spPr>
          <a:xfrm>
            <a:off x="228600" y="1143000"/>
            <a:ext cx="3124200" cy="5410200"/>
          </a:xfrm>
        </p:spPr>
        <p:txBody>
          <a:bodyPr>
            <a:noAutofit/>
          </a:bodyPr>
          <a:lstStyle/>
          <a:p>
            <a:pPr>
              <a:buFont typeface="Wingdings" charset="2"/>
              <a:buChar char="ü"/>
            </a:pPr>
            <a:r>
              <a:rPr lang="en-US" sz="1400" dirty="0" smtClean="0"/>
              <a:t>The Sequencer starts a test and warns post mortem</a:t>
            </a:r>
          </a:p>
          <a:p>
            <a:pPr>
              <a:buFont typeface="Wingdings" charset="2"/>
              <a:buChar char="ü"/>
            </a:pPr>
            <a:r>
              <a:rPr lang="en-US" sz="1400" dirty="0" smtClean="0"/>
              <a:t>PM File collection starts searching for data belonging to the specific test</a:t>
            </a:r>
          </a:p>
          <a:p>
            <a:pPr>
              <a:buFont typeface="Wingdings" charset="2"/>
              <a:buChar char="ü"/>
            </a:pPr>
            <a:r>
              <a:rPr lang="en-US" sz="1400" dirty="0" smtClean="0"/>
              <a:t>All data are found, and the test is moved to the Post Mortem Event Analyzer</a:t>
            </a:r>
          </a:p>
        </p:txBody>
      </p:sp>
      <p:sp>
        <p:nvSpPr>
          <p:cNvPr id="55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algn="ctr"/>
            <a:r>
              <a:rPr lang="en-US" sz="4400" dirty="0" smtClean="0"/>
              <a:t>PM System overview</a:t>
            </a:r>
            <a:endParaRPr lang="en-US" dirty="0"/>
          </a:p>
        </p:txBody>
      </p:sp>
      <p:grpSp>
        <p:nvGrpSpPr>
          <p:cNvPr id="2" name="Group 56"/>
          <p:cNvGrpSpPr/>
          <p:nvPr/>
        </p:nvGrpSpPr>
        <p:grpSpPr>
          <a:xfrm>
            <a:off x="3505200" y="1265872"/>
            <a:ext cx="5410200" cy="4220528"/>
            <a:chOff x="76200" y="1638300"/>
            <a:chExt cx="8382000" cy="4572000"/>
          </a:xfrm>
        </p:grpSpPr>
        <p:sp>
          <p:nvSpPr>
            <p:cNvPr id="58" name="Rectangle 86"/>
            <p:cNvSpPr>
              <a:spLocks noChangeArrowheads="1"/>
            </p:cNvSpPr>
            <p:nvPr/>
          </p:nvSpPr>
          <p:spPr bwMode="auto">
            <a:xfrm>
              <a:off x="2362200" y="3276600"/>
              <a:ext cx="6096000" cy="2933700"/>
            </a:xfrm>
            <a:prstGeom prst="rect">
              <a:avLst/>
            </a:prstGeom>
            <a:solidFill>
              <a:srgbClr val="EEFFFB">
                <a:alpha val="14117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>
                <a:solidFill>
                  <a:srgbClr val="000000"/>
                </a:solidFill>
              </a:endParaRPr>
            </a:p>
          </p:txBody>
        </p:sp>
        <p:sp>
          <p:nvSpPr>
            <p:cNvPr id="59" name="Rectangle 87"/>
            <p:cNvSpPr>
              <a:spLocks noChangeArrowheads="1"/>
            </p:cNvSpPr>
            <p:nvPr/>
          </p:nvSpPr>
          <p:spPr bwMode="auto">
            <a:xfrm>
              <a:off x="1371600" y="1638300"/>
              <a:ext cx="7086600" cy="1371600"/>
            </a:xfrm>
            <a:prstGeom prst="rect">
              <a:avLst/>
            </a:prstGeom>
            <a:solidFill>
              <a:srgbClr val="EEFFFB">
                <a:alpha val="30196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>
                <a:solidFill>
                  <a:srgbClr val="000000"/>
                </a:solidFill>
              </a:endParaRPr>
            </a:p>
          </p:txBody>
        </p:sp>
        <p:sp>
          <p:nvSpPr>
            <p:cNvPr id="62" name="Rectangle 15"/>
            <p:cNvSpPr>
              <a:spLocks noChangeArrowheads="1"/>
            </p:cNvSpPr>
            <p:nvPr/>
          </p:nvSpPr>
          <p:spPr bwMode="auto">
            <a:xfrm>
              <a:off x="2667000" y="3411538"/>
              <a:ext cx="523875" cy="381000"/>
            </a:xfrm>
            <a:prstGeom prst="rect">
              <a:avLst/>
            </a:prstGeom>
            <a:solidFill>
              <a:srgbClr val="66CCFF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PM.RH</a:t>
              </a:r>
            </a:p>
          </p:txBody>
        </p:sp>
        <p:sp>
          <p:nvSpPr>
            <p:cNvPr id="63" name="Text Box 22"/>
            <p:cNvSpPr txBox="1">
              <a:spLocks noChangeArrowheads="1"/>
            </p:cNvSpPr>
            <p:nvPr/>
          </p:nvSpPr>
          <p:spPr bwMode="auto">
            <a:xfrm>
              <a:off x="2362200" y="3810001"/>
              <a:ext cx="1382712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Request handler</a:t>
              </a:r>
            </a:p>
          </p:txBody>
        </p:sp>
        <p:sp>
          <p:nvSpPr>
            <p:cNvPr id="64" name="Text Box 26"/>
            <p:cNvSpPr txBox="1">
              <a:spLocks noChangeArrowheads="1"/>
            </p:cNvSpPr>
            <p:nvPr/>
          </p:nvSpPr>
          <p:spPr bwMode="auto">
            <a:xfrm>
              <a:off x="76200" y="3086101"/>
              <a:ext cx="1600199" cy="23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HWC sequencer</a:t>
              </a:r>
            </a:p>
          </p:txBody>
        </p:sp>
        <p:sp>
          <p:nvSpPr>
            <p:cNvPr id="65" name="Rectangle 27"/>
            <p:cNvSpPr>
              <a:spLocks noChangeArrowheads="1"/>
            </p:cNvSpPr>
            <p:nvPr/>
          </p:nvSpPr>
          <p:spPr bwMode="auto">
            <a:xfrm>
              <a:off x="533400" y="3411538"/>
              <a:ext cx="457200" cy="381000"/>
            </a:xfrm>
            <a:prstGeom prst="rect">
              <a:avLst/>
            </a:prstGeom>
            <a:solidFill>
              <a:srgbClr val="CFFFD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Seq</a:t>
              </a:r>
            </a:p>
          </p:txBody>
        </p:sp>
        <p:cxnSp>
          <p:nvCxnSpPr>
            <p:cNvPr id="66" name="AutoShape 37"/>
            <p:cNvCxnSpPr>
              <a:cxnSpLocks noChangeShapeType="1"/>
              <a:stCxn id="65" idx="3"/>
              <a:endCxn id="62" idx="1"/>
            </p:cNvCxnSpPr>
            <p:nvPr/>
          </p:nvCxnSpPr>
          <p:spPr bwMode="auto">
            <a:xfrm>
              <a:off x="990600" y="3602038"/>
              <a:ext cx="16764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sp>
          <p:nvSpPr>
            <p:cNvPr id="67" name="Rectangle 41"/>
            <p:cNvSpPr>
              <a:spLocks noChangeArrowheads="1"/>
            </p:cNvSpPr>
            <p:nvPr/>
          </p:nvSpPr>
          <p:spPr bwMode="auto">
            <a:xfrm>
              <a:off x="4953000" y="4343400"/>
              <a:ext cx="904875" cy="381000"/>
            </a:xfrm>
            <a:prstGeom prst="rect">
              <a:avLst/>
            </a:prstGeom>
            <a:solidFill>
              <a:srgbClr val="FFCC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PCS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68" name="Rectangle 45"/>
            <p:cNvSpPr>
              <a:spLocks noChangeArrowheads="1"/>
            </p:cNvSpPr>
            <p:nvPr/>
          </p:nvSpPr>
          <p:spPr bwMode="auto">
            <a:xfrm>
              <a:off x="4953000" y="5105400"/>
              <a:ext cx="904875" cy="381000"/>
            </a:xfrm>
            <a:prstGeom prst="rect">
              <a:avLst/>
            </a:prstGeom>
            <a:solidFill>
              <a:srgbClr val="FF66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QPS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69" name="Text Box 47"/>
            <p:cNvSpPr txBox="1">
              <a:spLocks noChangeArrowheads="1"/>
            </p:cNvSpPr>
            <p:nvPr/>
          </p:nvSpPr>
          <p:spPr bwMode="auto">
            <a:xfrm>
              <a:off x="4724400" y="3467100"/>
              <a:ext cx="2057400" cy="23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 Event Analyser</a:t>
              </a:r>
            </a:p>
          </p:txBody>
        </p:sp>
        <p:sp>
          <p:nvSpPr>
            <p:cNvPr id="70" name="Rectangle 48"/>
            <p:cNvSpPr>
              <a:spLocks noChangeArrowheads="1"/>
            </p:cNvSpPr>
            <p:nvPr/>
          </p:nvSpPr>
          <p:spPr bwMode="auto">
            <a:xfrm>
              <a:off x="4953000" y="3962400"/>
              <a:ext cx="904875" cy="381000"/>
            </a:xfrm>
            <a:prstGeom prst="rect">
              <a:avLst/>
            </a:prstGeom>
            <a:solidFill>
              <a:srgbClr val="FDFFC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PIC</a:t>
              </a:r>
            </a:p>
          </p:txBody>
        </p:sp>
        <p:sp>
          <p:nvSpPr>
            <p:cNvPr id="71" name="Text Box 51"/>
            <p:cNvSpPr txBox="1">
              <a:spLocks noChangeArrowheads="1"/>
            </p:cNvSpPr>
            <p:nvPr/>
          </p:nvSpPr>
          <p:spPr bwMode="auto">
            <a:xfrm>
              <a:off x="6096000" y="4754562"/>
              <a:ext cx="1447801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Crowbar analysis</a:t>
              </a:r>
            </a:p>
          </p:txBody>
        </p:sp>
        <p:sp>
          <p:nvSpPr>
            <p:cNvPr id="72" name="Text Box 52"/>
            <p:cNvSpPr txBox="1">
              <a:spLocks noChangeArrowheads="1"/>
            </p:cNvSpPr>
            <p:nvPr/>
          </p:nvSpPr>
          <p:spPr bwMode="auto">
            <a:xfrm>
              <a:off x="6096000" y="5516562"/>
              <a:ext cx="2286000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Powering to nominal analysis</a:t>
              </a:r>
            </a:p>
          </p:txBody>
        </p:sp>
        <p:sp>
          <p:nvSpPr>
            <p:cNvPr id="73" name="Text Box 53"/>
            <p:cNvSpPr txBox="1">
              <a:spLocks noChangeArrowheads="1"/>
            </p:cNvSpPr>
            <p:nvPr/>
          </p:nvSpPr>
          <p:spPr bwMode="auto">
            <a:xfrm>
              <a:off x="6096000" y="4000500"/>
              <a:ext cx="2209799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Powering interlock analysis</a:t>
              </a:r>
            </a:p>
          </p:txBody>
        </p:sp>
        <p:sp>
          <p:nvSpPr>
            <p:cNvPr id="74" name="Rectangle 56"/>
            <p:cNvSpPr>
              <a:spLocks noChangeArrowheads="1"/>
            </p:cNvSpPr>
            <p:nvPr/>
          </p:nvSpPr>
          <p:spPr bwMode="auto">
            <a:xfrm>
              <a:off x="3886200" y="2286000"/>
              <a:ext cx="762000" cy="647700"/>
            </a:xfrm>
            <a:prstGeom prst="rect">
              <a:avLst/>
            </a:prstGeom>
            <a:solidFill>
              <a:srgbClr val="CCF1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PM.EB</a:t>
              </a:r>
            </a:p>
          </p:txBody>
        </p:sp>
        <p:sp>
          <p:nvSpPr>
            <p:cNvPr id="75" name="AutoShape 57"/>
            <p:cNvSpPr>
              <a:spLocks noChangeArrowheads="1"/>
            </p:cNvSpPr>
            <p:nvPr/>
          </p:nvSpPr>
          <p:spPr bwMode="auto">
            <a:xfrm>
              <a:off x="3957638" y="1790700"/>
              <a:ext cx="614362" cy="381000"/>
            </a:xfrm>
            <a:prstGeom prst="can">
              <a:avLst>
                <a:gd name="adj" fmla="val 25000"/>
              </a:avLst>
            </a:prstGeom>
            <a:solidFill>
              <a:srgbClr val="A6C5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>
                <a:solidFill>
                  <a:srgbClr val="000000"/>
                </a:solidFill>
              </a:endParaRPr>
            </a:p>
          </p:txBody>
        </p:sp>
        <p:sp>
          <p:nvSpPr>
            <p:cNvPr id="76" name="Text Box 59"/>
            <p:cNvSpPr txBox="1">
              <a:spLocks noChangeArrowheads="1"/>
            </p:cNvSpPr>
            <p:nvPr/>
          </p:nvSpPr>
          <p:spPr bwMode="auto">
            <a:xfrm>
              <a:off x="4572001" y="1866900"/>
              <a:ext cx="2057400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 Data storage (SDDS)</a:t>
              </a:r>
            </a:p>
          </p:txBody>
        </p:sp>
        <p:sp>
          <p:nvSpPr>
            <p:cNvPr id="77" name="Text Box 61"/>
            <p:cNvSpPr txBox="1">
              <a:spLocks noChangeArrowheads="1"/>
            </p:cNvSpPr>
            <p:nvPr/>
          </p:nvSpPr>
          <p:spPr bwMode="auto">
            <a:xfrm>
              <a:off x="4724400" y="2468562"/>
              <a:ext cx="2057400" cy="23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</a:t>
              </a:r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 Event builder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78" name="Rectangle 64"/>
            <p:cNvSpPr>
              <a:spLocks noChangeArrowheads="1"/>
            </p:cNvSpPr>
            <p:nvPr/>
          </p:nvSpPr>
          <p:spPr bwMode="auto">
            <a:xfrm>
              <a:off x="4953000" y="4724400"/>
              <a:ext cx="904875" cy="381000"/>
            </a:xfrm>
            <a:prstGeom prst="rect">
              <a:avLst/>
            </a:prstGeom>
            <a:solidFill>
              <a:srgbClr val="FEA29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Discharge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79" name="Text Box 65"/>
            <p:cNvSpPr txBox="1">
              <a:spLocks noChangeArrowheads="1"/>
            </p:cNvSpPr>
            <p:nvPr/>
          </p:nvSpPr>
          <p:spPr bwMode="auto">
            <a:xfrm>
              <a:off x="6096000" y="5135562"/>
              <a:ext cx="2286000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Quench Protection analysis</a:t>
              </a:r>
            </a:p>
          </p:txBody>
        </p:sp>
        <p:sp>
          <p:nvSpPr>
            <p:cNvPr id="80" name="Rectangle 40"/>
            <p:cNvSpPr>
              <a:spLocks noChangeArrowheads="1"/>
            </p:cNvSpPr>
            <p:nvPr/>
          </p:nvSpPr>
          <p:spPr bwMode="auto">
            <a:xfrm>
              <a:off x="3810000" y="3411538"/>
              <a:ext cx="904875" cy="381000"/>
            </a:xfrm>
            <a:prstGeom prst="rect">
              <a:avLst/>
            </a:prstGeom>
            <a:solidFill>
              <a:srgbClr val="4EFF47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PM.EA</a:t>
              </a:r>
            </a:p>
          </p:txBody>
        </p:sp>
        <p:sp>
          <p:nvSpPr>
            <p:cNvPr id="81" name="Rectangle 67"/>
            <p:cNvSpPr>
              <a:spLocks noChangeArrowheads="1"/>
            </p:cNvSpPr>
            <p:nvPr/>
          </p:nvSpPr>
          <p:spPr bwMode="auto">
            <a:xfrm>
              <a:off x="2752725" y="1790700"/>
              <a:ext cx="981075" cy="381000"/>
            </a:xfrm>
            <a:prstGeom prst="rect">
              <a:avLst/>
            </a:prstGeom>
            <a:solidFill>
              <a:srgbClr val="71EA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 converter</a:t>
              </a:r>
            </a:p>
          </p:txBody>
        </p:sp>
        <p:sp>
          <p:nvSpPr>
            <p:cNvPr id="82" name="Rectangle 68"/>
            <p:cNvSpPr>
              <a:spLocks noChangeArrowheads="1"/>
            </p:cNvSpPr>
            <p:nvPr/>
          </p:nvSpPr>
          <p:spPr bwMode="auto">
            <a:xfrm>
              <a:off x="1609725" y="1790700"/>
              <a:ext cx="904875" cy="381000"/>
            </a:xfrm>
            <a:prstGeom prst="rect">
              <a:avLst/>
            </a:prstGeom>
            <a:solidFill>
              <a:srgbClr val="62AB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 collector</a:t>
              </a:r>
            </a:p>
          </p:txBody>
        </p:sp>
        <p:cxnSp>
          <p:nvCxnSpPr>
            <p:cNvPr id="83" name="AutoShape 70"/>
            <p:cNvCxnSpPr>
              <a:cxnSpLocks noChangeShapeType="1"/>
              <a:stCxn id="80" idx="2"/>
              <a:endCxn id="68" idx="1"/>
            </p:cNvCxnSpPr>
            <p:nvPr/>
          </p:nvCxnSpPr>
          <p:spPr bwMode="auto">
            <a:xfrm rot="16200000" flipH="1">
              <a:off x="3856038" y="4198938"/>
              <a:ext cx="1503362" cy="69056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84" name="AutoShape 71"/>
            <p:cNvCxnSpPr>
              <a:cxnSpLocks noChangeShapeType="1"/>
              <a:stCxn id="80" idx="2"/>
              <a:endCxn id="78" idx="1"/>
            </p:cNvCxnSpPr>
            <p:nvPr/>
          </p:nvCxnSpPr>
          <p:spPr bwMode="auto">
            <a:xfrm rot="16200000" flipH="1">
              <a:off x="4046538" y="4008438"/>
              <a:ext cx="1122362" cy="69056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85" name="AutoShape 72"/>
            <p:cNvCxnSpPr>
              <a:cxnSpLocks noChangeShapeType="1"/>
              <a:stCxn id="80" idx="2"/>
              <a:endCxn id="67" idx="1"/>
            </p:cNvCxnSpPr>
            <p:nvPr/>
          </p:nvCxnSpPr>
          <p:spPr bwMode="auto">
            <a:xfrm rot="16200000" flipH="1">
              <a:off x="4237038" y="3817938"/>
              <a:ext cx="741362" cy="69056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86" name="AutoShape 73"/>
            <p:cNvCxnSpPr>
              <a:cxnSpLocks noChangeShapeType="1"/>
              <a:stCxn id="80" idx="2"/>
              <a:endCxn id="70" idx="1"/>
            </p:cNvCxnSpPr>
            <p:nvPr/>
          </p:nvCxnSpPr>
          <p:spPr bwMode="auto">
            <a:xfrm rot="16200000" flipH="1">
              <a:off x="4427538" y="3627438"/>
              <a:ext cx="360362" cy="69056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 type="triangle" w="med" len="med"/>
              <a:tailEnd type="triangle" w="med" len="med"/>
            </a:ln>
          </p:spPr>
        </p:cxnSp>
        <p:cxnSp>
          <p:nvCxnSpPr>
            <p:cNvPr id="87" name="AutoShape 74"/>
            <p:cNvCxnSpPr>
              <a:cxnSpLocks noChangeShapeType="1"/>
              <a:stCxn id="62" idx="3"/>
              <a:endCxn id="80" idx="1"/>
            </p:cNvCxnSpPr>
            <p:nvPr/>
          </p:nvCxnSpPr>
          <p:spPr bwMode="auto">
            <a:xfrm>
              <a:off x="3190875" y="3602038"/>
              <a:ext cx="619125" cy="0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88" name="AutoShape 75"/>
            <p:cNvCxnSpPr>
              <a:cxnSpLocks noChangeShapeType="1"/>
              <a:stCxn id="75" idx="3"/>
              <a:endCxn id="74" idx="0"/>
            </p:cNvCxnSpPr>
            <p:nvPr/>
          </p:nvCxnSpPr>
          <p:spPr bwMode="auto">
            <a:xfrm rot="16200000" flipH="1">
              <a:off x="4208859" y="2227659"/>
              <a:ext cx="114300" cy="238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89" name="AutoShape 77"/>
            <p:cNvCxnSpPr>
              <a:cxnSpLocks noChangeShapeType="1"/>
              <a:stCxn id="81" idx="3"/>
              <a:endCxn id="75" idx="2"/>
            </p:cNvCxnSpPr>
            <p:nvPr/>
          </p:nvCxnSpPr>
          <p:spPr bwMode="auto">
            <a:xfrm>
              <a:off x="3733800" y="1981200"/>
              <a:ext cx="223838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90" name="AutoShape 78"/>
            <p:cNvCxnSpPr>
              <a:cxnSpLocks noChangeShapeType="1"/>
              <a:stCxn id="82" idx="3"/>
              <a:endCxn id="81" idx="1"/>
            </p:cNvCxnSpPr>
            <p:nvPr/>
          </p:nvCxnSpPr>
          <p:spPr bwMode="auto">
            <a:xfrm>
              <a:off x="2514600" y="1981200"/>
              <a:ext cx="23812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91" name="Rectangle 79"/>
            <p:cNvSpPr>
              <a:spLocks noChangeArrowheads="1"/>
            </p:cNvSpPr>
            <p:nvPr/>
          </p:nvSpPr>
          <p:spPr bwMode="auto">
            <a:xfrm>
              <a:off x="304800" y="1790700"/>
              <a:ext cx="981075" cy="381000"/>
            </a:xfrm>
            <a:prstGeom prst="rect">
              <a:avLst/>
            </a:prstGeom>
            <a:solidFill>
              <a:srgbClr val="FF66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LHC</a:t>
              </a:r>
            </a:p>
            <a:p>
              <a:pPr algn="ctr"/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equipment</a:t>
              </a:r>
            </a:p>
          </p:txBody>
        </p:sp>
        <p:cxnSp>
          <p:nvCxnSpPr>
            <p:cNvPr id="92" name="AutoShape 80"/>
            <p:cNvCxnSpPr>
              <a:cxnSpLocks noChangeShapeType="1"/>
              <a:stCxn id="91" idx="3"/>
              <a:endCxn id="82" idx="1"/>
            </p:cNvCxnSpPr>
            <p:nvPr/>
          </p:nvCxnSpPr>
          <p:spPr bwMode="auto">
            <a:xfrm>
              <a:off x="1285875" y="1981200"/>
              <a:ext cx="32385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93" name="Line 81"/>
            <p:cNvSpPr>
              <a:spLocks noChangeShapeType="1"/>
            </p:cNvSpPr>
            <p:nvPr/>
          </p:nvSpPr>
          <p:spPr bwMode="auto">
            <a:xfrm flipV="1">
              <a:off x="762000" y="2247900"/>
              <a:ext cx="0" cy="838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4" name="Text Box 82"/>
            <p:cNvSpPr txBox="1">
              <a:spLocks noChangeArrowheads="1"/>
            </p:cNvSpPr>
            <p:nvPr/>
          </p:nvSpPr>
          <p:spPr bwMode="auto">
            <a:xfrm>
              <a:off x="228598" y="2468562"/>
              <a:ext cx="838198" cy="23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Trigger</a:t>
              </a:r>
            </a:p>
          </p:txBody>
        </p:sp>
        <p:sp>
          <p:nvSpPr>
            <p:cNvPr id="95" name="AutoShape 83"/>
            <p:cNvSpPr>
              <a:spLocks noChangeArrowheads="1"/>
            </p:cNvSpPr>
            <p:nvPr/>
          </p:nvSpPr>
          <p:spPr bwMode="auto">
            <a:xfrm>
              <a:off x="457200" y="4838700"/>
              <a:ext cx="614363" cy="381000"/>
            </a:xfrm>
            <a:prstGeom prst="can">
              <a:avLst>
                <a:gd name="adj" fmla="val 25000"/>
              </a:avLst>
            </a:prstGeom>
            <a:solidFill>
              <a:srgbClr val="A6C5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>
                <a:solidFill>
                  <a:srgbClr val="000000"/>
                </a:solidFill>
              </a:endParaRPr>
            </a:p>
          </p:txBody>
        </p:sp>
        <p:sp>
          <p:nvSpPr>
            <p:cNvPr id="96" name="Text Box 84"/>
            <p:cNvSpPr txBox="1">
              <a:spLocks noChangeArrowheads="1"/>
            </p:cNvSpPr>
            <p:nvPr/>
          </p:nvSpPr>
          <p:spPr bwMode="auto">
            <a:xfrm>
              <a:off x="1147763" y="4914900"/>
              <a:ext cx="604836" cy="23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MTF</a:t>
              </a:r>
            </a:p>
          </p:txBody>
        </p:sp>
        <p:sp>
          <p:nvSpPr>
            <p:cNvPr id="97" name="Line 85"/>
            <p:cNvSpPr>
              <a:spLocks noChangeShapeType="1"/>
            </p:cNvSpPr>
            <p:nvPr/>
          </p:nvSpPr>
          <p:spPr bwMode="auto">
            <a:xfrm>
              <a:off x="762000" y="3924300"/>
              <a:ext cx="0" cy="838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8" name="Text Box 88"/>
            <p:cNvSpPr txBox="1">
              <a:spLocks noChangeArrowheads="1"/>
            </p:cNvSpPr>
            <p:nvPr/>
          </p:nvSpPr>
          <p:spPr bwMode="auto">
            <a:xfrm>
              <a:off x="6476999" y="1653450"/>
              <a:ext cx="1981201" cy="3667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Data collection and pre-processing</a:t>
              </a:r>
            </a:p>
          </p:txBody>
        </p:sp>
        <p:sp>
          <p:nvSpPr>
            <p:cNvPr id="99" name="Text Box 89"/>
            <p:cNvSpPr txBox="1">
              <a:spLocks noChangeArrowheads="1"/>
            </p:cNvSpPr>
            <p:nvPr/>
          </p:nvSpPr>
          <p:spPr bwMode="auto">
            <a:xfrm>
              <a:off x="7141815" y="3285024"/>
              <a:ext cx="1311274" cy="3667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Data viewing and analysis</a:t>
              </a:r>
            </a:p>
          </p:txBody>
        </p:sp>
        <p:sp>
          <p:nvSpPr>
            <p:cNvPr id="100" name="Text Box 90"/>
            <p:cNvSpPr txBox="1">
              <a:spLocks noChangeArrowheads="1"/>
            </p:cNvSpPr>
            <p:nvPr/>
          </p:nvSpPr>
          <p:spPr bwMode="auto">
            <a:xfrm>
              <a:off x="762000" y="4229101"/>
              <a:ext cx="990600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Result of test</a:t>
              </a:r>
            </a:p>
          </p:txBody>
        </p:sp>
        <p:sp>
          <p:nvSpPr>
            <p:cNvPr id="101" name="AutoShape 91"/>
            <p:cNvSpPr>
              <a:spLocks noChangeArrowheads="1"/>
            </p:cNvSpPr>
            <p:nvPr/>
          </p:nvSpPr>
          <p:spPr bwMode="auto">
            <a:xfrm>
              <a:off x="1824037" y="2286000"/>
              <a:ext cx="614363" cy="381000"/>
            </a:xfrm>
            <a:prstGeom prst="can">
              <a:avLst>
                <a:gd name="adj" fmla="val 25000"/>
              </a:avLst>
            </a:prstGeom>
            <a:solidFill>
              <a:srgbClr val="A6C5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>
                <a:solidFill>
                  <a:srgbClr val="000000"/>
                </a:solidFill>
              </a:endParaRPr>
            </a:p>
          </p:txBody>
        </p:sp>
        <p:sp>
          <p:nvSpPr>
            <p:cNvPr id="102" name="Text Box 92"/>
            <p:cNvSpPr txBox="1">
              <a:spLocks noChangeArrowheads="1"/>
            </p:cNvSpPr>
            <p:nvPr/>
          </p:nvSpPr>
          <p:spPr bwMode="auto">
            <a:xfrm>
              <a:off x="1752602" y="2620963"/>
              <a:ext cx="1143001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Logging DB</a:t>
              </a:r>
            </a:p>
          </p:txBody>
        </p:sp>
        <p:cxnSp>
          <p:nvCxnSpPr>
            <p:cNvPr id="103" name="AutoShape 93"/>
            <p:cNvCxnSpPr>
              <a:cxnSpLocks noChangeShapeType="1"/>
              <a:stCxn id="91" idx="3"/>
              <a:endCxn id="101" idx="2"/>
            </p:cNvCxnSpPr>
            <p:nvPr/>
          </p:nvCxnSpPr>
          <p:spPr bwMode="auto">
            <a:xfrm>
              <a:off x="1285875" y="1981200"/>
              <a:ext cx="538162" cy="495300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04" name="AutoShape 94"/>
            <p:cNvCxnSpPr>
              <a:cxnSpLocks noChangeShapeType="1"/>
              <a:stCxn id="101" idx="4"/>
            </p:cNvCxnSpPr>
            <p:nvPr/>
          </p:nvCxnSpPr>
          <p:spPr bwMode="auto">
            <a:xfrm>
              <a:off x="2438400" y="2476500"/>
              <a:ext cx="14478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105" name="Rectangle 45"/>
            <p:cNvSpPr>
              <a:spLocks noChangeArrowheads="1"/>
            </p:cNvSpPr>
            <p:nvPr/>
          </p:nvSpPr>
          <p:spPr bwMode="auto">
            <a:xfrm>
              <a:off x="4953000" y="5486400"/>
              <a:ext cx="904875" cy="38100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PNO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cxnSp>
          <p:nvCxnSpPr>
            <p:cNvPr id="106" name="Elbow Connector 59"/>
            <p:cNvCxnSpPr>
              <a:stCxn id="80" idx="2"/>
              <a:endCxn id="105" idx="1"/>
            </p:cNvCxnSpPr>
            <p:nvPr/>
          </p:nvCxnSpPr>
          <p:spPr>
            <a:xfrm rot="16200000" flipH="1">
              <a:off x="3665538" y="4389438"/>
              <a:ext cx="1884362" cy="690562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7" name="Text Box 52"/>
            <p:cNvSpPr txBox="1">
              <a:spLocks noChangeArrowheads="1"/>
            </p:cNvSpPr>
            <p:nvPr/>
          </p:nvSpPr>
          <p:spPr bwMode="auto">
            <a:xfrm>
              <a:off x="6096000" y="4383504"/>
              <a:ext cx="2286000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Powering Circuit Splice analysis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cxnSp>
          <p:nvCxnSpPr>
            <p:cNvPr id="108" name="Shape 107"/>
            <p:cNvCxnSpPr/>
            <p:nvPr/>
          </p:nvCxnSpPr>
          <p:spPr>
            <a:xfrm rot="10800000" flipV="1">
              <a:off x="2928938" y="2627311"/>
              <a:ext cx="957262" cy="801688"/>
            </a:xfrm>
            <a:prstGeom prst="bentConnector2">
              <a:avLst/>
            </a:prstGeom>
            <a:ln w="12700"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Slide Number Placeholder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BA690-EBB2-7B42-901D-EC3F8B551EB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0" name="Footer Placeholder 5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ICE-Workshop Post Mortem for the LHC</a:t>
            </a:r>
            <a:endParaRPr lang="en-US"/>
          </a:p>
        </p:txBody>
      </p:sp>
      <p:sp>
        <p:nvSpPr>
          <p:cNvPr id="61" name="Date Placeholder 6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4/23/09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Content Placeholder 1"/>
          <p:cNvSpPr>
            <a:spLocks noGrp="1"/>
          </p:cNvSpPr>
          <p:nvPr>
            <p:ph idx="1"/>
          </p:nvPr>
        </p:nvSpPr>
        <p:spPr>
          <a:xfrm>
            <a:off x="228600" y="1143000"/>
            <a:ext cx="3124200" cy="5410200"/>
          </a:xfrm>
        </p:spPr>
        <p:txBody>
          <a:bodyPr>
            <a:noAutofit/>
          </a:bodyPr>
          <a:lstStyle/>
          <a:p>
            <a:pPr>
              <a:buFont typeface="Wingdings" charset="2"/>
              <a:buChar char="ü"/>
            </a:pPr>
            <a:r>
              <a:rPr lang="en-US" sz="1400" dirty="0" smtClean="0"/>
              <a:t>The Sequencer starts a test and warns post mortem</a:t>
            </a:r>
          </a:p>
          <a:p>
            <a:pPr>
              <a:buFont typeface="Wingdings" charset="2"/>
              <a:buChar char="ü"/>
            </a:pPr>
            <a:r>
              <a:rPr lang="en-US" sz="1400" dirty="0" smtClean="0"/>
              <a:t>PM File collection starts searching for data belonging to the specific test</a:t>
            </a:r>
          </a:p>
          <a:p>
            <a:pPr>
              <a:buFont typeface="Wingdings" charset="2"/>
              <a:buChar char="ü"/>
            </a:pPr>
            <a:r>
              <a:rPr lang="en-US" sz="1400" dirty="0" smtClean="0"/>
              <a:t>All data are found, and the test is moved to the Post Mortem Event Analyzer</a:t>
            </a:r>
          </a:p>
          <a:p>
            <a:pPr>
              <a:buFont typeface="Wingdings" charset="2"/>
              <a:buChar char="ü"/>
            </a:pPr>
            <a:r>
              <a:rPr lang="en-US" sz="1400" dirty="0" smtClean="0"/>
              <a:t>The involved experts starts analyzing the test</a:t>
            </a:r>
          </a:p>
        </p:txBody>
      </p:sp>
      <p:sp>
        <p:nvSpPr>
          <p:cNvPr id="55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algn="ctr"/>
            <a:r>
              <a:rPr lang="en-US" sz="4400" dirty="0" smtClean="0"/>
              <a:t>PM System overview</a:t>
            </a:r>
            <a:endParaRPr lang="en-US" dirty="0"/>
          </a:p>
        </p:txBody>
      </p:sp>
      <p:grpSp>
        <p:nvGrpSpPr>
          <p:cNvPr id="2" name="Group 56"/>
          <p:cNvGrpSpPr/>
          <p:nvPr/>
        </p:nvGrpSpPr>
        <p:grpSpPr>
          <a:xfrm>
            <a:off x="3505200" y="1265872"/>
            <a:ext cx="5410200" cy="4220528"/>
            <a:chOff x="76200" y="1638300"/>
            <a:chExt cx="8382000" cy="4572000"/>
          </a:xfrm>
        </p:grpSpPr>
        <p:sp>
          <p:nvSpPr>
            <p:cNvPr id="58" name="Rectangle 86"/>
            <p:cNvSpPr>
              <a:spLocks noChangeArrowheads="1"/>
            </p:cNvSpPr>
            <p:nvPr/>
          </p:nvSpPr>
          <p:spPr bwMode="auto">
            <a:xfrm>
              <a:off x="2362200" y="3276600"/>
              <a:ext cx="6096000" cy="2933700"/>
            </a:xfrm>
            <a:prstGeom prst="rect">
              <a:avLst/>
            </a:prstGeom>
            <a:solidFill>
              <a:srgbClr val="EEFFFB">
                <a:alpha val="14117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>
                <a:solidFill>
                  <a:srgbClr val="000000"/>
                </a:solidFill>
              </a:endParaRPr>
            </a:p>
          </p:txBody>
        </p:sp>
        <p:sp>
          <p:nvSpPr>
            <p:cNvPr id="59" name="Rectangle 87"/>
            <p:cNvSpPr>
              <a:spLocks noChangeArrowheads="1"/>
            </p:cNvSpPr>
            <p:nvPr/>
          </p:nvSpPr>
          <p:spPr bwMode="auto">
            <a:xfrm>
              <a:off x="1371600" y="1638300"/>
              <a:ext cx="7086600" cy="1371600"/>
            </a:xfrm>
            <a:prstGeom prst="rect">
              <a:avLst/>
            </a:prstGeom>
            <a:solidFill>
              <a:srgbClr val="EEFFFB">
                <a:alpha val="30196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>
                <a:solidFill>
                  <a:srgbClr val="000000"/>
                </a:solidFill>
              </a:endParaRPr>
            </a:p>
          </p:txBody>
        </p:sp>
        <p:sp>
          <p:nvSpPr>
            <p:cNvPr id="62" name="Rectangle 15"/>
            <p:cNvSpPr>
              <a:spLocks noChangeArrowheads="1"/>
            </p:cNvSpPr>
            <p:nvPr/>
          </p:nvSpPr>
          <p:spPr bwMode="auto">
            <a:xfrm>
              <a:off x="2667000" y="3411538"/>
              <a:ext cx="523875" cy="381000"/>
            </a:xfrm>
            <a:prstGeom prst="rect">
              <a:avLst/>
            </a:prstGeom>
            <a:solidFill>
              <a:srgbClr val="66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PM.RH</a:t>
              </a:r>
            </a:p>
          </p:txBody>
        </p:sp>
        <p:sp>
          <p:nvSpPr>
            <p:cNvPr id="63" name="Text Box 22"/>
            <p:cNvSpPr txBox="1">
              <a:spLocks noChangeArrowheads="1"/>
            </p:cNvSpPr>
            <p:nvPr/>
          </p:nvSpPr>
          <p:spPr bwMode="auto">
            <a:xfrm>
              <a:off x="2362200" y="3810001"/>
              <a:ext cx="1382712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Request handler</a:t>
              </a:r>
            </a:p>
          </p:txBody>
        </p:sp>
        <p:sp>
          <p:nvSpPr>
            <p:cNvPr id="64" name="Text Box 26"/>
            <p:cNvSpPr txBox="1">
              <a:spLocks noChangeArrowheads="1"/>
            </p:cNvSpPr>
            <p:nvPr/>
          </p:nvSpPr>
          <p:spPr bwMode="auto">
            <a:xfrm>
              <a:off x="76200" y="3086101"/>
              <a:ext cx="1600199" cy="23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HWC sequencer</a:t>
              </a:r>
            </a:p>
          </p:txBody>
        </p:sp>
        <p:sp>
          <p:nvSpPr>
            <p:cNvPr id="65" name="Rectangle 27"/>
            <p:cNvSpPr>
              <a:spLocks noChangeArrowheads="1"/>
            </p:cNvSpPr>
            <p:nvPr/>
          </p:nvSpPr>
          <p:spPr bwMode="auto">
            <a:xfrm>
              <a:off x="533400" y="3411538"/>
              <a:ext cx="457200" cy="381000"/>
            </a:xfrm>
            <a:prstGeom prst="rect">
              <a:avLst/>
            </a:prstGeom>
            <a:solidFill>
              <a:srgbClr val="CFFFD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Seq</a:t>
              </a:r>
            </a:p>
          </p:txBody>
        </p:sp>
        <p:cxnSp>
          <p:nvCxnSpPr>
            <p:cNvPr id="66" name="AutoShape 37"/>
            <p:cNvCxnSpPr>
              <a:cxnSpLocks noChangeShapeType="1"/>
              <a:stCxn id="65" idx="3"/>
              <a:endCxn id="62" idx="1"/>
            </p:cNvCxnSpPr>
            <p:nvPr/>
          </p:nvCxnSpPr>
          <p:spPr bwMode="auto">
            <a:xfrm>
              <a:off x="990600" y="3602038"/>
              <a:ext cx="16764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sp>
          <p:nvSpPr>
            <p:cNvPr id="67" name="Rectangle 41"/>
            <p:cNvSpPr>
              <a:spLocks noChangeArrowheads="1"/>
            </p:cNvSpPr>
            <p:nvPr/>
          </p:nvSpPr>
          <p:spPr bwMode="auto">
            <a:xfrm>
              <a:off x="4953000" y="4343400"/>
              <a:ext cx="904875" cy="381000"/>
            </a:xfrm>
            <a:prstGeom prst="rect">
              <a:avLst/>
            </a:prstGeom>
            <a:solidFill>
              <a:srgbClr val="FFCC66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PCS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68" name="Rectangle 45"/>
            <p:cNvSpPr>
              <a:spLocks noChangeArrowheads="1"/>
            </p:cNvSpPr>
            <p:nvPr/>
          </p:nvSpPr>
          <p:spPr bwMode="auto">
            <a:xfrm>
              <a:off x="4953000" y="5105400"/>
              <a:ext cx="904875" cy="381000"/>
            </a:xfrm>
            <a:prstGeom prst="rect">
              <a:avLst/>
            </a:prstGeom>
            <a:solidFill>
              <a:srgbClr val="FF6666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QPS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69" name="Text Box 47"/>
            <p:cNvSpPr txBox="1">
              <a:spLocks noChangeArrowheads="1"/>
            </p:cNvSpPr>
            <p:nvPr/>
          </p:nvSpPr>
          <p:spPr bwMode="auto">
            <a:xfrm>
              <a:off x="4724400" y="3467100"/>
              <a:ext cx="2057400" cy="23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 Event Analyser</a:t>
              </a:r>
            </a:p>
          </p:txBody>
        </p:sp>
        <p:sp>
          <p:nvSpPr>
            <p:cNvPr id="70" name="Rectangle 48"/>
            <p:cNvSpPr>
              <a:spLocks noChangeArrowheads="1"/>
            </p:cNvSpPr>
            <p:nvPr/>
          </p:nvSpPr>
          <p:spPr bwMode="auto">
            <a:xfrm>
              <a:off x="4953000" y="3962400"/>
              <a:ext cx="904875" cy="381000"/>
            </a:xfrm>
            <a:prstGeom prst="rect">
              <a:avLst/>
            </a:prstGeom>
            <a:solidFill>
              <a:srgbClr val="FDFFCF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PIC</a:t>
              </a:r>
            </a:p>
          </p:txBody>
        </p:sp>
        <p:sp>
          <p:nvSpPr>
            <p:cNvPr id="71" name="Text Box 51"/>
            <p:cNvSpPr txBox="1">
              <a:spLocks noChangeArrowheads="1"/>
            </p:cNvSpPr>
            <p:nvPr/>
          </p:nvSpPr>
          <p:spPr bwMode="auto">
            <a:xfrm>
              <a:off x="6096000" y="4754562"/>
              <a:ext cx="1447801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Crowbar analysis</a:t>
              </a:r>
            </a:p>
          </p:txBody>
        </p:sp>
        <p:sp>
          <p:nvSpPr>
            <p:cNvPr id="72" name="Text Box 52"/>
            <p:cNvSpPr txBox="1">
              <a:spLocks noChangeArrowheads="1"/>
            </p:cNvSpPr>
            <p:nvPr/>
          </p:nvSpPr>
          <p:spPr bwMode="auto">
            <a:xfrm>
              <a:off x="6096000" y="5516562"/>
              <a:ext cx="2286000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Powering to nominal analysis</a:t>
              </a:r>
            </a:p>
          </p:txBody>
        </p:sp>
        <p:sp>
          <p:nvSpPr>
            <p:cNvPr id="73" name="Text Box 53"/>
            <p:cNvSpPr txBox="1">
              <a:spLocks noChangeArrowheads="1"/>
            </p:cNvSpPr>
            <p:nvPr/>
          </p:nvSpPr>
          <p:spPr bwMode="auto">
            <a:xfrm>
              <a:off x="6096000" y="4000500"/>
              <a:ext cx="2209799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Powering interlock analysis</a:t>
              </a:r>
            </a:p>
          </p:txBody>
        </p:sp>
        <p:sp>
          <p:nvSpPr>
            <p:cNvPr id="74" name="Rectangle 56"/>
            <p:cNvSpPr>
              <a:spLocks noChangeArrowheads="1"/>
            </p:cNvSpPr>
            <p:nvPr/>
          </p:nvSpPr>
          <p:spPr bwMode="auto">
            <a:xfrm>
              <a:off x="3886200" y="2286000"/>
              <a:ext cx="762000" cy="647700"/>
            </a:xfrm>
            <a:prstGeom prst="rect">
              <a:avLst/>
            </a:prstGeom>
            <a:solidFill>
              <a:srgbClr val="CCF1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PM.EB</a:t>
              </a:r>
            </a:p>
          </p:txBody>
        </p:sp>
        <p:sp>
          <p:nvSpPr>
            <p:cNvPr id="75" name="AutoShape 57"/>
            <p:cNvSpPr>
              <a:spLocks noChangeArrowheads="1"/>
            </p:cNvSpPr>
            <p:nvPr/>
          </p:nvSpPr>
          <p:spPr bwMode="auto">
            <a:xfrm>
              <a:off x="3957638" y="1790700"/>
              <a:ext cx="614362" cy="381000"/>
            </a:xfrm>
            <a:prstGeom prst="can">
              <a:avLst>
                <a:gd name="adj" fmla="val 25000"/>
              </a:avLst>
            </a:prstGeom>
            <a:solidFill>
              <a:srgbClr val="A6C5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>
                <a:solidFill>
                  <a:srgbClr val="000000"/>
                </a:solidFill>
              </a:endParaRPr>
            </a:p>
          </p:txBody>
        </p:sp>
        <p:sp>
          <p:nvSpPr>
            <p:cNvPr id="76" name="Text Box 59"/>
            <p:cNvSpPr txBox="1">
              <a:spLocks noChangeArrowheads="1"/>
            </p:cNvSpPr>
            <p:nvPr/>
          </p:nvSpPr>
          <p:spPr bwMode="auto">
            <a:xfrm>
              <a:off x="4572001" y="1866900"/>
              <a:ext cx="2057400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 Data storage (SDDS)</a:t>
              </a:r>
            </a:p>
          </p:txBody>
        </p:sp>
        <p:sp>
          <p:nvSpPr>
            <p:cNvPr id="77" name="Text Box 61"/>
            <p:cNvSpPr txBox="1">
              <a:spLocks noChangeArrowheads="1"/>
            </p:cNvSpPr>
            <p:nvPr/>
          </p:nvSpPr>
          <p:spPr bwMode="auto">
            <a:xfrm>
              <a:off x="4724400" y="2468562"/>
              <a:ext cx="2057400" cy="23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</a:t>
              </a:r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 Event builder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78" name="Rectangle 64"/>
            <p:cNvSpPr>
              <a:spLocks noChangeArrowheads="1"/>
            </p:cNvSpPr>
            <p:nvPr/>
          </p:nvSpPr>
          <p:spPr bwMode="auto">
            <a:xfrm>
              <a:off x="4953000" y="4724400"/>
              <a:ext cx="904875" cy="381000"/>
            </a:xfrm>
            <a:prstGeom prst="rect">
              <a:avLst/>
            </a:prstGeom>
            <a:solidFill>
              <a:srgbClr val="FEA298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Discharge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sp>
          <p:nvSpPr>
            <p:cNvPr id="79" name="Text Box 65"/>
            <p:cNvSpPr txBox="1">
              <a:spLocks noChangeArrowheads="1"/>
            </p:cNvSpPr>
            <p:nvPr/>
          </p:nvSpPr>
          <p:spPr bwMode="auto">
            <a:xfrm>
              <a:off x="6096000" y="5135562"/>
              <a:ext cx="2286000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Quench Protection analysis</a:t>
              </a:r>
            </a:p>
          </p:txBody>
        </p:sp>
        <p:sp>
          <p:nvSpPr>
            <p:cNvPr id="80" name="Rectangle 40"/>
            <p:cNvSpPr>
              <a:spLocks noChangeArrowheads="1"/>
            </p:cNvSpPr>
            <p:nvPr/>
          </p:nvSpPr>
          <p:spPr bwMode="auto">
            <a:xfrm>
              <a:off x="3810000" y="3411538"/>
              <a:ext cx="904875" cy="381000"/>
            </a:xfrm>
            <a:prstGeom prst="rect">
              <a:avLst/>
            </a:prstGeom>
            <a:solidFill>
              <a:srgbClr val="4EFF47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PM.EA</a:t>
              </a:r>
            </a:p>
          </p:txBody>
        </p:sp>
        <p:sp>
          <p:nvSpPr>
            <p:cNvPr id="81" name="Rectangle 67"/>
            <p:cNvSpPr>
              <a:spLocks noChangeArrowheads="1"/>
            </p:cNvSpPr>
            <p:nvPr/>
          </p:nvSpPr>
          <p:spPr bwMode="auto">
            <a:xfrm>
              <a:off x="2752725" y="1790700"/>
              <a:ext cx="981075" cy="381000"/>
            </a:xfrm>
            <a:prstGeom prst="rect">
              <a:avLst/>
            </a:prstGeom>
            <a:solidFill>
              <a:srgbClr val="71EA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 converter</a:t>
              </a:r>
            </a:p>
          </p:txBody>
        </p:sp>
        <p:sp>
          <p:nvSpPr>
            <p:cNvPr id="82" name="Rectangle 68"/>
            <p:cNvSpPr>
              <a:spLocks noChangeArrowheads="1"/>
            </p:cNvSpPr>
            <p:nvPr/>
          </p:nvSpPr>
          <p:spPr bwMode="auto">
            <a:xfrm>
              <a:off x="1609725" y="1790700"/>
              <a:ext cx="904875" cy="381000"/>
            </a:xfrm>
            <a:prstGeom prst="rect">
              <a:avLst/>
            </a:prstGeom>
            <a:solidFill>
              <a:srgbClr val="62AB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PM collector</a:t>
              </a:r>
            </a:p>
          </p:txBody>
        </p:sp>
        <p:cxnSp>
          <p:nvCxnSpPr>
            <p:cNvPr id="83" name="AutoShape 70"/>
            <p:cNvCxnSpPr>
              <a:cxnSpLocks noChangeShapeType="1"/>
              <a:stCxn id="80" idx="2"/>
              <a:endCxn id="68" idx="1"/>
            </p:cNvCxnSpPr>
            <p:nvPr/>
          </p:nvCxnSpPr>
          <p:spPr bwMode="auto">
            <a:xfrm rot="16200000" flipH="1">
              <a:off x="3856038" y="4198938"/>
              <a:ext cx="1503362" cy="690562"/>
            </a:xfrm>
            <a:prstGeom prst="bentConnector2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84" name="AutoShape 71"/>
            <p:cNvCxnSpPr>
              <a:cxnSpLocks noChangeShapeType="1"/>
              <a:stCxn id="80" idx="2"/>
              <a:endCxn id="78" idx="1"/>
            </p:cNvCxnSpPr>
            <p:nvPr/>
          </p:nvCxnSpPr>
          <p:spPr bwMode="auto">
            <a:xfrm rot="16200000" flipH="1">
              <a:off x="4046538" y="4008438"/>
              <a:ext cx="1122362" cy="690562"/>
            </a:xfrm>
            <a:prstGeom prst="bentConnector2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85" name="AutoShape 72"/>
            <p:cNvCxnSpPr>
              <a:cxnSpLocks noChangeShapeType="1"/>
              <a:stCxn id="80" idx="2"/>
              <a:endCxn id="67" idx="1"/>
            </p:cNvCxnSpPr>
            <p:nvPr/>
          </p:nvCxnSpPr>
          <p:spPr bwMode="auto">
            <a:xfrm rot="16200000" flipH="1">
              <a:off x="4237038" y="3817938"/>
              <a:ext cx="741362" cy="690562"/>
            </a:xfrm>
            <a:prstGeom prst="bentConnector2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86" name="AutoShape 73"/>
            <p:cNvCxnSpPr>
              <a:cxnSpLocks noChangeShapeType="1"/>
              <a:stCxn id="80" idx="2"/>
              <a:endCxn id="70" idx="1"/>
            </p:cNvCxnSpPr>
            <p:nvPr/>
          </p:nvCxnSpPr>
          <p:spPr bwMode="auto">
            <a:xfrm rot="16200000" flipH="1">
              <a:off x="4427538" y="3627438"/>
              <a:ext cx="360362" cy="690562"/>
            </a:xfrm>
            <a:prstGeom prst="bentConnector2">
              <a:avLst/>
            </a:prstGeom>
            <a:noFill/>
            <a:ln w="38100">
              <a:solidFill>
                <a:srgbClr val="FF0000"/>
              </a:solidFill>
              <a:miter lim="800000"/>
              <a:headEnd type="triangle" w="med" len="med"/>
              <a:tailEnd type="triangle" w="med" len="med"/>
            </a:ln>
          </p:spPr>
        </p:cxnSp>
        <p:cxnSp>
          <p:nvCxnSpPr>
            <p:cNvPr id="87" name="AutoShape 74"/>
            <p:cNvCxnSpPr>
              <a:cxnSpLocks noChangeShapeType="1"/>
              <a:stCxn id="62" idx="3"/>
              <a:endCxn id="80" idx="1"/>
            </p:cNvCxnSpPr>
            <p:nvPr/>
          </p:nvCxnSpPr>
          <p:spPr bwMode="auto">
            <a:xfrm>
              <a:off x="3190875" y="3602038"/>
              <a:ext cx="61912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88" name="AutoShape 75"/>
            <p:cNvCxnSpPr>
              <a:cxnSpLocks noChangeShapeType="1"/>
              <a:stCxn id="75" idx="3"/>
              <a:endCxn id="74" idx="0"/>
            </p:cNvCxnSpPr>
            <p:nvPr/>
          </p:nvCxnSpPr>
          <p:spPr bwMode="auto">
            <a:xfrm rot="16200000" flipH="1">
              <a:off x="4208859" y="2227659"/>
              <a:ext cx="114300" cy="238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89" name="AutoShape 77"/>
            <p:cNvCxnSpPr>
              <a:cxnSpLocks noChangeShapeType="1"/>
              <a:stCxn id="81" idx="3"/>
              <a:endCxn id="75" idx="2"/>
            </p:cNvCxnSpPr>
            <p:nvPr/>
          </p:nvCxnSpPr>
          <p:spPr bwMode="auto">
            <a:xfrm>
              <a:off x="3733800" y="1981200"/>
              <a:ext cx="223838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90" name="AutoShape 78"/>
            <p:cNvCxnSpPr>
              <a:cxnSpLocks noChangeShapeType="1"/>
              <a:stCxn id="82" idx="3"/>
              <a:endCxn id="81" idx="1"/>
            </p:cNvCxnSpPr>
            <p:nvPr/>
          </p:nvCxnSpPr>
          <p:spPr bwMode="auto">
            <a:xfrm>
              <a:off x="2514600" y="1981200"/>
              <a:ext cx="23812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91" name="Rectangle 79"/>
            <p:cNvSpPr>
              <a:spLocks noChangeArrowheads="1"/>
            </p:cNvSpPr>
            <p:nvPr/>
          </p:nvSpPr>
          <p:spPr bwMode="auto">
            <a:xfrm>
              <a:off x="304800" y="1790700"/>
              <a:ext cx="981075" cy="381000"/>
            </a:xfrm>
            <a:prstGeom prst="rect">
              <a:avLst/>
            </a:prstGeom>
            <a:solidFill>
              <a:srgbClr val="FF66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LHC</a:t>
              </a:r>
            </a:p>
            <a:p>
              <a:pPr algn="ctr"/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equipment</a:t>
              </a:r>
            </a:p>
          </p:txBody>
        </p:sp>
        <p:cxnSp>
          <p:nvCxnSpPr>
            <p:cNvPr id="92" name="AutoShape 80"/>
            <p:cNvCxnSpPr>
              <a:cxnSpLocks noChangeShapeType="1"/>
              <a:stCxn id="91" idx="3"/>
              <a:endCxn id="82" idx="1"/>
            </p:cNvCxnSpPr>
            <p:nvPr/>
          </p:nvCxnSpPr>
          <p:spPr bwMode="auto">
            <a:xfrm>
              <a:off x="1285875" y="1981200"/>
              <a:ext cx="32385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93" name="Line 81"/>
            <p:cNvSpPr>
              <a:spLocks noChangeShapeType="1"/>
            </p:cNvSpPr>
            <p:nvPr/>
          </p:nvSpPr>
          <p:spPr bwMode="auto">
            <a:xfrm flipV="1">
              <a:off x="762000" y="2247900"/>
              <a:ext cx="0" cy="838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4" name="Text Box 82"/>
            <p:cNvSpPr txBox="1">
              <a:spLocks noChangeArrowheads="1"/>
            </p:cNvSpPr>
            <p:nvPr/>
          </p:nvSpPr>
          <p:spPr bwMode="auto">
            <a:xfrm>
              <a:off x="228598" y="2468562"/>
              <a:ext cx="838198" cy="23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Trigger</a:t>
              </a:r>
            </a:p>
          </p:txBody>
        </p:sp>
        <p:sp>
          <p:nvSpPr>
            <p:cNvPr id="95" name="AutoShape 83"/>
            <p:cNvSpPr>
              <a:spLocks noChangeArrowheads="1"/>
            </p:cNvSpPr>
            <p:nvPr/>
          </p:nvSpPr>
          <p:spPr bwMode="auto">
            <a:xfrm>
              <a:off x="457200" y="4838700"/>
              <a:ext cx="614363" cy="381000"/>
            </a:xfrm>
            <a:prstGeom prst="can">
              <a:avLst>
                <a:gd name="adj" fmla="val 25000"/>
              </a:avLst>
            </a:prstGeom>
            <a:solidFill>
              <a:srgbClr val="A6C5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>
                <a:solidFill>
                  <a:srgbClr val="000000"/>
                </a:solidFill>
              </a:endParaRPr>
            </a:p>
          </p:txBody>
        </p:sp>
        <p:sp>
          <p:nvSpPr>
            <p:cNvPr id="96" name="Text Box 84"/>
            <p:cNvSpPr txBox="1">
              <a:spLocks noChangeArrowheads="1"/>
            </p:cNvSpPr>
            <p:nvPr/>
          </p:nvSpPr>
          <p:spPr bwMode="auto">
            <a:xfrm>
              <a:off x="1147763" y="4914900"/>
              <a:ext cx="604836" cy="2333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MTF</a:t>
              </a:r>
            </a:p>
          </p:txBody>
        </p:sp>
        <p:sp>
          <p:nvSpPr>
            <p:cNvPr id="97" name="Line 85"/>
            <p:cNvSpPr>
              <a:spLocks noChangeShapeType="1"/>
            </p:cNvSpPr>
            <p:nvPr/>
          </p:nvSpPr>
          <p:spPr bwMode="auto">
            <a:xfrm>
              <a:off x="762000" y="3924300"/>
              <a:ext cx="0" cy="838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8" name="Text Box 88"/>
            <p:cNvSpPr txBox="1">
              <a:spLocks noChangeArrowheads="1"/>
            </p:cNvSpPr>
            <p:nvPr/>
          </p:nvSpPr>
          <p:spPr bwMode="auto">
            <a:xfrm>
              <a:off x="6476999" y="1653450"/>
              <a:ext cx="1981201" cy="3667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Data collection and pre-processing</a:t>
              </a:r>
            </a:p>
          </p:txBody>
        </p:sp>
        <p:sp>
          <p:nvSpPr>
            <p:cNvPr id="99" name="Text Box 89"/>
            <p:cNvSpPr txBox="1">
              <a:spLocks noChangeArrowheads="1"/>
            </p:cNvSpPr>
            <p:nvPr/>
          </p:nvSpPr>
          <p:spPr bwMode="auto">
            <a:xfrm>
              <a:off x="7141815" y="3285024"/>
              <a:ext cx="1311274" cy="36674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</a:rPr>
                <a:t>Data viewing and analysis</a:t>
              </a:r>
            </a:p>
          </p:txBody>
        </p:sp>
        <p:sp>
          <p:nvSpPr>
            <p:cNvPr id="100" name="Text Box 90"/>
            <p:cNvSpPr txBox="1">
              <a:spLocks noChangeArrowheads="1"/>
            </p:cNvSpPr>
            <p:nvPr/>
          </p:nvSpPr>
          <p:spPr bwMode="auto">
            <a:xfrm>
              <a:off x="762000" y="4229101"/>
              <a:ext cx="990600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Result of test</a:t>
              </a:r>
            </a:p>
          </p:txBody>
        </p:sp>
        <p:sp>
          <p:nvSpPr>
            <p:cNvPr id="101" name="AutoShape 91"/>
            <p:cNvSpPr>
              <a:spLocks noChangeArrowheads="1"/>
            </p:cNvSpPr>
            <p:nvPr/>
          </p:nvSpPr>
          <p:spPr bwMode="auto">
            <a:xfrm>
              <a:off x="1824037" y="2286000"/>
              <a:ext cx="614363" cy="381000"/>
            </a:xfrm>
            <a:prstGeom prst="can">
              <a:avLst>
                <a:gd name="adj" fmla="val 25000"/>
              </a:avLst>
            </a:prstGeom>
            <a:solidFill>
              <a:srgbClr val="A6C5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800">
                <a:solidFill>
                  <a:srgbClr val="000000"/>
                </a:solidFill>
              </a:endParaRPr>
            </a:p>
          </p:txBody>
        </p:sp>
        <p:sp>
          <p:nvSpPr>
            <p:cNvPr id="102" name="Text Box 92"/>
            <p:cNvSpPr txBox="1">
              <a:spLocks noChangeArrowheads="1"/>
            </p:cNvSpPr>
            <p:nvPr/>
          </p:nvSpPr>
          <p:spPr bwMode="auto">
            <a:xfrm>
              <a:off x="1752602" y="2620963"/>
              <a:ext cx="1143001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Logging DB</a:t>
              </a:r>
            </a:p>
          </p:txBody>
        </p:sp>
        <p:cxnSp>
          <p:nvCxnSpPr>
            <p:cNvPr id="103" name="AutoShape 93"/>
            <p:cNvCxnSpPr>
              <a:cxnSpLocks noChangeShapeType="1"/>
              <a:stCxn id="91" idx="3"/>
              <a:endCxn id="101" idx="2"/>
            </p:cNvCxnSpPr>
            <p:nvPr/>
          </p:nvCxnSpPr>
          <p:spPr bwMode="auto">
            <a:xfrm>
              <a:off x="1285875" y="1981200"/>
              <a:ext cx="538162" cy="495300"/>
            </a:xfrm>
            <a:prstGeom prst="bentConnector3">
              <a:avLst>
                <a:gd name="adj1" fmla="val 50000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04" name="AutoShape 94"/>
            <p:cNvCxnSpPr>
              <a:cxnSpLocks noChangeShapeType="1"/>
              <a:stCxn id="101" idx="4"/>
            </p:cNvCxnSpPr>
            <p:nvPr/>
          </p:nvCxnSpPr>
          <p:spPr bwMode="auto">
            <a:xfrm>
              <a:off x="2438400" y="2476500"/>
              <a:ext cx="14478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105" name="Rectangle 45"/>
            <p:cNvSpPr>
              <a:spLocks noChangeArrowheads="1"/>
            </p:cNvSpPr>
            <p:nvPr/>
          </p:nvSpPr>
          <p:spPr bwMode="auto">
            <a:xfrm>
              <a:off x="4953000" y="5486400"/>
              <a:ext cx="904875" cy="381000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PNO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cxnSp>
          <p:nvCxnSpPr>
            <p:cNvPr id="106" name="Elbow Connector 59"/>
            <p:cNvCxnSpPr>
              <a:stCxn id="80" idx="2"/>
              <a:endCxn id="105" idx="1"/>
            </p:cNvCxnSpPr>
            <p:nvPr/>
          </p:nvCxnSpPr>
          <p:spPr>
            <a:xfrm rot="16200000" flipH="1">
              <a:off x="3665538" y="4389438"/>
              <a:ext cx="1884362" cy="690562"/>
            </a:xfrm>
            <a:prstGeom prst="bentConnector2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7" name="Text Box 52"/>
            <p:cNvSpPr txBox="1">
              <a:spLocks noChangeArrowheads="1"/>
            </p:cNvSpPr>
            <p:nvPr/>
          </p:nvSpPr>
          <p:spPr bwMode="auto">
            <a:xfrm>
              <a:off x="6096000" y="4383504"/>
              <a:ext cx="2286000" cy="3667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800" dirty="0" smtClean="0">
                  <a:solidFill>
                    <a:srgbClr val="000000"/>
                  </a:solidFill>
                  <a:ea typeface="ＭＳ Ｐゴシック" pitchFamily="-65" charset="-128"/>
                  <a:cs typeface="ＭＳ Ｐゴシック" pitchFamily="-65" charset="-128"/>
                </a:rPr>
                <a:t>Powering Circuit Splice analysis</a:t>
              </a:r>
              <a:endParaRPr lang="en-US" sz="800" dirty="0">
                <a:solidFill>
                  <a:srgbClr val="000000"/>
                </a:solidFill>
                <a:ea typeface="ＭＳ Ｐゴシック" pitchFamily="-65" charset="-128"/>
                <a:cs typeface="ＭＳ Ｐゴシック" pitchFamily="-65" charset="-128"/>
              </a:endParaRPr>
            </a:p>
          </p:txBody>
        </p:sp>
        <p:cxnSp>
          <p:nvCxnSpPr>
            <p:cNvPr id="108" name="Shape 107"/>
            <p:cNvCxnSpPr/>
            <p:nvPr/>
          </p:nvCxnSpPr>
          <p:spPr>
            <a:xfrm rot="10800000" flipV="1">
              <a:off x="2928938" y="2627311"/>
              <a:ext cx="957262" cy="801688"/>
            </a:xfrm>
            <a:prstGeom prst="bentConnector2">
              <a:avLst/>
            </a:prstGeom>
            <a:ln w="12700"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Slide Number Placeholder 5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BA690-EBB2-7B42-901D-EC3F8B551EB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0" name="Footer Placeholder 5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ICE-Workshop Post Mortem for the LHC</a:t>
            </a:r>
            <a:endParaRPr lang="en-US"/>
          </a:p>
        </p:txBody>
      </p:sp>
      <p:sp>
        <p:nvSpPr>
          <p:cNvPr id="61" name="Date Placeholder 6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b-NO" smtClean="0"/>
              <a:t>4/23/09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1870</TotalTime>
  <Words>1906</Words>
  <Application>Microsoft Macintosh PowerPoint</Application>
  <PresentationFormat>On-screen Show (4:3)</PresentationFormat>
  <Paragraphs>541</Paragraphs>
  <Slides>25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Concourse</vt:lpstr>
      <vt:lpstr>Post Mortem for the LHC</vt:lpstr>
      <vt:lpstr>Post Mortem for the LHC</vt:lpstr>
      <vt:lpstr>Post Mortem</vt:lpstr>
      <vt:lpstr>Technology</vt:lpstr>
      <vt:lpstr>PM System overview</vt:lpstr>
      <vt:lpstr>PM System overview</vt:lpstr>
      <vt:lpstr>PM System overview</vt:lpstr>
      <vt:lpstr>PM System overview</vt:lpstr>
      <vt:lpstr>PM System overview</vt:lpstr>
      <vt:lpstr>PM System overview</vt:lpstr>
      <vt:lpstr>PM System overview</vt:lpstr>
      <vt:lpstr>PM System overview</vt:lpstr>
      <vt:lpstr>PM System overview</vt:lpstr>
      <vt:lpstr>PM System overview</vt:lpstr>
      <vt:lpstr>Tools</vt:lpstr>
      <vt:lpstr>Tools</vt:lpstr>
      <vt:lpstr>Tools</vt:lpstr>
      <vt:lpstr>Tools</vt:lpstr>
      <vt:lpstr>Tools</vt:lpstr>
      <vt:lpstr>Responsibilities</vt:lpstr>
      <vt:lpstr>Responsibilities</vt:lpstr>
      <vt:lpstr>Clients</vt:lpstr>
      <vt:lpstr>Challenges</vt:lpstr>
      <vt:lpstr>Some Numbers  (Jan. – Sep. 2008)</vt:lpstr>
      <vt:lpstr>Slide 25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Odd Øyvind Andreassen</dc:creator>
  <cp:lastModifiedBy>Odd Øyvind Andreassen</cp:lastModifiedBy>
  <cp:revision>96</cp:revision>
  <dcterms:created xsi:type="dcterms:W3CDTF">2009-04-22T19:47:44Z</dcterms:created>
  <dcterms:modified xsi:type="dcterms:W3CDTF">2009-04-22T19:50:27Z</dcterms:modified>
</cp:coreProperties>
</file>