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sldIdLst>
    <p:sldId id="256" r:id="rId2"/>
    <p:sldId id="259" r:id="rId3"/>
    <p:sldId id="267" r:id="rId4"/>
    <p:sldId id="269" r:id="rId5"/>
    <p:sldId id="270" r:id="rId6"/>
    <p:sldId id="266" r:id="rId7"/>
    <p:sldId id="268" r:id="rId8"/>
    <p:sldId id="260" r:id="rId9"/>
    <p:sldId id="271" r:id="rId10"/>
  </p:sldIdLst>
  <p:sldSz cx="9144000" cy="6858000" type="screen4x3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DFB9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52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51AE027-F0C5-4504-BB90-E10443762C75}" type="datetimeFigureOut">
              <a:rPr lang="en-US" smtClean="0"/>
              <a:pPr/>
              <a:t>22/4/2009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14875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02A5A08-AF1A-464A-B5AE-85E24FA61D1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 descr="banner-ITonly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849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 1"/>
          <p:cNvGrpSpPr>
            <a:grpSpLocks/>
          </p:cNvGrpSpPr>
          <p:nvPr/>
        </p:nvGrpSpPr>
        <p:grpSpPr bwMode="auto">
          <a:xfrm>
            <a:off x="-19050" y="203200"/>
            <a:ext cx="9180513" cy="482600"/>
            <a:chOff x="-19045" y="216550"/>
            <a:chExt cx="9180548" cy="649224"/>
          </a:xfrm>
        </p:grpSpPr>
        <p:sp>
          <p:nvSpPr>
            <p:cNvPr id="6" name="Freeform 4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cs typeface="+mn-cs"/>
              </a:endParaRPr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cs typeface="+mn-cs"/>
              </a:endParaRPr>
            </a:p>
          </p:txBody>
        </p:sp>
      </p:grpSp>
      <p:sp>
        <p:nvSpPr>
          <p:cNvPr id="8" name="Rectangle 8"/>
          <p:cNvSpPr/>
          <p:nvPr userDrawn="1"/>
        </p:nvSpPr>
        <p:spPr>
          <a:xfrm>
            <a:off x="6858000" y="0"/>
            <a:ext cx="2286000" cy="838200"/>
          </a:xfrm>
          <a:prstGeom prst="rect">
            <a:avLst/>
          </a:prstGeom>
          <a:solidFill>
            <a:srgbClr val="3861A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4000" dirty="0"/>
          </a:p>
        </p:txBody>
      </p:sp>
      <p:sp>
        <p:nvSpPr>
          <p:cNvPr id="9" name="Freeform 1"/>
          <p:cNvSpPr>
            <a:spLocks/>
          </p:cNvSpPr>
          <p:nvPr/>
        </p:nvSpPr>
        <p:spPr bwMode="auto">
          <a:xfrm>
            <a:off x="-9525" y="-7938"/>
            <a:ext cx="9163050" cy="846138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1" name="Freeform 2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Footer Placeholder 3"/>
          <p:cNvSpPr txBox="1">
            <a:spLocks noGrp="1"/>
          </p:cNvSpPr>
          <p:nvPr userDrawn="1"/>
        </p:nvSpPr>
        <p:spPr bwMode="auto">
          <a:xfrm>
            <a:off x="5486400" y="6553200"/>
            <a:ext cx="3657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>
              <a:defRPr/>
            </a:pPr>
            <a:r>
              <a:rPr lang="en-US" sz="1200" b="0" i="1" dirty="0">
                <a:solidFill>
                  <a:schemeClr val="tx1"/>
                </a:solidFill>
                <a:latin typeface="+mj-lt"/>
                <a:cs typeface="+mn-cs"/>
              </a:rPr>
              <a:t> </a:t>
            </a:r>
            <a:r>
              <a:rPr lang="en-US" sz="1200" b="0" i="0" dirty="0" err="1" smtClean="0">
                <a:solidFill>
                  <a:schemeClr val="tx1"/>
                </a:solidFill>
                <a:latin typeface="+mj-lt"/>
                <a:cs typeface="+mn-cs"/>
              </a:rPr>
              <a:t>Ph.Gayet</a:t>
            </a:r>
            <a:r>
              <a:rPr lang="en-US" sz="1200" b="0" i="0" dirty="0" smtClean="0">
                <a:solidFill>
                  <a:schemeClr val="tx1"/>
                </a:solidFill>
                <a:latin typeface="+mj-lt"/>
                <a:cs typeface="+mn-cs"/>
              </a:rPr>
              <a:t>– </a:t>
            </a:r>
            <a:r>
              <a:rPr lang="en-US" sz="1200" b="0" i="0" dirty="0" err="1" smtClean="0">
                <a:solidFill>
                  <a:schemeClr val="tx1"/>
                </a:solidFill>
                <a:latin typeface="+mj-lt"/>
                <a:cs typeface="+mn-cs"/>
              </a:rPr>
              <a:t>Cryo</a:t>
            </a:r>
            <a:r>
              <a:rPr lang="en-US" sz="1200" b="0" i="0" dirty="0" smtClean="0">
                <a:solidFill>
                  <a:schemeClr val="tx1"/>
                </a:solidFill>
                <a:latin typeface="+mj-lt"/>
                <a:cs typeface="+mn-cs"/>
              </a:rPr>
              <a:t>  for experience     </a:t>
            </a:r>
            <a:fld id="{C2D5981D-2439-416E-BA80-31DF04D268A8}" type="slidenum">
              <a:rPr lang="en-US" sz="1200" b="0" i="0" smtClean="0">
                <a:solidFill>
                  <a:schemeClr val="tx1"/>
                </a:solidFill>
                <a:latin typeface="+mj-lt"/>
                <a:cs typeface="+mn-cs"/>
              </a:rPr>
              <a:pPr algn="r">
                <a:defRPr/>
              </a:pPr>
              <a:t>‹#›</a:t>
            </a:fld>
            <a:endParaRPr lang="en-US" sz="1200" b="0" i="0" dirty="0">
              <a:solidFill>
                <a:schemeClr val="tx1"/>
              </a:solidFill>
              <a:latin typeface="+mj-lt"/>
              <a:cs typeface="+mn-cs"/>
            </a:endParaRPr>
          </a:p>
        </p:txBody>
      </p:sp>
      <p:sp>
        <p:nvSpPr>
          <p:cNvPr id="13" name="Footer Placeholder 3"/>
          <p:cNvSpPr txBox="1">
            <a:spLocks noGrp="1"/>
          </p:cNvSpPr>
          <p:nvPr userDrawn="1"/>
        </p:nvSpPr>
        <p:spPr bwMode="auto">
          <a:xfrm>
            <a:off x="0" y="6553200"/>
            <a:ext cx="2590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>
              <a:defRPr/>
            </a:pPr>
            <a:r>
              <a:rPr lang="en-US" sz="1200" b="0" i="0" dirty="0">
                <a:solidFill>
                  <a:schemeClr val="tx1"/>
                </a:solidFill>
                <a:cs typeface="+mn-cs"/>
              </a:rPr>
              <a:t> </a:t>
            </a:r>
            <a:r>
              <a:rPr lang="en-US" sz="1200" b="0" i="0" dirty="0">
                <a:solidFill>
                  <a:schemeClr val="tx1"/>
                </a:solidFill>
                <a:latin typeface="+mj-lt"/>
                <a:cs typeface="+mn-cs"/>
              </a:rPr>
              <a:t>EN-ICE Workshop – 23 April 2009</a:t>
            </a:r>
          </a:p>
        </p:txBody>
      </p:sp>
      <p:sp>
        <p:nvSpPr>
          <p:cNvPr id="18" name="Content Placeholder 3"/>
          <p:cNvSpPr>
            <a:spLocks noGrp="1"/>
          </p:cNvSpPr>
          <p:nvPr>
            <p:ph sz="half" idx="1"/>
          </p:nvPr>
        </p:nvSpPr>
        <p:spPr>
          <a:xfrm>
            <a:off x="304800" y="990600"/>
            <a:ext cx="8382000" cy="5562600"/>
          </a:xfrm>
          <a:prstGeom prst="rect">
            <a:avLst/>
          </a:prstGeom>
        </p:spPr>
        <p:txBody>
          <a:bodyPr tIns="0"/>
          <a:lstStyle>
            <a:lvl1pPr>
              <a:defRPr sz="2800">
                <a:latin typeface="+mj-lt"/>
              </a:defRPr>
            </a:lvl1pPr>
            <a:lvl2pPr>
              <a:defRPr sz="2600">
                <a:latin typeface="+mj-lt"/>
              </a:defRPr>
            </a:lvl2pPr>
            <a:lvl3pPr>
              <a:defRPr sz="2400">
                <a:latin typeface="+mj-lt"/>
              </a:defRPr>
            </a:lvl3pPr>
            <a:lvl4pPr>
              <a:defRPr sz="2000">
                <a:latin typeface="+mj-lt"/>
              </a:defRPr>
            </a:lvl4pPr>
            <a:lvl5pPr>
              <a:defRPr sz="1800">
                <a:latin typeface="+mj-lt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9" name="Title 18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38200"/>
          </a:xfrm>
          <a:prstGeom prst="rect">
            <a:avLst/>
          </a:prstGeom>
        </p:spPr>
        <p:txBody>
          <a:bodyPr/>
          <a:lstStyle>
            <a:lvl1pPr>
              <a:defRPr sz="48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 descr="banner-ITonly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849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 1"/>
          <p:cNvGrpSpPr>
            <a:grpSpLocks/>
          </p:cNvGrpSpPr>
          <p:nvPr/>
        </p:nvGrpSpPr>
        <p:grpSpPr bwMode="auto">
          <a:xfrm>
            <a:off x="-19050" y="203200"/>
            <a:ext cx="9180513" cy="482600"/>
            <a:chOff x="-19045" y="216550"/>
            <a:chExt cx="9180548" cy="649224"/>
          </a:xfrm>
        </p:grpSpPr>
        <p:sp>
          <p:nvSpPr>
            <p:cNvPr id="6" name="Freeform 4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cs typeface="+mn-cs"/>
              </a:endParaRPr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cs typeface="+mn-cs"/>
              </a:endParaRPr>
            </a:p>
          </p:txBody>
        </p:sp>
      </p:grpSp>
      <p:sp>
        <p:nvSpPr>
          <p:cNvPr id="8" name="Rectangle 8"/>
          <p:cNvSpPr/>
          <p:nvPr userDrawn="1"/>
        </p:nvSpPr>
        <p:spPr>
          <a:xfrm>
            <a:off x="6858000" y="0"/>
            <a:ext cx="2286000" cy="838200"/>
          </a:xfrm>
          <a:prstGeom prst="rect">
            <a:avLst/>
          </a:prstGeom>
          <a:solidFill>
            <a:srgbClr val="3861A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4000" dirty="0"/>
          </a:p>
        </p:txBody>
      </p:sp>
      <p:sp>
        <p:nvSpPr>
          <p:cNvPr id="9" name="Freeform 1"/>
          <p:cNvSpPr>
            <a:spLocks/>
          </p:cNvSpPr>
          <p:nvPr/>
        </p:nvSpPr>
        <p:spPr bwMode="auto">
          <a:xfrm>
            <a:off x="-9525" y="-7938"/>
            <a:ext cx="9163050" cy="846138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1" name="Freeform 2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8" name="Content Placeholder 3"/>
          <p:cNvSpPr>
            <a:spLocks noGrp="1"/>
          </p:cNvSpPr>
          <p:nvPr>
            <p:ph sz="half" idx="1"/>
          </p:nvPr>
        </p:nvSpPr>
        <p:spPr>
          <a:xfrm>
            <a:off x="304800" y="990600"/>
            <a:ext cx="8382000" cy="5562600"/>
          </a:xfrm>
          <a:prstGeom prst="rect">
            <a:avLst/>
          </a:prstGeom>
        </p:spPr>
        <p:txBody>
          <a:bodyPr tIns="0"/>
          <a:lstStyle>
            <a:lvl1pPr>
              <a:defRPr sz="2800">
                <a:latin typeface="+mj-lt"/>
              </a:defRPr>
            </a:lvl1pPr>
            <a:lvl2pPr>
              <a:defRPr sz="2600">
                <a:latin typeface="+mj-lt"/>
              </a:defRPr>
            </a:lvl2pPr>
            <a:lvl3pPr>
              <a:defRPr sz="2400">
                <a:latin typeface="+mj-lt"/>
              </a:defRPr>
            </a:lvl3pPr>
            <a:lvl4pPr>
              <a:defRPr sz="2000">
                <a:latin typeface="+mj-lt"/>
              </a:defRPr>
            </a:lvl4pPr>
            <a:lvl5pPr>
              <a:defRPr sz="1800">
                <a:latin typeface="+mj-lt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9" name="Title 18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38200"/>
          </a:xfrm>
          <a:prstGeom prst="rect">
            <a:avLst/>
          </a:prstGeom>
        </p:spPr>
        <p:txBody>
          <a:bodyPr/>
          <a:lstStyle>
            <a:lvl1pPr>
              <a:defRPr sz="48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8" descr="banner-ITonly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849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 1"/>
          <p:cNvGrpSpPr>
            <a:grpSpLocks/>
          </p:cNvGrpSpPr>
          <p:nvPr/>
        </p:nvGrpSpPr>
        <p:grpSpPr bwMode="auto">
          <a:xfrm>
            <a:off x="-19050" y="203200"/>
            <a:ext cx="9180513" cy="482600"/>
            <a:chOff x="-19045" y="216550"/>
            <a:chExt cx="9180548" cy="649224"/>
          </a:xfrm>
        </p:grpSpPr>
        <p:sp>
          <p:nvSpPr>
            <p:cNvPr id="5" name="Freeform 4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cs typeface="+mn-cs"/>
              </a:endParaRPr>
            </a:p>
          </p:txBody>
        </p:sp>
        <p:sp>
          <p:nvSpPr>
            <p:cNvPr id="6" name="Freeform 5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cs typeface="+mn-cs"/>
              </a:endParaRPr>
            </a:p>
          </p:txBody>
        </p:sp>
      </p:grpSp>
      <p:sp>
        <p:nvSpPr>
          <p:cNvPr id="7" name="Rectangle 8"/>
          <p:cNvSpPr/>
          <p:nvPr userDrawn="1"/>
        </p:nvSpPr>
        <p:spPr>
          <a:xfrm>
            <a:off x="6858000" y="0"/>
            <a:ext cx="2286000" cy="838200"/>
          </a:xfrm>
          <a:prstGeom prst="rect">
            <a:avLst/>
          </a:prstGeom>
          <a:solidFill>
            <a:srgbClr val="3861A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4000" dirty="0"/>
          </a:p>
        </p:txBody>
      </p:sp>
      <p:sp>
        <p:nvSpPr>
          <p:cNvPr id="8" name="Freeform 1"/>
          <p:cNvSpPr>
            <a:spLocks/>
          </p:cNvSpPr>
          <p:nvPr/>
        </p:nvSpPr>
        <p:spPr bwMode="auto">
          <a:xfrm>
            <a:off x="-9525" y="-7938"/>
            <a:ext cx="9163050" cy="846138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" name="Freeform 2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1" name="Rectangle 2"/>
          <p:cNvSpPr txBox="1">
            <a:spLocks noChangeArrowheads="1"/>
          </p:cNvSpPr>
          <p:nvPr userDrawn="1"/>
        </p:nvSpPr>
        <p:spPr>
          <a:xfrm>
            <a:off x="2514600" y="3048000"/>
            <a:ext cx="5562600" cy="838200"/>
          </a:xfrm>
          <a:prstGeom prst="rect">
            <a:avLst/>
          </a:prstGeom>
        </p:spPr>
        <p:txBody>
          <a:bodyPr>
            <a:normAutofit fontScale="70000" lnSpcReduction="20000"/>
          </a:bodyPr>
          <a:lstStyle/>
          <a:p>
            <a:pPr algn="r" fontAlgn="auto">
              <a:spcAft>
                <a:spcPts val="0"/>
              </a:spcAft>
              <a:defRPr/>
            </a:pPr>
            <a:r>
              <a:rPr lang="en-US" sz="5000" b="1" dirty="0" smtClean="0">
                <a:solidFill>
                  <a:srgbClr val="00529E"/>
                </a:solidFill>
                <a:latin typeface="+mj-lt"/>
                <a:ea typeface="+mj-ea"/>
                <a:cs typeface="+mj-cs"/>
              </a:rPr>
              <a:t>This</a:t>
            </a:r>
            <a:r>
              <a:rPr lang="en-US" sz="5000" b="1" baseline="0" dirty="0" smtClean="0">
                <a:solidFill>
                  <a:srgbClr val="00529E"/>
                </a:solidFill>
                <a:latin typeface="+mj-lt"/>
                <a:ea typeface="+mj-ea"/>
                <a:cs typeface="+mj-cs"/>
              </a:rPr>
              <a:t> is all in the master slide</a:t>
            </a:r>
            <a:endParaRPr lang="en-US" sz="5000" b="1" dirty="0">
              <a:solidFill>
                <a:srgbClr val="00529E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2" name="Rectangle 2"/>
          <p:cNvSpPr txBox="1">
            <a:spLocks noChangeArrowheads="1"/>
          </p:cNvSpPr>
          <p:nvPr userDrawn="1"/>
        </p:nvSpPr>
        <p:spPr>
          <a:xfrm>
            <a:off x="1752600" y="4114800"/>
            <a:ext cx="6324600" cy="838200"/>
          </a:xfrm>
          <a:prstGeom prst="rect">
            <a:avLst/>
          </a:prstGeom>
        </p:spPr>
        <p:txBody>
          <a:bodyPr lIns="0" rIns="0" bIns="0" anchor="b"/>
          <a:lstStyle/>
          <a:p>
            <a:pPr algn="r"/>
            <a:r>
              <a:rPr lang="en-US" sz="2000" b="1" dirty="0" smtClean="0">
                <a:latin typeface="Calibri" pitchFamily="34" charset="0"/>
              </a:rPr>
              <a:t>Change Master</a:t>
            </a:r>
            <a:r>
              <a:rPr lang="en-US" sz="2000" b="1" baseline="0" dirty="0" smtClean="0">
                <a:latin typeface="Calibri" pitchFamily="34" charset="0"/>
              </a:rPr>
              <a:t> Slide </a:t>
            </a:r>
            <a:r>
              <a:rPr lang="en-US" sz="2000" b="1" baseline="0" smtClean="0">
                <a:latin typeface="Calibri" pitchFamily="34" charset="0"/>
              </a:rPr>
              <a:t>(Author)</a:t>
            </a:r>
            <a:endParaRPr lang="en-US" sz="2000" b="1" dirty="0">
              <a:latin typeface="Calibri" pitchFamily="34" charset="0"/>
            </a:endParaRPr>
          </a:p>
          <a:p>
            <a:pPr algn="r"/>
            <a:r>
              <a:rPr lang="en-US" sz="2000" dirty="0">
                <a:latin typeface="Calibri" pitchFamily="34" charset="0"/>
              </a:rPr>
              <a:t>EN-ICE Workshop</a:t>
            </a:r>
          </a:p>
          <a:p>
            <a:pPr algn="r"/>
            <a:r>
              <a:rPr lang="en-US" sz="2000" dirty="0">
                <a:latin typeface="Calibri" pitchFamily="34" charset="0"/>
              </a:rPr>
              <a:t>23 April 2009</a:t>
            </a:r>
          </a:p>
        </p:txBody>
      </p:sp>
      <p:sp>
        <p:nvSpPr>
          <p:cNvPr id="24" name="Title 23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38200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439738" cy="45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0034" y="44450"/>
            <a:ext cx="8643966" cy="384154"/>
          </a:xfrm>
          <a:prstGeom prst="rect">
            <a:avLst/>
          </a:prstGeom>
        </p:spPr>
        <p:txBody>
          <a:bodyPr/>
          <a:lstStyle>
            <a:lvl1pPr>
              <a:defRPr>
                <a:latin typeface="Times New Roman" pitchFamily="18" charset="0"/>
                <a:cs typeface="Times New Roman" pitchFamily="18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0825" y="928688"/>
            <a:ext cx="8535988" cy="50006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D6F8FC-D699-47B4-B2A0-6620648954E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jpe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7" name="Picture 8" descr="banner-ITonly"/>
          <p:cNvPicPr>
            <a:picLocks noChangeAspect="1" noChangeArrowheads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0"/>
            <a:ext cx="9144000" cy="849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 1"/>
          <p:cNvGrpSpPr>
            <a:grpSpLocks/>
          </p:cNvGrpSpPr>
          <p:nvPr userDrawn="1"/>
        </p:nvGrpSpPr>
        <p:grpSpPr bwMode="auto">
          <a:xfrm>
            <a:off x="-19050" y="203200"/>
            <a:ext cx="9180513" cy="482600"/>
            <a:chOff x="-19045" y="216550"/>
            <a:chExt cx="9180548" cy="649224"/>
          </a:xfrm>
        </p:grpSpPr>
        <p:sp>
          <p:nvSpPr>
            <p:cNvPr id="19" name="Freeform 18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cs typeface="+mn-cs"/>
              </a:endParaRPr>
            </a:p>
          </p:txBody>
        </p:sp>
        <p:sp>
          <p:nvSpPr>
            <p:cNvPr id="20" name="Freeform 19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cs typeface="+mn-cs"/>
              </a:endParaRPr>
            </a:p>
          </p:txBody>
        </p:sp>
      </p:grpSp>
      <p:sp>
        <p:nvSpPr>
          <p:cNvPr id="21" name="Rectangle 20"/>
          <p:cNvSpPr/>
          <p:nvPr userDrawn="1"/>
        </p:nvSpPr>
        <p:spPr>
          <a:xfrm>
            <a:off x="6858000" y="0"/>
            <a:ext cx="2286000" cy="838200"/>
          </a:xfrm>
          <a:prstGeom prst="rect">
            <a:avLst/>
          </a:prstGeom>
          <a:solidFill>
            <a:srgbClr val="3861A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4000" dirty="0"/>
          </a:p>
        </p:txBody>
      </p:sp>
      <p:sp>
        <p:nvSpPr>
          <p:cNvPr id="23" name="Date Placeholder 1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cs typeface="+mn-cs"/>
              </a:defRPr>
            </a:lvl1pPr>
          </a:lstStyle>
          <a:p>
            <a:pPr>
              <a:defRPr/>
            </a:pPr>
            <a:fld id="{68119082-7523-4CB6-BCB1-7DC54891A9FD}" type="datetimeFigureOut">
              <a:rPr lang="en-US"/>
              <a:pPr>
                <a:defRPr/>
              </a:pPr>
              <a:t>22/4/2009</a:t>
            </a:fld>
            <a:endParaRPr lang="en-US"/>
          </a:p>
        </p:txBody>
      </p:sp>
      <p:sp>
        <p:nvSpPr>
          <p:cNvPr id="24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/>
          <a:lstStyle>
            <a:lvl1pPr>
              <a:defRPr>
                <a:cs typeface="+mn-cs"/>
              </a:defRPr>
            </a:lvl1pPr>
          </a:lstStyle>
          <a:p>
            <a:pPr>
              <a:defRPr/>
            </a:pPr>
            <a:r>
              <a:rPr lang="en-US"/>
              <a:t> Fw System Overview - </a:t>
            </a:r>
            <a:fld id="{A015B9F3-301B-4038-B659-977F7E9FDCE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25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/>
          <a:lstStyle>
            <a:lvl1pPr>
              <a:defRPr>
                <a:cs typeface="+mn-cs"/>
              </a:defRPr>
            </a:lvl1pPr>
          </a:lstStyle>
          <a:p>
            <a:pPr>
              <a:defRPr/>
            </a:pPr>
            <a:fld id="{97A7D35D-CA15-43C2-A2B7-B7195477513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26" name="Freeform 25"/>
          <p:cNvSpPr>
            <a:spLocks/>
          </p:cNvSpPr>
          <p:nvPr userDrawn="1"/>
        </p:nvSpPr>
        <p:spPr bwMode="auto">
          <a:xfrm>
            <a:off x="-9525" y="-7938"/>
            <a:ext cx="9163050" cy="846138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8" name="Freeform 27"/>
          <p:cNvSpPr>
            <a:spLocks/>
          </p:cNvSpPr>
          <p:nvPr userDrawn="1"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9" name="Rectangle 28"/>
          <p:cNvSpPr/>
          <p:nvPr userDrawn="1"/>
        </p:nvSpPr>
        <p:spPr>
          <a:xfrm>
            <a:off x="0" y="0"/>
            <a:ext cx="9144000" cy="838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4800" dirty="0">
                <a:latin typeface="+mj-lt"/>
              </a:rPr>
              <a:t>EN-ICE</a:t>
            </a:r>
          </a:p>
        </p:txBody>
      </p:sp>
      <p:sp>
        <p:nvSpPr>
          <p:cNvPr id="30" name="Text Placeholder 29"/>
          <p:cNvSpPr>
            <a:spLocks noGrp="1"/>
          </p:cNvSpPr>
          <p:nvPr userDrawn="1"/>
        </p:nvSpPr>
        <p:spPr bwMode="auto">
          <a:xfrm>
            <a:off x="457200" y="1066800"/>
            <a:ext cx="8229600" cy="510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>
            <a:lvl1pPr marL="273050" indent="-273050" algn="l" rtl="0" fontAlgn="base">
              <a:spcBef>
                <a:spcPct val="20000"/>
              </a:spcBef>
              <a:spcAft>
                <a:spcPct val="0"/>
              </a:spcAft>
              <a:buClr>
                <a:srgbClr val="0BD0D9"/>
              </a:buClr>
              <a:buSzPct val="95000"/>
              <a:buFont typeface="Wingdings 2" pitchFamily="18" charset="2"/>
              <a:buChar char="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39763" indent="-246063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85000"/>
              <a:buFont typeface="Wingdings 2" pitchFamily="18" charset="2"/>
              <a:buChar char="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063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 2" pitchFamily="18" charset="2"/>
              <a:buChar char="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7450" indent="-209550" algn="l" rtl="0" fontAlgn="base">
              <a:spcBef>
                <a:spcPct val="20000"/>
              </a:spcBef>
              <a:spcAft>
                <a:spcPct val="0"/>
              </a:spcAft>
              <a:buClr>
                <a:srgbClr val="0BD0D9"/>
              </a:buClr>
              <a:buSzPct val="65000"/>
              <a:buFont typeface="Wingdings 2" pitchFamily="18" charset="2"/>
              <a:buChar char="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2088" indent="-209550" algn="l" rtl="0" fontAlgn="base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itchFamily="18" charset="2"/>
              <a:buChar char="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6888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Char char="•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mtClean="0"/>
              <a:t>Click to edit Master text styles</a:t>
            </a:r>
          </a:p>
          <a:p>
            <a:pPr lvl="1">
              <a:defRPr/>
            </a:pPr>
            <a:r>
              <a:rPr lang="en-US" smtClean="0"/>
              <a:t>Second level</a:t>
            </a:r>
          </a:p>
          <a:p>
            <a:pPr lvl="2">
              <a:defRPr/>
            </a:pPr>
            <a:r>
              <a:rPr lang="en-US" smtClean="0"/>
              <a:t>Third level</a:t>
            </a:r>
          </a:p>
          <a:p>
            <a:pPr lvl="3">
              <a:defRPr/>
            </a:pPr>
            <a:r>
              <a:rPr lang="en-US" smtClean="0"/>
              <a:t>Fourth level</a:t>
            </a:r>
          </a:p>
          <a:p>
            <a:pPr lvl="4">
              <a:defRPr/>
            </a:pPr>
            <a:r>
              <a:rPr lang="en-US" smtClean="0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</p:sldLayoutIdLst>
  <p:timing>
    <p:tnLst>
      <p:par>
        <p:cTn id="1" dur="indefinite" restart="never" nodeType="tmRoot"/>
      </p:par>
    </p:tnLst>
  </p:timing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8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7" Type="http://schemas.openxmlformats.org/officeDocument/2006/relationships/image" Target="../media/image15.pn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1.bin"/><Relationship Id="rId5" Type="http://schemas.openxmlformats.org/officeDocument/2006/relationships/image" Target="../media/image14.png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endParaRPr lang="en-US" sz="2800" dirty="0" smtClean="0">
              <a:solidFill>
                <a:schemeClr val="bg1">
                  <a:lumMod val="65000"/>
                </a:schemeClr>
              </a:solidFill>
            </a:endParaRPr>
          </a:p>
          <a:p>
            <a:endParaRPr lang="en-US" dirty="0" smtClean="0">
              <a:solidFill>
                <a:schemeClr val="bg1">
                  <a:lumMod val="65000"/>
                </a:schemeClr>
              </a:solidFill>
            </a:endParaRPr>
          </a:p>
          <a:p>
            <a:endParaRPr lang="en-US" sz="2800" dirty="0" smtClean="0">
              <a:solidFill>
                <a:schemeClr val="bg1">
                  <a:lumMod val="65000"/>
                </a:schemeClr>
              </a:solidFill>
            </a:endParaRPr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r>
              <a:rPr lang="en-US" dirty="0" smtClean="0"/>
              <a:t>Application developed BY EN-ICE solution users</a:t>
            </a:r>
          </a:p>
          <a:p>
            <a:endParaRPr lang="en-US" dirty="0" smtClean="0"/>
          </a:p>
          <a:p>
            <a:endParaRPr lang="en-US" sz="2800" dirty="0" smtClean="0"/>
          </a:p>
          <a:p>
            <a:endParaRPr lang="en-US" dirty="0" smtClean="0"/>
          </a:p>
          <a:p>
            <a:pPr>
              <a:buNone/>
            </a:pPr>
            <a:endParaRPr lang="en-US" sz="2800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/>
              <a:t>Cryogenics for </a:t>
            </a:r>
            <a:r>
              <a:rPr lang="en-US" sz="4000" dirty="0" smtClean="0"/>
              <a:t>experience (</a:t>
            </a:r>
            <a:r>
              <a:rPr lang="en-US" sz="4000" dirty="0" err="1" smtClean="0"/>
              <a:t>CryEx</a:t>
            </a:r>
            <a:r>
              <a:rPr lang="en-US" sz="4000" dirty="0" smtClean="0"/>
              <a:t>) </a:t>
            </a:r>
            <a:endParaRPr lang="en-US" sz="40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66800" y="1600200"/>
            <a:ext cx="3905250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4800" y="990600"/>
            <a:ext cx="666750" cy="65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Origins of </a:t>
            </a:r>
            <a:r>
              <a:rPr lang="en-US" dirty="0" smtClean="0"/>
              <a:t>the Collaboration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304800" y="1447800"/>
            <a:ext cx="8458200" cy="5170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accent1"/>
                </a:solidFill>
              </a:rPr>
              <a:t>S</a:t>
            </a:r>
            <a:r>
              <a:rPr lang="en-US" sz="2400" dirty="0" smtClean="0">
                <a:solidFill>
                  <a:schemeClr val="accent1"/>
                </a:solidFill>
              </a:rPr>
              <a:t>ince </a:t>
            </a:r>
            <a:r>
              <a:rPr lang="en-US" sz="2400" dirty="0" smtClean="0">
                <a:solidFill>
                  <a:schemeClr val="accent1"/>
                </a:solidFill>
              </a:rPr>
              <a:t>the beginning of the project, the Cryogenic Control for experience project was included in the </a:t>
            </a:r>
            <a:r>
              <a:rPr lang="en-US" sz="2400" dirty="0" smtClean="0">
                <a:solidFill>
                  <a:schemeClr val="accent1"/>
                </a:solidFill>
              </a:rPr>
              <a:t>UNICOS project together with the </a:t>
            </a:r>
            <a:r>
              <a:rPr lang="en-US" sz="2400" dirty="0" smtClean="0">
                <a:solidFill>
                  <a:schemeClr val="accent1"/>
                </a:solidFill>
              </a:rPr>
              <a:t>Cryogenic control for Accelerator </a:t>
            </a:r>
            <a:r>
              <a:rPr lang="en-US" sz="2400" dirty="0" smtClean="0">
                <a:solidFill>
                  <a:schemeClr val="accent1"/>
                </a:solidFill>
              </a:rPr>
              <a:t> and the Experiment magnet control system (MCS)</a:t>
            </a:r>
          </a:p>
          <a:p>
            <a:endParaRPr lang="en-US" sz="2400" dirty="0" smtClean="0">
              <a:solidFill>
                <a:schemeClr val="accent1"/>
              </a:solidFill>
            </a:endParaRPr>
          </a:p>
          <a:p>
            <a:r>
              <a:rPr lang="en-US" sz="2400" dirty="0" smtClean="0">
                <a:solidFill>
                  <a:schemeClr val="accent1"/>
                </a:solidFill>
              </a:rPr>
              <a:t>But t</a:t>
            </a:r>
            <a:r>
              <a:rPr lang="en-US" sz="2400" dirty="0" smtClean="0">
                <a:solidFill>
                  <a:schemeClr val="accent1"/>
                </a:solidFill>
              </a:rPr>
              <a:t>his part of the project was under the AT-ECR group responsibility :</a:t>
            </a:r>
          </a:p>
          <a:p>
            <a:endParaRPr lang="en-US" sz="2400" dirty="0" smtClean="0"/>
          </a:p>
          <a:p>
            <a:pPr>
              <a:buFont typeface="Arial" pitchFamily="34" charset="0"/>
              <a:buChar char="•"/>
            </a:pPr>
            <a:r>
              <a:rPr lang="en-US" sz="2400" dirty="0" smtClean="0">
                <a:solidFill>
                  <a:schemeClr val="accent1"/>
                </a:solidFill>
              </a:rPr>
              <a:t> They </a:t>
            </a:r>
            <a:r>
              <a:rPr lang="en-US" sz="2400" dirty="0" smtClean="0">
                <a:solidFill>
                  <a:schemeClr val="accent1"/>
                </a:solidFill>
              </a:rPr>
              <a:t>have chosen different PLC (I/O) solution : ( Full Quantum instead of Quantum + Premium as for accelerators)</a:t>
            </a:r>
          </a:p>
          <a:p>
            <a:pPr marL="0" lvl="1">
              <a:buFont typeface="Arial" pitchFamily="34" charset="0"/>
              <a:buChar char="•"/>
            </a:pPr>
            <a:r>
              <a:rPr lang="en-US" sz="2400" dirty="0" smtClean="0">
                <a:solidFill>
                  <a:schemeClr val="accent1"/>
                </a:solidFill>
              </a:rPr>
              <a:t> They have </a:t>
            </a:r>
            <a:r>
              <a:rPr lang="en-US" sz="2400" dirty="0" smtClean="0">
                <a:solidFill>
                  <a:schemeClr val="accent1"/>
                </a:solidFill>
              </a:rPr>
              <a:t>their own development </a:t>
            </a:r>
            <a:r>
              <a:rPr lang="en-US" sz="2400" dirty="0" smtClean="0">
                <a:solidFill>
                  <a:schemeClr val="accent1"/>
                </a:solidFill>
              </a:rPr>
              <a:t>team with different programming habits</a:t>
            </a:r>
            <a:endParaRPr lang="en-US" sz="2400" dirty="0" smtClean="0">
              <a:solidFill>
                <a:schemeClr val="accent1"/>
              </a:solidFill>
            </a:endParaRPr>
          </a:p>
          <a:p>
            <a:pPr>
              <a:buFont typeface="Arial" pitchFamily="34" charset="0"/>
              <a:buChar char="•"/>
            </a:pPr>
            <a:endParaRPr lang="en-US" sz="2400" dirty="0" smtClean="0">
              <a:solidFill>
                <a:schemeClr val="accent1"/>
              </a:solidFill>
            </a:endParaRP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lnSpc>
                <a:spcPct val="80000"/>
              </a:lnSpc>
              <a:buNone/>
            </a:pPr>
            <a:r>
              <a:rPr lang="en-US" sz="2400" dirty="0" smtClean="0">
                <a:solidFill>
                  <a:schemeClr val="accent1"/>
                </a:solidFill>
                <a:latin typeface="+mn-lt"/>
              </a:rPr>
              <a:t>The ECR has been merged with ACR last year </a:t>
            </a:r>
            <a:r>
              <a:rPr lang="en-US" sz="2400" dirty="0" smtClean="0">
                <a:solidFill>
                  <a:schemeClr val="accent1"/>
                </a:solidFill>
                <a:latin typeface="+mn-lt"/>
              </a:rPr>
              <a:t>and the </a:t>
            </a:r>
            <a:r>
              <a:rPr lang="en-US" sz="2400" dirty="0" smtClean="0">
                <a:solidFill>
                  <a:schemeClr val="accent1"/>
                </a:solidFill>
                <a:latin typeface="+mn-lt"/>
              </a:rPr>
              <a:t>new control section has kept the responsibility of the control system for experiments </a:t>
            </a:r>
          </a:p>
          <a:p>
            <a:pPr>
              <a:lnSpc>
                <a:spcPct val="80000"/>
              </a:lnSpc>
              <a:buNone/>
            </a:pPr>
            <a:r>
              <a:rPr lang="en-US" sz="2400" dirty="0" smtClean="0">
                <a:solidFill>
                  <a:schemeClr val="accent1"/>
                </a:solidFill>
                <a:latin typeface="+mn-lt"/>
              </a:rPr>
              <a:t>They maintains :</a:t>
            </a:r>
          </a:p>
          <a:p>
            <a:pPr>
              <a:lnSpc>
                <a:spcPct val="80000"/>
              </a:lnSpc>
            </a:pPr>
            <a:r>
              <a:rPr lang="en-US" sz="2000" dirty="0" smtClean="0">
                <a:solidFill>
                  <a:schemeClr val="accent1"/>
                </a:solidFill>
                <a:latin typeface="+mn-lt"/>
              </a:rPr>
              <a:t>UNICOS </a:t>
            </a:r>
            <a:r>
              <a:rPr lang="en-US" sz="2000" dirty="0" smtClean="0">
                <a:solidFill>
                  <a:schemeClr val="accent1"/>
                </a:solidFill>
                <a:latin typeface="+mn-lt"/>
              </a:rPr>
              <a:t>Controlled </a:t>
            </a:r>
            <a:r>
              <a:rPr lang="en-US" sz="2000" dirty="0" smtClean="0">
                <a:solidFill>
                  <a:schemeClr val="accent1"/>
                </a:solidFill>
                <a:latin typeface="+mn-lt"/>
              </a:rPr>
              <a:t>equipments </a:t>
            </a:r>
            <a:endParaRPr lang="en-US" sz="2000" dirty="0" smtClean="0">
              <a:solidFill>
                <a:schemeClr val="accent1"/>
              </a:solidFill>
              <a:latin typeface="+mn-lt"/>
            </a:endParaRPr>
          </a:p>
          <a:p>
            <a:pPr lvl="1">
              <a:lnSpc>
                <a:spcPct val="80000"/>
              </a:lnSpc>
            </a:pPr>
            <a:r>
              <a:rPr lang="en-US" sz="2000" dirty="0" smtClean="0">
                <a:solidFill>
                  <a:schemeClr val="accent1"/>
                </a:solidFill>
                <a:latin typeface="+mn-lt"/>
              </a:rPr>
              <a:t>LHC Experience Refrigerator and proximity cryogenics ,</a:t>
            </a:r>
          </a:p>
          <a:p>
            <a:pPr lvl="2">
              <a:lnSpc>
                <a:spcPct val="80000"/>
              </a:lnSpc>
            </a:pPr>
            <a:r>
              <a:rPr lang="en-US" sz="2000" dirty="0" smtClean="0">
                <a:solidFill>
                  <a:schemeClr val="accent1"/>
                </a:solidFill>
                <a:latin typeface="+mn-lt"/>
              </a:rPr>
              <a:t>Atlas </a:t>
            </a:r>
            <a:r>
              <a:rPr lang="en-US" sz="2000" dirty="0" smtClean="0">
                <a:solidFill>
                  <a:schemeClr val="accent1"/>
                </a:solidFill>
                <a:latin typeface="+mn-lt"/>
              </a:rPr>
              <a:t>Helium (10000 devices), Atlas Argon (6000 devices), CMS (3000 devices)</a:t>
            </a:r>
          </a:p>
          <a:p>
            <a:pPr lvl="1">
              <a:lnSpc>
                <a:spcPct val="80000"/>
              </a:lnSpc>
            </a:pPr>
            <a:r>
              <a:rPr lang="en-US" sz="2000" dirty="0" smtClean="0">
                <a:solidFill>
                  <a:schemeClr val="accent1"/>
                </a:solidFill>
                <a:latin typeface="+mn-lt"/>
              </a:rPr>
              <a:t> NA 48/62 Control</a:t>
            </a:r>
          </a:p>
          <a:p>
            <a:pPr lvl="1">
              <a:lnSpc>
                <a:spcPct val="80000"/>
              </a:lnSpc>
            </a:pPr>
            <a:r>
              <a:rPr lang="en-US" sz="2000" dirty="0" smtClean="0">
                <a:solidFill>
                  <a:schemeClr val="accent1"/>
                </a:solidFill>
                <a:latin typeface="+mn-lt"/>
              </a:rPr>
              <a:t>Central liquefier</a:t>
            </a:r>
          </a:p>
          <a:p>
            <a:pPr>
              <a:lnSpc>
                <a:spcPct val="80000"/>
              </a:lnSpc>
            </a:pPr>
            <a:r>
              <a:rPr lang="en-US" sz="2000" dirty="0" smtClean="0">
                <a:solidFill>
                  <a:schemeClr val="accent1"/>
                </a:solidFill>
                <a:latin typeface="+mn-lt"/>
              </a:rPr>
              <a:t>Non UNICOS Controlled </a:t>
            </a:r>
            <a:r>
              <a:rPr lang="en-US" sz="2000" dirty="0" smtClean="0">
                <a:solidFill>
                  <a:schemeClr val="accent1"/>
                </a:solidFill>
                <a:latin typeface="+mn-lt"/>
              </a:rPr>
              <a:t>equipments</a:t>
            </a:r>
          </a:p>
          <a:p>
            <a:pPr lvl="1">
              <a:lnSpc>
                <a:spcPct val="80000"/>
              </a:lnSpc>
            </a:pPr>
            <a:r>
              <a:rPr lang="en-US" sz="2000" dirty="0" smtClean="0">
                <a:solidFill>
                  <a:schemeClr val="accent1"/>
                </a:solidFill>
                <a:latin typeface="+mn-lt"/>
              </a:rPr>
              <a:t>Legacy ABB control in </a:t>
            </a:r>
          </a:p>
          <a:p>
            <a:pPr lvl="2">
              <a:lnSpc>
                <a:spcPct val="80000"/>
              </a:lnSpc>
            </a:pPr>
            <a:r>
              <a:rPr lang="en-US" sz="2000" dirty="0" smtClean="0">
                <a:solidFill>
                  <a:schemeClr val="accent1"/>
                </a:solidFill>
                <a:latin typeface="+mn-lt"/>
              </a:rPr>
              <a:t>North area</a:t>
            </a:r>
          </a:p>
          <a:p>
            <a:pPr lvl="2">
              <a:lnSpc>
                <a:spcPct val="80000"/>
              </a:lnSpc>
            </a:pPr>
            <a:r>
              <a:rPr lang="en-US" sz="2000" dirty="0" smtClean="0">
                <a:solidFill>
                  <a:schemeClr val="accent1"/>
                </a:solidFill>
                <a:latin typeface="+mn-lt"/>
              </a:rPr>
              <a:t>SM18 (in collaboration wit </a:t>
            </a:r>
            <a:r>
              <a:rPr lang="en-US" sz="2000" dirty="0" smtClean="0">
                <a:solidFill>
                  <a:schemeClr val="accent1"/>
                </a:solidFill>
                <a:latin typeface="+mn-lt"/>
              </a:rPr>
              <a:t>us</a:t>
            </a:r>
            <a:r>
              <a:rPr lang="en-US" sz="2000" dirty="0" smtClean="0">
                <a:solidFill>
                  <a:schemeClr val="accent1"/>
                </a:solidFill>
                <a:latin typeface="+mn-lt"/>
              </a:rPr>
              <a:t>)</a:t>
            </a:r>
          </a:p>
          <a:p>
            <a:pPr lvl="2">
              <a:lnSpc>
                <a:spcPct val="80000"/>
              </a:lnSpc>
            </a:pPr>
            <a:r>
              <a:rPr lang="en-US" sz="2000" dirty="0" smtClean="0">
                <a:solidFill>
                  <a:schemeClr val="accent1"/>
                </a:solidFill>
                <a:latin typeface="+mn-lt"/>
              </a:rPr>
              <a:t>West area </a:t>
            </a:r>
          </a:p>
          <a:p>
            <a:pPr lvl="1">
              <a:lnSpc>
                <a:spcPct val="80000"/>
              </a:lnSpc>
            </a:pPr>
            <a:r>
              <a:rPr lang="en-US" sz="2000" dirty="0" smtClean="0">
                <a:solidFill>
                  <a:schemeClr val="accent1"/>
                </a:solidFill>
                <a:latin typeface="+mn-lt"/>
              </a:rPr>
              <a:t>Legacy s7/PCVUE control in </a:t>
            </a:r>
            <a:r>
              <a:rPr lang="en-US" sz="2000" dirty="0" smtClean="0">
                <a:solidFill>
                  <a:schemeClr val="accent1"/>
                </a:solidFill>
                <a:latin typeface="+mn-lt"/>
              </a:rPr>
              <a:t>SM18 </a:t>
            </a:r>
            <a:endParaRPr lang="en-US" sz="2000" dirty="0" smtClean="0">
              <a:solidFill>
                <a:schemeClr val="accent1"/>
              </a:solidFill>
              <a:latin typeface="+mn-lt"/>
            </a:endParaRPr>
          </a:p>
          <a:p>
            <a:pPr>
              <a:buNone/>
            </a:pPr>
            <a:r>
              <a:rPr lang="en-US" sz="2000" dirty="0" smtClean="0">
                <a:solidFill>
                  <a:schemeClr val="accent1"/>
                </a:solidFill>
                <a:latin typeface="+mn-lt"/>
              </a:rPr>
              <a:t>The CRG control policy is to finish the migration toward UNICOS</a:t>
            </a:r>
            <a:endParaRPr lang="en-US" sz="2000" dirty="0">
              <a:solidFill>
                <a:schemeClr val="accent1"/>
              </a:solidFill>
              <a:latin typeface="+mn-lt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CryEx</a:t>
            </a:r>
            <a:r>
              <a:rPr lang="en-US" dirty="0" smtClean="0"/>
              <a:t> control team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CRyEX</a:t>
            </a:r>
            <a:r>
              <a:rPr lang="en-US" dirty="0" smtClean="0"/>
              <a:t> </a:t>
            </a:r>
            <a:r>
              <a:rPr lang="en-US" dirty="0" smtClean="0"/>
              <a:t>PLC </a:t>
            </a:r>
            <a:r>
              <a:rPr lang="en-US" dirty="0" smtClean="0"/>
              <a:t>Resp. Sharing </a:t>
            </a:r>
            <a:endParaRPr lang="en-US" dirty="0"/>
          </a:p>
        </p:txBody>
      </p:sp>
      <p:sp>
        <p:nvSpPr>
          <p:cNvPr id="4" name="Rounded Rectangle 7"/>
          <p:cNvSpPr>
            <a:spLocks noChangeArrowheads="1"/>
          </p:cNvSpPr>
          <p:nvPr/>
        </p:nvSpPr>
        <p:spPr bwMode="auto">
          <a:xfrm>
            <a:off x="2173288" y="1155700"/>
            <a:ext cx="2571750" cy="5092700"/>
          </a:xfrm>
          <a:prstGeom prst="roundRect">
            <a:avLst>
              <a:gd name="adj" fmla="val 16667"/>
            </a:avLst>
          </a:prstGeom>
          <a:solidFill>
            <a:schemeClr val="bg1">
              <a:lumMod val="85000"/>
            </a:schemeClr>
          </a:solidFill>
          <a:ln w="9525" algn="ctr">
            <a:solidFill>
              <a:schemeClr val="tx1"/>
            </a:solidFill>
            <a:round/>
            <a:headEnd/>
            <a:tailEnd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>
              <a:defRPr/>
            </a:pPr>
            <a:endParaRPr lang="en-US"/>
          </a:p>
        </p:txBody>
      </p:sp>
      <p:grpSp>
        <p:nvGrpSpPr>
          <p:cNvPr id="5" name="Group 42"/>
          <p:cNvGrpSpPr>
            <a:grpSpLocks/>
          </p:cNvGrpSpPr>
          <p:nvPr/>
        </p:nvGrpSpPr>
        <p:grpSpPr bwMode="auto">
          <a:xfrm>
            <a:off x="2308225" y="1868487"/>
            <a:ext cx="6088063" cy="4006850"/>
            <a:chOff x="2308225" y="1470025"/>
            <a:chExt cx="6088063" cy="4006850"/>
          </a:xfrm>
        </p:grpSpPr>
        <p:sp>
          <p:nvSpPr>
            <p:cNvPr id="6" name="AutoShape 18"/>
            <p:cNvSpPr>
              <a:spLocks noChangeArrowheads="1"/>
            </p:cNvSpPr>
            <p:nvPr/>
          </p:nvSpPr>
          <p:spPr bwMode="auto">
            <a:xfrm>
              <a:off x="2308225" y="2833688"/>
              <a:ext cx="2286000" cy="2643187"/>
            </a:xfrm>
            <a:prstGeom prst="flowChartProcess">
              <a:avLst/>
            </a:prstGeom>
            <a:gradFill rotWithShape="1">
              <a:gsLst>
                <a:gs pos="0">
                  <a:srgbClr val="FFFFCC"/>
                </a:gs>
                <a:gs pos="100000">
                  <a:srgbClr val="00CCFF"/>
                </a:gs>
              </a:gsLst>
              <a:lin ang="162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/>
            <a:lstStyle/>
            <a:p>
              <a:r>
                <a:rPr lang="en-US" dirty="0"/>
                <a:t> Application</a:t>
              </a:r>
            </a:p>
          </p:txBody>
        </p:sp>
        <p:sp>
          <p:nvSpPr>
            <p:cNvPr id="7" name="Rectangle 8"/>
            <p:cNvSpPr>
              <a:spLocks noChangeArrowheads="1"/>
            </p:cNvSpPr>
            <p:nvPr/>
          </p:nvSpPr>
          <p:spPr bwMode="auto">
            <a:xfrm>
              <a:off x="2308225" y="1476375"/>
              <a:ext cx="2286000" cy="357188"/>
            </a:xfrm>
            <a:prstGeom prst="rect">
              <a:avLst/>
            </a:prstGeom>
            <a:solidFill>
              <a:srgbClr val="00B0F0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r>
                <a:rPr lang="en-US" sz="1400" dirty="0" smtClean="0"/>
                <a:t>CPC PLC package</a:t>
              </a:r>
              <a:endParaRPr lang="en-US" dirty="0"/>
            </a:p>
          </p:txBody>
        </p:sp>
        <p:sp>
          <p:nvSpPr>
            <p:cNvPr id="8" name="Rectangle 9"/>
            <p:cNvSpPr>
              <a:spLocks noChangeArrowheads="1"/>
            </p:cNvSpPr>
            <p:nvPr/>
          </p:nvSpPr>
          <p:spPr bwMode="auto">
            <a:xfrm>
              <a:off x="2308225" y="1905000"/>
              <a:ext cx="2286000" cy="357188"/>
            </a:xfrm>
            <a:prstGeom prst="rect">
              <a:avLst/>
            </a:prstGeom>
            <a:solidFill>
              <a:srgbClr val="00B0F0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r>
                <a:rPr lang="en-US" sz="1400" dirty="0" smtClean="0"/>
                <a:t>Communication package</a:t>
              </a:r>
              <a:r>
                <a:rPr lang="en-US" dirty="0" smtClean="0"/>
                <a:t> </a:t>
              </a:r>
              <a:r>
                <a:rPr lang="en-US" dirty="0" smtClean="0"/>
                <a:t> </a:t>
              </a:r>
              <a:endParaRPr lang="en-US" dirty="0"/>
            </a:p>
          </p:txBody>
        </p:sp>
        <p:sp>
          <p:nvSpPr>
            <p:cNvPr id="9" name="Rectangle 13"/>
            <p:cNvSpPr>
              <a:spLocks noChangeArrowheads="1"/>
            </p:cNvSpPr>
            <p:nvPr/>
          </p:nvSpPr>
          <p:spPr bwMode="auto">
            <a:xfrm>
              <a:off x="2379663" y="3119438"/>
              <a:ext cx="2143125" cy="2143124"/>
            </a:xfrm>
            <a:prstGeom prst="rect">
              <a:avLst/>
            </a:prstGeom>
            <a:solidFill>
              <a:srgbClr val="00B0F0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r>
                <a:rPr lang="en-US" sz="1200" dirty="0"/>
                <a:t>Programming rules</a:t>
              </a:r>
            </a:p>
            <a:p>
              <a:pPr>
                <a:buFontTx/>
                <a:buChar char="-"/>
              </a:pPr>
              <a:r>
                <a:rPr lang="en-US" sz="1200" dirty="0"/>
                <a:t> Inter-object relationship</a:t>
              </a:r>
            </a:p>
            <a:p>
              <a:pPr>
                <a:buFontTx/>
                <a:buChar char="-"/>
              </a:pPr>
              <a:r>
                <a:rPr lang="en-US" sz="1200" dirty="0"/>
                <a:t> Program structure</a:t>
              </a:r>
            </a:p>
          </p:txBody>
        </p:sp>
        <p:grpSp>
          <p:nvGrpSpPr>
            <p:cNvPr id="10" name="Group 49"/>
            <p:cNvGrpSpPr>
              <a:grpSpLocks/>
            </p:cNvGrpSpPr>
            <p:nvPr/>
          </p:nvGrpSpPr>
          <p:grpSpPr bwMode="auto">
            <a:xfrm>
              <a:off x="4522789" y="1470028"/>
              <a:ext cx="3873504" cy="2720979"/>
              <a:chOff x="4530437" y="1485805"/>
              <a:chExt cx="3874517" cy="2720699"/>
            </a:xfrm>
          </p:grpSpPr>
          <p:pic>
            <p:nvPicPr>
              <p:cNvPr id="11" name="Picture 11"/>
              <p:cNvPicPr>
                <a:picLocks noChangeAspect="1" noChangeArrowheads="1"/>
              </p:cNvPicPr>
              <p:nvPr/>
            </p:nvPicPr>
            <p:blipFill>
              <a:blip r:embed="rId2"/>
              <a:srcRect/>
              <a:stretch>
                <a:fillRect/>
              </a:stretch>
            </p:blipFill>
            <p:spPr bwMode="auto">
              <a:xfrm>
                <a:off x="8190641" y="1813904"/>
                <a:ext cx="214313" cy="3333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cxnSp>
            <p:nvCxnSpPr>
              <p:cNvPr id="12" name="Elbow Connector 40"/>
              <p:cNvCxnSpPr>
                <a:cxnSpLocks noChangeShapeType="1"/>
                <a:endCxn id="8" idx="3"/>
              </p:cNvCxnSpPr>
              <p:nvPr/>
            </p:nvCxnSpPr>
            <p:spPr bwMode="auto">
              <a:xfrm rot="10800000" flipV="1">
                <a:off x="4601875" y="1980592"/>
                <a:ext cx="3588767" cy="118492"/>
              </a:xfrm>
              <a:prstGeom prst="bentConnector3">
                <a:avLst>
                  <a:gd name="adj1" fmla="val 50000"/>
                </a:avLst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 type="arrow" w="med" len="med"/>
              </a:ln>
            </p:spPr>
          </p:cxnSp>
          <p:cxnSp>
            <p:nvCxnSpPr>
              <p:cNvPr id="13" name="Elbow Connector 42"/>
              <p:cNvCxnSpPr>
                <a:cxnSpLocks noChangeShapeType="1"/>
                <a:endCxn id="7" idx="3"/>
              </p:cNvCxnSpPr>
              <p:nvPr/>
            </p:nvCxnSpPr>
            <p:spPr bwMode="auto">
              <a:xfrm rot="10800000">
                <a:off x="4601875" y="1670456"/>
                <a:ext cx="3588767" cy="310136"/>
              </a:xfrm>
              <a:prstGeom prst="bentConnector3">
                <a:avLst>
                  <a:gd name="adj1" fmla="val 50000"/>
                </a:avLst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 type="arrow" w="med" len="med"/>
              </a:ln>
            </p:spPr>
          </p:cxnSp>
          <p:cxnSp>
            <p:nvCxnSpPr>
              <p:cNvPr id="14" name="Elbow Connector 44"/>
              <p:cNvCxnSpPr>
                <a:cxnSpLocks noChangeShapeType="1"/>
                <a:endCxn id="9" idx="3"/>
              </p:cNvCxnSpPr>
              <p:nvPr/>
            </p:nvCxnSpPr>
            <p:spPr bwMode="auto">
              <a:xfrm rot="10800000" flipV="1">
                <a:off x="4530437" y="1980591"/>
                <a:ext cx="3660205" cy="2225913"/>
              </a:xfrm>
              <a:prstGeom prst="bentConnector3">
                <a:avLst>
                  <a:gd name="adj1" fmla="val 48866"/>
                </a:avLst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 type="arrow" w="med" len="med"/>
              </a:ln>
            </p:spPr>
          </p:cxnSp>
          <p:sp>
            <p:nvSpPr>
              <p:cNvPr id="15" name="TextBox 12"/>
              <p:cNvSpPr txBox="1">
                <a:spLocks noChangeArrowheads="1"/>
              </p:cNvSpPr>
              <p:nvPr/>
            </p:nvSpPr>
            <p:spPr bwMode="auto">
              <a:xfrm>
                <a:off x="6459756" y="1485805"/>
                <a:ext cx="1548219" cy="32858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/>
              <a:lstStyle/>
              <a:p>
                <a:pPr algn="r">
                  <a:defRPr/>
                </a:pPr>
                <a:r>
                  <a:rPr lang="en-US" sz="1600" dirty="0">
                    <a:solidFill>
                      <a:schemeClr val="tx2">
                        <a:lumMod val="75000"/>
                      </a:schemeClr>
                    </a:solidFill>
                    <a:latin typeface="Calibri" pitchFamily="34" charset="0"/>
                  </a:rPr>
                  <a:t>Maintained by ICE </a:t>
                </a:r>
              </a:p>
              <a:p>
                <a:pPr algn="r">
                  <a:defRPr/>
                </a:pPr>
                <a:r>
                  <a:rPr lang="en-US" sz="1600" dirty="0">
                    <a:solidFill>
                      <a:schemeClr val="tx2">
                        <a:lumMod val="75000"/>
                      </a:schemeClr>
                    </a:solidFill>
                    <a:latin typeface="Calibri" pitchFamily="34" charset="0"/>
                  </a:rPr>
                  <a:t>Control experts</a:t>
                </a:r>
              </a:p>
              <a:p>
                <a:pPr algn="r">
                  <a:defRPr/>
                </a:pPr>
                <a:endParaRPr lang="en-US" sz="1600" dirty="0">
                  <a:solidFill>
                    <a:schemeClr val="tx2">
                      <a:lumMod val="75000"/>
                    </a:schemeClr>
                  </a:solidFill>
                  <a:latin typeface="Calibri" pitchFamily="34" charset="0"/>
                </a:endParaRPr>
              </a:p>
            </p:txBody>
          </p:sp>
        </p:grpSp>
      </p:grpSp>
      <p:grpSp>
        <p:nvGrpSpPr>
          <p:cNvPr id="16" name="Group 43"/>
          <p:cNvGrpSpPr>
            <a:grpSpLocks/>
          </p:cNvGrpSpPr>
          <p:nvPr/>
        </p:nvGrpSpPr>
        <p:grpSpPr bwMode="auto">
          <a:xfrm>
            <a:off x="2286000" y="2667000"/>
            <a:ext cx="6323013" cy="685800"/>
            <a:chOff x="2308225" y="2247900"/>
            <a:chExt cx="6323013" cy="685800"/>
          </a:xfrm>
        </p:grpSpPr>
        <p:sp>
          <p:nvSpPr>
            <p:cNvPr id="17" name="Rectangle 11"/>
            <p:cNvSpPr>
              <a:spLocks noChangeArrowheads="1"/>
            </p:cNvSpPr>
            <p:nvPr/>
          </p:nvSpPr>
          <p:spPr bwMode="auto">
            <a:xfrm>
              <a:off x="2308225" y="2333625"/>
              <a:ext cx="2286000" cy="352517"/>
            </a:xfrm>
            <a:prstGeom prst="rect">
              <a:avLst/>
            </a:prstGeom>
            <a:solidFill>
              <a:srgbClr val="00B0F0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r>
                <a:rPr lang="en-US" sz="1400" dirty="0"/>
                <a:t>Communication Settings </a:t>
              </a:r>
            </a:p>
          </p:txBody>
        </p:sp>
        <p:grpSp>
          <p:nvGrpSpPr>
            <p:cNvPr id="18" name="Group 60"/>
            <p:cNvGrpSpPr>
              <a:grpSpLocks/>
            </p:cNvGrpSpPr>
            <p:nvPr/>
          </p:nvGrpSpPr>
          <p:grpSpPr bwMode="auto">
            <a:xfrm>
              <a:off x="4594225" y="2247900"/>
              <a:ext cx="4037013" cy="685800"/>
              <a:chOff x="4593851" y="2247871"/>
              <a:chExt cx="4037272" cy="685829"/>
            </a:xfrm>
          </p:grpSpPr>
          <p:sp>
            <p:nvSpPr>
              <p:cNvPr id="19" name="TextBox 12"/>
              <p:cNvSpPr txBox="1">
                <a:spLocks noChangeArrowheads="1"/>
              </p:cNvSpPr>
              <p:nvPr/>
            </p:nvSpPr>
            <p:spPr bwMode="auto">
              <a:xfrm>
                <a:off x="6616456" y="2605074"/>
                <a:ext cx="1371688" cy="3286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/>
              <a:lstStyle/>
              <a:p>
                <a:pPr algn="r">
                  <a:defRPr/>
                </a:pPr>
                <a:r>
                  <a:rPr lang="en-US" sz="1600" dirty="0">
                    <a:solidFill>
                      <a:schemeClr val="tx2">
                        <a:lumMod val="75000"/>
                      </a:schemeClr>
                    </a:solidFill>
                    <a:latin typeface="Calibri" pitchFamily="34" charset="0"/>
                  </a:rPr>
                  <a:t>Produced by ICE </a:t>
                </a:r>
              </a:p>
              <a:p>
                <a:pPr algn="r">
                  <a:defRPr/>
                </a:pPr>
                <a:r>
                  <a:rPr lang="en-US" sz="1600" dirty="0">
                    <a:solidFill>
                      <a:schemeClr val="tx2">
                        <a:lumMod val="75000"/>
                      </a:schemeClr>
                    </a:solidFill>
                    <a:latin typeface="Calibri" pitchFamily="34" charset="0"/>
                  </a:rPr>
                  <a:t>generators</a:t>
                </a:r>
              </a:p>
              <a:p>
                <a:pPr algn="r">
                  <a:defRPr/>
                </a:pPr>
                <a:endParaRPr lang="en-US" sz="1600" dirty="0">
                  <a:solidFill>
                    <a:schemeClr val="tx2">
                      <a:lumMod val="75000"/>
                    </a:schemeClr>
                  </a:solidFill>
                  <a:latin typeface="Calibri" pitchFamily="34" charset="0"/>
                </a:endParaRPr>
              </a:p>
            </p:txBody>
          </p:sp>
          <p:grpSp>
            <p:nvGrpSpPr>
              <p:cNvPr id="20" name="Group 59"/>
              <p:cNvGrpSpPr>
                <a:grpSpLocks/>
              </p:cNvGrpSpPr>
              <p:nvPr/>
            </p:nvGrpSpPr>
            <p:grpSpPr bwMode="auto">
              <a:xfrm>
                <a:off x="4593851" y="2247871"/>
                <a:ext cx="4037272" cy="581025"/>
                <a:chOff x="4593851" y="2247871"/>
                <a:chExt cx="4037272" cy="581025"/>
              </a:xfrm>
            </p:grpSpPr>
            <p:cxnSp>
              <p:nvCxnSpPr>
                <p:cNvPr id="21" name="Elbow Connector 23"/>
                <p:cNvCxnSpPr>
                  <a:cxnSpLocks noChangeShapeType="1"/>
                  <a:endCxn id="17" idx="3"/>
                </p:cNvCxnSpPr>
                <p:nvPr/>
              </p:nvCxnSpPr>
              <p:spPr bwMode="auto">
                <a:xfrm rot="10800000">
                  <a:off x="4593851" y="2509088"/>
                  <a:ext cx="3427412" cy="1587"/>
                </a:xfrm>
                <a:prstGeom prst="bentConnector3">
                  <a:avLst>
                    <a:gd name="adj1" fmla="val 50000"/>
                  </a:avLst>
                </a:prstGeom>
                <a:noFill/>
                <a:ln w="9525" algn="ctr">
                  <a:solidFill>
                    <a:schemeClr val="tx1"/>
                  </a:solidFill>
                  <a:round/>
                  <a:headEnd/>
                  <a:tailEnd type="arrow" w="med" len="med"/>
                </a:ln>
              </p:spPr>
            </p:cxnSp>
            <p:pic>
              <p:nvPicPr>
                <p:cNvPr id="22" name="Picture 13"/>
                <p:cNvPicPr>
                  <a:picLocks noChangeAspect="1" noChangeArrowheads="1"/>
                </p:cNvPicPr>
                <p:nvPr/>
              </p:nvPicPr>
              <p:blipFill>
                <a:blip r:embed="rId3"/>
                <a:srcRect/>
                <a:stretch>
                  <a:fillRect/>
                </a:stretch>
              </p:blipFill>
              <p:spPr bwMode="auto">
                <a:xfrm>
                  <a:off x="8073910" y="2247871"/>
                  <a:ext cx="557213" cy="58102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</p:grpSp>
        </p:grpSp>
      </p:grpSp>
      <p:grpSp>
        <p:nvGrpSpPr>
          <p:cNvPr id="36" name="Group 57"/>
          <p:cNvGrpSpPr>
            <a:grpSpLocks/>
          </p:cNvGrpSpPr>
          <p:nvPr/>
        </p:nvGrpSpPr>
        <p:grpSpPr bwMode="auto">
          <a:xfrm>
            <a:off x="2316163" y="1171575"/>
            <a:ext cx="6040437" cy="647700"/>
            <a:chOff x="2316163" y="773776"/>
            <a:chExt cx="6040956" cy="647037"/>
          </a:xfrm>
        </p:grpSpPr>
        <p:sp>
          <p:nvSpPr>
            <p:cNvPr id="37" name="Rectangle 10"/>
            <p:cNvSpPr>
              <a:spLocks noChangeArrowheads="1"/>
            </p:cNvSpPr>
            <p:nvPr/>
          </p:nvSpPr>
          <p:spPr bwMode="auto">
            <a:xfrm>
              <a:off x="2316163" y="1063625"/>
              <a:ext cx="2286000" cy="357188"/>
            </a:xfrm>
            <a:prstGeom prst="rect">
              <a:avLst/>
            </a:prstGeom>
            <a:solidFill>
              <a:srgbClr val="00B0F0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r>
                <a:rPr lang="en-US" sz="1400"/>
                <a:t>Supplier Firmware</a:t>
              </a:r>
            </a:p>
          </p:txBody>
        </p:sp>
        <p:pic>
          <p:nvPicPr>
            <p:cNvPr id="38" name="Picture 11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8142862" y="1076973"/>
              <a:ext cx="214257" cy="3334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39" name="Elbow Connector 63"/>
            <p:cNvCxnSpPr>
              <a:cxnSpLocks noChangeShapeType="1"/>
              <a:endCxn id="37" idx="3"/>
            </p:cNvCxnSpPr>
            <p:nvPr/>
          </p:nvCxnSpPr>
          <p:spPr bwMode="auto">
            <a:xfrm rot="10800000">
              <a:off x="4602164" y="1242220"/>
              <a:ext cx="3540699" cy="1459"/>
            </a:xfrm>
            <a:prstGeom prst="bentConnector3">
              <a:avLst>
                <a:gd name="adj1" fmla="val 50000"/>
              </a:avLst>
            </a:prstGeom>
            <a:noFill/>
            <a:ln w="9525" algn="ctr">
              <a:solidFill>
                <a:schemeClr val="tx1"/>
              </a:solidFill>
              <a:round/>
              <a:headEnd/>
              <a:tailEnd type="arrow" w="med" len="med"/>
            </a:ln>
          </p:spPr>
        </p:cxnSp>
        <p:sp>
          <p:nvSpPr>
            <p:cNvPr id="40" name="TextBox 12"/>
            <p:cNvSpPr txBox="1">
              <a:spLocks noChangeArrowheads="1"/>
            </p:cNvSpPr>
            <p:nvPr/>
          </p:nvSpPr>
          <p:spPr bwMode="auto">
            <a:xfrm>
              <a:off x="5270754" y="773776"/>
              <a:ext cx="2535456" cy="3282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algn="r">
                <a:defRPr/>
              </a:pPr>
              <a:r>
                <a:rPr lang="en-US" sz="1600" dirty="0">
                  <a:solidFill>
                    <a:schemeClr val="tx2">
                      <a:lumMod val="75000"/>
                    </a:schemeClr>
                  </a:solidFill>
                  <a:latin typeface="Calibri" pitchFamily="34" charset="0"/>
                </a:rPr>
                <a:t>Upgraded by ICE </a:t>
              </a:r>
            </a:p>
            <a:p>
              <a:pPr algn="r">
                <a:defRPr/>
              </a:pPr>
              <a:r>
                <a:rPr lang="en-US" sz="1600" dirty="0">
                  <a:solidFill>
                    <a:schemeClr val="tx2">
                      <a:lumMod val="75000"/>
                    </a:schemeClr>
                  </a:solidFill>
                  <a:latin typeface="Calibri" pitchFamily="34" charset="0"/>
                </a:rPr>
                <a:t>Control experts</a:t>
              </a:r>
            </a:p>
            <a:p>
              <a:pPr algn="r">
                <a:defRPr/>
              </a:pPr>
              <a:endParaRPr lang="en-US" sz="1600" dirty="0">
                <a:solidFill>
                  <a:schemeClr val="tx2">
                    <a:lumMod val="75000"/>
                  </a:schemeClr>
                </a:solidFill>
                <a:latin typeface="Calibri" pitchFamily="34" charset="0"/>
              </a:endParaRPr>
            </a:p>
          </p:txBody>
        </p:sp>
      </p:grpSp>
      <p:grpSp>
        <p:nvGrpSpPr>
          <p:cNvPr id="42" name="Group 41"/>
          <p:cNvGrpSpPr/>
          <p:nvPr/>
        </p:nvGrpSpPr>
        <p:grpSpPr>
          <a:xfrm>
            <a:off x="2520950" y="4254501"/>
            <a:ext cx="5994457" cy="819567"/>
            <a:chOff x="2520950" y="4254501"/>
            <a:chExt cx="5994457" cy="819567"/>
          </a:xfrm>
        </p:grpSpPr>
        <p:grpSp>
          <p:nvGrpSpPr>
            <p:cNvPr id="23" name="Group 77"/>
            <p:cNvGrpSpPr>
              <a:grpSpLocks/>
            </p:cNvGrpSpPr>
            <p:nvPr/>
          </p:nvGrpSpPr>
          <p:grpSpPr bwMode="auto">
            <a:xfrm>
              <a:off x="2520950" y="4254501"/>
              <a:ext cx="5680725" cy="793494"/>
              <a:chOff x="2520950" y="3856038"/>
              <a:chExt cx="5681343" cy="793750"/>
            </a:xfrm>
          </p:grpSpPr>
          <p:sp>
            <p:nvSpPr>
              <p:cNvPr id="25" name="AutoShape 18"/>
              <p:cNvSpPr>
                <a:spLocks noChangeArrowheads="1"/>
              </p:cNvSpPr>
              <p:nvPr/>
            </p:nvSpPr>
            <p:spPr bwMode="auto">
              <a:xfrm>
                <a:off x="2520950" y="3856038"/>
                <a:ext cx="1633538" cy="192087"/>
              </a:xfrm>
              <a:prstGeom prst="flowChartProcess">
                <a:avLst/>
              </a:prstGeom>
              <a:gradFill rotWithShape="1">
                <a:gsLst>
                  <a:gs pos="0">
                    <a:srgbClr val="FFFFCC"/>
                  </a:gs>
                  <a:gs pos="100000">
                    <a:srgbClr val="00CCFF"/>
                  </a:gs>
                </a:gsLst>
                <a:lin ang="162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/>
              <a:lstStyle/>
              <a:p>
                <a:r>
                  <a:rPr lang="en-US" sz="1000"/>
                  <a:t> POU Logic</a:t>
                </a:r>
              </a:p>
            </p:txBody>
          </p:sp>
          <p:sp>
            <p:nvSpPr>
              <p:cNvPr id="26" name="AutoShape 18"/>
              <p:cNvSpPr>
                <a:spLocks noChangeArrowheads="1"/>
              </p:cNvSpPr>
              <p:nvPr/>
            </p:nvSpPr>
            <p:spPr bwMode="auto">
              <a:xfrm>
                <a:off x="2565400" y="4008438"/>
                <a:ext cx="1633538" cy="192087"/>
              </a:xfrm>
              <a:prstGeom prst="flowChartProcess">
                <a:avLst/>
              </a:prstGeom>
              <a:gradFill rotWithShape="1">
                <a:gsLst>
                  <a:gs pos="0">
                    <a:srgbClr val="FFFFCC"/>
                  </a:gs>
                  <a:gs pos="100000">
                    <a:srgbClr val="00CCFF"/>
                  </a:gs>
                </a:gsLst>
                <a:lin ang="162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/>
              <a:lstStyle/>
              <a:p>
                <a:r>
                  <a:rPr lang="en-US" sz="1000"/>
                  <a:t> POU Logic</a:t>
                </a:r>
              </a:p>
            </p:txBody>
          </p:sp>
          <p:sp>
            <p:nvSpPr>
              <p:cNvPr id="27" name="AutoShape 18"/>
              <p:cNvSpPr>
                <a:spLocks noChangeArrowheads="1"/>
              </p:cNvSpPr>
              <p:nvPr/>
            </p:nvSpPr>
            <p:spPr bwMode="auto">
              <a:xfrm>
                <a:off x="2627313" y="4160838"/>
                <a:ext cx="1633537" cy="192087"/>
              </a:xfrm>
              <a:prstGeom prst="flowChartProcess">
                <a:avLst/>
              </a:prstGeom>
              <a:gradFill rotWithShape="1">
                <a:gsLst>
                  <a:gs pos="0">
                    <a:srgbClr val="FFFFCC"/>
                  </a:gs>
                  <a:gs pos="100000">
                    <a:srgbClr val="00CCFF"/>
                  </a:gs>
                </a:gsLst>
                <a:lin ang="162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/>
              <a:lstStyle/>
              <a:p>
                <a:r>
                  <a:rPr lang="en-US" sz="1000"/>
                  <a:t> POU Logic</a:t>
                </a:r>
              </a:p>
            </p:txBody>
          </p:sp>
          <p:sp>
            <p:nvSpPr>
              <p:cNvPr id="28" name="AutoShape 18"/>
              <p:cNvSpPr>
                <a:spLocks noChangeArrowheads="1"/>
              </p:cNvSpPr>
              <p:nvPr/>
            </p:nvSpPr>
            <p:spPr bwMode="auto">
              <a:xfrm>
                <a:off x="2679700" y="4313238"/>
                <a:ext cx="1633538" cy="192087"/>
              </a:xfrm>
              <a:prstGeom prst="flowChartProcess">
                <a:avLst/>
              </a:prstGeom>
              <a:gradFill rotWithShape="1">
                <a:gsLst>
                  <a:gs pos="0">
                    <a:srgbClr val="FFFFCC"/>
                  </a:gs>
                  <a:gs pos="100000">
                    <a:srgbClr val="00CCFF"/>
                  </a:gs>
                </a:gsLst>
                <a:lin ang="162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/>
              <a:lstStyle/>
              <a:p>
                <a:r>
                  <a:rPr lang="en-US" sz="1000"/>
                  <a:t> POU Logic</a:t>
                </a:r>
              </a:p>
            </p:txBody>
          </p:sp>
          <p:sp>
            <p:nvSpPr>
              <p:cNvPr id="29" name="AutoShape 18"/>
              <p:cNvSpPr>
                <a:spLocks noChangeArrowheads="1"/>
              </p:cNvSpPr>
              <p:nvPr/>
            </p:nvSpPr>
            <p:spPr bwMode="auto">
              <a:xfrm>
                <a:off x="2732088" y="4456113"/>
                <a:ext cx="1633537" cy="193675"/>
              </a:xfrm>
              <a:prstGeom prst="flowChartProcess">
                <a:avLst/>
              </a:prstGeom>
              <a:gradFill rotWithShape="1">
                <a:gsLst>
                  <a:gs pos="0">
                    <a:srgbClr val="FFFFCC"/>
                  </a:gs>
                  <a:gs pos="100000">
                    <a:srgbClr val="00CCFF"/>
                  </a:gs>
                </a:gsLst>
                <a:lin ang="162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/>
              <a:lstStyle/>
              <a:p>
                <a:r>
                  <a:rPr lang="en-US" sz="1000"/>
                  <a:t> POU Logic</a:t>
                </a:r>
              </a:p>
            </p:txBody>
          </p:sp>
          <p:cxnSp>
            <p:nvCxnSpPr>
              <p:cNvPr id="35" name="Elbow Connector 63"/>
              <p:cNvCxnSpPr>
                <a:cxnSpLocks noChangeShapeType="1"/>
                <a:endCxn id="29" idx="3"/>
              </p:cNvCxnSpPr>
              <p:nvPr/>
            </p:nvCxnSpPr>
            <p:spPr bwMode="auto">
              <a:xfrm rot="10800000" flipV="1">
                <a:off x="4365619" y="4551531"/>
                <a:ext cx="3836674" cy="1425"/>
              </a:xfrm>
              <a:prstGeom prst="bentConnector3">
                <a:avLst>
                  <a:gd name="adj1" fmla="val 50000"/>
                </a:avLst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 type="arrow" w="med" len="med"/>
              </a:ln>
            </p:spPr>
          </p:cxnSp>
          <p:sp>
            <p:nvSpPr>
              <p:cNvPr id="31" name="TextBox 12"/>
              <p:cNvSpPr txBox="1">
                <a:spLocks noChangeArrowheads="1"/>
              </p:cNvSpPr>
              <p:nvPr/>
            </p:nvSpPr>
            <p:spPr bwMode="auto">
              <a:xfrm>
                <a:off x="6309137" y="4073595"/>
                <a:ext cx="1859165" cy="32871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/>
              <a:lstStyle/>
              <a:p>
                <a:pPr algn="r">
                  <a:defRPr/>
                </a:pPr>
                <a:r>
                  <a:rPr lang="en-US" sz="1600" dirty="0">
                    <a:solidFill>
                      <a:schemeClr val="tx2">
                        <a:lumMod val="75000"/>
                      </a:schemeClr>
                    </a:solidFill>
                    <a:latin typeface="Calibri" pitchFamily="34" charset="0"/>
                  </a:rPr>
                  <a:t>Manually coded by</a:t>
                </a:r>
              </a:p>
              <a:p>
                <a:pPr algn="r">
                  <a:defRPr/>
                </a:pPr>
                <a:r>
                  <a:rPr lang="en-US" sz="1600" dirty="0" err="1" smtClean="0">
                    <a:solidFill>
                      <a:schemeClr val="tx2">
                        <a:lumMod val="75000"/>
                      </a:schemeClr>
                    </a:solidFill>
                    <a:latin typeface="Calibri" pitchFamily="34" charset="0"/>
                  </a:rPr>
                  <a:t>CryEx</a:t>
                </a:r>
                <a:r>
                  <a:rPr lang="en-US" sz="1600" dirty="0" smtClean="0">
                    <a:solidFill>
                      <a:schemeClr val="tx2">
                        <a:lumMod val="75000"/>
                      </a:schemeClr>
                    </a:solidFill>
                    <a:latin typeface="Calibri" pitchFamily="34" charset="0"/>
                  </a:rPr>
                  <a:t> Control </a:t>
                </a:r>
                <a:r>
                  <a:rPr lang="en-US" sz="1600" dirty="0">
                    <a:solidFill>
                      <a:schemeClr val="tx2">
                        <a:lumMod val="75000"/>
                      </a:schemeClr>
                    </a:solidFill>
                    <a:latin typeface="Calibri" pitchFamily="34" charset="0"/>
                  </a:rPr>
                  <a:t>experts</a:t>
                </a:r>
              </a:p>
              <a:p>
                <a:pPr algn="r">
                  <a:defRPr/>
                </a:pPr>
                <a:endParaRPr lang="en-US" sz="1600" dirty="0">
                  <a:solidFill>
                    <a:schemeClr val="tx2">
                      <a:lumMod val="75000"/>
                    </a:schemeClr>
                  </a:solidFill>
                  <a:latin typeface="Calibri" pitchFamily="34" charset="0"/>
                </a:endParaRPr>
              </a:p>
            </p:txBody>
          </p:sp>
        </p:grpSp>
        <p:pic>
          <p:nvPicPr>
            <p:cNvPr id="41" name="Picture 56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8229600" y="4724400"/>
              <a:ext cx="285807" cy="3496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UNICOS PVSS Sharing</a:t>
            </a:r>
            <a:endParaRPr lang="en-US" dirty="0"/>
          </a:p>
        </p:txBody>
      </p:sp>
      <p:sp>
        <p:nvSpPr>
          <p:cNvPr id="4" name="Rounded Rectangle 7"/>
          <p:cNvSpPr>
            <a:spLocks noChangeArrowheads="1"/>
          </p:cNvSpPr>
          <p:nvPr/>
        </p:nvSpPr>
        <p:spPr bwMode="auto">
          <a:xfrm>
            <a:off x="2133600" y="1143000"/>
            <a:ext cx="2571750" cy="5000625"/>
          </a:xfrm>
          <a:prstGeom prst="roundRect">
            <a:avLst>
              <a:gd name="adj" fmla="val 16667"/>
            </a:avLst>
          </a:prstGeom>
          <a:solidFill>
            <a:schemeClr val="bg1">
              <a:lumMod val="85000"/>
            </a:schemeClr>
          </a:solidFill>
          <a:ln w="9525" algn="ctr">
            <a:solidFill>
              <a:schemeClr val="tx1"/>
            </a:solidFill>
            <a:round/>
            <a:headEnd/>
            <a:tailEnd/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>
              <a:defRPr/>
            </a:pPr>
            <a:endParaRPr lang="en-US"/>
          </a:p>
        </p:txBody>
      </p:sp>
      <p:grpSp>
        <p:nvGrpSpPr>
          <p:cNvPr id="5" name="Group 52"/>
          <p:cNvGrpSpPr>
            <a:grpSpLocks/>
          </p:cNvGrpSpPr>
          <p:nvPr/>
        </p:nvGrpSpPr>
        <p:grpSpPr bwMode="auto">
          <a:xfrm>
            <a:off x="2301875" y="1689100"/>
            <a:ext cx="6088062" cy="4006850"/>
            <a:chOff x="2316163" y="1485900"/>
            <a:chExt cx="6088062" cy="4006851"/>
          </a:xfrm>
        </p:grpSpPr>
        <p:sp>
          <p:nvSpPr>
            <p:cNvPr id="6" name="AutoShape 18"/>
            <p:cNvSpPr>
              <a:spLocks noChangeArrowheads="1"/>
            </p:cNvSpPr>
            <p:nvPr/>
          </p:nvSpPr>
          <p:spPr bwMode="auto">
            <a:xfrm>
              <a:off x="2316163" y="2849563"/>
              <a:ext cx="2286000" cy="2643188"/>
            </a:xfrm>
            <a:prstGeom prst="flowChartProcess">
              <a:avLst/>
            </a:prstGeom>
            <a:gradFill rotWithShape="1">
              <a:gsLst>
                <a:gs pos="0">
                  <a:srgbClr val="FFFFCC"/>
                </a:gs>
                <a:gs pos="100000">
                  <a:srgbClr val="00CCFF"/>
                </a:gs>
              </a:gsLst>
              <a:lin ang="162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/>
            <a:lstStyle/>
            <a:p>
              <a:r>
                <a:rPr lang="en-US"/>
                <a:t> Application</a:t>
              </a:r>
            </a:p>
          </p:txBody>
        </p:sp>
        <p:sp>
          <p:nvSpPr>
            <p:cNvPr id="7" name="Rectangle 8"/>
            <p:cNvSpPr>
              <a:spLocks noChangeArrowheads="1"/>
            </p:cNvSpPr>
            <p:nvPr/>
          </p:nvSpPr>
          <p:spPr bwMode="auto">
            <a:xfrm>
              <a:off x="2316163" y="1492250"/>
              <a:ext cx="2286000" cy="357188"/>
            </a:xfrm>
            <a:prstGeom prst="rect">
              <a:avLst/>
            </a:prstGeom>
            <a:solidFill>
              <a:srgbClr val="00B0F0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r>
                <a:rPr lang="en-US" sz="1600" dirty="0"/>
                <a:t>PVSS </a:t>
              </a:r>
              <a:r>
                <a:rPr lang="en-US" sz="1600" dirty="0" err="1" smtClean="0"/>
                <a:t>Unicos</a:t>
              </a:r>
              <a:r>
                <a:rPr lang="en-US" sz="1600" dirty="0" smtClean="0"/>
                <a:t> packages</a:t>
              </a:r>
              <a:endParaRPr lang="en-US" sz="1600" dirty="0"/>
            </a:p>
          </p:txBody>
        </p:sp>
        <p:sp>
          <p:nvSpPr>
            <p:cNvPr id="8" name="Rectangle 9"/>
            <p:cNvSpPr>
              <a:spLocks noChangeArrowheads="1"/>
            </p:cNvSpPr>
            <p:nvPr/>
          </p:nvSpPr>
          <p:spPr bwMode="auto">
            <a:xfrm>
              <a:off x="2316163" y="1920875"/>
              <a:ext cx="2286000" cy="357188"/>
            </a:xfrm>
            <a:prstGeom prst="rect">
              <a:avLst/>
            </a:prstGeom>
            <a:solidFill>
              <a:srgbClr val="00B0F0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r>
                <a:rPr lang="en-US" sz="1400"/>
                <a:t>Communication drivers  </a:t>
              </a:r>
            </a:p>
          </p:txBody>
        </p:sp>
        <p:sp>
          <p:nvSpPr>
            <p:cNvPr id="9" name="Rectangle 13"/>
            <p:cNvSpPr>
              <a:spLocks noChangeArrowheads="1"/>
            </p:cNvSpPr>
            <p:nvPr/>
          </p:nvSpPr>
          <p:spPr bwMode="auto">
            <a:xfrm>
              <a:off x="2387601" y="3135313"/>
              <a:ext cx="2143125" cy="2143125"/>
            </a:xfrm>
            <a:prstGeom prst="rect">
              <a:avLst/>
            </a:prstGeom>
            <a:solidFill>
              <a:srgbClr val="00B0F0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r>
                <a:rPr lang="en-US" sz="1400"/>
                <a:t>- specific PVSS scripts</a:t>
              </a:r>
            </a:p>
            <a:p>
              <a:pPr>
                <a:buFontTx/>
                <a:buChar char="-"/>
              </a:pPr>
              <a:r>
                <a:rPr lang="en-US" sz="1400"/>
                <a:t> application configuration</a:t>
              </a:r>
            </a:p>
          </p:txBody>
        </p:sp>
        <p:grpSp>
          <p:nvGrpSpPr>
            <p:cNvPr id="10" name="Group 49"/>
            <p:cNvGrpSpPr>
              <a:grpSpLocks/>
            </p:cNvGrpSpPr>
            <p:nvPr/>
          </p:nvGrpSpPr>
          <p:grpSpPr bwMode="auto">
            <a:xfrm>
              <a:off x="4530728" y="1485902"/>
              <a:ext cx="3873504" cy="2720979"/>
              <a:chOff x="4530437" y="1485805"/>
              <a:chExt cx="3874517" cy="2720699"/>
            </a:xfrm>
          </p:grpSpPr>
          <p:pic>
            <p:nvPicPr>
              <p:cNvPr id="11" name="Picture 11"/>
              <p:cNvPicPr>
                <a:picLocks noChangeAspect="1" noChangeArrowheads="1"/>
              </p:cNvPicPr>
              <p:nvPr/>
            </p:nvPicPr>
            <p:blipFill>
              <a:blip r:embed="rId2"/>
              <a:srcRect/>
              <a:stretch>
                <a:fillRect/>
              </a:stretch>
            </p:blipFill>
            <p:spPr bwMode="auto">
              <a:xfrm>
                <a:off x="8190641" y="1813904"/>
                <a:ext cx="214313" cy="3333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cxnSp>
            <p:nvCxnSpPr>
              <p:cNvPr id="12" name="Elbow Connector 40"/>
              <p:cNvCxnSpPr>
                <a:cxnSpLocks noChangeShapeType="1"/>
                <a:endCxn id="8" idx="3"/>
              </p:cNvCxnSpPr>
              <p:nvPr/>
            </p:nvCxnSpPr>
            <p:spPr bwMode="auto">
              <a:xfrm rot="10800000" flipV="1">
                <a:off x="4601875" y="1980592"/>
                <a:ext cx="3588767" cy="118492"/>
              </a:xfrm>
              <a:prstGeom prst="bentConnector3">
                <a:avLst>
                  <a:gd name="adj1" fmla="val 80120"/>
                </a:avLst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 type="arrow" w="med" len="med"/>
              </a:ln>
            </p:spPr>
          </p:cxnSp>
          <p:cxnSp>
            <p:nvCxnSpPr>
              <p:cNvPr id="13" name="Elbow Connector 42"/>
              <p:cNvCxnSpPr>
                <a:cxnSpLocks noChangeShapeType="1"/>
                <a:endCxn id="7" idx="3"/>
              </p:cNvCxnSpPr>
              <p:nvPr/>
            </p:nvCxnSpPr>
            <p:spPr bwMode="auto">
              <a:xfrm rot="10800000">
                <a:off x="4601875" y="1670456"/>
                <a:ext cx="3588767" cy="310136"/>
              </a:xfrm>
              <a:prstGeom prst="bentConnector3">
                <a:avLst>
                  <a:gd name="adj1" fmla="val 80120"/>
                </a:avLst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 type="arrow" w="med" len="med"/>
              </a:ln>
            </p:spPr>
          </p:cxnSp>
          <p:cxnSp>
            <p:nvCxnSpPr>
              <p:cNvPr id="14" name="Elbow Connector 44"/>
              <p:cNvCxnSpPr>
                <a:cxnSpLocks noChangeShapeType="1"/>
                <a:endCxn id="9" idx="3"/>
              </p:cNvCxnSpPr>
              <p:nvPr/>
            </p:nvCxnSpPr>
            <p:spPr bwMode="auto">
              <a:xfrm rot="10800000" flipV="1">
                <a:off x="4530437" y="1980591"/>
                <a:ext cx="3660205" cy="2225913"/>
              </a:xfrm>
              <a:prstGeom prst="bentConnector3">
                <a:avLst>
                  <a:gd name="adj1" fmla="val 78398"/>
                </a:avLst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 type="arrow" w="med" len="med"/>
              </a:ln>
            </p:spPr>
          </p:cxnSp>
          <p:sp>
            <p:nvSpPr>
              <p:cNvPr id="15" name="TextBox 12"/>
              <p:cNvSpPr txBox="1">
                <a:spLocks noChangeArrowheads="1"/>
              </p:cNvSpPr>
              <p:nvPr/>
            </p:nvSpPr>
            <p:spPr bwMode="auto">
              <a:xfrm>
                <a:off x="6459756" y="1485805"/>
                <a:ext cx="1548218" cy="32858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/>
              <a:lstStyle/>
              <a:p>
                <a:pPr algn="r">
                  <a:defRPr/>
                </a:pPr>
                <a:r>
                  <a:rPr lang="en-US" sz="1600" dirty="0">
                    <a:solidFill>
                      <a:schemeClr val="tx2">
                        <a:lumMod val="75000"/>
                      </a:schemeClr>
                    </a:solidFill>
                    <a:latin typeface="Calibri" pitchFamily="34" charset="0"/>
                  </a:rPr>
                  <a:t>Maintained by ICE </a:t>
                </a:r>
              </a:p>
              <a:p>
                <a:pPr algn="r">
                  <a:defRPr/>
                </a:pPr>
                <a:r>
                  <a:rPr lang="en-US" sz="1600" dirty="0">
                    <a:solidFill>
                      <a:schemeClr val="tx2">
                        <a:lumMod val="75000"/>
                      </a:schemeClr>
                    </a:solidFill>
                    <a:latin typeface="Calibri" pitchFamily="34" charset="0"/>
                  </a:rPr>
                  <a:t>Control experts</a:t>
                </a:r>
              </a:p>
              <a:p>
                <a:pPr algn="r">
                  <a:defRPr/>
                </a:pPr>
                <a:endParaRPr lang="en-US" sz="1600" dirty="0">
                  <a:solidFill>
                    <a:schemeClr val="tx2">
                      <a:lumMod val="75000"/>
                    </a:schemeClr>
                  </a:solidFill>
                  <a:latin typeface="Calibri" pitchFamily="34" charset="0"/>
                </a:endParaRPr>
              </a:p>
            </p:txBody>
          </p:sp>
        </p:grpSp>
      </p:grpSp>
      <p:grpSp>
        <p:nvGrpSpPr>
          <p:cNvPr id="16" name="Group 53"/>
          <p:cNvGrpSpPr>
            <a:grpSpLocks/>
          </p:cNvGrpSpPr>
          <p:nvPr/>
        </p:nvGrpSpPr>
        <p:grpSpPr bwMode="auto">
          <a:xfrm>
            <a:off x="2301875" y="2492375"/>
            <a:ext cx="6315075" cy="685800"/>
            <a:chOff x="2316163" y="2247871"/>
            <a:chExt cx="6314960" cy="685829"/>
          </a:xfrm>
        </p:grpSpPr>
        <p:sp>
          <p:nvSpPr>
            <p:cNvPr id="17" name="Rectangle 11"/>
            <p:cNvSpPr>
              <a:spLocks noChangeArrowheads="1"/>
            </p:cNvSpPr>
            <p:nvPr/>
          </p:nvSpPr>
          <p:spPr bwMode="auto">
            <a:xfrm>
              <a:off x="2316163" y="2349500"/>
              <a:ext cx="2286000" cy="352517"/>
            </a:xfrm>
            <a:prstGeom prst="rect">
              <a:avLst/>
            </a:prstGeom>
            <a:solidFill>
              <a:srgbClr val="00B0F0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r>
                <a:rPr lang="en-US" sz="1400" dirty="0"/>
                <a:t>Communication Settings </a:t>
              </a:r>
            </a:p>
          </p:txBody>
        </p:sp>
        <p:sp>
          <p:nvSpPr>
            <p:cNvPr id="18" name="TextBox 12"/>
            <p:cNvSpPr txBox="1">
              <a:spLocks noChangeArrowheads="1"/>
            </p:cNvSpPr>
            <p:nvPr/>
          </p:nvSpPr>
          <p:spPr bwMode="auto">
            <a:xfrm>
              <a:off x="6616622" y="2605074"/>
              <a:ext cx="1371575" cy="3286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algn="r">
                <a:defRPr/>
              </a:pPr>
              <a:r>
                <a:rPr lang="en-US" sz="1600" dirty="0">
                  <a:solidFill>
                    <a:schemeClr val="tx2">
                      <a:lumMod val="75000"/>
                    </a:schemeClr>
                  </a:solidFill>
                  <a:latin typeface="Calibri" pitchFamily="34" charset="0"/>
                </a:rPr>
                <a:t>Produced by ICE </a:t>
              </a:r>
            </a:p>
            <a:p>
              <a:pPr algn="r">
                <a:defRPr/>
              </a:pPr>
              <a:r>
                <a:rPr lang="en-US" sz="1600" dirty="0">
                  <a:solidFill>
                    <a:schemeClr val="tx2">
                      <a:lumMod val="75000"/>
                    </a:schemeClr>
                  </a:solidFill>
                  <a:latin typeface="Calibri" pitchFamily="34" charset="0"/>
                </a:rPr>
                <a:t>generators</a:t>
              </a:r>
            </a:p>
            <a:p>
              <a:pPr algn="r">
                <a:defRPr/>
              </a:pPr>
              <a:endParaRPr lang="en-US" sz="1600" dirty="0">
                <a:solidFill>
                  <a:schemeClr val="tx2">
                    <a:lumMod val="75000"/>
                  </a:schemeClr>
                </a:solidFill>
                <a:latin typeface="Calibri" pitchFamily="34" charset="0"/>
              </a:endParaRPr>
            </a:p>
          </p:txBody>
        </p:sp>
        <p:cxnSp>
          <p:nvCxnSpPr>
            <p:cNvPr id="19" name="Elbow Connector 23"/>
            <p:cNvCxnSpPr>
              <a:cxnSpLocks noChangeShapeType="1"/>
              <a:endCxn id="17" idx="3"/>
            </p:cNvCxnSpPr>
            <p:nvPr/>
          </p:nvCxnSpPr>
          <p:spPr bwMode="auto">
            <a:xfrm rot="10800000">
              <a:off x="4602163" y="2525713"/>
              <a:ext cx="3427412" cy="1587"/>
            </a:xfrm>
            <a:prstGeom prst="bentConnector3">
              <a:avLst>
                <a:gd name="adj1" fmla="val 50000"/>
              </a:avLst>
            </a:prstGeom>
            <a:noFill/>
            <a:ln w="9525" algn="ctr">
              <a:solidFill>
                <a:schemeClr val="tx1"/>
              </a:solidFill>
              <a:round/>
              <a:headEnd/>
              <a:tailEnd type="arrow" w="med" len="med"/>
            </a:ln>
          </p:spPr>
        </p:cxnSp>
        <p:pic>
          <p:nvPicPr>
            <p:cNvPr id="20" name="Picture 13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8073910" y="2247871"/>
              <a:ext cx="557213" cy="5810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34" name="Group 51"/>
          <p:cNvGrpSpPr>
            <a:grpSpLocks/>
          </p:cNvGrpSpPr>
          <p:nvPr/>
        </p:nvGrpSpPr>
        <p:grpSpPr bwMode="auto">
          <a:xfrm>
            <a:off x="2301875" y="1017588"/>
            <a:ext cx="6040437" cy="647700"/>
            <a:chOff x="2316163" y="773776"/>
            <a:chExt cx="6040956" cy="647037"/>
          </a:xfrm>
        </p:grpSpPr>
        <p:sp>
          <p:nvSpPr>
            <p:cNvPr id="35" name="Rectangle 10"/>
            <p:cNvSpPr>
              <a:spLocks noChangeArrowheads="1"/>
            </p:cNvSpPr>
            <p:nvPr/>
          </p:nvSpPr>
          <p:spPr bwMode="auto">
            <a:xfrm>
              <a:off x="2316163" y="1063625"/>
              <a:ext cx="2286000" cy="357188"/>
            </a:xfrm>
            <a:prstGeom prst="rect">
              <a:avLst/>
            </a:prstGeom>
            <a:solidFill>
              <a:srgbClr val="92D050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r>
                <a:rPr lang="en-US" sz="1600" dirty="0"/>
                <a:t>Server operating system</a:t>
              </a:r>
            </a:p>
          </p:txBody>
        </p:sp>
        <p:pic>
          <p:nvPicPr>
            <p:cNvPr id="36" name="Picture 11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8142862" y="1076973"/>
              <a:ext cx="214257" cy="3334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37" name="Elbow Connector 63"/>
            <p:cNvCxnSpPr>
              <a:cxnSpLocks noChangeShapeType="1"/>
              <a:endCxn id="35" idx="3"/>
            </p:cNvCxnSpPr>
            <p:nvPr/>
          </p:nvCxnSpPr>
          <p:spPr bwMode="auto">
            <a:xfrm rot="10800000">
              <a:off x="4602164" y="1242220"/>
              <a:ext cx="3540699" cy="1459"/>
            </a:xfrm>
            <a:prstGeom prst="bentConnector3">
              <a:avLst>
                <a:gd name="adj1" fmla="val 50000"/>
              </a:avLst>
            </a:prstGeom>
            <a:noFill/>
            <a:ln w="9525" algn="ctr">
              <a:solidFill>
                <a:schemeClr val="tx1"/>
              </a:solidFill>
              <a:round/>
              <a:headEnd/>
              <a:tailEnd type="arrow" w="med" len="med"/>
            </a:ln>
          </p:spPr>
        </p:cxnSp>
        <p:sp>
          <p:nvSpPr>
            <p:cNvPr id="38" name="TextBox 12"/>
            <p:cNvSpPr txBox="1">
              <a:spLocks noChangeArrowheads="1"/>
            </p:cNvSpPr>
            <p:nvPr/>
          </p:nvSpPr>
          <p:spPr bwMode="auto">
            <a:xfrm>
              <a:off x="5270754" y="773776"/>
              <a:ext cx="2535456" cy="3282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algn="r">
                <a:defRPr/>
              </a:pPr>
              <a:r>
                <a:rPr lang="en-US" sz="1600" dirty="0">
                  <a:solidFill>
                    <a:schemeClr val="tx2">
                      <a:lumMod val="75000"/>
                    </a:schemeClr>
                  </a:solidFill>
                  <a:latin typeface="Calibri" pitchFamily="34" charset="0"/>
                </a:rPr>
                <a:t>Maintained by BE-CO </a:t>
              </a:r>
            </a:p>
            <a:p>
              <a:pPr algn="r">
                <a:defRPr/>
              </a:pPr>
              <a:r>
                <a:rPr lang="en-US" sz="1600" dirty="0">
                  <a:solidFill>
                    <a:schemeClr val="tx2">
                      <a:lumMod val="75000"/>
                    </a:schemeClr>
                  </a:solidFill>
                  <a:latin typeface="Calibri" pitchFamily="34" charset="0"/>
                </a:rPr>
                <a:t>Control experts</a:t>
              </a:r>
            </a:p>
            <a:p>
              <a:pPr algn="r">
                <a:defRPr/>
              </a:pPr>
              <a:endParaRPr lang="en-US" sz="1600" dirty="0">
                <a:solidFill>
                  <a:schemeClr val="tx2">
                    <a:lumMod val="75000"/>
                  </a:schemeClr>
                </a:solidFill>
                <a:latin typeface="Calibri" pitchFamily="34" charset="0"/>
              </a:endParaRPr>
            </a:p>
          </p:txBody>
        </p:sp>
      </p:grpSp>
      <p:pic>
        <p:nvPicPr>
          <p:cNvPr id="39" name="Picture 8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9075" y="3894138"/>
            <a:ext cx="1879600" cy="984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40" name="Group 56"/>
          <p:cNvGrpSpPr>
            <a:grpSpLocks/>
          </p:cNvGrpSpPr>
          <p:nvPr/>
        </p:nvGrpSpPr>
        <p:grpSpPr bwMode="auto">
          <a:xfrm>
            <a:off x="644525" y="2312988"/>
            <a:ext cx="1128712" cy="1389062"/>
            <a:chOff x="7358082" y="5357826"/>
            <a:chExt cx="702519" cy="882650"/>
          </a:xfrm>
        </p:grpSpPr>
        <p:pic>
          <p:nvPicPr>
            <p:cNvPr id="41" name="Picture 11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7429520" y="5357826"/>
              <a:ext cx="395285" cy="1476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2" name="Picture 12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7358082" y="5500702"/>
              <a:ext cx="702519" cy="7397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44" name="Group 43"/>
          <p:cNvGrpSpPr/>
          <p:nvPr/>
        </p:nvGrpSpPr>
        <p:grpSpPr>
          <a:xfrm>
            <a:off x="2506662" y="4100514"/>
            <a:ext cx="5994457" cy="793494"/>
            <a:chOff x="2520950" y="3856039"/>
            <a:chExt cx="5994457" cy="793494"/>
          </a:xfrm>
        </p:grpSpPr>
        <p:grpSp>
          <p:nvGrpSpPr>
            <p:cNvPr id="21" name="Group 54"/>
            <p:cNvGrpSpPr>
              <a:grpSpLocks/>
            </p:cNvGrpSpPr>
            <p:nvPr/>
          </p:nvGrpSpPr>
          <p:grpSpPr bwMode="auto">
            <a:xfrm>
              <a:off x="2520950" y="3856039"/>
              <a:ext cx="5680725" cy="793494"/>
              <a:chOff x="2520950" y="3856038"/>
              <a:chExt cx="5681343" cy="793750"/>
            </a:xfrm>
          </p:grpSpPr>
          <p:sp>
            <p:nvSpPr>
              <p:cNvPr id="23" name="AutoShape 18"/>
              <p:cNvSpPr>
                <a:spLocks noChangeArrowheads="1"/>
              </p:cNvSpPr>
              <p:nvPr/>
            </p:nvSpPr>
            <p:spPr bwMode="auto">
              <a:xfrm>
                <a:off x="2520950" y="3856038"/>
                <a:ext cx="1633538" cy="192087"/>
              </a:xfrm>
              <a:prstGeom prst="flowChartProcess">
                <a:avLst/>
              </a:prstGeom>
              <a:gradFill rotWithShape="1">
                <a:gsLst>
                  <a:gs pos="0">
                    <a:srgbClr val="FFFFCC"/>
                  </a:gs>
                  <a:gs pos="100000">
                    <a:srgbClr val="00CCFF"/>
                  </a:gs>
                </a:gsLst>
                <a:lin ang="162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/>
              <a:lstStyle/>
              <a:p>
                <a:r>
                  <a:rPr lang="en-US" sz="1000"/>
                  <a:t>  PVSS Panels</a:t>
                </a:r>
              </a:p>
              <a:p>
                <a:endParaRPr lang="en-US" sz="1000"/>
              </a:p>
            </p:txBody>
          </p:sp>
          <p:sp>
            <p:nvSpPr>
              <p:cNvPr id="24" name="AutoShape 18"/>
              <p:cNvSpPr>
                <a:spLocks noChangeArrowheads="1"/>
              </p:cNvSpPr>
              <p:nvPr/>
            </p:nvSpPr>
            <p:spPr bwMode="auto">
              <a:xfrm>
                <a:off x="2565400" y="4008438"/>
                <a:ext cx="1633538" cy="192087"/>
              </a:xfrm>
              <a:prstGeom prst="flowChartProcess">
                <a:avLst/>
              </a:prstGeom>
              <a:gradFill rotWithShape="1">
                <a:gsLst>
                  <a:gs pos="0">
                    <a:srgbClr val="FFFFCC"/>
                  </a:gs>
                  <a:gs pos="100000">
                    <a:srgbClr val="00CCFF"/>
                  </a:gs>
                </a:gsLst>
                <a:lin ang="162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/>
              <a:lstStyle/>
              <a:p>
                <a:r>
                  <a:rPr lang="en-US" sz="1000"/>
                  <a:t> PVSS Panels</a:t>
                </a:r>
              </a:p>
            </p:txBody>
          </p:sp>
          <p:sp>
            <p:nvSpPr>
              <p:cNvPr id="25" name="AutoShape 18"/>
              <p:cNvSpPr>
                <a:spLocks noChangeArrowheads="1"/>
              </p:cNvSpPr>
              <p:nvPr/>
            </p:nvSpPr>
            <p:spPr bwMode="auto">
              <a:xfrm>
                <a:off x="2627313" y="4160838"/>
                <a:ext cx="1633537" cy="192087"/>
              </a:xfrm>
              <a:prstGeom prst="flowChartProcess">
                <a:avLst/>
              </a:prstGeom>
              <a:gradFill rotWithShape="1">
                <a:gsLst>
                  <a:gs pos="0">
                    <a:srgbClr val="FFFFCC"/>
                  </a:gs>
                  <a:gs pos="100000">
                    <a:srgbClr val="00CCFF"/>
                  </a:gs>
                </a:gsLst>
                <a:lin ang="162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/>
              <a:lstStyle/>
              <a:p>
                <a:r>
                  <a:rPr lang="en-US" sz="1000"/>
                  <a:t> PVSS Panels</a:t>
                </a:r>
              </a:p>
            </p:txBody>
          </p:sp>
          <p:sp>
            <p:nvSpPr>
              <p:cNvPr id="26" name="AutoShape 18"/>
              <p:cNvSpPr>
                <a:spLocks noChangeArrowheads="1"/>
              </p:cNvSpPr>
              <p:nvPr/>
            </p:nvSpPr>
            <p:spPr bwMode="auto">
              <a:xfrm>
                <a:off x="2679700" y="4313238"/>
                <a:ext cx="1633538" cy="192087"/>
              </a:xfrm>
              <a:prstGeom prst="flowChartProcess">
                <a:avLst/>
              </a:prstGeom>
              <a:gradFill rotWithShape="1">
                <a:gsLst>
                  <a:gs pos="0">
                    <a:srgbClr val="FFFFCC"/>
                  </a:gs>
                  <a:gs pos="100000">
                    <a:srgbClr val="00CCFF"/>
                  </a:gs>
                </a:gsLst>
                <a:lin ang="162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/>
              <a:lstStyle/>
              <a:p>
                <a:r>
                  <a:rPr lang="en-US" sz="1000"/>
                  <a:t> PVSS Panels</a:t>
                </a:r>
              </a:p>
            </p:txBody>
          </p:sp>
          <p:sp>
            <p:nvSpPr>
              <p:cNvPr id="27" name="AutoShape 18"/>
              <p:cNvSpPr>
                <a:spLocks noChangeArrowheads="1"/>
              </p:cNvSpPr>
              <p:nvPr/>
            </p:nvSpPr>
            <p:spPr bwMode="auto">
              <a:xfrm>
                <a:off x="2732088" y="4456113"/>
                <a:ext cx="1633537" cy="193675"/>
              </a:xfrm>
              <a:prstGeom prst="flowChartProcess">
                <a:avLst/>
              </a:prstGeom>
              <a:gradFill rotWithShape="1">
                <a:gsLst>
                  <a:gs pos="0">
                    <a:srgbClr val="FFFFCC"/>
                  </a:gs>
                  <a:gs pos="100000">
                    <a:srgbClr val="00CCFF"/>
                  </a:gs>
                </a:gsLst>
                <a:lin ang="162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/>
              <a:lstStyle/>
              <a:p>
                <a:r>
                  <a:rPr lang="en-US" sz="1000"/>
                  <a:t>  PVSS Panels</a:t>
                </a:r>
              </a:p>
              <a:p>
                <a:endParaRPr lang="en-US" sz="1000"/>
              </a:p>
            </p:txBody>
          </p:sp>
          <p:cxnSp>
            <p:nvCxnSpPr>
              <p:cNvPr id="33" name="Elbow Connector 63"/>
              <p:cNvCxnSpPr>
                <a:cxnSpLocks noChangeShapeType="1"/>
                <a:endCxn id="27" idx="3"/>
              </p:cNvCxnSpPr>
              <p:nvPr/>
            </p:nvCxnSpPr>
            <p:spPr bwMode="auto">
              <a:xfrm rot="10800000" flipV="1">
                <a:off x="4365619" y="4551531"/>
                <a:ext cx="3836674" cy="1425"/>
              </a:xfrm>
              <a:prstGeom prst="bentConnector3">
                <a:avLst>
                  <a:gd name="adj1" fmla="val 50000"/>
                </a:avLst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 type="arrow" w="med" len="med"/>
              </a:ln>
            </p:spPr>
          </p:cxnSp>
          <p:sp>
            <p:nvSpPr>
              <p:cNvPr id="29" name="TextBox 12"/>
              <p:cNvSpPr txBox="1">
                <a:spLocks noChangeArrowheads="1"/>
              </p:cNvSpPr>
              <p:nvPr/>
            </p:nvSpPr>
            <p:spPr bwMode="auto">
              <a:xfrm>
                <a:off x="6309137" y="4073595"/>
                <a:ext cx="1859165" cy="32871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/>
              <a:lstStyle/>
              <a:p>
                <a:pPr algn="r">
                  <a:defRPr/>
                </a:pPr>
                <a:r>
                  <a:rPr lang="en-US" sz="1600" dirty="0">
                    <a:solidFill>
                      <a:schemeClr val="tx2">
                        <a:lumMod val="75000"/>
                      </a:schemeClr>
                    </a:solidFill>
                    <a:latin typeface="Calibri" pitchFamily="34" charset="0"/>
                  </a:rPr>
                  <a:t>Manually designed by</a:t>
                </a:r>
              </a:p>
              <a:p>
                <a:pPr algn="r">
                  <a:defRPr/>
                </a:pPr>
                <a:r>
                  <a:rPr lang="en-US" sz="1600" dirty="0" smtClean="0">
                    <a:solidFill>
                      <a:schemeClr val="tx2">
                        <a:lumMod val="75000"/>
                      </a:schemeClr>
                    </a:solidFill>
                    <a:latin typeface="Calibri" pitchFamily="34" charset="0"/>
                  </a:rPr>
                  <a:t> </a:t>
                </a:r>
                <a:r>
                  <a:rPr lang="en-US" sz="1600" dirty="0" err="1" smtClean="0">
                    <a:solidFill>
                      <a:schemeClr val="tx2">
                        <a:lumMod val="75000"/>
                      </a:schemeClr>
                    </a:solidFill>
                    <a:latin typeface="Calibri" pitchFamily="34" charset="0"/>
                  </a:rPr>
                  <a:t>CryEx</a:t>
                </a:r>
                <a:r>
                  <a:rPr lang="en-US" sz="1600" dirty="0" smtClean="0">
                    <a:solidFill>
                      <a:schemeClr val="tx2">
                        <a:lumMod val="75000"/>
                      </a:schemeClr>
                    </a:solidFill>
                    <a:latin typeface="Calibri" pitchFamily="34" charset="0"/>
                  </a:rPr>
                  <a:t> Control </a:t>
                </a:r>
                <a:r>
                  <a:rPr lang="en-US" sz="1600" dirty="0">
                    <a:solidFill>
                      <a:schemeClr val="tx2">
                        <a:lumMod val="75000"/>
                      </a:schemeClr>
                    </a:solidFill>
                    <a:latin typeface="Calibri" pitchFamily="34" charset="0"/>
                  </a:rPr>
                  <a:t>experts</a:t>
                </a:r>
              </a:p>
              <a:p>
                <a:pPr algn="r">
                  <a:defRPr/>
                </a:pPr>
                <a:endParaRPr lang="en-US" sz="1600" dirty="0">
                  <a:solidFill>
                    <a:schemeClr val="tx2">
                      <a:lumMod val="75000"/>
                    </a:schemeClr>
                  </a:solidFill>
                  <a:latin typeface="Calibri" pitchFamily="34" charset="0"/>
                </a:endParaRPr>
              </a:p>
            </p:txBody>
          </p:sp>
        </p:grpSp>
        <p:pic>
          <p:nvPicPr>
            <p:cNvPr id="43" name="Picture 56"/>
            <p:cNvPicPr>
              <a:picLocks noChangeAspect="1" noChangeArrowheads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8229600" y="4267200"/>
              <a:ext cx="285807" cy="3496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Application workflow</a:t>
            </a:r>
          </a:p>
        </p:txBody>
      </p:sp>
      <p:grpSp>
        <p:nvGrpSpPr>
          <p:cNvPr id="3" name="Group 237"/>
          <p:cNvGrpSpPr>
            <a:grpSpLocks/>
          </p:cNvGrpSpPr>
          <p:nvPr/>
        </p:nvGrpSpPr>
        <p:grpSpPr bwMode="auto">
          <a:xfrm>
            <a:off x="142874" y="857250"/>
            <a:ext cx="2571751" cy="1290638"/>
            <a:chOff x="142874" y="857233"/>
            <a:chExt cx="2571729" cy="1290655"/>
          </a:xfrm>
        </p:grpSpPr>
        <p:grpSp>
          <p:nvGrpSpPr>
            <p:cNvPr id="4" name="Group 79"/>
            <p:cNvGrpSpPr>
              <a:grpSpLocks/>
            </p:cNvGrpSpPr>
            <p:nvPr/>
          </p:nvGrpSpPr>
          <p:grpSpPr bwMode="auto">
            <a:xfrm>
              <a:off x="642938" y="1000125"/>
              <a:ext cx="285750" cy="369888"/>
              <a:chOff x="4286535" y="537859"/>
              <a:chExt cx="835026" cy="818486"/>
            </a:xfrm>
          </p:grpSpPr>
          <p:pic>
            <p:nvPicPr>
              <p:cNvPr id="4149" name="Picture 6"/>
              <p:cNvPicPr>
                <a:picLocks noChangeAspect="1" noChangeArrowheads="1"/>
              </p:cNvPicPr>
              <p:nvPr/>
            </p:nvPicPr>
            <p:blipFill>
              <a:blip r:embed="rId3"/>
              <a:srcRect/>
              <a:stretch>
                <a:fillRect/>
              </a:stretch>
            </p:blipFill>
            <p:spPr bwMode="auto">
              <a:xfrm>
                <a:off x="4286535" y="537859"/>
                <a:ext cx="835026" cy="78906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4150" name="TextBox 81"/>
              <p:cNvSpPr txBox="1">
                <a:spLocks noChangeArrowheads="1"/>
              </p:cNvSpPr>
              <p:nvPr/>
            </p:nvSpPr>
            <p:spPr bwMode="auto">
              <a:xfrm>
                <a:off x="4602460" y="778428"/>
                <a:ext cx="214312" cy="57791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endParaRPr lang="en-US" sz="1100" b="1"/>
              </a:p>
            </p:txBody>
          </p:sp>
        </p:grpSp>
        <p:sp>
          <p:nvSpPr>
            <p:cNvPr id="4142" name="AutoShape 6"/>
            <p:cNvSpPr>
              <a:spLocks noChangeArrowheads="1"/>
            </p:cNvSpPr>
            <p:nvPr/>
          </p:nvSpPr>
          <p:spPr bwMode="auto">
            <a:xfrm>
              <a:off x="142874" y="1714500"/>
              <a:ext cx="1838309" cy="433388"/>
            </a:xfrm>
            <a:prstGeom prst="foldedCorner">
              <a:avLst>
                <a:gd name="adj" fmla="val 12500"/>
              </a:avLst>
            </a:prstGeom>
            <a:solidFill>
              <a:srgbClr val="FFFFCC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r"/>
              <a:r>
                <a:rPr lang="en-US" dirty="0"/>
                <a:t>Functional specs</a:t>
              </a:r>
            </a:p>
          </p:txBody>
        </p:sp>
        <p:cxnSp>
          <p:nvCxnSpPr>
            <p:cNvPr id="4143" name="Elbow Connector 121"/>
            <p:cNvCxnSpPr>
              <a:cxnSpLocks noChangeShapeType="1"/>
              <a:stCxn id="4150" idx="2"/>
              <a:endCxn id="4142" idx="0"/>
            </p:cNvCxnSpPr>
            <p:nvPr/>
          </p:nvCxnSpPr>
          <p:spPr bwMode="auto">
            <a:xfrm rot="16200000" flipH="1">
              <a:off x="752630" y="1405100"/>
              <a:ext cx="344488" cy="274311"/>
            </a:xfrm>
            <a:prstGeom prst="bentConnector3">
              <a:avLst>
                <a:gd name="adj1" fmla="val 50000"/>
              </a:avLst>
            </a:prstGeom>
            <a:noFill/>
            <a:ln w="28575" algn="ctr">
              <a:solidFill>
                <a:srgbClr val="00B0F0"/>
              </a:solidFill>
              <a:round/>
              <a:headEnd/>
              <a:tailEnd type="arrow" w="med" len="med"/>
            </a:ln>
          </p:spPr>
        </p:cxnSp>
        <p:grpSp>
          <p:nvGrpSpPr>
            <p:cNvPr id="5" name="Group 75"/>
            <p:cNvGrpSpPr>
              <a:grpSpLocks/>
            </p:cNvGrpSpPr>
            <p:nvPr/>
          </p:nvGrpSpPr>
          <p:grpSpPr bwMode="auto">
            <a:xfrm>
              <a:off x="928662" y="857233"/>
              <a:ext cx="285750" cy="378512"/>
              <a:chOff x="142844" y="1500174"/>
              <a:chExt cx="500062" cy="462623"/>
            </a:xfrm>
          </p:grpSpPr>
          <p:pic>
            <p:nvPicPr>
              <p:cNvPr id="4147" name="Picture 56"/>
              <p:cNvPicPr>
                <a:picLocks noChangeAspect="1" noChangeArrowheads="1"/>
              </p:cNvPicPr>
              <p:nvPr/>
            </p:nvPicPr>
            <p:blipFill>
              <a:blip r:embed="rId4"/>
              <a:srcRect/>
              <a:stretch>
                <a:fillRect/>
              </a:stretch>
            </p:blipFill>
            <p:spPr bwMode="auto">
              <a:xfrm>
                <a:off x="142844" y="1500174"/>
                <a:ext cx="500062" cy="42703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4148" name="TextBox 81"/>
              <p:cNvSpPr txBox="1">
                <a:spLocks noChangeArrowheads="1"/>
              </p:cNvSpPr>
              <p:nvPr/>
            </p:nvSpPr>
            <p:spPr bwMode="auto">
              <a:xfrm>
                <a:off x="357158" y="1643049"/>
                <a:ext cx="123826" cy="31974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endParaRPr lang="en-US" sz="1100" b="1"/>
              </a:p>
            </p:txBody>
          </p:sp>
        </p:grpSp>
        <p:sp>
          <p:nvSpPr>
            <p:cNvPr id="4145" name="AutoShape 6"/>
            <p:cNvSpPr>
              <a:spLocks noChangeArrowheads="1"/>
            </p:cNvSpPr>
            <p:nvPr/>
          </p:nvSpPr>
          <p:spPr bwMode="auto">
            <a:xfrm>
              <a:off x="1428728" y="1071546"/>
              <a:ext cx="1285875" cy="433388"/>
            </a:xfrm>
            <a:prstGeom prst="foldedCorner">
              <a:avLst>
                <a:gd name="adj" fmla="val 12500"/>
              </a:avLst>
            </a:prstGeom>
            <a:solidFill>
              <a:srgbClr val="FFFFCC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r"/>
              <a:r>
                <a:rPr lang="en-US" dirty="0"/>
                <a:t>Devices Doc</a:t>
              </a:r>
            </a:p>
          </p:txBody>
        </p:sp>
        <p:cxnSp>
          <p:nvCxnSpPr>
            <p:cNvPr id="4146" name="Elbow Connector 121"/>
            <p:cNvCxnSpPr>
              <a:cxnSpLocks noChangeShapeType="1"/>
              <a:stCxn id="4148" idx="2"/>
              <a:endCxn id="4145" idx="1"/>
            </p:cNvCxnSpPr>
            <p:nvPr/>
          </p:nvCxnSpPr>
          <p:spPr bwMode="auto">
            <a:xfrm rot="16200000" flipH="1">
              <a:off x="1231369" y="1090880"/>
              <a:ext cx="52496" cy="342222"/>
            </a:xfrm>
            <a:prstGeom prst="bentConnector2">
              <a:avLst/>
            </a:prstGeom>
            <a:noFill/>
            <a:ln w="28575" algn="ctr">
              <a:solidFill>
                <a:srgbClr val="00B0F0"/>
              </a:solidFill>
              <a:round/>
              <a:headEnd/>
              <a:tailEnd type="arrow" w="med" len="med"/>
            </a:ln>
          </p:spPr>
        </p:cxnSp>
      </p:grpSp>
      <p:grpSp>
        <p:nvGrpSpPr>
          <p:cNvPr id="10" name="Group 69"/>
          <p:cNvGrpSpPr>
            <a:grpSpLocks/>
          </p:cNvGrpSpPr>
          <p:nvPr/>
        </p:nvGrpSpPr>
        <p:grpSpPr bwMode="auto">
          <a:xfrm>
            <a:off x="7239001" y="1884362"/>
            <a:ext cx="1676399" cy="1123014"/>
            <a:chOff x="7819596" y="1884061"/>
            <a:chExt cx="1324404" cy="1123725"/>
          </a:xfrm>
        </p:grpSpPr>
        <p:sp>
          <p:nvSpPr>
            <p:cNvPr id="4113" name="TextBox 63"/>
            <p:cNvSpPr txBox="1">
              <a:spLocks noChangeArrowheads="1"/>
            </p:cNvSpPr>
            <p:nvPr/>
          </p:nvSpPr>
          <p:spPr bwMode="auto">
            <a:xfrm>
              <a:off x="8129847" y="1986742"/>
              <a:ext cx="1014153" cy="24637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000"/>
                <a:t>Process Engineer</a:t>
              </a:r>
            </a:p>
          </p:txBody>
        </p:sp>
        <p:sp>
          <p:nvSpPr>
            <p:cNvPr id="4115" name="TextBox 65"/>
            <p:cNvSpPr txBox="1">
              <a:spLocks noChangeArrowheads="1"/>
            </p:cNvSpPr>
            <p:nvPr/>
          </p:nvSpPr>
          <p:spPr bwMode="auto">
            <a:xfrm>
              <a:off x="8129847" y="2607423"/>
              <a:ext cx="1014153" cy="400363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000" dirty="0" err="1" smtClean="0"/>
                <a:t>CryEx</a:t>
              </a:r>
              <a:r>
                <a:rPr lang="en-US" sz="1000" dirty="0" smtClean="0"/>
                <a:t> </a:t>
              </a:r>
              <a:r>
                <a:rPr lang="en-US" sz="1000" dirty="0"/>
                <a:t>control Engineer</a:t>
              </a:r>
            </a:p>
          </p:txBody>
        </p:sp>
        <p:pic>
          <p:nvPicPr>
            <p:cNvPr id="4116" name="Picture 6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7819596" y="1884061"/>
              <a:ext cx="285752" cy="3565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118" name="Picture 56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7847629" y="2597381"/>
              <a:ext cx="285752" cy="34938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11" name="Group 77"/>
          <p:cNvGrpSpPr>
            <a:grpSpLocks/>
          </p:cNvGrpSpPr>
          <p:nvPr/>
        </p:nvGrpSpPr>
        <p:grpSpPr bwMode="auto">
          <a:xfrm>
            <a:off x="5735637" y="4578350"/>
            <a:ext cx="2881313" cy="722313"/>
            <a:chOff x="5736192" y="4578581"/>
            <a:chExt cx="2880759" cy="721736"/>
          </a:xfrm>
        </p:grpSpPr>
        <p:pic>
          <p:nvPicPr>
            <p:cNvPr id="4110" name="Picture 56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6570240" y="4578581"/>
              <a:ext cx="285752" cy="34938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4111" name="Elbow Connector 121"/>
            <p:cNvCxnSpPr>
              <a:cxnSpLocks noChangeShapeType="1"/>
              <a:endCxn id="4129" idx="3"/>
            </p:cNvCxnSpPr>
            <p:nvPr/>
          </p:nvCxnSpPr>
          <p:spPr bwMode="auto">
            <a:xfrm rot="5400000">
              <a:off x="6130593" y="4533570"/>
              <a:ext cx="188122" cy="976923"/>
            </a:xfrm>
            <a:prstGeom prst="bentConnector2">
              <a:avLst/>
            </a:prstGeom>
            <a:noFill/>
            <a:ln w="28575" algn="ctr">
              <a:solidFill>
                <a:srgbClr val="00B0F0"/>
              </a:solidFill>
              <a:round/>
              <a:headEnd/>
              <a:tailEnd type="arrow" w="med" len="med"/>
            </a:ln>
          </p:spPr>
        </p:cxnSp>
        <p:sp>
          <p:nvSpPr>
            <p:cNvPr id="75" name="TextBox 12"/>
            <p:cNvSpPr txBox="1">
              <a:spLocks noChangeArrowheads="1"/>
            </p:cNvSpPr>
            <p:nvPr/>
          </p:nvSpPr>
          <p:spPr bwMode="auto">
            <a:xfrm>
              <a:off x="6758346" y="4971967"/>
              <a:ext cx="1858605" cy="3283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algn="r">
                <a:defRPr/>
              </a:pPr>
              <a:r>
                <a:rPr lang="en-US" sz="1600" dirty="0">
                  <a:solidFill>
                    <a:schemeClr val="tx2">
                      <a:lumMod val="75000"/>
                    </a:schemeClr>
                  </a:solidFill>
                  <a:latin typeface="Calibri" pitchFamily="34" charset="0"/>
                </a:rPr>
                <a:t>Design PVSS panels</a:t>
              </a:r>
            </a:p>
            <a:p>
              <a:pPr algn="r">
                <a:defRPr/>
              </a:pPr>
              <a:endParaRPr lang="en-US" sz="1600" dirty="0">
                <a:solidFill>
                  <a:schemeClr val="tx2">
                    <a:lumMod val="75000"/>
                  </a:schemeClr>
                </a:solidFill>
                <a:latin typeface="Calibri" pitchFamily="34" charset="0"/>
              </a:endParaRPr>
            </a:p>
          </p:txBody>
        </p:sp>
      </p:grpSp>
      <p:grpSp>
        <p:nvGrpSpPr>
          <p:cNvPr id="53" name="Group 52"/>
          <p:cNvGrpSpPr/>
          <p:nvPr/>
        </p:nvGrpSpPr>
        <p:grpSpPr>
          <a:xfrm>
            <a:off x="1981199" y="1058636"/>
            <a:ext cx="4606926" cy="1303564"/>
            <a:chOff x="1981199" y="1058636"/>
            <a:chExt cx="4606926" cy="1303564"/>
          </a:xfrm>
        </p:grpSpPr>
        <p:grpSp>
          <p:nvGrpSpPr>
            <p:cNvPr id="6" name="Group 238"/>
            <p:cNvGrpSpPr>
              <a:grpSpLocks/>
            </p:cNvGrpSpPr>
            <p:nvPr/>
          </p:nvGrpSpPr>
          <p:grpSpPr bwMode="auto">
            <a:xfrm>
              <a:off x="1981199" y="1288256"/>
              <a:ext cx="4606926" cy="1073944"/>
              <a:chOff x="1981199" y="1288240"/>
              <a:chExt cx="4606927" cy="1073950"/>
            </a:xfrm>
          </p:grpSpPr>
          <p:grpSp>
            <p:nvGrpSpPr>
              <p:cNvPr id="7" name="Group 7"/>
              <p:cNvGrpSpPr>
                <a:grpSpLocks/>
              </p:cNvGrpSpPr>
              <p:nvPr/>
            </p:nvGrpSpPr>
            <p:grpSpPr bwMode="auto">
              <a:xfrm>
                <a:off x="4714876" y="1928802"/>
                <a:ext cx="1873250" cy="433388"/>
                <a:chOff x="1791" y="1933"/>
                <a:chExt cx="1180" cy="363"/>
              </a:xfrm>
            </p:grpSpPr>
            <p:sp>
              <p:nvSpPr>
                <p:cNvPr id="4139" name="AutoShape 6"/>
                <p:cNvSpPr>
                  <a:spLocks noChangeArrowheads="1"/>
                </p:cNvSpPr>
                <p:nvPr/>
              </p:nvSpPr>
              <p:spPr bwMode="auto">
                <a:xfrm>
                  <a:off x="1791" y="1933"/>
                  <a:ext cx="1180" cy="363"/>
                </a:xfrm>
                <a:prstGeom prst="foldedCorner">
                  <a:avLst>
                    <a:gd name="adj" fmla="val 12500"/>
                  </a:avLst>
                </a:prstGeom>
                <a:solidFill>
                  <a:srgbClr val="00B0F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algn="r"/>
                  <a:r>
                    <a:rPr lang="en-US" dirty="0"/>
                    <a:t>Specs File</a:t>
                  </a:r>
                </a:p>
              </p:txBody>
            </p:sp>
            <p:pic>
              <p:nvPicPr>
                <p:cNvPr id="4140" name="Picture 5"/>
                <p:cNvPicPr>
                  <a:picLocks noChangeAspect="1" noChangeArrowheads="1"/>
                </p:cNvPicPr>
                <p:nvPr/>
              </p:nvPicPr>
              <p:blipFill>
                <a:blip r:embed="rId5"/>
                <a:srcRect/>
                <a:stretch>
                  <a:fillRect/>
                </a:stretch>
              </p:blipFill>
              <p:spPr bwMode="auto">
                <a:xfrm>
                  <a:off x="1791" y="1974"/>
                  <a:ext cx="231" cy="31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</p:grpSp>
          <p:cxnSp>
            <p:nvCxnSpPr>
              <p:cNvPr id="4136" name="Elbow Connector 220"/>
              <p:cNvCxnSpPr>
                <a:cxnSpLocks noChangeShapeType="1"/>
                <a:stCxn id="4142" idx="3"/>
                <a:endCxn id="4139" idx="0"/>
              </p:cNvCxnSpPr>
              <p:nvPr/>
            </p:nvCxnSpPr>
            <p:spPr bwMode="auto">
              <a:xfrm flipV="1">
                <a:off x="1981199" y="1928802"/>
                <a:ext cx="3670302" cy="2383"/>
              </a:xfrm>
              <a:prstGeom prst="bentConnector4">
                <a:avLst>
                  <a:gd name="adj1" fmla="val 37240"/>
                  <a:gd name="adj2" fmla="val 18686152"/>
                </a:avLst>
              </a:prstGeom>
              <a:noFill/>
              <a:ln w="19050" algn="ctr">
                <a:solidFill>
                  <a:srgbClr val="FFFF00"/>
                </a:solidFill>
                <a:round/>
                <a:headEnd/>
                <a:tailEnd type="arrow" w="med" len="med"/>
              </a:ln>
            </p:spPr>
          </p:cxnSp>
          <p:cxnSp>
            <p:nvCxnSpPr>
              <p:cNvPr id="4137" name="Elbow Connector 220"/>
              <p:cNvCxnSpPr>
                <a:cxnSpLocks noChangeShapeType="1"/>
                <a:stCxn id="4145" idx="3"/>
                <a:endCxn id="4139" idx="0"/>
              </p:cNvCxnSpPr>
              <p:nvPr/>
            </p:nvCxnSpPr>
            <p:spPr bwMode="auto">
              <a:xfrm>
                <a:off x="2714603" y="1288240"/>
                <a:ext cx="2936898" cy="640562"/>
              </a:xfrm>
              <a:prstGeom prst="bentConnector2">
                <a:avLst/>
              </a:prstGeom>
              <a:noFill/>
              <a:ln w="19050" algn="ctr">
                <a:solidFill>
                  <a:srgbClr val="FFFF00"/>
                </a:solidFill>
                <a:round/>
                <a:headEnd/>
                <a:tailEnd type="arrow" w="med" len="med"/>
              </a:ln>
            </p:spPr>
          </p:cxnSp>
        </p:grpSp>
        <p:pic>
          <p:nvPicPr>
            <p:cNvPr id="58" name="Picture 56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3833901" y="1058636"/>
              <a:ext cx="285807" cy="3496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54" name="Group 53"/>
          <p:cNvGrpSpPr/>
          <p:nvPr/>
        </p:nvGrpSpPr>
        <p:grpSpPr>
          <a:xfrm>
            <a:off x="3733800" y="2362200"/>
            <a:ext cx="1919287" cy="1630362"/>
            <a:chOff x="3733800" y="2362200"/>
            <a:chExt cx="1919287" cy="1630362"/>
          </a:xfrm>
        </p:grpSpPr>
        <p:grpSp>
          <p:nvGrpSpPr>
            <p:cNvPr id="2" name="Group 239"/>
            <p:cNvGrpSpPr>
              <a:grpSpLocks/>
            </p:cNvGrpSpPr>
            <p:nvPr/>
          </p:nvGrpSpPr>
          <p:grpSpPr bwMode="auto">
            <a:xfrm>
              <a:off x="3733800" y="2362200"/>
              <a:ext cx="1919287" cy="1630362"/>
              <a:chOff x="4414081" y="2366953"/>
              <a:chExt cx="1919097" cy="1630379"/>
            </a:xfrm>
          </p:grpSpPr>
          <p:sp>
            <p:nvSpPr>
              <p:cNvPr id="4151" name="Rectangle 27"/>
              <p:cNvSpPr>
                <a:spLocks noChangeArrowheads="1"/>
              </p:cNvSpPr>
              <p:nvPr/>
            </p:nvSpPr>
            <p:spPr bwMode="auto">
              <a:xfrm>
                <a:off x="4414081" y="3348045"/>
                <a:ext cx="1587741" cy="649287"/>
              </a:xfrm>
              <a:prstGeom prst="rect">
                <a:avLst/>
              </a:prstGeom>
              <a:solidFill>
                <a:srgbClr val="00B0F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r"/>
                <a:r>
                  <a:rPr lang="en-US" dirty="0"/>
                  <a:t>UNICOS</a:t>
                </a:r>
              </a:p>
              <a:p>
                <a:pPr algn="r"/>
                <a:r>
                  <a:rPr lang="en-US" dirty="0"/>
                  <a:t>Generator</a:t>
                </a:r>
              </a:p>
            </p:txBody>
          </p:sp>
          <p:cxnSp>
            <p:nvCxnSpPr>
              <p:cNvPr id="4152" name="Elbow Connector 102"/>
              <p:cNvCxnSpPr>
                <a:cxnSpLocks noChangeShapeType="1"/>
                <a:stCxn id="4139" idx="2"/>
                <a:endCxn id="4151" idx="0"/>
              </p:cNvCxnSpPr>
              <p:nvPr/>
            </p:nvCxnSpPr>
            <p:spPr bwMode="auto">
              <a:xfrm rot="5400000">
                <a:off x="5280018" y="2294885"/>
                <a:ext cx="981094" cy="1125227"/>
              </a:xfrm>
              <a:prstGeom prst="bentConnector3">
                <a:avLst>
                  <a:gd name="adj1" fmla="val 50000"/>
                </a:avLst>
              </a:prstGeom>
              <a:noFill/>
              <a:ln w="28575" algn="ctr">
                <a:solidFill>
                  <a:srgbClr val="FFFF00"/>
                </a:solidFill>
                <a:round/>
                <a:headEnd/>
                <a:tailEnd type="arrow" w="med" len="med"/>
              </a:ln>
            </p:spPr>
          </p:cxnSp>
        </p:grpSp>
        <p:pic>
          <p:nvPicPr>
            <p:cNvPr id="59" name="Picture 56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4603160" y="2553607"/>
              <a:ext cx="285807" cy="3496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56" name="Group 55"/>
          <p:cNvGrpSpPr/>
          <p:nvPr/>
        </p:nvGrpSpPr>
        <p:grpSpPr>
          <a:xfrm>
            <a:off x="640760" y="2147887"/>
            <a:ext cx="2143715" cy="2945234"/>
            <a:chOff x="640760" y="2147887"/>
            <a:chExt cx="2143715" cy="2945234"/>
          </a:xfrm>
        </p:grpSpPr>
        <p:grpSp>
          <p:nvGrpSpPr>
            <p:cNvPr id="12" name="Group 76"/>
            <p:cNvGrpSpPr>
              <a:grpSpLocks/>
            </p:cNvGrpSpPr>
            <p:nvPr/>
          </p:nvGrpSpPr>
          <p:grpSpPr bwMode="auto">
            <a:xfrm>
              <a:off x="925513" y="2147887"/>
              <a:ext cx="1858962" cy="2945234"/>
              <a:chOff x="924923" y="2147886"/>
              <a:chExt cx="1859264" cy="2945597"/>
            </a:xfrm>
          </p:grpSpPr>
          <p:cxnSp>
            <p:nvCxnSpPr>
              <p:cNvPr id="4107" name="Elbow Connector 220"/>
              <p:cNvCxnSpPr>
                <a:cxnSpLocks noChangeShapeType="1"/>
                <a:stCxn id="4142" idx="2"/>
                <a:endCxn id="4126" idx="1"/>
              </p:cNvCxnSpPr>
              <p:nvPr/>
            </p:nvCxnSpPr>
            <p:spPr bwMode="auto">
              <a:xfrm rot="16200000" flipH="1">
                <a:off x="360317" y="2849038"/>
                <a:ext cx="2945597" cy="1543294"/>
              </a:xfrm>
              <a:prstGeom prst="bentConnector2">
                <a:avLst/>
              </a:prstGeom>
              <a:noFill/>
              <a:ln w="19050" algn="ctr">
                <a:solidFill>
                  <a:srgbClr val="FFFF00"/>
                </a:solidFill>
                <a:round/>
                <a:headEnd/>
                <a:tailEnd type="arrow" w="med" len="med"/>
              </a:ln>
            </p:spPr>
          </p:cxnSp>
          <p:sp>
            <p:nvSpPr>
              <p:cNvPr id="76" name="TextBox 12"/>
              <p:cNvSpPr txBox="1">
                <a:spLocks noChangeArrowheads="1"/>
              </p:cNvSpPr>
              <p:nvPr/>
            </p:nvSpPr>
            <p:spPr bwMode="auto">
              <a:xfrm>
                <a:off x="924923" y="3719706"/>
                <a:ext cx="1859264" cy="32865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/>
              <a:lstStyle/>
              <a:p>
                <a:pPr algn="r">
                  <a:defRPr/>
                </a:pPr>
                <a:r>
                  <a:rPr lang="en-US" sz="1600" dirty="0">
                    <a:solidFill>
                      <a:schemeClr val="tx2">
                        <a:lumMod val="75000"/>
                      </a:schemeClr>
                    </a:solidFill>
                    <a:latin typeface="Calibri" pitchFamily="34" charset="0"/>
                  </a:rPr>
                  <a:t>Produce and maintain </a:t>
                </a:r>
              </a:p>
              <a:p>
                <a:pPr algn="r">
                  <a:defRPr/>
                </a:pPr>
                <a:r>
                  <a:rPr lang="en-US" sz="1600" dirty="0">
                    <a:solidFill>
                      <a:schemeClr val="tx2">
                        <a:lumMod val="75000"/>
                      </a:schemeClr>
                    </a:solidFill>
                    <a:latin typeface="Calibri" pitchFamily="34" charset="0"/>
                  </a:rPr>
                  <a:t>Logic POU</a:t>
                </a:r>
              </a:p>
              <a:p>
                <a:pPr algn="r">
                  <a:defRPr/>
                </a:pPr>
                <a:endParaRPr lang="en-US" sz="1600" dirty="0">
                  <a:solidFill>
                    <a:schemeClr val="tx2">
                      <a:lumMod val="75000"/>
                    </a:schemeClr>
                  </a:solidFill>
                  <a:latin typeface="Calibri" pitchFamily="34" charset="0"/>
                </a:endParaRPr>
              </a:p>
            </p:txBody>
          </p:sp>
        </p:grpSp>
        <p:pic>
          <p:nvPicPr>
            <p:cNvPr id="60" name="Picture 56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640760" y="3642178"/>
              <a:ext cx="285807" cy="3496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55" name="Group 54"/>
          <p:cNvGrpSpPr/>
          <p:nvPr/>
        </p:nvGrpSpPr>
        <p:grpSpPr>
          <a:xfrm>
            <a:off x="2595563" y="3992561"/>
            <a:ext cx="3140075" cy="2182814"/>
            <a:chOff x="2595563" y="3992561"/>
            <a:chExt cx="3140075" cy="2182814"/>
          </a:xfrm>
        </p:grpSpPr>
        <p:grpSp>
          <p:nvGrpSpPr>
            <p:cNvPr id="8" name="Group 248"/>
            <p:cNvGrpSpPr>
              <a:grpSpLocks/>
            </p:cNvGrpSpPr>
            <p:nvPr/>
          </p:nvGrpSpPr>
          <p:grpSpPr bwMode="auto">
            <a:xfrm>
              <a:off x="2595563" y="3992561"/>
              <a:ext cx="3140075" cy="2182814"/>
              <a:chOff x="4799013" y="3984257"/>
              <a:chExt cx="3140090" cy="2182706"/>
            </a:xfrm>
          </p:grpSpPr>
          <p:sp>
            <p:nvSpPr>
              <p:cNvPr id="4119" name="AutoShape 18"/>
              <p:cNvSpPr>
                <a:spLocks noChangeArrowheads="1"/>
              </p:cNvSpPr>
              <p:nvPr/>
            </p:nvSpPr>
            <p:spPr bwMode="auto">
              <a:xfrm>
                <a:off x="4799013" y="4868863"/>
                <a:ext cx="1152525" cy="431800"/>
              </a:xfrm>
              <a:prstGeom prst="flowChartProcess">
                <a:avLst/>
              </a:prstGeom>
              <a:solidFill>
                <a:srgbClr val="FFFFCC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r>
                  <a:rPr lang="en-US" b="1" dirty="0"/>
                  <a:t>PLC </a:t>
                </a:r>
              </a:p>
              <a:p>
                <a:pPr algn="ctr"/>
                <a:r>
                  <a:rPr lang="en-US" dirty="0"/>
                  <a:t>application</a:t>
                </a:r>
              </a:p>
            </p:txBody>
          </p:sp>
          <p:cxnSp>
            <p:nvCxnSpPr>
              <p:cNvPr id="4120" name="Elbow Connector 125"/>
              <p:cNvCxnSpPr>
                <a:cxnSpLocks noChangeShapeType="1"/>
                <a:stCxn id="4151" idx="2"/>
                <a:endCxn id="4119" idx="0"/>
              </p:cNvCxnSpPr>
              <p:nvPr/>
            </p:nvCxnSpPr>
            <p:spPr bwMode="auto">
              <a:xfrm rot="5400000">
                <a:off x="5610940" y="3748594"/>
                <a:ext cx="884605" cy="1355932"/>
              </a:xfrm>
              <a:prstGeom prst="bentConnector3">
                <a:avLst>
                  <a:gd name="adj1" fmla="val 50000"/>
                </a:avLst>
              </a:prstGeom>
              <a:noFill/>
              <a:ln w="28575" algn="ctr">
                <a:solidFill>
                  <a:srgbClr val="FFFF00"/>
                </a:solidFill>
                <a:round/>
                <a:headEnd/>
                <a:tailEnd type="arrow" w="med" len="med"/>
              </a:ln>
            </p:spPr>
          </p:cxnSp>
          <p:cxnSp>
            <p:nvCxnSpPr>
              <p:cNvPr id="4121" name="Elbow Connector 132"/>
              <p:cNvCxnSpPr>
                <a:cxnSpLocks noChangeShapeType="1"/>
                <a:stCxn id="4151" idx="2"/>
                <a:endCxn id="4122" idx="0"/>
              </p:cNvCxnSpPr>
              <p:nvPr/>
            </p:nvCxnSpPr>
            <p:spPr bwMode="auto">
              <a:xfrm rot="16200000" flipH="1">
                <a:off x="6605515" y="4109950"/>
                <a:ext cx="873502" cy="622116"/>
              </a:xfrm>
              <a:prstGeom prst="bentConnector3">
                <a:avLst>
                  <a:gd name="adj1" fmla="val 50000"/>
                </a:avLst>
              </a:prstGeom>
              <a:noFill/>
              <a:ln w="28575" algn="ctr">
                <a:solidFill>
                  <a:srgbClr val="FFFF00"/>
                </a:solidFill>
                <a:round/>
                <a:headEnd/>
                <a:tailEnd type="arrow" w="med" len="med"/>
              </a:ln>
            </p:spPr>
          </p:cxnSp>
          <p:sp>
            <p:nvSpPr>
              <p:cNvPr id="4122" name="AutoShape 18"/>
              <p:cNvSpPr>
                <a:spLocks noChangeArrowheads="1"/>
              </p:cNvSpPr>
              <p:nvPr/>
            </p:nvSpPr>
            <p:spPr bwMode="auto">
              <a:xfrm>
                <a:off x="6777061" y="4857760"/>
                <a:ext cx="1152525" cy="500066"/>
              </a:xfrm>
              <a:prstGeom prst="flowChartProcess">
                <a:avLst/>
              </a:prstGeom>
              <a:solidFill>
                <a:srgbClr val="FFFFCC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r>
                  <a:rPr lang="en-US" b="1"/>
                  <a:t>SCADA</a:t>
                </a:r>
              </a:p>
              <a:p>
                <a:pPr algn="ctr"/>
                <a:r>
                  <a:rPr lang="en-US"/>
                  <a:t>application</a:t>
                </a:r>
              </a:p>
            </p:txBody>
          </p:sp>
          <p:grpSp>
            <p:nvGrpSpPr>
              <p:cNvPr id="9" name="Group 247"/>
              <p:cNvGrpSpPr>
                <a:grpSpLocks/>
              </p:cNvGrpSpPr>
              <p:nvPr/>
            </p:nvGrpSpPr>
            <p:grpSpPr bwMode="auto">
              <a:xfrm>
                <a:off x="4808530" y="3984258"/>
                <a:ext cx="3130573" cy="2182705"/>
                <a:chOff x="4808530" y="3984258"/>
                <a:chExt cx="3130573" cy="2182705"/>
              </a:xfrm>
            </p:grpSpPr>
            <p:graphicFrame>
              <p:nvGraphicFramePr>
                <p:cNvPr id="4098" name="Object 13"/>
                <p:cNvGraphicFramePr>
                  <a:graphicFrameLocks noChangeAspect="1"/>
                </p:cNvGraphicFramePr>
                <p:nvPr/>
              </p:nvGraphicFramePr>
              <p:xfrm>
                <a:off x="7079084" y="5598638"/>
                <a:ext cx="682625" cy="568325"/>
              </p:xfrm>
              <a:graphic>
                <a:graphicData uri="http://schemas.openxmlformats.org/presentationml/2006/ole">
                  <p:oleObj spid="_x0000_s2050" name="Photo Editor Photo" r:id="rId6" imgW="1000000" imgH="790476" progId="">
                    <p:embed/>
                  </p:oleObj>
                </a:graphicData>
              </a:graphic>
            </p:graphicFrame>
            <p:pic>
              <p:nvPicPr>
                <p:cNvPr id="4125" name="Picture 19" descr="cpu"/>
                <p:cNvPicPr>
                  <a:picLocks noChangeAspect="1" noChangeArrowheads="1"/>
                </p:cNvPicPr>
                <p:nvPr/>
              </p:nvPicPr>
              <p:blipFill>
                <a:blip r:embed="rId7"/>
                <a:srcRect/>
                <a:stretch>
                  <a:fillRect/>
                </a:stretch>
              </p:blipFill>
              <p:spPr bwMode="auto">
                <a:xfrm>
                  <a:off x="5075238" y="5557838"/>
                  <a:ext cx="523875" cy="60801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sp>
              <p:nvSpPr>
                <p:cNvPr id="4126" name="AutoShape 18"/>
                <p:cNvSpPr>
                  <a:spLocks noChangeArrowheads="1"/>
                </p:cNvSpPr>
                <p:nvPr/>
              </p:nvSpPr>
              <p:spPr bwMode="auto">
                <a:xfrm>
                  <a:off x="4808530" y="4868863"/>
                  <a:ext cx="1152525" cy="431800"/>
                </a:xfrm>
                <a:prstGeom prst="flowChartProcess">
                  <a:avLst/>
                </a:prstGeom>
                <a:solidFill>
                  <a:schemeClr val="bg1">
                    <a:lumMod val="85000"/>
                  </a:schemeClr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ctr"/>
                  <a:r>
                    <a:rPr lang="en-US" sz="1400" b="1" dirty="0"/>
                    <a:t>PLC </a:t>
                  </a:r>
                </a:p>
                <a:p>
                  <a:pPr algn="ctr"/>
                  <a:r>
                    <a:rPr lang="en-US" sz="1400" dirty="0"/>
                    <a:t>application</a:t>
                  </a:r>
                </a:p>
              </p:txBody>
            </p:sp>
            <p:cxnSp>
              <p:nvCxnSpPr>
                <p:cNvPr id="4127" name="Elbow Connector 241"/>
                <p:cNvCxnSpPr>
                  <a:cxnSpLocks noChangeShapeType="1"/>
                  <a:stCxn id="4151" idx="2"/>
                  <a:endCxn id="4126" idx="0"/>
                </p:cNvCxnSpPr>
                <p:nvPr/>
              </p:nvCxnSpPr>
              <p:spPr bwMode="auto">
                <a:xfrm rot="5400000">
                  <a:off x="5615699" y="3753353"/>
                  <a:ext cx="884605" cy="1346415"/>
                </a:xfrm>
                <a:prstGeom prst="bentConnector3">
                  <a:avLst>
                    <a:gd name="adj1" fmla="val 50000"/>
                  </a:avLst>
                </a:prstGeom>
                <a:noFill/>
                <a:ln w="28575" algn="ctr">
                  <a:solidFill>
                    <a:srgbClr val="FFFF00"/>
                  </a:solidFill>
                  <a:round/>
                  <a:headEnd/>
                  <a:tailEnd type="arrow" w="med" len="med"/>
                </a:ln>
              </p:spPr>
            </p:cxnSp>
            <p:cxnSp>
              <p:nvCxnSpPr>
                <p:cNvPr id="4128" name="Elbow Connector 242"/>
                <p:cNvCxnSpPr>
                  <a:cxnSpLocks noChangeShapeType="1"/>
                  <a:stCxn id="4151" idx="2"/>
                  <a:endCxn id="4129" idx="0"/>
                </p:cNvCxnSpPr>
                <p:nvPr/>
              </p:nvCxnSpPr>
              <p:spPr bwMode="auto">
                <a:xfrm rot="16200000" flipH="1">
                  <a:off x="6610274" y="4105192"/>
                  <a:ext cx="873502" cy="631633"/>
                </a:xfrm>
                <a:prstGeom prst="bentConnector3">
                  <a:avLst>
                    <a:gd name="adj1" fmla="val 50000"/>
                  </a:avLst>
                </a:prstGeom>
                <a:noFill/>
                <a:ln w="28575" algn="ctr">
                  <a:solidFill>
                    <a:srgbClr val="FFFF00"/>
                  </a:solidFill>
                  <a:round/>
                  <a:headEnd/>
                  <a:tailEnd type="arrow" w="med" len="med"/>
                </a:ln>
              </p:spPr>
            </p:cxnSp>
            <p:sp>
              <p:nvSpPr>
                <p:cNvPr id="4129" name="AutoShape 18"/>
                <p:cNvSpPr>
                  <a:spLocks noChangeArrowheads="1"/>
                </p:cNvSpPr>
                <p:nvPr/>
              </p:nvSpPr>
              <p:spPr bwMode="auto">
                <a:xfrm>
                  <a:off x="6786578" y="4857760"/>
                  <a:ext cx="1152525" cy="500066"/>
                </a:xfrm>
                <a:prstGeom prst="flowChartProcess">
                  <a:avLst/>
                </a:prstGeom>
                <a:solidFill>
                  <a:schemeClr val="bg1">
                    <a:lumMod val="85000"/>
                  </a:schemeClr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ctr"/>
                  <a:r>
                    <a:rPr lang="en-US" sz="1400" b="1" dirty="0"/>
                    <a:t>SCADA</a:t>
                  </a:r>
                  <a:endParaRPr lang="en-US" b="1" dirty="0"/>
                </a:p>
                <a:p>
                  <a:pPr algn="ctr"/>
                  <a:r>
                    <a:rPr lang="en-US" sz="1400" dirty="0"/>
                    <a:t>application</a:t>
                  </a:r>
                  <a:endParaRPr lang="en-US" dirty="0"/>
                </a:p>
              </p:txBody>
            </p:sp>
          </p:grpSp>
        </p:grpSp>
        <p:pic>
          <p:nvPicPr>
            <p:cNvPr id="61" name="Picture 56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3732302" y="4237264"/>
              <a:ext cx="285807" cy="3496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>
          <a:xfrm>
            <a:off x="304800" y="990600"/>
            <a:ext cx="3505200" cy="5562600"/>
          </a:xfrm>
        </p:spPr>
        <p:txBody>
          <a:bodyPr/>
          <a:lstStyle/>
          <a:p>
            <a:pPr>
              <a:lnSpc>
                <a:spcPct val="80000"/>
              </a:lnSpc>
              <a:buNone/>
            </a:pPr>
            <a:r>
              <a:rPr lang="en-US" sz="2400" dirty="0" smtClean="0"/>
              <a:t>CRG </a:t>
            </a:r>
          </a:p>
          <a:p>
            <a:pPr lvl="1">
              <a:lnSpc>
                <a:spcPct val="80000"/>
              </a:lnSpc>
            </a:pPr>
            <a:r>
              <a:rPr lang="en-US" sz="2000" dirty="0" smtClean="0"/>
              <a:t>Project coordination</a:t>
            </a:r>
          </a:p>
          <a:p>
            <a:pPr lvl="1">
              <a:lnSpc>
                <a:spcPct val="80000"/>
              </a:lnSpc>
            </a:pPr>
            <a:r>
              <a:rPr lang="en-US" sz="2000" dirty="0" smtClean="0"/>
              <a:t>PLC hardware selection and installation</a:t>
            </a:r>
          </a:p>
          <a:p>
            <a:pPr lvl="1">
              <a:lnSpc>
                <a:spcPct val="80000"/>
              </a:lnSpc>
            </a:pPr>
            <a:r>
              <a:rPr lang="en-US" sz="2000" dirty="0" smtClean="0"/>
              <a:t>PLC </a:t>
            </a:r>
            <a:r>
              <a:rPr lang="en-US" sz="2000" dirty="0" err="1" smtClean="0"/>
              <a:t>Unicos</a:t>
            </a:r>
            <a:r>
              <a:rPr lang="en-US" sz="2000" dirty="0" smtClean="0"/>
              <a:t> Logic implementation</a:t>
            </a:r>
          </a:p>
          <a:p>
            <a:pPr lvl="1">
              <a:lnSpc>
                <a:spcPct val="80000"/>
              </a:lnSpc>
            </a:pPr>
            <a:r>
              <a:rPr lang="en-US" sz="2000" dirty="0" smtClean="0"/>
              <a:t>Panel design</a:t>
            </a:r>
          </a:p>
          <a:p>
            <a:pPr lvl="1">
              <a:lnSpc>
                <a:spcPct val="80000"/>
              </a:lnSpc>
            </a:pPr>
            <a:r>
              <a:rPr lang="en-US" sz="2000" dirty="0" err="1" smtClean="0"/>
              <a:t>Profibus</a:t>
            </a:r>
            <a:r>
              <a:rPr lang="en-US" sz="2000" dirty="0" smtClean="0"/>
              <a:t> network &amp; cryogenic instrumentation</a:t>
            </a:r>
          </a:p>
          <a:p>
            <a:pPr lvl="1">
              <a:lnSpc>
                <a:spcPct val="80000"/>
              </a:lnSpc>
            </a:pPr>
            <a:r>
              <a:rPr lang="en-US" sz="2000" dirty="0" smtClean="0"/>
              <a:t>Maintenance</a:t>
            </a:r>
          </a:p>
          <a:p>
            <a:pPr lvl="1">
              <a:lnSpc>
                <a:spcPct val="80000"/>
              </a:lnSpc>
              <a:buNone/>
            </a:pPr>
            <a:endParaRPr lang="en-US" sz="1800" dirty="0" smtClean="0"/>
          </a:p>
          <a:p>
            <a:pPr lvl="1">
              <a:lnSpc>
                <a:spcPct val="80000"/>
              </a:lnSpc>
              <a:buNone/>
            </a:pPr>
            <a:endParaRPr lang="en-US" sz="1800" dirty="0" smtClean="0"/>
          </a:p>
          <a:p>
            <a:pPr lvl="1"/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Responsibility sharing summary</a:t>
            </a:r>
            <a:endParaRPr lang="en-US" dirty="0"/>
          </a:p>
        </p:txBody>
      </p:sp>
      <p:sp>
        <p:nvSpPr>
          <p:cNvPr id="5" name="Content Placeholder 1"/>
          <p:cNvSpPr txBox="1">
            <a:spLocks/>
          </p:cNvSpPr>
          <p:nvPr/>
        </p:nvSpPr>
        <p:spPr>
          <a:xfrm>
            <a:off x="4876800" y="990600"/>
            <a:ext cx="3505200" cy="5562600"/>
          </a:xfrm>
          <a:prstGeom prst="rect">
            <a:avLst/>
          </a:prstGeom>
        </p:spPr>
        <p:txBody>
          <a:bodyPr tIns="0"/>
          <a:lstStyle/>
          <a:p>
            <a:pPr marL="273050" marR="0" lvl="0" indent="-273050" algn="l" defTabSz="914400" rtl="0" eaLnBrk="0" fontAlgn="base" latinLnBrk="0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BD0D9"/>
              </a:buClr>
              <a:buSzPct val="95000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ICE </a:t>
            </a:r>
          </a:p>
          <a:p>
            <a:pPr marL="273050" marR="0" lvl="0" indent="-246063" algn="l" defTabSz="914400" rtl="0" eaLnBrk="0" fontAlgn="base" latinLnBrk="0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 2" pitchFamily="18" charset="2"/>
              <a:buChar char="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UNICOS TOOLS</a:t>
            </a:r>
          </a:p>
          <a:p>
            <a:pPr marL="639763" marR="0" lvl="1" indent="-246063" algn="l" defTabSz="914400" rtl="0" eaLnBrk="0" fontAlgn="base" latinLnBrk="0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 2" pitchFamily="18" charset="2"/>
              <a:buChar char="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EXCEL spreadsheets</a:t>
            </a:r>
          </a:p>
          <a:p>
            <a:pPr marL="639763" marR="0" lvl="1" indent="-246063" algn="l" defTabSz="914400" rtl="0" eaLnBrk="0" fontAlgn="base" latinLnBrk="0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 2" pitchFamily="18" charset="2"/>
              <a:buChar char="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Instance generators</a:t>
            </a:r>
          </a:p>
          <a:p>
            <a:pPr marL="639763" marR="0" lvl="1" indent="-246063" algn="l" defTabSz="914400" rtl="0" eaLnBrk="0" fontAlgn="base" latinLnBrk="0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 2" pitchFamily="18" charset="2"/>
              <a:buChar char="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Logic generators</a:t>
            </a:r>
          </a:p>
          <a:p>
            <a:pPr marL="273050" marR="0" lvl="0" indent="-246063" algn="l" defTabSz="914400" rtl="0" eaLnBrk="0" fontAlgn="base" latinLnBrk="0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 2" pitchFamily="18" charset="2"/>
              <a:buChar char="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CPC PLC UNICOS packages</a:t>
            </a:r>
          </a:p>
          <a:p>
            <a:pPr marL="273050" marR="0" lvl="0" indent="-246063" algn="l" defTabSz="914400" rtl="0" eaLnBrk="0" fontAlgn="base" latinLnBrk="0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 2" pitchFamily="18" charset="2"/>
              <a:buChar char="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PVSS UNICOS framework (</a:t>
            </a:r>
            <a:r>
              <a:rPr kumimoji="0" lang="en-US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Unicore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, CPC package)</a:t>
            </a:r>
          </a:p>
          <a:p>
            <a:pPr marL="273050" marR="0" lvl="0" indent="-246063" algn="l" defTabSz="914400" rtl="0" eaLnBrk="0" fontAlgn="base" latinLnBrk="0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Arial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PVSS Server configuration In collaboration with BE-CO</a:t>
            </a:r>
          </a:p>
          <a:p>
            <a:pPr marL="273050" marR="0" lvl="0" indent="-246063" algn="l" defTabSz="914400" rtl="0" eaLnBrk="0" fontAlgn="base" latinLnBrk="0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Arial" pitchFamily="34" charset="0"/>
              <a:buChar char="•"/>
              <a:tabLst/>
              <a:defRPr/>
            </a:pPr>
            <a:r>
              <a:rPr lang="en-US" sz="2000" dirty="0" smtClean="0">
                <a:latin typeface="+mj-lt"/>
              </a:rPr>
              <a:t>Support to </a:t>
            </a:r>
            <a:r>
              <a:rPr lang="en-US" sz="2000" dirty="0" smtClean="0">
                <a:latin typeface="+mj-lt"/>
              </a:rPr>
              <a:t>developers</a:t>
            </a:r>
          </a:p>
          <a:p>
            <a:pPr marL="273050" marR="0" lvl="0" indent="-246063" algn="l" defTabSz="914400" rtl="0" eaLnBrk="0" fontAlgn="base" latinLnBrk="0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Arial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PLC hardware</a:t>
            </a:r>
            <a:r>
              <a:rPr kumimoji="0" lang="en-US" sz="20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 recommendation</a:t>
            </a: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  <a:p>
            <a:pPr marL="273050" marR="0" lvl="0" indent="-27305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BD0D9"/>
              </a:buClr>
              <a:buSzPct val="95000"/>
              <a:buFont typeface="Wingdings 2" pitchFamily="18" charset="2"/>
              <a:buChar char=""/>
              <a:tabLst/>
              <a:defRPr/>
            </a:pP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>
            <a:spLocks noGrp="1"/>
          </p:cNvSpPr>
          <p:nvPr>
            <p:ph sz="half" idx="1"/>
          </p:nvPr>
        </p:nvSpPr>
        <p:spPr>
          <a:xfrm>
            <a:off x="228600" y="990600"/>
            <a:ext cx="8382000" cy="5334000"/>
          </a:xfrm>
        </p:spPr>
        <p:txBody>
          <a:bodyPr>
            <a:normAutofit lnSpcReduction="10000"/>
          </a:bodyPr>
          <a:lstStyle/>
          <a:p>
            <a:r>
              <a:rPr lang="en-US" sz="2600" dirty="0" smtClean="0"/>
              <a:t>PLC</a:t>
            </a:r>
          </a:p>
          <a:p>
            <a:pPr lvl="1"/>
            <a:r>
              <a:rPr lang="en-US" sz="1800" dirty="0" smtClean="0"/>
              <a:t>The </a:t>
            </a:r>
            <a:r>
              <a:rPr lang="en-US" sz="1800" dirty="0" smtClean="0"/>
              <a:t>coding standard are different since they were not defined </a:t>
            </a:r>
            <a:r>
              <a:rPr lang="en-US" sz="1800" dirty="0" smtClean="0"/>
              <a:t>initially in the project .</a:t>
            </a:r>
          </a:p>
          <a:p>
            <a:pPr lvl="1"/>
            <a:r>
              <a:rPr lang="en-US" sz="1800" dirty="0" err="1" smtClean="0"/>
              <a:t>Cryex</a:t>
            </a:r>
            <a:r>
              <a:rPr lang="en-US" sz="1800" dirty="0" smtClean="0"/>
              <a:t> has a Quantum PLC implementation whereas for the refrigerators we now use only Premium PLC. But</a:t>
            </a:r>
          </a:p>
          <a:p>
            <a:pPr lvl="2"/>
            <a:r>
              <a:rPr lang="en-US" sz="1600" dirty="0" smtClean="0"/>
              <a:t>Hopefully with UNITY  we have now unified the generation tools  and the a large part of the CPC PLC library.</a:t>
            </a:r>
          </a:p>
          <a:p>
            <a:pPr lvl="2"/>
            <a:r>
              <a:rPr lang="en-US" sz="1600" dirty="0" smtClean="0"/>
              <a:t>For the new </a:t>
            </a:r>
            <a:r>
              <a:rPr lang="en-US" sz="1600" dirty="0" err="1" smtClean="0"/>
              <a:t>projetc</a:t>
            </a:r>
            <a:r>
              <a:rPr lang="en-US" sz="1600" dirty="0" smtClean="0"/>
              <a:t> they us either the premium or the S7 ICE standard solutions</a:t>
            </a:r>
          </a:p>
          <a:p>
            <a:r>
              <a:rPr lang="en-US" sz="2600" dirty="0" smtClean="0"/>
              <a:t>PVSS</a:t>
            </a:r>
            <a:endParaRPr lang="en-US" sz="2600" dirty="0" smtClean="0"/>
          </a:p>
          <a:p>
            <a:pPr lvl="1"/>
            <a:r>
              <a:rPr lang="en-US" sz="1800" dirty="0" smtClean="0"/>
              <a:t>S</a:t>
            </a:r>
            <a:r>
              <a:rPr lang="en-US" sz="1800" dirty="0" smtClean="0"/>
              <a:t>pecials </a:t>
            </a:r>
            <a:r>
              <a:rPr lang="en-US" sz="1800" dirty="0" smtClean="0"/>
              <a:t>scripts have been developed by CRG and need to be taken back by ICE</a:t>
            </a:r>
          </a:p>
          <a:p>
            <a:pPr lvl="1"/>
            <a:r>
              <a:rPr lang="en-US" sz="1800" dirty="0" smtClean="0"/>
              <a:t>Navigation and </a:t>
            </a:r>
            <a:r>
              <a:rPr lang="en-US" sz="1800" dirty="0" smtClean="0"/>
              <a:t>panel </a:t>
            </a:r>
            <a:r>
              <a:rPr lang="en-US" sz="1800" dirty="0" smtClean="0"/>
              <a:t>layers have </a:t>
            </a:r>
            <a:r>
              <a:rPr lang="en-US" sz="1800" dirty="0" smtClean="0"/>
              <a:t>been</a:t>
            </a:r>
            <a:r>
              <a:rPr lang="en-US" sz="1800" dirty="0" smtClean="0"/>
              <a:t> implemented </a:t>
            </a:r>
            <a:r>
              <a:rPr lang="en-US" sz="1800" dirty="0" smtClean="0"/>
              <a:t>in a </a:t>
            </a:r>
            <a:r>
              <a:rPr lang="en-US" sz="1800" dirty="0" smtClean="0"/>
              <a:t>different way</a:t>
            </a:r>
          </a:p>
          <a:p>
            <a:pPr lvl="1"/>
            <a:r>
              <a:rPr lang="en-US" sz="1800" dirty="0" smtClean="0"/>
              <a:t>They are not fully autonomous on the application maintenance mainly </a:t>
            </a:r>
            <a:r>
              <a:rPr lang="en-US" sz="1800" dirty="0" err="1" smtClean="0"/>
              <a:t>formajor</a:t>
            </a:r>
            <a:r>
              <a:rPr lang="en-US" sz="1800" dirty="0" smtClean="0"/>
              <a:t> upgrade of PVSS or UNICOS packages.</a:t>
            </a:r>
          </a:p>
          <a:p>
            <a:pPr lvl="1"/>
            <a:endParaRPr lang="en-US" sz="1800" dirty="0" smtClean="0"/>
          </a:p>
          <a:p>
            <a:r>
              <a:rPr lang="en-US" sz="2600" dirty="0" smtClean="0"/>
              <a:t>Transfer of responsibilities</a:t>
            </a:r>
          </a:p>
          <a:p>
            <a:pPr lvl="1"/>
            <a:r>
              <a:rPr lang="en-US" sz="1800" dirty="0" smtClean="0"/>
              <a:t>We plan to transmit to this group the maintenance of a large part of the </a:t>
            </a:r>
            <a:r>
              <a:rPr lang="en-US" sz="1800" dirty="0" smtClean="0"/>
              <a:t>Accelerator refrigerator control.</a:t>
            </a:r>
            <a:r>
              <a:rPr lang="en-US" sz="2400" dirty="0" smtClean="0"/>
              <a:t> </a:t>
            </a:r>
          </a:p>
          <a:p>
            <a:pPr lvl="1"/>
            <a:endParaRPr lang="en-US" sz="2400" dirty="0" smtClean="0"/>
          </a:p>
          <a:p>
            <a:pPr lvl="1"/>
            <a:endParaRPr lang="en-US" sz="24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Remaining issues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US" dirty="0" err="1" smtClean="0">
                <a:solidFill>
                  <a:schemeClr val="accent1"/>
                </a:solidFill>
                <a:latin typeface="+mn-lt"/>
              </a:rPr>
              <a:t>CryEx</a:t>
            </a:r>
            <a:r>
              <a:rPr lang="en-US" dirty="0" smtClean="0">
                <a:solidFill>
                  <a:schemeClr val="accent1"/>
                </a:solidFill>
                <a:latin typeface="+mn-lt"/>
              </a:rPr>
              <a:t> is an example of a successful collaboration with a user group taking our solution.</a:t>
            </a:r>
          </a:p>
          <a:p>
            <a:pPr marL="547687" lvl="2" indent="-273050">
              <a:lnSpc>
                <a:spcPct val="80000"/>
              </a:lnSpc>
              <a:buClr>
                <a:srgbClr val="0BD0D9"/>
              </a:buClr>
              <a:buSzPct val="95000"/>
            </a:pPr>
            <a:r>
              <a:rPr lang="en-US" dirty="0" smtClean="0">
                <a:solidFill>
                  <a:schemeClr val="accent1"/>
                </a:solidFill>
                <a:latin typeface="+mn-lt"/>
              </a:rPr>
              <a:t>They do use our solution</a:t>
            </a:r>
          </a:p>
          <a:p>
            <a:pPr marL="547687" lvl="2" indent="-273050">
              <a:lnSpc>
                <a:spcPct val="80000"/>
              </a:lnSpc>
              <a:buClr>
                <a:srgbClr val="0BD0D9"/>
              </a:buClr>
              <a:buSzPct val="95000"/>
            </a:pPr>
            <a:r>
              <a:rPr lang="en-US" dirty="0" smtClean="0">
                <a:solidFill>
                  <a:schemeClr val="accent1"/>
                </a:solidFill>
                <a:latin typeface="+mn-lt"/>
              </a:rPr>
              <a:t>They follow our hardware recommendation</a:t>
            </a:r>
          </a:p>
          <a:p>
            <a:pPr marL="547687" lvl="2" indent="-273050">
              <a:lnSpc>
                <a:spcPct val="80000"/>
              </a:lnSpc>
              <a:buClr>
                <a:srgbClr val="0BD0D9"/>
              </a:buClr>
              <a:buSzPct val="95000"/>
            </a:pPr>
            <a:r>
              <a:rPr lang="en-US" dirty="0" smtClean="0">
                <a:solidFill>
                  <a:schemeClr val="accent1"/>
                </a:solidFill>
                <a:latin typeface="+mn-lt"/>
              </a:rPr>
              <a:t>They have not tried to take our job (developing their own standard</a:t>
            </a:r>
            <a:r>
              <a:rPr lang="en-US" dirty="0" smtClean="0">
                <a:solidFill>
                  <a:schemeClr val="accent1"/>
                </a:solidFill>
                <a:latin typeface="+mn-lt"/>
              </a:rPr>
              <a:t>)</a:t>
            </a:r>
          </a:p>
          <a:p>
            <a:pPr marL="547687" lvl="2" indent="-273050">
              <a:lnSpc>
                <a:spcPct val="80000"/>
              </a:lnSpc>
              <a:buClr>
                <a:srgbClr val="0BD0D9"/>
              </a:buClr>
              <a:buSzPct val="95000"/>
            </a:pPr>
            <a:endParaRPr lang="en-US" dirty="0" smtClean="0">
              <a:solidFill>
                <a:schemeClr val="accent1"/>
              </a:solidFill>
              <a:latin typeface="+mn-lt"/>
            </a:endParaRPr>
          </a:p>
          <a:p>
            <a:pPr>
              <a:lnSpc>
                <a:spcPct val="80000"/>
              </a:lnSpc>
            </a:pPr>
            <a:r>
              <a:rPr lang="en-US" dirty="0" smtClean="0">
                <a:solidFill>
                  <a:schemeClr val="accent1"/>
                </a:solidFill>
                <a:latin typeface="+mn-lt"/>
              </a:rPr>
              <a:t>But </a:t>
            </a:r>
            <a:r>
              <a:rPr lang="en-US" dirty="0" smtClean="0">
                <a:solidFill>
                  <a:schemeClr val="accent1"/>
                </a:solidFill>
                <a:latin typeface="+mn-lt"/>
              </a:rPr>
              <a:t>these </a:t>
            </a:r>
            <a:r>
              <a:rPr lang="en-US" dirty="0" smtClean="0">
                <a:solidFill>
                  <a:schemeClr val="accent1"/>
                </a:solidFill>
                <a:latin typeface="+mn-lt"/>
              </a:rPr>
              <a:t>good results depend a lot of the good will of the user. </a:t>
            </a:r>
            <a:r>
              <a:rPr lang="en-US" dirty="0" smtClean="0">
                <a:solidFill>
                  <a:schemeClr val="accent1"/>
                </a:solidFill>
                <a:latin typeface="+mn-lt"/>
              </a:rPr>
              <a:t>We have no power to impose our choices so they have to be attractive and give to the user a real added value adapted to his need.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641</TotalTime>
  <Words>625</Words>
  <Application>Microsoft Office PowerPoint</Application>
  <PresentationFormat>On-screen Show (4:3)</PresentationFormat>
  <Paragraphs>132</Paragraphs>
  <Slides>9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1" baseType="lpstr">
      <vt:lpstr>Flow</vt:lpstr>
      <vt:lpstr>Photo Editor Photo</vt:lpstr>
      <vt:lpstr>Cryogenics for experience (CryEx) </vt:lpstr>
      <vt:lpstr>Origins of the Collaboration</vt:lpstr>
      <vt:lpstr>CryEx control team</vt:lpstr>
      <vt:lpstr>CRyEX PLC Resp. Sharing </vt:lpstr>
      <vt:lpstr>UNICOS PVSS Sharing</vt:lpstr>
      <vt:lpstr>Application workflow</vt:lpstr>
      <vt:lpstr>Responsibility sharing summary</vt:lpstr>
      <vt:lpstr>Remaining issues</vt:lpstr>
      <vt:lpstr>Conclusion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PIC WIC</dc:title>
  <dc:creator>fbernard</dc:creator>
  <cp:lastModifiedBy>gayet</cp:lastModifiedBy>
  <cp:revision>110</cp:revision>
  <dcterms:created xsi:type="dcterms:W3CDTF">2009-04-20T16:37:58Z</dcterms:created>
  <dcterms:modified xsi:type="dcterms:W3CDTF">2009-04-22T21:47:12Z</dcterms:modified>
</cp:coreProperties>
</file>