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2" r:id="rId8"/>
    <p:sldId id="263" r:id="rId9"/>
    <p:sldId id="268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banner-ITonly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482600"/>
            <a:chOff x="-19045" y="216550"/>
            <a:chExt cx="9180548" cy="64922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7" name="Rectangle 8"/>
          <p:cNvSpPr/>
          <p:nvPr userDrawn="1"/>
        </p:nvSpPr>
        <p:spPr>
          <a:xfrm>
            <a:off x="6858000" y="0"/>
            <a:ext cx="2286000" cy="8382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8" name="Freeform 1"/>
          <p:cNvSpPr>
            <a:spLocks/>
          </p:cNvSpPr>
          <p:nvPr/>
        </p:nvSpPr>
        <p:spPr bwMode="auto">
          <a:xfrm>
            <a:off x="-9525" y="-7938"/>
            <a:ext cx="9163050" cy="8461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" name="Object 16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p:oleObj spid="_x0000_s6146" name="Image" r:id="rId4" imgW="2006349" imgH="1422222" progId="">
              <p:embed/>
            </p:oleObj>
          </a:graphicData>
        </a:graphic>
      </p:graphicFrame>
      <p:sp>
        <p:nvSpPr>
          <p:cNvPr id="10" name="Freeform 2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 userDrawn="1"/>
        </p:nvSpPr>
        <p:spPr>
          <a:xfrm>
            <a:off x="2514600" y="3048000"/>
            <a:ext cx="5562600" cy="83820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5000" b="1" dirty="0" smtClean="0">
                <a:solidFill>
                  <a:srgbClr val="00529E"/>
                </a:solidFill>
                <a:latin typeface="+mj-lt"/>
                <a:ea typeface="+mj-ea"/>
                <a:cs typeface="+mj-cs"/>
              </a:rPr>
              <a:t>LHC Experiment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en-US" sz="5000" b="1" dirty="0" smtClean="0">
                <a:solidFill>
                  <a:srgbClr val="00529E"/>
                </a:solidFill>
                <a:latin typeface="+mj-lt"/>
                <a:ea typeface="+mj-ea"/>
                <a:cs typeface="+mj-cs"/>
              </a:rPr>
              <a:t>Detector</a:t>
            </a:r>
            <a:r>
              <a:rPr lang="en-US" sz="5000" b="1" baseline="0" dirty="0" smtClean="0">
                <a:solidFill>
                  <a:srgbClr val="00529E"/>
                </a:solidFill>
                <a:latin typeface="+mj-lt"/>
                <a:ea typeface="+mj-ea"/>
                <a:cs typeface="+mj-cs"/>
              </a:rPr>
              <a:t> Control Systems (DCS)</a:t>
            </a:r>
            <a:endParaRPr lang="en-US" sz="5000" b="1" dirty="0">
              <a:solidFill>
                <a:srgbClr val="00529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 userDrawn="1"/>
        </p:nvSpPr>
        <p:spPr>
          <a:xfrm>
            <a:off x="1752600" y="4114800"/>
            <a:ext cx="6324600" cy="838200"/>
          </a:xfrm>
          <a:prstGeom prst="rect">
            <a:avLst/>
          </a:prstGeom>
        </p:spPr>
        <p:txBody>
          <a:bodyPr lIns="0" rIns="0" bIns="0" anchor="b"/>
          <a:lstStyle/>
          <a:p>
            <a:pPr algn="r"/>
            <a:r>
              <a:rPr lang="en-US" sz="2000" b="1" dirty="0" err="1" smtClean="0">
                <a:latin typeface="Calibri" pitchFamily="34" charset="0"/>
              </a:rPr>
              <a:t>P.C.Burkimsher</a:t>
            </a:r>
            <a:endParaRPr lang="en-US" sz="2000" b="1" dirty="0">
              <a:latin typeface="Calibri" pitchFamily="34" charset="0"/>
            </a:endParaRPr>
          </a:p>
          <a:p>
            <a:pPr algn="r"/>
            <a:r>
              <a:rPr lang="en-US" sz="2000" dirty="0">
                <a:latin typeface="Calibri" pitchFamily="34" charset="0"/>
              </a:rPr>
              <a:t>EN-ICE Workshop</a:t>
            </a:r>
          </a:p>
          <a:p>
            <a:pPr algn="r"/>
            <a:r>
              <a:rPr lang="en-US" sz="2000" dirty="0">
                <a:latin typeface="Calibri" pitchFamily="34" charset="0"/>
              </a:rPr>
              <a:t>23 April 2009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 hasCustomPrompt="1"/>
          </p:nvPr>
        </p:nvSpPr>
        <p:spPr>
          <a:xfrm>
            <a:off x="1214414" y="0"/>
            <a:ext cx="7929586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Applications developed by 3</a:t>
            </a:r>
            <a:r>
              <a:rPr lang="en-US" baseline="30000" dirty="0" smtClean="0"/>
              <a:t>rd</a:t>
            </a:r>
            <a:r>
              <a:rPr lang="en-US" dirty="0" smtClean="0"/>
              <a:t> parties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CDCA-BA61-48CD-925C-686C72932BE4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2939-312D-41AD-B0E8-D3A484D5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nner-ITonly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482600"/>
            <a:chOff x="-19045" y="216550"/>
            <a:chExt cx="9180548" cy="649224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" name="Rectangle 8"/>
          <p:cNvSpPr/>
          <p:nvPr userDrawn="1"/>
        </p:nvSpPr>
        <p:spPr>
          <a:xfrm>
            <a:off x="6858000" y="0"/>
            <a:ext cx="2286000" cy="8382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9" name="Freeform 1"/>
          <p:cNvSpPr>
            <a:spLocks/>
          </p:cNvSpPr>
          <p:nvPr/>
        </p:nvSpPr>
        <p:spPr bwMode="auto">
          <a:xfrm>
            <a:off x="-9525" y="-7938"/>
            <a:ext cx="9163050" cy="8461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10" name="Object 16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p:oleObj spid="_x0000_s7170" name="Image" r:id="rId4" imgW="2006349" imgH="1422222" progId="">
              <p:embed/>
            </p:oleObj>
          </a:graphicData>
        </a:graphic>
      </p:graphicFrame>
      <p:sp>
        <p:nvSpPr>
          <p:cNvPr id="11" name="Freeform 2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oter Placeholder 3"/>
          <p:cNvSpPr txBox="1">
            <a:spLocks noGrp="1"/>
          </p:cNvSpPr>
          <p:nvPr userDrawn="1"/>
        </p:nvSpPr>
        <p:spPr bwMode="auto">
          <a:xfrm>
            <a:off x="5486400" y="6553200"/>
            <a:ext cx="3657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1200" b="0" i="1" dirty="0">
                <a:solidFill>
                  <a:schemeClr val="tx1"/>
                </a:solidFill>
                <a:cs typeface="+mn-cs"/>
              </a:rPr>
              <a:t> </a:t>
            </a:r>
            <a:r>
              <a:rPr lang="en-US" sz="1200" b="0" i="1" dirty="0" err="1" smtClean="0">
                <a:solidFill>
                  <a:schemeClr val="tx1"/>
                </a:solidFill>
                <a:cs typeface="+mn-cs"/>
              </a:rPr>
              <a:t>P.C.Burkimsher</a:t>
            </a:r>
            <a:r>
              <a:rPr lang="en-US" sz="1200" b="0" i="1" dirty="0" smtClean="0">
                <a:solidFill>
                  <a:schemeClr val="tx1"/>
                </a:solidFill>
                <a:cs typeface="+mn-cs"/>
              </a:rPr>
              <a:t>- </a:t>
            </a:r>
            <a:fld id="{C2D5981D-2439-416E-BA80-31DF04D268A8}" type="slidenum">
              <a:rPr lang="en-US" sz="1200" b="0" i="1" smtClean="0">
                <a:solidFill>
                  <a:schemeClr val="tx1"/>
                </a:solidFill>
                <a:cs typeface="+mn-cs"/>
              </a:rPr>
              <a:pPr algn="r">
                <a:defRPr/>
              </a:pPr>
              <a:t>‹#›</a:t>
            </a:fld>
            <a:r>
              <a:rPr lang="en-US" sz="1200" b="0" i="1" dirty="0" smtClean="0">
                <a:solidFill>
                  <a:schemeClr val="tx1"/>
                </a:solidFill>
                <a:cs typeface="+mn-cs"/>
              </a:rPr>
              <a:t>/12</a:t>
            </a:r>
            <a:endParaRPr lang="en-US" sz="1200" b="0" i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3" name="Footer Placeholder 3"/>
          <p:cNvSpPr txBox="1">
            <a:spLocks noGrp="1"/>
          </p:cNvSpPr>
          <p:nvPr userDrawn="1"/>
        </p:nvSpPr>
        <p:spPr bwMode="auto">
          <a:xfrm>
            <a:off x="0" y="6553200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1200" b="0" i="1" dirty="0">
                <a:solidFill>
                  <a:schemeClr val="tx1"/>
                </a:solidFill>
                <a:cs typeface="+mn-cs"/>
              </a:rPr>
              <a:t> EN-ICE Workshop – 23 April 2009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382000" cy="5562600"/>
          </a:xfrm>
          <a:prstGeom prst="rect">
            <a:avLst/>
          </a:prstGeom>
        </p:spPr>
        <p:txBody>
          <a:bodyPr tIns="0"/>
          <a:lstStyle>
            <a:lvl1pPr>
              <a:defRPr sz="2800">
                <a:latin typeface="+mj-lt"/>
              </a:defRPr>
            </a:lvl1pPr>
            <a:lvl2pPr>
              <a:defRPr sz="26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838200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CDCA-BA61-48CD-925C-686C72932BE4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2939-312D-41AD-B0E8-D3A484D5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49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 developed by 3</a:t>
            </a:r>
            <a:r>
              <a:rPr lang="en-US" baseline="30000" dirty="0" smtClean="0"/>
              <a:t>rd</a:t>
            </a:r>
            <a:r>
              <a:rPr lang="en-US" dirty="0" smtClean="0"/>
              <a:t> parties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working DCS system...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     ...is not a finished project.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Over 20 </a:t>
            </a:r>
            <a:r>
              <a:rPr lang="en-US" i="1" dirty="0" err="1" smtClean="0"/>
              <a:t>minutes^H^H^H^H^H</a:t>
            </a:r>
            <a:r>
              <a:rPr lang="en-US" dirty="0" smtClean="0"/>
              <a:t> years, the physics requirements do change markedly and must be followed.</a:t>
            </a:r>
          </a:p>
          <a:p>
            <a:endParaRPr lang="en-US" dirty="0" smtClean="0"/>
          </a:p>
          <a:p>
            <a:r>
              <a:rPr lang="en-US" dirty="0" smtClean="0"/>
              <a:t>The installed hardware will be upgraded.</a:t>
            </a:r>
          </a:p>
          <a:p>
            <a:endParaRPr lang="en-US" dirty="0" smtClean="0"/>
          </a:p>
          <a:p>
            <a:r>
              <a:rPr lang="en-US" dirty="0" smtClean="0"/>
              <a:t>Migration/Testing will remain an issue.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857232"/>
            <a:ext cx="9144000" cy="600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571472" y="3214686"/>
            <a:ext cx="7924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???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785926"/>
            <a:ext cx="8382000" cy="4767274"/>
          </a:xfrm>
        </p:spPr>
        <p:txBody>
          <a:bodyPr>
            <a:normAutofit/>
          </a:bodyPr>
          <a:lstStyle/>
          <a:p>
            <a:r>
              <a:rPr lang="en-US" dirty="0" smtClean="0"/>
              <a:t>Are large:    1.8E6     I/Os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In fact many smaller control systems (sub-systems) working in concert (~150)</a:t>
            </a:r>
          </a:p>
          <a:p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Wide variety of esoteric hardware being controlled, often home-built.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Detector Control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Software developed by: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More than one person (!)</a:t>
            </a:r>
          </a:p>
          <a:p>
            <a:pPr lvl="1"/>
            <a:r>
              <a:rPr lang="en-US" dirty="0" smtClean="0"/>
              <a:t>More than one team</a:t>
            </a:r>
          </a:p>
          <a:p>
            <a:pPr lvl="1"/>
            <a:r>
              <a:rPr lang="en-US" dirty="0" smtClean="0"/>
              <a:t>Working at (many!) more than one sites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Typically PhD students</a:t>
            </a:r>
          </a:p>
          <a:p>
            <a:pPr lvl="2"/>
            <a:r>
              <a:rPr lang="en-US" dirty="0" smtClean="0"/>
              <a:t>Only involved over a short time-frame ~2 years</a:t>
            </a:r>
          </a:p>
          <a:p>
            <a:pPr lvl="2"/>
            <a:r>
              <a:rPr lang="en-US" dirty="0" smtClean="0"/>
              <a:t>Physicists, not controls engineers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Peculiarities –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714488"/>
            <a:ext cx="8382000" cy="4838712"/>
          </a:xfrm>
        </p:spPr>
        <p:txBody>
          <a:bodyPr>
            <a:normAutofit/>
          </a:bodyPr>
          <a:lstStyle/>
          <a:p>
            <a:r>
              <a:rPr lang="en-US" dirty="0" smtClean="0"/>
              <a:t>Students’ brief involvement: Means a </a:t>
            </a:r>
            <a:r>
              <a:rPr lang="en-US" i="1" dirty="0" smtClean="0"/>
              <a:t>Quick </a:t>
            </a:r>
            <a:r>
              <a:rPr lang="en-US" i="1" dirty="0"/>
              <a:t>F</a:t>
            </a:r>
            <a:r>
              <a:rPr lang="en-US" i="1" dirty="0" smtClean="0"/>
              <a:t>ix</a:t>
            </a:r>
            <a:r>
              <a:rPr lang="en-US" dirty="0" smtClean="0"/>
              <a:t> is of most interest to them. Students have to show quick results. A problem down the line will be somebody else’s problem, not mine.</a:t>
            </a:r>
          </a:p>
          <a:p>
            <a:endParaRPr lang="en-US" dirty="0" smtClean="0"/>
          </a:p>
          <a:p>
            <a:r>
              <a:rPr lang="en-US" dirty="0" smtClean="0"/>
              <a:t>Students’ narrow focus: What’s wrong with using a crate’s spare slots to house boards from a different sub-system? It </a:t>
            </a:r>
            <a:r>
              <a:rPr lang="en-US" i="1" dirty="0" smtClean="0"/>
              <a:t>saves money </a:t>
            </a:r>
            <a:r>
              <a:rPr lang="en-US" dirty="0" smtClean="0"/>
              <a:t>and hey, you can install it today!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714488"/>
            <a:ext cx="8382000" cy="4838712"/>
          </a:xfrm>
        </p:spPr>
        <p:txBody>
          <a:bodyPr/>
          <a:lstStyle/>
          <a:p>
            <a:r>
              <a:rPr lang="en-US" dirty="0" smtClean="0"/>
              <a:t>Rapid turnover of people means heavy training load.</a:t>
            </a:r>
          </a:p>
          <a:p>
            <a:endParaRPr lang="en-US" dirty="0" smtClean="0"/>
          </a:p>
          <a:p>
            <a:r>
              <a:rPr lang="en-US" dirty="0" smtClean="0"/>
              <a:t>Even so, they don’t always appreciate: </a:t>
            </a:r>
          </a:p>
          <a:p>
            <a:pPr lvl="1"/>
            <a:r>
              <a:rPr lang="en-US" dirty="0" smtClean="0"/>
              <a:t>System standards (or rather, their lack of) </a:t>
            </a:r>
          </a:p>
          <a:p>
            <a:pPr lvl="2"/>
            <a:r>
              <a:rPr lang="en-US" dirty="0" smtClean="0"/>
              <a:t>finally integrating their “dream solution” with the overall DCS can be very hard.</a:t>
            </a:r>
          </a:p>
          <a:p>
            <a:pPr lvl="1"/>
            <a:r>
              <a:rPr lang="en-US" dirty="0" smtClean="0"/>
              <a:t>What the system already offers – each institute often implements its own version of software that already exists (e.g. XML parser, Data viewers). Huge maintenance liability later!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-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80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We are the grain of sand in the oyster   (around which the beautiful pearl grows :-)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We are not the boss – they will do their own thing anyway. It’s collaborative.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We can but cajole, offer guidance, recommendations, tools, ready-built software to gently steer them in the “right” direction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is the EN-ICE (IT-CO) role?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“Support”, including training – described this afternoon.</a:t>
            </a:r>
          </a:p>
          <a:p>
            <a:r>
              <a:rPr lang="en-US" dirty="0" smtClean="0"/>
              <a:t>Consultancy – someone who can understand their problems and requirements and can advise.</a:t>
            </a:r>
          </a:p>
          <a:p>
            <a:r>
              <a:rPr lang="en-US" dirty="0" smtClean="0"/>
              <a:t>Guidelines – to produce a coherent final result.</a:t>
            </a:r>
          </a:p>
          <a:p>
            <a:r>
              <a:rPr lang="en-US" dirty="0" smtClean="0"/>
              <a:t>Tools – already licensed, for all institutes to use.</a:t>
            </a:r>
          </a:p>
          <a:p>
            <a:r>
              <a:rPr lang="en-US" dirty="0" smtClean="0"/>
              <a:t>Ready-written components, for them to pick up (JCOP Framework).</a:t>
            </a:r>
          </a:p>
          <a:p>
            <a:r>
              <a:rPr lang="en-US" dirty="0" smtClean="0"/>
              <a:t>A forum, for them to share software they have written.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offer?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nominated Contact Person per experiment, whose job it is to follow the experiment, let them know what’s available, report back.</a:t>
            </a:r>
          </a:p>
          <a:p>
            <a:r>
              <a:rPr lang="en-US" dirty="0" smtClean="0"/>
              <a:t>Negotiate licenses for commercial software.</a:t>
            </a:r>
          </a:p>
          <a:p>
            <a:r>
              <a:rPr lang="en-US" dirty="0" smtClean="0"/>
              <a:t>Distribute and support this commercial software.</a:t>
            </a:r>
          </a:p>
          <a:p>
            <a:r>
              <a:rPr lang="en-US" dirty="0" smtClean="0"/>
              <a:t>We implement and support common “application components” for them all to use.</a:t>
            </a:r>
          </a:p>
          <a:p>
            <a:r>
              <a:rPr lang="en-US" dirty="0" smtClean="0"/>
              <a:t>Provide tools, </a:t>
            </a:r>
            <a:r>
              <a:rPr lang="en-US" dirty="0" err="1" smtClean="0"/>
              <a:t>eg</a:t>
            </a:r>
            <a:r>
              <a:rPr lang="en-US" dirty="0" smtClean="0"/>
              <a:t> Integration / Management tools for large systems.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offer 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357298"/>
            <a:ext cx="8382000" cy="4624398"/>
          </a:xfrm>
        </p:spPr>
        <p:txBody>
          <a:bodyPr/>
          <a:lstStyle/>
          <a:p>
            <a:r>
              <a:rPr lang="en-US" dirty="0" smtClean="0"/>
              <a:t>Because of the scale, we need to use:</a:t>
            </a:r>
          </a:p>
          <a:p>
            <a:endParaRPr lang="en-US" dirty="0" smtClean="0"/>
          </a:p>
          <a:p>
            <a:pPr marL="742950" lvl="2" indent="-342900"/>
            <a:r>
              <a:rPr lang="en-US" dirty="0" smtClean="0"/>
              <a:t>Version control for all the components: CVS</a:t>
            </a:r>
          </a:p>
          <a:p>
            <a:pPr marL="742950" lvl="2" indent="-342900"/>
            <a:r>
              <a:rPr lang="en-US" dirty="0" smtClean="0"/>
              <a:t>Tracking of support cases: PRMS</a:t>
            </a:r>
          </a:p>
          <a:p>
            <a:pPr marL="742950" lvl="2" indent="-342900"/>
            <a:r>
              <a:rPr lang="en-US" dirty="0" smtClean="0"/>
              <a:t>Tracking of bugs: Savannah</a:t>
            </a:r>
          </a:p>
          <a:p>
            <a:pPr marL="742950" lvl="2" indent="-342900"/>
            <a:endParaRPr lang="en-US" dirty="0" smtClean="0"/>
          </a:p>
          <a:p>
            <a:pPr marL="742950" lvl="2" indent="-342900"/>
            <a:endParaRPr lang="en-US" dirty="0" smtClean="0"/>
          </a:p>
          <a:p>
            <a:r>
              <a:rPr lang="en-US" dirty="0" smtClean="0"/>
              <a:t>Simple email is not enough!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Infrastructure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529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Image</vt:lpstr>
      <vt:lpstr>Applications developed by 3rd parties</vt:lpstr>
      <vt:lpstr>LHC Detector Control Systems</vt:lpstr>
      <vt:lpstr>Peculiarities – cont.</vt:lpstr>
      <vt:lpstr>Issues</vt:lpstr>
      <vt:lpstr>Issues - II</vt:lpstr>
      <vt:lpstr>What is the EN-ICE (IT-CO) role?</vt:lpstr>
      <vt:lpstr>What do we offer?</vt:lpstr>
      <vt:lpstr>How do we offer it?</vt:lpstr>
      <vt:lpstr>Our Infrastructure</vt:lpstr>
      <vt:lpstr>Outcome?</vt:lpstr>
      <vt:lpstr>Questions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developed by 3rd parties</dc:title>
  <dc:creator>Paul Burkimsher</dc:creator>
  <cp:lastModifiedBy>Paul Burkimsher</cp:lastModifiedBy>
  <cp:revision>35</cp:revision>
  <dcterms:created xsi:type="dcterms:W3CDTF">2009-04-20T08:03:09Z</dcterms:created>
  <dcterms:modified xsi:type="dcterms:W3CDTF">2009-05-06T15:18:56Z</dcterms:modified>
</cp:coreProperties>
</file>