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xlsx" ContentType="application/vnd.openxmlformats-officedocument.spreadsheetml.sheet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1" r:id="rId5"/>
    <p:sldId id="272" r:id="rId6"/>
    <p:sldId id="260" r:id="rId7"/>
    <p:sldId id="259" r:id="rId8"/>
    <p:sldId id="262" r:id="rId9"/>
    <p:sldId id="264" r:id="rId10"/>
    <p:sldId id="273" r:id="rId11"/>
    <p:sldId id="266" r:id="rId12"/>
    <p:sldId id="267" r:id="rId13"/>
    <p:sldId id="268" r:id="rId14"/>
    <p:sldId id="269" r:id="rId15"/>
    <p:sldId id="263" r:id="rId16"/>
    <p:sldId id="265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46" autoAdjust="0"/>
    <p:restoredTop sz="97062" autoAdjust="0"/>
  </p:normalViewPr>
  <p:slideViewPr>
    <p:cSldViewPr snapToObjects="1">
      <p:cViewPr>
        <p:scale>
          <a:sx n="100" d="100"/>
          <a:sy n="100" d="100"/>
        </p:scale>
        <p:origin x="-1168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01" d="100"/>
          <a:sy n="101" d="100"/>
        </p:scale>
        <p:origin x="-1928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Magnet manufacturing</c:v>
                </c:pt>
              </c:strCache>
            </c:strRef>
          </c:tx>
          <c:spPr>
            <a:ln w="38100" cmpd="sng">
              <a:solidFill>
                <a:schemeClr val="bg1"/>
              </a:solidFill>
            </a:ln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</c:numCache>
            </c:numRef>
          </c:cat>
          <c:val>
            <c:numRef>
              <c:f>Sheet1!$B$2:$B$59</c:f>
              <c:numCache>
                <c:formatCode>General</c:formatCode>
                <c:ptCount val="58"/>
                <c:pt idx="0">
                  <c:v>0.998750260394966</c:v>
                </c:pt>
                <c:pt idx="1">
                  <c:v>0.995004165278026</c:v>
                </c:pt>
                <c:pt idx="2">
                  <c:v>0.988771077936042</c:v>
                </c:pt>
                <c:pt idx="3">
                  <c:v>0.980066577841242</c:v>
                </c:pt>
                <c:pt idx="4">
                  <c:v>0.968912421710645</c:v>
                </c:pt>
                <c:pt idx="5">
                  <c:v>0.955336489125606</c:v>
                </c:pt>
                <c:pt idx="6">
                  <c:v>0.939372712847379</c:v>
                </c:pt>
                <c:pt idx="7">
                  <c:v>0.921060994002885</c:v>
                </c:pt>
                <c:pt idx="8">
                  <c:v>0.900447102352677</c:v>
                </c:pt>
                <c:pt idx="9">
                  <c:v>0.877582561890373</c:v>
                </c:pt>
                <c:pt idx="10">
                  <c:v>0.852524522059506</c:v>
                </c:pt>
                <c:pt idx="11">
                  <c:v>0.825335614909678</c:v>
                </c:pt>
                <c:pt idx="12">
                  <c:v>0.796083798549056</c:v>
                </c:pt>
                <c:pt idx="13">
                  <c:v>0.764842187284488</c:v>
                </c:pt>
                <c:pt idx="14">
                  <c:v>0.731688868873821</c:v>
                </c:pt>
                <c:pt idx="15">
                  <c:v>0.696706709347165</c:v>
                </c:pt>
                <c:pt idx="16">
                  <c:v>0.659983145884982</c:v>
                </c:pt>
                <c:pt idx="17">
                  <c:v>0.621609968270664</c:v>
                </c:pt>
                <c:pt idx="18">
                  <c:v>0.581683089463884</c:v>
                </c:pt>
                <c:pt idx="19">
                  <c:v>0.54030230586814</c:v>
                </c:pt>
                <c:pt idx="20">
                  <c:v>0.497571047891727</c:v>
                </c:pt>
                <c:pt idx="21">
                  <c:v>0.453596121425577</c:v>
                </c:pt>
                <c:pt idx="22">
                  <c:v>0.408487440884157</c:v>
                </c:pt>
                <c:pt idx="23">
                  <c:v>0.362357754476674</c:v>
                </c:pt>
                <c:pt idx="24">
                  <c:v>0.315322362395269</c:v>
                </c:pt>
                <c:pt idx="25">
                  <c:v>0.267498828624587</c:v>
                </c:pt>
                <c:pt idx="26">
                  <c:v>0.219006687093041</c:v>
                </c:pt>
                <c:pt idx="27">
                  <c:v>0.219006687093041</c:v>
                </c:pt>
                <c:pt idx="28">
                  <c:v>0.219006687093041</c:v>
                </c:pt>
                <c:pt idx="29">
                  <c:v>0.219006687093041</c:v>
                </c:pt>
                <c:pt idx="30">
                  <c:v>0.219006687093041</c:v>
                </c:pt>
                <c:pt idx="31">
                  <c:v>0.219006687093041</c:v>
                </c:pt>
                <c:pt idx="32">
                  <c:v>0.219006687093041</c:v>
                </c:pt>
                <c:pt idx="33">
                  <c:v>0.219006687093041</c:v>
                </c:pt>
                <c:pt idx="34">
                  <c:v>0.219006687093041</c:v>
                </c:pt>
                <c:pt idx="35">
                  <c:v>0.219006687093041</c:v>
                </c:pt>
                <c:pt idx="36">
                  <c:v>0.219006687093041</c:v>
                </c:pt>
                <c:pt idx="37">
                  <c:v>0.219006687093041</c:v>
                </c:pt>
                <c:pt idx="38">
                  <c:v>0.219006687093041</c:v>
                </c:pt>
                <c:pt idx="39">
                  <c:v>0.219006687093041</c:v>
                </c:pt>
                <c:pt idx="40">
                  <c:v>0.219006687093041</c:v>
                </c:pt>
                <c:pt idx="41">
                  <c:v>0.219006687093041</c:v>
                </c:pt>
                <c:pt idx="42">
                  <c:v>0.219006687093041</c:v>
                </c:pt>
                <c:pt idx="43">
                  <c:v>0.219006687093041</c:v>
                </c:pt>
                <c:pt idx="44">
                  <c:v>0.219006687093041</c:v>
                </c:pt>
                <c:pt idx="45">
                  <c:v>0.219006687093041</c:v>
                </c:pt>
                <c:pt idx="46">
                  <c:v>0.219006687093041</c:v>
                </c:pt>
                <c:pt idx="47">
                  <c:v>0.219006687093041</c:v>
                </c:pt>
                <c:pt idx="48">
                  <c:v>0.219006687093041</c:v>
                </c:pt>
                <c:pt idx="49">
                  <c:v>0.219006687093041</c:v>
                </c:pt>
                <c:pt idx="50">
                  <c:v>0.219006687093041</c:v>
                </c:pt>
                <c:pt idx="51">
                  <c:v>0.219006687093041</c:v>
                </c:pt>
                <c:pt idx="52">
                  <c:v>0.219006687093041</c:v>
                </c:pt>
                <c:pt idx="53">
                  <c:v>0.219006687093041</c:v>
                </c:pt>
                <c:pt idx="54">
                  <c:v>0.219006687093041</c:v>
                </c:pt>
                <c:pt idx="55">
                  <c:v>0.219006687093041</c:v>
                </c:pt>
                <c:pt idx="56">
                  <c:v>0.219006687093041</c:v>
                </c:pt>
                <c:pt idx="57">
                  <c:v>0.219006687093041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Magnet testing</c:v>
                </c:pt>
              </c:strCache>
            </c:strRef>
          </c:tx>
          <c:spPr>
            <a:ln w="381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</c:numCache>
            </c:numRef>
          </c:cat>
          <c:val>
            <c:numRef>
              <c:f>Sheet1!$C$2:$C$59</c:f>
              <c:numCache>
                <c:formatCode>General</c:formatCode>
                <c:ptCount val="58"/>
                <c:pt idx="0">
                  <c:v>0.169967142900241</c:v>
                </c:pt>
                <c:pt idx="1">
                  <c:v>0.219006687093041</c:v>
                </c:pt>
                <c:pt idx="2">
                  <c:v>0.267498828624587</c:v>
                </c:pt>
                <c:pt idx="3">
                  <c:v>0.315322362395269</c:v>
                </c:pt>
                <c:pt idx="4">
                  <c:v>0.362357754476674</c:v>
                </c:pt>
                <c:pt idx="5">
                  <c:v>0.408487440884157</c:v>
                </c:pt>
                <c:pt idx="6">
                  <c:v>0.453596121425577</c:v>
                </c:pt>
                <c:pt idx="7">
                  <c:v>0.497571047891727</c:v>
                </c:pt>
                <c:pt idx="8">
                  <c:v>0.54030230586814</c:v>
                </c:pt>
                <c:pt idx="9">
                  <c:v>0.581683089463882</c:v>
                </c:pt>
                <c:pt idx="10">
                  <c:v>0.621609968270663</c:v>
                </c:pt>
                <c:pt idx="11">
                  <c:v>0.659983145884981</c:v>
                </c:pt>
                <c:pt idx="12">
                  <c:v>0.696706709347164</c:v>
                </c:pt>
                <c:pt idx="13">
                  <c:v>0.731688868873819</c:v>
                </c:pt>
                <c:pt idx="14">
                  <c:v>0.764842187284487</c:v>
                </c:pt>
                <c:pt idx="15">
                  <c:v>0.796083798549054</c:v>
                </c:pt>
                <c:pt idx="16">
                  <c:v>0.825335614909677</c:v>
                </c:pt>
                <c:pt idx="17">
                  <c:v>0.852524522059504</c:v>
                </c:pt>
                <c:pt idx="18">
                  <c:v>0.877582561890371</c:v>
                </c:pt>
                <c:pt idx="19">
                  <c:v>0.900447102352676</c:v>
                </c:pt>
                <c:pt idx="20">
                  <c:v>0.921060994002884</c:v>
                </c:pt>
                <c:pt idx="21">
                  <c:v>0.939372712847379</c:v>
                </c:pt>
                <c:pt idx="22">
                  <c:v>0.955336489125606</c:v>
                </c:pt>
                <c:pt idx="23">
                  <c:v>0.968912421710645</c:v>
                </c:pt>
                <c:pt idx="24">
                  <c:v>0.980066577841242</c:v>
                </c:pt>
                <c:pt idx="25">
                  <c:v>0.988771077936042</c:v>
                </c:pt>
                <c:pt idx="26">
                  <c:v>0.995004165278026</c:v>
                </c:pt>
                <c:pt idx="27">
                  <c:v>0.998750260394966</c:v>
                </c:pt>
                <c:pt idx="28">
                  <c:v>0.998750260394966</c:v>
                </c:pt>
                <c:pt idx="29">
                  <c:v>0.998750260394966</c:v>
                </c:pt>
                <c:pt idx="30">
                  <c:v>0.998750260394966</c:v>
                </c:pt>
                <c:pt idx="31">
                  <c:v>0.998750260394966</c:v>
                </c:pt>
                <c:pt idx="32">
                  <c:v>0.998750260394966</c:v>
                </c:pt>
                <c:pt idx="33">
                  <c:v>0.995004165278026</c:v>
                </c:pt>
                <c:pt idx="34">
                  <c:v>0.988771077936042</c:v>
                </c:pt>
                <c:pt idx="35">
                  <c:v>0.980066577841241</c:v>
                </c:pt>
                <c:pt idx="36">
                  <c:v>0.968912421710644</c:v>
                </c:pt>
                <c:pt idx="37">
                  <c:v>0.955336489125606</c:v>
                </c:pt>
                <c:pt idx="38">
                  <c:v>0.939372712847379</c:v>
                </c:pt>
                <c:pt idx="39">
                  <c:v>0.921060994002885</c:v>
                </c:pt>
                <c:pt idx="40">
                  <c:v>0.900447102352676</c:v>
                </c:pt>
                <c:pt idx="41">
                  <c:v>0.877582561890372</c:v>
                </c:pt>
                <c:pt idx="42">
                  <c:v>0.852524522059505</c:v>
                </c:pt>
                <c:pt idx="43">
                  <c:v>0.825335614909677</c:v>
                </c:pt>
                <c:pt idx="44">
                  <c:v>0.796083798549054</c:v>
                </c:pt>
                <c:pt idx="45">
                  <c:v>0.764842187284486</c:v>
                </c:pt>
                <c:pt idx="46">
                  <c:v>0.731688868873819</c:v>
                </c:pt>
                <c:pt idx="47">
                  <c:v>0.696706709347163</c:v>
                </c:pt>
                <c:pt idx="48">
                  <c:v>0.65998314588498</c:v>
                </c:pt>
                <c:pt idx="49">
                  <c:v>0.621609968270662</c:v>
                </c:pt>
                <c:pt idx="50">
                  <c:v>0.58168308946388</c:v>
                </c:pt>
                <c:pt idx="51">
                  <c:v>0.54030230586814</c:v>
                </c:pt>
                <c:pt idx="52">
                  <c:v>0.497571047891727</c:v>
                </c:pt>
                <c:pt idx="53">
                  <c:v>0.453596121425577</c:v>
                </c:pt>
                <c:pt idx="54">
                  <c:v>0.408487440884157</c:v>
                </c:pt>
                <c:pt idx="55">
                  <c:v>0.362357754476674</c:v>
                </c:pt>
                <c:pt idx="56">
                  <c:v>0.315322362395269</c:v>
                </c:pt>
                <c:pt idx="57">
                  <c:v>0.267498828624587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LHC machine</c:v>
                </c:pt>
              </c:strCache>
            </c:strRef>
          </c:tx>
          <c:spPr>
            <a:ln w="38100" cmpd="sng"/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</c:numCache>
            </c:numRef>
          </c:cat>
          <c:val>
            <c:numRef>
              <c:f>Sheet1!$D$2:$D$59</c:f>
              <c:numCache>
                <c:formatCode>General</c:formatCode>
                <c:ptCount val="58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0.169967142900241</c:v>
                </c:pt>
                <c:pt idx="28">
                  <c:v>0.219006687093041</c:v>
                </c:pt>
                <c:pt idx="29">
                  <c:v>0.267498828624587</c:v>
                </c:pt>
                <c:pt idx="30">
                  <c:v>0.315322362395269</c:v>
                </c:pt>
                <c:pt idx="31">
                  <c:v>0.362357754476674</c:v>
                </c:pt>
                <c:pt idx="32">
                  <c:v>0.408487440884157</c:v>
                </c:pt>
                <c:pt idx="33">
                  <c:v>0.453596121425577</c:v>
                </c:pt>
                <c:pt idx="34">
                  <c:v>0.497571047891727</c:v>
                </c:pt>
                <c:pt idx="35">
                  <c:v>0.54030230586814</c:v>
                </c:pt>
                <c:pt idx="36">
                  <c:v>0.581683089463882</c:v>
                </c:pt>
                <c:pt idx="37">
                  <c:v>0.621609968270663</c:v>
                </c:pt>
                <c:pt idx="38">
                  <c:v>0.659983145884981</c:v>
                </c:pt>
                <c:pt idx="39">
                  <c:v>0.696706709347164</c:v>
                </c:pt>
                <c:pt idx="40">
                  <c:v>0.731688868873819</c:v>
                </c:pt>
                <c:pt idx="41">
                  <c:v>0.764842187284487</c:v>
                </c:pt>
                <c:pt idx="42">
                  <c:v>0.796083798549054</c:v>
                </c:pt>
                <c:pt idx="43">
                  <c:v>0.825335614909677</c:v>
                </c:pt>
                <c:pt idx="44">
                  <c:v>0.852524522059504</c:v>
                </c:pt>
                <c:pt idx="45">
                  <c:v>0.877582561890371</c:v>
                </c:pt>
                <c:pt idx="46">
                  <c:v>0.900447102352676</c:v>
                </c:pt>
                <c:pt idx="47">
                  <c:v>0.921060994002884</c:v>
                </c:pt>
                <c:pt idx="48">
                  <c:v>0.939372712847379</c:v>
                </c:pt>
                <c:pt idx="49">
                  <c:v>0.955336489125606</c:v>
                </c:pt>
                <c:pt idx="50">
                  <c:v>0.968912421710645</c:v>
                </c:pt>
                <c:pt idx="51">
                  <c:v>0.980066577841242</c:v>
                </c:pt>
                <c:pt idx="52">
                  <c:v>0.988771077936042</c:v>
                </c:pt>
                <c:pt idx="53">
                  <c:v>0.995004165278026</c:v>
                </c:pt>
                <c:pt idx="54">
                  <c:v>0.998750260394966</c:v>
                </c:pt>
                <c:pt idx="55">
                  <c:v>0.998750260394966</c:v>
                </c:pt>
                <c:pt idx="56">
                  <c:v>0.998750260394966</c:v>
                </c:pt>
                <c:pt idx="57">
                  <c:v>0.998750260394966</c:v>
                </c:pt>
              </c:numCache>
            </c:numRef>
          </c:val>
        </c:ser>
        <c:marker val="1"/>
        <c:axId val="658866872"/>
        <c:axId val="571573400"/>
      </c:lineChart>
      <c:catAx>
        <c:axId val="658866872"/>
        <c:scaling>
          <c:orientation val="minMax"/>
        </c:scaling>
        <c:axPos val="b"/>
        <c:numFmt formatCode="General" sourceLinked="1"/>
        <c:majorTickMark val="none"/>
        <c:tickLblPos val="nextTo"/>
        <c:crossAx val="571573400"/>
        <c:crosses val="autoZero"/>
        <c:auto val="1"/>
        <c:lblAlgn val="ctr"/>
        <c:lblOffset val="100"/>
      </c:catAx>
      <c:valAx>
        <c:axId val="57157340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588668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Development / Departments</a:t>
            </a:r>
            <a:endParaRPr lang="en-US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Devlopment / departments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TE</c:v>
                </c:pt>
                <c:pt idx="1">
                  <c:v>PH</c:v>
                </c:pt>
                <c:pt idx="2">
                  <c:v>BE</c:v>
                </c:pt>
                <c:pt idx="3">
                  <c:v>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70.0</c:v>
                </c:pt>
                <c:pt idx="1">
                  <c:v>5.0</c:v>
                </c:pt>
                <c:pt idx="2">
                  <c:v>20.0</c:v>
                </c:pt>
                <c:pt idx="3">
                  <c:v>5.0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Support / Departments</a:t>
            </a:r>
            <a:endParaRPr lang="en-US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Clients per departments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TE</c:v>
                </c:pt>
                <c:pt idx="1">
                  <c:v>PH</c:v>
                </c:pt>
                <c:pt idx="2">
                  <c:v>BE</c:v>
                </c:pt>
                <c:pt idx="3">
                  <c:v>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35.0</c:v>
                </c:pt>
                <c:pt idx="1">
                  <c:v>30.0</c:v>
                </c:pt>
                <c:pt idx="2">
                  <c:v>20.0</c:v>
                </c:pt>
                <c:pt idx="3">
                  <c:v>15.0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EA28-592E-BE4F-8002-0B0D909BD7AA}" type="datetime1">
              <a:rPr lang="en-US" smtClean="0"/>
              <a:t>4/22/09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FF80C-564B-0F4D-9A3F-859C4DACA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2CF9F-7543-6343-BB59-9DBE88D58740}" type="datetime1">
              <a:rPr lang="en-US" smtClean="0"/>
              <a:t>4/22/09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5467E-4511-7146-B84A-6BACAB15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5467E-4511-7146-B84A-6BACAB157A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5467E-4511-7146-B84A-6BACAB157A5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r>
              <a:rPr lang="en-US" dirty="0" smtClean="0"/>
              <a:t> /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r>
              <a:rPr lang="en-US" dirty="0" smtClean="0"/>
              <a:t> /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r>
              <a:rPr lang="en-US" dirty="0" smtClean="0"/>
              <a:t> /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C3DAB-C38A-CE41-8B8D-6C979570E281}" type="slidenum">
              <a:rPr lang="en-US" smtClean="0"/>
              <a:pPr/>
              <a:t>‹#›</a:t>
            </a:fld>
            <a:r>
              <a:rPr lang="en-US" dirty="0" smtClean="0"/>
              <a:t> / 18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Relationship Id="rId5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7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6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21.jpeg"/><Relationship Id="rId5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df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7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Relationship Id="rId6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7873" y="3200400"/>
            <a:ext cx="3808412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</a:t>
            </a:r>
            <a:r>
              <a:rPr lang="en-US" sz="2400" dirty="0" smtClean="0">
                <a:solidFill>
                  <a:srgbClr val="FF6600"/>
                </a:solidFill>
              </a:rPr>
              <a:t>Clients</a:t>
            </a:r>
            <a:r>
              <a:rPr lang="en-US" sz="2400" dirty="0" smtClean="0">
                <a:solidFill>
                  <a:srgbClr val="FF6600"/>
                </a:solidFill>
              </a:rPr>
              <a:t> development </a:t>
            </a:r>
            <a:endParaRPr lang="en-US" sz="2400" dirty="0" smtClean="0">
              <a:solidFill>
                <a:srgbClr val="FF66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Projects type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Clients support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</a:t>
            </a:r>
            <a:r>
              <a:rPr lang="en-US" sz="2400" dirty="0" err="1" smtClean="0">
                <a:solidFill>
                  <a:srgbClr val="FF6600"/>
                </a:solidFill>
              </a:rPr>
              <a:t>LabVIEW</a:t>
            </a:r>
            <a:r>
              <a:rPr lang="en-US" sz="2400" dirty="0" smtClean="0">
                <a:solidFill>
                  <a:srgbClr val="FF6600"/>
                </a:solidFill>
              </a:rPr>
              <a:t> support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</a:t>
            </a:r>
            <a:r>
              <a:rPr lang="en-US" sz="2400" dirty="0" err="1" smtClean="0">
                <a:solidFill>
                  <a:srgbClr val="FF6600"/>
                </a:solidFill>
              </a:rPr>
              <a:t>Organisation</a:t>
            </a:r>
            <a:endParaRPr lang="en-US" sz="2400" dirty="0" smtClean="0">
              <a:solidFill>
                <a:srgbClr val="FF66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 Issues</a:t>
            </a:r>
            <a:endParaRPr lang="en-US" sz="2400" dirty="0">
              <a:solidFill>
                <a:srgbClr val="FF6600"/>
              </a:solidFill>
            </a:endParaRPr>
          </a:p>
        </p:txBody>
      </p:sp>
      <p:pic>
        <p:nvPicPr>
          <p:cNvPr id="9" name="Picture 8" descr="en_h_6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812" y="228599"/>
            <a:ext cx="5207000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28599"/>
            <a:ext cx="809273" cy="76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9788" y="1390471"/>
            <a:ext cx="7618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EN-ICE Workshop</a:t>
            </a:r>
          </a:p>
          <a:p>
            <a:pPr algn="ctr"/>
            <a:r>
              <a:rPr lang="en-US" sz="3200" dirty="0" smtClean="0"/>
              <a:t>MTA - </a:t>
            </a:r>
            <a:r>
              <a:rPr lang="en-US" sz="3200" dirty="0" err="1" smtClean="0"/>
              <a:t>LabVIEW</a:t>
            </a:r>
            <a:endParaRPr lang="en-US" sz="3200" dirty="0"/>
          </a:p>
        </p:txBody>
      </p:sp>
      <p:pic>
        <p:nvPicPr>
          <p:cNvPr id="12" name="Picture 9" descr="LV-targets1"/>
          <p:cNvPicPr>
            <a:picLocks noChangeAspect="1" noChangeArrowheads="1"/>
          </p:cNvPicPr>
          <p:nvPr/>
        </p:nvPicPr>
        <p:blipFill>
          <a:blip r:embed="rId5"/>
          <a:srcRect l="28359" t="15176" r="20288"/>
          <a:stretch>
            <a:fillRect/>
          </a:stretch>
        </p:blipFill>
        <p:spPr bwMode="auto">
          <a:xfrm>
            <a:off x="6172200" y="2664065"/>
            <a:ext cx="2514600" cy="3161128"/>
          </a:xfrm>
          <a:prstGeom prst="rect">
            <a:avLst/>
          </a:prstGeom>
          <a:noFill/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</a:t>
            </a:fld>
            <a:r>
              <a:rPr lang="en-US" dirty="0" smtClean="0"/>
              <a:t> / 18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Clients for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2339"/>
            <a:ext cx="8229600" cy="769441"/>
          </a:xfrm>
        </p:spPr>
        <p:txBody>
          <a:bodyPr>
            <a:spAutoFit/>
          </a:bodyPr>
          <a:lstStyle/>
          <a:p>
            <a:r>
              <a:rPr lang="en-US" sz="2200" dirty="0" smtClean="0"/>
              <a:t>Clients from PH and EN are mainly requiring general software or hardware support and expertise</a:t>
            </a:r>
            <a:r>
              <a:rPr lang="en-US" sz="2200" dirty="0" smtClean="0"/>
              <a:t>.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graphicFrame>
        <p:nvGraphicFramePr>
          <p:cNvPr id="11" name="Chart 10"/>
          <p:cNvGraphicFramePr/>
          <p:nvPr/>
        </p:nvGraphicFramePr>
        <p:xfrm>
          <a:off x="2057400" y="3124200"/>
          <a:ext cx="4267200" cy="2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10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 - Software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462212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Supported platforms: Windows, Linux, Mac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Site </a:t>
            </a:r>
            <a:r>
              <a:rPr lang="en-US" sz="2200" dirty="0" smtClean="0">
                <a:cs typeface="Symbol" charset="2"/>
              </a:rPr>
              <a:t>license for</a:t>
            </a:r>
            <a:r>
              <a:rPr lang="en-US" sz="2200" dirty="0" smtClean="0">
                <a:cs typeface="Symbol" charset="2"/>
              </a:rPr>
              <a:t> all NI Software </a:t>
            </a:r>
            <a:r>
              <a:rPr lang="en-US" sz="2200" dirty="0" smtClean="0">
                <a:cs typeface="Symbol" charset="2"/>
              </a:rPr>
              <a:t>(2008-2009</a:t>
            </a:r>
            <a:r>
              <a:rPr lang="en-US" sz="2200" dirty="0" smtClean="0">
                <a:cs typeface="Symbol" charset="2"/>
              </a:rPr>
              <a:t>)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Distribution for Windows through NICE/</a:t>
            </a:r>
            <a:r>
              <a:rPr lang="en-US" sz="2200" dirty="0" smtClean="0">
                <a:cs typeface="Symbol" charset="2"/>
              </a:rPr>
              <a:t>CMF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Distribution for Mac and Linux through </a:t>
            </a:r>
            <a:r>
              <a:rPr lang="en-US" sz="2200" dirty="0" err="1" smtClean="0">
                <a:cs typeface="Symbol" charset="2"/>
              </a:rPr>
              <a:t>afs</a:t>
            </a:r>
            <a:r>
              <a:rPr lang="en-US" sz="2200" dirty="0" smtClean="0">
                <a:cs typeface="Symbol" charset="2"/>
              </a:rPr>
              <a:t> &amp; </a:t>
            </a:r>
            <a:r>
              <a:rPr lang="en-US" sz="2200" dirty="0" err="1" smtClean="0">
                <a:cs typeface="Symbol" charset="2"/>
              </a:rPr>
              <a:t>dfs</a:t>
            </a:r>
            <a:endParaRPr lang="en-US" sz="2200" dirty="0" smtClean="0">
              <a:cs typeface="Symbol" charset="2"/>
            </a:endParaRPr>
          </a:p>
          <a:p>
            <a:pPr>
              <a:buNone/>
            </a:pPr>
            <a:r>
              <a:rPr lang="en-US" sz="2200" dirty="0" smtClean="0">
                <a:latin typeface="Symbol" charset="2"/>
                <a:cs typeface="Symbol" charset="2"/>
              </a:rPr>
              <a:t>	®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Version management</a:t>
            </a: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Evaluation of new products &amp; releases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6" name="Picture 15" descr="Picture 11.jpg"/>
          <p:cNvPicPr>
            <a:picLocks noChangeAspect="1"/>
          </p:cNvPicPr>
          <p:nvPr/>
        </p:nvPicPr>
        <p:blipFill>
          <a:blip r:embed="rId2"/>
          <a:srcRect l="77555" t="91484" r="279" b="202"/>
          <a:stretch>
            <a:fillRect/>
          </a:stretch>
        </p:blipFill>
        <p:spPr>
          <a:xfrm>
            <a:off x="7505700" y="5823725"/>
            <a:ext cx="1224643" cy="3429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943600" y="1417636"/>
            <a:ext cx="1562100" cy="401258"/>
            <a:chOff x="5943600" y="1417636"/>
            <a:chExt cx="1562100" cy="401258"/>
          </a:xfrm>
        </p:grpSpPr>
        <p:pic>
          <p:nvPicPr>
            <p:cNvPr id="19" name="Picture 18" descr="images-1.jpe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3200" y="1417636"/>
              <a:ext cx="373583" cy="401256"/>
            </a:xfrm>
            <a:prstGeom prst="rect">
              <a:avLst/>
            </a:prstGeom>
          </p:spPr>
        </p:pic>
        <p:pic>
          <p:nvPicPr>
            <p:cNvPr id="20" name="Picture 19" descr="images-2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4442" y="1417636"/>
              <a:ext cx="401258" cy="401258"/>
            </a:xfrm>
            <a:prstGeom prst="rect">
              <a:avLst/>
            </a:prstGeom>
          </p:spPr>
        </p:pic>
        <p:pic>
          <p:nvPicPr>
            <p:cNvPr id="21" name="Picture 20" descr="images.jpe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3600" y="1417636"/>
              <a:ext cx="426868" cy="401256"/>
            </a:xfrm>
            <a:prstGeom prst="rect">
              <a:avLst/>
            </a:prstGeom>
          </p:spPr>
        </p:pic>
      </p:grpSp>
      <p:pic>
        <p:nvPicPr>
          <p:cNvPr id="11" name="Picture 10" descr="usb-432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4267200"/>
            <a:ext cx="1320800" cy="1041400"/>
          </a:xfrm>
          <a:prstGeom prst="rect">
            <a:avLst/>
          </a:prstGeom>
        </p:spPr>
      </p:pic>
      <p:pic>
        <p:nvPicPr>
          <p:cNvPr id="12" name="Picture 11" descr="pxi-8110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4267200"/>
            <a:ext cx="1320800" cy="1041400"/>
          </a:xfrm>
          <a:prstGeom prst="rect">
            <a:avLst/>
          </a:prstGeom>
        </p:spPr>
      </p:pic>
      <p:pic>
        <p:nvPicPr>
          <p:cNvPr id="13" name="Picture 12" descr="smartcam1722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0068" y="4267200"/>
            <a:ext cx="1320800" cy="104140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11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 - Hardware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6" name="Picture 15" descr="Picture 11.jpg"/>
          <p:cNvPicPr>
            <a:picLocks noChangeAspect="1"/>
          </p:cNvPicPr>
          <p:nvPr/>
        </p:nvPicPr>
        <p:blipFill>
          <a:blip r:embed="rId2"/>
          <a:srcRect l="77555" t="91484" r="279" b="202"/>
          <a:stretch>
            <a:fillRect/>
          </a:stretch>
        </p:blipFill>
        <p:spPr>
          <a:xfrm>
            <a:off x="7505700" y="5823725"/>
            <a:ext cx="1224643" cy="342900"/>
          </a:xfrm>
          <a:prstGeom prst="rect">
            <a:avLst/>
          </a:prstGeom>
        </p:spPr>
      </p:pic>
      <p:pic>
        <p:nvPicPr>
          <p:cNvPr id="18" name="Picture 17" descr="Picture 13.jpg"/>
          <p:cNvPicPr>
            <a:picLocks noChangeAspect="1"/>
          </p:cNvPicPr>
          <p:nvPr/>
        </p:nvPicPr>
        <p:blipFill>
          <a:blip r:embed="rId3"/>
          <a:srcRect t="20581" b="5418"/>
          <a:stretch>
            <a:fillRect/>
          </a:stretch>
        </p:blipFill>
        <p:spPr>
          <a:xfrm>
            <a:off x="1676400" y="3088846"/>
            <a:ext cx="5562600" cy="3077779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417638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 available for product evaluation and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testing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12</a:t>
            </a:fld>
            <a:r>
              <a:rPr lang="en-US" smtClean="0"/>
              <a:t> / 18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848525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Advice </a:t>
            </a:r>
            <a:r>
              <a:rPr lang="en-US" sz="2200" dirty="0" smtClean="0">
                <a:solidFill>
                  <a:srgbClr val="000000"/>
                </a:solidFill>
              </a:rPr>
              <a:t>and support for hardware </a:t>
            </a:r>
            <a:r>
              <a:rPr lang="en-US" sz="2200" dirty="0" smtClean="0">
                <a:solidFill>
                  <a:srgbClr val="000000"/>
                </a:solidFill>
              </a:rPr>
              <a:t>selection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2279412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repairs (“lend &amp; send”)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 - Training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6" name="Picture 15" descr="Picture 11.jpg"/>
          <p:cNvPicPr>
            <a:picLocks noChangeAspect="1"/>
          </p:cNvPicPr>
          <p:nvPr/>
        </p:nvPicPr>
        <p:blipFill>
          <a:blip r:embed="rId2"/>
          <a:srcRect l="77555" t="91484" r="279" b="202"/>
          <a:stretch>
            <a:fillRect/>
          </a:stretch>
        </p:blipFill>
        <p:spPr>
          <a:xfrm>
            <a:off x="7505700" y="5823725"/>
            <a:ext cx="1224643" cy="34290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417638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 training available on site for all NI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051129_niweek24_l.jpg"/>
          <p:cNvPicPr>
            <a:picLocks noChangeAspect="1"/>
          </p:cNvPicPr>
          <p:nvPr/>
        </p:nvPicPr>
        <p:blipFill>
          <a:blip r:embed="rId3"/>
          <a:srcRect l="29000" t="7851" r="28121" b="7584"/>
          <a:stretch>
            <a:fillRect/>
          </a:stretch>
        </p:blipFill>
        <p:spPr>
          <a:xfrm>
            <a:off x="5334000" y="3214703"/>
            <a:ext cx="2057400" cy="2951922"/>
          </a:xfrm>
          <a:prstGeom prst="rect">
            <a:avLst/>
          </a:prstGeom>
        </p:spPr>
      </p:pic>
      <p:pic>
        <p:nvPicPr>
          <p:cNvPr id="11" name="Picture 10" descr="2ssshl.jpg"/>
          <p:cNvPicPr>
            <a:picLocks noChangeAspect="1"/>
          </p:cNvPicPr>
          <p:nvPr/>
        </p:nvPicPr>
        <p:blipFill>
          <a:blip r:embed="rId4"/>
          <a:srcRect l="4500" t="7367" r="7000" b="14282"/>
          <a:stretch>
            <a:fillRect/>
          </a:stretch>
        </p:blipFill>
        <p:spPr>
          <a:xfrm>
            <a:off x="457200" y="3214703"/>
            <a:ext cx="4583247" cy="295192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13</a:t>
            </a:fld>
            <a:r>
              <a:rPr lang="en-US" smtClean="0"/>
              <a:t> / 18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848525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Organized </a:t>
            </a:r>
            <a:r>
              <a:rPr lang="en-US" sz="2200" dirty="0" smtClean="0">
                <a:solidFill>
                  <a:srgbClr val="000000"/>
                </a:solidFill>
              </a:rPr>
              <a:t>through technical </a:t>
            </a:r>
            <a:r>
              <a:rPr lang="en-US" sz="2200" dirty="0" smtClean="0">
                <a:solidFill>
                  <a:srgbClr val="000000"/>
                </a:solidFill>
              </a:rPr>
              <a:t>training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2279412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Organized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EN-ICE-MTA for specialized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subjects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2710299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NI </a:t>
            </a:r>
            <a:r>
              <a:rPr lang="en-US" sz="2200" dirty="0" smtClean="0">
                <a:solidFill>
                  <a:srgbClr val="000000"/>
                </a:solidFill>
              </a:rPr>
              <a:t>Seminars (~4 per year)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Rad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8600" y="1926471"/>
            <a:ext cx="979785" cy="783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 - Assistance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6" name="Picture 15" descr="Picture 11.jpg"/>
          <p:cNvPicPr>
            <a:picLocks noChangeAspect="1"/>
          </p:cNvPicPr>
          <p:nvPr/>
        </p:nvPicPr>
        <p:blipFill>
          <a:blip r:embed="rId2"/>
          <a:srcRect l="77555" t="91484" r="279" b="202"/>
          <a:stretch>
            <a:fillRect/>
          </a:stretch>
        </p:blipFill>
        <p:spPr>
          <a:xfrm>
            <a:off x="7505700" y="5823725"/>
            <a:ext cx="1224643" cy="34290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417638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 involvement </a:t>
            </a:r>
            <a:r>
              <a:rPr lang="en-US" sz="2200" noProof="0" dirty="0" smtClean="0">
                <a:solidFill>
                  <a:srgbClr val="000000"/>
                </a:solidFill>
              </a:rPr>
              <a:t>in </a:t>
            </a:r>
            <a:r>
              <a:rPr lang="en-US" sz="2200" dirty="0" smtClean="0">
                <a:solidFill>
                  <a:srgbClr val="000000"/>
                </a:solidFill>
              </a:rPr>
              <a:t>projects (help, consultancy and development</a:t>
            </a:r>
            <a:r>
              <a:rPr lang="en-US" sz="2200" dirty="0" smtClean="0">
                <a:solidFill>
                  <a:srgbClr val="000000"/>
                </a:solidFill>
              </a:rPr>
              <a:t>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4" descr="Wi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966224"/>
            <a:ext cx="4267200" cy="3200401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14</a:t>
            </a:fld>
            <a:r>
              <a:rPr lang="en-US" smtClean="0"/>
              <a:t> / 18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848525"/>
            <a:ext cx="8229600" cy="43088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Feedback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NI (bugs, user requirement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Beta testing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..etc…)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Organisation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493537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Daily support:</a:t>
            </a:r>
          </a:p>
          <a:p>
            <a:pPr>
              <a:buNone/>
            </a:pPr>
            <a:r>
              <a:rPr lang="en-US" sz="2200" dirty="0" smtClean="0">
                <a:latin typeface="Symbol" charset="2"/>
                <a:cs typeface="Symbol" charset="2"/>
              </a:rPr>
              <a:t>	®</a:t>
            </a:r>
            <a:r>
              <a:rPr lang="en-US" sz="2200" dirty="0" smtClean="0"/>
              <a:t> One contact person for each project.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Remedy is used for general </a:t>
            </a:r>
            <a:r>
              <a:rPr lang="en-US" sz="2200" dirty="0" err="1" smtClean="0"/>
              <a:t>LabVIEW</a:t>
            </a:r>
            <a:r>
              <a:rPr lang="en-US" sz="2200" dirty="0" smtClean="0"/>
              <a:t> support.</a:t>
            </a: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>
                <a:solidFill>
                  <a:srgbClr val="000000"/>
                </a:solidFill>
              </a:rPr>
              <a:t>Best Effort SM18 and hardware commissioning (HWC</a:t>
            </a:r>
            <a:r>
              <a:rPr lang="en-US" sz="2200" dirty="0" smtClean="0">
                <a:solidFill>
                  <a:srgbClr val="000000"/>
                </a:solidFill>
              </a:rPr>
              <a:t>)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List of</a:t>
            </a:r>
            <a:r>
              <a:rPr lang="en-US" sz="2200" dirty="0" smtClean="0">
                <a:cs typeface="Symbol" charset="2"/>
              </a:rPr>
              <a:t> staff on </a:t>
            </a:r>
            <a:r>
              <a:rPr lang="en-US" sz="2200" dirty="0" smtClean="0">
                <a:cs typeface="Symbol" charset="2"/>
              </a:rPr>
              <a:t>call during shift hours.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One first line and one back up person</a:t>
            </a:r>
            <a:r>
              <a:rPr lang="en-US" sz="2200" dirty="0" smtClean="0">
                <a:cs typeface="Symbol" charset="2"/>
              </a:rPr>
              <a:t>.</a:t>
            </a:r>
          </a:p>
          <a:p>
            <a:pPr>
              <a:buNone/>
            </a:pP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Members in section</a:t>
            </a:r>
            <a:endParaRPr lang="en-US" sz="2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7 staffs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7 non-staffs</a:t>
            </a:r>
            <a:r>
              <a:rPr lang="en-US" sz="2200" dirty="0" smtClean="0"/>
              <a:t>	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15</a:t>
            </a:fld>
            <a:r>
              <a:rPr lang="en-US" smtClean="0"/>
              <a:t> / 18</a:t>
            </a:r>
            <a:endParaRPr lang="en-US" dirty="0"/>
          </a:p>
        </p:txBody>
      </p:sp>
      <p:pic>
        <p:nvPicPr>
          <p:cNvPr id="11" name="Picture 10" descr="Iphon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80250" y="3124200"/>
            <a:ext cx="844550" cy="1564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Issues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290405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Systems </a:t>
            </a:r>
            <a:r>
              <a:rPr lang="en-US" sz="2200" dirty="0" smtClean="0">
                <a:solidFill>
                  <a:srgbClr val="000000"/>
                </a:solidFill>
              </a:rPr>
              <a:t>in industry: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I</a:t>
            </a:r>
            <a:r>
              <a:rPr lang="en-US" sz="2200" dirty="0" smtClean="0">
                <a:cs typeface="Symbol" charset="2"/>
              </a:rPr>
              <a:t>nterventions take </a:t>
            </a:r>
            <a:r>
              <a:rPr lang="en-US" sz="2200" dirty="0" smtClean="0">
                <a:cs typeface="Symbol" charset="2"/>
              </a:rPr>
              <a:t>time</a:t>
            </a:r>
            <a:r>
              <a:rPr lang="en-US" sz="2200" dirty="0" smtClean="0">
                <a:cs typeface="Symbol" charset="2"/>
              </a:rPr>
              <a:t>.</a:t>
            </a:r>
          </a:p>
          <a:p>
            <a:pPr>
              <a:buNone/>
              <a:tabLst>
                <a:tab pos="723900" algn="l"/>
              </a:tabLst>
            </a:pPr>
            <a:r>
              <a:rPr lang="en-US" sz="2200" dirty="0" smtClean="0">
                <a:latin typeface="Symbol" charset="2"/>
                <a:cs typeface="Symbol" charset="2"/>
              </a:rPr>
              <a:t>	®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Mandatory to put the system back into working condition </a:t>
            </a:r>
            <a:r>
              <a:rPr lang="en-US" sz="2200" dirty="0" smtClean="0">
                <a:cs typeface="Symbol" charset="2"/>
              </a:rPr>
              <a:t>within 	5 </a:t>
            </a:r>
            <a:r>
              <a:rPr lang="en-US" sz="2200" dirty="0" smtClean="0">
                <a:cs typeface="Symbol" charset="2"/>
              </a:rPr>
              <a:t>days.</a:t>
            </a:r>
          </a:p>
          <a:p>
            <a:pPr marL="355600">
              <a:buNone/>
              <a:tabLst>
                <a:tab pos="723900" algn="l"/>
              </a:tabLst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Low number of staff lead us to send Russian collaborators in</a:t>
            </a:r>
            <a:r>
              <a:rPr lang="en-US" sz="2200" dirty="0" smtClean="0">
                <a:cs typeface="Symbol" charset="2"/>
              </a:rPr>
              <a:t> 	industries.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endParaRPr lang="en-US" sz="2200" dirty="0" smtClean="0">
              <a:cs typeface="Symbol" charset="2"/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Systems at CERN: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Hardware commissioning support during 2 shifts.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SM18 support 24h/24h at the same time as industry.</a:t>
            </a:r>
          </a:p>
          <a:p>
            <a:pPr marL="355600">
              <a:buNone/>
              <a:tabLst>
                <a:tab pos="723900" algn="l"/>
              </a:tabLst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SMI2, B181, B904 and </a:t>
            </a:r>
            <a:r>
              <a:rPr lang="en-US" sz="2200" dirty="0" smtClean="0">
                <a:cs typeface="Symbol" charset="2"/>
              </a:rPr>
              <a:t>B892 support 16h/24h for a limited 	number of trained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people</a:t>
            </a:r>
            <a:r>
              <a:rPr lang="en-US" sz="2200" dirty="0" smtClean="0"/>
              <a:t>.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16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Issues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1" y="1158808"/>
            <a:ext cx="8229600" cy="2055947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Solutions: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Intervention </a:t>
            </a:r>
            <a:r>
              <a:rPr lang="en-US" sz="2200" dirty="0" err="1" smtClean="0">
                <a:cs typeface="Symbol" charset="2"/>
              </a:rPr>
              <a:t>DataBase</a:t>
            </a:r>
            <a:endParaRPr lang="en-US" sz="2200" dirty="0" smtClean="0">
              <a:cs typeface="Symbol" charset="2"/>
            </a:endParaRP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Have a minimum of 2 people per project</a:t>
            </a:r>
          </a:p>
          <a:p>
            <a:pPr>
              <a:buNone/>
            </a:pPr>
            <a:r>
              <a:rPr lang="en-US" sz="2200" dirty="0" smtClean="0">
                <a:latin typeface="Symbol" charset="2"/>
                <a:cs typeface="Symbol" charset="2"/>
              </a:rPr>
              <a:t>	®</a:t>
            </a:r>
            <a:r>
              <a:rPr lang="en-US" sz="2200" dirty="0" smtClean="0">
                <a:cs typeface="Symbol" charset="2"/>
              </a:rPr>
              <a:t> Use common structures for programming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Configuration parameters separate from applications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22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7389" y="3352800"/>
            <a:ext cx="7905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3" descr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4127" y="3367230"/>
            <a:ext cx="788299" cy="77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2782887" y="4205429"/>
            <a:ext cx="1103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ea typeface="ＭＳ Ｐゴシック" charset="-128"/>
                <a:cs typeface="ＭＳ Ｐゴシック" charset="-128"/>
              </a:rPr>
              <a:t>Data Bases</a:t>
            </a:r>
          </a:p>
        </p:txBody>
      </p:sp>
      <p:pic>
        <p:nvPicPr>
          <p:cNvPr id="42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3524" y="3367230"/>
            <a:ext cx="776145" cy="77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25813" y="3352800"/>
            <a:ext cx="811018" cy="77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 Box 40"/>
          <p:cNvSpPr txBox="1">
            <a:spLocks noChangeArrowheads="1"/>
          </p:cNvSpPr>
          <p:nvPr/>
        </p:nvSpPr>
        <p:spPr bwMode="auto">
          <a:xfrm>
            <a:off x="1325813" y="4190999"/>
            <a:ext cx="7614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ea typeface="ＭＳ Ｐゴシック" charset="-128"/>
                <a:cs typeface="ＭＳ Ｐゴシック" charset="-128"/>
              </a:rPr>
              <a:t>Training</a:t>
            </a:r>
            <a:endParaRPr lang="en-US" sz="1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5" name="Text Box 40"/>
          <p:cNvSpPr txBox="1">
            <a:spLocks noChangeArrowheads="1"/>
          </p:cNvSpPr>
          <p:nvPr/>
        </p:nvSpPr>
        <p:spPr bwMode="auto">
          <a:xfrm>
            <a:off x="4161259" y="4202452"/>
            <a:ext cx="15125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ea typeface="ＭＳ Ｐゴシック" charset="-128"/>
                <a:cs typeface="ＭＳ Ｐゴシック" charset="-128"/>
              </a:rPr>
              <a:t>Configuration files</a:t>
            </a:r>
            <a:endParaRPr lang="en-US" sz="1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6" name="Text Box 40"/>
          <p:cNvSpPr txBox="1">
            <a:spLocks noChangeArrowheads="1"/>
          </p:cNvSpPr>
          <p:nvPr/>
        </p:nvSpPr>
        <p:spPr bwMode="auto">
          <a:xfrm>
            <a:off x="5754288" y="4205429"/>
            <a:ext cx="13886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ea typeface="ＭＳ Ｐゴシック" charset="-128"/>
                <a:cs typeface="ＭＳ Ｐゴシック" charset="-128"/>
              </a:rPr>
              <a:t>Documentations</a:t>
            </a:r>
            <a:endParaRPr lang="en-US" sz="1400" dirty="0"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706562" y="4507054"/>
            <a:ext cx="4706940" cy="1688902"/>
            <a:chOff x="1706562" y="4507054"/>
            <a:chExt cx="4706940" cy="1688902"/>
          </a:xfrm>
        </p:grpSpPr>
        <p:sp>
          <p:nvSpPr>
            <p:cNvPr id="28" name="Line 17"/>
            <p:cNvSpPr>
              <a:spLocks noChangeShapeType="1"/>
            </p:cNvSpPr>
            <p:nvPr/>
          </p:nvSpPr>
          <p:spPr bwMode="auto">
            <a:xfrm flipV="1">
              <a:off x="1706562" y="4735652"/>
              <a:ext cx="4706940" cy="95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8"/>
            <p:cNvSpPr>
              <a:spLocks noChangeShapeType="1"/>
            </p:cNvSpPr>
            <p:nvPr/>
          </p:nvSpPr>
          <p:spPr bwMode="auto">
            <a:xfrm>
              <a:off x="4048126" y="4745179"/>
              <a:ext cx="0" cy="244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 flipV="1">
              <a:off x="3200400" y="4516579"/>
              <a:ext cx="0" cy="219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 flipV="1">
              <a:off x="4919664" y="4516579"/>
              <a:ext cx="0" cy="219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 flipV="1">
              <a:off x="6408739" y="4507054"/>
              <a:ext cx="0" cy="219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 flipV="1">
              <a:off x="1706562" y="4535629"/>
              <a:ext cx="0" cy="219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Text Box 7"/>
            <p:cNvSpPr txBox="1">
              <a:spLocks noChangeArrowheads="1"/>
            </p:cNvSpPr>
            <p:nvPr/>
          </p:nvSpPr>
          <p:spPr bwMode="auto">
            <a:xfrm>
              <a:off x="3445587" y="5888179"/>
              <a:ext cx="120507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smtClean="0">
                  <a:ea typeface="ＭＳ Ｐゴシック" charset="-128"/>
                  <a:cs typeface="ＭＳ Ｐゴシック" charset="-128"/>
                </a:rPr>
                <a:t>Good Support</a:t>
              </a:r>
              <a:endParaRPr lang="en-US" sz="1400" dirty="0"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73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51239" y="4989654"/>
              <a:ext cx="946150" cy="91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17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5" grpId="0"/>
      <p:bldP spid="64" grpId="0"/>
      <p:bldP spid="65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7" name="Picture 12" descr="Bu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057400"/>
            <a:ext cx="1573212" cy="2027237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4876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 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343400" y="3932237"/>
            <a:ext cx="22098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18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Clients for Development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055947"/>
          </a:xfrm>
        </p:spPr>
        <p:txBody>
          <a:bodyPr>
            <a:spAutoFit/>
          </a:bodyPr>
          <a:lstStyle/>
          <a:p>
            <a:r>
              <a:rPr lang="en-US" sz="2200" dirty="0" smtClean="0"/>
              <a:t>Require short or long term development/maintenance.</a:t>
            </a:r>
          </a:p>
          <a:p>
            <a:r>
              <a:rPr lang="en-US" sz="2200" dirty="0" smtClean="0"/>
              <a:t>Need technical expertise in control domain.</a:t>
            </a:r>
          </a:p>
          <a:p>
            <a:r>
              <a:rPr lang="en-US" sz="2200" dirty="0" smtClean="0"/>
              <a:t>Need to control industrial or</a:t>
            </a:r>
            <a:r>
              <a:rPr lang="en-US" sz="2200" dirty="0" smtClean="0"/>
              <a:t> custom hardware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Need online and/or offline data analysis.</a:t>
            </a:r>
          </a:p>
          <a:p>
            <a:r>
              <a:rPr lang="en-US" sz="2200" dirty="0" smtClean="0"/>
              <a:t>Spread all around CERN and outside if necessary.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04800" y="3714750"/>
            <a:ext cx="7315200" cy="2641600"/>
            <a:chOff x="304800" y="3714750"/>
            <a:chExt cx="7315200" cy="2641600"/>
          </a:xfrm>
        </p:grpSpPr>
        <p:grpSp>
          <p:nvGrpSpPr>
            <p:cNvPr id="17" name="Group 16"/>
            <p:cNvGrpSpPr/>
            <p:nvPr/>
          </p:nvGrpSpPr>
          <p:grpSpPr>
            <a:xfrm>
              <a:off x="304800" y="3714750"/>
              <a:ext cx="7315200" cy="2641600"/>
              <a:chOff x="304800" y="3714750"/>
              <a:chExt cx="7315200" cy="264160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04800" y="4533900"/>
                <a:ext cx="1283733" cy="64770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US" dirty="0" smtClean="0"/>
                  <a:t>Workload History</a:t>
                </a:r>
                <a:endParaRPr lang="en-US" dirty="0"/>
              </a:p>
            </p:txBody>
          </p:sp>
          <p:graphicFrame>
            <p:nvGraphicFramePr>
              <p:cNvPr id="14" name="Chart 13"/>
              <p:cNvGraphicFramePr/>
              <p:nvPr/>
            </p:nvGraphicFramePr>
            <p:xfrm>
              <a:off x="1524000" y="3714750"/>
              <a:ext cx="6096000" cy="2641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15" name="TextBox 14"/>
            <p:cNvSpPr txBox="1"/>
            <p:nvPr/>
          </p:nvSpPr>
          <p:spPr>
            <a:xfrm>
              <a:off x="1588533" y="5708650"/>
              <a:ext cx="849867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dirty="0" smtClean="0"/>
                <a:t>1997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00600" y="5708650"/>
              <a:ext cx="849867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dirty="0" smtClean="0"/>
                <a:t>2009</a:t>
              </a:r>
              <a:endParaRPr lang="en-US" dirty="0"/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2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Clients for Development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2339"/>
            <a:ext cx="8229600" cy="769441"/>
          </a:xfrm>
        </p:spPr>
        <p:txBody>
          <a:bodyPr>
            <a:spAutoFit/>
          </a:bodyPr>
          <a:lstStyle/>
          <a:p>
            <a:r>
              <a:rPr lang="en-US" sz="2200" dirty="0" smtClean="0"/>
              <a:t>Clients </a:t>
            </a:r>
            <a:r>
              <a:rPr lang="en-US" sz="2200" dirty="0" smtClean="0"/>
              <a:t>from BE and TE are mainly requiring development for a dedicated system. (~ 50 clients)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graphicFrame>
        <p:nvGraphicFramePr>
          <p:cNvPr id="12" name="Chart 11"/>
          <p:cNvGraphicFramePr/>
          <p:nvPr/>
        </p:nvGraphicFramePr>
        <p:xfrm>
          <a:off x="2438400" y="3429000"/>
          <a:ext cx="4267200" cy="2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3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Projects type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649682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Magnet </a:t>
            </a:r>
            <a:r>
              <a:rPr lang="en-US" sz="2200" dirty="0" smtClean="0">
                <a:solidFill>
                  <a:srgbClr val="000000"/>
                </a:solidFill>
              </a:rPr>
              <a:t>manufacturing</a:t>
            </a:r>
          </a:p>
          <a:p>
            <a:r>
              <a:rPr lang="en-US" sz="2200" dirty="0" smtClean="0">
                <a:solidFill>
                  <a:srgbClr val="000000"/>
                </a:solidFill>
              </a:rPr>
              <a:t>Magnet tests in SM18</a:t>
            </a:r>
            <a:endParaRPr lang="en-US" sz="2200" dirty="0" smtClean="0">
              <a:solidFill>
                <a:srgbClr val="00000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Control industrial or</a:t>
            </a:r>
            <a:r>
              <a:rPr lang="en-US" sz="2200" dirty="0" smtClean="0">
                <a:solidFill>
                  <a:srgbClr val="000000"/>
                </a:solidFill>
              </a:rPr>
              <a:t> custom hardware</a:t>
            </a:r>
          </a:p>
          <a:p>
            <a:r>
              <a:rPr lang="en-US" sz="2200" dirty="0" smtClean="0">
                <a:solidFill>
                  <a:srgbClr val="000000"/>
                </a:solidFill>
              </a:rPr>
              <a:t>Post-Mortem analysis for Hardware </a:t>
            </a:r>
            <a:r>
              <a:rPr lang="en-US" sz="2200" dirty="0" smtClean="0">
                <a:solidFill>
                  <a:srgbClr val="000000"/>
                </a:solidFill>
              </a:rPr>
              <a:t>commissioning</a:t>
            </a:r>
            <a:r>
              <a:rPr lang="en-US" sz="2200" dirty="0" smtClean="0"/>
              <a:t>	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4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Projects </a:t>
            </a:r>
            <a:r>
              <a:rPr lang="en-US" dirty="0" smtClean="0">
                <a:solidFill>
                  <a:srgbClr val="FF6600"/>
                </a:solidFill>
              </a:rPr>
              <a:t>type - manufacturing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055947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Magnet </a:t>
            </a:r>
            <a:r>
              <a:rPr lang="en-US" sz="2200" dirty="0" smtClean="0">
                <a:solidFill>
                  <a:srgbClr val="000000"/>
                </a:solidFill>
              </a:rPr>
              <a:t>manufacturing systems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 </a:t>
            </a:r>
            <a:r>
              <a:rPr lang="en-US" sz="2200" dirty="0" smtClean="0">
                <a:cs typeface="Symbol" charset="2"/>
              </a:rPr>
              <a:t>Superconductive</a:t>
            </a:r>
            <a:r>
              <a:rPr lang="en-US" sz="2200" dirty="0" smtClean="0">
                <a:cs typeface="Symbol" charset="2"/>
              </a:rPr>
              <a:t> strand test</a:t>
            </a:r>
            <a:r>
              <a:rPr lang="en-US" sz="2200" dirty="0" smtClean="0">
                <a:cs typeface="Symbol" charset="2"/>
              </a:rPr>
              <a:t>. (B163</a:t>
            </a:r>
            <a:r>
              <a:rPr lang="en-US" sz="2200" dirty="0" smtClean="0">
                <a:cs typeface="Symbol" charset="2"/>
              </a:rPr>
              <a:t>)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latin typeface="Symbol" charset="2"/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Superconductive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cable </a:t>
            </a:r>
            <a:r>
              <a:rPr lang="en-US" sz="2200" dirty="0" smtClean="0">
                <a:cs typeface="Symbol" charset="2"/>
              </a:rPr>
              <a:t>test. (B163)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 </a:t>
            </a:r>
            <a:r>
              <a:rPr lang="en-US" sz="2200" dirty="0" smtClean="0">
                <a:cs typeface="Symbol" charset="2"/>
              </a:rPr>
              <a:t>Geometric measurements. (B181)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 </a:t>
            </a:r>
            <a:r>
              <a:rPr lang="en-US" sz="2200" dirty="0" smtClean="0">
                <a:cs typeface="Symbol" charset="2"/>
              </a:rPr>
              <a:t>Magnetic, geometric, electric and data acquisition. (Industry)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4" name="Picture 13" descr="IMG_0782_Low.jpg"/>
          <p:cNvPicPr>
            <a:picLocks noChangeAspect="1"/>
          </p:cNvPicPr>
          <p:nvPr/>
        </p:nvPicPr>
        <p:blipFill>
          <a:blip r:embed="rId2"/>
          <a:srcRect l="18935" t="6897" r="20690" b="5172"/>
          <a:stretch>
            <a:fillRect/>
          </a:stretch>
        </p:blipFill>
        <p:spPr>
          <a:xfrm rot="16200000">
            <a:off x="344810" y="3693790"/>
            <a:ext cx="2490944" cy="241856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5</a:t>
            </a:fld>
            <a:r>
              <a:rPr lang="en-US" smtClean="0"/>
              <a:t> / 18</a:t>
            </a:r>
            <a:endParaRPr lang="en-US" dirty="0"/>
          </a:p>
        </p:txBody>
      </p:sp>
      <p:pic>
        <p:nvPicPr>
          <p:cNvPr id="11" name="Picture 10" descr="DGM0002009_0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014" y="3657599"/>
            <a:ext cx="3849642" cy="2490945"/>
          </a:xfrm>
          <a:prstGeom prst="rect">
            <a:avLst/>
          </a:prstGeom>
        </p:spPr>
      </p:pic>
      <p:pic>
        <p:nvPicPr>
          <p:cNvPr id="13" name="Picture 12" descr="IMG_0786_L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584685" y="4046428"/>
            <a:ext cx="2522539" cy="1681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Projects </a:t>
            </a:r>
            <a:r>
              <a:rPr lang="en-US" dirty="0" smtClean="0">
                <a:solidFill>
                  <a:srgbClr val="FF6600"/>
                </a:solidFill>
              </a:rPr>
              <a:t>type – Magnet tests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7"/>
            <a:ext cx="8534400" cy="1649682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Magnet tests in </a:t>
            </a:r>
            <a:r>
              <a:rPr lang="en-US" sz="2200" dirty="0" smtClean="0">
                <a:solidFill>
                  <a:srgbClr val="000000"/>
                </a:solidFill>
              </a:rPr>
              <a:t>SM18, Bloc4, SMI2, 904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Full control for magnetic, electric or geometric measurements.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Data acquisition systems for several hundred channels.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Projects fully developed by the section or with external contractor.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1" name="Picture 10" descr="Picture 2.png"/>
          <p:cNvPicPr>
            <a:picLocks noChangeAspect="1"/>
          </p:cNvPicPr>
          <p:nvPr/>
        </p:nvPicPr>
        <p:blipFill>
          <a:blip r:embed="rId2"/>
          <a:srcRect l="6913" t="14743" r="8083" b="17231"/>
          <a:stretch>
            <a:fillRect/>
          </a:stretch>
        </p:blipFill>
        <p:spPr>
          <a:xfrm>
            <a:off x="280270" y="3276600"/>
            <a:ext cx="5129930" cy="2743200"/>
          </a:xfrm>
          <a:prstGeom prst="rect">
            <a:avLst/>
          </a:prstGeom>
        </p:spPr>
      </p:pic>
      <p:pic>
        <p:nvPicPr>
          <p:cNvPr id="12" name="Picture 11" descr="sm180002.jpg"/>
          <p:cNvPicPr>
            <a:picLocks noChangeAspect="1"/>
          </p:cNvPicPr>
          <p:nvPr/>
        </p:nvPicPr>
        <p:blipFill>
          <a:blip r:embed="rId3"/>
          <a:srcRect t="10000" r="18750"/>
          <a:stretch>
            <a:fillRect/>
          </a:stretch>
        </p:blipFill>
        <p:spPr>
          <a:xfrm>
            <a:off x="5537200" y="3276600"/>
            <a:ext cx="3302000" cy="27432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6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Projects </a:t>
            </a:r>
            <a:r>
              <a:rPr lang="en-US" dirty="0" smtClean="0">
                <a:solidFill>
                  <a:srgbClr val="FF6600"/>
                </a:solidFill>
              </a:rPr>
              <a:t>type – mobile systems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788"/>
            <a:ext cx="8229600" cy="2462212"/>
          </a:xfr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Control industrial or</a:t>
            </a:r>
            <a:r>
              <a:rPr lang="en-US" sz="2200" dirty="0" smtClean="0">
                <a:solidFill>
                  <a:srgbClr val="000000"/>
                </a:solidFill>
              </a:rPr>
              <a:t> custom hardware</a:t>
            </a:r>
            <a:endParaRPr lang="en-US" sz="22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</a:t>
            </a:r>
            <a:r>
              <a:rPr lang="en-US" sz="2200" dirty="0" smtClean="0">
                <a:cs typeface="Symbol" charset="2"/>
              </a:rPr>
              <a:t>Mobile measurement equipment for electrical tests.</a:t>
            </a: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en-US" sz="2200" dirty="0" smtClean="0">
                <a:latin typeface="Symbol" charset="2"/>
                <a:cs typeface="Symbol" charset="2"/>
              </a:rPr>
              <a:t>	®</a:t>
            </a:r>
            <a:r>
              <a:rPr lang="en-US" sz="2200" dirty="0" smtClean="0">
                <a:cs typeface="Symbol" charset="2"/>
              </a:rPr>
              <a:t> Enhanced </a:t>
            </a:r>
            <a:r>
              <a:rPr lang="en-US" sz="2200" dirty="0" smtClean="0">
                <a:cs typeface="Symbol" charset="2"/>
              </a:rPr>
              <a:t>control system for collimator alignments.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Power Supply control for magnet powering</a:t>
            </a:r>
            <a:r>
              <a:rPr lang="en-US" sz="2200" dirty="0" smtClean="0">
                <a:cs typeface="Symbol" charset="2"/>
              </a:rPr>
              <a:t>.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Small </a:t>
            </a:r>
            <a:r>
              <a:rPr lang="en-US" sz="2200" dirty="0" smtClean="0">
                <a:cs typeface="Symbol" charset="2"/>
              </a:rPr>
              <a:t>data acquisition systems.</a:t>
            </a:r>
            <a:endParaRPr lang="en-US" sz="2200" dirty="0" smtClean="0">
              <a:cs typeface="Symbol" charset="2"/>
            </a:endParaRPr>
          </a:p>
          <a:p>
            <a:pPr>
              <a:buNone/>
            </a:pPr>
            <a:endParaRPr lang="en-US" sz="2200" dirty="0" smtClean="0">
              <a:cs typeface="Symbol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1" name="Picture 141" descr="HVT-SM18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9039" y="3473585"/>
            <a:ext cx="4178507" cy="2724150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7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Projects type –</a:t>
            </a:r>
            <a:r>
              <a:rPr lang="en-US" dirty="0" smtClean="0">
                <a:solidFill>
                  <a:srgbClr val="FF6600"/>
                </a:solidFill>
              </a:rPr>
              <a:t> Post-Mortem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6345517" cy="1243417"/>
          </a:xfr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Post-Mortem analysis for Hardware commissioning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 </a:t>
            </a:r>
            <a:r>
              <a:rPr lang="en-US" sz="2200" dirty="0" smtClean="0">
                <a:cs typeface="Symbol" charset="2"/>
              </a:rPr>
              <a:t>Online data analysis and validation. (CCC)</a:t>
            </a:r>
          </a:p>
          <a:p>
            <a:pPr>
              <a:buNone/>
            </a:pPr>
            <a:r>
              <a:rPr lang="en-US" sz="2200" dirty="0" smtClean="0">
                <a:cs typeface="Symbol" charset="2"/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 </a:t>
            </a:r>
            <a:r>
              <a:rPr lang="en-US" sz="2200" dirty="0" smtClean="0">
                <a:cs typeface="Symbol" charset="2"/>
              </a:rPr>
              <a:t>Offline data viewing and analysis.</a:t>
            </a:r>
            <a:endParaRPr lang="en-US" sz="2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pic>
        <p:nvPicPr>
          <p:cNvPr id="10" name="Picture 9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717" y="1417639"/>
            <a:ext cx="2092045" cy="1477962"/>
          </a:xfrm>
          <a:prstGeom prst="rect">
            <a:avLst/>
          </a:prstGeom>
        </p:spPr>
      </p:pic>
      <p:pic>
        <p:nvPicPr>
          <p:cNvPr id="11" name="Picture 25" descr="GEOview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3318" y="3276600"/>
            <a:ext cx="3931444" cy="26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936" y="3276600"/>
            <a:ext cx="4374839" cy="26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8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LabVIEW</a:t>
            </a:r>
            <a:r>
              <a:rPr lang="en-US" dirty="0" smtClean="0">
                <a:solidFill>
                  <a:srgbClr val="FF6600"/>
                </a:solidFill>
              </a:rPr>
              <a:t> support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837152"/>
          </a:xfr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Support of NI product at CERN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>
                <a:cs typeface="Symbol" charset="2"/>
              </a:rPr>
              <a:t> CERN-wide: NI Software + Hardware</a:t>
            </a: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ICE -Workshop 23rd april 2009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Cedric Charrondiere EN-ICE-MTA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819400" y="2362200"/>
            <a:ext cx="3505200" cy="1295400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Community</a:t>
            </a:r>
          </a:p>
          <a:p>
            <a:pPr algn="ctr"/>
            <a:r>
              <a:rPr lang="en-US" dirty="0" smtClean="0"/>
              <a:t>~400 active users</a:t>
            </a:r>
            <a:endParaRPr lang="en-US" dirty="0"/>
          </a:p>
        </p:txBody>
      </p:sp>
      <p:pic>
        <p:nvPicPr>
          <p:cNvPr id="12" name="Picture 11" descr="Picture 11.jpg"/>
          <p:cNvPicPr>
            <a:picLocks noChangeAspect="1"/>
          </p:cNvPicPr>
          <p:nvPr/>
        </p:nvPicPr>
        <p:blipFill>
          <a:blip r:embed="rId2"/>
          <a:srcRect l="41667" t="35488" r="42500" b="41233"/>
          <a:stretch>
            <a:fillRect/>
          </a:stretch>
        </p:blipFill>
        <p:spPr>
          <a:xfrm>
            <a:off x="4038600" y="4113406"/>
            <a:ext cx="1143000" cy="125451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638300" y="3619500"/>
            <a:ext cx="5867400" cy="2204225"/>
            <a:chOff x="1638300" y="3619500"/>
            <a:chExt cx="5867400" cy="2204225"/>
          </a:xfrm>
        </p:grpSpPr>
        <p:sp>
          <p:nvSpPr>
            <p:cNvPr id="13" name="Oval 12"/>
            <p:cNvSpPr/>
            <p:nvPr/>
          </p:nvSpPr>
          <p:spPr>
            <a:xfrm>
              <a:off x="1638300" y="3657600"/>
              <a:ext cx="1905000" cy="914400"/>
            </a:xfrm>
            <a:prstGeom prst="ellips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Software</a:t>
              </a:r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5600700" y="3619500"/>
              <a:ext cx="1905000" cy="952500"/>
            </a:xfrm>
            <a:prstGeom prst="ellips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Hardware</a:t>
              </a:r>
              <a:endParaRPr lang="en-US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1638300" y="4912112"/>
              <a:ext cx="1905000" cy="911613"/>
            </a:xfrm>
            <a:prstGeom prst="ellips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Training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5600700" y="4871225"/>
              <a:ext cx="1905000" cy="952500"/>
            </a:xfrm>
            <a:prstGeom prst="ellips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Assistance</a:t>
              </a:r>
              <a:endParaRPr lang="en-US" dirty="0"/>
            </a:p>
          </p:txBody>
        </p:sp>
      </p:grpSp>
      <p:pic>
        <p:nvPicPr>
          <p:cNvPr id="18" name="Picture 17" descr="Picture 11.jpg"/>
          <p:cNvPicPr>
            <a:picLocks noChangeAspect="1"/>
          </p:cNvPicPr>
          <p:nvPr/>
        </p:nvPicPr>
        <p:blipFill>
          <a:blip r:embed="rId2"/>
          <a:srcRect l="77555" t="91484" r="279" b="202"/>
          <a:stretch>
            <a:fillRect/>
          </a:stretch>
        </p:blipFill>
        <p:spPr>
          <a:xfrm>
            <a:off x="7505700" y="5823725"/>
            <a:ext cx="1224643" cy="342900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3DAB-C38A-CE41-8B8D-6C979570E281}" type="slidenum">
              <a:rPr lang="en-US" smtClean="0"/>
              <a:pPr/>
              <a:t>9</a:t>
            </a:fld>
            <a:r>
              <a:rPr lang="en-US" smtClean="0"/>
              <a:t> / 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4477</TotalTime>
  <Words>985</Words>
  <Application>Microsoft Macintosh PowerPoint</Application>
  <PresentationFormat>On-screen Show (4:3)</PresentationFormat>
  <Paragraphs>167</Paragraphs>
  <Slides>18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Clients for Development</vt:lpstr>
      <vt:lpstr>Clients for Development</vt:lpstr>
      <vt:lpstr>Projects type</vt:lpstr>
      <vt:lpstr>Projects type - manufacturing</vt:lpstr>
      <vt:lpstr>Projects type – Magnet tests</vt:lpstr>
      <vt:lpstr>Projects type – mobile systems</vt:lpstr>
      <vt:lpstr>Projects type – Post-Mortem</vt:lpstr>
      <vt:lpstr>LabVIEW support</vt:lpstr>
      <vt:lpstr>Clients for LabVIEW support</vt:lpstr>
      <vt:lpstr>LabVIEW support - Software</vt:lpstr>
      <vt:lpstr>LabVIEW support - Hardware</vt:lpstr>
      <vt:lpstr>LabVIEW support - Training</vt:lpstr>
      <vt:lpstr>LabVIEW support - Assistance</vt:lpstr>
      <vt:lpstr>Organisation</vt:lpstr>
      <vt:lpstr>Issues</vt:lpstr>
      <vt:lpstr>Issues</vt:lpstr>
      <vt:lpstr>Thank you!</vt:lpstr>
    </vt:vector>
  </TitlesOfParts>
  <Company>CERN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Cedric Charrondiere</dc:creator>
  <cp:lastModifiedBy>Cedric Charrondiere</cp:lastModifiedBy>
  <cp:revision>258</cp:revision>
  <dcterms:created xsi:type="dcterms:W3CDTF">2009-04-21T10:28:52Z</dcterms:created>
  <dcterms:modified xsi:type="dcterms:W3CDTF">2009-04-22T13:14:35Z</dcterms:modified>
</cp:coreProperties>
</file>