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9" r:id="rId2"/>
    <p:sldId id="274" r:id="rId3"/>
    <p:sldId id="290" r:id="rId4"/>
    <p:sldId id="292" r:id="rId5"/>
    <p:sldId id="295" r:id="rId6"/>
    <p:sldId id="288" r:id="rId7"/>
    <p:sldId id="294" r:id="rId8"/>
    <p:sldId id="293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 userDrawn="1">
          <p15:clr>
            <a:srgbClr val="A4A3A4"/>
          </p15:clr>
        </p15:guide>
        <p15:guide id="2" pos="2812" userDrawn="1">
          <p15:clr>
            <a:srgbClr val="A4A3A4"/>
          </p15:clr>
        </p15:guide>
        <p15:guide id="3" pos="5465" userDrawn="1">
          <p15:clr>
            <a:srgbClr val="A4A3A4"/>
          </p15:clr>
        </p15:guide>
        <p15:guide id="4" pos="295" userDrawn="1">
          <p15:clr>
            <a:srgbClr val="A4A3A4"/>
          </p15:clr>
        </p15:guide>
        <p15:guide id="6" orient="horz" pos="1298" userDrawn="1">
          <p15:clr>
            <a:srgbClr val="A4A3A4"/>
          </p15:clr>
        </p15:guide>
        <p15:guide id="7" orient="horz" pos="686" userDrawn="1">
          <p15:clr>
            <a:srgbClr val="A4A3A4"/>
          </p15:clr>
        </p15:guide>
        <p15:guide id="8" orient="horz" pos="1638" userDrawn="1">
          <p15:clr>
            <a:srgbClr val="A4A3A4"/>
          </p15:clr>
        </p15:guide>
        <p15:guide id="9" orient="horz" pos="2047" userDrawn="1">
          <p15:clr>
            <a:srgbClr val="A4A3A4"/>
          </p15:clr>
        </p15:guide>
        <p15:guide id="10" orient="horz" pos="2772" userDrawn="1">
          <p15:clr>
            <a:srgbClr val="A4A3A4"/>
          </p15:clr>
        </p15:guide>
        <p15:guide id="11" orient="horz" pos="3838" userDrawn="1">
          <p15:clr>
            <a:srgbClr val="A4A3A4"/>
          </p15:clr>
        </p15:guide>
        <p15:guide id="13" pos="2222" userDrawn="1">
          <p15:clr>
            <a:srgbClr val="A4A3A4"/>
          </p15:clr>
        </p15:guide>
        <p15:guide id="14" pos="3470" userDrawn="1">
          <p15:clr>
            <a:srgbClr val="A4A3A4"/>
          </p15:clr>
        </p15:guide>
        <p15:guide id="15" pos="4195" userDrawn="1">
          <p15:clr>
            <a:srgbClr val="A4A3A4"/>
          </p15:clr>
        </p15:guide>
        <p15:guide id="16" pos="4921" userDrawn="1">
          <p15:clr>
            <a:srgbClr val="A4A3A4"/>
          </p15:clr>
        </p15:guide>
        <p15:guide id="17" orient="horz" pos="436" userDrawn="1">
          <p15:clr>
            <a:srgbClr val="A4A3A4"/>
          </p15:clr>
        </p15:guide>
        <p15:guide id="18" pos="2245" userDrawn="1">
          <p15:clr>
            <a:srgbClr val="A4A3A4"/>
          </p15:clr>
        </p15:guide>
        <p15:guide id="19" orient="horz" pos="935" userDrawn="1">
          <p15:clr>
            <a:srgbClr val="A4A3A4"/>
          </p15:clr>
        </p15:guide>
        <p15:guide id="20" orient="horz" pos="3498" userDrawn="1">
          <p15:clr>
            <a:srgbClr val="A4A3A4"/>
          </p15:clr>
        </p15:guide>
        <p15:guide id="21" orient="horz" pos="138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E54D63"/>
    <a:srgbClr val="CD6173"/>
    <a:srgbClr val="DD939F"/>
    <a:srgbClr val="F5BDC5"/>
    <a:srgbClr val="EEC8CE"/>
    <a:srgbClr val="FAC6C7"/>
    <a:srgbClr val="2BB9D5"/>
    <a:srgbClr val="26A5BE"/>
    <a:srgbClr val="44A1A0"/>
    <a:srgbClr val="88E9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92" autoAdjust="0"/>
    <p:restoredTop sz="95351" autoAdjust="0"/>
  </p:normalViewPr>
  <p:slideViewPr>
    <p:cSldViewPr snapToGrid="0" snapToObjects="1">
      <p:cViewPr>
        <p:scale>
          <a:sx n="110" d="100"/>
          <a:sy n="110" d="100"/>
        </p:scale>
        <p:origin x="1272" y="114"/>
      </p:cViewPr>
      <p:guideLst>
        <p:guide orient="horz" pos="2387"/>
        <p:guide pos="2812"/>
        <p:guide pos="5465"/>
        <p:guide pos="295"/>
        <p:guide orient="horz" pos="1298"/>
        <p:guide orient="horz" pos="686"/>
        <p:guide orient="horz" pos="1638"/>
        <p:guide orient="horz" pos="2047"/>
        <p:guide orient="horz" pos="2772"/>
        <p:guide orient="horz" pos="3838"/>
        <p:guide pos="2222"/>
        <p:guide pos="3470"/>
        <p:guide pos="4195"/>
        <p:guide pos="4921"/>
        <p:guide orient="horz" pos="436"/>
        <p:guide pos="2245"/>
        <p:guide orient="horz" pos="935"/>
        <p:guide orient="horz" pos="3498"/>
        <p:guide orient="horz" pos="138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5D8686-781F-134B-A4D2-59DD539488EB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87151-AB1E-3143-96D5-F4785CC89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740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FCEAA-ECA2-4CBF-9022-B73702FAEFC5}" type="datetimeFigureOut">
              <a:rPr lang="en-GB" smtClean="0"/>
              <a:t>30/09/2016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9C3D7-9610-4241-950E-D083BD6C5A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459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59499A-A489-497B-A537-C496576C9C2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939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9/30/2016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"/>
          <a:stretch/>
        </p:blipFill>
        <p:spPr bwMode="auto">
          <a:xfrm>
            <a:off x="-13648" y="1146412"/>
            <a:ext cx="9144000" cy="5012017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 userDrawn="1"/>
        </p:nvSpPr>
        <p:spPr>
          <a:xfrm>
            <a:off x="-28239" y="1146412"/>
            <a:ext cx="9200479" cy="5010399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9/30/2016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9/30/2016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14446"/>
          <a:stretch/>
        </p:blipFill>
        <p:spPr>
          <a:xfrm>
            <a:off x="3996267" y="2703284"/>
            <a:ext cx="1172455" cy="1255105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3900009" y="3850103"/>
            <a:ext cx="1827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spc="-90" baseline="0" dirty="0" smtClean="0">
                <a:latin typeface="Optima" panose="02000603060000020004" pitchFamily="2" charset="0"/>
              </a:rPr>
              <a:t>www.home.cern</a:t>
            </a:r>
            <a:endParaRPr lang="en-GB" sz="1400" b="1" spc="-90" baseline="0" dirty="0">
              <a:latin typeface="Optima" panose="0200060306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2517" userDrawn="1">
          <p15:clr>
            <a:srgbClr val="FBAE40"/>
          </p15:clr>
        </p15:guide>
        <p15:guide id="4" pos="3243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f the cour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88" y="536769"/>
            <a:ext cx="2340869" cy="234086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58954" y="3176972"/>
            <a:ext cx="7022146" cy="6463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3600" b="1" baseline="0"/>
            </a:lvl1pPr>
          </a:lstStyle>
          <a:p>
            <a:pPr lvl="0"/>
            <a:r>
              <a:rPr lang="en-US" dirty="0" smtClean="0"/>
              <a:t>Title of the course, 36 </a:t>
            </a:r>
            <a:r>
              <a:rPr lang="en-US" dirty="0" err="1" smtClean="0"/>
              <a:t>pt</a:t>
            </a:r>
            <a:r>
              <a:rPr lang="en-US" dirty="0" smtClean="0"/>
              <a:t>, Bold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458954" y="3753036"/>
            <a:ext cx="7022146" cy="492443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600" i="1" baseline="0"/>
            </a:lvl1pPr>
          </a:lstStyle>
          <a:p>
            <a:pPr lvl="0"/>
            <a:r>
              <a:rPr lang="fr-CH" dirty="0" err="1" smtClean="0"/>
              <a:t>Sub-title</a:t>
            </a:r>
            <a:r>
              <a:rPr lang="fr-CH" dirty="0" smtClean="0"/>
              <a:t>, 26 pt,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2370556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9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9/30/2016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9/30/2016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9/30/2016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9/30/2016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9/30/2016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698144/0.1" TargetMode="External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hyperlink" Target="https://edms.cern.ch/document/1698144/0.1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301655/1.0" TargetMode="External"/><Relationship Id="rId2" Type="http://schemas.openxmlformats.org/officeDocument/2006/relationships/hyperlink" Target="https://edms.cern.ch/document/1283556/0.4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dms.cern.ch/document/1698144/0.1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58953" y="3176972"/>
            <a:ext cx="8240203" cy="1110791"/>
          </a:xfrm>
        </p:spPr>
        <p:txBody>
          <a:bodyPr tIns="0" rIns="0" bIns="0">
            <a:noAutofit/>
          </a:bodyPr>
          <a:lstStyle/>
          <a:p>
            <a:r>
              <a:rPr lang="en-GB" sz="3200" dirty="0" smtClean="0">
                <a:solidFill>
                  <a:srgbClr val="0053A1"/>
                </a:solidFill>
              </a:rPr>
              <a:t>EIS-Beam for the Booster zone with Linac4 connected</a:t>
            </a:r>
            <a:endParaRPr lang="en-GB" sz="3200" dirty="0">
              <a:solidFill>
                <a:srgbClr val="0053A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2032" y="5721178"/>
            <a:ext cx="9156032" cy="113682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73895" y="148856"/>
            <a:ext cx="3153530" cy="28601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313" y="541299"/>
            <a:ext cx="2369306" cy="2369306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8954" y="4566441"/>
            <a:ext cx="8240202" cy="369332"/>
          </a:xfrm>
        </p:spPr>
        <p:txBody>
          <a:bodyPr/>
          <a:lstStyle/>
          <a:p>
            <a:r>
              <a:rPr lang="en-GB" sz="1800" dirty="0" smtClean="0">
                <a:solidFill>
                  <a:schemeClr val="accent5"/>
                </a:solidFill>
              </a:rPr>
              <a:t>Support Documents, </a:t>
            </a:r>
            <a:r>
              <a:rPr lang="en-GB" sz="1800" dirty="0" smtClean="0">
                <a:solidFill>
                  <a:schemeClr val="accent5"/>
                </a:solidFill>
              </a:rPr>
              <a:t>03-10-2016</a:t>
            </a:r>
            <a:endParaRPr lang="en-GB" sz="18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84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668" y="6355433"/>
            <a:ext cx="1075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</a:rPr>
              <a:t>3</a:t>
            </a:r>
            <a:r>
              <a:rPr lang="en-US" sz="1000" dirty="0" smtClean="0">
                <a:solidFill>
                  <a:schemeClr val="accent1"/>
                </a:solidFill>
              </a:rPr>
              <a:t>-10-2016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5534" y="6330758"/>
            <a:ext cx="34967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EIS-Beam for the Booster zone with Linac4 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41322" y="6318531"/>
            <a:ext cx="16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1"/>
                </a:solidFill>
              </a:rPr>
              <a:t>BE Safety Unit</a:t>
            </a:r>
          </a:p>
        </p:txBody>
      </p:sp>
      <p:pic>
        <p:nvPicPr>
          <p:cNvPr id="13" name="Picture 1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59" y="190500"/>
            <a:ext cx="8180263" cy="569595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5007931" y="5886450"/>
            <a:ext cx="41360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1400" dirty="0" smtClean="0"/>
              <a:t>Courtesy EN/STI, extracted from </a:t>
            </a:r>
            <a:r>
              <a:rPr lang="en-US" sz="1400" dirty="0">
                <a:hlinkClick r:id="rId3"/>
              </a:rPr>
              <a:t>EDMS </a:t>
            </a:r>
            <a:r>
              <a:rPr lang="en-US" sz="1400" dirty="0" smtClean="0">
                <a:hlinkClick r:id="rId3"/>
              </a:rPr>
              <a:t>1698144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2027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668" y="6355433"/>
            <a:ext cx="1075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</a:rPr>
              <a:t>3</a:t>
            </a:r>
            <a:r>
              <a:rPr lang="en-US" sz="1000" dirty="0" smtClean="0">
                <a:solidFill>
                  <a:schemeClr val="accent1"/>
                </a:solidFill>
              </a:rPr>
              <a:t>-10-2016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5534" y="6330758"/>
            <a:ext cx="34967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EIS-Beam for the Booster zone with Linac4 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41322" y="6318531"/>
            <a:ext cx="16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1"/>
                </a:solidFill>
              </a:rPr>
              <a:t>BE Safety Unit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29715" t="9154" r="8128" b="9790"/>
          <a:stretch/>
        </p:blipFill>
        <p:spPr>
          <a:xfrm>
            <a:off x="618309" y="260166"/>
            <a:ext cx="7698377" cy="542653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790575" y="4200525"/>
            <a:ext cx="603741" cy="419100"/>
          </a:xfrm>
          <a:prstGeom prst="ellipse">
            <a:avLst/>
          </a:prstGeom>
          <a:noFill/>
          <a:ln w="381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4" name="Curved Down Arrow 3"/>
          <p:cNvSpPr/>
          <p:nvPr/>
        </p:nvSpPr>
        <p:spPr>
          <a:xfrm>
            <a:off x="1080205" y="3943350"/>
            <a:ext cx="628222" cy="266700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01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668" y="6355433"/>
            <a:ext cx="1075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</a:rPr>
              <a:t>3</a:t>
            </a:r>
            <a:r>
              <a:rPr lang="en-US" sz="1000" dirty="0" smtClean="0">
                <a:solidFill>
                  <a:schemeClr val="accent1"/>
                </a:solidFill>
              </a:rPr>
              <a:t>-10-2016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5534" y="6330758"/>
            <a:ext cx="34967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EIS-Beam for the Booster zone with Linac4 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41322" y="6318531"/>
            <a:ext cx="16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1"/>
                </a:solidFill>
              </a:rPr>
              <a:t>BE Safety Unit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090128"/>
              </p:ext>
            </p:extLst>
          </p:nvPr>
        </p:nvGraphicFramePr>
        <p:xfrm>
          <a:off x="289236" y="27144"/>
          <a:ext cx="8459742" cy="5984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Acrobat Document" r:id="rId3" imgW="32099087" imgH="22707540" progId="AcroExch.Document.11">
                  <p:embed/>
                </p:oleObj>
              </mc:Choice>
              <mc:Fallback>
                <p:oleObj name="Acrobat Document" r:id="rId3" imgW="32099087" imgH="2270754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9236" y="27144"/>
                        <a:ext cx="8459742" cy="59842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val 7"/>
          <p:cNvSpPr/>
          <p:nvPr/>
        </p:nvSpPr>
        <p:spPr>
          <a:xfrm rot="16200000">
            <a:off x="6827490" y="1066503"/>
            <a:ext cx="547409" cy="223733"/>
          </a:xfrm>
          <a:prstGeom prst="ellipse">
            <a:avLst/>
          </a:prstGeom>
          <a:noFill/>
          <a:ln w="381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 rot="16200000">
            <a:off x="7286311" y="1066502"/>
            <a:ext cx="547409" cy="223733"/>
          </a:xfrm>
          <a:prstGeom prst="ellipse">
            <a:avLst/>
          </a:prstGeom>
          <a:noFill/>
          <a:ln w="381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252170" y="281239"/>
            <a:ext cx="832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STPFA</a:t>
            </a: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05884" y="280418"/>
            <a:ext cx="912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STPSW</a:t>
            </a:r>
            <a:endParaRPr lang="en-GB" sz="1600" dirty="0">
              <a:solidFill>
                <a:srgbClr val="FFC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6970797" y="597510"/>
            <a:ext cx="131358" cy="34000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549052" y="597510"/>
            <a:ext cx="0" cy="289511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01480" y="501301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PS Ring 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7671882" y="1759227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Booster</a:t>
            </a:r>
            <a:r>
              <a:rPr lang="en-US" sz="1600" dirty="0" smtClean="0"/>
              <a:t> </a:t>
            </a:r>
            <a:endParaRPr lang="en-GB" sz="16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7870337" y="1737342"/>
            <a:ext cx="49595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41680" y="3936921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LBE</a:t>
            </a:r>
            <a:r>
              <a:rPr lang="en-US" sz="1600" dirty="0" smtClean="0"/>
              <a:t> </a:t>
            </a:r>
            <a:endParaRPr lang="en-GB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6966841" y="4509650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LBS</a:t>
            </a:r>
            <a:r>
              <a:rPr lang="en-US" sz="1600" dirty="0" smtClean="0"/>
              <a:t> </a:t>
            </a:r>
            <a:endParaRPr lang="en-GB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7795329" y="4245979"/>
            <a:ext cx="683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BI line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477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668" y="6355433"/>
            <a:ext cx="1075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</a:rPr>
              <a:t>3</a:t>
            </a:r>
            <a:r>
              <a:rPr lang="en-US" sz="1000" dirty="0" smtClean="0">
                <a:solidFill>
                  <a:schemeClr val="accent1"/>
                </a:solidFill>
              </a:rPr>
              <a:t>-10-2016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5534" y="6330758"/>
            <a:ext cx="34967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EIS-Beam for the Booster zone with Linac4 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41322" y="6318531"/>
            <a:ext cx="16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1"/>
                </a:solidFill>
              </a:rPr>
              <a:t>BE Safety Unit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94067" y="980543"/>
            <a:ext cx="8923320" cy="3598301"/>
            <a:chOff x="-1265220" y="945124"/>
            <a:chExt cx="11674440" cy="4967753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87" t="39227" r="23823" b="13304"/>
            <a:stretch/>
          </p:blipFill>
          <p:spPr>
            <a:xfrm>
              <a:off x="-1265220" y="994023"/>
              <a:ext cx="5671516" cy="2790913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765" t="43169" r="7618" b="27920"/>
            <a:stretch/>
          </p:blipFill>
          <p:spPr>
            <a:xfrm>
              <a:off x="5225143" y="945124"/>
              <a:ext cx="4604657" cy="1784815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09" t="34191" r="36084" b="45611"/>
            <a:stretch/>
          </p:blipFill>
          <p:spPr>
            <a:xfrm>
              <a:off x="-1265220" y="4028214"/>
              <a:ext cx="4861711" cy="138518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58" t="19815"/>
            <a:stretch/>
          </p:blipFill>
          <p:spPr>
            <a:xfrm>
              <a:off x="6023298" y="2920399"/>
              <a:ext cx="4385922" cy="2992478"/>
            </a:xfrm>
            <a:prstGeom prst="rect">
              <a:avLst/>
            </a:prstGeom>
          </p:spPr>
        </p:pic>
        <p:grpSp>
          <p:nvGrpSpPr>
            <p:cNvPr id="29" name="Group 28"/>
            <p:cNvGrpSpPr>
              <a:grpSpLocks noChangeAspect="1"/>
            </p:cNvGrpSpPr>
            <p:nvPr/>
          </p:nvGrpSpPr>
          <p:grpSpPr>
            <a:xfrm rot="5400000">
              <a:off x="3538578" y="3281492"/>
              <a:ext cx="2066844" cy="2714244"/>
              <a:chOff x="0" y="0"/>
              <a:chExt cx="3585210" cy="4345940"/>
            </a:xfrm>
          </p:grpSpPr>
          <p:pic>
            <p:nvPicPr>
              <p:cNvPr id="38" name="Picture 37" descr="G:\Departments\EN\Groups\HE\HT\JLGRENARD\PS\modification ligne LBT\Modification mur de blinadege entre PS et PSB\top view.jpg"/>
              <p:cNvPicPr>
                <a:picLocks noChangeAspect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210" r="22735"/>
              <a:stretch/>
            </p:blipFill>
            <p:spPr bwMode="auto">
              <a:xfrm>
                <a:off x="0" y="0"/>
                <a:ext cx="3585210" cy="43459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39" name="Rectangle 38"/>
              <p:cNvSpPr/>
              <p:nvPr/>
            </p:nvSpPr>
            <p:spPr>
              <a:xfrm>
                <a:off x="739739" y="1551398"/>
                <a:ext cx="667820" cy="1058238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/>
              </a:p>
            </p:txBody>
          </p:sp>
        </p:grpSp>
        <p:sp>
          <p:nvSpPr>
            <p:cNvPr id="30" name="TextBox 13"/>
            <p:cNvSpPr txBox="1"/>
            <p:nvPr/>
          </p:nvSpPr>
          <p:spPr>
            <a:xfrm>
              <a:off x="513145" y="3352577"/>
              <a:ext cx="16659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Horizontal View</a:t>
              </a:r>
              <a:endParaRPr lang="en-GB" dirty="0"/>
            </a:p>
          </p:txBody>
        </p:sp>
        <p:sp>
          <p:nvSpPr>
            <p:cNvPr id="31" name="TextBox 14"/>
            <p:cNvSpPr txBox="1"/>
            <p:nvPr/>
          </p:nvSpPr>
          <p:spPr>
            <a:xfrm rot="950030">
              <a:off x="2003879" y="2445405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PS ring</a:t>
              </a:r>
              <a:endParaRPr lang="en-GB" dirty="0"/>
            </a:p>
          </p:txBody>
        </p:sp>
        <p:sp>
          <p:nvSpPr>
            <p:cNvPr id="32" name="TextBox 15"/>
            <p:cNvSpPr txBox="1"/>
            <p:nvPr/>
          </p:nvSpPr>
          <p:spPr>
            <a:xfrm>
              <a:off x="3473415" y="1369063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PSB side</a:t>
              </a:r>
              <a:endParaRPr lang="en-GB" dirty="0"/>
            </a:p>
          </p:txBody>
        </p:sp>
        <p:sp>
          <p:nvSpPr>
            <p:cNvPr id="33" name="Oval 32"/>
            <p:cNvSpPr/>
            <p:nvPr/>
          </p:nvSpPr>
          <p:spPr>
            <a:xfrm rot="1412467">
              <a:off x="-45553" y="1395045"/>
              <a:ext cx="1555059" cy="62964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34" name="Straight Arrow Connector 33"/>
            <p:cNvCxnSpPr>
              <a:endCxn id="27" idx="0"/>
            </p:cNvCxnSpPr>
            <p:nvPr/>
          </p:nvCxnSpPr>
          <p:spPr>
            <a:xfrm>
              <a:off x="837235" y="2099138"/>
              <a:ext cx="328401" cy="192907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1453426" y="1985181"/>
              <a:ext cx="4720919" cy="125985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/>
            <p:cNvSpPr/>
            <p:nvPr/>
          </p:nvSpPr>
          <p:spPr>
            <a:xfrm>
              <a:off x="1962230" y="1369063"/>
              <a:ext cx="299940" cy="62964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37" name="Straight Arrow Connector 36"/>
            <p:cNvCxnSpPr>
              <a:endCxn id="26" idx="1"/>
            </p:cNvCxnSpPr>
            <p:nvPr/>
          </p:nvCxnSpPr>
          <p:spPr>
            <a:xfrm>
              <a:off x="2654568" y="1650568"/>
              <a:ext cx="2570575" cy="18696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39"/>
          <p:cNvSpPr/>
          <p:nvPr/>
        </p:nvSpPr>
        <p:spPr>
          <a:xfrm>
            <a:off x="431585" y="4860622"/>
            <a:ext cx="78313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 smtClean="0"/>
              <a:t>Courtesy J. Vollaire, </a:t>
            </a:r>
          </a:p>
          <a:p>
            <a:pPr algn="just"/>
            <a:r>
              <a:rPr lang="en-US" sz="1200" dirty="0" smtClean="0"/>
              <a:t>Installation coordination meeting – connection L4-PSB, 4 April 2016</a:t>
            </a:r>
            <a:endParaRPr lang="en-GB" sz="1200" i="1" dirty="0" smtClean="0"/>
          </a:p>
          <a:p>
            <a:pPr algn="just"/>
            <a:endParaRPr lang="en-US" sz="1200" dirty="0" smtClean="0">
              <a:hlinkClick r:id="rId7"/>
            </a:endParaRPr>
          </a:p>
        </p:txBody>
      </p:sp>
    </p:spTree>
    <p:extLst>
      <p:ext uri="{BB962C8B-B14F-4D97-AF65-F5344CB8AC3E}">
        <p14:creationId xmlns:p14="http://schemas.microsoft.com/office/powerpoint/2010/main" val="208686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668" y="6355433"/>
            <a:ext cx="1075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</a:rPr>
              <a:t>3</a:t>
            </a:r>
            <a:r>
              <a:rPr lang="en-US" sz="1000" dirty="0" smtClean="0">
                <a:solidFill>
                  <a:schemeClr val="accent1"/>
                </a:solidFill>
              </a:rPr>
              <a:t>-10-2016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5534" y="6330758"/>
            <a:ext cx="34967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EIS-Beam for the Booster zone with Linac4 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41322" y="6318531"/>
            <a:ext cx="16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1"/>
                </a:solidFill>
              </a:rPr>
              <a:t>BE Safety Unit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3384660"/>
              </p:ext>
            </p:extLst>
          </p:nvPr>
        </p:nvGraphicFramePr>
        <p:xfrm>
          <a:off x="471653" y="222703"/>
          <a:ext cx="8169869" cy="57759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Acrobat Document" r:id="rId3" imgW="11344233" imgH="8019810" progId="AcroExch.Document.11">
                  <p:embed/>
                </p:oleObj>
              </mc:Choice>
              <mc:Fallback>
                <p:oleObj name="Acrobat Document" r:id="rId3" imgW="11344233" imgH="801981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1653" y="222703"/>
                        <a:ext cx="8169869" cy="57759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694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668" y="6355433"/>
            <a:ext cx="1075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</a:rPr>
              <a:t>3</a:t>
            </a:r>
            <a:r>
              <a:rPr lang="en-US" sz="1000" dirty="0" smtClean="0">
                <a:solidFill>
                  <a:schemeClr val="accent1"/>
                </a:solidFill>
              </a:rPr>
              <a:t>-10-2016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5534" y="6330758"/>
            <a:ext cx="34967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EIS-Beam for the Booster zone with Linac4 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41322" y="6318531"/>
            <a:ext cx="16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1"/>
                </a:solidFill>
              </a:rPr>
              <a:t>BE Safety Unit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9147366"/>
              </p:ext>
            </p:extLst>
          </p:nvPr>
        </p:nvGraphicFramePr>
        <p:xfrm>
          <a:off x="358775" y="92075"/>
          <a:ext cx="8413750" cy="5948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Acrobat Document" r:id="rId3" imgW="11344233" imgH="8019810" progId="AcroExch.Document.11">
                  <p:embed/>
                </p:oleObj>
              </mc:Choice>
              <mc:Fallback>
                <p:oleObj name="Acrobat Document" r:id="rId3" imgW="11344233" imgH="801981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8775" y="92075"/>
                        <a:ext cx="8413750" cy="5948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400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668" y="6355433"/>
            <a:ext cx="1075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</a:rPr>
              <a:t>3</a:t>
            </a:r>
            <a:r>
              <a:rPr lang="en-US" sz="1000" dirty="0" smtClean="0">
                <a:solidFill>
                  <a:schemeClr val="accent1"/>
                </a:solidFill>
              </a:rPr>
              <a:t>-10-2016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5534" y="6330758"/>
            <a:ext cx="34967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EIS-Beam for the Booster zone with Linac4 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41322" y="6318531"/>
            <a:ext cx="16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1"/>
                </a:solidFill>
              </a:rPr>
              <a:t>BE Safety Unit</a:t>
            </a:r>
          </a:p>
        </p:txBody>
      </p:sp>
      <p:sp>
        <p:nvSpPr>
          <p:cNvPr id="8" name="Rectangle 7"/>
          <p:cNvSpPr/>
          <p:nvPr/>
        </p:nvSpPr>
        <p:spPr>
          <a:xfrm>
            <a:off x="577118" y="1583835"/>
            <a:ext cx="783138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hlinkClick r:id="rId2"/>
              </a:rPr>
              <a:t>EDMS 1283556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B050"/>
                </a:solidFill>
              </a:rPr>
              <a:t>Released</a:t>
            </a:r>
          </a:p>
          <a:p>
            <a:pPr algn="just"/>
            <a:r>
              <a:rPr lang="en-US" dirty="0" smtClean="0"/>
              <a:t>Functional specification, “</a:t>
            </a:r>
            <a:r>
              <a:rPr lang="en-US" i="1" dirty="0" smtClean="0"/>
              <a:t>Definition of Beam Stoppers, Beam Dumps and Stopper/Dumps</a:t>
            </a:r>
            <a:r>
              <a:rPr lang="en-US" dirty="0" smtClean="0"/>
              <a:t>”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L4T.TDISA.0740, </a:t>
            </a:r>
            <a:r>
              <a:rPr lang="en-US" dirty="0" smtClean="0">
                <a:hlinkClick r:id="rId3"/>
              </a:rPr>
              <a:t>EDMS 1301655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B050"/>
                </a:solidFill>
              </a:rPr>
              <a:t>Released</a:t>
            </a:r>
            <a:endParaRPr lang="en-US" dirty="0">
              <a:solidFill>
                <a:srgbClr val="00B050"/>
              </a:solidFill>
            </a:endParaRPr>
          </a:p>
          <a:p>
            <a:pPr algn="just"/>
            <a:r>
              <a:rPr lang="en-US" dirty="0" smtClean="0"/>
              <a:t>Engineering specification, </a:t>
            </a:r>
            <a:r>
              <a:rPr lang="en-US" i="1" dirty="0" smtClean="0"/>
              <a:t>“Beam stoppers L4T”</a:t>
            </a:r>
          </a:p>
          <a:p>
            <a:pPr algn="just"/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BI.STPFA </a:t>
            </a:r>
            <a:r>
              <a:rPr lang="en-GB" dirty="0" smtClean="0"/>
              <a:t>and BI.STPSW, </a:t>
            </a:r>
            <a:r>
              <a:rPr lang="en-US" dirty="0" smtClean="0">
                <a:hlinkClick r:id="rId4"/>
              </a:rPr>
              <a:t>EDMS 1698144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In Work</a:t>
            </a:r>
            <a:endParaRPr lang="en-US" dirty="0">
              <a:solidFill>
                <a:srgbClr val="FF0000"/>
              </a:solidFill>
            </a:endParaRPr>
          </a:p>
          <a:p>
            <a:pPr algn="just"/>
            <a:r>
              <a:rPr lang="en-US" dirty="0" smtClean="0"/>
              <a:t>Functional specification, </a:t>
            </a:r>
            <a:r>
              <a:rPr lang="en-US" i="1" dirty="0" smtClean="0"/>
              <a:t>“Description and thermo-mechanical analysis of the beam stoppers </a:t>
            </a:r>
            <a:r>
              <a:rPr lang="en-GB" i="1" dirty="0" smtClean="0"/>
              <a:t>BI.STPFA and BI.STPSW”</a:t>
            </a:r>
          </a:p>
          <a:p>
            <a:pPr algn="just"/>
            <a:endParaRPr lang="en-US" dirty="0" smtClean="0">
              <a:hlinkClick r:id="rId4"/>
            </a:endParaRPr>
          </a:p>
        </p:txBody>
      </p:sp>
      <p:sp>
        <p:nvSpPr>
          <p:cNvPr id="9" name="Title 22"/>
          <p:cNvSpPr>
            <a:spLocks noGrp="1"/>
          </p:cNvSpPr>
          <p:nvPr>
            <p:ph type="title"/>
          </p:nvPr>
        </p:nvSpPr>
        <p:spPr>
          <a:xfrm>
            <a:off x="377428" y="172224"/>
            <a:ext cx="8595122" cy="817708"/>
          </a:xfrm>
        </p:spPr>
        <p:txBody>
          <a:bodyPr>
            <a:normAutofit/>
          </a:bodyPr>
          <a:lstStyle/>
          <a:p>
            <a:r>
              <a:rPr lang="en-GB" dirty="0" smtClean="0"/>
              <a:t>Beam stoppers specifications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31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76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CERNCorporate4-3_25</Template>
  <TotalTime>3269</TotalTime>
  <Words>187</Words>
  <Application>Microsoft Office PowerPoint</Application>
  <PresentationFormat>On-screen Show (4:3)</PresentationFormat>
  <Paragraphs>46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Optima</vt:lpstr>
      <vt:lpstr>CERNCorporate4-3</vt:lpstr>
      <vt:lpstr>Adobe 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Beam stoppers specifications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Rosaria Marraffino</dc:creator>
  <cp:lastModifiedBy>Anne Funken</cp:lastModifiedBy>
  <cp:revision>251</cp:revision>
  <cp:lastPrinted>2016-08-09T13:05:34Z</cp:lastPrinted>
  <dcterms:created xsi:type="dcterms:W3CDTF">2016-01-19T08:25:14Z</dcterms:created>
  <dcterms:modified xsi:type="dcterms:W3CDTF">2016-09-30T12:59:57Z</dcterms:modified>
</cp:coreProperties>
</file>