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84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4771A-8C9E-4235-8464-6C9E7F567DD2}" type="datetimeFigureOut">
              <a:rPr lang="fr-FR" smtClean="0"/>
              <a:t>02/10/2016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44EBA-A397-4AC9-88AE-A896CB788DD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0774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4771A-8C9E-4235-8464-6C9E7F567DD2}" type="datetimeFigureOut">
              <a:rPr lang="fr-FR" smtClean="0"/>
              <a:t>02/10/2016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44EBA-A397-4AC9-88AE-A896CB788DD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2174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4771A-8C9E-4235-8464-6C9E7F567DD2}" type="datetimeFigureOut">
              <a:rPr lang="fr-FR" smtClean="0"/>
              <a:t>02/10/2016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44EBA-A397-4AC9-88AE-A896CB788DD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3382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4771A-8C9E-4235-8464-6C9E7F567DD2}" type="datetimeFigureOut">
              <a:rPr lang="fr-FR" smtClean="0"/>
              <a:t>02/10/2016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44EBA-A397-4AC9-88AE-A896CB788DD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7185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4771A-8C9E-4235-8464-6C9E7F567DD2}" type="datetimeFigureOut">
              <a:rPr lang="fr-FR" smtClean="0"/>
              <a:t>02/10/2016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44EBA-A397-4AC9-88AE-A896CB788DD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8708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4771A-8C9E-4235-8464-6C9E7F567DD2}" type="datetimeFigureOut">
              <a:rPr lang="fr-FR" smtClean="0"/>
              <a:t>02/10/2016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44EBA-A397-4AC9-88AE-A896CB788DD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1968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4771A-8C9E-4235-8464-6C9E7F567DD2}" type="datetimeFigureOut">
              <a:rPr lang="fr-FR" smtClean="0"/>
              <a:t>02/10/2016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44EBA-A397-4AC9-88AE-A896CB788DD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2555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4771A-8C9E-4235-8464-6C9E7F567DD2}" type="datetimeFigureOut">
              <a:rPr lang="fr-FR" smtClean="0"/>
              <a:t>02/10/2016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44EBA-A397-4AC9-88AE-A896CB788DD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7649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4771A-8C9E-4235-8464-6C9E7F567DD2}" type="datetimeFigureOut">
              <a:rPr lang="fr-FR" smtClean="0"/>
              <a:t>02/10/2016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44EBA-A397-4AC9-88AE-A896CB788DD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5116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4771A-8C9E-4235-8464-6C9E7F567DD2}" type="datetimeFigureOut">
              <a:rPr lang="fr-FR" smtClean="0"/>
              <a:t>02/10/2016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44EBA-A397-4AC9-88AE-A896CB788DD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3201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4771A-8C9E-4235-8464-6C9E7F567DD2}" type="datetimeFigureOut">
              <a:rPr lang="fr-FR" smtClean="0"/>
              <a:t>02/10/2016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44EBA-A397-4AC9-88AE-A896CB788DD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1341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4771A-8C9E-4235-8464-6C9E7F567DD2}" type="datetimeFigureOut">
              <a:rPr lang="fr-FR" smtClean="0"/>
              <a:t>02/10/2016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44EBA-A397-4AC9-88AE-A896CB788DD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0492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389" y="69797"/>
            <a:ext cx="10609620" cy="544615"/>
          </a:xfrm>
        </p:spPr>
        <p:txBody>
          <a:bodyPr>
            <a:normAutofit/>
          </a:bodyPr>
          <a:lstStyle/>
          <a:p>
            <a:pPr algn="ctr"/>
            <a:r>
              <a:rPr lang="en-GB" sz="2800" b="1" u="sng" dirty="0" smtClean="0"/>
              <a:t>OPERATION with a Single BI Beam Stopper</a:t>
            </a:r>
            <a:endParaRPr lang="en-GB" sz="2800" b="1" u="sng" dirty="0"/>
          </a:p>
        </p:txBody>
      </p:sp>
      <p:sp>
        <p:nvSpPr>
          <p:cNvPr id="81" name="TextBox 80"/>
          <p:cNvSpPr txBox="1"/>
          <p:nvPr/>
        </p:nvSpPr>
        <p:spPr>
          <a:xfrm>
            <a:off x="0" y="778104"/>
            <a:ext cx="697005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u="sng" dirty="0" smtClean="0"/>
              <a:t>With LINAC4 beam:</a:t>
            </a:r>
          </a:p>
          <a:p>
            <a:r>
              <a:rPr lang="en-GB" sz="1400" dirty="0" smtClean="0"/>
              <a:t>L4T.MBH0250 </a:t>
            </a:r>
            <a:r>
              <a:rPr lang="en-GB" sz="1400" dirty="0" smtClean="0"/>
              <a:t>as redundant EIS_B for Booster: Safety Veto from SWITCHYARD &amp; BOOSTER</a:t>
            </a:r>
          </a:p>
          <a:p>
            <a:r>
              <a:rPr lang="en-GB" sz="1400" dirty="0" smtClean="0"/>
              <a:t>Advantage: no need to add DUMP in LT/LTB or BI Line.</a:t>
            </a:r>
          </a:p>
          <a:p>
            <a:r>
              <a:rPr lang="en-GB" sz="1400" dirty="0" smtClean="0"/>
              <a:t>Drawback: LBE/LBS availability lower (to send </a:t>
            </a:r>
            <a:r>
              <a:rPr lang="en-GB" sz="1400" dirty="0" smtClean="0"/>
              <a:t>beam, </a:t>
            </a:r>
            <a:r>
              <a:rPr lang="en-GB" sz="1400" dirty="0" smtClean="0"/>
              <a:t>SWY and PSB have to be in BEAM mode).</a:t>
            </a:r>
            <a:endParaRPr lang="en-GB" sz="1400" dirty="0"/>
          </a:p>
        </p:txBody>
      </p:sp>
      <p:sp>
        <p:nvSpPr>
          <p:cNvPr id="84" name="TextBox 83"/>
          <p:cNvSpPr txBox="1"/>
          <p:nvPr/>
        </p:nvSpPr>
        <p:spPr>
          <a:xfrm>
            <a:off x="2865732" y="2578739"/>
            <a:ext cx="1033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rgbClr val="FF0000"/>
                </a:solidFill>
              </a:rPr>
              <a:t>L4.DUMP</a:t>
            </a:r>
            <a:endParaRPr lang="fr-FR" sz="1200" dirty="0">
              <a:solidFill>
                <a:srgbClr val="FF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35897" y="1320243"/>
            <a:ext cx="11713032" cy="4695987"/>
            <a:chOff x="135897" y="1320243"/>
            <a:chExt cx="11713032" cy="4695987"/>
          </a:xfrm>
        </p:grpSpPr>
        <p:grpSp>
          <p:nvGrpSpPr>
            <p:cNvPr id="83" name="Group 82"/>
            <p:cNvGrpSpPr/>
            <p:nvPr/>
          </p:nvGrpSpPr>
          <p:grpSpPr>
            <a:xfrm>
              <a:off x="135897" y="1320243"/>
              <a:ext cx="11713032" cy="4695987"/>
              <a:chOff x="240171" y="1926473"/>
              <a:chExt cx="11713032" cy="4695987"/>
            </a:xfrm>
          </p:grpSpPr>
          <p:grpSp>
            <p:nvGrpSpPr>
              <p:cNvPr id="80" name="Group 79"/>
              <p:cNvGrpSpPr/>
              <p:nvPr/>
            </p:nvGrpSpPr>
            <p:grpSpPr>
              <a:xfrm>
                <a:off x="240171" y="1926473"/>
                <a:ext cx="11713032" cy="4695987"/>
                <a:chOff x="240171" y="1926473"/>
                <a:chExt cx="11713032" cy="4695987"/>
              </a:xfrm>
            </p:grpSpPr>
            <p:sp>
              <p:nvSpPr>
                <p:cNvPr id="65" name="Rectangle 64"/>
                <p:cNvSpPr/>
                <p:nvPr/>
              </p:nvSpPr>
              <p:spPr>
                <a:xfrm>
                  <a:off x="240171" y="2400897"/>
                  <a:ext cx="3422468" cy="1061868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67" name="Straight Connector 66"/>
                <p:cNvCxnSpPr/>
                <p:nvPr/>
              </p:nvCxnSpPr>
              <p:spPr>
                <a:xfrm>
                  <a:off x="311069" y="2892221"/>
                  <a:ext cx="3185161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Rectangle 43"/>
                <p:cNvSpPr/>
                <p:nvPr/>
              </p:nvSpPr>
              <p:spPr>
                <a:xfrm>
                  <a:off x="240171" y="3488560"/>
                  <a:ext cx="3422468" cy="1061868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8" name="Group 17"/>
                <p:cNvGrpSpPr/>
                <p:nvPr/>
              </p:nvGrpSpPr>
              <p:grpSpPr>
                <a:xfrm>
                  <a:off x="240171" y="1926473"/>
                  <a:ext cx="11713032" cy="4695987"/>
                  <a:chOff x="240171" y="1450223"/>
                  <a:chExt cx="11713032" cy="4695987"/>
                </a:xfrm>
              </p:grpSpPr>
              <p:grpSp>
                <p:nvGrpSpPr>
                  <p:cNvPr id="3" name="Group 2"/>
                  <p:cNvGrpSpPr/>
                  <p:nvPr/>
                </p:nvGrpSpPr>
                <p:grpSpPr>
                  <a:xfrm>
                    <a:off x="240171" y="1450223"/>
                    <a:ext cx="11713032" cy="4578251"/>
                    <a:chOff x="240171" y="1450223"/>
                    <a:chExt cx="11713032" cy="4578251"/>
                  </a:xfrm>
                </p:grpSpPr>
                <p:grpSp>
                  <p:nvGrpSpPr>
                    <p:cNvPr id="48" name="Group 47"/>
                    <p:cNvGrpSpPr/>
                    <p:nvPr/>
                  </p:nvGrpSpPr>
                  <p:grpSpPr>
                    <a:xfrm>
                      <a:off x="240171" y="1450223"/>
                      <a:ext cx="11713032" cy="4578251"/>
                      <a:chOff x="248192" y="800517"/>
                      <a:chExt cx="11713032" cy="4578251"/>
                    </a:xfrm>
                  </p:grpSpPr>
                  <p:sp>
                    <p:nvSpPr>
                      <p:cNvPr id="5" name="TextBox 4"/>
                      <p:cNvSpPr txBox="1"/>
                      <p:nvPr/>
                    </p:nvSpPr>
                    <p:spPr>
                      <a:xfrm>
                        <a:off x="248194" y="2362566"/>
                        <a:ext cx="901337" cy="36933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1"/>
                        </a:solidFill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fr-FR" dirty="0" smtClean="0"/>
                          <a:t>LINAC2</a:t>
                        </a:r>
                        <a:endParaRPr lang="fr-FR" dirty="0"/>
                      </a:p>
                    </p:txBody>
                  </p:sp>
                  <p:grpSp>
                    <p:nvGrpSpPr>
                      <p:cNvPr id="12" name="Group 11"/>
                      <p:cNvGrpSpPr/>
                      <p:nvPr/>
                    </p:nvGrpSpPr>
                    <p:grpSpPr>
                      <a:xfrm>
                        <a:off x="248192" y="4387555"/>
                        <a:ext cx="3422470" cy="991213"/>
                        <a:chOff x="248192" y="4387555"/>
                        <a:chExt cx="3422470" cy="991213"/>
                      </a:xfr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grpSpPr>
                    <p:sp>
                      <p:nvSpPr>
                        <p:cNvPr id="6" name="Rectangle 5"/>
                        <p:cNvSpPr/>
                        <p:nvPr/>
                      </p:nvSpPr>
                      <p:spPr>
                        <a:xfrm>
                          <a:off x="248194" y="4392805"/>
                          <a:ext cx="3422468" cy="985963"/>
                        </a:xfrm>
                        <a:prstGeom prst="rect">
                          <a:avLst/>
                        </a:prstGeom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/>
                        </a:p>
                      </p:txBody>
                    </p:sp>
                    <p:sp>
                      <p:nvSpPr>
                        <p:cNvPr id="7" name="TextBox 6"/>
                        <p:cNvSpPr txBox="1"/>
                        <p:nvPr/>
                      </p:nvSpPr>
                      <p:spPr>
                        <a:xfrm>
                          <a:off x="248192" y="4387555"/>
                          <a:ext cx="901337" cy="369332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chemeClr val="accent1"/>
                          </a:solidFill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fr-FR" dirty="0" smtClean="0"/>
                            <a:t>LINAC3</a:t>
                          </a:r>
                          <a:endParaRPr lang="fr-FR" dirty="0"/>
                        </a:p>
                      </p:txBody>
                    </p:sp>
                  </p:grpSp>
                  <p:grpSp>
                    <p:nvGrpSpPr>
                      <p:cNvPr id="10" name="Group 9"/>
                      <p:cNvGrpSpPr/>
                      <p:nvPr/>
                    </p:nvGrpSpPr>
                    <p:grpSpPr>
                      <a:xfrm>
                        <a:off x="3670659" y="2354655"/>
                        <a:ext cx="4450082" cy="2816450"/>
                        <a:chOff x="4456606" y="1688451"/>
                        <a:chExt cx="4145284" cy="2816450"/>
                      </a:xfr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grpSpPr>
                    <p:sp>
                      <p:nvSpPr>
                        <p:cNvPr id="8" name="Rectangle 7"/>
                        <p:cNvSpPr/>
                        <p:nvPr/>
                      </p:nvSpPr>
                      <p:spPr>
                        <a:xfrm>
                          <a:off x="4456609" y="1696116"/>
                          <a:ext cx="4145281" cy="2808785"/>
                        </a:xfrm>
                        <a:prstGeom prst="rect">
                          <a:avLst/>
                        </a:prstGeom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/>
                        </a:p>
                      </p:txBody>
                    </p:sp>
                    <p:sp>
                      <p:nvSpPr>
                        <p:cNvPr id="9" name="TextBox 8"/>
                        <p:cNvSpPr txBox="1"/>
                        <p:nvPr/>
                      </p:nvSpPr>
                      <p:spPr>
                        <a:xfrm>
                          <a:off x="4456606" y="1688451"/>
                          <a:ext cx="2445729" cy="369332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chemeClr val="accent1"/>
                          </a:solidFill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fr-FR" dirty="0" smtClean="0"/>
                            <a:t>SWITCHYARD = BEAM_ON</a:t>
                          </a:r>
                          <a:endParaRPr lang="fr-FR" dirty="0"/>
                        </a:p>
                      </p:txBody>
                    </p:sp>
                  </p:grpSp>
                  <p:grpSp>
                    <p:nvGrpSpPr>
                      <p:cNvPr id="47" name="Group 46"/>
                      <p:cNvGrpSpPr/>
                      <p:nvPr/>
                    </p:nvGrpSpPr>
                    <p:grpSpPr>
                      <a:xfrm>
                        <a:off x="461554" y="800517"/>
                        <a:ext cx="11499670" cy="4337540"/>
                        <a:chOff x="461554" y="800517"/>
                        <a:chExt cx="11499670" cy="4337540"/>
                      </a:xfrm>
                    </p:grpSpPr>
                    <p:grpSp>
                      <p:nvGrpSpPr>
                        <p:cNvPr id="17" name="Group 16"/>
                        <p:cNvGrpSpPr/>
                        <p:nvPr/>
                      </p:nvGrpSpPr>
                      <p:grpSpPr>
                        <a:xfrm>
                          <a:off x="8120743" y="800517"/>
                          <a:ext cx="3840481" cy="3431177"/>
                          <a:chOff x="7815943" y="2146773"/>
                          <a:chExt cx="3840481" cy="3431177"/>
                        </a:xfrm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p:grpSpPr>
                      <p:grpSp>
                        <p:nvGrpSpPr>
                          <p:cNvPr id="13" name="Group 12"/>
                          <p:cNvGrpSpPr/>
                          <p:nvPr/>
                        </p:nvGrpSpPr>
                        <p:grpSpPr>
                          <a:xfrm>
                            <a:off x="7815943" y="2146773"/>
                            <a:ext cx="3840481" cy="3431177"/>
                            <a:chOff x="4635135" y="2172901"/>
                            <a:chExt cx="3840481" cy="3431177"/>
                          </a:xfrm>
                          <a:grpFill/>
                        </p:grpSpPr>
                        <p:sp>
                          <p:nvSpPr>
                            <p:cNvPr id="14" name="Rectangle 13"/>
                            <p:cNvSpPr/>
                            <p:nvPr/>
                          </p:nvSpPr>
                          <p:spPr>
                            <a:xfrm>
                              <a:off x="4635135" y="2172901"/>
                              <a:ext cx="3840481" cy="3431177"/>
                            </a:xfrm>
                            <a:prstGeom prst="rect">
                              <a:avLst/>
                            </a:prstGeom>
                            <a:solidFill>
                              <a:schemeClr val="accent6">
                                <a:lumMod val="20000"/>
                                <a:lumOff val="80000"/>
                              </a:schemeClr>
                            </a:solidFill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fr-FR"/>
                            </a:p>
                          </p:txBody>
                        </p:sp>
                        <p:sp>
                          <p:nvSpPr>
                            <p:cNvPr id="15" name="TextBox 14"/>
                            <p:cNvSpPr txBox="1"/>
                            <p:nvPr/>
                          </p:nvSpPr>
                          <p:spPr>
                            <a:xfrm>
                              <a:off x="4635135" y="2177368"/>
                              <a:ext cx="2592360" cy="369332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solidFill>
                                <a:schemeClr val="accent1"/>
                              </a:solidFill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fr-FR" dirty="0" smtClean="0"/>
                                <a:t>BOOSTER = ACCESS_ON</a:t>
                              </a:r>
                              <a:endParaRPr lang="fr-FR" dirty="0"/>
                            </a:p>
                          </p:txBody>
                        </p:sp>
                      </p:grpSp>
                      <p:sp>
                        <p:nvSpPr>
                          <p:cNvPr id="16" name="Oval 15"/>
                          <p:cNvSpPr/>
                          <p:nvPr/>
                        </p:nvSpPr>
                        <p:spPr>
                          <a:xfrm>
                            <a:off x="8569234" y="2536310"/>
                            <a:ext cx="2333897" cy="2299063"/>
                          </a:xfrm>
                          <a:prstGeom prst="ellipse">
                            <a:avLst/>
                          </a:prstGeom>
                          <a:noFill/>
                          <a:ln w="381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fr-FR"/>
                          </a:p>
                        </p:txBody>
                      </p:sp>
                    </p:grpSp>
                    <p:cxnSp>
                      <p:nvCxnSpPr>
                        <p:cNvPr id="19" name="Straight Connector 18"/>
                        <p:cNvCxnSpPr>
                          <a:endCxn id="16" idx="4"/>
                        </p:cNvCxnSpPr>
                        <p:nvPr/>
                      </p:nvCxnSpPr>
                      <p:spPr>
                        <a:xfrm flipV="1">
                          <a:off x="461554" y="3489117"/>
                          <a:ext cx="9579429" cy="1648940"/>
                        </a:xfrm>
                        <a:prstGeom prst="line">
                          <a:avLst/>
                        </a:prstGeom>
                        <a:ln w="381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5" name="Straight Connector 24"/>
                        <p:cNvCxnSpPr/>
                        <p:nvPr/>
                      </p:nvCxnSpPr>
                      <p:spPr>
                        <a:xfrm>
                          <a:off x="2409006" y="1766265"/>
                          <a:ext cx="464747" cy="903628"/>
                        </a:xfrm>
                        <a:prstGeom prst="line">
                          <a:avLst/>
                        </a:prstGeom>
                        <a:ln w="381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cxnSp>
                  <p:nvCxnSpPr>
                    <p:cNvPr id="33" name="Straight Connector 32"/>
                    <p:cNvCxnSpPr/>
                    <p:nvPr/>
                  </p:nvCxnSpPr>
                  <p:spPr>
                    <a:xfrm flipH="1">
                      <a:off x="6810790" y="3906712"/>
                      <a:ext cx="827315" cy="783771"/>
                    </a:xfrm>
                    <a:prstGeom prst="line">
                      <a:avLst/>
                    </a:prstGeom>
                    <a:ln w="38100">
                      <a:solidFill>
                        <a:srgbClr val="FF0000"/>
                      </a:solidFill>
                      <a:headEnd type="oval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" name="Straight Connector 35"/>
                    <p:cNvCxnSpPr/>
                    <p:nvPr/>
                  </p:nvCxnSpPr>
                  <p:spPr>
                    <a:xfrm flipH="1" flipV="1">
                      <a:off x="6810790" y="4690484"/>
                      <a:ext cx="1053738" cy="357051"/>
                    </a:xfrm>
                    <a:prstGeom prst="line">
                      <a:avLst/>
                    </a:prstGeom>
                    <a:ln w="38100">
                      <a:solidFill>
                        <a:srgbClr val="FF0000"/>
                      </a:solidFill>
                      <a:headEnd type="oval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1" name="Oval 50"/>
                    <p:cNvSpPr/>
                    <p:nvPr/>
                  </p:nvSpPr>
                  <p:spPr>
                    <a:xfrm>
                      <a:off x="2430752" y="2589613"/>
                      <a:ext cx="317864" cy="373798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52" name="TextBox 51"/>
                    <p:cNvSpPr txBox="1"/>
                    <p:nvPr/>
                  </p:nvSpPr>
                  <p:spPr>
                    <a:xfrm>
                      <a:off x="1272550" y="2640398"/>
                      <a:ext cx="1159073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sz="1200" dirty="0" smtClean="0"/>
                        <a:t>L4T.TDISA0740</a:t>
                      </a:r>
                      <a:endParaRPr lang="fr-FR" sz="1200" dirty="0"/>
                    </a:p>
                  </p:txBody>
                </p:sp>
                <p:sp>
                  <p:nvSpPr>
                    <p:cNvPr id="53" name="Oval 52"/>
                    <p:cNvSpPr/>
                    <p:nvPr/>
                  </p:nvSpPr>
                  <p:spPr>
                    <a:xfrm>
                      <a:off x="7493113" y="4355096"/>
                      <a:ext cx="317864" cy="373798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50" name="TextBox 49"/>
                    <p:cNvSpPr txBox="1"/>
                    <p:nvPr/>
                  </p:nvSpPr>
                  <p:spPr>
                    <a:xfrm>
                      <a:off x="1774814" y="2277470"/>
                      <a:ext cx="1123807" cy="276999"/>
                    </a:xfrm>
                    <a:prstGeom prst="rect">
                      <a:avLst/>
                    </a:pr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sz="1200" dirty="0" smtClean="0"/>
                        <a:t>L4T.MBH0250</a:t>
                      </a:r>
                      <a:endParaRPr lang="fr-FR" sz="1200" dirty="0"/>
                    </a:p>
                  </p:txBody>
                </p:sp>
              </p:grpSp>
              <p:sp>
                <p:nvSpPr>
                  <p:cNvPr id="32" name="TextBox 31"/>
                  <p:cNvSpPr txBox="1"/>
                  <p:nvPr/>
                </p:nvSpPr>
                <p:spPr>
                  <a:xfrm>
                    <a:off x="4034387" y="4110531"/>
                    <a:ext cx="103319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200" dirty="0" smtClean="0">
                        <a:solidFill>
                          <a:srgbClr val="FF0000"/>
                        </a:solidFill>
                      </a:rPr>
                      <a:t>LT</a:t>
                    </a:r>
                    <a:endParaRPr lang="fr-FR" sz="12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5529400" y="4824793"/>
                    <a:ext cx="103319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200" dirty="0" smtClean="0">
                        <a:solidFill>
                          <a:srgbClr val="FF0000"/>
                        </a:solidFill>
                      </a:rPr>
                      <a:t>LTB</a:t>
                    </a:r>
                    <a:endParaRPr lang="fr-FR" sz="12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7143278" y="3625685"/>
                    <a:ext cx="103319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200" dirty="0" smtClean="0">
                        <a:solidFill>
                          <a:srgbClr val="FF0000"/>
                        </a:solidFill>
                      </a:rPr>
                      <a:t>LBE</a:t>
                    </a:r>
                    <a:endParaRPr lang="fr-FR" sz="12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7337659" y="5073826"/>
                    <a:ext cx="103319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200" dirty="0" smtClean="0">
                        <a:solidFill>
                          <a:srgbClr val="FF0000"/>
                        </a:solidFill>
                      </a:rPr>
                      <a:t>LBS</a:t>
                    </a:r>
                    <a:endParaRPr lang="fr-FR" sz="12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8" name="TextBox 37"/>
                  <p:cNvSpPr txBox="1"/>
                  <p:nvPr/>
                </p:nvSpPr>
                <p:spPr>
                  <a:xfrm>
                    <a:off x="8964601" y="4234531"/>
                    <a:ext cx="103319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200" dirty="0" smtClean="0">
                        <a:solidFill>
                          <a:srgbClr val="FF0000"/>
                        </a:solidFill>
                      </a:rPr>
                      <a:t>BI</a:t>
                    </a:r>
                    <a:endParaRPr lang="fr-FR" sz="12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40" name="Oval 39"/>
                  <p:cNvSpPr/>
                  <p:nvPr/>
                </p:nvSpPr>
                <p:spPr>
                  <a:xfrm>
                    <a:off x="8584217" y="5268160"/>
                    <a:ext cx="518487" cy="373798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1" name="TextBox 40"/>
                  <p:cNvSpPr txBox="1"/>
                  <p:nvPr/>
                </p:nvSpPr>
                <p:spPr>
                  <a:xfrm>
                    <a:off x="9051234" y="5316559"/>
                    <a:ext cx="165384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200" dirty="0" smtClean="0"/>
                      <a:t>= EIS in SAFE POSITION</a:t>
                    </a:r>
                    <a:endParaRPr lang="fr-FR" sz="1200" dirty="0"/>
                  </a:p>
                </p:txBody>
              </p:sp>
              <p:sp>
                <p:nvSpPr>
                  <p:cNvPr id="42" name="Oval 41"/>
                  <p:cNvSpPr/>
                  <p:nvPr/>
                </p:nvSpPr>
                <p:spPr>
                  <a:xfrm>
                    <a:off x="8584217" y="5772412"/>
                    <a:ext cx="518487" cy="373798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3" name="TextBox 42"/>
                  <p:cNvSpPr txBox="1"/>
                  <p:nvPr/>
                </p:nvSpPr>
                <p:spPr>
                  <a:xfrm>
                    <a:off x="9051233" y="5820811"/>
                    <a:ext cx="1797741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200" dirty="0" smtClean="0"/>
                      <a:t>= EIS in UNSAFE POSITION</a:t>
                    </a:r>
                    <a:endParaRPr lang="fr-FR" sz="1200" dirty="0"/>
                  </a:p>
                </p:txBody>
              </p:sp>
              <p:sp>
                <p:nvSpPr>
                  <p:cNvPr id="31" name="TextBox 30"/>
                  <p:cNvSpPr txBox="1"/>
                  <p:nvPr/>
                </p:nvSpPr>
                <p:spPr>
                  <a:xfrm>
                    <a:off x="7193732" y="4127552"/>
                    <a:ext cx="103319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200" dirty="0" smtClean="0"/>
                      <a:t>BI.STPNEW</a:t>
                    </a:r>
                    <a:endParaRPr lang="fr-FR" sz="1200" dirty="0"/>
                  </a:p>
                </p:txBody>
              </p:sp>
            </p:grpSp>
            <p:sp>
              <p:nvSpPr>
                <p:cNvPr id="66" name="TextBox 65"/>
                <p:cNvSpPr txBox="1"/>
                <p:nvPr/>
              </p:nvSpPr>
              <p:spPr>
                <a:xfrm>
                  <a:off x="240171" y="2404408"/>
                  <a:ext cx="2073465" cy="369332"/>
                </a:xfrm>
                <a:prstGeom prst="rect">
                  <a:avLst/>
                </a:prstGeom>
                <a:noFill/>
                <a:ln>
                  <a:solidFill>
                    <a:schemeClr val="accent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 smtClean="0"/>
                    <a:t>LINAC4 = BEAM ON</a:t>
                  </a:r>
                  <a:endParaRPr lang="fr-FR" dirty="0"/>
                </a:p>
              </p:txBody>
            </p:sp>
            <p:sp>
              <p:nvSpPr>
                <p:cNvPr id="72" name="Oval 71"/>
                <p:cNvSpPr/>
                <p:nvPr/>
              </p:nvSpPr>
              <p:spPr>
                <a:xfrm>
                  <a:off x="8734973" y="3146837"/>
                  <a:ext cx="317864" cy="373798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8869015" y="3190239"/>
                  <a:ext cx="103319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200" dirty="0" smtClean="0"/>
                    <a:t>BR.MPS</a:t>
                  </a:r>
                  <a:endParaRPr lang="fr-FR" sz="1200" dirty="0"/>
                </a:p>
              </p:txBody>
            </p:sp>
            <p:cxnSp>
              <p:nvCxnSpPr>
                <p:cNvPr id="75" name="Straight Connector 74"/>
                <p:cNvCxnSpPr/>
                <p:nvPr/>
              </p:nvCxnSpPr>
              <p:spPr>
                <a:xfrm>
                  <a:off x="2868235" y="3795849"/>
                  <a:ext cx="2412973" cy="1643693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2" name="TextBox 81"/>
              <p:cNvSpPr txBox="1"/>
              <p:nvPr/>
            </p:nvSpPr>
            <p:spPr>
              <a:xfrm>
                <a:off x="2409570" y="3434371"/>
                <a:ext cx="103319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200" dirty="0" smtClean="0">
                    <a:solidFill>
                      <a:srgbClr val="FF0000"/>
                    </a:solidFill>
                  </a:rPr>
                  <a:t>L4T</a:t>
                </a:r>
                <a:endParaRPr lang="fr-FR" sz="12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3413514" y="5048079"/>
              <a:ext cx="10331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solidFill>
                    <a:srgbClr val="FF0000"/>
                  </a:solidFill>
                </a:rPr>
                <a:t>ITH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128119" y="5889558"/>
            <a:ext cx="7105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u="sng" dirty="0" smtClean="0"/>
              <a:t>With LINAC3 beam:</a:t>
            </a:r>
          </a:p>
          <a:p>
            <a:r>
              <a:rPr lang="en-GB" sz="1400" dirty="0" smtClean="0"/>
              <a:t>Find or add a new element as EIS_B at the end of ITH line to be redundant with the BI.STPNEW.</a:t>
            </a:r>
            <a:endParaRPr lang="en-GB" sz="1400" dirty="0"/>
          </a:p>
        </p:txBody>
      </p:sp>
      <p:sp>
        <p:nvSpPr>
          <p:cNvPr id="11" name="Oval 10"/>
          <p:cNvSpPr/>
          <p:nvPr/>
        </p:nvSpPr>
        <p:spPr>
          <a:xfrm rot="20965901">
            <a:off x="3931115" y="4712256"/>
            <a:ext cx="1143122" cy="411034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" name="Straight Arrow Connector 20"/>
          <p:cNvCxnSpPr>
            <a:endCxn id="11" idx="4"/>
          </p:cNvCxnSpPr>
          <p:nvPr/>
        </p:nvCxnSpPr>
        <p:spPr>
          <a:xfrm flipV="1">
            <a:off x="3655485" y="5119804"/>
            <a:ext cx="884884" cy="1031364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10823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116</Words>
  <Application>Microsoft Office PowerPoint</Application>
  <PresentationFormat>Widescreen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OPERATION with a Single BI Beam Stopper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EIS-Beam for the Booster zone with  Linac4 connected</dc:title>
  <dc:creator>Fabrice Chapuis</dc:creator>
  <cp:lastModifiedBy>Fabrice Chapuis</cp:lastModifiedBy>
  <cp:revision>27</cp:revision>
  <dcterms:created xsi:type="dcterms:W3CDTF">2016-10-01T08:49:10Z</dcterms:created>
  <dcterms:modified xsi:type="dcterms:W3CDTF">2016-10-02T09:42:56Z</dcterms:modified>
</cp:coreProperties>
</file>