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2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37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57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90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79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8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88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6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83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33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84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02E8D-3E67-4117-95CB-106ABF48EB71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A25A-6E77-470C-8BF9-7E1721C9D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05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tmp"/><Relationship Id="rId4" Type="http://schemas.openxmlformats.org/officeDocument/2006/relationships/image" Target="../media/image17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m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013" y="1122363"/>
            <a:ext cx="10699668" cy="2387600"/>
          </a:xfrm>
        </p:spPr>
        <p:txBody>
          <a:bodyPr/>
          <a:lstStyle/>
          <a:p>
            <a:r>
              <a:rPr lang="en-US" dirty="0" smtClean="0"/>
              <a:t>EIS for access in the PS-Booster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J. Vollaire HSE-RP</a:t>
            </a:r>
          </a:p>
          <a:p>
            <a:r>
              <a:rPr lang="en-US" sz="4000" dirty="0" smtClean="0"/>
              <a:t>03/10/2016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15145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197" y="115743"/>
            <a:ext cx="10918371" cy="1214293"/>
          </a:xfrm>
        </p:spPr>
        <p:txBody>
          <a:bodyPr/>
          <a:lstStyle/>
          <a:p>
            <a:r>
              <a:rPr lang="en-US" dirty="0" smtClean="0"/>
              <a:t>Linac3 beam: radiological risks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1175657"/>
            <a:ext cx="11590315" cy="5191311"/>
          </a:xfrm>
        </p:spPr>
        <p:txBody>
          <a:bodyPr/>
          <a:lstStyle/>
          <a:p>
            <a:r>
              <a:rPr lang="en-US" dirty="0" smtClean="0"/>
              <a:t>Linac3 is not equipped with an access system (measurements with </a:t>
            </a:r>
            <a:r>
              <a:rPr lang="en-US" dirty="0" err="1" smtClean="0"/>
              <a:t>Ar</a:t>
            </a:r>
            <a:r>
              <a:rPr lang="en-US" dirty="0" smtClean="0"/>
              <a:t> beam )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769" y="1603169"/>
            <a:ext cx="4856801" cy="514064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5" y="6248440"/>
            <a:ext cx="4372585" cy="495369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87" y="1918208"/>
            <a:ext cx="5915851" cy="1667108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14" y="3793721"/>
            <a:ext cx="6762755" cy="12177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8221" y="5260633"/>
            <a:ext cx="599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Risks from Linac3 beam limited as compared to Linac4 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1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59" y="0"/>
            <a:ext cx="8183088" cy="1325563"/>
          </a:xfrm>
        </p:spPr>
        <p:txBody>
          <a:bodyPr/>
          <a:lstStyle/>
          <a:p>
            <a:r>
              <a:rPr lang="en-US" dirty="0" smtClean="0"/>
              <a:t>EIS for protection of LEIR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501" y="662781"/>
            <a:ext cx="5845560" cy="5070764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0" y="2189185"/>
            <a:ext cx="6320620" cy="1293985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59" y="3494162"/>
            <a:ext cx="6494394" cy="13035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8759" y="5840890"/>
            <a:ext cx="686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Linac3 ion beam can be present in the PS-SWITCHYARD during access ?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8759" y="5194559"/>
            <a:ext cx="7344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Layout database as EIS ??</a:t>
            </a:r>
          </a:p>
          <a:p>
            <a:r>
              <a:rPr lang="en-GB" dirty="0" smtClean="0"/>
              <a:t>https://layout.web.cern.ch/default.aspx?navigator=eis&amp;id=6078998&amp;name=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>
          <a:xfrm>
            <a:off x="3654175" y="4808731"/>
            <a:ext cx="419061" cy="468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46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553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53" y="1199408"/>
            <a:ext cx="11827824" cy="4977555"/>
          </a:xfrm>
        </p:spPr>
        <p:txBody>
          <a:bodyPr/>
          <a:lstStyle/>
          <a:p>
            <a:r>
              <a:rPr lang="en-US" dirty="0" smtClean="0"/>
              <a:t>Proposed change: no H- beam in the PS Switchyard with personnel in the PSB</a:t>
            </a:r>
          </a:p>
          <a:p>
            <a:r>
              <a:rPr lang="en-US" dirty="0" smtClean="0"/>
              <a:t>Temporary shielding solution for L4T commissioning (end of LS2)</a:t>
            </a:r>
          </a:p>
          <a:p>
            <a:r>
              <a:rPr lang="en-US" dirty="0" smtClean="0"/>
              <a:t>Stopper(s) must ensure protection against incidental injection of the Linac3 beam in the PSB (radiological risks still lower than for the Linac2/4 beams)</a:t>
            </a:r>
          </a:p>
          <a:p>
            <a:r>
              <a:rPr lang="en-US" dirty="0" smtClean="0"/>
              <a:t>Stoppers must be in the MPS system to ensure that they will never see the H- beam as it could be damaging (condition is stopper out to send the H</a:t>
            </a:r>
            <a:r>
              <a:rPr lang="en-US" baseline="30000" dirty="0" smtClean="0"/>
              <a:t>-</a:t>
            </a:r>
            <a:r>
              <a:rPr lang="en-US" dirty="0" smtClean="0"/>
              <a:t> beam to LBE)</a:t>
            </a:r>
          </a:p>
          <a:p>
            <a:r>
              <a:rPr lang="en-US" dirty="0" smtClean="0"/>
              <a:t>Is the current situation for the fast and slow stoppers acceptable with the Linac2 beam ? (mode not used often)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9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869"/>
            <a:ext cx="10515600" cy="955324"/>
          </a:xfrm>
        </p:spPr>
        <p:txBody>
          <a:bodyPr/>
          <a:lstStyle/>
          <a:p>
            <a:r>
              <a:rPr lang="en-US" dirty="0" smtClean="0"/>
              <a:t>EIS for the PS-Booster: current situation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135" y="914396"/>
            <a:ext cx="11697195" cy="4787550"/>
          </a:xfrm>
        </p:spPr>
        <p:txBody>
          <a:bodyPr/>
          <a:lstStyle/>
          <a:p>
            <a:r>
              <a:rPr lang="en-US" dirty="0" smtClean="0"/>
              <a:t>Three EIS used to stop the circulating beam (intrusion) and the beam injection</a:t>
            </a:r>
          </a:p>
          <a:p>
            <a:r>
              <a:rPr lang="en-US" dirty="0" smtClean="0"/>
              <a:t>Concerned beams: Linac2 or Linac3 beams (measurement lines: LBE or LBS)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87" y="2004763"/>
            <a:ext cx="6885681" cy="1929062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41654" y="1998723"/>
            <a:ext cx="4803755" cy="4602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74" y="4040279"/>
            <a:ext cx="3415873" cy="25619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17634" y="4368722"/>
            <a:ext cx="2627540" cy="197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936" y="115969"/>
            <a:ext cx="3743847" cy="665890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07086" cy="955324"/>
          </a:xfrm>
        </p:spPr>
        <p:txBody>
          <a:bodyPr/>
          <a:lstStyle/>
          <a:p>
            <a:r>
              <a:rPr lang="en-US" dirty="0" smtClean="0"/>
              <a:t>Current situation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50839" y="1579421"/>
            <a:ext cx="8087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Protection from beam injection: </a:t>
            </a:r>
            <a:r>
              <a:rPr lang="en-US" dirty="0" smtClean="0"/>
              <a:t>redundancy ensured by two beam stoppers (no electromagnetic element in this case)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Default beam direction (BHZ40 failure - not an EIS) is the stopper(s)</a:t>
            </a:r>
          </a:p>
          <a:p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08758" y="3754697"/>
            <a:ext cx="7189354" cy="2225223"/>
            <a:chOff x="-452902" y="3219792"/>
            <a:chExt cx="8510395" cy="2650987"/>
          </a:xfrm>
        </p:grpSpPr>
        <p:pic>
          <p:nvPicPr>
            <p:cNvPr id="11" name="Picture 10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2902" y="3219792"/>
              <a:ext cx="4813545" cy="2563492"/>
            </a:xfrm>
            <a:prstGeom prst="rect">
              <a:avLst/>
            </a:prstGeom>
          </p:spPr>
        </p:pic>
        <p:pic>
          <p:nvPicPr>
            <p:cNvPr id="12" name="Picture 11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330" y="3546355"/>
              <a:ext cx="3496163" cy="23244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270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6998"/>
            <a:ext cx="10515600" cy="1325563"/>
          </a:xfrm>
        </p:spPr>
        <p:txBody>
          <a:bodyPr/>
          <a:lstStyle/>
          <a:p>
            <a:r>
              <a:rPr lang="en-US" dirty="0" smtClean="0"/>
              <a:t>Shielding and beam line modification in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79" y="1413164"/>
            <a:ext cx="11199421" cy="4763799"/>
          </a:xfrm>
        </p:spPr>
        <p:txBody>
          <a:bodyPr/>
          <a:lstStyle/>
          <a:p>
            <a:r>
              <a:rPr lang="en-US" dirty="0" smtClean="0"/>
              <a:t>New shielded beam dump at the end of the LBE beam line (160 MeV H</a:t>
            </a:r>
            <a:r>
              <a:rPr lang="en-US" baseline="30000" dirty="0" smtClean="0"/>
              <a:t>-</a:t>
            </a:r>
            <a:r>
              <a:rPr lang="en-US" dirty="0"/>
              <a:t> </a:t>
            </a:r>
            <a:r>
              <a:rPr lang="en-US" dirty="0" smtClean="0"/>
              <a:t>from the Linac4)</a:t>
            </a:r>
          </a:p>
          <a:p>
            <a:r>
              <a:rPr lang="en-US" dirty="0" smtClean="0"/>
              <a:t>New beam dump used for the L4T beam commissioning (end of LS2) and for beam setting during standard operation (injection in PSB)</a:t>
            </a:r>
          </a:p>
          <a:p>
            <a:r>
              <a:rPr lang="en-US" dirty="0" smtClean="0"/>
              <a:t>Physical integration of the beam dump and shielding require to reduce the shielding between the PS Switchyard and the PS-Booster (6 m to 4 m)</a:t>
            </a:r>
          </a:p>
          <a:p>
            <a:endParaRPr lang="en-GB" baseline="30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875" y="4280526"/>
            <a:ext cx="3306764" cy="23910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639" y="4280526"/>
            <a:ext cx="3204827" cy="2403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835" y="4120738"/>
            <a:ext cx="3283758" cy="246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9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27" y="108183"/>
            <a:ext cx="10515600" cy="1325563"/>
          </a:xfrm>
        </p:spPr>
        <p:txBody>
          <a:bodyPr/>
          <a:lstStyle/>
          <a:p>
            <a:r>
              <a:rPr lang="en-US" dirty="0" smtClean="0"/>
              <a:t>Stray radiation with the Linac4 beam on LBE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89" y="1101237"/>
            <a:ext cx="11899075" cy="4351338"/>
          </a:xfrm>
        </p:spPr>
        <p:txBody>
          <a:bodyPr/>
          <a:lstStyle/>
          <a:p>
            <a:r>
              <a:rPr lang="en-US" dirty="0" smtClean="0"/>
              <a:t>Current Shielding wall (6 m thick wall) and iron shielding around the dump 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5" y="1699891"/>
            <a:ext cx="11382382" cy="459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1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327" y="108183"/>
            <a:ext cx="10515600" cy="1325563"/>
          </a:xfrm>
        </p:spPr>
        <p:txBody>
          <a:bodyPr/>
          <a:lstStyle/>
          <a:p>
            <a:r>
              <a:rPr lang="en-US" dirty="0" smtClean="0"/>
              <a:t>Stray radiation with the Linac4 beam on LBE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89" y="1101237"/>
            <a:ext cx="11899075" cy="4351338"/>
          </a:xfrm>
        </p:spPr>
        <p:txBody>
          <a:bodyPr/>
          <a:lstStyle/>
          <a:p>
            <a:r>
              <a:rPr lang="en-US" dirty="0" smtClean="0"/>
              <a:t>Current Swiss cheese shielding wall (6 m thick wall) and iron shielding around the dump </a:t>
            </a:r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179" y="1560789"/>
            <a:ext cx="9001605" cy="529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405"/>
          </a:xfrm>
        </p:spPr>
        <p:txBody>
          <a:bodyPr/>
          <a:lstStyle/>
          <a:p>
            <a:r>
              <a:rPr lang="en-US" dirty="0" smtClean="0"/>
              <a:t>New wall proposal (4 m thick)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1281"/>
            <a:ext cx="10515600" cy="5391397"/>
          </a:xfrm>
        </p:spPr>
        <p:txBody>
          <a:bodyPr/>
          <a:lstStyle/>
          <a:p>
            <a:r>
              <a:rPr lang="en-US" dirty="0" smtClean="0"/>
              <a:t>Improved shielding of penetrations</a:t>
            </a:r>
            <a:r>
              <a:rPr lang="en-GB" dirty="0" smtClean="0"/>
              <a:t>, more shielding around LBE and temporary shielding in front of the BI line feedthrough</a:t>
            </a:r>
            <a:endParaRPr lang="en-US" dirty="0" smtClean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1" y="2051152"/>
            <a:ext cx="9377548" cy="371165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6222" y="5793174"/>
            <a:ext cx="11086603" cy="1011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Configuration to ensure the protection of personnel working in the PSB at the end of LS2 during L4 T commissioning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2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872"/>
            <a:ext cx="10515600" cy="727405"/>
          </a:xfrm>
        </p:spPr>
        <p:txBody>
          <a:bodyPr/>
          <a:lstStyle/>
          <a:p>
            <a:r>
              <a:rPr lang="en-US" dirty="0" smtClean="0"/>
              <a:t>New wall proposal (4 m thick)</a:t>
            </a:r>
            <a:endParaRPr lang="en-GB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" t="994"/>
          <a:stretch/>
        </p:blipFill>
        <p:spPr>
          <a:xfrm>
            <a:off x="256308" y="1045029"/>
            <a:ext cx="10882365" cy="565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033"/>
          </a:xfrm>
        </p:spPr>
        <p:txBody>
          <a:bodyPr/>
          <a:lstStyle/>
          <a:p>
            <a:r>
              <a:rPr lang="en-US" dirty="0" smtClean="0"/>
              <a:t>Proposal for after LS2 (Linac4 connection)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1223158"/>
            <a:ext cx="11625943" cy="5545777"/>
          </a:xfrm>
        </p:spPr>
        <p:txBody>
          <a:bodyPr/>
          <a:lstStyle/>
          <a:p>
            <a:r>
              <a:rPr lang="en-US" dirty="0" smtClean="0"/>
              <a:t>Modify the logic of the access system to prevent beam delivery in the PS Switchyard (LBE line) if the PSB is in access (or in case of intrusion…)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Possibility to reduce the shielding thickness around the LBE dump (accessibility)</a:t>
            </a:r>
          </a:p>
          <a:p>
            <a:pPr lvl="1"/>
            <a:r>
              <a:rPr lang="en-US" dirty="0" smtClean="0"/>
              <a:t>No concerns about personnel safety and stoppers integrity in case of BHZ40 failure</a:t>
            </a:r>
          </a:p>
          <a:p>
            <a:r>
              <a:rPr lang="en-US" dirty="0" smtClean="0"/>
              <a:t>Proposal endorsed by BE-OP (loss of the possibility to have the beam in LBE when interventions are finishing in the PSB after a TS…)</a:t>
            </a:r>
          </a:p>
          <a:p>
            <a:r>
              <a:rPr lang="en-US" dirty="0" smtClean="0"/>
              <a:t>EIS in the L4T line (used to protect of the PS-SWY from H</a:t>
            </a:r>
            <a:r>
              <a:rPr lang="en-US" baseline="30000" dirty="0" smtClean="0"/>
              <a:t>-</a:t>
            </a:r>
            <a:r>
              <a:rPr lang="en-US" dirty="0" smtClean="0"/>
              <a:t> in the future) would be also used for the PSB protection (</a:t>
            </a:r>
            <a:r>
              <a:rPr lang="en-GB" dirty="0" smtClean="0"/>
              <a:t>L4T.TDISA.0740 / L4T.MBH.0250)</a:t>
            </a:r>
            <a:endParaRPr lang="en-US" dirty="0" smtClean="0"/>
          </a:p>
          <a:p>
            <a:r>
              <a:rPr lang="en-US" dirty="0" smtClean="0"/>
              <a:t>The LBS line could still be used for measurements of the Linac3 beam while the PSB is in access           need for EIS in the BI line for Linac3 ions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3657600" y="5652654"/>
            <a:ext cx="534389" cy="36813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589</Words>
  <Application>Microsoft Office PowerPoint</Application>
  <PresentationFormat>Widescreen</PresentationFormat>
  <Paragraphs>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EIS for access in the PS-Booster </vt:lpstr>
      <vt:lpstr>EIS for the PS-Booster: current situation</vt:lpstr>
      <vt:lpstr>Current situation</vt:lpstr>
      <vt:lpstr>Shielding and beam line modification in LS2</vt:lpstr>
      <vt:lpstr>Stray radiation with the Linac4 beam on LBE</vt:lpstr>
      <vt:lpstr>Stray radiation with the Linac4 beam on LBE</vt:lpstr>
      <vt:lpstr>New wall proposal (4 m thick)</vt:lpstr>
      <vt:lpstr>New wall proposal (4 m thick)</vt:lpstr>
      <vt:lpstr>Proposal for after LS2 (Linac4 connection)</vt:lpstr>
      <vt:lpstr>Linac3 beam: radiological risks</vt:lpstr>
      <vt:lpstr>EIS for protection of LEIR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EIS for the </dc:title>
  <dc:creator>Joachim Vollaire</dc:creator>
  <cp:lastModifiedBy>Joachim Vollaire</cp:lastModifiedBy>
  <cp:revision>69</cp:revision>
  <dcterms:created xsi:type="dcterms:W3CDTF">2016-10-03T07:44:02Z</dcterms:created>
  <dcterms:modified xsi:type="dcterms:W3CDTF">2016-10-03T10:02:22Z</dcterms:modified>
</cp:coreProperties>
</file>