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7" r:id="rId4"/>
    <p:sldId id="258" r:id="rId5"/>
    <p:sldId id="262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87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ui/file/1698144/0.1/PSB-TSSTP-ES-0003-00-10.pdf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229" y="4206369"/>
            <a:ext cx="8265984" cy="590892"/>
          </a:xfrm>
        </p:spPr>
        <p:txBody>
          <a:bodyPr>
            <a:normAutofit/>
          </a:bodyPr>
          <a:lstStyle/>
          <a:p>
            <a:r>
              <a:rPr lang="en-GB" sz="2400" dirty="0"/>
              <a:t>Technical specification for the beam stopper(s</a:t>
            </a:r>
            <a:r>
              <a:rPr lang="en-GB" sz="2400" dirty="0" smtClean="0"/>
              <a:t>) in BI line</a:t>
            </a:r>
            <a:endParaRPr lang="fr-FR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6692" y="561145"/>
            <a:ext cx="5011057" cy="35691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9229" y="499644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Edouard Grenier-Boley (EN-STI)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359229" y="5318730"/>
            <a:ext cx="18904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Andre </a:t>
            </a:r>
            <a:r>
              <a:rPr lang="fr-FR" sz="1000" dirty="0" err="1" smtClean="0"/>
              <a:t>Pilan</a:t>
            </a:r>
            <a:r>
              <a:rPr lang="fr-FR" sz="1000" dirty="0" smtClean="0"/>
              <a:t> </a:t>
            </a:r>
            <a:r>
              <a:rPr lang="fr-FR" sz="1000" dirty="0" err="1" smtClean="0"/>
              <a:t>Zanoni</a:t>
            </a:r>
            <a:r>
              <a:rPr lang="fr-FR" sz="1000" dirty="0" smtClean="0"/>
              <a:t> (EN-STI)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67416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Actual Beam Stoppers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187905"/>
            <a:ext cx="4182431" cy="2978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706" y="333830"/>
            <a:ext cx="2068286" cy="27577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64" y="3402336"/>
            <a:ext cx="1952171" cy="260289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2315029" y="1785257"/>
            <a:ext cx="3868057" cy="5152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75429" y="2897866"/>
            <a:ext cx="3357335" cy="20224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11560" y="1435688"/>
            <a:ext cx="1444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BI.STP-SW</a:t>
            </a:r>
            <a:endParaRPr lang="fr-FR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383010" y="4166884"/>
            <a:ext cx="1444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BI.STP-FA</a:t>
            </a:r>
            <a:endParaRPr lang="fr-FR" sz="12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083" y="4305383"/>
            <a:ext cx="5621263" cy="1423307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119004"/>
              </p:ext>
            </p:extLst>
          </p:nvPr>
        </p:nvGraphicFramePr>
        <p:xfrm>
          <a:off x="540884" y="5864956"/>
          <a:ext cx="2742142" cy="274320"/>
        </p:xfrm>
        <a:graphic>
          <a:graphicData uri="http://schemas.openxmlformats.org/drawingml/2006/table">
            <a:tbl>
              <a:tblPr/>
              <a:tblGrid>
                <a:gridCol w="2742142"/>
              </a:tblGrid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fr-FR" sz="1800" dirty="0">
                          <a:hlinkClick r:id="rId6"/>
                        </a:rPr>
                        <a:t>1698144 v.0.1</a:t>
                      </a:r>
                      <a:endParaRPr lang="fr-FR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101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6421"/>
          <a:stretch/>
        </p:blipFill>
        <p:spPr>
          <a:xfrm>
            <a:off x="6736805" y="862015"/>
            <a:ext cx="1415326" cy="18824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stopper PXTBS_011 (LINAC4)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Position: </a:t>
            </a:r>
            <a:r>
              <a:rPr lang="en-US" sz="1200" dirty="0" smtClean="0"/>
              <a:t>L4T.TDISA.0740</a:t>
            </a:r>
          </a:p>
          <a:p>
            <a:pPr marL="0" indent="0">
              <a:buNone/>
            </a:pPr>
            <a:r>
              <a:rPr lang="en-US" sz="1200" dirty="0" err="1" smtClean="0"/>
              <a:t>Bdlg</a:t>
            </a:r>
            <a:r>
              <a:rPr lang="en-US" sz="1200" dirty="0"/>
              <a:t>. 410/U0-004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5556" t="12333" r="39861" b="3778"/>
          <a:stretch/>
        </p:blipFill>
        <p:spPr>
          <a:xfrm>
            <a:off x="574646" y="1932884"/>
            <a:ext cx="1720908" cy="3670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3207" y="1074833"/>
            <a:ext cx="4114409" cy="14636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30" y="2705208"/>
            <a:ext cx="6095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Core: </a:t>
            </a:r>
            <a:r>
              <a:rPr lang="en-US" sz="1400" dirty="0"/>
              <a:t>graphite (</a:t>
            </a:r>
            <a:r>
              <a:rPr lang="en-US" sz="1400" dirty="0" smtClean="0"/>
              <a:t>ø 80 x 120 mm) / </a:t>
            </a:r>
            <a:r>
              <a:rPr lang="en-US" sz="1400" dirty="0" err="1" smtClean="0"/>
              <a:t>st.</a:t>
            </a:r>
            <a:r>
              <a:rPr lang="en-US" sz="1400" dirty="0"/>
              <a:t> </a:t>
            </a:r>
            <a:r>
              <a:rPr lang="en-US" sz="1400" dirty="0" smtClean="0"/>
              <a:t>steel (</a:t>
            </a:r>
            <a:r>
              <a:rPr lang="en-US" sz="1400" dirty="0"/>
              <a:t>ø </a:t>
            </a:r>
            <a:r>
              <a:rPr lang="en-US" sz="1400" dirty="0" smtClean="0"/>
              <a:t>105 </a:t>
            </a:r>
            <a:r>
              <a:rPr lang="en-US" sz="1400" dirty="0"/>
              <a:t>x </a:t>
            </a:r>
            <a:r>
              <a:rPr lang="en-US" sz="1400" dirty="0" smtClean="0"/>
              <a:t>220 mm)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096599" y="1008005"/>
            <a:ext cx="1531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EDMS: 1301655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0965" y="5574795"/>
            <a:ext cx="1568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EDMS: 1551988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24762" t="24191" r="14286" b="8254"/>
          <a:stretch/>
        </p:blipFill>
        <p:spPr>
          <a:xfrm>
            <a:off x="4466978" y="3476174"/>
            <a:ext cx="2901814" cy="20101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753162" y="3272180"/>
            <a:ext cx="10813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In-beam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160585" y="3299064"/>
            <a:ext cx="1243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Out-beam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729683" y="5166567"/>
            <a:ext cx="1531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EDMS: 1301655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41860" y="5474344"/>
            <a:ext cx="2758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Switches to control end positions</a:t>
            </a:r>
          </a:p>
          <a:p>
            <a:r>
              <a:rPr lang="en-US" sz="1200" dirty="0"/>
              <a:t>P</a:t>
            </a:r>
            <a:r>
              <a:rPr lang="en-US" sz="1200" dirty="0" smtClean="0"/>
              <a:t>neumatic double actuator</a:t>
            </a:r>
          </a:p>
          <a:p>
            <a:r>
              <a:rPr lang="en-US" sz="1200" dirty="0" smtClean="0"/>
              <a:t>400 – 800 </a:t>
            </a:r>
            <a:r>
              <a:rPr lang="en-US" sz="1200" dirty="0" err="1" smtClean="0"/>
              <a:t>ms</a:t>
            </a:r>
            <a:r>
              <a:rPr lang="en-US" sz="1200" dirty="0" smtClean="0"/>
              <a:t> to cover 125 mm stroke</a:t>
            </a:r>
          </a:p>
          <a:p>
            <a:r>
              <a:rPr lang="en-US" sz="1200" dirty="0" smtClean="0"/>
              <a:t>Vacuum tank: 400 x 419 x 275mm </a:t>
            </a:r>
            <a:endParaRPr lang="en-US" sz="12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412999" y="910154"/>
            <a:ext cx="0" cy="5257485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426154" y="3126896"/>
            <a:ext cx="6374917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/>
          <a:srcRect l="42903" t="5548" r="37419" b="23484"/>
          <a:stretch/>
        </p:blipFill>
        <p:spPr>
          <a:xfrm>
            <a:off x="7802759" y="4021670"/>
            <a:ext cx="819858" cy="184804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704735" y="3715293"/>
            <a:ext cx="1304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SPLTDISA0079</a:t>
            </a:r>
            <a:endParaRPr lang="en-US" sz="12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/>
          <a:srcRect l="43254" t="5906" r="38254" b="23873"/>
          <a:stretch/>
        </p:blipFill>
        <p:spPr>
          <a:xfrm>
            <a:off x="2955355" y="3481538"/>
            <a:ext cx="1134232" cy="269197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882940" y="3268715"/>
            <a:ext cx="13041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SPLTDISA0078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stopper PXTBS_011 for the BI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996203" y="945876"/>
            <a:ext cx="5118344" cy="5191975"/>
          </a:xfrm>
        </p:spPr>
        <p:txBody>
          <a:bodyPr/>
          <a:lstStyle/>
          <a:p>
            <a:r>
              <a:rPr lang="en-GB" sz="1800" dirty="0" smtClean="0"/>
              <a:t>Any position between BI.STP-FA and SW are acceptable. Towards BI.STP-SW slightly safer. </a:t>
            </a:r>
          </a:p>
          <a:p>
            <a:r>
              <a:rPr lang="en-US" sz="1800" dirty="0" smtClean="0"/>
              <a:t>Critical result at BI.STP-FA under 50 MeV. Peak temperature: 652</a:t>
            </a:r>
            <a:r>
              <a:rPr lang="en-US" sz="1800" baseline="30000" dirty="0" smtClean="0"/>
              <a:t>o</a:t>
            </a:r>
            <a:r>
              <a:rPr lang="en-US" sz="1800" dirty="0" smtClean="0"/>
              <a:t>C. Safety factor: 6.7 (minimum tolerable: 1)</a:t>
            </a:r>
          </a:p>
          <a:p>
            <a:r>
              <a:rPr lang="en-US" sz="1800" dirty="0" smtClean="0"/>
              <a:t>Time to cool down to room temperature after two pulses: 10.2 s</a:t>
            </a:r>
          </a:p>
          <a:p>
            <a:r>
              <a:rPr lang="en-US" sz="1800" dirty="0" smtClean="0"/>
              <a:t>All energy absorbed by the graphite core.</a:t>
            </a:r>
          </a:p>
          <a:p>
            <a:endParaRPr lang="en-US" sz="18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6245" y="3296196"/>
            <a:ext cx="472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MeV pos.: BI-STP-FA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2601" y="5878151"/>
            <a:ext cx="3318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160 MeV pos.: BI-STP-SW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09" y="1165005"/>
            <a:ext cx="3434382" cy="2191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04" y="3738919"/>
            <a:ext cx="3301574" cy="22299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59934" y="1781176"/>
            <a:ext cx="1775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bg1"/>
                </a:solidFill>
              </a:rPr>
              <a:t>Our model did not consider the gap of ~ 2mm at the entrance</a:t>
            </a:r>
            <a:endParaRPr lang="en-US" sz="1200" i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1455313" y="2331076"/>
            <a:ext cx="104621" cy="30909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073" y="3594854"/>
            <a:ext cx="4559795" cy="24078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92518" y="5212324"/>
            <a:ext cx="3258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Max. temperature: 692</a:t>
            </a:r>
            <a:r>
              <a:rPr lang="en-US" baseline="30000" dirty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00359" y="5953185"/>
            <a:ext cx="2520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consecutive pulses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860591" y="6322517"/>
            <a:ext cx="203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EDMS: 1698144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870839"/>
            <a:ext cx="4726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Temperature distribution (peak)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Intégration in the BI line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clrChange>
              <a:clrFrom>
                <a:srgbClr val="333366"/>
              </a:clrFrom>
              <a:clrTo>
                <a:srgbClr val="3333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703" y="834571"/>
            <a:ext cx="8921297" cy="54900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384801"/>
            <a:ext cx="599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Pre-integration made by me just to have an 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378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210</TotalTime>
  <Words>217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Ubuntu</vt:lpstr>
      <vt:lpstr>Ubuntu Light</vt:lpstr>
      <vt:lpstr>CERN_ENdept_Presentation_ArialFont copy</vt:lpstr>
      <vt:lpstr>Technical specification for the beam stopper(s) in BI line</vt:lpstr>
      <vt:lpstr>Actual Beam Stoppers</vt:lpstr>
      <vt:lpstr>Beam stopper PXTBS_011 (LINAC4)</vt:lpstr>
      <vt:lpstr>Beam stopper PXTBS_011 for the BI line</vt:lpstr>
      <vt:lpstr>Intégration in the BI line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stopper PXTBS_011 (LINAC4)</dc:title>
  <dc:creator>Andre Pilan Zanoni</dc:creator>
  <cp:lastModifiedBy>Edouard Grenier-Boley</cp:lastModifiedBy>
  <cp:revision>19</cp:revision>
  <dcterms:created xsi:type="dcterms:W3CDTF">2016-09-30T12:27:54Z</dcterms:created>
  <dcterms:modified xsi:type="dcterms:W3CDTF">2016-10-03T08:24:19Z</dcterms:modified>
</cp:coreProperties>
</file>