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535" r:id="rId2"/>
    <p:sldId id="480" r:id="rId3"/>
    <p:sldId id="481" r:id="rId4"/>
    <p:sldId id="545" r:id="rId5"/>
    <p:sldId id="484" r:id="rId6"/>
    <p:sldId id="537" r:id="rId7"/>
    <p:sldId id="519" r:id="rId8"/>
    <p:sldId id="540" r:id="rId9"/>
    <p:sldId id="475" r:id="rId10"/>
    <p:sldId id="529" r:id="rId11"/>
    <p:sldId id="532" r:id="rId12"/>
    <p:sldId id="522" r:id="rId13"/>
    <p:sldId id="527" r:id="rId14"/>
    <p:sldId id="539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62" autoAdjust="0"/>
    <p:restoredTop sz="94695" autoAdjust="0"/>
  </p:normalViewPr>
  <p:slideViewPr>
    <p:cSldViewPr>
      <p:cViewPr varScale="1">
        <p:scale>
          <a:sx n="125" d="100"/>
          <a:sy n="125" d="100"/>
        </p:scale>
        <p:origin x="15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Progress!$C$2</c:f>
              <c:strCache>
                <c:ptCount val="1"/>
                <c:pt idx="0">
                  <c:v>Avancement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Progress!$B$3:$B$99</c:f>
              <c:numCache>
                <c:formatCode>m/d/yyyy</c:formatCode>
                <c:ptCount val="97"/>
                <c:pt idx="0">
                  <c:v>42517</c:v>
                </c:pt>
                <c:pt idx="1">
                  <c:v>42523</c:v>
                </c:pt>
                <c:pt idx="2">
                  <c:v>42524</c:v>
                </c:pt>
                <c:pt idx="3">
                  <c:v>42525</c:v>
                </c:pt>
                <c:pt idx="4">
                  <c:v>42529</c:v>
                </c:pt>
                <c:pt idx="5">
                  <c:v>42531</c:v>
                </c:pt>
                <c:pt idx="6">
                  <c:v>42537</c:v>
                </c:pt>
                <c:pt idx="7">
                  <c:v>42538</c:v>
                </c:pt>
                <c:pt idx="8">
                  <c:v>42541</c:v>
                </c:pt>
                <c:pt idx="9">
                  <c:v>42542</c:v>
                </c:pt>
                <c:pt idx="10">
                  <c:v>42543</c:v>
                </c:pt>
                <c:pt idx="11">
                  <c:v>42544</c:v>
                </c:pt>
                <c:pt idx="12">
                  <c:v>42545</c:v>
                </c:pt>
                <c:pt idx="13">
                  <c:v>42548</c:v>
                </c:pt>
                <c:pt idx="14">
                  <c:v>42549</c:v>
                </c:pt>
                <c:pt idx="15">
                  <c:v>42550</c:v>
                </c:pt>
                <c:pt idx="16">
                  <c:v>42551</c:v>
                </c:pt>
                <c:pt idx="17">
                  <c:v>42552</c:v>
                </c:pt>
                <c:pt idx="18">
                  <c:v>42555</c:v>
                </c:pt>
                <c:pt idx="19">
                  <c:v>42556</c:v>
                </c:pt>
                <c:pt idx="20">
                  <c:v>42557</c:v>
                </c:pt>
                <c:pt idx="21">
                  <c:v>42558</c:v>
                </c:pt>
                <c:pt idx="22">
                  <c:v>42559</c:v>
                </c:pt>
                <c:pt idx="23">
                  <c:v>42562</c:v>
                </c:pt>
                <c:pt idx="24">
                  <c:v>42563</c:v>
                </c:pt>
                <c:pt idx="25">
                  <c:v>42564</c:v>
                </c:pt>
                <c:pt idx="26">
                  <c:v>42565</c:v>
                </c:pt>
                <c:pt idx="27">
                  <c:v>42566</c:v>
                </c:pt>
                <c:pt idx="28">
                  <c:v>42567</c:v>
                </c:pt>
                <c:pt idx="29">
                  <c:v>42568</c:v>
                </c:pt>
                <c:pt idx="30">
                  <c:v>42569</c:v>
                </c:pt>
                <c:pt idx="31">
                  <c:v>42570</c:v>
                </c:pt>
                <c:pt idx="32">
                  <c:v>42571</c:v>
                </c:pt>
                <c:pt idx="33">
                  <c:v>42572</c:v>
                </c:pt>
                <c:pt idx="34">
                  <c:v>42573</c:v>
                </c:pt>
                <c:pt idx="35">
                  <c:v>42574</c:v>
                </c:pt>
                <c:pt idx="36">
                  <c:v>42575</c:v>
                </c:pt>
                <c:pt idx="37">
                  <c:v>42576</c:v>
                </c:pt>
                <c:pt idx="38">
                  <c:v>42577</c:v>
                </c:pt>
                <c:pt idx="39">
                  <c:v>42578</c:v>
                </c:pt>
                <c:pt idx="40">
                  <c:v>42579</c:v>
                </c:pt>
                <c:pt idx="41">
                  <c:v>42580</c:v>
                </c:pt>
                <c:pt idx="42">
                  <c:v>42581</c:v>
                </c:pt>
                <c:pt idx="43">
                  <c:v>42582</c:v>
                </c:pt>
                <c:pt idx="44">
                  <c:v>42583</c:v>
                </c:pt>
                <c:pt idx="45">
                  <c:v>42584</c:v>
                </c:pt>
                <c:pt idx="46">
                  <c:v>42585</c:v>
                </c:pt>
                <c:pt idx="47">
                  <c:v>42586</c:v>
                </c:pt>
                <c:pt idx="48">
                  <c:v>42587</c:v>
                </c:pt>
                <c:pt idx="49">
                  <c:v>42588</c:v>
                </c:pt>
                <c:pt idx="50">
                  <c:v>42589</c:v>
                </c:pt>
                <c:pt idx="51">
                  <c:v>42590</c:v>
                </c:pt>
                <c:pt idx="52">
                  <c:v>42591</c:v>
                </c:pt>
                <c:pt idx="53">
                  <c:v>42592</c:v>
                </c:pt>
                <c:pt idx="54">
                  <c:v>42593</c:v>
                </c:pt>
                <c:pt idx="55">
                  <c:v>42594</c:v>
                </c:pt>
                <c:pt idx="56">
                  <c:v>42595</c:v>
                </c:pt>
                <c:pt idx="57">
                  <c:v>42596</c:v>
                </c:pt>
                <c:pt idx="58">
                  <c:v>42597</c:v>
                </c:pt>
                <c:pt idx="59">
                  <c:v>42598</c:v>
                </c:pt>
                <c:pt idx="60">
                  <c:v>42599</c:v>
                </c:pt>
                <c:pt idx="61">
                  <c:v>42600</c:v>
                </c:pt>
                <c:pt idx="62">
                  <c:v>42601</c:v>
                </c:pt>
                <c:pt idx="63">
                  <c:v>42602</c:v>
                </c:pt>
                <c:pt idx="64">
                  <c:v>42603</c:v>
                </c:pt>
                <c:pt idx="65">
                  <c:v>42604</c:v>
                </c:pt>
                <c:pt idx="66">
                  <c:v>42605</c:v>
                </c:pt>
                <c:pt idx="67">
                  <c:v>42606</c:v>
                </c:pt>
                <c:pt idx="68">
                  <c:v>42607</c:v>
                </c:pt>
                <c:pt idx="69">
                  <c:v>42608</c:v>
                </c:pt>
                <c:pt idx="70">
                  <c:v>42609</c:v>
                </c:pt>
                <c:pt idx="71">
                  <c:v>42610</c:v>
                </c:pt>
                <c:pt idx="72">
                  <c:v>42611</c:v>
                </c:pt>
                <c:pt idx="73">
                  <c:v>42612</c:v>
                </c:pt>
                <c:pt idx="74">
                  <c:v>42613</c:v>
                </c:pt>
                <c:pt idx="75">
                  <c:v>42614</c:v>
                </c:pt>
                <c:pt idx="76">
                  <c:v>42615</c:v>
                </c:pt>
                <c:pt idx="77">
                  <c:v>42616</c:v>
                </c:pt>
                <c:pt idx="78">
                  <c:v>42617</c:v>
                </c:pt>
                <c:pt idx="79">
                  <c:v>42618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42623</c:v>
                </c:pt>
                <c:pt idx="85">
                  <c:v>42624</c:v>
                </c:pt>
                <c:pt idx="86">
                  <c:v>42625</c:v>
                </c:pt>
                <c:pt idx="87">
                  <c:v>42626</c:v>
                </c:pt>
                <c:pt idx="88">
                  <c:v>42627</c:v>
                </c:pt>
                <c:pt idx="89">
                  <c:v>42628</c:v>
                </c:pt>
                <c:pt idx="90">
                  <c:v>42629</c:v>
                </c:pt>
                <c:pt idx="91">
                  <c:v>42630</c:v>
                </c:pt>
                <c:pt idx="92">
                  <c:v>42631</c:v>
                </c:pt>
                <c:pt idx="93">
                  <c:v>42632</c:v>
                </c:pt>
                <c:pt idx="94">
                  <c:v>42633</c:v>
                </c:pt>
                <c:pt idx="95">
                  <c:v>42634</c:v>
                </c:pt>
                <c:pt idx="96">
                  <c:v>42635</c:v>
                </c:pt>
              </c:numCache>
            </c:numRef>
          </c:cat>
          <c:val>
            <c:numRef>
              <c:f>Progress!$C$3:$C$99</c:f>
              <c:numCache>
                <c:formatCode>0.00</c:formatCode>
                <c:ptCount val="97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11</c:v>
                </c:pt>
                <c:pt idx="4">
                  <c:v>12</c:v>
                </c:pt>
                <c:pt idx="5">
                  <c:v>20</c:v>
                </c:pt>
                <c:pt idx="6">
                  <c:v>26</c:v>
                </c:pt>
                <c:pt idx="7">
                  <c:v>29</c:v>
                </c:pt>
                <c:pt idx="8">
                  <c:v>34</c:v>
                </c:pt>
                <c:pt idx="9">
                  <c:v>38</c:v>
                </c:pt>
                <c:pt idx="10">
                  <c:v>38</c:v>
                </c:pt>
                <c:pt idx="11">
                  <c:v>38</c:v>
                </c:pt>
                <c:pt idx="12">
                  <c:v>38</c:v>
                </c:pt>
                <c:pt idx="13">
                  <c:v>38</c:v>
                </c:pt>
                <c:pt idx="14">
                  <c:v>38</c:v>
                </c:pt>
                <c:pt idx="15">
                  <c:v>38</c:v>
                </c:pt>
                <c:pt idx="16">
                  <c:v>40</c:v>
                </c:pt>
                <c:pt idx="17">
                  <c:v>42</c:v>
                </c:pt>
                <c:pt idx="18">
                  <c:v>42</c:v>
                </c:pt>
                <c:pt idx="19">
                  <c:v>42</c:v>
                </c:pt>
                <c:pt idx="20">
                  <c:v>42</c:v>
                </c:pt>
                <c:pt idx="21">
                  <c:v>42</c:v>
                </c:pt>
                <c:pt idx="22">
                  <c:v>42</c:v>
                </c:pt>
                <c:pt idx="23">
                  <c:v>42</c:v>
                </c:pt>
                <c:pt idx="24">
                  <c:v>42</c:v>
                </c:pt>
                <c:pt idx="25">
                  <c:v>42</c:v>
                </c:pt>
                <c:pt idx="26">
                  <c:v>42</c:v>
                </c:pt>
                <c:pt idx="27">
                  <c:v>42</c:v>
                </c:pt>
                <c:pt idx="28">
                  <c:v>42</c:v>
                </c:pt>
                <c:pt idx="29">
                  <c:v>42</c:v>
                </c:pt>
                <c:pt idx="30">
                  <c:v>42</c:v>
                </c:pt>
                <c:pt idx="31">
                  <c:v>42</c:v>
                </c:pt>
                <c:pt idx="32">
                  <c:v>42</c:v>
                </c:pt>
                <c:pt idx="33">
                  <c:v>42</c:v>
                </c:pt>
                <c:pt idx="34">
                  <c:v>42</c:v>
                </c:pt>
                <c:pt idx="35">
                  <c:v>42</c:v>
                </c:pt>
                <c:pt idx="36">
                  <c:v>42</c:v>
                </c:pt>
                <c:pt idx="37" formatCode="General">
                  <c:v>44</c:v>
                </c:pt>
                <c:pt idx="38">
                  <c:v>46</c:v>
                </c:pt>
                <c:pt idx="39">
                  <c:v>46</c:v>
                </c:pt>
                <c:pt idx="40">
                  <c:v>46</c:v>
                </c:pt>
                <c:pt idx="41">
                  <c:v>46</c:v>
                </c:pt>
                <c:pt idx="42">
                  <c:v>46</c:v>
                </c:pt>
                <c:pt idx="43">
                  <c:v>46</c:v>
                </c:pt>
                <c:pt idx="44">
                  <c:v>47</c:v>
                </c:pt>
                <c:pt idx="45">
                  <c:v>50</c:v>
                </c:pt>
                <c:pt idx="46">
                  <c:v>50</c:v>
                </c:pt>
                <c:pt idx="47">
                  <c:v>50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50</c:v>
                </c:pt>
                <c:pt idx="52">
                  <c:v>50</c:v>
                </c:pt>
                <c:pt idx="53">
                  <c:v>50</c:v>
                </c:pt>
                <c:pt idx="54">
                  <c:v>50</c:v>
                </c:pt>
                <c:pt idx="55">
                  <c:v>50</c:v>
                </c:pt>
                <c:pt idx="56">
                  <c:v>50</c:v>
                </c:pt>
                <c:pt idx="57">
                  <c:v>50</c:v>
                </c:pt>
                <c:pt idx="58">
                  <c:v>50</c:v>
                </c:pt>
                <c:pt idx="59">
                  <c:v>50</c:v>
                </c:pt>
                <c:pt idx="60">
                  <c:v>50</c:v>
                </c:pt>
                <c:pt idx="61">
                  <c:v>50</c:v>
                </c:pt>
                <c:pt idx="62">
                  <c:v>50</c:v>
                </c:pt>
                <c:pt idx="63">
                  <c:v>50</c:v>
                </c:pt>
                <c:pt idx="64">
                  <c:v>50</c:v>
                </c:pt>
                <c:pt idx="65">
                  <c:v>50</c:v>
                </c:pt>
                <c:pt idx="66">
                  <c:v>50</c:v>
                </c:pt>
                <c:pt idx="67">
                  <c:v>50</c:v>
                </c:pt>
                <c:pt idx="68">
                  <c:v>50</c:v>
                </c:pt>
                <c:pt idx="69">
                  <c:v>50</c:v>
                </c:pt>
                <c:pt idx="70">
                  <c:v>50</c:v>
                </c:pt>
                <c:pt idx="71">
                  <c:v>50</c:v>
                </c:pt>
                <c:pt idx="72">
                  <c:v>50</c:v>
                </c:pt>
                <c:pt idx="73">
                  <c:v>50</c:v>
                </c:pt>
                <c:pt idx="74">
                  <c:v>50</c:v>
                </c:pt>
                <c:pt idx="75">
                  <c:v>50</c:v>
                </c:pt>
                <c:pt idx="76">
                  <c:v>50</c:v>
                </c:pt>
                <c:pt idx="77">
                  <c:v>50</c:v>
                </c:pt>
                <c:pt idx="78">
                  <c:v>50</c:v>
                </c:pt>
                <c:pt idx="79">
                  <c:v>52</c:v>
                </c:pt>
                <c:pt idx="80">
                  <c:v>52</c:v>
                </c:pt>
                <c:pt idx="81">
                  <c:v>52</c:v>
                </c:pt>
                <c:pt idx="82">
                  <c:v>52</c:v>
                </c:pt>
                <c:pt idx="83">
                  <c:v>52</c:v>
                </c:pt>
                <c:pt idx="84">
                  <c:v>52</c:v>
                </c:pt>
                <c:pt idx="85">
                  <c:v>52</c:v>
                </c:pt>
                <c:pt idx="86">
                  <c:v>52</c:v>
                </c:pt>
                <c:pt idx="87">
                  <c:v>52</c:v>
                </c:pt>
                <c:pt idx="88">
                  <c:v>52</c:v>
                </c:pt>
                <c:pt idx="89">
                  <c:v>53</c:v>
                </c:pt>
                <c:pt idx="90">
                  <c:v>54</c:v>
                </c:pt>
                <c:pt idx="91">
                  <c:v>54</c:v>
                </c:pt>
                <c:pt idx="92">
                  <c:v>54</c:v>
                </c:pt>
                <c:pt idx="93">
                  <c:v>54</c:v>
                </c:pt>
                <c:pt idx="94">
                  <c:v>54</c:v>
                </c:pt>
                <c:pt idx="95">
                  <c:v>54</c:v>
                </c:pt>
                <c:pt idx="96">
                  <c:v>54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Progress!$D$2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Progress!$B$3:$B$99</c:f>
              <c:numCache>
                <c:formatCode>m/d/yyyy</c:formatCode>
                <c:ptCount val="97"/>
                <c:pt idx="0">
                  <c:v>42517</c:v>
                </c:pt>
                <c:pt idx="1">
                  <c:v>42523</c:v>
                </c:pt>
                <c:pt idx="2">
                  <c:v>42524</c:v>
                </c:pt>
                <c:pt idx="3">
                  <c:v>42525</c:v>
                </c:pt>
                <c:pt idx="4">
                  <c:v>42529</c:v>
                </c:pt>
                <c:pt idx="5">
                  <c:v>42531</c:v>
                </c:pt>
                <c:pt idx="6">
                  <c:v>42537</c:v>
                </c:pt>
                <c:pt idx="7">
                  <c:v>42538</c:v>
                </c:pt>
                <c:pt idx="8">
                  <c:v>42541</c:v>
                </c:pt>
                <c:pt idx="9">
                  <c:v>42542</c:v>
                </c:pt>
                <c:pt idx="10">
                  <c:v>42543</c:v>
                </c:pt>
                <c:pt idx="11">
                  <c:v>42544</c:v>
                </c:pt>
                <c:pt idx="12">
                  <c:v>42545</c:v>
                </c:pt>
                <c:pt idx="13">
                  <c:v>42548</c:v>
                </c:pt>
                <c:pt idx="14">
                  <c:v>42549</c:v>
                </c:pt>
                <c:pt idx="15">
                  <c:v>42550</c:v>
                </c:pt>
                <c:pt idx="16">
                  <c:v>42551</c:v>
                </c:pt>
                <c:pt idx="17">
                  <c:v>42552</c:v>
                </c:pt>
                <c:pt idx="18">
                  <c:v>42555</c:v>
                </c:pt>
                <c:pt idx="19">
                  <c:v>42556</c:v>
                </c:pt>
                <c:pt idx="20">
                  <c:v>42557</c:v>
                </c:pt>
                <c:pt idx="21">
                  <c:v>42558</c:v>
                </c:pt>
                <c:pt idx="22">
                  <c:v>42559</c:v>
                </c:pt>
                <c:pt idx="23">
                  <c:v>42562</c:v>
                </c:pt>
                <c:pt idx="24">
                  <c:v>42563</c:v>
                </c:pt>
                <c:pt idx="25">
                  <c:v>42564</c:v>
                </c:pt>
                <c:pt idx="26">
                  <c:v>42565</c:v>
                </c:pt>
                <c:pt idx="27">
                  <c:v>42566</c:v>
                </c:pt>
                <c:pt idx="28">
                  <c:v>42567</c:v>
                </c:pt>
                <c:pt idx="29">
                  <c:v>42568</c:v>
                </c:pt>
                <c:pt idx="30">
                  <c:v>42569</c:v>
                </c:pt>
                <c:pt idx="31">
                  <c:v>42570</c:v>
                </c:pt>
                <c:pt idx="32">
                  <c:v>42571</c:v>
                </c:pt>
                <c:pt idx="33">
                  <c:v>42572</c:v>
                </c:pt>
                <c:pt idx="34">
                  <c:v>42573</c:v>
                </c:pt>
                <c:pt idx="35">
                  <c:v>42574</c:v>
                </c:pt>
                <c:pt idx="36">
                  <c:v>42575</c:v>
                </c:pt>
                <c:pt idx="37">
                  <c:v>42576</c:v>
                </c:pt>
                <c:pt idx="38">
                  <c:v>42577</c:v>
                </c:pt>
                <c:pt idx="39">
                  <c:v>42578</c:v>
                </c:pt>
                <c:pt idx="40">
                  <c:v>42579</c:v>
                </c:pt>
                <c:pt idx="41">
                  <c:v>42580</c:v>
                </c:pt>
                <c:pt idx="42">
                  <c:v>42581</c:v>
                </c:pt>
                <c:pt idx="43">
                  <c:v>42582</c:v>
                </c:pt>
                <c:pt idx="44">
                  <c:v>42583</c:v>
                </c:pt>
                <c:pt idx="45">
                  <c:v>42584</c:v>
                </c:pt>
                <c:pt idx="46">
                  <c:v>42585</c:v>
                </c:pt>
                <c:pt idx="47">
                  <c:v>42586</c:v>
                </c:pt>
                <c:pt idx="48">
                  <c:v>42587</c:v>
                </c:pt>
                <c:pt idx="49">
                  <c:v>42588</c:v>
                </c:pt>
                <c:pt idx="50">
                  <c:v>42589</c:v>
                </c:pt>
                <c:pt idx="51">
                  <c:v>42590</c:v>
                </c:pt>
                <c:pt idx="52">
                  <c:v>42591</c:v>
                </c:pt>
                <c:pt idx="53">
                  <c:v>42592</c:v>
                </c:pt>
                <c:pt idx="54">
                  <c:v>42593</c:v>
                </c:pt>
                <c:pt idx="55">
                  <c:v>42594</c:v>
                </c:pt>
                <c:pt idx="56">
                  <c:v>42595</c:v>
                </c:pt>
                <c:pt idx="57">
                  <c:v>42596</c:v>
                </c:pt>
                <c:pt idx="58">
                  <c:v>42597</c:v>
                </c:pt>
                <c:pt idx="59">
                  <c:v>42598</c:v>
                </c:pt>
                <c:pt idx="60">
                  <c:v>42599</c:v>
                </c:pt>
                <c:pt idx="61">
                  <c:v>42600</c:v>
                </c:pt>
                <c:pt idx="62">
                  <c:v>42601</c:v>
                </c:pt>
                <c:pt idx="63">
                  <c:v>42602</c:v>
                </c:pt>
                <c:pt idx="64">
                  <c:v>42603</c:v>
                </c:pt>
                <c:pt idx="65">
                  <c:v>42604</c:v>
                </c:pt>
                <c:pt idx="66">
                  <c:v>42605</c:v>
                </c:pt>
                <c:pt idx="67">
                  <c:v>42606</c:v>
                </c:pt>
                <c:pt idx="68">
                  <c:v>42607</c:v>
                </c:pt>
                <c:pt idx="69">
                  <c:v>42608</c:v>
                </c:pt>
                <c:pt idx="70">
                  <c:v>42609</c:v>
                </c:pt>
                <c:pt idx="71">
                  <c:v>42610</c:v>
                </c:pt>
                <c:pt idx="72">
                  <c:v>42611</c:v>
                </c:pt>
                <c:pt idx="73">
                  <c:v>42612</c:v>
                </c:pt>
                <c:pt idx="74">
                  <c:v>42613</c:v>
                </c:pt>
                <c:pt idx="75">
                  <c:v>42614</c:v>
                </c:pt>
                <c:pt idx="76">
                  <c:v>42615</c:v>
                </c:pt>
                <c:pt idx="77">
                  <c:v>42616</c:v>
                </c:pt>
                <c:pt idx="78">
                  <c:v>42617</c:v>
                </c:pt>
                <c:pt idx="79">
                  <c:v>42618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42623</c:v>
                </c:pt>
                <c:pt idx="85">
                  <c:v>42624</c:v>
                </c:pt>
                <c:pt idx="86">
                  <c:v>42625</c:v>
                </c:pt>
                <c:pt idx="87">
                  <c:v>42626</c:v>
                </c:pt>
                <c:pt idx="88">
                  <c:v>42627</c:v>
                </c:pt>
                <c:pt idx="89">
                  <c:v>42628</c:v>
                </c:pt>
                <c:pt idx="90">
                  <c:v>42629</c:v>
                </c:pt>
                <c:pt idx="91">
                  <c:v>42630</c:v>
                </c:pt>
                <c:pt idx="92">
                  <c:v>42631</c:v>
                </c:pt>
                <c:pt idx="93">
                  <c:v>42632</c:v>
                </c:pt>
                <c:pt idx="94">
                  <c:v>42633</c:v>
                </c:pt>
                <c:pt idx="95">
                  <c:v>42634</c:v>
                </c:pt>
                <c:pt idx="96">
                  <c:v>42635</c:v>
                </c:pt>
              </c:numCache>
            </c:numRef>
          </c:cat>
          <c:val>
            <c:numRef>
              <c:f>Progress!$D$3:$D$99</c:f>
              <c:numCache>
                <c:formatCode>0.00</c:formatCode>
                <c:ptCount val="97"/>
                <c:pt idx="0">
                  <c:v>57</c:v>
                </c:pt>
                <c:pt idx="1">
                  <c:v>57</c:v>
                </c:pt>
                <c:pt idx="2">
                  <c:v>57</c:v>
                </c:pt>
                <c:pt idx="3">
                  <c:v>57</c:v>
                </c:pt>
                <c:pt idx="4">
                  <c:v>57</c:v>
                </c:pt>
                <c:pt idx="5">
                  <c:v>57</c:v>
                </c:pt>
                <c:pt idx="6">
                  <c:v>57</c:v>
                </c:pt>
                <c:pt idx="7">
                  <c:v>57</c:v>
                </c:pt>
                <c:pt idx="8">
                  <c:v>57</c:v>
                </c:pt>
                <c:pt idx="9">
                  <c:v>57</c:v>
                </c:pt>
                <c:pt idx="10">
                  <c:v>57</c:v>
                </c:pt>
                <c:pt idx="11">
                  <c:v>57</c:v>
                </c:pt>
                <c:pt idx="12">
                  <c:v>57</c:v>
                </c:pt>
                <c:pt idx="13">
                  <c:v>57</c:v>
                </c:pt>
                <c:pt idx="14">
                  <c:v>57</c:v>
                </c:pt>
                <c:pt idx="15">
                  <c:v>57</c:v>
                </c:pt>
                <c:pt idx="16">
                  <c:v>57</c:v>
                </c:pt>
                <c:pt idx="17">
                  <c:v>57</c:v>
                </c:pt>
                <c:pt idx="18">
                  <c:v>57</c:v>
                </c:pt>
                <c:pt idx="19">
                  <c:v>54</c:v>
                </c:pt>
                <c:pt idx="20">
                  <c:v>54</c:v>
                </c:pt>
                <c:pt idx="21">
                  <c:v>54</c:v>
                </c:pt>
                <c:pt idx="22">
                  <c:v>54</c:v>
                </c:pt>
                <c:pt idx="23">
                  <c:v>54</c:v>
                </c:pt>
                <c:pt idx="24">
                  <c:v>54</c:v>
                </c:pt>
                <c:pt idx="25">
                  <c:v>54</c:v>
                </c:pt>
                <c:pt idx="26">
                  <c:v>54</c:v>
                </c:pt>
                <c:pt idx="27">
                  <c:v>54</c:v>
                </c:pt>
                <c:pt idx="28">
                  <c:v>54</c:v>
                </c:pt>
                <c:pt idx="29">
                  <c:v>54</c:v>
                </c:pt>
                <c:pt idx="30">
                  <c:v>54</c:v>
                </c:pt>
                <c:pt idx="31">
                  <c:v>54</c:v>
                </c:pt>
                <c:pt idx="32">
                  <c:v>54</c:v>
                </c:pt>
                <c:pt idx="33">
                  <c:v>54</c:v>
                </c:pt>
                <c:pt idx="34">
                  <c:v>54</c:v>
                </c:pt>
                <c:pt idx="35">
                  <c:v>54</c:v>
                </c:pt>
                <c:pt idx="36">
                  <c:v>54</c:v>
                </c:pt>
                <c:pt idx="37">
                  <c:v>54</c:v>
                </c:pt>
                <c:pt idx="38">
                  <c:v>54</c:v>
                </c:pt>
                <c:pt idx="39">
                  <c:v>54</c:v>
                </c:pt>
                <c:pt idx="40">
                  <c:v>54</c:v>
                </c:pt>
                <c:pt idx="41">
                  <c:v>54</c:v>
                </c:pt>
                <c:pt idx="42">
                  <c:v>54</c:v>
                </c:pt>
                <c:pt idx="43">
                  <c:v>54</c:v>
                </c:pt>
                <c:pt idx="44">
                  <c:v>54</c:v>
                </c:pt>
                <c:pt idx="45">
                  <c:v>54</c:v>
                </c:pt>
                <c:pt idx="46">
                  <c:v>54</c:v>
                </c:pt>
                <c:pt idx="47">
                  <c:v>54</c:v>
                </c:pt>
                <c:pt idx="48">
                  <c:v>54</c:v>
                </c:pt>
                <c:pt idx="49">
                  <c:v>54</c:v>
                </c:pt>
                <c:pt idx="50">
                  <c:v>54</c:v>
                </c:pt>
                <c:pt idx="51">
                  <c:v>54</c:v>
                </c:pt>
                <c:pt idx="52">
                  <c:v>54</c:v>
                </c:pt>
                <c:pt idx="53">
                  <c:v>54</c:v>
                </c:pt>
                <c:pt idx="54">
                  <c:v>54</c:v>
                </c:pt>
                <c:pt idx="55">
                  <c:v>54</c:v>
                </c:pt>
                <c:pt idx="56">
                  <c:v>54</c:v>
                </c:pt>
                <c:pt idx="57">
                  <c:v>54</c:v>
                </c:pt>
                <c:pt idx="58">
                  <c:v>54</c:v>
                </c:pt>
                <c:pt idx="59">
                  <c:v>54</c:v>
                </c:pt>
                <c:pt idx="60">
                  <c:v>54</c:v>
                </c:pt>
                <c:pt idx="61">
                  <c:v>54</c:v>
                </c:pt>
                <c:pt idx="62">
                  <c:v>54</c:v>
                </c:pt>
                <c:pt idx="63">
                  <c:v>54</c:v>
                </c:pt>
                <c:pt idx="64">
                  <c:v>54</c:v>
                </c:pt>
                <c:pt idx="65">
                  <c:v>54</c:v>
                </c:pt>
                <c:pt idx="66">
                  <c:v>54</c:v>
                </c:pt>
                <c:pt idx="67">
                  <c:v>54</c:v>
                </c:pt>
                <c:pt idx="68">
                  <c:v>54</c:v>
                </c:pt>
                <c:pt idx="69">
                  <c:v>54</c:v>
                </c:pt>
                <c:pt idx="70">
                  <c:v>54</c:v>
                </c:pt>
                <c:pt idx="71">
                  <c:v>54</c:v>
                </c:pt>
                <c:pt idx="72">
                  <c:v>54</c:v>
                </c:pt>
                <c:pt idx="73">
                  <c:v>54</c:v>
                </c:pt>
                <c:pt idx="74">
                  <c:v>54</c:v>
                </c:pt>
                <c:pt idx="75">
                  <c:v>54</c:v>
                </c:pt>
                <c:pt idx="76">
                  <c:v>54</c:v>
                </c:pt>
                <c:pt idx="77">
                  <c:v>54</c:v>
                </c:pt>
                <c:pt idx="78">
                  <c:v>54</c:v>
                </c:pt>
                <c:pt idx="79">
                  <c:v>54</c:v>
                </c:pt>
                <c:pt idx="80">
                  <c:v>54</c:v>
                </c:pt>
                <c:pt idx="81">
                  <c:v>54</c:v>
                </c:pt>
                <c:pt idx="82">
                  <c:v>54</c:v>
                </c:pt>
                <c:pt idx="83">
                  <c:v>54</c:v>
                </c:pt>
                <c:pt idx="84">
                  <c:v>54</c:v>
                </c:pt>
                <c:pt idx="85">
                  <c:v>54</c:v>
                </c:pt>
                <c:pt idx="86">
                  <c:v>54</c:v>
                </c:pt>
                <c:pt idx="87">
                  <c:v>54</c:v>
                </c:pt>
                <c:pt idx="88">
                  <c:v>54</c:v>
                </c:pt>
                <c:pt idx="89">
                  <c:v>54</c:v>
                </c:pt>
                <c:pt idx="90">
                  <c:v>54</c:v>
                </c:pt>
                <c:pt idx="91">
                  <c:v>54</c:v>
                </c:pt>
                <c:pt idx="92">
                  <c:v>54</c:v>
                </c:pt>
                <c:pt idx="93">
                  <c:v>54</c:v>
                </c:pt>
                <c:pt idx="94">
                  <c:v>54</c:v>
                </c:pt>
                <c:pt idx="95">
                  <c:v>54</c:v>
                </c:pt>
                <c:pt idx="96">
                  <c:v>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79699264"/>
        <c:axId val="279700048"/>
      </c:lineChart>
      <c:dateAx>
        <c:axId val="27969926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700048"/>
        <c:crosses val="autoZero"/>
        <c:auto val="1"/>
        <c:lblOffset val="100"/>
        <c:baseTimeUnit val="days"/>
      </c:dateAx>
      <c:valAx>
        <c:axId val="279700048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699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r">
              <a:defRPr sz="1200"/>
            </a:lvl1pPr>
          </a:lstStyle>
          <a:p>
            <a:fld id="{DC0D8323-F2E5-46DA-B57F-3B580B155497}" type="datetimeFigureOut">
              <a:rPr lang="en-US" smtClean="0"/>
              <a:pPr/>
              <a:t>9/29/2016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r">
              <a:defRPr sz="1200"/>
            </a:lvl1pPr>
          </a:lstStyle>
          <a:p>
            <a:fld id="{E3ACF87E-B165-4D0E-AB01-93B5C5670D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560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/>
          <a:lstStyle>
            <a:lvl1pPr algn="r">
              <a:defRPr sz="1200"/>
            </a:lvl1pPr>
          </a:lstStyle>
          <a:p>
            <a:fld id="{D0260BA4-75A3-4B82-A9B7-8EF09972FFC3}" type="datetimeFigureOut">
              <a:rPr lang="en-US" smtClean="0"/>
              <a:pPr/>
              <a:t>9/29/2016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19" tIns="46259" rIns="92519" bIns="4625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519" tIns="46259" rIns="92519" bIns="462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2519" tIns="46259" rIns="92519" bIns="46259" rtlCol="0" anchor="b"/>
          <a:lstStyle>
            <a:lvl1pPr algn="r">
              <a:defRPr sz="1200"/>
            </a:lvl1pPr>
          </a:lstStyle>
          <a:p>
            <a:fld id="{F67530FD-FAB2-4BFF-A939-C07773C4E0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682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530FD-FAB2-4BFF-A939-C07773C4E0E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4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530FD-FAB2-4BFF-A939-C07773C4E0E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9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EDFCB5F-DB2E-45E8-B7C5-8BA29A272C31}" type="datetime1">
              <a:rPr lang="fr-FR" smtClean="0"/>
              <a:t>29/09/2016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904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530FD-FAB2-4BFF-A939-C07773C4E0E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35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530FD-FAB2-4BFF-A939-C07773C4E0E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12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D13BD7-7677-4869-B927-5CFE06751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honebook.cern.ch/phonebook/#personDetails/?id=40669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717032"/>
            <a:ext cx="6858000" cy="1159768"/>
          </a:xfrm>
        </p:spPr>
        <p:txBody>
          <a:bodyPr>
            <a:normAutofit/>
          </a:bodyPr>
          <a:lstStyle/>
          <a:p>
            <a:r>
              <a:rPr lang="en-US" dirty="0" smtClean="0"/>
              <a:t>ELENA Project</a:t>
            </a:r>
            <a:br>
              <a:rPr lang="en-US" dirty="0" smtClean="0"/>
            </a:b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E. Harrouch</a:t>
            </a:r>
            <a:endParaRPr lang="en-US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219200" y="5013176"/>
            <a:ext cx="6858000" cy="1040854"/>
          </a:xfrm>
        </p:spPr>
        <p:txBody>
          <a:bodyPr>
            <a:normAutofit/>
          </a:bodyPr>
          <a:lstStyle/>
          <a:p>
            <a:r>
              <a:rPr lang="en-US" dirty="0"/>
              <a:t>Installation </a:t>
            </a:r>
            <a:r>
              <a:rPr lang="en-US" dirty="0" smtClean="0"/>
              <a:t>follow-up &amp; Planning update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0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8"/>
    </mc:Choice>
    <mc:Fallback xmlns="">
      <p:transition spd="slow" advTm="94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tests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Any tests performed on the machine should follow the same procedure : </a:t>
            </a:r>
          </a:p>
          <a:p>
            <a:pPr lvl="1"/>
            <a:r>
              <a:rPr lang="en-US" dirty="0" smtClean="0"/>
              <a:t>Notify Francois Butin and Jose Gascon by email with a description of the tests that you foresee.</a:t>
            </a:r>
          </a:p>
          <a:p>
            <a:pPr lvl="1"/>
            <a:r>
              <a:rPr lang="en-US" dirty="0" smtClean="0"/>
              <a:t>Francois will then trigger a </a:t>
            </a:r>
            <a:r>
              <a:rPr lang="en-US" dirty="0" err="1" smtClean="0"/>
              <a:t>Visite</a:t>
            </a:r>
            <a:r>
              <a:rPr lang="en-US" dirty="0" smtClean="0"/>
              <a:t> </a:t>
            </a:r>
            <a:r>
              <a:rPr lang="en-US" dirty="0" err="1" smtClean="0"/>
              <a:t>d’Inspection</a:t>
            </a:r>
            <a:r>
              <a:rPr lang="en-US" dirty="0" smtClean="0"/>
              <a:t> Commune (VIC) if required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Please notify to me all the tests/work that will be performed after the end of the bake-out so they will be integrated to the planning.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884241">
            <a:off x="6185817" y="413789"/>
            <a:ext cx="2719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REMINDER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86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248" y="2636912"/>
            <a:ext cx="8229600" cy="990600"/>
          </a:xfrm>
        </p:spPr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Lock-outs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Erwan Harrouch EN-EA-EC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3715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Racks sous la responsabilité de TE-EPC :</a:t>
            </a:r>
            <a:r>
              <a:rPr lang="fr-FR" dirty="0"/>
              <a:t> </a:t>
            </a:r>
            <a:endParaRPr lang="fr-FR" dirty="0" smtClean="0"/>
          </a:p>
          <a:p>
            <a:r>
              <a:rPr lang="fr-FR" u="sng" dirty="0" smtClean="0"/>
              <a:t>Liste </a:t>
            </a:r>
            <a:r>
              <a:rPr lang="fr-FR" u="sng" dirty="0"/>
              <a:t>des Racks Convertisseurs se trouvant sur la plateforme :</a:t>
            </a:r>
            <a:endParaRPr lang="en-US" dirty="0"/>
          </a:p>
          <a:p>
            <a:pPr lvl="1"/>
            <a:r>
              <a:rPr lang="fr-FR" dirty="0" smtClean="0"/>
              <a:t>RYE01 </a:t>
            </a:r>
            <a:r>
              <a:rPr lang="fr-FR" dirty="0"/>
              <a:t>à RYE03 </a:t>
            </a:r>
            <a:r>
              <a:rPr lang="fr-FR" dirty="0" err="1"/>
              <a:t>Powering</a:t>
            </a:r>
            <a:r>
              <a:rPr lang="fr-FR" dirty="0"/>
              <a:t> Ring  (Responsable équipement : </a:t>
            </a:r>
            <a:r>
              <a:rPr lang="fr-FR" u="sng" dirty="0">
                <a:hlinkClick r:id="rId3"/>
              </a:rPr>
              <a:t>Kuczerowski, Nicolas</a:t>
            </a:r>
            <a:r>
              <a:rPr lang="fr-FR" dirty="0"/>
              <a:t>)</a:t>
            </a:r>
            <a:endParaRPr lang="en-US" dirty="0"/>
          </a:p>
          <a:p>
            <a:pPr lvl="1"/>
            <a:r>
              <a:rPr lang="fr-FR" dirty="0" smtClean="0"/>
              <a:t>RYE08 </a:t>
            </a:r>
            <a:r>
              <a:rPr lang="fr-FR" dirty="0"/>
              <a:t> Ion Switch (Responsable équipement : </a:t>
            </a:r>
            <a:r>
              <a:rPr lang="fr-FR" u="sng" dirty="0"/>
              <a:t>Machado </a:t>
            </a:r>
            <a:r>
              <a:rPr lang="fr-FR" u="sng" dirty="0" smtClean="0"/>
              <a:t>Christophe</a:t>
            </a:r>
            <a:r>
              <a:rPr lang="fr-FR" dirty="0" smtClean="0"/>
              <a:t>)</a:t>
            </a:r>
            <a:endParaRPr lang="en-US" dirty="0"/>
          </a:p>
          <a:p>
            <a:pPr lvl="1"/>
            <a:r>
              <a:rPr lang="fr-FR" dirty="0" smtClean="0"/>
              <a:t>RYE10 </a:t>
            </a:r>
            <a:r>
              <a:rPr lang="fr-FR" dirty="0"/>
              <a:t>à RYE13 Transfert Line HV (Responsable équipement : </a:t>
            </a:r>
            <a:r>
              <a:rPr lang="fr-FR" u="sng" dirty="0"/>
              <a:t>Machado Christophe</a:t>
            </a:r>
            <a:r>
              <a:rPr lang="fr-FR" dirty="0"/>
              <a:t>)</a:t>
            </a:r>
            <a:endParaRPr lang="en-US" dirty="0"/>
          </a:p>
          <a:p>
            <a:pPr lvl="1"/>
            <a:r>
              <a:rPr lang="fr-FR" dirty="0" smtClean="0"/>
              <a:t>RYE18 </a:t>
            </a:r>
            <a:r>
              <a:rPr lang="fr-FR" dirty="0"/>
              <a:t>à RYE21 Electron Cooler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Converters</a:t>
            </a:r>
            <a:r>
              <a:rPr lang="fr-FR" dirty="0"/>
              <a:t> (Responsable équipement : </a:t>
            </a:r>
            <a:r>
              <a:rPr lang="fr-FR" u="sng" dirty="0"/>
              <a:t>Yves Thurel, </a:t>
            </a:r>
            <a:r>
              <a:rPr lang="fr-FR" u="sng" dirty="0" smtClean="0"/>
              <a:t>Ludovic</a:t>
            </a:r>
            <a:r>
              <a:rPr lang="fr-FR" u="sng" dirty="0"/>
              <a:t>  </a:t>
            </a:r>
            <a:r>
              <a:rPr lang="fr-FR" u="sng" dirty="0" err="1"/>
              <a:t>Charnay</a:t>
            </a:r>
            <a:r>
              <a:rPr lang="fr-FR" dirty="0" smtClean="0"/>
              <a:t>)</a:t>
            </a:r>
            <a:endParaRPr lang="en-US" dirty="0"/>
          </a:p>
          <a:p>
            <a:r>
              <a:rPr lang="fr-FR" u="sng" dirty="0"/>
              <a:t>Liste des Racks Convertisseurs se trouvant en salle de puissance :</a:t>
            </a:r>
            <a:endParaRPr lang="en-US" dirty="0"/>
          </a:p>
          <a:p>
            <a:pPr lvl="1"/>
            <a:r>
              <a:rPr lang="fr-FR" dirty="0" smtClean="0"/>
              <a:t>RA-K302 </a:t>
            </a:r>
            <a:r>
              <a:rPr lang="fr-FR" dirty="0"/>
              <a:t>à  RA-K307 ELENA Electron Cooler (Responsable équipement : </a:t>
            </a:r>
            <a:r>
              <a:rPr lang="fr-FR" u="sng" dirty="0"/>
              <a:t>Ludovic  </a:t>
            </a:r>
            <a:r>
              <a:rPr lang="fr-FR" u="sng" dirty="0" err="1"/>
              <a:t>Charnay</a:t>
            </a:r>
            <a:r>
              <a:rPr lang="fr-FR" dirty="0"/>
              <a:t>)</a:t>
            </a:r>
            <a:endParaRPr lang="en-US" dirty="0"/>
          </a:p>
          <a:p>
            <a:pPr lvl="1"/>
            <a:r>
              <a:rPr lang="fr-FR" dirty="0" smtClean="0"/>
              <a:t>RB300 </a:t>
            </a:r>
            <a:r>
              <a:rPr lang="fr-FR" dirty="0"/>
              <a:t>et RB301 Convertisseurs APOLO + Spare (Responsable équipement : </a:t>
            </a:r>
            <a:r>
              <a:rPr lang="fr-FR" u="sng" dirty="0"/>
              <a:t>Christophe Mutin</a:t>
            </a:r>
            <a:r>
              <a:rPr lang="fr-FR" dirty="0" smtClean="0"/>
              <a:t>)</a:t>
            </a:r>
          </a:p>
          <a:p>
            <a:pPr lvl="1"/>
            <a:endParaRPr lang="fr-FR" dirty="0" smtClean="0"/>
          </a:p>
          <a:p>
            <a:r>
              <a:rPr lang="en-GB" dirty="0" smtClean="0"/>
              <a:t>LNI </a:t>
            </a:r>
            <a:r>
              <a:rPr lang="en-GB" dirty="0" err="1" smtClean="0"/>
              <a:t>bendings</a:t>
            </a:r>
            <a:r>
              <a:rPr lang="en-GB" dirty="0" smtClean="0"/>
              <a:t>: Locked-out (</a:t>
            </a:r>
            <a:r>
              <a:rPr lang="en-GB" dirty="0" err="1" smtClean="0"/>
              <a:t>C.Carli</a:t>
            </a:r>
            <a:r>
              <a:rPr lang="en-GB" dirty="0" smtClean="0"/>
              <a:t>) + </a:t>
            </a:r>
            <a:r>
              <a:rPr lang="en-GB" dirty="0"/>
              <a:t>g</a:t>
            </a:r>
            <a:r>
              <a:rPr lang="en-GB" dirty="0" smtClean="0"/>
              <a:t>round straps on magnets</a:t>
            </a:r>
            <a:endParaRPr lang="en-US" dirty="0"/>
          </a:p>
          <a:p>
            <a:pPr marL="0" indent="0">
              <a:buNone/>
            </a:pPr>
            <a:r>
              <a:rPr lang="fr-FR" dirty="0" smtClean="0"/>
              <a:t>	</a:t>
            </a:r>
          </a:p>
          <a:p>
            <a:r>
              <a:rPr lang="fr-FR" dirty="0">
                <a:solidFill>
                  <a:srgbClr val="FF0000"/>
                </a:solidFill>
              </a:rPr>
              <a:t>La demande </a:t>
            </a:r>
            <a:r>
              <a:rPr lang="fr-FR" dirty="0" smtClean="0">
                <a:solidFill>
                  <a:srgbClr val="FF0000"/>
                </a:solidFill>
              </a:rPr>
              <a:t>de consignation peut </a:t>
            </a:r>
            <a:r>
              <a:rPr lang="fr-FR" dirty="0">
                <a:solidFill>
                  <a:srgbClr val="FF0000"/>
                </a:solidFill>
              </a:rPr>
              <a:t>se faire via le service first line EPC 163668  ainsi qu’à Michal </a:t>
            </a:r>
            <a:r>
              <a:rPr lang="fr-FR" dirty="0" smtClean="0">
                <a:solidFill>
                  <a:srgbClr val="FF0000"/>
                </a:solidFill>
              </a:rPr>
              <a:t>DUDEK </a:t>
            </a:r>
            <a:r>
              <a:rPr lang="fr-FR" dirty="0">
                <a:solidFill>
                  <a:srgbClr val="FF0000"/>
                </a:solidFill>
              </a:rPr>
              <a:t>ou un responsable d’équipement.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588337">
            <a:off x="5869656" y="572137"/>
            <a:ext cx="2719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</a:rPr>
              <a:t>REMINDER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9" y="980728"/>
            <a:ext cx="1546831" cy="25780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15" y="1078204"/>
            <a:ext cx="1404156" cy="23402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80" y="3585319"/>
            <a:ext cx="1475715" cy="24595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596" y="3586336"/>
            <a:ext cx="1475105" cy="24585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25" y="3586338"/>
            <a:ext cx="1475105" cy="245850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3812" y="1201970"/>
            <a:ext cx="2461040" cy="223500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1799381" y="1335383"/>
            <a:ext cx="640214" cy="38089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004238" y="2688381"/>
            <a:ext cx="607940" cy="112080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125261" y="3143688"/>
            <a:ext cx="53456" cy="44265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891110" y="2784267"/>
            <a:ext cx="667875" cy="8020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360952" y="1448209"/>
            <a:ext cx="1430689" cy="6919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596" y="3585320"/>
            <a:ext cx="1475714" cy="2459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29" y="3572580"/>
            <a:ext cx="1483358" cy="2472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1546832" cy="2578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80" y="3585319"/>
            <a:ext cx="1475715" cy="2459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16" y="1078204"/>
            <a:ext cx="1404157" cy="2340260"/>
          </a:xfrm>
          <a:prstGeom prst="rect">
            <a:avLst/>
          </a:prstGeom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88381"/>
            <a:ext cx="2461664" cy="187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20688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the 07/09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04427" y="4653136"/>
            <a:ext cx="2539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Please put your cables in the </a:t>
            </a:r>
            <a:r>
              <a:rPr lang="en-US" b="1" u="sng" dirty="0" smtClean="0">
                <a:solidFill>
                  <a:srgbClr val="00B050"/>
                </a:solidFill>
              </a:rPr>
              <a:t>green</a:t>
            </a:r>
            <a:r>
              <a:rPr lang="en-US" b="1" u="sng" dirty="0" smtClean="0"/>
              <a:t> configuration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6486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59" y="980728"/>
            <a:ext cx="1546831" cy="25780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15" y="1078204"/>
            <a:ext cx="1404156" cy="23402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80" y="3585319"/>
            <a:ext cx="1475715" cy="24595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596" y="3586336"/>
            <a:ext cx="1475105" cy="24585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25" y="3586338"/>
            <a:ext cx="1475105" cy="245850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3812" y="1201970"/>
            <a:ext cx="2461040" cy="223500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1799381" y="1335383"/>
            <a:ext cx="640214" cy="38089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004238" y="2688381"/>
            <a:ext cx="607940" cy="112080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125261" y="3143688"/>
            <a:ext cx="53456" cy="44265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891110" y="2784267"/>
            <a:ext cx="667875" cy="80207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360952" y="1448209"/>
            <a:ext cx="1430689" cy="6919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596" y="3585320"/>
            <a:ext cx="1475714" cy="2459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29" y="3572580"/>
            <a:ext cx="1483358" cy="2472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1546832" cy="2578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80" y="3585319"/>
            <a:ext cx="1475715" cy="24595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16" y="1078204"/>
            <a:ext cx="1404157" cy="2340260"/>
          </a:xfrm>
          <a:prstGeom prst="rect">
            <a:avLst/>
          </a:prstGeom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88381"/>
            <a:ext cx="2461664" cy="187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501" y="3571488"/>
            <a:ext cx="1478378" cy="24639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932" y="3587502"/>
            <a:ext cx="1468769" cy="24479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3" y="3585319"/>
            <a:ext cx="1470079" cy="24501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8" y="980728"/>
            <a:ext cx="1547544" cy="25792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44" y="1083057"/>
            <a:ext cx="1401244" cy="233540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907704" y="620688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the 21/09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04427" y="4653136"/>
            <a:ext cx="2539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Please put your cables in the </a:t>
            </a:r>
            <a:r>
              <a:rPr lang="en-US" b="1" u="sng" dirty="0" smtClean="0">
                <a:solidFill>
                  <a:srgbClr val="00B050"/>
                </a:solidFill>
              </a:rPr>
              <a:t>green</a:t>
            </a:r>
            <a:r>
              <a:rPr lang="en-US" b="1" u="sng" dirty="0" smtClean="0"/>
              <a:t> configuration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89126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Follow-up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194920" cy="5018112"/>
          </a:xfrm>
        </p:spPr>
        <p:txBody>
          <a:bodyPr>
            <a:normAutofit/>
          </a:bodyPr>
          <a:lstStyle/>
          <a:p>
            <a:r>
              <a:rPr lang="en-US" dirty="0" err="1" smtClean="0"/>
              <a:t>Btrain</a:t>
            </a:r>
            <a:r>
              <a:rPr lang="en-US" dirty="0" smtClean="0"/>
              <a:t> installation :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Completion of the </a:t>
            </a:r>
            <a:r>
              <a:rPr lang="en-US" dirty="0" err="1" smtClean="0">
                <a:solidFill>
                  <a:schemeClr val="tx1"/>
                </a:solidFill>
              </a:rPr>
              <a:t>Btrain</a:t>
            </a:r>
            <a:r>
              <a:rPr lang="en-US" dirty="0" smtClean="0">
                <a:solidFill>
                  <a:schemeClr val="tx1"/>
                </a:solidFill>
              </a:rPr>
              <a:t> system to be performed</a:t>
            </a:r>
          </a:p>
          <a:p>
            <a:pPr lvl="1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740" y="908720"/>
            <a:ext cx="2883167" cy="48052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80" y="3853842"/>
            <a:ext cx="4211960" cy="236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-49883" y="1243186"/>
            <a:ext cx="4261843" cy="44900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Other equipment installation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Tune measurement :  Installed and aligned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Scrapers </a:t>
            </a:r>
            <a:r>
              <a:rPr lang="en-US" dirty="0">
                <a:solidFill>
                  <a:srgbClr val="00B050"/>
                </a:solidFill>
              </a:rPr>
              <a:t>: </a:t>
            </a:r>
            <a:r>
              <a:rPr lang="en-US" dirty="0" smtClean="0">
                <a:solidFill>
                  <a:srgbClr val="00B050"/>
                </a:solidFill>
              </a:rPr>
              <a:t>Installed and tested.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>
                <a:solidFill>
                  <a:srgbClr val="00B050"/>
                </a:solidFill>
              </a:rPr>
              <a:t>Long PU : </a:t>
            </a:r>
            <a:r>
              <a:rPr lang="en-US" dirty="0" smtClean="0">
                <a:solidFill>
                  <a:srgbClr val="00B050"/>
                </a:solidFill>
              </a:rPr>
              <a:t>Installed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BTV :  Installed and tested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BPMs : </a:t>
            </a:r>
            <a:r>
              <a:rPr lang="en-US" dirty="0">
                <a:solidFill>
                  <a:srgbClr val="00B050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nstalled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Injection Kicker : Installed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SEMs : </a:t>
            </a:r>
            <a:r>
              <a:rPr lang="en-US" dirty="0" smtClean="0">
                <a:solidFill>
                  <a:srgbClr val="00B050"/>
                </a:solidFill>
              </a:rPr>
              <a:t>First SEM : Installed on LNS. </a:t>
            </a:r>
            <a:r>
              <a:rPr lang="en-US" dirty="0" smtClean="0">
                <a:solidFill>
                  <a:srgbClr val="FFC000"/>
                </a:solidFill>
              </a:rPr>
              <a:t>3 / 4 SEM at CERN.  </a:t>
            </a:r>
            <a:endParaRPr lang="en-US" dirty="0">
              <a:solidFill>
                <a:srgbClr val="FFC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8" name="Picture 7" descr="P1040325_com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2" t="4721" r="4397" b="17472"/>
          <a:stretch/>
        </p:blipFill>
        <p:spPr>
          <a:xfrm>
            <a:off x="4283968" y="709470"/>
            <a:ext cx="4031160" cy="2792091"/>
          </a:xfrm>
          <a:prstGeom prst="rect">
            <a:avLst/>
          </a:prstGeom>
        </p:spPr>
      </p:pic>
      <p:pic>
        <p:nvPicPr>
          <p:cNvPr id="9" name="Picture 8" descr="P1040322_comp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" b="13177"/>
          <a:stretch/>
        </p:blipFill>
        <p:spPr>
          <a:xfrm>
            <a:off x="4283968" y="3604151"/>
            <a:ext cx="4031160" cy="258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52692"/>
            <a:ext cx="7886700" cy="50737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ELENA </a:t>
            </a:r>
            <a:r>
              <a:rPr lang="fr-FR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Magnets</a:t>
            </a:r>
            <a:r>
              <a:rPr lang="fr-FR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fr-FR" b="1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status</a:t>
            </a:r>
            <a:r>
              <a:rPr lang="fr-FR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w39</a:t>
            </a:r>
            <a:endParaRPr lang="fr-FR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16" y="1503926"/>
            <a:ext cx="8867692" cy="420831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7500" lnSpcReduction="2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spcAft>
                <a:spcPts val="750"/>
              </a:spcAft>
            </a:pPr>
            <a:r>
              <a:rPr lang="en-GB" b="1" u="sng" dirty="0" smtClean="0">
                <a:ln w="0"/>
                <a:solidFill>
                  <a:srgbClr val="0070C0"/>
                </a:solidFill>
              </a:rPr>
              <a:t>12 MCCAY H/V </a:t>
            </a:r>
            <a:r>
              <a:rPr lang="en-GB" b="1" u="sng" dirty="0">
                <a:ln w="0"/>
                <a:solidFill>
                  <a:srgbClr val="0070C0"/>
                </a:solidFill>
              </a:rPr>
              <a:t>correctors </a:t>
            </a:r>
            <a:r>
              <a:rPr lang="en-GB" b="1" u="sng" dirty="0" smtClean="0">
                <a:ln w="0"/>
                <a:solidFill>
                  <a:srgbClr val="0070C0"/>
                </a:solidFill>
              </a:rPr>
              <a:t>status:</a:t>
            </a:r>
          </a:p>
          <a:p>
            <a:pPr lvl="1">
              <a:spcAft>
                <a:spcPts val="750"/>
              </a:spcAft>
            </a:pPr>
            <a:r>
              <a:rPr lang="en-GB" b="1" u="sng" dirty="0" smtClean="0">
                <a:ln w="0"/>
                <a:solidFill>
                  <a:srgbClr val="00B050"/>
                </a:solidFill>
              </a:rPr>
              <a:t>MCCAY03: </a:t>
            </a:r>
            <a:r>
              <a:rPr lang="en-GB" b="1" u="sng" dirty="0">
                <a:ln w="0"/>
                <a:solidFill>
                  <a:srgbClr val="00B050"/>
                </a:solidFill>
              </a:rPr>
              <a:t>Installed in position </a:t>
            </a:r>
            <a:r>
              <a:rPr lang="en-GB" b="1" u="sng" dirty="0" smtClean="0">
                <a:ln w="0"/>
                <a:solidFill>
                  <a:srgbClr val="00B050"/>
                </a:solidFill>
              </a:rPr>
              <a:t>LNR.MCCAY.0130.; </a:t>
            </a:r>
          </a:p>
          <a:p>
            <a:pPr lvl="1">
              <a:spcAft>
                <a:spcPts val="750"/>
              </a:spcAft>
            </a:pPr>
            <a:r>
              <a:rPr lang="en-GB" b="1" u="sng" dirty="0" smtClean="0">
                <a:ln w="0"/>
                <a:solidFill>
                  <a:srgbClr val="00B050"/>
                </a:solidFill>
              </a:rPr>
              <a:t>MCCAY04: Installed in position ; </a:t>
            </a:r>
          </a:p>
          <a:p>
            <a:pPr lvl="1">
              <a:spcAft>
                <a:spcPts val="750"/>
              </a:spcAft>
            </a:pPr>
            <a:r>
              <a:rPr lang="en-GB" dirty="0" smtClean="0">
                <a:ln w="0"/>
                <a:solidFill>
                  <a:srgbClr val="FF0000"/>
                </a:solidFill>
              </a:rPr>
              <a:t>MCCAY02: Certification is not OK, Investigating ongoing by contractor ;</a:t>
            </a:r>
          </a:p>
          <a:p>
            <a:pPr lvl="1">
              <a:spcAft>
                <a:spcPts val="750"/>
              </a:spcAft>
            </a:pP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MCCAY05: Certification is OK, Magnetic measurements are ongoing,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Installation </a:t>
            </a: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should be possible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GB" b="1" u="sng" dirty="0" smtClean="0">
                <a:ln w="0"/>
                <a:solidFill>
                  <a:srgbClr val="00B050"/>
                </a:solidFill>
              </a:rPr>
              <a:t>04/10/2016</a:t>
            </a:r>
            <a:r>
              <a:rPr lang="en-GB" dirty="0" smtClean="0">
                <a:ln w="0"/>
                <a:solidFill>
                  <a:srgbClr val="00B050"/>
                </a:solidFill>
              </a:rPr>
              <a:t>;</a:t>
            </a:r>
          </a:p>
          <a:p>
            <a:pPr lvl="1">
              <a:spcAft>
                <a:spcPts val="750"/>
              </a:spcAft>
            </a:pP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MCCAY06: Certification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is </a:t>
            </a: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ongoing,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Installation foreseen on </a:t>
            </a:r>
            <a:r>
              <a:rPr lang="en-GB" b="1" u="sng" dirty="0" smtClean="0">
                <a:ln w="0"/>
                <a:solidFill>
                  <a:srgbClr val="00B050"/>
                </a:solidFill>
              </a:rPr>
              <a:t>10/10/2016</a:t>
            </a:r>
            <a:r>
              <a:rPr lang="en-GB" dirty="0" smtClean="0">
                <a:ln w="0"/>
                <a:solidFill>
                  <a:srgbClr val="00B050"/>
                </a:solidFill>
              </a:rPr>
              <a:t>;</a:t>
            </a:r>
            <a:r>
              <a:rPr lang="en-GB" dirty="0" smtClean="0">
                <a:ln w="0"/>
              </a:rPr>
              <a:t> </a:t>
            </a:r>
          </a:p>
          <a:p>
            <a:pPr lvl="1">
              <a:spcAft>
                <a:spcPts val="750"/>
              </a:spcAft>
            </a:pP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MCCAY07: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Certification is </a:t>
            </a: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ongoing,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Installation foreseen </a:t>
            </a:r>
            <a:r>
              <a:rPr lang="en-GB">
                <a:ln w="0"/>
                <a:solidFill>
                  <a:schemeClr val="accent2">
                    <a:lumMod val="50000"/>
                  </a:schemeClr>
                </a:solidFill>
              </a:rPr>
              <a:t>on </a:t>
            </a:r>
            <a:r>
              <a:rPr lang="en-GB" b="1" u="sng" smtClean="0">
                <a:ln w="0"/>
                <a:solidFill>
                  <a:srgbClr val="00B050"/>
                </a:solidFill>
              </a:rPr>
              <a:t>10/10/2016</a:t>
            </a:r>
            <a:r>
              <a:rPr lang="en-GB" dirty="0" smtClean="0">
                <a:ln w="0"/>
                <a:solidFill>
                  <a:srgbClr val="00B050"/>
                </a:solidFill>
              </a:rPr>
              <a:t>;</a:t>
            </a:r>
            <a:endParaRPr lang="en-GB" dirty="0">
              <a:ln w="0"/>
              <a:solidFill>
                <a:srgbClr val="00B050"/>
              </a:solidFill>
            </a:endParaRPr>
          </a:p>
          <a:p>
            <a:pPr lvl="1">
              <a:spcAft>
                <a:spcPts val="750"/>
              </a:spcAft>
            </a:pP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MCCAY08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and MCCAY09, </a:t>
            </a:r>
            <a:r>
              <a:rPr lang="en-GB" dirty="0" smtClean="0">
                <a:ln w="0"/>
                <a:solidFill>
                  <a:schemeClr val="accent2">
                    <a:lumMod val="50000"/>
                  </a:schemeClr>
                </a:solidFill>
              </a:rPr>
              <a:t>Shipment is ongoing. Delivery 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foreseen on </a:t>
            </a:r>
            <a:r>
              <a:rPr lang="en-GB" dirty="0" smtClean="0">
                <a:ln w="0"/>
                <a:solidFill>
                  <a:srgbClr val="00B050"/>
                </a:solidFill>
              </a:rPr>
              <a:t>03/10/2016</a:t>
            </a:r>
            <a:r>
              <a:rPr lang="en-GB" dirty="0">
                <a:ln w="0"/>
                <a:solidFill>
                  <a:srgbClr val="00B050"/>
                </a:solidFill>
              </a:rPr>
              <a:t>,</a:t>
            </a:r>
            <a:r>
              <a:rPr lang="en-GB" dirty="0">
                <a:ln w="0"/>
                <a:solidFill>
                  <a:schemeClr val="accent2">
                    <a:lumMod val="50000"/>
                  </a:schemeClr>
                </a:solidFill>
              </a:rPr>
              <a:t> Installation foreseen on </a:t>
            </a:r>
            <a:r>
              <a:rPr lang="en-GB" b="1" u="sng" dirty="0" smtClean="0">
                <a:ln w="0"/>
                <a:solidFill>
                  <a:srgbClr val="00B050"/>
                </a:solidFill>
              </a:rPr>
              <a:t>14/10/2016</a:t>
            </a:r>
            <a:r>
              <a:rPr lang="en-GB" b="1" u="sng" dirty="0">
                <a:ln w="0"/>
                <a:solidFill>
                  <a:srgbClr val="00B050"/>
                </a:solidFill>
              </a:rPr>
              <a:t>;</a:t>
            </a:r>
          </a:p>
          <a:p>
            <a:pPr lvl="1">
              <a:spcAft>
                <a:spcPts val="750"/>
              </a:spcAft>
            </a:pPr>
            <a:r>
              <a:rPr lang="en-GB" sz="1350" i="1" dirty="0">
                <a:ln w="0"/>
              </a:rPr>
              <a:t>MCCAY10 and MCCAY11, </a:t>
            </a:r>
            <a:r>
              <a:rPr lang="en-GB" sz="1350" i="1" dirty="0">
                <a:ln w="0"/>
              </a:rPr>
              <a:t>delivery </a:t>
            </a:r>
            <a:r>
              <a:rPr lang="en-GB" sz="1350" i="1" dirty="0">
                <a:ln w="0"/>
              </a:rPr>
              <a:t>foreseen </a:t>
            </a:r>
            <a:r>
              <a:rPr lang="en-GB" sz="1350" i="1" dirty="0">
                <a:ln w="0"/>
              </a:rPr>
              <a:t>on </a:t>
            </a:r>
            <a:r>
              <a:rPr lang="en-GB" sz="1350" i="1" dirty="0">
                <a:ln w="0"/>
                <a:solidFill>
                  <a:srgbClr val="00B050"/>
                </a:solidFill>
              </a:rPr>
              <a:t>14/10/2016,</a:t>
            </a:r>
            <a:r>
              <a:rPr lang="en-GB" sz="1350" i="1" dirty="0">
                <a:ln w="0"/>
              </a:rPr>
              <a:t> Installation foreseen on </a:t>
            </a:r>
            <a:r>
              <a:rPr lang="en-GB" sz="1350" b="1" i="1" u="sng" dirty="0">
                <a:ln w="0"/>
                <a:solidFill>
                  <a:srgbClr val="00B050"/>
                </a:solidFill>
              </a:rPr>
              <a:t>24 /10/2016;</a:t>
            </a:r>
          </a:p>
          <a:p>
            <a:pPr lvl="1">
              <a:spcAft>
                <a:spcPts val="750"/>
              </a:spcAft>
            </a:pPr>
            <a:r>
              <a:rPr lang="en-GB" sz="1350" i="1" dirty="0">
                <a:ln w="0"/>
              </a:rPr>
              <a:t>MCCAY12 and MCCAY13, </a:t>
            </a:r>
            <a:r>
              <a:rPr lang="en-GB" sz="1350" i="1" dirty="0">
                <a:ln w="0"/>
              </a:rPr>
              <a:t>delivery foreseen on </a:t>
            </a:r>
            <a:r>
              <a:rPr lang="en-GB" sz="1350" i="1" dirty="0">
                <a:ln w="0"/>
                <a:solidFill>
                  <a:srgbClr val="00B050"/>
                </a:solidFill>
              </a:rPr>
              <a:t>20/10/2016</a:t>
            </a:r>
            <a:r>
              <a:rPr lang="en-GB" sz="1350" i="1" dirty="0">
                <a:ln w="0"/>
                <a:solidFill>
                  <a:srgbClr val="00B050"/>
                </a:solidFill>
              </a:rPr>
              <a:t>,</a:t>
            </a:r>
            <a:r>
              <a:rPr lang="en-GB" sz="1350" i="1" dirty="0">
                <a:ln w="0"/>
              </a:rPr>
              <a:t> Installation foreseen on </a:t>
            </a:r>
            <a:r>
              <a:rPr lang="en-GB" sz="1350" b="1" i="1" u="sng" dirty="0">
                <a:ln w="0"/>
                <a:solidFill>
                  <a:srgbClr val="00B050"/>
                </a:solidFill>
              </a:rPr>
              <a:t>01 </a:t>
            </a:r>
            <a:r>
              <a:rPr lang="en-GB" sz="1350" b="1" i="1" u="sng" dirty="0">
                <a:ln w="0"/>
                <a:solidFill>
                  <a:srgbClr val="00B050"/>
                </a:solidFill>
              </a:rPr>
              <a:t>/</a:t>
            </a:r>
            <a:r>
              <a:rPr lang="en-GB" sz="1350" b="1" i="1" u="sng" dirty="0">
                <a:ln w="0"/>
                <a:solidFill>
                  <a:srgbClr val="00B050"/>
                </a:solidFill>
              </a:rPr>
              <a:t>11/2016.</a:t>
            </a:r>
            <a:endParaRPr lang="en-GB" sz="1350" i="1" dirty="0">
              <a:ln w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1F7E-FFD1-4B58-99A8-B373E9900024}" type="datetime1">
              <a:rPr lang="fr-FR" smtClean="0"/>
              <a:t>29/09/2016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712236"/>
            <a:ext cx="3086100" cy="273844"/>
          </a:xfrm>
        </p:spPr>
        <p:txBody>
          <a:bodyPr/>
          <a:lstStyle/>
          <a:p>
            <a:r>
              <a:rPr lang="fr-FR" dirty="0" smtClean="0"/>
              <a:t>TE/MSC-MNC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397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8356566"/>
              </p:ext>
            </p:extLst>
          </p:nvPr>
        </p:nvGraphicFramePr>
        <p:xfrm>
          <a:off x="2339154" y="4230087"/>
          <a:ext cx="3551291" cy="2367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07504" y="1340768"/>
            <a:ext cx="8856984" cy="525658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Statut de l’alignement : 100%</a:t>
            </a:r>
          </a:p>
          <a:p>
            <a:pPr lvl="1"/>
            <a:r>
              <a:rPr lang="fr-FR" dirty="0" smtClean="0"/>
              <a:t>Magnets : </a:t>
            </a:r>
          </a:p>
          <a:p>
            <a:pPr lvl="2"/>
            <a:r>
              <a:rPr lang="fr-FR" dirty="0" smtClean="0">
                <a:solidFill>
                  <a:srgbClr val="00B050"/>
                </a:solidFill>
              </a:rPr>
              <a:t>All the magnets are </a:t>
            </a:r>
            <a:r>
              <a:rPr lang="fr-FR" dirty="0" err="1" smtClean="0">
                <a:solidFill>
                  <a:srgbClr val="00B050"/>
                </a:solidFill>
              </a:rPr>
              <a:t>aligned</a:t>
            </a:r>
            <a:endParaRPr lang="fr-FR" dirty="0">
              <a:solidFill>
                <a:srgbClr val="00B050"/>
              </a:solidFill>
            </a:endParaRPr>
          </a:p>
          <a:p>
            <a:pPr lvl="2"/>
            <a:r>
              <a:rPr lang="fr-FR" u="sng" dirty="0" smtClean="0"/>
              <a:t>Correctors magnets are not </a:t>
            </a:r>
            <a:r>
              <a:rPr lang="fr-FR" u="sng" dirty="0" err="1" smtClean="0"/>
              <a:t>aligned</a:t>
            </a:r>
            <a:r>
              <a:rPr lang="fr-FR" u="sng" dirty="0" smtClean="0"/>
              <a:t>, the survey </a:t>
            </a:r>
            <a:r>
              <a:rPr lang="fr-FR" u="sng" dirty="0" err="1" smtClean="0"/>
              <a:t>only</a:t>
            </a:r>
            <a:r>
              <a:rPr lang="fr-FR" u="sng" dirty="0" smtClean="0"/>
              <a:t> </a:t>
            </a:r>
            <a:r>
              <a:rPr lang="fr-FR" u="sng" dirty="0" err="1" smtClean="0"/>
              <a:t>measures</a:t>
            </a:r>
            <a:r>
              <a:rPr lang="fr-FR" u="sng" dirty="0" smtClean="0"/>
              <a:t> </a:t>
            </a:r>
            <a:r>
              <a:rPr lang="fr-FR" u="sng" dirty="0" err="1" smtClean="0"/>
              <a:t>their</a:t>
            </a:r>
            <a:r>
              <a:rPr lang="fr-FR" u="sng" dirty="0" smtClean="0"/>
              <a:t> position </a:t>
            </a:r>
            <a:r>
              <a:rPr lang="fr-FR" u="sng" dirty="0" err="1" smtClean="0"/>
              <a:t>after</a:t>
            </a:r>
            <a:r>
              <a:rPr lang="fr-FR" u="sng" dirty="0" smtClean="0"/>
              <a:t> installation : </a:t>
            </a:r>
            <a:r>
              <a:rPr lang="fr-FR" u="sng" dirty="0" err="1" smtClean="0">
                <a:solidFill>
                  <a:srgbClr val="FF0000"/>
                </a:solidFill>
              </a:rPr>
              <a:t>Difference</a:t>
            </a:r>
            <a:r>
              <a:rPr lang="fr-FR" u="sng" dirty="0" smtClean="0">
                <a:solidFill>
                  <a:srgbClr val="FF0000"/>
                </a:solidFill>
              </a:rPr>
              <a:t> of 5mm in the radial direction (</a:t>
            </a:r>
            <a:r>
              <a:rPr lang="fr-FR" u="sng" dirty="0" err="1" smtClean="0">
                <a:solidFill>
                  <a:srgbClr val="FF0000"/>
                </a:solidFill>
              </a:rPr>
              <a:t>Toward</a:t>
            </a:r>
            <a:r>
              <a:rPr lang="fr-FR" u="sng" dirty="0" smtClean="0">
                <a:solidFill>
                  <a:srgbClr val="FF0000"/>
                </a:solidFill>
              </a:rPr>
              <a:t> the </a:t>
            </a:r>
            <a:r>
              <a:rPr lang="fr-FR" u="sng" dirty="0" err="1" smtClean="0">
                <a:solidFill>
                  <a:srgbClr val="FF0000"/>
                </a:solidFill>
              </a:rPr>
              <a:t>inside</a:t>
            </a:r>
            <a:r>
              <a:rPr lang="fr-FR" u="sng" dirty="0" smtClean="0">
                <a:solidFill>
                  <a:srgbClr val="FF0000"/>
                </a:solidFill>
              </a:rPr>
              <a:t> of the machine) </a:t>
            </a:r>
          </a:p>
          <a:p>
            <a:pPr lvl="1"/>
            <a:r>
              <a:rPr lang="fr-FR" dirty="0" smtClean="0">
                <a:solidFill>
                  <a:srgbClr val="00B050"/>
                </a:solidFill>
              </a:rPr>
              <a:t>All the </a:t>
            </a:r>
            <a:r>
              <a:rPr lang="fr-FR" dirty="0" err="1" smtClean="0">
                <a:solidFill>
                  <a:srgbClr val="00B050"/>
                </a:solidFill>
              </a:rPr>
              <a:t>other</a:t>
            </a:r>
            <a:r>
              <a:rPr lang="fr-FR" dirty="0" smtClean="0">
                <a:solidFill>
                  <a:srgbClr val="00B050"/>
                </a:solidFill>
              </a:rPr>
              <a:t> beamlines components are </a:t>
            </a:r>
            <a:r>
              <a:rPr lang="fr-FR" dirty="0" err="1" smtClean="0">
                <a:solidFill>
                  <a:srgbClr val="00B050"/>
                </a:solidFill>
              </a:rPr>
              <a:t>aligned</a:t>
            </a:r>
            <a:endParaRPr lang="fr-FR" dirty="0" smtClean="0">
              <a:solidFill>
                <a:srgbClr val="00B050"/>
              </a:solidFill>
            </a:endParaRPr>
          </a:p>
          <a:p>
            <a:r>
              <a:rPr lang="fr-FR" dirty="0" smtClean="0"/>
              <a:t>Last </a:t>
            </a:r>
            <a:r>
              <a:rPr lang="fr-FR" dirty="0" err="1" smtClean="0"/>
              <a:t>step</a:t>
            </a:r>
            <a:r>
              <a:rPr lang="fr-FR" dirty="0" smtClean="0"/>
              <a:t> on-</a:t>
            </a:r>
            <a:r>
              <a:rPr lang="fr-FR" dirty="0" err="1" smtClean="0"/>
              <a:t>going</a:t>
            </a:r>
            <a:r>
              <a:rPr lang="fr-FR" dirty="0" smtClean="0"/>
              <a:t> : « Lissage » of the machine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821659" y="4509120"/>
            <a:ext cx="532735" cy="271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23894" y="4208602"/>
            <a:ext cx="3575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Alignment required to close vacuum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83968" y="5385733"/>
            <a:ext cx="199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Alignment progress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403184" y="4967382"/>
            <a:ext cx="265623" cy="446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04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advancement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572412"/>
              </p:ext>
            </p:extLst>
          </p:nvPr>
        </p:nvGraphicFramePr>
        <p:xfrm>
          <a:off x="390944" y="1628800"/>
          <a:ext cx="8520608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808312"/>
                <a:gridCol w="1978888"/>
                <a:gridCol w="2581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Vacuum sector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Desc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Bake-out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Pressure reached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LNI-LNE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Inject, from AD + Eject. To exp.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Starting date to be defined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LNS20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expected by the end of the week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LNR10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Eject. to exp.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1x1</a:t>
                      </a:r>
                      <a:r>
                        <a:rPr lang="en-US" b="1" u="none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en-US" b="1" u="none" baseline="30000" dirty="0" smtClean="0">
                          <a:solidFill>
                            <a:srgbClr val="00B050"/>
                          </a:solidFill>
                        </a:rPr>
                        <a:t>-12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mbars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LNR20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Inject.</a:t>
                      </a:r>
                      <a:r>
                        <a:rPr lang="en-US" baseline="0" dirty="0" smtClean="0"/>
                        <a:t> To ELENA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On-going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LNR30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Eject. to </a:t>
                      </a:r>
                      <a:r>
                        <a:rPr lang="en-US" dirty="0" err="1" smtClean="0"/>
                        <a:t>GBar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2x10</a:t>
                      </a:r>
                      <a:r>
                        <a:rPr lang="en-US" b="1" u="sng" baseline="30000" dirty="0" smtClean="0">
                          <a:solidFill>
                            <a:srgbClr val="00B050"/>
                          </a:solidFill>
                        </a:rPr>
                        <a:t>-12</a:t>
                      </a: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mbars</a:t>
                      </a:r>
                      <a:endParaRPr lang="en-US" b="1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LNR40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E-Cooler</a:t>
                      </a:r>
                      <a:r>
                        <a:rPr lang="en-US" baseline="0" dirty="0" smtClean="0"/>
                        <a:t> Sect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1x10</a:t>
                      </a:r>
                      <a:r>
                        <a:rPr lang="en-US" b="1" u="sng" baseline="30000" dirty="0" smtClean="0">
                          <a:solidFill>
                            <a:srgbClr val="00B050"/>
                          </a:solidFill>
                        </a:rPr>
                        <a:t>-10</a:t>
                      </a: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mbars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LNR50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Scrapers +</a:t>
                      </a:r>
                      <a:r>
                        <a:rPr lang="en-US" baseline="0" dirty="0" smtClean="0"/>
                        <a:t> RF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5x10</a:t>
                      </a:r>
                      <a:r>
                        <a:rPr lang="en-US" b="1" u="sng" baseline="30000" dirty="0" smtClean="0">
                          <a:solidFill>
                            <a:srgbClr val="00B050"/>
                          </a:solidFill>
                        </a:rPr>
                        <a:t>-12</a:t>
                      </a:r>
                      <a:r>
                        <a:rPr lang="en-US" b="1" u="sng" dirty="0" smtClean="0">
                          <a:solidFill>
                            <a:srgbClr val="00B050"/>
                          </a:solidFill>
                        </a:rPr>
                        <a:t>mbars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73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fr-CH" dirty="0" err="1" smtClean="0"/>
              <a:t>Bake</a:t>
            </a:r>
            <a:r>
              <a:rPr lang="fr-CH" dirty="0" smtClean="0"/>
              <a:t>-out planning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645024"/>
            <a:ext cx="7272808" cy="194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78395" y="4304779"/>
            <a:ext cx="7787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rgbClr val="00B050"/>
                </a:solidFill>
              </a:rPr>
              <a:t>LNR 10,30,40,50 bake-out completed 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solidFill>
                  <a:srgbClr val="FFC000"/>
                </a:solidFill>
              </a:rPr>
              <a:t>LNR20 Bake-out on-going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LNS20 Bake-out start expected by the end of the week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LNI-LNE bake-out cannot be done in parallel of LNS20/LNR20 bake-out (Not enough power socket and space available) 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556792"/>
            <a:ext cx="4672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Bake-out planning if we do not wait for the SEM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73" y="2620550"/>
            <a:ext cx="74771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fr-CH" dirty="0" err="1" smtClean="0"/>
              <a:t>Bake</a:t>
            </a:r>
            <a:r>
              <a:rPr lang="fr-CH" dirty="0" smtClean="0"/>
              <a:t>-out planning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645024"/>
            <a:ext cx="7272808" cy="194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78395" y="4304779"/>
            <a:ext cx="7787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 smtClean="0"/>
              <a:t>3 weeks from now before the SEM are sent for vacuum tests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2 weeks of vacuum test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Bake-out completed by the 1/11 with this scenario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pPr marL="285750" indent="-285750">
              <a:buFontTx/>
              <a:buChar char="-"/>
            </a:pPr>
            <a:endParaRPr lang="en-GB" sz="1600" dirty="0" smtClean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556792"/>
            <a:ext cx="39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Bake-out planning if we wait for the SEM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48" y="2049051"/>
            <a:ext cx="7448550" cy="571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060" y="2620551"/>
            <a:ext cx="747712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8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next week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29, 2016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Bake-out </a:t>
            </a:r>
            <a:r>
              <a:rPr lang="en-US" dirty="0" smtClean="0"/>
              <a:t>LNR20 </a:t>
            </a:r>
            <a:r>
              <a:rPr lang="en-US" dirty="0"/>
              <a:t>(TE-VSC</a:t>
            </a:r>
            <a:r>
              <a:rPr lang="en-US" dirty="0" smtClean="0"/>
              <a:t>)</a:t>
            </a:r>
          </a:p>
          <a:p>
            <a:r>
              <a:rPr lang="en-US" dirty="0" smtClean="0"/>
              <a:t>Bake-out LNS (TE-VSC)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Lissage</a:t>
            </a:r>
            <a:r>
              <a:rPr lang="en-US" dirty="0" smtClean="0"/>
              <a:t>” of the machine (EN-ACE)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GB" sz="2600" dirty="0" smtClean="0">
                <a:solidFill>
                  <a:schemeClr val="tx1"/>
                </a:solidFill>
              </a:rPr>
              <a:t>Installation of one corrector magnets (</a:t>
            </a:r>
            <a:r>
              <a:rPr lang="en-GB" sz="2600" dirty="0" smtClean="0">
                <a:solidFill>
                  <a:schemeClr val="tx1"/>
                </a:solidFill>
              </a:rPr>
              <a:t>TE-MSC)</a:t>
            </a:r>
            <a:endParaRPr lang="en-GB" sz="2600" dirty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Erwan Harrouch EN-EA-EC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59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53408</TotalTime>
  <Words>643</Words>
  <Application>Microsoft Office PowerPoint</Application>
  <PresentationFormat>On-screen Show (4:3)</PresentationFormat>
  <Paragraphs>146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Bookman Old Style</vt:lpstr>
      <vt:lpstr>Calibri</vt:lpstr>
      <vt:lpstr>Gill Sans MT</vt:lpstr>
      <vt:lpstr>Wingdings</vt:lpstr>
      <vt:lpstr>Wingdings 3</vt:lpstr>
      <vt:lpstr>Origin</vt:lpstr>
      <vt:lpstr>ELENA Project E. Harrouch</vt:lpstr>
      <vt:lpstr>Follow-up</vt:lpstr>
      <vt:lpstr>Follow up</vt:lpstr>
      <vt:lpstr>ELENA Magnets status w39</vt:lpstr>
      <vt:lpstr>Alignment</vt:lpstr>
      <vt:lpstr>Vacuum advancement</vt:lpstr>
      <vt:lpstr>Bake-out planning</vt:lpstr>
      <vt:lpstr>Bake-out planning</vt:lpstr>
      <vt:lpstr>Summary of next week</vt:lpstr>
      <vt:lpstr>Hardware tests</vt:lpstr>
      <vt:lpstr>Spare slides</vt:lpstr>
      <vt:lpstr>Lock-outs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Procedure for XTAX motor replacement</dc:title>
  <dc:creator>erwan.harrouch@cern.ch</dc:creator>
  <cp:lastModifiedBy>Erwan Harrouch</cp:lastModifiedBy>
  <cp:revision>1144</cp:revision>
  <cp:lastPrinted>2016-09-21T12:34:26Z</cp:lastPrinted>
  <dcterms:created xsi:type="dcterms:W3CDTF">2011-05-04T15:09:17Z</dcterms:created>
  <dcterms:modified xsi:type="dcterms:W3CDTF">2016-09-29T08:58:11Z</dcterms:modified>
</cp:coreProperties>
</file>