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23"/>
  </p:normalViewPr>
  <p:slideViewPr>
    <p:cSldViewPr snapToGrid="0" snapToObjects="1">
      <p:cViewPr varScale="1">
        <p:scale>
          <a:sx n="162" d="100"/>
          <a:sy n="162" d="100"/>
        </p:scale>
        <p:origin x="43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AF5F2B-6E73-F64E-8559-08183E90ECF1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650BEEE-2597-494F-815B-F67012B2B1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Event skimming using indexing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Jin</a:t>
            </a:r>
            <a:r>
              <a:rPr lang="en-US" dirty="0"/>
              <a:t> </a:t>
            </a:r>
            <a:r>
              <a:rPr lang="en-US" dirty="0" err="1" smtClean="0"/>
              <a:t>Chang</a:t>
            </a:r>
            <a:r>
              <a:rPr lang="en-US" dirty="0" err="1" smtClean="0"/>
              <a:t>,Igor</a:t>
            </a:r>
            <a:r>
              <a:rPr lang="en-US" dirty="0" smtClean="0"/>
              <a:t> </a:t>
            </a:r>
            <a:r>
              <a:rPr lang="en-US" dirty="0" err="1" smtClean="0"/>
              <a:t>Mandrichenko</a:t>
            </a:r>
            <a:r>
              <a:rPr lang="en-US" dirty="0" smtClean="0"/>
              <a:t>, Jim </a:t>
            </a:r>
            <a:r>
              <a:rPr lang="en-US" dirty="0" err="1" smtClean="0"/>
              <a:t>Pivarsky</a:t>
            </a:r>
            <a:endParaRPr lang="en-US" dirty="0" smtClean="0"/>
          </a:p>
          <a:p>
            <a:r>
              <a:rPr lang="en-US" dirty="0" smtClean="0"/>
              <a:t>Big Data Meeting, September 28,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6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Skimming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6801" y="1524000"/>
            <a:ext cx="254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Skimming and re-skimming is an iterative process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Goal: reduce re-skimming time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524000"/>
            <a:ext cx="5689600" cy="4584700"/>
          </a:xfrm>
        </p:spPr>
      </p:pic>
    </p:spTree>
    <p:extLst>
      <p:ext uri="{BB962C8B-B14F-4D97-AF65-F5344CB8AC3E}">
        <p14:creationId xmlns:p14="http://schemas.microsoft.com/office/powerpoint/2010/main" val="57870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Indexing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5130800" cy="3810000"/>
          </a:xfrm>
        </p:spPr>
      </p:pic>
      <p:sp>
        <p:nvSpPr>
          <p:cNvPr id="5" name="TextBox 4"/>
          <p:cNvSpPr txBox="1"/>
          <p:nvPr/>
        </p:nvSpPr>
        <p:spPr>
          <a:xfrm>
            <a:off x="5994971" y="1524000"/>
            <a:ext cx="26918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Signature is a tuple of ~100 quantities calculated for each event</a:t>
            </a:r>
          </a:p>
          <a:p>
            <a:endParaRPr lang="en-US" dirty="0"/>
          </a:p>
          <a:p>
            <a:r>
              <a:rPr lang="en-US" dirty="0" smtClean="0"/>
              <a:t>E.g.:</a:t>
            </a:r>
          </a:p>
          <a:p>
            <a:r>
              <a:rPr lang="en-US" dirty="0" smtClean="0"/>
              <a:t>4 highest </a:t>
            </a:r>
            <a:r>
              <a:rPr lang="en-US" dirty="0" err="1" smtClean="0"/>
              <a:t>muon</a:t>
            </a:r>
            <a:r>
              <a:rPr lang="en-US" dirty="0" smtClean="0"/>
              <a:t> P</a:t>
            </a:r>
            <a:r>
              <a:rPr lang="en-US" baseline="-25000" dirty="0" smtClean="0"/>
              <a:t>t</a:t>
            </a:r>
            <a:r>
              <a:rPr lang="en-US" dirty="0" smtClean="0"/>
              <a:t>’s</a:t>
            </a:r>
          </a:p>
          <a:p>
            <a:r>
              <a:rPr lang="en-US" dirty="0" smtClean="0"/>
              <a:t>4 highest jet P</a:t>
            </a:r>
            <a:r>
              <a:rPr lang="en-US" baseline="-25000" dirty="0" smtClean="0"/>
              <a:t>t</a:t>
            </a:r>
            <a:r>
              <a:rPr lang="en-US" dirty="0" smtClean="0"/>
              <a:t>’s</a:t>
            </a:r>
          </a:p>
          <a:p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78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Skimming and Indexing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1524000"/>
            <a:ext cx="31242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Coarse selection is a database query returning set of event IDs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Can significantly reduces the size of the dataset to scan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Reduces re-skimming time</a:t>
            </a:r>
          </a:p>
          <a:p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Produce mini-dataset for personal use</a:t>
            </a:r>
            <a:endParaRPr lang="en-US" sz="1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524000"/>
            <a:ext cx="5105400" cy="4775200"/>
          </a:xfrm>
        </p:spPr>
      </p:pic>
    </p:spTree>
    <p:extLst>
      <p:ext uri="{BB962C8B-B14F-4D97-AF65-F5344CB8AC3E}">
        <p14:creationId xmlns:p14="http://schemas.microsoft.com/office/powerpoint/2010/main" val="113458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the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Posrgres</a:t>
            </a:r>
            <a:r>
              <a:rPr lang="en-US" dirty="0" smtClean="0"/>
              <a:t> 9.5 database</a:t>
            </a:r>
          </a:p>
          <a:p>
            <a:r>
              <a:rPr lang="en-US" dirty="0" smtClean="0"/>
              <a:t>Index table with 40 single precision floating point columns</a:t>
            </a:r>
          </a:p>
          <a:p>
            <a:pPr lvl="1"/>
            <a:r>
              <a:rPr lang="en-US" dirty="0" smtClean="0"/>
              <a:t>4 highest P</a:t>
            </a:r>
            <a:r>
              <a:rPr lang="en-US" baseline="-25000" dirty="0" smtClean="0"/>
              <a:t>t</a:t>
            </a:r>
            <a:r>
              <a:rPr lang="en-US" dirty="0" smtClean="0"/>
              <a:t>’s for 10 types of particles</a:t>
            </a:r>
          </a:p>
          <a:p>
            <a:r>
              <a:rPr lang="en-US" dirty="0"/>
              <a:t>~40M </a:t>
            </a:r>
            <a:r>
              <a:rPr lang="en-US" dirty="0" smtClean="0"/>
              <a:t>rows</a:t>
            </a:r>
          </a:p>
          <a:p>
            <a:pPr lvl="1"/>
            <a:r>
              <a:rPr lang="en-US" dirty="0"/>
              <a:t>8</a:t>
            </a:r>
            <a:r>
              <a:rPr lang="en-US" dirty="0" smtClean="0"/>
              <a:t> GB table size</a:t>
            </a:r>
            <a:endParaRPr lang="en-US" dirty="0"/>
          </a:p>
          <a:p>
            <a:r>
              <a:rPr lang="en-US" dirty="0" smtClean="0"/>
              <a:t>Individual index for each column</a:t>
            </a:r>
          </a:p>
          <a:p>
            <a:pPr lvl="1"/>
            <a:r>
              <a:rPr lang="en-US" dirty="0" smtClean="0"/>
              <a:t>1 GB per index = 40 GB total index space</a:t>
            </a:r>
          </a:p>
          <a:p>
            <a:r>
              <a:rPr lang="en-US" dirty="0" smtClean="0"/>
              <a:t>5 GB RAM allocated to the database</a:t>
            </a:r>
          </a:p>
        </p:txBody>
      </p:sp>
    </p:spTree>
    <p:extLst>
      <p:ext uri="{BB962C8B-B14F-4D97-AF65-F5344CB8AC3E}">
        <p14:creationId xmlns:p14="http://schemas.microsoft.com/office/powerpoint/2010/main" val="23186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Pre-skimming Speed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24000"/>
            <a:ext cx="605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parameter selection (highest P</a:t>
            </a:r>
            <a:r>
              <a:rPr lang="en-US" baseline="-25000" dirty="0" smtClean="0"/>
              <a:t>t</a:t>
            </a:r>
            <a:r>
              <a:rPr lang="en-US" dirty="0" smtClean="0"/>
              <a:t> of ”type 1” particle)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344513"/>
            <a:ext cx="7601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parameter selection (highest</a:t>
            </a:r>
            <a:r>
              <a:rPr lang="en-US" dirty="0"/>
              <a:t> and second highest</a:t>
            </a:r>
            <a:r>
              <a:rPr lang="en-US" dirty="0" smtClean="0"/>
              <a:t> P</a:t>
            </a:r>
            <a:r>
              <a:rPr lang="en-US" baseline="-25000" dirty="0" smtClean="0"/>
              <a:t>t</a:t>
            </a:r>
            <a:r>
              <a:rPr lang="en-US" dirty="0" smtClean="0"/>
              <a:t> of ”type 1” particle)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051291"/>
              </p:ext>
            </p:extLst>
          </p:nvPr>
        </p:nvGraphicFramePr>
        <p:xfrm>
          <a:off x="457200" y="3713845"/>
          <a:ext cx="8114722" cy="1145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1572"/>
                <a:gridCol w="709449"/>
                <a:gridCol w="930165"/>
                <a:gridCol w="1206062"/>
                <a:gridCol w="772511"/>
                <a:gridCol w="1374963"/>
              </a:tblGrid>
              <a:tr h="26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Threshold p01_1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p01_2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Nevents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% events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Time, 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Time/total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1.11E+07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29.32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3.68E-07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1.08E+07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28.47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3.68E-07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6.77E+06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17.83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u="none" strike="noStrike">
                          <a:effectLst/>
                        </a:rPr>
                        <a:t>11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2.89E-07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1.48E+06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 dirty="0">
                          <a:effectLst/>
                        </a:rPr>
                        <a:t>3.90</a:t>
                      </a:r>
                      <a:endParaRPr lang="hr-H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6.6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1.74E-07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1.18E+05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0.31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1.1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2.89E-08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7.25E+03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0.02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0.071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900" u="none" strike="noStrike" dirty="0">
                          <a:effectLst/>
                        </a:rPr>
                        <a:t>1.87E-09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4978942"/>
              </p:ext>
            </p:extLst>
          </p:nvPr>
        </p:nvGraphicFramePr>
        <p:xfrm>
          <a:off x="457200" y="1893333"/>
          <a:ext cx="8114722" cy="148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8903"/>
                <a:gridCol w="922283"/>
                <a:gridCol w="1182414"/>
                <a:gridCol w="764628"/>
                <a:gridCol w="1406494"/>
              </a:tblGrid>
              <a:tr h="1548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Threshold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Nevents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% events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Time, 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Time/total events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2.594E+07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68.27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1.45E-06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2.298E+07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60.47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1.21E-06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20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1.569E+07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41.28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8.16E-07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4.955E+06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13.04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 dirty="0">
                          <a:effectLst/>
                        </a:rPr>
                        <a:t>9.8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2.58E-07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100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1.142E+06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3.01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2.2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u="none" strike="noStrike">
                          <a:effectLst/>
                        </a:rPr>
                        <a:t>5.79E-08</a:t>
                      </a:r>
                      <a:endParaRPr lang="fi-FI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200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1.090E+05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0.29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0.2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5.26E-09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500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1.592E+03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0.00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0.0035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9.21E-11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54864"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u="none" strike="noStrike">
                          <a:effectLst/>
                        </a:rPr>
                        <a:t>1000</a:t>
                      </a:r>
                      <a:endParaRPr lang="is-I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3.000E+01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>
                          <a:effectLst/>
                        </a:rPr>
                        <a:t>0.00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0.00013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u="none" strike="noStrike" dirty="0">
                          <a:effectLst/>
                        </a:rPr>
                        <a:t>3.42E-12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482478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Five parameter selection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21344"/>
              </p:ext>
            </p:extLst>
          </p:nvPr>
        </p:nvGraphicFramePr>
        <p:xfrm>
          <a:off x="457200" y="5194112"/>
          <a:ext cx="8114722" cy="12918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2750"/>
                <a:gridCol w="575670"/>
                <a:gridCol w="619951"/>
                <a:gridCol w="564599"/>
                <a:gridCol w="664233"/>
                <a:gridCol w="1007421"/>
                <a:gridCol w="1178390"/>
                <a:gridCol w="772510"/>
                <a:gridCol w="1359198"/>
              </a:tblGrid>
              <a:tr h="26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Threshold p01_1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p01_2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p05_1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p06_1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p07_1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Nevents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% events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Time, 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Time/total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3.52E+06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9.26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11.7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3.08E-07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3.44E+06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9.06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12.2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3.21E-07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2.37E+06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6.23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11.2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2.95E-07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7.07E+05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1.86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10.8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2.84E-07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9.12E+04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0.24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0.97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2.55E-08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500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3.52E+03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0.01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0.0066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1.74E-10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  <a:tr h="144221"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500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200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900" u="none" strike="noStrike">
                          <a:effectLst/>
                        </a:rPr>
                        <a:t>1000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u="none" strike="noStrike">
                          <a:effectLst/>
                        </a:rPr>
                        <a:t>3.20E+01</a:t>
                      </a:r>
                      <a:endParaRPr lang="hr-HR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0.00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>
                          <a:effectLst/>
                        </a:rPr>
                        <a:t>0.022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900" u="none" strike="noStrike" dirty="0">
                          <a:effectLst/>
                        </a:rPr>
                        <a:t>5.79E-10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9014" marR="9014" marT="901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44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Scan Speed</a:t>
            </a:r>
            <a:endParaRPr lang="en-US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6725644" cy="4876800"/>
          </a:xfrm>
        </p:spPr>
      </p:pic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5486400" y="2929373"/>
            <a:ext cx="275896" cy="3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62296" y="2806262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10</a:t>
            </a:r>
            <a:r>
              <a:rPr lang="en-US" sz="900" baseline="30000" dirty="0" smtClean="0"/>
              <a:t>-7</a:t>
            </a:r>
            <a:r>
              <a:rPr lang="en-US" sz="1000" dirty="0" smtClean="0"/>
              <a:t> sec/event</a:t>
            </a:r>
            <a:endParaRPr lang="en-US" sz="1000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 flipV="1">
            <a:off x="4225159" y="6093372"/>
            <a:ext cx="86709" cy="123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11868" y="6093372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1% cut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8489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other indexing technologies</a:t>
            </a:r>
          </a:p>
          <a:p>
            <a:pPr lvl="1"/>
            <a:r>
              <a:rPr lang="en-US" dirty="0" smtClean="0"/>
              <a:t>Distributed databases</a:t>
            </a:r>
          </a:p>
          <a:p>
            <a:pPr lvl="1"/>
            <a:endParaRPr lang="en-US" dirty="0"/>
          </a:p>
          <a:p>
            <a:r>
              <a:rPr lang="en-US" dirty="0" smtClean="0"/>
              <a:t>Look into use cases</a:t>
            </a:r>
          </a:p>
          <a:p>
            <a:pPr lvl="1"/>
            <a:r>
              <a:rPr lang="en-US" dirty="0" smtClean="0"/>
              <a:t>Re-indexing</a:t>
            </a:r>
          </a:p>
          <a:p>
            <a:pPr lvl="1"/>
            <a:r>
              <a:rPr lang="en-US" dirty="0" smtClean="0"/>
              <a:t>Analysis cases</a:t>
            </a:r>
          </a:p>
          <a:p>
            <a:pPr lvl="2"/>
            <a:r>
              <a:rPr lang="en-US" dirty="0" smtClean="0"/>
              <a:t>Centralized facility</a:t>
            </a:r>
          </a:p>
          <a:p>
            <a:pPr lvl="2"/>
            <a:r>
              <a:rPr lang="en-US" dirty="0" smtClean="0"/>
              <a:t>Individual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7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23039</TotalTime>
  <Words>377</Words>
  <Application>Microsoft Macintosh PowerPoint</Application>
  <PresentationFormat>On-screen Show (4:3)</PresentationFormat>
  <Paragraphs>210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Clarity</vt:lpstr>
      <vt:lpstr>Event skimming using indexing</vt:lpstr>
      <vt:lpstr>Event Skimming</vt:lpstr>
      <vt:lpstr>Event Indexing</vt:lpstr>
      <vt:lpstr>Skimming and Indexing</vt:lpstr>
      <vt:lpstr>Test of the concept</vt:lpstr>
      <vt:lpstr>Pre-skimming Speed</vt:lpstr>
      <vt:lpstr>Index Scan Speed</vt:lpstr>
      <vt:lpstr>What’s next ?</vt:lpstr>
    </vt:vector>
  </TitlesOfParts>
  <Company>FNAL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Database applications: priorities</dc:title>
  <dc:creator>Igor Mandrichenko</dc:creator>
  <cp:lastModifiedBy>Igor V Mandrichenko</cp:lastModifiedBy>
  <cp:revision>19</cp:revision>
  <dcterms:created xsi:type="dcterms:W3CDTF">2014-09-02T16:29:38Z</dcterms:created>
  <dcterms:modified xsi:type="dcterms:W3CDTF">2016-09-28T14:55:48Z</dcterms:modified>
</cp:coreProperties>
</file>