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4455" r:id="rId1"/>
  </p:sldMasterIdLst>
  <p:notesMasterIdLst>
    <p:notesMasterId r:id="rId24"/>
  </p:notesMasterIdLst>
  <p:handoutMasterIdLst>
    <p:handoutMasterId r:id="rId25"/>
  </p:handoutMasterIdLst>
  <p:sldIdLst>
    <p:sldId id="256" r:id="rId2"/>
    <p:sldId id="280" r:id="rId3"/>
    <p:sldId id="284" r:id="rId4"/>
    <p:sldId id="286" r:id="rId5"/>
    <p:sldId id="285" r:id="rId6"/>
    <p:sldId id="282" r:id="rId7"/>
    <p:sldId id="293" r:id="rId8"/>
    <p:sldId id="288" r:id="rId9"/>
    <p:sldId id="268" r:id="rId10"/>
    <p:sldId id="275" r:id="rId11"/>
    <p:sldId id="273" r:id="rId12"/>
    <p:sldId id="295" r:id="rId13"/>
    <p:sldId id="294" r:id="rId14"/>
    <p:sldId id="290" r:id="rId15"/>
    <p:sldId id="296" r:id="rId16"/>
    <p:sldId id="292" r:id="rId17"/>
    <p:sldId id="291" r:id="rId18"/>
    <p:sldId id="297" r:id="rId19"/>
    <p:sldId id="264" r:id="rId20"/>
    <p:sldId id="298" r:id="rId21"/>
    <p:sldId id="299" r:id="rId22"/>
    <p:sldId id="27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CC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1" autoAdjust="0"/>
    <p:restoredTop sz="96408" autoAdjust="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136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29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A841A-F9B6-41C9-B5B9-D7CC7B53A528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28A66-2603-49D5-A9C0-7436B88AFAF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5173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495CE-0F6C-4C42-83DB-BCB750B5FDF3}" type="datetimeFigureOut">
              <a:rPr lang="en-US" smtClean="0"/>
              <a:pPr/>
              <a:t>11/8/2016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377DAA-DC3E-470C-93B3-E99FACA621EE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62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F4A76-7531-4E12-B859-71667D21D360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398341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CFEB3-58B2-4631-A59A-513AA159C9DF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102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D6628-FDCF-4FC9-B6FE-7CFCDD34579A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877517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673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C36C5-7715-41C8-B1C0-CA97A5B16946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23196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E152B-EA65-4598-84EB-9495103F9725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215578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DFF0B-FBD7-4214-8EA0-7A7837F775C6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129825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266AF-3044-4229-8BE1-78EF55F4440B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32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64377-0773-4977-B65D-F1077444AD08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879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207B8-91B7-41B2-BEC2-D9D858E4A5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430021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C8276-851D-47D8-8A97-6DD3709434F3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834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70535-9E60-4C55-A986-007D9768CAB4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736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56" r:id="rId1"/>
    <p:sldLayoutId id="2147484457" r:id="rId2"/>
    <p:sldLayoutId id="2147484458" r:id="rId3"/>
    <p:sldLayoutId id="2147484459" r:id="rId4"/>
    <p:sldLayoutId id="2147484460" r:id="rId5"/>
    <p:sldLayoutId id="2147484461" r:id="rId6"/>
    <p:sldLayoutId id="2147484462" r:id="rId7"/>
    <p:sldLayoutId id="2147484463" r:id="rId8"/>
    <p:sldLayoutId id="2147484464" r:id="rId9"/>
    <p:sldLayoutId id="2147484465" r:id="rId10"/>
    <p:sldLayoutId id="214748446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8704" y="2136371"/>
            <a:ext cx="10048702" cy="1443153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>
                <a:latin typeface="+mn-lt"/>
                <a:cs typeface="Times New Roman" panose="02020603050405020304" pitchFamily="18" charset="0"/>
              </a:rPr>
              <a:t>16T </a:t>
            </a:r>
            <a:r>
              <a:rPr lang="en-US" sz="5000" dirty="0" err="1" smtClean="0">
                <a:latin typeface="+mn-lt"/>
                <a:cs typeface="Times New Roman" panose="02020603050405020304" pitchFamily="18" charset="0"/>
              </a:rPr>
              <a:t>Cos</a:t>
            </a:r>
            <a:r>
              <a:rPr lang="en-US" sz="5000" cap="none" dirty="0" err="1" smtClean="0">
                <a:latin typeface="Symbol" panose="05050102010706020507" pitchFamily="18" charset="2"/>
                <a:ea typeface="SimHei" panose="02010609060101010101" pitchFamily="49" charset="-122"/>
                <a:cs typeface="Times New Roman" panose="02020603050405020304" pitchFamily="18" charset="0"/>
              </a:rPr>
              <a:t>q</a:t>
            </a:r>
            <a:r>
              <a:rPr lang="en-US" sz="5000" dirty="0" smtClean="0">
                <a:latin typeface="+mn-lt"/>
                <a:cs typeface="Times New Roman" panose="02020603050405020304" pitchFamily="18" charset="0"/>
              </a:rPr>
              <a:t> Dipole Mechanical Analysis</a:t>
            </a:r>
            <a:endParaRPr lang="en-US" sz="50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94044" y="5163999"/>
            <a:ext cx="8464869" cy="742279"/>
          </a:xfrm>
        </p:spPr>
        <p:txBody>
          <a:bodyPr>
            <a:noAutofit/>
          </a:bodyPr>
          <a:lstStyle/>
          <a:p>
            <a:pPr algn="r"/>
            <a:r>
              <a:rPr lang="en-GB" sz="1800" i="1" u="sng" dirty="0" smtClean="0"/>
              <a:t>BARBARA CAIFFI</a:t>
            </a:r>
          </a:p>
          <a:p>
            <a:pPr algn="r"/>
            <a:r>
              <a:rPr lang="it-IT" sz="1800" i="1" dirty="0" smtClean="0"/>
              <a:t>on behalf of INFN team:</a:t>
            </a:r>
          </a:p>
          <a:p>
            <a:pPr algn="r"/>
            <a:r>
              <a:rPr lang="it-IT" sz="1800" i="1" dirty="0" smtClean="0"/>
              <a:t>G. Bellomo, P. Fabbricatore, S.Farinon, V. Marinozzi, M. Sorbi and G. Volpini</a:t>
            </a:r>
            <a:endParaRPr lang="it-IT" sz="18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704" y="981741"/>
            <a:ext cx="1512652" cy="726837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9990" y="1036067"/>
            <a:ext cx="1595365" cy="667202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farinon\Documents\DOCUMENTI DI LAVORO\EUROCIRCOL\REVIEW 2016\logo-infn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008" y="767296"/>
            <a:ext cx="1229330" cy="1204743"/>
          </a:xfrm>
          <a:prstGeom prst="rect">
            <a:avLst/>
          </a:prstGeom>
          <a:solidFill>
            <a:schemeClr val="accent5"/>
          </a:solidFill>
          <a:extLst/>
        </p:spPr>
      </p:pic>
    </p:spTree>
    <p:extLst>
      <p:ext uri="{BB962C8B-B14F-4D97-AF65-F5344CB8AC3E}">
        <p14:creationId xmlns:p14="http://schemas.microsoft.com/office/powerpoint/2010/main" val="23095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51" t="4013" r="7887"/>
          <a:stretch/>
        </p:blipFill>
        <p:spPr bwMode="auto">
          <a:xfrm>
            <a:off x="8102044" y="1136334"/>
            <a:ext cx="2437088" cy="528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157" t="4376" r="9041" b="2283"/>
          <a:stretch/>
        </p:blipFill>
        <p:spPr>
          <a:xfrm>
            <a:off x="1308522" y="1136334"/>
            <a:ext cx="6879247" cy="51641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14438" y="5952907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peak</a:t>
            </a:r>
            <a:r>
              <a:rPr lang="it-IT" sz="1600" dirty="0" smtClean="0"/>
              <a:t>=-176</a:t>
            </a:r>
            <a:r>
              <a:rPr lang="it-IT" sz="1600" baseline="-25000" dirty="0" smtClean="0"/>
              <a:t> </a:t>
            </a:r>
            <a:r>
              <a:rPr lang="it-IT" sz="1600" dirty="0" smtClean="0"/>
              <a:t>MPa</a:t>
            </a:r>
            <a:endParaRPr lang="it-IT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258998" y="5952907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peak</a:t>
            </a:r>
            <a:r>
              <a:rPr lang="it-IT" sz="1600" dirty="0" smtClean="0"/>
              <a:t>=  -179 MPa</a:t>
            </a:r>
            <a:endParaRPr lang="it-IT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682880" y="5955576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 smtClean="0">
                <a:latin typeface="Calibri" panose="020F0502020204030204" pitchFamily="34" charset="0"/>
              </a:rPr>
              <a:t>θ</a:t>
            </a:r>
            <a:r>
              <a:rPr lang="it-IT" sz="1600" baseline="-25000" dirty="0" smtClean="0"/>
              <a:t> </a:t>
            </a:r>
            <a:r>
              <a:rPr lang="it-IT" sz="1600" baseline="-25000" dirty="0" err="1" smtClean="0"/>
              <a:t>peak</a:t>
            </a:r>
            <a:r>
              <a:rPr lang="it-IT" sz="1600" dirty="0" err="1" smtClean="0"/>
              <a:t>=</a:t>
            </a:r>
            <a:r>
              <a:rPr lang="it-IT" sz="1600" dirty="0" smtClean="0"/>
              <a:t> -100 MPa</a:t>
            </a:r>
            <a:endParaRPr lang="it-IT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586081" y="882772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902453" y="880495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11126" y="880494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335053" y="689528"/>
            <a:ext cx="979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Cool Down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090799" y="689528"/>
            <a:ext cx="873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Assembly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520204" y="663753"/>
            <a:ext cx="10791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Energization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1466890" y="3430582"/>
            <a:ext cx="1981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Azimuthal 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 [Pa]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830189" y="3430581"/>
            <a:ext cx="1931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6077230" y="3416700"/>
            <a:ext cx="1965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it-IT" sz="1400" baseline="-250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35" name="Date Placeholder 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B0C77-6CA3-4B67-B751-ACFFF4B4AB7C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B.Caiffi</a:t>
            </a:r>
            <a:r>
              <a:rPr lang="en-US" dirty="0" smtClean="0"/>
              <a:t>     </a:t>
            </a:r>
            <a:r>
              <a:rPr lang="en-US" dirty="0" err="1" smtClean="0"/>
              <a:t>EuroCirCol</a:t>
            </a:r>
            <a:r>
              <a:rPr lang="en-US" dirty="0" smtClean="0"/>
              <a:t> WP5 Workshop 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70107" t="11504" r="17031" b="67452"/>
          <a:stretch/>
        </p:blipFill>
        <p:spPr>
          <a:xfrm>
            <a:off x="7696214" y="1136334"/>
            <a:ext cx="692209" cy="79969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/>
          <a:srcRect l="70107" t="11504" r="17031" b="67452"/>
          <a:stretch/>
        </p:blipFill>
        <p:spPr>
          <a:xfrm>
            <a:off x="5318263" y="1167436"/>
            <a:ext cx="692209" cy="79969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4"/>
          <a:srcRect l="70107" t="11504" r="17031" b="67452"/>
          <a:stretch/>
        </p:blipFill>
        <p:spPr>
          <a:xfrm>
            <a:off x="3009590" y="1167436"/>
            <a:ext cx="692209" cy="7996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l="70186" t="11279" r="16552" b="67451"/>
          <a:stretch/>
        </p:blipFill>
        <p:spPr>
          <a:xfrm>
            <a:off x="5330802" y="3727730"/>
            <a:ext cx="746427" cy="84535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5"/>
          <a:srcRect l="70186" t="11279" r="16552" b="67451"/>
          <a:stretch/>
        </p:blipFill>
        <p:spPr>
          <a:xfrm>
            <a:off x="7696214" y="3727729"/>
            <a:ext cx="746427" cy="84535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70106" t="11617" r="16951" b="67452"/>
          <a:stretch/>
        </p:blipFill>
        <p:spPr>
          <a:xfrm>
            <a:off x="3062769" y="3727729"/>
            <a:ext cx="700856" cy="800361"/>
          </a:xfrm>
          <a:prstGeom prst="rect">
            <a:avLst/>
          </a:prstGeom>
        </p:spPr>
      </p:pic>
      <p:sp>
        <p:nvSpPr>
          <p:cNvPr id="41" name="Title 1"/>
          <p:cNvSpPr txBox="1">
            <a:spLocks/>
          </p:cNvSpPr>
          <p:nvPr/>
        </p:nvSpPr>
        <p:spPr>
          <a:xfrm>
            <a:off x="1088136" y="276814"/>
            <a:ext cx="10058400" cy="537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Contact Pressure and Azimuthal Stress</a:t>
            </a:r>
            <a:endParaRPr lang="en-US" dirty="0">
              <a:latin typeface="+mn-lt"/>
            </a:endParaRPr>
          </a:p>
        </p:txBody>
      </p:sp>
      <p:sp>
        <p:nvSpPr>
          <p:cNvPr id="26" name="TextBox 10"/>
          <p:cNvSpPr txBox="1"/>
          <p:nvPr/>
        </p:nvSpPr>
        <p:spPr>
          <a:xfrm>
            <a:off x="8535226" y="884316"/>
            <a:ext cx="178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Contact Pressure [Pa]</a:t>
            </a:r>
            <a:endParaRPr lang="en-US" sz="1400" dirty="0"/>
          </a:p>
        </p:txBody>
      </p:sp>
      <p:sp>
        <p:nvSpPr>
          <p:cNvPr id="31" name="TextBox 13"/>
          <p:cNvSpPr txBox="1"/>
          <p:nvPr/>
        </p:nvSpPr>
        <p:spPr>
          <a:xfrm>
            <a:off x="8495974" y="667575"/>
            <a:ext cx="17758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Energization @ 105%I</a:t>
            </a:r>
            <a:endParaRPr lang="en-US" sz="1400" dirty="0"/>
          </a:p>
        </p:txBody>
      </p:sp>
      <p:sp>
        <p:nvSpPr>
          <p:cNvPr id="32" name="TextBox 29"/>
          <p:cNvSpPr txBox="1"/>
          <p:nvPr/>
        </p:nvSpPr>
        <p:spPr>
          <a:xfrm>
            <a:off x="8395193" y="3429874"/>
            <a:ext cx="1965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Azimuthal </a:t>
            </a:r>
            <a:r>
              <a:rPr lang="en-US" sz="1400" dirty="0" smtClean="0"/>
              <a:t>Stress </a:t>
            </a:r>
            <a:r>
              <a:rPr lang="it-IT" sz="1400" b="1" dirty="0" smtClean="0">
                <a:latin typeface="Symbol" panose="05050102010706020507" pitchFamily="18" charset="2"/>
              </a:rPr>
              <a:t>s</a:t>
            </a:r>
            <a:r>
              <a:rPr lang="el-GR" sz="1400" baseline="-25000" dirty="0">
                <a:latin typeface="Calibri" panose="020F0502020204030204" pitchFamily="34" charset="0"/>
              </a:rPr>
              <a:t> θ</a:t>
            </a:r>
            <a:r>
              <a:rPr lang="it-IT" sz="1400" baseline="-25000" dirty="0" smtClean="0"/>
              <a:t> </a:t>
            </a:r>
            <a:r>
              <a:rPr lang="en-US" sz="1400" dirty="0" smtClean="0"/>
              <a:t>[Pa]</a:t>
            </a:r>
            <a:endParaRPr lang="en-US" sz="1400" dirty="0"/>
          </a:p>
        </p:txBody>
      </p:sp>
      <p:sp>
        <p:nvSpPr>
          <p:cNvPr id="33" name="TextBox 5"/>
          <p:cNvSpPr txBox="1"/>
          <p:nvPr/>
        </p:nvSpPr>
        <p:spPr>
          <a:xfrm>
            <a:off x="8442641" y="5936030"/>
            <a:ext cx="1841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anose="05050102010706020507" pitchFamily="18" charset="2"/>
              </a:rPr>
              <a:t>s</a:t>
            </a:r>
            <a:r>
              <a:rPr lang="el-GR" sz="1600" baseline="-25000" dirty="0">
                <a:latin typeface="Calibri" panose="020F0502020204030204" pitchFamily="34" charset="0"/>
              </a:rPr>
              <a:t> θ</a:t>
            </a:r>
            <a:r>
              <a:rPr lang="it-IT" sz="1600" baseline="-25000" dirty="0" smtClean="0"/>
              <a:t> peak</a:t>
            </a:r>
            <a:r>
              <a:rPr lang="it-IT" sz="1600" dirty="0" smtClean="0"/>
              <a:t>=  -177 MPa</a:t>
            </a:r>
            <a:endParaRPr lang="it-IT" sz="1600" dirty="0"/>
          </a:p>
        </p:txBody>
      </p:sp>
      <p:pic>
        <p:nvPicPr>
          <p:cNvPr id="34" name="Picture 39"/>
          <p:cNvPicPr>
            <a:picLocks noChangeAspect="1"/>
          </p:cNvPicPr>
          <p:nvPr/>
        </p:nvPicPr>
        <p:blipFill rotWithShape="1">
          <a:blip r:embed="rId5"/>
          <a:srcRect l="70186" t="11279" r="16552" b="67451"/>
          <a:stretch/>
        </p:blipFill>
        <p:spPr>
          <a:xfrm>
            <a:off x="9987068" y="3759289"/>
            <a:ext cx="746427" cy="845351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09" t="8366" r="5907" b="65297"/>
          <a:stretch/>
        </p:blipFill>
        <p:spPr bwMode="auto">
          <a:xfrm>
            <a:off x="9950989" y="1192093"/>
            <a:ext cx="742271" cy="799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598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5620" t="7957" r="32316" b="5968"/>
          <a:stretch>
            <a:fillRect/>
          </a:stretch>
        </p:blipFill>
        <p:spPr bwMode="auto">
          <a:xfrm>
            <a:off x="6843600" y="1137600"/>
            <a:ext cx="4509376" cy="441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0385-A285-4D15-B46C-DD11C90B2D3A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B.Caiffi</a:t>
            </a:r>
            <a:r>
              <a:rPr lang="en-US" dirty="0" smtClean="0"/>
              <a:t>     </a:t>
            </a:r>
            <a:r>
              <a:rPr lang="en-US" dirty="0" err="1" smtClean="0"/>
              <a:t>EuroCirCol</a:t>
            </a:r>
            <a:r>
              <a:rPr lang="en-US" dirty="0" smtClean="0"/>
              <a:t> WP5 Workshop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88136" y="276814"/>
            <a:ext cx="10117420" cy="96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Von Mises Stress in Mechanical Structures</a:t>
            </a:r>
          </a:p>
          <a:p>
            <a:pPr algn="ctr"/>
            <a:r>
              <a:rPr lang="en-US" sz="3100" dirty="0" smtClean="0">
                <a:latin typeface="+mn-lt"/>
              </a:rPr>
              <a:t>(color scale fixed at yield limit in Pa)</a:t>
            </a:r>
            <a:endParaRPr lang="en-US" sz="3100" dirty="0">
              <a:latin typeface="+mn-l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083822" y="1300743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Assembly</a:t>
            </a:r>
            <a:endParaRPr lang="it-IT" sz="24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8689967" y="1195051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Al </a:t>
            </a:r>
            <a:r>
              <a:rPr lang="it-IT" sz="1600" dirty="0" err="1" smtClean="0"/>
              <a:t>alloy</a:t>
            </a:r>
            <a:endParaRPr lang="it-IT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5620" t="7957" r="33721" b="5968"/>
          <a:stretch>
            <a:fillRect/>
          </a:stretch>
        </p:blipFill>
        <p:spPr bwMode="auto">
          <a:xfrm>
            <a:off x="4717669" y="2244437"/>
            <a:ext cx="3256293" cy="326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70251" t="11538" r="16860" b="67634"/>
          <a:stretch>
            <a:fillRect/>
          </a:stretch>
        </p:blipFill>
        <p:spPr bwMode="auto">
          <a:xfrm>
            <a:off x="8094623" y="4048735"/>
            <a:ext cx="1271330" cy="145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4766363" y="1770609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Iron</a:t>
            </a:r>
            <a:r>
              <a:rPr lang="it-IT" sz="1600" dirty="0" smtClean="0"/>
              <a:t> </a:t>
            </a:r>
            <a:r>
              <a:rPr lang="it-IT" sz="1600" dirty="0" err="1" smtClean="0"/>
              <a:t>Yoke</a:t>
            </a:r>
            <a:endParaRPr lang="it-IT" sz="16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318761" y="5554496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=225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 l="5620" t="7957" r="33721" b="5968"/>
          <a:stretch>
            <a:fillRect/>
          </a:stretch>
        </p:blipFill>
        <p:spPr bwMode="auto">
          <a:xfrm>
            <a:off x="1070114" y="3198811"/>
            <a:ext cx="2809158" cy="2815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 l="69689" t="11140" r="17703" b="67634"/>
          <a:stretch>
            <a:fillRect/>
          </a:stretch>
        </p:blipFill>
        <p:spPr bwMode="auto">
          <a:xfrm>
            <a:off x="678872" y="4110186"/>
            <a:ext cx="1285300" cy="15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asellaDiTesto 21"/>
          <p:cNvSpPr txBox="1"/>
          <p:nvPr/>
        </p:nvSpPr>
        <p:spPr>
          <a:xfrm>
            <a:off x="1790007" y="2732907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Steel Pad</a:t>
            </a:r>
            <a:endParaRPr lang="it-IT" sz="1600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1963267" y="5899281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=410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9719546" y="5556838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=272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 l="69689" t="11140" r="17703" b="67634"/>
          <a:stretch>
            <a:fillRect/>
          </a:stretch>
        </p:blipFill>
        <p:spPr bwMode="auto">
          <a:xfrm>
            <a:off x="10299945" y="1034854"/>
            <a:ext cx="1234873" cy="14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CasellaDiTesto 21"/>
          <p:cNvSpPr txBox="1"/>
          <p:nvPr/>
        </p:nvSpPr>
        <p:spPr>
          <a:xfrm>
            <a:off x="1874315" y="5419898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CasellaDiTesto 21"/>
          <p:cNvSpPr txBox="1"/>
          <p:nvPr/>
        </p:nvSpPr>
        <p:spPr>
          <a:xfrm>
            <a:off x="11443841" y="2297602"/>
            <a:ext cx="612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</a:t>
            </a:r>
          </a:p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CasellaDiTesto 21"/>
          <p:cNvSpPr txBox="1"/>
          <p:nvPr/>
        </p:nvSpPr>
        <p:spPr>
          <a:xfrm>
            <a:off x="9204625" y="5291230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CasellaDiTesto 22"/>
          <p:cNvSpPr txBox="1"/>
          <p:nvPr/>
        </p:nvSpPr>
        <p:spPr>
          <a:xfrm>
            <a:off x="2102725" y="6140648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=52 MPa</a:t>
            </a:r>
            <a:endParaRPr lang="it-IT" sz="1600" dirty="0"/>
          </a:p>
        </p:txBody>
      </p:sp>
      <p:sp>
        <p:nvSpPr>
          <p:cNvPr id="42" name="CasellaDiTesto 15"/>
          <p:cNvSpPr txBox="1"/>
          <p:nvPr/>
        </p:nvSpPr>
        <p:spPr>
          <a:xfrm>
            <a:off x="5483667" y="5802094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 24 MPa</a:t>
            </a:r>
            <a:endParaRPr lang="it-IT" sz="1600" dirty="0"/>
          </a:p>
        </p:txBody>
      </p:sp>
      <p:sp>
        <p:nvSpPr>
          <p:cNvPr id="43" name="CasellaDiTesto 23"/>
          <p:cNvSpPr txBox="1"/>
          <p:nvPr/>
        </p:nvSpPr>
        <p:spPr>
          <a:xfrm>
            <a:off x="9805321" y="5845068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 54 MPa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09507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asellaDiTesto 22"/>
          <p:cNvSpPr txBox="1"/>
          <p:nvPr/>
        </p:nvSpPr>
        <p:spPr>
          <a:xfrm>
            <a:off x="1963267" y="5899281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=410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5620" t="7957" r="32316" b="5968"/>
          <a:stretch>
            <a:fillRect/>
          </a:stretch>
        </p:blipFill>
        <p:spPr bwMode="auto">
          <a:xfrm>
            <a:off x="6843600" y="1137600"/>
            <a:ext cx="4509376" cy="441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0385-A285-4D15-B46C-DD11C90B2D3A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B.Caiffi</a:t>
            </a:r>
            <a:r>
              <a:rPr lang="en-US" dirty="0" smtClean="0"/>
              <a:t>     </a:t>
            </a:r>
            <a:r>
              <a:rPr lang="en-US" dirty="0" err="1" smtClean="0"/>
              <a:t>EuroCirCol</a:t>
            </a:r>
            <a:r>
              <a:rPr lang="en-US" dirty="0" smtClean="0"/>
              <a:t> WP5 Workshop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88136" y="276814"/>
            <a:ext cx="10117420" cy="96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Von Mises Stress in Mechanical Structures</a:t>
            </a:r>
          </a:p>
          <a:p>
            <a:pPr algn="ctr"/>
            <a:r>
              <a:rPr lang="en-US" sz="3100" dirty="0" smtClean="0">
                <a:latin typeface="+mn-lt"/>
              </a:rPr>
              <a:t>(color scale fixed at yield limit in Pa)</a:t>
            </a:r>
            <a:endParaRPr lang="en-US" sz="3100" dirty="0">
              <a:latin typeface="+mn-l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083822" y="1300743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Assembly</a:t>
            </a:r>
            <a:endParaRPr lang="it-IT" sz="24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8689967" y="1195051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Al </a:t>
            </a:r>
            <a:r>
              <a:rPr lang="it-IT" sz="1600" dirty="0" err="1" smtClean="0"/>
              <a:t>alloy</a:t>
            </a:r>
            <a:endParaRPr lang="it-IT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5620" t="7957" r="33721" b="5968"/>
          <a:stretch>
            <a:fillRect/>
          </a:stretch>
        </p:blipFill>
        <p:spPr bwMode="auto">
          <a:xfrm>
            <a:off x="4717669" y="2244437"/>
            <a:ext cx="3256293" cy="326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70251" t="11538" r="16860" b="67634"/>
          <a:stretch>
            <a:fillRect/>
          </a:stretch>
        </p:blipFill>
        <p:spPr bwMode="auto">
          <a:xfrm>
            <a:off x="8094623" y="4048735"/>
            <a:ext cx="1271330" cy="145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4766363" y="1770609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Iron</a:t>
            </a:r>
            <a:r>
              <a:rPr lang="it-IT" sz="1600" dirty="0" smtClean="0"/>
              <a:t> </a:t>
            </a:r>
            <a:r>
              <a:rPr lang="it-IT" sz="1600" dirty="0" err="1" smtClean="0"/>
              <a:t>Yoke</a:t>
            </a:r>
            <a:endParaRPr lang="it-IT" sz="16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 l="5620" t="7957" r="33721" b="5968"/>
          <a:stretch>
            <a:fillRect/>
          </a:stretch>
        </p:blipFill>
        <p:spPr bwMode="auto">
          <a:xfrm>
            <a:off x="1070114" y="3198811"/>
            <a:ext cx="2809158" cy="2815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 l="69689" t="11140" r="17703" b="67634"/>
          <a:stretch>
            <a:fillRect/>
          </a:stretch>
        </p:blipFill>
        <p:spPr bwMode="auto">
          <a:xfrm>
            <a:off x="678872" y="4110186"/>
            <a:ext cx="1285300" cy="15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asellaDiTesto 21"/>
          <p:cNvSpPr txBox="1"/>
          <p:nvPr/>
        </p:nvSpPr>
        <p:spPr>
          <a:xfrm>
            <a:off x="1790007" y="2732907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Steel Pad</a:t>
            </a:r>
            <a:endParaRPr lang="it-IT" sz="16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 l="69689" t="11140" r="17703" b="67634"/>
          <a:stretch>
            <a:fillRect/>
          </a:stretch>
        </p:blipFill>
        <p:spPr bwMode="auto">
          <a:xfrm>
            <a:off x="10299945" y="1034854"/>
            <a:ext cx="1234873" cy="14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CasellaDiTesto 21"/>
          <p:cNvSpPr txBox="1"/>
          <p:nvPr/>
        </p:nvSpPr>
        <p:spPr>
          <a:xfrm>
            <a:off x="1874315" y="5419898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CasellaDiTesto 21"/>
          <p:cNvSpPr txBox="1"/>
          <p:nvPr/>
        </p:nvSpPr>
        <p:spPr>
          <a:xfrm>
            <a:off x="11443841" y="2297602"/>
            <a:ext cx="612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</a:t>
            </a:r>
          </a:p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CasellaDiTesto 21"/>
          <p:cNvSpPr txBox="1"/>
          <p:nvPr/>
        </p:nvSpPr>
        <p:spPr>
          <a:xfrm>
            <a:off x="9204625" y="5291230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22984" y="4874492"/>
            <a:ext cx="347153" cy="12730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621492" y="4874492"/>
            <a:ext cx="930416" cy="875388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346669" y="1963748"/>
            <a:ext cx="2274823" cy="4224154"/>
            <a:chOff x="346669" y="1963748"/>
            <a:chExt cx="2274823" cy="422415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/>
            <a:srcRect l="2491" t="3504" r="62305" b="4601"/>
            <a:stretch/>
          </p:blipFill>
          <p:spPr>
            <a:xfrm>
              <a:off x="346669" y="1963748"/>
              <a:ext cx="2274823" cy="4193105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402121" y="2021062"/>
              <a:ext cx="2180798" cy="416684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CasellaDiTesto 15"/>
          <p:cNvSpPr txBox="1"/>
          <p:nvPr/>
        </p:nvSpPr>
        <p:spPr>
          <a:xfrm>
            <a:off x="5318761" y="5554496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=225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42" name="CasellaDiTesto 23"/>
          <p:cNvSpPr txBox="1"/>
          <p:nvPr/>
        </p:nvSpPr>
        <p:spPr>
          <a:xfrm>
            <a:off x="9719546" y="5556838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=272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46" name="CasellaDiTesto 22"/>
          <p:cNvSpPr txBox="1"/>
          <p:nvPr/>
        </p:nvSpPr>
        <p:spPr>
          <a:xfrm>
            <a:off x="2102725" y="6140648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=52 MPa</a:t>
            </a:r>
            <a:endParaRPr lang="it-IT" sz="1600" dirty="0"/>
          </a:p>
        </p:txBody>
      </p:sp>
      <p:sp>
        <p:nvSpPr>
          <p:cNvPr id="47" name="CasellaDiTesto 15"/>
          <p:cNvSpPr txBox="1"/>
          <p:nvPr/>
        </p:nvSpPr>
        <p:spPr>
          <a:xfrm>
            <a:off x="5483667" y="5802094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 24 MPa</a:t>
            </a:r>
            <a:endParaRPr lang="it-IT" sz="1600" dirty="0"/>
          </a:p>
        </p:txBody>
      </p:sp>
      <p:sp>
        <p:nvSpPr>
          <p:cNvPr id="48" name="CasellaDiTesto 23"/>
          <p:cNvSpPr txBox="1"/>
          <p:nvPr/>
        </p:nvSpPr>
        <p:spPr>
          <a:xfrm>
            <a:off x="9805321" y="5845068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 54 MPa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14361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CasellaDiTesto 15"/>
          <p:cNvSpPr txBox="1"/>
          <p:nvPr/>
        </p:nvSpPr>
        <p:spPr>
          <a:xfrm>
            <a:off x="5318761" y="5554496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=225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37" name="CasellaDiTesto 22"/>
          <p:cNvSpPr txBox="1"/>
          <p:nvPr/>
        </p:nvSpPr>
        <p:spPr>
          <a:xfrm>
            <a:off x="1963267" y="5899281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=410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39" name="CasellaDiTesto 23"/>
          <p:cNvSpPr txBox="1"/>
          <p:nvPr/>
        </p:nvSpPr>
        <p:spPr>
          <a:xfrm>
            <a:off x="9719546" y="5556838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=272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42" name="CasellaDiTesto 23"/>
          <p:cNvSpPr txBox="1"/>
          <p:nvPr/>
        </p:nvSpPr>
        <p:spPr>
          <a:xfrm>
            <a:off x="9719546" y="5859910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 54 MPa</a:t>
            </a:r>
            <a:endParaRPr lang="it-IT" sz="1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5620" t="7957" r="32316" b="5968"/>
          <a:stretch>
            <a:fillRect/>
          </a:stretch>
        </p:blipFill>
        <p:spPr bwMode="auto">
          <a:xfrm>
            <a:off x="6843600" y="1137600"/>
            <a:ext cx="4509376" cy="441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0385-A285-4D15-B46C-DD11C90B2D3A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B.Caiffi</a:t>
            </a:r>
            <a:r>
              <a:rPr lang="en-US" dirty="0" smtClean="0"/>
              <a:t>     </a:t>
            </a:r>
            <a:r>
              <a:rPr lang="en-US" dirty="0" err="1" smtClean="0"/>
              <a:t>EuroCirCol</a:t>
            </a:r>
            <a:r>
              <a:rPr lang="en-US" dirty="0" smtClean="0"/>
              <a:t> WP5 Workshop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88136" y="276814"/>
            <a:ext cx="10117420" cy="96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Von Mises Stress in Mechanical Structures</a:t>
            </a:r>
          </a:p>
          <a:p>
            <a:pPr algn="ctr"/>
            <a:r>
              <a:rPr lang="en-US" sz="3100" dirty="0" smtClean="0">
                <a:latin typeface="+mn-lt"/>
              </a:rPr>
              <a:t>(color scale fixed at yield limit in Pa)</a:t>
            </a:r>
            <a:endParaRPr lang="en-US" sz="3100" dirty="0">
              <a:latin typeface="+mn-l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083822" y="1300743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Assembly</a:t>
            </a:r>
            <a:endParaRPr lang="it-IT" sz="24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8689967" y="1195051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Al </a:t>
            </a:r>
            <a:r>
              <a:rPr lang="it-IT" sz="1600" dirty="0" err="1" smtClean="0"/>
              <a:t>alloy</a:t>
            </a:r>
            <a:endParaRPr lang="it-IT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5620" t="7957" r="33721" b="5968"/>
          <a:stretch>
            <a:fillRect/>
          </a:stretch>
        </p:blipFill>
        <p:spPr bwMode="auto">
          <a:xfrm>
            <a:off x="4717669" y="2244437"/>
            <a:ext cx="3256293" cy="3263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l="70251" t="11538" r="16860" b="67634"/>
          <a:stretch>
            <a:fillRect/>
          </a:stretch>
        </p:blipFill>
        <p:spPr bwMode="auto">
          <a:xfrm>
            <a:off x="8094623" y="4048735"/>
            <a:ext cx="1271330" cy="1451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4766363" y="1770609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Iron</a:t>
            </a:r>
            <a:r>
              <a:rPr lang="it-IT" sz="1600" dirty="0" smtClean="0"/>
              <a:t> </a:t>
            </a:r>
            <a:r>
              <a:rPr lang="it-IT" sz="1600" dirty="0" err="1" smtClean="0"/>
              <a:t>Yoke</a:t>
            </a:r>
            <a:endParaRPr lang="it-IT" sz="16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 l="5620" t="7957" r="33721" b="5968"/>
          <a:stretch>
            <a:fillRect/>
          </a:stretch>
        </p:blipFill>
        <p:spPr bwMode="auto">
          <a:xfrm>
            <a:off x="1070114" y="3198811"/>
            <a:ext cx="2809158" cy="2815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 l="69689" t="11140" r="17703" b="67634"/>
          <a:stretch>
            <a:fillRect/>
          </a:stretch>
        </p:blipFill>
        <p:spPr bwMode="auto">
          <a:xfrm>
            <a:off x="678872" y="4110186"/>
            <a:ext cx="1285300" cy="15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asellaDiTesto 21"/>
          <p:cNvSpPr txBox="1"/>
          <p:nvPr/>
        </p:nvSpPr>
        <p:spPr>
          <a:xfrm>
            <a:off x="1790007" y="2732907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Steel Pad</a:t>
            </a:r>
            <a:endParaRPr lang="it-IT" sz="1600" dirty="0"/>
          </a:p>
        </p:txBody>
      </p:sp>
      <p:sp>
        <p:nvSpPr>
          <p:cNvPr id="24" name="CasellaDiTesto 23"/>
          <p:cNvSpPr txBox="1"/>
          <p:nvPr/>
        </p:nvSpPr>
        <p:spPr>
          <a:xfrm>
            <a:off x="9734996" y="5809012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=272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 l="69689" t="11140" r="17703" b="67634"/>
          <a:stretch>
            <a:fillRect/>
          </a:stretch>
        </p:blipFill>
        <p:spPr bwMode="auto">
          <a:xfrm>
            <a:off x="10299945" y="1034854"/>
            <a:ext cx="1234873" cy="14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CasellaDiTesto 21"/>
          <p:cNvSpPr txBox="1"/>
          <p:nvPr/>
        </p:nvSpPr>
        <p:spPr>
          <a:xfrm>
            <a:off x="1874315" y="5419898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CasellaDiTesto 21"/>
          <p:cNvSpPr txBox="1"/>
          <p:nvPr/>
        </p:nvSpPr>
        <p:spPr>
          <a:xfrm>
            <a:off x="11443841" y="2297602"/>
            <a:ext cx="612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</a:t>
            </a:r>
          </a:p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CasellaDiTesto 21"/>
          <p:cNvSpPr txBox="1"/>
          <p:nvPr/>
        </p:nvSpPr>
        <p:spPr>
          <a:xfrm>
            <a:off x="9204625" y="5291230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22984" y="4874492"/>
            <a:ext cx="347153" cy="12730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842898" y="4962698"/>
            <a:ext cx="279849" cy="7077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6107539" y="4962698"/>
            <a:ext cx="1189419" cy="302421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7387823" y="1841657"/>
            <a:ext cx="4493825" cy="4375141"/>
            <a:chOff x="7387823" y="1841657"/>
            <a:chExt cx="4493825" cy="4375141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/>
            <a:srcRect l="3579" t="5373" r="31686" b="5373"/>
            <a:stretch/>
          </p:blipFill>
          <p:spPr>
            <a:xfrm>
              <a:off x="7387823" y="1841657"/>
              <a:ext cx="4493825" cy="4375141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7387823" y="1843824"/>
              <a:ext cx="4490388" cy="437297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46669" y="1963748"/>
            <a:ext cx="2274823" cy="4224154"/>
            <a:chOff x="346669" y="1963748"/>
            <a:chExt cx="2274823" cy="422415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6"/>
            <a:srcRect l="2491" t="3504" r="62305" b="4601"/>
            <a:stretch/>
          </p:blipFill>
          <p:spPr>
            <a:xfrm>
              <a:off x="346669" y="1963748"/>
              <a:ext cx="2274823" cy="4193105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402121" y="2021062"/>
              <a:ext cx="2180798" cy="416684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3" name="Straight Arrow Connector 42"/>
          <p:cNvCxnSpPr/>
          <p:nvPr/>
        </p:nvCxnSpPr>
        <p:spPr>
          <a:xfrm flipH="1" flipV="1">
            <a:off x="2621492" y="4874492"/>
            <a:ext cx="930416" cy="875388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22"/>
          <p:cNvSpPr txBox="1"/>
          <p:nvPr/>
        </p:nvSpPr>
        <p:spPr>
          <a:xfrm>
            <a:off x="2102725" y="6140648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=52 MPa</a:t>
            </a:r>
            <a:endParaRPr lang="it-IT" sz="1600" dirty="0"/>
          </a:p>
        </p:txBody>
      </p:sp>
      <p:sp>
        <p:nvSpPr>
          <p:cNvPr id="49" name="CasellaDiTesto 15"/>
          <p:cNvSpPr txBox="1"/>
          <p:nvPr/>
        </p:nvSpPr>
        <p:spPr>
          <a:xfrm>
            <a:off x="5483667" y="5802094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 24 MPa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14534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083822" y="1300743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Cool</a:t>
            </a:r>
            <a:r>
              <a:rPr lang="it-IT" sz="2400" dirty="0" smtClean="0"/>
              <a:t> Down</a:t>
            </a:r>
            <a:endParaRPr lang="it-IT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5620" t="7957" r="33721" b="5968"/>
          <a:stretch>
            <a:fillRect/>
          </a:stretch>
        </p:blipFill>
        <p:spPr bwMode="auto">
          <a:xfrm>
            <a:off x="6877956" y="1149926"/>
            <a:ext cx="4356338" cy="436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 l="69127" t="11140" r="17984" b="67634"/>
          <a:stretch>
            <a:fillRect/>
          </a:stretch>
        </p:blipFill>
        <p:spPr bwMode="auto">
          <a:xfrm>
            <a:off x="10055536" y="1025236"/>
            <a:ext cx="1286143" cy="149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8689967" y="1195051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Al </a:t>
            </a:r>
            <a:r>
              <a:rPr lang="it-IT" sz="1600" dirty="0" err="1" smtClean="0"/>
              <a:t>alloy</a:t>
            </a:r>
            <a:endParaRPr lang="it-IT" sz="16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9734996" y="5809012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=277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/>
          <a:srcRect l="69689" t="11140" r="17703" b="67634"/>
          <a:stretch>
            <a:fillRect/>
          </a:stretch>
        </p:blipFill>
        <p:spPr bwMode="auto">
          <a:xfrm>
            <a:off x="8036548" y="4017819"/>
            <a:ext cx="128144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asellaDiTesto 21"/>
          <p:cNvSpPr txBox="1"/>
          <p:nvPr/>
        </p:nvSpPr>
        <p:spPr>
          <a:xfrm>
            <a:off x="5287687" y="5753594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=640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/>
          <a:srcRect l="5620" t="7957" r="32316" b="5968"/>
          <a:stretch>
            <a:fillRect/>
          </a:stretch>
        </p:blipFill>
        <p:spPr bwMode="auto">
          <a:xfrm>
            <a:off x="1069200" y="3200400"/>
            <a:ext cx="2873955" cy="28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/>
          <a:srcRect l="69689" t="11140" r="17703" b="67634"/>
          <a:stretch>
            <a:fillRect/>
          </a:stretch>
        </p:blipFill>
        <p:spPr bwMode="auto">
          <a:xfrm>
            <a:off x="721347" y="4100945"/>
            <a:ext cx="1320304" cy="15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CasellaDiTesto 24"/>
          <p:cNvSpPr txBox="1"/>
          <p:nvPr/>
        </p:nvSpPr>
        <p:spPr>
          <a:xfrm>
            <a:off x="1790007" y="2732907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Steel Pad</a:t>
            </a:r>
            <a:endParaRPr lang="it-IT" sz="16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1787235" y="5930533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=1200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088136" y="276814"/>
            <a:ext cx="10117420" cy="96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Von Mises Stress in Mechanical Structures</a:t>
            </a:r>
          </a:p>
          <a:p>
            <a:pPr algn="ctr"/>
            <a:r>
              <a:rPr lang="en-US" sz="3100" dirty="0" smtClean="0">
                <a:latin typeface="+mn-lt"/>
              </a:rPr>
              <a:t>(color scale fixed at yield limit in Pa)</a:t>
            </a:r>
            <a:endParaRPr lang="en-US" sz="3100" dirty="0">
              <a:latin typeface="+mn-lt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 l="5620" t="7957" r="33721" b="5968"/>
          <a:stretch>
            <a:fillRect/>
          </a:stretch>
        </p:blipFill>
        <p:spPr bwMode="auto">
          <a:xfrm>
            <a:off x="4719600" y="2246400"/>
            <a:ext cx="3261384" cy="32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CasellaDiTesto 14"/>
          <p:cNvSpPr txBox="1"/>
          <p:nvPr/>
        </p:nvSpPr>
        <p:spPr>
          <a:xfrm>
            <a:off x="4766363" y="1770609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Iron</a:t>
            </a:r>
            <a:r>
              <a:rPr lang="it-IT" sz="1600" dirty="0" smtClean="0"/>
              <a:t> </a:t>
            </a:r>
            <a:r>
              <a:rPr lang="it-IT" sz="1600" dirty="0" err="1" smtClean="0"/>
              <a:t>Yoke</a:t>
            </a:r>
            <a:endParaRPr lang="it-IT" sz="1600" dirty="0"/>
          </a:p>
        </p:txBody>
      </p:sp>
      <p:sp>
        <p:nvSpPr>
          <p:cNvPr id="21" name="CasellaDiTesto 21"/>
          <p:cNvSpPr txBox="1"/>
          <p:nvPr/>
        </p:nvSpPr>
        <p:spPr>
          <a:xfrm>
            <a:off x="1949132" y="5453150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CasellaDiTesto 21"/>
          <p:cNvSpPr txBox="1"/>
          <p:nvPr/>
        </p:nvSpPr>
        <p:spPr>
          <a:xfrm>
            <a:off x="9229564" y="5324481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CasellaDiTesto 21"/>
          <p:cNvSpPr txBox="1"/>
          <p:nvPr/>
        </p:nvSpPr>
        <p:spPr>
          <a:xfrm>
            <a:off x="11244336" y="2305914"/>
            <a:ext cx="612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</a:t>
            </a:r>
          </a:p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CasellaDiTesto 25"/>
          <p:cNvSpPr txBox="1"/>
          <p:nvPr/>
        </p:nvSpPr>
        <p:spPr>
          <a:xfrm>
            <a:off x="1912726" y="6166199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=131 MPa</a:t>
            </a:r>
            <a:endParaRPr lang="it-IT" sz="1600" dirty="0"/>
          </a:p>
        </p:txBody>
      </p:sp>
      <p:sp>
        <p:nvSpPr>
          <p:cNvPr id="28" name="CasellaDiTesto 25"/>
          <p:cNvSpPr txBox="1"/>
          <p:nvPr/>
        </p:nvSpPr>
        <p:spPr>
          <a:xfrm>
            <a:off x="5475818" y="5996922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=56 MPa</a:t>
            </a:r>
            <a:endParaRPr lang="it-IT" sz="1600" dirty="0"/>
          </a:p>
        </p:txBody>
      </p:sp>
      <p:sp>
        <p:nvSpPr>
          <p:cNvPr id="29" name="CasellaDiTesto 25"/>
          <p:cNvSpPr txBox="1"/>
          <p:nvPr/>
        </p:nvSpPr>
        <p:spPr>
          <a:xfrm>
            <a:off x="9917876" y="6062217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=170 MPa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4359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asellaDiTesto 25"/>
          <p:cNvSpPr txBox="1"/>
          <p:nvPr/>
        </p:nvSpPr>
        <p:spPr>
          <a:xfrm>
            <a:off x="1787235" y="5930533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=1200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083822" y="1300743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Cool</a:t>
            </a:r>
            <a:r>
              <a:rPr lang="it-IT" sz="2400" dirty="0" smtClean="0"/>
              <a:t> Down</a:t>
            </a:r>
            <a:endParaRPr lang="it-IT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5620" t="7957" r="33721" b="5968"/>
          <a:stretch>
            <a:fillRect/>
          </a:stretch>
        </p:blipFill>
        <p:spPr bwMode="auto">
          <a:xfrm>
            <a:off x="6877956" y="1149926"/>
            <a:ext cx="4356338" cy="436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 l="69127" t="11140" r="17984" b="67634"/>
          <a:stretch>
            <a:fillRect/>
          </a:stretch>
        </p:blipFill>
        <p:spPr bwMode="auto">
          <a:xfrm>
            <a:off x="10055536" y="1025236"/>
            <a:ext cx="1286143" cy="149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8689967" y="1195051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Al </a:t>
            </a:r>
            <a:r>
              <a:rPr lang="it-IT" sz="1600" dirty="0" err="1" smtClean="0"/>
              <a:t>alloy</a:t>
            </a:r>
            <a:endParaRPr lang="it-IT" sz="16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9734996" y="5809012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=277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/>
          <a:srcRect l="69689" t="11140" r="17703" b="67634"/>
          <a:stretch>
            <a:fillRect/>
          </a:stretch>
        </p:blipFill>
        <p:spPr bwMode="auto">
          <a:xfrm>
            <a:off x="8036548" y="4017819"/>
            <a:ext cx="128144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CasellaDiTesto 21"/>
          <p:cNvSpPr txBox="1"/>
          <p:nvPr/>
        </p:nvSpPr>
        <p:spPr>
          <a:xfrm>
            <a:off x="5287687" y="5753594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=640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/>
          <a:srcRect l="5620" t="7957" r="32316" b="5968"/>
          <a:stretch>
            <a:fillRect/>
          </a:stretch>
        </p:blipFill>
        <p:spPr bwMode="auto">
          <a:xfrm>
            <a:off x="1069200" y="3200400"/>
            <a:ext cx="2873955" cy="28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4"/>
          <a:srcRect l="69689" t="11140" r="17703" b="67634"/>
          <a:stretch>
            <a:fillRect/>
          </a:stretch>
        </p:blipFill>
        <p:spPr bwMode="auto">
          <a:xfrm>
            <a:off x="721347" y="4100945"/>
            <a:ext cx="1320304" cy="15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CasellaDiTesto 24"/>
          <p:cNvSpPr txBox="1"/>
          <p:nvPr/>
        </p:nvSpPr>
        <p:spPr>
          <a:xfrm>
            <a:off x="1790007" y="2732907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Steel Pad</a:t>
            </a:r>
            <a:endParaRPr lang="it-IT" sz="16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088136" y="276814"/>
            <a:ext cx="10117420" cy="96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Von Mises Stress in Mechanical Structures</a:t>
            </a:r>
          </a:p>
          <a:p>
            <a:pPr algn="ctr"/>
            <a:r>
              <a:rPr lang="en-US" sz="3100" dirty="0" smtClean="0">
                <a:latin typeface="+mn-lt"/>
              </a:rPr>
              <a:t>(color scale fixed at yield limit in Pa)</a:t>
            </a:r>
            <a:endParaRPr lang="en-US" sz="3100" dirty="0">
              <a:latin typeface="+mn-lt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 l="5620" t="7957" r="33721" b="5968"/>
          <a:stretch>
            <a:fillRect/>
          </a:stretch>
        </p:blipFill>
        <p:spPr bwMode="auto">
          <a:xfrm>
            <a:off x="4719600" y="2246400"/>
            <a:ext cx="3261384" cy="32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CasellaDiTesto 14"/>
          <p:cNvSpPr txBox="1"/>
          <p:nvPr/>
        </p:nvSpPr>
        <p:spPr>
          <a:xfrm>
            <a:off x="4766363" y="1770609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Iron</a:t>
            </a:r>
            <a:r>
              <a:rPr lang="it-IT" sz="1600" dirty="0" smtClean="0"/>
              <a:t> </a:t>
            </a:r>
            <a:r>
              <a:rPr lang="it-IT" sz="1600" dirty="0" err="1" smtClean="0"/>
              <a:t>Yoke</a:t>
            </a:r>
            <a:endParaRPr lang="it-IT" sz="1600" dirty="0"/>
          </a:p>
        </p:txBody>
      </p:sp>
      <p:sp>
        <p:nvSpPr>
          <p:cNvPr id="21" name="CasellaDiTesto 21"/>
          <p:cNvSpPr txBox="1"/>
          <p:nvPr/>
        </p:nvSpPr>
        <p:spPr>
          <a:xfrm>
            <a:off x="1949132" y="5453150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CasellaDiTesto 21"/>
          <p:cNvSpPr txBox="1"/>
          <p:nvPr/>
        </p:nvSpPr>
        <p:spPr>
          <a:xfrm>
            <a:off x="9229564" y="5324481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CasellaDiTesto 21"/>
          <p:cNvSpPr txBox="1"/>
          <p:nvPr/>
        </p:nvSpPr>
        <p:spPr>
          <a:xfrm>
            <a:off x="11244336" y="2305914"/>
            <a:ext cx="612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</a:t>
            </a:r>
          </a:p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22984" y="4874492"/>
            <a:ext cx="347153" cy="12730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2621492" y="4962698"/>
            <a:ext cx="930416" cy="78718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402121" y="2019006"/>
            <a:ext cx="2180798" cy="4243098"/>
            <a:chOff x="402121" y="2019006"/>
            <a:chExt cx="2180798" cy="424309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/>
            <a:srcRect l="3391" t="4355" r="63985" b="4726"/>
            <a:stretch/>
          </p:blipFill>
          <p:spPr>
            <a:xfrm>
              <a:off x="425586" y="2019006"/>
              <a:ext cx="2156140" cy="4243098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402121" y="2021062"/>
              <a:ext cx="2180798" cy="416684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CasellaDiTesto 25"/>
          <p:cNvSpPr txBox="1"/>
          <p:nvPr/>
        </p:nvSpPr>
        <p:spPr>
          <a:xfrm>
            <a:off x="1912726" y="6166199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=131 MPa</a:t>
            </a:r>
            <a:endParaRPr lang="it-IT" sz="1600" dirty="0"/>
          </a:p>
        </p:txBody>
      </p:sp>
      <p:sp>
        <p:nvSpPr>
          <p:cNvPr id="38" name="CasellaDiTesto 25"/>
          <p:cNvSpPr txBox="1"/>
          <p:nvPr/>
        </p:nvSpPr>
        <p:spPr>
          <a:xfrm>
            <a:off x="5475818" y="5996922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=56 MPa</a:t>
            </a:r>
            <a:endParaRPr lang="it-IT" sz="1600" dirty="0"/>
          </a:p>
        </p:txBody>
      </p:sp>
      <p:sp>
        <p:nvSpPr>
          <p:cNvPr id="39" name="CasellaDiTesto 25"/>
          <p:cNvSpPr txBox="1"/>
          <p:nvPr/>
        </p:nvSpPr>
        <p:spPr>
          <a:xfrm>
            <a:off x="9917876" y="6062217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=170 MPa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62199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 l="5620" t="7957" r="32316" b="5968"/>
          <a:stretch>
            <a:fillRect/>
          </a:stretch>
        </p:blipFill>
        <p:spPr bwMode="auto">
          <a:xfrm>
            <a:off x="6879600" y="1148400"/>
            <a:ext cx="4457914" cy="43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5620" t="7957" r="33159" b="5968"/>
          <a:stretch>
            <a:fillRect/>
          </a:stretch>
        </p:blipFill>
        <p:spPr bwMode="auto">
          <a:xfrm>
            <a:off x="1069200" y="3200400"/>
            <a:ext cx="2892866" cy="287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B.Caiffi</a:t>
            </a:r>
            <a:r>
              <a:rPr lang="en-US" dirty="0" smtClean="0"/>
              <a:t>     </a:t>
            </a:r>
            <a:r>
              <a:rPr lang="en-US" dirty="0" err="1" smtClean="0"/>
              <a:t>EuroCirCol</a:t>
            </a:r>
            <a:r>
              <a:rPr lang="en-US" dirty="0" smtClean="0"/>
              <a:t> WP5 Workshop 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083822" y="1300743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Energization</a:t>
            </a:r>
            <a:endParaRPr lang="it-IT" sz="2400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/>
          <a:srcRect l="69127" t="11140" r="17984" b="67634"/>
          <a:stretch>
            <a:fillRect/>
          </a:stretch>
        </p:blipFill>
        <p:spPr bwMode="auto">
          <a:xfrm>
            <a:off x="10055536" y="1025236"/>
            <a:ext cx="1286143" cy="1496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asellaDiTesto 11"/>
          <p:cNvSpPr txBox="1"/>
          <p:nvPr/>
        </p:nvSpPr>
        <p:spPr>
          <a:xfrm>
            <a:off x="8689967" y="1195051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Al </a:t>
            </a:r>
            <a:r>
              <a:rPr lang="it-IT" sz="1600" dirty="0" err="1" smtClean="0"/>
              <a:t>alloy</a:t>
            </a:r>
            <a:endParaRPr lang="it-IT" sz="16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9734996" y="5809012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=521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5"/>
          <a:srcRect l="69689" t="11140" r="17703" b="67634"/>
          <a:stretch>
            <a:fillRect/>
          </a:stretch>
        </p:blipFill>
        <p:spPr bwMode="auto">
          <a:xfrm>
            <a:off x="8036548" y="4017819"/>
            <a:ext cx="128144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CasellaDiTesto 15"/>
          <p:cNvSpPr txBox="1"/>
          <p:nvPr/>
        </p:nvSpPr>
        <p:spPr>
          <a:xfrm>
            <a:off x="5287687" y="5753594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=589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6"/>
          <a:srcRect l="69689" t="11140" r="17703" b="67634"/>
          <a:stretch>
            <a:fillRect/>
          </a:stretch>
        </p:blipFill>
        <p:spPr bwMode="auto">
          <a:xfrm>
            <a:off x="721347" y="4100945"/>
            <a:ext cx="1320304" cy="15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CasellaDiTesto 18"/>
          <p:cNvSpPr txBox="1"/>
          <p:nvPr/>
        </p:nvSpPr>
        <p:spPr>
          <a:xfrm>
            <a:off x="1790007" y="2732907"/>
            <a:ext cx="12279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Steel Pad</a:t>
            </a:r>
            <a:endParaRPr lang="it-IT" sz="16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76547" y="5945770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=819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/>
          <a:srcRect l="5620" t="7957" r="33721" b="5968"/>
          <a:stretch>
            <a:fillRect/>
          </a:stretch>
        </p:blipFill>
        <p:spPr bwMode="auto">
          <a:xfrm>
            <a:off x="4719600" y="2246400"/>
            <a:ext cx="3261406" cy="32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1088136" y="276814"/>
            <a:ext cx="10117420" cy="96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Von Mises Stress in Mechanical Structures</a:t>
            </a:r>
          </a:p>
          <a:p>
            <a:pPr algn="ctr"/>
            <a:r>
              <a:rPr lang="en-US" sz="3100" dirty="0" smtClean="0">
                <a:latin typeface="+mn-lt"/>
              </a:rPr>
              <a:t>(color scale fixed at yield limit in Pa)</a:t>
            </a:r>
            <a:endParaRPr lang="en-US" sz="3100" dirty="0">
              <a:latin typeface="+mn-lt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1957441" y="5453150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CasellaDiTesto 21"/>
          <p:cNvSpPr txBox="1"/>
          <p:nvPr/>
        </p:nvSpPr>
        <p:spPr>
          <a:xfrm>
            <a:off x="9229564" y="5324482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CasellaDiTesto 21"/>
          <p:cNvSpPr txBox="1"/>
          <p:nvPr/>
        </p:nvSpPr>
        <p:spPr>
          <a:xfrm>
            <a:off x="11244334" y="2297602"/>
            <a:ext cx="612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</a:t>
            </a:r>
          </a:p>
          <a:p>
            <a:pPr algn="ctr"/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CasellaDiTesto 25"/>
          <p:cNvSpPr txBox="1"/>
          <p:nvPr/>
        </p:nvSpPr>
        <p:spPr>
          <a:xfrm>
            <a:off x="1787236" y="6210149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=122 MPa</a:t>
            </a:r>
            <a:endParaRPr lang="it-IT" sz="16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5287687" y="6034201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=70 MPa</a:t>
            </a:r>
            <a:endParaRPr lang="it-IT" sz="1600" dirty="0"/>
          </a:p>
        </p:txBody>
      </p:sp>
      <p:sp>
        <p:nvSpPr>
          <p:cNvPr id="27" name="CasellaDiTesto 25"/>
          <p:cNvSpPr txBox="1"/>
          <p:nvPr/>
        </p:nvSpPr>
        <p:spPr>
          <a:xfrm>
            <a:off x="9734996" y="6082681"/>
            <a:ext cx="1872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=175 MPa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083822" y="1273033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Assembly</a:t>
            </a:r>
            <a:endParaRPr lang="it-IT" sz="2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963100" y="1259180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Cool</a:t>
            </a:r>
            <a:r>
              <a:rPr lang="it-IT" sz="2400" dirty="0" smtClean="0"/>
              <a:t> Down</a:t>
            </a:r>
            <a:endParaRPr lang="it-IT" sz="2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9064040" y="1273034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Energization</a:t>
            </a:r>
            <a:endParaRPr lang="it-IT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8430" t="7957" r="33721" b="3978"/>
          <a:stretch>
            <a:fillRect/>
          </a:stretch>
        </p:blipFill>
        <p:spPr bwMode="auto">
          <a:xfrm>
            <a:off x="264220" y="1807296"/>
            <a:ext cx="3267079" cy="35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70251" t="11140" r="17984" b="67634"/>
          <a:stretch>
            <a:fillRect/>
          </a:stretch>
        </p:blipFill>
        <p:spPr bwMode="auto">
          <a:xfrm>
            <a:off x="2189017" y="3570360"/>
            <a:ext cx="1399309" cy="178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CasellaDiTesto 12"/>
          <p:cNvSpPr txBox="1"/>
          <p:nvPr/>
        </p:nvSpPr>
        <p:spPr>
          <a:xfrm>
            <a:off x="1062443" y="5668092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=850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177244" y="5695801"/>
            <a:ext cx="1985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=1120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 l="8430" t="5968" r="35126" b="5968"/>
          <a:stretch>
            <a:fillRect/>
          </a:stretch>
        </p:blipFill>
        <p:spPr bwMode="auto">
          <a:xfrm>
            <a:off x="4441928" y="1730617"/>
            <a:ext cx="3257289" cy="35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/>
          <a:srcRect l="69689" t="11140" r="17984" b="67634"/>
          <a:stretch>
            <a:fillRect/>
          </a:stretch>
        </p:blipFill>
        <p:spPr bwMode="auto">
          <a:xfrm>
            <a:off x="6411418" y="3533790"/>
            <a:ext cx="1468632" cy="178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/>
          <a:srcRect l="8430" t="7957" r="35126" b="7957"/>
          <a:stretch>
            <a:fillRect/>
          </a:stretch>
        </p:blipFill>
        <p:spPr bwMode="auto">
          <a:xfrm>
            <a:off x="8243455" y="1882103"/>
            <a:ext cx="3295826" cy="346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3"/>
          <a:srcRect l="69689" t="11140" r="17984" b="67634"/>
          <a:stretch>
            <a:fillRect/>
          </a:stretch>
        </p:blipFill>
        <p:spPr bwMode="auto">
          <a:xfrm>
            <a:off x="10221418" y="3644627"/>
            <a:ext cx="1468632" cy="178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CasellaDiTesto 20"/>
          <p:cNvSpPr txBox="1"/>
          <p:nvPr/>
        </p:nvSpPr>
        <p:spPr>
          <a:xfrm>
            <a:off x="8405353" y="5723507"/>
            <a:ext cx="1985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=255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088136" y="276814"/>
            <a:ext cx="10117420" cy="96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Von Mises Stress in Titanium Poles</a:t>
            </a:r>
          </a:p>
          <a:p>
            <a:pPr algn="ctr"/>
            <a:r>
              <a:rPr lang="en-US" sz="3100" dirty="0" smtClean="0">
                <a:latin typeface="+mn-lt"/>
              </a:rPr>
              <a:t>(color scale fixed at yield limit in Pa)</a:t>
            </a:r>
            <a:endParaRPr lang="en-US" sz="3100" dirty="0">
              <a:latin typeface="+mn-lt"/>
            </a:endParaRPr>
          </a:p>
        </p:txBody>
      </p:sp>
      <p:sp>
        <p:nvSpPr>
          <p:cNvPr id="19" name="CasellaDiTesto 21"/>
          <p:cNvSpPr txBox="1"/>
          <p:nvPr/>
        </p:nvSpPr>
        <p:spPr>
          <a:xfrm>
            <a:off x="3541120" y="5135324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7833395" y="5091651"/>
            <a:ext cx="1201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</a:t>
            </a:r>
          </a:p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CasellaDiTesto 21"/>
          <p:cNvSpPr txBox="1"/>
          <p:nvPr/>
        </p:nvSpPr>
        <p:spPr>
          <a:xfrm>
            <a:off x="11643395" y="5211488"/>
            <a:ext cx="1201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</a:t>
            </a:r>
          </a:p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CasellaDiTesto 12"/>
          <p:cNvSpPr txBox="1"/>
          <p:nvPr/>
        </p:nvSpPr>
        <p:spPr>
          <a:xfrm>
            <a:off x="1083822" y="5925619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=84 MPa</a:t>
            </a:r>
            <a:endParaRPr lang="it-IT" sz="1600" dirty="0"/>
          </a:p>
        </p:txBody>
      </p:sp>
      <p:sp>
        <p:nvSpPr>
          <p:cNvPr id="25" name="CasellaDiTesto 12"/>
          <p:cNvSpPr txBox="1"/>
          <p:nvPr/>
        </p:nvSpPr>
        <p:spPr>
          <a:xfrm>
            <a:off x="5177244" y="5953903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 124 MPa</a:t>
            </a:r>
            <a:endParaRPr lang="it-IT" sz="1600" dirty="0"/>
          </a:p>
        </p:txBody>
      </p:sp>
      <p:sp>
        <p:nvSpPr>
          <p:cNvPr id="26" name="CasellaDiTesto 12"/>
          <p:cNvSpPr txBox="1"/>
          <p:nvPr/>
        </p:nvSpPr>
        <p:spPr>
          <a:xfrm>
            <a:off x="8434091" y="5971005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=50 MPa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083822" y="1273033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Assembly</a:t>
            </a:r>
            <a:endParaRPr lang="it-IT" sz="24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963100" y="1259180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Cool</a:t>
            </a:r>
            <a:r>
              <a:rPr lang="it-IT" sz="2400" dirty="0" smtClean="0"/>
              <a:t> Down</a:t>
            </a:r>
            <a:endParaRPr lang="it-IT" sz="24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9064040" y="1273034"/>
            <a:ext cx="1881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Energization</a:t>
            </a:r>
            <a:endParaRPr lang="it-IT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8430" t="7957" r="33721" b="3978"/>
          <a:stretch>
            <a:fillRect/>
          </a:stretch>
        </p:blipFill>
        <p:spPr bwMode="auto">
          <a:xfrm>
            <a:off x="264220" y="1807296"/>
            <a:ext cx="3267079" cy="35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l="70251" t="11140" r="17984" b="67634"/>
          <a:stretch>
            <a:fillRect/>
          </a:stretch>
        </p:blipFill>
        <p:spPr bwMode="auto">
          <a:xfrm>
            <a:off x="2189017" y="3570360"/>
            <a:ext cx="1399309" cy="178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CasellaDiTesto 12"/>
          <p:cNvSpPr txBox="1"/>
          <p:nvPr/>
        </p:nvSpPr>
        <p:spPr>
          <a:xfrm>
            <a:off x="1062443" y="5668092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=850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177244" y="5695801"/>
            <a:ext cx="1985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=1120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 l="8430" t="5968" r="35126" b="5968"/>
          <a:stretch>
            <a:fillRect/>
          </a:stretch>
        </p:blipFill>
        <p:spPr bwMode="auto">
          <a:xfrm>
            <a:off x="4441928" y="1730617"/>
            <a:ext cx="3257289" cy="35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/>
          <a:srcRect l="69689" t="11140" r="17984" b="67634"/>
          <a:stretch>
            <a:fillRect/>
          </a:stretch>
        </p:blipFill>
        <p:spPr bwMode="auto">
          <a:xfrm>
            <a:off x="6411418" y="3533790"/>
            <a:ext cx="1468632" cy="178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/>
          <a:srcRect l="8430" t="7957" r="35126" b="7957"/>
          <a:stretch>
            <a:fillRect/>
          </a:stretch>
        </p:blipFill>
        <p:spPr bwMode="auto">
          <a:xfrm>
            <a:off x="8243455" y="1882103"/>
            <a:ext cx="3295826" cy="346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3"/>
          <a:srcRect l="69689" t="11140" r="17984" b="67634"/>
          <a:stretch>
            <a:fillRect/>
          </a:stretch>
        </p:blipFill>
        <p:spPr bwMode="auto">
          <a:xfrm>
            <a:off x="10221418" y="3644627"/>
            <a:ext cx="1468632" cy="1786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CasellaDiTesto 20"/>
          <p:cNvSpPr txBox="1"/>
          <p:nvPr/>
        </p:nvSpPr>
        <p:spPr>
          <a:xfrm>
            <a:off x="8405353" y="5723507"/>
            <a:ext cx="1985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latin typeface="Symbol" pitchFamily="18" charset="2"/>
              </a:rPr>
              <a:t>s</a:t>
            </a:r>
            <a:r>
              <a:rPr lang="it-IT" sz="1600" baseline="-25000" dirty="0" err="1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peak</a:t>
            </a:r>
            <a:r>
              <a:rPr lang="it-IT" sz="1600" dirty="0" smtClean="0"/>
              <a:t>=255 </a:t>
            </a:r>
            <a:r>
              <a:rPr lang="it-IT" sz="1600" dirty="0" err="1" smtClean="0"/>
              <a:t>MPa</a:t>
            </a:r>
            <a:endParaRPr lang="it-IT" sz="16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088136" y="276814"/>
            <a:ext cx="10117420" cy="9693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Von Mises Stress in Titanium Poles</a:t>
            </a:r>
          </a:p>
          <a:p>
            <a:pPr algn="ctr"/>
            <a:r>
              <a:rPr lang="en-US" sz="3100" dirty="0" smtClean="0">
                <a:latin typeface="+mn-lt"/>
              </a:rPr>
              <a:t>(color scale fixed at yield limit in Pa)</a:t>
            </a:r>
            <a:endParaRPr lang="en-US" sz="3100" dirty="0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07193" y="3528901"/>
            <a:ext cx="501934" cy="6325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61411" y="3593735"/>
            <a:ext cx="634891" cy="251444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501842" y="567319"/>
            <a:ext cx="2351314" cy="3027390"/>
            <a:chOff x="2762859" y="2118027"/>
            <a:chExt cx="2351314" cy="302739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20662" t="8308" r="32409" b="7072"/>
            <a:stretch/>
          </p:blipFill>
          <p:spPr>
            <a:xfrm>
              <a:off x="2762859" y="2151643"/>
              <a:ext cx="2351314" cy="2993774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2786739" y="2118027"/>
              <a:ext cx="2327434" cy="302738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CasellaDiTesto 21"/>
          <p:cNvSpPr txBox="1"/>
          <p:nvPr/>
        </p:nvSpPr>
        <p:spPr>
          <a:xfrm>
            <a:off x="3541120" y="5135324"/>
            <a:ext cx="1201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CasellaDiTesto 21"/>
          <p:cNvSpPr txBox="1"/>
          <p:nvPr/>
        </p:nvSpPr>
        <p:spPr>
          <a:xfrm>
            <a:off x="7833395" y="5091651"/>
            <a:ext cx="1201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 </a:t>
            </a:r>
          </a:p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CasellaDiTesto 21"/>
          <p:cNvSpPr txBox="1"/>
          <p:nvPr/>
        </p:nvSpPr>
        <p:spPr>
          <a:xfrm>
            <a:off x="11643395" y="5211488"/>
            <a:ext cx="1201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YIELD</a:t>
            </a:r>
          </a:p>
          <a:p>
            <a:r>
              <a:rPr lang="it-IT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LIMIT</a:t>
            </a:r>
            <a:endParaRPr lang="it-IT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CasellaDiTesto 12"/>
          <p:cNvSpPr txBox="1"/>
          <p:nvPr/>
        </p:nvSpPr>
        <p:spPr>
          <a:xfrm>
            <a:off x="1083822" y="5925619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=84 MPa</a:t>
            </a:r>
            <a:endParaRPr lang="it-IT" sz="1600" dirty="0"/>
          </a:p>
        </p:txBody>
      </p:sp>
      <p:sp>
        <p:nvSpPr>
          <p:cNvPr id="37" name="CasellaDiTesto 12"/>
          <p:cNvSpPr txBox="1"/>
          <p:nvPr/>
        </p:nvSpPr>
        <p:spPr>
          <a:xfrm>
            <a:off x="5177244" y="5953903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 124 MPa</a:t>
            </a:r>
            <a:endParaRPr lang="it-IT" sz="1600" dirty="0"/>
          </a:p>
        </p:txBody>
      </p:sp>
      <p:sp>
        <p:nvSpPr>
          <p:cNvPr id="38" name="CasellaDiTesto 12"/>
          <p:cNvSpPr txBox="1"/>
          <p:nvPr/>
        </p:nvSpPr>
        <p:spPr>
          <a:xfrm>
            <a:off x="8434091" y="5971005"/>
            <a:ext cx="1724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latin typeface="Symbol" pitchFamily="18" charset="2"/>
              </a:rPr>
              <a:t>s</a:t>
            </a:r>
            <a:r>
              <a:rPr lang="it-IT" sz="1600" baseline="-25000" dirty="0" smtClean="0"/>
              <a:t>VM</a:t>
            </a:r>
            <a:r>
              <a:rPr lang="it-IT" sz="1600" dirty="0" smtClean="0"/>
              <a:t> </a:t>
            </a:r>
            <a:r>
              <a:rPr lang="it-IT" sz="1600" baseline="30000" dirty="0" smtClean="0"/>
              <a:t>av</a:t>
            </a:r>
            <a:r>
              <a:rPr lang="it-IT" sz="1600" dirty="0" smtClean="0"/>
              <a:t>=50 MPa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208881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BA10D-2ECF-410A-9E2B-C433F1212AC7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88136" y="967724"/>
            <a:ext cx="1029652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mechanics of the 16T </a:t>
            </a:r>
            <a:r>
              <a:rPr lang="en-US" dirty="0" err="1" smtClean="0"/>
              <a:t>cos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/>
              <a:t>dipole has been investigated, giving particular importance to the fulfillment of the following requirements</a:t>
            </a:r>
            <a:r>
              <a:rPr lang="en-US" dirty="0"/>
              <a:t>: stress on conductors </a:t>
            </a:r>
            <a:r>
              <a:rPr lang="en-US" dirty="0" smtClean="0"/>
              <a:t> ( &lt;150 </a:t>
            </a:r>
            <a:r>
              <a:rPr lang="en-US" dirty="0"/>
              <a:t>MPa  @room </a:t>
            </a:r>
            <a:r>
              <a:rPr lang="en-US" dirty="0" smtClean="0"/>
              <a:t>temperature, &lt; 200 </a:t>
            </a:r>
            <a:r>
              <a:rPr lang="en-US" dirty="0"/>
              <a:t>MPa @</a:t>
            </a:r>
            <a:r>
              <a:rPr lang="en-US" dirty="0" smtClean="0"/>
              <a:t>cold, &lt;150 MPa after energization in the high field zone), contact </a:t>
            </a:r>
            <a:r>
              <a:rPr lang="en-US" dirty="0"/>
              <a:t>pressure Ti pole-conductors &gt; 2 MPa after </a:t>
            </a:r>
            <a:r>
              <a:rPr lang="en-US" dirty="0" smtClean="0"/>
              <a:t>energization.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Taking into account that: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       - recommended </a:t>
            </a:r>
            <a:r>
              <a:rPr lang="en-US" dirty="0"/>
              <a:t>material properties list was finalized during last </a:t>
            </a:r>
            <a:r>
              <a:rPr lang="en-US" dirty="0" err="1"/>
              <a:t>EuroCircol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collaboration </a:t>
            </a:r>
            <a:r>
              <a:rPr lang="en-US" dirty="0"/>
              <a:t>meeting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                                  - a new </a:t>
            </a:r>
            <a:r>
              <a:rPr lang="en-US" dirty="0"/>
              <a:t>E.M. for cos-theta model was </a:t>
            </a:r>
            <a:r>
              <a:rPr lang="en-US" dirty="0" smtClean="0"/>
              <a:t>considered after US-</a:t>
            </a:r>
            <a:r>
              <a:rPr lang="en-US" dirty="0" err="1" smtClean="0"/>
              <a:t>EuroCirCol</a:t>
            </a:r>
            <a:r>
              <a:rPr lang="en-US" dirty="0" smtClean="0"/>
              <a:t> meeting;</a:t>
            </a:r>
          </a:p>
          <a:p>
            <a:r>
              <a:rPr lang="en-US" dirty="0" smtClean="0"/>
              <a:t>      a completely new mechanical model was developed, in order to fulfil these new conditions.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new configuration has: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- rectangular steel collar, cut vertically;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- circular your yoke, cut at 45°; </a:t>
            </a:r>
          </a:p>
          <a:p>
            <a:r>
              <a:rPr lang="en-US" dirty="0"/>
              <a:t>	</a:t>
            </a:r>
            <a:r>
              <a:rPr lang="en-US" dirty="0" smtClean="0"/>
              <a:t>		    - 4 key placed horizontally and 4 key placed vertically, in order to give x and y pre-stress  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          separately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ANSYS calculations show that the new configuration:</a:t>
            </a:r>
          </a:p>
          <a:p>
            <a:r>
              <a:rPr lang="en-US" dirty="0" smtClean="0"/>
              <a:t>                                - fulfills </a:t>
            </a:r>
            <a:r>
              <a:rPr lang="en-US" dirty="0"/>
              <a:t>stress limits on the </a:t>
            </a:r>
            <a:r>
              <a:rPr lang="en-US" dirty="0" smtClean="0"/>
              <a:t>conductor;</a:t>
            </a:r>
            <a:endParaRPr lang="en-US" dirty="0"/>
          </a:p>
          <a:p>
            <a:r>
              <a:rPr lang="en-US" dirty="0"/>
              <a:t>                                </a:t>
            </a:r>
            <a:r>
              <a:rPr lang="en-US" dirty="0" smtClean="0"/>
              <a:t>- has good </a:t>
            </a:r>
            <a:r>
              <a:rPr lang="en-US" dirty="0"/>
              <a:t>contact pressure at the pole for </a:t>
            </a:r>
            <a:r>
              <a:rPr lang="en-US" dirty="0" smtClean="0"/>
              <a:t>all the layers;</a:t>
            </a:r>
          </a:p>
          <a:p>
            <a:r>
              <a:rPr lang="en-US" dirty="0" smtClean="0"/>
              <a:t>                                - almost fulfills stress limit on stress on structure materials .</a:t>
            </a:r>
          </a:p>
          <a:p>
            <a:r>
              <a:rPr lang="en-US" dirty="0" smtClean="0"/>
              <a:t>                               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88136" y="276814"/>
            <a:ext cx="10058400" cy="537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Conclusions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801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136" y="276814"/>
            <a:ext cx="10058400" cy="5378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+mn-lt"/>
              </a:rPr>
              <a:t>Overview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516566"/>
            <a:ext cx="10178322" cy="3593591"/>
          </a:xfrm>
        </p:spPr>
        <p:txBody>
          <a:bodyPr>
            <a:normAutofit/>
          </a:bodyPr>
          <a:lstStyle/>
          <a:p>
            <a:r>
              <a:rPr lang="en-US" dirty="0" smtClean="0"/>
              <a:t>Principal stresses and failure criteria</a:t>
            </a:r>
          </a:p>
          <a:p>
            <a:r>
              <a:rPr lang="en-US" dirty="0" smtClean="0"/>
              <a:t>2D calculation: plain strain vs plain stress</a:t>
            </a:r>
          </a:p>
          <a:p>
            <a:r>
              <a:rPr lang="en-US" dirty="0" smtClean="0"/>
              <a:t>2D mechanical optimization </a:t>
            </a:r>
          </a:p>
          <a:p>
            <a:r>
              <a:rPr lang="en-US" dirty="0" err="1" smtClean="0"/>
              <a:t>Cos</a:t>
            </a:r>
            <a:r>
              <a:rPr lang="en-US" sz="2400" dirty="0" err="1" smtClean="0">
                <a:latin typeface="Symbol" panose="05050102010706020507" pitchFamily="18" charset="2"/>
              </a:rPr>
              <a:t>q</a:t>
            </a:r>
            <a:r>
              <a:rPr lang="en-US" dirty="0" smtClean="0"/>
              <a:t> </a:t>
            </a:r>
            <a:r>
              <a:rPr lang="en-US" dirty="0"/>
              <a:t>2D </a:t>
            </a:r>
            <a:r>
              <a:rPr lang="en-US" dirty="0" smtClean="0"/>
              <a:t>models</a:t>
            </a:r>
          </a:p>
          <a:p>
            <a:r>
              <a:rPr lang="en-US" dirty="0" smtClean="0"/>
              <a:t>Conclusions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63EB-5D2F-4C86-BDDF-7D3751AC4A46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13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42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88136" y="276814"/>
            <a:ext cx="10058400" cy="537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Back-up slides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643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8C98C-E6F2-428F-8994-3CAA818651F2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32448" y="5548277"/>
            <a:ext cx="1008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latin typeface="Calibri (Body)"/>
              </a:rPr>
              <a:t>Plain stress </a:t>
            </a:r>
            <a:r>
              <a:rPr lang="en-US" dirty="0" smtClean="0">
                <a:latin typeface="Calibri (Body)"/>
              </a:rPr>
              <a:t>approximation is less conservative but more compatible with 3D simulation results.  </a:t>
            </a:r>
            <a:endParaRPr lang="en-US" dirty="0">
              <a:latin typeface="Calibri (Body)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36877" t="51754" r="32281" b="16152"/>
          <a:stretch/>
        </p:blipFill>
        <p:spPr>
          <a:xfrm>
            <a:off x="125795" y="1812868"/>
            <a:ext cx="4061750" cy="2377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42088" t="44643" r="37860" b="27286"/>
          <a:stretch/>
        </p:blipFill>
        <p:spPr>
          <a:xfrm>
            <a:off x="4027424" y="1925878"/>
            <a:ext cx="2313415" cy="1821587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6340839" y="1128451"/>
            <a:ext cx="13335" cy="440067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72644" y="934452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Plane strain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507468" y="934452"/>
            <a:ext cx="1279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Plane</a:t>
            </a:r>
            <a:r>
              <a:rPr lang="en-US" dirty="0" smtClean="0"/>
              <a:t> stress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11173" y="4186206"/>
            <a:ext cx="57848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Plane strain is a stress state that varies only in the X and Y directions. The strain in the Z direction is always zero, as are the XZ and YZ shear </a:t>
            </a:r>
            <a:r>
              <a:rPr lang="en-US" dirty="0" smtClean="0">
                <a:solidFill>
                  <a:srgbClr val="000000"/>
                </a:solidFill>
              </a:rPr>
              <a:t>strains, since the boundaries are fixed.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380524" y="3674146"/>
            <a:ext cx="5536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Plane stress is a stress state that varies only in the X and Y directions. The stress in the Z direction is always zero, as are the XZ and YZ shear stresses.</a:t>
            </a:r>
          </a:p>
          <a:p>
            <a:r>
              <a:rPr lang="en-US" dirty="0">
                <a:solidFill>
                  <a:srgbClr val="000000"/>
                </a:solidFill>
              </a:rPr>
              <a:t>Plane stress is generally used on flat, thin structures, where the deformation is assumed to be solely in the plane of the structure. </a:t>
            </a:r>
            <a:endParaRPr lang="en-US" b="0" i="0" dirty="0">
              <a:solidFill>
                <a:srgbClr val="000000"/>
              </a:solidFill>
              <a:effectLst/>
            </a:endParaRPr>
          </a:p>
        </p:txBody>
      </p:sp>
      <p:pic>
        <p:nvPicPr>
          <p:cNvPr id="1028" name="Picture 4" descr="https://upload.wikimedia.org/wikipedia/commons/thumb/8/8e/Plane_stress.svg/400px-Plane_stress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3087" y="1354342"/>
            <a:ext cx="2429113" cy="2319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088136" y="276814"/>
            <a:ext cx="10058400" cy="537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Plain Strain vs Plain Stress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97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88136" y="276814"/>
            <a:ext cx="10058400" cy="5378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+mn-lt"/>
              </a:rPr>
              <a:t>Principal Stresses</a:t>
            </a:r>
            <a:endParaRPr lang="en-US" dirty="0">
              <a:latin typeface="+mn-lt"/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1D71B-99E6-4FDB-94C6-C8407A07F553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39091" y="6375679"/>
            <a:ext cx="10582101" cy="345796"/>
          </a:xfrm>
        </p:spPr>
        <p:txBody>
          <a:bodyPr/>
          <a:lstStyle/>
          <a:p>
            <a:r>
              <a:rPr lang="en-US" dirty="0" err="1" smtClean="0"/>
              <a:t>B.Caiffi</a:t>
            </a:r>
            <a:r>
              <a:rPr lang="en-US" dirty="0" smtClean="0"/>
              <a:t>     </a:t>
            </a:r>
            <a:r>
              <a:rPr lang="en-US" dirty="0" err="1" smtClean="0"/>
              <a:t>EuroCirCol</a:t>
            </a:r>
            <a:r>
              <a:rPr lang="en-US" dirty="0" smtClean="0"/>
              <a:t> WP5 Workshop 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088283" y="989135"/>
            <a:ext cx="3782872" cy="52322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The principal stress</a:t>
            </a:r>
            <a:r>
              <a:rPr lang="it-IT" sz="2000" b="1" dirty="0" smtClean="0">
                <a:latin typeface="Symbol" panose="05050102010706020507" pitchFamily="18" charset="2"/>
              </a:rPr>
              <a:t> s</a:t>
            </a:r>
            <a:r>
              <a:rPr lang="en-US" sz="2000" dirty="0" smtClean="0"/>
              <a:t>1,</a:t>
            </a:r>
            <a:r>
              <a:rPr lang="el-GR" sz="2000" dirty="0" smtClean="0"/>
              <a:t>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2 and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3, defined for each single element, are those in which  the stress-strain tensor is diagonal </a:t>
            </a:r>
          </a:p>
          <a:p>
            <a:pPr algn="just"/>
            <a:r>
              <a:rPr lang="en-US" sz="2000" dirty="0"/>
              <a:t> </a:t>
            </a:r>
            <a:r>
              <a:rPr lang="en-US" sz="2000" dirty="0" smtClean="0"/>
              <a:t>   (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3&lt;</a:t>
            </a:r>
            <a:r>
              <a:rPr lang="it-IT" sz="2000" b="1" dirty="0">
                <a:latin typeface="Symbol" panose="05050102010706020507" pitchFamily="18" charset="2"/>
              </a:rPr>
              <a:t>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2&lt;</a:t>
            </a:r>
            <a:r>
              <a:rPr lang="it-IT" sz="2000" b="1" dirty="0">
                <a:latin typeface="Symbol" panose="05050102010706020507" pitchFamily="18" charset="2"/>
              </a:rPr>
              <a:t>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1).</a:t>
            </a:r>
          </a:p>
          <a:p>
            <a:pPr algn="just"/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it-IT" sz="2000" dirty="0"/>
              <a:t>3</a:t>
            </a:r>
            <a:r>
              <a:rPr lang="en-US" sz="2000" dirty="0" smtClean="0"/>
              <a:t> ~ </a:t>
            </a:r>
            <a:r>
              <a:rPr lang="it-IT" sz="2000" b="1" dirty="0" smtClean="0">
                <a:latin typeface="Symbol" panose="05050102010706020507" pitchFamily="18" charset="2"/>
              </a:rPr>
              <a:t>s</a:t>
            </a:r>
            <a:r>
              <a:rPr lang="en-US" sz="2000" dirty="0" smtClean="0"/>
              <a:t>x in block coil geometry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it-IT" sz="2000" b="1" dirty="0">
                <a:latin typeface="Symbol" panose="05050102010706020507" pitchFamily="18" charset="2"/>
              </a:rPr>
              <a:t>s</a:t>
            </a:r>
            <a:r>
              <a:rPr lang="it-IT" sz="2000" dirty="0"/>
              <a:t>3</a:t>
            </a:r>
            <a:r>
              <a:rPr lang="en-US" sz="2000" dirty="0" smtClean="0"/>
              <a:t> </a:t>
            </a:r>
            <a:r>
              <a:rPr lang="en-US" sz="2000" dirty="0"/>
              <a:t>~ </a:t>
            </a:r>
            <a:r>
              <a:rPr lang="it-IT" sz="2000" b="1" dirty="0">
                <a:latin typeface="Symbol" panose="05050102010706020507" pitchFamily="18" charset="2"/>
              </a:rPr>
              <a:t>sq</a:t>
            </a:r>
            <a:r>
              <a:rPr lang="en-US" sz="2000" dirty="0" smtClean="0"/>
              <a:t> in </a:t>
            </a:r>
            <a:r>
              <a:rPr lang="en-US" sz="2000" dirty="0" err="1" smtClean="0"/>
              <a:t>cos</a:t>
            </a:r>
            <a:r>
              <a:rPr lang="en-US" sz="2000" dirty="0" err="1" smtClean="0">
                <a:latin typeface="Symbol" panose="05050102010706020507" pitchFamily="18" charset="2"/>
              </a:rPr>
              <a:t>q</a:t>
            </a:r>
            <a:r>
              <a:rPr lang="en-US" sz="2000" dirty="0" smtClean="0"/>
              <a:t> geometry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Von Mises stress is defined as: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2721" t="59201" r="23333" b="22342"/>
          <a:stretch/>
        </p:blipFill>
        <p:spPr>
          <a:xfrm>
            <a:off x="8817431" y="4999059"/>
            <a:ext cx="2886075" cy="555449"/>
          </a:xfrm>
          <a:prstGeom prst="rect">
            <a:avLst/>
          </a:prstGeom>
        </p:spPr>
      </p:pic>
      <p:pic>
        <p:nvPicPr>
          <p:cNvPr id="1028" name="Picture 4" descr="https://4.bp.blogspot.com/-mfyeTBv23IA/UOA0sLKNCqI/AAAAAAAAALY/2OoBH_utVMs/s1600/3d-stress-analysi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4" y="1005974"/>
            <a:ext cx="7343054" cy="2637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9667" t="51812" r="32850" b="27620"/>
          <a:stretch/>
        </p:blipFill>
        <p:spPr>
          <a:xfrm>
            <a:off x="1019435" y="4035515"/>
            <a:ext cx="6826617" cy="218582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562132" y="3437585"/>
            <a:ext cx="2477256" cy="550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Stress-strain tensor</a:t>
            </a:r>
          </a:p>
          <a:p>
            <a:pPr algn="ctr"/>
            <a:r>
              <a:rPr lang="en-US" sz="1600" dirty="0" smtClean="0"/>
              <a:t>In </a:t>
            </a:r>
            <a:r>
              <a:rPr lang="en-US" sz="1600" dirty="0" err="1" smtClean="0"/>
              <a:t>cartesian</a:t>
            </a:r>
            <a:r>
              <a:rPr lang="en-US" sz="1600" dirty="0" smtClean="0"/>
              <a:t> coordinate system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4826099" y="3396020"/>
            <a:ext cx="3262184" cy="781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/>
              <a:t>PRINCIPAL</a:t>
            </a:r>
            <a:r>
              <a:rPr lang="en-US" sz="1600" dirty="0" smtClean="0"/>
              <a:t> coordinate system: system in which the SS tensor is </a:t>
            </a:r>
            <a:r>
              <a:rPr lang="en-US" sz="1600" b="1" u="sng" dirty="0" smtClean="0"/>
              <a:t>DIAGONAL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127247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1088136" y="276814"/>
            <a:ext cx="10058400" cy="53783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+mn-lt"/>
              </a:rPr>
              <a:t>Principal Stresses</a:t>
            </a:r>
            <a:endParaRPr lang="en-US" dirty="0">
              <a:latin typeface="+mn-lt"/>
            </a:endParaRPr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BFFB-8FB7-4B2B-92DF-76B9AABE188E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07295" y="1297597"/>
            <a:ext cx="2863907" cy="1857533"/>
            <a:chOff x="813722" y="667223"/>
            <a:chExt cx="2863907" cy="185753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/>
            <a:srcRect l="6215" t="17041" r="33946" b="14702"/>
            <a:stretch/>
          </p:blipFill>
          <p:spPr>
            <a:xfrm>
              <a:off x="940592" y="695956"/>
              <a:ext cx="2077894" cy="1828800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813722" y="667223"/>
              <a:ext cx="453668" cy="372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b="1" dirty="0">
                  <a:latin typeface="Symbol" panose="05050102010706020507" pitchFamily="18" charset="2"/>
                </a:rPr>
                <a:t>sq</a:t>
              </a:r>
              <a:endParaRPr lang="en-US" dirty="0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/>
            <a:srcRect l="70365" t="11665" r="17053" b="67865"/>
            <a:stretch/>
          </p:blipFill>
          <p:spPr>
            <a:xfrm>
              <a:off x="2881969" y="695956"/>
              <a:ext cx="795660" cy="914400"/>
            </a:xfrm>
            <a:prstGeom prst="rect">
              <a:avLst/>
            </a:prstGeom>
          </p:spPr>
        </p:pic>
      </p:grpSp>
      <p:grpSp>
        <p:nvGrpSpPr>
          <p:cNvPr id="33" name="Group 32"/>
          <p:cNvGrpSpPr/>
          <p:nvPr/>
        </p:nvGrpSpPr>
        <p:grpSpPr>
          <a:xfrm>
            <a:off x="3942689" y="4150607"/>
            <a:ext cx="2921133" cy="1890770"/>
            <a:chOff x="3891147" y="1337059"/>
            <a:chExt cx="2921133" cy="1890770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3"/>
            <a:srcRect l="6015" t="17104" r="33768" b="14385"/>
            <a:stretch/>
          </p:blipFill>
          <p:spPr>
            <a:xfrm>
              <a:off x="4022377" y="1399029"/>
              <a:ext cx="2185421" cy="1828800"/>
            </a:xfrm>
            <a:prstGeom prst="rect">
              <a:avLst/>
            </a:prstGeom>
          </p:spPr>
        </p:pic>
        <p:sp>
          <p:nvSpPr>
            <p:cNvPr id="29" name="Rectangle 28"/>
            <p:cNvSpPr/>
            <p:nvPr/>
          </p:nvSpPr>
          <p:spPr>
            <a:xfrm>
              <a:off x="3891147" y="1337059"/>
              <a:ext cx="294905" cy="2958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dirty="0" smtClean="0">
                  <a:latin typeface="Symbol" panose="05050102010706020507" pitchFamily="18" charset="2"/>
                </a:rPr>
                <a:t>s</a:t>
              </a:r>
              <a:r>
                <a:rPr lang="it-IT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</a:t>
              </a:r>
              <a:endParaRPr 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/>
            <a:srcRect l="70268" t="11157" r="17126" b="67761"/>
            <a:stretch/>
          </p:blipFill>
          <p:spPr>
            <a:xfrm>
              <a:off x="6037972" y="1399029"/>
              <a:ext cx="774308" cy="914400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3683949" y="1289214"/>
            <a:ext cx="2820494" cy="1878606"/>
            <a:chOff x="1322607" y="4056953"/>
            <a:chExt cx="2820494" cy="1878606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/>
            <a:srcRect l="6072" t="17127" r="33754" b="13708"/>
            <a:stretch/>
          </p:blipFill>
          <p:spPr>
            <a:xfrm>
              <a:off x="1401344" y="4106759"/>
              <a:ext cx="2098939" cy="1828800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1322607" y="4106759"/>
              <a:ext cx="4090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dirty="0" smtClean="0">
                  <a:latin typeface="Symbol" panose="05050102010706020507" pitchFamily="18" charset="2"/>
                </a:rPr>
                <a:t>s</a:t>
              </a:r>
              <a:r>
                <a:rPr lang="it-IT" b="1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4"/>
            <a:srcRect l="70276" t="11572" r="17132" b="67940"/>
            <a:stretch/>
          </p:blipFill>
          <p:spPr>
            <a:xfrm>
              <a:off x="3347421" y="4056953"/>
              <a:ext cx="795680" cy="91440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7625853" y="4061923"/>
            <a:ext cx="3108556" cy="1916668"/>
            <a:chOff x="3581400" y="4004365"/>
            <a:chExt cx="3108556" cy="1916668"/>
          </a:xfrm>
        </p:grpSpPr>
        <p:sp>
          <p:nvSpPr>
            <p:cNvPr id="23" name="Rectangle 22"/>
            <p:cNvSpPr/>
            <p:nvPr/>
          </p:nvSpPr>
          <p:spPr>
            <a:xfrm>
              <a:off x="3581400" y="4092233"/>
              <a:ext cx="4090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dirty="0" smtClean="0">
                  <a:latin typeface="Symbol" panose="05050102010706020507" pitchFamily="18" charset="2"/>
                </a:rPr>
                <a:t>s</a:t>
              </a:r>
              <a:r>
                <a:rPr lang="it-IT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/>
            <a:srcRect l="6062" t="16880" r="33913" b="14819"/>
            <a:stretch/>
          </p:blipFill>
          <p:spPr>
            <a:xfrm>
              <a:off x="3878983" y="4092233"/>
              <a:ext cx="2275491" cy="1828800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5"/>
            <a:srcRect l="70200" t="11369" r="17664" b="67700"/>
            <a:stretch/>
          </p:blipFill>
          <p:spPr>
            <a:xfrm>
              <a:off x="5939327" y="4004365"/>
              <a:ext cx="750629" cy="914400"/>
            </a:xfrm>
            <a:prstGeom prst="rect">
              <a:avLst/>
            </a:prstGeom>
          </p:spPr>
        </p:pic>
      </p:grpSp>
      <p:grpSp>
        <p:nvGrpSpPr>
          <p:cNvPr id="36" name="Group 35"/>
          <p:cNvGrpSpPr/>
          <p:nvPr/>
        </p:nvGrpSpPr>
        <p:grpSpPr>
          <a:xfrm>
            <a:off x="229747" y="4150985"/>
            <a:ext cx="3337275" cy="1890392"/>
            <a:chOff x="8333120" y="4030641"/>
            <a:chExt cx="3337275" cy="189039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/>
            <a:srcRect l="5841" t="16996" r="33529" b="14589"/>
            <a:stretch/>
          </p:blipFill>
          <p:spPr>
            <a:xfrm>
              <a:off x="8750300" y="4092233"/>
              <a:ext cx="2294537" cy="18288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8333120" y="4086814"/>
              <a:ext cx="554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b="1" dirty="0" smtClean="0">
                  <a:latin typeface="Symbol" panose="05050102010706020507" pitchFamily="18" charset="2"/>
                </a:rPr>
                <a:t>s</a:t>
              </a:r>
              <a:r>
                <a:rPr lang="it-IT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VM</a:t>
              </a:r>
              <a:endParaRPr lang="en-US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6"/>
            <a:srcRect l="70244" t="11598" r="18010" b="67888"/>
            <a:stretch/>
          </p:blipFill>
          <p:spPr>
            <a:xfrm>
              <a:off x="10864718" y="4030641"/>
              <a:ext cx="805677" cy="914400"/>
            </a:xfrm>
            <a:prstGeom prst="rect">
              <a:avLst/>
            </a:prstGeom>
          </p:spPr>
        </p:pic>
      </p:grpSp>
      <p:sp>
        <p:nvSpPr>
          <p:cNvPr id="37" name="TextBox 36"/>
          <p:cNvSpPr txBox="1"/>
          <p:nvPr/>
        </p:nvSpPr>
        <p:spPr>
          <a:xfrm>
            <a:off x="7089739" y="1129619"/>
            <a:ext cx="41807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Principal stresses </a:t>
            </a:r>
            <a:r>
              <a:rPr lang="en-US" sz="1600" dirty="0" smtClean="0">
                <a:latin typeface="Symbol" panose="05050102010706020507" pitchFamily="18" charset="2"/>
              </a:rPr>
              <a:t>s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,</a:t>
            </a:r>
            <a:r>
              <a:rPr lang="en-US" sz="1600" dirty="0" smtClean="0">
                <a:latin typeface="Symbol" panose="05050102010706020507" pitchFamily="18" charset="2"/>
              </a:rPr>
              <a:t> s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 are shown together with </a:t>
            </a:r>
            <a:r>
              <a:rPr lang="en-US" sz="1600" dirty="0" err="1" smtClean="0">
                <a:latin typeface="Symbol" panose="05050102010706020507" pitchFamily="18" charset="2"/>
              </a:rPr>
              <a:t>s</a:t>
            </a:r>
            <a:r>
              <a:rPr lang="en-US" sz="1600" baseline="-25000" dirty="0" err="1" smtClean="0"/>
              <a:t>r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 err="1" smtClean="0">
                <a:latin typeface="Symbol" panose="05050102010706020507" pitchFamily="18" charset="2"/>
              </a:rPr>
              <a:t>s</a:t>
            </a:r>
            <a:r>
              <a:rPr lang="en-US" sz="1600" baseline="-25000" dirty="0" err="1" smtClean="0">
                <a:latin typeface="Symbol" panose="05050102010706020507" pitchFamily="18" charset="2"/>
              </a:rPr>
              <a:t>q</a:t>
            </a:r>
            <a:r>
              <a:rPr lang="en-US" sz="1600" dirty="0" smtClean="0">
                <a:latin typeface="Symbol" panose="05050102010706020507" pitchFamily="18" charset="2"/>
              </a:rPr>
              <a:t> </a:t>
            </a:r>
            <a:r>
              <a:rPr lang="en-US" sz="1600" dirty="0" err="1" smtClean="0">
                <a:latin typeface="Symbol" panose="05050102010706020507" pitchFamily="18" charset="2"/>
              </a:rPr>
              <a:t>s</a:t>
            </a:r>
            <a:r>
              <a:rPr lang="en-US" sz="1600" baseline="-25000" dirty="0" err="1" smtClean="0"/>
              <a:t>VM</a:t>
            </a:r>
            <a:r>
              <a:rPr lang="en-US" sz="1600" dirty="0" smtClean="0">
                <a:latin typeface="Symbol" panose="05050102010706020507" pitchFamily="18" charset="2"/>
              </a:rPr>
              <a:t> </a:t>
            </a:r>
            <a:r>
              <a:rPr lang="en-US" sz="1600" dirty="0" smtClean="0"/>
              <a:t>for comparison.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 </a:t>
            </a:r>
            <a:r>
              <a:rPr lang="en-US" sz="1600" dirty="0" err="1" smtClean="0"/>
              <a:t>cos</a:t>
            </a:r>
            <a:r>
              <a:rPr lang="en-US" sz="1600" dirty="0" err="1" smtClean="0">
                <a:latin typeface="Symbol" panose="05050102010706020507" pitchFamily="18" charset="2"/>
              </a:rPr>
              <a:t>q</a:t>
            </a:r>
            <a:r>
              <a:rPr lang="en-US" sz="1600" dirty="0" smtClean="0"/>
              <a:t> design, the symmetry is almost azimuthal: </a:t>
            </a:r>
            <a:r>
              <a:rPr lang="en-US" sz="1600" dirty="0" smtClean="0">
                <a:latin typeface="Symbol" panose="05050102010706020507" pitchFamily="18" charset="2"/>
              </a:rPr>
              <a:t>s</a:t>
            </a:r>
            <a:r>
              <a:rPr lang="en-US" sz="1600" dirty="0" smtClean="0"/>
              <a:t>3 </a:t>
            </a:r>
            <a:r>
              <a:rPr lang="en-US" sz="1600" dirty="0" smtClean="0">
                <a:latin typeface="Calibri" panose="020F0502020204030204" pitchFamily="34" charset="0"/>
              </a:rPr>
              <a:t>≈ </a:t>
            </a:r>
            <a:r>
              <a:rPr lang="en-US" sz="1600" dirty="0" smtClean="0">
                <a:latin typeface="Symbol" panose="05050102010706020507" pitchFamily="18" charset="2"/>
              </a:rPr>
              <a:t>sq</a:t>
            </a:r>
            <a:r>
              <a:rPr lang="en-US" sz="1600" dirty="0" smtClean="0"/>
              <a:t>. </a:t>
            </a:r>
            <a:r>
              <a:rPr lang="en-US" sz="1600" dirty="0" smtClean="0">
                <a:latin typeface="Symbol" panose="05050102010706020507" pitchFamily="18" charset="2"/>
              </a:rPr>
              <a:t>sq </a:t>
            </a:r>
            <a:r>
              <a:rPr lang="en-US" sz="1600" dirty="0" smtClean="0"/>
              <a:t>can be compared with</a:t>
            </a:r>
            <a:r>
              <a:rPr lang="en-US" sz="1600" dirty="0" smtClean="0">
                <a:latin typeface="Symbol" panose="05050102010706020507" pitchFamily="18" charset="2"/>
              </a:rPr>
              <a:t> </a:t>
            </a:r>
            <a:r>
              <a:rPr lang="en-US" sz="1600" dirty="0" err="1" smtClean="0">
                <a:latin typeface="Symbol" panose="05050102010706020507" pitchFamily="18" charset="2"/>
              </a:rPr>
              <a:t>s</a:t>
            </a:r>
            <a:r>
              <a:rPr lang="en-US" sz="1600" dirty="0" err="1" smtClean="0">
                <a:latin typeface="+mj-lt"/>
              </a:rPr>
              <a:t>y</a:t>
            </a:r>
            <a:r>
              <a:rPr lang="en-US" sz="1600" dirty="0" smtClean="0">
                <a:latin typeface="Symbol" panose="05050102010706020507" pitchFamily="18" charset="2"/>
              </a:rPr>
              <a:t> </a:t>
            </a:r>
            <a:r>
              <a:rPr lang="en-US" sz="1600" dirty="0" smtClean="0"/>
              <a:t>of</a:t>
            </a:r>
            <a:r>
              <a:rPr lang="en-US" sz="1600" dirty="0" smtClean="0">
                <a:latin typeface="Symbol" panose="05050102010706020507" pitchFamily="18" charset="2"/>
              </a:rPr>
              <a:t> </a:t>
            </a:r>
            <a:r>
              <a:rPr lang="en-US" sz="1600" dirty="0" smtClean="0"/>
              <a:t>block coil configuration</a:t>
            </a:r>
            <a:r>
              <a:rPr lang="en-US" sz="1600" dirty="0" smtClean="0">
                <a:latin typeface="Symbol" panose="05050102010706020507" pitchFamily="18" charset="2"/>
              </a:rPr>
              <a:t>.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Symbol" panose="05050102010706020507" pitchFamily="18" charset="2"/>
              </a:rPr>
              <a:t>s</a:t>
            </a:r>
            <a:r>
              <a:rPr lang="en-US" sz="1600" baseline="-25000" dirty="0" err="1" smtClean="0"/>
              <a:t>r</a:t>
            </a:r>
            <a:r>
              <a:rPr lang="en-US" sz="1600" dirty="0" smtClean="0"/>
              <a:t> is negligible.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latin typeface="Symbol" panose="05050102010706020507" pitchFamily="18" charset="2"/>
              </a:rPr>
              <a:t>s</a:t>
            </a:r>
            <a:r>
              <a:rPr lang="en-US" sz="1600" baseline="-25000" dirty="0" err="1" smtClean="0"/>
              <a:t>VM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is a sort of average between </a:t>
            </a:r>
            <a:r>
              <a:rPr lang="en-US" sz="1600" dirty="0" smtClean="0">
                <a:latin typeface="Symbol" panose="05050102010706020507" pitchFamily="18" charset="2"/>
              </a:rPr>
              <a:t>s</a:t>
            </a:r>
            <a:r>
              <a:rPr lang="en-US" sz="1600" baseline="-25000" dirty="0" smtClean="0"/>
              <a:t>1</a:t>
            </a:r>
            <a:r>
              <a:rPr lang="en-US" sz="1600" dirty="0"/>
              <a:t> </a:t>
            </a:r>
            <a:r>
              <a:rPr lang="en-US" sz="1600" dirty="0" smtClean="0"/>
              <a:t>and </a:t>
            </a:r>
            <a:r>
              <a:rPr lang="en-US" sz="1600" dirty="0" smtClean="0">
                <a:latin typeface="Symbol" panose="05050102010706020507" pitchFamily="18" charset="2"/>
              </a:rPr>
              <a:t>s</a:t>
            </a:r>
            <a:r>
              <a:rPr lang="en-US" sz="1600" baseline="-25000" dirty="0" smtClean="0"/>
              <a:t>3.</a:t>
            </a:r>
            <a:r>
              <a:rPr lang="en-US" sz="16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0027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Date Placeholder 5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2244F1-4FB7-429C-996B-1190452441C1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39091" y="6375679"/>
            <a:ext cx="10582101" cy="345796"/>
          </a:xfrm>
        </p:spPr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98707" y="935523"/>
            <a:ext cx="618725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Cables </a:t>
            </a:r>
            <a:r>
              <a:rPr lang="en-US" dirty="0"/>
              <a:t>undergo degradation </a:t>
            </a:r>
            <a:r>
              <a:rPr lang="en-US" dirty="0" smtClean="0"/>
              <a:t>if: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stress </a:t>
            </a:r>
            <a:r>
              <a:rPr lang="en-US" dirty="0"/>
              <a:t>on conductors </a:t>
            </a:r>
            <a:r>
              <a:rPr lang="en-US" dirty="0" smtClean="0"/>
              <a:t>&gt;150 </a:t>
            </a:r>
            <a:r>
              <a:rPr lang="en-US" dirty="0"/>
              <a:t>MPa  @room temperature;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stress on conductors </a:t>
            </a:r>
            <a:r>
              <a:rPr lang="en-US" dirty="0" smtClean="0"/>
              <a:t>&gt; </a:t>
            </a:r>
            <a:r>
              <a:rPr lang="en-US" dirty="0"/>
              <a:t>200 MPa @cold</a:t>
            </a:r>
            <a:r>
              <a:rPr lang="en-US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stress on conductors </a:t>
            </a:r>
            <a:r>
              <a:rPr lang="en-US" dirty="0" smtClean="0"/>
              <a:t>&gt; 150 </a:t>
            </a:r>
            <a:r>
              <a:rPr lang="en-US" dirty="0"/>
              <a:t>MPa @</a:t>
            </a:r>
            <a:r>
              <a:rPr lang="en-US" dirty="0" smtClean="0"/>
              <a:t>cold after energization in the high field region </a:t>
            </a:r>
            <a:r>
              <a:rPr lang="en-US" dirty="0" smtClean="0">
                <a:latin typeface="Calibri" panose="020F0502020204030204" pitchFamily="34" charset="0"/>
              </a:rPr>
              <a:t>→ a</a:t>
            </a:r>
            <a:r>
              <a:rPr lang="en-US" dirty="0" smtClean="0"/>
              <a:t>ttention must be given in particular to first layers.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Tensile stress on the iron yoke at 4 K &lt; 200 MPa.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Contact </a:t>
            </a:r>
            <a:r>
              <a:rPr lang="en-US" dirty="0"/>
              <a:t>pressure </a:t>
            </a:r>
            <a:r>
              <a:rPr lang="en-US" dirty="0" err="1"/>
              <a:t>Ti</a:t>
            </a:r>
            <a:r>
              <a:rPr lang="en-US" dirty="0"/>
              <a:t> pole-conductors &gt; 2 MPa after </a:t>
            </a:r>
            <a:r>
              <a:rPr lang="en-US" dirty="0" smtClean="0"/>
              <a:t>energization at 16T.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7385486" y="1085068"/>
            <a:ext cx="3928916" cy="2574132"/>
            <a:chOff x="164275" y="4020343"/>
            <a:chExt cx="3928916" cy="257413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213" y="4752975"/>
              <a:ext cx="2944950" cy="18415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4275" y="4020343"/>
              <a:ext cx="3928916" cy="627064"/>
            </a:xfrm>
            <a:prstGeom prst="rect">
              <a:avLst/>
            </a:prstGeom>
          </p:spPr>
        </p:pic>
      </p:grpSp>
      <p:sp>
        <p:nvSpPr>
          <p:cNvPr id="47" name="Title 1"/>
          <p:cNvSpPr txBox="1">
            <a:spLocks/>
          </p:cNvSpPr>
          <p:nvPr/>
        </p:nvSpPr>
        <p:spPr>
          <a:xfrm>
            <a:off x="1088136" y="276814"/>
            <a:ext cx="10058400" cy="537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2D Mechanical Optimization</a:t>
            </a:r>
            <a:endParaRPr lang="en-US" dirty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220772" y="3637178"/>
            <a:ext cx="4314253" cy="2719172"/>
            <a:chOff x="7240404" y="3727177"/>
            <a:chExt cx="4314253" cy="27191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l="6456" t="16204" r="34862" b="12042"/>
            <a:stretch/>
          </p:blipFill>
          <p:spPr>
            <a:xfrm>
              <a:off x="7240404" y="3727177"/>
              <a:ext cx="3149270" cy="2719172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/>
            <a:srcRect l="69768" t="27680" r="18210" b="50756"/>
            <a:stretch/>
          </p:blipFill>
          <p:spPr>
            <a:xfrm>
              <a:off x="10648289" y="4125685"/>
              <a:ext cx="906368" cy="1148066"/>
            </a:xfrm>
            <a:prstGeom prst="rect">
              <a:avLst/>
            </a:prstGeom>
          </p:spPr>
        </p:pic>
        <p:cxnSp>
          <p:nvCxnSpPr>
            <p:cNvPr id="26" name="Straight Arrow Connector 25"/>
            <p:cNvCxnSpPr/>
            <p:nvPr/>
          </p:nvCxnSpPr>
          <p:spPr>
            <a:xfrm>
              <a:off x="8204148" y="4746947"/>
              <a:ext cx="294494" cy="23422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8553693" y="6126753"/>
              <a:ext cx="366104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7763918" y="4694814"/>
              <a:ext cx="301644" cy="13373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8612140" y="5349054"/>
              <a:ext cx="307657" cy="11711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8238822" y="4333057"/>
              <a:ext cx="259820" cy="18849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8919798" y="4576218"/>
              <a:ext cx="264611" cy="28784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9384653" y="5210234"/>
              <a:ext cx="111893" cy="21291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9184410" y="6239954"/>
              <a:ext cx="256189" cy="1117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8799754" y="4180954"/>
              <a:ext cx="220138" cy="19104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9299473" y="4758473"/>
              <a:ext cx="170360" cy="24930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 flipV="1">
              <a:off x="9993409" y="6252723"/>
              <a:ext cx="264598" cy="151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9142273" y="3976772"/>
              <a:ext cx="45366" cy="19104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H="1">
              <a:off x="9685563" y="4624615"/>
              <a:ext cx="39746" cy="23944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9993409" y="5515208"/>
              <a:ext cx="164348" cy="10073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9604180" y="5337355"/>
              <a:ext cx="130614" cy="28309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H="1">
              <a:off x="9838073" y="6004359"/>
              <a:ext cx="174129" cy="23559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8032914" y="6227724"/>
              <a:ext cx="366104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7830812" y="5722645"/>
              <a:ext cx="366104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7642968" y="5454715"/>
              <a:ext cx="366104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7307079" y="5340066"/>
              <a:ext cx="366104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0601647" y="3764768"/>
              <a:ext cx="544889" cy="2970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F[N]</a:t>
              </a:r>
              <a:endParaRPr lang="en-US" sz="1200" dirty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7423457" y="5011844"/>
              <a:ext cx="369304" cy="117495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9685563" y="6029553"/>
              <a:ext cx="162402" cy="21199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5"/>
          <a:srcRect l="13580" t="5612" r="17053" b="4855"/>
          <a:stretch/>
        </p:blipFill>
        <p:spPr>
          <a:xfrm>
            <a:off x="489253" y="3584466"/>
            <a:ext cx="3063611" cy="2792251"/>
          </a:xfrm>
          <a:prstGeom prst="rect">
            <a:avLst/>
          </a:prstGeom>
        </p:spPr>
      </p:pic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894905"/>
              </p:ext>
            </p:extLst>
          </p:nvPr>
        </p:nvGraphicFramePr>
        <p:xfrm>
          <a:off x="3543404" y="3771726"/>
          <a:ext cx="2505075" cy="1793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3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61975">
                  <a:extLst>
                    <a:ext uri="{9D8B030D-6E8A-4147-A177-3AD203B41FA5}">
                      <a16:colId xmlns="" xmlns:a16="http://schemas.microsoft.com/office/drawing/2014/main" val="4135386919"/>
                    </a:ext>
                  </a:extLst>
                </a:gridCol>
                <a:gridCol w="59055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5722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65736">
                <a:tc>
                  <a:txBody>
                    <a:bodyPr/>
                    <a:lstStyle/>
                    <a:p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it-IT" sz="1400" baseline="30000" dirty="0" smtClean="0"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it-IT" sz="1400" baseline="0" dirty="0" smtClean="0">
                          <a:latin typeface="Calibri" panose="020F0502020204030204" pitchFamily="34" charset="0"/>
                        </a:rPr>
                        <a:t> turns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it-IT" sz="1400" baseline="-25000" dirty="0" smtClean="0">
                          <a:latin typeface="Symbol" panose="05050102010706020507" pitchFamily="18" charset="2"/>
                        </a:rPr>
                        <a:t>q </a:t>
                      </a:r>
                      <a:r>
                        <a:rPr lang="it-IT" sz="1400" baseline="-25000" dirty="0" smtClean="0">
                          <a:latin typeface="Calibri" panose="020F0502020204030204" pitchFamily="34" charset="0"/>
                        </a:rPr>
                        <a:t>–layer</a:t>
                      </a:r>
                      <a:br>
                        <a:rPr lang="it-IT" sz="1400" baseline="-25000" dirty="0" smtClean="0">
                          <a:latin typeface="Calibri" panose="020F0502020204030204" pitchFamily="34" charset="0"/>
                        </a:rPr>
                      </a:br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(MPa)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it-IT" sz="1400" baseline="-25000" dirty="0" smtClean="0">
                          <a:latin typeface="Symbol" panose="05050102010706020507" pitchFamily="18" charset="2"/>
                        </a:rPr>
                        <a:t>q </a:t>
                      </a:r>
                      <a:r>
                        <a:rPr lang="it-IT" sz="1400" baseline="-25000" dirty="0" smtClean="0">
                          <a:latin typeface="Calibri" panose="020F0502020204030204" pitchFamily="34" charset="0"/>
                        </a:rPr>
                        <a:t>–winding</a:t>
                      </a:r>
                      <a:br>
                        <a:rPr lang="it-IT" sz="1400" baseline="-25000" dirty="0" smtClean="0">
                          <a:latin typeface="Calibri" panose="020F0502020204030204" pitchFamily="34" charset="0"/>
                        </a:rPr>
                      </a:br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(MPa)</a:t>
                      </a:r>
                    </a:p>
                  </a:txBody>
                  <a:tcPr marL="68580" marR="68580" marT="34290" marB="3429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6878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layer 1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13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86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121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6878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layer 2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20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123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6878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layer 3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29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126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6878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layer 4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39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>
                          <a:latin typeface="Calibri" panose="020F0502020204030204" pitchFamily="34" charset="0"/>
                        </a:rPr>
                        <a:t>148</a:t>
                      </a:r>
                      <a:endParaRPr lang="it-IT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 anchor="ctr"/>
                </a:tc>
                <a:tc vMerge="1">
                  <a:txBody>
                    <a:bodyPr/>
                    <a:lstStyle/>
                    <a:p>
                      <a:endParaRPr lang="it-IT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89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2054638"/>
              </p:ext>
            </p:extLst>
          </p:nvPr>
        </p:nvGraphicFramePr>
        <p:xfrm>
          <a:off x="1905840" y="1222357"/>
          <a:ext cx="838032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064">
                  <a:extLst>
                    <a:ext uri="{9D8B030D-6E8A-4147-A177-3AD203B41FA5}">
                      <a16:colId xmlns="" xmlns:a16="http://schemas.microsoft.com/office/drawing/2014/main" val="4177436750"/>
                    </a:ext>
                  </a:extLst>
                </a:gridCol>
                <a:gridCol w="1676064">
                  <a:extLst>
                    <a:ext uri="{9D8B030D-6E8A-4147-A177-3AD203B41FA5}">
                      <a16:colId xmlns="" xmlns:a16="http://schemas.microsoft.com/office/drawing/2014/main" val="2495538980"/>
                    </a:ext>
                  </a:extLst>
                </a:gridCol>
                <a:gridCol w="1676064">
                  <a:extLst>
                    <a:ext uri="{9D8B030D-6E8A-4147-A177-3AD203B41FA5}">
                      <a16:colId xmlns="" xmlns:a16="http://schemas.microsoft.com/office/drawing/2014/main" val="2984990085"/>
                    </a:ext>
                  </a:extLst>
                </a:gridCol>
                <a:gridCol w="1676064">
                  <a:extLst>
                    <a:ext uri="{9D8B030D-6E8A-4147-A177-3AD203B41FA5}">
                      <a16:colId xmlns="" xmlns:a16="http://schemas.microsoft.com/office/drawing/2014/main" val="202930422"/>
                    </a:ext>
                  </a:extLst>
                </a:gridCol>
                <a:gridCol w="1676064">
                  <a:extLst>
                    <a:ext uri="{9D8B030D-6E8A-4147-A177-3AD203B41FA5}">
                      <a16:colId xmlns="" xmlns:a16="http://schemas.microsoft.com/office/drawing/2014/main" val="35108071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 modulus [</a:t>
                      </a:r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]</a:t>
                      </a:r>
                    </a:p>
                    <a:p>
                      <a:r>
                        <a:rPr lang="en-US" dirty="0" smtClean="0"/>
                        <a:t>(T=4K)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 modulus</a:t>
                      </a:r>
                    </a:p>
                    <a:p>
                      <a:r>
                        <a:rPr lang="en-US" dirty="0" smtClean="0"/>
                        <a:t>[</a:t>
                      </a:r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]</a:t>
                      </a:r>
                    </a:p>
                    <a:p>
                      <a:r>
                        <a:rPr lang="en-US" dirty="0" smtClean="0"/>
                        <a:t>(T=300K)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(K</a:t>
                      </a:r>
                      <a:r>
                        <a:rPr lang="en-US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smtClean="0"/>
                        <a:t>ν</a:t>
                      </a:r>
                      <a:r>
                        <a:rPr lang="en-US" baseline="-25000" dirty="0" err="1" smtClean="0"/>
                        <a:t>xy</a:t>
                      </a:r>
                      <a:endParaRPr lang="en-US" baseline="-25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252921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Conductor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dirty="0" smtClean="0"/>
                        <a:t>=33</a:t>
                      </a:r>
                    </a:p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=27.5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dirty="0" smtClean="0"/>
                        <a:t>=30</a:t>
                      </a:r>
                    </a:p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=25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baseline="0" dirty="0" smtClean="0"/>
                        <a:t>=3.08E-3/296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baseline="-25000" dirty="0" smtClean="0"/>
                        <a:t>y</a:t>
                      </a:r>
                      <a:r>
                        <a:rPr lang="en-US" baseline="0" dirty="0" smtClean="0"/>
                        <a:t>=3.36E-3/296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25208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2.8e-3/296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1327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Iron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2.0e-3/296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35172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Aluminum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4.2e-3/296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82251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Copper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96167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Resin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73170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Titanium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1.7e-3/296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754669196"/>
                  </a:ext>
                </a:extLst>
              </a:tr>
            </a:tbl>
          </a:graphicData>
        </a:graphic>
      </p:graphicFrame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48143-63D1-4AB1-94F7-63D042059CF7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391421" y="3158887"/>
            <a:ext cx="628934" cy="1657"/>
          </a:xfrm>
          <a:prstGeom prst="straightConnector1">
            <a:avLst/>
          </a:prstGeom>
          <a:ln w="28575">
            <a:headEnd w="lg" len="lg"/>
            <a:tailEnd type="triangle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298490" y="3383588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+10%</a:t>
            </a:r>
            <a:endParaRPr lang="en-US" dirty="0"/>
          </a:p>
        </p:txBody>
      </p:sp>
      <p:sp>
        <p:nvSpPr>
          <p:cNvPr id="12" name="Left Brace 11"/>
          <p:cNvSpPr/>
          <p:nvPr/>
        </p:nvSpPr>
        <p:spPr>
          <a:xfrm>
            <a:off x="5004132" y="2159280"/>
            <a:ext cx="259308" cy="2842597"/>
          </a:xfrm>
          <a:prstGeom prst="leftBrace">
            <a:avLst>
              <a:gd name="adj1" fmla="val 8333"/>
              <a:gd name="adj2" fmla="val 51693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88136" y="276814"/>
            <a:ext cx="10058400" cy="537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Material Properties</a:t>
            </a:r>
            <a:endParaRPr lang="en-US" sz="2400" baseline="30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646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88136" y="276814"/>
            <a:ext cx="10058400" cy="537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2D Mechanical Model</a:t>
            </a:r>
            <a:endParaRPr lang="en-US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0046" y="921372"/>
            <a:ext cx="1145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Configurations studied: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90046" y="5629146"/>
            <a:ext cx="1145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is not a best mechanical solution, each E.M. design must be optimized with ad hoc configurations! </a:t>
            </a:r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8" t="3879" r="15482" b="3757"/>
          <a:stretch/>
        </p:blipFill>
        <p:spPr>
          <a:xfrm>
            <a:off x="540328" y="1541268"/>
            <a:ext cx="2717222" cy="272437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/>
          <a:srcRect l="5387" t="7125" r="33259" b="5612"/>
          <a:stretch/>
        </p:blipFill>
        <p:spPr>
          <a:xfrm>
            <a:off x="9171773" y="1463493"/>
            <a:ext cx="2672853" cy="268449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13845" y="4414425"/>
            <a:ext cx="34009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Vertical cut in iron yoke and steel pad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Bladder&amp;key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C-clamp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9201935" y="4296768"/>
            <a:ext cx="34009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Vertical cut in the steel pad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Horizontal cut in the iron yoke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Bladder&amp;key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4416883" y="4512212"/>
            <a:ext cx="3400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Horizontal cut </a:t>
            </a:r>
            <a:r>
              <a:rPr lang="en-US" sz="1400" dirty="0"/>
              <a:t>in iron yoke and steel pad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 smtClean="0"/>
              <a:t>Bladder&amp;key</a:t>
            </a:r>
            <a:endParaRPr lang="en-US" sz="14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l="5120" t="6494" r="32458" b="5737"/>
          <a:stretch/>
        </p:blipFill>
        <p:spPr>
          <a:xfrm>
            <a:off x="4714560" y="1511227"/>
            <a:ext cx="2805552" cy="278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5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6189-0372-436C-911C-1C8C6779C0A9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88136" y="276814"/>
            <a:ext cx="10058400" cy="537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2D Mechanical Model</a:t>
            </a:r>
            <a:endParaRPr lang="en-US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3291" y="1095940"/>
            <a:ext cx="11454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E.M. design and new material properties (EM modulus for conductors, etc.) requires new mechanical solutions and optimizations.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670323" y="2767539"/>
            <a:ext cx="7177548" cy="152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Aluminum alloy shell;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Iron yoke cut at 45</a:t>
            </a:r>
            <a:r>
              <a:rPr lang="en-US" baseline="30000" dirty="0" smtClean="0"/>
              <a:t>o</a:t>
            </a:r>
            <a:r>
              <a:rPr lang="en-US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Rectangular steel pad cut vertically;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Bladder&amp;key</a:t>
            </a:r>
            <a:r>
              <a:rPr lang="en-US" dirty="0" smtClean="0"/>
              <a:t>, used to give pre-stress, 4 keys place horizontally and 4 keys placed vertically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658760" y="2002852"/>
            <a:ext cx="3691879" cy="3598146"/>
            <a:chOff x="2910346" y="0"/>
            <a:chExt cx="6371305" cy="6356349"/>
          </a:xfrm>
        </p:grpSpPr>
        <p:grpSp>
          <p:nvGrpSpPr>
            <p:cNvPr id="28" name="Group 27"/>
            <p:cNvGrpSpPr/>
            <p:nvPr/>
          </p:nvGrpSpPr>
          <p:grpSpPr>
            <a:xfrm>
              <a:off x="2910346" y="0"/>
              <a:ext cx="6371305" cy="6356349"/>
              <a:chOff x="4267200" y="1600200"/>
              <a:chExt cx="3657600" cy="3657600"/>
            </a:xfrm>
          </p:grpSpPr>
          <p:sp>
            <p:nvSpPr>
              <p:cNvPr id="37" name="Oval 36"/>
              <p:cNvSpPr/>
              <p:nvPr/>
            </p:nvSpPr>
            <p:spPr>
              <a:xfrm>
                <a:off x="4690022" y="2076382"/>
                <a:ext cx="2784721" cy="2740387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 rot="2700000" flipH="1">
                <a:off x="6056288" y="2014653"/>
                <a:ext cx="18288" cy="29077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ounded Rectangle 38"/>
              <p:cNvSpPr/>
              <p:nvPr/>
            </p:nvSpPr>
            <p:spPr>
              <a:xfrm>
                <a:off x="5333220" y="2571124"/>
                <a:ext cx="1517904" cy="1682496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 rot="-2700000" flipH="1">
                <a:off x="6042543" y="1906271"/>
                <a:ext cx="18288" cy="290778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ounded Rectangle 40"/>
              <p:cNvSpPr/>
              <p:nvPr/>
            </p:nvSpPr>
            <p:spPr>
              <a:xfrm>
                <a:off x="5366451" y="2600622"/>
                <a:ext cx="1458993" cy="1622823"/>
              </a:xfrm>
              <a:prstGeom prst="round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627267" y="2973436"/>
                <a:ext cx="937465" cy="9111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5987377" y="2267230"/>
                <a:ext cx="209673" cy="2103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5994481" y="4394687"/>
                <a:ext cx="209673" cy="2103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Donut 44"/>
              <p:cNvSpPr/>
              <p:nvPr/>
            </p:nvSpPr>
            <p:spPr>
              <a:xfrm>
                <a:off x="4267200" y="1600200"/>
                <a:ext cx="3657600" cy="3657600"/>
              </a:xfrm>
              <a:prstGeom prst="donut">
                <a:avLst>
                  <a:gd name="adj" fmla="val 13036"/>
                </a:avLst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 flipH="1">
                <a:off x="6082931" y="2580009"/>
                <a:ext cx="18288" cy="16459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7366346" y="2460317"/>
              <a:ext cx="73152" cy="45720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358188" y="3410654"/>
              <a:ext cx="73152" cy="45720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755573" y="2386474"/>
              <a:ext cx="73152" cy="45720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747415" y="3336811"/>
              <a:ext cx="73152" cy="45720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 rot="5400000">
              <a:off x="5571247" y="1482927"/>
              <a:ext cx="73152" cy="45720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rot="5400000">
              <a:off x="6605309" y="1480083"/>
              <a:ext cx="73152" cy="45720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 rot="5400000">
              <a:off x="5571247" y="4370337"/>
              <a:ext cx="73152" cy="45720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 rot="5400000">
              <a:off x="6605309" y="4367493"/>
              <a:ext cx="73152" cy="457200"/>
            </a:xfrm>
            <a:prstGeom prst="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082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4" t="4361" r="15920" b="4423"/>
          <a:stretch/>
        </p:blipFill>
        <p:spPr>
          <a:xfrm>
            <a:off x="1071185" y="814647"/>
            <a:ext cx="5046151" cy="5032400"/>
          </a:xfrm>
          <a:prstGeom prst="rect">
            <a:avLst/>
          </a:prstGeom>
        </p:spPr>
      </p:pic>
      <p:sp>
        <p:nvSpPr>
          <p:cNvPr id="40" name="Date Placeholder 3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E11CB-7E05-4FB0-9B9E-A607DD366B2D}" type="datetime1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B.Caiffi     EuroCirCol WP5 Workshop </a:t>
            </a:r>
            <a:endParaRPr lang="en-US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766878-3199-4EAB-94E7-2D6D11070E1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59738" y="4442588"/>
            <a:ext cx="2192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2237494" y="1255017"/>
            <a:ext cx="175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Al alloy</a:t>
            </a:r>
            <a:endParaRPr lang="it-IT" dirty="0"/>
          </a:p>
        </p:txBody>
      </p:sp>
      <p:sp>
        <p:nvSpPr>
          <p:cNvPr id="10" name="TextBox 9"/>
          <p:cNvSpPr txBox="1"/>
          <p:nvPr/>
        </p:nvSpPr>
        <p:spPr>
          <a:xfrm>
            <a:off x="2136393" y="3003995"/>
            <a:ext cx="175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Iron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88979" y="4268227"/>
            <a:ext cx="54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SS</a:t>
            </a:r>
            <a:endParaRPr lang="it-IT" dirty="0"/>
          </a:p>
        </p:txBody>
      </p:sp>
      <p:sp>
        <p:nvSpPr>
          <p:cNvPr id="12" name="TextBox 11"/>
          <p:cNvSpPr txBox="1"/>
          <p:nvPr/>
        </p:nvSpPr>
        <p:spPr>
          <a:xfrm>
            <a:off x="2675698" y="5194657"/>
            <a:ext cx="175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bg1"/>
                </a:solidFill>
              </a:rPr>
              <a:t>Key2</a:t>
            </a:r>
          </a:p>
          <a:p>
            <a:r>
              <a:rPr lang="it-IT" sz="1200" dirty="0" smtClean="0">
                <a:solidFill>
                  <a:schemeClr val="bg1"/>
                </a:solidFill>
              </a:rPr>
              <a:t>Intf=0.5 mm</a:t>
            </a:r>
            <a:endParaRPr lang="it-IT" sz="1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59350" y="4258919"/>
            <a:ext cx="21927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350" dirty="0"/>
          </a:p>
        </p:txBody>
      </p:sp>
      <p:sp>
        <p:nvSpPr>
          <p:cNvPr id="16" name="TextBox 15"/>
          <p:cNvSpPr txBox="1"/>
          <p:nvPr/>
        </p:nvSpPr>
        <p:spPr>
          <a:xfrm>
            <a:off x="181337" y="3749616"/>
            <a:ext cx="11972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Vertical cut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 flipH="1">
            <a:off x="1081179" y="4307755"/>
            <a:ext cx="45719" cy="261110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925229" y="3973283"/>
            <a:ext cx="128621" cy="401209"/>
          </a:xfrm>
          <a:prstGeom prst="straightConnector1">
            <a:avLst/>
          </a:prstGeom>
          <a:ln w="19050" cmpd="sng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33304" y="1924039"/>
            <a:ext cx="565389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u="sng" dirty="0" smtClean="0"/>
              <a:t>Bladder &amp; key configuration</a:t>
            </a:r>
            <a:r>
              <a:rPr lang="en-US" dirty="0" smtClean="0"/>
              <a:t>       </a:t>
            </a:r>
          </a:p>
          <a:p>
            <a:pPr algn="just"/>
            <a:r>
              <a:rPr lang="en-US" dirty="0"/>
              <a:t> </a:t>
            </a:r>
            <a:r>
              <a:rPr lang="en-US" dirty="0" smtClean="0"/>
              <a:t>    Keys length= 20 mm, x</a:t>
            </a:r>
            <a:r>
              <a:rPr lang="en-US" baseline="-25000" dirty="0" smtClean="0"/>
              <a:t>key1</a:t>
            </a:r>
            <a:r>
              <a:rPr lang="en-US" dirty="0" smtClean="0"/>
              <a:t>=10 mm</a:t>
            </a:r>
            <a:r>
              <a:rPr lang="en-US" dirty="0"/>
              <a:t>, </a:t>
            </a:r>
            <a:r>
              <a:rPr lang="en-US" dirty="0" smtClean="0"/>
              <a:t>y</a:t>
            </a:r>
            <a:r>
              <a:rPr lang="en-US" baseline="-25000" dirty="0" smtClean="0"/>
              <a:t>key1</a:t>
            </a:r>
            <a:r>
              <a:rPr lang="en-US" dirty="0" smtClean="0"/>
              <a:t>=10 mm, </a:t>
            </a:r>
          </a:p>
          <a:p>
            <a:pPr algn="just"/>
            <a:r>
              <a:rPr lang="en-US" dirty="0"/>
              <a:t> </a:t>
            </a:r>
            <a:r>
              <a:rPr lang="en-US" dirty="0" smtClean="0"/>
              <a:t>    interference key1= </a:t>
            </a:r>
            <a:r>
              <a:rPr lang="en-US" dirty="0"/>
              <a:t>0.1 </a:t>
            </a:r>
            <a:r>
              <a:rPr lang="en-US" dirty="0" smtClean="0"/>
              <a:t> mm, interference key2= 0.5 mm.</a:t>
            </a:r>
            <a:endParaRPr lang="en-US" dirty="0"/>
          </a:p>
          <a:p>
            <a:pPr algn="just"/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Rectangular steel pad, cut vertically, 20-60 mm  thick.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Circular iron yoke, cut at 45</a:t>
            </a:r>
            <a:r>
              <a:rPr lang="en-US" baseline="30000" dirty="0" smtClean="0"/>
              <a:t>o</a:t>
            </a:r>
            <a:r>
              <a:rPr lang="en-US" dirty="0" smtClean="0"/>
              <a:t>, 133-175 mm thick.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Rectangular shaped steel pad and horizontal and vertical keys allow to decouple x and y component of pre-stress.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4135760" y="2372696"/>
            <a:ext cx="553900" cy="52378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746748" y="3003995"/>
            <a:ext cx="1389012" cy="1356514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1988979" y="4382079"/>
            <a:ext cx="539015" cy="527442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272244" y="2628617"/>
            <a:ext cx="818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55 mm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3347126" y="3685198"/>
            <a:ext cx="925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133 mm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53381" y="5775946"/>
            <a:ext cx="818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 mm</a:t>
            </a:r>
            <a:endParaRPr lang="en-US" sz="1400" dirty="0"/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1088136" y="276814"/>
            <a:ext cx="10058400" cy="5378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latin typeface="+mn-lt"/>
              </a:rPr>
              <a:t>2D </a:t>
            </a:r>
            <a:r>
              <a:rPr lang="en-US" dirty="0" err="1" smtClean="0">
                <a:latin typeface="+mn-lt"/>
              </a:rPr>
              <a:t>Ansys</a:t>
            </a:r>
            <a:r>
              <a:rPr lang="en-US" dirty="0" smtClean="0">
                <a:latin typeface="+mn-lt"/>
              </a:rPr>
              <a:t> Model</a:t>
            </a:r>
            <a:endParaRPr lang="en-US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6464" y="1316678"/>
            <a:ext cx="1813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ANSYS model</a:t>
            </a:r>
            <a:endParaRPr lang="en-US" dirty="0"/>
          </a:p>
        </p:txBody>
      </p:sp>
      <p:cxnSp>
        <p:nvCxnSpPr>
          <p:cNvPr id="33" name="Straight Arrow Connector 32"/>
          <p:cNvCxnSpPr>
            <a:stCxn id="8" idx="1"/>
          </p:cNvCxnSpPr>
          <p:nvPr/>
        </p:nvCxnSpPr>
        <p:spPr>
          <a:xfrm flipV="1">
            <a:off x="1259738" y="4313157"/>
            <a:ext cx="12458" cy="279472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2335082" y="5738142"/>
            <a:ext cx="309115" cy="0"/>
          </a:xfrm>
          <a:prstGeom prst="straightConnector1">
            <a:avLst/>
          </a:prstGeom>
          <a:ln w="19050"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259905" y="4307755"/>
            <a:ext cx="818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 mm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 rot="19057253">
            <a:off x="1976017" y="4514908"/>
            <a:ext cx="818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 mm</a:t>
            </a:r>
            <a:endParaRPr lang="en-US" sz="1400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2713775" y="5672284"/>
            <a:ext cx="2459796" cy="2704"/>
          </a:xfrm>
          <a:prstGeom prst="straightConnector1">
            <a:avLst/>
          </a:prstGeom>
          <a:ln w="19050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73201" y="5418485"/>
            <a:ext cx="925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175 mm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187154" y="3802477"/>
            <a:ext cx="175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chemeClr val="bg1"/>
                </a:solidFill>
              </a:rPr>
              <a:t>Key1</a:t>
            </a:r>
          </a:p>
          <a:p>
            <a:r>
              <a:rPr lang="it-IT" sz="1200" dirty="0" smtClean="0">
                <a:solidFill>
                  <a:schemeClr val="bg1"/>
                </a:solidFill>
              </a:rPr>
              <a:t>Intf=0.1 mm</a:t>
            </a:r>
            <a:endParaRPr lang="it-IT" sz="1200" dirty="0">
              <a:solidFill>
                <a:schemeClr val="bg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 rot="2700000" flipH="1">
            <a:off x="3344972" y="2565154"/>
            <a:ext cx="45719" cy="2064086"/>
          </a:xfrm>
          <a:prstGeom prst="rect">
            <a:avLst/>
          </a:prstGeom>
          <a:pattFill prst="wdDnDiag">
            <a:fgClr>
              <a:schemeClr val="accent1"/>
            </a:fgClr>
            <a:bgClr>
              <a:schemeClr val="bg1"/>
            </a:bgClr>
          </a:patt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968280" y="2762549"/>
            <a:ext cx="11972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45</a:t>
            </a:r>
            <a:r>
              <a:rPr lang="en-US" sz="1400" baseline="30000" dirty="0" smtClean="0">
                <a:solidFill>
                  <a:schemeClr val="bg1"/>
                </a:solidFill>
              </a:rPr>
              <a:t>o</a:t>
            </a:r>
            <a:r>
              <a:rPr lang="en-US" sz="1400" dirty="0" smtClean="0">
                <a:solidFill>
                  <a:schemeClr val="bg1"/>
                </a:solidFill>
              </a:rPr>
              <a:t> cut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3303520" y="3043908"/>
            <a:ext cx="128621" cy="401209"/>
          </a:xfrm>
          <a:prstGeom prst="straightConnector1">
            <a:avLst/>
          </a:prstGeom>
          <a:ln w="19050" cmpd="sng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3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12484</TotalTime>
  <Words>1454</Words>
  <Application>Microsoft Office PowerPoint</Application>
  <PresentationFormat>Personalizzato</PresentationFormat>
  <Paragraphs>388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3" baseType="lpstr">
      <vt:lpstr>Office Theme</vt:lpstr>
      <vt:lpstr>16T Cosq Dipole Mechanical Analysis</vt:lpstr>
      <vt:lpstr>Overview</vt:lpstr>
      <vt:lpstr>Principal Stresses</vt:lpstr>
      <vt:lpstr>Principal Stresses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Costheta Configuration Mechanical Analysis</dc:title>
  <dc:creator>caiffi</dc:creator>
  <cp:lastModifiedBy>farinon</cp:lastModifiedBy>
  <cp:revision>188</cp:revision>
  <dcterms:created xsi:type="dcterms:W3CDTF">2016-09-28T14:00:42Z</dcterms:created>
  <dcterms:modified xsi:type="dcterms:W3CDTF">2016-11-08T08:11:09Z</dcterms:modified>
</cp:coreProperties>
</file>